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13"/>
  </p:notesMasterIdLst>
  <p:sldIdLst>
    <p:sldId id="286" r:id="rId2"/>
    <p:sldId id="492" r:id="rId3"/>
    <p:sldId id="347" r:id="rId4"/>
    <p:sldId id="256" r:id="rId5"/>
    <p:sldId id="495" r:id="rId6"/>
    <p:sldId id="486" r:id="rId7"/>
    <p:sldId id="427" r:id="rId8"/>
    <p:sldId id="431" r:id="rId9"/>
    <p:sldId id="426" r:id="rId10"/>
    <p:sldId id="258" r:id="rId11"/>
    <p:sldId id="259" r:id="rId12"/>
    <p:sldId id="260" r:id="rId13"/>
    <p:sldId id="261" r:id="rId14"/>
    <p:sldId id="496" r:id="rId15"/>
    <p:sldId id="262" r:id="rId16"/>
    <p:sldId id="445" r:id="rId17"/>
    <p:sldId id="446" r:id="rId18"/>
    <p:sldId id="487" r:id="rId19"/>
    <p:sldId id="448" r:id="rId20"/>
    <p:sldId id="449" r:id="rId21"/>
    <p:sldId id="450" r:id="rId22"/>
    <p:sldId id="451" r:id="rId23"/>
    <p:sldId id="452" r:id="rId24"/>
    <p:sldId id="488" r:id="rId25"/>
    <p:sldId id="456" r:id="rId26"/>
    <p:sldId id="580" r:id="rId27"/>
    <p:sldId id="581" r:id="rId28"/>
    <p:sldId id="582" r:id="rId29"/>
    <p:sldId id="490" r:id="rId30"/>
    <p:sldId id="466" r:id="rId31"/>
    <p:sldId id="469" r:id="rId32"/>
    <p:sldId id="470" r:id="rId33"/>
    <p:sldId id="583" r:id="rId34"/>
    <p:sldId id="472" r:id="rId35"/>
    <p:sldId id="473" r:id="rId36"/>
    <p:sldId id="474" r:id="rId37"/>
    <p:sldId id="475" r:id="rId38"/>
    <p:sldId id="476" r:id="rId39"/>
    <p:sldId id="477" r:id="rId40"/>
    <p:sldId id="478" r:id="rId41"/>
    <p:sldId id="480" r:id="rId42"/>
    <p:sldId id="497" r:id="rId43"/>
    <p:sldId id="498" r:id="rId44"/>
    <p:sldId id="584" r:id="rId45"/>
    <p:sldId id="585" r:id="rId46"/>
    <p:sldId id="586" r:id="rId47"/>
    <p:sldId id="587" r:id="rId48"/>
    <p:sldId id="500" r:id="rId49"/>
    <p:sldId id="501" r:id="rId50"/>
    <p:sldId id="505" r:id="rId51"/>
    <p:sldId id="504" r:id="rId52"/>
    <p:sldId id="506" r:id="rId53"/>
    <p:sldId id="507" r:id="rId54"/>
    <p:sldId id="508" r:id="rId55"/>
    <p:sldId id="509" r:id="rId56"/>
    <p:sldId id="510" r:id="rId57"/>
    <p:sldId id="511" r:id="rId58"/>
    <p:sldId id="512" r:id="rId59"/>
    <p:sldId id="518" r:id="rId60"/>
    <p:sldId id="519" r:id="rId61"/>
    <p:sldId id="588" r:id="rId62"/>
    <p:sldId id="589" r:id="rId63"/>
    <p:sldId id="590" r:id="rId64"/>
    <p:sldId id="591" r:id="rId65"/>
    <p:sldId id="592" r:id="rId66"/>
    <p:sldId id="593" r:id="rId67"/>
    <p:sldId id="594" r:id="rId68"/>
    <p:sldId id="595" r:id="rId69"/>
    <p:sldId id="596" r:id="rId70"/>
    <p:sldId id="528" r:id="rId71"/>
    <p:sldId id="530" r:id="rId72"/>
    <p:sldId id="531" r:id="rId73"/>
    <p:sldId id="534" r:id="rId74"/>
    <p:sldId id="535" r:id="rId75"/>
    <p:sldId id="536" r:id="rId76"/>
    <p:sldId id="597" r:id="rId77"/>
    <p:sldId id="538" r:id="rId78"/>
    <p:sldId id="539" r:id="rId79"/>
    <p:sldId id="541" r:id="rId80"/>
    <p:sldId id="542" r:id="rId81"/>
    <p:sldId id="543" r:id="rId82"/>
    <p:sldId id="546" r:id="rId83"/>
    <p:sldId id="547" r:id="rId84"/>
    <p:sldId id="548" r:id="rId85"/>
    <p:sldId id="549" r:id="rId86"/>
    <p:sldId id="550" r:id="rId87"/>
    <p:sldId id="551" r:id="rId88"/>
    <p:sldId id="552" r:id="rId89"/>
    <p:sldId id="553" r:id="rId90"/>
    <p:sldId id="554" r:id="rId91"/>
    <p:sldId id="555" r:id="rId92"/>
    <p:sldId id="556" r:id="rId93"/>
    <p:sldId id="557" r:id="rId94"/>
    <p:sldId id="558" r:id="rId95"/>
    <p:sldId id="559" r:id="rId96"/>
    <p:sldId id="560" r:id="rId97"/>
    <p:sldId id="562" r:id="rId98"/>
    <p:sldId id="563" r:id="rId99"/>
    <p:sldId id="564" r:id="rId100"/>
    <p:sldId id="567" r:id="rId101"/>
    <p:sldId id="568" r:id="rId102"/>
    <p:sldId id="569" r:id="rId103"/>
    <p:sldId id="570" r:id="rId104"/>
    <p:sldId id="571" r:id="rId105"/>
    <p:sldId id="572" r:id="rId106"/>
    <p:sldId id="573" r:id="rId107"/>
    <p:sldId id="574" r:id="rId108"/>
    <p:sldId id="575" r:id="rId109"/>
    <p:sldId id="576" r:id="rId110"/>
    <p:sldId id="577" r:id="rId111"/>
    <p:sldId id="579" r:id="rId1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00"/>
    <a:srgbClr val="DDDDDD"/>
    <a:srgbClr val="FFCCFF"/>
    <a:srgbClr val="FF99CC"/>
    <a:srgbClr val="CCFFFF"/>
    <a:srgbClr val="33CCCC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69" autoAdjust="0"/>
    <p:restoredTop sz="76845" autoAdjust="0"/>
  </p:normalViewPr>
  <p:slideViewPr>
    <p:cSldViewPr snapToGrid="0">
      <p:cViewPr>
        <p:scale>
          <a:sx n="65" d="100"/>
          <a:sy n="65" d="100"/>
        </p:scale>
        <p:origin x="-1134" y="-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69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ableStyles" Target="tableStyle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3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98.wmf"/><Relationship Id="rId2" Type="http://schemas.openxmlformats.org/officeDocument/2006/relationships/image" Target="../media/image97.wmf"/><Relationship Id="rId1" Type="http://schemas.openxmlformats.org/officeDocument/2006/relationships/image" Target="../media/image96.wmf"/><Relationship Id="rId5" Type="http://schemas.openxmlformats.org/officeDocument/2006/relationships/image" Target="../media/image100.emf"/><Relationship Id="rId4" Type="http://schemas.openxmlformats.org/officeDocument/2006/relationships/image" Target="../media/image9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57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2E189EE-EBFD-4787-964A-A106F45D3EA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9056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A4C0C9-65C4-46E8-BBD6-23B35B5DE222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23D6A7-8B77-4196-86A4-4594F7F08A35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988FFA-BBAB-4E77-8AB7-C8FA47327AC8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905F42-39D3-4C84-9C37-3456833F49EE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5A585-4E76-4874-998C-89FD2AF00F2E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B6A08A-51FE-4BAE-971F-890B8E2CEA48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dirty="0" smtClean="0"/>
              <a:t>Falar de cada um dos componentes:</a:t>
            </a:r>
          </a:p>
          <a:p>
            <a:pPr>
              <a:buFont typeface="Arial" pitchFamily="34" charset="0"/>
              <a:buChar char="•"/>
            </a:pPr>
            <a:r>
              <a:rPr lang="pt-BR" baseline="0" dirty="0" smtClean="0"/>
              <a:t> PC</a:t>
            </a:r>
          </a:p>
          <a:p>
            <a:pPr>
              <a:buFont typeface="Arial" pitchFamily="34" charset="0"/>
              <a:buChar char="•"/>
            </a:pPr>
            <a:r>
              <a:rPr lang="pt-BR" baseline="0" dirty="0" smtClean="0"/>
              <a:t> Servidor</a:t>
            </a:r>
          </a:p>
          <a:p>
            <a:pPr>
              <a:buFont typeface="Arial" pitchFamily="34" charset="0"/>
              <a:buChar char="•"/>
            </a:pPr>
            <a:r>
              <a:rPr lang="pt-BR" baseline="0" dirty="0" smtClean="0"/>
              <a:t> Laptop sem fio</a:t>
            </a:r>
          </a:p>
          <a:p>
            <a:pPr>
              <a:buFont typeface="Arial" pitchFamily="34" charset="0"/>
              <a:buChar char="•"/>
            </a:pPr>
            <a:r>
              <a:rPr lang="pt-BR" baseline="0" dirty="0" smtClean="0"/>
              <a:t> Celular</a:t>
            </a:r>
          </a:p>
          <a:p>
            <a:pPr>
              <a:buFont typeface="Arial" pitchFamily="34" charset="0"/>
              <a:buChar char="•"/>
            </a:pPr>
            <a:r>
              <a:rPr lang="pt-BR" baseline="0" dirty="0" smtClean="0"/>
              <a:t> Pontos de acesso</a:t>
            </a:r>
          </a:p>
          <a:p>
            <a:pPr>
              <a:buFont typeface="Arial" pitchFamily="34" charset="0"/>
              <a:buChar char="•"/>
            </a:pPr>
            <a:r>
              <a:rPr lang="pt-BR" baseline="0" dirty="0" smtClean="0"/>
              <a:t> Enlaces </a:t>
            </a:r>
            <a:r>
              <a:rPr lang="pt-BR" baseline="0" dirty="0" err="1" smtClean="0"/>
              <a:t>cabeados</a:t>
            </a:r>
            <a:endParaRPr lang="pt-BR" baseline="0" dirty="0" smtClean="0"/>
          </a:p>
          <a:p>
            <a:pPr>
              <a:buFont typeface="Arial" pitchFamily="34" charset="0"/>
              <a:buChar char="•"/>
            </a:pPr>
            <a:r>
              <a:rPr lang="pt-BR" baseline="0" dirty="0" smtClean="0"/>
              <a:t> Roteadores</a:t>
            </a:r>
            <a:endParaRPr lang="pt-BR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4C4109-DE14-43E7-AD54-85AAF308C8CA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A8403A-7A64-4842-ABC2-9A4A0D074E05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3D6A80-2416-4548-8AEF-0DE434F6A672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5F0515-3DB7-4AFC-A4FB-6ECA36C25F5B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DAC8F6-D419-4CF4-BBA8-69DAB9F8F8D9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939996-946B-48E5-B748-7D19C7151FC0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A83087-655E-401C-846B-0857AA1CEBBE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5A585-4E76-4874-998C-89FD2AF00F2E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0D176D-BBF8-469F-8792-7DFB933E297A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5FC2AD-FE92-4F5F-8F5A-C56D01C69D87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95236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1532F3-268F-4340-85B8-D8B8A13D2528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6FC22B-0779-415E-98B8-B0D914400E2A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0E3A1B-1A81-4D7B-9DFF-C7AA2EB02C80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CED5A6-44D1-4D0F-AEAC-240706BC76DA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D4148D-B0CD-4629-8D14-C6161B5E2F35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03F374-4F33-4916-BA41-65C3CFEFC194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203ACC-1A44-4D1E-922D-D8392994BDB7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3935FC-1877-42B2-AD20-1038E3B345DA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384ABB-E577-465B-8C57-A6305FB38D90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3213"/>
          </a:xfrm>
          <a:noFill/>
          <a:ln/>
        </p:spPr>
        <p:txBody>
          <a:bodyPr/>
          <a:lstStyle/>
          <a:p>
            <a:r>
              <a:rPr lang="en-US" smtClean="0"/>
              <a:t>Possible Network Anatomy </a:t>
            </a:r>
          </a:p>
          <a:p>
            <a:endParaRPr lang="en-US" smtClean="0"/>
          </a:p>
          <a:p>
            <a:r>
              <a:rPr lang="en-US" smtClean="0"/>
              <a:t>Fixed Client- Fixed location</a:t>
            </a:r>
          </a:p>
          <a:p>
            <a:endParaRPr lang="en-US" smtClean="0"/>
          </a:p>
          <a:p>
            <a:r>
              <a:rPr lang="en-US" smtClean="0"/>
              <a:t>Nomadic Client  - Out Door</a:t>
            </a:r>
          </a:p>
          <a:p>
            <a:endParaRPr lang="en-US" smtClean="0"/>
          </a:p>
          <a:p>
            <a:r>
              <a:rPr lang="en-US" smtClean="0"/>
              <a:t>Portable Client – moving access with no loss of connection speed of up  30-40mph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9E23DB-D458-456F-80CB-CEB5FD8B5421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C7F754-6DC0-4828-A305-BBDC0CD003DC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02A6EE-59E8-4B60-8F9D-77CA5AD8BC0E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5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125956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D0CC74-597D-4FC3-98AD-8066BF21B3F2}" type="slidenum">
              <a:rPr lang="en-US" smtClean="0"/>
              <a:pPr/>
              <a:t>36</a:t>
            </a:fld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B70E7A-8FCB-47F1-AE79-E0863CDA914C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769D9C-2060-4976-898F-1E9D5DAA7F4E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dirty="0" smtClean="0"/>
              <a:t>Órbita do satélite geoestacionário = 36.000 km acima da superfície da terra.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188302-E80E-4190-95B6-F91357F098E4}" type="slidenum">
              <a:rPr lang="en-US" smtClean="0"/>
              <a:pPr/>
              <a:t>39</a:t>
            </a:fld>
            <a:endParaRPr lang="en-US" smtClean="0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0051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130052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9CB864-DFBE-474D-8FC8-64C455450860}" type="slidenum">
              <a:rPr lang="en-US" smtClean="0"/>
              <a:pPr/>
              <a:t>40</a:t>
            </a:fld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945E89-F10B-4649-88CD-A38AEC802DDB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5A585-4E76-4874-998C-89FD2AF00F2E}" type="slidenum">
              <a:rPr lang="en-US" smtClean="0"/>
              <a:pPr/>
              <a:t>42</a:t>
            </a:fld>
            <a:endParaRPr lang="en-US" smtClean="0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0091E4-6502-43E1-A34F-9F0B5373BD83}" type="slidenum">
              <a:rPr lang="en-US" smtClean="0"/>
              <a:pPr/>
              <a:t>43</a:t>
            </a:fld>
            <a:endParaRPr lang="en-U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A73E65-492F-415D-A28A-D2876EA3F725}" type="slidenum">
              <a:rPr lang="en-US" smtClean="0"/>
              <a:pPr/>
              <a:t>48</a:t>
            </a:fld>
            <a:endParaRPr lang="en-U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32C851-12A7-460B-AAA4-FF45407E41B7}" type="slidenum">
              <a:rPr lang="en-US" smtClean="0"/>
              <a:pPr/>
              <a:t>49</a:t>
            </a:fld>
            <a:endParaRPr lang="en-US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BE142E-BBAB-4F70-8DCC-440EC2488592}" type="slidenum">
              <a:rPr lang="en-US" smtClean="0"/>
              <a:pPr/>
              <a:t>50</a:t>
            </a:fld>
            <a:endParaRPr 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Two simple multiple access control techniques.</a:t>
            </a:r>
          </a:p>
          <a:p>
            <a:endParaRPr lang="en-US" smtClean="0"/>
          </a:p>
          <a:p>
            <a:r>
              <a:rPr lang="en-US" smtClean="0"/>
              <a:t>Each mobile’s share of the bandwidth is divided into portions for the uplink and the downlink. Also, possibly, out of band signaling.</a:t>
            </a:r>
          </a:p>
          <a:p>
            <a:endParaRPr lang="en-US" smtClean="0"/>
          </a:p>
          <a:p>
            <a:r>
              <a:rPr lang="en-US" smtClean="0"/>
              <a:t>As we will see, used in AMPS, GSM, IS-54/136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638A16-CF60-4880-ADA5-7117638F9C88}" type="slidenum">
              <a:rPr lang="en-US" smtClean="0"/>
              <a:pPr/>
              <a:t>51</a:t>
            </a:fld>
            <a:endParaRPr 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7137E4-56F9-4ED0-A6A1-C6A711DBF3A4}" type="slidenum">
              <a:rPr lang="en-US" smtClean="0"/>
              <a:pPr/>
              <a:t>52</a:t>
            </a:fld>
            <a:endParaRPr lang="en-US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71E328-6783-47E0-8A55-62787A904317}" type="slidenum">
              <a:rPr lang="en-US" smtClean="0"/>
              <a:pPr/>
              <a:t>53</a:t>
            </a:fld>
            <a:endParaRPr lang="en-US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EA1279-9C05-4BB8-A2C8-7B882AF2B91D}" type="slidenum">
              <a:rPr lang="en-US" smtClean="0"/>
              <a:pPr/>
              <a:t>54</a:t>
            </a:fld>
            <a:endParaRPr lang="en-US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8D2965-8D56-4BB6-A05F-623797A304C3}" type="slidenum">
              <a:rPr lang="en-US" smtClean="0"/>
              <a:pPr/>
              <a:t>55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B6D472-CF6D-464F-9D4B-D8DCDA1887BD}" type="slidenum">
              <a:rPr lang="en-US" smtClean="0"/>
              <a:pPr/>
              <a:t>56</a:t>
            </a:fld>
            <a:endParaRPr lang="en-US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709CBD-7D23-4353-820E-1EB2AF4E6C1A}" type="slidenum">
              <a:rPr lang="en-US" smtClean="0"/>
              <a:pPr/>
              <a:t>57</a:t>
            </a:fld>
            <a:endParaRPr lang="en-US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4DA6FC-7806-4B6C-9F5F-0256761CE72D}" type="slidenum">
              <a:rPr lang="en-US" smtClean="0"/>
              <a:pPr/>
              <a:t>58</a:t>
            </a:fld>
            <a:endParaRPr lang="en-US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A4C808-2FAD-4AD0-B2F0-CD41DE86DB6B}" type="slidenum">
              <a:rPr lang="en-US" smtClean="0"/>
              <a:pPr/>
              <a:t>59</a:t>
            </a:fld>
            <a:endParaRPr 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2E9794-219D-4617-87BD-54A8AB833CAD}" type="slidenum">
              <a:rPr lang="en-US" smtClean="0"/>
              <a:pPr/>
              <a:t>60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8D893E-0044-4045-AEC0-EC70A69AAE6C}" type="slidenum">
              <a:rPr lang="en-US" smtClean="0"/>
              <a:pPr/>
              <a:t>70</a:t>
            </a:fld>
            <a:endParaRPr lang="en-US" smtClean="0"/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D5E9F1-8791-4D81-A04A-07548025D9DE}" type="slidenum">
              <a:rPr lang="en-US" smtClean="0"/>
              <a:pPr/>
              <a:t>71</a:t>
            </a:fld>
            <a:endParaRPr lang="en-US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64245C-4A98-4792-AA95-50D8ECC91FCD}" type="slidenum">
              <a:rPr lang="en-US" smtClean="0"/>
              <a:pPr/>
              <a:t>72</a:t>
            </a:fld>
            <a:endParaRPr lang="en-US" smtClean="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5A585-4E76-4874-998C-89FD2AF00F2E}" type="slidenum">
              <a:rPr lang="en-US" smtClean="0"/>
              <a:pPr/>
              <a:t>73</a:t>
            </a:fld>
            <a:endParaRPr lang="en-US" smtClean="0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89F6C3-EB8E-41F6-8713-C0587556208F}" type="slidenum">
              <a:rPr lang="en-US" smtClean="0"/>
              <a:pPr>
                <a:defRPr/>
              </a:pPr>
              <a:t>74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E1E0F0-0956-41F7-A39A-57901D2D6A3E}" type="slidenum">
              <a:rPr lang="en-US" smtClean="0"/>
              <a:pPr>
                <a:defRPr/>
              </a:pPr>
              <a:t>75</a:t>
            </a:fld>
            <a:endParaRPr 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E1E0F0-0956-41F7-A39A-57901D2D6A3E}" type="slidenum">
              <a:rPr lang="en-US" smtClean="0"/>
              <a:pPr>
                <a:defRPr/>
              </a:pPr>
              <a:t>76</a:t>
            </a:fld>
            <a:endParaRPr 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F696608-C844-4D58-A797-04A6907B10A2}" type="slidenum">
              <a:rPr lang="en-US" smtClean="0"/>
              <a:pPr>
                <a:defRPr/>
              </a:pPr>
              <a:t>77</a:t>
            </a:fld>
            <a:endParaRPr lang="en-US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D95C112-8FBD-4A0F-851B-1946653D2595}" type="slidenum">
              <a:rPr lang="en-US" smtClean="0"/>
              <a:pPr>
                <a:defRPr/>
              </a:pPr>
              <a:t>78</a:t>
            </a:fld>
            <a:endParaRPr lang="en-US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D9F3C0-6563-4AD5-84AA-EBC1F637C946}" type="slidenum">
              <a:rPr lang="en-US" smtClean="0"/>
              <a:pPr>
                <a:defRPr/>
              </a:pPr>
              <a:t>79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511701-5B15-4D79-B369-6FA62955506E}" type="slidenum">
              <a:rPr lang="en-US" smtClean="0"/>
              <a:pPr>
                <a:defRPr/>
              </a:pPr>
              <a:t>80</a:t>
            </a:fld>
            <a:endParaRPr lang="en-US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DD2F7B-C9F7-4E88-BC2F-868D49475014}" type="slidenum">
              <a:rPr lang="en-US" smtClean="0"/>
              <a:pPr>
                <a:defRPr/>
              </a:pPr>
              <a:t>81</a:t>
            </a:fld>
            <a:endParaRPr lang="en-US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1C108-EA2B-46BC-9D14-CA24F8EF9486}" type="slidenum">
              <a:rPr lang="en-US" smtClean="0"/>
              <a:pPr>
                <a:defRPr/>
              </a:pPr>
              <a:t>82</a:t>
            </a:fld>
            <a:endParaRPr lang="en-US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5A585-4E76-4874-998C-89FD2AF00F2E}" type="slidenum">
              <a:rPr lang="en-US" smtClean="0"/>
              <a:pPr/>
              <a:t>86</a:t>
            </a:fld>
            <a:endParaRPr lang="en-US" smtClean="0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13B71A-6D34-43A8-8BA1-850FC19889EC}" type="slidenum">
              <a:rPr lang="en-US" smtClean="0"/>
              <a:pPr>
                <a:defRPr/>
              </a:pPr>
              <a:t>87</a:t>
            </a:fld>
            <a:endParaRPr 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F91BF84-FDBD-43AD-9524-ED2AC3F9B243}" type="slidenum">
              <a:rPr lang="en-US" smtClean="0"/>
              <a:pPr>
                <a:defRPr/>
              </a:pPr>
              <a:t>88</a:t>
            </a:fld>
            <a:endParaRPr 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FAFC6A-4EF3-4245-9C12-4DBB86681B6D}" type="slidenum">
              <a:rPr lang="en-US" smtClean="0"/>
              <a:pPr>
                <a:defRPr/>
              </a:pPr>
              <a:t>89</a:t>
            </a:fld>
            <a:endParaRPr 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7199C0A-A155-44B7-9C43-32CA663A9658}" type="slidenum">
              <a:rPr lang="en-US" smtClean="0"/>
              <a:pPr>
                <a:defRPr/>
              </a:pPr>
              <a:t>90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C40E702-DC8C-401E-9B95-87BBA4F42FD7}" type="slidenum">
              <a:rPr lang="en-US" smtClean="0"/>
              <a:pPr>
                <a:defRPr/>
              </a:pPr>
              <a:t>91</a:t>
            </a:fld>
            <a:endParaRPr lang="en-US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953C91-6EC8-4DB6-B9D6-1B939753F3B6}" type="slidenum">
              <a:rPr lang="en-US" smtClean="0"/>
              <a:pPr>
                <a:defRPr/>
              </a:pPr>
              <a:t>92</a:t>
            </a:fld>
            <a:endParaRPr lang="en-US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4972AD-FE9B-4A2A-B560-92960F4D7031}" type="slidenum">
              <a:rPr lang="en-US" smtClean="0"/>
              <a:pPr>
                <a:defRPr/>
              </a:pPr>
              <a:t>93</a:t>
            </a:fld>
            <a:endParaRPr lang="en-US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5A585-4E76-4874-998C-89FD2AF00F2E}" type="slidenum">
              <a:rPr lang="en-US" smtClean="0"/>
              <a:pPr/>
              <a:t>94</a:t>
            </a:fld>
            <a:endParaRPr lang="en-US" smtClean="0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5A585-4E76-4874-998C-89FD2AF00F2E}" type="slidenum">
              <a:rPr lang="en-US" smtClean="0"/>
              <a:pPr/>
              <a:t>100</a:t>
            </a:fld>
            <a:endParaRPr lang="en-US" smtClean="0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36266C-AB1A-49FE-A546-C8773F55C517}" type="slidenum">
              <a:rPr lang="en-US" smtClean="0"/>
              <a:pPr>
                <a:defRPr/>
              </a:pPr>
              <a:t>101</a:t>
            </a:fld>
            <a:endParaRPr lang="en-US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82675D8-C2D6-4691-BDDF-8BBB0D43B774}" type="slidenum">
              <a:rPr lang="en-US" smtClean="0"/>
              <a:pPr>
                <a:defRPr/>
              </a:pPr>
              <a:t>102</a:t>
            </a:fld>
            <a:endParaRPr lang="en-US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F42BB06-84DC-498E-9BD0-8165CE25A101}" type="slidenum">
              <a:rPr lang="en-US" smtClean="0"/>
              <a:pPr>
                <a:defRPr/>
              </a:pPr>
              <a:t>103</a:t>
            </a:fld>
            <a:endParaRPr lang="en-US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345F8A-2D8E-41DA-8601-A191AAAD55C8}" type="slidenum">
              <a:rPr lang="en-US" smtClean="0"/>
              <a:pPr>
                <a:defRPr/>
              </a:pPr>
              <a:t>104</a:t>
            </a:fld>
            <a:endParaRPr lang="en-US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05944C-DD62-4120-8AFE-8FD2018DFD31}" type="slidenum">
              <a:rPr lang="en-US" smtClean="0"/>
              <a:pPr>
                <a:defRPr/>
              </a:pPr>
              <a:t>105</a:t>
            </a:fld>
            <a:endParaRPr lang="en-US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4A4B9C-6B97-4C4F-BF25-C2D4DE9FED4A}" type="slidenum">
              <a:rPr lang="en-US" smtClean="0"/>
              <a:pPr>
                <a:defRPr/>
              </a:pPr>
              <a:t>107</a:t>
            </a:fld>
            <a:endParaRPr lang="en-US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D9C266-CD8D-4EE1-970E-7D2D1F82BEDC}" type="slidenum">
              <a:rPr lang="en-US" smtClean="0"/>
              <a:pPr>
                <a:defRPr/>
              </a:pPr>
              <a:t>108</a:t>
            </a:fld>
            <a:endParaRPr lang="en-US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D4EFF5-FC9E-44D1-B133-CC298F27DA1D}" type="slidenum">
              <a:rPr lang="en-US" smtClean="0"/>
              <a:pPr/>
              <a:t>110</a:t>
            </a:fld>
            <a:endParaRPr lang="en-US" smtClean="0"/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A6CB991-62CF-4559-99BC-6F31EE880B72}" type="slidenum">
              <a:rPr lang="en-US" smtClean="0"/>
              <a:pPr>
                <a:defRPr/>
              </a:pPr>
              <a:t>111</a:t>
            </a:fld>
            <a:endParaRPr lang="en-US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92F2B-41FE-406C-9A56-A4E2A81C266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CA30C-BB3F-4695-823B-CAA85338B9D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A6245-A12D-4076-947C-576E079C44B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8EA91-78ED-4219-8F09-0A91F981639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4A8A5-4457-4597-9F67-8035C2B4644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99F08-2490-4625-9560-19768180CEF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4D787-9682-45E2-9B85-4197BDFEFFA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EBA4A-A003-44A5-9E15-11B1ED0CCBF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D861C-9B3D-4483-B185-9A6CDA3414A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F7B66-DD50-4030-BA60-C77D9696BED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362700" y="228600"/>
            <a:ext cx="1943100" cy="60198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33400" y="228600"/>
            <a:ext cx="5676900" cy="60198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C7E41-E1F4-490E-BF18-5629625ED4F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533400" y="228600"/>
            <a:ext cx="7772400" cy="60198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F67C0-BB16-4F2F-8CF7-E15FED51657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495800" y="1600200"/>
            <a:ext cx="3810000" cy="22479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495800" y="4000500"/>
            <a:ext cx="3810000" cy="22479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ço Reservado para Rodapé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815CC-2264-4682-9F6D-2A7662556AE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ítulo, conteúd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AAAA1-95A8-4F28-95FC-CC655167EB7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ítulo e 4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sz="quarter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533400" y="1600200"/>
            <a:ext cx="3810000" cy="22479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495800" y="1600200"/>
            <a:ext cx="3810000" cy="22479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533400" y="4000500"/>
            <a:ext cx="3810000" cy="22479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495800" y="4000500"/>
            <a:ext cx="3810000" cy="22479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70BBA-4113-4E81-8D2F-672ADEFB885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20613-95F9-4102-B470-FA7A10215E3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544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7772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102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1: Introdução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6400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34756C6-D466-479A-B739-62E8D7C8DBC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5" r:id="rId13"/>
    <p:sldLayoutId id="2147483836" r:id="rId14"/>
    <p:sldLayoutId id="2147483837" r:id="rId15"/>
    <p:sldLayoutId id="2147483838" r:id="rId16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ZapfDingbats" pitchFamily="82" charset="0"/>
        <a:buChar char="r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ZapfDingbats" pitchFamily="82" charset="0"/>
        <a:buChar char="m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://www.pearson.com.br/" TargetMode="External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jpeg"/><Relationship Id="rId11" Type="http://schemas.openxmlformats.org/officeDocument/2006/relationships/image" Target="../media/image7.jpeg"/><Relationship Id="rId5" Type="http://schemas.openxmlformats.org/officeDocument/2006/relationships/image" Target="../media/image1.jpeg"/><Relationship Id="rId10" Type="http://schemas.openxmlformats.org/officeDocument/2006/relationships/image" Target="../media/image6.jpeg"/><Relationship Id="rId4" Type="http://schemas.openxmlformats.org/officeDocument/2006/relationships/hyperlink" Target="http://www.aw.com/kurose-ross1/" TargetMode="External"/><Relationship Id="rId9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10" Type="http://schemas.openxmlformats.org/officeDocument/2006/relationships/image" Target="../media/image23.emf"/><Relationship Id="rId4" Type="http://schemas.openxmlformats.org/officeDocument/2006/relationships/image" Target="../media/image19.jpe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hyperlink" Target="http://www.netscape.com/redir.adp?_dci_url=http://home.netscape.com&amp;_wps_s=db_h1_u_1" TargetMode="External"/><Relationship Id="rId18" Type="http://schemas.openxmlformats.org/officeDocument/2006/relationships/image" Target="../media/image34.png"/><Relationship Id="rId26" Type="http://schemas.openxmlformats.org/officeDocument/2006/relationships/image" Target="../media/image40.png"/><Relationship Id="rId3" Type="http://schemas.openxmlformats.org/officeDocument/2006/relationships/notesSlide" Target="../notesSlides/notesSlide8.xml"/><Relationship Id="rId21" Type="http://schemas.openxmlformats.org/officeDocument/2006/relationships/image" Target="../media/image37.png"/><Relationship Id="rId7" Type="http://schemas.openxmlformats.org/officeDocument/2006/relationships/image" Target="../media/image27.png"/><Relationship Id="rId12" Type="http://schemas.openxmlformats.org/officeDocument/2006/relationships/image" Target="../media/image30.png"/><Relationship Id="rId17" Type="http://schemas.openxmlformats.org/officeDocument/2006/relationships/hyperlink" Target="http://www.youtube.com/" TargetMode="External"/><Relationship Id="rId25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3.png"/><Relationship Id="rId20" Type="http://schemas.openxmlformats.org/officeDocument/2006/relationships/image" Target="../media/image36.png"/><Relationship Id="rId1" Type="http://schemas.openxmlformats.org/officeDocument/2006/relationships/vmlDrawing" Target="../drawings/vmlDrawing2.vml"/><Relationship Id="rId6" Type="http://schemas.openxmlformats.org/officeDocument/2006/relationships/image" Target="../media/image26.png"/><Relationship Id="rId11" Type="http://schemas.openxmlformats.org/officeDocument/2006/relationships/hyperlink" Target="http://www.microsoft.com/windows/IE/ie7/default.mspx" TargetMode="External"/><Relationship Id="rId24" Type="http://schemas.openxmlformats.org/officeDocument/2006/relationships/image" Target="../media/image38.png"/><Relationship Id="rId5" Type="http://schemas.openxmlformats.org/officeDocument/2006/relationships/hyperlink" Target="http://g.msn.com.br/5mept_br/19" TargetMode="External"/><Relationship Id="rId15" Type="http://schemas.openxmlformats.org/officeDocument/2006/relationships/image" Target="../media/image32.png"/><Relationship Id="rId23" Type="http://schemas.openxmlformats.org/officeDocument/2006/relationships/image" Target="../media/image24.png"/><Relationship Id="rId10" Type="http://schemas.openxmlformats.org/officeDocument/2006/relationships/image" Target="../media/image29.png"/><Relationship Id="rId19" Type="http://schemas.openxmlformats.org/officeDocument/2006/relationships/image" Target="../media/image35.png"/><Relationship Id="rId4" Type="http://schemas.openxmlformats.org/officeDocument/2006/relationships/image" Target="../media/image25.png"/><Relationship Id="rId9" Type="http://schemas.openxmlformats.org/officeDocument/2006/relationships/hyperlink" Target="http://www.mozilla.org/products/" TargetMode="External"/><Relationship Id="rId14" Type="http://schemas.openxmlformats.org/officeDocument/2006/relationships/image" Target="../media/image31.png"/><Relationship Id="rId22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45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4.png"/><Relationship Id="rId5" Type="http://schemas.openxmlformats.org/officeDocument/2006/relationships/image" Target="../media/image43.wmf"/><Relationship Id="rId4" Type="http://schemas.openxmlformats.org/officeDocument/2006/relationships/oleObject" Target="../embeddings/oleObject3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oleObject" Target="../embeddings/oleObject11.bin"/><Relationship Id="rId18" Type="http://schemas.openxmlformats.org/officeDocument/2006/relationships/image" Target="../media/image48.wmf"/><Relationship Id="rId3" Type="http://schemas.openxmlformats.org/officeDocument/2006/relationships/notesSlide" Target="../notesSlides/notesSlide15.xml"/><Relationship Id="rId21" Type="http://schemas.openxmlformats.org/officeDocument/2006/relationships/oleObject" Target="../embeddings/oleObject16.bin"/><Relationship Id="rId7" Type="http://schemas.openxmlformats.org/officeDocument/2006/relationships/image" Target="../media/image46.wmf"/><Relationship Id="rId12" Type="http://schemas.openxmlformats.org/officeDocument/2006/relationships/oleObject" Target="../embeddings/oleObject10.bin"/><Relationship Id="rId17" Type="http://schemas.openxmlformats.org/officeDocument/2006/relationships/oleObject" Target="../embeddings/oleObject14.bin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13.bin"/><Relationship Id="rId20" Type="http://schemas.openxmlformats.org/officeDocument/2006/relationships/image" Target="../media/image49.wmf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11" Type="http://schemas.openxmlformats.org/officeDocument/2006/relationships/oleObject" Target="../embeddings/oleObject9.bin"/><Relationship Id="rId5" Type="http://schemas.openxmlformats.org/officeDocument/2006/relationships/image" Target="../media/image43.wmf"/><Relationship Id="rId15" Type="http://schemas.openxmlformats.org/officeDocument/2006/relationships/image" Target="../media/image47.wmf"/><Relationship Id="rId23" Type="http://schemas.openxmlformats.org/officeDocument/2006/relationships/oleObject" Target="../embeddings/oleObject18.bin"/><Relationship Id="rId10" Type="http://schemas.openxmlformats.org/officeDocument/2006/relationships/oleObject" Target="../embeddings/oleObject8.bin"/><Relationship Id="rId19" Type="http://schemas.openxmlformats.org/officeDocument/2006/relationships/oleObject" Target="../embeddings/oleObject15.bin"/><Relationship Id="rId4" Type="http://schemas.openxmlformats.org/officeDocument/2006/relationships/oleObject" Target="../embeddings/oleObject4.bin"/><Relationship Id="rId9" Type="http://schemas.openxmlformats.org/officeDocument/2006/relationships/oleObject" Target="../embeddings/oleObject7.bin"/><Relationship Id="rId14" Type="http://schemas.openxmlformats.org/officeDocument/2006/relationships/oleObject" Target="../embeddings/oleObject12.bin"/><Relationship Id="rId22" Type="http://schemas.openxmlformats.org/officeDocument/2006/relationships/oleObject" Target="../embeddings/oleObject17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3" Type="http://schemas.openxmlformats.org/officeDocument/2006/relationships/image" Target="../media/image16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17" Type="http://schemas.openxmlformats.org/officeDocument/2006/relationships/image" Target="../media/image62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6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5" Type="http://schemas.openxmlformats.org/officeDocument/2006/relationships/image" Target="../media/image60.png"/><Relationship Id="rId10" Type="http://schemas.openxmlformats.org/officeDocument/2006/relationships/image" Target="../media/image55.png"/><Relationship Id="rId4" Type="http://schemas.openxmlformats.org/officeDocument/2006/relationships/image" Target="../media/image9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43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68.png"/><Relationship Id="rId4" Type="http://schemas.openxmlformats.org/officeDocument/2006/relationships/image" Target="../media/image46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7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7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68.png"/><Relationship Id="rId3" Type="http://schemas.openxmlformats.org/officeDocument/2006/relationships/image" Target="../media/image73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4.png"/><Relationship Id="rId3" Type="http://schemas.openxmlformats.org/officeDocument/2006/relationships/image" Target="../media/image16.png"/><Relationship Id="rId7" Type="http://schemas.openxmlformats.org/officeDocument/2006/relationships/image" Target="../media/image89.png"/><Relationship Id="rId12" Type="http://schemas.openxmlformats.org/officeDocument/2006/relationships/image" Target="../media/image9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11" Type="http://schemas.openxmlformats.org/officeDocument/2006/relationships/image" Target="../media/image15.png"/><Relationship Id="rId5" Type="http://schemas.openxmlformats.org/officeDocument/2006/relationships/image" Target="../media/image87.png"/><Relationship Id="rId10" Type="http://schemas.openxmlformats.org/officeDocument/2006/relationships/image" Target="../media/image92.png"/><Relationship Id="rId4" Type="http://schemas.openxmlformats.org/officeDocument/2006/relationships/image" Target="../media/image73.png"/><Relationship Id="rId9" Type="http://schemas.openxmlformats.org/officeDocument/2006/relationships/image" Target="../media/image91.png"/><Relationship Id="rId14" Type="http://schemas.openxmlformats.org/officeDocument/2006/relationships/image" Target="../media/image9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jpeg"/><Relationship Id="rId13" Type="http://schemas.openxmlformats.org/officeDocument/2006/relationships/oleObject" Target="../embeddings/oleObject22.bin"/><Relationship Id="rId18" Type="http://schemas.openxmlformats.org/officeDocument/2006/relationships/image" Target="../media/image99.wmf"/><Relationship Id="rId3" Type="http://schemas.openxmlformats.org/officeDocument/2006/relationships/notesSlide" Target="../notesSlides/notesSlide25.xml"/><Relationship Id="rId21" Type="http://schemas.openxmlformats.org/officeDocument/2006/relationships/image" Target="../media/image108.png"/><Relationship Id="rId7" Type="http://schemas.openxmlformats.org/officeDocument/2006/relationships/image" Target="../media/image104.jpeg"/><Relationship Id="rId12" Type="http://schemas.openxmlformats.org/officeDocument/2006/relationships/image" Target="../media/image107.jpeg"/><Relationship Id="rId17" Type="http://schemas.openxmlformats.org/officeDocument/2006/relationships/oleObject" Target="../embeddings/oleObject24.bin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98.wmf"/><Relationship Id="rId20" Type="http://schemas.openxmlformats.org/officeDocument/2006/relationships/image" Target="../media/image100.e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103.jpeg"/><Relationship Id="rId11" Type="http://schemas.openxmlformats.org/officeDocument/2006/relationships/image" Target="../media/image96.wmf"/><Relationship Id="rId5" Type="http://schemas.openxmlformats.org/officeDocument/2006/relationships/image" Target="../media/image102.jpeg"/><Relationship Id="rId15" Type="http://schemas.openxmlformats.org/officeDocument/2006/relationships/oleObject" Target="../embeddings/oleObject23.bin"/><Relationship Id="rId10" Type="http://schemas.openxmlformats.org/officeDocument/2006/relationships/oleObject" Target="../embeddings/oleObject21.bin"/><Relationship Id="rId19" Type="http://schemas.openxmlformats.org/officeDocument/2006/relationships/oleObject" Target="../embeddings/oleObject25.bin"/><Relationship Id="rId4" Type="http://schemas.openxmlformats.org/officeDocument/2006/relationships/image" Target="../media/image101.jpeg"/><Relationship Id="rId9" Type="http://schemas.openxmlformats.org/officeDocument/2006/relationships/image" Target="../media/image106.wmf"/><Relationship Id="rId14" Type="http://schemas.openxmlformats.org/officeDocument/2006/relationships/image" Target="../media/image97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maxforum.org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emf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e.surrey.ac.uk/Personal/L.Wood/software/SaVi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23.jpeg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13" Type="http://schemas.openxmlformats.org/officeDocument/2006/relationships/image" Target="../media/image133.png"/><Relationship Id="rId3" Type="http://schemas.openxmlformats.org/officeDocument/2006/relationships/image" Target="../media/image16.png"/><Relationship Id="rId7" Type="http://schemas.openxmlformats.org/officeDocument/2006/relationships/image" Target="../media/image127.png"/><Relationship Id="rId12" Type="http://schemas.openxmlformats.org/officeDocument/2006/relationships/image" Target="../media/image13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6.png"/><Relationship Id="rId11" Type="http://schemas.openxmlformats.org/officeDocument/2006/relationships/image" Target="../media/image131.png"/><Relationship Id="rId5" Type="http://schemas.openxmlformats.org/officeDocument/2006/relationships/image" Target="../media/image125.png"/><Relationship Id="rId10" Type="http://schemas.openxmlformats.org/officeDocument/2006/relationships/image" Target="../media/image130.png"/><Relationship Id="rId4" Type="http://schemas.openxmlformats.org/officeDocument/2006/relationships/image" Target="../media/image124.png"/><Relationship Id="rId9" Type="http://schemas.openxmlformats.org/officeDocument/2006/relationships/image" Target="../media/image12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8.png"/><Relationship Id="rId5" Type="http://schemas.openxmlformats.org/officeDocument/2006/relationships/image" Target="../media/image111.emf"/><Relationship Id="rId4" Type="http://schemas.openxmlformats.org/officeDocument/2006/relationships/image" Target="../media/image136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w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1.wmf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w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5.wmf"/><Relationship Id="rId5" Type="http://schemas.openxmlformats.org/officeDocument/2006/relationships/image" Target="../media/image144.wmf"/><Relationship Id="rId4" Type="http://schemas.openxmlformats.org/officeDocument/2006/relationships/image" Target="../media/image14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w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43.wmf"/><Relationship Id="rId4" Type="http://schemas.openxmlformats.org/officeDocument/2006/relationships/oleObject" Target="../embeddings/oleObject26.bin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wm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4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wm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4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57.png"/><Relationship Id="rId4" Type="http://schemas.openxmlformats.org/officeDocument/2006/relationships/image" Target="../media/image156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43.wmf"/><Relationship Id="rId4" Type="http://schemas.openxmlformats.org/officeDocument/2006/relationships/oleObject" Target="../embeddings/oleObject28.bin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1.bin"/><Relationship Id="rId5" Type="http://schemas.openxmlformats.org/officeDocument/2006/relationships/image" Target="../media/image43.wmf"/><Relationship Id="rId4" Type="http://schemas.openxmlformats.org/officeDocument/2006/relationships/oleObject" Target="../embeddings/oleObject30.bin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43.wm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34.bin"/><Relationship Id="rId4" Type="http://schemas.openxmlformats.org/officeDocument/2006/relationships/image" Target="../media/image43.wmf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4" Type="http://schemas.openxmlformats.org/officeDocument/2006/relationships/image" Target="../media/image43.wmf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emf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39.bin"/><Relationship Id="rId5" Type="http://schemas.openxmlformats.org/officeDocument/2006/relationships/image" Target="../media/image43.wmf"/><Relationship Id="rId4" Type="http://schemas.openxmlformats.org/officeDocument/2006/relationships/oleObject" Target="../embeddings/oleObject38.bin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13" Type="http://schemas.openxmlformats.org/officeDocument/2006/relationships/oleObject" Target="../embeddings/oleObject49.bin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3.bin"/><Relationship Id="rId12" Type="http://schemas.openxmlformats.org/officeDocument/2006/relationships/oleObject" Target="../embeddings/oleObject48.bin"/><Relationship Id="rId17" Type="http://schemas.openxmlformats.org/officeDocument/2006/relationships/image" Target="../media/image160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52.bin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42.bin"/><Relationship Id="rId11" Type="http://schemas.openxmlformats.org/officeDocument/2006/relationships/oleObject" Target="../embeddings/oleObject47.bin"/><Relationship Id="rId5" Type="http://schemas.openxmlformats.org/officeDocument/2006/relationships/oleObject" Target="../embeddings/oleObject41.bin"/><Relationship Id="rId15" Type="http://schemas.openxmlformats.org/officeDocument/2006/relationships/oleObject" Target="../embeddings/oleObject51.bin"/><Relationship Id="rId10" Type="http://schemas.openxmlformats.org/officeDocument/2006/relationships/oleObject" Target="../embeddings/oleObject46.bin"/><Relationship Id="rId4" Type="http://schemas.openxmlformats.org/officeDocument/2006/relationships/image" Target="../media/image43.wmf"/><Relationship Id="rId9" Type="http://schemas.openxmlformats.org/officeDocument/2006/relationships/oleObject" Target="../embeddings/oleObject45.bin"/><Relationship Id="rId14" Type="http://schemas.openxmlformats.org/officeDocument/2006/relationships/oleObject" Target="../embeddings/oleObject50.bin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60.wmf"/><Relationship Id="rId5" Type="http://schemas.openxmlformats.org/officeDocument/2006/relationships/oleObject" Target="../embeddings/oleObject54.bin"/><Relationship Id="rId4" Type="http://schemas.openxmlformats.org/officeDocument/2006/relationships/image" Target="../media/image43.wmf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60.wmf"/><Relationship Id="rId5" Type="http://schemas.openxmlformats.org/officeDocument/2006/relationships/oleObject" Target="../embeddings/oleObject56.bin"/><Relationship Id="rId4" Type="http://schemas.openxmlformats.org/officeDocument/2006/relationships/image" Target="../media/image43.wmf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6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gif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6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6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gif"/><Relationship Id="rId2" Type="http://schemas.openxmlformats.org/officeDocument/2006/relationships/image" Target="../media/image165.gif"/><Relationship Id="rId1" Type="http://schemas.openxmlformats.org/officeDocument/2006/relationships/slideLayout" Target="../slideLayouts/slideLayout6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1747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7C32287-F656-43F8-996C-1FEC80632AB2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pt-BR" dirty="0" smtClean="0"/>
              <a:t>Redes de Computadores e a Internet</a:t>
            </a: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0075" y="3886200"/>
            <a:ext cx="7986713" cy="1752600"/>
          </a:xfrm>
        </p:spPr>
        <p:txBody>
          <a:bodyPr/>
          <a:lstStyle/>
          <a:p>
            <a:r>
              <a:rPr lang="pt-BR" sz="2400" dirty="0" smtClean="0"/>
              <a:t>Prof. José Augusto </a:t>
            </a:r>
            <a:r>
              <a:rPr lang="pt-BR" sz="2400" dirty="0" err="1" smtClean="0"/>
              <a:t>Suruagy</a:t>
            </a:r>
            <a:r>
              <a:rPr lang="pt-BR" sz="2400" dirty="0" smtClean="0"/>
              <a:t> Monteiro</a:t>
            </a:r>
          </a:p>
          <a:p>
            <a:r>
              <a:rPr lang="pt-BR" sz="2400" dirty="0" smtClean="0"/>
              <a:t>suruagy@cin.ufpe.br</a:t>
            </a:r>
          </a:p>
          <a:p>
            <a:r>
              <a:rPr lang="pt-BR" sz="2400" dirty="0" smtClean="0"/>
              <a:t>www.cin.ufpe.br/~suruagy/cursos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1: </a:t>
            </a:r>
            <a:r>
              <a:rPr lang="en-US" dirty="0" err="1"/>
              <a:t>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24579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908C29A-F30F-4A00-B103-30D77DA56D6B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2458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Livro-Texto:</a:t>
            </a:r>
          </a:p>
        </p:txBody>
      </p:sp>
      <p:sp>
        <p:nvSpPr>
          <p:cNvPr id="24581" name="Rectangle 1041"/>
          <p:cNvSpPr>
            <a:spLocks noChangeArrowheads="1"/>
          </p:cNvSpPr>
          <p:nvPr/>
        </p:nvSpPr>
        <p:spPr bwMode="auto">
          <a:xfrm>
            <a:off x="298450" y="22399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BR"/>
          </a:p>
        </p:txBody>
      </p:sp>
      <p:grpSp>
        <p:nvGrpSpPr>
          <p:cNvPr id="2" name="Group 1046"/>
          <p:cNvGrpSpPr>
            <a:grpSpLocks/>
          </p:cNvGrpSpPr>
          <p:nvPr/>
        </p:nvGrpSpPr>
        <p:grpSpPr bwMode="auto">
          <a:xfrm>
            <a:off x="593725" y="4430713"/>
            <a:ext cx="3376613" cy="1427162"/>
            <a:chOff x="0" y="0"/>
            <a:chExt cx="3212" cy="836"/>
          </a:xfrm>
        </p:grpSpPr>
        <p:sp>
          <p:nvSpPr>
            <p:cNvPr id="24589" name="Rectangle 1044"/>
            <p:cNvSpPr>
              <a:spLocks noChangeArrowheads="1"/>
            </p:cNvSpPr>
            <p:nvPr/>
          </p:nvSpPr>
          <p:spPr bwMode="auto">
            <a:xfrm>
              <a:off x="0" y="0"/>
              <a:ext cx="3212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pt-BR"/>
            </a:p>
          </p:txBody>
        </p:sp>
        <p:sp>
          <p:nvSpPr>
            <p:cNvPr id="24590" name="Rectangle 1045"/>
            <p:cNvSpPr>
              <a:spLocks noChangeArrowheads="1"/>
            </p:cNvSpPr>
            <p:nvPr/>
          </p:nvSpPr>
          <p:spPr bwMode="auto">
            <a:xfrm>
              <a:off x="0" y="0"/>
              <a:ext cx="3212" cy="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b="1" dirty="0">
                  <a:latin typeface="Verdana" pitchFamily="34" charset="0"/>
                </a:rPr>
                <a:t>REDES DE COMPUTADORES E A INTERNET </a:t>
              </a:r>
            </a:p>
            <a:p>
              <a:r>
                <a:rPr lang="en-US" sz="1000" b="1" dirty="0">
                  <a:latin typeface="Verdana" pitchFamily="34" charset="0"/>
                </a:rPr>
                <a:t>6</a:t>
              </a:r>
              <a:r>
                <a:rPr lang="en-US" sz="1000" b="1" dirty="0" smtClean="0">
                  <a:latin typeface="Verdana" pitchFamily="34" charset="0"/>
                </a:rPr>
                <a:t>ª </a:t>
              </a:r>
              <a:r>
                <a:rPr lang="en-US" sz="1000" b="1" dirty="0" err="1">
                  <a:latin typeface="Verdana" pitchFamily="34" charset="0"/>
                </a:rPr>
                <a:t>Edição</a:t>
              </a:r>
              <a:r>
                <a:rPr lang="en-US" sz="1000" b="1" dirty="0">
                  <a:latin typeface="Verdana" pitchFamily="34" charset="0"/>
                </a:rPr>
                <a:t/>
              </a:r>
              <a:br>
                <a:rPr lang="en-US" sz="1000" b="1" dirty="0">
                  <a:latin typeface="Verdana" pitchFamily="34" charset="0"/>
                </a:rPr>
              </a:br>
              <a:r>
                <a:rPr lang="en-US" sz="1000" b="1" dirty="0">
                  <a:latin typeface="Verdana" pitchFamily="34" charset="0"/>
                </a:rPr>
                <a:t>James F. Kurose e Keith W. Ross</a:t>
              </a:r>
              <a:br>
                <a:rPr lang="en-US" sz="1000" b="1" dirty="0">
                  <a:latin typeface="Verdana" pitchFamily="34" charset="0"/>
                </a:rPr>
              </a:br>
              <a:r>
                <a:rPr lang="en-US" sz="1000" b="1" dirty="0">
                  <a:latin typeface="Verdana" pitchFamily="34" charset="0"/>
                </a:rPr>
                <a:t>Copyright: </a:t>
              </a:r>
              <a:r>
                <a:rPr lang="en-US" sz="1000" b="1" dirty="0" smtClean="0">
                  <a:latin typeface="Verdana" pitchFamily="34" charset="0"/>
                </a:rPr>
                <a:t>2014</a:t>
              </a:r>
              <a:r>
                <a:rPr lang="en-US" sz="1000" b="1" dirty="0">
                  <a:latin typeface="Verdana" pitchFamily="34" charset="0"/>
                </a:rPr>
                <a:t/>
              </a:r>
              <a:br>
                <a:rPr lang="en-US" sz="1000" b="1" dirty="0">
                  <a:latin typeface="Verdana" pitchFamily="34" charset="0"/>
                </a:rPr>
              </a:br>
              <a:r>
                <a:rPr lang="en-US" sz="1000" b="1" dirty="0" smtClean="0">
                  <a:latin typeface="Verdana" pitchFamily="34" charset="0"/>
                </a:rPr>
                <a:t>656 </a:t>
              </a:r>
              <a:r>
                <a:rPr lang="en-US" sz="1000" b="1" dirty="0" err="1">
                  <a:latin typeface="Verdana" pitchFamily="34" charset="0"/>
                </a:rPr>
                <a:t>páginas</a:t>
              </a:r>
              <a:r>
                <a:rPr lang="en-US" sz="1000" b="1" dirty="0">
                  <a:latin typeface="Verdana" pitchFamily="34" charset="0"/>
                </a:rPr>
                <a:t> - ISBN: 9788581436777</a:t>
              </a:r>
              <a:br>
                <a:rPr lang="en-US" sz="1000" b="1" dirty="0">
                  <a:latin typeface="Verdana" pitchFamily="34" charset="0"/>
                </a:rPr>
              </a:br>
              <a:endParaRPr lang="en-US" sz="1100" b="1" dirty="0"/>
            </a:p>
            <a:p>
              <a:r>
                <a:rPr lang="en-US" sz="1100" b="1" dirty="0">
                  <a:hlinkClick r:id="rId3"/>
                </a:rPr>
                <a:t>http://www.pearson.com.br/</a:t>
              </a:r>
              <a:endParaRPr lang="en-US" sz="1100" b="1" dirty="0"/>
            </a:p>
            <a:p>
              <a:endParaRPr lang="en-US" sz="1100" b="1" dirty="0"/>
            </a:p>
          </p:txBody>
        </p:sp>
      </p:grpSp>
      <p:pic>
        <p:nvPicPr>
          <p:cNvPr id="24583" name="Picture 1043" descr="First Edition cover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08437" y="780618"/>
            <a:ext cx="178276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Picture 1029" descr="Computer Networking: A Top-Down Approach Featuring the Interne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24518" y="1295534"/>
            <a:ext cx="1687513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5" name="Picture 1054" descr="Computer Networking: A Top-Down Approach Featuring the Interne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6991" y="2000442"/>
            <a:ext cx="1703388" cy="220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6" name="Picture 106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98984" y="2544200"/>
            <a:ext cx="1728788" cy="213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7" name="Picture 16" descr="View the Companion Website for Computer Networking, 5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69466" y="3035190"/>
            <a:ext cx="1748672" cy="2155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" descr="6e_cover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554" y="3557631"/>
            <a:ext cx="1734763" cy="20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074" name="Picture 2" descr="https://www.pearson.com.br/comum/loader_img_livros.asp?id_p=3&amp;pasta1=universitarios&amp;pasta2=9788581436777&amp;patch=53A0B936-3C49-46C1-922D-756C8A9500EB&amp;largura_final=130&amp;Height=17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133" y="1383293"/>
            <a:ext cx="2193542" cy="293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3795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7D1DB3F-6E7B-4C0C-8E72-D72391F34AA0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Conteúdo</a:t>
            </a:r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lnSpc>
                <a:spcPct val="80000"/>
              </a:lnSpc>
              <a:buFont typeface="ZapfDingbats" pitchFamily="82" charset="0"/>
              <a:buAutoNum type="arabicPeriod"/>
            </a:pPr>
            <a:r>
              <a:rPr lang="pt-BR" sz="3200" dirty="0" smtClean="0"/>
              <a:t>Redes de Computadores e a Internet</a:t>
            </a:r>
          </a:p>
          <a:p>
            <a:pPr marL="533400" indent="-533400">
              <a:lnSpc>
                <a:spcPct val="80000"/>
              </a:lnSpc>
              <a:buFont typeface="ZapfDingbats" pitchFamily="82" charset="0"/>
              <a:buAutoNum type="arabicPeriod"/>
            </a:pPr>
            <a:r>
              <a:rPr lang="pt-BR" sz="3200" dirty="0" smtClean="0"/>
              <a:t>Camada de Aplicação</a:t>
            </a:r>
          </a:p>
          <a:p>
            <a:pPr marL="533400" indent="-533400">
              <a:lnSpc>
                <a:spcPct val="80000"/>
              </a:lnSpc>
              <a:buFont typeface="ZapfDingbats" pitchFamily="82" charset="0"/>
              <a:buAutoNum type="arabicPeriod"/>
            </a:pPr>
            <a:r>
              <a:rPr lang="pt-BR" sz="3200" dirty="0" smtClean="0"/>
              <a:t>Camada de Transporte</a:t>
            </a:r>
          </a:p>
          <a:p>
            <a:pPr marL="533400" indent="-533400">
              <a:lnSpc>
                <a:spcPct val="80000"/>
              </a:lnSpc>
              <a:buFont typeface="ZapfDingbats" pitchFamily="82" charset="0"/>
              <a:buAutoNum type="arabicPeriod" startAt="4"/>
            </a:pPr>
            <a:r>
              <a:rPr lang="pt-BR" sz="3200" dirty="0" smtClean="0"/>
              <a:t>Camada de Rede</a:t>
            </a:r>
          </a:p>
          <a:p>
            <a:pPr marL="533400" indent="-533400">
              <a:lnSpc>
                <a:spcPct val="80000"/>
              </a:lnSpc>
              <a:buFont typeface="ZapfDingbats" pitchFamily="82" charset="0"/>
              <a:buAutoNum type="arabicPeriod" startAt="4"/>
            </a:pPr>
            <a:r>
              <a:rPr lang="pt-BR" sz="3200" dirty="0" smtClean="0"/>
              <a:t>Camada de Enlace: Enlace, Redes de Acesso e Redes Locais</a:t>
            </a:r>
          </a:p>
          <a:p>
            <a:pPr marL="533400" indent="-533400">
              <a:lnSpc>
                <a:spcPct val="80000"/>
              </a:lnSpc>
              <a:buFont typeface="ZapfDingbats" pitchFamily="82" charset="0"/>
              <a:buAutoNum type="arabicPeriod" startAt="4"/>
            </a:pPr>
            <a:r>
              <a:rPr lang="pt-BR" sz="3200" dirty="0" smtClean="0"/>
              <a:t>Redes Sem Fio (</a:t>
            </a:r>
            <a:r>
              <a:rPr lang="pt-BR" sz="3200" i="1" dirty="0" smtClean="0"/>
              <a:t>Wireless</a:t>
            </a:r>
            <a:r>
              <a:rPr lang="pt-BR" sz="3200" dirty="0" smtClean="0"/>
              <a:t>) e Móveis</a:t>
            </a:r>
          </a:p>
          <a:p>
            <a:pPr marL="533400" indent="-533400">
              <a:lnSpc>
                <a:spcPct val="80000"/>
              </a:lnSpc>
              <a:buFont typeface="ZapfDingbats" pitchFamily="82" charset="0"/>
              <a:buAutoNum type="arabicPeriod" startAt="4"/>
            </a:pPr>
            <a:r>
              <a:rPr lang="pt-BR" sz="3200" dirty="0" smtClean="0">
                <a:solidFill>
                  <a:schemeClr val="bg1">
                    <a:lumMod val="75000"/>
                  </a:schemeClr>
                </a:solidFill>
              </a:rPr>
              <a:t>Redes Multimídia</a:t>
            </a:r>
          </a:p>
          <a:p>
            <a:pPr marL="533400" indent="-533400">
              <a:lnSpc>
                <a:spcPct val="80000"/>
              </a:lnSpc>
              <a:buFont typeface="ZapfDingbats" pitchFamily="82" charset="0"/>
              <a:buAutoNum type="arabicPeriod" startAt="4"/>
            </a:pPr>
            <a:r>
              <a:rPr lang="pt-BR" sz="3200" dirty="0" smtClean="0">
                <a:solidFill>
                  <a:schemeClr val="bg1">
                    <a:lumMod val="75000"/>
                  </a:schemeClr>
                </a:solidFill>
              </a:rPr>
              <a:t>Segurança em Redes</a:t>
            </a:r>
          </a:p>
          <a:p>
            <a:pPr marL="533400" indent="-533400">
              <a:lnSpc>
                <a:spcPct val="80000"/>
              </a:lnSpc>
              <a:buFont typeface="ZapfDingbats" pitchFamily="82" charset="0"/>
              <a:buAutoNum type="arabicPeriod" startAt="4"/>
            </a:pPr>
            <a:r>
              <a:rPr lang="pt-BR" sz="3200" dirty="0" smtClean="0">
                <a:solidFill>
                  <a:schemeClr val="bg1">
                    <a:lumMod val="75000"/>
                  </a:schemeClr>
                </a:solidFill>
              </a:rPr>
              <a:t>Gerenciamentos de Redes</a:t>
            </a:r>
            <a:endParaRPr lang="pt-BR" sz="2400" dirty="0" smtClean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1: </a:t>
            </a:r>
            <a:r>
              <a:rPr lang="en-US" dirty="0" err="1"/>
              <a:t>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34819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E1ABB62-394C-4FA1-A9F8-4D73EC2A0D7E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Capítulo I: Introdução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371600"/>
            <a:ext cx="3581400" cy="464820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u="sng" dirty="0" smtClean="0">
                <a:solidFill>
                  <a:srgbClr val="FF0000"/>
                </a:solidFill>
              </a:rPr>
              <a:t>Objetivo do capítulo:</a:t>
            </a:r>
            <a:r>
              <a:rPr lang="pt-BR" sz="2400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entender o contexto, visão geral, “sacar” o que são redes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maior profundidade, detalhes </a:t>
            </a:r>
            <a:r>
              <a:rPr lang="pt-BR" sz="2400" i="1" dirty="0" smtClean="0"/>
              <a:t>posteriormente</a:t>
            </a:r>
            <a:r>
              <a:rPr lang="pt-BR" sz="2400" dirty="0" smtClean="0"/>
              <a:t> no curso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abordagem:</a:t>
            </a:r>
          </a:p>
          <a:p>
            <a:pPr lvl="1">
              <a:lnSpc>
                <a:spcPct val="90000"/>
              </a:lnSpc>
            </a:pPr>
            <a:r>
              <a:rPr lang="pt-BR" dirty="0" smtClean="0"/>
              <a:t>uso da Internet como exemplo</a:t>
            </a:r>
          </a:p>
          <a:p>
            <a:pPr>
              <a:lnSpc>
                <a:spcPct val="90000"/>
              </a:lnSpc>
            </a:pPr>
            <a:endParaRPr lang="pt-BR" sz="2400" dirty="0" smtClean="0"/>
          </a:p>
        </p:txBody>
      </p:sp>
      <p:sp>
        <p:nvSpPr>
          <p:cNvPr id="2970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114800" y="1371600"/>
            <a:ext cx="5029200" cy="464820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  <a:defRPr/>
            </a:pPr>
            <a:r>
              <a:rPr lang="pt-BR" sz="2000" u="sng" dirty="0" smtClean="0">
                <a:solidFill>
                  <a:srgbClr val="FF0000"/>
                </a:solidFill>
              </a:rPr>
              <a:t>Resumo:</a:t>
            </a:r>
            <a:endParaRPr lang="pt-BR" sz="2000" dirty="0" smtClean="0"/>
          </a:p>
          <a:p>
            <a:pPr>
              <a:lnSpc>
                <a:spcPct val="90000"/>
              </a:lnSpc>
              <a:defRPr/>
            </a:pPr>
            <a:r>
              <a:rPr lang="pt-BR" sz="2000" dirty="0" smtClean="0"/>
              <a:t>o que é a Internet</a:t>
            </a:r>
          </a:p>
          <a:p>
            <a:pPr>
              <a:lnSpc>
                <a:spcPct val="90000"/>
              </a:lnSpc>
              <a:defRPr/>
            </a:pPr>
            <a:r>
              <a:rPr lang="pt-BR" sz="2000" dirty="0" smtClean="0"/>
              <a:t>o que é um protocolo?</a:t>
            </a:r>
          </a:p>
          <a:p>
            <a:pPr>
              <a:lnSpc>
                <a:spcPct val="90000"/>
              </a:lnSpc>
              <a:defRPr/>
            </a:pPr>
            <a:r>
              <a:rPr lang="pt-BR" sz="2000" dirty="0" smtClean="0"/>
              <a:t>a borda (periferia) da rede: hosts, rede de acesso, meio físico</a:t>
            </a:r>
          </a:p>
          <a:p>
            <a:pPr>
              <a:lnSpc>
                <a:spcPct val="90000"/>
              </a:lnSpc>
              <a:defRPr/>
            </a:pPr>
            <a:r>
              <a:rPr lang="pt-BR" sz="2000" dirty="0" smtClean="0"/>
              <a:t>o núcleo da rede: comutação de pacote/circuito. Estrutura da Internet</a:t>
            </a:r>
          </a:p>
          <a:p>
            <a:pPr>
              <a:lnSpc>
                <a:spcPct val="90000"/>
              </a:lnSpc>
              <a:defRPr/>
            </a:pPr>
            <a:r>
              <a:rPr lang="pt-BR" sz="2000" dirty="0" smtClean="0"/>
              <a:t>desempenho: atraso, perda e vazão</a:t>
            </a:r>
          </a:p>
          <a:p>
            <a:pPr>
              <a:lnSpc>
                <a:spcPct val="90000"/>
              </a:lnSpc>
              <a:defRPr/>
            </a:pPr>
            <a:r>
              <a:rPr lang="pt-BR" sz="2000" dirty="0" smtClean="0"/>
              <a:t>segurança</a:t>
            </a:r>
            <a:endParaRPr lang="pt-BR" sz="2000" dirty="0"/>
          </a:p>
          <a:p>
            <a:pPr>
              <a:lnSpc>
                <a:spcPct val="90000"/>
              </a:lnSpc>
              <a:defRPr/>
            </a:pPr>
            <a:r>
              <a:rPr lang="pt-BR" sz="2000" dirty="0" smtClean="0"/>
              <a:t>camadas de protocolos, modelos de serviço</a:t>
            </a:r>
          </a:p>
          <a:p>
            <a:pPr>
              <a:lnSpc>
                <a:spcPct val="90000"/>
              </a:lnSpc>
              <a:defRPr/>
            </a:pPr>
            <a:r>
              <a:rPr lang="pt-BR" sz="2000" dirty="0" smtClean="0"/>
              <a:t>história</a:t>
            </a:r>
            <a:endParaRPr lang="pt-B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Roteiro do Capítulo 1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1.1 O Que </a:t>
            </a:r>
            <a:r>
              <a:rPr lang="pt-BR" sz="2400" i="1" dirty="0" smtClean="0">
                <a:solidFill>
                  <a:srgbClr val="FF0000"/>
                </a:solidFill>
              </a:rPr>
              <a:t>é</a:t>
            </a:r>
            <a:r>
              <a:rPr lang="pt-BR" sz="2400" dirty="0" smtClean="0">
                <a:solidFill>
                  <a:srgbClr val="FF0000"/>
                </a:solidFill>
              </a:rPr>
              <a:t> a Internet?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1.2 A Borda (Periferia) da Internet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1.3 O Núcleo da Rede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1.4 Atraso, perda e vazão em redes de comutação de pacotes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1.5 Camadas de protocolos e seus modelos de serviços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1.6 Redes sob ameaça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1.7 História das redes de computadores e da Internet</a:t>
            </a:r>
          </a:p>
        </p:txBody>
      </p:sp>
      <p:sp>
        <p:nvSpPr>
          <p:cNvPr id="54277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5CA228E-D66C-44FC-8DC2-2E0456165C08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1: </a:t>
            </a:r>
            <a:r>
              <a:rPr lang="en-US" dirty="0" err="1"/>
              <a:t>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1045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D8ED9BB-6909-4F06-BE56-66C20505D2B9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104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143000"/>
          </a:xfrm>
        </p:spPr>
        <p:txBody>
          <a:bodyPr/>
          <a:lstStyle/>
          <a:p>
            <a:r>
              <a:rPr lang="pt-BR" sz="3200" smtClean="0"/>
              <a:t>O que é a Internet: visão dos componentes</a:t>
            </a:r>
          </a:p>
        </p:txBody>
      </p:sp>
      <p:sp>
        <p:nvSpPr>
          <p:cNvPr id="10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28800" y="1390650"/>
            <a:ext cx="3432748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2000" dirty="0" smtClean="0"/>
              <a:t>milhões de dispositivos de computação conectados: </a:t>
            </a:r>
            <a:r>
              <a:rPr lang="pt-BR" sz="2000" i="1" dirty="0" smtClean="0">
                <a:solidFill>
                  <a:srgbClr val="FF0000"/>
                </a:solidFill>
              </a:rPr>
              <a:t>hospedeiros (</a:t>
            </a:r>
            <a:r>
              <a:rPr lang="pt-BR" sz="2000" dirty="0" smtClean="0">
                <a:solidFill>
                  <a:srgbClr val="FF0000"/>
                </a:solidFill>
              </a:rPr>
              <a:t>hosts</a:t>
            </a:r>
            <a:r>
              <a:rPr lang="pt-BR" sz="2000" i="1" dirty="0" smtClean="0">
                <a:solidFill>
                  <a:srgbClr val="FF0000"/>
                </a:solidFill>
              </a:rPr>
              <a:t>) = sistemas finais</a:t>
            </a:r>
            <a:endParaRPr lang="pt-BR" sz="2000" dirty="0" smtClean="0">
              <a:solidFill>
                <a:srgbClr val="FF0000"/>
              </a:solidFill>
            </a:endParaRP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rodando </a:t>
            </a:r>
            <a:r>
              <a:rPr lang="pt-BR" sz="1600" i="1" dirty="0" smtClean="0">
                <a:solidFill>
                  <a:srgbClr val="FF0000"/>
                </a:solidFill>
              </a:rPr>
              <a:t>aplicações de rede</a:t>
            </a:r>
            <a:endParaRPr lang="pt-BR" sz="1600" dirty="0" smtClean="0"/>
          </a:p>
          <a:p>
            <a:pPr>
              <a:lnSpc>
                <a:spcPct val="90000"/>
              </a:lnSpc>
            </a:pPr>
            <a:r>
              <a:rPr lang="pt-BR" sz="2000" i="1" dirty="0" smtClean="0">
                <a:solidFill>
                  <a:srgbClr val="FF0000"/>
                </a:solidFill>
              </a:rPr>
              <a:t>enlaces (links) de comunicação</a:t>
            </a:r>
            <a:endParaRPr lang="pt-BR" sz="2000" dirty="0" smtClean="0"/>
          </a:p>
          <a:p>
            <a:pPr lvl="1">
              <a:lnSpc>
                <a:spcPct val="90000"/>
              </a:lnSpc>
            </a:pPr>
            <a:r>
              <a:rPr lang="pt-BR" sz="1800" dirty="0" smtClean="0"/>
              <a:t>fibra, cobre, rádio, satélite</a:t>
            </a:r>
          </a:p>
          <a:p>
            <a:pPr lvl="1">
              <a:lnSpc>
                <a:spcPct val="90000"/>
              </a:lnSpc>
            </a:pPr>
            <a:r>
              <a:rPr lang="pt-BR" sz="1800" dirty="0" smtClean="0"/>
              <a:t>Taxa de transmissão = largura de banda (</a:t>
            </a:r>
            <a:r>
              <a:rPr lang="pt-BR" sz="1800" i="1" dirty="0" smtClean="0"/>
              <a:t>bandwidth</a:t>
            </a:r>
            <a:r>
              <a:rPr lang="pt-BR" sz="1800" dirty="0" smtClean="0"/>
              <a:t>)</a:t>
            </a:r>
          </a:p>
          <a:p>
            <a:pPr>
              <a:lnSpc>
                <a:spcPct val="90000"/>
              </a:lnSpc>
            </a:pPr>
            <a:r>
              <a:rPr lang="pt-BR" sz="2000" i="1" dirty="0" smtClean="0">
                <a:solidFill>
                  <a:srgbClr val="FF0000"/>
                </a:solidFill>
              </a:rPr>
              <a:t>Roteadores (comutadores de pacotes):</a:t>
            </a:r>
            <a:r>
              <a:rPr lang="pt-BR" sz="2000" dirty="0" smtClean="0"/>
              <a:t> encaminham pacotes (pedaços de dados)</a:t>
            </a:r>
          </a:p>
          <a:p>
            <a:pPr lvl="1">
              <a:lnSpc>
                <a:spcPct val="90000"/>
              </a:lnSpc>
            </a:pPr>
            <a:r>
              <a:rPr lang="pt-BR" sz="1600" i="1" dirty="0" smtClean="0">
                <a:solidFill>
                  <a:srgbClr val="FF0000"/>
                </a:solidFill>
              </a:rPr>
              <a:t>Roteadores</a:t>
            </a:r>
            <a:r>
              <a:rPr lang="pt-BR" sz="1600" dirty="0" smtClean="0"/>
              <a:t> e </a:t>
            </a:r>
            <a:r>
              <a:rPr lang="pt-BR" sz="1600" i="1" dirty="0" smtClean="0">
                <a:solidFill>
                  <a:srgbClr val="FF0000"/>
                </a:solidFill>
              </a:rPr>
              <a:t>switches</a:t>
            </a:r>
          </a:p>
        </p:txBody>
      </p:sp>
      <p:pic>
        <p:nvPicPr>
          <p:cNvPr id="911" name="Imagem 910" descr="re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46118" y="1263607"/>
            <a:ext cx="3468338" cy="4510667"/>
          </a:xfrm>
          <a:prstGeom prst="rect">
            <a:avLst/>
          </a:prstGeom>
        </p:spPr>
      </p:pic>
      <p:grpSp>
        <p:nvGrpSpPr>
          <p:cNvPr id="7" name="Group 1201"/>
          <p:cNvGrpSpPr>
            <a:grpSpLocks/>
          </p:cNvGrpSpPr>
          <p:nvPr/>
        </p:nvGrpSpPr>
        <p:grpSpPr bwMode="auto">
          <a:xfrm>
            <a:off x="333375" y="1322388"/>
            <a:ext cx="1555751" cy="1622425"/>
            <a:chOff x="210" y="833"/>
            <a:chExt cx="980" cy="1022"/>
          </a:xfrm>
        </p:grpSpPr>
        <p:sp>
          <p:nvSpPr>
            <p:cNvPr id="8" name="Text Box 667"/>
            <p:cNvSpPr txBox="1">
              <a:spLocks noChangeArrowheads="1"/>
            </p:cNvSpPr>
            <p:nvPr/>
          </p:nvSpPr>
          <p:spPr bwMode="auto">
            <a:xfrm>
              <a:off x="479" y="1667"/>
              <a:ext cx="711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>
                <a:lnSpc>
                  <a:spcPct val="75000"/>
                </a:lnSpc>
              </a:pPr>
              <a:r>
                <a:rPr lang="en-US" altLang="pt-BR" sz="1400"/>
                <a:t>smartphone</a:t>
              </a:r>
            </a:p>
          </p:txBody>
        </p:sp>
        <p:sp>
          <p:nvSpPr>
            <p:cNvPr id="9" name="Text Box 663"/>
            <p:cNvSpPr txBox="1">
              <a:spLocks noChangeArrowheads="1"/>
            </p:cNvSpPr>
            <p:nvPr/>
          </p:nvSpPr>
          <p:spPr bwMode="auto">
            <a:xfrm>
              <a:off x="487" y="872"/>
              <a:ext cx="2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1400"/>
                <a:t>PC</a:t>
              </a:r>
            </a:p>
          </p:txBody>
        </p:sp>
        <p:sp>
          <p:nvSpPr>
            <p:cNvPr id="10" name="Text Box 664"/>
            <p:cNvSpPr txBox="1">
              <a:spLocks noChangeArrowheads="1"/>
            </p:cNvSpPr>
            <p:nvPr/>
          </p:nvSpPr>
          <p:spPr bwMode="auto">
            <a:xfrm>
              <a:off x="488" y="1096"/>
              <a:ext cx="517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1400" dirty="0" err="1" smtClean="0"/>
                <a:t>servidor</a:t>
              </a:r>
              <a:endParaRPr lang="en-US" altLang="pt-BR" sz="1400" dirty="0"/>
            </a:p>
          </p:txBody>
        </p:sp>
        <p:sp>
          <p:nvSpPr>
            <p:cNvPr id="11" name="Text Box 665"/>
            <p:cNvSpPr txBox="1">
              <a:spLocks noChangeArrowheads="1"/>
            </p:cNvSpPr>
            <p:nvPr/>
          </p:nvSpPr>
          <p:spPr bwMode="auto">
            <a:xfrm>
              <a:off x="493" y="1390"/>
              <a:ext cx="492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>
                <a:lnSpc>
                  <a:spcPct val="75000"/>
                </a:lnSpc>
              </a:pPr>
              <a:r>
                <a:rPr lang="en-US" altLang="pt-BR" sz="1400" dirty="0" smtClean="0"/>
                <a:t>Laptop </a:t>
              </a:r>
            </a:p>
            <a:p>
              <a:pPr>
                <a:lnSpc>
                  <a:spcPct val="75000"/>
                </a:lnSpc>
              </a:pPr>
              <a:r>
                <a:rPr lang="en-US" altLang="pt-BR" sz="1400" dirty="0" err="1" smtClean="0"/>
                <a:t>sem</a:t>
              </a:r>
              <a:r>
                <a:rPr lang="en-US" altLang="pt-BR" sz="1400" dirty="0" smtClean="0"/>
                <a:t> </a:t>
              </a:r>
              <a:r>
                <a:rPr lang="en-US" altLang="pt-BR" sz="1400" dirty="0" err="1" smtClean="0"/>
                <a:t>fio</a:t>
              </a:r>
              <a:endParaRPr lang="en-US" altLang="pt-BR" sz="1400" dirty="0"/>
            </a:p>
          </p:txBody>
        </p:sp>
        <p:grpSp>
          <p:nvGrpSpPr>
            <p:cNvPr id="12" name="Group 805"/>
            <p:cNvGrpSpPr>
              <a:grpSpLocks/>
            </p:cNvGrpSpPr>
            <p:nvPr/>
          </p:nvGrpSpPr>
          <p:grpSpPr bwMode="auto">
            <a:xfrm flipH="1">
              <a:off x="244" y="833"/>
              <a:ext cx="261" cy="235"/>
              <a:chOff x="2839" y="3501"/>
              <a:chExt cx="755" cy="803"/>
            </a:xfrm>
          </p:grpSpPr>
          <p:pic>
            <p:nvPicPr>
              <p:cNvPr id="73" name="Picture 806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4" name="Freeform 807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13" name="Group 808"/>
            <p:cNvGrpSpPr>
              <a:grpSpLocks/>
            </p:cNvGrpSpPr>
            <p:nvPr/>
          </p:nvGrpSpPr>
          <p:grpSpPr bwMode="auto">
            <a:xfrm>
              <a:off x="298" y="1682"/>
              <a:ext cx="234" cy="173"/>
              <a:chOff x="2751" y="1851"/>
              <a:chExt cx="462" cy="478"/>
            </a:xfrm>
          </p:grpSpPr>
          <p:pic>
            <p:nvPicPr>
              <p:cNvPr id="71" name="Picture 809" descr="iphone_stylized_small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" y="1922"/>
                <a:ext cx="152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2" name="Picture 810" descr="antenna_radiation_stylized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51" y="1851"/>
                <a:ext cx="462" cy="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" name="Group 1088"/>
            <p:cNvGrpSpPr>
              <a:grpSpLocks/>
            </p:cNvGrpSpPr>
            <p:nvPr/>
          </p:nvGrpSpPr>
          <p:grpSpPr bwMode="auto">
            <a:xfrm>
              <a:off x="210" y="1368"/>
              <a:ext cx="301" cy="236"/>
              <a:chOff x="877" y="1008"/>
              <a:chExt cx="2747" cy="2591"/>
            </a:xfrm>
          </p:grpSpPr>
          <p:pic>
            <p:nvPicPr>
              <p:cNvPr id="48" name="Picture 1089" descr="antenna_stylized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9" name="Picture 1090" descr="laptop_keyboard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9064" flipH="1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0" name="Freeform 1091"/>
              <p:cNvSpPr>
                <a:spLocks/>
              </p:cNvSpPr>
              <p:nvPr/>
            </p:nvSpPr>
            <p:spPr bwMode="auto">
              <a:xfrm>
                <a:off x="1753" y="1603"/>
                <a:ext cx="1807" cy="1322"/>
              </a:xfrm>
              <a:custGeom>
                <a:avLst/>
                <a:gdLst>
                  <a:gd name="T0" fmla="*/ 4 w 2982"/>
                  <a:gd name="T1" fmla="*/ 0 h 2442"/>
                  <a:gd name="T2" fmla="*/ 0 w 2982"/>
                  <a:gd name="T3" fmla="*/ 4 h 2442"/>
                  <a:gd name="T4" fmla="*/ 16 w 2982"/>
                  <a:gd name="T5" fmla="*/ 5 h 2442"/>
                  <a:gd name="T6" fmla="*/ 20 w 2982"/>
                  <a:gd name="T7" fmla="*/ 1 h 2442"/>
                  <a:gd name="T8" fmla="*/ 4 w 2982"/>
                  <a:gd name="T9" fmla="*/ 0 h 24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82"/>
                  <a:gd name="T16" fmla="*/ 0 h 2442"/>
                  <a:gd name="T17" fmla="*/ 2982 w 2982"/>
                  <a:gd name="T18" fmla="*/ 2442 h 24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82" h="244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51" name="Picture 1092" descr="screen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2" name="Freeform 1093"/>
              <p:cNvSpPr>
                <a:spLocks/>
              </p:cNvSpPr>
              <p:nvPr/>
            </p:nvSpPr>
            <p:spPr bwMode="auto">
              <a:xfrm>
                <a:off x="2082" y="1564"/>
                <a:ext cx="1531" cy="246"/>
              </a:xfrm>
              <a:custGeom>
                <a:avLst/>
                <a:gdLst>
                  <a:gd name="T0" fmla="*/ 1 w 2528"/>
                  <a:gd name="T1" fmla="*/ 0 h 455"/>
                  <a:gd name="T2" fmla="*/ 17 w 2528"/>
                  <a:gd name="T3" fmla="*/ 1 h 455"/>
                  <a:gd name="T4" fmla="*/ 16 w 2528"/>
                  <a:gd name="T5" fmla="*/ 1 h 455"/>
                  <a:gd name="T6" fmla="*/ 0 w 2528"/>
                  <a:gd name="T7" fmla="*/ 1 h 455"/>
                  <a:gd name="T8" fmla="*/ 1 w 2528"/>
                  <a:gd name="T9" fmla="*/ 0 h 4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28"/>
                  <a:gd name="T16" fmla="*/ 0 h 455"/>
                  <a:gd name="T17" fmla="*/ 2528 w 2528"/>
                  <a:gd name="T18" fmla="*/ 455 h 4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28" h="455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" name="Freeform 1094"/>
              <p:cNvSpPr>
                <a:spLocks/>
              </p:cNvSpPr>
              <p:nvPr/>
            </p:nvSpPr>
            <p:spPr bwMode="auto">
              <a:xfrm>
                <a:off x="1737" y="1562"/>
                <a:ext cx="425" cy="1024"/>
              </a:xfrm>
              <a:custGeom>
                <a:avLst/>
                <a:gdLst>
                  <a:gd name="T0" fmla="*/ 4 w 702"/>
                  <a:gd name="T1" fmla="*/ 0 h 1893"/>
                  <a:gd name="T2" fmla="*/ 0 w 702"/>
                  <a:gd name="T3" fmla="*/ 4 h 1893"/>
                  <a:gd name="T4" fmla="*/ 1 w 702"/>
                  <a:gd name="T5" fmla="*/ 4 h 1893"/>
                  <a:gd name="T6" fmla="*/ 5 w 702"/>
                  <a:gd name="T7" fmla="*/ 1 h 1893"/>
                  <a:gd name="T8" fmla="*/ 4 w 702"/>
                  <a:gd name="T9" fmla="*/ 0 h 18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02"/>
                  <a:gd name="T16" fmla="*/ 0 h 1893"/>
                  <a:gd name="T17" fmla="*/ 702 w 702"/>
                  <a:gd name="T18" fmla="*/ 1893 h 189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02" h="1893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" name="Freeform 1095"/>
              <p:cNvSpPr>
                <a:spLocks/>
              </p:cNvSpPr>
              <p:nvPr/>
            </p:nvSpPr>
            <p:spPr bwMode="auto">
              <a:xfrm>
                <a:off x="3144" y="1745"/>
                <a:ext cx="458" cy="1182"/>
              </a:xfrm>
              <a:custGeom>
                <a:avLst/>
                <a:gdLst>
                  <a:gd name="T0" fmla="*/ 5 w 756"/>
                  <a:gd name="T1" fmla="*/ 0 h 2184"/>
                  <a:gd name="T2" fmla="*/ 1 w 756"/>
                  <a:gd name="T3" fmla="*/ 5 h 2184"/>
                  <a:gd name="T4" fmla="*/ 0 w 756"/>
                  <a:gd name="T5" fmla="*/ 5 h 2184"/>
                  <a:gd name="T6" fmla="*/ 4 w 756"/>
                  <a:gd name="T7" fmla="*/ 1 h 2184"/>
                  <a:gd name="T8" fmla="*/ 5 w 756"/>
                  <a:gd name="T9" fmla="*/ 0 h 21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6"/>
                  <a:gd name="T16" fmla="*/ 0 h 2184"/>
                  <a:gd name="T17" fmla="*/ 756 w 756"/>
                  <a:gd name="T18" fmla="*/ 2184 h 21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6" h="2184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5" name="Freeform 1096"/>
              <p:cNvSpPr>
                <a:spLocks/>
              </p:cNvSpPr>
              <p:nvPr/>
            </p:nvSpPr>
            <p:spPr bwMode="auto">
              <a:xfrm>
                <a:off x="1732" y="2534"/>
                <a:ext cx="1680" cy="399"/>
              </a:xfrm>
              <a:custGeom>
                <a:avLst/>
                <a:gdLst>
                  <a:gd name="T0" fmla="*/ 1 w 2773"/>
                  <a:gd name="T1" fmla="*/ 0 h 738"/>
                  <a:gd name="T2" fmla="*/ 0 w 2773"/>
                  <a:gd name="T3" fmla="*/ 1 h 738"/>
                  <a:gd name="T4" fmla="*/ 16 w 2773"/>
                  <a:gd name="T5" fmla="*/ 2 h 738"/>
                  <a:gd name="T6" fmla="*/ 16 w 2773"/>
                  <a:gd name="T7" fmla="*/ 1 h 738"/>
                  <a:gd name="T8" fmla="*/ 1 w 2773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73"/>
                  <a:gd name="T16" fmla="*/ 0 h 738"/>
                  <a:gd name="T17" fmla="*/ 2773 w 2773"/>
                  <a:gd name="T18" fmla="*/ 738 h 7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73" h="738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CC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6" name="Freeform 1097"/>
              <p:cNvSpPr>
                <a:spLocks/>
              </p:cNvSpPr>
              <p:nvPr/>
            </p:nvSpPr>
            <p:spPr bwMode="auto">
              <a:xfrm>
                <a:off x="3195" y="1755"/>
                <a:ext cx="429" cy="1187"/>
              </a:xfrm>
              <a:custGeom>
                <a:avLst/>
                <a:gdLst>
                  <a:gd name="T0" fmla="*/ 12 w 637"/>
                  <a:gd name="T1" fmla="*/ 0 h 1659"/>
                  <a:gd name="T2" fmla="*/ 12 w 637"/>
                  <a:gd name="T3" fmla="*/ 0 h 1659"/>
                  <a:gd name="T4" fmla="*/ 1 w 637"/>
                  <a:gd name="T5" fmla="*/ 59 h 1659"/>
                  <a:gd name="T6" fmla="*/ 0 w 637"/>
                  <a:gd name="T7" fmla="*/ 57 h 1659"/>
                  <a:gd name="T8" fmla="*/ 12 w 637"/>
                  <a:gd name="T9" fmla="*/ 0 h 16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7"/>
                  <a:gd name="T16" fmla="*/ 0 h 1659"/>
                  <a:gd name="T17" fmla="*/ 637 w 637"/>
                  <a:gd name="T18" fmla="*/ 1659 h 16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7" h="1659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7" name="Freeform 1098"/>
              <p:cNvSpPr>
                <a:spLocks/>
              </p:cNvSpPr>
              <p:nvPr/>
            </p:nvSpPr>
            <p:spPr bwMode="auto">
              <a:xfrm>
                <a:off x="1734" y="2587"/>
                <a:ext cx="1494" cy="394"/>
              </a:xfrm>
              <a:custGeom>
                <a:avLst/>
                <a:gdLst>
                  <a:gd name="T0" fmla="*/ 0 w 2216"/>
                  <a:gd name="T1" fmla="*/ 0 h 550"/>
                  <a:gd name="T2" fmla="*/ 1 w 2216"/>
                  <a:gd name="T3" fmla="*/ 2 h 550"/>
                  <a:gd name="T4" fmla="*/ 42 w 2216"/>
                  <a:gd name="T5" fmla="*/ 20 h 550"/>
                  <a:gd name="T6" fmla="*/ 42 w 2216"/>
                  <a:gd name="T7" fmla="*/ 17 h 550"/>
                  <a:gd name="T8" fmla="*/ 0 w 2216"/>
                  <a:gd name="T9" fmla="*/ 0 h 5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16"/>
                  <a:gd name="T16" fmla="*/ 0 h 550"/>
                  <a:gd name="T17" fmla="*/ 2216 w 2216"/>
                  <a:gd name="T18" fmla="*/ 550 h 5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16" h="550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58" name="Group 1099"/>
              <p:cNvGrpSpPr>
                <a:grpSpLocks/>
              </p:cNvGrpSpPr>
              <p:nvPr/>
            </p:nvGrpSpPr>
            <p:grpSpPr bwMode="auto"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65" name="Freeform 1100"/>
                <p:cNvSpPr>
                  <a:spLocks/>
                </p:cNvSpPr>
                <p:nvPr/>
              </p:nvSpPr>
              <p:spPr bwMode="auto">
                <a:xfrm>
                  <a:off x="1740" y="2642"/>
                  <a:ext cx="752" cy="327"/>
                </a:xfrm>
                <a:custGeom>
                  <a:avLst/>
                  <a:gdLst>
                    <a:gd name="T0" fmla="*/ 293 w 752"/>
                    <a:gd name="T1" fmla="*/ 0 h 327"/>
                    <a:gd name="T2" fmla="*/ 752 w 752"/>
                    <a:gd name="T3" fmla="*/ 124 h 327"/>
                    <a:gd name="T4" fmla="*/ 470 w 752"/>
                    <a:gd name="T5" fmla="*/ 327 h 327"/>
                    <a:gd name="T6" fmla="*/ 0 w 752"/>
                    <a:gd name="T7" fmla="*/ 183 h 327"/>
                    <a:gd name="T8" fmla="*/ 293 w 752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52"/>
                    <a:gd name="T16" fmla="*/ 0 h 327"/>
                    <a:gd name="T17" fmla="*/ 752 w 752"/>
                    <a:gd name="T18" fmla="*/ 327 h 3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52" h="327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6" name="Freeform 1101"/>
                <p:cNvSpPr>
                  <a:spLocks/>
                </p:cNvSpPr>
                <p:nvPr/>
              </p:nvSpPr>
              <p:spPr bwMode="auto">
                <a:xfrm>
                  <a:off x="1754" y="2649"/>
                  <a:ext cx="726" cy="311"/>
                </a:xfrm>
                <a:custGeom>
                  <a:avLst/>
                  <a:gdLst>
                    <a:gd name="T0" fmla="*/ 282 w 726"/>
                    <a:gd name="T1" fmla="*/ 0 h 311"/>
                    <a:gd name="T2" fmla="*/ 726 w 726"/>
                    <a:gd name="T3" fmla="*/ 119 h 311"/>
                    <a:gd name="T4" fmla="*/ 457 w 726"/>
                    <a:gd name="T5" fmla="*/ 311 h 311"/>
                    <a:gd name="T6" fmla="*/ 0 w 726"/>
                    <a:gd name="T7" fmla="*/ 173 h 311"/>
                    <a:gd name="T8" fmla="*/ 282 w 726"/>
                    <a:gd name="T9" fmla="*/ 0 h 3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6"/>
                    <a:gd name="T16" fmla="*/ 0 h 311"/>
                    <a:gd name="T17" fmla="*/ 726 w 726"/>
                    <a:gd name="T18" fmla="*/ 311 h 31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6" h="311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7" name="Freeform 1102"/>
                <p:cNvSpPr>
                  <a:spLocks/>
                </p:cNvSpPr>
                <p:nvPr/>
              </p:nvSpPr>
              <p:spPr bwMode="auto">
                <a:xfrm>
                  <a:off x="1808" y="2770"/>
                  <a:ext cx="258" cy="100"/>
                </a:xfrm>
                <a:custGeom>
                  <a:avLst/>
                  <a:gdLst>
                    <a:gd name="T0" fmla="*/ 0 w 258"/>
                    <a:gd name="T1" fmla="*/ 44 h 100"/>
                    <a:gd name="T2" fmla="*/ 75 w 258"/>
                    <a:gd name="T3" fmla="*/ 0 h 100"/>
                    <a:gd name="T4" fmla="*/ 258 w 258"/>
                    <a:gd name="T5" fmla="*/ 50 h 100"/>
                    <a:gd name="T6" fmla="*/ 183 w 258"/>
                    <a:gd name="T7" fmla="*/ 100 h 100"/>
                    <a:gd name="T8" fmla="*/ 0 w 258"/>
                    <a:gd name="T9" fmla="*/ 44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8"/>
                    <a:gd name="T16" fmla="*/ 0 h 100"/>
                    <a:gd name="T17" fmla="*/ 258 w 258"/>
                    <a:gd name="T18" fmla="*/ 100 h 1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8" h="100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8" name="Freeform 1103"/>
                <p:cNvSpPr>
                  <a:spLocks/>
                </p:cNvSpPr>
                <p:nvPr/>
              </p:nvSpPr>
              <p:spPr bwMode="auto">
                <a:xfrm>
                  <a:off x="1799" y="2816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4"/>
                    <a:gd name="T16" fmla="*/ 0 h 63"/>
                    <a:gd name="T17" fmla="*/ 194 w 194"/>
                    <a:gd name="T18" fmla="*/ 63 h 6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9" name="Freeform 1104"/>
                <p:cNvSpPr>
                  <a:spLocks/>
                </p:cNvSpPr>
                <p:nvPr/>
              </p:nvSpPr>
              <p:spPr bwMode="auto">
                <a:xfrm>
                  <a:off x="2020" y="2834"/>
                  <a:ext cx="258" cy="102"/>
                </a:xfrm>
                <a:custGeom>
                  <a:avLst/>
                  <a:gdLst>
                    <a:gd name="T0" fmla="*/ 0 w 258"/>
                    <a:gd name="T1" fmla="*/ 46 h 102"/>
                    <a:gd name="T2" fmla="*/ 71 w 258"/>
                    <a:gd name="T3" fmla="*/ 0 h 102"/>
                    <a:gd name="T4" fmla="*/ 258 w 258"/>
                    <a:gd name="T5" fmla="*/ 52 h 102"/>
                    <a:gd name="T6" fmla="*/ 183 w 258"/>
                    <a:gd name="T7" fmla="*/ 102 h 102"/>
                    <a:gd name="T8" fmla="*/ 0 w 258"/>
                    <a:gd name="T9" fmla="*/ 46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8"/>
                    <a:gd name="T16" fmla="*/ 0 h 102"/>
                    <a:gd name="T17" fmla="*/ 258 w 258"/>
                    <a:gd name="T18" fmla="*/ 102 h 10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8" h="102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70" name="Freeform 1105"/>
                <p:cNvSpPr>
                  <a:spLocks/>
                </p:cNvSpPr>
                <p:nvPr/>
              </p:nvSpPr>
              <p:spPr bwMode="auto">
                <a:xfrm>
                  <a:off x="2011" y="2882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4"/>
                    <a:gd name="T16" fmla="*/ 0 h 63"/>
                    <a:gd name="T17" fmla="*/ 194 w 194"/>
                    <a:gd name="T18" fmla="*/ 63 h 6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59" name="Freeform 1106"/>
              <p:cNvSpPr>
                <a:spLocks/>
              </p:cNvSpPr>
              <p:nvPr/>
            </p:nvSpPr>
            <p:spPr bwMode="auto">
              <a:xfrm>
                <a:off x="2577" y="3043"/>
                <a:ext cx="614" cy="514"/>
              </a:xfrm>
              <a:custGeom>
                <a:avLst/>
                <a:gdLst>
                  <a:gd name="T0" fmla="*/ 1 w 990"/>
                  <a:gd name="T1" fmla="*/ 10 h 792"/>
                  <a:gd name="T2" fmla="*/ 9 w 990"/>
                  <a:gd name="T3" fmla="*/ 0 h 792"/>
                  <a:gd name="T4" fmla="*/ 9 w 990"/>
                  <a:gd name="T5" fmla="*/ 1 h 792"/>
                  <a:gd name="T6" fmla="*/ 0 w 990"/>
                  <a:gd name="T7" fmla="*/ 10 h 792"/>
                  <a:gd name="T8" fmla="*/ 1 w 990"/>
                  <a:gd name="T9" fmla="*/ 10 h 7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0"/>
                  <a:gd name="T16" fmla="*/ 0 h 792"/>
                  <a:gd name="T17" fmla="*/ 990 w 990"/>
                  <a:gd name="T18" fmla="*/ 792 h 7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0" h="792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0" name="Freeform 1107"/>
              <p:cNvSpPr>
                <a:spLocks/>
              </p:cNvSpPr>
              <p:nvPr/>
            </p:nvSpPr>
            <p:spPr bwMode="auto">
              <a:xfrm>
                <a:off x="1010" y="3084"/>
                <a:ext cx="1571" cy="469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22 w 2532"/>
                  <a:gd name="T5" fmla="*/ 9 h 723"/>
                  <a:gd name="T6" fmla="*/ 22 w 2532"/>
                  <a:gd name="T7" fmla="*/ 10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" name="Freeform 1108"/>
              <p:cNvSpPr>
                <a:spLocks/>
              </p:cNvSpPr>
              <p:nvPr/>
            </p:nvSpPr>
            <p:spPr bwMode="auto">
              <a:xfrm>
                <a:off x="1011" y="2998"/>
                <a:ext cx="17" cy="95"/>
              </a:xfrm>
              <a:custGeom>
                <a:avLst/>
                <a:gdLst>
                  <a:gd name="T0" fmla="*/ 1 w 26"/>
                  <a:gd name="T1" fmla="*/ 1 h 147"/>
                  <a:gd name="T2" fmla="*/ 1 w 26"/>
                  <a:gd name="T3" fmla="*/ 2 h 147"/>
                  <a:gd name="T4" fmla="*/ 0 w 26"/>
                  <a:gd name="T5" fmla="*/ 2 h 147"/>
                  <a:gd name="T6" fmla="*/ 1 w 26"/>
                  <a:gd name="T7" fmla="*/ 0 h 147"/>
                  <a:gd name="T8" fmla="*/ 1 w 26"/>
                  <a:gd name="T9" fmla="*/ 1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147"/>
                  <a:gd name="T17" fmla="*/ 26 w 26"/>
                  <a:gd name="T18" fmla="*/ 147 h 1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147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" name="Freeform 1109"/>
              <p:cNvSpPr>
                <a:spLocks/>
              </p:cNvSpPr>
              <p:nvPr/>
            </p:nvSpPr>
            <p:spPr bwMode="auto">
              <a:xfrm>
                <a:off x="1012" y="2611"/>
                <a:ext cx="730" cy="393"/>
              </a:xfrm>
              <a:custGeom>
                <a:avLst/>
                <a:gdLst>
                  <a:gd name="T0" fmla="*/ 10 w 1176"/>
                  <a:gd name="T1" fmla="*/ 0 h 606"/>
                  <a:gd name="T2" fmla="*/ 0 w 1176"/>
                  <a:gd name="T3" fmla="*/ 8 h 606"/>
                  <a:gd name="T4" fmla="*/ 1 w 1176"/>
                  <a:gd name="T5" fmla="*/ 8 h 606"/>
                  <a:gd name="T6" fmla="*/ 10 w 1176"/>
                  <a:gd name="T7" fmla="*/ 1 h 606"/>
                  <a:gd name="T8" fmla="*/ 10 w 1176"/>
                  <a:gd name="T9" fmla="*/ 0 h 6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76"/>
                  <a:gd name="T16" fmla="*/ 0 h 606"/>
                  <a:gd name="T17" fmla="*/ 1176 w 1176"/>
                  <a:gd name="T18" fmla="*/ 606 h 60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76" h="60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3" name="Freeform 1110"/>
              <p:cNvSpPr>
                <a:spLocks/>
              </p:cNvSpPr>
              <p:nvPr/>
            </p:nvSpPr>
            <p:spPr bwMode="auto">
              <a:xfrm>
                <a:off x="1061" y="3018"/>
                <a:ext cx="1490" cy="451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12 w 2532"/>
                  <a:gd name="T5" fmla="*/ 6 h 723"/>
                  <a:gd name="T6" fmla="*/ 12 w 2532"/>
                  <a:gd name="T7" fmla="*/ 6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" name="Freeform 1111"/>
              <p:cNvSpPr>
                <a:spLocks/>
              </p:cNvSpPr>
              <p:nvPr/>
            </p:nvSpPr>
            <p:spPr bwMode="auto">
              <a:xfrm flipV="1">
                <a:off x="2549" y="2986"/>
                <a:ext cx="608" cy="467"/>
              </a:xfrm>
              <a:custGeom>
                <a:avLst/>
                <a:gdLst>
                  <a:gd name="T0" fmla="*/ 0 w 2532"/>
                  <a:gd name="T1" fmla="*/ 0 h 723"/>
                  <a:gd name="T2" fmla="*/ 0 w 2532"/>
                  <a:gd name="T3" fmla="*/ 0 h 723"/>
                  <a:gd name="T4" fmla="*/ 0 w 2532"/>
                  <a:gd name="T5" fmla="*/ 9 h 723"/>
                  <a:gd name="T6" fmla="*/ 0 w 2532"/>
                  <a:gd name="T7" fmla="*/ 9 h 723"/>
                  <a:gd name="T8" fmla="*/ 0 w 2532"/>
                  <a:gd name="T9" fmla="*/ 1 h 723"/>
                  <a:gd name="T10" fmla="*/ 0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5" name="Group 1168"/>
            <p:cNvGrpSpPr>
              <a:grpSpLocks/>
            </p:cNvGrpSpPr>
            <p:nvPr/>
          </p:nvGrpSpPr>
          <p:grpSpPr bwMode="auto">
            <a:xfrm>
              <a:off x="340" y="1097"/>
              <a:ext cx="157" cy="256"/>
              <a:chOff x="4140" y="429"/>
              <a:chExt cx="1425" cy="2396"/>
            </a:xfrm>
          </p:grpSpPr>
          <p:sp>
            <p:nvSpPr>
              <p:cNvPr id="16" name="Freeform 1169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7 w 354"/>
                  <a:gd name="T1" fmla="*/ 0 h 2742"/>
                  <a:gd name="T2" fmla="*/ 38 w 354"/>
                  <a:gd name="T3" fmla="*/ 55 h 2742"/>
                  <a:gd name="T4" fmla="*/ 37 w 354"/>
                  <a:gd name="T5" fmla="*/ 425 h 2742"/>
                  <a:gd name="T6" fmla="*/ 0 w 354"/>
                  <a:gd name="T7" fmla="*/ 445 h 2742"/>
                  <a:gd name="T8" fmla="*/ 7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" name="Rectangle 1170"/>
              <p:cNvSpPr>
                <a:spLocks noChangeArrowheads="1"/>
              </p:cNvSpPr>
              <p:nvPr/>
            </p:nvSpPr>
            <p:spPr bwMode="auto">
              <a:xfrm>
                <a:off x="4204" y="429"/>
                <a:ext cx="1053" cy="2284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18" name="Freeform 1171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23 w 211"/>
                  <a:gd name="T3" fmla="*/ 36 h 2537"/>
                  <a:gd name="T4" fmla="*/ 2 w 211"/>
                  <a:gd name="T5" fmla="*/ 405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9" name="Freeform 1172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1 h 226"/>
                  <a:gd name="T4" fmla="*/ 36 w 328"/>
                  <a:gd name="T5" fmla="*/ 38 h 226"/>
                  <a:gd name="T6" fmla="*/ 0 w 328"/>
                  <a:gd name="T7" fmla="*/ 16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0" name="Rectangle 1173"/>
              <p:cNvSpPr>
                <a:spLocks noChangeArrowheads="1"/>
              </p:cNvSpPr>
              <p:nvPr/>
            </p:nvSpPr>
            <p:spPr bwMode="auto">
              <a:xfrm>
                <a:off x="4213" y="691"/>
                <a:ext cx="599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grpSp>
            <p:nvGrpSpPr>
              <p:cNvPr id="21" name="Group 1174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46" name="AutoShape 1175"/>
                <p:cNvSpPr>
                  <a:spLocks noChangeArrowheads="1"/>
                </p:cNvSpPr>
                <p:nvPr/>
              </p:nvSpPr>
              <p:spPr bwMode="auto">
                <a:xfrm>
                  <a:off x="613" y="2572"/>
                  <a:ext cx="725" cy="13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47" name="AutoShape 1176"/>
                <p:cNvSpPr>
                  <a:spLocks noChangeArrowheads="1"/>
                </p:cNvSpPr>
                <p:nvPr/>
              </p:nvSpPr>
              <p:spPr bwMode="auto">
                <a:xfrm>
                  <a:off x="624" y="2590"/>
                  <a:ext cx="691" cy="9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</p:grpSp>
          <p:sp>
            <p:nvSpPr>
              <p:cNvPr id="22" name="Rectangle 1177"/>
              <p:cNvSpPr>
                <a:spLocks noChangeArrowheads="1"/>
              </p:cNvSpPr>
              <p:nvPr/>
            </p:nvSpPr>
            <p:spPr bwMode="auto">
              <a:xfrm>
                <a:off x="4222" y="1019"/>
                <a:ext cx="599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grpSp>
            <p:nvGrpSpPr>
              <p:cNvPr id="23" name="Group 1178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44" name="AutoShape 1179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5" cy="14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45" name="AutoShape 1180"/>
                <p:cNvSpPr>
                  <a:spLocks noChangeArrowheads="1"/>
                </p:cNvSpPr>
                <p:nvPr/>
              </p:nvSpPr>
              <p:spPr bwMode="auto">
                <a:xfrm>
                  <a:off x="627" y="2584"/>
                  <a:ext cx="691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</p:grpSp>
          <p:sp>
            <p:nvSpPr>
              <p:cNvPr id="24" name="Rectangle 1181"/>
              <p:cNvSpPr>
                <a:spLocks noChangeArrowheads="1"/>
              </p:cNvSpPr>
              <p:nvPr/>
            </p:nvSpPr>
            <p:spPr bwMode="auto">
              <a:xfrm>
                <a:off x="4213" y="1356"/>
                <a:ext cx="599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25" name="Rectangle 1182"/>
              <p:cNvSpPr>
                <a:spLocks noChangeArrowheads="1"/>
              </p:cNvSpPr>
              <p:nvPr/>
            </p:nvSpPr>
            <p:spPr bwMode="auto">
              <a:xfrm>
                <a:off x="4231" y="1655"/>
                <a:ext cx="590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grpSp>
            <p:nvGrpSpPr>
              <p:cNvPr id="26" name="Group 1183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42" name="AutoShape 1184"/>
                <p:cNvSpPr>
                  <a:spLocks noChangeArrowheads="1"/>
                </p:cNvSpPr>
                <p:nvPr/>
              </p:nvSpPr>
              <p:spPr bwMode="auto">
                <a:xfrm>
                  <a:off x="619" y="2568"/>
                  <a:ext cx="724" cy="13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43" name="AutoShape 1185"/>
                <p:cNvSpPr>
                  <a:spLocks noChangeArrowheads="1"/>
                </p:cNvSpPr>
                <p:nvPr/>
              </p:nvSpPr>
              <p:spPr bwMode="auto">
                <a:xfrm>
                  <a:off x="630" y="2585"/>
                  <a:ext cx="69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</p:grpSp>
          <p:sp>
            <p:nvSpPr>
              <p:cNvPr id="27" name="Freeform 1186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0 h 226"/>
                  <a:gd name="T4" fmla="*/ 36 w 328"/>
                  <a:gd name="T5" fmla="*/ 36 h 226"/>
                  <a:gd name="T6" fmla="*/ 0 w 328"/>
                  <a:gd name="T7" fmla="*/ 15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28" name="Group 1187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40" name="AutoShape 1188"/>
                <p:cNvSpPr>
                  <a:spLocks noChangeArrowheads="1"/>
                </p:cNvSpPr>
                <p:nvPr/>
              </p:nvSpPr>
              <p:spPr bwMode="auto">
                <a:xfrm>
                  <a:off x="614" y="2569"/>
                  <a:ext cx="724" cy="14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41" name="AutoShape 1189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69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</p:grpSp>
          <p:sp>
            <p:nvSpPr>
              <p:cNvPr id="29" name="Rectangle 1190"/>
              <p:cNvSpPr>
                <a:spLocks noChangeArrowheads="1"/>
              </p:cNvSpPr>
              <p:nvPr/>
            </p:nvSpPr>
            <p:spPr bwMode="auto">
              <a:xfrm>
                <a:off x="5247" y="429"/>
                <a:ext cx="73" cy="2293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30" name="Freeform 1191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32 w 296"/>
                  <a:gd name="T3" fmla="*/ 22 h 256"/>
                  <a:gd name="T4" fmla="*/ 32 w 296"/>
                  <a:gd name="T5" fmla="*/ 41 h 256"/>
                  <a:gd name="T6" fmla="*/ 0 w 296"/>
                  <a:gd name="T7" fmla="*/ 15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" name="Freeform 1192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34 w 304"/>
                  <a:gd name="T3" fmla="*/ 27 h 288"/>
                  <a:gd name="T4" fmla="*/ 31 w 304"/>
                  <a:gd name="T5" fmla="*/ 47 h 288"/>
                  <a:gd name="T6" fmla="*/ 2 w 304"/>
                  <a:gd name="T7" fmla="*/ 2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2" name="Oval 1193"/>
              <p:cNvSpPr>
                <a:spLocks noChangeArrowheads="1"/>
              </p:cNvSpPr>
              <p:nvPr/>
            </p:nvSpPr>
            <p:spPr bwMode="auto">
              <a:xfrm>
                <a:off x="5520" y="2610"/>
                <a:ext cx="45" cy="94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33" name="Freeform 1194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18 h 240"/>
                  <a:gd name="T2" fmla="*/ 2 w 306"/>
                  <a:gd name="T3" fmla="*/ 40 h 240"/>
                  <a:gd name="T4" fmla="*/ 34 w 306"/>
                  <a:gd name="T5" fmla="*/ 18 h 240"/>
                  <a:gd name="T6" fmla="*/ 32 w 306"/>
                  <a:gd name="T7" fmla="*/ 0 h 240"/>
                  <a:gd name="T8" fmla="*/ 0 w 306"/>
                  <a:gd name="T9" fmla="*/ 18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4" name="AutoShape 1195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8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35" name="AutoShape 1196"/>
              <p:cNvSpPr>
                <a:spLocks noChangeArrowheads="1"/>
              </p:cNvSpPr>
              <p:nvPr/>
            </p:nvSpPr>
            <p:spPr bwMode="auto">
              <a:xfrm>
                <a:off x="4204" y="2713"/>
                <a:ext cx="1071" cy="8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36" name="Oval 1197"/>
              <p:cNvSpPr>
                <a:spLocks noChangeArrowheads="1"/>
              </p:cNvSpPr>
              <p:nvPr/>
            </p:nvSpPr>
            <p:spPr bwMode="auto">
              <a:xfrm>
                <a:off x="4312" y="2385"/>
                <a:ext cx="154" cy="140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37" name="Oval 1198"/>
              <p:cNvSpPr>
                <a:spLocks noChangeArrowheads="1"/>
              </p:cNvSpPr>
              <p:nvPr/>
            </p:nvSpPr>
            <p:spPr bwMode="auto">
              <a:xfrm>
                <a:off x="4485" y="2385"/>
                <a:ext cx="163" cy="14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 eaLnBrk="1" hangingPunct="1"/>
                <a:endParaRPr lang="pt-BR" altLang="pt-BR" sz="1800">
                  <a:solidFill>
                    <a:srgbClr val="FF0000"/>
                  </a:solidFill>
                </a:endParaRPr>
              </a:p>
            </p:txBody>
          </p:sp>
          <p:sp>
            <p:nvSpPr>
              <p:cNvPr id="38" name="Oval 1199"/>
              <p:cNvSpPr>
                <a:spLocks noChangeArrowheads="1"/>
              </p:cNvSpPr>
              <p:nvPr/>
            </p:nvSpPr>
            <p:spPr bwMode="auto">
              <a:xfrm>
                <a:off x="4666" y="2385"/>
                <a:ext cx="154" cy="140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39" name="Rectangle 1200"/>
              <p:cNvSpPr>
                <a:spLocks noChangeArrowheads="1"/>
              </p:cNvSpPr>
              <p:nvPr/>
            </p:nvSpPr>
            <p:spPr bwMode="auto">
              <a:xfrm>
                <a:off x="5066" y="1833"/>
                <a:ext cx="82" cy="767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</p:grpSp>
      </p:grpSp>
      <p:grpSp>
        <p:nvGrpSpPr>
          <p:cNvPr id="75" name="Group 842"/>
          <p:cNvGrpSpPr>
            <a:grpSpLocks/>
          </p:cNvGrpSpPr>
          <p:nvPr/>
        </p:nvGrpSpPr>
        <p:grpSpPr bwMode="auto">
          <a:xfrm>
            <a:off x="338138" y="3454400"/>
            <a:ext cx="1700211" cy="1063625"/>
            <a:chOff x="98" y="2320"/>
            <a:chExt cx="1071" cy="670"/>
          </a:xfrm>
        </p:grpSpPr>
        <p:sp>
          <p:nvSpPr>
            <p:cNvPr id="76" name="Text Box 666"/>
            <p:cNvSpPr txBox="1">
              <a:spLocks noChangeArrowheads="1"/>
            </p:cNvSpPr>
            <p:nvPr/>
          </p:nvSpPr>
          <p:spPr bwMode="auto">
            <a:xfrm>
              <a:off x="564" y="2728"/>
              <a:ext cx="605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>
                <a:lnSpc>
                  <a:spcPct val="75000"/>
                </a:lnSpc>
              </a:pPr>
              <a:r>
                <a:rPr lang="en-US" altLang="pt-BR" sz="1400" dirty="0" smtClean="0"/>
                <a:t>enlaces</a:t>
              </a:r>
            </a:p>
            <a:p>
              <a:pPr>
                <a:lnSpc>
                  <a:spcPct val="75000"/>
                </a:lnSpc>
              </a:pPr>
              <a:r>
                <a:rPr lang="en-US" altLang="pt-BR" sz="1400" dirty="0" err="1" smtClean="0"/>
                <a:t>cabeados</a:t>
              </a:r>
              <a:endParaRPr lang="en-US" altLang="pt-BR" sz="1400" dirty="0"/>
            </a:p>
          </p:txBody>
        </p:sp>
        <p:sp>
          <p:nvSpPr>
            <p:cNvPr id="77" name="Text Box 669"/>
            <p:cNvSpPr txBox="1">
              <a:spLocks noChangeArrowheads="1"/>
            </p:cNvSpPr>
            <p:nvPr/>
          </p:nvSpPr>
          <p:spPr bwMode="auto">
            <a:xfrm>
              <a:off x="569" y="2465"/>
              <a:ext cx="511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>
                <a:lnSpc>
                  <a:spcPct val="75000"/>
                </a:lnSpc>
              </a:pPr>
              <a:r>
                <a:rPr lang="en-US" altLang="pt-BR" sz="1400" dirty="0" smtClean="0"/>
                <a:t>enlaces</a:t>
              </a:r>
            </a:p>
            <a:p>
              <a:pPr>
                <a:lnSpc>
                  <a:spcPct val="75000"/>
                </a:lnSpc>
              </a:pPr>
              <a:r>
                <a:rPr lang="en-US" altLang="pt-BR" sz="1400" dirty="0" err="1" smtClean="0"/>
                <a:t>sem</a:t>
              </a:r>
              <a:r>
                <a:rPr lang="en-US" altLang="pt-BR" sz="1400" dirty="0" smtClean="0"/>
                <a:t> </a:t>
              </a:r>
              <a:r>
                <a:rPr lang="en-US" altLang="pt-BR" sz="1400" dirty="0" err="1" smtClean="0"/>
                <a:t>fio</a:t>
              </a:r>
              <a:endParaRPr lang="en-US" altLang="pt-BR" sz="1400" dirty="0"/>
            </a:p>
          </p:txBody>
        </p:sp>
        <p:grpSp>
          <p:nvGrpSpPr>
            <p:cNvPr id="78" name="Group 819"/>
            <p:cNvGrpSpPr>
              <a:grpSpLocks/>
            </p:cNvGrpSpPr>
            <p:nvPr/>
          </p:nvGrpSpPr>
          <p:grpSpPr bwMode="auto">
            <a:xfrm>
              <a:off x="385" y="2320"/>
              <a:ext cx="201" cy="282"/>
              <a:chOff x="742" y="2409"/>
              <a:chExt cx="576" cy="881"/>
            </a:xfrm>
          </p:grpSpPr>
          <p:grpSp>
            <p:nvGrpSpPr>
              <p:cNvPr id="83" name="Group 820"/>
              <p:cNvGrpSpPr>
                <a:grpSpLocks/>
              </p:cNvGrpSpPr>
              <p:nvPr/>
            </p:nvGrpSpPr>
            <p:grpSpPr bwMode="auto">
              <a:xfrm>
                <a:off x="832" y="2643"/>
                <a:ext cx="376" cy="647"/>
                <a:chOff x="3130" y="3288"/>
                <a:chExt cx="410" cy="742"/>
              </a:xfrm>
            </p:grpSpPr>
            <p:sp>
              <p:nvSpPr>
                <p:cNvPr id="86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87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88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89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90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91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92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93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94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95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96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97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98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99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100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pt-BR"/>
                </a:p>
              </p:txBody>
            </p:sp>
          </p:grpSp>
          <p:pic>
            <p:nvPicPr>
              <p:cNvPr id="84" name="Picture 836" descr="cell_tower_radiation copy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" y="2409"/>
                <a:ext cx="576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5" name="Oval 837"/>
              <p:cNvSpPr>
                <a:spLocks noChangeArrowheads="1"/>
              </p:cNvSpPr>
              <p:nvPr/>
            </p:nvSpPr>
            <p:spPr bwMode="auto">
              <a:xfrm>
                <a:off x="986" y="2596"/>
                <a:ext cx="66" cy="69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</p:grpSp>
        <p:grpSp>
          <p:nvGrpSpPr>
            <p:cNvPr id="79" name="Group 838"/>
            <p:cNvGrpSpPr>
              <a:grpSpLocks/>
            </p:cNvGrpSpPr>
            <p:nvPr/>
          </p:nvGrpSpPr>
          <p:grpSpPr bwMode="auto">
            <a:xfrm>
              <a:off x="98" y="2444"/>
              <a:ext cx="355" cy="265"/>
              <a:chOff x="2967" y="478"/>
              <a:chExt cx="788" cy="625"/>
            </a:xfrm>
          </p:grpSpPr>
          <p:pic>
            <p:nvPicPr>
              <p:cNvPr id="81" name="Picture 839" descr="access_point_stylized_small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12" y="559"/>
                <a:ext cx="576" cy="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" name="Picture 840" descr="antenna_radiation_stylized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7" y="478"/>
                <a:ext cx="78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0" name="Line 841"/>
            <p:cNvSpPr>
              <a:spLocks noChangeShapeType="1"/>
            </p:cNvSpPr>
            <p:nvPr/>
          </p:nvSpPr>
          <p:spPr bwMode="auto">
            <a:xfrm>
              <a:off x="288" y="2830"/>
              <a:ext cx="2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02" name="Text Box 662"/>
          <p:cNvSpPr txBox="1">
            <a:spLocks noChangeArrowheads="1"/>
          </p:cNvSpPr>
          <p:nvPr/>
        </p:nvSpPr>
        <p:spPr bwMode="auto">
          <a:xfrm>
            <a:off x="513493" y="5630863"/>
            <a:ext cx="8493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pt-BR" sz="1400" dirty="0" err="1" smtClean="0"/>
              <a:t>roteador</a:t>
            </a:r>
            <a:endParaRPr lang="en-US" altLang="pt-BR" sz="1400" dirty="0"/>
          </a:p>
        </p:txBody>
      </p:sp>
      <p:grpSp>
        <p:nvGrpSpPr>
          <p:cNvPr id="103" name="Group 843"/>
          <p:cNvGrpSpPr>
            <a:grpSpLocks/>
          </p:cNvGrpSpPr>
          <p:nvPr/>
        </p:nvGrpSpPr>
        <p:grpSpPr bwMode="auto">
          <a:xfrm>
            <a:off x="703263" y="5457825"/>
            <a:ext cx="485775" cy="203200"/>
            <a:chOff x="4650" y="1129"/>
            <a:chExt cx="246" cy="95"/>
          </a:xfrm>
        </p:grpSpPr>
        <p:sp>
          <p:nvSpPr>
            <p:cNvPr id="104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105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106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107" name="Group 847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110" name="Freeform 848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algn="ctr"/>
                <a:endParaRPr lang="pt-BR"/>
              </a:p>
            </p:txBody>
          </p:sp>
          <p:sp>
            <p:nvSpPr>
              <p:cNvPr id="111" name="Freeform 849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algn="ctr"/>
                <a:endParaRPr lang="pt-BR"/>
              </a:p>
            </p:txBody>
          </p:sp>
        </p:grpSp>
        <p:sp>
          <p:nvSpPr>
            <p:cNvPr id="108" name="Line 850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pt-BR"/>
            </a:p>
          </p:txBody>
        </p:sp>
        <p:sp>
          <p:nvSpPr>
            <p:cNvPr id="109" name="Line 851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pt-B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9" descr="cisc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23610" y="3937445"/>
            <a:ext cx="2395538" cy="191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Aparelhos internet interessantes</a:t>
            </a:r>
          </a:p>
        </p:txBody>
      </p:sp>
      <p:sp>
        <p:nvSpPr>
          <p:cNvPr id="1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1: </a:t>
            </a:r>
            <a:r>
              <a:rPr lang="en-US" dirty="0" err="1"/>
              <a:t>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36867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8C0E695-8976-4536-8832-DE276DF67D8C}" type="slidenum">
              <a:rPr lang="en-US" smtClean="0"/>
              <a:pPr/>
              <a:t>7</a:t>
            </a:fld>
            <a:endParaRPr lang="en-US" smtClean="0"/>
          </a:p>
        </p:txBody>
      </p:sp>
      <p:pic>
        <p:nvPicPr>
          <p:cNvPr id="36869" name="Picture 3" descr="toast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90638" y="1771650"/>
            <a:ext cx="1931988" cy="22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4" descr="whispe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66813" y="1501775"/>
            <a:ext cx="1895475" cy="156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3" name="Text Box 7"/>
          <p:cNvSpPr txBox="1">
            <a:spLocks noChangeArrowheads="1"/>
          </p:cNvSpPr>
          <p:nvPr/>
        </p:nvSpPr>
        <p:spPr bwMode="auto">
          <a:xfrm>
            <a:off x="1279525" y="2908300"/>
            <a:ext cx="21621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charset="0"/>
              </a:rPr>
              <a:t>Porta retratos IP</a:t>
            </a:r>
          </a:p>
          <a:p>
            <a:r>
              <a:rPr lang="en-US" sz="1600">
                <a:latin typeface="Arial" charset="0"/>
              </a:rPr>
              <a:t>http://www.ceiva.com/</a:t>
            </a:r>
          </a:p>
        </p:txBody>
      </p:sp>
      <p:sp>
        <p:nvSpPr>
          <p:cNvPr id="36874" name="Text Box 8"/>
          <p:cNvSpPr txBox="1">
            <a:spLocks noChangeArrowheads="1"/>
          </p:cNvSpPr>
          <p:nvPr/>
        </p:nvSpPr>
        <p:spPr bwMode="auto">
          <a:xfrm>
            <a:off x="4466340" y="1163975"/>
            <a:ext cx="341388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 err="1">
                <a:latin typeface="Arial" charset="0"/>
              </a:rPr>
              <a:t>Tostadeira</a:t>
            </a:r>
            <a:r>
              <a:rPr lang="en-US" sz="1600" dirty="0">
                <a:latin typeface="Arial" charset="0"/>
              </a:rPr>
              <a:t> </a:t>
            </a:r>
            <a:r>
              <a:rPr lang="en-US" sz="1600" dirty="0" err="1">
                <a:latin typeface="Arial" charset="0"/>
              </a:rPr>
              <a:t>habilitada</a:t>
            </a:r>
            <a:r>
              <a:rPr lang="en-US" sz="1600" dirty="0">
                <a:latin typeface="Arial" charset="0"/>
              </a:rPr>
              <a:t> </a:t>
            </a:r>
            <a:r>
              <a:rPr lang="en-US" sz="1600" dirty="0" err="1">
                <a:latin typeface="Arial" charset="0"/>
              </a:rPr>
              <a:t>para</a:t>
            </a:r>
            <a:r>
              <a:rPr lang="en-US" sz="1600" dirty="0">
                <a:latin typeface="Arial" charset="0"/>
              </a:rPr>
              <a:t> a Web + </a:t>
            </a:r>
          </a:p>
          <a:p>
            <a:r>
              <a:rPr lang="en-US" sz="1600" dirty="0" err="1">
                <a:latin typeface="Arial" charset="0"/>
              </a:rPr>
              <a:t>Previsão</a:t>
            </a:r>
            <a:r>
              <a:rPr lang="en-US" sz="1600" dirty="0">
                <a:latin typeface="Arial" charset="0"/>
              </a:rPr>
              <a:t> do </a:t>
            </a:r>
            <a:r>
              <a:rPr lang="en-US" sz="1600" dirty="0" smtClean="0">
                <a:latin typeface="Arial" charset="0"/>
              </a:rPr>
              <a:t>tempo</a:t>
            </a:r>
            <a:endParaRPr lang="en-US" sz="1600" dirty="0">
              <a:latin typeface="Arial" charset="0"/>
            </a:endParaRPr>
          </a:p>
        </p:txBody>
      </p:sp>
      <p:sp>
        <p:nvSpPr>
          <p:cNvPr id="36878" name="Text Box 12"/>
          <p:cNvSpPr txBox="1">
            <a:spLocks noChangeArrowheads="1"/>
          </p:cNvSpPr>
          <p:nvPr/>
        </p:nvSpPr>
        <p:spPr bwMode="auto">
          <a:xfrm>
            <a:off x="6260195" y="5583682"/>
            <a:ext cx="20185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pt-BR" sz="1800" dirty="0" smtClean="0">
                <a:latin typeface="Arial" charset="0"/>
              </a:rPr>
              <a:t>Telefones Internet</a:t>
            </a:r>
            <a:endParaRPr lang="pt-BR" sz="1800" dirty="0">
              <a:latin typeface="Arial" charset="0"/>
            </a:endParaRPr>
          </a:p>
        </p:txBody>
      </p:sp>
      <p:sp>
        <p:nvSpPr>
          <p:cNvPr id="31746" name="AutoShape 2" descr="Kindle DX: Amazon's 9.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aphicFrame>
        <p:nvGraphicFramePr>
          <p:cNvPr id="16" name="Object 14"/>
          <p:cNvGraphicFramePr>
            <a:graphicFrameLocks noChangeAspect="1"/>
          </p:cNvGraphicFramePr>
          <p:nvPr/>
        </p:nvGraphicFramePr>
        <p:xfrm>
          <a:off x="919163" y="3581400"/>
          <a:ext cx="803275" cy="216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67" r:id="rId7" imgW="1434415" imgH="3873016" progId="">
                  <p:embed/>
                </p:oleObj>
              </mc:Choice>
              <mc:Fallback>
                <p:oleObj r:id="rId7" imgW="1434415" imgH="387301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9163" y="3581400"/>
                        <a:ext cx="803275" cy="216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981075" y="5789613"/>
            <a:ext cx="107273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sz="1600" dirty="0" err="1" smtClean="0"/>
              <a:t>Geladeira</a:t>
            </a:r>
            <a:endParaRPr lang="en-US" sz="1600" dirty="0" smtClean="0"/>
          </a:p>
          <a:p>
            <a:r>
              <a:rPr lang="en-US" sz="1600" dirty="0" smtClean="0"/>
              <a:t>Internet </a:t>
            </a:r>
            <a:endParaRPr lang="en-US" sz="1600" dirty="0"/>
          </a:p>
          <a:p>
            <a:endParaRPr lang="en-US" sz="1600" dirty="0"/>
          </a:p>
        </p:txBody>
      </p:sp>
      <p:pic>
        <p:nvPicPr>
          <p:cNvPr id="20" name="Picture 1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8588" y="4584700"/>
            <a:ext cx="15525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2824163" y="5202238"/>
            <a:ext cx="248761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pt-BR" sz="1600"/>
              <a:t>Slingbox: watch,</a:t>
            </a:r>
          </a:p>
          <a:p>
            <a:r>
              <a:rPr lang="en-US" altLang="pt-BR" sz="1600"/>
              <a:t>control cable TV remotely</a:t>
            </a:r>
          </a:p>
        </p:txBody>
      </p:sp>
      <p:pic>
        <p:nvPicPr>
          <p:cNvPr id="22" name="Picture 2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548" y="2064773"/>
            <a:ext cx="695325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6438435" y="3152210"/>
            <a:ext cx="19415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pt-BR" sz="1600"/>
              <a:t>Tweet-a-watt: </a:t>
            </a:r>
          </a:p>
          <a:p>
            <a:r>
              <a:rPr lang="en-US" altLang="pt-BR" sz="1600"/>
              <a:t>monitor energy use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2052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1-</a:t>
            </a:r>
            <a:fld id="{7008A468-F54E-4616-9CEF-FE89B16EEA61}" type="slidenum">
              <a:rPr lang="en-US" smtClean="0"/>
              <a:pPr/>
              <a:t>8</a:t>
            </a:fld>
            <a:endParaRPr lang="en-US" smtClean="0"/>
          </a:p>
        </p:txBody>
      </p:sp>
      <p:pic>
        <p:nvPicPr>
          <p:cNvPr id="2053" name="Picture 2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9850" y="3722688"/>
            <a:ext cx="1409700" cy="8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Aplicações Populares</a:t>
            </a:r>
          </a:p>
        </p:txBody>
      </p:sp>
      <p:sp>
        <p:nvSpPr>
          <p:cNvPr id="20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pt-BR" sz="2400" smtClean="0"/>
              <a:t>Navegação</a:t>
            </a:r>
          </a:p>
          <a:p>
            <a:pPr>
              <a:lnSpc>
                <a:spcPct val="130000"/>
              </a:lnSpc>
            </a:pPr>
            <a:r>
              <a:rPr lang="pt-BR" sz="2400" smtClean="0"/>
              <a:t>Correio</a:t>
            </a:r>
          </a:p>
          <a:p>
            <a:pPr>
              <a:lnSpc>
                <a:spcPct val="130000"/>
              </a:lnSpc>
            </a:pPr>
            <a:r>
              <a:rPr lang="pt-BR" sz="2400" smtClean="0"/>
              <a:t>Mensagens Instantâneas</a:t>
            </a:r>
          </a:p>
          <a:p>
            <a:pPr>
              <a:lnSpc>
                <a:spcPct val="130000"/>
              </a:lnSpc>
            </a:pPr>
            <a:r>
              <a:rPr lang="pt-BR" sz="2400" smtClean="0"/>
              <a:t>Compartilhamento de Arquivos</a:t>
            </a:r>
          </a:p>
          <a:p>
            <a:pPr>
              <a:lnSpc>
                <a:spcPct val="130000"/>
              </a:lnSpc>
            </a:pPr>
            <a:r>
              <a:rPr lang="pt-BR" sz="2400" smtClean="0"/>
              <a:t>Jogos em rede</a:t>
            </a:r>
          </a:p>
          <a:p>
            <a:pPr>
              <a:lnSpc>
                <a:spcPct val="130000"/>
              </a:lnSpc>
            </a:pPr>
            <a:r>
              <a:rPr lang="pt-BR" sz="2400" smtClean="0"/>
              <a:t>Voz e Vídeo</a:t>
            </a:r>
          </a:p>
          <a:p>
            <a:pPr>
              <a:lnSpc>
                <a:spcPct val="130000"/>
              </a:lnSpc>
            </a:pPr>
            <a:r>
              <a:rPr lang="pt-BR" sz="2400" smtClean="0"/>
              <a:t>Blogs</a:t>
            </a:r>
          </a:p>
          <a:p>
            <a:pPr>
              <a:lnSpc>
                <a:spcPct val="130000"/>
              </a:lnSpc>
            </a:pPr>
            <a:r>
              <a:rPr lang="pt-BR" sz="2400" smtClean="0"/>
              <a:t>Trabalho Cooperativo</a:t>
            </a:r>
          </a:p>
        </p:txBody>
      </p:sp>
      <p:grpSp>
        <p:nvGrpSpPr>
          <p:cNvPr id="2056" name="Group 6"/>
          <p:cNvGrpSpPr>
            <a:grpSpLocks/>
          </p:cNvGrpSpPr>
          <p:nvPr/>
        </p:nvGrpSpPr>
        <p:grpSpPr bwMode="auto">
          <a:xfrm>
            <a:off x="5080000" y="2733675"/>
            <a:ext cx="2098675" cy="469900"/>
            <a:chOff x="3027" y="2973"/>
            <a:chExt cx="1322" cy="296"/>
          </a:xfrm>
        </p:grpSpPr>
        <p:pic>
          <p:nvPicPr>
            <p:cNvPr id="2072" name="Picture 7" descr="pt-br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027" y="3035"/>
              <a:ext cx="673" cy="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3" name="Picture 8" descr="sf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705" y="2973"/>
              <a:ext cx="644" cy="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057" name="Picture 9" descr="ICQ.com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86663" y="2708275"/>
            <a:ext cx="13716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10" descr="fxtb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98763" y="1744663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Picture 11" descr="Internet Explorer 7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116513" y="1446213"/>
            <a:ext cx="523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0" name="Picture 12" descr="200503241259_db_h1_i1_1_0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024563" y="1530350"/>
            <a:ext cx="15335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1" name="Picture 13" descr="Opera Software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654425" y="1282700"/>
            <a:ext cx="129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62" name="Group 17"/>
          <p:cNvGrpSpPr>
            <a:grpSpLocks/>
          </p:cNvGrpSpPr>
          <p:nvPr/>
        </p:nvGrpSpPr>
        <p:grpSpPr bwMode="auto">
          <a:xfrm>
            <a:off x="3108325" y="4475163"/>
            <a:ext cx="3690938" cy="590550"/>
            <a:chOff x="1958" y="3314"/>
            <a:chExt cx="2686" cy="432"/>
          </a:xfrm>
        </p:grpSpPr>
        <p:pic>
          <p:nvPicPr>
            <p:cNvPr id="2070" name="Picture 5" descr="Skype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958" y="3314"/>
              <a:ext cx="840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1" name="Picture 14" descr="YouTube">
              <a:hlinkClick r:id="rId17"/>
            </p:cNvPr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3120" y="3413"/>
              <a:ext cx="15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305675" y="3494088"/>
            <a:ext cx="1584325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4" name="Picture 18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96113" y="4352925"/>
            <a:ext cx="1922462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5" name="Picture 19"/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4567238" y="3181350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6" name="Picture 20"/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4567238" y="3181350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3546475" y="3792538"/>
          <a:ext cx="14033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Imagem de bitmap" r:id="rId22" imgW="1552792" imgH="657317" progId="PBrush">
                  <p:embed/>
                </p:oleObj>
              </mc:Choice>
              <mc:Fallback>
                <p:oleObj name="Imagem de bitmap" r:id="rId22" imgW="1552792" imgH="657317" progId="PBrush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6475" y="3792538"/>
                        <a:ext cx="14033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67" name="Picture 23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4068763" y="2287588"/>
            <a:ext cx="14954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8" name="Picture 24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6513513" y="3300413"/>
            <a:ext cx="457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9" name="Picture 26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4343400" y="5608638"/>
            <a:ext cx="949325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7891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4F91375-5F7B-4614-B3BC-D23C963E9E4A}" type="slidenum">
              <a:rPr lang="en-US" smtClean="0"/>
              <a:pPr/>
              <a:t>9</a:t>
            </a:fld>
            <a:endParaRPr lang="en-US" smtClean="0"/>
          </a:p>
        </p:txBody>
      </p:sp>
      <p:pic>
        <p:nvPicPr>
          <p:cNvPr id="37892" name="Picture 2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093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8E0E7DD-D0D6-4B3C-ACC7-80CCCEEF0DB9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30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593138" cy="1143000"/>
          </a:xfrm>
        </p:spPr>
        <p:txBody>
          <a:bodyPr/>
          <a:lstStyle/>
          <a:p>
            <a:r>
              <a:rPr lang="pt-BR" sz="3200" dirty="0" smtClean="0"/>
              <a:t>O que é a Internet: visão dos componentes</a:t>
            </a:r>
          </a:p>
        </p:txBody>
      </p:sp>
      <p:sp>
        <p:nvSpPr>
          <p:cNvPr id="30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371600"/>
            <a:ext cx="4419600" cy="506577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2400" i="1" dirty="0">
                <a:solidFill>
                  <a:srgbClr val="FF0000"/>
                </a:solidFill>
              </a:rPr>
              <a:t>Internet: </a:t>
            </a:r>
            <a:r>
              <a:rPr lang="pt-BR" sz="2400" dirty="0">
                <a:solidFill>
                  <a:srgbClr val="FF0000"/>
                </a:solidFill>
              </a:rPr>
              <a:t>“rede de redes”</a:t>
            </a:r>
          </a:p>
          <a:p>
            <a:pPr lvl="1">
              <a:lnSpc>
                <a:spcPct val="90000"/>
              </a:lnSpc>
            </a:pPr>
            <a:r>
              <a:rPr lang="pt-BR" sz="2000" dirty="0"/>
              <a:t>livremente hierárquica</a:t>
            </a:r>
          </a:p>
          <a:p>
            <a:pPr lvl="1">
              <a:lnSpc>
                <a:spcPct val="90000"/>
              </a:lnSpc>
            </a:pPr>
            <a:r>
              <a:rPr lang="pt-BR" sz="2000" dirty="0" err="1" smtClean="0"/>
              <a:t>ISPs</a:t>
            </a:r>
            <a:r>
              <a:rPr lang="pt-BR" sz="2000" dirty="0" smtClean="0"/>
              <a:t> interconectados</a:t>
            </a:r>
            <a:endParaRPr lang="pt-BR" sz="2000" dirty="0"/>
          </a:p>
          <a:p>
            <a:pPr>
              <a:lnSpc>
                <a:spcPct val="90000"/>
              </a:lnSpc>
            </a:pPr>
            <a:r>
              <a:rPr lang="pt-BR" sz="2400" i="1" dirty="0" smtClean="0">
                <a:solidFill>
                  <a:srgbClr val="FF0000"/>
                </a:solidFill>
              </a:rPr>
              <a:t>protocolos</a:t>
            </a:r>
            <a:r>
              <a:rPr lang="pt-BR" sz="2400" dirty="0" smtClean="0">
                <a:solidFill>
                  <a:srgbClr val="FF0000"/>
                </a:solidFill>
              </a:rPr>
              <a:t>: </a:t>
            </a:r>
            <a:r>
              <a:rPr lang="pt-BR" sz="2400" dirty="0" smtClean="0"/>
              <a:t>controlam o envio e o recebimento de mensagens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ex., TCP, IP, HTTP, Skype, 802.11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Padrões Internet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RFC: </a:t>
            </a:r>
            <a:r>
              <a:rPr lang="pt-BR" sz="2000" i="1" dirty="0" err="1" smtClean="0"/>
              <a:t>Request</a:t>
            </a:r>
            <a:r>
              <a:rPr lang="pt-BR" sz="2000" i="1" dirty="0" smtClean="0"/>
              <a:t> for </a:t>
            </a:r>
            <a:r>
              <a:rPr lang="pt-BR" sz="2000" i="1" dirty="0" err="1" smtClean="0"/>
              <a:t>comments</a:t>
            </a:r>
            <a:endParaRPr lang="pt-BR" sz="2000" i="1" dirty="0" smtClean="0"/>
          </a:p>
          <a:p>
            <a:pPr lvl="1">
              <a:lnSpc>
                <a:spcPct val="90000"/>
              </a:lnSpc>
            </a:pPr>
            <a:r>
              <a:rPr lang="pt-BR" sz="2000" dirty="0" smtClean="0"/>
              <a:t>IETF: </a:t>
            </a:r>
            <a:r>
              <a:rPr lang="pt-BR" sz="2000" i="1" dirty="0" smtClean="0"/>
              <a:t>Internet </a:t>
            </a:r>
            <a:r>
              <a:rPr lang="pt-BR" sz="2000" i="1" dirty="0" err="1" smtClean="0"/>
              <a:t>Engineering</a:t>
            </a:r>
            <a:r>
              <a:rPr lang="pt-BR" sz="2000" i="1" dirty="0" smtClean="0"/>
              <a:t> </a:t>
            </a:r>
            <a:r>
              <a:rPr lang="pt-BR" sz="2000" i="1" dirty="0" err="1" smtClean="0"/>
              <a:t>Task</a:t>
            </a:r>
            <a:r>
              <a:rPr lang="pt-BR" sz="2000" i="1" dirty="0" smtClean="0"/>
              <a:t> Force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www.ietf.org </a:t>
            </a:r>
          </a:p>
        </p:txBody>
      </p:sp>
      <p:pic>
        <p:nvPicPr>
          <p:cNvPr id="260" name="Imagem 259" descr="re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86158" y="1263607"/>
            <a:ext cx="3468338" cy="45106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1: </a:t>
            </a:r>
            <a:r>
              <a:rPr lang="en-US" dirty="0" err="1"/>
              <a:t>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4114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C5B1F5C-70D2-4551-BFC7-E9BE92DCF968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411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143000"/>
          </a:xfrm>
        </p:spPr>
        <p:txBody>
          <a:bodyPr/>
          <a:lstStyle/>
          <a:p>
            <a:r>
              <a:rPr lang="pt-BR" sz="3200" smtClean="0"/>
              <a:t>O que é a Internet: visão dos serviços</a:t>
            </a:r>
          </a:p>
        </p:txBody>
      </p:sp>
      <p:sp>
        <p:nvSpPr>
          <p:cNvPr id="411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49363"/>
            <a:ext cx="4610100" cy="4648200"/>
          </a:xfrm>
        </p:spPr>
        <p:txBody>
          <a:bodyPr/>
          <a:lstStyle/>
          <a:p>
            <a:r>
              <a:rPr lang="pt-BR" sz="2400" dirty="0" smtClean="0">
                <a:solidFill>
                  <a:srgbClr val="FF0000"/>
                </a:solidFill>
              </a:rPr>
              <a:t>a </a:t>
            </a:r>
            <a:r>
              <a:rPr lang="pt-BR" sz="2400" i="1" dirty="0" smtClean="0">
                <a:solidFill>
                  <a:srgbClr val="FF0000"/>
                </a:solidFill>
              </a:rPr>
              <a:t>infra-estrutura</a:t>
            </a:r>
            <a:r>
              <a:rPr lang="pt-BR" sz="2400" dirty="0" smtClean="0">
                <a:solidFill>
                  <a:srgbClr val="FF0000"/>
                </a:solidFill>
              </a:rPr>
              <a:t> de comunicação</a:t>
            </a:r>
            <a:r>
              <a:rPr lang="pt-BR" sz="2400" i="1" dirty="0" smtClean="0">
                <a:solidFill>
                  <a:srgbClr val="FF0000"/>
                </a:solidFill>
              </a:rPr>
              <a:t> </a:t>
            </a:r>
            <a:r>
              <a:rPr lang="pt-BR" sz="2400" dirty="0" smtClean="0"/>
              <a:t>permite o uso de aplicações distribuídas:</a:t>
            </a:r>
          </a:p>
          <a:p>
            <a:pPr lvl="1"/>
            <a:r>
              <a:rPr lang="pt-BR" sz="2000" dirty="0" smtClean="0"/>
              <a:t>Web, e-mail, jogos, mensagens instantâneas, voz sobre IP (VoIP), redes sociais , ...</a:t>
            </a:r>
            <a:endParaRPr lang="pt-BR" sz="2000" i="1" dirty="0" smtClean="0">
              <a:solidFill>
                <a:srgbClr val="FF0000"/>
              </a:solidFill>
            </a:endParaRPr>
          </a:p>
          <a:p>
            <a:r>
              <a:rPr lang="pt-BR" sz="2400" i="1" dirty="0" smtClean="0">
                <a:solidFill>
                  <a:srgbClr val="FF0000"/>
                </a:solidFill>
              </a:rPr>
              <a:t>Provê interface de programação para aplicações</a:t>
            </a:r>
            <a:endParaRPr lang="pt-BR" sz="2400" i="1" dirty="0" smtClean="0"/>
          </a:p>
          <a:p>
            <a:pPr lvl="1"/>
            <a:r>
              <a:rPr lang="pt-BR" sz="2000" dirty="0" smtClean="0"/>
              <a:t>Permitem que programas de aplicações se conectem à Internet</a:t>
            </a:r>
          </a:p>
          <a:p>
            <a:pPr lvl="1"/>
            <a:r>
              <a:rPr lang="pt-BR" sz="2000" dirty="0" smtClean="0"/>
              <a:t>Provê opções de serviço, de forma análoga aos Correios</a:t>
            </a:r>
            <a:endParaRPr lang="pt-BR" sz="1800" dirty="0" smtClean="0"/>
          </a:p>
          <a:p>
            <a:endParaRPr lang="pt-BR" sz="1600" dirty="0" smtClean="0"/>
          </a:p>
        </p:txBody>
      </p:sp>
      <p:pic>
        <p:nvPicPr>
          <p:cNvPr id="226" name="Imagem 225" descr="redes-slegend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8105" y="1620103"/>
            <a:ext cx="3468338" cy="41632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8915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97B7241-EBD3-4934-82BC-445CFF119C7D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 que é um protocolo?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196975"/>
            <a:ext cx="3581400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u="sng" smtClean="0">
                <a:solidFill>
                  <a:srgbClr val="FF0000"/>
                </a:solidFill>
              </a:rPr>
              <a:t>protocolos humanos:</a:t>
            </a:r>
            <a:endParaRPr lang="pt-BR" sz="2400" smtClean="0"/>
          </a:p>
          <a:p>
            <a:r>
              <a:rPr lang="pt-BR" sz="2400" smtClean="0"/>
              <a:t>“que horas são?”</a:t>
            </a:r>
          </a:p>
          <a:p>
            <a:r>
              <a:rPr lang="pt-BR" sz="2400" smtClean="0"/>
              <a:t>“tenho uma dúvida”</a:t>
            </a:r>
          </a:p>
          <a:p>
            <a:r>
              <a:rPr lang="pt-BR" sz="2400" smtClean="0"/>
              <a:t>apresentações</a:t>
            </a:r>
            <a:endParaRPr lang="pt-BR" smtClean="0"/>
          </a:p>
          <a:p>
            <a:pPr lvl="1"/>
            <a:endParaRPr lang="pt-BR" sz="2000" smtClean="0"/>
          </a:p>
          <a:p>
            <a:pPr>
              <a:buFont typeface="ZapfDingbats" pitchFamily="82" charset="0"/>
              <a:buNone/>
            </a:pPr>
            <a:r>
              <a:rPr lang="pt-BR" sz="2400" smtClean="0"/>
              <a:t>… msgs específicas são enviadas</a:t>
            </a:r>
          </a:p>
          <a:p>
            <a:pPr>
              <a:buFont typeface="ZapfDingbats" pitchFamily="82" charset="0"/>
              <a:buNone/>
            </a:pPr>
            <a:r>
              <a:rPr lang="pt-BR" sz="2400" smtClean="0"/>
              <a:t>… ações específicas são realizadas quando as msgs são recebidas, ou acontecem outros eventos</a:t>
            </a:r>
          </a:p>
        </p:txBody>
      </p:sp>
      <p:sp>
        <p:nvSpPr>
          <p:cNvPr id="3891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196975"/>
            <a:ext cx="4303713" cy="25908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u="sng" smtClean="0">
                <a:solidFill>
                  <a:srgbClr val="FF0000"/>
                </a:solidFill>
              </a:rPr>
              <a:t>Protocolos de rede:</a:t>
            </a:r>
            <a:endParaRPr lang="pt-BR" sz="2400" smtClean="0"/>
          </a:p>
          <a:p>
            <a:r>
              <a:rPr lang="pt-BR" sz="2400" smtClean="0"/>
              <a:t>máquinas ao invés de pessoas</a:t>
            </a:r>
          </a:p>
          <a:p>
            <a:r>
              <a:rPr lang="pt-BR" sz="2400" smtClean="0"/>
              <a:t>todas as atividades de comunicação na Internet são governadas por protocolos</a:t>
            </a:r>
          </a:p>
        </p:txBody>
      </p:sp>
      <p:sp>
        <p:nvSpPr>
          <p:cNvPr id="38919" name="Rectangle 5"/>
          <p:cNvSpPr>
            <a:spLocks noChangeArrowheads="1"/>
          </p:cNvSpPr>
          <p:nvPr/>
        </p:nvSpPr>
        <p:spPr bwMode="auto">
          <a:xfrm>
            <a:off x="3973513" y="4049713"/>
            <a:ext cx="493236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i="1" dirty="0">
                <a:solidFill>
                  <a:srgbClr val="FF0000"/>
                </a:solidFill>
                <a:latin typeface="Comic Sans MS" pitchFamily="66" charset="0"/>
              </a:rPr>
              <a:t>protocolos</a:t>
            </a:r>
            <a:r>
              <a:rPr lang="pt-BR" i="1" dirty="0">
                <a:latin typeface="Comic Sans MS" pitchFamily="66" charset="0"/>
              </a:rPr>
              <a:t> definem o </a:t>
            </a:r>
            <a:r>
              <a:rPr lang="pt-BR" i="1" dirty="0">
                <a:solidFill>
                  <a:srgbClr val="FF0000"/>
                </a:solidFill>
                <a:latin typeface="Comic Sans MS" pitchFamily="66" charset="0"/>
              </a:rPr>
              <a:t>formato</a:t>
            </a:r>
            <a:r>
              <a:rPr lang="pt-BR" i="1" dirty="0">
                <a:latin typeface="Comic Sans MS" pitchFamily="66" charset="0"/>
              </a:rPr>
              <a:t>, </a:t>
            </a:r>
            <a:r>
              <a:rPr lang="pt-BR" i="1" dirty="0">
                <a:solidFill>
                  <a:srgbClr val="FF0000"/>
                </a:solidFill>
                <a:latin typeface="Comic Sans MS" pitchFamily="66" charset="0"/>
              </a:rPr>
              <a:t>ordem</a:t>
            </a:r>
            <a:r>
              <a:rPr lang="pt-BR" i="1" dirty="0">
                <a:latin typeface="Comic Sans MS" pitchFamily="66" charset="0"/>
              </a:rPr>
              <a:t> das </a:t>
            </a:r>
            <a:r>
              <a:rPr lang="pt-BR" i="1" dirty="0" err="1">
                <a:solidFill>
                  <a:srgbClr val="FF0000"/>
                </a:solidFill>
                <a:latin typeface="Comic Sans MS" pitchFamily="66" charset="0"/>
              </a:rPr>
              <a:t>msgs</a:t>
            </a:r>
            <a:r>
              <a:rPr lang="pt-BR" i="1" dirty="0">
                <a:solidFill>
                  <a:srgbClr val="FF0000"/>
                </a:solidFill>
                <a:latin typeface="Comic Sans MS" pitchFamily="66" charset="0"/>
              </a:rPr>
              <a:t> enviadas e recebidas</a:t>
            </a:r>
            <a:r>
              <a:rPr lang="pt-BR" i="1" dirty="0">
                <a:latin typeface="Comic Sans MS" pitchFamily="66" charset="0"/>
              </a:rPr>
              <a:t> pelas entidades da rede, e </a:t>
            </a:r>
            <a:r>
              <a:rPr lang="pt-BR" i="1" dirty="0">
                <a:solidFill>
                  <a:srgbClr val="FF0000"/>
                </a:solidFill>
                <a:latin typeface="Comic Sans MS" pitchFamily="66" charset="0"/>
              </a:rPr>
              <a:t>ações tomadas </a:t>
            </a:r>
            <a:r>
              <a:rPr lang="pt-BR" i="1" dirty="0">
                <a:latin typeface="Comic Sans MS" pitchFamily="66" charset="0"/>
              </a:rPr>
              <a:t>quando da transmissão ou recepção de  </a:t>
            </a:r>
            <a:r>
              <a:rPr lang="pt-BR" i="1" dirty="0" err="1">
                <a:latin typeface="Comic Sans MS" pitchFamily="66" charset="0"/>
              </a:rPr>
              <a:t>msgs</a:t>
            </a:r>
            <a:endParaRPr lang="pt-BR" i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8920" name="Rectangle 6"/>
          <p:cNvSpPr>
            <a:spLocks noChangeArrowheads="1"/>
          </p:cNvSpPr>
          <p:nvPr/>
        </p:nvSpPr>
        <p:spPr bwMode="auto">
          <a:xfrm>
            <a:off x="4264025" y="4049713"/>
            <a:ext cx="4629150" cy="236220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124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81FF3F4-A753-41DB-B081-35F7CCA63E59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51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 que é um protocolo?</a:t>
            </a:r>
          </a:p>
        </p:txBody>
      </p:sp>
      <p:sp>
        <p:nvSpPr>
          <p:cNvPr id="512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371600"/>
            <a:ext cx="8153400" cy="6858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smtClean="0"/>
              <a:t>um protocolo humano e um protocolo de rede:</a:t>
            </a:r>
          </a:p>
          <a:p>
            <a:pPr>
              <a:buFont typeface="ZapfDingbats" pitchFamily="82" charset="0"/>
              <a:buNone/>
            </a:pPr>
            <a:endParaRPr lang="pt-BR" sz="2400" smtClean="0"/>
          </a:p>
        </p:txBody>
      </p:sp>
      <p:sp>
        <p:nvSpPr>
          <p:cNvPr id="5127" name="Rectangle 8"/>
          <p:cNvSpPr>
            <a:spLocks noChangeArrowheads="1"/>
          </p:cNvSpPr>
          <p:nvPr/>
        </p:nvSpPr>
        <p:spPr bwMode="auto">
          <a:xfrm>
            <a:off x="685800" y="5943600"/>
            <a:ext cx="58832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en-US" u="sng">
                <a:solidFill>
                  <a:srgbClr val="FF0000"/>
                </a:solidFill>
                <a:latin typeface="Comic Sans MS" pitchFamily="66" charset="0"/>
              </a:rPr>
              <a:t>P:</a:t>
            </a:r>
            <a:r>
              <a:rPr lang="en-US">
                <a:latin typeface="Comic Sans MS" pitchFamily="66" charset="0"/>
              </a:rPr>
              <a:t> Apresente outro protocolo humano! </a:t>
            </a:r>
          </a:p>
        </p:txBody>
      </p:sp>
      <p:sp>
        <p:nvSpPr>
          <p:cNvPr id="5128" name="Line 10"/>
          <p:cNvSpPr>
            <a:spLocks noChangeShapeType="1"/>
          </p:cNvSpPr>
          <p:nvPr/>
        </p:nvSpPr>
        <p:spPr bwMode="auto">
          <a:xfrm>
            <a:off x="1257300" y="2771775"/>
            <a:ext cx="1762125" cy="2762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5129" name="Group 16"/>
          <p:cNvGrpSpPr>
            <a:grpSpLocks/>
          </p:cNvGrpSpPr>
          <p:nvPr/>
        </p:nvGrpSpPr>
        <p:grpSpPr bwMode="auto">
          <a:xfrm>
            <a:off x="7173913" y="2917825"/>
            <a:ext cx="355600" cy="933450"/>
            <a:chOff x="4180" y="783"/>
            <a:chExt cx="150" cy="307"/>
          </a:xfrm>
        </p:grpSpPr>
        <p:sp>
          <p:nvSpPr>
            <p:cNvPr id="5161" name="AutoShape 17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62" name="Rectangle 18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63" name="Rectangle 19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64" name="AutoShape 20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65" name="Line 21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66" name="Line 22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67" name="Rectangle 23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68" name="Rectangle 24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aphicFrame>
        <p:nvGraphicFramePr>
          <p:cNvPr id="5122" name="Object 26"/>
          <p:cNvGraphicFramePr>
            <a:graphicFrameLocks noChangeAspect="1"/>
          </p:cNvGraphicFramePr>
          <p:nvPr/>
        </p:nvGraphicFramePr>
        <p:xfrm>
          <a:off x="4543425" y="2632075"/>
          <a:ext cx="622300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3" name="Clip" r:id="rId4" imgW="1305000" imgH="1085760" progId="">
                  <p:embed/>
                </p:oleObj>
              </mc:Choice>
              <mc:Fallback>
                <p:oleObj name="Clip" r:id="rId4" imgW="1305000" imgH="1085760" progId="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3425" y="2632075"/>
                        <a:ext cx="622300" cy="500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30" name="Picture 62" descr="Alic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9613" y="2376488"/>
            <a:ext cx="561975" cy="69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1" name="Picture 63" descr="Bob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28963" y="2771775"/>
            <a:ext cx="676275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2" name="Text Box 64"/>
          <p:cNvSpPr txBox="1">
            <a:spLocks noChangeArrowheads="1"/>
          </p:cNvSpPr>
          <p:nvPr/>
        </p:nvSpPr>
        <p:spPr bwMode="auto">
          <a:xfrm>
            <a:off x="1698625" y="2484438"/>
            <a:ext cx="512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Oi</a:t>
            </a:r>
            <a:endParaRPr lang="en-US"/>
          </a:p>
        </p:txBody>
      </p:sp>
      <p:sp>
        <p:nvSpPr>
          <p:cNvPr id="5133" name="Line 66"/>
          <p:cNvSpPr>
            <a:spLocks noChangeShapeType="1"/>
          </p:cNvSpPr>
          <p:nvPr/>
        </p:nvSpPr>
        <p:spPr bwMode="auto">
          <a:xfrm flipV="1">
            <a:off x="971550" y="3352800"/>
            <a:ext cx="2085975" cy="3619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134" name="Text Box 67"/>
          <p:cNvSpPr txBox="1">
            <a:spLocks noChangeArrowheads="1"/>
          </p:cNvSpPr>
          <p:nvPr/>
        </p:nvSpPr>
        <p:spPr bwMode="auto">
          <a:xfrm>
            <a:off x="1689100" y="3141663"/>
            <a:ext cx="512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Oi</a:t>
            </a:r>
            <a:endParaRPr lang="en-US"/>
          </a:p>
        </p:txBody>
      </p:sp>
      <p:sp>
        <p:nvSpPr>
          <p:cNvPr id="5135" name="Line 70"/>
          <p:cNvSpPr>
            <a:spLocks noChangeShapeType="1"/>
          </p:cNvSpPr>
          <p:nvPr/>
        </p:nvSpPr>
        <p:spPr bwMode="auto">
          <a:xfrm>
            <a:off x="933450" y="3762375"/>
            <a:ext cx="2162175" cy="4381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5136" name="Group 72"/>
          <p:cNvGrpSpPr>
            <a:grpSpLocks/>
          </p:cNvGrpSpPr>
          <p:nvPr/>
        </p:nvGrpSpPr>
        <p:grpSpPr bwMode="auto">
          <a:xfrm>
            <a:off x="890588" y="3694113"/>
            <a:ext cx="1957387" cy="701675"/>
            <a:chOff x="465" y="2747"/>
            <a:chExt cx="1233" cy="442"/>
          </a:xfrm>
        </p:grpSpPr>
        <p:sp>
          <p:nvSpPr>
            <p:cNvPr id="5159" name="Rectangle 71"/>
            <p:cNvSpPr>
              <a:spLocks noChangeArrowheads="1"/>
            </p:cNvSpPr>
            <p:nvPr/>
          </p:nvSpPr>
          <p:spPr bwMode="auto">
            <a:xfrm>
              <a:off x="786" y="2790"/>
              <a:ext cx="588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60" name="Text Box 69"/>
            <p:cNvSpPr txBox="1">
              <a:spLocks noChangeArrowheads="1"/>
            </p:cNvSpPr>
            <p:nvPr/>
          </p:nvSpPr>
          <p:spPr bwMode="auto">
            <a:xfrm>
              <a:off x="465" y="2747"/>
              <a:ext cx="1233" cy="44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Que horas</a:t>
              </a:r>
            </a:p>
            <a:p>
              <a:pPr algn="ctr"/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são, por favor?</a:t>
              </a:r>
              <a:endParaRPr lang="en-US" sz="2000"/>
            </a:p>
          </p:txBody>
        </p:sp>
      </p:grpSp>
      <p:sp>
        <p:nvSpPr>
          <p:cNvPr id="5137" name="Line 73"/>
          <p:cNvSpPr>
            <a:spLocks noChangeShapeType="1"/>
          </p:cNvSpPr>
          <p:nvPr/>
        </p:nvSpPr>
        <p:spPr bwMode="auto">
          <a:xfrm flipV="1">
            <a:off x="1095375" y="4333875"/>
            <a:ext cx="1952625" cy="3333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5138" name="Group 76"/>
          <p:cNvGrpSpPr>
            <a:grpSpLocks/>
          </p:cNvGrpSpPr>
          <p:nvPr/>
        </p:nvGrpSpPr>
        <p:grpSpPr bwMode="auto">
          <a:xfrm>
            <a:off x="1431925" y="4360863"/>
            <a:ext cx="831850" cy="457200"/>
            <a:chOff x="1046" y="2771"/>
            <a:chExt cx="524" cy="288"/>
          </a:xfrm>
        </p:grpSpPr>
        <p:sp>
          <p:nvSpPr>
            <p:cNvPr id="5157" name="Rectangle 75"/>
            <p:cNvSpPr>
              <a:spLocks noChangeArrowheads="1"/>
            </p:cNvSpPr>
            <p:nvPr/>
          </p:nvSpPr>
          <p:spPr bwMode="auto">
            <a:xfrm>
              <a:off x="1104" y="2820"/>
              <a:ext cx="444" cy="18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58" name="Text Box 74"/>
            <p:cNvSpPr txBox="1">
              <a:spLocks noChangeArrowheads="1"/>
            </p:cNvSpPr>
            <p:nvPr/>
          </p:nvSpPr>
          <p:spPr bwMode="auto">
            <a:xfrm>
              <a:off x="1046" y="2771"/>
              <a:ext cx="5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  <a:latin typeface="Comic Sans MS" pitchFamily="66" charset="0"/>
                </a:rPr>
                <a:t>2:00</a:t>
              </a:r>
              <a:endParaRPr lang="en-US"/>
            </a:p>
          </p:txBody>
        </p:sp>
      </p:grpSp>
      <p:sp>
        <p:nvSpPr>
          <p:cNvPr id="5139" name="Text Box 78"/>
          <p:cNvSpPr txBox="1">
            <a:spLocks noChangeArrowheads="1"/>
          </p:cNvSpPr>
          <p:nvPr/>
        </p:nvSpPr>
        <p:spPr bwMode="auto">
          <a:xfrm>
            <a:off x="5175250" y="2655888"/>
            <a:ext cx="1676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Comic Sans MS" pitchFamily="66" charset="0"/>
              </a:rPr>
              <a:t>sol. conexão </a:t>
            </a:r>
          </a:p>
          <a:p>
            <a:r>
              <a:rPr lang="en-US" sz="2000">
                <a:solidFill>
                  <a:srgbClr val="FF0000"/>
                </a:solidFill>
                <a:latin typeface="Comic Sans MS" pitchFamily="66" charset="0"/>
              </a:rPr>
              <a:t>TCP</a:t>
            </a:r>
            <a:endParaRPr lang="en-US"/>
          </a:p>
        </p:txBody>
      </p:sp>
      <p:sp>
        <p:nvSpPr>
          <p:cNvPr id="5140" name="Line 85"/>
          <p:cNvSpPr>
            <a:spLocks noChangeShapeType="1"/>
          </p:cNvSpPr>
          <p:nvPr/>
        </p:nvSpPr>
        <p:spPr bwMode="auto">
          <a:xfrm flipV="1">
            <a:off x="4943475" y="4648200"/>
            <a:ext cx="2343150" cy="4286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141" name="Line 89"/>
          <p:cNvSpPr>
            <a:spLocks noChangeShapeType="1"/>
          </p:cNvSpPr>
          <p:nvPr/>
        </p:nvSpPr>
        <p:spPr bwMode="auto">
          <a:xfrm>
            <a:off x="5219700" y="2981325"/>
            <a:ext cx="1762125" cy="2762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142" name="Line 90"/>
          <p:cNvSpPr>
            <a:spLocks noChangeShapeType="1"/>
          </p:cNvSpPr>
          <p:nvPr/>
        </p:nvSpPr>
        <p:spPr bwMode="auto">
          <a:xfrm flipV="1">
            <a:off x="4895850" y="3476625"/>
            <a:ext cx="2085975" cy="3619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5143" name="Group 93"/>
          <p:cNvGrpSpPr>
            <a:grpSpLocks/>
          </p:cNvGrpSpPr>
          <p:nvPr/>
        </p:nvGrpSpPr>
        <p:grpSpPr bwMode="auto">
          <a:xfrm>
            <a:off x="5156200" y="3408363"/>
            <a:ext cx="1666875" cy="701675"/>
            <a:chOff x="3248" y="2147"/>
            <a:chExt cx="1050" cy="442"/>
          </a:xfrm>
        </p:grpSpPr>
        <p:sp>
          <p:nvSpPr>
            <p:cNvPr id="5155" name="Rectangle 92"/>
            <p:cNvSpPr>
              <a:spLocks noChangeArrowheads="1"/>
            </p:cNvSpPr>
            <p:nvPr/>
          </p:nvSpPr>
          <p:spPr bwMode="auto">
            <a:xfrm>
              <a:off x="3306" y="2190"/>
              <a:ext cx="906" cy="18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56" name="Text Box 91"/>
            <p:cNvSpPr txBox="1">
              <a:spLocks noChangeArrowheads="1"/>
            </p:cNvSpPr>
            <p:nvPr/>
          </p:nvSpPr>
          <p:spPr bwMode="auto">
            <a:xfrm>
              <a:off x="3248" y="2147"/>
              <a:ext cx="105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resposta de</a:t>
              </a:r>
            </a:p>
            <a:p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conexão TCP</a:t>
              </a:r>
              <a:endParaRPr lang="en-US"/>
            </a:p>
          </p:txBody>
        </p:sp>
      </p:grpSp>
      <p:sp>
        <p:nvSpPr>
          <p:cNvPr id="5144" name="Line 94"/>
          <p:cNvSpPr>
            <a:spLocks noChangeShapeType="1"/>
          </p:cNvSpPr>
          <p:nvPr/>
        </p:nvSpPr>
        <p:spPr bwMode="auto">
          <a:xfrm>
            <a:off x="4943475" y="4086225"/>
            <a:ext cx="2400300" cy="419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5145" name="Group 97"/>
          <p:cNvGrpSpPr>
            <a:grpSpLocks/>
          </p:cNvGrpSpPr>
          <p:nvPr/>
        </p:nvGrpSpPr>
        <p:grpSpPr bwMode="auto">
          <a:xfrm>
            <a:off x="5156200" y="4151313"/>
            <a:ext cx="3794125" cy="304800"/>
            <a:chOff x="3212" y="2597"/>
            <a:chExt cx="2390" cy="192"/>
          </a:xfrm>
        </p:grpSpPr>
        <p:sp>
          <p:nvSpPr>
            <p:cNvPr id="5153" name="Rectangle 96"/>
            <p:cNvSpPr>
              <a:spLocks noChangeArrowheads="1"/>
            </p:cNvSpPr>
            <p:nvPr/>
          </p:nvSpPr>
          <p:spPr bwMode="auto">
            <a:xfrm>
              <a:off x="3252" y="2628"/>
              <a:ext cx="2100" cy="11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54" name="Text Box 95"/>
            <p:cNvSpPr txBox="1">
              <a:spLocks noChangeArrowheads="1"/>
            </p:cNvSpPr>
            <p:nvPr/>
          </p:nvSpPr>
          <p:spPr bwMode="auto">
            <a:xfrm>
              <a:off x="3212" y="2597"/>
              <a:ext cx="239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>
                  <a:solidFill>
                    <a:srgbClr val="FF0000"/>
                  </a:solidFill>
                  <a:latin typeface="Comic Sans MS" pitchFamily="66" charset="0"/>
                </a:rPr>
                <a:t>Get http://www.awl.com/kurose-ross</a:t>
              </a:r>
              <a:endParaRPr lang="en-US"/>
            </a:p>
          </p:txBody>
        </p:sp>
      </p:grpSp>
      <p:grpSp>
        <p:nvGrpSpPr>
          <p:cNvPr id="5146" name="Group 98"/>
          <p:cNvGrpSpPr>
            <a:grpSpLocks/>
          </p:cNvGrpSpPr>
          <p:nvPr/>
        </p:nvGrpSpPr>
        <p:grpSpPr bwMode="auto">
          <a:xfrm>
            <a:off x="5453063" y="4656138"/>
            <a:ext cx="1428750" cy="457200"/>
            <a:chOff x="1046" y="2771"/>
            <a:chExt cx="900" cy="288"/>
          </a:xfrm>
        </p:grpSpPr>
        <p:sp>
          <p:nvSpPr>
            <p:cNvPr id="5151" name="Rectangle 99"/>
            <p:cNvSpPr>
              <a:spLocks noChangeArrowheads="1"/>
            </p:cNvSpPr>
            <p:nvPr/>
          </p:nvSpPr>
          <p:spPr bwMode="auto">
            <a:xfrm>
              <a:off x="1104" y="2820"/>
              <a:ext cx="444" cy="18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52" name="Text Box 100"/>
            <p:cNvSpPr txBox="1">
              <a:spLocks noChangeArrowheads="1"/>
            </p:cNvSpPr>
            <p:nvPr/>
          </p:nvSpPr>
          <p:spPr bwMode="auto">
            <a:xfrm>
              <a:off x="1046" y="2771"/>
              <a:ext cx="90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  <a:latin typeface="Comic Sans MS" pitchFamily="66" charset="0"/>
                </a:rPr>
                <a:t>&lt;arquivo&gt;</a:t>
              </a:r>
              <a:endParaRPr lang="en-US"/>
            </a:p>
          </p:txBody>
        </p:sp>
      </p:grpSp>
      <p:sp>
        <p:nvSpPr>
          <p:cNvPr id="5147" name="Line 101"/>
          <p:cNvSpPr>
            <a:spLocks noChangeShapeType="1"/>
          </p:cNvSpPr>
          <p:nvPr/>
        </p:nvSpPr>
        <p:spPr bwMode="auto">
          <a:xfrm>
            <a:off x="4057650" y="1962150"/>
            <a:ext cx="0" cy="38576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5148" name="Group 105"/>
          <p:cNvGrpSpPr>
            <a:grpSpLocks/>
          </p:cNvGrpSpPr>
          <p:nvPr/>
        </p:nvGrpSpPr>
        <p:grpSpPr bwMode="auto">
          <a:xfrm>
            <a:off x="3522663" y="5094288"/>
            <a:ext cx="1054100" cy="457200"/>
            <a:chOff x="2198" y="3221"/>
            <a:chExt cx="664" cy="288"/>
          </a:xfrm>
        </p:grpSpPr>
        <p:sp>
          <p:nvSpPr>
            <p:cNvPr id="5149" name="Rectangle 104"/>
            <p:cNvSpPr>
              <a:spLocks noChangeArrowheads="1"/>
            </p:cNvSpPr>
            <p:nvPr/>
          </p:nvSpPr>
          <p:spPr bwMode="auto">
            <a:xfrm>
              <a:off x="2244" y="3282"/>
              <a:ext cx="408" cy="16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50" name="Text Box 102"/>
            <p:cNvSpPr txBox="1">
              <a:spLocks noChangeArrowheads="1"/>
            </p:cNvSpPr>
            <p:nvPr/>
          </p:nvSpPr>
          <p:spPr bwMode="auto">
            <a:xfrm>
              <a:off x="2198" y="3221"/>
              <a:ext cx="6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accent2"/>
                  </a:solidFill>
                  <a:latin typeface="Comic Sans MS" pitchFamily="66" charset="0"/>
                </a:rPr>
                <a:t>tempo</a:t>
              </a: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Roteiro do Capítulo 1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1.1 O Que </a:t>
            </a:r>
            <a:r>
              <a:rPr lang="pt-BR" sz="2400" i="1" dirty="0" smtClean="0"/>
              <a:t>é</a:t>
            </a:r>
            <a:r>
              <a:rPr lang="pt-BR" sz="2400" dirty="0" smtClean="0"/>
              <a:t> a Internet?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>
                <a:solidFill>
                  <a:srgbClr val="C00000"/>
                </a:solidFill>
              </a:rPr>
              <a:t>1.2 A Borda (Periferia) da Internet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1.3 O Núcleo da Rede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1.4 Atraso, perda e vazão em redes de comutação de pacotes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1.5 Camadas de protocolos e seus modelos de serviços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1.6 Redes sob ameaça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1.7 História das redes de computadores e da Internet</a:t>
            </a:r>
          </a:p>
        </p:txBody>
      </p:sp>
      <p:sp>
        <p:nvSpPr>
          <p:cNvPr id="54277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5CA228E-D66C-44FC-8DC2-2E0456165C08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162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B31D9C0-2EAF-4ACA-A284-84120475DB02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61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Uma olhada mais de perto na estrutura da rede:</a:t>
            </a:r>
            <a:endParaRPr lang="pt-BR" smtClean="0"/>
          </a:p>
        </p:txBody>
      </p:sp>
      <p:sp>
        <p:nvSpPr>
          <p:cNvPr id="616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810000" cy="2819400"/>
          </a:xfrm>
        </p:spPr>
        <p:txBody>
          <a:bodyPr/>
          <a:lstStyle/>
          <a:p>
            <a:r>
              <a:rPr lang="pt-BR" sz="2000" dirty="0" smtClean="0">
                <a:solidFill>
                  <a:srgbClr val="FF0000"/>
                </a:solidFill>
              </a:rPr>
              <a:t>Borda da rede:</a:t>
            </a:r>
            <a:r>
              <a:rPr lang="pt-BR" sz="2000" dirty="0" smtClean="0"/>
              <a:t> </a:t>
            </a:r>
          </a:p>
          <a:p>
            <a:pPr lvl="1"/>
            <a:r>
              <a:rPr lang="pt-BR" sz="1600" dirty="0" smtClean="0"/>
              <a:t>hospedeiros (</a:t>
            </a:r>
            <a:r>
              <a:rPr lang="pt-BR" sz="1600" i="1" dirty="0" smtClean="0"/>
              <a:t>hosts</a:t>
            </a:r>
            <a:r>
              <a:rPr lang="pt-BR" sz="1600" dirty="0" smtClean="0"/>
              <a:t>)/sistemas finais: clientes e servidores</a:t>
            </a:r>
          </a:p>
          <a:p>
            <a:pPr lvl="1"/>
            <a:r>
              <a:rPr lang="pt-BR" sz="1600" dirty="0" smtClean="0"/>
              <a:t>Servidores frequentemente em </a:t>
            </a:r>
            <a:r>
              <a:rPr lang="pt-BR" sz="1600" i="1" dirty="0" smtClean="0"/>
              <a:t>Data Centers</a:t>
            </a:r>
            <a:endParaRPr lang="pt-BR" sz="1600" dirty="0" smtClean="0"/>
          </a:p>
          <a:p>
            <a:r>
              <a:rPr lang="pt-BR" sz="2000" dirty="0">
                <a:solidFill>
                  <a:srgbClr val="FF0000"/>
                </a:solidFill>
              </a:rPr>
              <a:t>redes de acesso, meio físico:</a:t>
            </a:r>
            <a:r>
              <a:rPr lang="pt-BR" sz="2000" dirty="0"/>
              <a:t> enlaces de </a:t>
            </a:r>
            <a:r>
              <a:rPr lang="pt-BR" sz="2000" dirty="0" smtClean="0"/>
              <a:t>comunicação cabeados e sem fio</a:t>
            </a:r>
            <a:endParaRPr lang="pt-BR" sz="1800" dirty="0"/>
          </a:p>
          <a:p>
            <a:r>
              <a:rPr lang="pt-BR" sz="2000" dirty="0" smtClean="0">
                <a:solidFill>
                  <a:srgbClr val="FF0000"/>
                </a:solidFill>
              </a:rPr>
              <a:t>núcleo da rede:</a:t>
            </a:r>
            <a:r>
              <a:rPr lang="pt-BR" sz="2000" dirty="0" smtClean="0"/>
              <a:t> </a:t>
            </a:r>
          </a:p>
          <a:p>
            <a:pPr lvl="1"/>
            <a:r>
              <a:rPr lang="pt-BR" sz="1800" dirty="0" smtClean="0"/>
              <a:t>Roteadores interconectados</a:t>
            </a:r>
          </a:p>
          <a:p>
            <a:pPr lvl="1"/>
            <a:r>
              <a:rPr lang="pt-BR" sz="1800" dirty="0" smtClean="0"/>
              <a:t>rede de redes</a:t>
            </a:r>
          </a:p>
        </p:txBody>
      </p:sp>
      <p:sp>
        <p:nvSpPr>
          <p:cNvPr id="6165" name="Freeform 8"/>
          <p:cNvSpPr>
            <a:spLocks/>
          </p:cNvSpPr>
          <p:nvPr/>
        </p:nvSpPr>
        <p:spPr bwMode="auto">
          <a:xfrm>
            <a:off x="6769100" y="2200275"/>
            <a:ext cx="1798638" cy="1674813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92"/>
              <a:gd name="T37" fmla="*/ 0 h 1255"/>
              <a:gd name="T38" fmla="*/ 1292 w 1292"/>
              <a:gd name="T39" fmla="*/ 1255 h 12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66" name="Freeform 9"/>
          <p:cNvSpPr>
            <a:spLocks/>
          </p:cNvSpPr>
          <p:nvPr/>
        </p:nvSpPr>
        <p:spPr bwMode="auto">
          <a:xfrm>
            <a:off x="4889500" y="2057400"/>
            <a:ext cx="1866900" cy="1589088"/>
          </a:xfrm>
          <a:custGeom>
            <a:avLst/>
            <a:gdLst>
              <a:gd name="T0" fmla="*/ 2147483647 w 1340"/>
              <a:gd name="T1" fmla="*/ 2147483647 h 1191"/>
              <a:gd name="T2" fmla="*/ 2147483647 w 1340"/>
              <a:gd name="T3" fmla="*/ 2147483647 h 1191"/>
              <a:gd name="T4" fmla="*/ 2147483647 w 1340"/>
              <a:gd name="T5" fmla="*/ 2147483647 h 1191"/>
              <a:gd name="T6" fmla="*/ 2147483647 w 1340"/>
              <a:gd name="T7" fmla="*/ 2147483647 h 1191"/>
              <a:gd name="T8" fmla="*/ 2147483647 w 1340"/>
              <a:gd name="T9" fmla="*/ 2147483647 h 1191"/>
              <a:gd name="T10" fmla="*/ 2147483647 w 1340"/>
              <a:gd name="T11" fmla="*/ 2147483647 h 1191"/>
              <a:gd name="T12" fmla="*/ 2147483647 w 1340"/>
              <a:gd name="T13" fmla="*/ 2147483647 h 1191"/>
              <a:gd name="T14" fmla="*/ 2147483647 w 1340"/>
              <a:gd name="T15" fmla="*/ 2147483647 h 1191"/>
              <a:gd name="T16" fmla="*/ 2147483647 w 1340"/>
              <a:gd name="T17" fmla="*/ 2147483647 h 1191"/>
              <a:gd name="T18" fmla="*/ 2147483647 w 1340"/>
              <a:gd name="T19" fmla="*/ 2147483647 h 1191"/>
              <a:gd name="T20" fmla="*/ 2147483647 w 1340"/>
              <a:gd name="T21" fmla="*/ 2147483647 h 1191"/>
              <a:gd name="T22" fmla="*/ 2147483647 w 1340"/>
              <a:gd name="T23" fmla="*/ 2147483647 h 119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40"/>
              <a:gd name="T37" fmla="*/ 0 h 1191"/>
              <a:gd name="T38" fmla="*/ 1340 w 1340"/>
              <a:gd name="T39" fmla="*/ 1191 h 119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67" name="Freeform 10"/>
          <p:cNvSpPr>
            <a:spLocks/>
          </p:cNvSpPr>
          <p:nvPr/>
        </p:nvSpPr>
        <p:spPr bwMode="auto">
          <a:xfrm>
            <a:off x="5257800" y="3508375"/>
            <a:ext cx="2974975" cy="2219325"/>
          </a:xfrm>
          <a:custGeom>
            <a:avLst/>
            <a:gdLst>
              <a:gd name="T0" fmla="*/ 2147483647 w 2135"/>
              <a:gd name="T1" fmla="*/ 2147483647 h 1662"/>
              <a:gd name="T2" fmla="*/ 2147483647 w 2135"/>
              <a:gd name="T3" fmla="*/ 2147483647 h 1662"/>
              <a:gd name="T4" fmla="*/ 2147483647 w 2135"/>
              <a:gd name="T5" fmla="*/ 2147483647 h 1662"/>
              <a:gd name="T6" fmla="*/ 2147483647 w 2135"/>
              <a:gd name="T7" fmla="*/ 2147483647 h 1662"/>
              <a:gd name="T8" fmla="*/ 2147483647 w 2135"/>
              <a:gd name="T9" fmla="*/ 2147483647 h 1662"/>
              <a:gd name="T10" fmla="*/ 2147483647 w 2135"/>
              <a:gd name="T11" fmla="*/ 2147483647 h 1662"/>
              <a:gd name="T12" fmla="*/ 2147483647 w 2135"/>
              <a:gd name="T13" fmla="*/ 2147483647 h 1662"/>
              <a:gd name="T14" fmla="*/ 2147483647 w 2135"/>
              <a:gd name="T15" fmla="*/ 2147483647 h 1662"/>
              <a:gd name="T16" fmla="*/ 2147483647 w 2135"/>
              <a:gd name="T17" fmla="*/ 2147483647 h 1662"/>
              <a:gd name="T18" fmla="*/ 2147483647 w 2135"/>
              <a:gd name="T19" fmla="*/ 2147483647 h 1662"/>
              <a:gd name="T20" fmla="*/ 2147483647 w 2135"/>
              <a:gd name="T21" fmla="*/ 2147483647 h 166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135"/>
              <a:gd name="T34" fmla="*/ 0 h 1662"/>
              <a:gd name="T35" fmla="*/ 2135 w 2135"/>
              <a:gd name="T36" fmla="*/ 1662 h 166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135" h="1662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6168" name="Group 11"/>
          <p:cNvGrpSpPr>
            <a:grpSpLocks/>
          </p:cNvGrpSpPr>
          <p:nvPr/>
        </p:nvGrpSpPr>
        <p:grpSpPr bwMode="auto">
          <a:xfrm>
            <a:off x="5006975" y="2192338"/>
            <a:ext cx="733425" cy="319087"/>
            <a:chOff x="3552" y="246"/>
            <a:chExt cx="527" cy="248"/>
          </a:xfrm>
        </p:grpSpPr>
        <p:graphicFrame>
          <p:nvGraphicFramePr>
            <p:cNvPr id="6159" name="Object 12"/>
            <p:cNvGraphicFramePr>
              <a:graphicFrameLocks noChangeAspect="1"/>
            </p:cNvGraphicFramePr>
            <p:nvPr/>
          </p:nvGraphicFramePr>
          <p:xfrm>
            <a:off x="3552" y="246"/>
            <a:ext cx="299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61" name="Clip" r:id="rId4" imgW="1305000" imgH="1085760" progId="">
                    <p:embed/>
                  </p:oleObj>
                </mc:Choice>
                <mc:Fallback>
                  <p:oleObj name="Clip" r:id="rId4" imgW="1305000" imgH="1085760" progId="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2" y="246"/>
                          <a:ext cx="299" cy="24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60" name="Object 13"/>
            <p:cNvGraphicFramePr>
              <a:graphicFrameLocks noChangeAspect="1"/>
            </p:cNvGraphicFramePr>
            <p:nvPr/>
          </p:nvGraphicFramePr>
          <p:xfrm>
            <a:off x="3878" y="338"/>
            <a:ext cx="201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62" name="Clip" r:id="rId6" imgW="676440" imgH="485640" progId="">
                    <p:embed/>
                  </p:oleObj>
                </mc:Choice>
                <mc:Fallback>
                  <p:oleObj name="Clip" r:id="rId6" imgW="676440" imgH="485640" progId="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78" y="338"/>
                          <a:ext cx="201" cy="14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369" name="Line 14"/>
            <p:cNvSpPr>
              <a:spLocks noChangeShapeType="1"/>
            </p:cNvSpPr>
            <p:nvPr/>
          </p:nvSpPr>
          <p:spPr bwMode="auto">
            <a:xfrm flipV="1">
              <a:off x="3844" y="434"/>
              <a:ext cx="8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6169" name="Group 15"/>
          <p:cNvGrpSpPr>
            <a:grpSpLocks/>
          </p:cNvGrpSpPr>
          <p:nvPr/>
        </p:nvGrpSpPr>
        <p:grpSpPr bwMode="auto">
          <a:xfrm>
            <a:off x="5006975" y="2787650"/>
            <a:ext cx="733425" cy="319088"/>
            <a:chOff x="3552" y="246"/>
            <a:chExt cx="527" cy="248"/>
          </a:xfrm>
        </p:grpSpPr>
        <p:graphicFrame>
          <p:nvGraphicFramePr>
            <p:cNvPr id="6157" name="Object 16"/>
            <p:cNvGraphicFramePr>
              <a:graphicFrameLocks noChangeAspect="1"/>
            </p:cNvGraphicFramePr>
            <p:nvPr/>
          </p:nvGraphicFramePr>
          <p:xfrm>
            <a:off x="3552" y="246"/>
            <a:ext cx="299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63" name="Clip" r:id="rId8" imgW="1305000" imgH="1085760" progId="">
                    <p:embed/>
                  </p:oleObj>
                </mc:Choice>
                <mc:Fallback>
                  <p:oleObj name="Clip" r:id="rId8" imgW="1305000" imgH="1085760" progId="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2" y="246"/>
                          <a:ext cx="299" cy="24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58" name="Object 17"/>
            <p:cNvGraphicFramePr>
              <a:graphicFrameLocks noChangeAspect="1"/>
            </p:cNvGraphicFramePr>
            <p:nvPr/>
          </p:nvGraphicFramePr>
          <p:xfrm>
            <a:off x="3878" y="338"/>
            <a:ext cx="201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64" name="Clip" r:id="rId9" imgW="676440" imgH="485640" progId="">
                    <p:embed/>
                  </p:oleObj>
                </mc:Choice>
                <mc:Fallback>
                  <p:oleObj name="Clip" r:id="rId9" imgW="676440" imgH="485640" progId="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78" y="338"/>
                          <a:ext cx="201" cy="14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368" name="Line 18"/>
            <p:cNvSpPr>
              <a:spLocks noChangeShapeType="1"/>
            </p:cNvSpPr>
            <p:nvPr/>
          </p:nvSpPr>
          <p:spPr bwMode="auto">
            <a:xfrm flipV="1">
              <a:off x="3844" y="434"/>
              <a:ext cx="8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6170" name="Group 19"/>
          <p:cNvGrpSpPr>
            <a:grpSpLocks/>
          </p:cNvGrpSpPr>
          <p:nvPr/>
        </p:nvGrpSpPr>
        <p:grpSpPr bwMode="auto">
          <a:xfrm>
            <a:off x="5383213" y="2574925"/>
            <a:ext cx="69850" cy="214313"/>
            <a:chOff x="3842" y="406"/>
            <a:chExt cx="51" cy="167"/>
          </a:xfrm>
        </p:grpSpPr>
        <p:sp>
          <p:nvSpPr>
            <p:cNvPr id="6365" name="Oval 20"/>
            <p:cNvSpPr>
              <a:spLocks noChangeArrowheads="1"/>
            </p:cNvSpPr>
            <p:nvPr/>
          </p:nvSpPr>
          <p:spPr bwMode="auto">
            <a:xfrm>
              <a:off x="3842" y="406"/>
              <a:ext cx="47" cy="4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6" name="Oval 21"/>
            <p:cNvSpPr>
              <a:spLocks noChangeArrowheads="1"/>
            </p:cNvSpPr>
            <p:nvPr/>
          </p:nvSpPr>
          <p:spPr bwMode="auto">
            <a:xfrm>
              <a:off x="3844" y="466"/>
              <a:ext cx="47" cy="4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7" name="Oval 22"/>
            <p:cNvSpPr>
              <a:spLocks noChangeArrowheads="1"/>
            </p:cNvSpPr>
            <p:nvPr/>
          </p:nvSpPr>
          <p:spPr bwMode="auto">
            <a:xfrm>
              <a:off x="3846" y="526"/>
              <a:ext cx="47" cy="4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6171" name="Group 23"/>
          <p:cNvGrpSpPr>
            <a:grpSpLocks/>
          </p:cNvGrpSpPr>
          <p:nvPr/>
        </p:nvGrpSpPr>
        <p:grpSpPr bwMode="auto">
          <a:xfrm>
            <a:off x="5853113" y="3078163"/>
            <a:ext cx="209550" cy="395287"/>
            <a:chOff x="4180" y="783"/>
            <a:chExt cx="150" cy="307"/>
          </a:xfrm>
        </p:grpSpPr>
        <p:sp>
          <p:nvSpPr>
            <p:cNvPr id="6357" name="AutoShape 24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8" name="Rectangle 25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9" name="Rectangle 26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0" name="AutoShape 27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1" name="Line 28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2" name="Line 29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3" name="Rectangle 30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4" name="Rectangle 31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6172" name="Group 32"/>
          <p:cNvGrpSpPr>
            <a:grpSpLocks/>
          </p:cNvGrpSpPr>
          <p:nvPr/>
        </p:nvGrpSpPr>
        <p:grpSpPr bwMode="auto">
          <a:xfrm rot="-5400000">
            <a:off x="6165850" y="3155950"/>
            <a:ext cx="80963" cy="233363"/>
            <a:chOff x="3842" y="406"/>
            <a:chExt cx="51" cy="167"/>
          </a:xfrm>
        </p:grpSpPr>
        <p:sp>
          <p:nvSpPr>
            <p:cNvPr id="6354" name="Oval 33"/>
            <p:cNvSpPr>
              <a:spLocks noChangeArrowheads="1"/>
            </p:cNvSpPr>
            <p:nvPr/>
          </p:nvSpPr>
          <p:spPr bwMode="auto">
            <a:xfrm>
              <a:off x="3842" y="406"/>
              <a:ext cx="47" cy="4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5" name="Oval 34"/>
            <p:cNvSpPr>
              <a:spLocks noChangeArrowheads="1"/>
            </p:cNvSpPr>
            <p:nvPr/>
          </p:nvSpPr>
          <p:spPr bwMode="auto">
            <a:xfrm>
              <a:off x="3844" y="466"/>
              <a:ext cx="47" cy="4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6" name="Oval 35"/>
            <p:cNvSpPr>
              <a:spLocks noChangeArrowheads="1"/>
            </p:cNvSpPr>
            <p:nvPr/>
          </p:nvSpPr>
          <p:spPr bwMode="auto">
            <a:xfrm>
              <a:off x="3846" y="526"/>
              <a:ext cx="47" cy="4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6173" name="Line 36"/>
          <p:cNvSpPr>
            <a:spLocks noChangeShapeType="1"/>
          </p:cNvSpPr>
          <p:nvPr/>
        </p:nvSpPr>
        <p:spPr bwMode="auto">
          <a:xfrm>
            <a:off x="5989638" y="2986088"/>
            <a:ext cx="495300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74" name="Line 37"/>
          <p:cNvSpPr>
            <a:spLocks noChangeShapeType="1"/>
          </p:cNvSpPr>
          <p:nvPr/>
        </p:nvSpPr>
        <p:spPr bwMode="auto">
          <a:xfrm>
            <a:off x="5992813" y="2982913"/>
            <a:ext cx="1587" cy="95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75" name="Line 38"/>
          <p:cNvSpPr>
            <a:spLocks noChangeShapeType="1"/>
          </p:cNvSpPr>
          <p:nvPr/>
        </p:nvSpPr>
        <p:spPr bwMode="auto">
          <a:xfrm>
            <a:off x="6488113" y="2981325"/>
            <a:ext cx="1587" cy="82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76" name="Line 39"/>
          <p:cNvSpPr>
            <a:spLocks noChangeShapeType="1"/>
          </p:cNvSpPr>
          <p:nvPr/>
        </p:nvSpPr>
        <p:spPr bwMode="auto">
          <a:xfrm>
            <a:off x="5689600" y="2446338"/>
            <a:ext cx="288925" cy="265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77" name="Line 40"/>
          <p:cNvSpPr>
            <a:spLocks noChangeShapeType="1"/>
          </p:cNvSpPr>
          <p:nvPr/>
        </p:nvSpPr>
        <p:spPr bwMode="auto">
          <a:xfrm flipV="1">
            <a:off x="5702300" y="2732088"/>
            <a:ext cx="276225" cy="33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78" name="Line 41"/>
          <p:cNvSpPr>
            <a:spLocks noChangeShapeType="1"/>
          </p:cNvSpPr>
          <p:nvPr/>
        </p:nvSpPr>
        <p:spPr bwMode="auto">
          <a:xfrm flipV="1">
            <a:off x="6229350" y="2817813"/>
            <a:ext cx="1588" cy="1635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6179" name="Group 42"/>
          <p:cNvGrpSpPr>
            <a:grpSpLocks/>
          </p:cNvGrpSpPr>
          <p:nvPr/>
        </p:nvGrpSpPr>
        <p:grpSpPr bwMode="auto">
          <a:xfrm>
            <a:off x="6348413" y="3055938"/>
            <a:ext cx="209550" cy="395287"/>
            <a:chOff x="4180" y="783"/>
            <a:chExt cx="150" cy="307"/>
          </a:xfrm>
        </p:grpSpPr>
        <p:sp>
          <p:nvSpPr>
            <p:cNvPr id="6346" name="AutoShape 43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7" name="Rectangle 44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8" name="Rectangle 45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9" name="AutoShape 46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0" name="Line 47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1" name="Line 48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2" name="Rectangle 49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3" name="Rectangle 50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6180" name="Group 51"/>
          <p:cNvGrpSpPr>
            <a:grpSpLocks/>
          </p:cNvGrpSpPr>
          <p:nvPr/>
        </p:nvGrpSpPr>
        <p:grpSpPr bwMode="auto">
          <a:xfrm>
            <a:off x="5391150" y="3675063"/>
            <a:ext cx="479425" cy="925512"/>
            <a:chOff x="3314" y="1248"/>
            <a:chExt cx="344" cy="694"/>
          </a:xfrm>
        </p:grpSpPr>
        <p:graphicFrame>
          <p:nvGraphicFramePr>
            <p:cNvPr id="6155" name="Object 52"/>
            <p:cNvGraphicFramePr>
              <a:graphicFrameLocks noChangeAspect="1"/>
            </p:cNvGraphicFramePr>
            <p:nvPr/>
          </p:nvGraphicFramePr>
          <p:xfrm>
            <a:off x="3314" y="1248"/>
            <a:ext cx="299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65" name="Clip" r:id="rId10" imgW="1305000" imgH="1085760" progId="">
                    <p:embed/>
                  </p:oleObj>
                </mc:Choice>
                <mc:Fallback>
                  <p:oleObj name="Clip" r:id="rId10" imgW="1305000" imgH="1085760" progId="">
                    <p:embed/>
                    <p:pic>
                      <p:nvPicPr>
                        <p:cNvPr id="0" name="Object 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14" y="1248"/>
                          <a:ext cx="299" cy="24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339" name="Line 53"/>
            <p:cNvSpPr>
              <a:spLocks noChangeShapeType="1"/>
            </p:cNvSpPr>
            <p:nvPr/>
          </p:nvSpPr>
          <p:spPr bwMode="auto">
            <a:xfrm flipV="1">
              <a:off x="3606" y="1433"/>
              <a:ext cx="5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aphicFrame>
          <p:nvGraphicFramePr>
            <p:cNvPr id="6156" name="Object 54"/>
            <p:cNvGraphicFramePr>
              <a:graphicFrameLocks noChangeAspect="1"/>
            </p:cNvGraphicFramePr>
            <p:nvPr/>
          </p:nvGraphicFramePr>
          <p:xfrm>
            <a:off x="3314" y="1694"/>
            <a:ext cx="299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66" name="Clip" r:id="rId11" imgW="1305000" imgH="1085760" progId="">
                    <p:embed/>
                  </p:oleObj>
                </mc:Choice>
                <mc:Fallback>
                  <p:oleObj name="Clip" r:id="rId11" imgW="1305000" imgH="1085760" progId="">
                    <p:embed/>
                    <p:pic>
                      <p:nvPicPr>
                        <p:cNvPr id="0" name="Object 5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14" y="1694"/>
                          <a:ext cx="299" cy="24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340" name="Line 55"/>
            <p:cNvSpPr>
              <a:spLocks noChangeShapeType="1"/>
            </p:cNvSpPr>
            <p:nvPr/>
          </p:nvSpPr>
          <p:spPr bwMode="auto">
            <a:xfrm flipV="1">
              <a:off x="3606" y="1882"/>
              <a:ext cx="5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341" name="Group 56"/>
            <p:cNvGrpSpPr>
              <a:grpSpLocks/>
            </p:cNvGrpSpPr>
            <p:nvPr/>
          </p:nvGrpSpPr>
          <p:grpSpPr bwMode="auto">
            <a:xfrm>
              <a:off x="3404" y="1504"/>
              <a:ext cx="51" cy="167"/>
              <a:chOff x="3842" y="406"/>
              <a:chExt cx="51" cy="167"/>
            </a:xfrm>
          </p:grpSpPr>
          <p:sp>
            <p:nvSpPr>
              <p:cNvPr id="6343" name="Oval 57"/>
              <p:cNvSpPr>
                <a:spLocks noChangeArrowheads="1"/>
              </p:cNvSpPr>
              <p:nvPr/>
            </p:nvSpPr>
            <p:spPr bwMode="auto">
              <a:xfrm>
                <a:off x="3842" y="40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344" name="Oval 58"/>
              <p:cNvSpPr>
                <a:spLocks noChangeArrowheads="1"/>
              </p:cNvSpPr>
              <p:nvPr/>
            </p:nvSpPr>
            <p:spPr bwMode="auto">
              <a:xfrm>
                <a:off x="3844" y="46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345" name="Oval 59"/>
              <p:cNvSpPr>
                <a:spLocks noChangeArrowheads="1"/>
              </p:cNvSpPr>
              <p:nvPr/>
            </p:nvSpPr>
            <p:spPr bwMode="auto">
              <a:xfrm>
                <a:off x="3846" y="52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6342" name="Line 60"/>
            <p:cNvSpPr>
              <a:spLocks noChangeShapeType="1"/>
            </p:cNvSpPr>
            <p:nvPr/>
          </p:nvSpPr>
          <p:spPr bwMode="auto">
            <a:xfrm>
              <a:off x="3654" y="1431"/>
              <a:ext cx="0" cy="4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aphicFrame>
        <p:nvGraphicFramePr>
          <p:cNvPr id="6146" name="Object 61"/>
          <p:cNvGraphicFramePr>
            <a:graphicFrameLocks noChangeAspect="1"/>
          </p:cNvGraphicFramePr>
          <p:nvPr/>
        </p:nvGraphicFramePr>
        <p:xfrm>
          <a:off x="6259513" y="4684713"/>
          <a:ext cx="417512" cy="33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7" name="Clip" r:id="rId12" imgW="1305000" imgH="1085760" progId="">
                  <p:embed/>
                </p:oleObj>
              </mc:Choice>
              <mc:Fallback>
                <p:oleObj name="Clip" r:id="rId12" imgW="1305000" imgH="1085760" progId="">
                  <p:embed/>
                  <p:pic>
                    <p:nvPicPr>
                      <p:cNvPr id="0" name="Object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9513" y="4684713"/>
                        <a:ext cx="417512" cy="331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62"/>
          <p:cNvGraphicFramePr>
            <a:graphicFrameLocks noChangeAspect="1"/>
          </p:cNvGraphicFramePr>
          <p:nvPr/>
        </p:nvGraphicFramePr>
        <p:xfrm>
          <a:off x="5645150" y="4673600"/>
          <a:ext cx="415925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8" name="Clip" r:id="rId13" imgW="1305000" imgH="1085760" progId="">
                  <p:embed/>
                </p:oleObj>
              </mc:Choice>
              <mc:Fallback>
                <p:oleObj name="Clip" r:id="rId13" imgW="1305000" imgH="1085760" progId="">
                  <p:embed/>
                  <p:pic>
                    <p:nvPicPr>
                      <p:cNvPr id="0" name="Object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5150" y="4673600"/>
                        <a:ext cx="415925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81" name="Oval 63"/>
          <p:cNvSpPr>
            <a:spLocks noChangeArrowheads="1"/>
          </p:cNvSpPr>
          <p:nvPr/>
        </p:nvSpPr>
        <p:spPr bwMode="auto">
          <a:xfrm rot="-5400000">
            <a:off x="6061869" y="4777581"/>
            <a:ext cx="63500" cy="65088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82" name="Oval 64"/>
          <p:cNvSpPr>
            <a:spLocks noChangeArrowheads="1"/>
          </p:cNvSpPr>
          <p:nvPr/>
        </p:nvSpPr>
        <p:spPr bwMode="auto">
          <a:xfrm rot="-5400000">
            <a:off x="6146801" y="4775200"/>
            <a:ext cx="63500" cy="66675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83" name="Oval 65"/>
          <p:cNvSpPr>
            <a:spLocks noChangeArrowheads="1"/>
          </p:cNvSpPr>
          <p:nvPr/>
        </p:nvSpPr>
        <p:spPr bwMode="auto">
          <a:xfrm rot="-5400000">
            <a:off x="6224587" y="4779963"/>
            <a:ext cx="61913" cy="65088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84" name="Line 66"/>
          <p:cNvSpPr>
            <a:spLocks noChangeShapeType="1"/>
          </p:cNvSpPr>
          <p:nvPr/>
        </p:nvSpPr>
        <p:spPr bwMode="auto">
          <a:xfrm rot="-5400000">
            <a:off x="6484144" y="4660107"/>
            <a:ext cx="60325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85" name="Line 67"/>
          <p:cNvSpPr>
            <a:spLocks noChangeShapeType="1"/>
          </p:cNvSpPr>
          <p:nvPr/>
        </p:nvSpPr>
        <p:spPr bwMode="auto">
          <a:xfrm rot="5400000" flipH="1">
            <a:off x="5857875" y="4651375"/>
            <a:ext cx="63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86" name="Line 68"/>
          <p:cNvSpPr>
            <a:spLocks noChangeShapeType="1"/>
          </p:cNvSpPr>
          <p:nvPr/>
        </p:nvSpPr>
        <p:spPr bwMode="auto">
          <a:xfrm rot="16200000" flipV="1">
            <a:off x="6204744" y="4312444"/>
            <a:ext cx="0" cy="6270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87" name="Line 69"/>
          <p:cNvSpPr>
            <a:spLocks noChangeShapeType="1"/>
          </p:cNvSpPr>
          <p:nvPr/>
        </p:nvSpPr>
        <p:spPr bwMode="auto">
          <a:xfrm flipV="1">
            <a:off x="5870575" y="4251325"/>
            <a:ext cx="93663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88" name="Line 70"/>
          <p:cNvSpPr>
            <a:spLocks noChangeShapeType="1"/>
          </p:cNvSpPr>
          <p:nvPr/>
        </p:nvSpPr>
        <p:spPr bwMode="auto">
          <a:xfrm>
            <a:off x="6472238" y="4297363"/>
            <a:ext cx="303212" cy="385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89" name="Line 71"/>
          <p:cNvSpPr>
            <a:spLocks noChangeShapeType="1"/>
          </p:cNvSpPr>
          <p:nvPr/>
        </p:nvSpPr>
        <p:spPr bwMode="auto">
          <a:xfrm flipH="1">
            <a:off x="7267575" y="4294188"/>
            <a:ext cx="279400" cy="392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6148" name="Object 72"/>
          <p:cNvGraphicFramePr>
            <a:graphicFrameLocks noChangeAspect="1"/>
          </p:cNvGraphicFramePr>
          <p:nvPr/>
        </p:nvGraphicFramePr>
        <p:xfrm>
          <a:off x="7445375" y="3846513"/>
          <a:ext cx="2032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9" name="Clip" r:id="rId14" imgW="981000" imgH="1209600" progId="">
                  <p:embed/>
                </p:oleObj>
              </mc:Choice>
              <mc:Fallback>
                <p:oleObj name="Clip" r:id="rId14" imgW="981000" imgH="1209600" progId="">
                  <p:embed/>
                  <p:pic>
                    <p:nvPicPr>
                      <p:cNvPr id="0" name="Object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5375" y="3846513"/>
                        <a:ext cx="203200" cy="24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9" name="Object 73"/>
          <p:cNvGraphicFramePr>
            <a:graphicFrameLocks noChangeAspect="1"/>
          </p:cNvGraphicFramePr>
          <p:nvPr/>
        </p:nvGraphicFramePr>
        <p:xfrm>
          <a:off x="6108700" y="3927475"/>
          <a:ext cx="203200" cy="23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70" name="Clip" r:id="rId16" imgW="981000" imgH="1209600" progId="">
                  <p:embed/>
                </p:oleObj>
              </mc:Choice>
              <mc:Fallback>
                <p:oleObj name="Clip" r:id="rId16" imgW="981000" imgH="1209600" progId="">
                  <p:embed/>
                  <p:pic>
                    <p:nvPicPr>
                      <p:cNvPr id="0" name="Object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8700" y="3927475"/>
                        <a:ext cx="203200" cy="239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90" name="Freeform 74"/>
          <p:cNvSpPr>
            <a:spLocks/>
          </p:cNvSpPr>
          <p:nvPr/>
        </p:nvSpPr>
        <p:spPr bwMode="auto">
          <a:xfrm>
            <a:off x="6189663" y="3702050"/>
            <a:ext cx="1354137" cy="304800"/>
          </a:xfrm>
          <a:custGeom>
            <a:avLst/>
            <a:gdLst>
              <a:gd name="T0" fmla="*/ 0 w 972"/>
              <a:gd name="T1" fmla="*/ 2147483647 h 228"/>
              <a:gd name="T2" fmla="*/ 2147483647 w 972"/>
              <a:gd name="T3" fmla="*/ 2147483647 h 228"/>
              <a:gd name="T4" fmla="*/ 2147483647 w 972"/>
              <a:gd name="T5" fmla="*/ 2147483647 h 228"/>
              <a:gd name="T6" fmla="*/ 0 60000 65536"/>
              <a:gd name="T7" fmla="*/ 0 60000 65536"/>
              <a:gd name="T8" fmla="*/ 0 60000 65536"/>
              <a:gd name="T9" fmla="*/ 0 w 972"/>
              <a:gd name="T10" fmla="*/ 0 h 228"/>
              <a:gd name="T11" fmla="*/ 972 w 972"/>
              <a:gd name="T12" fmla="*/ 228 h 2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72" h="228">
                <a:moveTo>
                  <a:pt x="0" y="228"/>
                </a:moveTo>
                <a:cubicBezTo>
                  <a:pt x="135" y="123"/>
                  <a:pt x="270" y="18"/>
                  <a:pt x="432" y="9"/>
                </a:cubicBezTo>
                <a:cubicBezTo>
                  <a:pt x="594" y="0"/>
                  <a:pt x="783" y="85"/>
                  <a:pt x="972" y="171"/>
                </a:cubicBezTo>
              </a:path>
            </a:pathLst>
          </a:cu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6191" name="Group 75"/>
          <p:cNvGrpSpPr>
            <a:grpSpLocks/>
          </p:cNvGrpSpPr>
          <p:nvPr/>
        </p:nvGrpSpPr>
        <p:grpSpPr bwMode="auto">
          <a:xfrm>
            <a:off x="6456363" y="5124450"/>
            <a:ext cx="406400" cy="427038"/>
            <a:chOff x="2870" y="1518"/>
            <a:chExt cx="292" cy="320"/>
          </a:xfrm>
        </p:grpSpPr>
        <p:graphicFrame>
          <p:nvGraphicFramePr>
            <p:cNvPr id="6153" name="Object 76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71" name="Clip" r:id="rId17" imgW="819000" imgH="847800" progId="">
                    <p:embed/>
                  </p:oleObj>
                </mc:Choice>
                <mc:Fallback>
                  <p:oleObj name="Clip" r:id="rId17" imgW="819000" imgH="847800" progId="">
                    <p:embed/>
                    <p:pic>
                      <p:nvPicPr>
                        <p:cNvPr id="0" name="Object 7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70" y="1518"/>
                          <a:ext cx="272" cy="28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54" name="Object 77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72" name="Clip" r:id="rId19" imgW="1266840" imgH="1200240" progId="">
                    <p:embed/>
                  </p:oleObj>
                </mc:Choice>
                <mc:Fallback>
                  <p:oleObj name="Clip" r:id="rId19" imgW="1266840" imgH="1200240" progId="">
                    <p:embed/>
                    <p:pic>
                      <p:nvPicPr>
                        <p:cNvPr id="0" name="Object 7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13" y="1602"/>
                          <a:ext cx="249" cy="23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192" name="Group 78"/>
          <p:cNvGrpSpPr>
            <a:grpSpLocks/>
          </p:cNvGrpSpPr>
          <p:nvPr/>
        </p:nvGrpSpPr>
        <p:grpSpPr bwMode="auto">
          <a:xfrm>
            <a:off x="7234238" y="5156200"/>
            <a:ext cx="406400" cy="427038"/>
            <a:chOff x="2870" y="1518"/>
            <a:chExt cx="292" cy="320"/>
          </a:xfrm>
        </p:grpSpPr>
        <p:graphicFrame>
          <p:nvGraphicFramePr>
            <p:cNvPr id="6151" name="Object 79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73" name="Clip" r:id="rId21" imgW="819000" imgH="847800" progId="">
                    <p:embed/>
                  </p:oleObj>
                </mc:Choice>
                <mc:Fallback>
                  <p:oleObj name="Clip" r:id="rId21" imgW="819000" imgH="847800" progId="">
                    <p:embed/>
                    <p:pic>
                      <p:nvPicPr>
                        <p:cNvPr id="0" name="Object 7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70" y="1518"/>
                          <a:ext cx="272" cy="28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52" name="Object 80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74" name="Clip" r:id="rId22" imgW="1266840" imgH="1200240" progId="">
                    <p:embed/>
                  </p:oleObj>
                </mc:Choice>
                <mc:Fallback>
                  <p:oleObj name="Clip" r:id="rId22" imgW="1266840" imgH="1200240" progId="">
                    <p:embed/>
                    <p:pic>
                      <p:nvPicPr>
                        <p:cNvPr id="0" name="Object 8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13" y="1602"/>
                          <a:ext cx="249" cy="23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193" name="Group 81"/>
          <p:cNvGrpSpPr>
            <a:grpSpLocks/>
          </p:cNvGrpSpPr>
          <p:nvPr/>
        </p:nvGrpSpPr>
        <p:grpSpPr bwMode="auto">
          <a:xfrm>
            <a:off x="6819900" y="4872038"/>
            <a:ext cx="379413" cy="376237"/>
            <a:chOff x="4733" y="2082"/>
            <a:chExt cx="272" cy="282"/>
          </a:xfrm>
        </p:grpSpPr>
        <p:graphicFrame>
          <p:nvGraphicFramePr>
            <p:cNvPr id="6150" name="Object 82"/>
            <p:cNvGraphicFramePr>
              <a:graphicFrameLocks noChangeAspect="1"/>
            </p:cNvGraphicFramePr>
            <p:nvPr/>
          </p:nvGraphicFramePr>
          <p:xfrm>
            <a:off x="4733" y="2082"/>
            <a:ext cx="272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75" name="Clip" r:id="rId23" imgW="819000" imgH="847800" progId="">
                    <p:embed/>
                  </p:oleObj>
                </mc:Choice>
                <mc:Fallback>
                  <p:oleObj name="Clip" r:id="rId23" imgW="819000" imgH="847800" progId="">
                    <p:embed/>
                    <p:pic>
                      <p:nvPicPr>
                        <p:cNvPr id="0" name="Object 8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33" y="2082"/>
                          <a:ext cx="272" cy="28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338" name="Rectangle 83"/>
            <p:cNvSpPr>
              <a:spLocks noChangeArrowheads="1"/>
            </p:cNvSpPr>
            <p:nvPr/>
          </p:nvSpPr>
          <p:spPr bwMode="auto">
            <a:xfrm>
              <a:off x="4812" y="2181"/>
              <a:ext cx="192" cy="183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6194" name="Line 84"/>
          <p:cNvSpPr>
            <a:spLocks noChangeShapeType="1"/>
          </p:cNvSpPr>
          <p:nvPr/>
        </p:nvSpPr>
        <p:spPr bwMode="auto">
          <a:xfrm>
            <a:off x="7126288" y="47752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6195" name="Group 85"/>
          <p:cNvGrpSpPr>
            <a:grpSpLocks/>
          </p:cNvGrpSpPr>
          <p:nvPr/>
        </p:nvGrpSpPr>
        <p:grpSpPr bwMode="auto">
          <a:xfrm>
            <a:off x="7847013" y="4198938"/>
            <a:ext cx="207962" cy="409575"/>
            <a:chOff x="4180" y="783"/>
            <a:chExt cx="150" cy="307"/>
          </a:xfrm>
        </p:grpSpPr>
        <p:sp>
          <p:nvSpPr>
            <p:cNvPr id="6330" name="AutoShape 86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31" name="Rectangle 87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32" name="Rectangle 88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33" name="AutoShape 89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34" name="Line 90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35" name="Line 91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36" name="Rectangle 92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37" name="Rectangle 93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6196" name="Group 94"/>
          <p:cNvGrpSpPr>
            <a:grpSpLocks/>
          </p:cNvGrpSpPr>
          <p:nvPr/>
        </p:nvGrpSpPr>
        <p:grpSpPr bwMode="auto">
          <a:xfrm>
            <a:off x="7834313" y="4643438"/>
            <a:ext cx="207962" cy="409575"/>
            <a:chOff x="4180" y="783"/>
            <a:chExt cx="150" cy="307"/>
          </a:xfrm>
        </p:grpSpPr>
        <p:sp>
          <p:nvSpPr>
            <p:cNvPr id="6322" name="AutoShape 95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23" name="Rectangle 96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24" name="Rectangle 97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25" name="AutoShape 98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26" name="Line 99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27" name="Line 100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28" name="Rectangle 101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29" name="Rectangle 102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6197" name="Line 103"/>
          <p:cNvSpPr>
            <a:spLocks noChangeShapeType="1"/>
          </p:cNvSpPr>
          <p:nvPr/>
        </p:nvSpPr>
        <p:spPr bwMode="auto">
          <a:xfrm rot="5400000" flipH="1">
            <a:off x="7460456" y="4572794"/>
            <a:ext cx="6111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98" name="Line 104"/>
          <p:cNvSpPr>
            <a:spLocks noChangeShapeType="1"/>
          </p:cNvSpPr>
          <p:nvPr/>
        </p:nvSpPr>
        <p:spPr bwMode="auto">
          <a:xfrm rot="-5400000">
            <a:off x="7814469" y="4825206"/>
            <a:ext cx="0" cy="1031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99" name="Line 105"/>
          <p:cNvSpPr>
            <a:spLocks noChangeShapeType="1"/>
          </p:cNvSpPr>
          <p:nvPr/>
        </p:nvSpPr>
        <p:spPr bwMode="auto">
          <a:xfrm rot="-5400000">
            <a:off x="7804150" y="4356100"/>
            <a:ext cx="0" cy="88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200" name="Line 106"/>
          <p:cNvSpPr>
            <a:spLocks noChangeShapeType="1"/>
          </p:cNvSpPr>
          <p:nvPr/>
        </p:nvSpPr>
        <p:spPr bwMode="auto">
          <a:xfrm flipV="1">
            <a:off x="6483350" y="2497138"/>
            <a:ext cx="458788" cy="207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201" name="Line 107"/>
          <p:cNvSpPr>
            <a:spLocks noChangeShapeType="1"/>
          </p:cNvSpPr>
          <p:nvPr/>
        </p:nvSpPr>
        <p:spPr bwMode="auto">
          <a:xfrm>
            <a:off x="7418388" y="2481263"/>
            <a:ext cx="485775" cy="207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202" name="Line 108"/>
          <p:cNvSpPr>
            <a:spLocks noChangeShapeType="1"/>
          </p:cNvSpPr>
          <p:nvPr/>
        </p:nvSpPr>
        <p:spPr bwMode="auto">
          <a:xfrm flipH="1">
            <a:off x="7937500" y="2817813"/>
            <a:ext cx="241300" cy="6810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203" name="Line 109"/>
          <p:cNvSpPr>
            <a:spLocks noChangeShapeType="1"/>
          </p:cNvSpPr>
          <p:nvPr/>
        </p:nvSpPr>
        <p:spPr bwMode="auto">
          <a:xfrm>
            <a:off x="7167563" y="2593975"/>
            <a:ext cx="0" cy="431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204" name="Line 110"/>
          <p:cNvSpPr>
            <a:spLocks noChangeShapeType="1"/>
          </p:cNvSpPr>
          <p:nvPr/>
        </p:nvSpPr>
        <p:spPr bwMode="auto">
          <a:xfrm>
            <a:off x="7192963" y="3241675"/>
            <a:ext cx="534987" cy="368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205" name="Line 111"/>
          <p:cNvSpPr>
            <a:spLocks noChangeShapeType="1"/>
          </p:cNvSpPr>
          <p:nvPr/>
        </p:nvSpPr>
        <p:spPr bwMode="auto">
          <a:xfrm flipH="1">
            <a:off x="7653338" y="3706813"/>
            <a:ext cx="266700" cy="360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206" name="Line 112"/>
          <p:cNvSpPr>
            <a:spLocks noChangeShapeType="1"/>
          </p:cNvSpPr>
          <p:nvPr/>
        </p:nvSpPr>
        <p:spPr bwMode="auto">
          <a:xfrm flipH="1">
            <a:off x="7426325" y="2786063"/>
            <a:ext cx="560388" cy="384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207" name="Line 113"/>
          <p:cNvSpPr>
            <a:spLocks noChangeShapeType="1"/>
          </p:cNvSpPr>
          <p:nvPr/>
        </p:nvSpPr>
        <p:spPr bwMode="auto">
          <a:xfrm flipH="1">
            <a:off x="7435850" y="2225675"/>
            <a:ext cx="350838" cy="255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208" name="Line 114"/>
          <p:cNvSpPr>
            <a:spLocks noChangeShapeType="1"/>
          </p:cNvSpPr>
          <p:nvPr/>
        </p:nvSpPr>
        <p:spPr bwMode="auto">
          <a:xfrm flipH="1">
            <a:off x="8153400" y="2401888"/>
            <a:ext cx="201613" cy="1762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6209" name="Group 115"/>
          <p:cNvGrpSpPr>
            <a:grpSpLocks/>
          </p:cNvGrpSpPr>
          <p:nvPr/>
        </p:nvGrpSpPr>
        <p:grpSpPr bwMode="auto">
          <a:xfrm>
            <a:off x="5964238" y="2593975"/>
            <a:ext cx="501650" cy="233363"/>
            <a:chOff x="3600" y="219"/>
            <a:chExt cx="360" cy="175"/>
          </a:xfrm>
        </p:grpSpPr>
        <p:sp>
          <p:nvSpPr>
            <p:cNvPr id="6309" name="Oval 116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10" name="Line 117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11" name="Line 118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12" name="Rectangle 119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6313" name="Oval 120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314" name="Group 121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6319" name="Line 12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320" name="Line 12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321" name="Line 12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315" name="Group 125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6316" name="Line 12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317" name="Line 12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318" name="Line 12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6210" name="Group 129"/>
          <p:cNvGrpSpPr>
            <a:grpSpLocks/>
          </p:cNvGrpSpPr>
          <p:nvPr/>
        </p:nvGrpSpPr>
        <p:grpSpPr bwMode="auto">
          <a:xfrm>
            <a:off x="6916738" y="2365375"/>
            <a:ext cx="501650" cy="233363"/>
            <a:chOff x="3600" y="219"/>
            <a:chExt cx="360" cy="175"/>
          </a:xfrm>
        </p:grpSpPr>
        <p:sp>
          <p:nvSpPr>
            <p:cNvPr id="6296" name="Oval 130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97" name="Line 131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98" name="Line 132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99" name="Rectangle 133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6300" name="Oval 134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301" name="Group 135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6306" name="Line 13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307" name="Line 13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308" name="Line 13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302" name="Group 139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6303" name="Line 14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304" name="Line 14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305" name="Line 14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6211" name="Group 143"/>
          <p:cNvGrpSpPr>
            <a:grpSpLocks/>
          </p:cNvGrpSpPr>
          <p:nvPr/>
        </p:nvGrpSpPr>
        <p:grpSpPr bwMode="auto">
          <a:xfrm>
            <a:off x="6934200" y="3022600"/>
            <a:ext cx="501650" cy="233363"/>
            <a:chOff x="3600" y="219"/>
            <a:chExt cx="360" cy="175"/>
          </a:xfrm>
        </p:grpSpPr>
        <p:sp>
          <p:nvSpPr>
            <p:cNvPr id="6283" name="Oval 144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84" name="Line 145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85" name="Line 146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86" name="Rectangle 147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6287" name="Oval 148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288" name="Group 149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6293" name="Line 15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94" name="Line 15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95" name="Line 15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289" name="Group 153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6290" name="Line 15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91" name="Line 15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92" name="Line 15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6212" name="Group 157"/>
          <p:cNvGrpSpPr>
            <a:grpSpLocks/>
          </p:cNvGrpSpPr>
          <p:nvPr/>
        </p:nvGrpSpPr>
        <p:grpSpPr bwMode="auto">
          <a:xfrm>
            <a:off x="7904163" y="2573338"/>
            <a:ext cx="500062" cy="233362"/>
            <a:chOff x="3600" y="219"/>
            <a:chExt cx="360" cy="175"/>
          </a:xfrm>
        </p:grpSpPr>
        <p:sp>
          <p:nvSpPr>
            <p:cNvPr id="6270" name="Oval 158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71" name="Line 159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72" name="Line 160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73" name="Rectangle 161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6274" name="Oval 162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275" name="Group 163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6280" name="Line 16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81" name="Line 16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82" name="Line 16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276" name="Group 167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6277" name="Line 16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78" name="Line 16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79" name="Line 17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6213" name="Group 171"/>
          <p:cNvGrpSpPr>
            <a:grpSpLocks/>
          </p:cNvGrpSpPr>
          <p:nvPr/>
        </p:nvGrpSpPr>
        <p:grpSpPr bwMode="auto">
          <a:xfrm>
            <a:off x="7710488" y="3470275"/>
            <a:ext cx="501650" cy="233363"/>
            <a:chOff x="3600" y="219"/>
            <a:chExt cx="360" cy="175"/>
          </a:xfrm>
        </p:grpSpPr>
        <p:sp>
          <p:nvSpPr>
            <p:cNvPr id="6257" name="Oval 172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58" name="Line 173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59" name="Line 174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60" name="Rectangle 175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6261" name="Oval 176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262" name="Group 177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6267" name="Line 17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68" name="Line 17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69" name="Line 18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263" name="Group 181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6264" name="Line 18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65" name="Line 18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66" name="Line 18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6214" name="Group 185"/>
          <p:cNvGrpSpPr>
            <a:grpSpLocks/>
          </p:cNvGrpSpPr>
          <p:nvPr/>
        </p:nvGrpSpPr>
        <p:grpSpPr bwMode="auto">
          <a:xfrm>
            <a:off x="7377113" y="4054475"/>
            <a:ext cx="501650" cy="234950"/>
            <a:chOff x="3600" y="219"/>
            <a:chExt cx="360" cy="175"/>
          </a:xfrm>
        </p:grpSpPr>
        <p:sp>
          <p:nvSpPr>
            <p:cNvPr id="6244" name="Oval 186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5" name="Line 187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6" name="Line 188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7" name="Rectangle 189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6248" name="Oval 190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249" name="Group 191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6254" name="Line 19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55" name="Line 19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56" name="Line 19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250" name="Group 195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6251" name="Line 19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52" name="Line 19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53" name="Line 19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6215" name="Group 199"/>
          <p:cNvGrpSpPr>
            <a:grpSpLocks/>
          </p:cNvGrpSpPr>
          <p:nvPr/>
        </p:nvGrpSpPr>
        <p:grpSpPr bwMode="auto">
          <a:xfrm>
            <a:off x="6767513" y="4543425"/>
            <a:ext cx="500062" cy="233363"/>
            <a:chOff x="3600" y="219"/>
            <a:chExt cx="360" cy="175"/>
          </a:xfrm>
        </p:grpSpPr>
        <p:sp>
          <p:nvSpPr>
            <p:cNvPr id="6231" name="Oval 200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32" name="Line 201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33" name="Line 202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34" name="Rectangle 203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6235" name="Oval 204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236" name="Group 205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6241" name="Line 20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42" name="Line 20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43" name="Line 20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237" name="Group 209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6238" name="Line 21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39" name="Line 21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40" name="Line 21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6216" name="Group 213"/>
          <p:cNvGrpSpPr>
            <a:grpSpLocks/>
          </p:cNvGrpSpPr>
          <p:nvPr/>
        </p:nvGrpSpPr>
        <p:grpSpPr bwMode="auto">
          <a:xfrm>
            <a:off x="5964238" y="4167188"/>
            <a:ext cx="501650" cy="233362"/>
            <a:chOff x="3600" y="219"/>
            <a:chExt cx="360" cy="175"/>
          </a:xfrm>
        </p:grpSpPr>
        <p:sp>
          <p:nvSpPr>
            <p:cNvPr id="6218" name="Oval 214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19" name="Line 215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20" name="Line 216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21" name="Rectangle 217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6222" name="Oval 218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223" name="Group 219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6228" name="Line 22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29" name="Line 22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30" name="Line 22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224" name="Group 223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6225" name="Line 22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26" name="Line 22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27" name="Line 22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6217" name="Line 227"/>
          <p:cNvSpPr>
            <a:spLocks noChangeShapeType="1"/>
          </p:cNvSpPr>
          <p:nvPr/>
        </p:nvSpPr>
        <p:spPr bwMode="auto">
          <a:xfrm flipV="1">
            <a:off x="6200775" y="4389438"/>
            <a:ext cx="1588" cy="2301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8210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3D80D4C-0BA1-4FD3-A6E5-2687C884C25C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821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143000"/>
          </a:xfrm>
        </p:spPr>
        <p:txBody>
          <a:bodyPr/>
          <a:lstStyle/>
          <a:p>
            <a:r>
              <a:rPr lang="pt-BR" sz="3200" dirty="0" smtClean="0"/>
              <a:t>Redes de acesso e meios físicos</a:t>
            </a:r>
            <a:endParaRPr lang="pt-BR" dirty="0" smtClean="0"/>
          </a:p>
        </p:txBody>
      </p:sp>
      <p:sp>
        <p:nvSpPr>
          <p:cNvPr id="821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8775" y="1371600"/>
            <a:ext cx="4784725" cy="501015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i="1" dirty="0" smtClean="0">
                <a:solidFill>
                  <a:srgbClr val="FF0000"/>
                </a:solidFill>
              </a:rPr>
              <a:t>P: Como conectar os sistemas finais aos roteadores de borda? </a:t>
            </a:r>
          </a:p>
          <a:p>
            <a:r>
              <a:rPr lang="pt-BR" sz="2400" dirty="0" smtClean="0"/>
              <a:t>redes de acesso residencial</a:t>
            </a:r>
          </a:p>
          <a:p>
            <a:r>
              <a:rPr lang="pt-BR" sz="2400" dirty="0" smtClean="0"/>
              <a:t>redes de acesso corporativo (escola, empresa)</a:t>
            </a:r>
          </a:p>
          <a:p>
            <a:pPr>
              <a:spcAft>
                <a:spcPct val="30000"/>
              </a:spcAft>
            </a:pPr>
            <a:r>
              <a:rPr lang="pt-BR" sz="2400" dirty="0" smtClean="0"/>
              <a:t>redes de acesso sem fio</a:t>
            </a:r>
            <a:endParaRPr lang="pt-BR" sz="2400" dirty="0" smtClean="0">
              <a:solidFill>
                <a:srgbClr val="FF0000"/>
              </a:solidFill>
            </a:endParaRPr>
          </a:p>
          <a:p>
            <a:pPr>
              <a:buFont typeface="ZapfDingbats" pitchFamily="82" charset="0"/>
              <a:buNone/>
            </a:pPr>
            <a:r>
              <a:rPr lang="pt-BR" sz="2400" i="1" dirty="0" smtClean="0">
                <a:solidFill>
                  <a:srgbClr val="FF0000"/>
                </a:solidFill>
              </a:rPr>
              <a:t>Questões a serem consideradas: </a:t>
            </a:r>
          </a:p>
          <a:p>
            <a:r>
              <a:rPr lang="pt-BR" sz="2400" dirty="0" smtClean="0"/>
              <a:t>largura de banda (bits por segundo) da rede de acesso.</a:t>
            </a:r>
          </a:p>
          <a:p>
            <a:r>
              <a:rPr lang="pt-BR" sz="2400" dirty="0" smtClean="0"/>
              <a:t>compartilhada ou dedicada?</a:t>
            </a:r>
          </a:p>
        </p:txBody>
      </p:sp>
      <p:grpSp>
        <p:nvGrpSpPr>
          <p:cNvPr id="7" name="Grupo 6"/>
          <p:cNvGrpSpPr/>
          <p:nvPr/>
        </p:nvGrpSpPr>
        <p:grpSpPr>
          <a:xfrm>
            <a:off x="5202238" y="1539875"/>
            <a:ext cx="3551237" cy="4551363"/>
            <a:chOff x="5202238" y="1539875"/>
            <a:chExt cx="3551237" cy="4551363"/>
          </a:xfrm>
        </p:grpSpPr>
        <p:sp>
          <p:nvSpPr>
            <p:cNvPr id="8" name="Freeform 665"/>
            <p:cNvSpPr>
              <a:spLocks/>
            </p:cNvSpPr>
            <p:nvPr/>
          </p:nvSpPr>
          <p:spPr bwMode="auto">
            <a:xfrm>
              <a:off x="5202238" y="1712913"/>
              <a:ext cx="1736725" cy="1071562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9" name="Group 666"/>
            <p:cNvGrpSpPr>
              <a:grpSpLocks/>
            </p:cNvGrpSpPr>
            <p:nvPr/>
          </p:nvGrpSpPr>
          <p:grpSpPr bwMode="auto">
            <a:xfrm>
              <a:off x="5370513" y="3048000"/>
              <a:ext cx="1458912" cy="933450"/>
              <a:chOff x="2889" y="1631"/>
              <a:chExt cx="980" cy="743"/>
            </a:xfrm>
          </p:grpSpPr>
          <p:sp>
            <p:nvSpPr>
              <p:cNvPr id="454" name="Rectangle 667"/>
              <p:cNvSpPr>
                <a:spLocks noChangeArrowheads="1"/>
              </p:cNvSpPr>
              <p:nvPr/>
            </p:nvSpPr>
            <p:spPr bwMode="auto">
              <a:xfrm>
                <a:off x="3046" y="1841"/>
                <a:ext cx="663" cy="533"/>
              </a:xfrm>
              <a:prstGeom prst="rect">
                <a:avLst/>
              </a:pr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455" name="AutoShape 668"/>
              <p:cNvSpPr>
                <a:spLocks noChangeArrowheads="1"/>
              </p:cNvSpPr>
              <p:nvPr/>
            </p:nvSpPr>
            <p:spPr bwMode="auto">
              <a:xfrm>
                <a:off x="2889" y="1631"/>
                <a:ext cx="980" cy="253"/>
              </a:xfrm>
              <a:prstGeom prst="triangle">
                <a:avLst>
                  <a:gd name="adj" fmla="val 50000"/>
                </a:avLst>
              </a:pr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solidFill>
                    <a:srgbClr val="00CCFF"/>
                  </a:solidFill>
                </a:endParaRPr>
              </a:p>
            </p:txBody>
          </p:sp>
        </p:grpSp>
        <p:sp>
          <p:nvSpPr>
            <p:cNvPr id="10" name="Freeform 669"/>
            <p:cNvSpPr>
              <a:spLocks/>
            </p:cNvSpPr>
            <p:nvPr/>
          </p:nvSpPr>
          <p:spPr bwMode="auto">
            <a:xfrm>
              <a:off x="5364163" y="4425950"/>
              <a:ext cx="3225800" cy="1665288"/>
            </a:xfrm>
            <a:custGeom>
              <a:avLst/>
              <a:gdLst>
                <a:gd name="T0" fmla="*/ 2147483647 w 2032"/>
                <a:gd name="T1" fmla="*/ 2147483647 h 1049"/>
                <a:gd name="T2" fmla="*/ 2147483647 w 2032"/>
                <a:gd name="T3" fmla="*/ 2147483647 h 1049"/>
                <a:gd name="T4" fmla="*/ 2147483647 w 2032"/>
                <a:gd name="T5" fmla="*/ 2147483647 h 1049"/>
                <a:gd name="T6" fmla="*/ 2147483647 w 2032"/>
                <a:gd name="T7" fmla="*/ 2147483647 h 1049"/>
                <a:gd name="T8" fmla="*/ 2147483647 w 2032"/>
                <a:gd name="T9" fmla="*/ 2147483647 h 1049"/>
                <a:gd name="T10" fmla="*/ 2147483647 w 2032"/>
                <a:gd name="T11" fmla="*/ 2147483647 h 1049"/>
                <a:gd name="T12" fmla="*/ 2147483647 w 2032"/>
                <a:gd name="T13" fmla="*/ 2147483647 h 1049"/>
                <a:gd name="T14" fmla="*/ 2147483647 w 2032"/>
                <a:gd name="T15" fmla="*/ 2147483647 h 1049"/>
                <a:gd name="T16" fmla="*/ 2147483647 w 2032"/>
                <a:gd name="T17" fmla="*/ 2147483647 h 1049"/>
                <a:gd name="T18" fmla="*/ 2147483647 w 2032"/>
                <a:gd name="T19" fmla="*/ 2147483647 h 1049"/>
                <a:gd name="T20" fmla="*/ 2147483647 w 2032"/>
                <a:gd name="T21" fmla="*/ 2147483647 h 1049"/>
                <a:gd name="T22" fmla="*/ 2147483647 w 2032"/>
                <a:gd name="T23" fmla="*/ 2147483647 h 1049"/>
                <a:gd name="T24" fmla="*/ 2147483647 w 2032"/>
                <a:gd name="T25" fmla="*/ 2147483647 h 1049"/>
                <a:gd name="T26" fmla="*/ 2147483647 w 2032"/>
                <a:gd name="T27" fmla="*/ 2147483647 h 1049"/>
                <a:gd name="T28" fmla="*/ 2147483647 w 2032"/>
                <a:gd name="T29" fmla="*/ 2147483647 h 1049"/>
                <a:gd name="T30" fmla="*/ 2147483647 w 2032"/>
                <a:gd name="T31" fmla="*/ 2147483647 h 104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032"/>
                <a:gd name="T49" fmla="*/ 0 h 1049"/>
                <a:gd name="T50" fmla="*/ 2032 w 2032"/>
                <a:gd name="T51" fmla="*/ 1049 h 104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032" h="1049">
                  <a:moveTo>
                    <a:pt x="1044" y="26"/>
                  </a:moveTo>
                  <a:cubicBezTo>
                    <a:pt x="959" y="45"/>
                    <a:pt x="924" y="118"/>
                    <a:pt x="847" y="125"/>
                  </a:cubicBezTo>
                  <a:cubicBezTo>
                    <a:pt x="770" y="132"/>
                    <a:pt x="697" y="61"/>
                    <a:pt x="580" y="68"/>
                  </a:cubicBezTo>
                  <a:cubicBezTo>
                    <a:pt x="463" y="75"/>
                    <a:pt x="232" y="119"/>
                    <a:pt x="143" y="170"/>
                  </a:cubicBezTo>
                  <a:cubicBezTo>
                    <a:pt x="54" y="221"/>
                    <a:pt x="65" y="289"/>
                    <a:pt x="48" y="374"/>
                  </a:cubicBezTo>
                  <a:cubicBezTo>
                    <a:pt x="31" y="459"/>
                    <a:pt x="0" y="618"/>
                    <a:pt x="41" y="680"/>
                  </a:cubicBezTo>
                  <a:cubicBezTo>
                    <a:pt x="82" y="742"/>
                    <a:pt x="191" y="709"/>
                    <a:pt x="294" y="744"/>
                  </a:cubicBezTo>
                  <a:cubicBezTo>
                    <a:pt x="397" y="779"/>
                    <a:pt x="527" y="849"/>
                    <a:pt x="660" y="893"/>
                  </a:cubicBezTo>
                  <a:cubicBezTo>
                    <a:pt x="793" y="938"/>
                    <a:pt x="944" y="991"/>
                    <a:pt x="1088" y="1014"/>
                  </a:cubicBezTo>
                  <a:cubicBezTo>
                    <a:pt x="1232" y="1036"/>
                    <a:pt x="1401" y="1049"/>
                    <a:pt x="1525" y="1031"/>
                  </a:cubicBezTo>
                  <a:cubicBezTo>
                    <a:pt x="1649" y="1012"/>
                    <a:pt x="1749" y="960"/>
                    <a:pt x="1831" y="907"/>
                  </a:cubicBezTo>
                  <a:cubicBezTo>
                    <a:pt x="1913" y="855"/>
                    <a:pt x="1998" y="824"/>
                    <a:pt x="2015" y="714"/>
                  </a:cubicBezTo>
                  <a:cubicBezTo>
                    <a:pt x="2032" y="604"/>
                    <a:pt x="1990" y="350"/>
                    <a:pt x="1931" y="251"/>
                  </a:cubicBezTo>
                  <a:cubicBezTo>
                    <a:pt x="1872" y="151"/>
                    <a:pt x="1754" y="153"/>
                    <a:pt x="1658" y="114"/>
                  </a:cubicBezTo>
                  <a:cubicBezTo>
                    <a:pt x="1562" y="76"/>
                    <a:pt x="1457" y="30"/>
                    <a:pt x="1355" y="15"/>
                  </a:cubicBezTo>
                  <a:cubicBezTo>
                    <a:pt x="1253" y="0"/>
                    <a:pt x="1129" y="8"/>
                    <a:pt x="1044" y="26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Line 670"/>
            <p:cNvSpPr>
              <a:spLocks noChangeShapeType="1"/>
            </p:cNvSpPr>
            <p:nvPr/>
          </p:nvSpPr>
          <p:spPr bwMode="auto">
            <a:xfrm rot="16200000">
              <a:off x="7845425" y="5162551"/>
              <a:ext cx="523875" cy="13970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" name="Line 671"/>
            <p:cNvSpPr>
              <a:spLocks noChangeShapeType="1"/>
            </p:cNvSpPr>
            <p:nvPr/>
          </p:nvSpPr>
          <p:spPr bwMode="auto">
            <a:xfrm rot="5400000" flipV="1">
              <a:off x="7991475" y="5443538"/>
              <a:ext cx="3175" cy="85725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" name="Line 672"/>
            <p:cNvSpPr>
              <a:spLocks noChangeShapeType="1"/>
            </p:cNvSpPr>
            <p:nvPr/>
          </p:nvSpPr>
          <p:spPr bwMode="auto">
            <a:xfrm rot="16200000">
              <a:off x="8177213" y="5116513"/>
              <a:ext cx="0" cy="11430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" name="Line 674"/>
            <p:cNvSpPr>
              <a:spLocks noChangeShapeType="1"/>
            </p:cNvSpPr>
            <p:nvPr/>
          </p:nvSpPr>
          <p:spPr bwMode="auto">
            <a:xfrm>
              <a:off x="6100763" y="4776788"/>
              <a:ext cx="217487" cy="10001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Line 675"/>
            <p:cNvSpPr>
              <a:spLocks noChangeShapeType="1"/>
            </p:cNvSpPr>
            <p:nvPr/>
          </p:nvSpPr>
          <p:spPr bwMode="auto">
            <a:xfrm flipV="1">
              <a:off x="5842000" y="5038725"/>
              <a:ext cx="407988" cy="7461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Line 678"/>
            <p:cNvSpPr>
              <a:spLocks noChangeShapeType="1"/>
            </p:cNvSpPr>
            <p:nvPr/>
          </p:nvSpPr>
          <p:spPr bwMode="auto">
            <a:xfrm flipH="1">
              <a:off x="6267450" y="5102225"/>
              <a:ext cx="144463" cy="16986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Line 679"/>
            <p:cNvSpPr>
              <a:spLocks noChangeShapeType="1"/>
            </p:cNvSpPr>
            <p:nvPr/>
          </p:nvSpPr>
          <p:spPr bwMode="auto">
            <a:xfrm flipH="1" flipV="1">
              <a:off x="6586538" y="5110163"/>
              <a:ext cx="76200" cy="16351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Line 680"/>
            <p:cNvSpPr>
              <a:spLocks noChangeShapeType="1"/>
            </p:cNvSpPr>
            <p:nvPr/>
          </p:nvSpPr>
          <p:spPr bwMode="auto">
            <a:xfrm>
              <a:off x="6743700" y="5056188"/>
              <a:ext cx="503238" cy="26987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Line 682"/>
            <p:cNvSpPr>
              <a:spLocks noChangeShapeType="1"/>
            </p:cNvSpPr>
            <p:nvPr/>
          </p:nvSpPr>
          <p:spPr bwMode="auto">
            <a:xfrm>
              <a:off x="6284913" y="3551238"/>
              <a:ext cx="0" cy="10636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Line 683"/>
            <p:cNvSpPr>
              <a:spLocks noChangeShapeType="1"/>
            </p:cNvSpPr>
            <p:nvPr/>
          </p:nvSpPr>
          <p:spPr bwMode="auto">
            <a:xfrm flipV="1">
              <a:off x="5891213" y="3736975"/>
              <a:ext cx="168275" cy="317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pic>
          <p:nvPicPr>
            <p:cNvPr id="21" name="Picture 684" descr="access_point_stylized_smal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0388" y="3548063"/>
              <a:ext cx="369887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Line 685"/>
            <p:cNvSpPr>
              <a:spLocks noChangeShapeType="1"/>
            </p:cNvSpPr>
            <p:nvPr/>
          </p:nvSpPr>
          <p:spPr bwMode="auto">
            <a:xfrm rot="5400000" flipV="1">
              <a:off x="7994650" y="5440363"/>
              <a:ext cx="3175" cy="85725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" name="Line 686"/>
            <p:cNvSpPr>
              <a:spLocks noChangeShapeType="1"/>
            </p:cNvSpPr>
            <p:nvPr/>
          </p:nvSpPr>
          <p:spPr bwMode="auto">
            <a:xfrm flipV="1">
              <a:off x="5894388" y="3733800"/>
              <a:ext cx="168275" cy="317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pic>
          <p:nvPicPr>
            <p:cNvPr id="24" name="Picture 708" descr="access_point_stylized_smal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1975" y="3546475"/>
              <a:ext cx="369888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Freeform 709"/>
            <p:cNvSpPr>
              <a:spLocks/>
            </p:cNvSpPr>
            <p:nvPr/>
          </p:nvSpPr>
          <p:spPr bwMode="auto">
            <a:xfrm>
              <a:off x="7015163" y="3530600"/>
              <a:ext cx="1314450" cy="674688"/>
            </a:xfrm>
            <a:custGeom>
              <a:avLst/>
              <a:gdLst>
                <a:gd name="T0" fmla="*/ 2147483647 w 828"/>
                <a:gd name="T1" fmla="*/ 2147483647 h 425"/>
                <a:gd name="T2" fmla="*/ 2147483647 w 828"/>
                <a:gd name="T3" fmla="*/ 2147483647 h 425"/>
                <a:gd name="T4" fmla="*/ 2147483647 w 828"/>
                <a:gd name="T5" fmla="*/ 2147483647 h 425"/>
                <a:gd name="T6" fmla="*/ 2147483647 w 828"/>
                <a:gd name="T7" fmla="*/ 2147483647 h 425"/>
                <a:gd name="T8" fmla="*/ 2147483647 w 828"/>
                <a:gd name="T9" fmla="*/ 2147483647 h 425"/>
                <a:gd name="T10" fmla="*/ 2147483647 w 828"/>
                <a:gd name="T11" fmla="*/ 2147483647 h 425"/>
                <a:gd name="T12" fmla="*/ 2147483647 w 828"/>
                <a:gd name="T13" fmla="*/ 2147483647 h 425"/>
                <a:gd name="T14" fmla="*/ 2147483647 w 828"/>
                <a:gd name="T15" fmla="*/ 2147483647 h 425"/>
                <a:gd name="T16" fmla="*/ 2147483647 w 828"/>
                <a:gd name="T17" fmla="*/ 2147483647 h 425"/>
                <a:gd name="T18" fmla="*/ 2147483647 w 828"/>
                <a:gd name="T19" fmla="*/ 2147483647 h 425"/>
                <a:gd name="T20" fmla="*/ 2147483647 w 828"/>
                <a:gd name="T21" fmla="*/ 2147483647 h 425"/>
                <a:gd name="T22" fmla="*/ 2147483647 w 828"/>
                <a:gd name="T23" fmla="*/ 2147483647 h 42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28"/>
                <a:gd name="T37" fmla="*/ 0 h 425"/>
                <a:gd name="T38" fmla="*/ 828 w 828"/>
                <a:gd name="T39" fmla="*/ 425 h 42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28" h="425">
                  <a:moveTo>
                    <a:pt x="382" y="30"/>
                  </a:moveTo>
                  <a:cubicBezTo>
                    <a:pt x="350" y="29"/>
                    <a:pt x="413" y="30"/>
                    <a:pt x="370" y="30"/>
                  </a:cubicBezTo>
                  <a:cubicBezTo>
                    <a:pt x="327" y="30"/>
                    <a:pt x="187" y="16"/>
                    <a:pt x="126" y="32"/>
                  </a:cubicBezTo>
                  <a:cubicBezTo>
                    <a:pt x="65" y="48"/>
                    <a:pt x="12" y="86"/>
                    <a:pt x="6" y="126"/>
                  </a:cubicBezTo>
                  <a:cubicBezTo>
                    <a:pt x="0" y="166"/>
                    <a:pt x="44" y="231"/>
                    <a:pt x="92" y="274"/>
                  </a:cubicBezTo>
                  <a:cubicBezTo>
                    <a:pt x="140" y="317"/>
                    <a:pt x="217" y="360"/>
                    <a:pt x="292" y="384"/>
                  </a:cubicBezTo>
                  <a:cubicBezTo>
                    <a:pt x="367" y="408"/>
                    <a:pt x="472" y="425"/>
                    <a:pt x="540" y="416"/>
                  </a:cubicBezTo>
                  <a:cubicBezTo>
                    <a:pt x="608" y="407"/>
                    <a:pt x="659" y="371"/>
                    <a:pt x="698" y="330"/>
                  </a:cubicBezTo>
                  <a:cubicBezTo>
                    <a:pt x="737" y="289"/>
                    <a:pt x="760" y="221"/>
                    <a:pt x="776" y="170"/>
                  </a:cubicBezTo>
                  <a:cubicBezTo>
                    <a:pt x="792" y="119"/>
                    <a:pt x="828" y="44"/>
                    <a:pt x="792" y="22"/>
                  </a:cubicBezTo>
                  <a:cubicBezTo>
                    <a:pt x="756" y="0"/>
                    <a:pt x="630" y="37"/>
                    <a:pt x="560" y="38"/>
                  </a:cubicBezTo>
                  <a:cubicBezTo>
                    <a:pt x="490" y="39"/>
                    <a:pt x="414" y="31"/>
                    <a:pt x="382" y="30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710"/>
            <p:cNvSpPr>
              <a:spLocks/>
            </p:cNvSpPr>
            <p:nvPr/>
          </p:nvSpPr>
          <p:spPr bwMode="auto">
            <a:xfrm>
              <a:off x="7023100" y="2005013"/>
              <a:ext cx="1730375" cy="1125537"/>
            </a:xfrm>
            <a:custGeom>
              <a:avLst/>
              <a:gdLst>
                <a:gd name="T0" fmla="*/ 2147483647 w 765"/>
                <a:gd name="T1" fmla="*/ 2147483647 h 459"/>
                <a:gd name="T2" fmla="*/ 2147483647 w 765"/>
                <a:gd name="T3" fmla="*/ 2147483647 h 459"/>
                <a:gd name="T4" fmla="*/ 2147483647 w 765"/>
                <a:gd name="T5" fmla="*/ 2147483647 h 459"/>
                <a:gd name="T6" fmla="*/ 2147483647 w 765"/>
                <a:gd name="T7" fmla="*/ 2147483647 h 459"/>
                <a:gd name="T8" fmla="*/ 2147483647 w 765"/>
                <a:gd name="T9" fmla="*/ 2147483647 h 459"/>
                <a:gd name="T10" fmla="*/ 2147483647 w 765"/>
                <a:gd name="T11" fmla="*/ 2147483647 h 459"/>
                <a:gd name="T12" fmla="*/ 2147483647 w 765"/>
                <a:gd name="T13" fmla="*/ 2147483647 h 459"/>
                <a:gd name="T14" fmla="*/ 2147483647 w 765"/>
                <a:gd name="T15" fmla="*/ 2147483647 h 459"/>
                <a:gd name="T16" fmla="*/ 2147483647 w 765"/>
                <a:gd name="T17" fmla="*/ 2147483647 h 459"/>
                <a:gd name="T18" fmla="*/ 2147483647 w 765"/>
                <a:gd name="T19" fmla="*/ 2147483647 h 459"/>
                <a:gd name="T20" fmla="*/ 2147483647 w 765"/>
                <a:gd name="T21" fmla="*/ 2147483647 h 459"/>
                <a:gd name="T22" fmla="*/ 2147483647 w 765"/>
                <a:gd name="T23" fmla="*/ 2147483647 h 45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65"/>
                <a:gd name="T37" fmla="*/ 0 h 459"/>
                <a:gd name="T38" fmla="*/ 765 w 765"/>
                <a:gd name="T39" fmla="*/ 459 h 45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65" h="459">
                  <a:moveTo>
                    <a:pt x="424" y="10"/>
                  </a:moveTo>
                  <a:cubicBezTo>
                    <a:pt x="362" y="16"/>
                    <a:pt x="343" y="55"/>
                    <a:pt x="288" y="70"/>
                  </a:cubicBezTo>
                  <a:cubicBezTo>
                    <a:pt x="233" y="85"/>
                    <a:pt x="142" y="56"/>
                    <a:pt x="96" y="100"/>
                  </a:cubicBezTo>
                  <a:cubicBezTo>
                    <a:pt x="50" y="144"/>
                    <a:pt x="0" y="279"/>
                    <a:pt x="14" y="336"/>
                  </a:cubicBezTo>
                  <a:cubicBezTo>
                    <a:pt x="28" y="393"/>
                    <a:pt x="125" y="429"/>
                    <a:pt x="180" y="444"/>
                  </a:cubicBezTo>
                  <a:cubicBezTo>
                    <a:pt x="235" y="459"/>
                    <a:pt x="279" y="426"/>
                    <a:pt x="346" y="426"/>
                  </a:cubicBezTo>
                  <a:cubicBezTo>
                    <a:pt x="413" y="426"/>
                    <a:pt x="525" y="443"/>
                    <a:pt x="584" y="444"/>
                  </a:cubicBezTo>
                  <a:cubicBezTo>
                    <a:pt x="643" y="445"/>
                    <a:pt x="670" y="446"/>
                    <a:pt x="698" y="434"/>
                  </a:cubicBezTo>
                  <a:cubicBezTo>
                    <a:pt x="726" y="422"/>
                    <a:pt x="743" y="418"/>
                    <a:pt x="752" y="372"/>
                  </a:cubicBezTo>
                  <a:cubicBezTo>
                    <a:pt x="761" y="326"/>
                    <a:pt x="765" y="214"/>
                    <a:pt x="750" y="158"/>
                  </a:cubicBezTo>
                  <a:cubicBezTo>
                    <a:pt x="735" y="102"/>
                    <a:pt x="716" y="58"/>
                    <a:pt x="662" y="34"/>
                  </a:cubicBezTo>
                  <a:cubicBezTo>
                    <a:pt x="608" y="10"/>
                    <a:pt x="505" y="0"/>
                    <a:pt x="424" y="1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Line 711"/>
            <p:cNvSpPr>
              <a:spLocks noChangeShapeType="1"/>
            </p:cNvSpPr>
            <p:nvPr/>
          </p:nvSpPr>
          <p:spPr bwMode="auto">
            <a:xfrm>
              <a:off x="7396163" y="3816350"/>
              <a:ext cx="163512" cy="12065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Line 712"/>
            <p:cNvSpPr>
              <a:spLocks noChangeShapeType="1"/>
            </p:cNvSpPr>
            <p:nvPr/>
          </p:nvSpPr>
          <p:spPr bwMode="auto">
            <a:xfrm>
              <a:off x="7493000" y="3736975"/>
              <a:ext cx="279400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Line 713"/>
            <p:cNvSpPr>
              <a:spLocks noChangeShapeType="1"/>
            </p:cNvSpPr>
            <p:nvPr/>
          </p:nvSpPr>
          <p:spPr bwMode="auto">
            <a:xfrm flipV="1">
              <a:off x="7729538" y="3822700"/>
              <a:ext cx="134937" cy="104775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Line 714"/>
            <p:cNvSpPr>
              <a:spLocks noChangeShapeType="1"/>
            </p:cNvSpPr>
            <p:nvPr/>
          </p:nvSpPr>
          <p:spPr bwMode="auto">
            <a:xfrm>
              <a:off x="6723063" y="2590800"/>
              <a:ext cx="509587" cy="3175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Line 715"/>
            <p:cNvSpPr>
              <a:spLocks noChangeShapeType="1"/>
            </p:cNvSpPr>
            <p:nvPr/>
          </p:nvSpPr>
          <p:spPr bwMode="auto">
            <a:xfrm>
              <a:off x="7358063" y="4700588"/>
              <a:ext cx="390525" cy="1841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Line 716"/>
            <p:cNvSpPr>
              <a:spLocks noChangeShapeType="1"/>
            </p:cNvSpPr>
            <p:nvPr/>
          </p:nvSpPr>
          <p:spPr bwMode="auto">
            <a:xfrm flipV="1">
              <a:off x="6737350" y="4687888"/>
              <a:ext cx="322263" cy="198437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Line 717"/>
            <p:cNvSpPr>
              <a:spLocks noChangeShapeType="1"/>
            </p:cNvSpPr>
            <p:nvPr/>
          </p:nvSpPr>
          <p:spPr bwMode="auto">
            <a:xfrm flipV="1">
              <a:off x="6780213" y="4979988"/>
              <a:ext cx="97155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Line 718"/>
            <p:cNvSpPr>
              <a:spLocks noChangeShapeType="1"/>
            </p:cNvSpPr>
            <p:nvPr/>
          </p:nvSpPr>
          <p:spPr bwMode="auto">
            <a:xfrm flipV="1">
              <a:off x="7577138" y="2495550"/>
              <a:ext cx="123825" cy="87313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Line 719"/>
            <p:cNvSpPr>
              <a:spLocks noChangeShapeType="1"/>
            </p:cNvSpPr>
            <p:nvPr/>
          </p:nvSpPr>
          <p:spPr bwMode="auto">
            <a:xfrm>
              <a:off x="7405688" y="2668588"/>
              <a:ext cx="0" cy="82550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Line 720"/>
            <p:cNvSpPr>
              <a:spLocks noChangeShapeType="1"/>
            </p:cNvSpPr>
            <p:nvPr/>
          </p:nvSpPr>
          <p:spPr bwMode="auto">
            <a:xfrm flipV="1">
              <a:off x="7577138" y="2565400"/>
              <a:ext cx="263525" cy="288925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Line 721"/>
            <p:cNvSpPr>
              <a:spLocks noChangeShapeType="1"/>
            </p:cNvSpPr>
            <p:nvPr/>
          </p:nvSpPr>
          <p:spPr bwMode="auto">
            <a:xfrm>
              <a:off x="7942263" y="2563813"/>
              <a:ext cx="0" cy="19685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Line 722"/>
            <p:cNvSpPr>
              <a:spLocks noChangeShapeType="1"/>
            </p:cNvSpPr>
            <p:nvPr/>
          </p:nvSpPr>
          <p:spPr bwMode="auto">
            <a:xfrm>
              <a:off x="7596188" y="2870200"/>
              <a:ext cx="188912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Line 723"/>
            <p:cNvSpPr>
              <a:spLocks noChangeShapeType="1"/>
            </p:cNvSpPr>
            <p:nvPr/>
          </p:nvSpPr>
          <p:spPr bwMode="auto">
            <a:xfrm>
              <a:off x="8150225" y="2860675"/>
              <a:ext cx="177800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Line 724"/>
            <p:cNvSpPr>
              <a:spLocks noChangeShapeType="1"/>
            </p:cNvSpPr>
            <p:nvPr/>
          </p:nvSpPr>
          <p:spPr bwMode="auto">
            <a:xfrm flipH="1">
              <a:off x="7296150" y="2936875"/>
              <a:ext cx="98425" cy="704850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Line 725"/>
            <p:cNvSpPr>
              <a:spLocks noChangeShapeType="1"/>
            </p:cNvSpPr>
            <p:nvPr/>
          </p:nvSpPr>
          <p:spPr bwMode="auto">
            <a:xfrm flipH="1">
              <a:off x="7888288" y="2936875"/>
              <a:ext cx="111125" cy="727075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Line 726"/>
            <p:cNvSpPr>
              <a:spLocks noChangeShapeType="1"/>
            </p:cNvSpPr>
            <p:nvPr/>
          </p:nvSpPr>
          <p:spPr bwMode="auto">
            <a:xfrm flipV="1">
              <a:off x="7272338" y="4078288"/>
              <a:ext cx="227012" cy="43656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Line 727"/>
            <p:cNvSpPr>
              <a:spLocks noChangeShapeType="1"/>
            </p:cNvSpPr>
            <p:nvPr/>
          </p:nvSpPr>
          <p:spPr bwMode="auto">
            <a:xfrm>
              <a:off x="8345488" y="2859088"/>
              <a:ext cx="177800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4" name="Line 728"/>
            <p:cNvSpPr>
              <a:spLocks noChangeShapeType="1"/>
            </p:cNvSpPr>
            <p:nvPr/>
          </p:nvSpPr>
          <p:spPr bwMode="auto">
            <a:xfrm>
              <a:off x="6289675" y="2406650"/>
              <a:ext cx="152400" cy="952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Oval 407"/>
            <p:cNvSpPr>
              <a:spLocks noChangeArrowheads="1"/>
            </p:cNvSpPr>
            <p:nvPr/>
          </p:nvSpPr>
          <p:spPr bwMode="auto">
            <a:xfrm>
              <a:off x="6354763" y="2565400"/>
              <a:ext cx="387350" cy="95250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46" name="Rectangle 410"/>
            <p:cNvSpPr>
              <a:spLocks noChangeArrowheads="1"/>
            </p:cNvSpPr>
            <p:nvPr/>
          </p:nvSpPr>
          <p:spPr bwMode="auto">
            <a:xfrm>
              <a:off x="6354763" y="2555875"/>
              <a:ext cx="388937" cy="58738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47" name="Oval 411"/>
            <p:cNvSpPr>
              <a:spLocks noChangeArrowheads="1"/>
            </p:cNvSpPr>
            <p:nvPr/>
          </p:nvSpPr>
          <p:spPr bwMode="auto">
            <a:xfrm>
              <a:off x="6353175" y="2490788"/>
              <a:ext cx="387350" cy="111125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48" name="Group 732"/>
            <p:cNvGrpSpPr>
              <a:grpSpLocks/>
            </p:cNvGrpSpPr>
            <p:nvPr/>
          </p:nvGrpSpPr>
          <p:grpSpPr bwMode="auto">
            <a:xfrm>
              <a:off x="6430963" y="2519363"/>
              <a:ext cx="219075" cy="52387"/>
              <a:chOff x="2468" y="1332"/>
              <a:chExt cx="310" cy="60"/>
            </a:xfrm>
          </p:grpSpPr>
          <p:sp>
            <p:nvSpPr>
              <p:cNvPr id="452" name="Freeform 733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12700" cmpd="sng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53" name="Freeform 734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12700" cmpd="sng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49" name="Line 735"/>
            <p:cNvSpPr>
              <a:spLocks noChangeShapeType="1"/>
            </p:cNvSpPr>
            <p:nvPr/>
          </p:nvSpPr>
          <p:spPr bwMode="auto">
            <a:xfrm>
              <a:off x="6354763" y="2543175"/>
              <a:ext cx="0" cy="74613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Line 736"/>
            <p:cNvSpPr>
              <a:spLocks noChangeShapeType="1"/>
            </p:cNvSpPr>
            <p:nvPr/>
          </p:nvSpPr>
          <p:spPr bwMode="auto">
            <a:xfrm>
              <a:off x="6740525" y="2546350"/>
              <a:ext cx="0" cy="73025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51" name="Group 737"/>
            <p:cNvGrpSpPr>
              <a:grpSpLocks/>
            </p:cNvGrpSpPr>
            <p:nvPr/>
          </p:nvGrpSpPr>
          <p:grpSpPr bwMode="auto">
            <a:xfrm>
              <a:off x="7202488" y="2493963"/>
              <a:ext cx="390525" cy="174625"/>
              <a:chOff x="4334" y="1470"/>
              <a:chExt cx="246" cy="107"/>
            </a:xfrm>
          </p:grpSpPr>
          <p:sp>
            <p:nvSpPr>
              <p:cNvPr id="444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45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46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47" name="Group 741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450" name="Freeform 742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51" name="Freeform 743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48" name="Line 744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49" name="Line 745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2" name="Group 746"/>
            <p:cNvGrpSpPr>
              <a:grpSpLocks/>
            </p:cNvGrpSpPr>
            <p:nvPr/>
          </p:nvGrpSpPr>
          <p:grpSpPr bwMode="auto">
            <a:xfrm>
              <a:off x="7213600" y="2757488"/>
              <a:ext cx="390525" cy="174625"/>
              <a:chOff x="4334" y="1470"/>
              <a:chExt cx="246" cy="107"/>
            </a:xfrm>
          </p:grpSpPr>
          <p:sp>
            <p:nvSpPr>
              <p:cNvPr id="436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37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38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39" name="Group 750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442" name="Freeform 751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43" name="Freeform 752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40" name="Line 753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41" name="Line 754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3" name="Group 755"/>
            <p:cNvGrpSpPr>
              <a:grpSpLocks/>
            </p:cNvGrpSpPr>
            <p:nvPr/>
          </p:nvGrpSpPr>
          <p:grpSpPr bwMode="auto">
            <a:xfrm>
              <a:off x="7762875" y="2759075"/>
              <a:ext cx="390525" cy="174625"/>
              <a:chOff x="4334" y="1470"/>
              <a:chExt cx="246" cy="107"/>
            </a:xfrm>
          </p:grpSpPr>
          <p:sp>
            <p:nvSpPr>
              <p:cNvPr id="428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29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30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31" name="Group 759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434" name="Freeform 760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35" name="Freeform 761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32" name="Line 762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33" name="Line 763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4" name="Group 764"/>
            <p:cNvGrpSpPr>
              <a:grpSpLocks/>
            </p:cNvGrpSpPr>
            <p:nvPr/>
          </p:nvGrpSpPr>
          <p:grpSpPr bwMode="auto">
            <a:xfrm>
              <a:off x="7689850" y="2393950"/>
              <a:ext cx="390525" cy="174625"/>
              <a:chOff x="4334" y="1470"/>
              <a:chExt cx="246" cy="107"/>
            </a:xfrm>
          </p:grpSpPr>
          <p:sp>
            <p:nvSpPr>
              <p:cNvPr id="420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21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22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23" name="Group 768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426" name="Freeform 769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27" name="Freeform 770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24" name="Line 771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25" name="Line 772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5" name="Group 773"/>
            <p:cNvGrpSpPr>
              <a:grpSpLocks/>
            </p:cNvGrpSpPr>
            <p:nvPr/>
          </p:nvGrpSpPr>
          <p:grpSpPr bwMode="auto">
            <a:xfrm>
              <a:off x="7737475" y="3644900"/>
              <a:ext cx="492125" cy="206375"/>
              <a:chOff x="4334" y="1470"/>
              <a:chExt cx="246" cy="107"/>
            </a:xfrm>
          </p:grpSpPr>
          <p:sp>
            <p:nvSpPr>
              <p:cNvPr id="412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13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14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15" name="Group 777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418" name="Freeform 77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19" name="Freeform 77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16" name="Line 780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17" name="Line 781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4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56" name="Line 782"/>
            <p:cNvSpPr>
              <a:spLocks noChangeShapeType="1"/>
            </p:cNvSpPr>
            <p:nvPr/>
          </p:nvSpPr>
          <p:spPr bwMode="auto">
            <a:xfrm>
              <a:off x="6427788" y="3743325"/>
              <a:ext cx="679450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57" name="Group 783"/>
            <p:cNvGrpSpPr>
              <a:grpSpLocks/>
            </p:cNvGrpSpPr>
            <p:nvPr/>
          </p:nvGrpSpPr>
          <p:grpSpPr bwMode="auto">
            <a:xfrm>
              <a:off x="7086600" y="3632200"/>
              <a:ext cx="492125" cy="206375"/>
              <a:chOff x="4334" y="1470"/>
              <a:chExt cx="246" cy="107"/>
            </a:xfrm>
          </p:grpSpPr>
          <p:sp>
            <p:nvSpPr>
              <p:cNvPr id="404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05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06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07" name="Group 787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410" name="Freeform 78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11" name="Freeform 78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08" name="Line 790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09" name="Line 791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4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8" name="Group 792"/>
            <p:cNvGrpSpPr>
              <a:grpSpLocks/>
            </p:cNvGrpSpPr>
            <p:nvPr/>
          </p:nvGrpSpPr>
          <p:grpSpPr bwMode="auto">
            <a:xfrm>
              <a:off x="7397750" y="3911600"/>
              <a:ext cx="492125" cy="206375"/>
              <a:chOff x="4334" y="1470"/>
              <a:chExt cx="246" cy="107"/>
            </a:xfrm>
          </p:grpSpPr>
          <p:sp>
            <p:nvSpPr>
              <p:cNvPr id="396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97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98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399" name="Group 796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402" name="Freeform 797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03" name="Freeform 798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00" name="Line 799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01" name="Line 800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4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9" name="Group 801"/>
            <p:cNvGrpSpPr>
              <a:grpSpLocks/>
            </p:cNvGrpSpPr>
            <p:nvPr/>
          </p:nvGrpSpPr>
          <p:grpSpPr bwMode="auto">
            <a:xfrm>
              <a:off x="7591425" y="4806950"/>
              <a:ext cx="622300" cy="244475"/>
              <a:chOff x="4334" y="1470"/>
              <a:chExt cx="246" cy="107"/>
            </a:xfrm>
          </p:grpSpPr>
          <p:sp>
            <p:nvSpPr>
              <p:cNvPr id="388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89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90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391" name="Group 805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394" name="Freeform 806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95" name="Freeform 807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92" name="Line 808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93" name="Line 809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0" name="Group 810"/>
            <p:cNvGrpSpPr>
              <a:grpSpLocks/>
            </p:cNvGrpSpPr>
            <p:nvPr/>
          </p:nvGrpSpPr>
          <p:grpSpPr bwMode="auto">
            <a:xfrm>
              <a:off x="6965950" y="4508500"/>
              <a:ext cx="622300" cy="244475"/>
              <a:chOff x="4334" y="1470"/>
              <a:chExt cx="246" cy="107"/>
            </a:xfrm>
          </p:grpSpPr>
          <p:sp>
            <p:nvSpPr>
              <p:cNvPr id="380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81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82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383" name="Group 814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386" name="Freeform 815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87" name="Freeform 816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84" name="Line 817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85" name="Line 818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1" name="Group 819"/>
            <p:cNvGrpSpPr>
              <a:grpSpLocks/>
            </p:cNvGrpSpPr>
            <p:nvPr/>
          </p:nvGrpSpPr>
          <p:grpSpPr bwMode="auto">
            <a:xfrm>
              <a:off x="6242050" y="4851400"/>
              <a:ext cx="622300" cy="244475"/>
              <a:chOff x="4334" y="1470"/>
              <a:chExt cx="246" cy="107"/>
            </a:xfrm>
          </p:grpSpPr>
          <p:sp>
            <p:nvSpPr>
              <p:cNvPr id="372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73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74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375" name="Group 823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378" name="Freeform 824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79" name="Freeform 825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76" name="Line 826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77" name="Line 827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2" name="Group 828"/>
            <p:cNvGrpSpPr>
              <a:grpSpLocks/>
            </p:cNvGrpSpPr>
            <p:nvPr/>
          </p:nvGrpSpPr>
          <p:grpSpPr bwMode="auto">
            <a:xfrm>
              <a:off x="6051550" y="3644900"/>
              <a:ext cx="390525" cy="171450"/>
              <a:chOff x="4334" y="1470"/>
              <a:chExt cx="246" cy="107"/>
            </a:xfrm>
          </p:grpSpPr>
          <p:sp>
            <p:nvSpPr>
              <p:cNvPr id="364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65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66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367" name="Group 832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370" name="Freeform 833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71" name="Freeform 834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68" name="Line 835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5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69" name="Line 836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9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3" name="Group 837"/>
            <p:cNvGrpSpPr>
              <a:grpSpLocks/>
            </p:cNvGrpSpPr>
            <p:nvPr/>
          </p:nvGrpSpPr>
          <p:grpSpPr bwMode="auto">
            <a:xfrm>
              <a:off x="6024563" y="1744663"/>
              <a:ext cx="517525" cy="508000"/>
              <a:chOff x="2922" y="1424"/>
              <a:chExt cx="326" cy="320"/>
            </a:xfrm>
          </p:grpSpPr>
          <p:sp>
            <p:nvSpPr>
              <p:cNvPr id="356" name="Oval 838"/>
              <p:cNvSpPr>
                <a:spLocks noChangeArrowheads="1"/>
              </p:cNvSpPr>
              <p:nvPr/>
            </p:nvSpPr>
            <p:spPr bwMode="auto">
              <a:xfrm>
                <a:off x="2922" y="1445"/>
                <a:ext cx="326" cy="289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grpSp>
            <p:nvGrpSpPr>
              <p:cNvPr id="357" name="Group 839"/>
              <p:cNvGrpSpPr>
                <a:grpSpLocks/>
              </p:cNvGrpSpPr>
              <p:nvPr/>
            </p:nvGrpSpPr>
            <p:grpSpPr bwMode="auto">
              <a:xfrm>
                <a:off x="2949" y="1424"/>
                <a:ext cx="265" cy="280"/>
                <a:chOff x="2949" y="1424"/>
                <a:chExt cx="265" cy="280"/>
              </a:xfrm>
            </p:grpSpPr>
            <p:sp>
              <p:nvSpPr>
                <p:cNvPr id="359" name="Oval 840"/>
                <p:cNvSpPr>
                  <a:spLocks noChangeArrowheads="1"/>
                </p:cNvSpPr>
                <p:nvPr/>
              </p:nvSpPr>
              <p:spPr bwMode="auto">
                <a:xfrm>
                  <a:off x="3030" y="1545"/>
                  <a:ext cx="107" cy="92"/>
                </a:xfrm>
                <a:prstGeom prst="ellips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360" name="Oval 841"/>
                <p:cNvSpPr>
                  <a:spLocks noChangeArrowheads="1"/>
                </p:cNvSpPr>
                <p:nvPr/>
              </p:nvSpPr>
              <p:spPr bwMode="auto">
                <a:xfrm>
                  <a:off x="3006" y="1525"/>
                  <a:ext cx="154" cy="131"/>
                </a:xfrm>
                <a:prstGeom prst="ellips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361" name="Oval 842"/>
                <p:cNvSpPr>
                  <a:spLocks noChangeArrowheads="1"/>
                </p:cNvSpPr>
                <p:nvPr/>
              </p:nvSpPr>
              <p:spPr bwMode="auto">
                <a:xfrm>
                  <a:off x="2983" y="1501"/>
                  <a:ext cx="203" cy="179"/>
                </a:xfrm>
                <a:prstGeom prst="ellips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362" name="Oval 843"/>
                <p:cNvSpPr>
                  <a:spLocks noChangeArrowheads="1"/>
                </p:cNvSpPr>
                <p:nvPr/>
              </p:nvSpPr>
              <p:spPr bwMode="auto">
                <a:xfrm>
                  <a:off x="2949" y="1476"/>
                  <a:ext cx="265" cy="228"/>
                </a:xfrm>
                <a:prstGeom prst="ellips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363" name="Freeform 844"/>
                <p:cNvSpPr>
                  <a:spLocks/>
                </p:cNvSpPr>
                <p:nvPr/>
              </p:nvSpPr>
              <p:spPr bwMode="auto">
                <a:xfrm flipV="1">
                  <a:off x="2987" y="1424"/>
                  <a:ext cx="205" cy="143"/>
                </a:xfrm>
                <a:custGeom>
                  <a:avLst/>
                  <a:gdLst>
                    <a:gd name="T0" fmla="*/ 0 w 1180"/>
                    <a:gd name="T1" fmla="*/ 0 h 956"/>
                    <a:gd name="T2" fmla="*/ 0 w 1180"/>
                    <a:gd name="T3" fmla="*/ 0 h 956"/>
                    <a:gd name="T4" fmla="*/ 0 w 1180"/>
                    <a:gd name="T5" fmla="*/ 0 h 956"/>
                    <a:gd name="T6" fmla="*/ 0 w 1180"/>
                    <a:gd name="T7" fmla="*/ 0 h 956"/>
                    <a:gd name="T8" fmla="*/ 0 w 1180"/>
                    <a:gd name="T9" fmla="*/ 0 h 956"/>
                    <a:gd name="T10" fmla="*/ 0 w 1180"/>
                    <a:gd name="T11" fmla="*/ 0 h 956"/>
                    <a:gd name="T12" fmla="*/ 0 w 1180"/>
                    <a:gd name="T13" fmla="*/ 0 h 956"/>
                    <a:gd name="T14" fmla="*/ 0 w 1180"/>
                    <a:gd name="T15" fmla="*/ 0 h 956"/>
                    <a:gd name="T16" fmla="*/ 0 w 1180"/>
                    <a:gd name="T17" fmla="*/ 0 h 956"/>
                    <a:gd name="T18" fmla="*/ 0 w 1180"/>
                    <a:gd name="T19" fmla="*/ 0 h 95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180"/>
                    <a:gd name="T31" fmla="*/ 0 h 956"/>
                    <a:gd name="T32" fmla="*/ 1180 w 1180"/>
                    <a:gd name="T33" fmla="*/ 956 h 95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180" h="956">
                      <a:moveTo>
                        <a:pt x="499" y="7"/>
                      </a:moveTo>
                      <a:lnTo>
                        <a:pt x="0" y="780"/>
                      </a:lnTo>
                      <a:lnTo>
                        <a:pt x="134" y="885"/>
                      </a:lnTo>
                      <a:lnTo>
                        <a:pt x="366" y="920"/>
                      </a:lnTo>
                      <a:lnTo>
                        <a:pt x="534" y="956"/>
                      </a:lnTo>
                      <a:lnTo>
                        <a:pt x="829" y="949"/>
                      </a:lnTo>
                      <a:lnTo>
                        <a:pt x="1096" y="850"/>
                      </a:lnTo>
                      <a:lnTo>
                        <a:pt x="1180" y="801"/>
                      </a:lnTo>
                      <a:lnTo>
                        <a:pt x="668" y="0"/>
                      </a:lnTo>
                      <a:lnTo>
                        <a:pt x="499" y="7"/>
                      </a:lnTo>
                      <a:close/>
                    </a:path>
                  </a:pathLst>
                </a:custGeom>
                <a:solidFill>
                  <a:srgbClr val="33CC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9050" cmpd="sng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58" name="Freeform 845"/>
              <p:cNvSpPr>
                <a:spLocks/>
              </p:cNvSpPr>
              <p:nvPr/>
            </p:nvSpPr>
            <p:spPr bwMode="auto">
              <a:xfrm>
                <a:off x="2995" y="1615"/>
                <a:ext cx="178" cy="129"/>
              </a:xfrm>
              <a:custGeom>
                <a:avLst/>
                <a:gdLst>
                  <a:gd name="T0" fmla="*/ 0 w 1180"/>
                  <a:gd name="T1" fmla="*/ 0 h 956"/>
                  <a:gd name="T2" fmla="*/ 0 w 1180"/>
                  <a:gd name="T3" fmla="*/ 0 h 956"/>
                  <a:gd name="T4" fmla="*/ 0 w 1180"/>
                  <a:gd name="T5" fmla="*/ 0 h 956"/>
                  <a:gd name="T6" fmla="*/ 0 w 1180"/>
                  <a:gd name="T7" fmla="*/ 0 h 956"/>
                  <a:gd name="T8" fmla="*/ 0 w 1180"/>
                  <a:gd name="T9" fmla="*/ 0 h 956"/>
                  <a:gd name="T10" fmla="*/ 0 w 1180"/>
                  <a:gd name="T11" fmla="*/ 0 h 956"/>
                  <a:gd name="T12" fmla="*/ 0 w 1180"/>
                  <a:gd name="T13" fmla="*/ 0 h 956"/>
                  <a:gd name="T14" fmla="*/ 0 w 1180"/>
                  <a:gd name="T15" fmla="*/ 0 h 956"/>
                  <a:gd name="T16" fmla="*/ 0 w 1180"/>
                  <a:gd name="T17" fmla="*/ 0 h 956"/>
                  <a:gd name="T18" fmla="*/ 0 w 1180"/>
                  <a:gd name="T19" fmla="*/ 0 h 9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80"/>
                  <a:gd name="T31" fmla="*/ 0 h 956"/>
                  <a:gd name="T32" fmla="*/ 1180 w 1180"/>
                  <a:gd name="T33" fmla="*/ 956 h 9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80" h="956">
                    <a:moveTo>
                      <a:pt x="499" y="7"/>
                    </a:moveTo>
                    <a:lnTo>
                      <a:pt x="0" y="780"/>
                    </a:lnTo>
                    <a:lnTo>
                      <a:pt x="134" y="885"/>
                    </a:lnTo>
                    <a:lnTo>
                      <a:pt x="366" y="920"/>
                    </a:lnTo>
                    <a:lnTo>
                      <a:pt x="534" y="956"/>
                    </a:lnTo>
                    <a:lnTo>
                      <a:pt x="829" y="949"/>
                    </a:lnTo>
                    <a:lnTo>
                      <a:pt x="1096" y="850"/>
                    </a:lnTo>
                    <a:lnTo>
                      <a:pt x="1180" y="801"/>
                    </a:lnTo>
                    <a:lnTo>
                      <a:pt x="668" y="0"/>
                    </a:lnTo>
                    <a:lnTo>
                      <a:pt x="499" y="7"/>
                    </a:lnTo>
                    <a:close/>
                  </a:path>
                </a:pathLst>
              </a:custGeom>
              <a:solidFill>
                <a:srgbClr val="33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 cmpd="sng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4" name="Group 846"/>
            <p:cNvGrpSpPr>
              <a:grpSpLocks/>
            </p:cNvGrpSpPr>
            <p:nvPr/>
          </p:nvGrpSpPr>
          <p:grpSpPr bwMode="auto">
            <a:xfrm>
              <a:off x="6138863" y="1989138"/>
              <a:ext cx="282575" cy="477837"/>
              <a:chOff x="3748" y="1253"/>
              <a:chExt cx="178" cy="301"/>
            </a:xfrm>
          </p:grpSpPr>
          <p:sp>
            <p:nvSpPr>
              <p:cNvPr id="340" name="Line 270"/>
              <p:cNvSpPr>
                <a:spLocks noChangeShapeType="1"/>
              </p:cNvSpPr>
              <p:nvPr/>
            </p:nvSpPr>
            <p:spPr bwMode="auto">
              <a:xfrm flipH="1">
                <a:off x="3748" y="1276"/>
                <a:ext cx="89" cy="25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341" name="Line 271"/>
              <p:cNvSpPr>
                <a:spLocks noChangeShapeType="1"/>
              </p:cNvSpPr>
              <p:nvPr/>
            </p:nvSpPr>
            <p:spPr bwMode="auto">
              <a:xfrm>
                <a:off x="3837" y="1276"/>
                <a:ext cx="89" cy="25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342" name="Line 272"/>
              <p:cNvSpPr>
                <a:spLocks noChangeShapeType="1"/>
              </p:cNvSpPr>
              <p:nvPr/>
            </p:nvSpPr>
            <p:spPr bwMode="auto">
              <a:xfrm>
                <a:off x="3748" y="1527"/>
                <a:ext cx="89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343" name="Line 273"/>
              <p:cNvSpPr>
                <a:spLocks noChangeShapeType="1"/>
              </p:cNvSpPr>
              <p:nvPr/>
            </p:nvSpPr>
            <p:spPr bwMode="auto">
              <a:xfrm flipH="1">
                <a:off x="3837" y="1527"/>
                <a:ext cx="89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344" name="Line 274"/>
              <p:cNvSpPr>
                <a:spLocks noChangeShapeType="1"/>
              </p:cNvSpPr>
              <p:nvPr/>
            </p:nvSpPr>
            <p:spPr bwMode="auto">
              <a:xfrm>
                <a:off x="3837" y="1282"/>
                <a:ext cx="0" cy="2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345" name="Line 275"/>
              <p:cNvSpPr>
                <a:spLocks noChangeShapeType="1"/>
              </p:cNvSpPr>
              <p:nvPr/>
            </p:nvSpPr>
            <p:spPr bwMode="auto">
              <a:xfrm flipV="1">
                <a:off x="3748" y="1501"/>
                <a:ext cx="89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346" name="Line 276"/>
              <p:cNvSpPr>
                <a:spLocks noChangeShapeType="1"/>
              </p:cNvSpPr>
              <p:nvPr/>
            </p:nvSpPr>
            <p:spPr bwMode="auto">
              <a:xfrm flipH="1" flipV="1">
                <a:off x="3837" y="1501"/>
                <a:ext cx="89" cy="2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347" name="Line 277"/>
              <p:cNvSpPr>
                <a:spLocks noChangeShapeType="1"/>
              </p:cNvSpPr>
              <p:nvPr/>
            </p:nvSpPr>
            <p:spPr bwMode="auto">
              <a:xfrm>
                <a:off x="3786" y="1418"/>
                <a:ext cx="51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348" name="Line 278"/>
              <p:cNvSpPr>
                <a:spLocks noChangeShapeType="1"/>
              </p:cNvSpPr>
              <p:nvPr/>
            </p:nvSpPr>
            <p:spPr bwMode="auto">
              <a:xfrm flipV="1">
                <a:off x="3837" y="1418"/>
                <a:ext cx="54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349" name="Line 279"/>
              <p:cNvSpPr>
                <a:spLocks noChangeShapeType="1"/>
              </p:cNvSpPr>
              <p:nvPr/>
            </p:nvSpPr>
            <p:spPr bwMode="auto">
              <a:xfrm>
                <a:off x="3768" y="1455"/>
                <a:ext cx="66" cy="2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350" name="Line 280"/>
              <p:cNvSpPr>
                <a:spLocks noChangeShapeType="1"/>
              </p:cNvSpPr>
              <p:nvPr/>
            </p:nvSpPr>
            <p:spPr bwMode="auto">
              <a:xfrm flipV="1">
                <a:off x="3837" y="1461"/>
                <a:ext cx="66" cy="2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351" name="Line 281"/>
              <p:cNvSpPr>
                <a:spLocks noChangeShapeType="1"/>
              </p:cNvSpPr>
              <p:nvPr/>
            </p:nvSpPr>
            <p:spPr bwMode="auto">
              <a:xfrm flipV="1">
                <a:off x="3837" y="1381"/>
                <a:ext cx="34" cy="1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352" name="Line 282"/>
              <p:cNvSpPr>
                <a:spLocks noChangeShapeType="1"/>
              </p:cNvSpPr>
              <p:nvPr/>
            </p:nvSpPr>
            <p:spPr bwMode="auto">
              <a:xfrm flipV="1">
                <a:off x="3837" y="1329"/>
                <a:ext cx="21" cy="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353" name="Line 283"/>
              <p:cNvSpPr>
                <a:spLocks noChangeShapeType="1"/>
              </p:cNvSpPr>
              <p:nvPr/>
            </p:nvSpPr>
            <p:spPr bwMode="auto">
              <a:xfrm>
                <a:off x="3798" y="1377"/>
                <a:ext cx="42" cy="1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354" name="Line 284"/>
              <p:cNvSpPr>
                <a:spLocks noChangeShapeType="1"/>
              </p:cNvSpPr>
              <p:nvPr/>
            </p:nvSpPr>
            <p:spPr bwMode="auto">
              <a:xfrm>
                <a:off x="3817" y="1327"/>
                <a:ext cx="24" cy="1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355" name="Oval 862"/>
              <p:cNvSpPr>
                <a:spLocks noChangeArrowheads="1"/>
              </p:cNvSpPr>
              <p:nvPr/>
            </p:nvSpPr>
            <p:spPr bwMode="auto">
              <a:xfrm>
                <a:off x="3821" y="1253"/>
                <a:ext cx="30" cy="29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</p:grpSp>
        <p:grpSp>
          <p:nvGrpSpPr>
            <p:cNvPr id="65" name="Group 863"/>
            <p:cNvGrpSpPr>
              <a:grpSpLocks/>
            </p:cNvGrpSpPr>
            <p:nvPr/>
          </p:nvGrpSpPr>
          <p:grpSpPr bwMode="auto">
            <a:xfrm>
              <a:off x="5318125" y="1997075"/>
              <a:ext cx="519113" cy="128588"/>
              <a:chOff x="2199" y="955"/>
              <a:chExt cx="2547" cy="506"/>
            </a:xfrm>
          </p:grpSpPr>
          <p:sp>
            <p:nvSpPr>
              <p:cNvPr id="334" name="Freeform 864"/>
              <p:cNvSpPr>
                <a:spLocks/>
              </p:cNvSpPr>
              <p:nvPr/>
            </p:nvSpPr>
            <p:spPr bwMode="auto">
              <a:xfrm>
                <a:off x="2199" y="1166"/>
                <a:ext cx="260" cy="281"/>
              </a:xfrm>
              <a:custGeom>
                <a:avLst/>
                <a:gdLst>
                  <a:gd name="T0" fmla="*/ 260 w 260"/>
                  <a:gd name="T1" fmla="*/ 0 h 281"/>
                  <a:gd name="T2" fmla="*/ 42 w 260"/>
                  <a:gd name="T3" fmla="*/ 112 h 281"/>
                  <a:gd name="T4" fmla="*/ 35 w 260"/>
                  <a:gd name="T5" fmla="*/ 211 h 281"/>
                  <a:gd name="T6" fmla="*/ 253 w 260"/>
                  <a:gd name="T7" fmla="*/ 281 h 28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0"/>
                  <a:gd name="T13" fmla="*/ 0 h 281"/>
                  <a:gd name="T14" fmla="*/ 260 w 260"/>
                  <a:gd name="T15" fmla="*/ 281 h 28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0" h="281">
                    <a:moveTo>
                      <a:pt x="260" y="0"/>
                    </a:moveTo>
                    <a:cubicBezTo>
                      <a:pt x="224" y="19"/>
                      <a:pt x="79" y="77"/>
                      <a:pt x="42" y="112"/>
                    </a:cubicBezTo>
                    <a:cubicBezTo>
                      <a:pt x="5" y="143"/>
                      <a:pt x="0" y="183"/>
                      <a:pt x="35" y="211"/>
                    </a:cubicBezTo>
                    <a:cubicBezTo>
                      <a:pt x="70" y="239"/>
                      <a:pt x="208" y="266"/>
                      <a:pt x="253" y="281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5" name="Freeform 865"/>
              <p:cNvSpPr>
                <a:spLocks/>
              </p:cNvSpPr>
              <p:nvPr/>
            </p:nvSpPr>
            <p:spPr bwMode="auto">
              <a:xfrm>
                <a:off x="2482" y="1040"/>
                <a:ext cx="900" cy="421"/>
              </a:xfrm>
              <a:custGeom>
                <a:avLst/>
                <a:gdLst>
                  <a:gd name="T0" fmla="*/ 531 w 900"/>
                  <a:gd name="T1" fmla="*/ 0 h 421"/>
                  <a:gd name="T2" fmla="*/ 279 w 900"/>
                  <a:gd name="T3" fmla="*/ 77 h 421"/>
                  <a:gd name="T4" fmla="*/ 68 w 900"/>
                  <a:gd name="T5" fmla="*/ 182 h 421"/>
                  <a:gd name="T6" fmla="*/ 33 w 900"/>
                  <a:gd name="T7" fmla="*/ 323 h 421"/>
                  <a:gd name="T8" fmla="*/ 328 w 900"/>
                  <a:gd name="T9" fmla="*/ 400 h 421"/>
                  <a:gd name="T10" fmla="*/ 812 w 900"/>
                  <a:gd name="T11" fmla="*/ 421 h 421"/>
                  <a:gd name="T12" fmla="*/ 855 w 900"/>
                  <a:gd name="T13" fmla="*/ 400 h 4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00"/>
                  <a:gd name="T22" fmla="*/ 0 h 421"/>
                  <a:gd name="T23" fmla="*/ 900 w 900"/>
                  <a:gd name="T24" fmla="*/ 421 h 4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00" h="421">
                    <a:moveTo>
                      <a:pt x="531" y="0"/>
                    </a:moveTo>
                    <a:cubicBezTo>
                      <a:pt x="489" y="13"/>
                      <a:pt x="356" y="47"/>
                      <a:pt x="279" y="77"/>
                    </a:cubicBezTo>
                    <a:cubicBezTo>
                      <a:pt x="202" y="107"/>
                      <a:pt x="109" y="141"/>
                      <a:pt x="68" y="182"/>
                    </a:cubicBezTo>
                    <a:cubicBezTo>
                      <a:pt x="31" y="213"/>
                      <a:pt x="0" y="292"/>
                      <a:pt x="33" y="323"/>
                    </a:cubicBezTo>
                    <a:cubicBezTo>
                      <a:pt x="76" y="359"/>
                      <a:pt x="198" y="384"/>
                      <a:pt x="328" y="400"/>
                    </a:cubicBezTo>
                    <a:cubicBezTo>
                      <a:pt x="458" y="416"/>
                      <a:pt x="724" y="421"/>
                      <a:pt x="812" y="421"/>
                    </a:cubicBezTo>
                    <a:cubicBezTo>
                      <a:pt x="900" y="421"/>
                      <a:pt x="846" y="404"/>
                      <a:pt x="855" y="40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6" name="Freeform 866"/>
              <p:cNvSpPr>
                <a:spLocks/>
              </p:cNvSpPr>
              <p:nvPr/>
            </p:nvSpPr>
            <p:spPr bwMode="auto">
              <a:xfrm>
                <a:off x="2782" y="1068"/>
                <a:ext cx="428" cy="269"/>
              </a:xfrm>
              <a:custGeom>
                <a:avLst/>
                <a:gdLst>
                  <a:gd name="T0" fmla="*/ 428 w 428"/>
                  <a:gd name="T1" fmla="*/ 0 h 269"/>
                  <a:gd name="T2" fmla="*/ 217 w 428"/>
                  <a:gd name="T3" fmla="*/ 35 h 269"/>
                  <a:gd name="T4" fmla="*/ 21 w 428"/>
                  <a:gd name="T5" fmla="*/ 140 h 269"/>
                  <a:gd name="T6" fmla="*/ 91 w 428"/>
                  <a:gd name="T7" fmla="*/ 246 h 269"/>
                  <a:gd name="T8" fmla="*/ 231 w 428"/>
                  <a:gd name="T9" fmla="*/ 267 h 269"/>
                  <a:gd name="T10" fmla="*/ 414 w 428"/>
                  <a:gd name="T11" fmla="*/ 260 h 2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28"/>
                  <a:gd name="T19" fmla="*/ 0 h 269"/>
                  <a:gd name="T20" fmla="*/ 428 w 428"/>
                  <a:gd name="T21" fmla="*/ 269 h 26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28" h="269">
                    <a:moveTo>
                      <a:pt x="428" y="0"/>
                    </a:moveTo>
                    <a:cubicBezTo>
                      <a:pt x="428" y="0"/>
                      <a:pt x="217" y="35"/>
                      <a:pt x="217" y="35"/>
                    </a:cubicBezTo>
                    <a:cubicBezTo>
                      <a:pt x="217" y="35"/>
                      <a:pt x="42" y="105"/>
                      <a:pt x="21" y="140"/>
                    </a:cubicBezTo>
                    <a:cubicBezTo>
                      <a:pt x="0" y="175"/>
                      <a:pt x="14" y="217"/>
                      <a:pt x="91" y="246"/>
                    </a:cubicBezTo>
                    <a:cubicBezTo>
                      <a:pt x="126" y="267"/>
                      <a:pt x="177" y="265"/>
                      <a:pt x="231" y="267"/>
                    </a:cubicBezTo>
                    <a:cubicBezTo>
                      <a:pt x="285" y="269"/>
                      <a:pt x="376" y="262"/>
                      <a:pt x="414" y="26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7" name="Freeform 867"/>
              <p:cNvSpPr>
                <a:spLocks/>
              </p:cNvSpPr>
              <p:nvPr/>
            </p:nvSpPr>
            <p:spPr bwMode="auto">
              <a:xfrm>
                <a:off x="3554" y="1075"/>
                <a:ext cx="377" cy="239"/>
              </a:xfrm>
              <a:custGeom>
                <a:avLst/>
                <a:gdLst>
                  <a:gd name="T0" fmla="*/ 42 w 377"/>
                  <a:gd name="T1" fmla="*/ 239 h 239"/>
                  <a:gd name="T2" fmla="*/ 335 w 377"/>
                  <a:gd name="T3" fmla="*/ 146 h 239"/>
                  <a:gd name="T4" fmla="*/ 342 w 377"/>
                  <a:gd name="T5" fmla="*/ 47 h 239"/>
                  <a:gd name="T6" fmla="*/ 0 w 377"/>
                  <a:gd name="T7" fmla="*/ 0 h 2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77"/>
                  <a:gd name="T13" fmla="*/ 0 h 239"/>
                  <a:gd name="T14" fmla="*/ 377 w 377"/>
                  <a:gd name="T15" fmla="*/ 239 h 2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77" h="239">
                    <a:moveTo>
                      <a:pt x="42" y="239"/>
                    </a:moveTo>
                    <a:cubicBezTo>
                      <a:pt x="89" y="224"/>
                      <a:pt x="285" y="178"/>
                      <a:pt x="335" y="146"/>
                    </a:cubicBezTo>
                    <a:cubicBezTo>
                      <a:pt x="372" y="115"/>
                      <a:pt x="377" y="75"/>
                      <a:pt x="342" y="47"/>
                    </a:cubicBezTo>
                    <a:cubicBezTo>
                      <a:pt x="286" y="23"/>
                      <a:pt x="71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8" name="Freeform 868"/>
              <p:cNvSpPr>
                <a:spLocks/>
              </p:cNvSpPr>
              <p:nvPr/>
            </p:nvSpPr>
            <p:spPr bwMode="auto">
              <a:xfrm>
                <a:off x="3646" y="997"/>
                <a:ext cx="660" cy="336"/>
              </a:xfrm>
              <a:custGeom>
                <a:avLst/>
                <a:gdLst>
                  <a:gd name="T0" fmla="*/ 425 w 646"/>
                  <a:gd name="T1" fmla="*/ 932 h 300"/>
                  <a:gd name="T2" fmla="*/ 605 w 646"/>
                  <a:gd name="T3" fmla="*/ 787 h 300"/>
                  <a:gd name="T4" fmla="*/ 752 w 646"/>
                  <a:gd name="T5" fmla="*/ 594 h 300"/>
                  <a:gd name="T6" fmla="*/ 776 w 646"/>
                  <a:gd name="T7" fmla="*/ 332 h 300"/>
                  <a:gd name="T8" fmla="*/ 569 w 646"/>
                  <a:gd name="T9" fmla="*/ 187 h 300"/>
                  <a:gd name="T10" fmla="*/ 0 w 646"/>
                  <a:gd name="T11" fmla="*/ 0 h 3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46"/>
                  <a:gd name="T19" fmla="*/ 0 h 300"/>
                  <a:gd name="T20" fmla="*/ 646 w 646"/>
                  <a:gd name="T21" fmla="*/ 300 h 3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46" h="300">
                    <a:moveTo>
                      <a:pt x="343" y="300"/>
                    </a:moveTo>
                    <a:cubicBezTo>
                      <a:pt x="367" y="292"/>
                      <a:pt x="443" y="272"/>
                      <a:pt x="487" y="254"/>
                    </a:cubicBezTo>
                    <a:cubicBezTo>
                      <a:pt x="531" y="236"/>
                      <a:pt x="584" y="216"/>
                      <a:pt x="607" y="191"/>
                    </a:cubicBezTo>
                    <a:cubicBezTo>
                      <a:pt x="628" y="173"/>
                      <a:pt x="646" y="125"/>
                      <a:pt x="627" y="107"/>
                    </a:cubicBezTo>
                    <a:cubicBezTo>
                      <a:pt x="603" y="85"/>
                      <a:pt x="563" y="79"/>
                      <a:pt x="459" y="61"/>
                    </a:cubicBezTo>
                    <a:cubicBezTo>
                      <a:pt x="355" y="43"/>
                      <a:pt x="76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9" name="Freeform 869"/>
              <p:cNvSpPr>
                <a:spLocks/>
              </p:cNvSpPr>
              <p:nvPr/>
            </p:nvSpPr>
            <p:spPr bwMode="auto">
              <a:xfrm>
                <a:off x="4116" y="955"/>
                <a:ext cx="630" cy="397"/>
              </a:xfrm>
              <a:custGeom>
                <a:avLst/>
                <a:gdLst>
                  <a:gd name="T0" fmla="*/ 320 w 630"/>
                  <a:gd name="T1" fmla="*/ 397 h 397"/>
                  <a:gd name="T2" fmla="*/ 468 w 630"/>
                  <a:gd name="T3" fmla="*/ 345 h 397"/>
                  <a:gd name="T4" fmla="*/ 590 w 630"/>
                  <a:gd name="T5" fmla="*/ 275 h 397"/>
                  <a:gd name="T6" fmla="*/ 611 w 630"/>
                  <a:gd name="T7" fmla="*/ 181 h 397"/>
                  <a:gd name="T8" fmla="*/ 439 w 630"/>
                  <a:gd name="T9" fmla="*/ 129 h 397"/>
                  <a:gd name="T10" fmla="*/ 0 w 630"/>
                  <a:gd name="T11" fmla="*/ 0 h 3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30"/>
                  <a:gd name="T19" fmla="*/ 0 h 397"/>
                  <a:gd name="T20" fmla="*/ 630 w 630"/>
                  <a:gd name="T21" fmla="*/ 397 h 39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30" h="397">
                    <a:moveTo>
                      <a:pt x="320" y="397"/>
                    </a:moveTo>
                    <a:cubicBezTo>
                      <a:pt x="345" y="388"/>
                      <a:pt x="423" y="366"/>
                      <a:pt x="468" y="345"/>
                    </a:cubicBezTo>
                    <a:cubicBezTo>
                      <a:pt x="513" y="325"/>
                      <a:pt x="567" y="303"/>
                      <a:pt x="590" y="275"/>
                    </a:cubicBezTo>
                    <a:cubicBezTo>
                      <a:pt x="612" y="255"/>
                      <a:pt x="630" y="201"/>
                      <a:pt x="611" y="181"/>
                    </a:cubicBezTo>
                    <a:cubicBezTo>
                      <a:pt x="586" y="156"/>
                      <a:pt x="541" y="159"/>
                      <a:pt x="439" y="129"/>
                    </a:cubicBezTo>
                    <a:cubicBezTo>
                      <a:pt x="337" y="99"/>
                      <a:pt x="91" y="27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6" name="Group 870"/>
            <p:cNvGrpSpPr>
              <a:grpSpLocks/>
            </p:cNvGrpSpPr>
            <p:nvPr/>
          </p:nvGrpSpPr>
          <p:grpSpPr bwMode="auto">
            <a:xfrm>
              <a:off x="5541963" y="1539875"/>
              <a:ext cx="519112" cy="128588"/>
              <a:chOff x="2199" y="955"/>
              <a:chExt cx="2547" cy="506"/>
            </a:xfrm>
          </p:grpSpPr>
          <p:sp>
            <p:nvSpPr>
              <p:cNvPr id="328" name="Freeform 871"/>
              <p:cNvSpPr>
                <a:spLocks/>
              </p:cNvSpPr>
              <p:nvPr/>
            </p:nvSpPr>
            <p:spPr bwMode="auto">
              <a:xfrm>
                <a:off x="2199" y="1166"/>
                <a:ext cx="260" cy="281"/>
              </a:xfrm>
              <a:custGeom>
                <a:avLst/>
                <a:gdLst>
                  <a:gd name="T0" fmla="*/ 260 w 260"/>
                  <a:gd name="T1" fmla="*/ 0 h 281"/>
                  <a:gd name="T2" fmla="*/ 42 w 260"/>
                  <a:gd name="T3" fmla="*/ 112 h 281"/>
                  <a:gd name="T4" fmla="*/ 35 w 260"/>
                  <a:gd name="T5" fmla="*/ 211 h 281"/>
                  <a:gd name="T6" fmla="*/ 253 w 260"/>
                  <a:gd name="T7" fmla="*/ 281 h 28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0"/>
                  <a:gd name="T13" fmla="*/ 0 h 281"/>
                  <a:gd name="T14" fmla="*/ 260 w 260"/>
                  <a:gd name="T15" fmla="*/ 281 h 28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0" h="281">
                    <a:moveTo>
                      <a:pt x="260" y="0"/>
                    </a:moveTo>
                    <a:cubicBezTo>
                      <a:pt x="224" y="19"/>
                      <a:pt x="79" y="77"/>
                      <a:pt x="42" y="112"/>
                    </a:cubicBezTo>
                    <a:cubicBezTo>
                      <a:pt x="5" y="143"/>
                      <a:pt x="0" y="183"/>
                      <a:pt x="35" y="211"/>
                    </a:cubicBezTo>
                    <a:cubicBezTo>
                      <a:pt x="70" y="239"/>
                      <a:pt x="208" y="266"/>
                      <a:pt x="253" y="281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29" name="Freeform 872"/>
              <p:cNvSpPr>
                <a:spLocks/>
              </p:cNvSpPr>
              <p:nvPr/>
            </p:nvSpPr>
            <p:spPr bwMode="auto">
              <a:xfrm>
                <a:off x="2482" y="1040"/>
                <a:ext cx="900" cy="421"/>
              </a:xfrm>
              <a:custGeom>
                <a:avLst/>
                <a:gdLst>
                  <a:gd name="T0" fmla="*/ 531 w 900"/>
                  <a:gd name="T1" fmla="*/ 0 h 421"/>
                  <a:gd name="T2" fmla="*/ 279 w 900"/>
                  <a:gd name="T3" fmla="*/ 77 h 421"/>
                  <a:gd name="T4" fmla="*/ 68 w 900"/>
                  <a:gd name="T5" fmla="*/ 182 h 421"/>
                  <a:gd name="T6" fmla="*/ 33 w 900"/>
                  <a:gd name="T7" fmla="*/ 323 h 421"/>
                  <a:gd name="T8" fmla="*/ 328 w 900"/>
                  <a:gd name="T9" fmla="*/ 400 h 421"/>
                  <a:gd name="T10" fmla="*/ 812 w 900"/>
                  <a:gd name="T11" fmla="*/ 421 h 421"/>
                  <a:gd name="T12" fmla="*/ 855 w 900"/>
                  <a:gd name="T13" fmla="*/ 400 h 4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00"/>
                  <a:gd name="T22" fmla="*/ 0 h 421"/>
                  <a:gd name="T23" fmla="*/ 900 w 900"/>
                  <a:gd name="T24" fmla="*/ 421 h 4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00" h="421">
                    <a:moveTo>
                      <a:pt x="531" y="0"/>
                    </a:moveTo>
                    <a:cubicBezTo>
                      <a:pt x="489" y="13"/>
                      <a:pt x="356" y="47"/>
                      <a:pt x="279" y="77"/>
                    </a:cubicBezTo>
                    <a:cubicBezTo>
                      <a:pt x="202" y="107"/>
                      <a:pt x="109" y="141"/>
                      <a:pt x="68" y="182"/>
                    </a:cubicBezTo>
                    <a:cubicBezTo>
                      <a:pt x="31" y="213"/>
                      <a:pt x="0" y="292"/>
                      <a:pt x="33" y="323"/>
                    </a:cubicBezTo>
                    <a:cubicBezTo>
                      <a:pt x="76" y="359"/>
                      <a:pt x="198" y="384"/>
                      <a:pt x="328" y="400"/>
                    </a:cubicBezTo>
                    <a:cubicBezTo>
                      <a:pt x="458" y="416"/>
                      <a:pt x="724" y="421"/>
                      <a:pt x="812" y="421"/>
                    </a:cubicBezTo>
                    <a:cubicBezTo>
                      <a:pt x="900" y="421"/>
                      <a:pt x="846" y="404"/>
                      <a:pt x="855" y="40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0" name="Freeform 873"/>
              <p:cNvSpPr>
                <a:spLocks/>
              </p:cNvSpPr>
              <p:nvPr/>
            </p:nvSpPr>
            <p:spPr bwMode="auto">
              <a:xfrm>
                <a:off x="2782" y="1068"/>
                <a:ext cx="428" cy="269"/>
              </a:xfrm>
              <a:custGeom>
                <a:avLst/>
                <a:gdLst>
                  <a:gd name="T0" fmla="*/ 428 w 428"/>
                  <a:gd name="T1" fmla="*/ 0 h 269"/>
                  <a:gd name="T2" fmla="*/ 217 w 428"/>
                  <a:gd name="T3" fmla="*/ 35 h 269"/>
                  <a:gd name="T4" fmla="*/ 21 w 428"/>
                  <a:gd name="T5" fmla="*/ 140 h 269"/>
                  <a:gd name="T6" fmla="*/ 91 w 428"/>
                  <a:gd name="T7" fmla="*/ 246 h 269"/>
                  <a:gd name="T8" fmla="*/ 231 w 428"/>
                  <a:gd name="T9" fmla="*/ 267 h 269"/>
                  <a:gd name="T10" fmla="*/ 414 w 428"/>
                  <a:gd name="T11" fmla="*/ 260 h 2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28"/>
                  <a:gd name="T19" fmla="*/ 0 h 269"/>
                  <a:gd name="T20" fmla="*/ 428 w 428"/>
                  <a:gd name="T21" fmla="*/ 269 h 26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28" h="269">
                    <a:moveTo>
                      <a:pt x="428" y="0"/>
                    </a:moveTo>
                    <a:cubicBezTo>
                      <a:pt x="428" y="0"/>
                      <a:pt x="217" y="35"/>
                      <a:pt x="217" y="35"/>
                    </a:cubicBezTo>
                    <a:cubicBezTo>
                      <a:pt x="217" y="35"/>
                      <a:pt x="42" y="105"/>
                      <a:pt x="21" y="140"/>
                    </a:cubicBezTo>
                    <a:cubicBezTo>
                      <a:pt x="0" y="175"/>
                      <a:pt x="14" y="217"/>
                      <a:pt x="91" y="246"/>
                    </a:cubicBezTo>
                    <a:cubicBezTo>
                      <a:pt x="126" y="267"/>
                      <a:pt x="177" y="265"/>
                      <a:pt x="231" y="267"/>
                    </a:cubicBezTo>
                    <a:cubicBezTo>
                      <a:pt x="285" y="269"/>
                      <a:pt x="376" y="262"/>
                      <a:pt x="414" y="26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1" name="Freeform 874"/>
              <p:cNvSpPr>
                <a:spLocks/>
              </p:cNvSpPr>
              <p:nvPr/>
            </p:nvSpPr>
            <p:spPr bwMode="auto">
              <a:xfrm>
                <a:off x="3554" y="1075"/>
                <a:ext cx="377" cy="239"/>
              </a:xfrm>
              <a:custGeom>
                <a:avLst/>
                <a:gdLst>
                  <a:gd name="T0" fmla="*/ 42 w 377"/>
                  <a:gd name="T1" fmla="*/ 239 h 239"/>
                  <a:gd name="T2" fmla="*/ 335 w 377"/>
                  <a:gd name="T3" fmla="*/ 146 h 239"/>
                  <a:gd name="T4" fmla="*/ 342 w 377"/>
                  <a:gd name="T5" fmla="*/ 47 h 239"/>
                  <a:gd name="T6" fmla="*/ 0 w 377"/>
                  <a:gd name="T7" fmla="*/ 0 h 2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77"/>
                  <a:gd name="T13" fmla="*/ 0 h 239"/>
                  <a:gd name="T14" fmla="*/ 377 w 377"/>
                  <a:gd name="T15" fmla="*/ 239 h 2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77" h="239">
                    <a:moveTo>
                      <a:pt x="42" y="239"/>
                    </a:moveTo>
                    <a:cubicBezTo>
                      <a:pt x="89" y="224"/>
                      <a:pt x="285" y="178"/>
                      <a:pt x="335" y="146"/>
                    </a:cubicBezTo>
                    <a:cubicBezTo>
                      <a:pt x="372" y="115"/>
                      <a:pt x="377" y="75"/>
                      <a:pt x="342" y="47"/>
                    </a:cubicBezTo>
                    <a:cubicBezTo>
                      <a:pt x="286" y="23"/>
                      <a:pt x="71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2" name="Freeform 875"/>
              <p:cNvSpPr>
                <a:spLocks/>
              </p:cNvSpPr>
              <p:nvPr/>
            </p:nvSpPr>
            <p:spPr bwMode="auto">
              <a:xfrm>
                <a:off x="3646" y="997"/>
                <a:ext cx="660" cy="336"/>
              </a:xfrm>
              <a:custGeom>
                <a:avLst/>
                <a:gdLst>
                  <a:gd name="T0" fmla="*/ 425 w 646"/>
                  <a:gd name="T1" fmla="*/ 932 h 300"/>
                  <a:gd name="T2" fmla="*/ 605 w 646"/>
                  <a:gd name="T3" fmla="*/ 787 h 300"/>
                  <a:gd name="T4" fmla="*/ 752 w 646"/>
                  <a:gd name="T5" fmla="*/ 594 h 300"/>
                  <a:gd name="T6" fmla="*/ 776 w 646"/>
                  <a:gd name="T7" fmla="*/ 332 h 300"/>
                  <a:gd name="T8" fmla="*/ 569 w 646"/>
                  <a:gd name="T9" fmla="*/ 187 h 300"/>
                  <a:gd name="T10" fmla="*/ 0 w 646"/>
                  <a:gd name="T11" fmla="*/ 0 h 3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46"/>
                  <a:gd name="T19" fmla="*/ 0 h 300"/>
                  <a:gd name="T20" fmla="*/ 646 w 646"/>
                  <a:gd name="T21" fmla="*/ 300 h 3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46" h="300">
                    <a:moveTo>
                      <a:pt x="343" y="300"/>
                    </a:moveTo>
                    <a:cubicBezTo>
                      <a:pt x="367" y="292"/>
                      <a:pt x="443" y="272"/>
                      <a:pt x="487" y="254"/>
                    </a:cubicBezTo>
                    <a:cubicBezTo>
                      <a:pt x="531" y="236"/>
                      <a:pt x="584" y="216"/>
                      <a:pt x="607" y="191"/>
                    </a:cubicBezTo>
                    <a:cubicBezTo>
                      <a:pt x="628" y="173"/>
                      <a:pt x="646" y="125"/>
                      <a:pt x="627" y="107"/>
                    </a:cubicBezTo>
                    <a:cubicBezTo>
                      <a:pt x="603" y="85"/>
                      <a:pt x="563" y="79"/>
                      <a:pt x="459" y="61"/>
                    </a:cubicBezTo>
                    <a:cubicBezTo>
                      <a:pt x="355" y="43"/>
                      <a:pt x="76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3" name="Freeform 876"/>
              <p:cNvSpPr>
                <a:spLocks/>
              </p:cNvSpPr>
              <p:nvPr/>
            </p:nvSpPr>
            <p:spPr bwMode="auto">
              <a:xfrm>
                <a:off x="4116" y="955"/>
                <a:ext cx="630" cy="397"/>
              </a:xfrm>
              <a:custGeom>
                <a:avLst/>
                <a:gdLst>
                  <a:gd name="T0" fmla="*/ 320 w 630"/>
                  <a:gd name="T1" fmla="*/ 397 h 397"/>
                  <a:gd name="T2" fmla="*/ 468 w 630"/>
                  <a:gd name="T3" fmla="*/ 345 h 397"/>
                  <a:gd name="T4" fmla="*/ 590 w 630"/>
                  <a:gd name="T5" fmla="*/ 275 h 397"/>
                  <a:gd name="T6" fmla="*/ 611 w 630"/>
                  <a:gd name="T7" fmla="*/ 181 h 397"/>
                  <a:gd name="T8" fmla="*/ 439 w 630"/>
                  <a:gd name="T9" fmla="*/ 129 h 397"/>
                  <a:gd name="T10" fmla="*/ 0 w 630"/>
                  <a:gd name="T11" fmla="*/ 0 h 3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30"/>
                  <a:gd name="T19" fmla="*/ 0 h 397"/>
                  <a:gd name="T20" fmla="*/ 630 w 630"/>
                  <a:gd name="T21" fmla="*/ 397 h 39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30" h="397">
                    <a:moveTo>
                      <a:pt x="320" y="397"/>
                    </a:moveTo>
                    <a:cubicBezTo>
                      <a:pt x="345" y="388"/>
                      <a:pt x="423" y="366"/>
                      <a:pt x="468" y="345"/>
                    </a:cubicBezTo>
                    <a:cubicBezTo>
                      <a:pt x="513" y="325"/>
                      <a:pt x="567" y="303"/>
                      <a:pt x="590" y="275"/>
                    </a:cubicBezTo>
                    <a:cubicBezTo>
                      <a:pt x="612" y="255"/>
                      <a:pt x="630" y="201"/>
                      <a:pt x="611" y="181"/>
                    </a:cubicBezTo>
                    <a:cubicBezTo>
                      <a:pt x="586" y="156"/>
                      <a:pt x="541" y="159"/>
                      <a:pt x="439" y="129"/>
                    </a:cubicBezTo>
                    <a:cubicBezTo>
                      <a:pt x="337" y="99"/>
                      <a:pt x="91" y="27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67" name="Line 877"/>
            <p:cNvSpPr>
              <a:spLocks noChangeShapeType="1"/>
            </p:cNvSpPr>
            <p:nvPr/>
          </p:nvSpPr>
          <p:spPr bwMode="auto">
            <a:xfrm flipH="1" flipV="1">
              <a:off x="5626100" y="2027238"/>
              <a:ext cx="39688" cy="63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68" name="Group 885"/>
            <p:cNvGrpSpPr>
              <a:grpSpLocks/>
            </p:cNvGrpSpPr>
            <p:nvPr/>
          </p:nvGrpSpPr>
          <p:grpSpPr bwMode="auto">
            <a:xfrm>
              <a:off x="5392738" y="3527425"/>
              <a:ext cx="519112" cy="128588"/>
              <a:chOff x="2199" y="955"/>
              <a:chExt cx="2547" cy="506"/>
            </a:xfrm>
          </p:grpSpPr>
          <p:sp>
            <p:nvSpPr>
              <p:cNvPr id="322" name="Freeform 886"/>
              <p:cNvSpPr>
                <a:spLocks/>
              </p:cNvSpPr>
              <p:nvPr/>
            </p:nvSpPr>
            <p:spPr bwMode="auto">
              <a:xfrm>
                <a:off x="2199" y="1166"/>
                <a:ext cx="260" cy="281"/>
              </a:xfrm>
              <a:custGeom>
                <a:avLst/>
                <a:gdLst>
                  <a:gd name="T0" fmla="*/ 260 w 260"/>
                  <a:gd name="T1" fmla="*/ 0 h 281"/>
                  <a:gd name="T2" fmla="*/ 42 w 260"/>
                  <a:gd name="T3" fmla="*/ 112 h 281"/>
                  <a:gd name="T4" fmla="*/ 35 w 260"/>
                  <a:gd name="T5" fmla="*/ 211 h 281"/>
                  <a:gd name="T6" fmla="*/ 253 w 260"/>
                  <a:gd name="T7" fmla="*/ 281 h 28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0"/>
                  <a:gd name="T13" fmla="*/ 0 h 281"/>
                  <a:gd name="T14" fmla="*/ 260 w 260"/>
                  <a:gd name="T15" fmla="*/ 281 h 28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0" h="281">
                    <a:moveTo>
                      <a:pt x="260" y="0"/>
                    </a:moveTo>
                    <a:cubicBezTo>
                      <a:pt x="224" y="19"/>
                      <a:pt x="79" y="77"/>
                      <a:pt x="42" y="112"/>
                    </a:cubicBezTo>
                    <a:cubicBezTo>
                      <a:pt x="5" y="143"/>
                      <a:pt x="0" y="183"/>
                      <a:pt x="35" y="211"/>
                    </a:cubicBezTo>
                    <a:cubicBezTo>
                      <a:pt x="70" y="239"/>
                      <a:pt x="208" y="266"/>
                      <a:pt x="253" y="281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23" name="Freeform 887"/>
              <p:cNvSpPr>
                <a:spLocks/>
              </p:cNvSpPr>
              <p:nvPr/>
            </p:nvSpPr>
            <p:spPr bwMode="auto">
              <a:xfrm>
                <a:off x="2482" y="1040"/>
                <a:ext cx="900" cy="421"/>
              </a:xfrm>
              <a:custGeom>
                <a:avLst/>
                <a:gdLst>
                  <a:gd name="T0" fmla="*/ 531 w 900"/>
                  <a:gd name="T1" fmla="*/ 0 h 421"/>
                  <a:gd name="T2" fmla="*/ 279 w 900"/>
                  <a:gd name="T3" fmla="*/ 77 h 421"/>
                  <a:gd name="T4" fmla="*/ 68 w 900"/>
                  <a:gd name="T5" fmla="*/ 182 h 421"/>
                  <a:gd name="T6" fmla="*/ 33 w 900"/>
                  <a:gd name="T7" fmla="*/ 323 h 421"/>
                  <a:gd name="T8" fmla="*/ 328 w 900"/>
                  <a:gd name="T9" fmla="*/ 400 h 421"/>
                  <a:gd name="T10" fmla="*/ 812 w 900"/>
                  <a:gd name="T11" fmla="*/ 421 h 421"/>
                  <a:gd name="T12" fmla="*/ 855 w 900"/>
                  <a:gd name="T13" fmla="*/ 400 h 4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00"/>
                  <a:gd name="T22" fmla="*/ 0 h 421"/>
                  <a:gd name="T23" fmla="*/ 900 w 900"/>
                  <a:gd name="T24" fmla="*/ 421 h 4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00" h="421">
                    <a:moveTo>
                      <a:pt x="531" y="0"/>
                    </a:moveTo>
                    <a:cubicBezTo>
                      <a:pt x="489" y="13"/>
                      <a:pt x="356" y="47"/>
                      <a:pt x="279" y="77"/>
                    </a:cubicBezTo>
                    <a:cubicBezTo>
                      <a:pt x="202" y="107"/>
                      <a:pt x="109" y="141"/>
                      <a:pt x="68" y="182"/>
                    </a:cubicBezTo>
                    <a:cubicBezTo>
                      <a:pt x="31" y="213"/>
                      <a:pt x="0" y="292"/>
                      <a:pt x="33" y="323"/>
                    </a:cubicBezTo>
                    <a:cubicBezTo>
                      <a:pt x="76" y="359"/>
                      <a:pt x="198" y="384"/>
                      <a:pt x="328" y="400"/>
                    </a:cubicBezTo>
                    <a:cubicBezTo>
                      <a:pt x="458" y="416"/>
                      <a:pt x="724" y="421"/>
                      <a:pt x="812" y="421"/>
                    </a:cubicBezTo>
                    <a:cubicBezTo>
                      <a:pt x="900" y="421"/>
                      <a:pt x="846" y="404"/>
                      <a:pt x="855" y="40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24" name="Freeform 888"/>
              <p:cNvSpPr>
                <a:spLocks/>
              </p:cNvSpPr>
              <p:nvPr/>
            </p:nvSpPr>
            <p:spPr bwMode="auto">
              <a:xfrm>
                <a:off x="2782" y="1068"/>
                <a:ext cx="428" cy="269"/>
              </a:xfrm>
              <a:custGeom>
                <a:avLst/>
                <a:gdLst>
                  <a:gd name="T0" fmla="*/ 428 w 428"/>
                  <a:gd name="T1" fmla="*/ 0 h 269"/>
                  <a:gd name="T2" fmla="*/ 217 w 428"/>
                  <a:gd name="T3" fmla="*/ 35 h 269"/>
                  <a:gd name="T4" fmla="*/ 21 w 428"/>
                  <a:gd name="T5" fmla="*/ 140 h 269"/>
                  <a:gd name="T6" fmla="*/ 91 w 428"/>
                  <a:gd name="T7" fmla="*/ 246 h 269"/>
                  <a:gd name="T8" fmla="*/ 231 w 428"/>
                  <a:gd name="T9" fmla="*/ 267 h 269"/>
                  <a:gd name="T10" fmla="*/ 414 w 428"/>
                  <a:gd name="T11" fmla="*/ 260 h 2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28"/>
                  <a:gd name="T19" fmla="*/ 0 h 269"/>
                  <a:gd name="T20" fmla="*/ 428 w 428"/>
                  <a:gd name="T21" fmla="*/ 269 h 26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28" h="269">
                    <a:moveTo>
                      <a:pt x="428" y="0"/>
                    </a:moveTo>
                    <a:cubicBezTo>
                      <a:pt x="428" y="0"/>
                      <a:pt x="217" y="35"/>
                      <a:pt x="217" y="35"/>
                    </a:cubicBezTo>
                    <a:cubicBezTo>
                      <a:pt x="217" y="35"/>
                      <a:pt x="42" y="105"/>
                      <a:pt x="21" y="140"/>
                    </a:cubicBezTo>
                    <a:cubicBezTo>
                      <a:pt x="0" y="175"/>
                      <a:pt x="14" y="217"/>
                      <a:pt x="91" y="246"/>
                    </a:cubicBezTo>
                    <a:cubicBezTo>
                      <a:pt x="126" y="267"/>
                      <a:pt x="177" y="265"/>
                      <a:pt x="231" y="267"/>
                    </a:cubicBezTo>
                    <a:cubicBezTo>
                      <a:pt x="285" y="269"/>
                      <a:pt x="376" y="262"/>
                      <a:pt x="414" y="26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25" name="Freeform 889"/>
              <p:cNvSpPr>
                <a:spLocks/>
              </p:cNvSpPr>
              <p:nvPr/>
            </p:nvSpPr>
            <p:spPr bwMode="auto">
              <a:xfrm>
                <a:off x="3554" y="1075"/>
                <a:ext cx="377" cy="239"/>
              </a:xfrm>
              <a:custGeom>
                <a:avLst/>
                <a:gdLst>
                  <a:gd name="T0" fmla="*/ 42 w 377"/>
                  <a:gd name="T1" fmla="*/ 239 h 239"/>
                  <a:gd name="T2" fmla="*/ 335 w 377"/>
                  <a:gd name="T3" fmla="*/ 146 h 239"/>
                  <a:gd name="T4" fmla="*/ 342 w 377"/>
                  <a:gd name="T5" fmla="*/ 47 h 239"/>
                  <a:gd name="T6" fmla="*/ 0 w 377"/>
                  <a:gd name="T7" fmla="*/ 0 h 2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77"/>
                  <a:gd name="T13" fmla="*/ 0 h 239"/>
                  <a:gd name="T14" fmla="*/ 377 w 377"/>
                  <a:gd name="T15" fmla="*/ 239 h 2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77" h="239">
                    <a:moveTo>
                      <a:pt x="42" y="239"/>
                    </a:moveTo>
                    <a:cubicBezTo>
                      <a:pt x="89" y="224"/>
                      <a:pt x="285" y="178"/>
                      <a:pt x="335" y="146"/>
                    </a:cubicBezTo>
                    <a:cubicBezTo>
                      <a:pt x="372" y="115"/>
                      <a:pt x="377" y="75"/>
                      <a:pt x="342" y="47"/>
                    </a:cubicBezTo>
                    <a:cubicBezTo>
                      <a:pt x="286" y="23"/>
                      <a:pt x="71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26" name="Freeform 890"/>
              <p:cNvSpPr>
                <a:spLocks/>
              </p:cNvSpPr>
              <p:nvPr/>
            </p:nvSpPr>
            <p:spPr bwMode="auto">
              <a:xfrm>
                <a:off x="3646" y="997"/>
                <a:ext cx="660" cy="336"/>
              </a:xfrm>
              <a:custGeom>
                <a:avLst/>
                <a:gdLst>
                  <a:gd name="T0" fmla="*/ 425 w 646"/>
                  <a:gd name="T1" fmla="*/ 932 h 300"/>
                  <a:gd name="T2" fmla="*/ 605 w 646"/>
                  <a:gd name="T3" fmla="*/ 787 h 300"/>
                  <a:gd name="T4" fmla="*/ 752 w 646"/>
                  <a:gd name="T5" fmla="*/ 594 h 300"/>
                  <a:gd name="T6" fmla="*/ 776 w 646"/>
                  <a:gd name="T7" fmla="*/ 332 h 300"/>
                  <a:gd name="T8" fmla="*/ 569 w 646"/>
                  <a:gd name="T9" fmla="*/ 187 h 300"/>
                  <a:gd name="T10" fmla="*/ 0 w 646"/>
                  <a:gd name="T11" fmla="*/ 0 h 3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46"/>
                  <a:gd name="T19" fmla="*/ 0 h 300"/>
                  <a:gd name="T20" fmla="*/ 646 w 646"/>
                  <a:gd name="T21" fmla="*/ 300 h 3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46" h="300">
                    <a:moveTo>
                      <a:pt x="343" y="300"/>
                    </a:moveTo>
                    <a:cubicBezTo>
                      <a:pt x="367" y="292"/>
                      <a:pt x="443" y="272"/>
                      <a:pt x="487" y="254"/>
                    </a:cubicBezTo>
                    <a:cubicBezTo>
                      <a:pt x="531" y="236"/>
                      <a:pt x="584" y="216"/>
                      <a:pt x="607" y="191"/>
                    </a:cubicBezTo>
                    <a:cubicBezTo>
                      <a:pt x="628" y="173"/>
                      <a:pt x="646" y="125"/>
                      <a:pt x="627" y="107"/>
                    </a:cubicBezTo>
                    <a:cubicBezTo>
                      <a:pt x="603" y="85"/>
                      <a:pt x="563" y="79"/>
                      <a:pt x="459" y="61"/>
                    </a:cubicBezTo>
                    <a:cubicBezTo>
                      <a:pt x="355" y="43"/>
                      <a:pt x="76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27" name="Freeform 891"/>
              <p:cNvSpPr>
                <a:spLocks/>
              </p:cNvSpPr>
              <p:nvPr/>
            </p:nvSpPr>
            <p:spPr bwMode="auto">
              <a:xfrm>
                <a:off x="4116" y="955"/>
                <a:ext cx="630" cy="397"/>
              </a:xfrm>
              <a:custGeom>
                <a:avLst/>
                <a:gdLst>
                  <a:gd name="T0" fmla="*/ 320 w 630"/>
                  <a:gd name="T1" fmla="*/ 397 h 397"/>
                  <a:gd name="T2" fmla="*/ 468 w 630"/>
                  <a:gd name="T3" fmla="*/ 345 h 397"/>
                  <a:gd name="T4" fmla="*/ 590 w 630"/>
                  <a:gd name="T5" fmla="*/ 275 h 397"/>
                  <a:gd name="T6" fmla="*/ 611 w 630"/>
                  <a:gd name="T7" fmla="*/ 181 h 397"/>
                  <a:gd name="T8" fmla="*/ 439 w 630"/>
                  <a:gd name="T9" fmla="*/ 129 h 397"/>
                  <a:gd name="T10" fmla="*/ 0 w 630"/>
                  <a:gd name="T11" fmla="*/ 0 h 3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30"/>
                  <a:gd name="T19" fmla="*/ 0 h 397"/>
                  <a:gd name="T20" fmla="*/ 630 w 630"/>
                  <a:gd name="T21" fmla="*/ 397 h 39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30" h="397">
                    <a:moveTo>
                      <a:pt x="320" y="397"/>
                    </a:moveTo>
                    <a:cubicBezTo>
                      <a:pt x="345" y="388"/>
                      <a:pt x="423" y="366"/>
                      <a:pt x="468" y="345"/>
                    </a:cubicBezTo>
                    <a:cubicBezTo>
                      <a:pt x="513" y="325"/>
                      <a:pt x="567" y="303"/>
                      <a:pt x="590" y="275"/>
                    </a:cubicBezTo>
                    <a:cubicBezTo>
                      <a:pt x="612" y="255"/>
                      <a:pt x="630" y="201"/>
                      <a:pt x="611" y="181"/>
                    </a:cubicBezTo>
                    <a:cubicBezTo>
                      <a:pt x="586" y="156"/>
                      <a:pt x="541" y="159"/>
                      <a:pt x="439" y="129"/>
                    </a:cubicBezTo>
                    <a:cubicBezTo>
                      <a:pt x="337" y="99"/>
                      <a:pt x="91" y="27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69" name="Line 892"/>
            <p:cNvSpPr>
              <a:spLocks noChangeShapeType="1"/>
            </p:cNvSpPr>
            <p:nvPr/>
          </p:nvSpPr>
          <p:spPr bwMode="auto">
            <a:xfrm>
              <a:off x="5778500" y="3119438"/>
              <a:ext cx="20638" cy="555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70" name="Group 893"/>
            <p:cNvGrpSpPr>
              <a:grpSpLocks/>
            </p:cNvGrpSpPr>
            <p:nvPr/>
          </p:nvGrpSpPr>
          <p:grpSpPr bwMode="auto">
            <a:xfrm>
              <a:off x="7007225" y="5005388"/>
              <a:ext cx="519113" cy="128587"/>
              <a:chOff x="2199" y="955"/>
              <a:chExt cx="2547" cy="506"/>
            </a:xfrm>
          </p:grpSpPr>
          <p:sp>
            <p:nvSpPr>
              <p:cNvPr id="316" name="Freeform 894"/>
              <p:cNvSpPr>
                <a:spLocks/>
              </p:cNvSpPr>
              <p:nvPr/>
            </p:nvSpPr>
            <p:spPr bwMode="auto">
              <a:xfrm>
                <a:off x="2199" y="1166"/>
                <a:ext cx="260" cy="281"/>
              </a:xfrm>
              <a:custGeom>
                <a:avLst/>
                <a:gdLst>
                  <a:gd name="T0" fmla="*/ 260 w 260"/>
                  <a:gd name="T1" fmla="*/ 0 h 281"/>
                  <a:gd name="T2" fmla="*/ 42 w 260"/>
                  <a:gd name="T3" fmla="*/ 112 h 281"/>
                  <a:gd name="T4" fmla="*/ 35 w 260"/>
                  <a:gd name="T5" fmla="*/ 211 h 281"/>
                  <a:gd name="T6" fmla="*/ 253 w 260"/>
                  <a:gd name="T7" fmla="*/ 281 h 28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0"/>
                  <a:gd name="T13" fmla="*/ 0 h 281"/>
                  <a:gd name="T14" fmla="*/ 260 w 260"/>
                  <a:gd name="T15" fmla="*/ 281 h 28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0" h="281">
                    <a:moveTo>
                      <a:pt x="260" y="0"/>
                    </a:moveTo>
                    <a:cubicBezTo>
                      <a:pt x="224" y="19"/>
                      <a:pt x="79" y="77"/>
                      <a:pt x="42" y="112"/>
                    </a:cubicBezTo>
                    <a:cubicBezTo>
                      <a:pt x="5" y="143"/>
                      <a:pt x="0" y="183"/>
                      <a:pt x="35" y="211"/>
                    </a:cubicBezTo>
                    <a:cubicBezTo>
                      <a:pt x="70" y="239"/>
                      <a:pt x="208" y="266"/>
                      <a:pt x="253" y="281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7" name="Freeform 895"/>
              <p:cNvSpPr>
                <a:spLocks/>
              </p:cNvSpPr>
              <p:nvPr/>
            </p:nvSpPr>
            <p:spPr bwMode="auto">
              <a:xfrm>
                <a:off x="2482" y="1040"/>
                <a:ext cx="900" cy="421"/>
              </a:xfrm>
              <a:custGeom>
                <a:avLst/>
                <a:gdLst>
                  <a:gd name="T0" fmla="*/ 531 w 900"/>
                  <a:gd name="T1" fmla="*/ 0 h 421"/>
                  <a:gd name="T2" fmla="*/ 279 w 900"/>
                  <a:gd name="T3" fmla="*/ 77 h 421"/>
                  <a:gd name="T4" fmla="*/ 68 w 900"/>
                  <a:gd name="T5" fmla="*/ 182 h 421"/>
                  <a:gd name="T6" fmla="*/ 33 w 900"/>
                  <a:gd name="T7" fmla="*/ 323 h 421"/>
                  <a:gd name="T8" fmla="*/ 328 w 900"/>
                  <a:gd name="T9" fmla="*/ 400 h 421"/>
                  <a:gd name="T10" fmla="*/ 812 w 900"/>
                  <a:gd name="T11" fmla="*/ 421 h 421"/>
                  <a:gd name="T12" fmla="*/ 855 w 900"/>
                  <a:gd name="T13" fmla="*/ 400 h 4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00"/>
                  <a:gd name="T22" fmla="*/ 0 h 421"/>
                  <a:gd name="T23" fmla="*/ 900 w 900"/>
                  <a:gd name="T24" fmla="*/ 421 h 4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00" h="421">
                    <a:moveTo>
                      <a:pt x="531" y="0"/>
                    </a:moveTo>
                    <a:cubicBezTo>
                      <a:pt x="489" y="13"/>
                      <a:pt x="356" y="47"/>
                      <a:pt x="279" y="77"/>
                    </a:cubicBezTo>
                    <a:cubicBezTo>
                      <a:pt x="202" y="107"/>
                      <a:pt x="109" y="141"/>
                      <a:pt x="68" y="182"/>
                    </a:cubicBezTo>
                    <a:cubicBezTo>
                      <a:pt x="31" y="213"/>
                      <a:pt x="0" y="292"/>
                      <a:pt x="33" y="323"/>
                    </a:cubicBezTo>
                    <a:cubicBezTo>
                      <a:pt x="76" y="359"/>
                      <a:pt x="198" y="384"/>
                      <a:pt x="328" y="400"/>
                    </a:cubicBezTo>
                    <a:cubicBezTo>
                      <a:pt x="458" y="416"/>
                      <a:pt x="724" y="421"/>
                      <a:pt x="812" y="421"/>
                    </a:cubicBezTo>
                    <a:cubicBezTo>
                      <a:pt x="900" y="421"/>
                      <a:pt x="846" y="404"/>
                      <a:pt x="855" y="40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" name="Freeform 896"/>
              <p:cNvSpPr>
                <a:spLocks/>
              </p:cNvSpPr>
              <p:nvPr/>
            </p:nvSpPr>
            <p:spPr bwMode="auto">
              <a:xfrm>
                <a:off x="2782" y="1068"/>
                <a:ext cx="428" cy="269"/>
              </a:xfrm>
              <a:custGeom>
                <a:avLst/>
                <a:gdLst>
                  <a:gd name="T0" fmla="*/ 428 w 428"/>
                  <a:gd name="T1" fmla="*/ 0 h 269"/>
                  <a:gd name="T2" fmla="*/ 217 w 428"/>
                  <a:gd name="T3" fmla="*/ 35 h 269"/>
                  <a:gd name="T4" fmla="*/ 21 w 428"/>
                  <a:gd name="T5" fmla="*/ 140 h 269"/>
                  <a:gd name="T6" fmla="*/ 91 w 428"/>
                  <a:gd name="T7" fmla="*/ 246 h 269"/>
                  <a:gd name="T8" fmla="*/ 231 w 428"/>
                  <a:gd name="T9" fmla="*/ 267 h 269"/>
                  <a:gd name="T10" fmla="*/ 414 w 428"/>
                  <a:gd name="T11" fmla="*/ 260 h 2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28"/>
                  <a:gd name="T19" fmla="*/ 0 h 269"/>
                  <a:gd name="T20" fmla="*/ 428 w 428"/>
                  <a:gd name="T21" fmla="*/ 269 h 26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28" h="269">
                    <a:moveTo>
                      <a:pt x="428" y="0"/>
                    </a:moveTo>
                    <a:cubicBezTo>
                      <a:pt x="428" y="0"/>
                      <a:pt x="217" y="35"/>
                      <a:pt x="217" y="35"/>
                    </a:cubicBezTo>
                    <a:cubicBezTo>
                      <a:pt x="217" y="35"/>
                      <a:pt x="42" y="105"/>
                      <a:pt x="21" y="140"/>
                    </a:cubicBezTo>
                    <a:cubicBezTo>
                      <a:pt x="0" y="175"/>
                      <a:pt x="14" y="217"/>
                      <a:pt x="91" y="246"/>
                    </a:cubicBezTo>
                    <a:cubicBezTo>
                      <a:pt x="126" y="267"/>
                      <a:pt x="177" y="265"/>
                      <a:pt x="231" y="267"/>
                    </a:cubicBezTo>
                    <a:cubicBezTo>
                      <a:pt x="285" y="269"/>
                      <a:pt x="376" y="262"/>
                      <a:pt x="414" y="26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" name="Freeform 897"/>
              <p:cNvSpPr>
                <a:spLocks/>
              </p:cNvSpPr>
              <p:nvPr/>
            </p:nvSpPr>
            <p:spPr bwMode="auto">
              <a:xfrm>
                <a:off x="3554" y="1075"/>
                <a:ext cx="377" cy="239"/>
              </a:xfrm>
              <a:custGeom>
                <a:avLst/>
                <a:gdLst>
                  <a:gd name="T0" fmla="*/ 42 w 377"/>
                  <a:gd name="T1" fmla="*/ 239 h 239"/>
                  <a:gd name="T2" fmla="*/ 335 w 377"/>
                  <a:gd name="T3" fmla="*/ 146 h 239"/>
                  <a:gd name="T4" fmla="*/ 342 w 377"/>
                  <a:gd name="T5" fmla="*/ 47 h 239"/>
                  <a:gd name="T6" fmla="*/ 0 w 377"/>
                  <a:gd name="T7" fmla="*/ 0 h 2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77"/>
                  <a:gd name="T13" fmla="*/ 0 h 239"/>
                  <a:gd name="T14" fmla="*/ 377 w 377"/>
                  <a:gd name="T15" fmla="*/ 239 h 2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77" h="239">
                    <a:moveTo>
                      <a:pt x="42" y="239"/>
                    </a:moveTo>
                    <a:cubicBezTo>
                      <a:pt x="89" y="224"/>
                      <a:pt x="285" y="178"/>
                      <a:pt x="335" y="146"/>
                    </a:cubicBezTo>
                    <a:cubicBezTo>
                      <a:pt x="372" y="115"/>
                      <a:pt x="377" y="75"/>
                      <a:pt x="342" y="47"/>
                    </a:cubicBezTo>
                    <a:cubicBezTo>
                      <a:pt x="286" y="23"/>
                      <a:pt x="71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20" name="Freeform 898"/>
              <p:cNvSpPr>
                <a:spLocks/>
              </p:cNvSpPr>
              <p:nvPr/>
            </p:nvSpPr>
            <p:spPr bwMode="auto">
              <a:xfrm>
                <a:off x="3646" y="997"/>
                <a:ext cx="660" cy="336"/>
              </a:xfrm>
              <a:custGeom>
                <a:avLst/>
                <a:gdLst>
                  <a:gd name="T0" fmla="*/ 425 w 646"/>
                  <a:gd name="T1" fmla="*/ 932 h 300"/>
                  <a:gd name="T2" fmla="*/ 605 w 646"/>
                  <a:gd name="T3" fmla="*/ 787 h 300"/>
                  <a:gd name="T4" fmla="*/ 752 w 646"/>
                  <a:gd name="T5" fmla="*/ 594 h 300"/>
                  <a:gd name="T6" fmla="*/ 776 w 646"/>
                  <a:gd name="T7" fmla="*/ 332 h 300"/>
                  <a:gd name="T8" fmla="*/ 569 w 646"/>
                  <a:gd name="T9" fmla="*/ 187 h 300"/>
                  <a:gd name="T10" fmla="*/ 0 w 646"/>
                  <a:gd name="T11" fmla="*/ 0 h 3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46"/>
                  <a:gd name="T19" fmla="*/ 0 h 300"/>
                  <a:gd name="T20" fmla="*/ 646 w 646"/>
                  <a:gd name="T21" fmla="*/ 300 h 3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46" h="300">
                    <a:moveTo>
                      <a:pt x="343" y="300"/>
                    </a:moveTo>
                    <a:cubicBezTo>
                      <a:pt x="367" y="292"/>
                      <a:pt x="443" y="272"/>
                      <a:pt x="487" y="254"/>
                    </a:cubicBezTo>
                    <a:cubicBezTo>
                      <a:pt x="531" y="236"/>
                      <a:pt x="584" y="216"/>
                      <a:pt x="607" y="191"/>
                    </a:cubicBezTo>
                    <a:cubicBezTo>
                      <a:pt x="628" y="173"/>
                      <a:pt x="646" y="125"/>
                      <a:pt x="627" y="107"/>
                    </a:cubicBezTo>
                    <a:cubicBezTo>
                      <a:pt x="603" y="85"/>
                      <a:pt x="563" y="79"/>
                      <a:pt x="459" y="61"/>
                    </a:cubicBezTo>
                    <a:cubicBezTo>
                      <a:pt x="355" y="43"/>
                      <a:pt x="76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21" name="Freeform 899"/>
              <p:cNvSpPr>
                <a:spLocks/>
              </p:cNvSpPr>
              <p:nvPr/>
            </p:nvSpPr>
            <p:spPr bwMode="auto">
              <a:xfrm>
                <a:off x="4116" y="955"/>
                <a:ext cx="630" cy="397"/>
              </a:xfrm>
              <a:custGeom>
                <a:avLst/>
                <a:gdLst>
                  <a:gd name="T0" fmla="*/ 320 w 630"/>
                  <a:gd name="T1" fmla="*/ 397 h 397"/>
                  <a:gd name="T2" fmla="*/ 468 w 630"/>
                  <a:gd name="T3" fmla="*/ 345 h 397"/>
                  <a:gd name="T4" fmla="*/ 590 w 630"/>
                  <a:gd name="T5" fmla="*/ 275 h 397"/>
                  <a:gd name="T6" fmla="*/ 611 w 630"/>
                  <a:gd name="T7" fmla="*/ 181 h 397"/>
                  <a:gd name="T8" fmla="*/ 439 w 630"/>
                  <a:gd name="T9" fmla="*/ 129 h 397"/>
                  <a:gd name="T10" fmla="*/ 0 w 630"/>
                  <a:gd name="T11" fmla="*/ 0 h 3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30"/>
                  <a:gd name="T19" fmla="*/ 0 h 397"/>
                  <a:gd name="T20" fmla="*/ 630 w 630"/>
                  <a:gd name="T21" fmla="*/ 397 h 39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30" h="397">
                    <a:moveTo>
                      <a:pt x="320" y="397"/>
                    </a:moveTo>
                    <a:cubicBezTo>
                      <a:pt x="345" y="388"/>
                      <a:pt x="423" y="366"/>
                      <a:pt x="468" y="345"/>
                    </a:cubicBezTo>
                    <a:cubicBezTo>
                      <a:pt x="513" y="325"/>
                      <a:pt x="567" y="303"/>
                      <a:pt x="590" y="275"/>
                    </a:cubicBezTo>
                    <a:cubicBezTo>
                      <a:pt x="612" y="255"/>
                      <a:pt x="630" y="201"/>
                      <a:pt x="611" y="181"/>
                    </a:cubicBezTo>
                    <a:cubicBezTo>
                      <a:pt x="586" y="156"/>
                      <a:pt x="541" y="159"/>
                      <a:pt x="439" y="129"/>
                    </a:cubicBezTo>
                    <a:cubicBezTo>
                      <a:pt x="337" y="99"/>
                      <a:pt x="91" y="27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71" name="Group 900"/>
            <p:cNvGrpSpPr>
              <a:grpSpLocks/>
            </p:cNvGrpSpPr>
            <p:nvPr/>
          </p:nvGrpSpPr>
          <p:grpSpPr bwMode="auto">
            <a:xfrm>
              <a:off x="7245350" y="5429250"/>
              <a:ext cx="519113" cy="128588"/>
              <a:chOff x="2199" y="955"/>
              <a:chExt cx="2547" cy="506"/>
            </a:xfrm>
          </p:grpSpPr>
          <p:sp>
            <p:nvSpPr>
              <p:cNvPr id="310" name="Freeform 901"/>
              <p:cNvSpPr>
                <a:spLocks/>
              </p:cNvSpPr>
              <p:nvPr/>
            </p:nvSpPr>
            <p:spPr bwMode="auto">
              <a:xfrm>
                <a:off x="2199" y="1166"/>
                <a:ext cx="260" cy="281"/>
              </a:xfrm>
              <a:custGeom>
                <a:avLst/>
                <a:gdLst>
                  <a:gd name="T0" fmla="*/ 260 w 260"/>
                  <a:gd name="T1" fmla="*/ 0 h 281"/>
                  <a:gd name="T2" fmla="*/ 42 w 260"/>
                  <a:gd name="T3" fmla="*/ 112 h 281"/>
                  <a:gd name="T4" fmla="*/ 35 w 260"/>
                  <a:gd name="T5" fmla="*/ 211 h 281"/>
                  <a:gd name="T6" fmla="*/ 253 w 260"/>
                  <a:gd name="T7" fmla="*/ 281 h 28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0"/>
                  <a:gd name="T13" fmla="*/ 0 h 281"/>
                  <a:gd name="T14" fmla="*/ 260 w 260"/>
                  <a:gd name="T15" fmla="*/ 281 h 28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0" h="281">
                    <a:moveTo>
                      <a:pt x="260" y="0"/>
                    </a:moveTo>
                    <a:cubicBezTo>
                      <a:pt x="224" y="19"/>
                      <a:pt x="79" y="77"/>
                      <a:pt x="42" y="112"/>
                    </a:cubicBezTo>
                    <a:cubicBezTo>
                      <a:pt x="5" y="143"/>
                      <a:pt x="0" y="183"/>
                      <a:pt x="35" y="211"/>
                    </a:cubicBezTo>
                    <a:cubicBezTo>
                      <a:pt x="70" y="239"/>
                      <a:pt x="208" y="266"/>
                      <a:pt x="253" y="281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1" name="Freeform 902"/>
              <p:cNvSpPr>
                <a:spLocks/>
              </p:cNvSpPr>
              <p:nvPr/>
            </p:nvSpPr>
            <p:spPr bwMode="auto">
              <a:xfrm>
                <a:off x="2482" y="1040"/>
                <a:ext cx="900" cy="421"/>
              </a:xfrm>
              <a:custGeom>
                <a:avLst/>
                <a:gdLst>
                  <a:gd name="T0" fmla="*/ 531 w 900"/>
                  <a:gd name="T1" fmla="*/ 0 h 421"/>
                  <a:gd name="T2" fmla="*/ 279 w 900"/>
                  <a:gd name="T3" fmla="*/ 77 h 421"/>
                  <a:gd name="T4" fmla="*/ 68 w 900"/>
                  <a:gd name="T5" fmla="*/ 182 h 421"/>
                  <a:gd name="T6" fmla="*/ 33 w 900"/>
                  <a:gd name="T7" fmla="*/ 323 h 421"/>
                  <a:gd name="T8" fmla="*/ 328 w 900"/>
                  <a:gd name="T9" fmla="*/ 400 h 421"/>
                  <a:gd name="T10" fmla="*/ 812 w 900"/>
                  <a:gd name="T11" fmla="*/ 421 h 421"/>
                  <a:gd name="T12" fmla="*/ 855 w 900"/>
                  <a:gd name="T13" fmla="*/ 400 h 4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00"/>
                  <a:gd name="T22" fmla="*/ 0 h 421"/>
                  <a:gd name="T23" fmla="*/ 900 w 900"/>
                  <a:gd name="T24" fmla="*/ 421 h 4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00" h="421">
                    <a:moveTo>
                      <a:pt x="531" y="0"/>
                    </a:moveTo>
                    <a:cubicBezTo>
                      <a:pt x="489" y="13"/>
                      <a:pt x="356" y="47"/>
                      <a:pt x="279" y="77"/>
                    </a:cubicBezTo>
                    <a:cubicBezTo>
                      <a:pt x="202" y="107"/>
                      <a:pt x="109" y="141"/>
                      <a:pt x="68" y="182"/>
                    </a:cubicBezTo>
                    <a:cubicBezTo>
                      <a:pt x="31" y="213"/>
                      <a:pt x="0" y="292"/>
                      <a:pt x="33" y="323"/>
                    </a:cubicBezTo>
                    <a:cubicBezTo>
                      <a:pt x="76" y="359"/>
                      <a:pt x="198" y="384"/>
                      <a:pt x="328" y="400"/>
                    </a:cubicBezTo>
                    <a:cubicBezTo>
                      <a:pt x="458" y="416"/>
                      <a:pt x="724" y="421"/>
                      <a:pt x="812" y="421"/>
                    </a:cubicBezTo>
                    <a:cubicBezTo>
                      <a:pt x="900" y="421"/>
                      <a:pt x="846" y="404"/>
                      <a:pt x="855" y="40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2" name="Freeform 903"/>
              <p:cNvSpPr>
                <a:spLocks/>
              </p:cNvSpPr>
              <p:nvPr/>
            </p:nvSpPr>
            <p:spPr bwMode="auto">
              <a:xfrm>
                <a:off x="2782" y="1068"/>
                <a:ext cx="428" cy="269"/>
              </a:xfrm>
              <a:custGeom>
                <a:avLst/>
                <a:gdLst>
                  <a:gd name="T0" fmla="*/ 428 w 428"/>
                  <a:gd name="T1" fmla="*/ 0 h 269"/>
                  <a:gd name="T2" fmla="*/ 217 w 428"/>
                  <a:gd name="T3" fmla="*/ 35 h 269"/>
                  <a:gd name="T4" fmla="*/ 21 w 428"/>
                  <a:gd name="T5" fmla="*/ 140 h 269"/>
                  <a:gd name="T6" fmla="*/ 91 w 428"/>
                  <a:gd name="T7" fmla="*/ 246 h 269"/>
                  <a:gd name="T8" fmla="*/ 231 w 428"/>
                  <a:gd name="T9" fmla="*/ 267 h 269"/>
                  <a:gd name="T10" fmla="*/ 414 w 428"/>
                  <a:gd name="T11" fmla="*/ 260 h 2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28"/>
                  <a:gd name="T19" fmla="*/ 0 h 269"/>
                  <a:gd name="T20" fmla="*/ 428 w 428"/>
                  <a:gd name="T21" fmla="*/ 269 h 26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28" h="269">
                    <a:moveTo>
                      <a:pt x="428" y="0"/>
                    </a:moveTo>
                    <a:cubicBezTo>
                      <a:pt x="428" y="0"/>
                      <a:pt x="217" y="35"/>
                      <a:pt x="217" y="35"/>
                    </a:cubicBezTo>
                    <a:cubicBezTo>
                      <a:pt x="217" y="35"/>
                      <a:pt x="42" y="105"/>
                      <a:pt x="21" y="140"/>
                    </a:cubicBezTo>
                    <a:cubicBezTo>
                      <a:pt x="0" y="175"/>
                      <a:pt x="14" y="217"/>
                      <a:pt x="91" y="246"/>
                    </a:cubicBezTo>
                    <a:cubicBezTo>
                      <a:pt x="126" y="267"/>
                      <a:pt x="177" y="265"/>
                      <a:pt x="231" y="267"/>
                    </a:cubicBezTo>
                    <a:cubicBezTo>
                      <a:pt x="285" y="269"/>
                      <a:pt x="376" y="262"/>
                      <a:pt x="414" y="26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3" name="Freeform 904"/>
              <p:cNvSpPr>
                <a:spLocks/>
              </p:cNvSpPr>
              <p:nvPr/>
            </p:nvSpPr>
            <p:spPr bwMode="auto">
              <a:xfrm>
                <a:off x="3554" y="1075"/>
                <a:ext cx="377" cy="239"/>
              </a:xfrm>
              <a:custGeom>
                <a:avLst/>
                <a:gdLst>
                  <a:gd name="T0" fmla="*/ 42 w 377"/>
                  <a:gd name="T1" fmla="*/ 239 h 239"/>
                  <a:gd name="T2" fmla="*/ 335 w 377"/>
                  <a:gd name="T3" fmla="*/ 146 h 239"/>
                  <a:gd name="T4" fmla="*/ 342 w 377"/>
                  <a:gd name="T5" fmla="*/ 47 h 239"/>
                  <a:gd name="T6" fmla="*/ 0 w 377"/>
                  <a:gd name="T7" fmla="*/ 0 h 2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77"/>
                  <a:gd name="T13" fmla="*/ 0 h 239"/>
                  <a:gd name="T14" fmla="*/ 377 w 377"/>
                  <a:gd name="T15" fmla="*/ 239 h 2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77" h="239">
                    <a:moveTo>
                      <a:pt x="42" y="239"/>
                    </a:moveTo>
                    <a:cubicBezTo>
                      <a:pt x="89" y="224"/>
                      <a:pt x="285" y="178"/>
                      <a:pt x="335" y="146"/>
                    </a:cubicBezTo>
                    <a:cubicBezTo>
                      <a:pt x="372" y="115"/>
                      <a:pt x="377" y="75"/>
                      <a:pt x="342" y="47"/>
                    </a:cubicBezTo>
                    <a:cubicBezTo>
                      <a:pt x="286" y="23"/>
                      <a:pt x="71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4" name="Freeform 905"/>
              <p:cNvSpPr>
                <a:spLocks/>
              </p:cNvSpPr>
              <p:nvPr/>
            </p:nvSpPr>
            <p:spPr bwMode="auto">
              <a:xfrm>
                <a:off x="3646" y="997"/>
                <a:ext cx="660" cy="336"/>
              </a:xfrm>
              <a:custGeom>
                <a:avLst/>
                <a:gdLst>
                  <a:gd name="T0" fmla="*/ 425 w 646"/>
                  <a:gd name="T1" fmla="*/ 932 h 300"/>
                  <a:gd name="T2" fmla="*/ 605 w 646"/>
                  <a:gd name="T3" fmla="*/ 787 h 300"/>
                  <a:gd name="T4" fmla="*/ 752 w 646"/>
                  <a:gd name="T5" fmla="*/ 594 h 300"/>
                  <a:gd name="T6" fmla="*/ 776 w 646"/>
                  <a:gd name="T7" fmla="*/ 332 h 300"/>
                  <a:gd name="T8" fmla="*/ 569 w 646"/>
                  <a:gd name="T9" fmla="*/ 187 h 300"/>
                  <a:gd name="T10" fmla="*/ 0 w 646"/>
                  <a:gd name="T11" fmla="*/ 0 h 3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46"/>
                  <a:gd name="T19" fmla="*/ 0 h 300"/>
                  <a:gd name="T20" fmla="*/ 646 w 646"/>
                  <a:gd name="T21" fmla="*/ 300 h 3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46" h="300">
                    <a:moveTo>
                      <a:pt x="343" y="300"/>
                    </a:moveTo>
                    <a:cubicBezTo>
                      <a:pt x="367" y="292"/>
                      <a:pt x="443" y="272"/>
                      <a:pt x="487" y="254"/>
                    </a:cubicBezTo>
                    <a:cubicBezTo>
                      <a:pt x="531" y="236"/>
                      <a:pt x="584" y="216"/>
                      <a:pt x="607" y="191"/>
                    </a:cubicBezTo>
                    <a:cubicBezTo>
                      <a:pt x="628" y="173"/>
                      <a:pt x="646" y="125"/>
                      <a:pt x="627" y="107"/>
                    </a:cubicBezTo>
                    <a:cubicBezTo>
                      <a:pt x="603" y="85"/>
                      <a:pt x="563" y="79"/>
                      <a:pt x="459" y="61"/>
                    </a:cubicBezTo>
                    <a:cubicBezTo>
                      <a:pt x="355" y="43"/>
                      <a:pt x="76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5" name="Freeform 906"/>
              <p:cNvSpPr>
                <a:spLocks/>
              </p:cNvSpPr>
              <p:nvPr/>
            </p:nvSpPr>
            <p:spPr bwMode="auto">
              <a:xfrm>
                <a:off x="4116" y="955"/>
                <a:ext cx="630" cy="397"/>
              </a:xfrm>
              <a:custGeom>
                <a:avLst/>
                <a:gdLst>
                  <a:gd name="T0" fmla="*/ 320 w 630"/>
                  <a:gd name="T1" fmla="*/ 397 h 397"/>
                  <a:gd name="T2" fmla="*/ 468 w 630"/>
                  <a:gd name="T3" fmla="*/ 345 h 397"/>
                  <a:gd name="T4" fmla="*/ 590 w 630"/>
                  <a:gd name="T5" fmla="*/ 275 h 397"/>
                  <a:gd name="T6" fmla="*/ 611 w 630"/>
                  <a:gd name="T7" fmla="*/ 181 h 397"/>
                  <a:gd name="T8" fmla="*/ 439 w 630"/>
                  <a:gd name="T9" fmla="*/ 129 h 397"/>
                  <a:gd name="T10" fmla="*/ 0 w 630"/>
                  <a:gd name="T11" fmla="*/ 0 h 3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30"/>
                  <a:gd name="T19" fmla="*/ 0 h 397"/>
                  <a:gd name="T20" fmla="*/ 630 w 630"/>
                  <a:gd name="T21" fmla="*/ 397 h 39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30" h="397">
                    <a:moveTo>
                      <a:pt x="320" y="397"/>
                    </a:moveTo>
                    <a:cubicBezTo>
                      <a:pt x="345" y="388"/>
                      <a:pt x="423" y="366"/>
                      <a:pt x="468" y="345"/>
                    </a:cubicBezTo>
                    <a:cubicBezTo>
                      <a:pt x="513" y="325"/>
                      <a:pt x="567" y="303"/>
                      <a:pt x="590" y="275"/>
                    </a:cubicBezTo>
                    <a:cubicBezTo>
                      <a:pt x="612" y="255"/>
                      <a:pt x="630" y="201"/>
                      <a:pt x="611" y="181"/>
                    </a:cubicBezTo>
                    <a:cubicBezTo>
                      <a:pt x="586" y="156"/>
                      <a:pt x="541" y="159"/>
                      <a:pt x="439" y="129"/>
                    </a:cubicBezTo>
                    <a:cubicBezTo>
                      <a:pt x="337" y="99"/>
                      <a:pt x="91" y="27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72" name="Group 907"/>
            <p:cNvGrpSpPr>
              <a:grpSpLocks/>
            </p:cNvGrpSpPr>
            <p:nvPr/>
          </p:nvGrpSpPr>
          <p:grpSpPr bwMode="auto">
            <a:xfrm>
              <a:off x="6821488" y="5408613"/>
              <a:ext cx="519112" cy="128587"/>
              <a:chOff x="2199" y="955"/>
              <a:chExt cx="2547" cy="506"/>
            </a:xfrm>
          </p:grpSpPr>
          <p:sp>
            <p:nvSpPr>
              <p:cNvPr id="304" name="Freeform 908"/>
              <p:cNvSpPr>
                <a:spLocks/>
              </p:cNvSpPr>
              <p:nvPr/>
            </p:nvSpPr>
            <p:spPr bwMode="auto">
              <a:xfrm>
                <a:off x="2199" y="1166"/>
                <a:ext cx="260" cy="281"/>
              </a:xfrm>
              <a:custGeom>
                <a:avLst/>
                <a:gdLst>
                  <a:gd name="T0" fmla="*/ 260 w 260"/>
                  <a:gd name="T1" fmla="*/ 0 h 281"/>
                  <a:gd name="T2" fmla="*/ 42 w 260"/>
                  <a:gd name="T3" fmla="*/ 112 h 281"/>
                  <a:gd name="T4" fmla="*/ 35 w 260"/>
                  <a:gd name="T5" fmla="*/ 211 h 281"/>
                  <a:gd name="T6" fmla="*/ 253 w 260"/>
                  <a:gd name="T7" fmla="*/ 281 h 28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0"/>
                  <a:gd name="T13" fmla="*/ 0 h 281"/>
                  <a:gd name="T14" fmla="*/ 260 w 260"/>
                  <a:gd name="T15" fmla="*/ 281 h 28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0" h="281">
                    <a:moveTo>
                      <a:pt x="260" y="0"/>
                    </a:moveTo>
                    <a:cubicBezTo>
                      <a:pt x="224" y="19"/>
                      <a:pt x="79" y="77"/>
                      <a:pt x="42" y="112"/>
                    </a:cubicBezTo>
                    <a:cubicBezTo>
                      <a:pt x="5" y="143"/>
                      <a:pt x="0" y="183"/>
                      <a:pt x="35" y="211"/>
                    </a:cubicBezTo>
                    <a:cubicBezTo>
                      <a:pt x="70" y="239"/>
                      <a:pt x="208" y="266"/>
                      <a:pt x="253" y="281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5" name="Freeform 909"/>
              <p:cNvSpPr>
                <a:spLocks/>
              </p:cNvSpPr>
              <p:nvPr/>
            </p:nvSpPr>
            <p:spPr bwMode="auto">
              <a:xfrm>
                <a:off x="2482" y="1040"/>
                <a:ext cx="900" cy="421"/>
              </a:xfrm>
              <a:custGeom>
                <a:avLst/>
                <a:gdLst>
                  <a:gd name="T0" fmla="*/ 531 w 900"/>
                  <a:gd name="T1" fmla="*/ 0 h 421"/>
                  <a:gd name="T2" fmla="*/ 279 w 900"/>
                  <a:gd name="T3" fmla="*/ 77 h 421"/>
                  <a:gd name="T4" fmla="*/ 68 w 900"/>
                  <a:gd name="T5" fmla="*/ 182 h 421"/>
                  <a:gd name="T6" fmla="*/ 33 w 900"/>
                  <a:gd name="T7" fmla="*/ 323 h 421"/>
                  <a:gd name="T8" fmla="*/ 328 w 900"/>
                  <a:gd name="T9" fmla="*/ 400 h 421"/>
                  <a:gd name="T10" fmla="*/ 812 w 900"/>
                  <a:gd name="T11" fmla="*/ 421 h 421"/>
                  <a:gd name="T12" fmla="*/ 855 w 900"/>
                  <a:gd name="T13" fmla="*/ 400 h 4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00"/>
                  <a:gd name="T22" fmla="*/ 0 h 421"/>
                  <a:gd name="T23" fmla="*/ 900 w 900"/>
                  <a:gd name="T24" fmla="*/ 421 h 4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00" h="421">
                    <a:moveTo>
                      <a:pt x="531" y="0"/>
                    </a:moveTo>
                    <a:cubicBezTo>
                      <a:pt x="489" y="13"/>
                      <a:pt x="356" y="47"/>
                      <a:pt x="279" y="77"/>
                    </a:cubicBezTo>
                    <a:cubicBezTo>
                      <a:pt x="202" y="107"/>
                      <a:pt x="109" y="141"/>
                      <a:pt x="68" y="182"/>
                    </a:cubicBezTo>
                    <a:cubicBezTo>
                      <a:pt x="31" y="213"/>
                      <a:pt x="0" y="292"/>
                      <a:pt x="33" y="323"/>
                    </a:cubicBezTo>
                    <a:cubicBezTo>
                      <a:pt x="76" y="359"/>
                      <a:pt x="198" y="384"/>
                      <a:pt x="328" y="400"/>
                    </a:cubicBezTo>
                    <a:cubicBezTo>
                      <a:pt x="458" y="416"/>
                      <a:pt x="724" y="421"/>
                      <a:pt x="812" y="421"/>
                    </a:cubicBezTo>
                    <a:cubicBezTo>
                      <a:pt x="900" y="421"/>
                      <a:pt x="846" y="404"/>
                      <a:pt x="855" y="40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6" name="Freeform 910"/>
              <p:cNvSpPr>
                <a:spLocks/>
              </p:cNvSpPr>
              <p:nvPr/>
            </p:nvSpPr>
            <p:spPr bwMode="auto">
              <a:xfrm>
                <a:off x="2782" y="1068"/>
                <a:ext cx="428" cy="269"/>
              </a:xfrm>
              <a:custGeom>
                <a:avLst/>
                <a:gdLst>
                  <a:gd name="T0" fmla="*/ 428 w 428"/>
                  <a:gd name="T1" fmla="*/ 0 h 269"/>
                  <a:gd name="T2" fmla="*/ 217 w 428"/>
                  <a:gd name="T3" fmla="*/ 35 h 269"/>
                  <a:gd name="T4" fmla="*/ 21 w 428"/>
                  <a:gd name="T5" fmla="*/ 140 h 269"/>
                  <a:gd name="T6" fmla="*/ 91 w 428"/>
                  <a:gd name="T7" fmla="*/ 246 h 269"/>
                  <a:gd name="T8" fmla="*/ 231 w 428"/>
                  <a:gd name="T9" fmla="*/ 267 h 269"/>
                  <a:gd name="T10" fmla="*/ 414 w 428"/>
                  <a:gd name="T11" fmla="*/ 260 h 2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28"/>
                  <a:gd name="T19" fmla="*/ 0 h 269"/>
                  <a:gd name="T20" fmla="*/ 428 w 428"/>
                  <a:gd name="T21" fmla="*/ 269 h 26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28" h="269">
                    <a:moveTo>
                      <a:pt x="428" y="0"/>
                    </a:moveTo>
                    <a:cubicBezTo>
                      <a:pt x="428" y="0"/>
                      <a:pt x="217" y="35"/>
                      <a:pt x="217" y="35"/>
                    </a:cubicBezTo>
                    <a:cubicBezTo>
                      <a:pt x="217" y="35"/>
                      <a:pt x="42" y="105"/>
                      <a:pt x="21" y="140"/>
                    </a:cubicBezTo>
                    <a:cubicBezTo>
                      <a:pt x="0" y="175"/>
                      <a:pt x="14" y="217"/>
                      <a:pt x="91" y="246"/>
                    </a:cubicBezTo>
                    <a:cubicBezTo>
                      <a:pt x="126" y="267"/>
                      <a:pt x="177" y="265"/>
                      <a:pt x="231" y="267"/>
                    </a:cubicBezTo>
                    <a:cubicBezTo>
                      <a:pt x="285" y="269"/>
                      <a:pt x="376" y="262"/>
                      <a:pt x="414" y="26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7" name="Freeform 911"/>
              <p:cNvSpPr>
                <a:spLocks/>
              </p:cNvSpPr>
              <p:nvPr/>
            </p:nvSpPr>
            <p:spPr bwMode="auto">
              <a:xfrm>
                <a:off x="3554" y="1075"/>
                <a:ext cx="377" cy="239"/>
              </a:xfrm>
              <a:custGeom>
                <a:avLst/>
                <a:gdLst>
                  <a:gd name="T0" fmla="*/ 42 w 377"/>
                  <a:gd name="T1" fmla="*/ 239 h 239"/>
                  <a:gd name="T2" fmla="*/ 335 w 377"/>
                  <a:gd name="T3" fmla="*/ 146 h 239"/>
                  <a:gd name="T4" fmla="*/ 342 w 377"/>
                  <a:gd name="T5" fmla="*/ 47 h 239"/>
                  <a:gd name="T6" fmla="*/ 0 w 377"/>
                  <a:gd name="T7" fmla="*/ 0 h 2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77"/>
                  <a:gd name="T13" fmla="*/ 0 h 239"/>
                  <a:gd name="T14" fmla="*/ 377 w 377"/>
                  <a:gd name="T15" fmla="*/ 239 h 2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77" h="239">
                    <a:moveTo>
                      <a:pt x="42" y="239"/>
                    </a:moveTo>
                    <a:cubicBezTo>
                      <a:pt x="89" y="224"/>
                      <a:pt x="285" y="178"/>
                      <a:pt x="335" y="146"/>
                    </a:cubicBezTo>
                    <a:cubicBezTo>
                      <a:pt x="372" y="115"/>
                      <a:pt x="377" y="75"/>
                      <a:pt x="342" y="47"/>
                    </a:cubicBezTo>
                    <a:cubicBezTo>
                      <a:pt x="286" y="23"/>
                      <a:pt x="71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" name="Freeform 912"/>
              <p:cNvSpPr>
                <a:spLocks/>
              </p:cNvSpPr>
              <p:nvPr/>
            </p:nvSpPr>
            <p:spPr bwMode="auto">
              <a:xfrm>
                <a:off x="3646" y="997"/>
                <a:ext cx="660" cy="336"/>
              </a:xfrm>
              <a:custGeom>
                <a:avLst/>
                <a:gdLst>
                  <a:gd name="T0" fmla="*/ 425 w 646"/>
                  <a:gd name="T1" fmla="*/ 932 h 300"/>
                  <a:gd name="T2" fmla="*/ 605 w 646"/>
                  <a:gd name="T3" fmla="*/ 787 h 300"/>
                  <a:gd name="T4" fmla="*/ 752 w 646"/>
                  <a:gd name="T5" fmla="*/ 594 h 300"/>
                  <a:gd name="T6" fmla="*/ 776 w 646"/>
                  <a:gd name="T7" fmla="*/ 332 h 300"/>
                  <a:gd name="T8" fmla="*/ 569 w 646"/>
                  <a:gd name="T9" fmla="*/ 187 h 300"/>
                  <a:gd name="T10" fmla="*/ 0 w 646"/>
                  <a:gd name="T11" fmla="*/ 0 h 3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46"/>
                  <a:gd name="T19" fmla="*/ 0 h 300"/>
                  <a:gd name="T20" fmla="*/ 646 w 646"/>
                  <a:gd name="T21" fmla="*/ 300 h 3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46" h="300">
                    <a:moveTo>
                      <a:pt x="343" y="300"/>
                    </a:moveTo>
                    <a:cubicBezTo>
                      <a:pt x="367" y="292"/>
                      <a:pt x="443" y="272"/>
                      <a:pt x="487" y="254"/>
                    </a:cubicBezTo>
                    <a:cubicBezTo>
                      <a:pt x="531" y="236"/>
                      <a:pt x="584" y="216"/>
                      <a:pt x="607" y="191"/>
                    </a:cubicBezTo>
                    <a:cubicBezTo>
                      <a:pt x="628" y="173"/>
                      <a:pt x="646" y="125"/>
                      <a:pt x="627" y="107"/>
                    </a:cubicBezTo>
                    <a:cubicBezTo>
                      <a:pt x="603" y="85"/>
                      <a:pt x="563" y="79"/>
                      <a:pt x="459" y="61"/>
                    </a:cubicBezTo>
                    <a:cubicBezTo>
                      <a:pt x="355" y="43"/>
                      <a:pt x="76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" name="Freeform 913"/>
              <p:cNvSpPr>
                <a:spLocks/>
              </p:cNvSpPr>
              <p:nvPr/>
            </p:nvSpPr>
            <p:spPr bwMode="auto">
              <a:xfrm>
                <a:off x="4116" y="955"/>
                <a:ext cx="630" cy="397"/>
              </a:xfrm>
              <a:custGeom>
                <a:avLst/>
                <a:gdLst>
                  <a:gd name="T0" fmla="*/ 320 w 630"/>
                  <a:gd name="T1" fmla="*/ 397 h 397"/>
                  <a:gd name="T2" fmla="*/ 468 w 630"/>
                  <a:gd name="T3" fmla="*/ 345 h 397"/>
                  <a:gd name="T4" fmla="*/ 590 w 630"/>
                  <a:gd name="T5" fmla="*/ 275 h 397"/>
                  <a:gd name="T6" fmla="*/ 611 w 630"/>
                  <a:gd name="T7" fmla="*/ 181 h 397"/>
                  <a:gd name="T8" fmla="*/ 439 w 630"/>
                  <a:gd name="T9" fmla="*/ 129 h 397"/>
                  <a:gd name="T10" fmla="*/ 0 w 630"/>
                  <a:gd name="T11" fmla="*/ 0 h 3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30"/>
                  <a:gd name="T19" fmla="*/ 0 h 397"/>
                  <a:gd name="T20" fmla="*/ 630 w 630"/>
                  <a:gd name="T21" fmla="*/ 397 h 39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30" h="397">
                    <a:moveTo>
                      <a:pt x="320" y="397"/>
                    </a:moveTo>
                    <a:cubicBezTo>
                      <a:pt x="345" y="388"/>
                      <a:pt x="423" y="366"/>
                      <a:pt x="468" y="345"/>
                    </a:cubicBezTo>
                    <a:cubicBezTo>
                      <a:pt x="513" y="325"/>
                      <a:pt x="567" y="303"/>
                      <a:pt x="590" y="275"/>
                    </a:cubicBezTo>
                    <a:cubicBezTo>
                      <a:pt x="612" y="255"/>
                      <a:pt x="630" y="201"/>
                      <a:pt x="611" y="181"/>
                    </a:cubicBezTo>
                    <a:cubicBezTo>
                      <a:pt x="586" y="156"/>
                      <a:pt x="541" y="159"/>
                      <a:pt x="439" y="129"/>
                    </a:cubicBezTo>
                    <a:cubicBezTo>
                      <a:pt x="337" y="99"/>
                      <a:pt x="91" y="27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73" name="Picture 915" descr="access_point_stylized_smal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9625" y="5056188"/>
              <a:ext cx="433388" cy="363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" name="Line 918"/>
            <p:cNvSpPr>
              <a:spLocks noChangeShapeType="1"/>
            </p:cNvSpPr>
            <p:nvPr/>
          </p:nvSpPr>
          <p:spPr bwMode="auto">
            <a:xfrm rot="5400000" flipV="1">
              <a:off x="7991475" y="5440363"/>
              <a:ext cx="3175" cy="85725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75" name="Group 919"/>
            <p:cNvGrpSpPr>
              <a:grpSpLocks/>
            </p:cNvGrpSpPr>
            <p:nvPr/>
          </p:nvGrpSpPr>
          <p:grpSpPr bwMode="auto">
            <a:xfrm flipH="1">
              <a:off x="5775325" y="4533900"/>
              <a:ext cx="414338" cy="373063"/>
              <a:chOff x="2839" y="3501"/>
              <a:chExt cx="755" cy="803"/>
            </a:xfrm>
          </p:grpSpPr>
          <p:pic>
            <p:nvPicPr>
              <p:cNvPr id="302" name="Picture 920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3" name="Freeform 921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76" name="Group 922"/>
            <p:cNvGrpSpPr>
              <a:grpSpLocks/>
            </p:cNvGrpSpPr>
            <p:nvPr/>
          </p:nvGrpSpPr>
          <p:grpSpPr bwMode="auto">
            <a:xfrm flipH="1">
              <a:off x="5457825" y="4954588"/>
              <a:ext cx="482600" cy="406400"/>
              <a:chOff x="2839" y="3501"/>
              <a:chExt cx="755" cy="803"/>
            </a:xfrm>
          </p:grpSpPr>
          <p:pic>
            <p:nvPicPr>
              <p:cNvPr id="300" name="Picture 923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1" name="Freeform 924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77" name="Group 925"/>
            <p:cNvGrpSpPr>
              <a:grpSpLocks/>
            </p:cNvGrpSpPr>
            <p:nvPr/>
          </p:nvGrpSpPr>
          <p:grpSpPr bwMode="auto">
            <a:xfrm flipH="1">
              <a:off x="5935663" y="5256213"/>
              <a:ext cx="427037" cy="349250"/>
              <a:chOff x="2839" y="3501"/>
              <a:chExt cx="755" cy="803"/>
            </a:xfrm>
          </p:grpSpPr>
          <p:pic>
            <p:nvPicPr>
              <p:cNvPr id="298" name="Picture 926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9" name="Freeform 927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78" name="Group 928"/>
            <p:cNvGrpSpPr>
              <a:grpSpLocks/>
            </p:cNvGrpSpPr>
            <p:nvPr/>
          </p:nvGrpSpPr>
          <p:grpSpPr bwMode="auto">
            <a:xfrm>
              <a:off x="6550025" y="5238750"/>
              <a:ext cx="427038" cy="350838"/>
              <a:chOff x="2839" y="3501"/>
              <a:chExt cx="755" cy="803"/>
            </a:xfrm>
          </p:grpSpPr>
          <p:pic>
            <p:nvPicPr>
              <p:cNvPr id="296" name="Picture 929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" name="Freeform 930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pic>
          <p:nvPicPr>
            <p:cNvPr id="79" name="Picture 931" descr="car_icon_small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42063" y="1720850"/>
              <a:ext cx="849312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0" name="Group 932"/>
            <p:cNvGrpSpPr>
              <a:grpSpLocks/>
            </p:cNvGrpSpPr>
            <p:nvPr/>
          </p:nvGrpSpPr>
          <p:grpSpPr bwMode="auto">
            <a:xfrm>
              <a:off x="5618163" y="1558925"/>
              <a:ext cx="415925" cy="373063"/>
              <a:chOff x="2756" y="1866"/>
              <a:chExt cx="462" cy="463"/>
            </a:xfrm>
          </p:grpSpPr>
          <p:pic>
            <p:nvPicPr>
              <p:cNvPr id="294" name="Picture 933" descr="iphone_stylized_small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" y="1922"/>
                <a:ext cx="152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934" descr="antenna_radiation_stylized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56" y="1866"/>
                <a:ext cx="462" cy="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81" name="Picture 936" descr="access_point_stylized_smal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4388" y="5057775"/>
              <a:ext cx="412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2" name="Group 938"/>
            <p:cNvGrpSpPr>
              <a:grpSpLocks/>
            </p:cNvGrpSpPr>
            <p:nvPr/>
          </p:nvGrpSpPr>
          <p:grpSpPr bwMode="auto">
            <a:xfrm>
              <a:off x="8240713" y="5002213"/>
              <a:ext cx="227012" cy="481012"/>
              <a:chOff x="4140" y="429"/>
              <a:chExt cx="1425" cy="2396"/>
            </a:xfrm>
          </p:grpSpPr>
          <p:sp>
            <p:nvSpPr>
              <p:cNvPr id="262" name="Freeform 939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7 w 354"/>
                  <a:gd name="T1" fmla="*/ 0 h 2742"/>
                  <a:gd name="T2" fmla="*/ 38 w 354"/>
                  <a:gd name="T3" fmla="*/ 55 h 2742"/>
                  <a:gd name="T4" fmla="*/ 37 w 354"/>
                  <a:gd name="T5" fmla="*/ 425 h 2742"/>
                  <a:gd name="T6" fmla="*/ 0 w 354"/>
                  <a:gd name="T7" fmla="*/ 445 h 2742"/>
                  <a:gd name="T8" fmla="*/ 7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3" name="Rectangle 940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264" name="Freeform 941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23 w 211"/>
                  <a:gd name="T3" fmla="*/ 36 h 2537"/>
                  <a:gd name="T4" fmla="*/ 2 w 211"/>
                  <a:gd name="T5" fmla="*/ 405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5" name="Freeform 942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1 h 226"/>
                  <a:gd name="T4" fmla="*/ 36 w 328"/>
                  <a:gd name="T5" fmla="*/ 38 h 226"/>
                  <a:gd name="T6" fmla="*/ 0 w 328"/>
                  <a:gd name="T7" fmla="*/ 16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" name="Rectangle 943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grpSp>
            <p:nvGrpSpPr>
              <p:cNvPr id="267" name="Group 944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292" name="AutoShape 945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93" name="AutoShape 946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</p:grpSp>
          <p:sp>
            <p:nvSpPr>
              <p:cNvPr id="268" name="Rectangle 947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grpSp>
            <p:nvGrpSpPr>
              <p:cNvPr id="269" name="Group 948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290" name="AutoShape 949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91" name="AutoShape 950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</p:grpSp>
          <p:sp>
            <p:nvSpPr>
              <p:cNvPr id="270" name="Rectangle 951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271" name="Rectangle 952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grpSp>
            <p:nvGrpSpPr>
              <p:cNvPr id="272" name="Group 953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288" name="AutoShape 954"/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89" name="AutoShape 955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</p:grpSp>
          <p:sp>
            <p:nvSpPr>
              <p:cNvPr id="273" name="Freeform 956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0 h 226"/>
                  <a:gd name="T4" fmla="*/ 36 w 328"/>
                  <a:gd name="T5" fmla="*/ 36 h 226"/>
                  <a:gd name="T6" fmla="*/ 0 w 328"/>
                  <a:gd name="T7" fmla="*/ 15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274" name="Group 957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286" name="AutoShape 958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87" name="AutoShape 959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</p:grpSp>
          <p:sp>
            <p:nvSpPr>
              <p:cNvPr id="275" name="Rectangle 960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276" name="Freeform 961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32 w 296"/>
                  <a:gd name="T3" fmla="*/ 22 h 256"/>
                  <a:gd name="T4" fmla="*/ 32 w 296"/>
                  <a:gd name="T5" fmla="*/ 41 h 256"/>
                  <a:gd name="T6" fmla="*/ 0 w 296"/>
                  <a:gd name="T7" fmla="*/ 15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" name="Freeform 962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34 w 304"/>
                  <a:gd name="T3" fmla="*/ 27 h 288"/>
                  <a:gd name="T4" fmla="*/ 31 w 304"/>
                  <a:gd name="T5" fmla="*/ 47 h 288"/>
                  <a:gd name="T6" fmla="*/ 2 w 304"/>
                  <a:gd name="T7" fmla="*/ 2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" name="Oval 963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279" name="Freeform 964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18 h 240"/>
                  <a:gd name="T2" fmla="*/ 2 w 306"/>
                  <a:gd name="T3" fmla="*/ 40 h 240"/>
                  <a:gd name="T4" fmla="*/ 34 w 306"/>
                  <a:gd name="T5" fmla="*/ 18 h 240"/>
                  <a:gd name="T6" fmla="*/ 32 w 306"/>
                  <a:gd name="T7" fmla="*/ 0 h 240"/>
                  <a:gd name="T8" fmla="*/ 0 w 306"/>
                  <a:gd name="T9" fmla="*/ 18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0" name="AutoShape 965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281" name="AutoShape 966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282" name="Oval 967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283" name="Oval 968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 eaLnBrk="1" hangingPunct="1"/>
                <a:endParaRPr lang="pt-BR" altLang="pt-BR" sz="1800">
                  <a:solidFill>
                    <a:srgbClr val="FF0000"/>
                  </a:solidFill>
                </a:endParaRPr>
              </a:p>
            </p:txBody>
          </p:sp>
          <p:sp>
            <p:nvSpPr>
              <p:cNvPr id="284" name="Oval 969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285" name="Rectangle 970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</p:grpSp>
        <p:grpSp>
          <p:nvGrpSpPr>
            <p:cNvPr id="83" name="Group 971"/>
            <p:cNvGrpSpPr>
              <a:grpSpLocks/>
            </p:cNvGrpSpPr>
            <p:nvPr/>
          </p:nvGrpSpPr>
          <p:grpSpPr bwMode="auto">
            <a:xfrm>
              <a:off x="7924800" y="5303838"/>
              <a:ext cx="227013" cy="481012"/>
              <a:chOff x="4140" y="429"/>
              <a:chExt cx="1425" cy="2396"/>
            </a:xfrm>
          </p:grpSpPr>
          <p:sp>
            <p:nvSpPr>
              <p:cNvPr id="229" name="Freeform 972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7 w 354"/>
                  <a:gd name="T1" fmla="*/ 0 h 2742"/>
                  <a:gd name="T2" fmla="*/ 38 w 354"/>
                  <a:gd name="T3" fmla="*/ 55 h 2742"/>
                  <a:gd name="T4" fmla="*/ 37 w 354"/>
                  <a:gd name="T5" fmla="*/ 425 h 2742"/>
                  <a:gd name="T6" fmla="*/ 0 w 354"/>
                  <a:gd name="T7" fmla="*/ 445 h 2742"/>
                  <a:gd name="T8" fmla="*/ 7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30" name="Rectangle 973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231" name="Freeform 974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23 w 211"/>
                  <a:gd name="T3" fmla="*/ 36 h 2537"/>
                  <a:gd name="T4" fmla="*/ 2 w 211"/>
                  <a:gd name="T5" fmla="*/ 405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32" name="Freeform 975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1 h 226"/>
                  <a:gd name="T4" fmla="*/ 36 w 328"/>
                  <a:gd name="T5" fmla="*/ 38 h 226"/>
                  <a:gd name="T6" fmla="*/ 0 w 328"/>
                  <a:gd name="T7" fmla="*/ 16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33" name="Rectangle 976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grpSp>
            <p:nvGrpSpPr>
              <p:cNvPr id="234" name="Group 977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260" name="AutoShape 978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61" name="AutoShape 979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</p:grpSp>
          <p:sp>
            <p:nvSpPr>
              <p:cNvPr id="235" name="Rectangle 980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grpSp>
            <p:nvGrpSpPr>
              <p:cNvPr id="236" name="Group 981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258" name="AutoShape 982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59" name="AutoShape 983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</p:grpSp>
          <p:sp>
            <p:nvSpPr>
              <p:cNvPr id="237" name="Rectangle 984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238" name="Rectangle 985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grpSp>
            <p:nvGrpSpPr>
              <p:cNvPr id="239" name="Group 986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256" name="AutoShape 987"/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57" name="AutoShape 988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</p:grpSp>
          <p:sp>
            <p:nvSpPr>
              <p:cNvPr id="240" name="Freeform 989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0 h 226"/>
                  <a:gd name="T4" fmla="*/ 36 w 328"/>
                  <a:gd name="T5" fmla="*/ 36 h 226"/>
                  <a:gd name="T6" fmla="*/ 0 w 328"/>
                  <a:gd name="T7" fmla="*/ 15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242" name="Group 990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254" name="AutoShape 991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55" name="AutoShape 992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</p:grpSp>
          <p:sp>
            <p:nvSpPr>
              <p:cNvPr id="243" name="Rectangle 993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244" name="Freeform 994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32 w 296"/>
                  <a:gd name="T3" fmla="*/ 22 h 256"/>
                  <a:gd name="T4" fmla="*/ 32 w 296"/>
                  <a:gd name="T5" fmla="*/ 41 h 256"/>
                  <a:gd name="T6" fmla="*/ 0 w 296"/>
                  <a:gd name="T7" fmla="*/ 15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5" name="Freeform 995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34 w 304"/>
                  <a:gd name="T3" fmla="*/ 27 h 288"/>
                  <a:gd name="T4" fmla="*/ 31 w 304"/>
                  <a:gd name="T5" fmla="*/ 47 h 288"/>
                  <a:gd name="T6" fmla="*/ 2 w 304"/>
                  <a:gd name="T7" fmla="*/ 2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" name="Oval 996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247" name="Freeform 997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18 h 240"/>
                  <a:gd name="T2" fmla="*/ 2 w 306"/>
                  <a:gd name="T3" fmla="*/ 40 h 240"/>
                  <a:gd name="T4" fmla="*/ 34 w 306"/>
                  <a:gd name="T5" fmla="*/ 18 h 240"/>
                  <a:gd name="T6" fmla="*/ 32 w 306"/>
                  <a:gd name="T7" fmla="*/ 0 h 240"/>
                  <a:gd name="T8" fmla="*/ 0 w 306"/>
                  <a:gd name="T9" fmla="*/ 18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8" name="AutoShape 998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249" name="AutoShape 999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250" name="Oval 1000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251" name="Oval 1001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 eaLnBrk="1" hangingPunct="1"/>
                <a:endParaRPr lang="pt-BR" altLang="pt-BR" sz="1800">
                  <a:solidFill>
                    <a:srgbClr val="FF0000"/>
                  </a:solidFill>
                </a:endParaRPr>
              </a:p>
            </p:txBody>
          </p:sp>
          <p:sp>
            <p:nvSpPr>
              <p:cNvPr id="252" name="Oval 1002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253" name="Rectangle 1003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</p:grpSp>
        <p:grpSp>
          <p:nvGrpSpPr>
            <p:cNvPr id="84" name="Group 1004"/>
            <p:cNvGrpSpPr>
              <a:grpSpLocks/>
            </p:cNvGrpSpPr>
            <p:nvPr/>
          </p:nvGrpSpPr>
          <p:grpSpPr bwMode="auto">
            <a:xfrm>
              <a:off x="5302250" y="2043113"/>
              <a:ext cx="534988" cy="407987"/>
              <a:chOff x="877" y="1008"/>
              <a:chExt cx="2747" cy="2591"/>
            </a:xfrm>
          </p:grpSpPr>
          <p:pic>
            <p:nvPicPr>
              <p:cNvPr id="206" name="Picture 1005" descr="antenna_stylized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1006" descr="laptop_keyboard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9064" flipH="1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8" name="Freeform 1007"/>
              <p:cNvSpPr>
                <a:spLocks/>
              </p:cNvSpPr>
              <p:nvPr/>
            </p:nvSpPr>
            <p:spPr bwMode="auto">
              <a:xfrm>
                <a:off x="1753" y="1603"/>
                <a:ext cx="1807" cy="1322"/>
              </a:xfrm>
              <a:custGeom>
                <a:avLst/>
                <a:gdLst>
                  <a:gd name="T0" fmla="*/ 4 w 2982"/>
                  <a:gd name="T1" fmla="*/ 0 h 2442"/>
                  <a:gd name="T2" fmla="*/ 0 w 2982"/>
                  <a:gd name="T3" fmla="*/ 4 h 2442"/>
                  <a:gd name="T4" fmla="*/ 16 w 2982"/>
                  <a:gd name="T5" fmla="*/ 5 h 2442"/>
                  <a:gd name="T6" fmla="*/ 20 w 2982"/>
                  <a:gd name="T7" fmla="*/ 1 h 2442"/>
                  <a:gd name="T8" fmla="*/ 4 w 2982"/>
                  <a:gd name="T9" fmla="*/ 0 h 24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82"/>
                  <a:gd name="T16" fmla="*/ 0 h 2442"/>
                  <a:gd name="T17" fmla="*/ 2982 w 2982"/>
                  <a:gd name="T18" fmla="*/ 2442 h 24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82" h="244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209" name="Picture 1008" descr="screen"/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0" name="Freeform 1009"/>
              <p:cNvSpPr>
                <a:spLocks/>
              </p:cNvSpPr>
              <p:nvPr/>
            </p:nvSpPr>
            <p:spPr bwMode="auto">
              <a:xfrm>
                <a:off x="2082" y="1564"/>
                <a:ext cx="1531" cy="246"/>
              </a:xfrm>
              <a:custGeom>
                <a:avLst/>
                <a:gdLst>
                  <a:gd name="T0" fmla="*/ 1 w 2528"/>
                  <a:gd name="T1" fmla="*/ 0 h 455"/>
                  <a:gd name="T2" fmla="*/ 17 w 2528"/>
                  <a:gd name="T3" fmla="*/ 1 h 455"/>
                  <a:gd name="T4" fmla="*/ 16 w 2528"/>
                  <a:gd name="T5" fmla="*/ 1 h 455"/>
                  <a:gd name="T6" fmla="*/ 0 w 2528"/>
                  <a:gd name="T7" fmla="*/ 1 h 455"/>
                  <a:gd name="T8" fmla="*/ 1 w 2528"/>
                  <a:gd name="T9" fmla="*/ 0 h 4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28"/>
                  <a:gd name="T16" fmla="*/ 0 h 455"/>
                  <a:gd name="T17" fmla="*/ 2528 w 2528"/>
                  <a:gd name="T18" fmla="*/ 455 h 4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28" h="455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1" name="Freeform 1010"/>
              <p:cNvSpPr>
                <a:spLocks/>
              </p:cNvSpPr>
              <p:nvPr/>
            </p:nvSpPr>
            <p:spPr bwMode="auto">
              <a:xfrm>
                <a:off x="1737" y="1562"/>
                <a:ext cx="425" cy="1024"/>
              </a:xfrm>
              <a:custGeom>
                <a:avLst/>
                <a:gdLst>
                  <a:gd name="T0" fmla="*/ 4 w 702"/>
                  <a:gd name="T1" fmla="*/ 0 h 1893"/>
                  <a:gd name="T2" fmla="*/ 0 w 702"/>
                  <a:gd name="T3" fmla="*/ 4 h 1893"/>
                  <a:gd name="T4" fmla="*/ 1 w 702"/>
                  <a:gd name="T5" fmla="*/ 4 h 1893"/>
                  <a:gd name="T6" fmla="*/ 5 w 702"/>
                  <a:gd name="T7" fmla="*/ 1 h 1893"/>
                  <a:gd name="T8" fmla="*/ 4 w 702"/>
                  <a:gd name="T9" fmla="*/ 0 h 18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02"/>
                  <a:gd name="T16" fmla="*/ 0 h 1893"/>
                  <a:gd name="T17" fmla="*/ 702 w 702"/>
                  <a:gd name="T18" fmla="*/ 1893 h 189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02" h="1893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2" name="Freeform 1011"/>
              <p:cNvSpPr>
                <a:spLocks/>
              </p:cNvSpPr>
              <p:nvPr/>
            </p:nvSpPr>
            <p:spPr bwMode="auto">
              <a:xfrm>
                <a:off x="3144" y="1745"/>
                <a:ext cx="458" cy="1182"/>
              </a:xfrm>
              <a:custGeom>
                <a:avLst/>
                <a:gdLst>
                  <a:gd name="T0" fmla="*/ 5 w 756"/>
                  <a:gd name="T1" fmla="*/ 0 h 2184"/>
                  <a:gd name="T2" fmla="*/ 1 w 756"/>
                  <a:gd name="T3" fmla="*/ 5 h 2184"/>
                  <a:gd name="T4" fmla="*/ 0 w 756"/>
                  <a:gd name="T5" fmla="*/ 5 h 2184"/>
                  <a:gd name="T6" fmla="*/ 4 w 756"/>
                  <a:gd name="T7" fmla="*/ 1 h 2184"/>
                  <a:gd name="T8" fmla="*/ 5 w 756"/>
                  <a:gd name="T9" fmla="*/ 0 h 21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6"/>
                  <a:gd name="T16" fmla="*/ 0 h 2184"/>
                  <a:gd name="T17" fmla="*/ 756 w 756"/>
                  <a:gd name="T18" fmla="*/ 2184 h 21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6" h="2184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3" name="Freeform 1012"/>
              <p:cNvSpPr>
                <a:spLocks/>
              </p:cNvSpPr>
              <p:nvPr/>
            </p:nvSpPr>
            <p:spPr bwMode="auto">
              <a:xfrm>
                <a:off x="1732" y="2534"/>
                <a:ext cx="1680" cy="399"/>
              </a:xfrm>
              <a:custGeom>
                <a:avLst/>
                <a:gdLst>
                  <a:gd name="T0" fmla="*/ 1 w 2773"/>
                  <a:gd name="T1" fmla="*/ 0 h 738"/>
                  <a:gd name="T2" fmla="*/ 0 w 2773"/>
                  <a:gd name="T3" fmla="*/ 1 h 738"/>
                  <a:gd name="T4" fmla="*/ 16 w 2773"/>
                  <a:gd name="T5" fmla="*/ 2 h 738"/>
                  <a:gd name="T6" fmla="*/ 16 w 2773"/>
                  <a:gd name="T7" fmla="*/ 1 h 738"/>
                  <a:gd name="T8" fmla="*/ 1 w 2773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73"/>
                  <a:gd name="T16" fmla="*/ 0 h 738"/>
                  <a:gd name="T17" fmla="*/ 2773 w 2773"/>
                  <a:gd name="T18" fmla="*/ 738 h 7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73" h="738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CC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4" name="Freeform 1013"/>
              <p:cNvSpPr>
                <a:spLocks/>
              </p:cNvSpPr>
              <p:nvPr/>
            </p:nvSpPr>
            <p:spPr bwMode="auto">
              <a:xfrm>
                <a:off x="3195" y="1755"/>
                <a:ext cx="429" cy="1187"/>
              </a:xfrm>
              <a:custGeom>
                <a:avLst/>
                <a:gdLst>
                  <a:gd name="T0" fmla="*/ 12 w 637"/>
                  <a:gd name="T1" fmla="*/ 0 h 1659"/>
                  <a:gd name="T2" fmla="*/ 12 w 637"/>
                  <a:gd name="T3" fmla="*/ 0 h 1659"/>
                  <a:gd name="T4" fmla="*/ 1 w 637"/>
                  <a:gd name="T5" fmla="*/ 59 h 1659"/>
                  <a:gd name="T6" fmla="*/ 0 w 637"/>
                  <a:gd name="T7" fmla="*/ 57 h 1659"/>
                  <a:gd name="T8" fmla="*/ 12 w 637"/>
                  <a:gd name="T9" fmla="*/ 0 h 16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7"/>
                  <a:gd name="T16" fmla="*/ 0 h 1659"/>
                  <a:gd name="T17" fmla="*/ 637 w 637"/>
                  <a:gd name="T18" fmla="*/ 1659 h 16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7" h="1659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" name="Freeform 1014"/>
              <p:cNvSpPr>
                <a:spLocks/>
              </p:cNvSpPr>
              <p:nvPr/>
            </p:nvSpPr>
            <p:spPr bwMode="auto">
              <a:xfrm>
                <a:off x="1734" y="2587"/>
                <a:ext cx="1494" cy="394"/>
              </a:xfrm>
              <a:custGeom>
                <a:avLst/>
                <a:gdLst>
                  <a:gd name="T0" fmla="*/ 0 w 2216"/>
                  <a:gd name="T1" fmla="*/ 0 h 550"/>
                  <a:gd name="T2" fmla="*/ 1 w 2216"/>
                  <a:gd name="T3" fmla="*/ 2 h 550"/>
                  <a:gd name="T4" fmla="*/ 42 w 2216"/>
                  <a:gd name="T5" fmla="*/ 20 h 550"/>
                  <a:gd name="T6" fmla="*/ 42 w 2216"/>
                  <a:gd name="T7" fmla="*/ 17 h 550"/>
                  <a:gd name="T8" fmla="*/ 0 w 2216"/>
                  <a:gd name="T9" fmla="*/ 0 h 5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16"/>
                  <a:gd name="T16" fmla="*/ 0 h 550"/>
                  <a:gd name="T17" fmla="*/ 2216 w 2216"/>
                  <a:gd name="T18" fmla="*/ 550 h 5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16" h="550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216" name="Group 1015"/>
              <p:cNvGrpSpPr>
                <a:grpSpLocks/>
              </p:cNvGrpSpPr>
              <p:nvPr/>
            </p:nvGrpSpPr>
            <p:grpSpPr bwMode="auto"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223" name="Freeform 1016"/>
                <p:cNvSpPr>
                  <a:spLocks/>
                </p:cNvSpPr>
                <p:nvPr/>
              </p:nvSpPr>
              <p:spPr bwMode="auto">
                <a:xfrm>
                  <a:off x="1740" y="2642"/>
                  <a:ext cx="752" cy="327"/>
                </a:xfrm>
                <a:custGeom>
                  <a:avLst/>
                  <a:gdLst>
                    <a:gd name="T0" fmla="*/ 293 w 752"/>
                    <a:gd name="T1" fmla="*/ 0 h 327"/>
                    <a:gd name="T2" fmla="*/ 752 w 752"/>
                    <a:gd name="T3" fmla="*/ 124 h 327"/>
                    <a:gd name="T4" fmla="*/ 470 w 752"/>
                    <a:gd name="T5" fmla="*/ 327 h 327"/>
                    <a:gd name="T6" fmla="*/ 0 w 752"/>
                    <a:gd name="T7" fmla="*/ 183 h 327"/>
                    <a:gd name="T8" fmla="*/ 293 w 752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52"/>
                    <a:gd name="T16" fmla="*/ 0 h 327"/>
                    <a:gd name="T17" fmla="*/ 752 w 752"/>
                    <a:gd name="T18" fmla="*/ 327 h 3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52" h="327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24" name="Freeform 1017"/>
                <p:cNvSpPr>
                  <a:spLocks/>
                </p:cNvSpPr>
                <p:nvPr/>
              </p:nvSpPr>
              <p:spPr bwMode="auto">
                <a:xfrm>
                  <a:off x="1754" y="2649"/>
                  <a:ext cx="726" cy="311"/>
                </a:xfrm>
                <a:custGeom>
                  <a:avLst/>
                  <a:gdLst>
                    <a:gd name="T0" fmla="*/ 282 w 726"/>
                    <a:gd name="T1" fmla="*/ 0 h 311"/>
                    <a:gd name="T2" fmla="*/ 726 w 726"/>
                    <a:gd name="T3" fmla="*/ 119 h 311"/>
                    <a:gd name="T4" fmla="*/ 457 w 726"/>
                    <a:gd name="T5" fmla="*/ 311 h 311"/>
                    <a:gd name="T6" fmla="*/ 0 w 726"/>
                    <a:gd name="T7" fmla="*/ 173 h 311"/>
                    <a:gd name="T8" fmla="*/ 282 w 726"/>
                    <a:gd name="T9" fmla="*/ 0 h 3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6"/>
                    <a:gd name="T16" fmla="*/ 0 h 311"/>
                    <a:gd name="T17" fmla="*/ 726 w 726"/>
                    <a:gd name="T18" fmla="*/ 311 h 31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6" h="311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25" name="Freeform 1018"/>
                <p:cNvSpPr>
                  <a:spLocks/>
                </p:cNvSpPr>
                <p:nvPr/>
              </p:nvSpPr>
              <p:spPr bwMode="auto">
                <a:xfrm>
                  <a:off x="1808" y="2770"/>
                  <a:ext cx="258" cy="100"/>
                </a:xfrm>
                <a:custGeom>
                  <a:avLst/>
                  <a:gdLst>
                    <a:gd name="T0" fmla="*/ 0 w 258"/>
                    <a:gd name="T1" fmla="*/ 44 h 100"/>
                    <a:gd name="T2" fmla="*/ 75 w 258"/>
                    <a:gd name="T3" fmla="*/ 0 h 100"/>
                    <a:gd name="T4" fmla="*/ 258 w 258"/>
                    <a:gd name="T5" fmla="*/ 50 h 100"/>
                    <a:gd name="T6" fmla="*/ 183 w 258"/>
                    <a:gd name="T7" fmla="*/ 100 h 100"/>
                    <a:gd name="T8" fmla="*/ 0 w 258"/>
                    <a:gd name="T9" fmla="*/ 44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8"/>
                    <a:gd name="T16" fmla="*/ 0 h 100"/>
                    <a:gd name="T17" fmla="*/ 258 w 258"/>
                    <a:gd name="T18" fmla="*/ 100 h 1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8" h="100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26" name="Freeform 1019"/>
                <p:cNvSpPr>
                  <a:spLocks/>
                </p:cNvSpPr>
                <p:nvPr/>
              </p:nvSpPr>
              <p:spPr bwMode="auto">
                <a:xfrm>
                  <a:off x="1799" y="2816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4"/>
                    <a:gd name="T16" fmla="*/ 0 h 63"/>
                    <a:gd name="T17" fmla="*/ 194 w 194"/>
                    <a:gd name="T18" fmla="*/ 63 h 6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27" name="Freeform 1020"/>
                <p:cNvSpPr>
                  <a:spLocks/>
                </p:cNvSpPr>
                <p:nvPr/>
              </p:nvSpPr>
              <p:spPr bwMode="auto">
                <a:xfrm>
                  <a:off x="2020" y="2834"/>
                  <a:ext cx="258" cy="102"/>
                </a:xfrm>
                <a:custGeom>
                  <a:avLst/>
                  <a:gdLst>
                    <a:gd name="T0" fmla="*/ 0 w 258"/>
                    <a:gd name="T1" fmla="*/ 46 h 102"/>
                    <a:gd name="T2" fmla="*/ 71 w 258"/>
                    <a:gd name="T3" fmla="*/ 0 h 102"/>
                    <a:gd name="T4" fmla="*/ 258 w 258"/>
                    <a:gd name="T5" fmla="*/ 52 h 102"/>
                    <a:gd name="T6" fmla="*/ 183 w 258"/>
                    <a:gd name="T7" fmla="*/ 102 h 102"/>
                    <a:gd name="T8" fmla="*/ 0 w 258"/>
                    <a:gd name="T9" fmla="*/ 46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8"/>
                    <a:gd name="T16" fmla="*/ 0 h 102"/>
                    <a:gd name="T17" fmla="*/ 258 w 258"/>
                    <a:gd name="T18" fmla="*/ 102 h 10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8" h="102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28" name="Freeform 1021"/>
                <p:cNvSpPr>
                  <a:spLocks/>
                </p:cNvSpPr>
                <p:nvPr/>
              </p:nvSpPr>
              <p:spPr bwMode="auto">
                <a:xfrm>
                  <a:off x="2011" y="2882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4"/>
                    <a:gd name="T16" fmla="*/ 0 h 63"/>
                    <a:gd name="T17" fmla="*/ 194 w 194"/>
                    <a:gd name="T18" fmla="*/ 63 h 6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217" name="Freeform 1022"/>
              <p:cNvSpPr>
                <a:spLocks/>
              </p:cNvSpPr>
              <p:nvPr/>
            </p:nvSpPr>
            <p:spPr bwMode="auto">
              <a:xfrm>
                <a:off x="2577" y="3043"/>
                <a:ext cx="614" cy="514"/>
              </a:xfrm>
              <a:custGeom>
                <a:avLst/>
                <a:gdLst>
                  <a:gd name="T0" fmla="*/ 1 w 990"/>
                  <a:gd name="T1" fmla="*/ 10 h 792"/>
                  <a:gd name="T2" fmla="*/ 9 w 990"/>
                  <a:gd name="T3" fmla="*/ 0 h 792"/>
                  <a:gd name="T4" fmla="*/ 9 w 990"/>
                  <a:gd name="T5" fmla="*/ 1 h 792"/>
                  <a:gd name="T6" fmla="*/ 0 w 990"/>
                  <a:gd name="T7" fmla="*/ 10 h 792"/>
                  <a:gd name="T8" fmla="*/ 1 w 990"/>
                  <a:gd name="T9" fmla="*/ 10 h 7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0"/>
                  <a:gd name="T16" fmla="*/ 0 h 792"/>
                  <a:gd name="T17" fmla="*/ 990 w 990"/>
                  <a:gd name="T18" fmla="*/ 792 h 7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0" h="792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8" name="Freeform 1023"/>
              <p:cNvSpPr>
                <a:spLocks/>
              </p:cNvSpPr>
              <p:nvPr/>
            </p:nvSpPr>
            <p:spPr bwMode="auto">
              <a:xfrm>
                <a:off x="1010" y="3084"/>
                <a:ext cx="1571" cy="469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22 w 2532"/>
                  <a:gd name="T5" fmla="*/ 9 h 723"/>
                  <a:gd name="T6" fmla="*/ 22 w 2532"/>
                  <a:gd name="T7" fmla="*/ 10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9" name="Freeform 1024"/>
              <p:cNvSpPr>
                <a:spLocks/>
              </p:cNvSpPr>
              <p:nvPr/>
            </p:nvSpPr>
            <p:spPr bwMode="auto">
              <a:xfrm>
                <a:off x="1011" y="2998"/>
                <a:ext cx="17" cy="95"/>
              </a:xfrm>
              <a:custGeom>
                <a:avLst/>
                <a:gdLst>
                  <a:gd name="T0" fmla="*/ 1 w 26"/>
                  <a:gd name="T1" fmla="*/ 1 h 147"/>
                  <a:gd name="T2" fmla="*/ 1 w 26"/>
                  <a:gd name="T3" fmla="*/ 2 h 147"/>
                  <a:gd name="T4" fmla="*/ 0 w 26"/>
                  <a:gd name="T5" fmla="*/ 2 h 147"/>
                  <a:gd name="T6" fmla="*/ 1 w 26"/>
                  <a:gd name="T7" fmla="*/ 0 h 147"/>
                  <a:gd name="T8" fmla="*/ 1 w 26"/>
                  <a:gd name="T9" fmla="*/ 1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147"/>
                  <a:gd name="T17" fmla="*/ 26 w 26"/>
                  <a:gd name="T18" fmla="*/ 147 h 1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147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0" name="Freeform 1025"/>
              <p:cNvSpPr>
                <a:spLocks/>
              </p:cNvSpPr>
              <p:nvPr/>
            </p:nvSpPr>
            <p:spPr bwMode="auto">
              <a:xfrm>
                <a:off x="1012" y="2611"/>
                <a:ext cx="730" cy="393"/>
              </a:xfrm>
              <a:custGeom>
                <a:avLst/>
                <a:gdLst>
                  <a:gd name="T0" fmla="*/ 10 w 1176"/>
                  <a:gd name="T1" fmla="*/ 0 h 606"/>
                  <a:gd name="T2" fmla="*/ 0 w 1176"/>
                  <a:gd name="T3" fmla="*/ 8 h 606"/>
                  <a:gd name="T4" fmla="*/ 1 w 1176"/>
                  <a:gd name="T5" fmla="*/ 8 h 606"/>
                  <a:gd name="T6" fmla="*/ 10 w 1176"/>
                  <a:gd name="T7" fmla="*/ 1 h 606"/>
                  <a:gd name="T8" fmla="*/ 10 w 1176"/>
                  <a:gd name="T9" fmla="*/ 0 h 6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76"/>
                  <a:gd name="T16" fmla="*/ 0 h 606"/>
                  <a:gd name="T17" fmla="*/ 1176 w 1176"/>
                  <a:gd name="T18" fmla="*/ 606 h 60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76" h="60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1" name="Freeform 1026"/>
              <p:cNvSpPr>
                <a:spLocks/>
              </p:cNvSpPr>
              <p:nvPr/>
            </p:nvSpPr>
            <p:spPr bwMode="auto">
              <a:xfrm>
                <a:off x="1061" y="3018"/>
                <a:ext cx="1490" cy="451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12 w 2532"/>
                  <a:gd name="T5" fmla="*/ 6 h 723"/>
                  <a:gd name="T6" fmla="*/ 12 w 2532"/>
                  <a:gd name="T7" fmla="*/ 6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2" name="Freeform 1027"/>
              <p:cNvSpPr>
                <a:spLocks/>
              </p:cNvSpPr>
              <p:nvPr/>
            </p:nvSpPr>
            <p:spPr bwMode="auto">
              <a:xfrm flipV="1">
                <a:off x="2549" y="2986"/>
                <a:ext cx="608" cy="467"/>
              </a:xfrm>
              <a:custGeom>
                <a:avLst/>
                <a:gdLst>
                  <a:gd name="T0" fmla="*/ 0 w 2532"/>
                  <a:gd name="T1" fmla="*/ 0 h 723"/>
                  <a:gd name="T2" fmla="*/ 0 w 2532"/>
                  <a:gd name="T3" fmla="*/ 0 h 723"/>
                  <a:gd name="T4" fmla="*/ 0 w 2532"/>
                  <a:gd name="T5" fmla="*/ 9 h 723"/>
                  <a:gd name="T6" fmla="*/ 0 w 2532"/>
                  <a:gd name="T7" fmla="*/ 9 h 723"/>
                  <a:gd name="T8" fmla="*/ 0 w 2532"/>
                  <a:gd name="T9" fmla="*/ 1 h 723"/>
                  <a:gd name="T10" fmla="*/ 0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85" name="Picture 1030" descr="laptop_keyboard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6897688" y="5735638"/>
              <a:ext cx="388937" cy="158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6" name="Freeform 1031"/>
            <p:cNvSpPr>
              <a:spLocks/>
            </p:cNvSpPr>
            <p:nvPr/>
          </p:nvSpPr>
          <p:spPr bwMode="auto">
            <a:xfrm>
              <a:off x="7026275" y="5580063"/>
              <a:ext cx="312738" cy="207962"/>
            </a:xfrm>
            <a:custGeom>
              <a:avLst/>
              <a:gdLst>
                <a:gd name="T0" fmla="*/ 2147483647 w 2982"/>
                <a:gd name="T1" fmla="*/ 0 h 2442"/>
                <a:gd name="T2" fmla="*/ 0 w 2982"/>
                <a:gd name="T3" fmla="*/ 2147483647 h 2442"/>
                <a:gd name="T4" fmla="*/ 2147483647 w 2982"/>
                <a:gd name="T5" fmla="*/ 2147483647 h 2442"/>
                <a:gd name="T6" fmla="*/ 2147483647 w 2982"/>
                <a:gd name="T7" fmla="*/ 2147483647 h 2442"/>
                <a:gd name="T8" fmla="*/ 2147483647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82"/>
                <a:gd name="T16" fmla="*/ 0 h 2442"/>
                <a:gd name="T17" fmla="*/ 2982 w 2982"/>
                <a:gd name="T18" fmla="*/ 2442 h 2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pic>
          <p:nvPicPr>
            <p:cNvPr id="87" name="Picture 1032" descr="screen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2150" y="5584825"/>
              <a:ext cx="284163" cy="190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8" name="Freeform 1033"/>
            <p:cNvSpPr>
              <a:spLocks/>
            </p:cNvSpPr>
            <p:nvPr/>
          </p:nvSpPr>
          <p:spPr bwMode="auto">
            <a:xfrm>
              <a:off x="7083425" y="5573713"/>
              <a:ext cx="265113" cy="39687"/>
            </a:xfrm>
            <a:custGeom>
              <a:avLst/>
              <a:gdLst>
                <a:gd name="T0" fmla="*/ 2147483647 w 2528"/>
                <a:gd name="T1" fmla="*/ 0 h 455"/>
                <a:gd name="T2" fmla="*/ 2147483647 w 2528"/>
                <a:gd name="T3" fmla="*/ 2147483647 h 455"/>
                <a:gd name="T4" fmla="*/ 2147483647 w 2528"/>
                <a:gd name="T5" fmla="*/ 2147483647 h 455"/>
                <a:gd name="T6" fmla="*/ 0 w 2528"/>
                <a:gd name="T7" fmla="*/ 2147483647 h 455"/>
                <a:gd name="T8" fmla="*/ 2147483647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28"/>
                <a:gd name="T16" fmla="*/ 0 h 455"/>
                <a:gd name="T17" fmla="*/ 2528 w 2528"/>
                <a:gd name="T18" fmla="*/ 455 h 4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9" name="Freeform 1034"/>
            <p:cNvSpPr>
              <a:spLocks/>
            </p:cNvSpPr>
            <p:nvPr/>
          </p:nvSpPr>
          <p:spPr bwMode="auto">
            <a:xfrm>
              <a:off x="7024688" y="5573713"/>
              <a:ext cx="73025" cy="161925"/>
            </a:xfrm>
            <a:custGeom>
              <a:avLst/>
              <a:gdLst>
                <a:gd name="T0" fmla="*/ 2147483647 w 702"/>
                <a:gd name="T1" fmla="*/ 0 h 1893"/>
                <a:gd name="T2" fmla="*/ 0 w 702"/>
                <a:gd name="T3" fmla="*/ 2147483647 h 1893"/>
                <a:gd name="T4" fmla="*/ 2147483647 w 702"/>
                <a:gd name="T5" fmla="*/ 2147483647 h 1893"/>
                <a:gd name="T6" fmla="*/ 2147483647 w 702"/>
                <a:gd name="T7" fmla="*/ 2147483647 h 1893"/>
                <a:gd name="T8" fmla="*/ 2147483647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2"/>
                <a:gd name="T16" fmla="*/ 0 h 1893"/>
                <a:gd name="T17" fmla="*/ 702 w 702"/>
                <a:gd name="T18" fmla="*/ 1893 h 18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0" name="Freeform 1035"/>
            <p:cNvSpPr>
              <a:spLocks/>
            </p:cNvSpPr>
            <p:nvPr/>
          </p:nvSpPr>
          <p:spPr bwMode="auto">
            <a:xfrm>
              <a:off x="7267575" y="5602288"/>
              <a:ext cx="79375" cy="185737"/>
            </a:xfrm>
            <a:custGeom>
              <a:avLst/>
              <a:gdLst>
                <a:gd name="T0" fmla="*/ 2147483647 w 756"/>
                <a:gd name="T1" fmla="*/ 0 h 2184"/>
                <a:gd name="T2" fmla="*/ 2147483647 w 756"/>
                <a:gd name="T3" fmla="*/ 2147483647 h 2184"/>
                <a:gd name="T4" fmla="*/ 0 w 756"/>
                <a:gd name="T5" fmla="*/ 2147483647 h 2184"/>
                <a:gd name="T6" fmla="*/ 2147483647 w 756"/>
                <a:gd name="T7" fmla="*/ 2147483647 h 2184"/>
                <a:gd name="T8" fmla="*/ 2147483647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6"/>
                <a:gd name="T16" fmla="*/ 0 h 2184"/>
                <a:gd name="T17" fmla="*/ 756 w 756"/>
                <a:gd name="T18" fmla="*/ 2184 h 2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1" name="Freeform 1036"/>
            <p:cNvSpPr>
              <a:spLocks/>
            </p:cNvSpPr>
            <p:nvPr/>
          </p:nvSpPr>
          <p:spPr bwMode="auto">
            <a:xfrm>
              <a:off x="7023100" y="5726113"/>
              <a:ext cx="290513" cy="63500"/>
            </a:xfrm>
            <a:custGeom>
              <a:avLst/>
              <a:gdLst>
                <a:gd name="T0" fmla="*/ 2147483647 w 2773"/>
                <a:gd name="T1" fmla="*/ 0 h 738"/>
                <a:gd name="T2" fmla="*/ 0 w 2773"/>
                <a:gd name="T3" fmla="*/ 2147483647 h 738"/>
                <a:gd name="T4" fmla="*/ 2147483647 w 2773"/>
                <a:gd name="T5" fmla="*/ 2147483647 h 738"/>
                <a:gd name="T6" fmla="*/ 2147483647 w 2773"/>
                <a:gd name="T7" fmla="*/ 2147483647 h 738"/>
                <a:gd name="T8" fmla="*/ 2147483647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73"/>
                <a:gd name="T16" fmla="*/ 0 h 738"/>
                <a:gd name="T17" fmla="*/ 2773 w 2773"/>
                <a:gd name="T18" fmla="*/ 738 h 7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2" name="Freeform 1037"/>
            <p:cNvSpPr>
              <a:spLocks/>
            </p:cNvSpPr>
            <p:nvPr/>
          </p:nvSpPr>
          <p:spPr bwMode="auto">
            <a:xfrm>
              <a:off x="7275513" y="5603875"/>
              <a:ext cx="74612" cy="187325"/>
            </a:xfrm>
            <a:custGeom>
              <a:avLst/>
              <a:gdLst>
                <a:gd name="T0" fmla="*/ 2147483647 w 637"/>
                <a:gd name="T1" fmla="*/ 0 h 1659"/>
                <a:gd name="T2" fmla="*/ 2147483647 w 637"/>
                <a:gd name="T3" fmla="*/ 0 h 1659"/>
                <a:gd name="T4" fmla="*/ 2147483647 w 637"/>
                <a:gd name="T5" fmla="*/ 2147483647 h 1659"/>
                <a:gd name="T6" fmla="*/ 0 w 637"/>
                <a:gd name="T7" fmla="*/ 2147483647 h 1659"/>
                <a:gd name="T8" fmla="*/ 2147483647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7"/>
                <a:gd name="T16" fmla="*/ 0 h 1659"/>
                <a:gd name="T17" fmla="*/ 637 w 637"/>
                <a:gd name="T18" fmla="*/ 1659 h 16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3" name="Freeform 1038"/>
            <p:cNvSpPr>
              <a:spLocks/>
            </p:cNvSpPr>
            <p:nvPr/>
          </p:nvSpPr>
          <p:spPr bwMode="auto">
            <a:xfrm>
              <a:off x="7023100" y="5735638"/>
              <a:ext cx="258763" cy="61912"/>
            </a:xfrm>
            <a:custGeom>
              <a:avLst/>
              <a:gdLst>
                <a:gd name="T0" fmla="*/ 0 w 2216"/>
                <a:gd name="T1" fmla="*/ 0 h 550"/>
                <a:gd name="T2" fmla="*/ 2147483647 w 2216"/>
                <a:gd name="T3" fmla="*/ 2147483647 h 550"/>
                <a:gd name="T4" fmla="*/ 2147483647 w 2216"/>
                <a:gd name="T5" fmla="*/ 2147483647 h 550"/>
                <a:gd name="T6" fmla="*/ 2147483647 w 2216"/>
                <a:gd name="T7" fmla="*/ 2147483647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16"/>
                <a:gd name="T16" fmla="*/ 0 h 550"/>
                <a:gd name="T17" fmla="*/ 2216 w 2216"/>
                <a:gd name="T18" fmla="*/ 550 h 5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94" name="Group 1039"/>
            <p:cNvGrpSpPr>
              <a:grpSpLocks/>
            </p:cNvGrpSpPr>
            <p:nvPr/>
          </p:nvGrpSpPr>
          <p:grpSpPr bwMode="auto">
            <a:xfrm>
              <a:off x="7019925" y="5800725"/>
              <a:ext cx="87313" cy="38100"/>
              <a:chOff x="1740" y="2642"/>
              <a:chExt cx="752" cy="327"/>
            </a:xfrm>
          </p:grpSpPr>
          <p:sp>
            <p:nvSpPr>
              <p:cNvPr id="200" name="Freeform 1040"/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2"/>
                  <a:gd name="T16" fmla="*/ 0 h 327"/>
                  <a:gd name="T17" fmla="*/ 752 w 752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01" name="Freeform 1041"/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6"/>
                  <a:gd name="T16" fmla="*/ 0 h 311"/>
                  <a:gd name="T17" fmla="*/ 726 w 726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02" name="Freeform 1042"/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0"/>
                  <a:gd name="T17" fmla="*/ 258 w 258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03" name="Freeform 1043"/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04" name="Freeform 1044"/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2"/>
                  <a:gd name="T17" fmla="*/ 258 w 25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05" name="Freeform 1045"/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95" name="Freeform 1046"/>
            <p:cNvSpPr>
              <a:spLocks/>
            </p:cNvSpPr>
            <p:nvPr/>
          </p:nvSpPr>
          <p:spPr bwMode="auto">
            <a:xfrm>
              <a:off x="7169150" y="5807075"/>
              <a:ext cx="106363" cy="80963"/>
            </a:xfrm>
            <a:custGeom>
              <a:avLst/>
              <a:gdLst>
                <a:gd name="T0" fmla="*/ 2147483647 w 990"/>
                <a:gd name="T1" fmla="*/ 2147483647 h 792"/>
                <a:gd name="T2" fmla="*/ 2147483647 w 990"/>
                <a:gd name="T3" fmla="*/ 0 h 792"/>
                <a:gd name="T4" fmla="*/ 2147483647 w 990"/>
                <a:gd name="T5" fmla="*/ 2147483647 h 792"/>
                <a:gd name="T6" fmla="*/ 0 w 990"/>
                <a:gd name="T7" fmla="*/ 2147483647 h 792"/>
                <a:gd name="T8" fmla="*/ 2147483647 w 990"/>
                <a:gd name="T9" fmla="*/ 2147483647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0"/>
                <a:gd name="T16" fmla="*/ 0 h 792"/>
                <a:gd name="T17" fmla="*/ 990 w 990"/>
                <a:gd name="T18" fmla="*/ 792 h 7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6" name="Freeform 1047"/>
            <p:cNvSpPr>
              <a:spLocks/>
            </p:cNvSpPr>
            <p:nvPr/>
          </p:nvSpPr>
          <p:spPr bwMode="auto">
            <a:xfrm>
              <a:off x="6897688" y="5813425"/>
              <a:ext cx="271462" cy="73025"/>
            </a:xfrm>
            <a:custGeom>
              <a:avLst/>
              <a:gdLst>
                <a:gd name="T0" fmla="*/ 2147483647 w 2532"/>
                <a:gd name="T1" fmla="*/ 0 h 723"/>
                <a:gd name="T2" fmla="*/ 2147483647 w 2532"/>
                <a:gd name="T3" fmla="*/ 0 h 723"/>
                <a:gd name="T4" fmla="*/ 2147483647 w 2532"/>
                <a:gd name="T5" fmla="*/ 2147483647 h 723"/>
                <a:gd name="T6" fmla="*/ 2147483647 w 2532"/>
                <a:gd name="T7" fmla="*/ 2147483647 h 723"/>
                <a:gd name="T8" fmla="*/ 0 w 2532"/>
                <a:gd name="T9" fmla="*/ 2147483647 h 723"/>
                <a:gd name="T10" fmla="*/ 2147483647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7" name="Freeform 1048"/>
            <p:cNvSpPr>
              <a:spLocks/>
            </p:cNvSpPr>
            <p:nvPr/>
          </p:nvSpPr>
          <p:spPr bwMode="auto">
            <a:xfrm>
              <a:off x="6899275" y="5799138"/>
              <a:ext cx="1588" cy="15875"/>
            </a:xfrm>
            <a:custGeom>
              <a:avLst/>
              <a:gdLst>
                <a:gd name="T0" fmla="*/ 2147483647 w 26"/>
                <a:gd name="T1" fmla="*/ 2147483647 h 147"/>
                <a:gd name="T2" fmla="*/ 2147483647 w 26"/>
                <a:gd name="T3" fmla="*/ 2147483647 h 147"/>
                <a:gd name="T4" fmla="*/ 0 w 26"/>
                <a:gd name="T5" fmla="*/ 2147483647 h 147"/>
                <a:gd name="T6" fmla="*/ 2147483647 w 26"/>
                <a:gd name="T7" fmla="*/ 0 h 147"/>
                <a:gd name="T8" fmla="*/ 2147483647 w 26"/>
                <a:gd name="T9" fmla="*/ 2147483647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47"/>
                <a:gd name="T17" fmla="*/ 26 w 26"/>
                <a:gd name="T18" fmla="*/ 147 h 1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8" name="Freeform 1049"/>
            <p:cNvSpPr>
              <a:spLocks/>
            </p:cNvSpPr>
            <p:nvPr/>
          </p:nvSpPr>
          <p:spPr bwMode="auto">
            <a:xfrm>
              <a:off x="6899275" y="5738813"/>
              <a:ext cx="125413" cy="61912"/>
            </a:xfrm>
            <a:custGeom>
              <a:avLst/>
              <a:gdLst>
                <a:gd name="T0" fmla="*/ 2147483647 w 1176"/>
                <a:gd name="T1" fmla="*/ 0 h 606"/>
                <a:gd name="T2" fmla="*/ 0 w 1176"/>
                <a:gd name="T3" fmla="*/ 2147483647 h 606"/>
                <a:gd name="T4" fmla="*/ 2147483647 w 1176"/>
                <a:gd name="T5" fmla="*/ 2147483647 h 606"/>
                <a:gd name="T6" fmla="*/ 2147483647 w 1176"/>
                <a:gd name="T7" fmla="*/ 2147483647 h 606"/>
                <a:gd name="T8" fmla="*/ 2147483647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6"/>
                <a:gd name="T16" fmla="*/ 0 h 606"/>
                <a:gd name="T17" fmla="*/ 1176 w 1176"/>
                <a:gd name="T18" fmla="*/ 606 h 6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9" name="Freeform 1050"/>
            <p:cNvSpPr>
              <a:spLocks/>
            </p:cNvSpPr>
            <p:nvPr/>
          </p:nvSpPr>
          <p:spPr bwMode="auto">
            <a:xfrm>
              <a:off x="6907213" y="5802313"/>
              <a:ext cx="257175" cy="71437"/>
            </a:xfrm>
            <a:custGeom>
              <a:avLst/>
              <a:gdLst>
                <a:gd name="T0" fmla="*/ 2147483647 w 2532"/>
                <a:gd name="T1" fmla="*/ 0 h 723"/>
                <a:gd name="T2" fmla="*/ 2147483647 w 2532"/>
                <a:gd name="T3" fmla="*/ 0 h 723"/>
                <a:gd name="T4" fmla="*/ 2147483647 w 2532"/>
                <a:gd name="T5" fmla="*/ 2147483647 h 723"/>
                <a:gd name="T6" fmla="*/ 2147483647 w 2532"/>
                <a:gd name="T7" fmla="*/ 2147483647 h 723"/>
                <a:gd name="T8" fmla="*/ 0 w 2532"/>
                <a:gd name="T9" fmla="*/ 2147483647 h 723"/>
                <a:gd name="T10" fmla="*/ 2147483647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0" name="Freeform 1051"/>
            <p:cNvSpPr>
              <a:spLocks/>
            </p:cNvSpPr>
            <p:nvPr/>
          </p:nvSpPr>
          <p:spPr bwMode="auto">
            <a:xfrm flipV="1">
              <a:off x="7164388" y="5797550"/>
              <a:ext cx="104775" cy="74613"/>
            </a:xfrm>
            <a:custGeom>
              <a:avLst/>
              <a:gdLst>
                <a:gd name="T0" fmla="*/ 2147483647 w 2532"/>
                <a:gd name="T1" fmla="*/ 0 h 723"/>
                <a:gd name="T2" fmla="*/ 2147483647 w 2532"/>
                <a:gd name="T3" fmla="*/ 0 h 723"/>
                <a:gd name="T4" fmla="*/ 2147483647 w 2532"/>
                <a:gd name="T5" fmla="*/ 2147483647 h 723"/>
                <a:gd name="T6" fmla="*/ 2147483647 w 2532"/>
                <a:gd name="T7" fmla="*/ 2147483647 h 723"/>
                <a:gd name="T8" fmla="*/ 0 w 2532"/>
                <a:gd name="T9" fmla="*/ 2147483647 h 723"/>
                <a:gd name="T10" fmla="*/ 2147483647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pic>
          <p:nvPicPr>
            <p:cNvPr id="101" name="Picture 1054" descr="laptop_keyboard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5581650" y="3290888"/>
              <a:ext cx="363538" cy="158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" name="Freeform 1055"/>
            <p:cNvSpPr>
              <a:spLocks/>
            </p:cNvSpPr>
            <p:nvPr/>
          </p:nvSpPr>
          <p:spPr bwMode="auto">
            <a:xfrm>
              <a:off x="5702300" y="3135313"/>
              <a:ext cx="292100" cy="207962"/>
            </a:xfrm>
            <a:custGeom>
              <a:avLst/>
              <a:gdLst>
                <a:gd name="T0" fmla="*/ 2147483647 w 2982"/>
                <a:gd name="T1" fmla="*/ 0 h 2442"/>
                <a:gd name="T2" fmla="*/ 0 w 2982"/>
                <a:gd name="T3" fmla="*/ 2147483647 h 2442"/>
                <a:gd name="T4" fmla="*/ 2147483647 w 2982"/>
                <a:gd name="T5" fmla="*/ 2147483647 h 2442"/>
                <a:gd name="T6" fmla="*/ 2147483647 w 2982"/>
                <a:gd name="T7" fmla="*/ 2147483647 h 2442"/>
                <a:gd name="T8" fmla="*/ 2147483647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82"/>
                <a:gd name="T16" fmla="*/ 0 h 2442"/>
                <a:gd name="T17" fmla="*/ 2982 w 2982"/>
                <a:gd name="T18" fmla="*/ 2442 h 2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pic>
          <p:nvPicPr>
            <p:cNvPr id="103" name="Picture 1056" descr="screen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6588" y="3140075"/>
              <a:ext cx="266700" cy="190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4" name="Freeform 1057"/>
            <p:cNvSpPr>
              <a:spLocks/>
            </p:cNvSpPr>
            <p:nvPr/>
          </p:nvSpPr>
          <p:spPr bwMode="auto">
            <a:xfrm>
              <a:off x="5756275" y="3128963"/>
              <a:ext cx="247650" cy="39687"/>
            </a:xfrm>
            <a:custGeom>
              <a:avLst/>
              <a:gdLst>
                <a:gd name="T0" fmla="*/ 2147483647 w 2528"/>
                <a:gd name="T1" fmla="*/ 0 h 455"/>
                <a:gd name="T2" fmla="*/ 2147483647 w 2528"/>
                <a:gd name="T3" fmla="*/ 2147483647 h 455"/>
                <a:gd name="T4" fmla="*/ 2147483647 w 2528"/>
                <a:gd name="T5" fmla="*/ 2147483647 h 455"/>
                <a:gd name="T6" fmla="*/ 0 w 2528"/>
                <a:gd name="T7" fmla="*/ 2147483647 h 455"/>
                <a:gd name="T8" fmla="*/ 2147483647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28"/>
                <a:gd name="T16" fmla="*/ 0 h 455"/>
                <a:gd name="T17" fmla="*/ 2528 w 2528"/>
                <a:gd name="T18" fmla="*/ 455 h 4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5" name="Freeform 1058"/>
            <p:cNvSpPr>
              <a:spLocks/>
            </p:cNvSpPr>
            <p:nvPr/>
          </p:nvSpPr>
          <p:spPr bwMode="auto">
            <a:xfrm>
              <a:off x="5700713" y="3128963"/>
              <a:ext cx="68262" cy="161925"/>
            </a:xfrm>
            <a:custGeom>
              <a:avLst/>
              <a:gdLst>
                <a:gd name="T0" fmla="*/ 2147483647 w 702"/>
                <a:gd name="T1" fmla="*/ 0 h 1893"/>
                <a:gd name="T2" fmla="*/ 0 w 702"/>
                <a:gd name="T3" fmla="*/ 2147483647 h 1893"/>
                <a:gd name="T4" fmla="*/ 2147483647 w 702"/>
                <a:gd name="T5" fmla="*/ 2147483647 h 1893"/>
                <a:gd name="T6" fmla="*/ 2147483647 w 702"/>
                <a:gd name="T7" fmla="*/ 2147483647 h 1893"/>
                <a:gd name="T8" fmla="*/ 2147483647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2"/>
                <a:gd name="T16" fmla="*/ 0 h 1893"/>
                <a:gd name="T17" fmla="*/ 702 w 702"/>
                <a:gd name="T18" fmla="*/ 1893 h 18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6" name="Freeform 1059"/>
            <p:cNvSpPr>
              <a:spLocks/>
            </p:cNvSpPr>
            <p:nvPr/>
          </p:nvSpPr>
          <p:spPr bwMode="auto">
            <a:xfrm>
              <a:off x="5927725" y="3157538"/>
              <a:ext cx="74613" cy="185737"/>
            </a:xfrm>
            <a:custGeom>
              <a:avLst/>
              <a:gdLst>
                <a:gd name="T0" fmla="*/ 2147483647 w 756"/>
                <a:gd name="T1" fmla="*/ 0 h 2184"/>
                <a:gd name="T2" fmla="*/ 2147483647 w 756"/>
                <a:gd name="T3" fmla="*/ 2147483647 h 2184"/>
                <a:gd name="T4" fmla="*/ 0 w 756"/>
                <a:gd name="T5" fmla="*/ 2147483647 h 2184"/>
                <a:gd name="T6" fmla="*/ 2147483647 w 756"/>
                <a:gd name="T7" fmla="*/ 2147483647 h 2184"/>
                <a:gd name="T8" fmla="*/ 2147483647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6"/>
                <a:gd name="T16" fmla="*/ 0 h 2184"/>
                <a:gd name="T17" fmla="*/ 756 w 756"/>
                <a:gd name="T18" fmla="*/ 2184 h 2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7" name="Freeform 1060"/>
            <p:cNvSpPr>
              <a:spLocks/>
            </p:cNvSpPr>
            <p:nvPr/>
          </p:nvSpPr>
          <p:spPr bwMode="auto">
            <a:xfrm>
              <a:off x="5699125" y="3281363"/>
              <a:ext cx="271463" cy="63500"/>
            </a:xfrm>
            <a:custGeom>
              <a:avLst/>
              <a:gdLst>
                <a:gd name="T0" fmla="*/ 2147483647 w 2773"/>
                <a:gd name="T1" fmla="*/ 0 h 738"/>
                <a:gd name="T2" fmla="*/ 0 w 2773"/>
                <a:gd name="T3" fmla="*/ 2147483647 h 738"/>
                <a:gd name="T4" fmla="*/ 2147483647 w 2773"/>
                <a:gd name="T5" fmla="*/ 2147483647 h 738"/>
                <a:gd name="T6" fmla="*/ 2147483647 w 2773"/>
                <a:gd name="T7" fmla="*/ 2147483647 h 738"/>
                <a:gd name="T8" fmla="*/ 2147483647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73"/>
                <a:gd name="T16" fmla="*/ 0 h 738"/>
                <a:gd name="T17" fmla="*/ 2773 w 2773"/>
                <a:gd name="T18" fmla="*/ 738 h 7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8" name="Freeform 1061"/>
            <p:cNvSpPr>
              <a:spLocks/>
            </p:cNvSpPr>
            <p:nvPr/>
          </p:nvSpPr>
          <p:spPr bwMode="auto">
            <a:xfrm>
              <a:off x="5935663" y="3159125"/>
              <a:ext cx="69850" cy="187325"/>
            </a:xfrm>
            <a:custGeom>
              <a:avLst/>
              <a:gdLst>
                <a:gd name="T0" fmla="*/ 2147483647 w 637"/>
                <a:gd name="T1" fmla="*/ 0 h 1659"/>
                <a:gd name="T2" fmla="*/ 2147483647 w 637"/>
                <a:gd name="T3" fmla="*/ 0 h 1659"/>
                <a:gd name="T4" fmla="*/ 2147483647 w 637"/>
                <a:gd name="T5" fmla="*/ 2147483647 h 1659"/>
                <a:gd name="T6" fmla="*/ 0 w 637"/>
                <a:gd name="T7" fmla="*/ 2147483647 h 1659"/>
                <a:gd name="T8" fmla="*/ 2147483647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7"/>
                <a:gd name="T16" fmla="*/ 0 h 1659"/>
                <a:gd name="T17" fmla="*/ 637 w 637"/>
                <a:gd name="T18" fmla="*/ 1659 h 16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9" name="Freeform 1062"/>
            <p:cNvSpPr>
              <a:spLocks/>
            </p:cNvSpPr>
            <p:nvPr/>
          </p:nvSpPr>
          <p:spPr bwMode="auto">
            <a:xfrm>
              <a:off x="5699125" y="3290888"/>
              <a:ext cx="242888" cy="61912"/>
            </a:xfrm>
            <a:custGeom>
              <a:avLst/>
              <a:gdLst>
                <a:gd name="T0" fmla="*/ 0 w 2216"/>
                <a:gd name="T1" fmla="*/ 0 h 550"/>
                <a:gd name="T2" fmla="*/ 2147483647 w 2216"/>
                <a:gd name="T3" fmla="*/ 2147483647 h 550"/>
                <a:gd name="T4" fmla="*/ 2147483647 w 2216"/>
                <a:gd name="T5" fmla="*/ 2147483647 h 550"/>
                <a:gd name="T6" fmla="*/ 2147483647 w 2216"/>
                <a:gd name="T7" fmla="*/ 2147483647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16"/>
                <a:gd name="T16" fmla="*/ 0 h 550"/>
                <a:gd name="T17" fmla="*/ 2216 w 2216"/>
                <a:gd name="T18" fmla="*/ 550 h 5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110" name="Group 1063"/>
            <p:cNvGrpSpPr>
              <a:grpSpLocks/>
            </p:cNvGrpSpPr>
            <p:nvPr/>
          </p:nvGrpSpPr>
          <p:grpSpPr bwMode="auto">
            <a:xfrm>
              <a:off x="5695950" y="3355975"/>
              <a:ext cx="80963" cy="38100"/>
              <a:chOff x="1740" y="2642"/>
              <a:chExt cx="752" cy="327"/>
            </a:xfrm>
          </p:grpSpPr>
          <p:sp>
            <p:nvSpPr>
              <p:cNvPr id="194" name="Freeform 1064"/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2"/>
                  <a:gd name="T16" fmla="*/ 0 h 327"/>
                  <a:gd name="T17" fmla="*/ 752 w 752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95" name="Freeform 1065"/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6"/>
                  <a:gd name="T16" fmla="*/ 0 h 311"/>
                  <a:gd name="T17" fmla="*/ 726 w 726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96" name="Freeform 1066"/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0"/>
                  <a:gd name="T17" fmla="*/ 258 w 258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97" name="Freeform 1067"/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98" name="Freeform 1068"/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2"/>
                  <a:gd name="T17" fmla="*/ 258 w 25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99" name="Freeform 1069"/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111" name="Freeform 1070"/>
            <p:cNvSpPr>
              <a:spLocks/>
            </p:cNvSpPr>
            <p:nvPr/>
          </p:nvSpPr>
          <p:spPr bwMode="auto">
            <a:xfrm>
              <a:off x="5835650" y="3362325"/>
              <a:ext cx="100013" cy="80963"/>
            </a:xfrm>
            <a:custGeom>
              <a:avLst/>
              <a:gdLst>
                <a:gd name="T0" fmla="*/ 2147483647 w 990"/>
                <a:gd name="T1" fmla="*/ 2147483647 h 792"/>
                <a:gd name="T2" fmla="*/ 2147483647 w 990"/>
                <a:gd name="T3" fmla="*/ 0 h 792"/>
                <a:gd name="T4" fmla="*/ 2147483647 w 990"/>
                <a:gd name="T5" fmla="*/ 2147483647 h 792"/>
                <a:gd name="T6" fmla="*/ 0 w 990"/>
                <a:gd name="T7" fmla="*/ 2147483647 h 792"/>
                <a:gd name="T8" fmla="*/ 2147483647 w 990"/>
                <a:gd name="T9" fmla="*/ 2147483647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0"/>
                <a:gd name="T16" fmla="*/ 0 h 792"/>
                <a:gd name="T17" fmla="*/ 990 w 990"/>
                <a:gd name="T18" fmla="*/ 792 h 7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12" name="Freeform 1071"/>
            <p:cNvSpPr>
              <a:spLocks/>
            </p:cNvSpPr>
            <p:nvPr/>
          </p:nvSpPr>
          <p:spPr bwMode="auto">
            <a:xfrm>
              <a:off x="5583238" y="3368675"/>
              <a:ext cx="254000" cy="73025"/>
            </a:xfrm>
            <a:custGeom>
              <a:avLst/>
              <a:gdLst>
                <a:gd name="T0" fmla="*/ 2147483647 w 2532"/>
                <a:gd name="T1" fmla="*/ 0 h 723"/>
                <a:gd name="T2" fmla="*/ 2147483647 w 2532"/>
                <a:gd name="T3" fmla="*/ 0 h 723"/>
                <a:gd name="T4" fmla="*/ 2147483647 w 2532"/>
                <a:gd name="T5" fmla="*/ 2147483647 h 723"/>
                <a:gd name="T6" fmla="*/ 2147483647 w 2532"/>
                <a:gd name="T7" fmla="*/ 2147483647 h 723"/>
                <a:gd name="T8" fmla="*/ 0 w 2532"/>
                <a:gd name="T9" fmla="*/ 2147483647 h 723"/>
                <a:gd name="T10" fmla="*/ 2147483647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13" name="Freeform 1072"/>
            <p:cNvSpPr>
              <a:spLocks/>
            </p:cNvSpPr>
            <p:nvPr/>
          </p:nvSpPr>
          <p:spPr bwMode="auto">
            <a:xfrm>
              <a:off x="5583238" y="3354388"/>
              <a:ext cx="1587" cy="15875"/>
            </a:xfrm>
            <a:custGeom>
              <a:avLst/>
              <a:gdLst>
                <a:gd name="T0" fmla="*/ 2147483647 w 26"/>
                <a:gd name="T1" fmla="*/ 2147483647 h 147"/>
                <a:gd name="T2" fmla="*/ 2147483647 w 26"/>
                <a:gd name="T3" fmla="*/ 2147483647 h 147"/>
                <a:gd name="T4" fmla="*/ 0 w 26"/>
                <a:gd name="T5" fmla="*/ 2147483647 h 147"/>
                <a:gd name="T6" fmla="*/ 2147483647 w 26"/>
                <a:gd name="T7" fmla="*/ 0 h 147"/>
                <a:gd name="T8" fmla="*/ 2147483647 w 26"/>
                <a:gd name="T9" fmla="*/ 2147483647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47"/>
                <a:gd name="T17" fmla="*/ 26 w 26"/>
                <a:gd name="T18" fmla="*/ 147 h 1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14" name="Freeform 1073"/>
            <p:cNvSpPr>
              <a:spLocks/>
            </p:cNvSpPr>
            <p:nvPr/>
          </p:nvSpPr>
          <p:spPr bwMode="auto">
            <a:xfrm>
              <a:off x="5583238" y="3294063"/>
              <a:ext cx="117475" cy="61912"/>
            </a:xfrm>
            <a:custGeom>
              <a:avLst/>
              <a:gdLst>
                <a:gd name="T0" fmla="*/ 2147483647 w 1176"/>
                <a:gd name="T1" fmla="*/ 0 h 606"/>
                <a:gd name="T2" fmla="*/ 0 w 1176"/>
                <a:gd name="T3" fmla="*/ 2147483647 h 606"/>
                <a:gd name="T4" fmla="*/ 2147483647 w 1176"/>
                <a:gd name="T5" fmla="*/ 2147483647 h 606"/>
                <a:gd name="T6" fmla="*/ 2147483647 w 1176"/>
                <a:gd name="T7" fmla="*/ 2147483647 h 606"/>
                <a:gd name="T8" fmla="*/ 2147483647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6"/>
                <a:gd name="T16" fmla="*/ 0 h 606"/>
                <a:gd name="T17" fmla="*/ 1176 w 1176"/>
                <a:gd name="T18" fmla="*/ 606 h 6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15" name="Freeform 1074"/>
            <p:cNvSpPr>
              <a:spLocks/>
            </p:cNvSpPr>
            <p:nvPr/>
          </p:nvSpPr>
          <p:spPr bwMode="auto">
            <a:xfrm>
              <a:off x="5591175" y="3357563"/>
              <a:ext cx="241300" cy="71437"/>
            </a:xfrm>
            <a:custGeom>
              <a:avLst/>
              <a:gdLst>
                <a:gd name="T0" fmla="*/ 2147483647 w 2532"/>
                <a:gd name="T1" fmla="*/ 0 h 723"/>
                <a:gd name="T2" fmla="*/ 2147483647 w 2532"/>
                <a:gd name="T3" fmla="*/ 0 h 723"/>
                <a:gd name="T4" fmla="*/ 2147483647 w 2532"/>
                <a:gd name="T5" fmla="*/ 2147483647 h 723"/>
                <a:gd name="T6" fmla="*/ 2147483647 w 2532"/>
                <a:gd name="T7" fmla="*/ 2147483647 h 723"/>
                <a:gd name="T8" fmla="*/ 0 w 2532"/>
                <a:gd name="T9" fmla="*/ 2147483647 h 723"/>
                <a:gd name="T10" fmla="*/ 2147483647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16" name="Freeform 1075"/>
            <p:cNvSpPr>
              <a:spLocks/>
            </p:cNvSpPr>
            <p:nvPr/>
          </p:nvSpPr>
          <p:spPr bwMode="auto">
            <a:xfrm flipV="1">
              <a:off x="5830888" y="3352800"/>
              <a:ext cx="98425" cy="74613"/>
            </a:xfrm>
            <a:custGeom>
              <a:avLst/>
              <a:gdLst>
                <a:gd name="T0" fmla="*/ 2147483647 w 2532"/>
                <a:gd name="T1" fmla="*/ 0 h 723"/>
                <a:gd name="T2" fmla="*/ 2147483647 w 2532"/>
                <a:gd name="T3" fmla="*/ 0 h 723"/>
                <a:gd name="T4" fmla="*/ 2147483647 w 2532"/>
                <a:gd name="T5" fmla="*/ 2147483647 h 723"/>
                <a:gd name="T6" fmla="*/ 2147483647 w 2532"/>
                <a:gd name="T7" fmla="*/ 2147483647 h 723"/>
                <a:gd name="T8" fmla="*/ 0 w 2532"/>
                <a:gd name="T9" fmla="*/ 2147483647 h 723"/>
                <a:gd name="T10" fmla="*/ 2147483647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117" name="Group 1076"/>
            <p:cNvGrpSpPr>
              <a:grpSpLocks/>
            </p:cNvGrpSpPr>
            <p:nvPr/>
          </p:nvGrpSpPr>
          <p:grpSpPr bwMode="auto">
            <a:xfrm flipH="1">
              <a:off x="5940425" y="3222625"/>
              <a:ext cx="414338" cy="373063"/>
              <a:chOff x="2839" y="3501"/>
              <a:chExt cx="755" cy="803"/>
            </a:xfrm>
          </p:grpSpPr>
          <p:pic>
            <p:nvPicPr>
              <p:cNvPr id="192" name="Picture 1077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3" name="Freeform 1078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pic>
          <p:nvPicPr>
            <p:cNvPr id="118" name="Picture 1081" descr="laptop_keyboard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7329488" y="5672138"/>
              <a:ext cx="388937" cy="158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9" name="Freeform 1082"/>
            <p:cNvSpPr>
              <a:spLocks/>
            </p:cNvSpPr>
            <p:nvPr/>
          </p:nvSpPr>
          <p:spPr bwMode="auto">
            <a:xfrm>
              <a:off x="7458075" y="5516563"/>
              <a:ext cx="312738" cy="207962"/>
            </a:xfrm>
            <a:custGeom>
              <a:avLst/>
              <a:gdLst>
                <a:gd name="T0" fmla="*/ 2147483647 w 2982"/>
                <a:gd name="T1" fmla="*/ 0 h 2442"/>
                <a:gd name="T2" fmla="*/ 0 w 2982"/>
                <a:gd name="T3" fmla="*/ 2147483647 h 2442"/>
                <a:gd name="T4" fmla="*/ 2147483647 w 2982"/>
                <a:gd name="T5" fmla="*/ 2147483647 h 2442"/>
                <a:gd name="T6" fmla="*/ 2147483647 w 2982"/>
                <a:gd name="T7" fmla="*/ 2147483647 h 2442"/>
                <a:gd name="T8" fmla="*/ 2147483647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82"/>
                <a:gd name="T16" fmla="*/ 0 h 2442"/>
                <a:gd name="T17" fmla="*/ 2982 w 2982"/>
                <a:gd name="T18" fmla="*/ 2442 h 2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pic>
          <p:nvPicPr>
            <p:cNvPr id="120" name="Picture 1083" descr="screen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73950" y="5521325"/>
              <a:ext cx="284163" cy="190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1" name="Freeform 1084"/>
            <p:cNvSpPr>
              <a:spLocks/>
            </p:cNvSpPr>
            <p:nvPr/>
          </p:nvSpPr>
          <p:spPr bwMode="auto">
            <a:xfrm>
              <a:off x="7515225" y="5510213"/>
              <a:ext cx="265113" cy="39687"/>
            </a:xfrm>
            <a:custGeom>
              <a:avLst/>
              <a:gdLst>
                <a:gd name="T0" fmla="*/ 2147483647 w 2528"/>
                <a:gd name="T1" fmla="*/ 0 h 455"/>
                <a:gd name="T2" fmla="*/ 2147483647 w 2528"/>
                <a:gd name="T3" fmla="*/ 2147483647 h 455"/>
                <a:gd name="T4" fmla="*/ 2147483647 w 2528"/>
                <a:gd name="T5" fmla="*/ 2147483647 h 455"/>
                <a:gd name="T6" fmla="*/ 0 w 2528"/>
                <a:gd name="T7" fmla="*/ 2147483647 h 455"/>
                <a:gd name="T8" fmla="*/ 2147483647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28"/>
                <a:gd name="T16" fmla="*/ 0 h 455"/>
                <a:gd name="T17" fmla="*/ 2528 w 2528"/>
                <a:gd name="T18" fmla="*/ 455 h 4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2" name="Freeform 1085"/>
            <p:cNvSpPr>
              <a:spLocks/>
            </p:cNvSpPr>
            <p:nvPr/>
          </p:nvSpPr>
          <p:spPr bwMode="auto">
            <a:xfrm>
              <a:off x="7456488" y="5510213"/>
              <a:ext cx="73025" cy="161925"/>
            </a:xfrm>
            <a:custGeom>
              <a:avLst/>
              <a:gdLst>
                <a:gd name="T0" fmla="*/ 2147483647 w 702"/>
                <a:gd name="T1" fmla="*/ 0 h 1893"/>
                <a:gd name="T2" fmla="*/ 0 w 702"/>
                <a:gd name="T3" fmla="*/ 2147483647 h 1893"/>
                <a:gd name="T4" fmla="*/ 2147483647 w 702"/>
                <a:gd name="T5" fmla="*/ 2147483647 h 1893"/>
                <a:gd name="T6" fmla="*/ 2147483647 w 702"/>
                <a:gd name="T7" fmla="*/ 2147483647 h 1893"/>
                <a:gd name="T8" fmla="*/ 2147483647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2"/>
                <a:gd name="T16" fmla="*/ 0 h 1893"/>
                <a:gd name="T17" fmla="*/ 702 w 702"/>
                <a:gd name="T18" fmla="*/ 1893 h 18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3" name="Freeform 1086"/>
            <p:cNvSpPr>
              <a:spLocks/>
            </p:cNvSpPr>
            <p:nvPr/>
          </p:nvSpPr>
          <p:spPr bwMode="auto">
            <a:xfrm>
              <a:off x="7699375" y="5538788"/>
              <a:ext cx="79375" cy="185737"/>
            </a:xfrm>
            <a:custGeom>
              <a:avLst/>
              <a:gdLst>
                <a:gd name="T0" fmla="*/ 2147483647 w 756"/>
                <a:gd name="T1" fmla="*/ 0 h 2184"/>
                <a:gd name="T2" fmla="*/ 2147483647 w 756"/>
                <a:gd name="T3" fmla="*/ 2147483647 h 2184"/>
                <a:gd name="T4" fmla="*/ 0 w 756"/>
                <a:gd name="T5" fmla="*/ 2147483647 h 2184"/>
                <a:gd name="T6" fmla="*/ 2147483647 w 756"/>
                <a:gd name="T7" fmla="*/ 2147483647 h 2184"/>
                <a:gd name="T8" fmla="*/ 2147483647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6"/>
                <a:gd name="T16" fmla="*/ 0 h 2184"/>
                <a:gd name="T17" fmla="*/ 756 w 756"/>
                <a:gd name="T18" fmla="*/ 2184 h 2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4" name="Freeform 1087"/>
            <p:cNvSpPr>
              <a:spLocks/>
            </p:cNvSpPr>
            <p:nvPr/>
          </p:nvSpPr>
          <p:spPr bwMode="auto">
            <a:xfrm>
              <a:off x="7454900" y="5662613"/>
              <a:ext cx="290513" cy="63500"/>
            </a:xfrm>
            <a:custGeom>
              <a:avLst/>
              <a:gdLst>
                <a:gd name="T0" fmla="*/ 2147483647 w 2773"/>
                <a:gd name="T1" fmla="*/ 0 h 738"/>
                <a:gd name="T2" fmla="*/ 0 w 2773"/>
                <a:gd name="T3" fmla="*/ 2147483647 h 738"/>
                <a:gd name="T4" fmla="*/ 2147483647 w 2773"/>
                <a:gd name="T5" fmla="*/ 2147483647 h 738"/>
                <a:gd name="T6" fmla="*/ 2147483647 w 2773"/>
                <a:gd name="T7" fmla="*/ 2147483647 h 738"/>
                <a:gd name="T8" fmla="*/ 2147483647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73"/>
                <a:gd name="T16" fmla="*/ 0 h 738"/>
                <a:gd name="T17" fmla="*/ 2773 w 2773"/>
                <a:gd name="T18" fmla="*/ 738 h 7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5" name="Freeform 1088"/>
            <p:cNvSpPr>
              <a:spLocks/>
            </p:cNvSpPr>
            <p:nvPr/>
          </p:nvSpPr>
          <p:spPr bwMode="auto">
            <a:xfrm>
              <a:off x="7707313" y="5540375"/>
              <a:ext cx="74612" cy="187325"/>
            </a:xfrm>
            <a:custGeom>
              <a:avLst/>
              <a:gdLst>
                <a:gd name="T0" fmla="*/ 2147483647 w 637"/>
                <a:gd name="T1" fmla="*/ 0 h 1659"/>
                <a:gd name="T2" fmla="*/ 2147483647 w 637"/>
                <a:gd name="T3" fmla="*/ 0 h 1659"/>
                <a:gd name="T4" fmla="*/ 2147483647 w 637"/>
                <a:gd name="T5" fmla="*/ 2147483647 h 1659"/>
                <a:gd name="T6" fmla="*/ 0 w 637"/>
                <a:gd name="T7" fmla="*/ 2147483647 h 1659"/>
                <a:gd name="T8" fmla="*/ 2147483647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7"/>
                <a:gd name="T16" fmla="*/ 0 h 1659"/>
                <a:gd name="T17" fmla="*/ 637 w 637"/>
                <a:gd name="T18" fmla="*/ 1659 h 16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6" name="Freeform 1089"/>
            <p:cNvSpPr>
              <a:spLocks/>
            </p:cNvSpPr>
            <p:nvPr/>
          </p:nvSpPr>
          <p:spPr bwMode="auto">
            <a:xfrm>
              <a:off x="7454900" y="5672138"/>
              <a:ext cx="258763" cy="61912"/>
            </a:xfrm>
            <a:custGeom>
              <a:avLst/>
              <a:gdLst>
                <a:gd name="T0" fmla="*/ 0 w 2216"/>
                <a:gd name="T1" fmla="*/ 0 h 550"/>
                <a:gd name="T2" fmla="*/ 2147483647 w 2216"/>
                <a:gd name="T3" fmla="*/ 2147483647 h 550"/>
                <a:gd name="T4" fmla="*/ 2147483647 w 2216"/>
                <a:gd name="T5" fmla="*/ 2147483647 h 550"/>
                <a:gd name="T6" fmla="*/ 2147483647 w 2216"/>
                <a:gd name="T7" fmla="*/ 2147483647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16"/>
                <a:gd name="T16" fmla="*/ 0 h 550"/>
                <a:gd name="T17" fmla="*/ 2216 w 2216"/>
                <a:gd name="T18" fmla="*/ 550 h 5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127" name="Group 1090"/>
            <p:cNvGrpSpPr>
              <a:grpSpLocks/>
            </p:cNvGrpSpPr>
            <p:nvPr/>
          </p:nvGrpSpPr>
          <p:grpSpPr bwMode="auto">
            <a:xfrm>
              <a:off x="7451725" y="5737225"/>
              <a:ext cx="87313" cy="38100"/>
              <a:chOff x="1740" y="2642"/>
              <a:chExt cx="752" cy="327"/>
            </a:xfrm>
          </p:grpSpPr>
          <p:sp>
            <p:nvSpPr>
              <p:cNvPr id="186" name="Freeform 1091"/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2"/>
                  <a:gd name="T16" fmla="*/ 0 h 327"/>
                  <a:gd name="T17" fmla="*/ 752 w 752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87" name="Freeform 1092"/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6"/>
                  <a:gd name="T16" fmla="*/ 0 h 311"/>
                  <a:gd name="T17" fmla="*/ 726 w 726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88" name="Freeform 1093"/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0"/>
                  <a:gd name="T17" fmla="*/ 258 w 258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89" name="Freeform 1094"/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90" name="Freeform 1095"/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2"/>
                  <a:gd name="T17" fmla="*/ 258 w 25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91" name="Freeform 1096"/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128" name="Freeform 1097"/>
            <p:cNvSpPr>
              <a:spLocks/>
            </p:cNvSpPr>
            <p:nvPr/>
          </p:nvSpPr>
          <p:spPr bwMode="auto">
            <a:xfrm>
              <a:off x="7600950" y="5743575"/>
              <a:ext cx="106363" cy="80963"/>
            </a:xfrm>
            <a:custGeom>
              <a:avLst/>
              <a:gdLst>
                <a:gd name="T0" fmla="*/ 2147483647 w 990"/>
                <a:gd name="T1" fmla="*/ 2147483647 h 792"/>
                <a:gd name="T2" fmla="*/ 2147483647 w 990"/>
                <a:gd name="T3" fmla="*/ 0 h 792"/>
                <a:gd name="T4" fmla="*/ 2147483647 w 990"/>
                <a:gd name="T5" fmla="*/ 2147483647 h 792"/>
                <a:gd name="T6" fmla="*/ 0 w 990"/>
                <a:gd name="T7" fmla="*/ 2147483647 h 792"/>
                <a:gd name="T8" fmla="*/ 2147483647 w 990"/>
                <a:gd name="T9" fmla="*/ 2147483647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0"/>
                <a:gd name="T16" fmla="*/ 0 h 792"/>
                <a:gd name="T17" fmla="*/ 990 w 990"/>
                <a:gd name="T18" fmla="*/ 792 h 7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9" name="Freeform 1098"/>
            <p:cNvSpPr>
              <a:spLocks/>
            </p:cNvSpPr>
            <p:nvPr/>
          </p:nvSpPr>
          <p:spPr bwMode="auto">
            <a:xfrm>
              <a:off x="7329488" y="5749925"/>
              <a:ext cx="271462" cy="73025"/>
            </a:xfrm>
            <a:custGeom>
              <a:avLst/>
              <a:gdLst>
                <a:gd name="T0" fmla="*/ 2147483647 w 2532"/>
                <a:gd name="T1" fmla="*/ 0 h 723"/>
                <a:gd name="T2" fmla="*/ 2147483647 w 2532"/>
                <a:gd name="T3" fmla="*/ 0 h 723"/>
                <a:gd name="T4" fmla="*/ 2147483647 w 2532"/>
                <a:gd name="T5" fmla="*/ 2147483647 h 723"/>
                <a:gd name="T6" fmla="*/ 2147483647 w 2532"/>
                <a:gd name="T7" fmla="*/ 2147483647 h 723"/>
                <a:gd name="T8" fmla="*/ 0 w 2532"/>
                <a:gd name="T9" fmla="*/ 2147483647 h 723"/>
                <a:gd name="T10" fmla="*/ 2147483647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30" name="Freeform 1099"/>
            <p:cNvSpPr>
              <a:spLocks/>
            </p:cNvSpPr>
            <p:nvPr/>
          </p:nvSpPr>
          <p:spPr bwMode="auto">
            <a:xfrm>
              <a:off x="7331075" y="5735638"/>
              <a:ext cx="1588" cy="15875"/>
            </a:xfrm>
            <a:custGeom>
              <a:avLst/>
              <a:gdLst>
                <a:gd name="T0" fmla="*/ 2147483647 w 26"/>
                <a:gd name="T1" fmla="*/ 2147483647 h 147"/>
                <a:gd name="T2" fmla="*/ 2147483647 w 26"/>
                <a:gd name="T3" fmla="*/ 2147483647 h 147"/>
                <a:gd name="T4" fmla="*/ 0 w 26"/>
                <a:gd name="T5" fmla="*/ 2147483647 h 147"/>
                <a:gd name="T6" fmla="*/ 2147483647 w 26"/>
                <a:gd name="T7" fmla="*/ 0 h 147"/>
                <a:gd name="T8" fmla="*/ 2147483647 w 26"/>
                <a:gd name="T9" fmla="*/ 2147483647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47"/>
                <a:gd name="T17" fmla="*/ 26 w 26"/>
                <a:gd name="T18" fmla="*/ 147 h 1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31" name="Freeform 1100"/>
            <p:cNvSpPr>
              <a:spLocks/>
            </p:cNvSpPr>
            <p:nvPr/>
          </p:nvSpPr>
          <p:spPr bwMode="auto">
            <a:xfrm>
              <a:off x="7331075" y="5675313"/>
              <a:ext cx="125413" cy="61912"/>
            </a:xfrm>
            <a:custGeom>
              <a:avLst/>
              <a:gdLst>
                <a:gd name="T0" fmla="*/ 2147483647 w 1176"/>
                <a:gd name="T1" fmla="*/ 0 h 606"/>
                <a:gd name="T2" fmla="*/ 0 w 1176"/>
                <a:gd name="T3" fmla="*/ 2147483647 h 606"/>
                <a:gd name="T4" fmla="*/ 2147483647 w 1176"/>
                <a:gd name="T5" fmla="*/ 2147483647 h 606"/>
                <a:gd name="T6" fmla="*/ 2147483647 w 1176"/>
                <a:gd name="T7" fmla="*/ 2147483647 h 606"/>
                <a:gd name="T8" fmla="*/ 2147483647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6"/>
                <a:gd name="T16" fmla="*/ 0 h 606"/>
                <a:gd name="T17" fmla="*/ 1176 w 1176"/>
                <a:gd name="T18" fmla="*/ 606 h 6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32" name="Freeform 1101"/>
            <p:cNvSpPr>
              <a:spLocks/>
            </p:cNvSpPr>
            <p:nvPr/>
          </p:nvSpPr>
          <p:spPr bwMode="auto">
            <a:xfrm>
              <a:off x="7339013" y="5738813"/>
              <a:ext cx="257175" cy="71437"/>
            </a:xfrm>
            <a:custGeom>
              <a:avLst/>
              <a:gdLst>
                <a:gd name="T0" fmla="*/ 2147483647 w 2532"/>
                <a:gd name="T1" fmla="*/ 0 h 723"/>
                <a:gd name="T2" fmla="*/ 2147483647 w 2532"/>
                <a:gd name="T3" fmla="*/ 0 h 723"/>
                <a:gd name="T4" fmla="*/ 2147483647 w 2532"/>
                <a:gd name="T5" fmla="*/ 2147483647 h 723"/>
                <a:gd name="T6" fmla="*/ 2147483647 w 2532"/>
                <a:gd name="T7" fmla="*/ 2147483647 h 723"/>
                <a:gd name="T8" fmla="*/ 0 w 2532"/>
                <a:gd name="T9" fmla="*/ 2147483647 h 723"/>
                <a:gd name="T10" fmla="*/ 2147483647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33" name="Freeform 1102"/>
            <p:cNvSpPr>
              <a:spLocks/>
            </p:cNvSpPr>
            <p:nvPr/>
          </p:nvSpPr>
          <p:spPr bwMode="auto">
            <a:xfrm flipV="1">
              <a:off x="7596188" y="5734050"/>
              <a:ext cx="104775" cy="74613"/>
            </a:xfrm>
            <a:custGeom>
              <a:avLst/>
              <a:gdLst>
                <a:gd name="T0" fmla="*/ 2147483647 w 2532"/>
                <a:gd name="T1" fmla="*/ 0 h 723"/>
                <a:gd name="T2" fmla="*/ 2147483647 w 2532"/>
                <a:gd name="T3" fmla="*/ 0 h 723"/>
                <a:gd name="T4" fmla="*/ 2147483647 w 2532"/>
                <a:gd name="T5" fmla="*/ 2147483647 h 723"/>
                <a:gd name="T6" fmla="*/ 2147483647 w 2532"/>
                <a:gd name="T7" fmla="*/ 2147483647 h 723"/>
                <a:gd name="T8" fmla="*/ 0 w 2532"/>
                <a:gd name="T9" fmla="*/ 2147483647 h 723"/>
                <a:gd name="T10" fmla="*/ 2147483647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134" name="Group 1103"/>
            <p:cNvGrpSpPr>
              <a:grpSpLocks/>
            </p:cNvGrpSpPr>
            <p:nvPr/>
          </p:nvGrpSpPr>
          <p:grpSpPr bwMode="auto">
            <a:xfrm>
              <a:off x="6351588" y="2493963"/>
              <a:ext cx="390525" cy="169862"/>
              <a:chOff x="4650" y="1129"/>
              <a:chExt cx="246" cy="95"/>
            </a:xfrm>
          </p:grpSpPr>
          <p:sp>
            <p:nvSpPr>
              <p:cNvPr id="178" name="Oval 407"/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179" name="Rectangle 410"/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180" name="Oval 411"/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181" name="Group 1107"/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184" name="Freeform 110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85" name="Freeform 110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182" name="Line 1110"/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83" name="Line 1111"/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35" name="Group 1112"/>
            <p:cNvGrpSpPr>
              <a:grpSpLocks/>
            </p:cNvGrpSpPr>
            <p:nvPr/>
          </p:nvGrpSpPr>
          <p:grpSpPr bwMode="auto">
            <a:xfrm>
              <a:off x="6051550" y="3641725"/>
              <a:ext cx="390525" cy="169863"/>
              <a:chOff x="4650" y="1129"/>
              <a:chExt cx="246" cy="95"/>
            </a:xfrm>
          </p:grpSpPr>
          <p:sp>
            <p:nvSpPr>
              <p:cNvPr id="170" name="Oval 407"/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171" name="Rectangle 410"/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172" name="Oval 411"/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173" name="Group 1116"/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176" name="Freeform 1117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77" name="Freeform 1118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174" name="Line 1119"/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5" name="Line 1120"/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36" name="Group 878"/>
            <p:cNvGrpSpPr>
              <a:grpSpLocks/>
            </p:cNvGrpSpPr>
            <p:nvPr/>
          </p:nvGrpSpPr>
          <p:grpSpPr bwMode="auto">
            <a:xfrm>
              <a:off x="5529263" y="3016250"/>
              <a:ext cx="519112" cy="128588"/>
              <a:chOff x="2199" y="955"/>
              <a:chExt cx="2547" cy="506"/>
            </a:xfrm>
          </p:grpSpPr>
          <p:sp>
            <p:nvSpPr>
              <p:cNvPr id="164" name="Freeform 879"/>
              <p:cNvSpPr>
                <a:spLocks/>
              </p:cNvSpPr>
              <p:nvPr/>
            </p:nvSpPr>
            <p:spPr bwMode="auto">
              <a:xfrm>
                <a:off x="2199" y="1166"/>
                <a:ext cx="260" cy="281"/>
              </a:xfrm>
              <a:custGeom>
                <a:avLst/>
                <a:gdLst>
                  <a:gd name="T0" fmla="*/ 260 w 260"/>
                  <a:gd name="T1" fmla="*/ 0 h 281"/>
                  <a:gd name="T2" fmla="*/ 42 w 260"/>
                  <a:gd name="T3" fmla="*/ 112 h 281"/>
                  <a:gd name="T4" fmla="*/ 35 w 260"/>
                  <a:gd name="T5" fmla="*/ 211 h 281"/>
                  <a:gd name="T6" fmla="*/ 253 w 260"/>
                  <a:gd name="T7" fmla="*/ 281 h 28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0"/>
                  <a:gd name="T13" fmla="*/ 0 h 281"/>
                  <a:gd name="T14" fmla="*/ 260 w 260"/>
                  <a:gd name="T15" fmla="*/ 281 h 28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0" h="281">
                    <a:moveTo>
                      <a:pt x="260" y="0"/>
                    </a:moveTo>
                    <a:cubicBezTo>
                      <a:pt x="224" y="19"/>
                      <a:pt x="79" y="77"/>
                      <a:pt x="42" y="112"/>
                    </a:cubicBezTo>
                    <a:cubicBezTo>
                      <a:pt x="5" y="143"/>
                      <a:pt x="0" y="183"/>
                      <a:pt x="35" y="211"/>
                    </a:cubicBezTo>
                    <a:cubicBezTo>
                      <a:pt x="70" y="239"/>
                      <a:pt x="208" y="266"/>
                      <a:pt x="253" y="281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65" name="Freeform 880"/>
              <p:cNvSpPr>
                <a:spLocks/>
              </p:cNvSpPr>
              <p:nvPr/>
            </p:nvSpPr>
            <p:spPr bwMode="auto">
              <a:xfrm>
                <a:off x="2482" y="1040"/>
                <a:ext cx="900" cy="421"/>
              </a:xfrm>
              <a:custGeom>
                <a:avLst/>
                <a:gdLst>
                  <a:gd name="T0" fmla="*/ 531 w 900"/>
                  <a:gd name="T1" fmla="*/ 0 h 421"/>
                  <a:gd name="T2" fmla="*/ 279 w 900"/>
                  <a:gd name="T3" fmla="*/ 77 h 421"/>
                  <a:gd name="T4" fmla="*/ 68 w 900"/>
                  <a:gd name="T5" fmla="*/ 182 h 421"/>
                  <a:gd name="T6" fmla="*/ 33 w 900"/>
                  <a:gd name="T7" fmla="*/ 323 h 421"/>
                  <a:gd name="T8" fmla="*/ 328 w 900"/>
                  <a:gd name="T9" fmla="*/ 400 h 421"/>
                  <a:gd name="T10" fmla="*/ 812 w 900"/>
                  <a:gd name="T11" fmla="*/ 421 h 421"/>
                  <a:gd name="T12" fmla="*/ 855 w 900"/>
                  <a:gd name="T13" fmla="*/ 400 h 4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00"/>
                  <a:gd name="T22" fmla="*/ 0 h 421"/>
                  <a:gd name="T23" fmla="*/ 900 w 900"/>
                  <a:gd name="T24" fmla="*/ 421 h 4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00" h="421">
                    <a:moveTo>
                      <a:pt x="531" y="0"/>
                    </a:moveTo>
                    <a:cubicBezTo>
                      <a:pt x="489" y="13"/>
                      <a:pt x="356" y="47"/>
                      <a:pt x="279" y="77"/>
                    </a:cubicBezTo>
                    <a:cubicBezTo>
                      <a:pt x="202" y="107"/>
                      <a:pt x="109" y="141"/>
                      <a:pt x="68" y="182"/>
                    </a:cubicBezTo>
                    <a:cubicBezTo>
                      <a:pt x="31" y="213"/>
                      <a:pt x="0" y="292"/>
                      <a:pt x="33" y="323"/>
                    </a:cubicBezTo>
                    <a:cubicBezTo>
                      <a:pt x="76" y="359"/>
                      <a:pt x="198" y="384"/>
                      <a:pt x="328" y="400"/>
                    </a:cubicBezTo>
                    <a:cubicBezTo>
                      <a:pt x="458" y="416"/>
                      <a:pt x="724" y="421"/>
                      <a:pt x="812" y="421"/>
                    </a:cubicBezTo>
                    <a:cubicBezTo>
                      <a:pt x="900" y="421"/>
                      <a:pt x="846" y="404"/>
                      <a:pt x="855" y="40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66" name="Freeform 881"/>
              <p:cNvSpPr>
                <a:spLocks/>
              </p:cNvSpPr>
              <p:nvPr/>
            </p:nvSpPr>
            <p:spPr bwMode="auto">
              <a:xfrm>
                <a:off x="2782" y="1068"/>
                <a:ext cx="428" cy="269"/>
              </a:xfrm>
              <a:custGeom>
                <a:avLst/>
                <a:gdLst>
                  <a:gd name="T0" fmla="*/ 428 w 428"/>
                  <a:gd name="T1" fmla="*/ 0 h 269"/>
                  <a:gd name="T2" fmla="*/ 217 w 428"/>
                  <a:gd name="T3" fmla="*/ 35 h 269"/>
                  <a:gd name="T4" fmla="*/ 21 w 428"/>
                  <a:gd name="T5" fmla="*/ 140 h 269"/>
                  <a:gd name="T6" fmla="*/ 91 w 428"/>
                  <a:gd name="T7" fmla="*/ 246 h 269"/>
                  <a:gd name="T8" fmla="*/ 231 w 428"/>
                  <a:gd name="T9" fmla="*/ 267 h 269"/>
                  <a:gd name="T10" fmla="*/ 414 w 428"/>
                  <a:gd name="T11" fmla="*/ 260 h 2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28"/>
                  <a:gd name="T19" fmla="*/ 0 h 269"/>
                  <a:gd name="T20" fmla="*/ 428 w 428"/>
                  <a:gd name="T21" fmla="*/ 269 h 26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28" h="269">
                    <a:moveTo>
                      <a:pt x="428" y="0"/>
                    </a:moveTo>
                    <a:cubicBezTo>
                      <a:pt x="428" y="0"/>
                      <a:pt x="217" y="35"/>
                      <a:pt x="217" y="35"/>
                    </a:cubicBezTo>
                    <a:cubicBezTo>
                      <a:pt x="217" y="35"/>
                      <a:pt x="42" y="105"/>
                      <a:pt x="21" y="140"/>
                    </a:cubicBezTo>
                    <a:cubicBezTo>
                      <a:pt x="0" y="175"/>
                      <a:pt x="14" y="217"/>
                      <a:pt x="91" y="246"/>
                    </a:cubicBezTo>
                    <a:cubicBezTo>
                      <a:pt x="126" y="267"/>
                      <a:pt x="177" y="265"/>
                      <a:pt x="231" y="267"/>
                    </a:cubicBezTo>
                    <a:cubicBezTo>
                      <a:pt x="285" y="269"/>
                      <a:pt x="376" y="262"/>
                      <a:pt x="414" y="26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67" name="Freeform 882"/>
              <p:cNvSpPr>
                <a:spLocks/>
              </p:cNvSpPr>
              <p:nvPr/>
            </p:nvSpPr>
            <p:spPr bwMode="auto">
              <a:xfrm>
                <a:off x="3554" y="1075"/>
                <a:ext cx="377" cy="239"/>
              </a:xfrm>
              <a:custGeom>
                <a:avLst/>
                <a:gdLst>
                  <a:gd name="T0" fmla="*/ 42 w 377"/>
                  <a:gd name="T1" fmla="*/ 239 h 239"/>
                  <a:gd name="T2" fmla="*/ 335 w 377"/>
                  <a:gd name="T3" fmla="*/ 146 h 239"/>
                  <a:gd name="T4" fmla="*/ 342 w 377"/>
                  <a:gd name="T5" fmla="*/ 47 h 239"/>
                  <a:gd name="T6" fmla="*/ 0 w 377"/>
                  <a:gd name="T7" fmla="*/ 0 h 2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77"/>
                  <a:gd name="T13" fmla="*/ 0 h 239"/>
                  <a:gd name="T14" fmla="*/ 377 w 377"/>
                  <a:gd name="T15" fmla="*/ 239 h 2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77" h="239">
                    <a:moveTo>
                      <a:pt x="42" y="239"/>
                    </a:moveTo>
                    <a:cubicBezTo>
                      <a:pt x="89" y="224"/>
                      <a:pt x="285" y="178"/>
                      <a:pt x="335" y="146"/>
                    </a:cubicBezTo>
                    <a:cubicBezTo>
                      <a:pt x="372" y="115"/>
                      <a:pt x="377" y="75"/>
                      <a:pt x="342" y="47"/>
                    </a:cubicBezTo>
                    <a:cubicBezTo>
                      <a:pt x="286" y="23"/>
                      <a:pt x="71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68" name="Freeform 883"/>
              <p:cNvSpPr>
                <a:spLocks/>
              </p:cNvSpPr>
              <p:nvPr/>
            </p:nvSpPr>
            <p:spPr bwMode="auto">
              <a:xfrm>
                <a:off x="3646" y="997"/>
                <a:ext cx="660" cy="336"/>
              </a:xfrm>
              <a:custGeom>
                <a:avLst/>
                <a:gdLst>
                  <a:gd name="T0" fmla="*/ 425 w 646"/>
                  <a:gd name="T1" fmla="*/ 932 h 300"/>
                  <a:gd name="T2" fmla="*/ 605 w 646"/>
                  <a:gd name="T3" fmla="*/ 787 h 300"/>
                  <a:gd name="T4" fmla="*/ 752 w 646"/>
                  <a:gd name="T5" fmla="*/ 594 h 300"/>
                  <a:gd name="T6" fmla="*/ 776 w 646"/>
                  <a:gd name="T7" fmla="*/ 332 h 300"/>
                  <a:gd name="T8" fmla="*/ 569 w 646"/>
                  <a:gd name="T9" fmla="*/ 187 h 300"/>
                  <a:gd name="T10" fmla="*/ 0 w 646"/>
                  <a:gd name="T11" fmla="*/ 0 h 3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46"/>
                  <a:gd name="T19" fmla="*/ 0 h 300"/>
                  <a:gd name="T20" fmla="*/ 646 w 646"/>
                  <a:gd name="T21" fmla="*/ 300 h 3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46" h="300">
                    <a:moveTo>
                      <a:pt x="343" y="300"/>
                    </a:moveTo>
                    <a:cubicBezTo>
                      <a:pt x="367" y="292"/>
                      <a:pt x="443" y="272"/>
                      <a:pt x="487" y="254"/>
                    </a:cubicBezTo>
                    <a:cubicBezTo>
                      <a:pt x="531" y="236"/>
                      <a:pt x="584" y="216"/>
                      <a:pt x="607" y="191"/>
                    </a:cubicBezTo>
                    <a:cubicBezTo>
                      <a:pt x="628" y="173"/>
                      <a:pt x="646" y="125"/>
                      <a:pt x="627" y="107"/>
                    </a:cubicBezTo>
                    <a:cubicBezTo>
                      <a:pt x="603" y="85"/>
                      <a:pt x="563" y="79"/>
                      <a:pt x="459" y="61"/>
                    </a:cubicBezTo>
                    <a:cubicBezTo>
                      <a:pt x="355" y="43"/>
                      <a:pt x="76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69" name="Freeform 884"/>
              <p:cNvSpPr>
                <a:spLocks/>
              </p:cNvSpPr>
              <p:nvPr/>
            </p:nvSpPr>
            <p:spPr bwMode="auto">
              <a:xfrm>
                <a:off x="4116" y="955"/>
                <a:ext cx="630" cy="397"/>
              </a:xfrm>
              <a:custGeom>
                <a:avLst/>
                <a:gdLst>
                  <a:gd name="T0" fmla="*/ 320 w 630"/>
                  <a:gd name="T1" fmla="*/ 397 h 397"/>
                  <a:gd name="T2" fmla="*/ 468 w 630"/>
                  <a:gd name="T3" fmla="*/ 345 h 397"/>
                  <a:gd name="T4" fmla="*/ 590 w 630"/>
                  <a:gd name="T5" fmla="*/ 275 h 397"/>
                  <a:gd name="T6" fmla="*/ 611 w 630"/>
                  <a:gd name="T7" fmla="*/ 181 h 397"/>
                  <a:gd name="T8" fmla="*/ 439 w 630"/>
                  <a:gd name="T9" fmla="*/ 129 h 397"/>
                  <a:gd name="T10" fmla="*/ 0 w 630"/>
                  <a:gd name="T11" fmla="*/ 0 h 3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30"/>
                  <a:gd name="T19" fmla="*/ 0 h 397"/>
                  <a:gd name="T20" fmla="*/ 630 w 630"/>
                  <a:gd name="T21" fmla="*/ 397 h 39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30" h="397">
                    <a:moveTo>
                      <a:pt x="320" y="397"/>
                    </a:moveTo>
                    <a:cubicBezTo>
                      <a:pt x="345" y="388"/>
                      <a:pt x="423" y="366"/>
                      <a:pt x="468" y="345"/>
                    </a:cubicBezTo>
                    <a:cubicBezTo>
                      <a:pt x="513" y="325"/>
                      <a:pt x="567" y="303"/>
                      <a:pt x="590" y="275"/>
                    </a:cubicBezTo>
                    <a:cubicBezTo>
                      <a:pt x="612" y="255"/>
                      <a:pt x="630" y="201"/>
                      <a:pt x="611" y="181"/>
                    </a:cubicBezTo>
                    <a:cubicBezTo>
                      <a:pt x="586" y="156"/>
                      <a:pt x="541" y="159"/>
                      <a:pt x="439" y="129"/>
                    </a:cubicBezTo>
                    <a:cubicBezTo>
                      <a:pt x="337" y="99"/>
                      <a:pt x="91" y="27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37" name="Group 1121"/>
            <p:cNvGrpSpPr>
              <a:grpSpLocks/>
            </p:cNvGrpSpPr>
            <p:nvPr/>
          </p:nvGrpSpPr>
          <p:grpSpPr bwMode="auto">
            <a:xfrm>
              <a:off x="6248400" y="4852988"/>
              <a:ext cx="617538" cy="247650"/>
              <a:chOff x="2356" y="1300"/>
              <a:chExt cx="555" cy="194"/>
            </a:xfrm>
          </p:grpSpPr>
          <p:sp>
            <p:nvSpPr>
              <p:cNvPr id="156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157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158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159" name="Group 1125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162" name="Freeform 1126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63" name="Freeform 1127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160" name="Line 1128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61" name="Line 1129"/>
              <p:cNvSpPr>
                <a:spLocks noChangeShapeType="1"/>
              </p:cNvSpPr>
              <p:nvPr/>
            </p:nvSpPr>
            <p:spPr bwMode="auto">
              <a:xfrm>
                <a:off x="2907" y="1363"/>
                <a:ext cx="0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38" name="Group 1130"/>
            <p:cNvGrpSpPr>
              <a:grpSpLocks/>
            </p:cNvGrpSpPr>
            <p:nvPr/>
          </p:nvGrpSpPr>
          <p:grpSpPr bwMode="auto">
            <a:xfrm>
              <a:off x="6969125" y="4510088"/>
              <a:ext cx="617538" cy="247650"/>
              <a:chOff x="2356" y="1300"/>
              <a:chExt cx="555" cy="194"/>
            </a:xfrm>
          </p:grpSpPr>
          <p:sp>
            <p:nvSpPr>
              <p:cNvPr id="148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149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150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151" name="Group 1134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154" name="Freeform 1135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55" name="Freeform 1136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152" name="Line 1137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3" name="Line 1138"/>
              <p:cNvSpPr>
                <a:spLocks noChangeShapeType="1"/>
              </p:cNvSpPr>
              <p:nvPr/>
            </p:nvSpPr>
            <p:spPr bwMode="auto">
              <a:xfrm>
                <a:off x="2907" y="1363"/>
                <a:ext cx="0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39" name="Group 1139"/>
            <p:cNvGrpSpPr>
              <a:grpSpLocks/>
            </p:cNvGrpSpPr>
            <p:nvPr/>
          </p:nvGrpSpPr>
          <p:grpSpPr bwMode="auto">
            <a:xfrm>
              <a:off x="7585075" y="4811713"/>
              <a:ext cx="617538" cy="247650"/>
              <a:chOff x="2356" y="1300"/>
              <a:chExt cx="555" cy="194"/>
            </a:xfrm>
          </p:grpSpPr>
          <p:sp>
            <p:nvSpPr>
              <p:cNvPr id="140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141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142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143" name="Group 1143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146" name="Freeform 1144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47" name="Freeform 1145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144" name="Line 1146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45" name="Line 1147"/>
              <p:cNvSpPr>
                <a:spLocks noChangeShapeType="1"/>
              </p:cNvSpPr>
              <p:nvPr/>
            </p:nvSpPr>
            <p:spPr bwMode="auto">
              <a:xfrm>
                <a:off x="2907" y="1363"/>
                <a:ext cx="0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1987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B9356E1-1200-4E92-A0B0-13ECC10ED56E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 quão rápido é rápido?</a:t>
            </a:r>
          </a:p>
        </p:txBody>
      </p:sp>
      <p:pic>
        <p:nvPicPr>
          <p:cNvPr id="4198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196975" y="1362075"/>
            <a:ext cx="6421438" cy="4816475"/>
          </a:xfrm>
          <a:noFill/>
        </p:spPr>
      </p:pic>
      <p:sp>
        <p:nvSpPr>
          <p:cNvPr id="41990" name="Text Box 4"/>
          <p:cNvSpPr txBox="1">
            <a:spLocks noChangeArrowheads="1"/>
          </p:cNvSpPr>
          <p:nvPr/>
        </p:nvSpPr>
        <p:spPr bwMode="auto">
          <a:xfrm>
            <a:off x="401638" y="6335713"/>
            <a:ext cx="2913062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pt-BR" sz="1400"/>
              <a:t>FONTE: http://www.psc.edu/~mathis/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Acesso discado </a:t>
            </a:r>
            <a:r>
              <a:rPr lang="pt-BR" sz="3600" dirty="0" smtClean="0">
                <a:solidFill>
                  <a:srgbClr val="FF0000"/>
                </a:solidFill>
              </a:rPr>
              <a:t>(alguém ainda usa?)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3400" y="3930316"/>
            <a:ext cx="7772400" cy="2318084"/>
          </a:xfrm>
        </p:spPr>
        <p:txBody>
          <a:bodyPr/>
          <a:lstStyle/>
          <a:p>
            <a:r>
              <a:rPr lang="pt-BR" sz="2400" dirty="0" smtClean="0"/>
              <a:t>Usa a </a:t>
            </a:r>
            <a:r>
              <a:rPr lang="pt-BR" sz="2400" dirty="0" err="1" smtClean="0"/>
              <a:t>infraestrutura</a:t>
            </a:r>
            <a:r>
              <a:rPr lang="pt-BR" sz="2400" dirty="0" smtClean="0"/>
              <a:t> existente de telefonia</a:t>
            </a:r>
          </a:p>
          <a:p>
            <a:pPr lvl="1"/>
            <a:r>
              <a:rPr lang="pt-BR" sz="2000" dirty="0" smtClean="0"/>
              <a:t>Residência está conectada à </a:t>
            </a:r>
            <a:r>
              <a:rPr lang="pt-BR" sz="2000" dirty="0" smtClean="0">
                <a:solidFill>
                  <a:srgbClr val="FF0000"/>
                </a:solidFill>
              </a:rPr>
              <a:t>central telefônica</a:t>
            </a:r>
          </a:p>
          <a:p>
            <a:r>
              <a:rPr lang="pt-BR" sz="2400" dirty="0" smtClean="0"/>
              <a:t>Até 56kbps de acesso direto ao roteador (</a:t>
            </a:r>
            <a:r>
              <a:rPr lang="pt-BR" sz="2400" dirty="0" err="1" smtClean="0"/>
              <a:t>frequentemente</a:t>
            </a:r>
            <a:r>
              <a:rPr lang="pt-BR" sz="2400" dirty="0" smtClean="0"/>
              <a:t> menos)</a:t>
            </a:r>
          </a:p>
          <a:p>
            <a:r>
              <a:rPr lang="pt-BR" sz="2400" dirty="0" smtClean="0"/>
              <a:t>Não dá para navegar e usar o telefone ao mesmo tempo: não está </a:t>
            </a:r>
            <a:r>
              <a:rPr lang="pt-BR" sz="2400" dirty="0" smtClean="0">
                <a:solidFill>
                  <a:srgbClr val="FF0000"/>
                </a:solidFill>
              </a:rPr>
              <a:t>“sempre conectado”</a:t>
            </a:r>
            <a:endParaRPr lang="pt-BR" sz="2400" dirty="0">
              <a:solidFill>
                <a:srgbClr val="FF0000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1: </a:t>
            </a:r>
            <a:r>
              <a:rPr lang="en-US" dirty="0" err="1" smtClean="0"/>
              <a:t>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5CA30C-BB3F-4695-823B-CAA85338B9D0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graphicFrame>
        <p:nvGraphicFramePr>
          <p:cNvPr id="45" name="Object 2"/>
          <p:cNvGraphicFramePr>
            <a:graphicFrameLocks noChangeAspect="1"/>
          </p:cNvGraphicFramePr>
          <p:nvPr/>
        </p:nvGraphicFramePr>
        <p:xfrm>
          <a:off x="1336675" y="2087563"/>
          <a:ext cx="611188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44" name="Clip" r:id="rId3" imgW="1305000" imgH="1085760" progId="">
                  <p:embed/>
                </p:oleObj>
              </mc:Choice>
              <mc:Fallback>
                <p:oleObj name="Clip" r:id="rId3" imgW="1305000" imgH="108576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6675" y="2087563"/>
                        <a:ext cx="611188" cy="52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Rectangle 5"/>
          <p:cNvSpPr>
            <a:spLocks noChangeArrowheads="1"/>
          </p:cNvSpPr>
          <p:nvPr/>
        </p:nvSpPr>
        <p:spPr bwMode="auto">
          <a:xfrm>
            <a:off x="2092325" y="2130425"/>
            <a:ext cx="206375" cy="414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pt-BR"/>
          </a:p>
        </p:txBody>
      </p:sp>
      <p:sp>
        <p:nvSpPr>
          <p:cNvPr id="47" name="Line 7"/>
          <p:cNvSpPr>
            <a:spLocks noChangeShapeType="1"/>
          </p:cNvSpPr>
          <p:nvPr/>
        </p:nvSpPr>
        <p:spPr bwMode="auto">
          <a:xfrm>
            <a:off x="1939925" y="2325688"/>
            <a:ext cx="1397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48" name="Freeform 8"/>
          <p:cNvSpPr>
            <a:spLocks/>
          </p:cNvSpPr>
          <p:nvPr/>
        </p:nvSpPr>
        <p:spPr bwMode="auto">
          <a:xfrm>
            <a:off x="3030538" y="1508125"/>
            <a:ext cx="2046287" cy="2049463"/>
          </a:xfrm>
          <a:custGeom>
            <a:avLst/>
            <a:gdLst>
              <a:gd name="T0" fmla="*/ 378531 w 1292"/>
              <a:gd name="T1" fmla="*/ 11431 h 1255"/>
              <a:gd name="T2" fmla="*/ 55433 w 1292"/>
              <a:gd name="T3" fmla="*/ 256387 h 1255"/>
              <a:gd name="T4" fmla="*/ 45931 w 1292"/>
              <a:gd name="T5" fmla="*/ 854079 h 1255"/>
              <a:gd name="T6" fmla="*/ 83942 w 1292"/>
              <a:gd name="T7" fmla="*/ 1353789 h 1255"/>
              <a:gd name="T8" fmla="*/ 388034 w 1292"/>
              <a:gd name="T9" fmla="*/ 1422376 h 1255"/>
              <a:gd name="T10" fmla="*/ 1024727 w 1292"/>
              <a:gd name="T11" fmla="*/ 1843700 h 1255"/>
              <a:gd name="T12" fmla="*/ 1575894 w 1292"/>
              <a:gd name="T13" fmla="*/ 2020068 h 1255"/>
              <a:gd name="T14" fmla="*/ 1898992 w 1292"/>
              <a:gd name="T15" fmla="*/ 1667332 h 1255"/>
              <a:gd name="T16" fmla="*/ 2013027 w 1292"/>
              <a:gd name="T17" fmla="*/ 726702 h 1255"/>
              <a:gd name="T18" fmla="*/ 1908495 w 1292"/>
              <a:gd name="T19" fmla="*/ 344571 h 1255"/>
              <a:gd name="T20" fmla="*/ 1186276 w 1292"/>
              <a:gd name="T21" fmla="*/ 187799 h 1255"/>
              <a:gd name="T22" fmla="*/ 378531 w 1292"/>
              <a:gd name="T23" fmla="*/ 11431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92"/>
              <a:gd name="T37" fmla="*/ 0 h 1255"/>
              <a:gd name="T38" fmla="*/ 1292 w 1292"/>
              <a:gd name="T39" fmla="*/ 1255 h 12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9" name="Oval 9"/>
          <p:cNvSpPr>
            <a:spLocks noChangeArrowheads="1"/>
          </p:cNvSpPr>
          <p:nvPr/>
        </p:nvSpPr>
        <p:spPr bwMode="auto">
          <a:xfrm>
            <a:off x="3214688" y="1978025"/>
            <a:ext cx="193675" cy="1936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" name="Oval 11"/>
          <p:cNvSpPr>
            <a:spLocks noChangeArrowheads="1"/>
          </p:cNvSpPr>
          <p:nvPr/>
        </p:nvSpPr>
        <p:spPr bwMode="auto">
          <a:xfrm>
            <a:off x="4530725" y="2284413"/>
            <a:ext cx="193675" cy="1936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1" name="Oval 12"/>
          <p:cNvSpPr>
            <a:spLocks noChangeArrowheads="1"/>
          </p:cNvSpPr>
          <p:nvPr/>
        </p:nvSpPr>
        <p:spPr bwMode="auto">
          <a:xfrm>
            <a:off x="4005263" y="2822575"/>
            <a:ext cx="193675" cy="1936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2" name="Line 14"/>
          <p:cNvSpPr>
            <a:spLocks noChangeShapeType="1"/>
          </p:cNvSpPr>
          <p:nvPr/>
        </p:nvSpPr>
        <p:spPr bwMode="auto">
          <a:xfrm flipV="1">
            <a:off x="2300288" y="2101850"/>
            <a:ext cx="928687" cy="247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53" name="Line 15"/>
          <p:cNvSpPr>
            <a:spLocks noChangeShapeType="1"/>
          </p:cNvSpPr>
          <p:nvPr/>
        </p:nvSpPr>
        <p:spPr bwMode="auto">
          <a:xfrm>
            <a:off x="3354388" y="2128838"/>
            <a:ext cx="720725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54" name="Line 16"/>
          <p:cNvSpPr>
            <a:spLocks noChangeShapeType="1"/>
          </p:cNvSpPr>
          <p:nvPr/>
        </p:nvSpPr>
        <p:spPr bwMode="auto">
          <a:xfrm flipV="1">
            <a:off x="4184650" y="2433638"/>
            <a:ext cx="388938" cy="403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55" name="Text Box 17"/>
          <p:cNvSpPr txBox="1">
            <a:spLocks noChangeArrowheads="1"/>
          </p:cNvSpPr>
          <p:nvPr/>
        </p:nvSpPr>
        <p:spPr bwMode="auto">
          <a:xfrm>
            <a:off x="3803650" y="1638300"/>
            <a:ext cx="89319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err="1" smtClean="0"/>
              <a:t>rede</a:t>
            </a:r>
            <a:endParaRPr lang="en-US" sz="1400" dirty="0" smtClean="0"/>
          </a:p>
          <a:p>
            <a:r>
              <a:rPr lang="en-US" sz="1400" dirty="0" err="1" smtClean="0"/>
              <a:t>telefônica</a:t>
            </a:r>
            <a:endParaRPr lang="en-US" sz="1400" dirty="0"/>
          </a:p>
        </p:txBody>
      </p:sp>
      <p:sp>
        <p:nvSpPr>
          <p:cNvPr id="56" name="Line 19"/>
          <p:cNvSpPr>
            <a:spLocks noChangeShapeType="1"/>
          </p:cNvSpPr>
          <p:nvPr/>
        </p:nvSpPr>
        <p:spPr bwMode="auto">
          <a:xfrm flipV="1">
            <a:off x="4668838" y="2365375"/>
            <a:ext cx="485775" cy="14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57" name="Freeform 20"/>
          <p:cNvSpPr>
            <a:spLocks/>
          </p:cNvSpPr>
          <p:nvPr/>
        </p:nvSpPr>
        <p:spPr bwMode="auto">
          <a:xfrm>
            <a:off x="5499100" y="1563688"/>
            <a:ext cx="2046288" cy="2049462"/>
          </a:xfrm>
          <a:custGeom>
            <a:avLst/>
            <a:gdLst>
              <a:gd name="T0" fmla="*/ 378532 w 1292"/>
              <a:gd name="T1" fmla="*/ 11431 h 1255"/>
              <a:gd name="T2" fmla="*/ 55434 w 1292"/>
              <a:gd name="T3" fmla="*/ 256387 h 1255"/>
              <a:gd name="T4" fmla="*/ 45931 w 1292"/>
              <a:gd name="T5" fmla="*/ 854079 h 1255"/>
              <a:gd name="T6" fmla="*/ 83942 w 1292"/>
              <a:gd name="T7" fmla="*/ 1353788 h 1255"/>
              <a:gd name="T8" fmla="*/ 388034 w 1292"/>
              <a:gd name="T9" fmla="*/ 1422375 h 1255"/>
              <a:gd name="T10" fmla="*/ 1024728 w 1292"/>
              <a:gd name="T11" fmla="*/ 1843699 h 1255"/>
              <a:gd name="T12" fmla="*/ 1575895 w 1292"/>
              <a:gd name="T13" fmla="*/ 2020067 h 1255"/>
              <a:gd name="T14" fmla="*/ 1898993 w 1292"/>
              <a:gd name="T15" fmla="*/ 1667331 h 1255"/>
              <a:gd name="T16" fmla="*/ 2013028 w 1292"/>
              <a:gd name="T17" fmla="*/ 726702 h 1255"/>
              <a:gd name="T18" fmla="*/ 1908496 w 1292"/>
              <a:gd name="T19" fmla="*/ 344571 h 1255"/>
              <a:gd name="T20" fmla="*/ 1186277 w 1292"/>
              <a:gd name="T21" fmla="*/ 187799 h 1255"/>
              <a:gd name="T22" fmla="*/ 378532 w 1292"/>
              <a:gd name="T23" fmla="*/ 11431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92"/>
              <a:gd name="T37" fmla="*/ 0 h 1255"/>
              <a:gd name="T38" fmla="*/ 1292 w 1292"/>
              <a:gd name="T39" fmla="*/ 1255 h 12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9" name="Oval 23"/>
          <p:cNvSpPr>
            <a:spLocks noChangeArrowheads="1"/>
          </p:cNvSpPr>
          <p:nvPr/>
        </p:nvSpPr>
        <p:spPr bwMode="auto">
          <a:xfrm>
            <a:off x="5657850" y="2363790"/>
            <a:ext cx="565150" cy="158751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0" name="Line 24"/>
          <p:cNvSpPr>
            <a:spLocks noChangeShapeType="1"/>
          </p:cNvSpPr>
          <p:nvPr/>
        </p:nvSpPr>
        <p:spPr bwMode="auto">
          <a:xfrm>
            <a:off x="5657850" y="2351090"/>
            <a:ext cx="0" cy="98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1" name="Line 25"/>
          <p:cNvSpPr>
            <a:spLocks noChangeShapeType="1"/>
          </p:cNvSpPr>
          <p:nvPr/>
        </p:nvSpPr>
        <p:spPr bwMode="auto">
          <a:xfrm>
            <a:off x="6223000" y="2351090"/>
            <a:ext cx="0" cy="98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2" name="Rectangle 26"/>
          <p:cNvSpPr>
            <a:spLocks noChangeArrowheads="1"/>
          </p:cNvSpPr>
          <p:nvPr/>
        </p:nvSpPr>
        <p:spPr bwMode="auto">
          <a:xfrm>
            <a:off x="5657850" y="2351090"/>
            <a:ext cx="560387" cy="96838"/>
          </a:xfrm>
          <a:prstGeom prst="rect">
            <a:avLst/>
          </a:prstGeom>
          <a:solidFill>
            <a:schemeClr val="hlink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pt-BR"/>
          </a:p>
        </p:txBody>
      </p:sp>
      <p:sp>
        <p:nvSpPr>
          <p:cNvPr id="73" name="Oval 27"/>
          <p:cNvSpPr>
            <a:spLocks noChangeArrowheads="1"/>
          </p:cNvSpPr>
          <p:nvPr/>
        </p:nvSpPr>
        <p:spPr bwMode="auto">
          <a:xfrm>
            <a:off x="5653088" y="2236790"/>
            <a:ext cx="565150" cy="184151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74" name="Group 28"/>
          <p:cNvGrpSpPr>
            <a:grpSpLocks/>
          </p:cNvGrpSpPr>
          <p:nvPr/>
        </p:nvGrpSpPr>
        <p:grpSpPr bwMode="auto">
          <a:xfrm>
            <a:off x="5789613" y="2287534"/>
            <a:ext cx="279400" cy="77788"/>
            <a:chOff x="2848" y="848"/>
            <a:chExt cx="140" cy="98"/>
          </a:xfrm>
        </p:grpSpPr>
        <p:sp>
          <p:nvSpPr>
            <p:cNvPr id="79" name="Line 2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0" name="Line 3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1" name="Line 3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75" name="Group 32"/>
          <p:cNvGrpSpPr>
            <a:grpSpLocks/>
          </p:cNvGrpSpPr>
          <p:nvPr/>
        </p:nvGrpSpPr>
        <p:grpSpPr bwMode="auto">
          <a:xfrm flipV="1">
            <a:off x="5789613" y="2289676"/>
            <a:ext cx="279400" cy="77788"/>
            <a:chOff x="2848" y="848"/>
            <a:chExt cx="140" cy="98"/>
          </a:xfrm>
        </p:grpSpPr>
        <p:sp>
          <p:nvSpPr>
            <p:cNvPr id="76" name="Line 33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7" name="Line 34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8" name="Line 35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68" name="Line 36"/>
          <p:cNvSpPr>
            <a:spLocks noChangeShapeType="1"/>
          </p:cNvSpPr>
          <p:nvPr/>
        </p:nvSpPr>
        <p:spPr bwMode="auto">
          <a:xfrm>
            <a:off x="5656263" y="2311403"/>
            <a:ext cx="0" cy="98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9" name="Line 37"/>
          <p:cNvSpPr>
            <a:spLocks noChangeShapeType="1"/>
          </p:cNvSpPr>
          <p:nvPr/>
        </p:nvSpPr>
        <p:spPr bwMode="auto">
          <a:xfrm flipH="1" flipV="1">
            <a:off x="5334000" y="2365375"/>
            <a:ext cx="319088" cy="14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60" name="Text Box 38"/>
          <p:cNvSpPr txBox="1">
            <a:spLocks noChangeArrowheads="1"/>
          </p:cNvSpPr>
          <p:nvPr/>
        </p:nvSpPr>
        <p:spPr bwMode="auto">
          <a:xfrm>
            <a:off x="6032500" y="1847850"/>
            <a:ext cx="9159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Internet</a:t>
            </a:r>
          </a:p>
        </p:txBody>
      </p:sp>
      <p:sp>
        <p:nvSpPr>
          <p:cNvPr id="61" name="Text Box 39"/>
          <p:cNvSpPr txBox="1">
            <a:spLocks noChangeArrowheads="1"/>
          </p:cNvSpPr>
          <p:nvPr/>
        </p:nvSpPr>
        <p:spPr bwMode="auto">
          <a:xfrm>
            <a:off x="2057400" y="2620963"/>
            <a:ext cx="74411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Modem</a:t>
            </a:r>
          </a:p>
          <a:p>
            <a:r>
              <a:rPr lang="en-US" sz="1400" dirty="0" err="1" smtClean="0"/>
              <a:t>discado</a:t>
            </a:r>
            <a:endParaRPr lang="en-US" sz="1400" dirty="0"/>
          </a:p>
        </p:txBody>
      </p:sp>
      <p:sp>
        <p:nvSpPr>
          <p:cNvPr id="62" name="Text Box 40"/>
          <p:cNvSpPr txBox="1">
            <a:spLocks noChangeArrowheads="1"/>
          </p:cNvSpPr>
          <p:nvPr/>
        </p:nvSpPr>
        <p:spPr bwMode="auto">
          <a:xfrm>
            <a:off x="4979988" y="2705100"/>
            <a:ext cx="97994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modem</a:t>
            </a:r>
          </a:p>
          <a:p>
            <a:r>
              <a:rPr lang="en-US" sz="1400" dirty="0" smtClean="0"/>
              <a:t>do ISP</a:t>
            </a:r>
            <a:endParaRPr lang="en-US" sz="1400" dirty="0"/>
          </a:p>
          <a:p>
            <a:r>
              <a:rPr lang="en-US" sz="1400" dirty="0"/>
              <a:t>(</a:t>
            </a:r>
            <a:r>
              <a:rPr lang="en-US" sz="1400" dirty="0" smtClean="0"/>
              <a:t>ex., Terra)</a:t>
            </a:r>
            <a:endParaRPr lang="en-US" sz="1400" dirty="0"/>
          </a:p>
        </p:txBody>
      </p:sp>
      <p:sp>
        <p:nvSpPr>
          <p:cNvPr id="63" name="Text Box 41"/>
          <p:cNvSpPr txBox="1">
            <a:spLocks noChangeArrowheads="1"/>
          </p:cNvSpPr>
          <p:nvPr/>
        </p:nvSpPr>
        <p:spPr bwMode="auto">
          <a:xfrm>
            <a:off x="900168" y="2719388"/>
            <a:ext cx="92365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dirty="0" smtClean="0"/>
              <a:t>PC</a:t>
            </a:r>
          </a:p>
          <a:p>
            <a:pPr algn="ctr"/>
            <a:r>
              <a:rPr lang="en-US" sz="1400" dirty="0" err="1" smtClean="0"/>
              <a:t>doméstico</a:t>
            </a:r>
            <a:endParaRPr lang="en-US" sz="1400" dirty="0"/>
          </a:p>
        </p:txBody>
      </p:sp>
      <p:sp>
        <p:nvSpPr>
          <p:cNvPr id="64" name="Rectangle 44"/>
          <p:cNvSpPr>
            <a:spLocks noChangeArrowheads="1"/>
          </p:cNvSpPr>
          <p:nvPr/>
        </p:nvSpPr>
        <p:spPr bwMode="auto">
          <a:xfrm>
            <a:off x="3006725" y="1798638"/>
            <a:ext cx="623888" cy="541337"/>
          </a:xfrm>
          <a:prstGeom prst="rect">
            <a:avLst/>
          </a:prstGeom>
          <a:noFill/>
          <a:ln w="9525">
            <a:solidFill>
              <a:schemeClr val="tx1"/>
            </a:solidFill>
            <a:prstDash val="dashDot"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5" name="Text Box 45"/>
          <p:cNvSpPr txBox="1">
            <a:spLocks noChangeArrowheads="1"/>
          </p:cNvSpPr>
          <p:nvPr/>
        </p:nvSpPr>
        <p:spPr bwMode="auto">
          <a:xfrm>
            <a:off x="2541588" y="1319213"/>
            <a:ext cx="89319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/>
              <a:t>central </a:t>
            </a:r>
            <a:br>
              <a:rPr lang="en-US" sz="1400" dirty="0"/>
            </a:br>
            <a:r>
              <a:rPr lang="en-US" sz="1400" dirty="0" err="1" smtClean="0"/>
              <a:t>telefônica</a:t>
            </a:r>
            <a:endParaRPr lang="en-US" sz="1400" dirty="0"/>
          </a:p>
        </p:txBody>
      </p:sp>
      <p:sp>
        <p:nvSpPr>
          <p:cNvPr id="66" name="Rectangle 46"/>
          <p:cNvSpPr>
            <a:spLocks noChangeArrowheads="1"/>
          </p:cNvSpPr>
          <p:nvPr/>
        </p:nvSpPr>
        <p:spPr bwMode="auto">
          <a:xfrm>
            <a:off x="5082686" y="2173067"/>
            <a:ext cx="206375" cy="414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3011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40E359E-ABFE-40C6-82E3-9D0EB3CB5CCA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828800"/>
            <a:ext cx="4724400" cy="1143000"/>
          </a:xfrm>
        </p:spPr>
        <p:txBody>
          <a:bodyPr/>
          <a:lstStyle/>
          <a:p>
            <a:r>
              <a:rPr lang="pt-BR" sz="3600" smtClean="0"/>
              <a:t>Decomposição</a:t>
            </a:r>
            <a:br>
              <a:rPr lang="pt-BR" sz="3600" smtClean="0"/>
            </a:br>
            <a:r>
              <a:rPr lang="pt-BR" sz="3600" smtClean="0"/>
              <a:t>de um sinal</a:t>
            </a:r>
            <a:br>
              <a:rPr lang="pt-BR" sz="3600" smtClean="0"/>
            </a:br>
            <a:r>
              <a:rPr lang="pt-BR" sz="3600" smtClean="0"/>
              <a:t>binário em </a:t>
            </a:r>
            <a:br>
              <a:rPr lang="pt-BR" sz="3600" smtClean="0"/>
            </a:br>
            <a:r>
              <a:rPr lang="pt-BR" sz="3600" smtClean="0"/>
              <a:t>suas</a:t>
            </a:r>
            <a:br>
              <a:rPr lang="pt-BR" sz="3600" smtClean="0"/>
            </a:br>
            <a:r>
              <a:rPr lang="pt-BR" sz="3600" smtClean="0"/>
              <a:t>harmônicas</a:t>
            </a:r>
            <a:r>
              <a:rPr lang="pt-BR" sz="2400" smtClean="0"/>
              <a:t>.</a:t>
            </a:r>
            <a:endParaRPr lang="pt-BR" sz="1800" smtClean="0"/>
          </a:p>
        </p:txBody>
      </p:sp>
      <p:pic>
        <p:nvPicPr>
          <p:cNvPr id="430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4963" y="304800"/>
            <a:ext cx="4999037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4" name="Text Box 4"/>
          <p:cNvSpPr txBox="1">
            <a:spLocks noChangeArrowheads="1"/>
          </p:cNvSpPr>
          <p:nvPr/>
        </p:nvSpPr>
        <p:spPr bwMode="auto">
          <a:xfrm>
            <a:off x="566738" y="4352925"/>
            <a:ext cx="3062287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000">
                <a:solidFill>
                  <a:srgbClr val="FF0000"/>
                </a:solidFill>
                <a:latin typeface="Comic Sans MS" pitchFamily="66" charset="0"/>
              </a:rPr>
              <a:t>A limitação de freqüência dos canais de comunicação causam distorção no sinal transmitido.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1: </a:t>
            </a:r>
            <a:r>
              <a:rPr lang="en-US" dirty="0" err="1"/>
              <a:t>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44035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B6FC8A2-E46A-4BA2-B40A-00C8C5E7E8A7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Modems</a:t>
            </a:r>
          </a:p>
        </p:txBody>
      </p:sp>
      <p:pic>
        <p:nvPicPr>
          <p:cNvPr id="4403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" y="2105025"/>
            <a:ext cx="7715250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5059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58BD2A1-BA73-4A91-AB11-D846F2249583}" type="slidenum">
              <a:rPr lang="en-US" smtClean="0"/>
              <a:pPr/>
              <a:t>21</a:t>
            </a:fld>
            <a:endParaRPr lang="en-US" smtClean="0"/>
          </a:p>
        </p:txBody>
      </p:sp>
      <p:pic>
        <p:nvPicPr>
          <p:cNvPr id="45060" name="Picture 2" descr="FIG2-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342900"/>
            <a:ext cx="607695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1" name="Rectangle 3"/>
          <p:cNvSpPr>
            <a:spLocks noGrp="1" noChangeArrowheads="1"/>
          </p:cNvSpPr>
          <p:nvPr>
            <p:ph type="title"/>
          </p:nvPr>
        </p:nvSpPr>
        <p:spPr>
          <a:xfrm>
            <a:off x="319088" y="755650"/>
            <a:ext cx="7772400" cy="1143000"/>
          </a:xfrm>
        </p:spPr>
        <p:txBody>
          <a:bodyPr/>
          <a:lstStyle/>
          <a:p>
            <a:r>
              <a:rPr lang="pt-BR" smtClean="0"/>
              <a:t>Modulação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1: </a:t>
            </a:r>
            <a:r>
              <a:rPr lang="en-US" dirty="0" err="1"/>
              <a:t>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46083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87022F5-8AA0-4DC4-B5E6-2657A3419E2E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Modulação</a:t>
            </a:r>
            <a:endParaRPr lang="pt-BR" sz="1800" smtClean="0"/>
          </a:p>
        </p:txBody>
      </p:sp>
      <p:sp>
        <p:nvSpPr>
          <p:cNvPr id="4608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mtClean="0"/>
              <a:t>QAM </a:t>
            </a:r>
            <a:r>
              <a:rPr lang="pt-BR" i="1" smtClean="0"/>
              <a:t>(Quadrature Amplitude Modulation)</a:t>
            </a:r>
            <a:endParaRPr lang="pt-BR" smtClean="0"/>
          </a:p>
        </p:txBody>
      </p:sp>
      <p:pic>
        <p:nvPicPr>
          <p:cNvPr id="46086" name="Picture 4" descr="FIG2-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2362200"/>
            <a:ext cx="5972175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7" name="Text Box 5"/>
          <p:cNvSpPr txBox="1">
            <a:spLocks noChangeArrowheads="1"/>
          </p:cNvSpPr>
          <p:nvPr/>
        </p:nvSpPr>
        <p:spPr bwMode="auto">
          <a:xfrm>
            <a:off x="7086600" y="2895600"/>
            <a:ext cx="28194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/>
              <a:t>9600 bps  </a:t>
            </a:r>
          </a:p>
          <a:p>
            <a:pPr>
              <a:spcBef>
                <a:spcPct val="50000"/>
              </a:spcBef>
            </a:pPr>
            <a:r>
              <a:rPr lang="pt-BR"/>
              <a:t>     em</a:t>
            </a:r>
          </a:p>
          <a:p>
            <a:pPr>
              <a:spcBef>
                <a:spcPct val="50000"/>
              </a:spcBef>
            </a:pPr>
            <a:r>
              <a:rPr lang="pt-BR"/>
              <a:t>2400 bauds</a:t>
            </a:r>
          </a:p>
        </p:txBody>
      </p:sp>
      <p:sp>
        <p:nvSpPr>
          <p:cNvPr id="46088" name="Text Box 6"/>
          <p:cNvSpPr txBox="1">
            <a:spLocks noChangeArrowheads="1"/>
          </p:cNvSpPr>
          <p:nvPr/>
        </p:nvSpPr>
        <p:spPr bwMode="auto">
          <a:xfrm>
            <a:off x="7162800" y="5105400"/>
            <a:ext cx="243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/>
              <a:t>ITU V.32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1: </a:t>
            </a:r>
            <a:r>
              <a:rPr lang="en-US" dirty="0" err="1"/>
              <a:t>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47107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6FAEB28-8C21-407D-B451-26004A7825F0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Modems</a:t>
            </a:r>
          </a:p>
        </p:txBody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pt-BR" sz="2800" smtClean="0"/>
              <a:t>V.32 bis    </a:t>
            </a:r>
          </a:p>
          <a:p>
            <a:pPr lvl="2"/>
            <a:r>
              <a:rPr lang="pt-BR" sz="2400" smtClean="0"/>
              <a:t>14.400 bps</a:t>
            </a:r>
          </a:p>
          <a:p>
            <a:pPr lvl="1"/>
            <a:r>
              <a:rPr lang="pt-BR" sz="2800" smtClean="0"/>
              <a:t>V.34</a:t>
            </a:r>
          </a:p>
          <a:p>
            <a:pPr lvl="2"/>
            <a:r>
              <a:rPr lang="pt-BR" sz="2400" smtClean="0"/>
              <a:t>28.800 bps (máximo de 33,6 Kbps)</a:t>
            </a:r>
          </a:p>
          <a:p>
            <a:pPr lvl="1"/>
            <a:r>
              <a:rPr lang="pt-BR" sz="2800" smtClean="0"/>
              <a:t> V.90</a:t>
            </a:r>
          </a:p>
          <a:p>
            <a:pPr lvl="2"/>
            <a:r>
              <a:rPr lang="pt-BR" sz="2400" smtClean="0"/>
              <a:t>56 Kbps (</a:t>
            </a:r>
            <a:r>
              <a:rPr lang="pt-BR" sz="2400" i="1" smtClean="0"/>
              <a:t>downstream</a:t>
            </a:r>
            <a:r>
              <a:rPr lang="pt-BR" sz="2400" smtClean="0"/>
              <a:t>) e 33,6 Kbps (</a:t>
            </a:r>
            <a:r>
              <a:rPr lang="pt-BR" sz="2400" i="1" smtClean="0"/>
              <a:t>upstream</a:t>
            </a:r>
            <a:r>
              <a:rPr lang="pt-BR" sz="2400" smtClean="0"/>
              <a:t>)</a:t>
            </a:r>
            <a:endParaRPr lang="pt-BR" smtClean="0"/>
          </a:p>
          <a:p>
            <a:pPr lvl="1"/>
            <a:r>
              <a:rPr lang="pt-BR" sz="2800" smtClean="0"/>
              <a:t>V.92</a:t>
            </a:r>
          </a:p>
          <a:p>
            <a:pPr lvl="2"/>
            <a:r>
              <a:rPr lang="pt-BR" sz="2400" smtClean="0"/>
              <a:t>56 Kbps (</a:t>
            </a:r>
            <a:r>
              <a:rPr lang="pt-BR" sz="2400" i="1" smtClean="0"/>
              <a:t>downstream</a:t>
            </a:r>
            <a:r>
              <a:rPr lang="pt-BR" sz="2400" smtClean="0"/>
              <a:t>) e 48 Kbps (</a:t>
            </a:r>
            <a:r>
              <a:rPr lang="pt-BR" sz="2400" i="1" smtClean="0"/>
              <a:t>upstream</a:t>
            </a:r>
            <a:r>
              <a:rPr lang="pt-BR" sz="2400" smtClean="0"/>
              <a:t>)</a:t>
            </a:r>
            <a:endParaRPr lang="pt-BR" smtClean="0"/>
          </a:p>
          <a:p>
            <a:pPr lvl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399" y="228600"/>
            <a:ext cx="8175885" cy="1143000"/>
          </a:xfrm>
        </p:spPr>
        <p:txBody>
          <a:bodyPr/>
          <a:lstStyle/>
          <a:p>
            <a:r>
              <a:rPr lang="pt-BR" sz="2800" dirty="0" smtClean="0"/>
              <a:t>Rede de acesso: DSL (</a:t>
            </a:r>
            <a:r>
              <a:rPr lang="pt-BR" sz="2800" i="1" dirty="0" smtClean="0"/>
              <a:t>Digital </a:t>
            </a:r>
            <a:r>
              <a:rPr lang="pt-BR" sz="2800" i="1" dirty="0" err="1" smtClean="0"/>
              <a:t>Subscriber</a:t>
            </a:r>
            <a:r>
              <a:rPr lang="pt-BR" sz="2800" i="1" dirty="0" smtClean="0"/>
              <a:t> </a:t>
            </a:r>
            <a:r>
              <a:rPr lang="pt-BR" sz="2800" i="1" dirty="0" err="1" smtClean="0"/>
              <a:t>Line</a:t>
            </a:r>
            <a:r>
              <a:rPr lang="pt-BR" sz="2800" dirty="0" smtClean="0"/>
              <a:t>)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3400" y="4475486"/>
            <a:ext cx="8265826" cy="1660357"/>
          </a:xfrm>
        </p:spPr>
        <p:txBody>
          <a:bodyPr/>
          <a:lstStyle/>
          <a:p>
            <a:r>
              <a:rPr lang="pt-BR" sz="2000" dirty="0" smtClean="0"/>
              <a:t>usa a linha telefônica </a:t>
            </a:r>
            <a:r>
              <a:rPr lang="pt-BR" sz="2000" dirty="0" smtClean="0">
                <a:solidFill>
                  <a:srgbClr val="FF0000"/>
                </a:solidFill>
              </a:rPr>
              <a:t>existente</a:t>
            </a:r>
            <a:r>
              <a:rPr lang="pt-BR" sz="2000" dirty="0" smtClean="0"/>
              <a:t> até o DSLAM na central telefônica</a:t>
            </a:r>
          </a:p>
          <a:p>
            <a:pPr lvl="1"/>
            <a:r>
              <a:rPr lang="pt-BR" sz="1600" dirty="0" smtClean="0"/>
              <a:t>dados vão para a Internet através da linha telefônica DSL</a:t>
            </a:r>
          </a:p>
          <a:p>
            <a:pPr lvl="1"/>
            <a:r>
              <a:rPr lang="pt-BR" sz="1600" dirty="0" smtClean="0"/>
              <a:t>voz vão para a rede telefônica através da linha telefônica DSL</a:t>
            </a:r>
          </a:p>
          <a:p>
            <a:r>
              <a:rPr lang="pt-BR" sz="2000" dirty="0" smtClean="0"/>
              <a:t>até 2,5 Mbps de subida (tipicamente &lt; 1 </a:t>
            </a:r>
            <a:r>
              <a:rPr lang="pt-BR" sz="2000" dirty="0"/>
              <a:t>M</a:t>
            </a:r>
            <a:r>
              <a:rPr lang="pt-BR" sz="2000" dirty="0" smtClean="0"/>
              <a:t>bps)</a:t>
            </a:r>
          </a:p>
          <a:p>
            <a:r>
              <a:rPr lang="pt-BR" sz="2000" dirty="0" smtClean="0"/>
              <a:t>até 24 Mbps de descida (tipicamente &lt; 10 Mbps)</a:t>
            </a:r>
            <a:endParaRPr lang="pt-BR" sz="1800" dirty="0" smtClean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5CA30C-BB3F-4695-823B-CAA85338B9D0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54" name="Freeform 3"/>
          <p:cNvSpPr>
            <a:spLocks/>
          </p:cNvSpPr>
          <p:nvPr/>
        </p:nvSpPr>
        <p:spPr bwMode="auto">
          <a:xfrm>
            <a:off x="4650070" y="1501775"/>
            <a:ext cx="2216150" cy="1477963"/>
          </a:xfrm>
          <a:custGeom>
            <a:avLst/>
            <a:gdLst>
              <a:gd name="T0" fmla="*/ 2147483647 w 1396"/>
              <a:gd name="T1" fmla="*/ 2147483647 h 931"/>
              <a:gd name="T2" fmla="*/ 2147483647 w 1396"/>
              <a:gd name="T3" fmla="*/ 2147483647 h 931"/>
              <a:gd name="T4" fmla="*/ 2147483647 w 1396"/>
              <a:gd name="T5" fmla="*/ 2147483647 h 931"/>
              <a:gd name="T6" fmla="*/ 2147483647 w 1396"/>
              <a:gd name="T7" fmla="*/ 2147483647 h 931"/>
              <a:gd name="T8" fmla="*/ 2147483647 w 1396"/>
              <a:gd name="T9" fmla="*/ 2147483647 h 931"/>
              <a:gd name="T10" fmla="*/ 2147483647 w 1396"/>
              <a:gd name="T11" fmla="*/ 2147483647 h 931"/>
              <a:gd name="T12" fmla="*/ 2147483647 w 1396"/>
              <a:gd name="T13" fmla="*/ 2147483647 h 931"/>
              <a:gd name="T14" fmla="*/ 2147483647 w 1396"/>
              <a:gd name="T15" fmla="*/ 2147483647 h 931"/>
              <a:gd name="T16" fmla="*/ 2147483647 w 1396"/>
              <a:gd name="T17" fmla="*/ 2147483647 h 931"/>
              <a:gd name="T18" fmla="*/ 2147483647 w 1396"/>
              <a:gd name="T19" fmla="*/ 2147483647 h 931"/>
              <a:gd name="T20" fmla="*/ 2147483647 w 1396"/>
              <a:gd name="T21" fmla="*/ 2147483647 h 931"/>
              <a:gd name="T22" fmla="*/ 2147483647 w 1396"/>
              <a:gd name="T23" fmla="*/ 2147483647 h 931"/>
              <a:gd name="T24" fmla="*/ 2147483647 w 1396"/>
              <a:gd name="T25" fmla="*/ 2147483647 h 931"/>
              <a:gd name="T26" fmla="*/ 2147483647 w 1396"/>
              <a:gd name="T27" fmla="*/ 2147483647 h 931"/>
              <a:gd name="T28" fmla="*/ 2147483647 w 1396"/>
              <a:gd name="T29" fmla="*/ 2147483647 h 931"/>
              <a:gd name="T30" fmla="*/ 2147483647 w 1396"/>
              <a:gd name="T31" fmla="*/ 2147483647 h 93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396"/>
              <a:gd name="T49" fmla="*/ 0 h 931"/>
              <a:gd name="T50" fmla="*/ 1396 w 1396"/>
              <a:gd name="T51" fmla="*/ 931 h 93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396" h="931">
                <a:moveTo>
                  <a:pt x="873" y="18"/>
                </a:moveTo>
                <a:cubicBezTo>
                  <a:pt x="787" y="32"/>
                  <a:pt x="625" y="55"/>
                  <a:pt x="526" y="89"/>
                </a:cubicBezTo>
                <a:cubicBezTo>
                  <a:pt x="426" y="122"/>
                  <a:pt x="346" y="184"/>
                  <a:pt x="278" y="216"/>
                </a:cubicBezTo>
                <a:cubicBezTo>
                  <a:pt x="210" y="248"/>
                  <a:pt x="159" y="236"/>
                  <a:pt x="118" y="283"/>
                </a:cubicBezTo>
                <a:cubicBezTo>
                  <a:pt x="77" y="330"/>
                  <a:pt x="46" y="416"/>
                  <a:pt x="30" y="497"/>
                </a:cubicBezTo>
                <a:cubicBezTo>
                  <a:pt x="14" y="578"/>
                  <a:pt x="0" y="714"/>
                  <a:pt x="24" y="768"/>
                </a:cubicBezTo>
                <a:cubicBezTo>
                  <a:pt x="49" y="821"/>
                  <a:pt x="112" y="796"/>
                  <a:pt x="178" y="818"/>
                </a:cubicBezTo>
                <a:cubicBezTo>
                  <a:pt x="244" y="840"/>
                  <a:pt x="318" y="886"/>
                  <a:pt x="421" y="902"/>
                </a:cubicBezTo>
                <a:cubicBezTo>
                  <a:pt x="524" y="918"/>
                  <a:pt x="681" y="916"/>
                  <a:pt x="793" y="916"/>
                </a:cubicBezTo>
                <a:cubicBezTo>
                  <a:pt x="905" y="916"/>
                  <a:pt x="1004" y="931"/>
                  <a:pt x="1095" y="902"/>
                </a:cubicBezTo>
                <a:cubicBezTo>
                  <a:pt x="1186" y="873"/>
                  <a:pt x="1291" y="813"/>
                  <a:pt x="1337" y="744"/>
                </a:cubicBezTo>
                <a:cubicBezTo>
                  <a:pt x="1383" y="675"/>
                  <a:pt x="1365" y="580"/>
                  <a:pt x="1372" y="487"/>
                </a:cubicBezTo>
                <a:cubicBezTo>
                  <a:pt x="1378" y="393"/>
                  <a:pt x="1396" y="256"/>
                  <a:pt x="1377" y="179"/>
                </a:cubicBezTo>
                <a:cubicBezTo>
                  <a:pt x="1358" y="102"/>
                  <a:pt x="1314" y="57"/>
                  <a:pt x="1259" y="28"/>
                </a:cubicBezTo>
                <a:cubicBezTo>
                  <a:pt x="1203" y="0"/>
                  <a:pt x="1110" y="7"/>
                  <a:pt x="1046" y="5"/>
                </a:cubicBezTo>
                <a:cubicBezTo>
                  <a:pt x="981" y="3"/>
                  <a:pt x="959" y="5"/>
                  <a:pt x="873" y="18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BR" dirty="0"/>
          </a:p>
        </p:txBody>
      </p:sp>
      <p:sp>
        <p:nvSpPr>
          <p:cNvPr id="55" name="Oval 9"/>
          <p:cNvSpPr>
            <a:spLocks noChangeArrowheads="1"/>
          </p:cNvSpPr>
          <p:nvPr/>
        </p:nvSpPr>
        <p:spPr bwMode="auto">
          <a:xfrm>
            <a:off x="5650195" y="2208213"/>
            <a:ext cx="193675" cy="1936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 dirty="0">
              <a:latin typeface="Times New Roman" pitchFamily="18" charset="0"/>
            </a:endParaRPr>
          </a:p>
        </p:txBody>
      </p:sp>
      <p:sp>
        <p:nvSpPr>
          <p:cNvPr id="56" name="Oval 12"/>
          <p:cNvSpPr>
            <a:spLocks noChangeArrowheads="1"/>
          </p:cNvSpPr>
          <p:nvPr/>
        </p:nvSpPr>
        <p:spPr bwMode="auto">
          <a:xfrm>
            <a:off x="6031195" y="1836738"/>
            <a:ext cx="193675" cy="1936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 dirty="0">
              <a:latin typeface="Times New Roman" pitchFamily="18" charset="0"/>
            </a:endParaRPr>
          </a:p>
        </p:txBody>
      </p:sp>
      <p:sp>
        <p:nvSpPr>
          <p:cNvPr id="57" name="Line 15"/>
          <p:cNvSpPr>
            <a:spLocks noChangeShapeType="1"/>
          </p:cNvSpPr>
          <p:nvPr/>
        </p:nvSpPr>
        <p:spPr bwMode="auto">
          <a:xfrm flipV="1">
            <a:off x="5737508" y="1978025"/>
            <a:ext cx="317500" cy="336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pt-BR" dirty="0"/>
          </a:p>
        </p:txBody>
      </p:sp>
      <p:sp>
        <p:nvSpPr>
          <p:cNvPr id="58" name="Line 16"/>
          <p:cNvSpPr>
            <a:spLocks noChangeShapeType="1"/>
          </p:cNvSpPr>
          <p:nvPr/>
        </p:nvSpPr>
        <p:spPr bwMode="auto">
          <a:xfrm>
            <a:off x="6131208" y="1954213"/>
            <a:ext cx="400050" cy="5905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pt-BR" dirty="0"/>
          </a:p>
        </p:txBody>
      </p:sp>
      <p:sp>
        <p:nvSpPr>
          <p:cNvPr id="59" name="Rectangle 44"/>
          <p:cNvSpPr>
            <a:spLocks noChangeArrowheads="1"/>
          </p:cNvSpPr>
          <p:nvPr/>
        </p:nvSpPr>
        <p:spPr bwMode="auto">
          <a:xfrm>
            <a:off x="4929470" y="1957388"/>
            <a:ext cx="955675" cy="700087"/>
          </a:xfrm>
          <a:prstGeom prst="rect">
            <a:avLst/>
          </a:prstGeom>
          <a:noFill/>
          <a:ln w="9525">
            <a:solidFill>
              <a:schemeClr val="tx1"/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 dirty="0">
              <a:latin typeface="Times New Roman" pitchFamily="18" charset="0"/>
            </a:endParaRPr>
          </a:p>
        </p:txBody>
      </p:sp>
      <p:sp>
        <p:nvSpPr>
          <p:cNvPr id="60" name="Text Box 45"/>
          <p:cNvSpPr txBox="1">
            <a:spLocks noChangeArrowheads="1"/>
          </p:cNvSpPr>
          <p:nvPr/>
        </p:nvSpPr>
        <p:spPr bwMode="auto">
          <a:xfrm>
            <a:off x="4384958" y="1476375"/>
            <a:ext cx="1925637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pt-BR" altLang="pt-BR" sz="1600" dirty="0" smtClean="0"/>
              <a:t>central telefônica</a:t>
            </a:r>
            <a:endParaRPr lang="pt-BR" altLang="pt-BR" sz="1600" dirty="0"/>
          </a:p>
        </p:txBody>
      </p:sp>
      <p:grpSp>
        <p:nvGrpSpPr>
          <p:cNvPr id="61" name="Group 137"/>
          <p:cNvGrpSpPr>
            <a:grpSpLocks/>
          </p:cNvGrpSpPr>
          <p:nvPr/>
        </p:nvGrpSpPr>
        <p:grpSpPr bwMode="auto">
          <a:xfrm>
            <a:off x="5488270" y="2905125"/>
            <a:ext cx="2178050" cy="1147763"/>
            <a:chOff x="3240" y="1830"/>
            <a:chExt cx="1372" cy="723"/>
          </a:xfrm>
        </p:grpSpPr>
        <p:sp>
          <p:nvSpPr>
            <p:cNvPr id="62" name="Freeform 28"/>
            <p:cNvSpPr>
              <a:spLocks/>
            </p:cNvSpPr>
            <p:nvPr/>
          </p:nvSpPr>
          <p:spPr bwMode="auto">
            <a:xfrm>
              <a:off x="3240" y="1830"/>
              <a:ext cx="1372" cy="723"/>
            </a:xfrm>
            <a:custGeom>
              <a:avLst/>
              <a:gdLst>
                <a:gd name="T0" fmla="*/ 145855 w 765"/>
                <a:gd name="T1" fmla="*/ 931 h 459"/>
                <a:gd name="T2" fmla="*/ 99268 w 765"/>
                <a:gd name="T3" fmla="*/ 6562 h 459"/>
                <a:gd name="T4" fmla="*/ 32950 w 765"/>
                <a:gd name="T5" fmla="*/ 9426 h 459"/>
                <a:gd name="T6" fmla="*/ 4821 w 765"/>
                <a:gd name="T7" fmla="*/ 31576 h 459"/>
                <a:gd name="T8" fmla="*/ 61950 w 765"/>
                <a:gd name="T9" fmla="*/ 41713 h 459"/>
                <a:gd name="T10" fmla="*/ 119240 w 765"/>
                <a:gd name="T11" fmla="*/ 40071 h 459"/>
                <a:gd name="T12" fmla="*/ 201010 w 765"/>
                <a:gd name="T13" fmla="*/ 41713 h 459"/>
                <a:gd name="T14" fmla="*/ 240274 w 765"/>
                <a:gd name="T15" fmla="*/ 40797 h 459"/>
                <a:gd name="T16" fmla="*/ 258901 w 765"/>
                <a:gd name="T17" fmla="*/ 34980 h 459"/>
                <a:gd name="T18" fmla="*/ 258196 w 765"/>
                <a:gd name="T19" fmla="*/ 14847 h 459"/>
                <a:gd name="T20" fmla="*/ 227858 w 765"/>
                <a:gd name="T21" fmla="*/ 3221 h 459"/>
                <a:gd name="T22" fmla="*/ 145855 w 765"/>
                <a:gd name="T23" fmla="*/ 931 h 45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65"/>
                <a:gd name="T37" fmla="*/ 0 h 459"/>
                <a:gd name="T38" fmla="*/ 765 w 765"/>
                <a:gd name="T39" fmla="*/ 459 h 45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65" h="459">
                  <a:moveTo>
                    <a:pt x="424" y="10"/>
                  </a:moveTo>
                  <a:cubicBezTo>
                    <a:pt x="362" y="16"/>
                    <a:pt x="343" y="55"/>
                    <a:pt x="288" y="70"/>
                  </a:cubicBezTo>
                  <a:cubicBezTo>
                    <a:pt x="233" y="85"/>
                    <a:pt x="142" y="56"/>
                    <a:pt x="96" y="100"/>
                  </a:cubicBezTo>
                  <a:cubicBezTo>
                    <a:pt x="50" y="144"/>
                    <a:pt x="0" y="279"/>
                    <a:pt x="14" y="336"/>
                  </a:cubicBezTo>
                  <a:cubicBezTo>
                    <a:pt x="28" y="393"/>
                    <a:pt x="125" y="429"/>
                    <a:pt x="180" y="444"/>
                  </a:cubicBezTo>
                  <a:cubicBezTo>
                    <a:pt x="235" y="459"/>
                    <a:pt x="279" y="426"/>
                    <a:pt x="346" y="426"/>
                  </a:cubicBezTo>
                  <a:cubicBezTo>
                    <a:pt x="413" y="426"/>
                    <a:pt x="525" y="443"/>
                    <a:pt x="584" y="444"/>
                  </a:cubicBezTo>
                  <a:cubicBezTo>
                    <a:pt x="643" y="445"/>
                    <a:pt x="670" y="446"/>
                    <a:pt x="698" y="434"/>
                  </a:cubicBezTo>
                  <a:cubicBezTo>
                    <a:pt x="726" y="422"/>
                    <a:pt x="743" y="418"/>
                    <a:pt x="752" y="372"/>
                  </a:cubicBezTo>
                  <a:cubicBezTo>
                    <a:pt x="761" y="326"/>
                    <a:pt x="765" y="214"/>
                    <a:pt x="750" y="158"/>
                  </a:cubicBezTo>
                  <a:cubicBezTo>
                    <a:pt x="735" y="102"/>
                    <a:pt x="716" y="58"/>
                    <a:pt x="662" y="34"/>
                  </a:cubicBezTo>
                  <a:cubicBezTo>
                    <a:pt x="608" y="10"/>
                    <a:pt x="505" y="0"/>
                    <a:pt x="424" y="1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63" name="Line 31"/>
            <p:cNvSpPr>
              <a:spLocks noChangeShapeType="1"/>
            </p:cNvSpPr>
            <p:nvPr/>
          </p:nvSpPr>
          <p:spPr bwMode="auto">
            <a:xfrm flipV="1">
              <a:off x="3763" y="2053"/>
              <a:ext cx="106" cy="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64" name="Line 32"/>
            <p:cNvSpPr>
              <a:spLocks noChangeShapeType="1"/>
            </p:cNvSpPr>
            <p:nvPr/>
          </p:nvSpPr>
          <p:spPr bwMode="auto">
            <a:xfrm>
              <a:off x="3616" y="2204"/>
              <a:ext cx="0" cy="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65" name="Line 33"/>
            <p:cNvSpPr>
              <a:spLocks noChangeShapeType="1"/>
            </p:cNvSpPr>
            <p:nvPr/>
          </p:nvSpPr>
          <p:spPr bwMode="auto">
            <a:xfrm flipV="1">
              <a:off x="3763" y="2114"/>
              <a:ext cx="226" cy="2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66" name="Line 34"/>
            <p:cNvSpPr>
              <a:spLocks noChangeShapeType="1"/>
            </p:cNvSpPr>
            <p:nvPr/>
          </p:nvSpPr>
          <p:spPr bwMode="auto">
            <a:xfrm>
              <a:off x="4076" y="2113"/>
              <a:ext cx="0" cy="1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67" name="Line 35"/>
            <p:cNvSpPr>
              <a:spLocks noChangeShapeType="1"/>
            </p:cNvSpPr>
            <p:nvPr/>
          </p:nvSpPr>
          <p:spPr bwMode="auto">
            <a:xfrm>
              <a:off x="3779" y="2380"/>
              <a:ext cx="1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68" name="Line 36"/>
            <p:cNvSpPr>
              <a:spLocks noChangeShapeType="1"/>
            </p:cNvSpPr>
            <p:nvPr/>
          </p:nvSpPr>
          <p:spPr bwMode="auto">
            <a:xfrm>
              <a:off x="4255" y="2372"/>
              <a:ext cx="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69" name="Group 37"/>
            <p:cNvGrpSpPr>
              <a:grpSpLocks/>
            </p:cNvGrpSpPr>
            <p:nvPr/>
          </p:nvGrpSpPr>
          <p:grpSpPr bwMode="auto">
            <a:xfrm>
              <a:off x="3860" y="1969"/>
              <a:ext cx="335" cy="148"/>
              <a:chOff x="4650" y="1129"/>
              <a:chExt cx="246" cy="95"/>
            </a:xfrm>
          </p:grpSpPr>
          <p:sp>
            <p:nvSpPr>
              <p:cNvPr id="99" name="Oval 407"/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dirty="0">
                  <a:latin typeface="Times New Roman" pitchFamily="18" charset="0"/>
                </a:endParaRPr>
              </a:p>
            </p:txBody>
          </p:sp>
          <p:sp>
            <p:nvSpPr>
              <p:cNvPr id="100" name="Rectangle 410"/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 dirty="0">
                  <a:latin typeface="Times New Roman" pitchFamily="18" charset="0"/>
                </a:endParaRPr>
              </a:p>
            </p:txBody>
          </p:sp>
          <p:sp>
            <p:nvSpPr>
              <p:cNvPr id="101" name="Oval 411"/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dirty="0">
                  <a:latin typeface="Times New Roman" pitchFamily="18" charset="0"/>
                </a:endParaRPr>
              </a:p>
            </p:txBody>
          </p:sp>
          <p:grpSp>
            <p:nvGrpSpPr>
              <p:cNvPr id="102" name="Group 41"/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105" name="Freeform 42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 dirty="0"/>
                </a:p>
              </p:txBody>
            </p:sp>
            <p:sp>
              <p:nvSpPr>
                <p:cNvPr id="106" name="Freeform 43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 dirty="0"/>
                </a:p>
              </p:txBody>
            </p:sp>
          </p:grpSp>
          <p:sp>
            <p:nvSpPr>
              <p:cNvPr id="103" name="Line 44"/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104" name="Line 45"/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70" name="Group 46"/>
            <p:cNvGrpSpPr>
              <a:grpSpLocks/>
            </p:cNvGrpSpPr>
            <p:nvPr/>
          </p:nvGrpSpPr>
          <p:grpSpPr bwMode="auto">
            <a:xfrm>
              <a:off x="3922" y="2284"/>
              <a:ext cx="336" cy="154"/>
              <a:chOff x="4650" y="1129"/>
              <a:chExt cx="246" cy="95"/>
            </a:xfrm>
          </p:grpSpPr>
          <p:sp>
            <p:nvSpPr>
              <p:cNvPr id="91" name="Oval 407"/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dirty="0">
                  <a:latin typeface="Times New Roman" pitchFamily="18" charset="0"/>
                </a:endParaRPr>
              </a:p>
            </p:txBody>
          </p:sp>
          <p:sp>
            <p:nvSpPr>
              <p:cNvPr id="92" name="Rectangle 410"/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 dirty="0">
                  <a:latin typeface="Times New Roman" pitchFamily="18" charset="0"/>
                </a:endParaRPr>
              </a:p>
            </p:txBody>
          </p:sp>
          <p:sp>
            <p:nvSpPr>
              <p:cNvPr id="93" name="Oval 411"/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dirty="0">
                  <a:latin typeface="Times New Roman" pitchFamily="18" charset="0"/>
                </a:endParaRPr>
              </a:p>
            </p:txBody>
          </p:sp>
          <p:grpSp>
            <p:nvGrpSpPr>
              <p:cNvPr id="94" name="Group 50"/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97" name="Freeform 51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 dirty="0"/>
                </a:p>
              </p:txBody>
            </p:sp>
            <p:sp>
              <p:nvSpPr>
                <p:cNvPr id="98" name="Freeform 52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 dirty="0"/>
                </a:p>
              </p:txBody>
            </p:sp>
          </p:grpSp>
          <p:sp>
            <p:nvSpPr>
              <p:cNvPr id="95" name="Line 53"/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96" name="Line 54"/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71" name="Group 55"/>
            <p:cNvGrpSpPr>
              <a:grpSpLocks/>
            </p:cNvGrpSpPr>
            <p:nvPr/>
          </p:nvGrpSpPr>
          <p:grpSpPr bwMode="auto">
            <a:xfrm>
              <a:off x="3443" y="2054"/>
              <a:ext cx="335" cy="149"/>
              <a:chOff x="4650" y="1129"/>
              <a:chExt cx="246" cy="95"/>
            </a:xfrm>
          </p:grpSpPr>
          <p:sp>
            <p:nvSpPr>
              <p:cNvPr id="83" name="Oval 407"/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dirty="0">
                  <a:latin typeface="Times New Roman" pitchFamily="18" charset="0"/>
                </a:endParaRPr>
              </a:p>
            </p:txBody>
          </p:sp>
          <p:sp>
            <p:nvSpPr>
              <p:cNvPr id="84" name="Rectangle 410"/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 dirty="0">
                  <a:latin typeface="Times New Roman" pitchFamily="18" charset="0"/>
                </a:endParaRPr>
              </a:p>
            </p:txBody>
          </p:sp>
          <p:sp>
            <p:nvSpPr>
              <p:cNvPr id="85" name="Oval 411"/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dirty="0">
                  <a:latin typeface="Times New Roman" pitchFamily="18" charset="0"/>
                </a:endParaRPr>
              </a:p>
            </p:txBody>
          </p:sp>
          <p:grpSp>
            <p:nvGrpSpPr>
              <p:cNvPr id="86" name="Group 59"/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89" name="Freeform 60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 dirty="0"/>
                </a:p>
              </p:txBody>
            </p:sp>
            <p:sp>
              <p:nvSpPr>
                <p:cNvPr id="90" name="Freeform 61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 dirty="0"/>
                </a:p>
              </p:txBody>
            </p:sp>
          </p:grpSp>
          <p:sp>
            <p:nvSpPr>
              <p:cNvPr id="87" name="Line 62"/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88" name="Line 63"/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72" name="Group 64"/>
            <p:cNvGrpSpPr>
              <a:grpSpLocks/>
            </p:cNvGrpSpPr>
            <p:nvPr/>
          </p:nvGrpSpPr>
          <p:grpSpPr bwMode="auto">
            <a:xfrm>
              <a:off x="3452" y="2284"/>
              <a:ext cx="336" cy="148"/>
              <a:chOff x="4650" y="1129"/>
              <a:chExt cx="246" cy="95"/>
            </a:xfrm>
          </p:grpSpPr>
          <p:sp>
            <p:nvSpPr>
              <p:cNvPr id="75" name="Oval 407"/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dirty="0">
                  <a:latin typeface="Times New Roman" pitchFamily="18" charset="0"/>
                </a:endParaRPr>
              </a:p>
            </p:txBody>
          </p:sp>
          <p:sp>
            <p:nvSpPr>
              <p:cNvPr id="76" name="Rectangle 410"/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 dirty="0">
                  <a:latin typeface="Times New Roman" pitchFamily="18" charset="0"/>
                </a:endParaRPr>
              </a:p>
            </p:txBody>
          </p:sp>
          <p:sp>
            <p:nvSpPr>
              <p:cNvPr id="77" name="Oval 411"/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dirty="0">
                  <a:latin typeface="Times New Roman" pitchFamily="18" charset="0"/>
                </a:endParaRPr>
              </a:p>
            </p:txBody>
          </p:sp>
          <p:grpSp>
            <p:nvGrpSpPr>
              <p:cNvPr id="78" name="Group 68"/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81" name="Freeform 69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 dirty="0"/>
                </a:p>
              </p:txBody>
            </p:sp>
            <p:sp>
              <p:nvSpPr>
                <p:cNvPr id="82" name="Freeform 70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 dirty="0"/>
                </a:p>
              </p:txBody>
            </p:sp>
          </p:grpSp>
          <p:sp>
            <p:nvSpPr>
              <p:cNvPr id="79" name="Line 71"/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80" name="Line 72"/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73" name="Line 73"/>
            <p:cNvSpPr>
              <a:spLocks noChangeShapeType="1"/>
            </p:cNvSpPr>
            <p:nvPr/>
          </p:nvSpPr>
          <p:spPr bwMode="auto">
            <a:xfrm>
              <a:off x="4422" y="2370"/>
              <a:ext cx="153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74" name="Text Box 580"/>
            <p:cNvSpPr txBox="1">
              <a:spLocks noChangeArrowheads="1"/>
            </p:cNvSpPr>
            <p:nvPr/>
          </p:nvSpPr>
          <p:spPr bwMode="auto">
            <a:xfrm>
              <a:off x="4231" y="1988"/>
              <a:ext cx="34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pt-BR" altLang="pt-BR" sz="1800" dirty="0" smtClean="0"/>
                <a:t>ISP</a:t>
              </a:r>
              <a:endParaRPr lang="pt-BR" altLang="pt-BR" sz="1800" dirty="0"/>
            </a:p>
          </p:txBody>
        </p:sp>
      </p:grpSp>
      <p:sp>
        <p:nvSpPr>
          <p:cNvPr id="107" name="Line 14"/>
          <p:cNvSpPr>
            <a:spLocks noChangeShapeType="1"/>
          </p:cNvSpPr>
          <p:nvPr/>
        </p:nvSpPr>
        <p:spPr bwMode="auto">
          <a:xfrm flipV="1">
            <a:off x="3035583" y="2363788"/>
            <a:ext cx="1938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pt-BR" dirty="0"/>
          </a:p>
        </p:txBody>
      </p:sp>
      <p:sp>
        <p:nvSpPr>
          <p:cNvPr id="108" name="Text Box 17"/>
          <p:cNvSpPr txBox="1">
            <a:spLocks noChangeArrowheads="1"/>
          </p:cNvSpPr>
          <p:nvPr/>
        </p:nvSpPr>
        <p:spPr bwMode="auto">
          <a:xfrm>
            <a:off x="6286783" y="1530350"/>
            <a:ext cx="1061509" cy="51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lnSpc>
                <a:spcPct val="85000"/>
              </a:lnSpc>
            </a:pPr>
            <a:r>
              <a:rPr lang="pt-BR" altLang="pt-BR" sz="1600" dirty="0" smtClean="0"/>
              <a:t>rede </a:t>
            </a:r>
          </a:p>
          <a:p>
            <a:pPr>
              <a:lnSpc>
                <a:spcPct val="85000"/>
              </a:lnSpc>
            </a:pPr>
            <a:r>
              <a:rPr lang="pt-BR" altLang="pt-BR" sz="1600" dirty="0" smtClean="0"/>
              <a:t>telefônica</a:t>
            </a:r>
            <a:endParaRPr lang="pt-BR" altLang="pt-BR" sz="1600" dirty="0"/>
          </a:p>
        </p:txBody>
      </p:sp>
      <p:grpSp>
        <p:nvGrpSpPr>
          <p:cNvPr id="109" name="Group 108"/>
          <p:cNvGrpSpPr>
            <a:grpSpLocks/>
          </p:cNvGrpSpPr>
          <p:nvPr/>
        </p:nvGrpSpPr>
        <p:grpSpPr bwMode="auto">
          <a:xfrm>
            <a:off x="4986620" y="2074863"/>
            <a:ext cx="368300" cy="519112"/>
            <a:chOff x="1852" y="2562"/>
            <a:chExt cx="355" cy="471"/>
          </a:xfrm>
        </p:grpSpPr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1852" y="2621"/>
              <a:ext cx="318" cy="412"/>
            </a:xfrm>
            <a:custGeom>
              <a:avLst/>
              <a:gdLst>
                <a:gd name="T0" fmla="*/ 0 w 318"/>
                <a:gd name="T1" fmla="*/ 412 h 412"/>
                <a:gd name="T2" fmla="*/ 3 w 318"/>
                <a:gd name="T3" fmla="*/ 1 h 412"/>
                <a:gd name="T4" fmla="*/ 74 w 318"/>
                <a:gd name="T5" fmla="*/ 0 h 412"/>
                <a:gd name="T6" fmla="*/ 254 w 318"/>
                <a:gd name="T7" fmla="*/ 111 h 412"/>
                <a:gd name="T8" fmla="*/ 318 w 318"/>
                <a:gd name="T9" fmla="*/ 115 h 412"/>
                <a:gd name="T10" fmla="*/ 318 w 318"/>
                <a:gd name="T11" fmla="*/ 308 h 412"/>
                <a:gd name="T12" fmla="*/ 246 w 318"/>
                <a:gd name="T13" fmla="*/ 308 h 412"/>
                <a:gd name="T14" fmla="*/ 74 w 318"/>
                <a:gd name="T15" fmla="*/ 412 h 412"/>
                <a:gd name="T16" fmla="*/ 0 w 318"/>
                <a:gd name="T17" fmla="*/ 412 h 4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8"/>
                <a:gd name="T28" fmla="*/ 0 h 412"/>
                <a:gd name="T29" fmla="*/ 318 w 318"/>
                <a:gd name="T30" fmla="*/ 412 h 4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8" h="412">
                  <a:moveTo>
                    <a:pt x="0" y="412"/>
                  </a:moveTo>
                  <a:lnTo>
                    <a:pt x="3" y="1"/>
                  </a:lnTo>
                  <a:lnTo>
                    <a:pt x="74" y="0"/>
                  </a:lnTo>
                  <a:lnTo>
                    <a:pt x="254" y="111"/>
                  </a:lnTo>
                  <a:lnTo>
                    <a:pt x="318" y="115"/>
                  </a:lnTo>
                  <a:lnTo>
                    <a:pt x="318" y="308"/>
                  </a:lnTo>
                  <a:lnTo>
                    <a:pt x="246" y="308"/>
                  </a:lnTo>
                  <a:lnTo>
                    <a:pt x="74" y="412"/>
                  </a:lnTo>
                  <a:lnTo>
                    <a:pt x="0" y="412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1854" y="2562"/>
              <a:ext cx="353" cy="369"/>
            </a:xfrm>
            <a:custGeom>
              <a:avLst/>
              <a:gdLst>
                <a:gd name="T0" fmla="*/ 0 w 353"/>
                <a:gd name="T1" fmla="*/ 59 h 369"/>
                <a:gd name="T2" fmla="*/ 32 w 353"/>
                <a:gd name="T3" fmla="*/ 0 h 369"/>
                <a:gd name="T4" fmla="*/ 105 w 353"/>
                <a:gd name="T5" fmla="*/ 0 h 369"/>
                <a:gd name="T6" fmla="*/ 276 w 353"/>
                <a:gd name="T7" fmla="*/ 113 h 369"/>
                <a:gd name="T8" fmla="*/ 353 w 353"/>
                <a:gd name="T9" fmla="*/ 113 h 369"/>
                <a:gd name="T10" fmla="*/ 353 w 353"/>
                <a:gd name="T11" fmla="*/ 315 h 369"/>
                <a:gd name="T12" fmla="*/ 318 w 353"/>
                <a:gd name="T13" fmla="*/ 369 h 369"/>
                <a:gd name="T14" fmla="*/ 315 w 353"/>
                <a:gd name="T15" fmla="*/ 173 h 369"/>
                <a:gd name="T16" fmla="*/ 254 w 353"/>
                <a:gd name="T17" fmla="*/ 173 h 369"/>
                <a:gd name="T18" fmla="*/ 75 w 353"/>
                <a:gd name="T19" fmla="*/ 60 h 369"/>
                <a:gd name="T20" fmla="*/ 0 w 353"/>
                <a:gd name="T21" fmla="*/ 59 h 36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53"/>
                <a:gd name="T34" fmla="*/ 0 h 369"/>
                <a:gd name="T35" fmla="*/ 353 w 353"/>
                <a:gd name="T36" fmla="*/ 369 h 36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53" h="369">
                  <a:moveTo>
                    <a:pt x="0" y="59"/>
                  </a:moveTo>
                  <a:lnTo>
                    <a:pt x="32" y="0"/>
                  </a:lnTo>
                  <a:lnTo>
                    <a:pt x="105" y="0"/>
                  </a:lnTo>
                  <a:lnTo>
                    <a:pt x="276" y="113"/>
                  </a:lnTo>
                  <a:lnTo>
                    <a:pt x="353" y="113"/>
                  </a:lnTo>
                  <a:lnTo>
                    <a:pt x="353" y="315"/>
                  </a:lnTo>
                  <a:lnTo>
                    <a:pt x="318" y="369"/>
                  </a:lnTo>
                  <a:lnTo>
                    <a:pt x="315" y="173"/>
                  </a:lnTo>
                  <a:lnTo>
                    <a:pt x="254" y="173"/>
                  </a:lnTo>
                  <a:lnTo>
                    <a:pt x="75" y="60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112" name="Line 111"/>
            <p:cNvSpPr>
              <a:spLocks noChangeShapeType="1"/>
            </p:cNvSpPr>
            <p:nvPr/>
          </p:nvSpPr>
          <p:spPr bwMode="auto">
            <a:xfrm flipH="1">
              <a:off x="2167" y="2674"/>
              <a:ext cx="34" cy="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113" name="Line 112"/>
            <p:cNvSpPr>
              <a:spLocks noChangeShapeType="1"/>
            </p:cNvSpPr>
            <p:nvPr/>
          </p:nvSpPr>
          <p:spPr bwMode="auto">
            <a:xfrm>
              <a:off x="1880" y="2830"/>
              <a:ext cx="2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114" name="Freeform 113"/>
            <p:cNvSpPr>
              <a:spLocks/>
            </p:cNvSpPr>
            <p:nvPr/>
          </p:nvSpPr>
          <p:spPr bwMode="auto">
            <a:xfrm>
              <a:off x="1874" y="2670"/>
              <a:ext cx="264" cy="105"/>
            </a:xfrm>
            <a:custGeom>
              <a:avLst/>
              <a:gdLst>
                <a:gd name="T0" fmla="*/ 0 w 264"/>
                <a:gd name="T1" fmla="*/ 0 h 105"/>
                <a:gd name="T2" fmla="*/ 52 w 264"/>
                <a:gd name="T3" fmla="*/ 0 h 105"/>
                <a:gd name="T4" fmla="*/ 207 w 264"/>
                <a:gd name="T5" fmla="*/ 105 h 105"/>
                <a:gd name="T6" fmla="*/ 264 w 264"/>
                <a:gd name="T7" fmla="*/ 105 h 10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4"/>
                <a:gd name="T13" fmla="*/ 0 h 105"/>
                <a:gd name="T14" fmla="*/ 264 w 264"/>
                <a:gd name="T15" fmla="*/ 105 h 10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4" h="105">
                  <a:moveTo>
                    <a:pt x="0" y="0"/>
                  </a:moveTo>
                  <a:lnTo>
                    <a:pt x="52" y="0"/>
                  </a:lnTo>
                  <a:lnTo>
                    <a:pt x="207" y="105"/>
                  </a:lnTo>
                  <a:lnTo>
                    <a:pt x="264" y="105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115" name="Freeform 114"/>
            <p:cNvSpPr>
              <a:spLocks/>
            </p:cNvSpPr>
            <p:nvPr/>
          </p:nvSpPr>
          <p:spPr bwMode="auto">
            <a:xfrm flipV="1">
              <a:off x="1874" y="2884"/>
              <a:ext cx="264" cy="105"/>
            </a:xfrm>
            <a:custGeom>
              <a:avLst/>
              <a:gdLst>
                <a:gd name="T0" fmla="*/ 0 w 264"/>
                <a:gd name="T1" fmla="*/ 0 h 105"/>
                <a:gd name="T2" fmla="*/ 52 w 264"/>
                <a:gd name="T3" fmla="*/ 0 h 105"/>
                <a:gd name="T4" fmla="*/ 207 w 264"/>
                <a:gd name="T5" fmla="*/ 105 h 105"/>
                <a:gd name="T6" fmla="*/ 264 w 264"/>
                <a:gd name="T7" fmla="*/ 105 h 10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4"/>
                <a:gd name="T13" fmla="*/ 0 h 105"/>
                <a:gd name="T14" fmla="*/ 264 w 264"/>
                <a:gd name="T15" fmla="*/ 105 h 10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4" h="105">
                  <a:moveTo>
                    <a:pt x="0" y="0"/>
                  </a:moveTo>
                  <a:lnTo>
                    <a:pt x="52" y="0"/>
                  </a:lnTo>
                  <a:lnTo>
                    <a:pt x="207" y="105"/>
                  </a:lnTo>
                  <a:lnTo>
                    <a:pt x="264" y="105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</p:grpSp>
      <p:sp>
        <p:nvSpPr>
          <p:cNvPr id="116" name="Text Box 115"/>
          <p:cNvSpPr txBox="1">
            <a:spLocks noChangeArrowheads="1"/>
          </p:cNvSpPr>
          <p:nvPr/>
        </p:nvSpPr>
        <p:spPr bwMode="auto">
          <a:xfrm>
            <a:off x="4665945" y="2619375"/>
            <a:ext cx="9509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altLang="pt-BR" sz="1600" dirty="0" smtClean="0"/>
              <a:t>DSLAM</a:t>
            </a:r>
            <a:endParaRPr lang="pt-BR" altLang="pt-BR" sz="1600" dirty="0"/>
          </a:p>
        </p:txBody>
      </p:sp>
      <p:grpSp>
        <p:nvGrpSpPr>
          <p:cNvPr id="117" name="Group 118"/>
          <p:cNvGrpSpPr>
            <a:grpSpLocks/>
          </p:cNvGrpSpPr>
          <p:nvPr/>
        </p:nvGrpSpPr>
        <p:grpSpPr bwMode="auto">
          <a:xfrm>
            <a:off x="3727733" y="1362075"/>
            <a:ext cx="796925" cy="658813"/>
            <a:chOff x="1671" y="1861"/>
            <a:chExt cx="502" cy="415"/>
          </a:xfrm>
        </p:grpSpPr>
        <p:sp>
          <p:nvSpPr>
            <p:cNvPr id="118" name="Rectangle 116"/>
            <p:cNvSpPr>
              <a:spLocks noChangeArrowheads="1"/>
            </p:cNvSpPr>
            <p:nvPr/>
          </p:nvSpPr>
          <p:spPr bwMode="auto">
            <a:xfrm>
              <a:off x="1742" y="1966"/>
              <a:ext cx="360" cy="310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 dirty="0"/>
            </a:p>
          </p:txBody>
        </p:sp>
        <p:sp>
          <p:nvSpPr>
            <p:cNvPr id="119" name="AutoShape 117"/>
            <p:cNvSpPr>
              <a:spLocks noChangeArrowheads="1"/>
            </p:cNvSpPr>
            <p:nvPr/>
          </p:nvSpPr>
          <p:spPr bwMode="auto">
            <a:xfrm>
              <a:off x="1671" y="1861"/>
              <a:ext cx="502" cy="129"/>
            </a:xfrm>
            <a:prstGeom prst="triangle">
              <a:avLst>
                <a:gd name="adj" fmla="val 50000"/>
              </a:avLst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 dirty="0"/>
            </a:p>
          </p:txBody>
        </p:sp>
      </p:grpSp>
      <p:sp>
        <p:nvSpPr>
          <p:cNvPr id="120" name="Freeform 119"/>
          <p:cNvSpPr>
            <a:spLocks/>
          </p:cNvSpPr>
          <p:nvPr/>
        </p:nvSpPr>
        <p:spPr bwMode="auto">
          <a:xfrm>
            <a:off x="4330983" y="1951038"/>
            <a:ext cx="674687" cy="239712"/>
          </a:xfrm>
          <a:custGeom>
            <a:avLst/>
            <a:gdLst>
              <a:gd name="T0" fmla="*/ 0 w 425"/>
              <a:gd name="T1" fmla="*/ 0 h 151"/>
              <a:gd name="T2" fmla="*/ 0 w 425"/>
              <a:gd name="T3" fmla="*/ 2147483647 h 151"/>
              <a:gd name="T4" fmla="*/ 2147483647 w 425"/>
              <a:gd name="T5" fmla="*/ 2147483647 h 151"/>
              <a:gd name="T6" fmla="*/ 0 60000 65536"/>
              <a:gd name="T7" fmla="*/ 0 60000 65536"/>
              <a:gd name="T8" fmla="*/ 0 60000 65536"/>
              <a:gd name="T9" fmla="*/ 0 w 425"/>
              <a:gd name="T10" fmla="*/ 0 h 151"/>
              <a:gd name="T11" fmla="*/ 425 w 425"/>
              <a:gd name="T12" fmla="*/ 151 h 15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5" h="151">
                <a:moveTo>
                  <a:pt x="0" y="0"/>
                </a:moveTo>
                <a:lnTo>
                  <a:pt x="0" y="151"/>
                </a:lnTo>
                <a:lnTo>
                  <a:pt x="425" y="151"/>
                </a:lnTo>
              </a:path>
            </a:pathLst>
          </a:cu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t-BR" dirty="0"/>
          </a:p>
        </p:txBody>
      </p:sp>
      <p:sp>
        <p:nvSpPr>
          <p:cNvPr id="121" name="Line 120"/>
          <p:cNvSpPr>
            <a:spLocks noChangeShapeType="1"/>
          </p:cNvSpPr>
          <p:nvPr/>
        </p:nvSpPr>
        <p:spPr bwMode="auto">
          <a:xfrm>
            <a:off x="5359683" y="2316163"/>
            <a:ext cx="377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/>
          </a:p>
        </p:txBody>
      </p:sp>
      <p:sp>
        <p:nvSpPr>
          <p:cNvPr id="122" name="Freeform 123"/>
          <p:cNvSpPr>
            <a:spLocks/>
          </p:cNvSpPr>
          <p:nvPr/>
        </p:nvSpPr>
        <p:spPr bwMode="auto">
          <a:xfrm>
            <a:off x="5359683" y="2384425"/>
            <a:ext cx="463550" cy="1009650"/>
          </a:xfrm>
          <a:custGeom>
            <a:avLst/>
            <a:gdLst>
              <a:gd name="T0" fmla="*/ 0 w 292"/>
              <a:gd name="T1" fmla="*/ 0 h 636"/>
              <a:gd name="T2" fmla="*/ 2147483647 w 292"/>
              <a:gd name="T3" fmla="*/ 0 h 636"/>
              <a:gd name="T4" fmla="*/ 2147483647 w 292"/>
              <a:gd name="T5" fmla="*/ 2147483647 h 636"/>
              <a:gd name="T6" fmla="*/ 2147483647 w 292"/>
              <a:gd name="T7" fmla="*/ 2147483647 h 636"/>
              <a:gd name="T8" fmla="*/ 0 60000 65536"/>
              <a:gd name="T9" fmla="*/ 0 60000 65536"/>
              <a:gd name="T10" fmla="*/ 0 60000 65536"/>
              <a:gd name="T11" fmla="*/ 0 60000 65536"/>
              <a:gd name="T12" fmla="*/ 0 w 292"/>
              <a:gd name="T13" fmla="*/ 0 h 636"/>
              <a:gd name="T14" fmla="*/ 292 w 292"/>
              <a:gd name="T15" fmla="*/ 636 h 6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92" h="636">
                <a:moveTo>
                  <a:pt x="0" y="0"/>
                </a:moveTo>
                <a:lnTo>
                  <a:pt x="130" y="0"/>
                </a:lnTo>
                <a:lnTo>
                  <a:pt x="130" y="636"/>
                </a:lnTo>
                <a:lnTo>
                  <a:pt x="292" y="63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t-BR" dirty="0"/>
          </a:p>
        </p:txBody>
      </p:sp>
      <p:grpSp>
        <p:nvGrpSpPr>
          <p:cNvPr id="123" name="Group 135"/>
          <p:cNvGrpSpPr>
            <a:grpSpLocks/>
          </p:cNvGrpSpPr>
          <p:nvPr/>
        </p:nvGrpSpPr>
        <p:grpSpPr bwMode="auto">
          <a:xfrm>
            <a:off x="732125" y="2441576"/>
            <a:ext cx="3508380" cy="1616076"/>
            <a:chOff x="244" y="1538"/>
            <a:chExt cx="2210" cy="1018"/>
          </a:xfrm>
        </p:grpSpPr>
        <p:sp>
          <p:nvSpPr>
            <p:cNvPr id="124" name="Text Box 124"/>
            <p:cNvSpPr txBox="1">
              <a:spLocks noChangeArrowheads="1"/>
            </p:cNvSpPr>
            <p:nvPr/>
          </p:nvSpPr>
          <p:spPr bwMode="auto">
            <a:xfrm>
              <a:off x="244" y="2102"/>
              <a:ext cx="1983" cy="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r">
                <a:lnSpc>
                  <a:spcPct val="85000"/>
                </a:lnSpc>
              </a:pPr>
              <a:r>
                <a:rPr lang="pt-BR" altLang="pt-BR" sz="1600" i="1" dirty="0" smtClean="0"/>
                <a:t>voz e dados transmitidos</a:t>
              </a:r>
            </a:p>
            <a:p>
              <a:pPr algn="r">
                <a:lnSpc>
                  <a:spcPct val="85000"/>
                </a:lnSpc>
              </a:pPr>
              <a:r>
                <a:rPr lang="pt-BR" altLang="pt-BR" sz="1600" i="1" dirty="0" smtClean="0"/>
                <a:t>em diferentes frequências sobre</a:t>
              </a:r>
            </a:p>
            <a:p>
              <a:pPr algn="r">
                <a:lnSpc>
                  <a:spcPct val="85000"/>
                </a:lnSpc>
              </a:pPr>
              <a:r>
                <a:rPr lang="pt-BR" altLang="pt-BR" sz="1600" i="1" dirty="0" smtClean="0"/>
                <a:t>uma linha </a:t>
              </a:r>
              <a:r>
                <a:rPr lang="pt-BR" altLang="pt-BR" sz="1600" i="1" dirty="0" smtClean="0">
                  <a:solidFill>
                    <a:srgbClr val="FF0000"/>
                  </a:solidFill>
                </a:rPr>
                <a:t>dedicada </a:t>
              </a:r>
              <a:r>
                <a:rPr lang="pt-BR" altLang="pt-BR" sz="1600" i="1" dirty="0" smtClean="0"/>
                <a:t>até a central</a:t>
              </a:r>
              <a:endParaRPr lang="pt-BR" altLang="pt-BR" sz="1600" i="1" dirty="0"/>
            </a:p>
          </p:txBody>
        </p:sp>
        <p:sp>
          <p:nvSpPr>
            <p:cNvPr id="125" name="Line 125"/>
            <p:cNvSpPr>
              <a:spLocks noChangeShapeType="1"/>
            </p:cNvSpPr>
            <p:nvPr/>
          </p:nvSpPr>
          <p:spPr bwMode="auto">
            <a:xfrm flipV="1">
              <a:off x="2093" y="1538"/>
              <a:ext cx="361" cy="584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</p:grpSp>
      <p:sp>
        <p:nvSpPr>
          <p:cNvPr id="126" name="Rectangle 90"/>
          <p:cNvSpPr>
            <a:spLocks noChangeArrowheads="1"/>
          </p:cNvSpPr>
          <p:nvPr/>
        </p:nvSpPr>
        <p:spPr bwMode="auto">
          <a:xfrm>
            <a:off x="1583020" y="1814513"/>
            <a:ext cx="1978025" cy="1395412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 dirty="0"/>
          </a:p>
        </p:txBody>
      </p:sp>
      <p:sp>
        <p:nvSpPr>
          <p:cNvPr id="127" name="Line 7"/>
          <p:cNvSpPr>
            <a:spLocks noChangeShapeType="1"/>
          </p:cNvSpPr>
          <p:nvPr/>
        </p:nvSpPr>
        <p:spPr bwMode="auto">
          <a:xfrm flipV="1">
            <a:off x="2068795" y="2365375"/>
            <a:ext cx="36512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pt-BR" dirty="0"/>
          </a:p>
        </p:txBody>
      </p:sp>
      <p:sp>
        <p:nvSpPr>
          <p:cNvPr id="128" name="Text Box 39"/>
          <p:cNvSpPr txBox="1">
            <a:spLocks noChangeArrowheads="1"/>
          </p:cNvSpPr>
          <p:nvPr/>
        </p:nvSpPr>
        <p:spPr bwMode="auto">
          <a:xfrm>
            <a:off x="2327592" y="2471738"/>
            <a:ext cx="780983" cy="437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pt-BR" altLang="pt-BR" sz="1400" dirty="0" smtClean="0"/>
              <a:t>Modem</a:t>
            </a:r>
          </a:p>
          <a:p>
            <a:pPr algn="ctr">
              <a:lnSpc>
                <a:spcPct val="80000"/>
              </a:lnSpc>
            </a:pPr>
            <a:r>
              <a:rPr lang="pt-BR" altLang="pt-BR" sz="1400" dirty="0" smtClean="0"/>
              <a:t>DSL</a:t>
            </a:r>
            <a:endParaRPr lang="pt-BR" altLang="pt-BR" sz="1400" dirty="0"/>
          </a:p>
        </p:txBody>
      </p:sp>
      <p:sp>
        <p:nvSpPr>
          <p:cNvPr id="129" name="Text Box 41"/>
          <p:cNvSpPr txBox="1">
            <a:spLocks noChangeArrowheads="1"/>
          </p:cNvSpPr>
          <p:nvPr/>
        </p:nvSpPr>
        <p:spPr bwMode="auto">
          <a:xfrm>
            <a:off x="3005787" y="2495550"/>
            <a:ext cx="712054" cy="26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pt-BR" altLang="pt-BR" sz="1400" dirty="0" err="1" smtClean="0"/>
              <a:t>splitter</a:t>
            </a:r>
            <a:endParaRPr lang="pt-BR" altLang="pt-BR" sz="1400" dirty="0"/>
          </a:p>
        </p:txBody>
      </p:sp>
      <p:grpSp>
        <p:nvGrpSpPr>
          <p:cNvPr id="130" name="Group 94"/>
          <p:cNvGrpSpPr>
            <a:grpSpLocks/>
          </p:cNvGrpSpPr>
          <p:nvPr/>
        </p:nvGrpSpPr>
        <p:grpSpPr bwMode="auto">
          <a:xfrm>
            <a:off x="2424395" y="2252663"/>
            <a:ext cx="614363" cy="220662"/>
            <a:chOff x="322" y="890"/>
            <a:chExt cx="872" cy="339"/>
          </a:xfrm>
        </p:grpSpPr>
        <p:sp>
          <p:nvSpPr>
            <p:cNvPr id="131" name="Rectangle 95"/>
            <p:cNvSpPr>
              <a:spLocks noChangeArrowheads="1"/>
            </p:cNvSpPr>
            <p:nvPr/>
          </p:nvSpPr>
          <p:spPr bwMode="auto">
            <a:xfrm>
              <a:off x="322" y="1005"/>
              <a:ext cx="872" cy="22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 dirty="0"/>
            </a:p>
          </p:txBody>
        </p:sp>
        <p:sp>
          <p:nvSpPr>
            <p:cNvPr id="132" name="Rectangle 96"/>
            <p:cNvSpPr>
              <a:spLocks noChangeArrowheads="1"/>
            </p:cNvSpPr>
            <p:nvPr/>
          </p:nvSpPr>
          <p:spPr bwMode="auto">
            <a:xfrm>
              <a:off x="394" y="1073"/>
              <a:ext cx="54" cy="5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 dirty="0"/>
            </a:p>
          </p:txBody>
        </p:sp>
        <p:sp>
          <p:nvSpPr>
            <p:cNvPr id="133" name="Rectangle 97"/>
            <p:cNvSpPr>
              <a:spLocks noChangeArrowheads="1"/>
            </p:cNvSpPr>
            <p:nvPr/>
          </p:nvSpPr>
          <p:spPr bwMode="auto">
            <a:xfrm>
              <a:off x="466" y="1073"/>
              <a:ext cx="56" cy="56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 dirty="0"/>
            </a:p>
          </p:txBody>
        </p:sp>
        <p:sp>
          <p:nvSpPr>
            <p:cNvPr id="134" name="Rectangle 98"/>
            <p:cNvSpPr>
              <a:spLocks noChangeArrowheads="1"/>
            </p:cNvSpPr>
            <p:nvPr/>
          </p:nvSpPr>
          <p:spPr bwMode="auto">
            <a:xfrm>
              <a:off x="541" y="1070"/>
              <a:ext cx="56" cy="5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 dirty="0"/>
            </a:p>
          </p:txBody>
        </p:sp>
        <p:sp>
          <p:nvSpPr>
            <p:cNvPr id="135" name="Rectangle 99"/>
            <p:cNvSpPr>
              <a:spLocks noChangeArrowheads="1"/>
            </p:cNvSpPr>
            <p:nvPr/>
          </p:nvSpPr>
          <p:spPr bwMode="auto">
            <a:xfrm>
              <a:off x="615" y="1070"/>
              <a:ext cx="56" cy="5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 dirty="0"/>
            </a:p>
          </p:txBody>
        </p:sp>
        <p:sp>
          <p:nvSpPr>
            <p:cNvPr id="136" name="AutoShape 100"/>
            <p:cNvSpPr>
              <a:spLocks noChangeArrowheads="1"/>
            </p:cNvSpPr>
            <p:nvPr/>
          </p:nvSpPr>
          <p:spPr bwMode="auto">
            <a:xfrm rot="10800000" flipH="1">
              <a:off x="322" y="890"/>
              <a:ext cx="859" cy="11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1 w 21600"/>
                <a:gd name="T13" fmla="*/ 4516 h 21600"/>
                <a:gd name="T14" fmla="*/ 17099 w 21600"/>
                <a:gd name="T15" fmla="*/ 1708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 dirty="0"/>
            </a:p>
          </p:txBody>
        </p:sp>
      </p:grpSp>
      <p:sp>
        <p:nvSpPr>
          <p:cNvPr id="137" name="AutoShape 102"/>
          <p:cNvSpPr>
            <a:spLocks noChangeArrowheads="1"/>
          </p:cNvSpPr>
          <p:nvPr/>
        </p:nvSpPr>
        <p:spPr bwMode="auto">
          <a:xfrm>
            <a:off x="1300445" y="1403350"/>
            <a:ext cx="2498725" cy="468313"/>
          </a:xfrm>
          <a:prstGeom prst="triangle">
            <a:avLst>
              <a:gd name="adj" fmla="val 50000"/>
            </a:avLst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 dirty="0"/>
          </a:p>
        </p:txBody>
      </p:sp>
      <p:sp>
        <p:nvSpPr>
          <p:cNvPr id="138" name="Rectangle 103"/>
          <p:cNvSpPr>
            <a:spLocks noChangeArrowheads="1"/>
          </p:cNvSpPr>
          <p:nvPr/>
        </p:nvSpPr>
        <p:spPr bwMode="auto">
          <a:xfrm>
            <a:off x="3278470" y="2303463"/>
            <a:ext cx="166688" cy="144462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 dirty="0"/>
          </a:p>
        </p:txBody>
      </p:sp>
      <p:sp>
        <p:nvSpPr>
          <p:cNvPr id="139" name="Freeform 104"/>
          <p:cNvSpPr>
            <a:spLocks/>
          </p:cNvSpPr>
          <p:nvPr/>
        </p:nvSpPr>
        <p:spPr bwMode="auto">
          <a:xfrm>
            <a:off x="2754595" y="1858963"/>
            <a:ext cx="604838" cy="434975"/>
          </a:xfrm>
          <a:custGeom>
            <a:avLst/>
            <a:gdLst>
              <a:gd name="T0" fmla="*/ 2147483647 w 381"/>
              <a:gd name="T1" fmla="*/ 2147483647 h 274"/>
              <a:gd name="T2" fmla="*/ 2147483647 w 381"/>
              <a:gd name="T3" fmla="*/ 2147483647 h 274"/>
              <a:gd name="T4" fmla="*/ 0 w 381"/>
              <a:gd name="T5" fmla="*/ 0 h 274"/>
              <a:gd name="T6" fmla="*/ 0 60000 65536"/>
              <a:gd name="T7" fmla="*/ 0 60000 65536"/>
              <a:gd name="T8" fmla="*/ 0 60000 65536"/>
              <a:gd name="T9" fmla="*/ 0 w 381"/>
              <a:gd name="T10" fmla="*/ 0 h 274"/>
              <a:gd name="T11" fmla="*/ 381 w 381"/>
              <a:gd name="T12" fmla="*/ 274 h 27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1" h="274">
                <a:moveTo>
                  <a:pt x="381" y="274"/>
                </a:moveTo>
                <a:lnTo>
                  <a:pt x="381" y="13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t-BR" dirty="0"/>
          </a:p>
        </p:txBody>
      </p:sp>
      <p:graphicFrame>
        <p:nvGraphicFramePr>
          <p:cNvPr id="14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4220594"/>
              </p:ext>
            </p:extLst>
          </p:nvPr>
        </p:nvGraphicFramePr>
        <p:xfrm>
          <a:off x="2414870" y="1655763"/>
          <a:ext cx="490538" cy="36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83" name="Clip" r:id="rId3" imgW="681706" imgH="480401" progId="MS_ClipArt_Gallery.2">
                  <p:embed/>
                </p:oleObj>
              </mc:Choice>
              <mc:Fallback>
                <p:oleObj name="Clip" r:id="rId3" imgW="681706" imgH="480401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4870" y="1655763"/>
                        <a:ext cx="490538" cy="36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1" name="Line 130"/>
          <p:cNvSpPr>
            <a:spLocks noChangeShapeType="1"/>
          </p:cNvSpPr>
          <p:nvPr/>
        </p:nvSpPr>
        <p:spPr bwMode="auto">
          <a:xfrm flipH="1">
            <a:off x="3041933" y="2365375"/>
            <a:ext cx="239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/>
          </a:p>
        </p:txBody>
      </p:sp>
      <p:sp>
        <p:nvSpPr>
          <p:cNvPr id="142" name="AutoShape 131"/>
          <p:cNvSpPr>
            <a:spLocks noChangeArrowheads="1"/>
          </p:cNvSpPr>
          <p:nvPr/>
        </p:nvSpPr>
        <p:spPr bwMode="auto">
          <a:xfrm>
            <a:off x="4789770" y="1703388"/>
            <a:ext cx="1206500" cy="261937"/>
          </a:xfrm>
          <a:prstGeom prst="triangle">
            <a:avLst>
              <a:gd name="adj" fmla="val 50000"/>
            </a:avLst>
          </a:prstGeom>
          <a:noFill/>
          <a:ln w="9525">
            <a:solidFill>
              <a:schemeClr val="tx1"/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 dirty="0"/>
          </a:p>
        </p:txBody>
      </p:sp>
      <p:grpSp>
        <p:nvGrpSpPr>
          <p:cNvPr id="143" name="Group 136"/>
          <p:cNvGrpSpPr>
            <a:grpSpLocks/>
          </p:cNvGrpSpPr>
          <p:nvPr/>
        </p:nvGrpSpPr>
        <p:grpSpPr bwMode="auto">
          <a:xfrm>
            <a:off x="4051381" y="2867025"/>
            <a:ext cx="1460502" cy="1387475"/>
            <a:chOff x="2231" y="1806"/>
            <a:chExt cx="920" cy="874"/>
          </a:xfrm>
        </p:grpSpPr>
        <p:sp>
          <p:nvSpPr>
            <p:cNvPr id="144" name="Line 132"/>
            <p:cNvSpPr>
              <a:spLocks noChangeShapeType="1"/>
            </p:cNvSpPr>
            <p:nvPr/>
          </p:nvSpPr>
          <p:spPr bwMode="auto">
            <a:xfrm flipV="1">
              <a:off x="2671" y="1806"/>
              <a:ext cx="268" cy="433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145" name="Text Box 133"/>
            <p:cNvSpPr txBox="1">
              <a:spLocks noChangeArrowheads="1"/>
            </p:cNvSpPr>
            <p:nvPr/>
          </p:nvSpPr>
          <p:spPr bwMode="auto">
            <a:xfrm>
              <a:off x="2231" y="2226"/>
              <a:ext cx="920" cy="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r">
                <a:lnSpc>
                  <a:spcPct val="85000"/>
                </a:lnSpc>
              </a:pPr>
              <a:r>
                <a:rPr lang="pt-BR" altLang="pt-BR" sz="1600" i="1" dirty="0" smtClean="0"/>
                <a:t>Multiplexador </a:t>
              </a:r>
            </a:p>
            <a:p>
              <a:pPr algn="r">
                <a:lnSpc>
                  <a:spcPct val="85000"/>
                </a:lnSpc>
              </a:pPr>
              <a:r>
                <a:rPr lang="pt-BR" altLang="pt-BR" sz="1600" i="1" dirty="0" smtClean="0"/>
                <a:t>de acesso </a:t>
              </a:r>
            </a:p>
            <a:p>
              <a:pPr algn="r">
                <a:lnSpc>
                  <a:spcPct val="85000"/>
                </a:lnSpc>
              </a:pPr>
              <a:r>
                <a:rPr lang="pt-BR" altLang="pt-BR" sz="1600" i="1" dirty="0" smtClean="0"/>
                <a:t>DSL</a:t>
              </a:r>
              <a:endParaRPr lang="pt-BR" altLang="pt-BR" sz="1600" i="1" dirty="0"/>
            </a:p>
          </p:txBody>
        </p:sp>
      </p:grpSp>
      <p:grpSp>
        <p:nvGrpSpPr>
          <p:cNvPr id="146" name="Group 141"/>
          <p:cNvGrpSpPr>
            <a:grpSpLocks/>
          </p:cNvGrpSpPr>
          <p:nvPr/>
        </p:nvGrpSpPr>
        <p:grpSpPr bwMode="auto">
          <a:xfrm>
            <a:off x="1487770" y="2043113"/>
            <a:ext cx="642938" cy="644525"/>
            <a:chOff x="-44" y="1473"/>
            <a:chExt cx="981" cy="1105"/>
          </a:xfrm>
        </p:grpSpPr>
        <p:pic>
          <p:nvPicPr>
            <p:cNvPr id="147" name="Picture 142" descr="desktop_computer_stylized_medium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8" name="Freeform 143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pt-BR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1: </a:t>
            </a:r>
            <a:r>
              <a:rPr lang="en-US" dirty="0" err="1"/>
              <a:t>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51203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8F11E31-7AA9-45A8-A9DD-7EF884D63B32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ADSL: Espectro de frequências</a:t>
            </a:r>
          </a:p>
        </p:txBody>
      </p:sp>
      <p:pic>
        <p:nvPicPr>
          <p:cNvPr id="51205" name="Picture 3" descr="kwok-fig-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57213" y="1682750"/>
            <a:ext cx="8048625" cy="45751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Redes de Acesso: </a:t>
            </a:r>
            <a:r>
              <a:rPr lang="pt-BR" dirty="0" err="1" smtClean="0"/>
              <a:t>Tv</a:t>
            </a:r>
            <a:r>
              <a:rPr lang="pt-BR" dirty="0" smtClean="0"/>
              <a:t> a cabo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42925" y="5593139"/>
            <a:ext cx="7772400" cy="986852"/>
          </a:xfrm>
        </p:spPr>
        <p:txBody>
          <a:bodyPr/>
          <a:lstStyle/>
          <a:p>
            <a:pPr marL="0" indent="0">
              <a:buNone/>
            </a:pPr>
            <a:r>
              <a:rPr lang="pt-BR" sz="2000" dirty="0" smtClean="0">
                <a:solidFill>
                  <a:srgbClr val="FF0000"/>
                </a:solidFill>
              </a:rPr>
              <a:t>multiplexação por divisão de frequência: </a:t>
            </a:r>
            <a:r>
              <a:rPr lang="pt-BR" sz="2000" dirty="0" smtClean="0"/>
              <a:t>canais diferentes são transmitidos em diferentes faixas de frequência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5CA30C-BB3F-4695-823B-CAA85338B9D0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6" name="Rectangle 60"/>
          <p:cNvSpPr>
            <a:spLocks noChangeArrowheads="1"/>
          </p:cNvSpPr>
          <p:nvPr/>
        </p:nvSpPr>
        <p:spPr bwMode="auto">
          <a:xfrm>
            <a:off x="657225" y="1651000"/>
            <a:ext cx="1793875" cy="925513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/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V="1">
            <a:off x="958850" y="2201863"/>
            <a:ext cx="36512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8" name="Text Box 39"/>
          <p:cNvSpPr txBox="1">
            <a:spLocks noChangeArrowheads="1"/>
          </p:cNvSpPr>
          <p:nvPr/>
        </p:nvSpPr>
        <p:spPr bwMode="auto">
          <a:xfrm>
            <a:off x="1120775" y="2352675"/>
            <a:ext cx="7747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pt-BR" sz="1400"/>
              <a:t>cable</a:t>
            </a:r>
          </a:p>
          <a:p>
            <a:pPr algn="ctr">
              <a:lnSpc>
                <a:spcPct val="80000"/>
              </a:lnSpc>
            </a:pPr>
            <a:r>
              <a:rPr lang="en-US" altLang="pt-BR" sz="1400"/>
              <a:t>modem</a:t>
            </a:r>
          </a:p>
        </p:txBody>
      </p:sp>
      <p:sp>
        <p:nvSpPr>
          <p:cNvPr id="9" name="Text Box 41"/>
          <p:cNvSpPr txBox="1">
            <a:spLocks noChangeArrowheads="1"/>
          </p:cNvSpPr>
          <p:nvPr/>
        </p:nvSpPr>
        <p:spPr bwMode="auto">
          <a:xfrm>
            <a:off x="1787525" y="2354263"/>
            <a:ext cx="70643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pt-BR" sz="1400"/>
              <a:t>splitter</a:t>
            </a:r>
          </a:p>
        </p:txBody>
      </p:sp>
      <p:grpSp>
        <p:nvGrpSpPr>
          <p:cNvPr id="10" name="Group 64"/>
          <p:cNvGrpSpPr>
            <a:grpSpLocks/>
          </p:cNvGrpSpPr>
          <p:nvPr/>
        </p:nvGrpSpPr>
        <p:grpSpPr bwMode="auto">
          <a:xfrm>
            <a:off x="1304925" y="2078038"/>
            <a:ext cx="614363" cy="220662"/>
            <a:chOff x="322" y="890"/>
            <a:chExt cx="872" cy="339"/>
          </a:xfrm>
        </p:grpSpPr>
        <p:sp>
          <p:nvSpPr>
            <p:cNvPr id="11" name="Rectangle 65"/>
            <p:cNvSpPr>
              <a:spLocks noChangeArrowheads="1"/>
            </p:cNvSpPr>
            <p:nvPr/>
          </p:nvSpPr>
          <p:spPr bwMode="auto">
            <a:xfrm>
              <a:off x="322" y="1005"/>
              <a:ext cx="872" cy="224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12" name="Rectangle 66"/>
            <p:cNvSpPr>
              <a:spLocks noChangeArrowheads="1"/>
            </p:cNvSpPr>
            <p:nvPr/>
          </p:nvSpPr>
          <p:spPr bwMode="auto">
            <a:xfrm>
              <a:off x="394" y="1073"/>
              <a:ext cx="54" cy="5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13" name="Rectangle 67"/>
            <p:cNvSpPr>
              <a:spLocks noChangeArrowheads="1"/>
            </p:cNvSpPr>
            <p:nvPr/>
          </p:nvSpPr>
          <p:spPr bwMode="auto">
            <a:xfrm>
              <a:off x="466" y="1073"/>
              <a:ext cx="56" cy="56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14" name="Rectangle 68"/>
            <p:cNvSpPr>
              <a:spLocks noChangeArrowheads="1"/>
            </p:cNvSpPr>
            <p:nvPr/>
          </p:nvSpPr>
          <p:spPr bwMode="auto">
            <a:xfrm>
              <a:off x="541" y="1070"/>
              <a:ext cx="56" cy="5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15" name="Rectangle 69"/>
            <p:cNvSpPr>
              <a:spLocks noChangeArrowheads="1"/>
            </p:cNvSpPr>
            <p:nvPr/>
          </p:nvSpPr>
          <p:spPr bwMode="auto">
            <a:xfrm>
              <a:off x="615" y="1070"/>
              <a:ext cx="56" cy="5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16" name="AutoShape 70"/>
            <p:cNvSpPr>
              <a:spLocks noChangeArrowheads="1"/>
            </p:cNvSpPr>
            <p:nvPr/>
          </p:nvSpPr>
          <p:spPr bwMode="auto">
            <a:xfrm rot="10800000" flipH="1">
              <a:off x="322" y="890"/>
              <a:ext cx="859" cy="11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1 w 21600"/>
                <a:gd name="T13" fmla="*/ 4516 h 21600"/>
                <a:gd name="T14" fmla="*/ 17099 w 21600"/>
                <a:gd name="T15" fmla="*/ 1708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7" name="AutoShape 72"/>
          <p:cNvSpPr>
            <a:spLocks noChangeArrowheads="1"/>
          </p:cNvSpPr>
          <p:nvPr/>
        </p:nvSpPr>
        <p:spPr bwMode="auto">
          <a:xfrm>
            <a:off x="419100" y="1239838"/>
            <a:ext cx="2268538" cy="468312"/>
          </a:xfrm>
          <a:prstGeom prst="triangle">
            <a:avLst>
              <a:gd name="adj" fmla="val 50000"/>
            </a:avLst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/>
          </a:p>
        </p:txBody>
      </p:sp>
      <p:sp>
        <p:nvSpPr>
          <p:cNvPr id="18" name="Rectangle 73"/>
          <p:cNvSpPr>
            <a:spLocks noChangeArrowheads="1"/>
          </p:cNvSpPr>
          <p:nvPr/>
        </p:nvSpPr>
        <p:spPr bwMode="auto">
          <a:xfrm>
            <a:off x="2035175" y="2139950"/>
            <a:ext cx="166688" cy="144463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/>
          </a:p>
        </p:txBody>
      </p:sp>
      <p:sp>
        <p:nvSpPr>
          <p:cNvPr id="19" name="Freeform 74"/>
          <p:cNvSpPr>
            <a:spLocks/>
          </p:cNvSpPr>
          <p:nvPr/>
        </p:nvSpPr>
        <p:spPr bwMode="auto">
          <a:xfrm>
            <a:off x="1644650" y="1695450"/>
            <a:ext cx="479425" cy="434975"/>
          </a:xfrm>
          <a:custGeom>
            <a:avLst/>
            <a:gdLst>
              <a:gd name="T0" fmla="*/ 2147483647 w 381"/>
              <a:gd name="T1" fmla="*/ 2147483647 h 274"/>
              <a:gd name="T2" fmla="*/ 2147483647 w 381"/>
              <a:gd name="T3" fmla="*/ 2147483647 h 274"/>
              <a:gd name="T4" fmla="*/ 0 w 381"/>
              <a:gd name="T5" fmla="*/ 0 h 274"/>
              <a:gd name="T6" fmla="*/ 0 60000 65536"/>
              <a:gd name="T7" fmla="*/ 0 60000 65536"/>
              <a:gd name="T8" fmla="*/ 0 60000 65536"/>
              <a:gd name="T9" fmla="*/ 0 w 381"/>
              <a:gd name="T10" fmla="*/ 0 h 274"/>
              <a:gd name="T11" fmla="*/ 381 w 381"/>
              <a:gd name="T12" fmla="*/ 274 h 27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1" h="274">
                <a:moveTo>
                  <a:pt x="381" y="274"/>
                </a:moveTo>
                <a:lnTo>
                  <a:pt x="381" y="13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0" name="Line 95"/>
          <p:cNvSpPr>
            <a:spLocks noChangeShapeType="1"/>
          </p:cNvSpPr>
          <p:nvPr/>
        </p:nvSpPr>
        <p:spPr bwMode="auto">
          <a:xfrm flipH="1">
            <a:off x="1943100" y="2201863"/>
            <a:ext cx="2397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21" name="Picture 96" descr="tv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0" y="1355725"/>
            <a:ext cx="755650" cy="67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117"/>
          <p:cNvGrpSpPr>
            <a:grpSpLocks/>
          </p:cNvGrpSpPr>
          <p:nvPr/>
        </p:nvGrpSpPr>
        <p:grpSpPr bwMode="auto">
          <a:xfrm>
            <a:off x="2676525" y="1470025"/>
            <a:ext cx="850900" cy="527050"/>
            <a:chOff x="-490" y="1664"/>
            <a:chExt cx="1429" cy="842"/>
          </a:xfrm>
        </p:grpSpPr>
        <p:sp>
          <p:nvSpPr>
            <p:cNvPr id="23" name="AutoShape 111"/>
            <p:cNvSpPr>
              <a:spLocks noChangeArrowheads="1"/>
            </p:cNvSpPr>
            <p:nvPr/>
          </p:nvSpPr>
          <p:spPr bwMode="auto">
            <a:xfrm>
              <a:off x="-490" y="1664"/>
              <a:ext cx="1429" cy="294"/>
            </a:xfrm>
            <a:prstGeom prst="triangle">
              <a:avLst>
                <a:gd name="adj" fmla="val 50000"/>
              </a:avLst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24" name="Group 116"/>
            <p:cNvGrpSpPr>
              <a:grpSpLocks/>
            </p:cNvGrpSpPr>
            <p:nvPr/>
          </p:nvGrpSpPr>
          <p:grpSpPr bwMode="auto">
            <a:xfrm>
              <a:off x="-427" y="1737"/>
              <a:ext cx="1217" cy="769"/>
              <a:chOff x="-427" y="1737"/>
              <a:chExt cx="1217" cy="769"/>
            </a:xfrm>
          </p:grpSpPr>
          <p:sp>
            <p:nvSpPr>
              <p:cNvPr id="25" name="Rectangle 99"/>
              <p:cNvSpPr>
                <a:spLocks noChangeArrowheads="1"/>
              </p:cNvSpPr>
              <p:nvPr/>
            </p:nvSpPr>
            <p:spPr bwMode="auto">
              <a:xfrm>
                <a:off x="-338" y="1923"/>
                <a:ext cx="1128" cy="583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26" name="Line 7"/>
              <p:cNvSpPr>
                <a:spLocks noChangeShapeType="1"/>
              </p:cNvSpPr>
              <p:nvPr/>
            </p:nvSpPr>
            <p:spPr bwMode="auto">
              <a:xfrm flipV="1">
                <a:off x="-150" y="2270"/>
                <a:ext cx="230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grpSp>
            <p:nvGrpSpPr>
              <p:cNvPr id="27" name="Group 103"/>
              <p:cNvGrpSpPr>
                <a:grpSpLocks/>
              </p:cNvGrpSpPr>
              <p:nvPr/>
            </p:nvGrpSpPr>
            <p:grpSpPr bwMode="auto">
              <a:xfrm>
                <a:off x="68" y="2192"/>
                <a:ext cx="387" cy="139"/>
                <a:chOff x="322" y="890"/>
                <a:chExt cx="872" cy="339"/>
              </a:xfrm>
            </p:grpSpPr>
            <p:sp>
              <p:nvSpPr>
                <p:cNvPr id="33" name="Rectangle 104"/>
                <p:cNvSpPr>
                  <a:spLocks noChangeArrowheads="1"/>
                </p:cNvSpPr>
                <p:nvPr/>
              </p:nvSpPr>
              <p:spPr bwMode="auto">
                <a:xfrm>
                  <a:off x="320" y="1000"/>
                  <a:ext cx="871" cy="229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34" name="Rectangle 105"/>
                <p:cNvSpPr>
                  <a:spLocks noChangeArrowheads="1"/>
                </p:cNvSpPr>
                <p:nvPr/>
              </p:nvSpPr>
              <p:spPr bwMode="auto">
                <a:xfrm>
                  <a:off x="392" y="1074"/>
                  <a:ext cx="54" cy="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35" name="Rectangle 106"/>
                <p:cNvSpPr>
                  <a:spLocks noChangeArrowheads="1"/>
                </p:cNvSpPr>
                <p:nvPr/>
              </p:nvSpPr>
              <p:spPr bwMode="auto">
                <a:xfrm>
                  <a:off x="464" y="1074"/>
                  <a:ext cx="54" cy="56"/>
                </a:xfrm>
                <a:prstGeom prst="rect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36" name="Rectangle 107"/>
                <p:cNvSpPr>
                  <a:spLocks noChangeArrowheads="1"/>
                </p:cNvSpPr>
                <p:nvPr/>
              </p:nvSpPr>
              <p:spPr bwMode="auto">
                <a:xfrm>
                  <a:off x="536" y="1068"/>
                  <a:ext cx="60" cy="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37" name="Rectangle 108"/>
                <p:cNvSpPr>
                  <a:spLocks noChangeArrowheads="1"/>
                </p:cNvSpPr>
                <p:nvPr/>
              </p:nvSpPr>
              <p:spPr bwMode="auto">
                <a:xfrm>
                  <a:off x="615" y="1068"/>
                  <a:ext cx="54" cy="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38" name="AutoShape 109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322" y="890"/>
                  <a:ext cx="859" cy="11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501 w 21600"/>
                    <a:gd name="T13" fmla="*/ 4516 h 21600"/>
                    <a:gd name="T14" fmla="*/ 17099 w 21600"/>
                    <a:gd name="T15" fmla="*/ 17084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pic>
            <p:nvPicPr>
              <p:cNvPr id="28" name="Picture 110" descr="desktop_computer_stylized_small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27" y="2049"/>
                <a:ext cx="447" cy="4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" name="Rectangle 112"/>
              <p:cNvSpPr>
                <a:spLocks noChangeArrowheads="1"/>
              </p:cNvSpPr>
              <p:nvPr/>
            </p:nvSpPr>
            <p:spPr bwMode="auto">
              <a:xfrm>
                <a:off x="528" y="2232"/>
                <a:ext cx="104" cy="91"/>
              </a:xfrm>
              <a:prstGeom prst="rect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30" name="Freeform 113"/>
              <p:cNvSpPr>
                <a:spLocks/>
              </p:cNvSpPr>
              <p:nvPr/>
            </p:nvSpPr>
            <p:spPr bwMode="auto">
              <a:xfrm>
                <a:off x="282" y="1951"/>
                <a:ext cx="302" cy="274"/>
              </a:xfrm>
              <a:custGeom>
                <a:avLst/>
                <a:gdLst>
                  <a:gd name="T0" fmla="*/ 37 w 381"/>
                  <a:gd name="T1" fmla="*/ 274 h 274"/>
                  <a:gd name="T2" fmla="*/ 37 w 381"/>
                  <a:gd name="T3" fmla="*/ 130 h 274"/>
                  <a:gd name="T4" fmla="*/ 0 w 381"/>
                  <a:gd name="T5" fmla="*/ 0 h 274"/>
                  <a:gd name="T6" fmla="*/ 0 60000 65536"/>
                  <a:gd name="T7" fmla="*/ 0 60000 65536"/>
                  <a:gd name="T8" fmla="*/ 0 60000 65536"/>
                  <a:gd name="T9" fmla="*/ 0 w 381"/>
                  <a:gd name="T10" fmla="*/ 0 h 274"/>
                  <a:gd name="T11" fmla="*/ 381 w 381"/>
                  <a:gd name="T12" fmla="*/ 274 h 27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1" h="274">
                    <a:moveTo>
                      <a:pt x="381" y="274"/>
                    </a:moveTo>
                    <a:lnTo>
                      <a:pt x="381" y="13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" name="Line 114"/>
              <p:cNvSpPr>
                <a:spLocks noChangeShapeType="1"/>
              </p:cNvSpPr>
              <p:nvPr/>
            </p:nvSpPr>
            <p:spPr bwMode="auto">
              <a:xfrm flipH="1">
                <a:off x="470" y="2270"/>
                <a:ext cx="15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32" name="Picture 115" descr="tv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" y="1737"/>
                <a:ext cx="476" cy="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39" name="Group 118"/>
          <p:cNvGrpSpPr>
            <a:grpSpLocks/>
          </p:cNvGrpSpPr>
          <p:nvPr/>
        </p:nvGrpSpPr>
        <p:grpSpPr bwMode="auto">
          <a:xfrm>
            <a:off x="3578225" y="1463675"/>
            <a:ext cx="850900" cy="527050"/>
            <a:chOff x="-490" y="1664"/>
            <a:chExt cx="1429" cy="842"/>
          </a:xfrm>
        </p:grpSpPr>
        <p:sp>
          <p:nvSpPr>
            <p:cNvPr id="40" name="AutoShape 119"/>
            <p:cNvSpPr>
              <a:spLocks noChangeArrowheads="1"/>
            </p:cNvSpPr>
            <p:nvPr/>
          </p:nvSpPr>
          <p:spPr bwMode="auto">
            <a:xfrm>
              <a:off x="-490" y="1664"/>
              <a:ext cx="1429" cy="294"/>
            </a:xfrm>
            <a:prstGeom prst="triangle">
              <a:avLst>
                <a:gd name="adj" fmla="val 50000"/>
              </a:avLst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41" name="Group 120"/>
            <p:cNvGrpSpPr>
              <a:grpSpLocks/>
            </p:cNvGrpSpPr>
            <p:nvPr/>
          </p:nvGrpSpPr>
          <p:grpSpPr bwMode="auto">
            <a:xfrm>
              <a:off x="-427" y="1737"/>
              <a:ext cx="1217" cy="769"/>
              <a:chOff x="-427" y="1737"/>
              <a:chExt cx="1217" cy="769"/>
            </a:xfrm>
          </p:grpSpPr>
          <p:sp>
            <p:nvSpPr>
              <p:cNvPr id="42" name="Rectangle 121"/>
              <p:cNvSpPr>
                <a:spLocks noChangeArrowheads="1"/>
              </p:cNvSpPr>
              <p:nvPr/>
            </p:nvSpPr>
            <p:spPr bwMode="auto">
              <a:xfrm>
                <a:off x="-338" y="1923"/>
                <a:ext cx="1128" cy="583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43" name="Line 7"/>
              <p:cNvSpPr>
                <a:spLocks noChangeShapeType="1"/>
              </p:cNvSpPr>
              <p:nvPr/>
            </p:nvSpPr>
            <p:spPr bwMode="auto">
              <a:xfrm flipV="1">
                <a:off x="-150" y="2270"/>
                <a:ext cx="230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grpSp>
            <p:nvGrpSpPr>
              <p:cNvPr id="44" name="Group 123"/>
              <p:cNvGrpSpPr>
                <a:grpSpLocks/>
              </p:cNvGrpSpPr>
              <p:nvPr/>
            </p:nvGrpSpPr>
            <p:grpSpPr bwMode="auto">
              <a:xfrm>
                <a:off x="68" y="2192"/>
                <a:ext cx="387" cy="139"/>
                <a:chOff x="322" y="890"/>
                <a:chExt cx="872" cy="339"/>
              </a:xfrm>
            </p:grpSpPr>
            <p:sp>
              <p:nvSpPr>
                <p:cNvPr id="50" name="Rectangle 124"/>
                <p:cNvSpPr>
                  <a:spLocks noChangeArrowheads="1"/>
                </p:cNvSpPr>
                <p:nvPr/>
              </p:nvSpPr>
              <p:spPr bwMode="auto">
                <a:xfrm>
                  <a:off x="320" y="1000"/>
                  <a:ext cx="871" cy="229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51" name="Rectangle 125"/>
                <p:cNvSpPr>
                  <a:spLocks noChangeArrowheads="1"/>
                </p:cNvSpPr>
                <p:nvPr/>
              </p:nvSpPr>
              <p:spPr bwMode="auto">
                <a:xfrm>
                  <a:off x="392" y="1074"/>
                  <a:ext cx="54" cy="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52" name="Rectangle 126"/>
                <p:cNvSpPr>
                  <a:spLocks noChangeArrowheads="1"/>
                </p:cNvSpPr>
                <p:nvPr/>
              </p:nvSpPr>
              <p:spPr bwMode="auto">
                <a:xfrm>
                  <a:off x="464" y="1074"/>
                  <a:ext cx="54" cy="56"/>
                </a:xfrm>
                <a:prstGeom prst="rect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53" name="Rectangle 127"/>
                <p:cNvSpPr>
                  <a:spLocks noChangeArrowheads="1"/>
                </p:cNvSpPr>
                <p:nvPr/>
              </p:nvSpPr>
              <p:spPr bwMode="auto">
                <a:xfrm>
                  <a:off x="536" y="1068"/>
                  <a:ext cx="60" cy="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54" name="Rectangle 128"/>
                <p:cNvSpPr>
                  <a:spLocks noChangeArrowheads="1"/>
                </p:cNvSpPr>
                <p:nvPr/>
              </p:nvSpPr>
              <p:spPr bwMode="auto">
                <a:xfrm>
                  <a:off x="615" y="1068"/>
                  <a:ext cx="54" cy="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55" name="AutoShape 129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322" y="890"/>
                  <a:ext cx="859" cy="11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501 w 21600"/>
                    <a:gd name="T13" fmla="*/ 4516 h 21600"/>
                    <a:gd name="T14" fmla="*/ 17099 w 21600"/>
                    <a:gd name="T15" fmla="*/ 17084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pic>
            <p:nvPicPr>
              <p:cNvPr id="45" name="Picture 130" descr="desktop_computer_stylized_small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27" y="2049"/>
                <a:ext cx="447" cy="4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6" name="Rectangle 131"/>
              <p:cNvSpPr>
                <a:spLocks noChangeArrowheads="1"/>
              </p:cNvSpPr>
              <p:nvPr/>
            </p:nvSpPr>
            <p:spPr bwMode="auto">
              <a:xfrm>
                <a:off x="528" y="2232"/>
                <a:ext cx="104" cy="91"/>
              </a:xfrm>
              <a:prstGeom prst="rect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47" name="Freeform 132"/>
              <p:cNvSpPr>
                <a:spLocks/>
              </p:cNvSpPr>
              <p:nvPr/>
            </p:nvSpPr>
            <p:spPr bwMode="auto">
              <a:xfrm>
                <a:off x="282" y="1951"/>
                <a:ext cx="302" cy="274"/>
              </a:xfrm>
              <a:custGeom>
                <a:avLst/>
                <a:gdLst>
                  <a:gd name="T0" fmla="*/ 37 w 381"/>
                  <a:gd name="T1" fmla="*/ 274 h 274"/>
                  <a:gd name="T2" fmla="*/ 37 w 381"/>
                  <a:gd name="T3" fmla="*/ 130 h 274"/>
                  <a:gd name="T4" fmla="*/ 0 w 381"/>
                  <a:gd name="T5" fmla="*/ 0 h 274"/>
                  <a:gd name="T6" fmla="*/ 0 60000 65536"/>
                  <a:gd name="T7" fmla="*/ 0 60000 65536"/>
                  <a:gd name="T8" fmla="*/ 0 60000 65536"/>
                  <a:gd name="T9" fmla="*/ 0 w 381"/>
                  <a:gd name="T10" fmla="*/ 0 h 274"/>
                  <a:gd name="T11" fmla="*/ 381 w 381"/>
                  <a:gd name="T12" fmla="*/ 274 h 27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1" h="274">
                    <a:moveTo>
                      <a:pt x="381" y="274"/>
                    </a:moveTo>
                    <a:lnTo>
                      <a:pt x="381" y="13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8" name="Line 133"/>
              <p:cNvSpPr>
                <a:spLocks noChangeShapeType="1"/>
              </p:cNvSpPr>
              <p:nvPr/>
            </p:nvSpPr>
            <p:spPr bwMode="auto">
              <a:xfrm flipH="1">
                <a:off x="470" y="2270"/>
                <a:ext cx="15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49" name="Picture 134" descr="tv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" y="1737"/>
                <a:ext cx="476" cy="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56" name="Group 135"/>
          <p:cNvGrpSpPr>
            <a:grpSpLocks/>
          </p:cNvGrpSpPr>
          <p:nvPr/>
        </p:nvGrpSpPr>
        <p:grpSpPr bwMode="auto">
          <a:xfrm>
            <a:off x="2763838" y="2309813"/>
            <a:ext cx="850900" cy="527050"/>
            <a:chOff x="-490" y="1664"/>
            <a:chExt cx="1429" cy="842"/>
          </a:xfrm>
        </p:grpSpPr>
        <p:sp>
          <p:nvSpPr>
            <p:cNvPr id="57" name="AutoShape 136"/>
            <p:cNvSpPr>
              <a:spLocks noChangeArrowheads="1"/>
            </p:cNvSpPr>
            <p:nvPr/>
          </p:nvSpPr>
          <p:spPr bwMode="auto">
            <a:xfrm>
              <a:off x="-490" y="1664"/>
              <a:ext cx="1429" cy="294"/>
            </a:xfrm>
            <a:prstGeom prst="triangle">
              <a:avLst>
                <a:gd name="adj" fmla="val 50000"/>
              </a:avLst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58" name="Group 137"/>
            <p:cNvGrpSpPr>
              <a:grpSpLocks/>
            </p:cNvGrpSpPr>
            <p:nvPr/>
          </p:nvGrpSpPr>
          <p:grpSpPr bwMode="auto">
            <a:xfrm>
              <a:off x="-427" y="1737"/>
              <a:ext cx="1217" cy="769"/>
              <a:chOff x="-427" y="1737"/>
              <a:chExt cx="1217" cy="769"/>
            </a:xfrm>
          </p:grpSpPr>
          <p:sp>
            <p:nvSpPr>
              <p:cNvPr id="59" name="Rectangle 138"/>
              <p:cNvSpPr>
                <a:spLocks noChangeArrowheads="1"/>
              </p:cNvSpPr>
              <p:nvPr/>
            </p:nvSpPr>
            <p:spPr bwMode="auto">
              <a:xfrm>
                <a:off x="-338" y="1923"/>
                <a:ext cx="1128" cy="583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60" name="Line 7"/>
              <p:cNvSpPr>
                <a:spLocks noChangeShapeType="1"/>
              </p:cNvSpPr>
              <p:nvPr/>
            </p:nvSpPr>
            <p:spPr bwMode="auto">
              <a:xfrm flipV="1">
                <a:off x="-150" y="2270"/>
                <a:ext cx="230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grpSp>
            <p:nvGrpSpPr>
              <p:cNvPr id="61" name="Group 140"/>
              <p:cNvGrpSpPr>
                <a:grpSpLocks/>
              </p:cNvGrpSpPr>
              <p:nvPr/>
            </p:nvGrpSpPr>
            <p:grpSpPr bwMode="auto">
              <a:xfrm>
                <a:off x="68" y="2192"/>
                <a:ext cx="387" cy="139"/>
                <a:chOff x="322" y="890"/>
                <a:chExt cx="872" cy="339"/>
              </a:xfrm>
            </p:grpSpPr>
            <p:sp>
              <p:nvSpPr>
                <p:cNvPr id="67" name="Rectangle 141"/>
                <p:cNvSpPr>
                  <a:spLocks noChangeArrowheads="1"/>
                </p:cNvSpPr>
                <p:nvPr/>
              </p:nvSpPr>
              <p:spPr bwMode="auto">
                <a:xfrm>
                  <a:off x="320" y="1000"/>
                  <a:ext cx="871" cy="229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68" name="Rectangle 142"/>
                <p:cNvSpPr>
                  <a:spLocks noChangeArrowheads="1"/>
                </p:cNvSpPr>
                <p:nvPr/>
              </p:nvSpPr>
              <p:spPr bwMode="auto">
                <a:xfrm>
                  <a:off x="392" y="1074"/>
                  <a:ext cx="54" cy="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69" name="Rectangle 143"/>
                <p:cNvSpPr>
                  <a:spLocks noChangeArrowheads="1"/>
                </p:cNvSpPr>
                <p:nvPr/>
              </p:nvSpPr>
              <p:spPr bwMode="auto">
                <a:xfrm>
                  <a:off x="464" y="1074"/>
                  <a:ext cx="54" cy="56"/>
                </a:xfrm>
                <a:prstGeom prst="rect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70" name="Rectangle 144"/>
                <p:cNvSpPr>
                  <a:spLocks noChangeArrowheads="1"/>
                </p:cNvSpPr>
                <p:nvPr/>
              </p:nvSpPr>
              <p:spPr bwMode="auto">
                <a:xfrm>
                  <a:off x="536" y="1068"/>
                  <a:ext cx="60" cy="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71" name="Rectangle 145"/>
                <p:cNvSpPr>
                  <a:spLocks noChangeArrowheads="1"/>
                </p:cNvSpPr>
                <p:nvPr/>
              </p:nvSpPr>
              <p:spPr bwMode="auto">
                <a:xfrm>
                  <a:off x="615" y="1068"/>
                  <a:ext cx="54" cy="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72" name="AutoShape 146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322" y="890"/>
                  <a:ext cx="859" cy="11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501 w 21600"/>
                    <a:gd name="T13" fmla="*/ 4516 h 21600"/>
                    <a:gd name="T14" fmla="*/ 17099 w 21600"/>
                    <a:gd name="T15" fmla="*/ 17084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pic>
            <p:nvPicPr>
              <p:cNvPr id="62" name="Picture 147" descr="desktop_computer_stylized_small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27" y="2049"/>
                <a:ext cx="447" cy="4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3" name="Rectangle 148"/>
              <p:cNvSpPr>
                <a:spLocks noChangeArrowheads="1"/>
              </p:cNvSpPr>
              <p:nvPr/>
            </p:nvSpPr>
            <p:spPr bwMode="auto">
              <a:xfrm>
                <a:off x="528" y="2232"/>
                <a:ext cx="104" cy="91"/>
              </a:xfrm>
              <a:prstGeom prst="rect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64" name="Freeform 149"/>
              <p:cNvSpPr>
                <a:spLocks/>
              </p:cNvSpPr>
              <p:nvPr/>
            </p:nvSpPr>
            <p:spPr bwMode="auto">
              <a:xfrm>
                <a:off x="282" y="1951"/>
                <a:ext cx="302" cy="274"/>
              </a:xfrm>
              <a:custGeom>
                <a:avLst/>
                <a:gdLst>
                  <a:gd name="T0" fmla="*/ 37 w 381"/>
                  <a:gd name="T1" fmla="*/ 274 h 274"/>
                  <a:gd name="T2" fmla="*/ 37 w 381"/>
                  <a:gd name="T3" fmla="*/ 130 h 274"/>
                  <a:gd name="T4" fmla="*/ 0 w 381"/>
                  <a:gd name="T5" fmla="*/ 0 h 274"/>
                  <a:gd name="T6" fmla="*/ 0 60000 65536"/>
                  <a:gd name="T7" fmla="*/ 0 60000 65536"/>
                  <a:gd name="T8" fmla="*/ 0 60000 65536"/>
                  <a:gd name="T9" fmla="*/ 0 w 381"/>
                  <a:gd name="T10" fmla="*/ 0 h 274"/>
                  <a:gd name="T11" fmla="*/ 381 w 381"/>
                  <a:gd name="T12" fmla="*/ 274 h 27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1" h="274">
                    <a:moveTo>
                      <a:pt x="381" y="274"/>
                    </a:moveTo>
                    <a:lnTo>
                      <a:pt x="381" y="13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5" name="Line 150"/>
              <p:cNvSpPr>
                <a:spLocks noChangeShapeType="1"/>
              </p:cNvSpPr>
              <p:nvPr/>
            </p:nvSpPr>
            <p:spPr bwMode="auto">
              <a:xfrm flipH="1">
                <a:off x="470" y="2270"/>
                <a:ext cx="15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66" name="Picture 151" descr="tv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" y="1737"/>
                <a:ext cx="476" cy="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73" name="Group 152"/>
          <p:cNvGrpSpPr>
            <a:grpSpLocks/>
          </p:cNvGrpSpPr>
          <p:nvPr/>
        </p:nvGrpSpPr>
        <p:grpSpPr bwMode="auto">
          <a:xfrm>
            <a:off x="3630613" y="2319338"/>
            <a:ext cx="850900" cy="527050"/>
            <a:chOff x="-490" y="1664"/>
            <a:chExt cx="1429" cy="842"/>
          </a:xfrm>
        </p:grpSpPr>
        <p:sp>
          <p:nvSpPr>
            <p:cNvPr id="74" name="AutoShape 153"/>
            <p:cNvSpPr>
              <a:spLocks noChangeArrowheads="1"/>
            </p:cNvSpPr>
            <p:nvPr/>
          </p:nvSpPr>
          <p:spPr bwMode="auto">
            <a:xfrm>
              <a:off x="-490" y="1664"/>
              <a:ext cx="1429" cy="294"/>
            </a:xfrm>
            <a:prstGeom prst="triangle">
              <a:avLst>
                <a:gd name="adj" fmla="val 50000"/>
              </a:avLst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75" name="Group 154"/>
            <p:cNvGrpSpPr>
              <a:grpSpLocks/>
            </p:cNvGrpSpPr>
            <p:nvPr/>
          </p:nvGrpSpPr>
          <p:grpSpPr bwMode="auto">
            <a:xfrm>
              <a:off x="-427" y="1737"/>
              <a:ext cx="1217" cy="769"/>
              <a:chOff x="-427" y="1737"/>
              <a:chExt cx="1217" cy="769"/>
            </a:xfrm>
          </p:grpSpPr>
          <p:sp>
            <p:nvSpPr>
              <p:cNvPr id="76" name="Rectangle 155"/>
              <p:cNvSpPr>
                <a:spLocks noChangeArrowheads="1"/>
              </p:cNvSpPr>
              <p:nvPr/>
            </p:nvSpPr>
            <p:spPr bwMode="auto">
              <a:xfrm>
                <a:off x="-338" y="1923"/>
                <a:ext cx="1128" cy="583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77" name="Line 7"/>
              <p:cNvSpPr>
                <a:spLocks noChangeShapeType="1"/>
              </p:cNvSpPr>
              <p:nvPr/>
            </p:nvSpPr>
            <p:spPr bwMode="auto">
              <a:xfrm flipV="1">
                <a:off x="-150" y="2270"/>
                <a:ext cx="230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grpSp>
            <p:nvGrpSpPr>
              <p:cNvPr id="78" name="Group 157"/>
              <p:cNvGrpSpPr>
                <a:grpSpLocks/>
              </p:cNvGrpSpPr>
              <p:nvPr/>
            </p:nvGrpSpPr>
            <p:grpSpPr bwMode="auto">
              <a:xfrm>
                <a:off x="68" y="2192"/>
                <a:ext cx="387" cy="139"/>
                <a:chOff x="322" y="890"/>
                <a:chExt cx="872" cy="339"/>
              </a:xfrm>
            </p:grpSpPr>
            <p:sp>
              <p:nvSpPr>
                <p:cNvPr id="84" name="Rectangle 158"/>
                <p:cNvSpPr>
                  <a:spLocks noChangeArrowheads="1"/>
                </p:cNvSpPr>
                <p:nvPr/>
              </p:nvSpPr>
              <p:spPr bwMode="auto">
                <a:xfrm>
                  <a:off x="320" y="1000"/>
                  <a:ext cx="871" cy="229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85" name="Rectangle 159"/>
                <p:cNvSpPr>
                  <a:spLocks noChangeArrowheads="1"/>
                </p:cNvSpPr>
                <p:nvPr/>
              </p:nvSpPr>
              <p:spPr bwMode="auto">
                <a:xfrm>
                  <a:off x="392" y="1074"/>
                  <a:ext cx="54" cy="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86" name="Rectangle 160"/>
                <p:cNvSpPr>
                  <a:spLocks noChangeArrowheads="1"/>
                </p:cNvSpPr>
                <p:nvPr/>
              </p:nvSpPr>
              <p:spPr bwMode="auto">
                <a:xfrm>
                  <a:off x="464" y="1074"/>
                  <a:ext cx="54" cy="56"/>
                </a:xfrm>
                <a:prstGeom prst="rect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87" name="Rectangle 161"/>
                <p:cNvSpPr>
                  <a:spLocks noChangeArrowheads="1"/>
                </p:cNvSpPr>
                <p:nvPr/>
              </p:nvSpPr>
              <p:spPr bwMode="auto">
                <a:xfrm>
                  <a:off x="536" y="1068"/>
                  <a:ext cx="60" cy="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88" name="Rectangle 162"/>
                <p:cNvSpPr>
                  <a:spLocks noChangeArrowheads="1"/>
                </p:cNvSpPr>
                <p:nvPr/>
              </p:nvSpPr>
              <p:spPr bwMode="auto">
                <a:xfrm>
                  <a:off x="615" y="1068"/>
                  <a:ext cx="54" cy="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89" name="AutoShape 163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322" y="890"/>
                  <a:ext cx="859" cy="11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501 w 21600"/>
                    <a:gd name="T13" fmla="*/ 4516 h 21600"/>
                    <a:gd name="T14" fmla="*/ 17099 w 21600"/>
                    <a:gd name="T15" fmla="*/ 17084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pic>
            <p:nvPicPr>
              <p:cNvPr id="79" name="Picture 164" descr="desktop_computer_stylized_small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27" y="2049"/>
                <a:ext cx="447" cy="4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0" name="Rectangle 165"/>
              <p:cNvSpPr>
                <a:spLocks noChangeArrowheads="1"/>
              </p:cNvSpPr>
              <p:nvPr/>
            </p:nvSpPr>
            <p:spPr bwMode="auto">
              <a:xfrm>
                <a:off x="528" y="2232"/>
                <a:ext cx="104" cy="91"/>
              </a:xfrm>
              <a:prstGeom prst="rect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81" name="Freeform 166"/>
              <p:cNvSpPr>
                <a:spLocks/>
              </p:cNvSpPr>
              <p:nvPr/>
            </p:nvSpPr>
            <p:spPr bwMode="auto">
              <a:xfrm>
                <a:off x="282" y="1951"/>
                <a:ext cx="302" cy="274"/>
              </a:xfrm>
              <a:custGeom>
                <a:avLst/>
                <a:gdLst>
                  <a:gd name="T0" fmla="*/ 37 w 381"/>
                  <a:gd name="T1" fmla="*/ 274 h 274"/>
                  <a:gd name="T2" fmla="*/ 37 w 381"/>
                  <a:gd name="T3" fmla="*/ 130 h 274"/>
                  <a:gd name="T4" fmla="*/ 0 w 381"/>
                  <a:gd name="T5" fmla="*/ 0 h 274"/>
                  <a:gd name="T6" fmla="*/ 0 60000 65536"/>
                  <a:gd name="T7" fmla="*/ 0 60000 65536"/>
                  <a:gd name="T8" fmla="*/ 0 60000 65536"/>
                  <a:gd name="T9" fmla="*/ 0 w 381"/>
                  <a:gd name="T10" fmla="*/ 0 h 274"/>
                  <a:gd name="T11" fmla="*/ 381 w 381"/>
                  <a:gd name="T12" fmla="*/ 274 h 27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1" h="274">
                    <a:moveTo>
                      <a:pt x="381" y="274"/>
                    </a:moveTo>
                    <a:lnTo>
                      <a:pt x="381" y="13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2" name="Line 167"/>
              <p:cNvSpPr>
                <a:spLocks noChangeShapeType="1"/>
              </p:cNvSpPr>
              <p:nvPr/>
            </p:nvSpPr>
            <p:spPr bwMode="auto">
              <a:xfrm flipH="1">
                <a:off x="470" y="2270"/>
                <a:ext cx="15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83" name="Picture 168" descr="tv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" y="1737"/>
                <a:ext cx="476" cy="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90" name="Line 169"/>
          <p:cNvSpPr>
            <a:spLocks noChangeShapeType="1"/>
          </p:cNvSpPr>
          <p:nvPr/>
        </p:nvSpPr>
        <p:spPr bwMode="auto">
          <a:xfrm>
            <a:off x="2217738" y="2212975"/>
            <a:ext cx="369093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91" name="Group 170"/>
          <p:cNvGrpSpPr>
            <a:grpSpLocks/>
          </p:cNvGrpSpPr>
          <p:nvPr/>
        </p:nvGrpSpPr>
        <p:grpSpPr bwMode="auto">
          <a:xfrm>
            <a:off x="4719638" y="1471613"/>
            <a:ext cx="850900" cy="527050"/>
            <a:chOff x="-490" y="1664"/>
            <a:chExt cx="1429" cy="842"/>
          </a:xfrm>
        </p:grpSpPr>
        <p:sp>
          <p:nvSpPr>
            <p:cNvPr id="92" name="AutoShape 171"/>
            <p:cNvSpPr>
              <a:spLocks noChangeArrowheads="1"/>
            </p:cNvSpPr>
            <p:nvPr/>
          </p:nvSpPr>
          <p:spPr bwMode="auto">
            <a:xfrm>
              <a:off x="-490" y="1664"/>
              <a:ext cx="1429" cy="294"/>
            </a:xfrm>
            <a:prstGeom prst="triangle">
              <a:avLst>
                <a:gd name="adj" fmla="val 50000"/>
              </a:avLst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93" name="Group 172"/>
            <p:cNvGrpSpPr>
              <a:grpSpLocks/>
            </p:cNvGrpSpPr>
            <p:nvPr/>
          </p:nvGrpSpPr>
          <p:grpSpPr bwMode="auto">
            <a:xfrm>
              <a:off x="-427" y="1737"/>
              <a:ext cx="1217" cy="769"/>
              <a:chOff x="-427" y="1737"/>
              <a:chExt cx="1217" cy="769"/>
            </a:xfrm>
          </p:grpSpPr>
          <p:sp>
            <p:nvSpPr>
              <p:cNvPr id="94" name="Rectangle 173"/>
              <p:cNvSpPr>
                <a:spLocks noChangeArrowheads="1"/>
              </p:cNvSpPr>
              <p:nvPr/>
            </p:nvSpPr>
            <p:spPr bwMode="auto">
              <a:xfrm>
                <a:off x="-338" y="1923"/>
                <a:ext cx="1128" cy="583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95" name="Line 7"/>
              <p:cNvSpPr>
                <a:spLocks noChangeShapeType="1"/>
              </p:cNvSpPr>
              <p:nvPr/>
            </p:nvSpPr>
            <p:spPr bwMode="auto">
              <a:xfrm flipV="1">
                <a:off x="-150" y="2270"/>
                <a:ext cx="230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grpSp>
            <p:nvGrpSpPr>
              <p:cNvPr id="96" name="Group 175"/>
              <p:cNvGrpSpPr>
                <a:grpSpLocks/>
              </p:cNvGrpSpPr>
              <p:nvPr/>
            </p:nvGrpSpPr>
            <p:grpSpPr bwMode="auto">
              <a:xfrm>
                <a:off x="68" y="2192"/>
                <a:ext cx="387" cy="139"/>
                <a:chOff x="322" y="890"/>
                <a:chExt cx="872" cy="339"/>
              </a:xfrm>
            </p:grpSpPr>
            <p:sp>
              <p:nvSpPr>
                <p:cNvPr id="102" name="Rectangle 176"/>
                <p:cNvSpPr>
                  <a:spLocks noChangeArrowheads="1"/>
                </p:cNvSpPr>
                <p:nvPr/>
              </p:nvSpPr>
              <p:spPr bwMode="auto">
                <a:xfrm>
                  <a:off x="320" y="1000"/>
                  <a:ext cx="871" cy="229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103" name="Rectangle 177"/>
                <p:cNvSpPr>
                  <a:spLocks noChangeArrowheads="1"/>
                </p:cNvSpPr>
                <p:nvPr/>
              </p:nvSpPr>
              <p:spPr bwMode="auto">
                <a:xfrm>
                  <a:off x="392" y="1074"/>
                  <a:ext cx="54" cy="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104" name="Rectangle 178"/>
                <p:cNvSpPr>
                  <a:spLocks noChangeArrowheads="1"/>
                </p:cNvSpPr>
                <p:nvPr/>
              </p:nvSpPr>
              <p:spPr bwMode="auto">
                <a:xfrm>
                  <a:off x="464" y="1074"/>
                  <a:ext cx="54" cy="56"/>
                </a:xfrm>
                <a:prstGeom prst="rect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105" name="Rectangle 179"/>
                <p:cNvSpPr>
                  <a:spLocks noChangeArrowheads="1"/>
                </p:cNvSpPr>
                <p:nvPr/>
              </p:nvSpPr>
              <p:spPr bwMode="auto">
                <a:xfrm>
                  <a:off x="536" y="1068"/>
                  <a:ext cx="60" cy="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106" name="Rectangle 180"/>
                <p:cNvSpPr>
                  <a:spLocks noChangeArrowheads="1"/>
                </p:cNvSpPr>
                <p:nvPr/>
              </p:nvSpPr>
              <p:spPr bwMode="auto">
                <a:xfrm>
                  <a:off x="615" y="1068"/>
                  <a:ext cx="54" cy="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107" name="AutoShape 181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322" y="890"/>
                  <a:ext cx="859" cy="11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501 w 21600"/>
                    <a:gd name="T13" fmla="*/ 4516 h 21600"/>
                    <a:gd name="T14" fmla="*/ 17099 w 21600"/>
                    <a:gd name="T15" fmla="*/ 17084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pic>
            <p:nvPicPr>
              <p:cNvPr id="97" name="Picture 182" descr="desktop_computer_stylized_small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27" y="2049"/>
                <a:ext cx="447" cy="4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8" name="Rectangle 183"/>
              <p:cNvSpPr>
                <a:spLocks noChangeArrowheads="1"/>
              </p:cNvSpPr>
              <p:nvPr/>
            </p:nvSpPr>
            <p:spPr bwMode="auto">
              <a:xfrm>
                <a:off x="528" y="2232"/>
                <a:ext cx="104" cy="91"/>
              </a:xfrm>
              <a:prstGeom prst="rect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99" name="Freeform 184"/>
              <p:cNvSpPr>
                <a:spLocks/>
              </p:cNvSpPr>
              <p:nvPr/>
            </p:nvSpPr>
            <p:spPr bwMode="auto">
              <a:xfrm>
                <a:off x="282" y="1951"/>
                <a:ext cx="302" cy="274"/>
              </a:xfrm>
              <a:custGeom>
                <a:avLst/>
                <a:gdLst>
                  <a:gd name="T0" fmla="*/ 37 w 381"/>
                  <a:gd name="T1" fmla="*/ 274 h 274"/>
                  <a:gd name="T2" fmla="*/ 37 w 381"/>
                  <a:gd name="T3" fmla="*/ 130 h 274"/>
                  <a:gd name="T4" fmla="*/ 0 w 381"/>
                  <a:gd name="T5" fmla="*/ 0 h 274"/>
                  <a:gd name="T6" fmla="*/ 0 60000 65536"/>
                  <a:gd name="T7" fmla="*/ 0 60000 65536"/>
                  <a:gd name="T8" fmla="*/ 0 60000 65536"/>
                  <a:gd name="T9" fmla="*/ 0 w 381"/>
                  <a:gd name="T10" fmla="*/ 0 h 274"/>
                  <a:gd name="T11" fmla="*/ 381 w 381"/>
                  <a:gd name="T12" fmla="*/ 274 h 27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1" h="274">
                    <a:moveTo>
                      <a:pt x="381" y="274"/>
                    </a:moveTo>
                    <a:lnTo>
                      <a:pt x="381" y="13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00" name="Line 185"/>
              <p:cNvSpPr>
                <a:spLocks noChangeShapeType="1"/>
              </p:cNvSpPr>
              <p:nvPr/>
            </p:nvSpPr>
            <p:spPr bwMode="auto">
              <a:xfrm flipH="1">
                <a:off x="470" y="2270"/>
                <a:ext cx="15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101" name="Picture 186" descr="tv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" y="1737"/>
                <a:ext cx="476" cy="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08" name="Text Box 204"/>
          <p:cNvSpPr txBox="1">
            <a:spLocks noChangeArrowheads="1"/>
          </p:cNvSpPr>
          <p:nvPr/>
        </p:nvSpPr>
        <p:spPr bwMode="auto">
          <a:xfrm>
            <a:off x="4330700" y="1541463"/>
            <a:ext cx="48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pt-BR">
                <a:solidFill>
                  <a:srgbClr val="969696"/>
                </a:solidFill>
                <a:latin typeface="Times New Roman" pitchFamily="18" charset="0"/>
              </a:rPr>
              <a:t>…</a:t>
            </a:r>
          </a:p>
        </p:txBody>
      </p:sp>
      <p:sp>
        <p:nvSpPr>
          <p:cNvPr id="109" name="Line 205"/>
          <p:cNvSpPr>
            <a:spLocks noChangeShapeType="1"/>
          </p:cNvSpPr>
          <p:nvPr/>
        </p:nvSpPr>
        <p:spPr bwMode="auto">
          <a:xfrm flipH="1">
            <a:off x="3311525" y="1882775"/>
            <a:ext cx="3175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10" name="Line 206"/>
          <p:cNvSpPr>
            <a:spLocks noChangeShapeType="1"/>
          </p:cNvSpPr>
          <p:nvPr/>
        </p:nvSpPr>
        <p:spPr bwMode="auto">
          <a:xfrm flipH="1">
            <a:off x="4216400" y="1882775"/>
            <a:ext cx="3175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11" name="Line 207"/>
          <p:cNvSpPr>
            <a:spLocks noChangeShapeType="1"/>
          </p:cNvSpPr>
          <p:nvPr/>
        </p:nvSpPr>
        <p:spPr bwMode="auto">
          <a:xfrm flipH="1">
            <a:off x="5353050" y="1882775"/>
            <a:ext cx="3175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12" name="Freeform 208"/>
          <p:cNvSpPr>
            <a:spLocks/>
          </p:cNvSpPr>
          <p:nvPr/>
        </p:nvSpPr>
        <p:spPr bwMode="auto">
          <a:xfrm>
            <a:off x="4302125" y="2219325"/>
            <a:ext cx="127000" cy="476250"/>
          </a:xfrm>
          <a:custGeom>
            <a:avLst/>
            <a:gdLst>
              <a:gd name="T0" fmla="*/ 0 w 80"/>
              <a:gd name="T1" fmla="*/ 2147483647 h 300"/>
              <a:gd name="T2" fmla="*/ 2147483647 w 80"/>
              <a:gd name="T3" fmla="*/ 2147483647 h 300"/>
              <a:gd name="T4" fmla="*/ 2147483647 w 80"/>
              <a:gd name="T5" fmla="*/ 0 h 300"/>
              <a:gd name="T6" fmla="*/ 0 60000 65536"/>
              <a:gd name="T7" fmla="*/ 0 60000 65536"/>
              <a:gd name="T8" fmla="*/ 0 60000 65536"/>
              <a:gd name="T9" fmla="*/ 0 w 80"/>
              <a:gd name="T10" fmla="*/ 0 h 300"/>
              <a:gd name="T11" fmla="*/ 80 w 80"/>
              <a:gd name="T12" fmla="*/ 300 h 3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0" h="300">
                <a:moveTo>
                  <a:pt x="0" y="300"/>
                </a:moveTo>
                <a:lnTo>
                  <a:pt x="80" y="300"/>
                </a:lnTo>
                <a:lnTo>
                  <a:pt x="8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13" name="Freeform 209"/>
          <p:cNvSpPr>
            <a:spLocks/>
          </p:cNvSpPr>
          <p:nvPr/>
        </p:nvSpPr>
        <p:spPr bwMode="auto">
          <a:xfrm>
            <a:off x="3435350" y="2212975"/>
            <a:ext cx="127000" cy="476250"/>
          </a:xfrm>
          <a:custGeom>
            <a:avLst/>
            <a:gdLst>
              <a:gd name="T0" fmla="*/ 0 w 80"/>
              <a:gd name="T1" fmla="*/ 2147483647 h 300"/>
              <a:gd name="T2" fmla="*/ 2147483647 w 80"/>
              <a:gd name="T3" fmla="*/ 2147483647 h 300"/>
              <a:gd name="T4" fmla="*/ 2147483647 w 80"/>
              <a:gd name="T5" fmla="*/ 0 h 300"/>
              <a:gd name="T6" fmla="*/ 0 60000 65536"/>
              <a:gd name="T7" fmla="*/ 0 60000 65536"/>
              <a:gd name="T8" fmla="*/ 0 60000 65536"/>
              <a:gd name="T9" fmla="*/ 0 w 80"/>
              <a:gd name="T10" fmla="*/ 0 h 300"/>
              <a:gd name="T11" fmla="*/ 80 w 80"/>
              <a:gd name="T12" fmla="*/ 300 h 3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0" h="300">
                <a:moveTo>
                  <a:pt x="0" y="300"/>
                </a:moveTo>
                <a:lnTo>
                  <a:pt x="80" y="300"/>
                </a:lnTo>
                <a:lnTo>
                  <a:pt x="8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14" name="Rectangle 44"/>
          <p:cNvSpPr>
            <a:spLocks noChangeArrowheads="1"/>
          </p:cNvSpPr>
          <p:nvPr/>
        </p:nvSpPr>
        <p:spPr bwMode="auto">
          <a:xfrm>
            <a:off x="5646738" y="1787525"/>
            <a:ext cx="955675" cy="700088"/>
          </a:xfrm>
          <a:prstGeom prst="rect">
            <a:avLst/>
          </a:prstGeom>
          <a:noFill/>
          <a:ln w="9525">
            <a:solidFill>
              <a:schemeClr val="tx1"/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>
              <a:latin typeface="Times New Roman" pitchFamily="18" charset="0"/>
            </a:endParaRPr>
          </a:p>
        </p:txBody>
      </p:sp>
      <p:sp>
        <p:nvSpPr>
          <p:cNvPr id="115" name="Text Box 45"/>
          <p:cNvSpPr txBox="1">
            <a:spLocks noChangeArrowheads="1"/>
          </p:cNvSpPr>
          <p:nvPr/>
        </p:nvSpPr>
        <p:spPr bwMode="auto">
          <a:xfrm>
            <a:off x="5157788" y="1250950"/>
            <a:ext cx="1925637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pt-BR" sz="1600" dirty="0"/>
              <a:t>cable </a:t>
            </a:r>
            <a:r>
              <a:rPr lang="en-US" altLang="pt-BR" sz="1600" dirty="0" err="1"/>
              <a:t>headend</a:t>
            </a:r>
            <a:endParaRPr lang="en-US" altLang="pt-BR" sz="1600" dirty="0"/>
          </a:p>
        </p:txBody>
      </p:sp>
      <p:sp>
        <p:nvSpPr>
          <p:cNvPr id="116" name="Freeform 216"/>
          <p:cNvSpPr>
            <a:spLocks/>
          </p:cNvSpPr>
          <p:nvPr/>
        </p:nvSpPr>
        <p:spPr bwMode="auto">
          <a:xfrm>
            <a:off x="5903913" y="1970088"/>
            <a:ext cx="330200" cy="454025"/>
          </a:xfrm>
          <a:custGeom>
            <a:avLst/>
            <a:gdLst>
              <a:gd name="T0" fmla="*/ 0 w 318"/>
              <a:gd name="T1" fmla="*/ 2147483647 h 412"/>
              <a:gd name="T2" fmla="*/ 2147483647 w 318"/>
              <a:gd name="T3" fmla="*/ 2147483647 h 412"/>
              <a:gd name="T4" fmla="*/ 2147483647 w 318"/>
              <a:gd name="T5" fmla="*/ 0 h 412"/>
              <a:gd name="T6" fmla="*/ 2147483647 w 318"/>
              <a:gd name="T7" fmla="*/ 2147483647 h 412"/>
              <a:gd name="T8" fmla="*/ 2147483647 w 318"/>
              <a:gd name="T9" fmla="*/ 2147483647 h 412"/>
              <a:gd name="T10" fmla="*/ 2147483647 w 318"/>
              <a:gd name="T11" fmla="*/ 2147483647 h 412"/>
              <a:gd name="T12" fmla="*/ 2147483647 w 318"/>
              <a:gd name="T13" fmla="*/ 2147483647 h 412"/>
              <a:gd name="T14" fmla="*/ 2147483647 w 318"/>
              <a:gd name="T15" fmla="*/ 2147483647 h 412"/>
              <a:gd name="T16" fmla="*/ 0 w 318"/>
              <a:gd name="T17" fmla="*/ 2147483647 h 41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18"/>
              <a:gd name="T28" fmla="*/ 0 h 412"/>
              <a:gd name="T29" fmla="*/ 318 w 318"/>
              <a:gd name="T30" fmla="*/ 412 h 41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18" h="412">
                <a:moveTo>
                  <a:pt x="0" y="412"/>
                </a:moveTo>
                <a:lnTo>
                  <a:pt x="3" y="1"/>
                </a:lnTo>
                <a:lnTo>
                  <a:pt x="74" y="0"/>
                </a:lnTo>
                <a:lnTo>
                  <a:pt x="254" y="111"/>
                </a:lnTo>
                <a:lnTo>
                  <a:pt x="318" y="115"/>
                </a:lnTo>
                <a:lnTo>
                  <a:pt x="318" y="308"/>
                </a:lnTo>
                <a:lnTo>
                  <a:pt x="246" y="308"/>
                </a:lnTo>
                <a:lnTo>
                  <a:pt x="74" y="412"/>
                </a:lnTo>
                <a:lnTo>
                  <a:pt x="0" y="412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FF99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17" name="Freeform 217"/>
          <p:cNvSpPr>
            <a:spLocks/>
          </p:cNvSpPr>
          <p:nvPr/>
        </p:nvSpPr>
        <p:spPr bwMode="auto">
          <a:xfrm>
            <a:off x="5905500" y="1905000"/>
            <a:ext cx="366713" cy="406400"/>
          </a:xfrm>
          <a:custGeom>
            <a:avLst/>
            <a:gdLst>
              <a:gd name="T0" fmla="*/ 0 w 353"/>
              <a:gd name="T1" fmla="*/ 2147483647 h 369"/>
              <a:gd name="T2" fmla="*/ 2147483647 w 353"/>
              <a:gd name="T3" fmla="*/ 0 h 369"/>
              <a:gd name="T4" fmla="*/ 2147483647 w 353"/>
              <a:gd name="T5" fmla="*/ 0 h 369"/>
              <a:gd name="T6" fmla="*/ 2147483647 w 353"/>
              <a:gd name="T7" fmla="*/ 2147483647 h 369"/>
              <a:gd name="T8" fmla="*/ 2147483647 w 353"/>
              <a:gd name="T9" fmla="*/ 2147483647 h 369"/>
              <a:gd name="T10" fmla="*/ 2147483647 w 353"/>
              <a:gd name="T11" fmla="*/ 2147483647 h 369"/>
              <a:gd name="T12" fmla="*/ 2147483647 w 353"/>
              <a:gd name="T13" fmla="*/ 2147483647 h 369"/>
              <a:gd name="T14" fmla="*/ 2147483647 w 353"/>
              <a:gd name="T15" fmla="*/ 2147483647 h 369"/>
              <a:gd name="T16" fmla="*/ 2147483647 w 353"/>
              <a:gd name="T17" fmla="*/ 2147483647 h 369"/>
              <a:gd name="T18" fmla="*/ 2147483647 w 353"/>
              <a:gd name="T19" fmla="*/ 2147483647 h 369"/>
              <a:gd name="T20" fmla="*/ 0 w 353"/>
              <a:gd name="T21" fmla="*/ 2147483647 h 36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53"/>
              <a:gd name="T34" fmla="*/ 0 h 369"/>
              <a:gd name="T35" fmla="*/ 353 w 353"/>
              <a:gd name="T36" fmla="*/ 369 h 36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53" h="369">
                <a:moveTo>
                  <a:pt x="0" y="59"/>
                </a:moveTo>
                <a:lnTo>
                  <a:pt x="32" y="0"/>
                </a:lnTo>
                <a:lnTo>
                  <a:pt x="105" y="0"/>
                </a:lnTo>
                <a:lnTo>
                  <a:pt x="276" y="113"/>
                </a:lnTo>
                <a:lnTo>
                  <a:pt x="353" y="113"/>
                </a:lnTo>
                <a:lnTo>
                  <a:pt x="353" y="315"/>
                </a:lnTo>
                <a:lnTo>
                  <a:pt x="318" y="369"/>
                </a:lnTo>
                <a:lnTo>
                  <a:pt x="315" y="173"/>
                </a:lnTo>
                <a:lnTo>
                  <a:pt x="254" y="173"/>
                </a:lnTo>
                <a:lnTo>
                  <a:pt x="75" y="60"/>
                </a:lnTo>
                <a:lnTo>
                  <a:pt x="0" y="59"/>
                </a:lnTo>
                <a:close/>
              </a:path>
            </a:pathLst>
          </a:cu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18" name="Line 218"/>
          <p:cNvSpPr>
            <a:spLocks noChangeShapeType="1"/>
          </p:cNvSpPr>
          <p:nvPr/>
        </p:nvSpPr>
        <p:spPr bwMode="auto">
          <a:xfrm flipH="1">
            <a:off x="6230938" y="2028825"/>
            <a:ext cx="34925" cy="68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19" name="Line 219"/>
          <p:cNvSpPr>
            <a:spLocks noChangeShapeType="1"/>
          </p:cNvSpPr>
          <p:nvPr/>
        </p:nvSpPr>
        <p:spPr bwMode="auto">
          <a:xfrm>
            <a:off x="5932488" y="2200275"/>
            <a:ext cx="268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0" name="Freeform 220"/>
          <p:cNvSpPr>
            <a:spLocks/>
          </p:cNvSpPr>
          <p:nvPr/>
        </p:nvSpPr>
        <p:spPr bwMode="auto">
          <a:xfrm>
            <a:off x="5926138" y="2024063"/>
            <a:ext cx="274637" cy="115887"/>
          </a:xfrm>
          <a:custGeom>
            <a:avLst/>
            <a:gdLst>
              <a:gd name="T0" fmla="*/ 0 w 264"/>
              <a:gd name="T1" fmla="*/ 0 h 105"/>
              <a:gd name="T2" fmla="*/ 2147483647 w 264"/>
              <a:gd name="T3" fmla="*/ 0 h 105"/>
              <a:gd name="T4" fmla="*/ 2147483647 w 264"/>
              <a:gd name="T5" fmla="*/ 2147483647 h 105"/>
              <a:gd name="T6" fmla="*/ 2147483647 w 264"/>
              <a:gd name="T7" fmla="*/ 2147483647 h 105"/>
              <a:gd name="T8" fmla="*/ 0 60000 65536"/>
              <a:gd name="T9" fmla="*/ 0 60000 65536"/>
              <a:gd name="T10" fmla="*/ 0 60000 65536"/>
              <a:gd name="T11" fmla="*/ 0 60000 65536"/>
              <a:gd name="T12" fmla="*/ 0 w 264"/>
              <a:gd name="T13" fmla="*/ 0 h 105"/>
              <a:gd name="T14" fmla="*/ 264 w 264"/>
              <a:gd name="T15" fmla="*/ 105 h 10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4" h="105">
                <a:moveTo>
                  <a:pt x="0" y="0"/>
                </a:moveTo>
                <a:lnTo>
                  <a:pt x="52" y="0"/>
                </a:lnTo>
                <a:lnTo>
                  <a:pt x="207" y="105"/>
                </a:lnTo>
                <a:lnTo>
                  <a:pt x="264" y="105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1" name="Freeform 221"/>
          <p:cNvSpPr>
            <a:spLocks/>
          </p:cNvSpPr>
          <p:nvPr/>
        </p:nvSpPr>
        <p:spPr bwMode="auto">
          <a:xfrm flipV="1">
            <a:off x="5926138" y="2260600"/>
            <a:ext cx="274637" cy="114300"/>
          </a:xfrm>
          <a:custGeom>
            <a:avLst/>
            <a:gdLst>
              <a:gd name="T0" fmla="*/ 0 w 264"/>
              <a:gd name="T1" fmla="*/ 0 h 105"/>
              <a:gd name="T2" fmla="*/ 2147483647 w 264"/>
              <a:gd name="T3" fmla="*/ 0 h 105"/>
              <a:gd name="T4" fmla="*/ 2147483647 w 264"/>
              <a:gd name="T5" fmla="*/ 2147483647 h 105"/>
              <a:gd name="T6" fmla="*/ 2147483647 w 264"/>
              <a:gd name="T7" fmla="*/ 2147483647 h 105"/>
              <a:gd name="T8" fmla="*/ 0 60000 65536"/>
              <a:gd name="T9" fmla="*/ 0 60000 65536"/>
              <a:gd name="T10" fmla="*/ 0 60000 65536"/>
              <a:gd name="T11" fmla="*/ 0 60000 65536"/>
              <a:gd name="T12" fmla="*/ 0 w 264"/>
              <a:gd name="T13" fmla="*/ 0 h 105"/>
              <a:gd name="T14" fmla="*/ 264 w 264"/>
              <a:gd name="T15" fmla="*/ 105 h 10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4" h="105">
                <a:moveTo>
                  <a:pt x="0" y="0"/>
                </a:moveTo>
                <a:lnTo>
                  <a:pt x="52" y="0"/>
                </a:lnTo>
                <a:lnTo>
                  <a:pt x="207" y="105"/>
                </a:lnTo>
                <a:lnTo>
                  <a:pt x="264" y="105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2" name="AutoShape 225"/>
          <p:cNvSpPr>
            <a:spLocks noChangeArrowheads="1"/>
          </p:cNvSpPr>
          <p:nvPr/>
        </p:nvSpPr>
        <p:spPr bwMode="auto">
          <a:xfrm>
            <a:off x="5507038" y="1524000"/>
            <a:ext cx="1206500" cy="261938"/>
          </a:xfrm>
          <a:prstGeom prst="triangle">
            <a:avLst>
              <a:gd name="adj" fmla="val 50000"/>
            </a:avLst>
          </a:prstGeom>
          <a:noFill/>
          <a:ln w="9525">
            <a:solidFill>
              <a:schemeClr val="tx1"/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/>
          </a:p>
        </p:txBody>
      </p:sp>
      <p:grpSp>
        <p:nvGrpSpPr>
          <p:cNvPr id="123" name="Group 37"/>
          <p:cNvGrpSpPr>
            <a:grpSpLocks/>
          </p:cNvGrpSpPr>
          <p:nvPr/>
        </p:nvGrpSpPr>
        <p:grpSpPr bwMode="auto">
          <a:xfrm>
            <a:off x="3417888" y="3186113"/>
            <a:ext cx="2043112" cy="958850"/>
            <a:chOff x="2505" y="826"/>
            <a:chExt cx="1287" cy="604"/>
          </a:xfrm>
        </p:grpSpPr>
        <p:sp>
          <p:nvSpPr>
            <p:cNvPr id="124" name="Line 38"/>
            <p:cNvSpPr>
              <a:spLocks noChangeShapeType="1"/>
            </p:cNvSpPr>
            <p:nvPr/>
          </p:nvSpPr>
          <p:spPr bwMode="auto">
            <a:xfrm flipH="1">
              <a:off x="2505" y="1115"/>
              <a:ext cx="128" cy="2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5" name="Freeform 39"/>
            <p:cNvSpPr>
              <a:spLocks/>
            </p:cNvSpPr>
            <p:nvPr/>
          </p:nvSpPr>
          <p:spPr bwMode="auto">
            <a:xfrm>
              <a:off x="2548" y="826"/>
              <a:ext cx="562" cy="266"/>
            </a:xfrm>
            <a:custGeom>
              <a:avLst/>
              <a:gdLst>
                <a:gd name="T0" fmla="*/ 4 w 562"/>
                <a:gd name="T1" fmla="*/ 264 h 266"/>
                <a:gd name="T2" fmla="*/ 52 w 562"/>
                <a:gd name="T3" fmla="*/ 6 h 266"/>
                <a:gd name="T4" fmla="*/ 108 w 562"/>
                <a:gd name="T5" fmla="*/ 266 h 266"/>
                <a:gd name="T6" fmla="*/ 174 w 562"/>
                <a:gd name="T7" fmla="*/ 0 h 266"/>
                <a:gd name="T8" fmla="*/ 228 w 562"/>
                <a:gd name="T9" fmla="*/ 264 h 266"/>
                <a:gd name="T10" fmla="*/ 288 w 562"/>
                <a:gd name="T11" fmla="*/ 8 h 266"/>
                <a:gd name="T12" fmla="*/ 354 w 562"/>
                <a:gd name="T13" fmla="*/ 266 h 266"/>
                <a:gd name="T14" fmla="*/ 402 w 562"/>
                <a:gd name="T15" fmla="*/ 8 h 266"/>
                <a:gd name="T16" fmla="*/ 464 w 562"/>
                <a:gd name="T17" fmla="*/ 264 h 266"/>
                <a:gd name="T18" fmla="*/ 506 w 562"/>
                <a:gd name="T19" fmla="*/ 6 h 266"/>
                <a:gd name="T20" fmla="*/ 556 w 562"/>
                <a:gd name="T21" fmla="*/ 266 h 26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62"/>
                <a:gd name="T34" fmla="*/ 0 h 266"/>
                <a:gd name="T35" fmla="*/ 562 w 562"/>
                <a:gd name="T36" fmla="*/ 266 h 26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62" h="266">
                  <a:moveTo>
                    <a:pt x="4" y="264"/>
                  </a:moveTo>
                  <a:cubicBezTo>
                    <a:pt x="4" y="212"/>
                    <a:pt x="0" y="4"/>
                    <a:pt x="52" y="6"/>
                  </a:cubicBezTo>
                  <a:cubicBezTo>
                    <a:pt x="106" y="4"/>
                    <a:pt x="58" y="266"/>
                    <a:pt x="108" y="266"/>
                  </a:cubicBezTo>
                  <a:cubicBezTo>
                    <a:pt x="158" y="266"/>
                    <a:pt x="126" y="0"/>
                    <a:pt x="174" y="0"/>
                  </a:cubicBezTo>
                  <a:cubicBezTo>
                    <a:pt x="222" y="0"/>
                    <a:pt x="184" y="266"/>
                    <a:pt x="228" y="264"/>
                  </a:cubicBezTo>
                  <a:cubicBezTo>
                    <a:pt x="272" y="262"/>
                    <a:pt x="244" y="8"/>
                    <a:pt x="288" y="8"/>
                  </a:cubicBezTo>
                  <a:cubicBezTo>
                    <a:pt x="332" y="8"/>
                    <a:pt x="304" y="266"/>
                    <a:pt x="354" y="266"/>
                  </a:cubicBezTo>
                  <a:cubicBezTo>
                    <a:pt x="404" y="266"/>
                    <a:pt x="336" y="8"/>
                    <a:pt x="402" y="8"/>
                  </a:cubicBezTo>
                  <a:cubicBezTo>
                    <a:pt x="468" y="8"/>
                    <a:pt x="416" y="266"/>
                    <a:pt x="464" y="264"/>
                  </a:cubicBezTo>
                  <a:cubicBezTo>
                    <a:pt x="512" y="262"/>
                    <a:pt x="450" y="4"/>
                    <a:pt x="506" y="6"/>
                  </a:cubicBezTo>
                  <a:cubicBezTo>
                    <a:pt x="562" y="8"/>
                    <a:pt x="546" y="192"/>
                    <a:pt x="556" y="26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6" name="Freeform 40"/>
            <p:cNvSpPr>
              <a:spLocks/>
            </p:cNvSpPr>
            <p:nvPr/>
          </p:nvSpPr>
          <p:spPr bwMode="auto">
            <a:xfrm>
              <a:off x="3523" y="830"/>
              <a:ext cx="269" cy="266"/>
            </a:xfrm>
            <a:custGeom>
              <a:avLst/>
              <a:gdLst>
                <a:gd name="T0" fmla="*/ 0 w 562"/>
                <a:gd name="T1" fmla="*/ 264 h 266"/>
                <a:gd name="T2" fmla="*/ 0 w 562"/>
                <a:gd name="T3" fmla="*/ 6 h 266"/>
                <a:gd name="T4" fmla="*/ 0 w 562"/>
                <a:gd name="T5" fmla="*/ 266 h 266"/>
                <a:gd name="T6" fmla="*/ 0 w 562"/>
                <a:gd name="T7" fmla="*/ 0 h 266"/>
                <a:gd name="T8" fmla="*/ 0 w 562"/>
                <a:gd name="T9" fmla="*/ 264 h 266"/>
                <a:gd name="T10" fmla="*/ 0 w 562"/>
                <a:gd name="T11" fmla="*/ 8 h 266"/>
                <a:gd name="T12" fmla="*/ 0 w 562"/>
                <a:gd name="T13" fmla="*/ 266 h 266"/>
                <a:gd name="T14" fmla="*/ 0 w 562"/>
                <a:gd name="T15" fmla="*/ 8 h 266"/>
                <a:gd name="T16" fmla="*/ 0 w 562"/>
                <a:gd name="T17" fmla="*/ 264 h 266"/>
                <a:gd name="T18" fmla="*/ 0 w 562"/>
                <a:gd name="T19" fmla="*/ 6 h 266"/>
                <a:gd name="T20" fmla="*/ 0 w 562"/>
                <a:gd name="T21" fmla="*/ 266 h 26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62"/>
                <a:gd name="T34" fmla="*/ 0 h 266"/>
                <a:gd name="T35" fmla="*/ 562 w 562"/>
                <a:gd name="T36" fmla="*/ 266 h 26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62" h="266">
                  <a:moveTo>
                    <a:pt x="4" y="264"/>
                  </a:moveTo>
                  <a:cubicBezTo>
                    <a:pt x="4" y="212"/>
                    <a:pt x="0" y="4"/>
                    <a:pt x="52" y="6"/>
                  </a:cubicBezTo>
                  <a:cubicBezTo>
                    <a:pt x="106" y="4"/>
                    <a:pt x="58" y="266"/>
                    <a:pt x="108" y="266"/>
                  </a:cubicBezTo>
                  <a:cubicBezTo>
                    <a:pt x="158" y="266"/>
                    <a:pt x="126" y="0"/>
                    <a:pt x="174" y="0"/>
                  </a:cubicBezTo>
                  <a:cubicBezTo>
                    <a:pt x="222" y="0"/>
                    <a:pt x="184" y="266"/>
                    <a:pt x="228" y="264"/>
                  </a:cubicBezTo>
                  <a:cubicBezTo>
                    <a:pt x="272" y="262"/>
                    <a:pt x="244" y="8"/>
                    <a:pt x="288" y="8"/>
                  </a:cubicBezTo>
                  <a:cubicBezTo>
                    <a:pt x="332" y="8"/>
                    <a:pt x="304" y="266"/>
                    <a:pt x="354" y="266"/>
                  </a:cubicBezTo>
                  <a:cubicBezTo>
                    <a:pt x="404" y="266"/>
                    <a:pt x="336" y="8"/>
                    <a:pt x="402" y="8"/>
                  </a:cubicBezTo>
                  <a:cubicBezTo>
                    <a:pt x="468" y="8"/>
                    <a:pt x="416" y="266"/>
                    <a:pt x="464" y="264"/>
                  </a:cubicBezTo>
                  <a:cubicBezTo>
                    <a:pt x="512" y="262"/>
                    <a:pt x="450" y="4"/>
                    <a:pt x="506" y="6"/>
                  </a:cubicBezTo>
                  <a:cubicBezTo>
                    <a:pt x="562" y="8"/>
                    <a:pt x="546" y="192"/>
                    <a:pt x="556" y="26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7" name="Line 41"/>
            <p:cNvSpPr>
              <a:spLocks noChangeShapeType="1"/>
            </p:cNvSpPr>
            <p:nvPr/>
          </p:nvSpPr>
          <p:spPr bwMode="auto">
            <a:xfrm flipH="1">
              <a:off x="3433" y="1137"/>
              <a:ext cx="128" cy="2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28" name="Group 42"/>
          <p:cNvGrpSpPr>
            <a:grpSpLocks/>
          </p:cNvGrpSpPr>
          <p:nvPr/>
        </p:nvGrpSpPr>
        <p:grpSpPr bwMode="auto">
          <a:xfrm>
            <a:off x="2708275" y="3343275"/>
            <a:ext cx="3021013" cy="2116138"/>
            <a:chOff x="2606" y="951"/>
            <a:chExt cx="1903" cy="1333"/>
          </a:xfrm>
        </p:grpSpPr>
        <p:sp>
          <p:nvSpPr>
            <p:cNvPr id="129" name="Text Box 43"/>
            <p:cNvSpPr txBox="1">
              <a:spLocks noChangeArrowheads="1"/>
            </p:cNvSpPr>
            <p:nvPr/>
          </p:nvSpPr>
          <p:spPr bwMode="auto">
            <a:xfrm>
              <a:off x="3447" y="2071"/>
              <a:ext cx="517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r>
                <a:rPr lang="en-US" altLang="pt-BR" sz="1600" dirty="0" err="1" smtClean="0"/>
                <a:t>Canais</a:t>
              </a:r>
              <a:endParaRPr lang="en-US" altLang="pt-BR" sz="1600" dirty="0"/>
            </a:p>
          </p:txBody>
        </p:sp>
        <p:sp>
          <p:nvSpPr>
            <p:cNvPr id="130" name="Line 44"/>
            <p:cNvSpPr>
              <a:spLocks noChangeShapeType="1"/>
            </p:cNvSpPr>
            <p:nvPr/>
          </p:nvSpPr>
          <p:spPr bwMode="auto">
            <a:xfrm>
              <a:off x="2994" y="951"/>
              <a:ext cx="0" cy="9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31" name="Line 45"/>
            <p:cNvSpPr>
              <a:spLocks noChangeShapeType="1"/>
            </p:cNvSpPr>
            <p:nvPr/>
          </p:nvSpPr>
          <p:spPr bwMode="auto">
            <a:xfrm flipV="1">
              <a:off x="2988" y="1935"/>
              <a:ext cx="14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32" name="Text Box 46"/>
            <p:cNvSpPr txBox="1">
              <a:spLocks noChangeArrowheads="1"/>
            </p:cNvSpPr>
            <p:nvPr/>
          </p:nvSpPr>
          <p:spPr bwMode="auto">
            <a:xfrm>
              <a:off x="2978" y="1408"/>
              <a:ext cx="178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r>
                <a:rPr lang="en-US" altLang="pt-BR" sz="1000"/>
                <a:t>V</a:t>
              </a:r>
            </a:p>
            <a:p>
              <a:pPr algn="ctr" eaLnBrk="1" hangingPunct="1"/>
              <a:r>
                <a:rPr lang="en-US" altLang="pt-BR" sz="1000"/>
                <a:t>I</a:t>
              </a:r>
            </a:p>
            <a:p>
              <a:pPr algn="ctr" eaLnBrk="1" hangingPunct="1"/>
              <a:r>
                <a:rPr lang="en-US" altLang="pt-BR" sz="1000"/>
                <a:t>D</a:t>
              </a:r>
            </a:p>
            <a:p>
              <a:pPr algn="ctr" eaLnBrk="1" hangingPunct="1"/>
              <a:r>
                <a:rPr lang="en-US" altLang="pt-BR" sz="1000"/>
                <a:t>E</a:t>
              </a:r>
            </a:p>
            <a:p>
              <a:pPr algn="ctr" eaLnBrk="1" hangingPunct="1"/>
              <a:r>
                <a:rPr lang="en-US" altLang="pt-BR" sz="1000"/>
                <a:t>O</a:t>
              </a:r>
            </a:p>
          </p:txBody>
        </p:sp>
        <p:sp>
          <p:nvSpPr>
            <p:cNvPr id="133" name="Line 47"/>
            <p:cNvSpPr>
              <a:spLocks noChangeShapeType="1"/>
            </p:cNvSpPr>
            <p:nvPr/>
          </p:nvSpPr>
          <p:spPr bwMode="auto">
            <a:xfrm>
              <a:off x="3150" y="1863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34" name="Text Box 48"/>
            <p:cNvSpPr txBox="1">
              <a:spLocks noChangeArrowheads="1"/>
            </p:cNvSpPr>
            <p:nvPr/>
          </p:nvSpPr>
          <p:spPr bwMode="auto">
            <a:xfrm>
              <a:off x="3152" y="1408"/>
              <a:ext cx="178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r>
                <a:rPr lang="en-US" altLang="pt-BR" sz="1000"/>
                <a:t>V</a:t>
              </a:r>
            </a:p>
            <a:p>
              <a:pPr algn="ctr" eaLnBrk="1" hangingPunct="1"/>
              <a:r>
                <a:rPr lang="en-US" altLang="pt-BR" sz="1000"/>
                <a:t>I</a:t>
              </a:r>
            </a:p>
            <a:p>
              <a:pPr algn="ctr" eaLnBrk="1" hangingPunct="1"/>
              <a:r>
                <a:rPr lang="en-US" altLang="pt-BR" sz="1000"/>
                <a:t>D</a:t>
              </a:r>
            </a:p>
            <a:p>
              <a:pPr algn="ctr" eaLnBrk="1" hangingPunct="1"/>
              <a:r>
                <a:rPr lang="en-US" altLang="pt-BR" sz="1000"/>
                <a:t>E</a:t>
              </a:r>
            </a:p>
            <a:p>
              <a:pPr algn="ctr" eaLnBrk="1" hangingPunct="1"/>
              <a:r>
                <a:rPr lang="en-US" altLang="pt-BR" sz="1000"/>
                <a:t>O</a:t>
              </a:r>
            </a:p>
          </p:txBody>
        </p:sp>
        <p:sp>
          <p:nvSpPr>
            <p:cNvPr id="135" name="Text Box 49"/>
            <p:cNvSpPr txBox="1">
              <a:spLocks noChangeArrowheads="1"/>
            </p:cNvSpPr>
            <p:nvPr/>
          </p:nvSpPr>
          <p:spPr bwMode="auto">
            <a:xfrm>
              <a:off x="3338" y="1408"/>
              <a:ext cx="178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r>
                <a:rPr lang="en-US" altLang="pt-BR" sz="1000"/>
                <a:t>V</a:t>
              </a:r>
            </a:p>
            <a:p>
              <a:pPr algn="ctr" eaLnBrk="1" hangingPunct="1"/>
              <a:r>
                <a:rPr lang="en-US" altLang="pt-BR" sz="1000"/>
                <a:t>I</a:t>
              </a:r>
            </a:p>
            <a:p>
              <a:pPr algn="ctr" eaLnBrk="1" hangingPunct="1"/>
              <a:r>
                <a:rPr lang="en-US" altLang="pt-BR" sz="1000"/>
                <a:t>D</a:t>
              </a:r>
            </a:p>
            <a:p>
              <a:pPr algn="ctr" eaLnBrk="1" hangingPunct="1"/>
              <a:r>
                <a:rPr lang="en-US" altLang="pt-BR" sz="1000"/>
                <a:t>E</a:t>
              </a:r>
            </a:p>
            <a:p>
              <a:pPr algn="ctr" eaLnBrk="1" hangingPunct="1"/>
              <a:r>
                <a:rPr lang="en-US" altLang="pt-BR" sz="1000"/>
                <a:t>O</a:t>
              </a:r>
            </a:p>
          </p:txBody>
        </p:sp>
        <p:sp>
          <p:nvSpPr>
            <p:cNvPr id="136" name="Text Box 50"/>
            <p:cNvSpPr txBox="1">
              <a:spLocks noChangeArrowheads="1"/>
            </p:cNvSpPr>
            <p:nvPr/>
          </p:nvSpPr>
          <p:spPr bwMode="auto">
            <a:xfrm>
              <a:off x="3524" y="1408"/>
              <a:ext cx="178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r>
                <a:rPr lang="en-US" altLang="pt-BR" sz="1000"/>
                <a:t>V</a:t>
              </a:r>
            </a:p>
            <a:p>
              <a:pPr algn="ctr" eaLnBrk="1" hangingPunct="1"/>
              <a:r>
                <a:rPr lang="en-US" altLang="pt-BR" sz="1000"/>
                <a:t>I</a:t>
              </a:r>
            </a:p>
            <a:p>
              <a:pPr algn="ctr" eaLnBrk="1" hangingPunct="1"/>
              <a:r>
                <a:rPr lang="en-US" altLang="pt-BR" sz="1000"/>
                <a:t>D</a:t>
              </a:r>
            </a:p>
            <a:p>
              <a:pPr algn="ctr" eaLnBrk="1" hangingPunct="1"/>
              <a:r>
                <a:rPr lang="en-US" altLang="pt-BR" sz="1000"/>
                <a:t>E</a:t>
              </a:r>
            </a:p>
            <a:p>
              <a:pPr algn="ctr" eaLnBrk="1" hangingPunct="1"/>
              <a:r>
                <a:rPr lang="en-US" altLang="pt-BR" sz="1000"/>
                <a:t>O</a:t>
              </a:r>
            </a:p>
          </p:txBody>
        </p:sp>
        <p:sp>
          <p:nvSpPr>
            <p:cNvPr id="137" name="Text Box 51"/>
            <p:cNvSpPr txBox="1">
              <a:spLocks noChangeArrowheads="1"/>
            </p:cNvSpPr>
            <p:nvPr/>
          </p:nvSpPr>
          <p:spPr bwMode="auto">
            <a:xfrm>
              <a:off x="3710" y="1408"/>
              <a:ext cx="178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r>
                <a:rPr lang="en-US" altLang="pt-BR" sz="1000"/>
                <a:t>V</a:t>
              </a:r>
            </a:p>
            <a:p>
              <a:pPr algn="ctr" eaLnBrk="1" hangingPunct="1"/>
              <a:r>
                <a:rPr lang="en-US" altLang="pt-BR" sz="1000"/>
                <a:t>I</a:t>
              </a:r>
            </a:p>
            <a:p>
              <a:pPr algn="ctr" eaLnBrk="1" hangingPunct="1"/>
              <a:r>
                <a:rPr lang="en-US" altLang="pt-BR" sz="1000"/>
                <a:t>D</a:t>
              </a:r>
            </a:p>
            <a:p>
              <a:pPr algn="ctr" eaLnBrk="1" hangingPunct="1"/>
              <a:r>
                <a:rPr lang="en-US" altLang="pt-BR" sz="1000"/>
                <a:t>E</a:t>
              </a:r>
            </a:p>
            <a:p>
              <a:pPr algn="ctr" eaLnBrk="1" hangingPunct="1"/>
              <a:r>
                <a:rPr lang="en-US" altLang="pt-BR" sz="1000"/>
                <a:t>O</a:t>
              </a:r>
            </a:p>
          </p:txBody>
        </p:sp>
        <p:sp>
          <p:nvSpPr>
            <p:cNvPr id="138" name="Text Box 52"/>
            <p:cNvSpPr txBox="1">
              <a:spLocks noChangeArrowheads="1"/>
            </p:cNvSpPr>
            <p:nvPr/>
          </p:nvSpPr>
          <p:spPr bwMode="auto">
            <a:xfrm>
              <a:off x="3896" y="1408"/>
              <a:ext cx="178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r>
                <a:rPr lang="en-US" altLang="pt-BR" sz="1000"/>
                <a:t>V</a:t>
              </a:r>
            </a:p>
            <a:p>
              <a:pPr algn="ctr" eaLnBrk="1" hangingPunct="1"/>
              <a:r>
                <a:rPr lang="en-US" altLang="pt-BR" sz="1000"/>
                <a:t>I</a:t>
              </a:r>
            </a:p>
            <a:p>
              <a:pPr algn="ctr" eaLnBrk="1" hangingPunct="1"/>
              <a:r>
                <a:rPr lang="en-US" altLang="pt-BR" sz="1000"/>
                <a:t>D</a:t>
              </a:r>
            </a:p>
            <a:p>
              <a:pPr algn="ctr" eaLnBrk="1" hangingPunct="1"/>
              <a:r>
                <a:rPr lang="en-US" altLang="pt-BR" sz="1000"/>
                <a:t>E</a:t>
              </a:r>
            </a:p>
            <a:p>
              <a:pPr algn="ctr" eaLnBrk="1" hangingPunct="1"/>
              <a:r>
                <a:rPr lang="en-US" altLang="pt-BR" sz="1000"/>
                <a:t>O</a:t>
              </a:r>
            </a:p>
          </p:txBody>
        </p:sp>
        <p:sp>
          <p:nvSpPr>
            <p:cNvPr id="139" name="Text Box 53"/>
            <p:cNvSpPr txBox="1">
              <a:spLocks noChangeArrowheads="1"/>
            </p:cNvSpPr>
            <p:nvPr/>
          </p:nvSpPr>
          <p:spPr bwMode="auto">
            <a:xfrm>
              <a:off x="4058" y="1402"/>
              <a:ext cx="174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en-US" altLang="pt-BR" sz="1000"/>
            </a:p>
            <a:p>
              <a:pPr algn="ctr" eaLnBrk="1" hangingPunct="1"/>
              <a:r>
                <a:rPr lang="en-US" altLang="pt-BR" sz="1000"/>
                <a:t>D</a:t>
              </a:r>
            </a:p>
            <a:p>
              <a:pPr algn="ctr" eaLnBrk="1" hangingPunct="1"/>
              <a:r>
                <a:rPr lang="en-US" altLang="pt-BR" sz="1000"/>
                <a:t>A</a:t>
              </a:r>
            </a:p>
            <a:p>
              <a:pPr algn="ctr" eaLnBrk="1" hangingPunct="1"/>
              <a:r>
                <a:rPr lang="en-US" altLang="pt-BR" sz="1000"/>
                <a:t>T</a:t>
              </a:r>
            </a:p>
            <a:p>
              <a:pPr algn="ctr" eaLnBrk="1" hangingPunct="1"/>
              <a:r>
                <a:rPr lang="en-US" altLang="pt-BR" sz="1000"/>
                <a:t>A</a:t>
              </a:r>
            </a:p>
          </p:txBody>
        </p:sp>
        <p:sp>
          <p:nvSpPr>
            <p:cNvPr id="140" name="Text Box 54"/>
            <p:cNvSpPr txBox="1">
              <a:spLocks noChangeArrowheads="1"/>
            </p:cNvSpPr>
            <p:nvPr/>
          </p:nvSpPr>
          <p:spPr bwMode="auto">
            <a:xfrm>
              <a:off x="4202" y="1402"/>
              <a:ext cx="174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en-US" altLang="pt-BR" sz="1000"/>
            </a:p>
            <a:p>
              <a:pPr algn="ctr" eaLnBrk="1" hangingPunct="1"/>
              <a:r>
                <a:rPr lang="en-US" altLang="pt-BR" sz="1000"/>
                <a:t>D</a:t>
              </a:r>
            </a:p>
            <a:p>
              <a:pPr algn="ctr" eaLnBrk="1" hangingPunct="1"/>
              <a:r>
                <a:rPr lang="en-US" altLang="pt-BR" sz="1000"/>
                <a:t>A</a:t>
              </a:r>
            </a:p>
            <a:p>
              <a:pPr algn="ctr" eaLnBrk="1" hangingPunct="1"/>
              <a:r>
                <a:rPr lang="en-US" altLang="pt-BR" sz="1000"/>
                <a:t>T</a:t>
              </a:r>
            </a:p>
            <a:p>
              <a:pPr algn="ctr" eaLnBrk="1" hangingPunct="1"/>
              <a:r>
                <a:rPr lang="en-US" altLang="pt-BR" sz="1000"/>
                <a:t>A</a:t>
              </a:r>
            </a:p>
          </p:txBody>
        </p:sp>
        <p:sp>
          <p:nvSpPr>
            <p:cNvPr id="141" name="Text Box 55"/>
            <p:cNvSpPr txBox="1">
              <a:spLocks noChangeArrowheads="1"/>
            </p:cNvSpPr>
            <p:nvPr/>
          </p:nvSpPr>
          <p:spPr bwMode="auto">
            <a:xfrm>
              <a:off x="4330" y="1114"/>
              <a:ext cx="178" cy="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en-US" altLang="pt-BR" sz="1000"/>
            </a:p>
            <a:p>
              <a:pPr algn="ctr" eaLnBrk="1" hangingPunct="1"/>
              <a:r>
                <a:rPr lang="en-US" altLang="pt-BR" sz="1000"/>
                <a:t>C</a:t>
              </a:r>
            </a:p>
            <a:p>
              <a:pPr algn="ctr" eaLnBrk="1" hangingPunct="1"/>
              <a:r>
                <a:rPr lang="en-US" altLang="pt-BR" sz="1000"/>
                <a:t>O</a:t>
              </a:r>
            </a:p>
            <a:p>
              <a:pPr algn="ctr" eaLnBrk="1" hangingPunct="1"/>
              <a:r>
                <a:rPr lang="en-US" altLang="pt-BR" sz="1000"/>
                <a:t>N</a:t>
              </a:r>
            </a:p>
            <a:p>
              <a:pPr algn="ctr" eaLnBrk="1" hangingPunct="1"/>
              <a:r>
                <a:rPr lang="en-US" altLang="pt-BR" sz="1000"/>
                <a:t>T</a:t>
              </a:r>
            </a:p>
            <a:p>
              <a:pPr algn="ctr" eaLnBrk="1" hangingPunct="1"/>
              <a:r>
                <a:rPr lang="en-US" altLang="pt-BR" sz="1000"/>
                <a:t>R</a:t>
              </a:r>
            </a:p>
            <a:p>
              <a:pPr algn="ctr" eaLnBrk="1" hangingPunct="1"/>
              <a:r>
                <a:rPr lang="en-US" altLang="pt-BR" sz="1000"/>
                <a:t>O</a:t>
              </a:r>
            </a:p>
            <a:p>
              <a:pPr algn="ctr" eaLnBrk="1" hangingPunct="1"/>
              <a:r>
                <a:rPr lang="en-US" altLang="pt-BR" sz="1000"/>
                <a:t>L</a:t>
              </a:r>
            </a:p>
          </p:txBody>
        </p:sp>
        <p:sp>
          <p:nvSpPr>
            <p:cNvPr id="142" name="Line 56"/>
            <p:cNvSpPr>
              <a:spLocks noChangeShapeType="1"/>
            </p:cNvSpPr>
            <p:nvPr/>
          </p:nvSpPr>
          <p:spPr bwMode="auto">
            <a:xfrm>
              <a:off x="3334" y="1863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43" name="Line 57"/>
            <p:cNvSpPr>
              <a:spLocks noChangeShapeType="1"/>
            </p:cNvSpPr>
            <p:nvPr/>
          </p:nvSpPr>
          <p:spPr bwMode="auto">
            <a:xfrm>
              <a:off x="3514" y="1863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44" name="Line 58"/>
            <p:cNvSpPr>
              <a:spLocks noChangeShapeType="1"/>
            </p:cNvSpPr>
            <p:nvPr/>
          </p:nvSpPr>
          <p:spPr bwMode="auto">
            <a:xfrm>
              <a:off x="3698" y="1863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45" name="Line 59"/>
            <p:cNvSpPr>
              <a:spLocks noChangeShapeType="1"/>
            </p:cNvSpPr>
            <p:nvPr/>
          </p:nvSpPr>
          <p:spPr bwMode="auto">
            <a:xfrm>
              <a:off x="3886" y="1863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46" name="Line 60"/>
            <p:cNvSpPr>
              <a:spLocks noChangeShapeType="1"/>
            </p:cNvSpPr>
            <p:nvPr/>
          </p:nvSpPr>
          <p:spPr bwMode="auto">
            <a:xfrm>
              <a:off x="4062" y="1871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47" name="Line 61"/>
            <p:cNvSpPr>
              <a:spLocks noChangeShapeType="1"/>
            </p:cNvSpPr>
            <p:nvPr/>
          </p:nvSpPr>
          <p:spPr bwMode="auto">
            <a:xfrm>
              <a:off x="4218" y="1867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48" name="Line 62"/>
            <p:cNvSpPr>
              <a:spLocks noChangeShapeType="1"/>
            </p:cNvSpPr>
            <p:nvPr/>
          </p:nvSpPr>
          <p:spPr bwMode="auto">
            <a:xfrm>
              <a:off x="4362" y="1859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49" name="Text Box 63"/>
            <p:cNvSpPr txBox="1">
              <a:spLocks noChangeArrowheads="1"/>
            </p:cNvSpPr>
            <p:nvPr/>
          </p:nvSpPr>
          <p:spPr bwMode="auto">
            <a:xfrm>
              <a:off x="2985" y="1960"/>
              <a:ext cx="16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r>
                <a:rPr lang="en-US" altLang="pt-BR" sz="1000"/>
                <a:t>1</a:t>
              </a:r>
            </a:p>
          </p:txBody>
        </p:sp>
        <p:sp>
          <p:nvSpPr>
            <p:cNvPr id="150" name="Text Box 64"/>
            <p:cNvSpPr txBox="1">
              <a:spLocks noChangeArrowheads="1"/>
            </p:cNvSpPr>
            <p:nvPr/>
          </p:nvSpPr>
          <p:spPr bwMode="auto">
            <a:xfrm>
              <a:off x="3153" y="1960"/>
              <a:ext cx="16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r>
                <a:rPr lang="en-US" altLang="pt-BR" sz="1000"/>
                <a:t>2</a:t>
              </a:r>
            </a:p>
          </p:txBody>
        </p:sp>
        <p:sp>
          <p:nvSpPr>
            <p:cNvPr id="151" name="Text Box 65"/>
            <p:cNvSpPr txBox="1">
              <a:spLocks noChangeArrowheads="1"/>
            </p:cNvSpPr>
            <p:nvPr/>
          </p:nvSpPr>
          <p:spPr bwMode="auto">
            <a:xfrm>
              <a:off x="3345" y="1960"/>
              <a:ext cx="16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r>
                <a:rPr lang="en-US" altLang="pt-BR" sz="1000"/>
                <a:t>3</a:t>
              </a:r>
            </a:p>
          </p:txBody>
        </p:sp>
        <p:sp>
          <p:nvSpPr>
            <p:cNvPr id="152" name="Text Box 66"/>
            <p:cNvSpPr txBox="1">
              <a:spLocks noChangeArrowheads="1"/>
            </p:cNvSpPr>
            <p:nvPr/>
          </p:nvSpPr>
          <p:spPr bwMode="auto">
            <a:xfrm>
              <a:off x="3517" y="1960"/>
              <a:ext cx="16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r>
                <a:rPr lang="en-US" altLang="pt-BR" sz="1000"/>
                <a:t>4</a:t>
              </a:r>
            </a:p>
          </p:txBody>
        </p:sp>
        <p:sp>
          <p:nvSpPr>
            <p:cNvPr id="153" name="Text Box 67"/>
            <p:cNvSpPr txBox="1">
              <a:spLocks noChangeArrowheads="1"/>
            </p:cNvSpPr>
            <p:nvPr/>
          </p:nvSpPr>
          <p:spPr bwMode="auto">
            <a:xfrm>
              <a:off x="3705" y="1956"/>
              <a:ext cx="16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r>
                <a:rPr lang="en-US" altLang="pt-BR" sz="1000"/>
                <a:t>5</a:t>
              </a:r>
            </a:p>
          </p:txBody>
        </p:sp>
        <p:sp>
          <p:nvSpPr>
            <p:cNvPr id="154" name="Text Box 68"/>
            <p:cNvSpPr txBox="1">
              <a:spLocks noChangeArrowheads="1"/>
            </p:cNvSpPr>
            <p:nvPr/>
          </p:nvSpPr>
          <p:spPr bwMode="auto">
            <a:xfrm>
              <a:off x="3893" y="1956"/>
              <a:ext cx="16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r>
                <a:rPr lang="en-US" altLang="pt-BR" sz="1000"/>
                <a:t>6</a:t>
              </a:r>
            </a:p>
          </p:txBody>
        </p:sp>
        <p:sp>
          <p:nvSpPr>
            <p:cNvPr id="155" name="Text Box 69"/>
            <p:cNvSpPr txBox="1">
              <a:spLocks noChangeArrowheads="1"/>
            </p:cNvSpPr>
            <p:nvPr/>
          </p:nvSpPr>
          <p:spPr bwMode="auto">
            <a:xfrm>
              <a:off x="4057" y="1956"/>
              <a:ext cx="16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r>
                <a:rPr lang="en-US" altLang="pt-BR" sz="1000"/>
                <a:t>7</a:t>
              </a:r>
            </a:p>
          </p:txBody>
        </p:sp>
        <p:sp>
          <p:nvSpPr>
            <p:cNvPr id="156" name="Text Box 70"/>
            <p:cNvSpPr txBox="1">
              <a:spLocks noChangeArrowheads="1"/>
            </p:cNvSpPr>
            <p:nvPr/>
          </p:nvSpPr>
          <p:spPr bwMode="auto">
            <a:xfrm>
              <a:off x="4205" y="1956"/>
              <a:ext cx="16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r>
                <a:rPr lang="en-US" altLang="pt-BR" sz="1000"/>
                <a:t>8</a:t>
              </a:r>
            </a:p>
          </p:txBody>
        </p:sp>
        <p:sp>
          <p:nvSpPr>
            <p:cNvPr id="157" name="Text Box 71"/>
            <p:cNvSpPr txBox="1">
              <a:spLocks noChangeArrowheads="1"/>
            </p:cNvSpPr>
            <p:nvPr/>
          </p:nvSpPr>
          <p:spPr bwMode="auto">
            <a:xfrm>
              <a:off x="4349" y="1956"/>
              <a:ext cx="16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r>
                <a:rPr lang="en-US" altLang="pt-BR" sz="1000"/>
                <a:t>9</a:t>
              </a:r>
            </a:p>
          </p:txBody>
        </p:sp>
        <p:sp>
          <p:nvSpPr>
            <p:cNvPr id="158" name="Freeform 72"/>
            <p:cNvSpPr>
              <a:spLocks/>
            </p:cNvSpPr>
            <p:nvPr/>
          </p:nvSpPr>
          <p:spPr bwMode="auto">
            <a:xfrm>
              <a:off x="2606" y="969"/>
              <a:ext cx="375" cy="969"/>
            </a:xfrm>
            <a:custGeom>
              <a:avLst/>
              <a:gdLst>
                <a:gd name="T0" fmla="*/ 375 w 375"/>
                <a:gd name="T1" fmla="*/ 0 h 969"/>
                <a:gd name="T2" fmla="*/ 0 w 375"/>
                <a:gd name="T3" fmla="*/ 485 h 969"/>
                <a:gd name="T4" fmla="*/ 375 w 375"/>
                <a:gd name="T5" fmla="*/ 969 h 969"/>
                <a:gd name="T6" fmla="*/ 375 w 375"/>
                <a:gd name="T7" fmla="*/ 0 h 96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75"/>
                <a:gd name="T13" fmla="*/ 0 h 969"/>
                <a:gd name="T14" fmla="*/ 375 w 375"/>
                <a:gd name="T15" fmla="*/ 969 h 96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75" h="969">
                  <a:moveTo>
                    <a:pt x="375" y="0"/>
                  </a:moveTo>
                  <a:lnTo>
                    <a:pt x="0" y="485"/>
                  </a:lnTo>
                  <a:lnTo>
                    <a:pt x="375" y="969"/>
                  </a:lnTo>
                  <a:lnTo>
                    <a:pt x="375" y="0"/>
                  </a:lnTo>
                  <a:close/>
                </a:path>
              </a:pathLst>
            </a:custGeom>
            <a:gradFill rotWithShape="1">
              <a:gsLst>
                <a:gs pos="0">
                  <a:schemeClr val="tx1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59" name="Group 73"/>
          <p:cNvGrpSpPr>
            <a:grpSpLocks/>
          </p:cNvGrpSpPr>
          <p:nvPr/>
        </p:nvGrpSpPr>
        <p:grpSpPr bwMode="auto">
          <a:xfrm flipV="1">
            <a:off x="1039813" y="2238375"/>
            <a:ext cx="1666875" cy="2062163"/>
            <a:chOff x="1511" y="1371"/>
            <a:chExt cx="1050" cy="1299"/>
          </a:xfrm>
        </p:grpSpPr>
        <p:grpSp>
          <p:nvGrpSpPr>
            <p:cNvPr id="160" name="Group 74"/>
            <p:cNvGrpSpPr>
              <a:grpSpLocks/>
            </p:cNvGrpSpPr>
            <p:nvPr/>
          </p:nvGrpSpPr>
          <p:grpSpPr bwMode="auto">
            <a:xfrm>
              <a:off x="1511" y="1371"/>
              <a:ext cx="1050" cy="198"/>
              <a:chOff x="1614" y="1494"/>
              <a:chExt cx="1050" cy="198"/>
            </a:xfrm>
          </p:grpSpPr>
          <p:sp>
            <p:nvSpPr>
              <p:cNvPr id="162" name="Rectangle 75"/>
              <p:cNvSpPr>
                <a:spLocks noChangeArrowheads="1"/>
              </p:cNvSpPr>
              <p:nvPr/>
            </p:nvSpPr>
            <p:spPr bwMode="auto">
              <a:xfrm>
                <a:off x="2358" y="1500"/>
                <a:ext cx="168" cy="17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163" name="Freeform 76"/>
              <p:cNvSpPr>
                <a:spLocks/>
              </p:cNvSpPr>
              <p:nvPr/>
            </p:nvSpPr>
            <p:spPr bwMode="auto">
              <a:xfrm>
                <a:off x="1614" y="1494"/>
                <a:ext cx="896" cy="198"/>
              </a:xfrm>
              <a:custGeom>
                <a:avLst/>
                <a:gdLst>
                  <a:gd name="T0" fmla="*/ 18 w 896"/>
                  <a:gd name="T1" fmla="*/ 0 h 198"/>
                  <a:gd name="T2" fmla="*/ 0 w 896"/>
                  <a:gd name="T3" fmla="*/ 96 h 198"/>
                  <a:gd name="T4" fmla="*/ 18 w 896"/>
                  <a:gd name="T5" fmla="*/ 198 h 198"/>
                  <a:gd name="T6" fmla="*/ 774 w 896"/>
                  <a:gd name="T7" fmla="*/ 198 h 198"/>
                  <a:gd name="T8" fmla="*/ 750 w 896"/>
                  <a:gd name="T9" fmla="*/ 90 h 198"/>
                  <a:gd name="T10" fmla="*/ 774 w 896"/>
                  <a:gd name="T11" fmla="*/ 0 h 198"/>
                  <a:gd name="T12" fmla="*/ 18 w 896"/>
                  <a:gd name="T13" fmla="*/ 0 h 19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96"/>
                  <a:gd name="T22" fmla="*/ 0 h 198"/>
                  <a:gd name="T23" fmla="*/ 896 w 896"/>
                  <a:gd name="T24" fmla="*/ 198 h 19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96" h="198">
                    <a:moveTo>
                      <a:pt x="18" y="0"/>
                    </a:moveTo>
                    <a:lnTo>
                      <a:pt x="0" y="96"/>
                    </a:lnTo>
                    <a:lnTo>
                      <a:pt x="18" y="198"/>
                    </a:lnTo>
                    <a:lnTo>
                      <a:pt x="774" y="198"/>
                    </a:lnTo>
                    <a:cubicBezTo>
                      <a:pt x="896" y="180"/>
                      <a:pt x="750" y="123"/>
                      <a:pt x="750" y="90"/>
                    </a:cubicBezTo>
                    <a:cubicBezTo>
                      <a:pt x="750" y="57"/>
                      <a:pt x="896" y="15"/>
                      <a:pt x="774" y="0"/>
                    </a:cubicBezTo>
                    <a:lnTo>
                      <a:pt x="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tx1"/>
                  </a:gs>
                  <a:gs pos="50000">
                    <a:schemeClr val="bg1"/>
                  </a:gs>
                  <a:gs pos="100000">
                    <a:schemeClr val="tx1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/>
              <a:lstStyle/>
              <a:p>
                <a:pPr>
                  <a:defRPr/>
                </a:pPr>
                <a:endParaRPr lang="en-US">
                  <a:latin typeface="Times New Roman" pitchFamily="18" charset="0"/>
                  <a:ea typeface="+mn-ea"/>
                </a:endParaRPr>
              </a:p>
            </p:txBody>
          </p:sp>
          <p:sp>
            <p:nvSpPr>
              <p:cNvPr id="164" name="Oval 77"/>
              <p:cNvSpPr>
                <a:spLocks noChangeArrowheads="1"/>
              </p:cNvSpPr>
              <p:nvPr/>
            </p:nvSpPr>
            <p:spPr bwMode="auto">
              <a:xfrm>
                <a:off x="2502" y="1506"/>
                <a:ext cx="62" cy="16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165" name="Line 78"/>
              <p:cNvSpPr>
                <a:spLocks noChangeShapeType="1"/>
              </p:cNvSpPr>
              <p:nvPr/>
            </p:nvSpPr>
            <p:spPr bwMode="auto">
              <a:xfrm>
                <a:off x="2526" y="1584"/>
                <a:ext cx="13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161" name="Freeform 79"/>
            <p:cNvSpPr>
              <a:spLocks/>
            </p:cNvSpPr>
            <p:nvPr/>
          </p:nvSpPr>
          <p:spPr bwMode="auto">
            <a:xfrm>
              <a:off x="1536" y="1563"/>
              <a:ext cx="1015" cy="1107"/>
            </a:xfrm>
            <a:custGeom>
              <a:avLst/>
              <a:gdLst>
                <a:gd name="T0" fmla="*/ 1015 w 1015"/>
                <a:gd name="T1" fmla="*/ 1107 h 1107"/>
                <a:gd name="T2" fmla="*/ 0 w 1015"/>
                <a:gd name="T3" fmla="*/ 0 h 1107"/>
                <a:gd name="T4" fmla="*/ 905 w 1015"/>
                <a:gd name="T5" fmla="*/ 0 h 1107"/>
                <a:gd name="T6" fmla="*/ 1015 w 1015"/>
                <a:gd name="T7" fmla="*/ 1107 h 110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15"/>
                <a:gd name="T13" fmla="*/ 0 h 1107"/>
                <a:gd name="T14" fmla="*/ 1015 w 1015"/>
                <a:gd name="T15" fmla="*/ 1107 h 110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15" h="1107">
                  <a:moveTo>
                    <a:pt x="1015" y="1107"/>
                  </a:moveTo>
                  <a:lnTo>
                    <a:pt x="0" y="0"/>
                  </a:lnTo>
                  <a:lnTo>
                    <a:pt x="905" y="0"/>
                  </a:lnTo>
                  <a:lnTo>
                    <a:pt x="1015" y="1107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/>
            <a:lstStyle/>
            <a:p>
              <a:endParaRPr lang="pt-BR"/>
            </a:p>
          </p:txBody>
        </p:sp>
      </p:grpSp>
      <p:grpSp>
        <p:nvGrpSpPr>
          <p:cNvPr id="166" name="Group 326"/>
          <p:cNvGrpSpPr>
            <a:grpSpLocks/>
          </p:cNvGrpSpPr>
          <p:nvPr/>
        </p:nvGrpSpPr>
        <p:grpSpPr bwMode="auto">
          <a:xfrm>
            <a:off x="560388" y="1928813"/>
            <a:ext cx="609600" cy="609600"/>
            <a:chOff x="-44" y="1473"/>
            <a:chExt cx="981" cy="1105"/>
          </a:xfrm>
        </p:grpSpPr>
        <p:pic>
          <p:nvPicPr>
            <p:cNvPr id="167" name="Picture 327" descr="desktop_computer_stylized_medium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8" name="Freeform 328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78900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Redes de Acesso: </a:t>
            </a:r>
            <a:r>
              <a:rPr lang="pt-BR" dirty="0" err="1" smtClean="0"/>
              <a:t>Tv</a:t>
            </a:r>
            <a:r>
              <a:rPr lang="pt-BR" dirty="0" smtClean="0"/>
              <a:t> a cabo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42925" y="4182256"/>
            <a:ext cx="7772400" cy="2397735"/>
          </a:xfrm>
        </p:spPr>
        <p:txBody>
          <a:bodyPr/>
          <a:lstStyle/>
          <a:p>
            <a:r>
              <a:rPr lang="pt-BR" sz="2000" dirty="0">
                <a:solidFill>
                  <a:schemeClr val="accent2"/>
                </a:solidFill>
              </a:rPr>
              <a:t>HFC: </a:t>
            </a:r>
            <a:r>
              <a:rPr lang="pt-BR" sz="2000" dirty="0" smtClean="0">
                <a:solidFill>
                  <a:schemeClr val="accent2"/>
                </a:solidFill>
              </a:rPr>
              <a:t>híbrido </a:t>
            </a:r>
            <a:r>
              <a:rPr lang="pt-BR" sz="2000" dirty="0">
                <a:solidFill>
                  <a:schemeClr val="accent2"/>
                </a:solidFill>
              </a:rPr>
              <a:t>coaxial/fibra</a:t>
            </a:r>
          </a:p>
          <a:p>
            <a:pPr lvl="1"/>
            <a:r>
              <a:rPr lang="pt-BR" sz="1800" dirty="0"/>
              <a:t>assimétrico: até 30Mbps descida (</a:t>
            </a:r>
            <a:r>
              <a:rPr lang="pt-BR" sz="1800" i="1" dirty="0" err="1"/>
              <a:t>downstream</a:t>
            </a:r>
            <a:r>
              <a:rPr lang="pt-BR" sz="1800" dirty="0"/>
              <a:t>), 2 Mbps subida (</a:t>
            </a:r>
            <a:r>
              <a:rPr lang="pt-BR" sz="1800" i="1" dirty="0" err="1"/>
              <a:t>upstream</a:t>
            </a:r>
            <a:r>
              <a:rPr lang="pt-BR" sz="1800" dirty="0"/>
              <a:t>).</a:t>
            </a:r>
          </a:p>
          <a:p>
            <a:r>
              <a:rPr lang="pt-BR" sz="2000" dirty="0">
                <a:solidFill>
                  <a:schemeClr val="accent2"/>
                </a:solidFill>
              </a:rPr>
              <a:t>rede </a:t>
            </a:r>
            <a:r>
              <a:rPr lang="pt-BR" sz="2000" dirty="0"/>
              <a:t>de cabos e fibra conectam as residências ao roteador do ISP</a:t>
            </a:r>
          </a:p>
          <a:p>
            <a:pPr lvl="1"/>
            <a:r>
              <a:rPr lang="pt-BR" sz="1800" dirty="0">
                <a:solidFill>
                  <a:srgbClr val="FF0000"/>
                </a:solidFill>
              </a:rPr>
              <a:t>acesso compartilhado </a:t>
            </a:r>
            <a:r>
              <a:rPr lang="pt-BR" sz="1800" dirty="0"/>
              <a:t>das residências ao roteador</a:t>
            </a:r>
          </a:p>
          <a:p>
            <a:pPr lvl="1"/>
            <a:r>
              <a:rPr lang="pt-BR" sz="1800" dirty="0"/>
              <a:t>ao contrário do DSL, que tem </a:t>
            </a:r>
            <a:r>
              <a:rPr lang="pt-BR" sz="1800" dirty="0">
                <a:solidFill>
                  <a:srgbClr val="FF0000"/>
                </a:solidFill>
              </a:rPr>
              <a:t>acesso dedicado</a:t>
            </a:r>
            <a:endParaRPr lang="pt-BR" sz="180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1: </a:t>
            </a:r>
            <a:r>
              <a:rPr lang="en-US" dirty="0" err="1" smtClean="0"/>
              <a:t>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5CA30C-BB3F-4695-823B-CAA85338B9D0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grpSp>
        <p:nvGrpSpPr>
          <p:cNvPr id="169" name="Group 5"/>
          <p:cNvGrpSpPr>
            <a:grpSpLocks/>
          </p:cNvGrpSpPr>
          <p:nvPr/>
        </p:nvGrpSpPr>
        <p:grpSpPr bwMode="auto">
          <a:xfrm>
            <a:off x="554037" y="2290762"/>
            <a:ext cx="2944813" cy="1631949"/>
            <a:chOff x="349" y="1443"/>
            <a:chExt cx="1855" cy="1028"/>
          </a:xfrm>
        </p:grpSpPr>
        <p:sp>
          <p:nvSpPr>
            <p:cNvPr id="170" name="Text Box 6"/>
            <p:cNvSpPr txBox="1">
              <a:spLocks noChangeArrowheads="1"/>
            </p:cNvSpPr>
            <p:nvPr/>
          </p:nvSpPr>
          <p:spPr bwMode="auto">
            <a:xfrm>
              <a:off x="349" y="1885"/>
              <a:ext cx="1855" cy="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r">
                <a:lnSpc>
                  <a:spcPct val="85000"/>
                </a:lnSpc>
              </a:pPr>
              <a:r>
                <a:rPr lang="pt-BR" altLang="pt-BR" sz="1600" i="1" dirty="0" smtClean="0"/>
                <a:t>dados e TV transmitidos em</a:t>
              </a:r>
            </a:p>
            <a:p>
              <a:pPr algn="r">
                <a:lnSpc>
                  <a:spcPct val="85000"/>
                </a:lnSpc>
              </a:pPr>
              <a:r>
                <a:rPr lang="pt-BR" altLang="pt-BR" sz="1600" i="1" dirty="0" smtClean="0"/>
                <a:t>frequências diferentes sobre a</a:t>
              </a:r>
            </a:p>
            <a:p>
              <a:pPr algn="r">
                <a:lnSpc>
                  <a:spcPct val="85000"/>
                </a:lnSpc>
              </a:pPr>
              <a:r>
                <a:rPr lang="pt-BR" altLang="pt-BR" sz="1600" i="1" dirty="0" smtClean="0"/>
                <a:t>rede de distribuição de cabo </a:t>
              </a:r>
            </a:p>
            <a:p>
              <a:pPr algn="r">
                <a:lnSpc>
                  <a:spcPct val="85000"/>
                </a:lnSpc>
              </a:pPr>
              <a:r>
                <a:rPr lang="pt-BR" altLang="pt-BR" sz="1600" i="1" dirty="0" smtClean="0">
                  <a:solidFill>
                    <a:srgbClr val="FF0000"/>
                  </a:solidFill>
                </a:rPr>
                <a:t>compartilhada</a:t>
              </a:r>
            </a:p>
          </p:txBody>
        </p:sp>
        <p:sp>
          <p:nvSpPr>
            <p:cNvPr id="171" name="Line 7"/>
            <p:cNvSpPr>
              <a:spLocks noChangeShapeType="1"/>
            </p:cNvSpPr>
            <p:nvPr/>
          </p:nvSpPr>
          <p:spPr bwMode="auto">
            <a:xfrm flipV="1">
              <a:off x="1452" y="1443"/>
              <a:ext cx="282" cy="47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</p:grpSp>
      <p:sp>
        <p:nvSpPr>
          <p:cNvPr id="172" name="Rectangle 9"/>
          <p:cNvSpPr>
            <a:spLocks noChangeArrowheads="1"/>
          </p:cNvSpPr>
          <p:nvPr/>
        </p:nvSpPr>
        <p:spPr bwMode="auto">
          <a:xfrm>
            <a:off x="657225" y="1651000"/>
            <a:ext cx="1793875" cy="925513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/>
          </a:p>
        </p:txBody>
      </p:sp>
      <p:sp>
        <p:nvSpPr>
          <p:cNvPr id="173" name="Line 7"/>
          <p:cNvSpPr>
            <a:spLocks noChangeShapeType="1"/>
          </p:cNvSpPr>
          <p:nvPr/>
        </p:nvSpPr>
        <p:spPr bwMode="auto">
          <a:xfrm flipV="1">
            <a:off x="958850" y="2201863"/>
            <a:ext cx="36512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174" name="Text Box 39"/>
          <p:cNvSpPr txBox="1">
            <a:spLocks noChangeArrowheads="1"/>
          </p:cNvSpPr>
          <p:nvPr/>
        </p:nvSpPr>
        <p:spPr bwMode="auto">
          <a:xfrm>
            <a:off x="1120775" y="2352675"/>
            <a:ext cx="7747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pt-BR" sz="1400"/>
              <a:t>cable</a:t>
            </a:r>
          </a:p>
          <a:p>
            <a:pPr algn="ctr">
              <a:lnSpc>
                <a:spcPct val="80000"/>
              </a:lnSpc>
            </a:pPr>
            <a:r>
              <a:rPr lang="en-US" altLang="pt-BR" sz="1400"/>
              <a:t>modem</a:t>
            </a:r>
          </a:p>
        </p:txBody>
      </p:sp>
      <p:sp>
        <p:nvSpPr>
          <p:cNvPr id="175" name="Text Box 41"/>
          <p:cNvSpPr txBox="1">
            <a:spLocks noChangeArrowheads="1"/>
          </p:cNvSpPr>
          <p:nvPr/>
        </p:nvSpPr>
        <p:spPr bwMode="auto">
          <a:xfrm>
            <a:off x="1787525" y="2354263"/>
            <a:ext cx="70643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pt-BR" sz="1400"/>
              <a:t>splitter</a:t>
            </a:r>
          </a:p>
        </p:txBody>
      </p:sp>
      <p:grpSp>
        <p:nvGrpSpPr>
          <p:cNvPr id="176" name="Group 13"/>
          <p:cNvGrpSpPr>
            <a:grpSpLocks/>
          </p:cNvGrpSpPr>
          <p:nvPr/>
        </p:nvGrpSpPr>
        <p:grpSpPr bwMode="auto">
          <a:xfrm>
            <a:off x="1304925" y="2078038"/>
            <a:ext cx="614363" cy="220662"/>
            <a:chOff x="322" y="890"/>
            <a:chExt cx="872" cy="339"/>
          </a:xfrm>
        </p:grpSpPr>
        <p:sp>
          <p:nvSpPr>
            <p:cNvPr id="177" name="Rectangle 14"/>
            <p:cNvSpPr>
              <a:spLocks noChangeArrowheads="1"/>
            </p:cNvSpPr>
            <p:nvPr/>
          </p:nvSpPr>
          <p:spPr bwMode="auto">
            <a:xfrm>
              <a:off x="322" y="1005"/>
              <a:ext cx="872" cy="224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178" name="Rectangle 15"/>
            <p:cNvSpPr>
              <a:spLocks noChangeArrowheads="1"/>
            </p:cNvSpPr>
            <p:nvPr/>
          </p:nvSpPr>
          <p:spPr bwMode="auto">
            <a:xfrm>
              <a:off x="394" y="1073"/>
              <a:ext cx="54" cy="5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179" name="Rectangle 16"/>
            <p:cNvSpPr>
              <a:spLocks noChangeArrowheads="1"/>
            </p:cNvSpPr>
            <p:nvPr/>
          </p:nvSpPr>
          <p:spPr bwMode="auto">
            <a:xfrm>
              <a:off x="466" y="1073"/>
              <a:ext cx="56" cy="56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180" name="Rectangle 17"/>
            <p:cNvSpPr>
              <a:spLocks noChangeArrowheads="1"/>
            </p:cNvSpPr>
            <p:nvPr/>
          </p:nvSpPr>
          <p:spPr bwMode="auto">
            <a:xfrm>
              <a:off x="541" y="1070"/>
              <a:ext cx="56" cy="5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181" name="Rectangle 18"/>
            <p:cNvSpPr>
              <a:spLocks noChangeArrowheads="1"/>
            </p:cNvSpPr>
            <p:nvPr/>
          </p:nvSpPr>
          <p:spPr bwMode="auto">
            <a:xfrm>
              <a:off x="615" y="1070"/>
              <a:ext cx="56" cy="5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182" name="AutoShape 19"/>
            <p:cNvSpPr>
              <a:spLocks noChangeArrowheads="1"/>
            </p:cNvSpPr>
            <p:nvPr/>
          </p:nvSpPr>
          <p:spPr bwMode="auto">
            <a:xfrm rot="10800000" flipH="1">
              <a:off x="322" y="890"/>
              <a:ext cx="859" cy="11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1 w 21600"/>
                <a:gd name="T13" fmla="*/ 4516 h 21600"/>
                <a:gd name="T14" fmla="*/ 17099 w 21600"/>
                <a:gd name="T15" fmla="*/ 1708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83" name="AutoShape 21"/>
          <p:cNvSpPr>
            <a:spLocks noChangeArrowheads="1"/>
          </p:cNvSpPr>
          <p:nvPr/>
        </p:nvSpPr>
        <p:spPr bwMode="auto">
          <a:xfrm>
            <a:off x="419100" y="1239838"/>
            <a:ext cx="2268538" cy="468312"/>
          </a:xfrm>
          <a:prstGeom prst="triangle">
            <a:avLst>
              <a:gd name="adj" fmla="val 50000"/>
            </a:avLst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/>
          </a:p>
        </p:txBody>
      </p:sp>
      <p:sp>
        <p:nvSpPr>
          <p:cNvPr id="184" name="Rectangle 22"/>
          <p:cNvSpPr>
            <a:spLocks noChangeArrowheads="1"/>
          </p:cNvSpPr>
          <p:nvPr/>
        </p:nvSpPr>
        <p:spPr bwMode="auto">
          <a:xfrm>
            <a:off x="2035175" y="2139950"/>
            <a:ext cx="166688" cy="144463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/>
          </a:p>
        </p:txBody>
      </p:sp>
      <p:sp>
        <p:nvSpPr>
          <p:cNvPr id="185" name="Freeform 23"/>
          <p:cNvSpPr>
            <a:spLocks/>
          </p:cNvSpPr>
          <p:nvPr/>
        </p:nvSpPr>
        <p:spPr bwMode="auto">
          <a:xfrm>
            <a:off x="1644650" y="1695450"/>
            <a:ext cx="479425" cy="434975"/>
          </a:xfrm>
          <a:custGeom>
            <a:avLst/>
            <a:gdLst>
              <a:gd name="T0" fmla="*/ 2147483647 w 381"/>
              <a:gd name="T1" fmla="*/ 2147483647 h 274"/>
              <a:gd name="T2" fmla="*/ 2147483647 w 381"/>
              <a:gd name="T3" fmla="*/ 2147483647 h 274"/>
              <a:gd name="T4" fmla="*/ 0 w 381"/>
              <a:gd name="T5" fmla="*/ 0 h 274"/>
              <a:gd name="T6" fmla="*/ 0 60000 65536"/>
              <a:gd name="T7" fmla="*/ 0 60000 65536"/>
              <a:gd name="T8" fmla="*/ 0 60000 65536"/>
              <a:gd name="T9" fmla="*/ 0 w 381"/>
              <a:gd name="T10" fmla="*/ 0 h 274"/>
              <a:gd name="T11" fmla="*/ 381 w 381"/>
              <a:gd name="T12" fmla="*/ 274 h 27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1" h="274">
                <a:moveTo>
                  <a:pt x="381" y="274"/>
                </a:moveTo>
                <a:lnTo>
                  <a:pt x="381" y="13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86" name="Line 24"/>
          <p:cNvSpPr>
            <a:spLocks noChangeShapeType="1"/>
          </p:cNvSpPr>
          <p:nvPr/>
        </p:nvSpPr>
        <p:spPr bwMode="auto">
          <a:xfrm flipH="1">
            <a:off x="1943100" y="2201863"/>
            <a:ext cx="2397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187" name="Picture 25" descr="tv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0" y="1355725"/>
            <a:ext cx="755650" cy="67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8" name="Group 26"/>
          <p:cNvGrpSpPr>
            <a:grpSpLocks/>
          </p:cNvGrpSpPr>
          <p:nvPr/>
        </p:nvGrpSpPr>
        <p:grpSpPr bwMode="auto">
          <a:xfrm>
            <a:off x="2676525" y="1470025"/>
            <a:ext cx="850900" cy="527050"/>
            <a:chOff x="-490" y="1664"/>
            <a:chExt cx="1429" cy="842"/>
          </a:xfrm>
        </p:grpSpPr>
        <p:sp>
          <p:nvSpPr>
            <p:cNvPr id="189" name="AutoShape 27"/>
            <p:cNvSpPr>
              <a:spLocks noChangeArrowheads="1"/>
            </p:cNvSpPr>
            <p:nvPr/>
          </p:nvSpPr>
          <p:spPr bwMode="auto">
            <a:xfrm>
              <a:off x="-490" y="1664"/>
              <a:ext cx="1429" cy="294"/>
            </a:xfrm>
            <a:prstGeom prst="triangle">
              <a:avLst>
                <a:gd name="adj" fmla="val 50000"/>
              </a:avLst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190" name="Group 28"/>
            <p:cNvGrpSpPr>
              <a:grpSpLocks/>
            </p:cNvGrpSpPr>
            <p:nvPr/>
          </p:nvGrpSpPr>
          <p:grpSpPr bwMode="auto">
            <a:xfrm>
              <a:off x="-427" y="1737"/>
              <a:ext cx="1217" cy="769"/>
              <a:chOff x="-427" y="1737"/>
              <a:chExt cx="1217" cy="769"/>
            </a:xfrm>
          </p:grpSpPr>
          <p:sp>
            <p:nvSpPr>
              <p:cNvPr id="191" name="Rectangle 29"/>
              <p:cNvSpPr>
                <a:spLocks noChangeArrowheads="1"/>
              </p:cNvSpPr>
              <p:nvPr/>
            </p:nvSpPr>
            <p:spPr bwMode="auto">
              <a:xfrm>
                <a:off x="-338" y="1923"/>
                <a:ext cx="1128" cy="583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192" name="Line 7"/>
              <p:cNvSpPr>
                <a:spLocks noChangeShapeType="1"/>
              </p:cNvSpPr>
              <p:nvPr/>
            </p:nvSpPr>
            <p:spPr bwMode="auto">
              <a:xfrm flipV="1">
                <a:off x="-150" y="2270"/>
                <a:ext cx="230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grpSp>
            <p:nvGrpSpPr>
              <p:cNvPr id="193" name="Group 31"/>
              <p:cNvGrpSpPr>
                <a:grpSpLocks/>
              </p:cNvGrpSpPr>
              <p:nvPr/>
            </p:nvGrpSpPr>
            <p:grpSpPr bwMode="auto">
              <a:xfrm>
                <a:off x="68" y="2192"/>
                <a:ext cx="387" cy="139"/>
                <a:chOff x="322" y="890"/>
                <a:chExt cx="872" cy="339"/>
              </a:xfrm>
            </p:grpSpPr>
            <p:sp>
              <p:nvSpPr>
                <p:cNvPr id="199" name="Rectangle 32"/>
                <p:cNvSpPr>
                  <a:spLocks noChangeArrowheads="1"/>
                </p:cNvSpPr>
                <p:nvPr/>
              </p:nvSpPr>
              <p:spPr bwMode="auto">
                <a:xfrm>
                  <a:off x="320" y="1000"/>
                  <a:ext cx="871" cy="229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00" name="Rectangle 33"/>
                <p:cNvSpPr>
                  <a:spLocks noChangeArrowheads="1"/>
                </p:cNvSpPr>
                <p:nvPr/>
              </p:nvSpPr>
              <p:spPr bwMode="auto">
                <a:xfrm>
                  <a:off x="392" y="1074"/>
                  <a:ext cx="54" cy="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01" name="Rectangle 34"/>
                <p:cNvSpPr>
                  <a:spLocks noChangeArrowheads="1"/>
                </p:cNvSpPr>
                <p:nvPr/>
              </p:nvSpPr>
              <p:spPr bwMode="auto">
                <a:xfrm>
                  <a:off x="464" y="1074"/>
                  <a:ext cx="54" cy="56"/>
                </a:xfrm>
                <a:prstGeom prst="rect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02" name="Rectangle 35"/>
                <p:cNvSpPr>
                  <a:spLocks noChangeArrowheads="1"/>
                </p:cNvSpPr>
                <p:nvPr/>
              </p:nvSpPr>
              <p:spPr bwMode="auto">
                <a:xfrm>
                  <a:off x="536" y="1068"/>
                  <a:ext cx="60" cy="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03" name="Rectangle 36"/>
                <p:cNvSpPr>
                  <a:spLocks noChangeArrowheads="1"/>
                </p:cNvSpPr>
                <p:nvPr/>
              </p:nvSpPr>
              <p:spPr bwMode="auto">
                <a:xfrm>
                  <a:off x="615" y="1068"/>
                  <a:ext cx="54" cy="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04" name="AutoShape 37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322" y="890"/>
                  <a:ext cx="859" cy="11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501 w 21600"/>
                    <a:gd name="T13" fmla="*/ 4516 h 21600"/>
                    <a:gd name="T14" fmla="*/ 17099 w 21600"/>
                    <a:gd name="T15" fmla="*/ 17084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pic>
            <p:nvPicPr>
              <p:cNvPr id="194" name="Picture 38" descr="desktop_computer_stylized_small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27" y="2049"/>
                <a:ext cx="447" cy="4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5" name="Rectangle 39"/>
              <p:cNvSpPr>
                <a:spLocks noChangeArrowheads="1"/>
              </p:cNvSpPr>
              <p:nvPr/>
            </p:nvSpPr>
            <p:spPr bwMode="auto">
              <a:xfrm>
                <a:off x="528" y="2232"/>
                <a:ext cx="104" cy="91"/>
              </a:xfrm>
              <a:prstGeom prst="rect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196" name="Freeform 40"/>
              <p:cNvSpPr>
                <a:spLocks/>
              </p:cNvSpPr>
              <p:nvPr/>
            </p:nvSpPr>
            <p:spPr bwMode="auto">
              <a:xfrm>
                <a:off x="282" y="1951"/>
                <a:ext cx="302" cy="274"/>
              </a:xfrm>
              <a:custGeom>
                <a:avLst/>
                <a:gdLst>
                  <a:gd name="T0" fmla="*/ 37 w 381"/>
                  <a:gd name="T1" fmla="*/ 274 h 274"/>
                  <a:gd name="T2" fmla="*/ 37 w 381"/>
                  <a:gd name="T3" fmla="*/ 130 h 274"/>
                  <a:gd name="T4" fmla="*/ 0 w 381"/>
                  <a:gd name="T5" fmla="*/ 0 h 274"/>
                  <a:gd name="T6" fmla="*/ 0 60000 65536"/>
                  <a:gd name="T7" fmla="*/ 0 60000 65536"/>
                  <a:gd name="T8" fmla="*/ 0 60000 65536"/>
                  <a:gd name="T9" fmla="*/ 0 w 381"/>
                  <a:gd name="T10" fmla="*/ 0 h 274"/>
                  <a:gd name="T11" fmla="*/ 381 w 381"/>
                  <a:gd name="T12" fmla="*/ 274 h 27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1" h="274">
                    <a:moveTo>
                      <a:pt x="381" y="274"/>
                    </a:moveTo>
                    <a:lnTo>
                      <a:pt x="381" y="13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97" name="Line 41"/>
              <p:cNvSpPr>
                <a:spLocks noChangeShapeType="1"/>
              </p:cNvSpPr>
              <p:nvPr/>
            </p:nvSpPr>
            <p:spPr bwMode="auto">
              <a:xfrm flipH="1">
                <a:off x="470" y="2270"/>
                <a:ext cx="15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198" name="Picture 42" descr="tv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" y="1737"/>
                <a:ext cx="476" cy="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05" name="Group 43"/>
          <p:cNvGrpSpPr>
            <a:grpSpLocks/>
          </p:cNvGrpSpPr>
          <p:nvPr/>
        </p:nvGrpSpPr>
        <p:grpSpPr bwMode="auto">
          <a:xfrm>
            <a:off x="3578225" y="1463675"/>
            <a:ext cx="850900" cy="527050"/>
            <a:chOff x="-490" y="1664"/>
            <a:chExt cx="1429" cy="842"/>
          </a:xfrm>
        </p:grpSpPr>
        <p:sp>
          <p:nvSpPr>
            <p:cNvPr id="206" name="AutoShape 44"/>
            <p:cNvSpPr>
              <a:spLocks noChangeArrowheads="1"/>
            </p:cNvSpPr>
            <p:nvPr/>
          </p:nvSpPr>
          <p:spPr bwMode="auto">
            <a:xfrm>
              <a:off x="-490" y="1664"/>
              <a:ext cx="1429" cy="294"/>
            </a:xfrm>
            <a:prstGeom prst="triangle">
              <a:avLst>
                <a:gd name="adj" fmla="val 50000"/>
              </a:avLst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207" name="Group 45"/>
            <p:cNvGrpSpPr>
              <a:grpSpLocks/>
            </p:cNvGrpSpPr>
            <p:nvPr/>
          </p:nvGrpSpPr>
          <p:grpSpPr bwMode="auto">
            <a:xfrm>
              <a:off x="-427" y="1737"/>
              <a:ext cx="1217" cy="769"/>
              <a:chOff x="-427" y="1737"/>
              <a:chExt cx="1217" cy="769"/>
            </a:xfrm>
          </p:grpSpPr>
          <p:sp>
            <p:nvSpPr>
              <p:cNvPr id="208" name="Rectangle 46"/>
              <p:cNvSpPr>
                <a:spLocks noChangeArrowheads="1"/>
              </p:cNvSpPr>
              <p:nvPr/>
            </p:nvSpPr>
            <p:spPr bwMode="auto">
              <a:xfrm>
                <a:off x="-338" y="1923"/>
                <a:ext cx="1128" cy="583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209" name="Line 7"/>
              <p:cNvSpPr>
                <a:spLocks noChangeShapeType="1"/>
              </p:cNvSpPr>
              <p:nvPr/>
            </p:nvSpPr>
            <p:spPr bwMode="auto">
              <a:xfrm flipV="1">
                <a:off x="-150" y="2270"/>
                <a:ext cx="230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grpSp>
            <p:nvGrpSpPr>
              <p:cNvPr id="210" name="Group 48"/>
              <p:cNvGrpSpPr>
                <a:grpSpLocks/>
              </p:cNvGrpSpPr>
              <p:nvPr/>
            </p:nvGrpSpPr>
            <p:grpSpPr bwMode="auto">
              <a:xfrm>
                <a:off x="68" y="2192"/>
                <a:ext cx="387" cy="139"/>
                <a:chOff x="322" y="890"/>
                <a:chExt cx="872" cy="339"/>
              </a:xfrm>
            </p:grpSpPr>
            <p:sp>
              <p:nvSpPr>
                <p:cNvPr id="216" name="Rectangle 49"/>
                <p:cNvSpPr>
                  <a:spLocks noChangeArrowheads="1"/>
                </p:cNvSpPr>
                <p:nvPr/>
              </p:nvSpPr>
              <p:spPr bwMode="auto">
                <a:xfrm>
                  <a:off x="320" y="1000"/>
                  <a:ext cx="871" cy="229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17" name="Rectangle 50"/>
                <p:cNvSpPr>
                  <a:spLocks noChangeArrowheads="1"/>
                </p:cNvSpPr>
                <p:nvPr/>
              </p:nvSpPr>
              <p:spPr bwMode="auto">
                <a:xfrm>
                  <a:off x="392" y="1074"/>
                  <a:ext cx="54" cy="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18" name="Rectangle 51"/>
                <p:cNvSpPr>
                  <a:spLocks noChangeArrowheads="1"/>
                </p:cNvSpPr>
                <p:nvPr/>
              </p:nvSpPr>
              <p:spPr bwMode="auto">
                <a:xfrm>
                  <a:off x="464" y="1074"/>
                  <a:ext cx="54" cy="56"/>
                </a:xfrm>
                <a:prstGeom prst="rect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19" name="Rectangle 52"/>
                <p:cNvSpPr>
                  <a:spLocks noChangeArrowheads="1"/>
                </p:cNvSpPr>
                <p:nvPr/>
              </p:nvSpPr>
              <p:spPr bwMode="auto">
                <a:xfrm>
                  <a:off x="536" y="1068"/>
                  <a:ext cx="60" cy="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20" name="Rectangle 53"/>
                <p:cNvSpPr>
                  <a:spLocks noChangeArrowheads="1"/>
                </p:cNvSpPr>
                <p:nvPr/>
              </p:nvSpPr>
              <p:spPr bwMode="auto">
                <a:xfrm>
                  <a:off x="615" y="1068"/>
                  <a:ext cx="54" cy="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21" name="AutoShape 54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322" y="890"/>
                  <a:ext cx="859" cy="11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501 w 21600"/>
                    <a:gd name="T13" fmla="*/ 4516 h 21600"/>
                    <a:gd name="T14" fmla="*/ 17099 w 21600"/>
                    <a:gd name="T15" fmla="*/ 17084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pic>
            <p:nvPicPr>
              <p:cNvPr id="211" name="Picture 55" descr="desktop_computer_stylized_small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27" y="2049"/>
                <a:ext cx="447" cy="4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2" name="Rectangle 56"/>
              <p:cNvSpPr>
                <a:spLocks noChangeArrowheads="1"/>
              </p:cNvSpPr>
              <p:nvPr/>
            </p:nvSpPr>
            <p:spPr bwMode="auto">
              <a:xfrm>
                <a:off x="528" y="2232"/>
                <a:ext cx="104" cy="91"/>
              </a:xfrm>
              <a:prstGeom prst="rect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213" name="Freeform 57"/>
              <p:cNvSpPr>
                <a:spLocks/>
              </p:cNvSpPr>
              <p:nvPr/>
            </p:nvSpPr>
            <p:spPr bwMode="auto">
              <a:xfrm>
                <a:off x="282" y="1951"/>
                <a:ext cx="302" cy="274"/>
              </a:xfrm>
              <a:custGeom>
                <a:avLst/>
                <a:gdLst>
                  <a:gd name="T0" fmla="*/ 37 w 381"/>
                  <a:gd name="T1" fmla="*/ 274 h 274"/>
                  <a:gd name="T2" fmla="*/ 37 w 381"/>
                  <a:gd name="T3" fmla="*/ 130 h 274"/>
                  <a:gd name="T4" fmla="*/ 0 w 381"/>
                  <a:gd name="T5" fmla="*/ 0 h 274"/>
                  <a:gd name="T6" fmla="*/ 0 60000 65536"/>
                  <a:gd name="T7" fmla="*/ 0 60000 65536"/>
                  <a:gd name="T8" fmla="*/ 0 60000 65536"/>
                  <a:gd name="T9" fmla="*/ 0 w 381"/>
                  <a:gd name="T10" fmla="*/ 0 h 274"/>
                  <a:gd name="T11" fmla="*/ 381 w 381"/>
                  <a:gd name="T12" fmla="*/ 274 h 27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1" h="274">
                    <a:moveTo>
                      <a:pt x="381" y="274"/>
                    </a:moveTo>
                    <a:lnTo>
                      <a:pt x="381" y="13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4" name="Line 58"/>
              <p:cNvSpPr>
                <a:spLocks noChangeShapeType="1"/>
              </p:cNvSpPr>
              <p:nvPr/>
            </p:nvSpPr>
            <p:spPr bwMode="auto">
              <a:xfrm flipH="1">
                <a:off x="470" y="2270"/>
                <a:ext cx="15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215" name="Picture 59" descr="tv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" y="1737"/>
                <a:ext cx="476" cy="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22" name="Group 60"/>
          <p:cNvGrpSpPr>
            <a:grpSpLocks/>
          </p:cNvGrpSpPr>
          <p:nvPr/>
        </p:nvGrpSpPr>
        <p:grpSpPr bwMode="auto">
          <a:xfrm>
            <a:off x="2763838" y="2309813"/>
            <a:ext cx="850900" cy="527050"/>
            <a:chOff x="-490" y="1664"/>
            <a:chExt cx="1429" cy="842"/>
          </a:xfrm>
        </p:grpSpPr>
        <p:sp>
          <p:nvSpPr>
            <p:cNvPr id="223" name="AutoShape 61"/>
            <p:cNvSpPr>
              <a:spLocks noChangeArrowheads="1"/>
            </p:cNvSpPr>
            <p:nvPr/>
          </p:nvSpPr>
          <p:spPr bwMode="auto">
            <a:xfrm>
              <a:off x="-490" y="1664"/>
              <a:ext cx="1429" cy="294"/>
            </a:xfrm>
            <a:prstGeom prst="triangle">
              <a:avLst>
                <a:gd name="adj" fmla="val 50000"/>
              </a:avLst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224" name="Group 62"/>
            <p:cNvGrpSpPr>
              <a:grpSpLocks/>
            </p:cNvGrpSpPr>
            <p:nvPr/>
          </p:nvGrpSpPr>
          <p:grpSpPr bwMode="auto">
            <a:xfrm>
              <a:off x="-427" y="1737"/>
              <a:ext cx="1217" cy="769"/>
              <a:chOff x="-427" y="1737"/>
              <a:chExt cx="1217" cy="769"/>
            </a:xfrm>
          </p:grpSpPr>
          <p:sp>
            <p:nvSpPr>
              <p:cNvPr id="225" name="Rectangle 63"/>
              <p:cNvSpPr>
                <a:spLocks noChangeArrowheads="1"/>
              </p:cNvSpPr>
              <p:nvPr/>
            </p:nvSpPr>
            <p:spPr bwMode="auto">
              <a:xfrm>
                <a:off x="-338" y="1923"/>
                <a:ext cx="1128" cy="583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226" name="Line 7"/>
              <p:cNvSpPr>
                <a:spLocks noChangeShapeType="1"/>
              </p:cNvSpPr>
              <p:nvPr/>
            </p:nvSpPr>
            <p:spPr bwMode="auto">
              <a:xfrm flipV="1">
                <a:off x="-150" y="2270"/>
                <a:ext cx="230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grpSp>
            <p:nvGrpSpPr>
              <p:cNvPr id="227" name="Group 65"/>
              <p:cNvGrpSpPr>
                <a:grpSpLocks/>
              </p:cNvGrpSpPr>
              <p:nvPr/>
            </p:nvGrpSpPr>
            <p:grpSpPr bwMode="auto">
              <a:xfrm>
                <a:off x="68" y="2192"/>
                <a:ext cx="387" cy="139"/>
                <a:chOff x="322" y="890"/>
                <a:chExt cx="872" cy="339"/>
              </a:xfrm>
            </p:grpSpPr>
            <p:sp>
              <p:nvSpPr>
                <p:cNvPr id="233" name="Rectangle 66"/>
                <p:cNvSpPr>
                  <a:spLocks noChangeArrowheads="1"/>
                </p:cNvSpPr>
                <p:nvPr/>
              </p:nvSpPr>
              <p:spPr bwMode="auto">
                <a:xfrm>
                  <a:off x="320" y="1000"/>
                  <a:ext cx="871" cy="229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34" name="Rectangle 67"/>
                <p:cNvSpPr>
                  <a:spLocks noChangeArrowheads="1"/>
                </p:cNvSpPr>
                <p:nvPr/>
              </p:nvSpPr>
              <p:spPr bwMode="auto">
                <a:xfrm>
                  <a:off x="392" y="1074"/>
                  <a:ext cx="54" cy="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35" name="Rectangle 68"/>
                <p:cNvSpPr>
                  <a:spLocks noChangeArrowheads="1"/>
                </p:cNvSpPr>
                <p:nvPr/>
              </p:nvSpPr>
              <p:spPr bwMode="auto">
                <a:xfrm>
                  <a:off x="464" y="1074"/>
                  <a:ext cx="54" cy="56"/>
                </a:xfrm>
                <a:prstGeom prst="rect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36" name="Rectangle 69"/>
                <p:cNvSpPr>
                  <a:spLocks noChangeArrowheads="1"/>
                </p:cNvSpPr>
                <p:nvPr/>
              </p:nvSpPr>
              <p:spPr bwMode="auto">
                <a:xfrm>
                  <a:off x="536" y="1068"/>
                  <a:ext cx="60" cy="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37" name="Rectangle 70"/>
                <p:cNvSpPr>
                  <a:spLocks noChangeArrowheads="1"/>
                </p:cNvSpPr>
                <p:nvPr/>
              </p:nvSpPr>
              <p:spPr bwMode="auto">
                <a:xfrm>
                  <a:off x="615" y="1068"/>
                  <a:ext cx="54" cy="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38" name="AutoShape 71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322" y="890"/>
                  <a:ext cx="859" cy="11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501 w 21600"/>
                    <a:gd name="T13" fmla="*/ 4516 h 21600"/>
                    <a:gd name="T14" fmla="*/ 17099 w 21600"/>
                    <a:gd name="T15" fmla="*/ 17084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pic>
            <p:nvPicPr>
              <p:cNvPr id="228" name="Picture 72" descr="desktop_computer_stylized_small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27" y="2049"/>
                <a:ext cx="447" cy="4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9" name="Rectangle 73"/>
              <p:cNvSpPr>
                <a:spLocks noChangeArrowheads="1"/>
              </p:cNvSpPr>
              <p:nvPr/>
            </p:nvSpPr>
            <p:spPr bwMode="auto">
              <a:xfrm>
                <a:off x="528" y="2232"/>
                <a:ext cx="104" cy="91"/>
              </a:xfrm>
              <a:prstGeom prst="rect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230" name="Freeform 74"/>
              <p:cNvSpPr>
                <a:spLocks/>
              </p:cNvSpPr>
              <p:nvPr/>
            </p:nvSpPr>
            <p:spPr bwMode="auto">
              <a:xfrm>
                <a:off x="282" y="1951"/>
                <a:ext cx="302" cy="274"/>
              </a:xfrm>
              <a:custGeom>
                <a:avLst/>
                <a:gdLst>
                  <a:gd name="T0" fmla="*/ 37 w 381"/>
                  <a:gd name="T1" fmla="*/ 274 h 274"/>
                  <a:gd name="T2" fmla="*/ 37 w 381"/>
                  <a:gd name="T3" fmla="*/ 130 h 274"/>
                  <a:gd name="T4" fmla="*/ 0 w 381"/>
                  <a:gd name="T5" fmla="*/ 0 h 274"/>
                  <a:gd name="T6" fmla="*/ 0 60000 65536"/>
                  <a:gd name="T7" fmla="*/ 0 60000 65536"/>
                  <a:gd name="T8" fmla="*/ 0 60000 65536"/>
                  <a:gd name="T9" fmla="*/ 0 w 381"/>
                  <a:gd name="T10" fmla="*/ 0 h 274"/>
                  <a:gd name="T11" fmla="*/ 381 w 381"/>
                  <a:gd name="T12" fmla="*/ 274 h 27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1" h="274">
                    <a:moveTo>
                      <a:pt x="381" y="274"/>
                    </a:moveTo>
                    <a:lnTo>
                      <a:pt x="381" y="13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31" name="Line 75"/>
              <p:cNvSpPr>
                <a:spLocks noChangeShapeType="1"/>
              </p:cNvSpPr>
              <p:nvPr/>
            </p:nvSpPr>
            <p:spPr bwMode="auto">
              <a:xfrm flipH="1">
                <a:off x="470" y="2270"/>
                <a:ext cx="15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232" name="Picture 76" descr="tv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" y="1737"/>
                <a:ext cx="476" cy="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39" name="Group 77"/>
          <p:cNvGrpSpPr>
            <a:grpSpLocks/>
          </p:cNvGrpSpPr>
          <p:nvPr/>
        </p:nvGrpSpPr>
        <p:grpSpPr bwMode="auto">
          <a:xfrm>
            <a:off x="3630613" y="2319338"/>
            <a:ext cx="850900" cy="527050"/>
            <a:chOff x="-490" y="1664"/>
            <a:chExt cx="1429" cy="842"/>
          </a:xfrm>
        </p:grpSpPr>
        <p:sp>
          <p:nvSpPr>
            <p:cNvPr id="240" name="AutoShape 78"/>
            <p:cNvSpPr>
              <a:spLocks noChangeArrowheads="1"/>
            </p:cNvSpPr>
            <p:nvPr/>
          </p:nvSpPr>
          <p:spPr bwMode="auto">
            <a:xfrm>
              <a:off x="-490" y="1664"/>
              <a:ext cx="1429" cy="294"/>
            </a:xfrm>
            <a:prstGeom prst="triangle">
              <a:avLst>
                <a:gd name="adj" fmla="val 50000"/>
              </a:avLst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241" name="Group 79"/>
            <p:cNvGrpSpPr>
              <a:grpSpLocks/>
            </p:cNvGrpSpPr>
            <p:nvPr/>
          </p:nvGrpSpPr>
          <p:grpSpPr bwMode="auto">
            <a:xfrm>
              <a:off x="-427" y="1737"/>
              <a:ext cx="1217" cy="769"/>
              <a:chOff x="-427" y="1737"/>
              <a:chExt cx="1217" cy="769"/>
            </a:xfrm>
          </p:grpSpPr>
          <p:sp>
            <p:nvSpPr>
              <p:cNvPr id="242" name="Rectangle 80"/>
              <p:cNvSpPr>
                <a:spLocks noChangeArrowheads="1"/>
              </p:cNvSpPr>
              <p:nvPr/>
            </p:nvSpPr>
            <p:spPr bwMode="auto">
              <a:xfrm>
                <a:off x="-338" y="1923"/>
                <a:ext cx="1128" cy="583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243" name="Line 7"/>
              <p:cNvSpPr>
                <a:spLocks noChangeShapeType="1"/>
              </p:cNvSpPr>
              <p:nvPr/>
            </p:nvSpPr>
            <p:spPr bwMode="auto">
              <a:xfrm flipV="1">
                <a:off x="-150" y="2270"/>
                <a:ext cx="230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grpSp>
            <p:nvGrpSpPr>
              <p:cNvPr id="244" name="Group 82"/>
              <p:cNvGrpSpPr>
                <a:grpSpLocks/>
              </p:cNvGrpSpPr>
              <p:nvPr/>
            </p:nvGrpSpPr>
            <p:grpSpPr bwMode="auto">
              <a:xfrm>
                <a:off x="68" y="2192"/>
                <a:ext cx="387" cy="139"/>
                <a:chOff x="322" y="890"/>
                <a:chExt cx="872" cy="339"/>
              </a:xfrm>
            </p:grpSpPr>
            <p:sp>
              <p:nvSpPr>
                <p:cNvPr id="250" name="Rectangle 83"/>
                <p:cNvSpPr>
                  <a:spLocks noChangeArrowheads="1"/>
                </p:cNvSpPr>
                <p:nvPr/>
              </p:nvSpPr>
              <p:spPr bwMode="auto">
                <a:xfrm>
                  <a:off x="320" y="1000"/>
                  <a:ext cx="871" cy="229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51" name="Rectangle 84"/>
                <p:cNvSpPr>
                  <a:spLocks noChangeArrowheads="1"/>
                </p:cNvSpPr>
                <p:nvPr/>
              </p:nvSpPr>
              <p:spPr bwMode="auto">
                <a:xfrm>
                  <a:off x="392" y="1074"/>
                  <a:ext cx="54" cy="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52" name="Rectangle 85"/>
                <p:cNvSpPr>
                  <a:spLocks noChangeArrowheads="1"/>
                </p:cNvSpPr>
                <p:nvPr/>
              </p:nvSpPr>
              <p:spPr bwMode="auto">
                <a:xfrm>
                  <a:off x="464" y="1074"/>
                  <a:ext cx="54" cy="56"/>
                </a:xfrm>
                <a:prstGeom prst="rect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53" name="Rectangle 86"/>
                <p:cNvSpPr>
                  <a:spLocks noChangeArrowheads="1"/>
                </p:cNvSpPr>
                <p:nvPr/>
              </p:nvSpPr>
              <p:spPr bwMode="auto">
                <a:xfrm>
                  <a:off x="536" y="1068"/>
                  <a:ext cx="60" cy="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54" name="Rectangle 87"/>
                <p:cNvSpPr>
                  <a:spLocks noChangeArrowheads="1"/>
                </p:cNvSpPr>
                <p:nvPr/>
              </p:nvSpPr>
              <p:spPr bwMode="auto">
                <a:xfrm>
                  <a:off x="615" y="1068"/>
                  <a:ext cx="54" cy="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55" name="AutoShape 88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322" y="890"/>
                  <a:ext cx="859" cy="11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501 w 21600"/>
                    <a:gd name="T13" fmla="*/ 4516 h 21600"/>
                    <a:gd name="T14" fmla="*/ 17099 w 21600"/>
                    <a:gd name="T15" fmla="*/ 17084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pic>
            <p:nvPicPr>
              <p:cNvPr id="245" name="Picture 89" descr="desktop_computer_stylized_small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27" y="2049"/>
                <a:ext cx="447" cy="4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6" name="Rectangle 90"/>
              <p:cNvSpPr>
                <a:spLocks noChangeArrowheads="1"/>
              </p:cNvSpPr>
              <p:nvPr/>
            </p:nvSpPr>
            <p:spPr bwMode="auto">
              <a:xfrm>
                <a:off x="528" y="2232"/>
                <a:ext cx="104" cy="91"/>
              </a:xfrm>
              <a:prstGeom prst="rect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247" name="Freeform 91"/>
              <p:cNvSpPr>
                <a:spLocks/>
              </p:cNvSpPr>
              <p:nvPr/>
            </p:nvSpPr>
            <p:spPr bwMode="auto">
              <a:xfrm>
                <a:off x="282" y="1951"/>
                <a:ext cx="302" cy="274"/>
              </a:xfrm>
              <a:custGeom>
                <a:avLst/>
                <a:gdLst>
                  <a:gd name="T0" fmla="*/ 37 w 381"/>
                  <a:gd name="T1" fmla="*/ 274 h 274"/>
                  <a:gd name="T2" fmla="*/ 37 w 381"/>
                  <a:gd name="T3" fmla="*/ 130 h 274"/>
                  <a:gd name="T4" fmla="*/ 0 w 381"/>
                  <a:gd name="T5" fmla="*/ 0 h 274"/>
                  <a:gd name="T6" fmla="*/ 0 60000 65536"/>
                  <a:gd name="T7" fmla="*/ 0 60000 65536"/>
                  <a:gd name="T8" fmla="*/ 0 60000 65536"/>
                  <a:gd name="T9" fmla="*/ 0 w 381"/>
                  <a:gd name="T10" fmla="*/ 0 h 274"/>
                  <a:gd name="T11" fmla="*/ 381 w 381"/>
                  <a:gd name="T12" fmla="*/ 274 h 27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1" h="274">
                    <a:moveTo>
                      <a:pt x="381" y="274"/>
                    </a:moveTo>
                    <a:lnTo>
                      <a:pt x="381" y="13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8" name="Line 92"/>
              <p:cNvSpPr>
                <a:spLocks noChangeShapeType="1"/>
              </p:cNvSpPr>
              <p:nvPr/>
            </p:nvSpPr>
            <p:spPr bwMode="auto">
              <a:xfrm flipH="1">
                <a:off x="470" y="2270"/>
                <a:ext cx="15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249" name="Picture 93" descr="tv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" y="1737"/>
                <a:ext cx="476" cy="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56" name="Line 94"/>
          <p:cNvSpPr>
            <a:spLocks noChangeShapeType="1"/>
          </p:cNvSpPr>
          <p:nvPr/>
        </p:nvSpPr>
        <p:spPr bwMode="auto">
          <a:xfrm>
            <a:off x="2217738" y="2212975"/>
            <a:ext cx="369093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257" name="Group 95"/>
          <p:cNvGrpSpPr>
            <a:grpSpLocks/>
          </p:cNvGrpSpPr>
          <p:nvPr/>
        </p:nvGrpSpPr>
        <p:grpSpPr bwMode="auto">
          <a:xfrm>
            <a:off x="4719638" y="1471613"/>
            <a:ext cx="850900" cy="527050"/>
            <a:chOff x="-490" y="1664"/>
            <a:chExt cx="1429" cy="842"/>
          </a:xfrm>
        </p:grpSpPr>
        <p:sp>
          <p:nvSpPr>
            <p:cNvPr id="258" name="AutoShape 96"/>
            <p:cNvSpPr>
              <a:spLocks noChangeArrowheads="1"/>
            </p:cNvSpPr>
            <p:nvPr/>
          </p:nvSpPr>
          <p:spPr bwMode="auto">
            <a:xfrm>
              <a:off x="-490" y="1664"/>
              <a:ext cx="1429" cy="294"/>
            </a:xfrm>
            <a:prstGeom prst="triangle">
              <a:avLst>
                <a:gd name="adj" fmla="val 50000"/>
              </a:avLst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259" name="Group 97"/>
            <p:cNvGrpSpPr>
              <a:grpSpLocks/>
            </p:cNvGrpSpPr>
            <p:nvPr/>
          </p:nvGrpSpPr>
          <p:grpSpPr bwMode="auto">
            <a:xfrm>
              <a:off x="-427" y="1737"/>
              <a:ext cx="1217" cy="769"/>
              <a:chOff x="-427" y="1737"/>
              <a:chExt cx="1217" cy="769"/>
            </a:xfrm>
          </p:grpSpPr>
          <p:sp>
            <p:nvSpPr>
              <p:cNvPr id="260" name="Rectangle 98"/>
              <p:cNvSpPr>
                <a:spLocks noChangeArrowheads="1"/>
              </p:cNvSpPr>
              <p:nvPr/>
            </p:nvSpPr>
            <p:spPr bwMode="auto">
              <a:xfrm>
                <a:off x="-338" y="1923"/>
                <a:ext cx="1128" cy="583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261" name="Line 7"/>
              <p:cNvSpPr>
                <a:spLocks noChangeShapeType="1"/>
              </p:cNvSpPr>
              <p:nvPr/>
            </p:nvSpPr>
            <p:spPr bwMode="auto">
              <a:xfrm flipV="1">
                <a:off x="-150" y="2270"/>
                <a:ext cx="230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grpSp>
            <p:nvGrpSpPr>
              <p:cNvPr id="262" name="Group 100"/>
              <p:cNvGrpSpPr>
                <a:grpSpLocks/>
              </p:cNvGrpSpPr>
              <p:nvPr/>
            </p:nvGrpSpPr>
            <p:grpSpPr bwMode="auto">
              <a:xfrm>
                <a:off x="68" y="2192"/>
                <a:ext cx="387" cy="139"/>
                <a:chOff x="322" y="890"/>
                <a:chExt cx="872" cy="339"/>
              </a:xfrm>
            </p:grpSpPr>
            <p:sp>
              <p:nvSpPr>
                <p:cNvPr id="268" name="Rectangle 101"/>
                <p:cNvSpPr>
                  <a:spLocks noChangeArrowheads="1"/>
                </p:cNvSpPr>
                <p:nvPr/>
              </p:nvSpPr>
              <p:spPr bwMode="auto">
                <a:xfrm>
                  <a:off x="320" y="1000"/>
                  <a:ext cx="871" cy="229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69" name="Rectangle 102"/>
                <p:cNvSpPr>
                  <a:spLocks noChangeArrowheads="1"/>
                </p:cNvSpPr>
                <p:nvPr/>
              </p:nvSpPr>
              <p:spPr bwMode="auto">
                <a:xfrm>
                  <a:off x="392" y="1074"/>
                  <a:ext cx="54" cy="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70" name="Rectangle 103"/>
                <p:cNvSpPr>
                  <a:spLocks noChangeArrowheads="1"/>
                </p:cNvSpPr>
                <p:nvPr/>
              </p:nvSpPr>
              <p:spPr bwMode="auto">
                <a:xfrm>
                  <a:off x="464" y="1074"/>
                  <a:ext cx="54" cy="56"/>
                </a:xfrm>
                <a:prstGeom prst="rect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71" name="Rectangle 104"/>
                <p:cNvSpPr>
                  <a:spLocks noChangeArrowheads="1"/>
                </p:cNvSpPr>
                <p:nvPr/>
              </p:nvSpPr>
              <p:spPr bwMode="auto">
                <a:xfrm>
                  <a:off x="536" y="1068"/>
                  <a:ext cx="60" cy="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72" name="Rectangle 105"/>
                <p:cNvSpPr>
                  <a:spLocks noChangeArrowheads="1"/>
                </p:cNvSpPr>
                <p:nvPr/>
              </p:nvSpPr>
              <p:spPr bwMode="auto">
                <a:xfrm>
                  <a:off x="615" y="1068"/>
                  <a:ext cx="54" cy="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273" name="AutoShape 106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322" y="890"/>
                  <a:ext cx="859" cy="11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501 w 21600"/>
                    <a:gd name="T13" fmla="*/ 4516 h 21600"/>
                    <a:gd name="T14" fmla="*/ 17099 w 21600"/>
                    <a:gd name="T15" fmla="*/ 17084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pic>
            <p:nvPicPr>
              <p:cNvPr id="263" name="Picture 107" descr="desktop_computer_stylized_small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27" y="2049"/>
                <a:ext cx="447" cy="4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4" name="Rectangle 108"/>
              <p:cNvSpPr>
                <a:spLocks noChangeArrowheads="1"/>
              </p:cNvSpPr>
              <p:nvPr/>
            </p:nvSpPr>
            <p:spPr bwMode="auto">
              <a:xfrm>
                <a:off x="528" y="2232"/>
                <a:ext cx="104" cy="91"/>
              </a:xfrm>
              <a:prstGeom prst="rect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265" name="Freeform 109"/>
              <p:cNvSpPr>
                <a:spLocks/>
              </p:cNvSpPr>
              <p:nvPr/>
            </p:nvSpPr>
            <p:spPr bwMode="auto">
              <a:xfrm>
                <a:off x="282" y="1951"/>
                <a:ext cx="302" cy="274"/>
              </a:xfrm>
              <a:custGeom>
                <a:avLst/>
                <a:gdLst>
                  <a:gd name="T0" fmla="*/ 37 w 381"/>
                  <a:gd name="T1" fmla="*/ 274 h 274"/>
                  <a:gd name="T2" fmla="*/ 37 w 381"/>
                  <a:gd name="T3" fmla="*/ 130 h 274"/>
                  <a:gd name="T4" fmla="*/ 0 w 381"/>
                  <a:gd name="T5" fmla="*/ 0 h 274"/>
                  <a:gd name="T6" fmla="*/ 0 60000 65536"/>
                  <a:gd name="T7" fmla="*/ 0 60000 65536"/>
                  <a:gd name="T8" fmla="*/ 0 60000 65536"/>
                  <a:gd name="T9" fmla="*/ 0 w 381"/>
                  <a:gd name="T10" fmla="*/ 0 h 274"/>
                  <a:gd name="T11" fmla="*/ 381 w 381"/>
                  <a:gd name="T12" fmla="*/ 274 h 27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1" h="274">
                    <a:moveTo>
                      <a:pt x="381" y="274"/>
                    </a:moveTo>
                    <a:lnTo>
                      <a:pt x="381" y="13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" name="Line 110"/>
              <p:cNvSpPr>
                <a:spLocks noChangeShapeType="1"/>
              </p:cNvSpPr>
              <p:nvPr/>
            </p:nvSpPr>
            <p:spPr bwMode="auto">
              <a:xfrm flipH="1">
                <a:off x="470" y="2270"/>
                <a:ext cx="15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267" name="Picture 111" descr="tv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" y="1737"/>
                <a:ext cx="476" cy="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74" name="Text Box 112"/>
          <p:cNvSpPr txBox="1">
            <a:spLocks noChangeArrowheads="1"/>
          </p:cNvSpPr>
          <p:nvPr/>
        </p:nvSpPr>
        <p:spPr bwMode="auto">
          <a:xfrm>
            <a:off x="4330700" y="1541463"/>
            <a:ext cx="48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pt-BR">
                <a:solidFill>
                  <a:srgbClr val="969696"/>
                </a:solidFill>
                <a:latin typeface="Times New Roman" pitchFamily="18" charset="0"/>
              </a:rPr>
              <a:t>…</a:t>
            </a:r>
          </a:p>
        </p:txBody>
      </p:sp>
      <p:sp>
        <p:nvSpPr>
          <p:cNvPr id="275" name="Line 113"/>
          <p:cNvSpPr>
            <a:spLocks noChangeShapeType="1"/>
          </p:cNvSpPr>
          <p:nvPr/>
        </p:nvSpPr>
        <p:spPr bwMode="auto">
          <a:xfrm flipH="1">
            <a:off x="3311525" y="1882775"/>
            <a:ext cx="3175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76" name="Line 114"/>
          <p:cNvSpPr>
            <a:spLocks noChangeShapeType="1"/>
          </p:cNvSpPr>
          <p:nvPr/>
        </p:nvSpPr>
        <p:spPr bwMode="auto">
          <a:xfrm flipH="1">
            <a:off x="4216400" y="1882775"/>
            <a:ext cx="3175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77" name="Line 115"/>
          <p:cNvSpPr>
            <a:spLocks noChangeShapeType="1"/>
          </p:cNvSpPr>
          <p:nvPr/>
        </p:nvSpPr>
        <p:spPr bwMode="auto">
          <a:xfrm flipH="1">
            <a:off x="5353050" y="1882775"/>
            <a:ext cx="3175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78" name="Freeform 116"/>
          <p:cNvSpPr>
            <a:spLocks/>
          </p:cNvSpPr>
          <p:nvPr/>
        </p:nvSpPr>
        <p:spPr bwMode="auto">
          <a:xfrm>
            <a:off x="4302125" y="2219325"/>
            <a:ext cx="127000" cy="476250"/>
          </a:xfrm>
          <a:custGeom>
            <a:avLst/>
            <a:gdLst>
              <a:gd name="T0" fmla="*/ 0 w 80"/>
              <a:gd name="T1" fmla="*/ 2147483647 h 300"/>
              <a:gd name="T2" fmla="*/ 2147483647 w 80"/>
              <a:gd name="T3" fmla="*/ 2147483647 h 300"/>
              <a:gd name="T4" fmla="*/ 2147483647 w 80"/>
              <a:gd name="T5" fmla="*/ 0 h 300"/>
              <a:gd name="T6" fmla="*/ 0 60000 65536"/>
              <a:gd name="T7" fmla="*/ 0 60000 65536"/>
              <a:gd name="T8" fmla="*/ 0 60000 65536"/>
              <a:gd name="T9" fmla="*/ 0 w 80"/>
              <a:gd name="T10" fmla="*/ 0 h 300"/>
              <a:gd name="T11" fmla="*/ 80 w 80"/>
              <a:gd name="T12" fmla="*/ 300 h 3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0" h="300">
                <a:moveTo>
                  <a:pt x="0" y="300"/>
                </a:moveTo>
                <a:lnTo>
                  <a:pt x="80" y="300"/>
                </a:lnTo>
                <a:lnTo>
                  <a:pt x="8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79" name="Freeform 117"/>
          <p:cNvSpPr>
            <a:spLocks/>
          </p:cNvSpPr>
          <p:nvPr/>
        </p:nvSpPr>
        <p:spPr bwMode="auto">
          <a:xfrm>
            <a:off x="3435350" y="2212975"/>
            <a:ext cx="127000" cy="476250"/>
          </a:xfrm>
          <a:custGeom>
            <a:avLst/>
            <a:gdLst>
              <a:gd name="T0" fmla="*/ 0 w 80"/>
              <a:gd name="T1" fmla="*/ 2147483647 h 300"/>
              <a:gd name="T2" fmla="*/ 2147483647 w 80"/>
              <a:gd name="T3" fmla="*/ 2147483647 h 300"/>
              <a:gd name="T4" fmla="*/ 2147483647 w 80"/>
              <a:gd name="T5" fmla="*/ 0 h 300"/>
              <a:gd name="T6" fmla="*/ 0 60000 65536"/>
              <a:gd name="T7" fmla="*/ 0 60000 65536"/>
              <a:gd name="T8" fmla="*/ 0 60000 65536"/>
              <a:gd name="T9" fmla="*/ 0 w 80"/>
              <a:gd name="T10" fmla="*/ 0 h 300"/>
              <a:gd name="T11" fmla="*/ 80 w 80"/>
              <a:gd name="T12" fmla="*/ 300 h 3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0" h="300">
                <a:moveTo>
                  <a:pt x="0" y="300"/>
                </a:moveTo>
                <a:lnTo>
                  <a:pt x="80" y="300"/>
                </a:lnTo>
                <a:lnTo>
                  <a:pt x="8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80" name="Rectangle 44"/>
          <p:cNvSpPr>
            <a:spLocks noChangeArrowheads="1"/>
          </p:cNvSpPr>
          <p:nvPr/>
        </p:nvSpPr>
        <p:spPr bwMode="auto">
          <a:xfrm>
            <a:off x="5646738" y="1787525"/>
            <a:ext cx="955675" cy="700088"/>
          </a:xfrm>
          <a:prstGeom prst="rect">
            <a:avLst/>
          </a:prstGeom>
          <a:noFill/>
          <a:ln w="9525">
            <a:solidFill>
              <a:schemeClr val="tx1"/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>
              <a:latin typeface="Times New Roman" pitchFamily="18" charset="0"/>
            </a:endParaRPr>
          </a:p>
        </p:txBody>
      </p:sp>
      <p:sp>
        <p:nvSpPr>
          <p:cNvPr id="281" name="Text Box 45"/>
          <p:cNvSpPr txBox="1">
            <a:spLocks noChangeArrowheads="1"/>
          </p:cNvSpPr>
          <p:nvPr/>
        </p:nvSpPr>
        <p:spPr bwMode="auto">
          <a:xfrm>
            <a:off x="5157788" y="1250950"/>
            <a:ext cx="1925637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pt-BR" sz="1600"/>
              <a:t>cable headend</a:t>
            </a:r>
          </a:p>
        </p:txBody>
      </p:sp>
      <p:sp>
        <p:nvSpPr>
          <p:cNvPr id="282" name="Freeform 120"/>
          <p:cNvSpPr>
            <a:spLocks/>
          </p:cNvSpPr>
          <p:nvPr/>
        </p:nvSpPr>
        <p:spPr bwMode="auto">
          <a:xfrm>
            <a:off x="5903913" y="1970088"/>
            <a:ext cx="330200" cy="454025"/>
          </a:xfrm>
          <a:custGeom>
            <a:avLst/>
            <a:gdLst>
              <a:gd name="T0" fmla="*/ 0 w 318"/>
              <a:gd name="T1" fmla="*/ 2147483647 h 412"/>
              <a:gd name="T2" fmla="*/ 2147483647 w 318"/>
              <a:gd name="T3" fmla="*/ 2147483647 h 412"/>
              <a:gd name="T4" fmla="*/ 2147483647 w 318"/>
              <a:gd name="T5" fmla="*/ 0 h 412"/>
              <a:gd name="T6" fmla="*/ 2147483647 w 318"/>
              <a:gd name="T7" fmla="*/ 2147483647 h 412"/>
              <a:gd name="T8" fmla="*/ 2147483647 w 318"/>
              <a:gd name="T9" fmla="*/ 2147483647 h 412"/>
              <a:gd name="T10" fmla="*/ 2147483647 w 318"/>
              <a:gd name="T11" fmla="*/ 2147483647 h 412"/>
              <a:gd name="T12" fmla="*/ 2147483647 w 318"/>
              <a:gd name="T13" fmla="*/ 2147483647 h 412"/>
              <a:gd name="T14" fmla="*/ 2147483647 w 318"/>
              <a:gd name="T15" fmla="*/ 2147483647 h 412"/>
              <a:gd name="T16" fmla="*/ 0 w 318"/>
              <a:gd name="T17" fmla="*/ 2147483647 h 41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18"/>
              <a:gd name="T28" fmla="*/ 0 h 412"/>
              <a:gd name="T29" fmla="*/ 318 w 318"/>
              <a:gd name="T30" fmla="*/ 412 h 41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18" h="412">
                <a:moveTo>
                  <a:pt x="0" y="412"/>
                </a:moveTo>
                <a:lnTo>
                  <a:pt x="3" y="1"/>
                </a:lnTo>
                <a:lnTo>
                  <a:pt x="74" y="0"/>
                </a:lnTo>
                <a:lnTo>
                  <a:pt x="254" y="111"/>
                </a:lnTo>
                <a:lnTo>
                  <a:pt x="318" y="115"/>
                </a:lnTo>
                <a:lnTo>
                  <a:pt x="318" y="308"/>
                </a:lnTo>
                <a:lnTo>
                  <a:pt x="246" y="308"/>
                </a:lnTo>
                <a:lnTo>
                  <a:pt x="74" y="412"/>
                </a:lnTo>
                <a:lnTo>
                  <a:pt x="0" y="412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FF99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83" name="Freeform 121"/>
          <p:cNvSpPr>
            <a:spLocks/>
          </p:cNvSpPr>
          <p:nvPr/>
        </p:nvSpPr>
        <p:spPr bwMode="auto">
          <a:xfrm>
            <a:off x="5905500" y="1905000"/>
            <a:ext cx="366713" cy="406400"/>
          </a:xfrm>
          <a:custGeom>
            <a:avLst/>
            <a:gdLst>
              <a:gd name="T0" fmla="*/ 0 w 353"/>
              <a:gd name="T1" fmla="*/ 2147483647 h 369"/>
              <a:gd name="T2" fmla="*/ 2147483647 w 353"/>
              <a:gd name="T3" fmla="*/ 0 h 369"/>
              <a:gd name="T4" fmla="*/ 2147483647 w 353"/>
              <a:gd name="T5" fmla="*/ 0 h 369"/>
              <a:gd name="T6" fmla="*/ 2147483647 w 353"/>
              <a:gd name="T7" fmla="*/ 2147483647 h 369"/>
              <a:gd name="T8" fmla="*/ 2147483647 w 353"/>
              <a:gd name="T9" fmla="*/ 2147483647 h 369"/>
              <a:gd name="T10" fmla="*/ 2147483647 w 353"/>
              <a:gd name="T11" fmla="*/ 2147483647 h 369"/>
              <a:gd name="T12" fmla="*/ 2147483647 w 353"/>
              <a:gd name="T13" fmla="*/ 2147483647 h 369"/>
              <a:gd name="T14" fmla="*/ 2147483647 w 353"/>
              <a:gd name="T15" fmla="*/ 2147483647 h 369"/>
              <a:gd name="T16" fmla="*/ 2147483647 w 353"/>
              <a:gd name="T17" fmla="*/ 2147483647 h 369"/>
              <a:gd name="T18" fmla="*/ 2147483647 w 353"/>
              <a:gd name="T19" fmla="*/ 2147483647 h 369"/>
              <a:gd name="T20" fmla="*/ 0 w 353"/>
              <a:gd name="T21" fmla="*/ 2147483647 h 36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53"/>
              <a:gd name="T34" fmla="*/ 0 h 369"/>
              <a:gd name="T35" fmla="*/ 353 w 353"/>
              <a:gd name="T36" fmla="*/ 369 h 36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53" h="369">
                <a:moveTo>
                  <a:pt x="0" y="59"/>
                </a:moveTo>
                <a:lnTo>
                  <a:pt x="32" y="0"/>
                </a:lnTo>
                <a:lnTo>
                  <a:pt x="105" y="0"/>
                </a:lnTo>
                <a:lnTo>
                  <a:pt x="276" y="113"/>
                </a:lnTo>
                <a:lnTo>
                  <a:pt x="353" y="113"/>
                </a:lnTo>
                <a:lnTo>
                  <a:pt x="353" y="315"/>
                </a:lnTo>
                <a:lnTo>
                  <a:pt x="318" y="369"/>
                </a:lnTo>
                <a:lnTo>
                  <a:pt x="315" y="173"/>
                </a:lnTo>
                <a:lnTo>
                  <a:pt x="254" y="173"/>
                </a:lnTo>
                <a:lnTo>
                  <a:pt x="75" y="60"/>
                </a:lnTo>
                <a:lnTo>
                  <a:pt x="0" y="59"/>
                </a:lnTo>
                <a:close/>
              </a:path>
            </a:pathLst>
          </a:cu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84" name="Line 122"/>
          <p:cNvSpPr>
            <a:spLocks noChangeShapeType="1"/>
          </p:cNvSpPr>
          <p:nvPr/>
        </p:nvSpPr>
        <p:spPr bwMode="auto">
          <a:xfrm flipH="1">
            <a:off x="6230938" y="2028825"/>
            <a:ext cx="34925" cy="68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85" name="Line 123"/>
          <p:cNvSpPr>
            <a:spLocks noChangeShapeType="1"/>
          </p:cNvSpPr>
          <p:nvPr/>
        </p:nvSpPr>
        <p:spPr bwMode="auto">
          <a:xfrm>
            <a:off x="5932488" y="2200275"/>
            <a:ext cx="268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86" name="Freeform 124"/>
          <p:cNvSpPr>
            <a:spLocks/>
          </p:cNvSpPr>
          <p:nvPr/>
        </p:nvSpPr>
        <p:spPr bwMode="auto">
          <a:xfrm>
            <a:off x="5926138" y="2024063"/>
            <a:ext cx="274637" cy="115887"/>
          </a:xfrm>
          <a:custGeom>
            <a:avLst/>
            <a:gdLst>
              <a:gd name="T0" fmla="*/ 0 w 264"/>
              <a:gd name="T1" fmla="*/ 0 h 105"/>
              <a:gd name="T2" fmla="*/ 2147483647 w 264"/>
              <a:gd name="T3" fmla="*/ 0 h 105"/>
              <a:gd name="T4" fmla="*/ 2147483647 w 264"/>
              <a:gd name="T5" fmla="*/ 2147483647 h 105"/>
              <a:gd name="T6" fmla="*/ 2147483647 w 264"/>
              <a:gd name="T7" fmla="*/ 2147483647 h 105"/>
              <a:gd name="T8" fmla="*/ 0 60000 65536"/>
              <a:gd name="T9" fmla="*/ 0 60000 65536"/>
              <a:gd name="T10" fmla="*/ 0 60000 65536"/>
              <a:gd name="T11" fmla="*/ 0 60000 65536"/>
              <a:gd name="T12" fmla="*/ 0 w 264"/>
              <a:gd name="T13" fmla="*/ 0 h 105"/>
              <a:gd name="T14" fmla="*/ 264 w 264"/>
              <a:gd name="T15" fmla="*/ 105 h 10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4" h="105">
                <a:moveTo>
                  <a:pt x="0" y="0"/>
                </a:moveTo>
                <a:lnTo>
                  <a:pt x="52" y="0"/>
                </a:lnTo>
                <a:lnTo>
                  <a:pt x="207" y="105"/>
                </a:lnTo>
                <a:lnTo>
                  <a:pt x="264" y="105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87" name="Freeform 125"/>
          <p:cNvSpPr>
            <a:spLocks/>
          </p:cNvSpPr>
          <p:nvPr/>
        </p:nvSpPr>
        <p:spPr bwMode="auto">
          <a:xfrm flipV="1">
            <a:off x="5926138" y="2260600"/>
            <a:ext cx="274637" cy="114300"/>
          </a:xfrm>
          <a:custGeom>
            <a:avLst/>
            <a:gdLst>
              <a:gd name="T0" fmla="*/ 0 w 264"/>
              <a:gd name="T1" fmla="*/ 0 h 105"/>
              <a:gd name="T2" fmla="*/ 2147483647 w 264"/>
              <a:gd name="T3" fmla="*/ 0 h 105"/>
              <a:gd name="T4" fmla="*/ 2147483647 w 264"/>
              <a:gd name="T5" fmla="*/ 2147483647 h 105"/>
              <a:gd name="T6" fmla="*/ 2147483647 w 264"/>
              <a:gd name="T7" fmla="*/ 2147483647 h 105"/>
              <a:gd name="T8" fmla="*/ 0 60000 65536"/>
              <a:gd name="T9" fmla="*/ 0 60000 65536"/>
              <a:gd name="T10" fmla="*/ 0 60000 65536"/>
              <a:gd name="T11" fmla="*/ 0 60000 65536"/>
              <a:gd name="T12" fmla="*/ 0 w 264"/>
              <a:gd name="T13" fmla="*/ 0 h 105"/>
              <a:gd name="T14" fmla="*/ 264 w 264"/>
              <a:gd name="T15" fmla="*/ 105 h 10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4" h="105">
                <a:moveTo>
                  <a:pt x="0" y="0"/>
                </a:moveTo>
                <a:lnTo>
                  <a:pt x="52" y="0"/>
                </a:lnTo>
                <a:lnTo>
                  <a:pt x="207" y="105"/>
                </a:lnTo>
                <a:lnTo>
                  <a:pt x="264" y="105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88" name="Text Box 126"/>
          <p:cNvSpPr txBox="1">
            <a:spLocks noChangeArrowheads="1"/>
          </p:cNvSpPr>
          <p:nvPr/>
        </p:nvSpPr>
        <p:spPr bwMode="auto">
          <a:xfrm>
            <a:off x="5711825" y="2449513"/>
            <a:ext cx="9509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pt-BR" sz="1600"/>
              <a:t>CMTS</a:t>
            </a:r>
          </a:p>
        </p:txBody>
      </p:sp>
      <p:sp>
        <p:nvSpPr>
          <p:cNvPr id="289" name="AutoShape 127"/>
          <p:cNvSpPr>
            <a:spLocks noChangeArrowheads="1"/>
          </p:cNvSpPr>
          <p:nvPr/>
        </p:nvSpPr>
        <p:spPr bwMode="auto">
          <a:xfrm>
            <a:off x="5507038" y="1524000"/>
            <a:ext cx="1206500" cy="261938"/>
          </a:xfrm>
          <a:prstGeom prst="triangle">
            <a:avLst>
              <a:gd name="adj" fmla="val 50000"/>
            </a:avLst>
          </a:prstGeom>
          <a:noFill/>
          <a:ln w="9525">
            <a:solidFill>
              <a:schemeClr val="tx1"/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/>
          </a:p>
        </p:txBody>
      </p:sp>
      <p:grpSp>
        <p:nvGrpSpPr>
          <p:cNvPr id="290" name="Group 128"/>
          <p:cNvGrpSpPr>
            <a:grpSpLocks/>
          </p:cNvGrpSpPr>
          <p:nvPr/>
        </p:nvGrpSpPr>
        <p:grpSpPr bwMode="auto">
          <a:xfrm>
            <a:off x="5143500" y="2905125"/>
            <a:ext cx="2178050" cy="1147763"/>
            <a:chOff x="3240" y="1830"/>
            <a:chExt cx="1372" cy="723"/>
          </a:xfrm>
        </p:grpSpPr>
        <p:sp>
          <p:nvSpPr>
            <p:cNvPr id="291" name="Freeform 129"/>
            <p:cNvSpPr>
              <a:spLocks/>
            </p:cNvSpPr>
            <p:nvPr/>
          </p:nvSpPr>
          <p:spPr bwMode="auto">
            <a:xfrm>
              <a:off x="3240" y="1830"/>
              <a:ext cx="1372" cy="723"/>
            </a:xfrm>
            <a:custGeom>
              <a:avLst/>
              <a:gdLst>
                <a:gd name="T0" fmla="*/ 145855 w 765"/>
                <a:gd name="T1" fmla="*/ 931 h 459"/>
                <a:gd name="T2" fmla="*/ 99268 w 765"/>
                <a:gd name="T3" fmla="*/ 6562 h 459"/>
                <a:gd name="T4" fmla="*/ 32950 w 765"/>
                <a:gd name="T5" fmla="*/ 9426 h 459"/>
                <a:gd name="T6" fmla="*/ 4821 w 765"/>
                <a:gd name="T7" fmla="*/ 31576 h 459"/>
                <a:gd name="T8" fmla="*/ 61950 w 765"/>
                <a:gd name="T9" fmla="*/ 41713 h 459"/>
                <a:gd name="T10" fmla="*/ 119240 w 765"/>
                <a:gd name="T11" fmla="*/ 40071 h 459"/>
                <a:gd name="T12" fmla="*/ 201010 w 765"/>
                <a:gd name="T13" fmla="*/ 41713 h 459"/>
                <a:gd name="T14" fmla="*/ 240274 w 765"/>
                <a:gd name="T15" fmla="*/ 40797 h 459"/>
                <a:gd name="T16" fmla="*/ 258901 w 765"/>
                <a:gd name="T17" fmla="*/ 34980 h 459"/>
                <a:gd name="T18" fmla="*/ 258196 w 765"/>
                <a:gd name="T19" fmla="*/ 14847 h 459"/>
                <a:gd name="T20" fmla="*/ 227858 w 765"/>
                <a:gd name="T21" fmla="*/ 3221 h 459"/>
                <a:gd name="T22" fmla="*/ 145855 w 765"/>
                <a:gd name="T23" fmla="*/ 931 h 45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65"/>
                <a:gd name="T37" fmla="*/ 0 h 459"/>
                <a:gd name="T38" fmla="*/ 765 w 765"/>
                <a:gd name="T39" fmla="*/ 459 h 45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65" h="459">
                  <a:moveTo>
                    <a:pt x="424" y="10"/>
                  </a:moveTo>
                  <a:cubicBezTo>
                    <a:pt x="362" y="16"/>
                    <a:pt x="343" y="55"/>
                    <a:pt x="288" y="70"/>
                  </a:cubicBezTo>
                  <a:cubicBezTo>
                    <a:pt x="233" y="85"/>
                    <a:pt x="142" y="56"/>
                    <a:pt x="96" y="100"/>
                  </a:cubicBezTo>
                  <a:cubicBezTo>
                    <a:pt x="50" y="144"/>
                    <a:pt x="0" y="279"/>
                    <a:pt x="14" y="336"/>
                  </a:cubicBezTo>
                  <a:cubicBezTo>
                    <a:pt x="28" y="393"/>
                    <a:pt x="125" y="429"/>
                    <a:pt x="180" y="444"/>
                  </a:cubicBezTo>
                  <a:cubicBezTo>
                    <a:pt x="235" y="459"/>
                    <a:pt x="279" y="426"/>
                    <a:pt x="346" y="426"/>
                  </a:cubicBezTo>
                  <a:cubicBezTo>
                    <a:pt x="413" y="426"/>
                    <a:pt x="525" y="443"/>
                    <a:pt x="584" y="444"/>
                  </a:cubicBezTo>
                  <a:cubicBezTo>
                    <a:pt x="643" y="445"/>
                    <a:pt x="670" y="446"/>
                    <a:pt x="698" y="434"/>
                  </a:cubicBezTo>
                  <a:cubicBezTo>
                    <a:pt x="726" y="422"/>
                    <a:pt x="743" y="418"/>
                    <a:pt x="752" y="372"/>
                  </a:cubicBezTo>
                  <a:cubicBezTo>
                    <a:pt x="761" y="326"/>
                    <a:pt x="765" y="214"/>
                    <a:pt x="750" y="158"/>
                  </a:cubicBezTo>
                  <a:cubicBezTo>
                    <a:pt x="735" y="102"/>
                    <a:pt x="716" y="58"/>
                    <a:pt x="662" y="34"/>
                  </a:cubicBezTo>
                  <a:cubicBezTo>
                    <a:pt x="608" y="10"/>
                    <a:pt x="505" y="0"/>
                    <a:pt x="424" y="1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2" name="Line 130"/>
            <p:cNvSpPr>
              <a:spLocks noChangeShapeType="1"/>
            </p:cNvSpPr>
            <p:nvPr/>
          </p:nvSpPr>
          <p:spPr bwMode="auto">
            <a:xfrm flipV="1">
              <a:off x="3763" y="2053"/>
              <a:ext cx="106" cy="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3" name="Line 131"/>
            <p:cNvSpPr>
              <a:spLocks noChangeShapeType="1"/>
            </p:cNvSpPr>
            <p:nvPr/>
          </p:nvSpPr>
          <p:spPr bwMode="auto">
            <a:xfrm>
              <a:off x="3616" y="2204"/>
              <a:ext cx="0" cy="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4" name="Line 132"/>
            <p:cNvSpPr>
              <a:spLocks noChangeShapeType="1"/>
            </p:cNvSpPr>
            <p:nvPr/>
          </p:nvSpPr>
          <p:spPr bwMode="auto">
            <a:xfrm flipV="1">
              <a:off x="3763" y="2114"/>
              <a:ext cx="226" cy="2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5" name="Line 133"/>
            <p:cNvSpPr>
              <a:spLocks noChangeShapeType="1"/>
            </p:cNvSpPr>
            <p:nvPr/>
          </p:nvSpPr>
          <p:spPr bwMode="auto">
            <a:xfrm>
              <a:off x="4076" y="2113"/>
              <a:ext cx="0" cy="1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6" name="Line 134"/>
            <p:cNvSpPr>
              <a:spLocks noChangeShapeType="1"/>
            </p:cNvSpPr>
            <p:nvPr/>
          </p:nvSpPr>
          <p:spPr bwMode="auto">
            <a:xfrm>
              <a:off x="3779" y="2380"/>
              <a:ext cx="1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7" name="Line 135"/>
            <p:cNvSpPr>
              <a:spLocks noChangeShapeType="1"/>
            </p:cNvSpPr>
            <p:nvPr/>
          </p:nvSpPr>
          <p:spPr bwMode="auto">
            <a:xfrm>
              <a:off x="4255" y="2372"/>
              <a:ext cx="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298" name="Group 136"/>
            <p:cNvGrpSpPr>
              <a:grpSpLocks/>
            </p:cNvGrpSpPr>
            <p:nvPr/>
          </p:nvGrpSpPr>
          <p:grpSpPr bwMode="auto">
            <a:xfrm>
              <a:off x="3860" y="1969"/>
              <a:ext cx="335" cy="148"/>
              <a:chOff x="4650" y="1129"/>
              <a:chExt cx="246" cy="95"/>
            </a:xfrm>
          </p:grpSpPr>
          <p:sp>
            <p:nvSpPr>
              <p:cNvPr id="328" name="Oval 407"/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29" name="Rectangle 410"/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30" name="Oval 411"/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331" name="Group 140"/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334" name="Freeform 141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35" name="Freeform 142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32" name="Line 143"/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3" name="Line 144"/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99" name="Group 145"/>
            <p:cNvGrpSpPr>
              <a:grpSpLocks/>
            </p:cNvGrpSpPr>
            <p:nvPr/>
          </p:nvGrpSpPr>
          <p:grpSpPr bwMode="auto">
            <a:xfrm>
              <a:off x="3922" y="2284"/>
              <a:ext cx="336" cy="154"/>
              <a:chOff x="4650" y="1129"/>
              <a:chExt cx="246" cy="95"/>
            </a:xfrm>
          </p:grpSpPr>
          <p:sp>
            <p:nvSpPr>
              <p:cNvPr id="320" name="Oval 407"/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21" name="Rectangle 410"/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22" name="Oval 411"/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323" name="Group 149"/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326" name="Freeform 150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27" name="Freeform 151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24" name="Line 152"/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25" name="Line 153"/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0" name="Group 154"/>
            <p:cNvGrpSpPr>
              <a:grpSpLocks/>
            </p:cNvGrpSpPr>
            <p:nvPr/>
          </p:nvGrpSpPr>
          <p:grpSpPr bwMode="auto">
            <a:xfrm>
              <a:off x="3443" y="2054"/>
              <a:ext cx="335" cy="149"/>
              <a:chOff x="4650" y="1129"/>
              <a:chExt cx="246" cy="95"/>
            </a:xfrm>
          </p:grpSpPr>
          <p:sp>
            <p:nvSpPr>
              <p:cNvPr id="312" name="Oval 407"/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13" name="Rectangle 410"/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14" name="Oval 411"/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315" name="Group 158"/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318" name="Freeform 159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" name="Freeform 160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6" name="Line 161"/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7" name="Line 162"/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1" name="Group 163"/>
            <p:cNvGrpSpPr>
              <a:grpSpLocks/>
            </p:cNvGrpSpPr>
            <p:nvPr/>
          </p:nvGrpSpPr>
          <p:grpSpPr bwMode="auto">
            <a:xfrm>
              <a:off x="3452" y="2284"/>
              <a:ext cx="336" cy="148"/>
              <a:chOff x="4650" y="1129"/>
              <a:chExt cx="246" cy="95"/>
            </a:xfrm>
          </p:grpSpPr>
          <p:sp>
            <p:nvSpPr>
              <p:cNvPr id="304" name="Oval 407"/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05" name="Rectangle 410"/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06" name="Oval 411"/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307" name="Group 167"/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310" name="Freeform 16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1" name="Freeform 16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08" name="Line 170"/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" name="Line 171"/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302" name="Line 172"/>
            <p:cNvSpPr>
              <a:spLocks noChangeShapeType="1"/>
            </p:cNvSpPr>
            <p:nvPr/>
          </p:nvSpPr>
          <p:spPr bwMode="auto">
            <a:xfrm>
              <a:off x="4422" y="2370"/>
              <a:ext cx="153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3" name="Text Box 580"/>
            <p:cNvSpPr txBox="1">
              <a:spLocks noChangeArrowheads="1"/>
            </p:cNvSpPr>
            <p:nvPr/>
          </p:nvSpPr>
          <p:spPr bwMode="auto">
            <a:xfrm>
              <a:off x="4231" y="1988"/>
              <a:ext cx="34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1800"/>
                <a:t>ISP</a:t>
              </a:r>
            </a:p>
          </p:txBody>
        </p:sp>
      </p:grpSp>
      <p:sp>
        <p:nvSpPr>
          <p:cNvPr id="336" name="Freeform 174"/>
          <p:cNvSpPr>
            <a:spLocks/>
          </p:cNvSpPr>
          <p:nvPr/>
        </p:nvSpPr>
        <p:spPr bwMode="auto">
          <a:xfrm>
            <a:off x="6251575" y="2193925"/>
            <a:ext cx="206375" cy="927100"/>
          </a:xfrm>
          <a:custGeom>
            <a:avLst/>
            <a:gdLst>
              <a:gd name="T0" fmla="*/ 0 w 130"/>
              <a:gd name="T1" fmla="*/ 0 h 584"/>
              <a:gd name="T2" fmla="*/ 2147483647 w 130"/>
              <a:gd name="T3" fmla="*/ 0 h 584"/>
              <a:gd name="T4" fmla="*/ 2147483647 w 130"/>
              <a:gd name="T5" fmla="*/ 2147483647 h 584"/>
              <a:gd name="T6" fmla="*/ 0 60000 65536"/>
              <a:gd name="T7" fmla="*/ 0 60000 65536"/>
              <a:gd name="T8" fmla="*/ 0 60000 65536"/>
              <a:gd name="T9" fmla="*/ 0 w 130"/>
              <a:gd name="T10" fmla="*/ 0 h 584"/>
              <a:gd name="T11" fmla="*/ 130 w 130"/>
              <a:gd name="T12" fmla="*/ 584 h 5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0" h="584">
                <a:moveTo>
                  <a:pt x="0" y="0"/>
                </a:moveTo>
                <a:lnTo>
                  <a:pt x="130" y="0"/>
                </a:lnTo>
                <a:lnTo>
                  <a:pt x="130" y="584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337" name="Group 175"/>
          <p:cNvGrpSpPr>
            <a:grpSpLocks/>
          </p:cNvGrpSpPr>
          <p:nvPr/>
        </p:nvGrpSpPr>
        <p:grpSpPr bwMode="auto">
          <a:xfrm>
            <a:off x="6210303" y="2355850"/>
            <a:ext cx="2517776" cy="720725"/>
            <a:chOff x="3912" y="1484"/>
            <a:chExt cx="1586" cy="454"/>
          </a:xfrm>
        </p:grpSpPr>
        <p:sp>
          <p:nvSpPr>
            <p:cNvPr id="338" name="Line 176"/>
            <p:cNvSpPr>
              <a:spLocks noChangeShapeType="1"/>
            </p:cNvSpPr>
            <p:nvPr/>
          </p:nvSpPr>
          <p:spPr bwMode="auto">
            <a:xfrm flipH="1" flipV="1">
              <a:off x="3912" y="1497"/>
              <a:ext cx="711" cy="94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339" name="Text Box 177"/>
            <p:cNvSpPr txBox="1">
              <a:spLocks noChangeArrowheads="1"/>
            </p:cNvSpPr>
            <p:nvPr/>
          </p:nvSpPr>
          <p:spPr bwMode="auto">
            <a:xfrm>
              <a:off x="4425" y="1484"/>
              <a:ext cx="1073" cy="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r">
                <a:lnSpc>
                  <a:spcPct val="85000"/>
                </a:lnSpc>
              </a:pPr>
              <a:r>
                <a:rPr lang="pt-BR" altLang="pt-BR" sz="1600" i="1" dirty="0" smtClean="0"/>
                <a:t>Sistema de</a:t>
              </a:r>
            </a:p>
            <a:p>
              <a:pPr algn="r">
                <a:lnSpc>
                  <a:spcPct val="85000"/>
                </a:lnSpc>
              </a:pPr>
              <a:r>
                <a:rPr lang="pt-BR" altLang="pt-BR" sz="1600" i="1" dirty="0" smtClean="0"/>
                <a:t>terminação de </a:t>
              </a:r>
            </a:p>
            <a:p>
              <a:pPr algn="r">
                <a:lnSpc>
                  <a:spcPct val="85000"/>
                </a:lnSpc>
              </a:pPr>
              <a:r>
                <a:rPr lang="pt-BR" altLang="pt-BR" sz="1600" i="1" dirty="0" smtClean="0"/>
                <a:t>modems a cabo </a:t>
              </a:r>
              <a:endParaRPr lang="pt-BR" altLang="pt-BR" sz="1600" i="1" dirty="0"/>
            </a:p>
          </p:txBody>
        </p:sp>
      </p:grpSp>
      <p:grpSp>
        <p:nvGrpSpPr>
          <p:cNvPr id="340" name="Group 181"/>
          <p:cNvGrpSpPr>
            <a:grpSpLocks/>
          </p:cNvGrpSpPr>
          <p:nvPr/>
        </p:nvGrpSpPr>
        <p:grpSpPr bwMode="auto">
          <a:xfrm>
            <a:off x="560388" y="1928813"/>
            <a:ext cx="609600" cy="609600"/>
            <a:chOff x="-44" y="1473"/>
            <a:chExt cx="981" cy="1105"/>
          </a:xfrm>
        </p:grpSpPr>
        <p:pic>
          <p:nvPicPr>
            <p:cNvPr id="341" name="Picture 182" descr="desktop_computer_stylized_medium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2" name="Freeform 183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102481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Redes de acesso: rede doméstica</a:t>
            </a:r>
            <a:endParaRPr lang="pt-BR" sz="360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5CA30C-BB3F-4695-823B-CAA85338B9D0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88" name="AutoShape 99"/>
          <p:cNvSpPr>
            <a:spLocks noChangeArrowheads="1"/>
          </p:cNvSpPr>
          <p:nvPr/>
        </p:nvSpPr>
        <p:spPr bwMode="auto">
          <a:xfrm>
            <a:off x="888973" y="1263805"/>
            <a:ext cx="5649912" cy="768350"/>
          </a:xfrm>
          <a:prstGeom prst="triangle">
            <a:avLst>
              <a:gd name="adj" fmla="val 50000"/>
            </a:avLst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 dirty="0"/>
          </a:p>
        </p:txBody>
      </p:sp>
      <p:sp>
        <p:nvSpPr>
          <p:cNvPr id="89" name="Text Box 26"/>
          <p:cNvSpPr txBox="1">
            <a:spLocks noChangeArrowheads="1"/>
          </p:cNvSpPr>
          <p:nvPr/>
        </p:nvSpPr>
        <p:spPr bwMode="auto">
          <a:xfrm>
            <a:off x="6040410" y="3283105"/>
            <a:ext cx="289718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pt-BR" altLang="pt-BR" sz="2000" dirty="0" smtClean="0"/>
              <a:t>de/para ponto final</a:t>
            </a:r>
          </a:p>
          <a:p>
            <a:pPr algn="ctr">
              <a:lnSpc>
                <a:spcPct val="85000"/>
              </a:lnSpc>
            </a:pPr>
            <a:r>
              <a:rPr lang="pt-BR" altLang="pt-BR" sz="2000" dirty="0" smtClean="0"/>
              <a:t>ou central telefônica</a:t>
            </a:r>
            <a:endParaRPr lang="pt-BR" altLang="pt-BR" sz="2000" dirty="0"/>
          </a:p>
        </p:txBody>
      </p:sp>
      <p:sp>
        <p:nvSpPr>
          <p:cNvPr id="90" name="Rectangle 87"/>
          <p:cNvSpPr>
            <a:spLocks noChangeArrowheads="1"/>
          </p:cNvSpPr>
          <p:nvPr/>
        </p:nvSpPr>
        <p:spPr bwMode="auto">
          <a:xfrm>
            <a:off x="1323948" y="2017868"/>
            <a:ext cx="4781550" cy="2662237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 dirty="0"/>
          </a:p>
        </p:txBody>
      </p:sp>
      <p:grpSp>
        <p:nvGrpSpPr>
          <p:cNvPr id="91" name="Group 105"/>
          <p:cNvGrpSpPr>
            <a:grpSpLocks/>
          </p:cNvGrpSpPr>
          <p:nvPr/>
        </p:nvGrpSpPr>
        <p:grpSpPr bwMode="auto">
          <a:xfrm>
            <a:off x="4422748" y="3357718"/>
            <a:ext cx="3000375" cy="361950"/>
            <a:chOff x="2434" y="2109"/>
            <a:chExt cx="1890" cy="228"/>
          </a:xfrm>
        </p:grpSpPr>
        <p:grpSp>
          <p:nvGrpSpPr>
            <p:cNvPr id="92" name="Group 91"/>
            <p:cNvGrpSpPr>
              <a:grpSpLocks/>
            </p:cNvGrpSpPr>
            <p:nvPr/>
          </p:nvGrpSpPr>
          <p:grpSpPr bwMode="auto">
            <a:xfrm>
              <a:off x="2722" y="2109"/>
              <a:ext cx="642" cy="228"/>
              <a:chOff x="322" y="890"/>
              <a:chExt cx="872" cy="339"/>
            </a:xfrm>
          </p:grpSpPr>
          <p:sp>
            <p:nvSpPr>
              <p:cNvPr id="95" name="Rectangle 92"/>
              <p:cNvSpPr>
                <a:spLocks noChangeArrowheads="1"/>
              </p:cNvSpPr>
              <p:nvPr/>
            </p:nvSpPr>
            <p:spPr bwMode="auto">
              <a:xfrm>
                <a:off x="323" y="1004"/>
                <a:ext cx="871" cy="225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dirty="0"/>
              </a:p>
            </p:txBody>
          </p:sp>
          <p:sp>
            <p:nvSpPr>
              <p:cNvPr id="96" name="Rectangle 93"/>
              <p:cNvSpPr>
                <a:spLocks noChangeArrowheads="1"/>
              </p:cNvSpPr>
              <p:nvPr/>
            </p:nvSpPr>
            <p:spPr bwMode="auto">
              <a:xfrm>
                <a:off x="393" y="1073"/>
                <a:ext cx="57" cy="5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dirty="0"/>
              </a:p>
            </p:txBody>
          </p:sp>
          <p:sp>
            <p:nvSpPr>
              <p:cNvPr id="97" name="Rectangle 94"/>
              <p:cNvSpPr>
                <a:spLocks noChangeArrowheads="1"/>
              </p:cNvSpPr>
              <p:nvPr/>
            </p:nvSpPr>
            <p:spPr bwMode="auto">
              <a:xfrm>
                <a:off x="467" y="1073"/>
                <a:ext cx="56" cy="57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dirty="0"/>
              </a:p>
            </p:txBody>
          </p:sp>
          <p:sp>
            <p:nvSpPr>
              <p:cNvPr id="98" name="Rectangle 95"/>
              <p:cNvSpPr>
                <a:spLocks noChangeArrowheads="1"/>
              </p:cNvSpPr>
              <p:nvPr/>
            </p:nvSpPr>
            <p:spPr bwMode="auto">
              <a:xfrm>
                <a:off x="541" y="1071"/>
                <a:ext cx="56" cy="5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dirty="0"/>
              </a:p>
            </p:txBody>
          </p:sp>
          <p:sp>
            <p:nvSpPr>
              <p:cNvPr id="99" name="Rectangle 96"/>
              <p:cNvSpPr>
                <a:spLocks noChangeArrowheads="1"/>
              </p:cNvSpPr>
              <p:nvPr/>
            </p:nvSpPr>
            <p:spPr bwMode="auto">
              <a:xfrm>
                <a:off x="615" y="1071"/>
                <a:ext cx="56" cy="5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dirty="0"/>
              </a:p>
            </p:txBody>
          </p:sp>
          <p:sp>
            <p:nvSpPr>
              <p:cNvPr id="100" name="AutoShape 97"/>
              <p:cNvSpPr>
                <a:spLocks noChangeArrowheads="1"/>
              </p:cNvSpPr>
              <p:nvPr/>
            </p:nvSpPr>
            <p:spPr bwMode="auto">
              <a:xfrm rot="10800000" flipH="1">
                <a:off x="322" y="890"/>
                <a:ext cx="859" cy="11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1 w 21600"/>
                  <a:gd name="T13" fmla="*/ 4516 h 21600"/>
                  <a:gd name="T14" fmla="*/ 17099 w 21600"/>
                  <a:gd name="T15" fmla="*/ 17084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 dirty="0"/>
              </a:p>
            </p:txBody>
          </p:sp>
        </p:grpSp>
        <p:sp>
          <p:nvSpPr>
            <p:cNvPr id="93" name="Line 102"/>
            <p:cNvSpPr>
              <a:spLocks noChangeShapeType="1"/>
            </p:cNvSpPr>
            <p:nvPr/>
          </p:nvSpPr>
          <p:spPr bwMode="auto">
            <a:xfrm flipH="1">
              <a:off x="3361" y="2258"/>
              <a:ext cx="96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94" name="Line 104"/>
            <p:cNvSpPr>
              <a:spLocks noChangeShapeType="1"/>
            </p:cNvSpPr>
            <p:nvPr/>
          </p:nvSpPr>
          <p:spPr bwMode="auto">
            <a:xfrm flipH="1">
              <a:off x="2434" y="2261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</p:grpSp>
      <p:grpSp>
        <p:nvGrpSpPr>
          <p:cNvPr id="101" name="Group 107"/>
          <p:cNvGrpSpPr>
            <a:grpSpLocks/>
          </p:cNvGrpSpPr>
          <p:nvPr/>
        </p:nvGrpSpPr>
        <p:grpSpPr bwMode="auto">
          <a:xfrm>
            <a:off x="3408335" y="3332318"/>
            <a:ext cx="1065213" cy="455612"/>
            <a:chOff x="2356" y="1300"/>
            <a:chExt cx="555" cy="194"/>
          </a:xfrm>
        </p:grpSpPr>
        <p:sp>
          <p:nvSpPr>
            <p:cNvPr id="102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 dirty="0">
                <a:latin typeface="Times New Roman" pitchFamily="18" charset="0"/>
              </a:endParaRPr>
            </a:p>
          </p:txBody>
        </p:sp>
        <p:sp>
          <p:nvSpPr>
            <p:cNvPr id="103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 dirty="0">
                <a:latin typeface="Times New Roman" pitchFamily="18" charset="0"/>
              </a:endParaRPr>
            </a:p>
          </p:txBody>
        </p:sp>
        <p:sp>
          <p:nvSpPr>
            <p:cNvPr id="104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 dirty="0">
                <a:latin typeface="Times New Roman" pitchFamily="18" charset="0"/>
              </a:endParaRPr>
            </a:p>
          </p:txBody>
        </p:sp>
        <p:grpSp>
          <p:nvGrpSpPr>
            <p:cNvPr id="105" name="Group 111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108" name="Freeform 112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109" name="Freeform 113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106" name="Line 114"/>
            <p:cNvSpPr>
              <a:spLocks noChangeShapeType="1"/>
            </p:cNvSpPr>
            <p:nvPr/>
          </p:nvSpPr>
          <p:spPr bwMode="auto">
            <a:xfrm>
              <a:off x="2357" y="1361"/>
              <a:ext cx="0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107" name="Line 115"/>
            <p:cNvSpPr>
              <a:spLocks noChangeShapeType="1"/>
            </p:cNvSpPr>
            <p:nvPr/>
          </p:nvSpPr>
          <p:spPr bwMode="auto">
            <a:xfrm>
              <a:off x="2907" y="1363"/>
              <a:ext cx="0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</p:grpSp>
      <p:sp>
        <p:nvSpPr>
          <p:cNvPr id="110" name="Line 116"/>
          <p:cNvSpPr>
            <a:spLocks noChangeShapeType="1"/>
          </p:cNvSpPr>
          <p:nvPr/>
        </p:nvSpPr>
        <p:spPr bwMode="auto">
          <a:xfrm flipH="1">
            <a:off x="2570135" y="3568855"/>
            <a:ext cx="822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/>
          </a:p>
        </p:txBody>
      </p:sp>
      <p:grpSp>
        <p:nvGrpSpPr>
          <p:cNvPr id="111" name="Group 119"/>
          <p:cNvGrpSpPr>
            <a:grpSpLocks/>
          </p:cNvGrpSpPr>
          <p:nvPr/>
        </p:nvGrpSpPr>
        <p:grpSpPr bwMode="auto">
          <a:xfrm>
            <a:off x="1949423" y="2989418"/>
            <a:ext cx="1068387" cy="820737"/>
            <a:chOff x="2967" y="478"/>
            <a:chExt cx="788" cy="625"/>
          </a:xfrm>
        </p:grpSpPr>
        <p:pic>
          <p:nvPicPr>
            <p:cNvPr id="112" name="Picture 120" descr="access_point_stylized_small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" name="Picture 121" descr="antenna_radiation_styliz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4" name="Line 122"/>
          <p:cNvSpPr>
            <a:spLocks noChangeShapeType="1"/>
          </p:cNvSpPr>
          <p:nvPr/>
        </p:nvSpPr>
        <p:spPr bwMode="auto">
          <a:xfrm flipH="1" flipV="1">
            <a:off x="3890935" y="2871943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/>
          </a:p>
        </p:txBody>
      </p:sp>
      <p:grpSp>
        <p:nvGrpSpPr>
          <p:cNvPr id="115" name="Group 138"/>
          <p:cNvGrpSpPr>
            <a:grpSpLocks/>
          </p:cNvGrpSpPr>
          <p:nvPr/>
        </p:nvGrpSpPr>
        <p:grpSpPr bwMode="auto">
          <a:xfrm>
            <a:off x="5460973" y="3808568"/>
            <a:ext cx="2527300" cy="1268412"/>
            <a:chOff x="3355" y="2333"/>
            <a:chExt cx="1592" cy="799"/>
          </a:xfrm>
        </p:grpSpPr>
        <p:sp>
          <p:nvSpPr>
            <p:cNvPr id="116" name="Text Box 39"/>
            <p:cNvSpPr txBox="1">
              <a:spLocks noChangeArrowheads="1"/>
            </p:cNvSpPr>
            <p:nvPr/>
          </p:nvSpPr>
          <p:spPr bwMode="auto">
            <a:xfrm>
              <a:off x="3355" y="2934"/>
              <a:ext cx="1592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pt-BR" altLang="pt-BR" sz="1800" dirty="0" smtClean="0"/>
                <a:t>modem a cabo ou DSL</a:t>
              </a:r>
              <a:endParaRPr lang="pt-BR" altLang="pt-BR" sz="1800" dirty="0"/>
            </a:p>
          </p:txBody>
        </p:sp>
        <p:sp>
          <p:nvSpPr>
            <p:cNvPr id="117" name="Line 129"/>
            <p:cNvSpPr>
              <a:spLocks noChangeShapeType="1"/>
            </p:cNvSpPr>
            <p:nvPr/>
          </p:nvSpPr>
          <p:spPr bwMode="auto">
            <a:xfrm>
              <a:off x="3449" y="2333"/>
              <a:ext cx="0" cy="590"/>
            </a:xfrm>
            <a:prstGeom prst="line">
              <a:avLst/>
            </a:prstGeom>
            <a:noFill/>
            <a:ln w="1905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</p:grpSp>
      <p:grpSp>
        <p:nvGrpSpPr>
          <p:cNvPr id="118" name="Group 139"/>
          <p:cNvGrpSpPr>
            <a:grpSpLocks/>
          </p:cNvGrpSpPr>
          <p:nvPr/>
        </p:nvGrpSpPr>
        <p:grpSpPr bwMode="auto">
          <a:xfrm>
            <a:off x="4195735" y="3800630"/>
            <a:ext cx="2593975" cy="1778000"/>
            <a:chOff x="2558" y="2328"/>
            <a:chExt cx="1634" cy="1120"/>
          </a:xfrm>
        </p:grpSpPr>
        <p:sp>
          <p:nvSpPr>
            <p:cNvPr id="119" name="Text Box 39"/>
            <p:cNvSpPr txBox="1">
              <a:spLocks noChangeArrowheads="1"/>
            </p:cNvSpPr>
            <p:nvPr/>
          </p:nvSpPr>
          <p:spPr bwMode="auto">
            <a:xfrm>
              <a:off x="2558" y="3252"/>
              <a:ext cx="1634" cy="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pt-BR" altLang="pt-BR" sz="1800" dirty="0" smtClean="0"/>
                <a:t>rotador, firewall, NAT</a:t>
              </a:r>
              <a:endParaRPr lang="pt-BR" altLang="pt-BR" sz="1800" dirty="0"/>
            </a:p>
          </p:txBody>
        </p:sp>
        <p:sp>
          <p:nvSpPr>
            <p:cNvPr id="120" name="Line 133"/>
            <p:cNvSpPr>
              <a:spLocks noChangeShapeType="1"/>
            </p:cNvSpPr>
            <p:nvPr/>
          </p:nvSpPr>
          <p:spPr bwMode="auto">
            <a:xfrm>
              <a:off x="2645" y="2328"/>
              <a:ext cx="0" cy="938"/>
            </a:xfrm>
            <a:prstGeom prst="line">
              <a:avLst/>
            </a:prstGeom>
            <a:noFill/>
            <a:ln w="1905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</p:grpSp>
      <p:grpSp>
        <p:nvGrpSpPr>
          <p:cNvPr id="121" name="Group 141"/>
          <p:cNvGrpSpPr>
            <a:grpSpLocks/>
          </p:cNvGrpSpPr>
          <p:nvPr/>
        </p:nvGrpSpPr>
        <p:grpSpPr bwMode="auto">
          <a:xfrm>
            <a:off x="3740123" y="4681693"/>
            <a:ext cx="3470275" cy="1394538"/>
            <a:chOff x="2062" y="2532"/>
            <a:chExt cx="2186" cy="1212"/>
          </a:xfrm>
        </p:grpSpPr>
        <p:sp>
          <p:nvSpPr>
            <p:cNvPr id="122" name="Line 134"/>
            <p:cNvSpPr>
              <a:spLocks noChangeShapeType="1"/>
            </p:cNvSpPr>
            <p:nvPr/>
          </p:nvSpPr>
          <p:spPr bwMode="auto">
            <a:xfrm>
              <a:off x="2064" y="2532"/>
              <a:ext cx="0" cy="938"/>
            </a:xfrm>
            <a:prstGeom prst="line">
              <a:avLst/>
            </a:prstGeom>
            <a:noFill/>
            <a:ln w="1905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123" name="Text Box 39"/>
            <p:cNvSpPr txBox="1">
              <a:spLocks noChangeArrowheads="1"/>
            </p:cNvSpPr>
            <p:nvPr/>
          </p:nvSpPr>
          <p:spPr bwMode="auto">
            <a:xfrm>
              <a:off x="2062" y="3471"/>
              <a:ext cx="2186" cy="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pt-BR" altLang="pt-BR" sz="1800" dirty="0" smtClean="0"/>
                <a:t>Ethernet cabeada (100 Mbps)</a:t>
              </a:r>
              <a:endParaRPr lang="pt-BR" altLang="pt-BR" sz="1800" dirty="0"/>
            </a:p>
          </p:txBody>
        </p:sp>
      </p:grpSp>
      <p:grpSp>
        <p:nvGrpSpPr>
          <p:cNvPr id="124" name="Group 140"/>
          <p:cNvGrpSpPr>
            <a:grpSpLocks/>
          </p:cNvGrpSpPr>
          <p:nvPr/>
        </p:nvGrpSpPr>
        <p:grpSpPr bwMode="auto">
          <a:xfrm>
            <a:off x="404785" y="3830792"/>
            <a:ext cx="2120899" cy="2047874"/>
            <a:chOff x="170" y="2347"/>
            <a:chExt cx="1336" cy="1290"/>
          </a:xfrm>
        </p:grpSpPr>
        <p:sp>
          <p:nvSpPr>
            <p:cNvPr id="125" name="Line 136"/>
            <p:cNvSpPr>
              <a:spLocks noChangeShapeType="1"/>
            </p:cNvSpPr>
            <p:nvPr/>
          </p:nvSpPr>
          <p:spPr bwMode="auto">
            <a:xfrm>
              <a:off x="1360" y="2347"/>
              <a:ext cx="0" cy="938"/>
            </a:xfrm>
            <a:prstGeom prst="line">
              <a:avLst/>
            </a:prstGeom>
            <a:noFill/>
            <a:ln w="1905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126" name="Text Box 39"/>
            <p:cNvSpPr txBox="1">
              <a:spLocks noChangeArrowheads="1"/>
            </p:cNvSpPr>
            <p:nvPr/>
          </p:nvSpPr>
          <p:spPr bwMode="auto">
            <a:xfrm>
              <a:off x="170" y="3300"/>
              <a:ext cx="1336" cy="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r">
                <a:lnSpc>
                  <a:spcPct val="80000"/>
                </a:lnSpc>
              </a:pPr>
              <a:r>
                <a:rPr lang="pt-BR" altLang="pt-BR" sz="1800" dirty="0" smtClean="0"/>
                <a:t>ponto de acesso</a:t>
              </a:r>
            </a:p>
            <a:p>
              <a:pPr algn="r">
                <a:lnSpc>
                  <a:spcPct val="80000"/>
                </a:lnSpc>
              </a:pPr>
              <a:r>
                <a:rPr lang="pt-BR" altLang="pt-BR" sz="1800" dirty="0" smtClean="0"/>
                <a:t>sem fio (54 Mbps)</a:t>
              </a:r>
              <a:endParaRPr lang="pt-BR" altLang="pt-BR" sz="1800" dirty="0"/>
            </a:p>
          </p:txBody>
        </p:sp>
      </p:grpSp>
      <p:sp>
        <p:nvSpPr>
          <p:cNvPr id="127" name="Text Box 142"/>
          <p:cNvSpPr txBox="1">
            <a:spLocks noChangeArrowheads="1"/>
          </p:cNvSpPr>
          <p:nvPr/>
        </p:nvSpPr>
        <p:spPr bwMode="auto">
          <a:xfrm>
            <a:off x="764431" y="1408268"/>
            <a:ext cx="151201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/>
            <a:r>
              <a:rPr lang="pt-BR" altLang="pt-BR" sz="2000" dirty="0" smtClean="0"/>
              <a:t>dispositivos</a:t>
            </a:r>
          </a:p>
          <a:p>
            <a:pPr algn="ctr"/>
            <a:r>
              <a:rPr lang="pt-BR" altLang="pt-BR" sz="2000" dirty="0" smtClean="0"/>
              <a:t>sem fio</a:t>
            </a:r>
            <a:endParaRPr lang="pt-BR" altLang="pt-BR" sz="2000" dirty="0"/>
          </a:p>
        </p:txBody>
      </p:sp>
      <p:grpSp>
        <p:nvGrpSpPr>
          <p:cNvPr id="128" name="Group 143"/>
          <p:cNvGrpSpPr>
            <a:grpSpLocks/>
          </p:cNvGrpSpPr>
          <p:nvPr/>
        </p:nvGrpSpPr>
        <p:grpSpPr bwMode="auto">
          <a:xfrm>
            <a:off x="1519210" y="2059143"/>
            <a:ext cx="733425" cy="758825"/>
            <a:chOff x="2751" y="1851"/>
            <a:chExt cx="462" cy="478"/>
          </a:xfrm>
        </p:grpSpPr>
        <p:pic>
          <p:nvPicPr>
            <p:cNvPr id="129" name="Picture 144" descr="iphone_stylized_small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0" name="Picture 145" descr="antenna_radiation_styliz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1" name="Line 146"/>
          <p:cNvSpPr>
            <a:spLocks noChangeShapeType="1"/>
          </p:cNvSpPr>
          <p:nvPr/>
        </p:nvSpPr>
        <p:spPr bwMode="auto">
          <a:xfrm>
            <a:off x="3814735" y="3784755"/>
            <a:ext cx="12700" cy="217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/>
          </a:p>
        </p:txBody>
      </p:sp>
      <p:sp>
        <p:nvSpPr>
          <p:cNvPr id="132" name="Oval 147"/>
          <p:cNvSpPr>
            <a:spLocks noChangeArrowheads="1"/>
          </p:cNvSpPr>
          <p:nvPr/>
        </p:nvSpPr>
        <p:spPr bwMode="auto">
          <a:xfrm>
            <a:off x="1416023" y="2906868"/>
            <a:ext cx="3359150" cy="1050925"/>
          </a:xfrm>
          <a:prstGeom prst="ellipse">
            <a:avLst/>
          </a:prstGeom>
          <a:noFill/>
          <a:ln w="19050">
            <a:solidFill>
              <a:srgbClr val="CC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 dirty="0"/>
          </a:p>
        </p:txBody>
      </p:sp>
      <p:grpSp>
        <p:nvGrpSpPr>
          <p:cNvPr id="133" name="Group 150"/>
          <p:cNvGrpSpPr>
            <a:grpSpLocks/>
          </p:cNvGrpSpPr>
          <p:nvPr/>
        </p:nvGrpSpPr>
        <p:grpSpPr bwMode="auto">
          <a:xfrm>
            <a:off x="41249" y="3637118"/>
            <a:ext cx="1860551" cy="930275"/>
            <a:chOff x="-59" y="2225"/>
            <a:chExt cx="1172" cy="586"/>
          </a:xfrm>
        </p:grpSpPr>
        <p:sp>
          <p:nvSpPr>
            <p:cNvPr id="134" name="Text Box 148"/>
            <p:cNvSpPr txBox="1">
              <a:spLocks noChangeArrowheads="1"/>
            </p:cNvSpPr>
            <p:nvPr/>
          </p:nvSpPr>
          <p:spPr bwMode="auto">
            <a:xfrm>
              <a:off x="-59" y="2357"/>
              <a:ext cx="1172" cy="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r">
                <a:lnSpc>
                  <a:spcPct val="85000"/>
                </a:lnSpc>
              </a:pPr>
              <a:r>
                <a:rPr lang="pt-BR" altLang="pt-BR" sz="1600" dirty="0" smtClean="0"/>
                <a:t>frequentemente</a:t>
              </a:r>
            </a:p>
            <a:p>
              <a:pPr algn="r">
                <a:lnSpc>
                  <a:spcPct val="85000"/>
                </a:lnSpc>
              </a:pPr>
              <a:r>
                <a:rPr lang="pt-BR" altLang="pt-BR" sz="1600" dirty="0" smtClean="0"/>
                <a:t>combinados numa</a:t>
              </a:r>
            </a:p>
            <a:p>
              <a:pPr algn="r">
                <a:lnSpc>
                  <a:spcPct val="85000"/>
                </a:lnSpc>
              </a:pPr>
              <a:r>
                <a:rPr lang="pt-BR" altLang="pt-BR" sz="1600" dirty="0" smtClean="0"/>
                <a:t>mesma caixa</a:t>
              </a:r>
              <a:endParaRPr lang="pt-BR" altLang="pt-BR" sz="1600" dirty="0"/>
            </a:p>
          </p:txBody>
        </p:sp>
        <p:sp>
          <p:nvSpPr>
            <p:cNvPr id="135" name="Line 149"/>
            <p:cNvSpPr>
              <a:spLocks noChangeShapeType="1"/>
            </p:cNvSpPr>
            <p:nvPr/>
          </p:nvSpPr>
          <p:spPr bwMode="auto">
            <a:xfrm flipV="1">
              <a:off x="590" y="2225"/>
              <a:ext cx="238" cy="1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</p:grpSp>
      <p:grpSp>
        <p:nvGrpSpPr>
          <p:cNvPr id="136" name="Group 151"/>
          <p:cNvGrpSpPr>
            <a:grpSpLocks/>
          </p:cNvGrpSpPr>
          <p:nvPr/>
        </p:nvGrpSpPr>
        <p:grpSpPr bwMode="auto">
          <a:xfrm>
            <a:off x="2514573" y="1671793"/>
            <a:ext cx="954087" cy="1027112"/>
            <a:chOff x="877" y="1008"/>
            <a:chExt cx="2747" cy="2591"/>
          </a:xfrm>
        </p:grpSpPr>
        <p:pic>
          <p:nvPicPr>
            <p:cNvPr id="137" name="Picture 152" descr="antenna_styliz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7" y="1008"/>
              <a:ext cx="2725" cy="1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8" name="Picture 153" descr="laptop_keyboard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1009" y="2586"/>
              <a:ext cx="2245" cy="1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9" name="Freeform 154"/>
            <p:cNvSpPr>
              <a:spLocks/>
            </p:cNvSpPr>
            <p:nvPr/>
          </p:nvSpPr>
          <p:spPr bwMode="auto">
            <a:xfrm>
              <a:off x="1753" y="1603"/>
              <a:ext cx="1807" cy="1322"/>
            </a:xfrm>
            <a:custGeom>
              <a:avLst/>
              <a:gdLst>
                <a:gd name="T0" fmla="*/ 4 w 2982"/>
                <a:gd name="T1" fmla="*/ 0 h 2442"/>
                <a:gd name="T2" fmla="*/ 0 w 2982"/>
                <a:gd name="T3" fmla="*/ 4 h 2442"/>
                <a:gd name="T4" fmla="*/ 16 w 2982"/>
                <a:gd name="T5" fmla="*/ 5 h 2442"/>
                <a:gd name="T6" fmla="*/ 20 w 2982"/>
                <a:gd name="T7" fmla="*/ 1 h 2442"/>
                <a:gd name="T8" fmla="*/ 4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82"/>
                <a:gd name="T16" fmla="*/ 0 h 2442"/>
                <a:gd name="T17" fmla="*/ 2982 w 2982"/>
                <a:gd name="T18" fmla="*/ 2442 h 2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/>
            </a:p>
          </p:txBody>
        </p:sp>
        <p:pic>
          <p:nvPicPr>
            <p:cNvPr id="140" name="Picture 155" descr="screen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2" y="1637"/>
              <a:ext cx="1642" cy="1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1" name="Freeform 156"/>
            <p:cNvSpPr>
              <a:spLocks/>
            </p:cNvSpPr>
            <p:nvPr/>
          </p:nvSpPr>
          <p:spPr bwMode="auto">
            <a:xfrm>
              <a:off x="2082" y="1564"/>
              <a:ext cx="1531" cy="246"/>
            </a:xfrm>
            <a:custGeom>
              <a:avLst/>
              <a:gdLst>
                <a:gd name="T0" fmla="*/ 1 w 2528"/>
                <a:gd name="T1" fmla="*/ 0 h 455"/>
                <a:gd name="T2" fmla="*/ 17 w 2528"/>
                <a:gd name="T3" fmla="*/ 1 h 455"/>
                <a:gd name="T4" fmla="*/ 16 w 2528"/>
                <a:gd name="T5" fmla="*/ 1 h 455"/>
                <a:gd name="T6" fmla="*/ 0 w 2528"/>
                <a:gd name="T7" fmla="*/ 1 h 455"/>
                <a:gd name="T8" fmla="*/ 1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28"/>
                <a:gd name="T16" fmla="*/ 0 h 455"/>
                <a:gd name="T17" fmla="*/ 2528 w 2528"/>
                <a:gd name="T18" fmla="*/ 455 h 4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142" name="Freeform 157"/>
            <p:cNvSpPr>
              <a:spLocks/>
            </p:cNvSpPr>
            <p:nvPr/>
          </p:nvSpPr>
          <p:spPr bwMode="auto">
            <a:xfrm>
              <a:off x="1737" y="1562"/>
              <a:ext cx="425" cy="1024"/>
            </a:xfrm>
            <a:custGeom>
              <a:avLst/>
              <a:gdLst>
                <a:gd name="T0" fmla="*/ 4 w 702"/>
                <a:gd name="T1" fmla="*/ 0 h 1893"/>
                <a:gd name="T2" fmla="*/ 0 w 702"/>
                <a:gd name="T3" fmla="*/ 4 h 1893"/>
                <a:gd name="T4" fmla="*/ 1 w 702"/>
                <a:gd name="T5" fmla="*/ 4 h 1893"/>
                <a:gd name="T6" fmla="*/ 5 w 702"/>
                <a:gd name="T7" fmla="*/ 1 h 1893"/>
                <a:gd name="T8" fmla="*/ 4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2"/>
                <a:gd name="T16" fmla="*/ 0 h 1893"/>
                <a:gd name="T17" fmla="*/ 702 w 702"/>
                <a:gd name="T18" fmla="*/ 1893 h 18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143" name="Freeform 158"/>
            <p:cNvSpPr>
              <a:spLocks/>
            </p:cNvSpPr>
            <p:nvPr/>
          </p:nvSpPr>
          <p:spPr bwMode="auto">
            <a:xfrm>
              <a:off x="3144" y="1745"/>
              <a:ext cx="458" cy="1182"/>
            </a:xfrm>
            <a:custGeom>
              <a:avLst/>
              <a:gdLst>
                <a:gd name="T0" fmla="*/ 5 w 756"/>
                <a:gd name="T1" fmla="*/ 0 h 2184"/>
                <a:gd name="T2" fmla="*/ 1 w 756"/>
                <a:gd name="T3" fmla="*/ 5 h 2184"/>
                <a:gd name="T4" fmla="*/ 0 w 756"/>
                <a:gd name="T5" fmla="*/ 5 h 2184"/>
                <a:gd name="T6" fmla="*/ 4 w 756"/>
                <a:gd name="T7" fmla="*/ 1 h 2184"/>
                <a:gd name="T8" fmla="*/ 5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6"/>
                <a:gd name="T16" fmla="*/ 0 h 2184"/>
                <a:gd name="T17" fmla="*/ 756 w 756"/>
                <a:gd name="T18" fmla="*/ 2184 h 2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144" name="Freeform 159"/>
            <p:cNvSpPr>
              <a:spLocks/>
            </p:cNvSpPr>
            <p:nvPr/>
          </p:nvSpPr>
          <p:spPr bwMode="auto">
            <a:xfrm>
              <a:off x="1732" y="2534"/>
              <a:ext cx="1680" cy="399"/>
            </a:xfrm>
            <a:custGeom>
              <a:avLst/>
              <a:gdLst>
                <a:gd name="T0" fmla="*/ 1 w 2773"/>
                <a:gd name="T1" fmla="*/ 0 h 738"/>
                <a:gd name="T2" fmla="*/ 0 w 2773"/>
                <a:gd name="T3" fmla="*/ 1 h 738"/>
                <a:gd name="T4" fmla="*/ 16 w 2773"/>
                <a:gd name="T5" fmla="*/ 2 h 738"/>
                <a:gd name="T6" fmla="*/ 16 w 2773"/>
                <a:gd name="T7" fmla="*/ 1 h 738"/>
                <a:gd name="T8" fmla="*/ 1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73"/>
                <a:gd name="T16" fmla="*/ 0 h 738"/>
                <a:gd name="T17" fmla="*/ 2773 w 2773"/>
                <a:gd name="T18" fmla="*/ 738 h 7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145" name="Freeform 160"/>
            <p:cNvSpPr>
              <a:spLocks/>
            </p:cNvSpPr>
            <p:nvPr/>
          </p:nvSpPr>
          <p:spPr bwMode="auto">
            <a:xfrm>
              <a:off x="3195" y="1755"/>
              <a:ext cx="429" cy="1187"/>
            </a:xfrm>
            <a:custGeom>
              <a:avLst/>
              <a:gdLst>
                <a:gd name="T0" fmla="*/ 12 w 637"/>
                <a:gd name="T1" fmla="*/ 0 h 1659"/>
                <a:gd name="T2" fmla="*/ 12 w 637"/>
                <a:gd name="T3" fmla="*/ 0 h 1659"/>
                <a:gd name="T4" fmla="*/ 1 w 637"/>
                <a:gd name="T5" fmla="*/ 59 h 1659"/>
                <a:gd name="T6" fmla="*/ 0 w 637"/>
                <a:gd name="T7" fmla="*/ 57 h 1659"/>
                <a:gd name="T8" fmla="*/ 12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7"/>
                <a:gd name="T16" fmla="*/ 0 h 1659"/>
                <a:gd name="T17" fmla="*/ 637 w 637"/>
                <a:gd name="T18" fmla="*/ 1659 h 16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146" name="Freeform 161"/>
            <p:cNvSpPr>
              <a:spLocks/>
            </p:cNvSpPr>
            <p:nvPr/>
          </p:nvSpPr>
          <p:spPr bwMode="auto">
            <a:xfrm>
              <a:off x="1734" y="2587"/>
              <a:ext cx="1494" cy="394"/>
            </a:xfrm>
            <a:custGeom>
              <a:avLst/>
              <a:gdLst>
                <a:gd name="T0" fmla="*/ 0 w 2216"/>
                <a:gd name="T1" fmla="*/ 0 h 550"/>
                <a:gd name="T2" fmla="*/ 1 w 2216"/>
                <a:gd name="T3" fmla="*/ 2 h 550"/>
                <a:gd name="T4" fmla="*/ 42 w 2216"/>
                <a:gd name="T5" fmla="*/ 20 h 550"/>
                <a:gd name="T6" fmla="*/ 42 w 2216"/>
                <a:gd name="T7" fmla="*/ 17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16"/>
                <a:gd name="T16" fmla="*/ 0 h 550"/>
                <a:gd name="T17" fmla="*/ 2216 w 2216"/>
                <a:gd name="T18" fmla="*/ 550 h 5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147" name="Group 162"/>
            <p:cNvGrpSpPr>
              <a:grpSpLocks/>
            </p:cNvGrpSpPr>
            <p:nvPr/>
          </p:nvGrpSpPr>
          <p:grpSpPr bwMode="auto">
            <a:xfrm>
              <a:off x="1709" y="3008"/>
              <a:ext cx="507" cy="234"/>
              <a:chOff x="1740" y="2642"/>
              <a:chExt cx="752" cy="327"/>
            </a:xfrm>
          </p:grpSpPr>
          <p:sp>
            <p:nvSpPr>
              <p:cNvPr id="154" name="Freeform 163"/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2"/>
                  <a:gd name="T16" fmla="*/ 0 h 327"/>
                  <a:gd name="T17" fmla="*/ 752 w 752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155" name="Freeform 164"/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6"/>
                  <a:gd name="T16" fmla="*/ 0 h 311"/>
                  <a:gd name="T17" fmla="*/ 726 w 726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156" name="Freeform 165"/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0"/>
                  <a:gd name="T17" fmla="*/ 258 w 258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157" name="Freeform 166"/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158" name="Freeform 167"/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2"/>
                  <a:gd name="T17" fmla="*/ 258 w 25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159" name="Freeform 168"/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148" name="Freeform 169"/>
            <p:cNvSpPr>
              <a:spLocks/>
            </p:cNvSpPr>
            <p:nvPr/>
          </p:nvSpPr>
          <p:spPr bwMode="auto">
            <a:xfrm>
              <a:off x="2577" y="3043"/>
              <a:ext cx="614" cy="514"/>
            </a:xfrm>
            <a:custGeom>
              <a:avLst/>
              <a:gdLst>
                <a:gd name="T0" fmla="*/ 1 w 990"/>
                <a:gd name="T1" fmla="*/ 10 h 792"/>
                <a:gd name="T2" fmla="*/ 9 w 990"/>
                <a:gd name="T3" fmla="*/ 0 h 792"/>
                <a:gd name="T4" fmla="*/ 9 w 990"/>
                <a:gd name="T5" fmla="*/ 1 h 792"/>
                <a:gd name="T6" fmla="*/ 0 w 990"/>
                <a:gd name="T7" fmla="*/ 10 h 792"/>
                <a:gd name="T8" fmla="*/ 1 w 990"/>
                <a:gd name="T9" fmla="*/ 10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0"/>
                <a:gd name="T16" fmla="*/ 0 h 792"/>
                <a:gd name="T17" fmla="*/ 990 w 990"/>
                <a:gd name="T18" fmla="*/ 792 h 7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149" name="Freeform 170"/>
            <p:cNvSpPr>
              <a:spLocks/>
            </p:cNvSpPr>
            <p:nvPr/>
          </p:nvSpPr>
          <p:spPr bwMode="auto">
            <a:xfrm>
              <a:off x="1010" y="3084"/>
              <a:ext cx="1571" cy="469"/>
            </a:xfrm>
            <a:custGeom>
              <a:avLst/>
              <a:gdLst>
                <a:gd name="T0" fmla="*/ 1 w 2532"/>
                <a:gd name="T1" fmla="*/ 0 h 723"/>
                <a:gd name="T2" fmla="*/ 1 w 2532"/>
                <a:gd name="T3" fmla="*/ 0 h 723"/>
                <a:gd name="T4" fmla="*/ 22 w 2532"/>
                <a:gd name="T5" fmla="*/ 9 h 723"/>
                <a:gd name="T6" fmla="*/ 22 w 2532"/>
                <a:gd name="T7" fmla="*/ 10 h 723"/>
                <a:gd name="T8" fmla="*/ 0 w 2532"/>
                <a:gd name="T9" fmla="*/ 1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150" name="Freeform 171"/>
            <p:cNvSpPr>
              <a:spLocks/>
            </p:cNvSpPr>
            <p:nvPr/>
          </p:nvSpPr>
          <p:spPr bwMode="auto">
            <a:xfrm>
              <a:off x="1011" y="2998"/>
              <a:ext cx="17" cy="95"/>
            </a:xfrm>
            <a:custGeom>
              <a:avLst/>
              <a:gdLst>
                <a:gd name="T0" fmla="*/ 1 w 26"/>
                <a:gd name="T1" fmla="*/ 1 h 147"/>
                <a:gd name="T2" fmla="*/ 1 w 26"/>
                <a:gd name="T3" fmla="*/ 2 h 147"/>
                <a:gd name="T4" fmla="*/ 0 w 26"/>
                <a:gd name="T5" fmla="*/ 2 h 147"/>
                <a:gd name="T6" fmla="*/ 1 w 26"/>
                <a:gd name="T7" fmla="*/ 0 h 147"/>
                <a:gd name="T8" fmla="*/ 1 w 26"/>
                <a:gd name="T9" fmla="*/ 1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47"/>
                <a:gd name="T17" fmla="*/ 26 w 26"/>
                <a:gd name="T18" fmla="*/ 147 h 1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151" name="Freeform 172"/>
            <p:cNvSpPr>
              <a:spLocks/>
            </p:cNvSpPr>
            <p:nvPr/>
          </p:nvSpPr>
          <p:spPr bwMode="auto">
            <a:xfrm>
              <a:off x="1012" y="2611"/>
              <a:ext cx="730" cy="393"/>
            </a:xfrm>
            <a:custGeom>
              <a:avLst/>
              <a:gdLst>
                <a:gd name="T0" fmla="*/ 10 w 1176"/>
                <a:gd name="T1" fmla="*/ 0 h 606"/>
                <a:gd name="T2" fmla="*/ 0 w 1176"/>
                <a:gd name="T3" fmla="*/ 8 h 606"/>
                <a:gd name="T4" fmla="*/ 1 w 1176"/>
                <a:gd name="T5" fmla="*/ 8 h 606"/>
                <a:gd name="T6" fmla="*/ 10 w 1176"/>
                <a:gd name="T7" fmla="*/ 1 h 606"/>
                <a:gd name="T8" fmla="*/ 10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6"/>
                <a:gd name="T16" fmla="*/ 0 h 606"/>
                <a:gd name="T17" fmla="*/ 1176 w 1176"/>
                <a:gd name="T18" fmla="*/ 606 h 6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152" name="Freeform 173"/>
            <p:cNvSpPr>
              <a:spLocks/>
            </p:cNvSpPr>
            <p:nvPr/>
          </p:nvSpPr>
          <p:spPr bwMode="auto">
            <a:xfrm>
              <a:off x="1061" y="3018"/>
              <a:ext cx="1490" cy="451"/>
            </a:xfrm>
            <a:custGeom>
              <a:avLst/>
              <a:gdLst>
                <a:gd name="T0" fmla="*/ 1 w 2532"/>
                <a:gd name="T1" fmla="*/ 0 h 723"/>
                <a:gd name="T2" fmla="*/ 1 w 2532"/>
                <a:gd name="T3" fmla="*/ 0 h 723"/>
                <a:gd name="T4" fmla="*/ 12 w 2532"/>
                <a:gd name="T5" fmla="*/ 6 h 723"/>
                <a:gd name="T6" fmla="*/ 12 w 2532"/>
                <a:gd name="T7" fmla="*/ 6 h 723"/>
                <a:gd name="T8" fmla="*/ 0 w 2532"/>
                <a:gd name="T9" fmla="*/ 1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153" name="Freeform 174"/>
            <p:cNvSpPr>
              <a:spLocks/>
            </p:cNvSpPr>
            <p:nvPr/>
          </p:nvSpPr>
          <p:spPr bwMode="auto">
            <a:xfrm flipV="1">
              <a:off x="2549" y="2986"/>
              <a:ext cx="608" cy="467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9 h 723"/>
                <a:gd name="T6" fmla="*/ 0 w 2532"/>
                <a:gd name="T7" fmla="*/ 9 h 723"/>
                <a:gd name="T8" fmla="*/ 0 w 2532"/>
                <a:gd name="T9" fmla="*/ 1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 dirty="0"/>
            </a:p>
          </p:txBody>
        </p:sp>
      </p:grpSp>
      <p:grpSp>
        <p:nvGrpSpPr>
          <p:cNvPr id="160" name="Group 175"/>
          <p:cNvGrpSpPr>
            <a:grpSpLocks/>
          </p:cNvGrpSpPr>
          <p:nvPr/>
        </p:nvGrpSpPr>
        <p:grpSpPr bwMode="auto">
          <a:xfrm>
            <a:off x="3284510" y="2136930"/>
            <a:ext cx="1123950" cy="862013"/>
            <a:chOff x="-44" y="1473"/>
            <a:chExt cx="981" cy="1105"/>
          </a:xfrm>
        </p:grpSpPr>
        <p:pic>
          <p:nvPicPr>
            <p:cNvPr id="161" name="Picture 176" descr="desktop_computer_stylized_medium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2" name="Freeform 177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pt-BR" dirty="0"/>
            </a:p>
          </p:txBody>
        </p:sp>
      </p:grpSp>
      <p:grpSp>
        <p:nvGrpSpPr>
          <p:cNvPr id="163" name="Group 178"/>
          <p:cNvGrpSpPr>
            <a:grpSpLocks/>
          </p:cNvGrpSpPr>
          <p:nvPr/>
        </p:nvGrpSpPr>
        <p:grpSpPr bwMode="auto">
          <a:xfrm>
            <a:off x="3225773" y="3943505"/>
            <a:ext cx="849312" cy="712788"/>
            <a:chOff x="-44" y="1473"/>
            <a:chExt cx="981" cy="1105"/>
          </a:xfrm>
        </p:grpSpPr>
        <p:pic>
          <p:nvPicPr>
            <p:cNvPr id="164" name="Picture 179" descr="desktop_computer_stylized_medium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5" name="Freeform 180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pt-BR" dirty="0"/>
            </a:p>
          </p:txBody>
        </p:sp>
      </p:grpSp>
    </p:spTree>
    <p:extLst>
      <p:ext uri="{BB962C8B-B14F-4D97-AF65-F5344CB8AC3E}">
        <p14:creationId xmlns:p14="http://schemas.microsoft.com/office/powerpoint/2010/main" val="4058308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127" grpId="0"/>
      <p:bldP spid="13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80816" cy="1143000"/>
          </a:xfrm>
        </p:spPr>
        <p:txBody>
          <a:bodyPr/>
          <a:lstStyle/>
          <a:p>
            <a:r>
              <a:rPr lang="pt-BR" sz="3200" dirty="0" smtClean="0"/>
              <a:t>Redes de acesso corporativas (Ethernet)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3400" y="4624595"/>
            <a:ext cx="8017042" cy="1536362"/>
          </a:xfrm>
        </p:spPr>
        <p:txBody>
          <a:bodyPr/>
          <a:lstStyle/>
          <a:p>
            <a:r>
              <a:rPr lang="pt-BR" sz="2000" dirty="0" smtClean="0"/>
              <a:t>Usado tipicamente em empresas, universidades, etc.</a:t>
            </a:r>
          </a:p>
          <a:p>
            <a:r>
              <a:rPr lang="pt-BR" sz="2000" dirty="0" smtClean="0"/>
              <a:t>Ethernet de 10Mbps, 100Mbps, 1Gbps e 10Gbps</a:t>
            </a:r>
          </a:p>
          <a:p>
            <a:r>
              <a:rPr lang="pt-BR" sz="2000" dirty="0" smtClean="0"/>
              <a:t>Hoje tipicamente os sistemas terminais se conectam a switches Ethernet</a:t>
            </a:r>
            <a:endParaRPr lang="pt-BR" sz="200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1: </a:t>
            </a:r>
            <a:r>
              <a:rPr lang="en-US" dirty="0" err="1" smtClean="0"/>
              <a:t>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5CA30C-BB3F-4695-823B-CAA85338B9D0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55" name="Line 2"/>
          <p:cNvSpPr>
            <a:spLocks noChangeShapeType="1"/>
          </p:cNvSpPr>
          <p:nvPr/>
        </p:nvSpPr>
        <p:spPr bwMode="auto">
          <a:xfrm>
            <a:off x="2217738" y="3186113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6" name="Line 3"/>
          <p:cNvSpPr>
            <a:spLocks noChangeShapeType="1"/>
          </p:cNvSpPr>
          <p:nvPr/>
        </p:nvSpPr>
        <p:spPr bwMode="auto">
          <a:xfrm>
            <a:off x="2636838" y="319405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7" name="Line 4"/>
          <p:cNvSpPr>
            <a:spLocks noChangeShapeType="1"/>
          </p:cNvSpPr>
          <p:nvPr/>
        </p:nvSpPr>
        <p:spPr bwMode="auto">
          <a:xfrm flipH="1">
            <a:off x="1614488" y="3167063"/>
            <a:ext cx="6969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58" name="Group 51"/>
          <p:cNvGrpSpPr>
            <a:grpSpLocks/>
          </p:cNvGrpSpPr>
          <p:nvPr/>
        </p:nvGrpSpPr>
        <p:grpSpPr bwMode="auto">
          <a:xfrm>
            <a:off x="2016125" y="2873375"/>
            <a:ext cx="1052513" cy="355600"/>
            <a:chOff x="4410" y="1365"/>
            <a:chExt cx="663" cy="224"/>
          </a:xfrm>
        </p:grpSpPr>
        <p:sp>
          <p:nvSpPr>
            <p:cNvPr id="244" name="Rectangle 52"/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rgbClr val="009999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245" name="AutoShape 53"/>
            <p:cNvSpPr>
              <a:spLocks noChangeArrowheads="1"/>
            </p:cNvSpPr>
            <p:nvPr/>
          </p:nvSpPr>
          <p:spPr bwMode="auto">
            <a:xfrm>
              <a:off x="4410" y="1368"/>
              <a:ext cx="663" cy="135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rgbClr val="009999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246" name="Freeform 54"/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224"/>
                <a:gd name="T17" fmla="*/ 169 w 169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rgbClr val="BBE0E3"/>
            </a:solidFill>
            <a:ln w="63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47" name="Freeform 55"/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693 h 63"/>
                <a:gd name="T2" fmla="*/ 13798 w 280"/>
                <a:gd name="T3" fmla="*/ 674 h 63"/>
                <a:gd name="T4" fmla="*/ 81432 w 280"/>
                <a:gd name="T5" fmla="*/ 0 h 63"/>
                <a:gd name="T6" fmla="*/ 103965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48" name="Freeform 56"/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3"/>
                <a:gd name="T13" fmla="*/ 0 h 93"/>
                <a:gd name="T14" fmla="*/ 293 w 293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sp>
        <p:nvSpPr>
          <p:cNvPr id="59" name="Line 59"/>
          <p:cNvSpPr>
            <a:spLocks noChangeShapeType="1"/>
          </p:cNvSpPr>
          <p:nvPr/>
        </p:nvSpPr>
        <p:spPr bwMode="auto">
          <a:xfrm flipH="1">
            <a:off x="1108075" y="2946400"/>
            <a:ext cx="10620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60" name="Line 61"/>
          <p:cNvSpPr>
            <a:spLocks noChangeShapeType="1"/>
          </p:cNvSpPr>
          <p:nvPr/>
        </p:nvSpPr>
        <p:spPr bwMode="auto">
          <a:xfrm flipV="1">
            <a:off x="2389188" y="2328863"/>
            <a:ext cx="0" cy="536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61" name="Group 62"/>
          <p:cNvGrpSpPr>
            <a:grpSpLocks/>
          </p:cNvGrpSpPr>
          <p:nvPr/>
        </p:nvGrpSpPr>
        <p:grpSpPr bwMode="auto">
          <a:xfrm>
            <a:off x="2089150" y="1876425"/>
            <a:ext cx="873125" cy="627063"/>
            <a:chOff x="2967" y="478"/>
            <a:chExt cx="788" cy="625"/>
          </a:xfrm>
        </p:grpSpPr>
        <p:pic>
          <p:nvPicPr>
            <p:cNvPr id="242" name="Picture 63" descr="access_point_stylized_small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3" name="Picture 64" descr="antenna_radiation_styliz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2" name="Group 65"/>
          <p:cNvGrpSpPr>
            <a:grpSpLocks/>
          </p:cNvGrpSpPr>
          <p:nvPr/>
        </p:nvGrpSpPr>
        <p:grpSpPr bwMode="auto">
          <a:xfrm>
            <a:off x="2746375" y="1231900"/>
            <a:ext cx="622300" cy="706438"/>
            <a:chOff x="877" y="1008"/>
            <a:chExt cx="2747" cy="2591"/>
          </a:xfrm>
        </p:grpSpPr>
        <p:pic>
          <p:nvPicPr>
            <p:cNvPr id="219" name="Picture 66" descr="antenna_styliz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7" y="1008"/>
              <a:ext cx="2725" cy="1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0" name="Picture 67" descr="laptop_keyboar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1009" y="2586"/>
              <a:ext cx="2245" cy="1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1" name="Freeform 68"/>
            <p:cNvSpPr>
              <a:spLocks/>
            </p:cNvSpPr>
            <p:nvPr/>
          </p:nvSpPr>
          <p:spPr bwMode="auto">
            <a:xfrm>
              <a:off x="1753" y="1603"/>
              <a:ext cx="1807" cy="1322"/>
            </a:xfrm>
            <a:custGeom>
              <a:avLst/>
              <a:gdLst>
                <a:gd name="T0" fmla="*/ 4 w 2982"/>
                <a:gd name="T1" fmla="*/ 0 h 2442"/>
                <a:gd name="T2" fmla="*/ 0 w 2982"/>
                <a:gd name="T3" fmla="*/ 4 h 2442"/>
                <a:gd name="T4" fmla="*/ 16 w 2982"/>
                <a:gd name="T5" fmla="*/ 5 h 2442"/>
                <a:gd name="T6" fmla="*/ 20 w 2982"/>
                <a:gd name="T7" fmla="*/ 1 h 2442"/>
                <a:gd name="T8" fmla="*/ 4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82"/>
                <a:gd name="T16" fmla="*/ 0 h 2442"/>
                <a:gd name="T17" fmla="*/ 2982 w 2982"/>
                <a:gd name="T18" fmla="*/ 2442 h 2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pic>
          <p:nvPicPr>
            <p:cNvPr id="222" name="Picture 69" descr="scree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2" y="1637"/>
              <a:ext cx="1642" cy="1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3" name="Freeform 70"/>
            <p:cNvSpPr>
              <a:spLocks/>
            </p:cNvSpPr>
            <p:nvPr/>
          </p:nvSpPr>
          <p:spPr bwMode="auto">
            <a:xfrm>
              <a:off x="2082" y="1564"/>
              <a:ext cx="1531" cy="246"/>
            </a:xfrm>
            <a:custGeom>
              <a:avLst/>
              <a:gdLst>
                <a:gd name="T0" fmla="*/ 1 w 2528"/>
                <a:gd name="T1" fmla="*/ 0 h 455"/>
                <a:gd name="T2" fmla="*/ 17 w 2528"/>
                <a:gd name="T3" fmla="*/ 1 h 455"/>
                <a:gd name="T4" fmla="*/ 16 w 2528"/>
                <a:gd name="T5" fmla="*/ 1 h 455"/>
                <a:gd name="T6" fmla="*/ 0 w 2528"/>
                <a:gd name="T7" fmla="*/ 1 h 455"/>
                <a:gd name="T8" fmla="*/ 1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28"/>
                <a:gd name="T16" fmla="*/ 0 h 455"/>
                <a:gd name="T17" fmla="*/ 2528 w 2528"/>
                <a:gd name="T18" fmla="*/ 455 h 4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24" name="Freeform 71"/>
            <p:cNvSpPr>
              <a:spLocks/>
            </p:cNvSpPr>
            <p:nvPr/>
          </p:nvSpPr>
          <p:spPr bwMode="auto">
            <a:xfrm>
              <a:off x="1737" y="1562"/>
              <a:ext cx="425" cy="1024"/>
            </a:xfrm>
            <a:custGeom>
              <a:avLst/>
              <a:gdLst>
                <a:gd name="T0" fmla="*/ 4 w 702"/>
                <a:gd name="T1" fmla="*/ 0 h 1893"/>
                <a:gd name="T2" fmla="*/ 0 w 702"/>
                <a:gd name="T3" fmla="*/ 4 h 1893"/>
                <a:gd name="T4" fmla="*/ 1 w 702"/>
                <a:gd name="T5" fmla="*/ 4 h 1893"/>
                <a:gd name="T6" fmla="*/ 5 w 702"/>
                <a:gd name="T7" fmla="*/ 1 h 1893"/>
                <a:gd name="T8" fmla="*/ 4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2"/>
                <a:gd name="T16" fmla="*/ 0 h 1893"/>
                <a:gd name="T17" fmla="*/ 702 w 702"/>
                <a:gd name="T18" fmla="*/ 1893 h 18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25" name="Freeform 72"/>
            <p:cNvSpPr>
              <a:spLocks/>
            </p:cNvSpPr>
            <p:nvPr/>
          </p:nvSpPr>
          <p:spPr bwMode="auto">
            <a:xfrm>
              <a:off x="3144" y="1745"/>
              <a:ext cx="458" cy="1182"/>
            </a:xfrm>
            <a:custGeom>
              <a:avLst/>
              <a:gdLst>
                <a:gd name="T0" fmla="*/ 5 w 756"/>
                <a:gd name="T1" fmla="*/ 0 h 2184"/>
                <a:gd name="T2" fmla="*/ 1 w 756"/>
                <a:gd name="T3" fmla="*/ 5 h 2184"/>
                <a:gd name="T4" fmla="*/ 0 w 756"/>
                <a:gd name="T5" fmla="*/ 5 h 2184"/>
                <a:gd name="T6" fmla="*/ 4 w 756"/>
                <a:gd name="T7" fmla="*/ 1 h 2184"/>
                <a:gd name="T8" fmla="*/ 5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6"/>
                <a:gd name="T16" fmla="*/ 0 h 2184"/>
                <a:gd name="T17" fmla="*/ 756 w 756"/>
                <a:gd name="T18" fmla="*/ 2184 h 2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26" name="Freeform 73"/>
            <p:cNvSpPr>
              <a:spLocks/>
            </p:cNvSpPr>
            <p:nvPr/>
          </p:nvSpPr>
          <p:spPr bwMode="auto">
            <a:xfrm>
              <a:off x="1732" y="2534"/>
              <a:ext cx="1680" cy="399"/>
            </a:xfrm>
            <a:custGeom>
              <a:avLst/>
              <a:gdLst>
                <a:gd name="T0" fmla="*/ 1 w 2773"/>
                <a:gd name="T1" fmla="*/ 0 h 738"/>
                <a:gd name="T2" fmla="*/ 0 w 2773"/>
                <a:gd name="T3" fmla="*/ 1 h 738"/>
                <a:gd name="T4" fmla="*/ 16 w 2773"/>
                <a:gd name="T5" fmla="*/ 2 h 738"/>
                <a:gd name="T6" fmla="*/ 16 w 2773"/>
                <a:gd name="T7" fmla="*/ 1 h 738"/>
                <a:gd name="T8" fmla="*/ 1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73"/>
                <a:gd name="T16" fmla="*/ 0 h 738"/>
                <a:gd name="T17" fmla="*/ 2773 w 2773"/>
                <a:gd name="T18" fmla="*/ 738 h 7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27" name="Freeform 74"/>
            <p:cNvSpPr>
              <a:spLocks/>
            </p:cNvSpPr>
            <p:nvPr/>
          </p:nvSpPr>
          <p:spPr bwMode="auto">
            <a:xfrm>
              <a:off x="3195" y="1755"/>
              <a:ext cx="429" cy="1187"/>
            </a:xfrm>
            <a:custGeom>
              <a:avLst/>
              <a:gdLst>
                <a:gd name="T0" fmla="*/ 12 w 637"/>
                <a:gd name="T1" fmla="*/ 0 h 1659"/>
                <a:gd name="T2" fmla="*/ 12 w 637"/>
                <a:gd name="T3" fmla="*/ 0 h 1659"/>
                <a:gd name="T4" fmla="*/ 1 w 637"/>
                <a:gd name="T5" fmla="*/ 59 h 1659"/>
                <a:gd name="T6" fmla="*/ 0 w 637"/>
                <a:gd name="T7" fmla="*/ 57 h 1659"/>
                <a:gd name="T8" fmla="*/ 12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7"/>
                <a:gd name="T16" fmla="*/ 0 h 1659"/>
                <a:gd name="T17" fmla="*/ 637 w 637"/>
                <a:gd name="T18" fmla="*/ 1659 h 16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28" name="Freeform 75"/>
            <p:cNvSpPr>
              <a:spLocks/>
            </p:cNvSpPr>
            <p:nvPr/>
          </p:nvSpPr>
          <p:spPr bwMode="auto">
            <a:xfrm>
              <a:off x="1734" y="2587"/>
              <a:ext cx="1494" cy="394"/>
            </a:xfrm>
            <a:custGeom>
              <a:avLst/>
              <a:gdLst>
                <a:gd name="T0" fmla="*/ 0 w 2216"/>
                <a:gd name="T1" fmla="*/ 0 h 550"/>
                <a:gd name="T2" fmla="*/ 1 w 2216"/>
                <a:gd name="T3" fmla="*/ 2 h 550"/>
                <a:gd name="T4" fmla="*/ 42 w 2216"/>
                <a:gd name="T5" fmla="*/ 20 h 550"/>
                <a:gd name="T6" fmla="*/ 42 w 2216"/>
                <a:gd name="T7" fmla="*/ 17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16"/>
                <a:gd name="T16" fmla="*/ 0 h 550"/>
                <a:gd name="T17" fmla="*/ 2216 w 2216"/>
                <a:gd name="T18" fmla="*/ 550 h 5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229" name="Group 76"/>
            <p:cNvGrpSpPr>
              <a:grpSpLocks/>
            </p:cNvGrpSpPr>
            <p:nvPr/>
          </p:nvGrpSpPr>
          <p:grpSpPr bwMode="auto">
            <a:xfrm>
              <a:off x="1709" y="3008"/>
              <a:ext cx="507" cy="234"/>
              <a:chOff x="1740" y="2642"/>
              <a:chExt cx="752" cy="327"/>
            </a:xfrm>
          </p:grpSpPr>
          <p:sp>
            <p:nvSpPr>
              <p:cNvPr id="236" name="Freeform 77"/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2"/>
                  <a:gd name="T16" fmla="*/ 0 h 327"/>
                  <a:gd name="T17" fmla="*/ 752 w 752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37" name="Freeform 78"/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6"/>
                  <a:gd name="T16" fmla="*/ 0 h 311"/>
                  <a:gd name="T17" fmla="*/ 726 w 726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38" name="Freeform 79"/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0"/>
                  <a:gd name="T17" fmla="*/ 258 w 258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39" name="Freeform 80"/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0" name="Freeform 81"/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2"/>
                  <a:gd name="T17" fmla="*/ 258 w 25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1" name="Freeform 82"/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230" name="Freeform 83"/>
            <p:cNvSpPr>
              <a:spLocks/>
            </p:cNvSpPr>
            <p:nvPr/>
          </p:nvSpPr>
          <p:spPr bwMode="auto">
            <a:xfrm>
              <a:off x="2577" y="3043"/>
              <a:ext cx="614" cy="514"/>
            </a:xfrm>
            <a:custGeom>
              <a:avLst/>
              <a:gdLst>
                <a:gd name="T0" fmla="*/ 1 w 990"/>
                <a:gd name="T1" fmla="*/ 10 h 792"/>
                <a:gd name="T2" fmla="*/ 9 w 990"/>
                <a:gd name="T3" fmla="*/ 0 h 792"/>
                <a:gd name="T4" fmla="*/ 9 w 990"/>
                <a:gd name="T5" fmla="*/ 1 h 792"/>
                <a:gd name="T6" fmla="*/ 0 w 990"/>
                <a:gd name="T7" fmla="*/ 10 h 792"/>
                <a:gd name="T8" fmla="*/ 1 w 990"/>
                <a:gd name="T9" fmla="*/ 10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0"/>
                <a:gd name="T16" fmla="*/ 0 h 792"/>
                <a:gd name="T17" fmla="*/ 990 w 990"/>
                <a:gd name="T18" fmla="*/ 792 h 7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31" name="Freeform 84"/>
            <p:cNvSpPr>
              <a:spLocks/>
            </p:cNvSpPr>
            <p:nvPr/>
          </p:nvSpPr>
          <p:spPr bwMode="auto">
            <a:xfrm>
              <a:off x="1010" y="3084"/>
              <a:ext cx="1571" cy="469"/>
            </a:xfrm>
            <a:custGeom>
              <a:avLst/>
              <a:gdLst>
                <a:gd name="T0" fmla="*/ 1 w 2532"/>
                <a:gd name="T1" fmla="*/ 0 h 723"/>
                <a:gd name="T2" fmla="*/ 1 w 2532"/>
                <a:gd name="T3" fmla="*/ 0 h 723"/>
                <a:gd name="T4" fmla="*/ 22 w 2532"/>
                <a:gd name="T5" fmla="*/ 9 h 723"/>
                <a:gd name="T6" fmla="*/ 22 w 2532"/>
                <a:gd name="T7" fmla="*/ 10 h 723"/>
                <a:gd name="T8" fmla="*/ 0 w 2532"/>
                <a:gd name="T9" fmla="*/ 1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32" name="Freeform 85"/>
            <p:cNvSpPr>
              <a:spLocks/>
            </p:cNvSpPr>
            <p:nvPr/>
          </p:nvSpPr>
          <p:spPr bwMode="auto">
            <a:xfrm>
              <a:off x="1011" y="2998"/>
              <a:ext cx="17" cy="95"/>
            </a:xfrm>
            <a:custGeom>
              <a:avLst/>
              <a:gdLst>
                <a:gd name="T0" fmla="*/ 1 w 26"/>
                <a:gd name="T1" fmla="*/ 1 h 147"/>
                <a:gd name="T2" fmla="*/ 1 w 26"/>
                <a:gd name="T3" fmla="*/ 2 h 147"/>
                <a:gd name="T4" fmla="*/ 0 w 26"/>
                <a:gd name="T5" fmla="*/ 2 h 147"/>
                <a:gd name="T6" fmla="*/ 1 w 26"/>
                <a:gd name="T7" fmla="*/ 0 h 147"/>
                <a:gd name="T8" fmla="*/ 1 w 26"/>
                <a:gd name="T9" fmla="*/ 1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47"/>
                <a:gd name="T17" fmla="*/ 26 w 26"/>
                <a:gd name="T18" fmla="*/ 147 h 1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33" name="Freeform 86"/>
            <p:cNvSpPr>
              <a:spLocks/>
            </p:cNvSpPr>
            <p:nvPr/>
          </p:nvSpPr>
          <p:spPr bwMode="auto">
            <a:xfrm>
              <a:off x="1012" y="2611"/>
              <a:ext cx="730" cy="393"/>
            </a:xfrm>
            <a:custGeom>
              <a:avLst/>
              <a:gdLst>
                <a:gd name="T0" fmla="*/ 10 w 1176"/>
                <a:gd name="T1" fmla="*/ 0 h 606"/>
                <a:gd name="T2" fmla="*/ 0 w 1176"/>
                <a:gd name="T3" fmla="*/ 8 h 606"/>
                <a:gd name="T4" fmla="*/ 1 w 1176"/>
                <a:gd name="T5" fmla="*/ 8 h 606"/>
                <a:gd name="T6" fmla="*/ 10 w 1176"/>
                <a:gd name="T7" fmla="*/ 1 h 606"/>
                <a:gd name="T8" fmla="*/ 10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6"/>
                <a:gd name="T16" fmla="*/ 0 h 606"/>
                <a:gd name="T17" fmla="*/ 1176 w 1176"/>
                <a:gd name="T18" fmla="*/ 606 h 6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34" name="Freeform 87"/>
            <p:cNvSpPr>
              <a:spLocks/>
            </p:cNvSpPr>
            <p:nvPr/>
          </p:nvSpPr>
          <p:spPr bwMode="auto">
            <a:xfrm>
              <a:off x="1061" y="3018"/>
              <a:ext cx="1490" cy="451"/>
            </a:xfrm>
            <a:custGeom>
              <a:avLst/>
              <a:gdLst>
                <a:gd name="T0" fmla="*/ 1 w 2532"/>
                <a:gd name="T1" fmla="*/ 0 h 723"/>
                <a:gd name="T2" fmla="*/ 1 w 2532"/>
                <a:gd name="T3" fmla="*/ 0 h 723"/>
                <a:gd name="T4" fmla="*/ 12 w 2532"/>
                <a:gd name="T5" fmla="*/ 6 h 723"/>
                <a:gd name="T6" fmla="*/ 12 w 2532"/>
                <a:gd name="T7" fmla="*/ 6 h 723"/>
                <a:gd name="T8" fmla="*/ 0 w 2532"/>
                <a:gd name="T9" fmla="*/ 1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35" name="Freeform 88"/>
            <p:cNvSpPr>
              <a:spLocks/>
            </p:cNvSpPr>
            <p:nvPr/>
          </p:nvSpPr>
          <p:spPr bwMode="auto">
            <a:xfrm flipV="1">
              <a:off x="2549" y="2986"/>
              <a:ext cx="608" cy="467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9 h 723"/>
                <a:gd name="T6" fmla="*/ 0 w 2532"/>
                <a:gd name="T7" fmla="*/ 9 h 723"/>
                <a:gd name="T8" fmla="*/ 0 w 2532"/>
                <a:gd name="T9" fmla="*/ 1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3" name="Group 89"/>
          <p:cNvGrpSpPr>
            <a:grpSpLocks/>
          </p:cNvGrpSpPr>
          <p:nvPr/>
        </p:nvGrpSpPr>
        <p:grpSpPr bwMode="auto">
          <a:xfrm>
            <a:off x="1216025" y="1511300"/>
            <a:ext cx="566738" cy="625475"/>
            <a:chOff x="877" y="1008"/>
            <a:chExt cx="2747" cy="2591"/>
          </a:xfrm>
        </p:grpSpPr>
        <p:pic>
          <p:nvPicPr>
            <p:cNvPr id="196" name="Picture 90" descr="antenna_stylized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7" y="1008"/>
              <a:ext cx="2725" cy="1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7" name="Picture 91" descr="laptop_keyboard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1009" y="2586"/>
              <a:ext cx="2245" cy="1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8" name="Freeform 92"/>
            <p:cNvSpPr>
              <a:spLocks/>
            </p:cNvSpPr>
            <p:nvPr/>
          </p:nvSpPr>
          <p:spPr bwMode="auto">
            <a:xfrm>
              <a:off x="1753" y="1603"/>
              <a:ext cx="1807" cy="1322"/>
            </a:xfrm>
            <a:custGeom>
              <a:avLst/>
              <a:gdLst>
                <a:gd name="T0" fmla="*/ 4 w 2982"/>
                <a:gd name="T1" fmla="*/ 0 h 2442"/>
                <a:gd name="T2" fmla="*/ 0 w 2982"/>
                <a:gd name="T3" fmla="*/ 4 h 2442"/>
                <a:gd name="T4" fmla="*/ 16 w 2982"/>
                <a:gd name="T5" fmla="*/ 5 h 2442"/>
                <a:gd name="T6" fmla="*/ 20 w 2982"/>
                <a:gd name="T7" fmla="*/ 1 h 2442"/>
                <a:gd name="T8" fmla="*/ 4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82"/>
                <a:gd name="T16" fmla="*/ 0 h 2442"/>
                <a:gd name="T17" fmla="*/ 2982 w 2982"/>
                <a:gd name="T18" fmla="*/ 2442 h 2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pic>
          <p:nvPicPr>
            <p:cNvPr id="199" name="Picture 93" descr="screen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2" y="1637"/>
              <a:ext cx="1642" cy="1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0" name="Freeform 94"/>
            <p:cNvSpPr>
              <a:spLocks/>
            </p:cNvSpPr>
            <p:nvPr/>
          </p:nvSpPr>
          <p:spPr bwMode="auto">
            <a:xfrm>
              <a:off x="2082" y="1564"/>
              <a:ext cx="1531" cy="246"/>
            </a:xfrm>
            <a:custGeom>
              <a:avLst/>
              <a:gdLst>
                <a:gd name="T0" fmla="*/ 1 w 2528"/>
                <a:gd name="T1" fmla="*/ 0 h 455"/>
                <a:gd name="T2" fmla="*/ 17 w 2528"/>
                <a:gd name="T3" fmla="*/ 1 h 455"/>
                <a:gd name="T4" fmla="*/ 16 w 2528"/>
                <a:gd name="T5" fmla="*/ 1 h 455"/>
                <a:gd name="T6" fmla="*/ 0 w 2528"/>
                <a:gd name="T7" fmla="*/ 1 h 455"/>
                <a:gd name="T8" fmla="*/ 1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28"/>
                <a:gd name="T16" fmla="*/ 0 h 455"/>
                <a:gd name="T17" fmla="*/ 2528 w 2528"/>
                <a:gd name="T18" fmla="*/ 455 h 4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01" name="Freeform 95"/>
            <p:cNvSpPr>
              <a:spLocks/>
            </p:cNvSpPr>
            <p:nvPr/>
          </p:nvSpPr>
          <p:spPr bwMode="auto">
            <a:xfrm>
              <a:off x="1737" y="1562"/>
              <a:ext cx="425" cy="1024"/>
            </a:xfrm>
            <a:custGeom>
              <a:avLst/>
              <a:gdLst>
                <a:gd name="T0" fmla="*/ 4 w 702"/>
                <a:gd name="T1" fmla="*/ 0 h 1893"/>
                <a:gd name="T2" fmla="*/ 0 w 702"/>
                <a:gd name="T3" fmla="*/ 4 h 1893"/>
                <a:gd name="T4" fmla="*/ 1 w 702"/>
                <a:gd name="T5" fmla="*/ 4 h 1893"/>
                <a:gd name="T6" fmla="*/ 5 w 702"/>
                <a:gd name="T7" fmla="*/ 1 h 1893"/>
                <a:gd name="T8" fmla="*/ 4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2"/>
                <a:gd name="T16" fmla="*/ 0 h 1893"/>
                <a:gd name="T17" fmla="*/ 702 w 702"/>
                <a:gd name="T18" fmla="*/ 1893 h 18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02" name="Freeform 96"/>
            <p:cNvSpPr>
              <a:spLocks/>
            </p:cNvSpPr>
            <p:nvPr/>
          </p:nvSpPr>
          <p:spPr bwMode="auto">
            <a:xfrm>
              <a:off x="3144" y="1745"/>
              <a:ext cx="458" cy="1182"/>
            </a:xfrm>
            <a:custGeom>
              <a:avLst/>
              <a:gdLst>
                <a:gd name="T0" fmla="*/ 5 w 756"/>
                <a:gd name="T1" fmla="*/ 0 h 2184"/>
                <a:gd name="T2" fmla="*/ 1 w 756"/>
                <a:gd name="T3" fmla="*/ 5 h 2184"/>
                <a:gd name="T4" fmla="*/ 0 w 756"/>
                <a:gd name="T5" fmla="*/ 5 h 2184"/>
                <a:gd name="T6" fmla="*/ 4 w 756"/>
                <a:gd name="T7" fmla="*/ 1 h 2184"/>
                <a:gd name="T8" fmla="*/ 5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6"/>
                <a:gd name="T16" fmla="*/ 0 h 2184"/>
                <a:gd name="T17" fmla="*/ 756 w 756"/>
                <a:gd name="T18" fmla="*/ 2184 h 2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03" name="Freeform 97"/>
            <p:cNvSpPr>
              <a:spLocks/>
            </p:cNvSpPr>
            <p:nvPr/>
          </p:nvSpPr>
          <p:spPr bwMode="auto">
            <a:xfrm>
              <a:off x="1732" y="2534"/>
              <a:ext cx="1680" cy="399"/>
            </a:xfrm>
            <a:custGeom>
              <a:avLst/>
              <a:gdLst>
                <a:gd name="T0" fmla="*/ 1 w 2773"/>
                <a:gd name="T1" fmla="*/ 0 h 738"/>
                <a:gd name="T2" fmla="*/ 0 w 2773"/>
                <a:gd name="T3" fmla="*/ 1 h 738"/>
                <a:gd name="T4" fmla="*/ 16 w 2773"/>
                <a:gd name="T5" fmla="*/ 2 h 738"/>
                <a:gd name="T6" fmla="*/ 16 w 2773"/>
                <a:gd name="T7" fmla="*/ 1 h 738"/>
                <a:gd name="T8" fmla="*/ 1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73"/>
                <a:gd name="T16" fmla="*/ 0 h 738"/>
                <a:gd name="T17" fmla="*/ 2773 w 2773"/>
                <a:gd name="T18" fmla="*/ 738 h 7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04" name="Freeform 98"/>
            <p:cNvSpPr>
              <a:spLocks/>
            </p:cNvSpPr>
            <p:nvPr/>
          </p:nvSpPr>
          <p:spPr bwMode="auto">
            <a:xfrm>
              <a:off x="3195" y="1755"/>
              <a:ext cx="429" cy="1187"/>
            </a:xfrm>
            <a:custGeom>
              <a:avLst/>
              <a:gdLst>
                <a:gd name="T0" fmla="*/ 12 w 637"/>
                <a:gd name="T1" fmla="*/ 0 h 1659"/>
                <a:gd name="T2" fmla="*/ 12 w 637"/>
                <a:gd name="T3" fmla="*/ 0 h 1659"/>
                <a:gd name="T4" fmla="*/ 1 w 637"/>
                <a:gd name="T5" fmla="*/ 59 h 1659"/>
                <a:gd name="T6" fmla="*/ 0 w 637"/>
                <a:gd name="T7" fmla="*/ 57 h 1659"/>
                <a:gd name="T8" fmla="*/ 12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7"/>
                <a:gd name="T16" fmla="*/ 0 h 1659"/>
                <a:gd name="T17" fmla="*/ 637 w 637"/>
                <a:gd name="T18" fmla="*/ 1659 h 16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05" name="Freeform 99"/>
            <p:cNvSpPr>
              <a:spLocks/>
            </p:cNvSpPr>
            <p:nvPr/>
          </p:nvSpPr>
          <p:spPr bwMode="auto">
            <a:xfrm>
              <a:off x="1734" y="2587"/>
              <a:ext cx="1494" cy="394"/>
            </a:xfrm>
            <a:custGeom>
              <a:avLst/>
              <a:gdLst>
                <a:gd name="T0" fmla="*/ 0 w 2216"/>
                <a:gd name="T1" fmla="*/ 0 h 550"/>
                <a:gd name="T2" fmla="*/ 1 w 2216"/>
                <a:gd name="T3" fmla="*/ 2 h 550"/>
                <a:gd name="T4" fmla="*/ 42 w 2216"/>
                <a:gd name="T5" fmla="*/ 20 h 550"/>
                <a:gd name="T6" fmla="*/ 42 w 2216"/>
                <a:gd name="T7" fmla="*/ 17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16"/>
                <a:gd name="T16" fmla="*/ 0 h 550"/>
                <a:gd name="T17" fmla="*/ 2216 w 2216"/>
                <a:gd name="T18" fmla="*/ 550 h 5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206" name="Group 100"/>
            <p:cNvGrpSpPr>
              <a:grpSpLocks/>
            </p:cNvGrpSpPr>
            <p:nvPr/>
          </p:nvGrpSpPr>
          <p:grpSpPr bwMode="auto">
            <a:xfrm>
              <a:off x="1709" y="3008"/>
              <a:ext cx="507" cy="234"/>
              <a:chOff x="1740" y="2642"/>
              <a:chExt cx="752" cy="327"/>
            </a:xfrm>
          </p:grpSpPr>
          <p:sp>
            <p:nvSpPr>
              <p:cNvPr id="213" name="Freeform 101"/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2"/>
                  <a:gd name="T16" fmla="*/ 0 h 327"/>
                  <a:gd name="T17" fmla="*/ 752 w 752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4" name="Freeform 102"/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6"/>
                  <a:gd name="T16" fmla="*/ 0 h 311"/>
                  <a:gd name="T17" fmla="*/ 726 w 726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" name="Freeform 103"/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0"/>
                  <a:gd name="T17" fmla="*/ 258 w 258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6" name="Freeform 104"/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7" name="Freeform 105"/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2"/>
                  <a:gd name="T17" fmla="*/ 258 w 25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8" name="Freeform 106"/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207" name="Freeform 107"/>
            <p:cNvSpPr>
              <a:spLocks/>
            </p:cNvSpPr>
            <p:nvPr/>
          </p:nvSpPr>
          <p:spPr bwMode="auto">
            <a:xfrm>
              <a:off x="2577" y="3043"/>
              <a:ext cx="614" cy="514"/>
            </a:xfrm>
            <a:custGeom>
              <a:avLst/>
              <a:gdLst>
                <a:gd name="T0" fmla="*/ 1 w 990"/>
                <a:gd name="T1" fmla="*/ 10 h 792"/>
                <a:gd name="T2" fmla="*/ 9 w 990"/>
                <a:gd name="T3" fmla="*/ 0 h 792"/>
                <a:gd name="T4" fmla="*/ 9 w 990"/>
                <a:gd name="T5" fmla="*/ 1 h 792"/>
                <a:gd name="T6" fmla="*/ 0 w 990"/>
                <a:gd name="T7" fmla="*/ 10 h 792"/>
                <a:gd name="T8" fmla="*/ 1 w 990"/>
                <a:gd name="T9" fmla="*/ 10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0"/>
                <a:gd name="T16" fmla="*/ 0 h 792"/>
                <a:gd name="T17" fmla="*/ 990 w 990"/>
                <a:gd name="T18" fmla="*/ 792 h 7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08" name="Freeform 108"/>
            <p:cNvSpPr>
              <a:spLocks/>
            </p:cNvSpPr>
            <p:nvPr/>
          </p:nvSpPr>
          <p:spPr bwMode="auto">
            <a:xfrm>
              <a:off x="1010" y="3084"/>
              <a:ext cx="1571" cy="469"/>
            </a:xfrm>
            <a:custGeom>
              <a:avLst/>
              <a:gdLst>
                <a:gd name="T0" fmla="*/ 1 w 2532"/>
                <a:gd name="T1" fmla="*/ 0 h 723"/>
                <a:gd name="T2" fmla="*/ 1 w 2532"/>
                <a:gd name="T3" fmla="*/ 0 h 723"/>
                <a:gd name="T4" fmla="*/ 22 w 2532"/>
                <a:gd name="T5" fmla="*/ 9 h 723"/>
                <a:gd name="T6" fmla="*/ 22 w 2532"/>
                <a:gd name="T7" fmla="*/ 10 h 723"/>
                <a:gd name="T8" fmla="*/ 0 w 2532"/>
                <a:gd name="T9" fmla="*/ 1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09" name="Freeform 109"/>
            <p:cNvSpPr>
              <a:spLocks/>
            </p:cNvSpPr>
            <p:nvPr/>
          </p:nvSpPr>
          <p:spPr bwMode="auto">
            <a:xfrm>
              <a:off x="1011" y="2998"/>
              <a:ext cx="17" cy="95"/>
            </a:xfrm>
            <a:custGeom>
              <a:avLst/>
              <a:gdLst>
                <a:gd name="T0" fmla="*/ 1 w 26"/>
                <a:gd name="T1" fmla="*/ 1 h 147"/>
                <a:gd name="T2" fmla="*/ 1 w 26"/>
                <a:gd name="T3" fmla="*/ 2 h 147"/>
                <a:gd name="T4" fmla="*/ 0 w 26"/>
                <a:gd name="T5" fmla="*/ 2 h 147"/>
                <a:gd name="T6" fmla="*/ 1 w 26"/>
                <a:gd name="T7" fmla="*/ 0 h 147"/>
                <a:gd name="T8" fmla="*/ 1 w 26"/>
                <a:gd name="T9" fmla="*/ 1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47"/>
                <a:gd name="T17" fmla="*/ 26 w 26"/>
                <a:gd name="T18" fmla="*/ 147 h 1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10" name="Freeform 110"/>
            <p:cNvSpPr>
              <a:spLocks/>
            </p:cNvSpPr>
            <p:nvPr/>
          </p:nvSpPr>
          <p:spPr bwMode="auto">
            <a:xfrm>
              <a:off x="1012" y="2611"/>
              <a:ext cx="730" cy="393"/>
            </a:xfrm>
            <a:custGeom>
              <a:avLst/>
              <a:gdLst>
                <a:gd name="T0" fmla="*/ 10 w 1176"/>
                <a:gd name="T1" fmla="*/ 0 h 606"/>
                <a:gd name="T2" fmla="*/ 0 w 1176"/>
                <a:gd name="T3" fmla="*/ 8 h 606"/>
                <a:gd name="T4" fmla="*/ 1 w 1176"/>
                <a:gd name="T5" fmla="*/ 8 h 606"/>
                <a:gd name="T6" fmla="*/ 10 w 1176"/>
                <a:gd name="T7" fmla="*/ 1 h 606"/>
                <a:gd name="T8" fmla="*/ 10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6"/>
                <a:gd name="T16" fmla="*/ 0 h 606"/>
                <a:gd name="T17" fmla="*/ 1176 w 1176"/>
                <a:gd name="T18" fmla="*/ 606 h 6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11" name="Freeform 111"/>
            <p:cNvSpPr>
              <a:spLocks/>
            </p:cNvSpPr>
            <p:nvPr/>
          </p:nvSpPr>
          <p:spPr bwMode="auto">
            <a:xfrm>
              <a:off x="1061" y="3018"/>
              <a:ext cx="1490" cy="451"/>
            </a:xfrm>
            <a:custGeom>
              <a:avLst/>
              <a:gdLst>
                <a:gd name="T0" fmla="*/ 1 w 2532"/>
                <a:gd name="T1" fmla="*/ 0 h 723"/>
                <a:gd name="T2" fmla="*/ 1 w 2532"/>
                <a:gd name="T3" fmla="*/ 0 h 723"/>
                <a:gd name="T4" fmla="*/ 12 w 2532"/>
                <a:gd name="T5" fmla="*/ 6 h 723"/>
                <a:gd name="T6" fmla="*/ 12 w 2532"/>
                <a:gd name="T7" fmla="*/ 6 h 723"/>
                <a:gd name="T8" fmla="*/ 0 w 2532"/>
                <a:gd name="T9" fmla="*/ 1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12" name="Freeform 112"/>
            <p:cNvSpPr>
              <a:spLocks/>
            </p:cNvSpPr>
            <p:nvPr/>
          </p:nvSpPr>
          <p:spPr bwMode="auto">
            <a:xfrm flipV="1">
              <a:off x="2549" y="2986"/>
              <a:ext cx="608" cy="467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9 h 723"/>
                <a:gd name="T6" fmla="*/ 0 w 2532"/>
                <a:gd name="T7" fmla="*/ 9 h 723"/>
                <a:gd name="T8" fmla="*/ 0 w 2532"/>
                <a:gd name="T9" fmla="*/ 1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4" name="Group 113"/>
          <p:cNvGrpSpPr>
            <a:grpSpLocks/>
          </p:cNvGrpSpPr>
          <p:nvPr/>
        </p:nvGrpSpPr>
        <p:grpSpPr bwMode="auto">
          <a:xfrm>
            <a:off x="1963738" y="1203325"/>
            <a:ext cx="635000" cy="615950"/>
            <a:chOff x="877" y="1008"/>
            <a:chExt cx="2747" cy="2591"/>
          </a:xfrm>
        </p:grpSpPr>
        <p:pic>
          <p:nvPicPr>
            <p:cNvPr id="173" name="Picture 114" descr="antenna_stylized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7" y="1008"/>
              <a:ext cx="2725" cy="1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" name="Picture 115" descr="laptop_keyboard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1009" y="2586"/>
              <a:ext cx="2245" cy="1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5" name="Freeform 116"/>
            <p:cNvSpPr>
              <a:spLocks/>
            </p:cNvSpPr>
            <p:nvPr/>
          </p:nvSpPr>
          <p:spPr bwMode="auto">
            <a:xfrm>
              <a:off x="1753" y="1603"/>
              <a:ext cx="1807" cy="1322"/>
            </a:xfrm>
            <a:custGeom>
              <a:avLst/>
              <a:gdLst>
                <a:gd name="T0" fmla="*/ 4 w 2982"/>
                <a:gd name="T1" fmla="*/ 0 h 2442"/>
                <a:gd name="T2" fmla="*/ 0 w 2982"/>
                <a:gd name="T3" fmla="*/ 4 h 2442"/>
                <a:gd name="T4" fmla="*/ 16 w 2982"/>
                <a:gd name="T5" fmla="*/ 5 h 2442"/>
                <a:gd name="T6" fmla="*/ 20 w 2982"/>
                <a:gd name="T7" fmla="*/ 1 h 2442"/>
                <a:gd name="T8" fmla="*/ 4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82"/>
                <a:gd name="T16" fmla="*/ 0 h 2442"/>
                <a:gd name="T17" fmla="*/ 2982 w 2982"/>
                <a:gd name="T18" fmla="*/ 2442 h 2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pic>
          <p:nvPicPr>
            <p:cNvPr id="176" name="Picture 117" descr="screen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2" y="1637"/>
              <a:ext cx="1642" cy="1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7" name="Freeform 118"/>
            <p:cNvSpPr>
              <a:spLocks/>
            </p:cNvSpPr>
            <p:nvPr/>
          </p:nvSpPr>
          <p:spPr bwMode="auto">
            <a:xfrm>
              <a:off x="2082" y="1564"/>
              <a:ext cx="1531" cy="246"/>
            </a:xfrm>
            <a:custGeom>
              <a:avLst/>
              <a:gdLst>
                <a:gd name="T0" fmla="*/ 1 w 2528"/>
                <a:gd name="T1" fmla="*/ 0 h 455"/>
                <a:gd name="T2" fmla="*/ 17 w 2528"/>
                <a:gd name="T3" fmla="*/ 1 h 455"/>
                <a:gd name="T4" fmla="*/ 16 w 2528"/>
                <a:gd name="T5" fmla="*/ 1 h 455"/>
                <a:gd name="T6" fmla="*/ 0 w 2528"/>
                <a:gd name="T7" fmla="*/ 1 h 455"/>
                <a:gd name="T8" fmla="*/ 1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28"/>
                <a:gd name="T16" fmla="*/ 0 h 455"/>
                <a:gd name="T17" fmla="*/ 2528 w 2528"/>
                <a:gd name="T18" fmla="*/ 455 h 4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78" name="Freeform 119"/>
            <p:cNvSpPr>
              <a:spLocks/>
            </p:cNvSpPr>
            <p:nvPr/>
          </p:nvSpPr>
          <p:spPr bwMode="auto">
            <a:xfrm>
              <a:off x="1737" y="1562"/>
              <a:ext cx="425" cy="1024"/>
            </a:xfrm>
            <a:custGeom>
              <a:avLst/>
              <a:gdLst>
                <a:gd name="T0" fmla="*/ 4 w 702"/>
                <a:gd name="T1" fmla="*/ 0 h 1893"/>
                <a:gd name="T2" fmla="*/ 0 w 702"/>
                <a:gd name="T3" fmla="*/ 4 h 1893"/>
                <a:gd name="T4" fmla="*/ 1 w 702"/>
                <a:gd name="T5" fmla="*/ 4 h 1893"/>
                <a:gd name="T6" fmla="*/ 5 w 702"/>
                <a:gd name="T7" fmla="*/ 1 h 1893"/>
                <a:gd name="T8" fmla="*/ 4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2"/>
                <a:gd name="T16" fmla="*/ 0 h 1893"/>
                <a:gd name="T17" fmla="*/ 702 w 702"/>
                <a:gd name="T18" fmla="*/ 1893 h 18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79" name="Freeform 120"/>
            <p:cNvSpPr>
              <a:spLocks/>
            </p:cNvSpPr>
            <p:nvPr/>
          </p:nvSpPr>
          <p:spPr bwMode="auto">
            <a:xfrm>
              <a:off x="3144" y="1745"/>
              <a:ext cx="458" cy="1182"/>
            </a:xfrm>
            <a:custGeom>
              <a:avLst/>
              <a:gdLst>
                <a:gd name="T0" fmla="*/ 5 w 756"/>
                <a:gd name="T1" fmla="*/ 0 h 2184"/>
                <a:gd name="T2" fmla="*/ 1 w 756"/>
                <a:gd name="T3" fmla="*/ 5 h 2184"/>
                <a:gd name="T4" fmla="*/ 0 w 756"/>
                <a:gd name="T5" fmla="*/ 5 h 2184"/>
                <a:gd name="T6" fmla="*/ 4 w 756"/>
                <a:gd name="T7" fmla="*/ 1 h 2184"/>
                <a:gd name="T8" fmla="*/ 5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6"/>
                <a:gd name="T16" fmla="*/ 0 h 2184"/>
                <a:gd name="T17" fmla="*/ 756 w 756"/>
                <a:gd name="T18" fmla="*/ 2184 h 2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80" name="Freeform 121"/>
            <p:cNvSpPr>
              <a:spLocks/>
            </p:cNvSpPr>
            <p:nvPr/>
          </p:nvSpPr>
          <p:spPr bwMode="auto">
            <a:xfrm>
              <a:off x="1732" y="2534"/>
              <a:ext cx="1680" cy="399"/>
            </a:xfrm>
            <a:custGeom>
              <a:avLst/>
              <a:gdLst>
                <a:gd name="T0" fmla="*/ 1 w 2773"/>
                <a:gd name="T1" fmla="*/ 0 h 738"/>
                <a:gd name="T2" fmla="*/ 0 w 2773"/>
                <a:gd name="T3" fmla="*/ 1 h 738"/>
                <a:gd name="T4" fmla="*/ 16 w 2773"/>
                <a:gd name="T5" fmla="*/ 2 h 738"/>
                <a:gd name="T6" fmla="*/ 16 w 2773"/>
                <a:gd name="T7" fmla="*/ 1 h 738"/>
                <a:gd name="T8" fmla="*/ 1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73"/>
                <a:gd name="T16" fmla="*/ 0 h 738"/>
                <a:gd name="T17" fmla="*/ 2773 w 2773"/>
                <a:gd name="T18" fmla="*/ 738 h 7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81" name="Freeform 122"/>
            <p:cNvSpPr>
              <a:spLocks/>
            </p:cNvSpPr>
            <p:nvPr/>
          </p:nvSpPr>
          <p:spPr bwMode="auto">
            <a:xfrm>
              <a:off x="3195" y="1755"/>
              <a:ext cx="429" cy="1187"/>
            </a:xfrm>
            <a:custGeom>
              <a:avLst/>
              <a:gdLst>
                <a:gd name="T0" fmla="*/ 12 w 637"/>
                <a:gd name="T1" fmla="*/ 0 h 1659"/>
                <a:gd name="T2" fmla="*/ 12 w 637"/>
                <a:gd name="T3" fmla="*/ 0 h 1659"/>
                <a:gd name="T4" fmla="*/ 1 w 637"/>
                <a:gd name="T5" fmla="*/ 59 h 1659"/>
                <a:gd name="T6" fmla="*/ 0 w 637"/>
                <a:gd name="T7" fmla="*/ 57 h 1659"/>
                <a:gd name="T8" fmla="*/ 12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7"/>
                <a:gd name="T16" fmla="*/ 0 h 1659"/>
                <a:gd name="T17" fmla="*/ 637 w 637"/>
                <a:gd name="T18" fmla="*/ 1659 h 16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82" name="Freeform 123"/>
            <p:cNvSpPr>
              <a:spLocks/>
            </p:cNvSpPr>
            <p:nvPr/>
          </p:nvSpPr>
          <p:spPr bwMode="auto">
            <a:xfrm>
              <a:off x="1734" y="2587"/>
              <a:ext cx="1494" cy="394"/>
            </a:xfrm>
            <a:custGeom>
              <a:avLst/>
              <a:gdLst>
                <a:gd name="T0" fmla="*/ 0 w 2216"/>
                <a:gd name="T1" fmla="*/ 0 h 550"/>
                <a:gd name="T2" fmla="*/ 1 w 2216"/>
                <a:gd name="T3" fmla="*/ 2 h 550"/>
                <a:gd name="T4" fmla="*/ 42 w 2216"/>
                <a:gd name="T5" fmla="*/ 20 h 550"/>
                <a:gd name="T6" fmla="*/ 42 w 2216"/>
                <a:gd name="T7" fmla="*/ 17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16"/>
                <a:gd name="T16" fmla="*/ 0 h 550"/>
                <a:gd name="T17" fmla="*/ 2216 w 2216"/>
                <a:gd name="T18" fmla="*/ 550 h 5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183" name="Group 124"/>
            <p:cNvGrpSpPr>
              <a:grpSpLocks/>
            </p:cNvGrpSpPr>
            <p:nvPr/>
          </p:nvGrpSpPr>
          <p:grpSpPr bwMode="auto">
            <a:xfrm>
              <a:off x="1709" y="3008"/>
              <a:ext cx="507" cy="234"/>
              <a:chOff x="1740" y="2642"/>
              <a:chExt cx="752" cy="327"/>
            </a:xfrm>
          </p:grpSpPr>
          <p:sp>
            <p:nvSpPr>
              <p:cNvPr id="190" name="Freeform 125"/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2"/>
                  <a:gd name="T16" fmla="*/ 0 h 327"/>
                  <a:gd name="T17" fmla="*/ 752 w 752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91" name="Freeform 126"/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6"/>
                  <a:gd name="T16" fmla="*/ 0 h 311"/>
                  <a:gd name="T17" fmla="*/ 726 w 726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92" name="Freeform 127"/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0"/>
                  <a:gd name="T17" fmla="*/ 258 w 258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93" name="Freeform 128"/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94" name="Freeform 129"/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2"/>
                  <a:gd name="T17" fmla="*/ 258 w 25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95" name="Freeform 130"/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184" name="Freeform 131"/>
            <p:cNvSpPr>
              <a:spLocks/>
            </p:cNvSpPr>
            <p:nvPr/>
          </p:nvSpPr>
          <p:spPr bwMode="auto">
            <a:xfrm>
              <a:off x="2577" y="3043"/>
              <a:ext cx="614" cy="514"/>
            </a:xfrm>
            <a:custGeom>
              <a:avLst/>
              <a:gdLst>
                <a:gd name="T0" fmla="*/ 1 w 990"/>
                <a:gd name="T1" fmla="*/ 10 h 792"/>
                <a:gd name="T2" fmla="*/ 9 w 990"/>
                <a:gd name="T3" fmla="*/ 0 h 792"/>
                <a:gd name="T4" fmla="*/ 9 w 990"/>
                <a:gd name="T5" fmla="*/ 1 h 792"/>
                <a:gd name="T6" fmla="*/ 0 w 990"/>
                <a:gd name="T7" fmla="*/ 10 h 792"/>
                <a:gd name="T8" fmla="*/ 1 w 990"/>
                <a:gd name="T9" fmla="*/ 10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0"/>
                <a:gd name="T16" fmla="*/ 0 h 792"/>
                <a:gd name="T17" fmla="*/ 990 w 990"/>
                <a:gd name="T18" fmla="*/ 792 h 7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85" name="Freeform 132"/>
            <p:cNvSpPr>
              <a:spLocks/>
            </p:cNvSpPr>
            <p:nvPr/>
          </p:nvSpPr>
          <p:spPr bwMode="auto">
            <a:xfrm>
              <a:off x="1010" y="3084"/>
              <a:ext cx="1571" cy="469"/>
            </a:xfrm>
            <a:custGeom>
              <a:avLst/>
              <a:gdLst>
                <a:gd name="T0" fmla="*/ 1 w 2532"/>
                <a:gd name="T1" fmla="*/ 0 h 723"/>
                <a:gd name="T2" fmla="*/ 1 w 2532"/>
                <a:gd name="T3" fmla="*/ 0 h 723"/>
                <a:gd name="T4" fmla="*/ 22 w 2532"/>
                <a:gd name="T5" fmla="*/ 9 h 723"/>
                <a:gd name="T6" fmla="*/ 22 w 2532"/>
                <a:gd name="T7" fmla="*/ 10 h 723"/>
                <a:gd name="T8" fmla="*/ 0 w 2532"/>
                <a:gd name="T9" fmla="*/ 1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86" name="Freeform 133"/>
            <p:cNvSpPr>
              <a:spLocks/>
            </p:cNvSpPr>
            <p:nvPr/>
          </p:nvSpPr>
          <p:spPr bwMode="auto">
            <a:xfrm>
              <a:off x="1011" y="2998"/>
              <a:ext cx="17" cy="95"/>
            </a:xfrm>
            <a:custGeom>
              <a:avLst/>
              <a:gdLst>
                <a:gd name="T0" fmla="*/ 1 w 26"/>
                <a:gd name="T1" fmla="*/ 1 h 147"/>
                <a:gd name="T2" fmla="*/ 1 w 26"/>
                <a:gd name="T3" fmla="*/ 2 h 147"/>
                <a:gd name="T4" fmla="*/ 0 w 26"/>
                <a:gd name="T5" fmla="*/ 2 h 147"/>
                <a:gd name="T6" fmla="*/ 1 w 26"/>
                <a:gd name="T7" fmla="*/ 0 h 147"/>
                <a:gd name="T8" fmla="*/ 1 w 26"/>
                <a:gd name="T9" fmla="*/ 1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47"/>
                <a:gd name="T17" fmla="*/ 26 w 26"/>
                <a:gd name="T18" fmla="*/ 147 h 1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87" name="Freeform 134"/>
            <p:cNvSpPr>
              <a:spLocks/>
            </p:cNvSpPr>
            <p:nvPr/>
          </p:nvSpPr>
          <p:spPr bwMode="auto">
            <a:xfrm>
              <a:off x="1012" y="2611"/>
              <a:ext cx="730" cy="393"/>
            </a:xfrm>
            <a:custGeom>
              <a:avLst/>
              <a:gdLst>
                <a:gd name="T0" fmla="*/ 10 w 1176"/>
                <a:gd name="T1" fmla="*/ 0 h 606"/>
                <a:gd name="T2" fmla="*/ 0 w 1176"/>
                <a:gd name="T3" fmla="*/ 8 h 606"/>
                <a:gd name="T4" fmla="*/ 1 w 1176"/>
                <a:gd name="T5" fmla="*/ 8 h 606"/>
                <a:gd name="T6" fmla="*/ 10 w 1176"/>
                <a:gd name="T7" fmla="*/ 1 h 606"/>
                <a:gd name="T8" fmla="*/ 10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6"/>
                <a:gd name="T16" fmla="*/ 0 h 606"/>
                <a:gd name="T17" fmla="*/ 1176 w 1176"/>
                <a:gd name="T18" fmla="*/ 606 h 6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88" name="Freeform 135"/>
            <p:cNvSpPr>
              <a:spLocks/>
            </p:cNvSpPr>
            <p:nvPr/>
          </p:nvSpPr>
          <p:spPr bwMode="auto">
            <a:xfrm>
              <a:off x="1061" y="3018"/>
              <a:ext cx="1490" cy="451"/>
            </a:xfrm>
            <a:custGeom>
              <a:avLst/>
              <a:gdLst>
                <a:gd name="T0" fmla="*/ 1 w 2532"/>
                <a:gd name="T1" fmla="*/ 0 h 723"/>
                <a:gd name="T2" fmla="*/ 1 w 2532"/>
                <a:gd name="T3" fmla="*/ 0 h 723"/>
                <a:gd name="T4" fmla="*/ 12 w 2532"/>
                <a:gd name="T5" fmla="*/ 6 h 723"/>
                <a:gd name="T6" fmla="*/ 12 w 2532"/>
                <a:gd name="T7" fmla="*/ 6 h 723"/>
                <a:gd name="T8" fmla="*/ 0 w 2532"/>
                <a:gd name="T9" fmla="*/ 1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89" name="Freeform 136"/>
            <p:cNvSpPr>
              <a:spLocks/>
            </p:cNvSpPr>
            <p:nvPr/>
          </p:nvSpPr>
          <p:spPr bwMode="auto">
            <a:xfrm flipV="1">
              <a:off x="2549" y="2986"/>
              <a:ext cx="608" cy="467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9 h 723"/>
                <a:gd name="T6" fmla="*/ 0 w 2532"/>
                <a:gd name="T7" fmla="*/ 9 h 723"/>
                <a:gd name="T8" fmla="*/ 0 w 2532"/>
                <a:gd name="T9" fmla="*/ 1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5" name="Group 296"/>
          <p:cNvGrpSpPr>
            <a:grpSpLocks/>
          </p:cNvGrpSpPr>
          <p:nvPr/>
        </p:nvGrpSpPr>
        <p:grpSpPr bwMode="auto">
          <a:xfrm>
            <a:off x="-521142" y="1851038"/>
            <a:ext cx="6117080" cy="479427"/>
            <a:chOff x="2907" y="1300"/>
            <a:chExt cx="6117080" cy="194"/>
          </a:xfrm>
        </p:grpSpPr>
        <p:sp>
          <p:nvSpPr>
            <p:cNvPr id="165" name="Oval 407"/>
            <p:cNvSpPr>
              <a:spLocks noChangeArrowheads="1"/>
            </p:cNvSpPr>
            <p:nvPr/>
          </p:nvSpPr>
          <p:spPr bwMode="auto">
            <a:xfrm>
              <a:off x="4955276" y="1385"/>
              <a:ext cx="1158404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166" name="Rectangle 410"/>
            <p:cNvSpPr>
              <a:spLocks noChangeArrowheads="1"/>
            </p:cNvSpPr>
            <p:nvPr/>
          </p:nvSpPr>
          <p:spPr bwMode="auto">
            <a:xfrm>
              <a:off x="4955276" y="1374"/>
              <a:ext cx="1164711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167" name="Oval 411"/>
            <p:cNvSpPr>
              <a:spLocks noChangeArrowheads="1"/>
            </p:cNvSpPr>
            <p:nvPr/>
          </p:nvSpPr>
          <p:spPr bwMode="auto">
            <a:xfrm>
              <a:off x="4953174" y="1300"/>
              <a:ext cx="1158404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168" name="Group 300"/>
            <p:cNvGrpSpPr>
              <a:grpSpLocks/>
            </p:cNvGrpSpPr>
            <p:nvPr/>
          </p:nvGrpSpPr>
          <p:grpSpPr bwMode="auto">
            <a:xfrm>
              <a:off x="5188639" y="1332"/>
              <a:ext cx="651733" cy="60"/>
              <a:chOff x="2468" y="1332"/>
              <a:chExt cx="310" cy="60"/>
            </a:xfrm>
          </p:grpSpPr>
          <p:sp>
            <p:nvSpPr>
              <p:cNvPr id="171" name="Freeform 301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2" name="Freeform 302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169" name="Line 303"/>
            <p:cNvSpPr>
              <a:spLocks noChangeShapeType="1"/>
            </p:cNvSpPr>
            <p:nvPr/>
          </p:nvSpPr>
          <p:spPr bwMode="auto">
            <a:xfrm>
              <a:off x="4955276" y="1361"/>
              <a:ext cx="0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70" name="Line 304"/>
            <p:cNvSpPr>
              <a:spLocks noChangeShapeType="1"/>
            </p:cNvSpPr>
            <p:nvPr/>
          </p:nvSpPr>
          <p:spPr bwMode="auto">
            <a:xfrm>
              <a:off x="2907" y="1363"/>
              <a:ext cx="0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6" name="Line 305"/>
          <p:cNvSpPr>
            <a:spLocks noChangeShapeType="1"/>
          </p:cNvSpPr>
          <p:nvPr/>
        </p:nvSpPr>
        <p:spPr bwMode="auto">
          <a:xfrm flipV="1">
            <a:off x="2778125" y="2111375"/>
            <a:ext cx="1668463" cy="7667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67" name="Line 306"/>
          <p:cNvSpPr>
            <a:spLocks noChangeShapeType="1"/>
          </p:cNvSpPr>
          <p:nvPr/>
        </p:nvSpPr>
        <p:spPr bwMode="auto">
          <a:xfrm>
            <a:off x="4594225" y="3005138"/>
            <a:ext cx="0" cy="6524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68" name="Line 340"/>
          <p:cNvSpPr>
            <a:spLocks noChangeShapeType="1"/>
          </p:cNvSpPr>
          <p:nvPr/>
        </p:nvSpPr>
        <p:spPr bwMode="auto">
          <a:xfrm>
            <a:off x="4975225" y="2997200"/>
            <a:ext cx="0" cy="6524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69" name="Group 230"/>
          <p:cNvGrpSpPr>
            <a:grpSpLocks/>
          </p:cNvGrpSpPr>
          <p:nvPr/>
        </p:nvGrpSpPr>
        <p:grpSpPr bwMode="auto">
          <a:xfrm>
            <a:off x="4432300" y="3616325"/>
            <a:ext cx="365125" cy="766763"/>
            <a:chOff x="4140" y="429"/>
            <a:chExt cx="1425" cy="2396"/>
          </a:xfrm>
        </p:grpSpPr>
        <p:sp>
          <p:nvSpPr>
            <p:cNvPr id="133" name="Freeform 231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7 w 354"/>
                <a:gd name="T1" fmla="*/ 0 h 2742"/>
                <a:gd name="T2" fmla="*/ 38 w 354"/>
                <a:gd name="T3" fmla="*/ 55 h 2742"/>
                <a:gd name="T4" fmla="*/ 37 w 354"/>
                <a:gd name="T5" fmla="*/ 425 h 2742"/>
                <a:gd name="T6" fmla="*/ 0 w 354"/>
                <a:gd name="T7" fmla="*/ 445 h 2742"/>
                <a:gd name="T8" fmla="*/ 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34" name="Rectangle 232"/>
            <p:cNvSpPr>
              <a:spLocks noChangeArrowheads="1"/>
            </p:cNvSpPr>
            <p:nvPr/>
          </p:nvSpPr>
          <p:spPr bwMode="auto">
            <a:xfrm>
              <a:off x="4208" y="429"/>
              <a:ext cx="1047" cy="2282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135" name="Freeform 233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23 w 211"/>
                <a:gd name="T3" fmla="*/ 36 h 2537"/>
                <a:gd name="T4" fmla="*/ 2 w 211"/>
                <a:gd name="T5" fmla="*/ 40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36" name="Freeform 234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1 h 226"/>
                <a:gd name="T4" fmla="*/ 36 w 328"/>
                <a:gd name="T5" fmla="*/ 38 h 226"/>
                <a:gd name="T6" fmla="*/ 0 w 328"/>
                <a:gd name="T7" fmla="*/ 1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37" name="Rectangle 235"/>
            <p:cNvSpPr>
              <a:spLocks noChangeArrowheads="1"/>
            </p:cNvSpPr>
            <p:nvPr/>
          </p:nvSpPr>
          <p:spPr bwMode="auto">
            <a:xfrm>
              <a:off x="4214" y="692"/>
              <a:ext cx="595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138" name="Group 236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63" name="AutoShape 237"/>
              <p:cNvSpPr>
                <a:spLocks noChangeArrowheads="1"/>
              </p:cNvSpPr>
              <p:nvPr/>
            </p:nvSpPr>
            <p:spPr bwMode="auto">
              <a:xfrm>
                <a:off x="612" y="2567"/>
                <a:ext cx="727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164" name="AutoShape 238"/>
              <p:cNvSpPr>
                <a:spLocks noChangeArrowheads="1"/>
              </p:cNvSpPr>
              <p:nvPr/>
            </p:nvSpPr>
            <p:spPr bwMode="auto">
              <a:xfrm>
                <a:off x="627" y="2581"/>
                <a:ext cx="696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</p:grpSp>
        <p:sp>
          <p:nvSpPr>
            <p:cNvPr id="139" name="Rectangle 239"/>
            <p:cNvSpPr>
              <a:spLocks noChangeArrowheads="1"/>
            </p:cNvSpPr>
            <p:nvPr/>
          </p:nvSpPr>
          <p:spPr bwMode="auto">
            <a:xfrm>
              <a:off x="4227" y="1019"/>
              <a:ext cx="595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140" name="Group 240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61" name="AutoShape 241"/>
              <p:cNvSpPr>
                <a:spLocks noChangeArrowheads="1"/>
              </p:cNvSpPr>
              <p:nvPr/>
            </p:nvSpPr>
            <p:spPr bwMode="auto">
              <a:xfrm>
                <a:off x="614" y="2569"/>
                <a:ext cx="727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162" name="AutoShape 242"/>
              <p:cNvSpPr>
                <a:spLocks noChangeArrowheads="1"/>
              </p:cNvSpPr>
              <p:nvPr/>
            </p:nvSpPr>
            <p:spPr bwMode="auto">
              <a:xfrm>
                <a:off x="630" y="2584"/>
                <a:ext cx="696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</p:grpSp>
        <p:sp>
          <p:nvSpPr>
            <p:cNvPr id="141" name="Rectangle 243"/>
            <p:cNvSpPr>
              <a:spLocks noChangeArrowheads="1"/>
            </p:cNvSpPr>
            <p:nvPr/>
          </p:nvSpPr>
          <p:spPr bwMode="auto">
            <a:xfrm>
              <a:off x="4214" y="1357"/>
              <a:ext cx="601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142" name="Rectangle 244"/>
            <p:cNvSpPr>
              <a:spLocks noChangeArrowheads="1"/>
            </p:cNvSpPr>
            <p:nvPr/>
          </p:nvSpPr>
          <p:spPr bwMode="auto">
            <a:xfrm>
              <a:off x="4227" y="1654"/>
              <a:ext cx="595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143" name="Group 245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159" name="AutoShape 246"/>
              <p:cNvSpPr>
                <a:spLocks noChangeArrowheads="1"/>
              </p:cNvSpPr>
              <p:nvPr/>
            </p:nvSpPr>
            <p:spPr bwMode="auto">
              <a:xfrm>
                <a:off x="614" y="2570"/>
                <a:ext cx="725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160" name="AutoShape 247"/>
              <p:cNvSpPr>
                <a:spLocks noChangeArrowheads="1"/>
              </p:cNvSpPr>
              <p:nvPr/>
            </p:nvSpPr>
            <p:spPr bwMode="auto">
              <a:xfrm>
                <a:off x="629" y="2584"/>
                <a:ext cx="695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</p:grpSp>
        <p:sp>
          <p:nvSpPr>
            <p:cNvPr id="144" name="Freeform 248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0 h 226"/>
                <a:gd name="T4" fmla="*/ 36 w 328"/>
                <a:gd name="T5" fmla="*/ 36 h 226"/>
                <a:gd name="T6" fmla="*/ 0 w 328"/>
                <a:gd name="T7" fmla="*/ 15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145" name="Group 249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57" name="AutoShape 250"/>
              <p:cNvSpPr>
                <a:spLocks noChangeArrowheads="1"/>
              </p:cNvSpPr>
              <p:nvPr/>
            </p:nvSpPr>
            <p:spPr bwMode="auto">
              <a:xfrm>
                <a:off x="616" y="2568"/>
                <a:ext cx="725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158" name="AutoShape 251"/>
              <p:cNvSpPr>
                <a:spLocks noChangeArrowheads="1"/>
              </p:cNvSpPr>
              <p:nvPr/>
            </p:nvSpPr>
            <p:spPr bwMode="auto">
              <a:xfrm>
                <a:off x="632" y="2583"/>
                <a:ext cx="695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</p:grpSp>
        <p:sp>
          <p:nvSpPr>
            <p:cNvPr id="146" name="Rectangle 252"/>
            <p:cNvSpPr>
              <a:spLocks noChangeArrowheads="1"/>
            </p:cNvSpPr>
            <p:nvPr/>
          </p:nvSpPr>
          <p:spPr bwMode="auto">
            <a:xfrm>
              <a:off x="5249" y="429"/>
              <a:ext cx="68" cy="2287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147" name="Freeform 253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32 w 296"/>
                <a:gd name="T3" fmla="*/ 22 h 256"/>
                <a:gd name="T4" fmla="*/ 32 w 296"/>
                <a:gd name="T5" fmla="*/ 41 h 256"/>
                <a:gd name="T6" fmla="*/ 0 w 296"/>
                <a:gd name="T7" fmla="*/ 15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48" name="Freeform 254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34 w 304"/>
                <a:gd name="T3" fmla="*/ 27 h 288"/>
                <a:gd name="T4" fmla="*/ 31 w 304"/>
                <a:gd name="T5" fmla="*/ 47 h 288"/>
                <a:gd name="T6" fmla="*/ 2 w 304"/>
                <a:gd name="T7" fmla="*/ 2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49" name="Oval 255"/>
            <p:cNvSpPr>
              <a:spLocks noChangeArrowheads="1"/>
            </p:cNvSpPr>
            <p:nvPr/>
          </p:nvSpPr>
          <p:spPr bwMode="auto">
            <a:xfrm>
              <a:off x="5515" y="2612"/>
              <a:ext cx="50" cy="94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150" name="Freeform 256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8 h 240"/>
                <a:gd name="T2" fmla="*/ 2 w 306"/>
                <a:gd name="T3" fmla="*/ 40 h 240"/>
                <a:gd name="T4" fmla="*/ 34 w 306"/>
                <a:gd name="T5" fmla="*/ 18 h 240"/>
                <a:gd name="T6" fmla="*/ 32 w 306"/>
                <a:gd name="T7" fmla="*/ 0 h 240"/>
                <a:gd name="T8" fmla="*/ 0 w 306"/>
                <a:gd name="T9" fmla="*/ 1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51" name="AutoShape 257"/>
            <p:cNvSpPr>
              <a:spLocks noChangeArrowheads="1"/>
            </p:cNvSpPr>
            <p:nvPr/>
          </p:nvSpPr>
          <p:spPr bwMode="auto">
            <a:xfrm>
              <a:off x="4140" y="2676"/>
              <a:ext cx="1202" cy="149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152" name="AutoShape 258"/>
            <p:cNvSpPr>
              <a:spLocks noChangeArrowheads="1"/>
            </p:cNvSpPr>
            <p:nvPr/>
          </p:nvSpPr>
          <p:spPr bwMode="auto">
            <a:xfrm>
              <a:off x="4208" y="2711"/>
              <a:ext cx="1066" cy="8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153" name="Oval 259"/>
            <p:cNvSpPr>
              <a:spLocks noChangeArrowheads="1"/>
            </p:cNvSpPr>
            <p:nvPr/>
          </p:nvSpPr>
          <p:spPr bwMode="auto">
            <a:xfrm>
              <a:off x="4307" y="2383"/>
              <a:ext cx="161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154" name="Oval 260"/>
            <p:cNvSpPr>
              <a:spLocks noChangeArrowheads="1"/>
            </p:cNvSpPr>
            <p:nvPr/>
          </p:nvSpPr>
          <p:spPr bwMode="auto">
            <a:xfrm>
              <a:off x="4487" y="2383"/>
              <a:ext cx="161" cy="1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pt-BR" altLang="pt-BR" sz="1800">
                <a:solidFill>
                  <a:srgbClr val="FF0000"/>
                </a:solidFill>
              </a:endParaRPr>
            </a:p>
          </p:txBody>
        </p:sp>
        <p:sp>
          <p:nvSpPr>
            <p:cNvPr id="155" name="Oval 261"/>
            <p:cNvSpPr>
              <a:spLocks noChangeArrowheads="1"/>
            </p:cNvSpPr>
            <p:nvPr/>
          </p:nvSpPr>
          <p:spPr bwMode="auto">
            <a:xfrm>
              <a:off x="4660" y="2379"/>
              <a:ext cx="161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156" name="Rectangle 262"/>
            <p:cNvSpPr>
              <a:spLocks noChangeArrowheads="1"/>
            </p:cNvSpPr>
            <p:nvPr/>
          </p:nvSpPr>
          <p:spPr bwMode="auto">
            <a:xfrm>
              <a:off x="5063" y="1833"/>
              <a:ext cx="87" cy="764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</p:grpSp>
      <p:sp>
        <p:nvSpPr>
          <p:cNvPr id="70" name="Line 342"/>
          <p:cNvSpPr>
            <a:spLocks noChangeShapeType="1"/>
          </p:cNvSpPr>
          <p:nvPr/>
        </p:nvSpPr>
        <p:spPr bwMode="auto">
          <a:xfrm>
            <a:off x="3017838" y="3208338"/>
            <a:ext cx="503237" cy="331787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1" name="Text Box 343"/>
          <p:cNvSpPr txBox="1">
            <a:spLocks noChangeArrowheads="1"/>
          </p:cNvSpPr>
          <p:nvPr/>
        </p:nvSpPr>
        <p:spPr bwMode="auto">
          <a:xfrm>
            <a:off x="3045894" y="3538538"/>
            <a:ext cx="122341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pt-BR" sz="2000" dirty="0"/>
              <a:t>switch</a:t>
            </a:r>
            <a:endParaRPr lang="en-US" altLang="pt-BR" sz="2000" dirty="0" smtClean="0"/>
          </a:p>
          <a:p>
            <a:pPr algn="ctr">
              <a:lnSpc>
                <a:spcPct val="85000"/>
              </a:lnSpc>
            </a:pPr>
            <a:r>
              <a:rPr lang="en-US" altLang="pt-BR" sz="2000" dirty="0" smtClean="0"/>
              <a:t>Ethernet </a:t>
            </a:r>
            <a:endParaRPr lang="en-US" altLang="pt-BR" sz="2000" dirty="0"/>
          </a:p>
        </p:txBody>
      </p:sp>
      <p:sp>
        <p:nvSpPr>
          <p:cNvPr id="72" name="Line 344"/>
          <p:cNvSpPr>
            <a:spLocks noChangeShapeType="1"/>
          </p:cNvSpPr>
          <p:nvPr/>
        </p:nvSpPr>
        <p:spPr bwMode="auto">
          <a:xfrm>
            <a:off x="5307013" y="3954463"/>
            <a:ext cx="525462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3" name="Text Box 345"/>
          <p:cNvSpPr txBox="1">
            <a:spLocks noChangeArrowheads="1"/>
          </p:cNvSpPr>
          <p:nvPr/>
        </p:nvSpPr>
        <p:spPr bwMode="auto">
          <a:xfrm>
            <a:off x="5209109" y="3611255"/>
            <a:ext cx="29787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pt-BR" sz="2000" dirty="0" err="1" smtClean="0"/>
              <a:t>servidores</a:t>
            </a:r>
            <a:r>
              <a:rPr lang="en-US" altLang="pt-BR" sz="2000" dirty="0" smtClean="0"/>
              <a:t> </a:t>
            </a:r>
            <a:r>
              <a:rPr lang="en-US" altLang="pt-BR" sz="2000" dirty="0" err="1" smtClean="0"/>
              <a:t>institucionais</a:t>
            </a:r>
            <a:r>
              <a:rPr lang="en-US" altLang="pt-BR" sz="2000" dirty="0" smtClean="0"/>
              <a:t>,</a:t>
            </a:r>
            <a:endParaRPr lang="en-US" altLang="pt-BR" sz="2000" dirty="0"/>
          </a:p>
          <a:p>
            <a:pPr algn="ctr">
              <a:lnSpc>
                <a:spcPct val="85000"/>
              </a:lnSpc>
            </a:pPr>
            <a:r>
              <a:rPr lang="en-US" altLang="pt-BR" sz="2000" dirty="0" err="1" smtClean="0"/>
              <a:t>correio</a:t>
            </a:r>
            <a:r>
              <a:rPr lang="en-US" altLang="pt-BR" sz="2000" dirty="0" smtClean="0"/>
              <a:t> e web</a:t>
            </a:r>
            <a:endParaRPr lang="en-US" altLang="pt-BR" sz="2000" dirty="0"/>
          </a:p>
        </p:txBody>
      </p:sp>
      <p:sp>
        <p:nvSpPr>
          <p:cNvPr id="74" name="Text Box 346"/>
          <p:cNvSpPr txBox="1">
            <a:spLocks noChangeArrowheads="1"/>
          </p:cNvSpPr>
          <p:nvPr/>
        </p:nvSpPr>
        <p:spPr bwMode="auto">
          <a:xfrm>
            <a:off x="6150979" y="2986088"/>
            <a:ext cx="2550698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pt-BR" sz="2000" dirty="0" err="1" smtClean="0"/>
              <a:t>roteador</a:t>
            </a:r>
            <a:r>
              <a:rPr lang="en-US" altLang="pt-BR" sz="2000" dirty="0" smtClean="0"/>
              <a:t> </a:t>
            </a:r>
            <a:r>
              <a:rPr lang="en-US" altLang="pt-BR" sz="2000" dirty="0" err="1" smtClean="0"/>
              <a:t>institucional</a:t>
            </a:r>
            <a:endParaRPr lang="en-US" altLang="pt-BR" sz="2000" dirty="0"/>
          </a:p>
        </p:txBody>
      </p:sp>
      <p:sp>
        <p:nvSpPr>
          <p:cNvPr id="75" name="Line 347"/>
          <p:cNvSpPr>
            <a:spLocks noChangeShapeType="1"/>
          </p:cNvSpPr>
          <p:nvPr/>
        </p:nvSpPr>
        <p:spPr bwMode="auto">
          <a:xfrm>
            <a:off x="5505450" y="2368550"/>
            <a:ext cx="1006475" cy="663575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6" name="Line 348"/>
          <p:cNvSpPr>
            <a:spLocks noChangeShapeType="1"/>
          </p:cNvSpPr>
          <p:nvPr/>
        </p:nvSpPr>
        <p:spPr bwMode="auto">
          <a:xfrm>
            <a:off x="5578475" y="2032000"/>
            <a:ext cx="9715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7" name="Line 349"/>
          <p:cNvSpPr>
            <a:spLocks noChangeShapeType="1"/>
          </p:cNvSpPr>
          <p:nvPr/>
        </p:nvSpPr>
        <p:spPr bwMode="auto">
          <a:xfrm>
            <a:off x="6608763" y="2028825"/>
            <a:ext cx="97155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8" name="Line 350"/>
          <p:cNvSpPr>
            <a:spLocks noChangeShapeType="1"/>
          </p:cNvSpPr>
          <p:nvPr/>
        </p:nvSpPr>
        <p:spPr bwMode="auto">
          <a:xfrm>
            <a:off x="5999163" y="2117725"/>
            <a:ext cx="503237" cy="331788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9" name="Text Box 351"/>
          <p:cNvSpPr txBox="1">
            <a:spLocks noChangeArrowheads="1"/>
          </p:cNvSpPr>
          <p:nvPr/>
        </p:nvSpPr>
        <p:spPr bwMode="auto">
          <a:xfrm>
            <a:off x="6480542" y="2171436"/>
            <a:ext cx="2497992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pt-BR" sz="2000" dirty="0" smtClean="0"/>
              <a:t>Enlace </a:t>
            </a:r>
            <a:r>
              <a:rPr lang="en-US" altLang="pt-BR" sz="2000" dirty="0" err="1" smtClean="0"/>
              <a:t>institucional</a:t>
            </a:r>
            <a:endParaRPr lang="en-US" altLang="pt-BR" sz="2000" dirty="0"/>
          </a:p>
          <a:p>
            <a:pPr algn="ctr">
              <a:lnSpc>
                <a:spcPct val="85000"/>
              </a:lnSpc>
            </a:pPr>
            <a:r>
              <a:rPr lang="en-US" altLang="pt-BR" sz="2000" dirty="0" err="1" smtClean="0"/>
              <a:t>para</a:t>
            </a:r>
            <a:r>
              <a:rPr lang="en-US" altLang="pt-BR" sz="2000" dirty="0" smtClean="0"/>
              <a:t> o ISP </a:t>
            </a:r>
            <a:r>
              <a:rPr lang="en-US" altLang="pt-BR" sz="2000" dirty="0"/>
              <a:t>(Internet)</a:t>
            </a:r>
          </a:p>
          <a:p>
            <a:pPr algn="ctr">
              <a:lnSpc>
                <a:spcPct val="85000"/>
              </a:lnSpc>
            </a:pPr>
            <a:endParaRPr lang="en-US" altLang="pt-BR" sz="2000" dirty="0"/>
          </a:p>
        </p:txBody>
      </p:sp>
      <p:grpSp>
        <p:nvGrpSpPr>
          <p:cNvPr id="80" name="Group 353"/>
          <p:cNvGrpSpPr>
            <a:grpSpLocks/>
          </p:cNvGrpSpPr>
          <p:nvPr/>
        </p:nvGrpSpPr>
        <p:grpSpPr bwMode="auto">
          <a:xfrm>
            <a:off x="4397375" y="2636838"/>
            <a:ext cx="1052513" cy="355600"/>
            <a:chOff x="4410" y="1365"/>
            <a:chExt cx="663" cy="224"/>
          </a:xfrm>
        </p:grpSpPr>
        <p:sp>
          <p:nvSpPr>
            <p:cNvPr id="128" name="Rectangle 354"/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rgbClr val="009999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129" name="AutoShape 355"/>
            <p:cNvSpPr>
              <a:spLocks noChangeArrowheads="1"/>
            </p:cNvSpPr>
            <p:nvPr/>
          </p:nvSpPr>
          <p:spPr bwMode="auto">
            <a:xfrm>
              <a:off x="4410" y="1368"/>
              <a:ext cx="663" cy="135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rgbClr val="009999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130" name="Freeform 356"/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224"/>
                <a:gd name="T17" fmla="*/ 169 w 169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rgbClr val="BBE0E3"/>
            </a:solidFill>
            <a:ln w="63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31" name="Freeform 357"/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693 h 63"/>
                <a:gd name="T2" fmla="*/ 13798 w 280"/>
                <a:gd name="T3" fmla="*/ 674 h 63"/>
                <a:gd name="T4" fmla="*/ 81432 w 280"/>
                <a:gd name="T5" fmla="*/ 0 h 63"/>
                <a:gd name="T6" fmla="*/ 103965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32" name="Freeform 358"/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3"/>
                <a:gd name="T13" fmla="*/ 0 h 93"/>
                <a:gd name="T14" fmla="*/ 293 w 293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sp>
        <p:nvSpPr>
          <p:cNvPr id="81" name="Line 359"/>
          <p:cNvSpPr>
            <a:spLocks noChangeShapeType="1"/>
          </p:cNvSpPr>
          <p:nvPr/>
        </p:nvSpPr>
        <p:spPr bwMode="auto">
          <a:xfrm>
            <a:off x="4983163" y="2332038"/>
            <a:ext cx="0" cy="2968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82" name="Group 360"/>
          <p:cNvGrpSpPr>
            <a:grpSpLocks/>
          </p:cNvGrpSpPr>
          <p:nvPr/>
        </p:nvGrpSpPr>
        <p:grpSpPr bwMode="auto">
          <a:xfrm>
            <a:off x="4872038" y="3609975"/>
            <a:ext cx="365125" cy="766763"/>
            <a:chOff x="4140" y="429"/>
            <a:chExt cx="1425" cy="2396"/>
          </a:xfrm>
        </p:grpSpPr>
        <p:sp>
          <p:nvSpPr>
            <p:cNvPr id="96" name="Freeform 361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7 w 354"/>
                <a:gd name="T1" fmla="*/ 0 h 2742"/>
                <a:gd name="T2" fmla="*/ 38 w 354"/>
                <a:gd name="T3" fmla="*/ 55 h 2742"/>
                <a:gd name="T4" fmla="*/ 37 w 354"/>
                <a:gd name="T5" fmla="*/ 425 h 2742"/>
                <a:gd name="T6" fmla="*/ 0 w 354"/>
                <a:gd name="T7" fmla="*/ 445 h 2742"/>
                <a:gd name="T8" fmla="*/ 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7" name="Rectangle 362"/>
            <p:cNvSpPr>
              <a:spLocks noChangeArrowheads="1"/>
            </p:cNvSpPr>
            <p:nvPr/>
          </p:nvSpPr>
          <p:spPr bwMode="auto">
            <a:xfrm>
              <a:off x="4208" y="429"/>
              <a:ext cx="1047" cy="2282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98" name="Freeform 363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23 w 211"/>
                <a:gd name="T3" fmla="*/ 36 h 2537"/>
                <a:gd name="T4" fmla="*/ 2 w 211"/>
                <a:gd name="T5" fmla="*/ 40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9" name="Freeform 364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1 h 226"/>
                <a:gd name="T4" fmla="*/ 36 w 328"/>
                <a:gd name="T5" fmla="*/ 38 h 226"/>
                <a:gd name="T6" fmla="*/ 0 w 328"/>
                <a:gd name="T7" fmla="*/ 1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0" name="Rectangle 365"/>
            <p:cNvSpPr>
              <a:spLocks noChangeArrowheads="1"/>
            </p:cNvSpPr>
            <p:nvPr/>
          </p:nvSpPr>
          <p:spPr bwMode="auto">
            <a:xfrm>
              <a:off x="4214" y="692"/>
              <a:ext cx="595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101" name="Group 366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26" name="AutoShape 367"/>
              <p:cNvSpPr>
                <a:spLocks noChangeArrowheads="1"/>
              </p:cNvSpPr>
              <p:nvPr/>
            </p:nvSpPr>
            <p:spPr bwMode="auto">
              <a:xfrm>
                <a:off x="612" y="2567"/>
                <a:ext cx="727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127" name="AutoShape 368"/>
              <p:cNvSpPr>
                <a:spLocks noChangeArrowheads="1"/>
              </p:cNvSpPr>
              <p:nvPr/>
            </p:nvSpPr>
            <p:spPr bwMode="auto">
              <a:xfrm>
                <a:off x="627" y="2581"/>
                <a:ext cx="696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</p:grpSp>
        <p:sp>
          <p:nvSpPr>
            <p:cNvPr id="102" name="Rectangle 369"/>
            <p:cNvSpPr>
              <a:spLocks noChangeArrowheads="1"/>
            </p:cNvSpPr>
            <p:nvPr/>
          </p:nvSpPr>
          <p:spPr bwMode="auto">
            <a:xfrm>
              <a:off x="4227" y="1019"/>
              <a:ext cx="595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103" name="Group 370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24" name="AutoShape 371"/>
              <p:cNvSpPr>
                <a:spLocks noChangeArrowheads="1"/>
              </p:cNvSpPr>
              <p:nvPr/>
            </p:nvSpPr>
            <p:spPr bwMode="auto">
              <a:xfrm>
                <a:off x="614" y="2569"/>
                <a:ext cx="727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125" name="AutoShape 372"/>
              <p:cNvSpPr>
                <a:spLocks noChangeArrowheads="1"/>
              </p:cNvSpPr>
              <p:nvPr/>
            </p:nvSpPr>
            <p:spPr bwMode="auto">
              <a:xfrm>
                <a:off x="630" y="2584"/>
                <a:ext cx="696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</p:grpSp>
        <p:sp>
          <p:nvSpPr>
            <p:cNvPr id="104" name="Rectangle 373"/>
            <p:cNvSpPr>
              <a:spLocks noChangeArrowheads="1"/>
            </p:cNvSpPr>
            <p:nvPr/>
          </p:nvSpPr>
          <p:spPr bwMode="auto">
            <a:xfrm>
              <a:off x="4214" y="1357"/>
              <a:ext cx="601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105" name="Rectangle 374"/>
            <p:cNvSpPr>
              <a:spLocks noChangeArrowheads="1"/>
            </p:cNvSpPr>
            <p:nvPr/>
          </p:nvSpPr>
          <p:spPr bwMode="auto">
            <a:xfrm>
              <a:off x="4227" y="1654"/>
              <a:ext cx="595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106" name="Group 375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122" name="AutoShape 376"/>
              <p:cNvSpPr>
                <a:spLocks noChangeArrowheads="1"/>
              </p:cNvSpPr>
              <p:nvPr/>
            </p:nvSpPr>
            <p:spPr bwMode="auto">
              <a:xfrm>
                <a:off x="614" y="2570"/>
                <a:ext cx="725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123" name="AutoShape 377"/>
              <p:cNvSpPr>
                <a:spLocks noChangeArrowheads="1"/>
              </p:cNvSpPr>
              <p:nvPr/>
            </p:nvSpPr>
            <p:spPr bwMode="auto">
              <a:xfrm>
                <a:off x="629" y="2584"/>
                <a:ext cx="695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</p:grpSp>
        <p:sp>
          <p:nvSpPr>
            <p:cNvPr id="107" name="Freeform 378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0 h 226"/>
                <a:gd name="T4" fmla="*/ 36 w 328"/>
                <a:gd name="T5" fmla="*/ 36 h 226"/>
                <a:gd name="T6" fmla="*/ 0 w 328"/>
                <a:gd name="T7" fmla="*/ 15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108" name="Group 379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20" name="AutoShape 380"/>
              <p:cNvSpPr>
                <a:spLocks noChangeArrowheads="1"/>
              </p:cNvSpPr>
              <p:nvPr/>
            </p:nvSpPr>
            <p:spPr bwMode="auto">
              <a:xfrm>
                <a:off x="616" y="2568"/>
                <a:ext cx="725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121" name="AutoShape 381"/>
              <p:cNvSpPr>
                <a:spLocks noChangeArrowheads="1"/>
              </p:cNvSpPr>
              <p:nvPr/>
            </p:nvSpPr>
            <p:spPr bwMode="auto">
              <a:xfrm>
                <a:off x="632" y="2583"/>
                <a:ext cx="695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</p:grpSp>
        <p:sp>
          <p:nvSpPr>
            <p:cNvPr id="109" name="Rectangle 382"/>
            <p:cNvSpPr>
              <a:spLocks noChangeArrowheads="1"/>
            </p:cNvSpPr>
            <p:nvPr/>
          </p:nvSpPr>
          <p:spPr bwMode="auto">
            <a:xfrm>
              <a:off x="5249" y="429"/>
              <a:ext cx="68" cy="2287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110" name="Freeform 383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32 w 296"/>
                <a:gd name="T3" fmla="*/ 22 h 256"/>
                <a:gd name="T4" fmla="*/ 32 w 296"/>
                <a:gd name="T5" fmla="*/ 41 h 256"/>
                <a:gd name="T6" fmla="*/ 0 w 296"/>
                <a:gd name="T7" fmla="*/ 15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11" name="Freeform 384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34 w 304"/>
                <a:gd name="T3" fmla="*/ 27 h 288"/>
                <a:gd name="T4" fmla="*/ 31 w 304"/>
                <a:gd name="T5" fmla="*/ 47 h 288"/>
                <a:gd name="T6" fmla="*/ 2 w 304"/>
                <a:gd name="T7" fmla="*/ 2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12" name="Oval 385"/>
            <p:cNvSpPr>
              <a:spLocks noChangeArrowheads="1"/>
            </p:cNvSpPr>
            <p:nvPr/>
          </p:nvSpPr>
          <p:spPr bwMode="auto">
            <a:xfrm>
              <a:off x="5515" y="2612"/>
              <a:ext cx="50" cy="94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113" name="Freeform 386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8 h 240"/>
                <a:gd name="T2" fmla="*/ 2 w 306"/>
                <a:gd name="T3" fmla="*/ 40 h 240"/>
                <a:gd name="T4" fmla="*/ 34 w 306"/>
                <a:gd name="T5" fmla="*/ 18 h 240"/>
                <a:gd name="T6" fmla="*/ 32 w 306"/>
                <a:gd name="T7" fmla="*/ 0 h 240"/>
                <a:gd name="T8" fmla="*/ 0 w 306"/>
                <a:gd name="T9" fmla="*/ 1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14" name="AutoShape 387"/>
            <p:cNvSpPr>
              <a:spLocks noChangeArrowheads="1"/>
            </p:cNvSpPr>
            <p:nvPr/>
          </p:nvSpPr>
          <p:spPr bwMode="auto">
            <a:xfrm>
              <a:off x="4140" y="2676"/>
              <a:ext cx="1202" cy="149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115" name="AutoShape 388"/>
            <p:cNvSpPr>
              <a:spLocks noChangeArrowheads="1"/>
            </p:cNvSpPr>
            <p:nvPr/>
          </p:nvSpPr>
          <p:spPr bwMode="auto">
            <a:xfrm>
              <a:off x="4208" y="2711"/>
              <a:ext cx="1066" cy="8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116" name="Oval 389"/>
            <p:cNvSpPr>
              <a:spLocks noChangeArrowheads="1"/>
            </p:cNvSpPr>
            <p:nvPr/>
          </p:nvSpPr>
          <p:spPr bwMode="auto">
            <a:xfrm>
              <a:off x="4307" y="2383"/>
              <a:ext cx="161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117" name="Oval 390"/>
            <p:cNvSpPr>
              <a:spLocks noChangeArrowheads="1"/>
            </p:cNvSpPr>
            <p:nvPr/>
          </p:nvSpPr>
          <p:spPr bwMode="auto">
            <a:xfrm>
              <a:off x="4487" y="2383"/>
              <a:ext cx="161" cy="1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pt-BR" altLang="pt-BR" sz="1800">
                <a:solidFill>
                  <a:srgbClr val="FF0000"/>
                </a:solidFill>
              </a:endParaRPr>
            </a:p>
          </p:txBody>
        </p:sp>
        <p:sp>
          <p:nvSpPr>
            <p:cNvPr id="118" name="Oval 391"/>
            <p:cNvSpPr>
              <a:spLocks noChangeArrowheads="1"/>
            </p:cNvSpPr>
            <p:nvPr/>
          </p:nvSpPr>
          <p:spPr bwMode="auto">
            <a:xfrm>
              <a:off x="4660" y="2379"/>
              <a:ext cx="161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119" name="Rectangle 392"/>
            <p:cNvSpPr>
              <a:spLocks noChangeArrowheads="1"/>
            </p:cNvSpPr>
            <p:nvPr/>
          </p:nvSpPr>
          <p:spPr bwMode="auto">
            <a:xfrm>
              <a:off x="5063" y="1833"/>
              <a:ext cx="87" cy="764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</p:grpSp>
      <p:sp>
        <p:nvSpPr>
          <p:cNvPr id="83" name="Line 393"/>
          <p:cNvSpPr>
            <a:spLocks noChangeShapeType="1"/>
          </p:cNvSpPr>
          <p:nvPr/>
        </p:nvSpPr>
        <p:spPr bwMode="auto">
          <a:xfrm flipH="1">
            <a:off x="3638550" y="3051175"/>
            <a:ext cx="788988" cy="503238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84" name="Group 395"/>
          <p:cNvGrpSpPr>
            <a:grpSpLocks/>
          </p:cNvGrpSpPr>
          <p:nvPr/>
        </p:nvGrpSpPr>
        <p:grpSpPr bwMode="auto">
          <a:xfrm>
            <a:off x="606425" y="2566988"/>
            <a:ext cx="723900" cy="665162"/>
            <a:chOff x="-44" y="1473"/>
            <a:chExt cx="981" cy="1105"/>
          </a:xfrm>
        </p:grpSpPr>
        <p:pic>
          <p:nvPicPr>
            <p:cNvPr id="94" name="Picture 396" descr="desktop_computer_stylized_medium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5" name="Freeform 397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85" name="Group 398"/>
          <p:cNvGrpSpPr>
            <a:grpSpLocks/>
          </p:cNvGrpSpPr>
          <p:nvPr/>
        </p:nvGrpSpPr>
        <p:grpSpPr bwMode="auto">
          <a:xfrm>
            <a:off x="1000125" y="3016250"/>
            <a:ext cx="723900" cy="665163"/>
            <a:chOff x="-44" y="1473"/>
            <a:chExt cx="981" cy="1105"/>
          </a:xfrm>
        </p:grpSpPr>
        <p:pic>
          <p:nvPicPr>
            <p:cNvPr id="92" name="Picture 399" descr="desktop_computer_stylized_medium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" name="Freeform 400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86" name="Group 401"/>
          <p:cNvGrpSpPr>
            <a:grpSpLocks/>
          </p:cNvGrpSpPr>
          <p:nvPr/>
        </p:nvGrpSpPr>
        <p:grpSpPr bwMode="auto">
          <a:xfrm>
            <a:off x="1611313" y="3592513"/>
            <a:ext cx="723900" cy="665162"/>
            <a:chOff x="-44" y="1473"/>
            <a:chExt cx="981" cy="1105"/>
          </a:xfrm>
        </p:grpSpPr>
        <p:pic>
          <p:nvPicPr>
            <p:cNvPr id="90" name="Picture 402" descr="desktop_computer_stylized_medium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1" name="Freeform 403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87" name="Group 404"/>
          <p:cNvGrpSpPr>
            <a:grpSpLocks/>
          </p:cNvGrpSpPr>
          <p:nvPr/>
        </p:nvGrpSpPr>
        <p:grpSpPr bwMode="auto">
          <a:xfrm>
            <a:off x="2184400" y="3606800"/>
            <a:ext cx="723900" cy="665163"/>
            <a:chOff x="-44" y="1473"/>
            <a:chExt cx="981" cy="1105"/>
          </a:xfrm>
        </p:grpSpPr>
        <p:pic>
          <p:nvPicPr>
            <p:cNvPr id="88" name="Picture 405" descr="desktop_computer_stylized_medium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9" name="Freeform 40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smtClean="0"/>
              <a:t>Redes de acesso sem fio </a:t>
            </a:r>
            <a:r>
              <a:rPr lang="pt-BR" sz="3200" i="1" smtClean="0"/>
              <a:t>(wireless)</a:t>
            </a:r>
            <a:endParaRPr lang="pt-BR" smtClean="0"/>
          </a:p>
        </p:txBody>
      </p:sp>
      <p:sp>
        <p:nvSpPr>
          <p:cNvPr id="1127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495270"/>
            <a:ext cx="7772400" cy="10080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2000" dirty="0" smtClean="0"/>
              <a:t>rede de acesso compartilhado </a:t>
            </a:r>
            <a:r>
              <a:rPr lang="pt-BR" sz="2000" i="1" dirty="0" smtClean="0"/>
              <a:t>sem fio</a:t>
            </a:r>
            <a:r>
              <a:rPr lang="pt-BR" sz="2000" dirty="0" smtClean="0"/>
              <a:t> conecta o sistema final ao roteador</a:t>
            </a:r>
          </a:p>
          <a:p>
            <a:pPr lvl="1">
              <a:lnSpc>
                <a:spcPct val="90000"/>
              </a:lnSpc>
            </a:pPr>
            <a:r>
              <a:rPr lang="pt-BR" sz="1800" dirty="0" smtClean="0"/>
              <a:t>Via estação base = “ponto de acesso” sem fio</a:t>
            </a:r>
          </a:p>
        </p:txBody>
      </p:sp>
      <p:sp>
        <p:nvSpPr>
          <p:cNvPr id="39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1: </a:t>
            </a:r>
            <a:r>
              <a:rPr lang="en-US" dirty="0" err="1"/>
              <a:t>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11276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959EE18-2C9B-4596-ADDB-9CBB24BCAB80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42" name="Rectangle 3"/>
          <p:cNvSpPr>
            <a:spLocks noChangeArrowheads="1"/>
          </p:cNvSpPr>
          <p:nvPr/>
        </p:nvSpPr>
        <p:spPr bwMode="auto">
          <a:xfrm>
            <a:off x="341313" y="2409433"/>
            <a:ext cx="407987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None/>
            </a:pPr>
            <a:r>
              <a:rPr lang="en-US" altLang="pt-BR" i="1" dirty="0" smtClean="0">
                <a:solidFill>
                  <a:srgbClr val="CC0000"/>
                </a:solidFill>
                <a:latin typeface="Gill Sans MT" pitchFamily="34" charset="0"/>
              </a:rPr>
              <a:t>LANs </a:t>
            </a:r>
            <a:r>
              <a:rPr lang="en-US" altLang="pt-BR" i="1" dirty="0" err="1" smtClean="0">
                <a:solidFill>
                  <a:srgbClr val="CC0000"/>
                </a:solidFill>
                <a:latin typeface="Gill Sans MT" pitchFamily="34" charset="0"/>
              </a:rPr>
              <a:t>sem</a:t>
            </a:r>
            <a:r>
              <a:rPr lang="en-US" altLang="pt-BR" i="1" dirty="0" smtClean="0">
                <a:solidFill>
                  <a:srgbClr val="CC0000"/>
                </a:solidFill>
                <a:latin typeface="Gill Sans MT" pitchFamily="34" charset="0"/>
              </a:rPr>
              <a:t> </a:t>
            </a:r>
            <a:r>
              <a:rPr lang="en-US" altLang="pt-BR" i="1" dirty="0" err="1" smtClean="0">
                <a:solidFill>
                  <a:srgbClr val="CC0000"/>
                </a:solidFill>
                <a:latin typeface="Gill Sans MT" pitchFamily="34" charset="0"/>
              </a:rPr>
              <a:t>fio</a:t>
            </a:r>
            <a:r>
              <a:rPr lang="en-US" altLang="pt-BR" i="1" dirty="0" smtClean="0">
                <a:solidFill>
                  <a:srgbClr val="CC0000"/>
                </a:solidFill>
                <a:latin typeface="Gill Sans MT" pitchFamily="34" charset="0"/>
              </a:rPr>
              <a:t>:</a:t>
            </a:r>
            <a:endParaRPr lang="en-US" altLang="pt-BR" i="1" dirty="0">
              <a:solidFill>
                <a:srgbClr val="CC0000"/>
              </a:solidFill>
              <a:latin typeface="Gill Sans MT" pitchFamily="34" charset="0"/>
            </a:endParaRPr>
          </a:p>
          <a:p>
            <a:pPr lvl="1" eaLnBrk="1" hangingPunct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altLang="pt-BR" sz="2000" dirty="0" err="1" smtClean="0">
                <a:latin typeface="Gill Sans MT" pitchFamily="34" charset="0"/>
              </a:rPr>
              <a:t>dentro</a:t>
            </a:r>
            <a:r>
              <a:rPr lang="en-US" altLang="pt-BR" sz="2000" dirty="0" smtClean="0">
                <a:latin typeface="Gill Sans MT" pitchFamily="34" charset="0"/>
              </a:rPr>
              <a:t> de um </a:t>
            </a:r>
            <a:r>
              <a:rPr lang="en-US" altLang="pt-BR" sz="2000" dirty="0" err="1" smtClean="0">
                <a:latin typeface="Gill Sans MT" pitchFamily="34" charset="0"/>
              </a:rPr>
              <a:t>edifício</a:t>
            </a:r>
            <a:r>
              <a:rPr lang="en-US" altLang="pt-BR" sz="2000" dirty="0" smtClean="0">
                <a:latin typeface="Gill Sans MT" pitchFamily="34" charset="0"/>
              </a:rPr>
              <a:t> (200 m)</a:t>
            </a:r>
            <a:endParaRPr lang="en-US" altLang="pt-BR" sz="2000" dirty="0">
              <a:latin typeface="Gill Sans MT" pitchFamily="34" charset="0"/>
            </a:endParaRPr>
          </a:p>
          <a:p>
            <a:pPr lvl="1" eaLnBrk="1" hangingPunct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altLang="pt-BR" sz="2000" dirty="0">
                <a:latin typeface="Gill Sans MT" pitchFamily="34" charset="0"/>
              </a:rPr>
              <a:t>802.11b/g (</a:t>
            </a:r>
            <a:r>
              <a:rPr lang="en-US" altLang="pt-BR" sz="2000" dirty="0" err="1">
                <a:latin typeface="Gill Sans MT" pitchFamily="34" charset="0"/>
              </a:rPr>
              <a:t>WiFi</a:t>
            </a:r>
            <a:r>
              <a:rPr lang="en-US" altLang="pt-BR" sz="2000" dirty="0">
                <a:latin typeface="Gill Sans MT" pitchFamily="34" charset="0"/>
              </a:rPr>
              <a:t>): </a:t>
            </a:r>
            <a:r>
              <a:rPr lang="en-US" altLang="pt-BR" sz="2000" dirty="0" smtClean="0">
                <a:latin typeface="Gill Sans MT" pitchFamily="34" charset="0"/>
              </a:rPr>
              <a:t> </a:t>
            </a:r>
            <a:r>
              <a:rPr lang="en-US" altLang="pt-BR" sz="2000" dirty="0" err="1" smtClean="0">
                <a:latin typeface="Gill Sans MT" pitchFamily="34" charset="0"/>
              </a:rPr>
              <a:t>taxas</a:t>
            </a:r>
            <a:r>
              <a:rPr lang="en-US" altLang="pt-BR" sz="2000" dirty="0" smtClean="0">
                <a:latin typeface="Gill Sans MT" pitchFamily="34" charset="0"/>
              </a:rPr>
              <a:t> de </a:t>
            </a:r>
            <a:r>
              <a:rPr lang="en-US" altLang="pt-BR" sz="2000" dirty="0" err="1" smtClean="0">
                <a:latin typeface="Gill Sans MT" pitchFamily="34" charset="0"/>
              </a:rPr>
              <a:t>transmissão</a:t>
            </a:r>
            <a:r>
              <a:rPr lang="en-US" altLang="pt-BR" sz="2000" dirty="0" smtClean="0">
                <a:latin typeface="Gill Sans MT" pitchFamily="34" charset="0"/>
              </a:rPr>
              <a:t> de 11</a:t>
            </a:r>
            <a:r>
              <a:rPr lang="en-US" altLang="pt-BR" sz="2000" dirty="0">
                <a:latin typeface="Gill Sans MT" pitchFamily="34" charset="0"/>
              </a:rPr>
              <a:t>, 54 </a:t>
            </a:r>
            <a:r>
              <a:rPr lang="en-US" altLang="pt-BR" sz="2000" dirty="0" smtClean="0">
                <a:latin typeface="Gill Sans MT" pitchFamily="34" charset="0"/>
              </a:rPr>
              <a:t>Mbps</a:t>
            </a:r>
            <a:endParaRPr lang="en-US" altLang="pt-BR" sz="2000" dirty="0">
              <a:latin typeface="Gill Sans MT" pitchFamily="34" charset="0"/>
            </a:endParaRPr>
          </a:p>
        </p:txBody>
      </p:sp>
      <p:sp>
        <p:nvSpPr>
          <p:cNvPr id="43" name="Rectangle 3"/>
          <p:cNvSpPr>
            <a:spLocks noChangeArrowheads="1"/>
          </p:cNvSpPr>
          <p:nvPr/>
        </p:nvSpPr>
        <p:spPr bwMode="auto">
          <a:xfrm>
            <a:off x="4640263" y="2029135"/>
            <a:ext cx="4619625" cy="262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Char char="v"/>
            </a:pPr>
            <a:endParaRPr lang="en-US" altLang="pt-BR" dirty="0">
              <a:latin typeface="Gill Sans MT" pitchFamily="34" charset="0"/>
            </a:endParaRPr>
          </a:p>
          <a:p>
            <a:pPr eaLnBrk="1" hangingPunct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None/>
            </a:pPr>
            <a:r>
              <a:rPr lang="en-US" altLang="pt-BR" dirty="0" err="1" smtClean="0">
                <a:solidFill>
                  <a:srgbClr val="CC0000"/>
                </a:solidFill>
                <a:latin typeface="Gill Sans MT" pitchFamily="34" charset="0"/>
              </a:rPr>
              <a:t>acesso</a:t>
            </a:r>
            <a:r>
              <a:rPr lang="en-US" altLang="pt-BR" dirty="0" smtClean="0">
                <a:solidFill>
                  <a:srgbClr val="CC0000"/>
                </a:solidFill>
                <a:latin typeface="Gill Sans MT" pitchFamily="34" charset="0"/>
              </a:rPr>
              <a:t> </a:t>
            </a:r>
            <a:r>
              <a:rPr lang="en-US" altLang="pt-BR" dirty="0" err="1" smtClean="0">
                <a:solidFill>
                  <a:srgbClr val="CC0000"/>
                </a:solidFill>
                <a:latin typeface="Gill Sans MT" pitchFamily="34" charset="0"/>
              </a:rPr>
              <a:t>sem</a:t>
            </a:r>
            <a:r>
              <a:rPr lang="en-US" altLang="pt-BR" dirty="0" smtClean="0">
                <a:solidFill>
                  <a:srgbClr val="CC0000"/>
                </a:solidFill>
                <a:latin typeface="Gill Sans MT" pitchFamily="34" charset="0"/>
              </a:rPr>
              <a:t> </a:t>
            </a:r>
            <a:r>
              <a:rPr lang="en-US" altLang="pt-BR" dirty="0" err="1" smtClean="0">
                <a:solidFill>
                  <a:srgbClr val="CC0000"/>
                </a:solidFill>
                <a:latin typeface="Gill Sans MT" pitchFamily="34" charset="0"/>
              </a:rPr>
              <a:t>fio</a:t>
            </a:r>
            <a:r>
              <a:rPr lang="en-US" altLang="pt-BR" dirty="0" smtClean="0">
                <a:solidFill>
                  <a:srgbClr val="CC0000"/>
                </a:solidFill>
                <a:latin typeface="Gill Sans MT" pitchFamily="34" charset="0"/>
              </a:rPr>
              <a:t> de longa </a:t>
            </a:r>
            <a:r>
              <a:rPr lang="en-US" altLang="pt-BR" dirty="0" err="1" smtClean="0">
                <a:solidFill>
                  <a:srgbClr val="CC0000"/>
                </a:solidFill>
                <a:latin typeface="Gill Sans MT" pitchFamily="34" charset="0"/>
              </a:rPr>
              <a:t>distância</a:t>
            </a:r>
            <a:endParaRPr lang="en-US" altLang="pt-BR" dirty="0">
              <a:solidFill>
                <a:srgbClr val="CC0000"/>
              </a:solidFill>
              <a:latin typeface="Gill Sans MT" pitchFamily="34" charset="0"/>
            </a:endParaRPr>
          </a:p>
          <a:p>
            <a:pPr lvl="1" eaLnBrk="1" hangingPunct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altLang="pt-BR" sz="2000" dirty="0" err="1" smtClean="0">
                <a:latin typeface="Gill Sans MT" pitchFamily="34" charset="0"/>
              </a:rPr>
              <a:t>provido</a:t>
            </a:r>
            <a:r>
              <a:rPr lang="en-US" altLang="pt-BR" sz="2000" dirty="0" smtClean="0">
                <a:latin typeface="Gill Sans MT" pitchFamily="34" charset="0"/>
              </a:rPr>
              <a:t> </a:t>
            </a:r>
            <a:r>
              <a:rPr lang="en-US" altLang="pt-BR" sz="2000" dirty="0" err="1" smtClean="0">
                <a:latin typeface="Gill Sans MT" pitchFamily="34" charset="0"/>
              </a:rPr>
              <a:t>por</a:t>
            </a:r>
            <a:r>
              <a:rPr lang="en-US" altLang="pt-BR" sz="2000" dirty="0" smtClean="0">
                <a:latin typeface="Gill Sans MT" pitchFamily="34" charset="0"/>
              </a:rPr>
              <a:t> </a:t>
            </a:r>
            <a:r>
              <a:rPr lang="en-US" altLang="pt-BR" sz="2000" dirty="0" err="1" smtClean="0">
                <a:latin typeface="Gill Sans MT" pitchFamily="34" charset="0"/>
              </a:rPr>
              <a:t>uma</a:t>
            </a:r>
            <a:r>
              <a:rPr lang="en-US" altLang="pt-BR" sz="2000" dirty="0" smtClean="0">
                <a:latin typeface="Gill Sans MT" pitchFamily="34" charset="0"/>
              </a:rPr>
              <a:t> </a:t>
            </a:r>
            <a:r>
              <a:rPr lang="en-US" altLang="pt-BR" sz="2000" dirty="0" err="1" smtClean="0">
                <a:latin typeface="Gill Sans MT" pitchFamily="34" charset="0"/>
              </a:rPr>
              <a:t>operadora</a:t>
            </a:r>
            <a:r>
              <a:rPr lang="en-US" altLang="pt-BR" sz="2000" dirty="0" smtClean="0">
                <a:latin typeface="Gill Sans MT" pitchFamily="34" charset="0"/>
              </a:rPr>
              <a:t> </a:t>
            </a:r>
            <a:r>
              <a:rPr lang="en-US" altLang="pt-BR" sz="2000" dirty="0">
                <a:latin typeface="Gill Sans MT" pitchFamily="34" charset="0"/>
              </a:rPr>
              <a:t>(</a:t>
            </a:r>
            <a:r>
              <a:rPr lang="en-US" altLang="pt-BR" sz="2000" dirty="0" err="1" smtClean="0">
                <a:latin typeface="Gill Sans MT" pitchFamily="34" charset="0"/>
              </a:rPr>
              <a:t>celular</a:t>
            </a:r>
            <a:r>
              <a:rPr lang="en-US" altLang="pt-BR" sz="2000" dirty="0" smtClean="0">
                <a:latin typeface="Gill Sans MT" pitchFamily="34" charset="0"/>
              </a:rPr>
              <a:t>), </a:t>
            </a:r>
            <a:r>
              <a:rPr lang="en-US" altLang="pt-BR" sz="2000" dirty="0">
                <a:latin typeface="Gill Sans MT" pitchFamily="34" charset="0"/>
              </a:rPr>
              <a:t>10</a:t>
            </a:r>
            <a:r>
              <a:rPr lang="ja-JP" altLang="en-US" sz="2000" dirty="0">
                <a:latin typeface="Gill Sans MT" pitchFamily="34" charset="0"/>
              </a:rPr>
              <a:t>’</a:t>
            </a:r>
            <a:r>
              <a:rPr lang="en-US" altLang="ja-JP" sz="2000" dirty="0">
                <a:latin typeface="Gill Sans MT" pitchFamily="34" charset="0"/>
              </a:rPr>
              <a:t>s km</a:t>
            </a:r>
          </a:p>
          <a:p>
            <a:pPr lvl="1" eaLnBrk="1" hangingPunct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altLang="pt-BR" sz="2000" dirty="0" smtClean="0">
                <a:latin typeface="Gill Sans MT" pitchFamily="34" charset="0"/>
              </a:rPr>
              <a:t>entre 1 e 10 </a:t>
            </a:r>
            <a:r>
              <a:rPr lang="en-US" altLang="pt-BR" sz="2000" dirty="0">
                <a:latin typeface="Gill Sans MT" pitchFamily="34" charset="0"/>
              </a:rPr>
              <a:t>Mbps </a:t>
            </a:r>
          </a:p>
          <a:p>
            <a:pPr lvl="1" eaLnBrk="1" hangingPunct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altLang="pt-BR" sz="2000" dirty="0">
                <a:latin typeface="Gill Sans MT" pitchFamily="34" charset="0"/>
              </a:rPr>
              <a:t>3G, 4G:  LTE</a:t>
            </a:r>
          </a:p>
        </p:txBody>
      </p:sp>
      <p:grpSp>
        <p:nvGrpSpPr>
          <p:cNvPr id="44" name="Group 85"/>
          <p:cNvGrpSpPr>
            <a:grpSpLocks/>
          </p:cNvGrpSpPr>
          <p:nvPr/>
        </p:nvGrpSpPr>
        <p:grpSpPr bwMode="auto">
          <a:xfrm>
            <a:off x="958850" y="3911700"/>
            <a:ext cx="2487613" cy="1562100"/>
            <a:chOff x="2889" y="1631"/>
            <a:chExt cx="980" cy="743"/>
          </a:xfrm>
        </p:grpSpPr>
        <p:sp>
          <p:nvSpPr>
            <p:cNvPr id="45" name="Rectangle 86"/>
            <p:cNvSpPr>
              <a:spLocks noChangeArrowheads="1"/>
            </p:cNvSpPr>
            <p:nvPr/>
          </p:nvSpPr>
          <p:spPr bwMode="auto">
            <a:xfrm>
              <a:off x="3046" y="1841"/>
              <a:ext cx="663" cy="533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46" name="AutoShape 87"/>
            <p:cNvSpPr>
              <a:spLocks noChangeArrowheads="1"/>
            </p:cNvSpPr>
            <p:nvPr/>
          </p:nvSpPr>
          <p:spPr bwMode="auto">
            <a:xfrm>
              <a:off x="2889" y="1631"/>
              <a:ext cx="980" cy="253"/>
            </a:xfrm>
            <a:prstGeom prst="triangle">
              <a:avLst>
                <a:gd name="adj" fmla="val 50000"/>
              </a:avLst>
            </a:pr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solidFill>
                  <a:srgbClr val="00CCFF"/>
                </a:solidFill>
              </a:endParaRPr>
            </a:p>
          </p:txBody>
        </p:sp>
      </p:grpSp>
      <p:sp>
        <p:nvSpPr>
          <p:cNvPr id="47" name="Line 110"/>
          <p:cNvSpPr>
            <a:spLocks noChangeShapeType="1"/>
          </p:cNvSpPr>
          <p:nvPr/>
        </p:nvSpPr>
        <p:spPr bwMode="auto">
          <a:xfrm>
            <a:off x="2603500" y="5316638"/>
            <a:ext cx="0" cy="2206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8" name="Line 116"/>
          <p:cNvSpPr>
            <a:spLocks noChangeShapeType="1"/>
          </p:cNvSpPr>
          <p:nvPr/>
        </p:nvSpPr>
        <p:spPr bwMode="auto">
          <a:xfrm flipV="1">
            <a:off x="2003425" y="5181700"/>
            <a:ext cx="287338" cy="4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49" name="Group 228"/>
          <p:cNvGrpSpPr>
            <a:grpSpLocks/>
          </p:cNvGrpSpPr>
          <p:nvPr/>
        </p:nvGrpSpPr>
        <p:grpSpPr bwMode="auto">
          <a:xfrm>
            <a:off x="2279650" y="5024538"/>
            <a:ext cx="666750" cy="284162"/>
            <a:chOff x="4650" y="1129"/>
            <a:chExt cx="246" cy="95"/>
          </a:xfrm>
        </p:grpSpPr>
        <p:sp>
          <p:nvSpPr>
            <p:cNvPr id="50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51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52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53" name="Group 232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56" name="Freeform 233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7" name="Freeform 234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54" name="Line 235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5" name="Line 236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8" name="Group 246"/>
          <p:cNvGrpSpPr>
            <a:grpSpLocks/>
          </p:cNvGrpSpPr>
          <p:nvPr/>
        </p:nvGrpSpPr>
        <p:grpSpPr bwMode="auto">
          <a:xfrm>
            <a:off x="1527175" y="4791175"/>
            <a:ext cx="863600" cy="588963"/>
            <a:chOff x="2967" y="478"/>
            <a:chExt cx="788" cy="625"/>
          </a:xfrm>
        </p:grpSpPr>
        <p:pic>
          <p:nvPicPr>
            <p:cNvPr id="59" name="Picture 247" descr="access_point_stylized_smal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" name="Picture 248" descr="antenna_radiation_styliz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1" name="Group 390"/>
          <p:cNvGrpSpPr>
            <a:grpSpLocks/>
          </p:cNvGrpSpPr>
          <p:nvPr/>
        </p:nvGrpSpPr>
        <p:grpSpPr bwMode="auto">
          <a:xfrm>
            <a:off x="1441450" y="4022825"/>
            <a:ext cx="757238" cy="682625"/>
            <a:chOff x="877" y="1008"/>
            <a:chExt cx="2747" cy="2591"/>
          </a:xfrm>
        </p:grpSpPr>
        <p:pic>
          <p:nvPicPr>
            <p:cNvPr id="62" name="Picture 391" descr="antenna_styliz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7" y="1008"/>
              <a:ext cx="2725" cy="1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3" name="Picture 392" descr="laptop_keyboar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1009" y="2586"/>
              <a:ext cx="2245" cy="1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4" name="Freeform 393"/>
            <p:cNvSpPr>
              <a:spLocks/>
            </p:cNvSpPr>
            <p:nvPr/>
          </p:nvSpPr>
          <p:spPr bwMode="auto">
            <a:xfrm>
              <a:off x="1753" y="1603"/>
              <a:ext cx="1807" cy="1322"/>
            </a:xfrm>
            <a:custGeom>
              <a:avLst/>
              <a:gdLst>
                <a:gd name="T0" fmla="*/ 4 w 2982"/>
                <a:gd name="T1" fmla="*/ 0 h 2442"/>
                <a:gd name="T2" fmla="*/ 0 w 2982"/>
                <a:gd name="T3" fmla="*/ 4 h 2442"/>
                <a:gd name="T4" fmla="*/ 16 w 2982"/>
                <a:gd name="T5" fmla="*/ 5 h 2442"/>
                <a:gd name="T6" fmla="*/ 20 w 2982"/>
                <a:gd name="T7" fmla="*/ 1 h 2442"/>
                <a:gd name="T8" fmla="*/ 4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82"/>
                <a:gd name="T16" fmla="*/ 0 h 2442"/>
                <a:gd name="T17" fmla="*/ 2982 w 2982"/>
                <a:gd name="T18" fmla="*/ 2442 h 2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pic>
          <p:nvPicPr>
            <p:cNvPr id="65" name="Picture 394" descr="scree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2" y="1637"/>
              <a:ext cx="1642" cy="1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" name="Freeform 395"/>
            <p:cNvSpPr>
              <a:spLocks/>
            </p:cNvSpPr>
            <p:nvPr/>
          </p:nvSpPr>
          <p:spPr bwMode="auto">
            <a:xfrm>
              <a:off x="2082" y="1564"/>
              <a:ext cx="1531" cy="246"/>
            </a:xfrm>
            <a:custGeom>
              <a:avLst/>
              <a:gdLst>
                <a:gd name="T0" fmla="*/ 1 w 2528"/>
                <a:gd name="T1" fmla="*/ 0 h 455"/>
                <a:gd name="T2" fmla="*/ 17 w 2528"/>
                <a:gd name="T3" fmla="*/ 1 h 455"/>
                <a:gd name="T4" fmla="*/ 16 w 2528"/>
                <a:gd name="T5" fmla="*/ 1 h 455"/>
                <a:gd name="T6" fmla="*/ 0 w 2528"/>
                <a:gd name="T7" fmla="*/ 1 h 455"/>
                <a:gd name="T8" fmla="*/ 1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28"/>
                <a:gd name="T16" fmla="*/ 0 h 455"/>
                <a:gd name="T17" fmla="*/ 2528 w 2528"/>
                <a:gd name="T18" fmla="*/ 455 h 4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7" name="Freeform 396"/>
            <p:cNvSpPr>
              <a:spLocks/>
            </p:cNvSpPr>
            <p:nvPr/>
          </p:nvSpPr>
          <p:spPr bwMode="auto">
            <a:xfrm>
              <a:off x="1737" y="1562"/>
              <a:ext cx="425" cy="1024"/>
            </a:xfrm>
            <a:custGeom>
              <a:avLst/>
              <a:gdLst>
                <a:gd name="T0" fmla="*/ 4 w 702"/>
                <a:gd name="T1" fmla="*/ 0 h 1893"/>
                <a:gd name="T2" fmla="*/ 0 w 702"/>
                <a:gd name="T3" fmla="*/ 4 h 1893"/>
                <a:gd name="T4" fmla="*/ 1 w 702"/>
                <a:gd name="T5" fmla="*/ 4 h 1893"/>
                <a:gd name="T6" fmla="*/ 5 w 702"/>
                <a:gd name="T7" fmla="*/ 1 h 1893"/>
                <a:gd name="T8" fmla="*/ 4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2"/>
                <a:gd name="T16" fmla="*/ 0 h 1893"/>
                <a:gd name="T17" fmla="*/ 702 w 702"/>
                <a:gd name="T18" fmla="*/ 1893 h 18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8" name="Freeform 397"/>
            <p:cNvSpPr>
              <a:spLocks/>
            </p:cNvSpPr>
            <p:nvPr/>
          </p:nvSpPr>
          <p:spPr bwMode="auto">
            <a:xfrm>
              <a:off x="3144" y="1745"/>
              <a:ext cx="458" cy="1182"/>
            </a:xfrm>
            <a:custGeom>
              <a:avLst/>
              <a:gdLst>
                <a:gd name="T0" fmla="*/ 5 w 756"/>
                <a:gd name="T1" fmla="*/ 0 h 2184"/>
                <a:gd name="T2" fmla="*/ 1 w 756"/>
                <a:gd name="T3" fmla="*/ 5 h 2184"/>
                <a:gd name="T4" fmla="*/ 0 w 756"/>
                <a:gd name="T5" fmla="*/ 5 h 2184"/>
                <a:gd name="T6" fmla="*/ 4 w 756"/>
                <a:gd name="T7" fmla="*/ 1 h 2184"/>
                <a:gd name="T8" fmla="*/ 5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6"/>
                <a:gd name="T16" fmla="*/ 0 h 2184"/>
                <a:gd name="T17" fmla="*/ 756 w 756"/>
                <a:gd name="T18" fmla="*/ 2184 h 2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9" name="Freeform 398"/>
            <p:cNvSpPr>
              <a:spLocks/>
            </p:cNvSpPr>
            <p:nvPr/>
          </p:nvSpPr>
          <p:spPr bwMode="auto">
            <a:xfrm>
              <a:off x="1732" y="2534"/>
              <a:ext cx="1680" cy="399"/>
            </a:xfrm>
            <a:custGeom>
              <a:avLst/>
              <a:gdLst>
                <a:gd name="T0" fmla="*/ 1 w 2773"/>
                <a:gd name="T1" fmla="*/ 0 h 738"/>
                <a:gd name="T2" fmla="*/ 0 w 2773"/>
                <a:gd name="T3" fmla="*/ 1 h 738"/>
                <a:gd name="T4" fmla="*/ 16 w 2773"/>
                <a:gd name="T5" fmla="*/ 2 h 738"/>
                <a:gd name="T6" fmla="*/ 16 w 2773"/>
                <a:gd name="T7" fmla="*/ 1 h 738"/>
                <a:gd name="T8" fmla="*/ 1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73"/>
                <a:gd name="T16" fmla="*/ 0 h 738"/>
                <a:gd name="T17" fmla="*/ 2773 w 2773"/>
                <a:gd name="T18" fmla="*/ 738 h 7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0" name="Freeform 399"/>
            <p:cNvSpPr>
              <a:spLocks/>
            </p:cNvSpPr>
            <p:nvPr/>
          </p:nvSpPr>
          <p:spPr bwMode="auto">
            <a:xfrm>
              <a:off x="3195" y="1755"/>
              <a:ext cx="429" cy="1187"/>
            </a:xfrm>
            <a:custGeom>
              <a:avLst/>
              <a:gdLst>
                <a:gd name="T0" fmla="*/ 12 w 637"/>
                <a:gd name="T1" fmla="*/ 0 h 1659"/>
                <a:gd name="T2" fmla="*/ 12 w 637"/>
                <a:gd name="T3" fmla="*/ 0 h 1659"/>
                <a:gd name="T4" fmla="*/ 1 w 637"/>
                <a:gd name="T5" fmla="*/ 59 h 1659"/>
                <a:gd name="T6" fmla="*/ 0 w 637"/>
                <a:gd name="T7" fmla="*/ 57 h 1659"/>
                <a:gd name="T8" fmla="*/ 12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7"/>
                <a:gd name="T16" fmla="*/ 0 h 1659"/>
                <a:gd name="T17" fmla="*/ 637 w 637"/>
                <a:gd name="T18" fmla="*/ 1659 h 16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1" name="Freeform 400"/>
            <p:cNvSpPr>
              <a:spLocks/>
            </p:cNvSpPr>
            <p:nvPr/>
          </p:nvSpPr>
          <p:spPr bwMode="auto">
            <a:xfrm>
              <a:off x="1734" y="2587"/>
              <a:ext cx="1494" cy="394"/>
            </a:xfrm>
            <a:custGeom>
              <a:avLst/>
              <a:gdLst>
                <a:gd name="T0" fmla="*/ 0 w 2216"/>
                <a:gd name="T1" fmla="*/ 0 h 550"/>
                <a:gd name="T2" fmla="*/ 1 w 2216"/>
                <a:gd name="T3" fmla="*/ 2 h 550"/>
                <a:gd name="T4" fmla="*/ 42 w 2216"/>
                <a:gd name="T5" fmla="*/ 20 h 550"/>
                <a:gd name="T6" fmla="*/ 42 w 2216"/>
                <a:gd name="T7" fmla="*/ 17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16"/>
                <a:gd name="T16" fmla="*/ 0 h 550"/>
                <a:gd name="T17" fmla="*/ 2216 w 2216"/>
                <a:gd name="T18" fmla="*/ 550 h 5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72" name="Group 401"/>
            <p:cNvGrpSpPr>
              <a:grpSpLocks/>
            </p:cNvGrpSpPr>
            <p:nvPr/>
          </p:nvGrpSpPr>
          <p:grpSpPr bwMode="auto">
            <a:xfrm>
              <a:off x="1709" y="3008"/>
              <a:ext cx="507" cy="234"/>
              <a:chOff x="1740" y="2642"/>
              <a:chExt cx="752" cy="327"/>
            </a:xfrm>
          </p:grpSpPr>
          <p:sp>
            <p:nvSpPr>
              <p:cNvPr id="79" name="Freeform 402"/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2"/>
                  <a:gd name="T16" fmla="*/ 0 h 327"/>
                  <a:gd name="T17" fmla="*/ 752 w 752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0" name="Freeform 403"/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6"/>
                  <a:gd name="T16" fmla="*/ 0 h 311"/>
                  <a:gd name="T17" fmla="*/ 726 w 726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1" name="Freeform 404"/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0"/>
                  <a:gd name="T17" fmla="*/ 258 w 258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2" name="Freeform 405"/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3" name="Freeform 406"/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2"/>
                  <a:gd name="T17" fmla="*/ 258 w 25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4" name="Freeform 407"/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73" name="Freeform 408"/>
            <p:cNvSpPr>
              <a:spLocks/>
            </p:cNvSpPr>
            <p:nvPr/>
          </p:nvSpPr>
          <p:spPr bwMode="auto">
            <a:xfrm>
              <a:off x="2577" y="3043"/>
              <a:ext cx="614" cy="514"/>
            </a:xfrm>
            <a:custGeom>
              <a:avLst/>
              <a:gdLst>
                <a:gd name="T0" fmla="*/ 1 w 990"/>
                <a:gd name="T1" fmla="*/ 10 h 792"/>
                <a:gd name="T2" fmla="*/ 9 w 990"/>
                <a:gd name="T3" fmla="*/ 0 h 792"/>
                <a:gd name="T4" fmla="*/ 9 w 990"/>
                <a:gd name="T5" fmla="*/ 1 h 792"/>
                <a:gd name="T6" fmla="*/ 0 w 990"/>
                <a:gd name="T7" fmla="*/ 10 h 792"/>
                <a:gd name="T8" fmla="*/ 1 w 990"/>
                <a:gd name="T9" fmla="*/ 10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0"/>
                <a:gd name="T16" fmla="*/ 0 h 792"/>
                <a:gd name="T17" fmla="*/ 990 w 990"/>
                <a:gd name="T18" fmla="*/ 792 h 7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4" name="Freeform 409"/>
            <p:cNvSpPr>
              <a:spLocks/>
            </p:cNvSpPr>
            <p:nvPr/>
          </p:nvSpPr>
          <p:spPr bwMode="auto">
            <a:xfrm>
              <a:off x="1010" y="3084"/>
              <a:ext cx="1571" cy="469"/>
            </a:xfrm>
            <a:custGeom>
              <a:avLst/>
              <a:gdLst>
                <a:gd name="T0" fmla="*/ 1 w 2532"/>
                <a:gd name="T1" fmla="*/ 0 h 723"/>
                <a:gd name="T2" fmla="*/ 1 w 2532"/>
                <a:gd name="T3" fmla="*/ 0 h 723"/>
                <a:gd name="T4" fmla="*/ 22 w 2532"/>
                <a:gd name="T5" fmla="*/ 9 h 723"/>
                <a:gd name="T6" fmla="*/ 22 w 2532"/>
                <a:gd name="T7" fmla="*/ 10 h 723"/>
                <a:gd name="T8" fmla="*/ 0 w 2532"/>
                <a:gd name="T9" fmla="*/ 1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5" name="Freeform 410"/>
            <p:cNvSpPr>
              <a:spLocks/>
            </p:cNvSpPr>
            <p:nvPr/>
          </p:nvSpPr>
          <p:spPr bwMode="auto">
            <a:xfrm>
              <a:off x="1011" y="2998"/>
              <a:ext cx="17" cy="95"/>
            </a:xfrm>
            <a:custGeom>
              <a:avLst/>
              <a:gdLst>
                <a:gd name="T0" fmla="*/ 1 w 26"/>
                <a:gd name="T1" fmla="*/ 1 h 147"/>
                <a:gd name="T2" fmla="*/ 1 w 26"/>
                <a:gd name="T3" fmla="*/ 2 h 147"/>
                <a:gd name="T4" fmla="*/ 0 w 26"/>
                <a:gd name="T5" fmla="*/ 2 h 147"/>
                <a:gd name="T6" fmla="*/ 1 w 26"/>
                <a:gd name="T7" fmla="*/ 0 h 147"/>
                <a:gd name="T8" fmla="*/ 1 w 26"/>
                <a:gd name="T9" fmla="*/ 1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47"/>
                <a:gd name="T17" fmla="*/ 26 w 26"/>
                <a:gd name="T18" fmla="*/ 147 h 1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6" name="Freeform 411"/>
            <p:cNvSpPr>
              <a:spLocks/>
            </p:cNvSpPr>
            <p:nvPr/>
          </p:nvSpPr>
          <p:spPr bwMode="auto">
            <a:xfrm>
              <a:off x="1012" y="2611"/>
              <a:ext cx="730" cy="393"/>
            </a:xfrm>
            <a:custGeom>
              <a:avLst/>
              <a:gdLst>
                <a:gd name="T0" fmla="*/ 10 w 1176"/>
                <a:gd name="T1" fmla="*/ 0 h 606"/>
                <a:gd name="T2" fmla="*/ 0 w 1176"/>
                <a:gd name="T3" fmla="*/ 8 h 606"/>
                <a:gd name="T4" fmla="*/ 1 w 1176"/>
                <a:gd name="T5" fmla="*/ 8 h 606"/>
                <a:gd name="T6" fmla="*/ 10 w 1176"/>
                <a:gd name="T7" fmla="*/ 1 h 606"/>
                <a:gd name="T8" fmla="*/ 10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6"/>
                <a:gd name="T16" fmla="*/ 0 h 606"/>
                <a:gd name="T17" fmla="*/ 1176 w 1176"/>
                <a:gd name="T18" fmla="*/ 606 h 6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7" name="Freeform 412"/>
            <p:cNvSpPr>
              <a:spLocks/>
            </p:cNvSpPr>
            <p:nvPr/>
          </p:nvSpPr>
          <p:spPr bwMode="auto">
            <a:xfrm>
              <a:off x="1061" y="3018"/>
              <a:ext cx="1490" cy="451"/>
            </a:xfrm>
            <a:custGeom>
              <a:avLst/>
              <a:gdLst>
                <a:gd name="T0" fmla="*/ 1 w 2532"/>
                <a:gd name="T1" fmla="*/ 0 h 723"/>
                <a:gd name="T2" fmla="*/ 1 w 2532"/>
                <a:gd name="T3" fmla="*/ 0 h 723"/>
                <a:gd name="T4" fmla="*/ 12 w 2532"/>
                <a:gd name="T5" fmla="*/ 6 h 723"/>
                <a:gd name="T6" fmla="*/ 12 w 2532"/>
                <a:gd name="T7" fmla="*/ 6 h 723"/>
                <a:gd name="T8" fmla="*/ 0 w 2532"/>
                <a:gd name="T9" fmla="*/ 1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8" name="Freeform 413"/>
            <p:cNvSpPr>
              <a:spLocks/>
            </p:cNvSpPr>
            <p:nvPr/>
          </p:nvSpPr>
          <p:spPr bwMode="auto">
            <a:xfrm flipV="1">
              <a:off x="2549" y="2986"/>
              <a:ext cx="608" cy="467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9 h 723"/>
                <a:gd name="T6" fmla="*/ 0 w 2532"/>
                <a:gd name="T7" fmla="*/ 9 h 723"/>
                <a:gd name="T8" fmla="*/ 0 w 2532"/>
                <a:gd name="T9" fmla="*/ 1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85" name="Group 445"/>
          <p:cNvGrpSpPr>
            <a:grpSpLocks/>
          </p:cNvGrpSpPr>
          <p:nvPr/>
        </p:nvGrpSpPr>
        <p:grpSpPr bwMode="auto">
          <a:xfrm>
            <a:off x="5146675" y="4161878"/>
            <a:ext cx="2709863" cy="1951037"/>
            <a:chOff x="3652" y="2846"/>
            <a:chExt cx="1253" cy="934"/>
          </a:xfrm>
        </p:grpSpPr>
        <p:sp>
          <p:nvSpPr>
            <p:cNvPr id="86" name="Freeform 84"/>
            <p:cNvSpPr>
              <a:spLocks/>
            </p:cNvSpPr>
            <p:nvPr/>
          </p:nvSpPr>
          <p:spPr bwMode="auto">
            <a:xfrm>
              <a:off x="3652" y="2949"/>
              <a:ext cx="1094" cy="675"/>
            </a:xfrm>
            <a:custGeom>
              <a:avLst/>
              <a:gdLst>
                <a:gd name="T0" fmla="*/ 1116 w 1036"/>
                <a:gd name="T1" fmla="*/ 11 h 675"/>
                <a:gd name="T2" fmla="*/ 673 w 1036"/>
                <a:gd name="T3" fmla="*/ 53 h 675"/>
                <a:gd name="T4" fmla="*/ 356 w 1036"/>
                <a:gd name="T5" fmla="*/ 129 h 675"/>
                <a:gd name="T6" fmla="*/ 264 w 1036"/>
                <a:gd name="T7" fmla="*/ 229 h 675"/>
                <a:gd name="T8" fmla="*/ 37 w 1036"/>
                <a:gd name="T9" fmla="*/ 297 h 675"/>
                <a:gd name="T10" fmla="*/ 29 w 1036"/>
                <a:gd name="T11" fmla="*/ 459 h 675"/>
                <a:gd name="T12" fmla="*/ 227 w 1036"/>
                <a:gd name="T13" fmla="*/ 489 h 675"/>
                <a:gd name="T14" fmla="*/ 792 w 1036"/>
                <a:gd name="T15" fmla="*/ 489 h 675"/>
                <a:gd name="T16" fmla="*/ 1030 w 1036"/>
                <a:gd name="T17" fmla="*/ 555 h 675"/>
                <a:gd name="T18" fmla="*/ 1296 w 1036"/>
                <a:gd name="T19" fmla="*/ 657 h 675"/>
                <a:gd name="T20" fmla="*/ 1499 w 1036"/>
                <a:gd name="T21" fmla="*/ 661 h 675"/>
                <a:gd name="T22" fmla="*/ 1640 w 1036"/>
                <a:gd name="T23" fmla="*/ 603 h 675"/>
                <a:gd name="T24" fmla="*/ 1711 w 1036"/>
                <a:gd name="T25" fmla="*/ 445 h 675"/>
                <a:gd name="T26" fmla="*/ 1755 w 1036"/>
                <a:gd name="T27" fmla="*/ 291 h 675"/>
                <a:gd name="T28" fmla="*/ 1760 w 1036"/>
                <a:gd name="T29" fmla="*/ 107 h 675"/>
                <a:gd name="T30" fmla="*/ 1610 w 1036"/>
                <a:gd name="T31" fmla="*/ 17 h 675"/>
                <a:gd name="T32" fmla="*/ 1337 w 1036"/>
                <a:gd name="T33" fmla="*/ 3 h 675"/>
                <a:gd name="T34" fmla="*/ 1116 w 1036"/>
                <a:gd name="T35" fmla="*/ 11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7" name="Line 93"/>
            <p:cNvSpPr>
              <a:spLocks noChangeShapeType="1"/>
            </p:cNvSpPr>
            <p:nvPr/>
          </p:nvSpPr>
          <p:spPr bwMode="auto">
            <a:xfrm>
              <a:off x="4337" y="3386"/>
              <a:ext cx="96" cy="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pic>
          <p:nvPicPr>
            <p:cNvPr id="88" name="Picture 133" descr="car_icon_small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0" y="2956"/>
              <a:ext cx="535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9" name="Group 134"/>
            <p:cNvGrpSpPr>
              <a:grpSpLocks/>
            </p:cNvGrpSpPr>
            <p:nvPr/>
          </p:nvGrpSpPr>
          <p:grpSpPr bwMode="auto">
            <a:xfrm>
              <a:off x="3911" y="2846"/>
              <a:ext cx="262" cy="243"/>
              <a:chOff x="2751" y="1851"/>
              <a:chExt cx="462" cy="478"/>
            </a:xfrm>
          </p:grpSpPr>
          <p:pic>
            <p:nvPicPr>
              <p:cNvPr id="143" name="Picture 135" descr="iphone_stylized_small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" y="1922"/>
                <a:ext cx="152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Picture 136" descr="antenna_radiation_stylized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51" y="1851"/>
                <a:ext cx="462" cy="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90" name="Group 252"/>
            <p:cNvGrpSpPr>
              <a:grpSpLocks/>
            </p:cNvGrpSpPr>
            <p:nvPr/>
          </p:nvGrpSpPr>
          <p:grpSpPr bwMode="auto">
            <a:xfrm>
              <a:off x="4193" y="3034"/>
              <a:ext cx="288" cy="398"/>
              <a:chOff x="742" y="2409"/>
              <a:chExt cx="576" cy="881"/>
            </a:xfrm>
          </p:grpSpPr>
          <p:grpSp>
            <p:nvGrpSpPr>
              <p:cNvPr id="125" name="Group 253"/>
              <p:cNvGrpSpPr>
                <a:grpSpLocks/>
              </p:cNvGrpSpPr>
              <p:nvPr/>
            </p:nvGrpSpPr>
            <p:grpSpPr bwMode="auto">
              <a:xfrm>
                <a:off x="832" y="2643"/>
                <a:ext cx="376" cy="647"/>
                <a:chOff x="3130" y="3288"/>
                <a:chExt cx="410" cy="742"/>
              </a:xfrm>
            </p:grpSpPr>
            <p:sp>
              <p:nvSpPr>
                <p:cNvPr id="128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129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130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131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132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133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134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135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136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137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138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139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140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141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142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pt-BR"/>
                </a:p>
              </p:txBody>
            </p:sp>
          </p:grpSp>
          <p:pic>
            <p:nvPicPr>
              <p:cNvPr id="126" name="Picture 269" descr="cell_tower_radiation copy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" y="2409"/>
                <a:ext cx="576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7" name="Oval 270"/>
              <p:cNvSpPr>
                <a:spLocks noChangeArrowheads="1"/>
              </p:cNvSpPr>
              <p:nvPr/>
            </p:nvSpPr>
            <p:spPr bwMode="auto">
              <a:xfrm>
                <a:off x="986" y="2597"/>
                <a:ext cx="65" cy="67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</p:grpSp>
        <p:grpSp>
          <p:nvGrpSpPr>
            <p:cNvPr id="91" name="Group 342"/>
            <p:cNvGrpSpPr>
              <a:grpSpLocks/>
            </p:cNvGrpSpPr>
            <p:nvPr/>
          </p:nvGrpSpPr>
          <p:grpSpPr bwMode="auto">
            <a:xfrm>
              <a:off x="3715" y="3159"/>
              <a:ext cx="337" cy="257"/>
              <a:chOff x="877" y="1008"/>
              <a:chExt cx="2747" cy="2591"/>
            </a:xfrm>
          </p:grpSpPr>
          <p:pic>
            <p:nvPicPr>
              <p:cNvPr id="102" name="Picture 343" descr="antenna_stylized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3" name="Picture 344" descr="laptop_keyboard"/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9064" flipH="1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4" name="Freeform 345"/>
              <p:cNvSpPr>
                <a:spLocks/>
              </p:cNvSpPr>
              <p:nvPr/>
            </p:nvSpPr>
            <p:spPr bwMode="auto">
              <a:xfrm>
                <a:off x="1753" y="1603"/>
                <a:ext cx="1807" cy="1322"/>
              </a:xfrm>
              <a:custGeom>
                <a:avLst/>
                <a:gdLst>
                  <a:gd name="T0" fmla="*/ 4 w 2982"/>
                  <a:gd name="T1" fmla="*/ 0 h 2442"/>
                  <a:gd name="T2" fmla="*/ 0 w 2982"/>
                  <a:gd name="T3" fmla="*/ 4 h 2442"/>
                  <a:gd name="T4" fmla="*/ 16 w 2982"/>
                  <a:gd name="T5" fmla="*/ 5 h 2442"/>
                  <a:gd name="T6" fmla="*/ 20 w 2982"/>
                  <a:gd name="T7" fmla="*/ 1 h 2442"/>
                  <a:gd name="T8" fmla="*/ 4 w 2982"/>
                  <a:gd name="T9" fmla="*/ 0 h 24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82"/>
                  <a:gd name="T16" fmla="*/ 0 h 2442"/>
                  <a:gd name="T17" fmla="*/ 2982 w 2982"/>
                  <a:gd name="T18" fmla="*/ 2442 h 24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82" h="244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105" name="Picture 346" descr="screen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6" name="Freeform 347"/>
              <p:cNvSpPr>
                <a:spLocks/>
              </p:cNvSpPr>
              <p:nvPr/>
            </p:nvSpPr>
            <p:spPr bwMode="auto">
              <a:xfrm>
                <a:off x="2082" y="1564"/>
                <a:ext cx="1531" cy="246"/>
              </a:xfrm>
              <a:custGeom>
                <a:avLst/>
                <a:gdLst>
                  <a:gd name="T0" fmla="*/ 1 w 2528"/>
                  <a:gd name="T1" fmla="*/ 0 h 455"/>
                  <a:gd name="T2" fmla="*/ 17 w 2528"/>
                  <a:gd name="T3" fmla="*/ 1 h 455"/>
                  <a:gd name="T4" fmla="*/ 16 w 2528"/>
                  <a:gd name="T5" fmla="*/ 1 h 455"/>
                  <a:gd name="T6" fmla="*/ 0 w 2528"/>
                  <a:gd name="T7" fmla="*/ 1 h 455"/>
                  <a:gd name="T8" fmla="*/ 1 w 2528"/>
                  <a:gd name="T9" fmla="*/ 0 h 4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28"/>
                  <a:gd name="T16" fmla="*/ 0 h 455"/>
                  <a:gd name="T17" fmla="*/ 2528 w 2528"/>
                  <a:gd name="T18" fmla="*/ 455 h 4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28" h="455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07" name="Freeform 348"/>
              <p:cNvSpPr>
                <a:spLocks/>
              </p:cNvSpPr>
              <p:nvPr/>
            </p:nvSpPr>
            <p:spPr bwMode="auto">
              <a:xfrm>
                <a:off x="1737" y="1562"/>
                <a:ext cx="425" cy="1024"/>
              </a:xfrm>
              <a:custGeom>
                <a:avLst/>
                <a:gdLst>
                  <a:gd name="T0" fmla="*/ 4 w 702"/>
                  <a:gd name="T1" fmla="*/ 0 h 1893"/>
                  <a:gd name="T2" fmla="*/ 0 w 702"/>
                  <a:gd name="T3" fmla="*/ 4 h 1893"/>
                  <a:gd name="T4" fmla="*/ 1 w 702"/>
                  <a:gd name="T5" fmla="*/ 4 h 1893"/>
                  <a:gd name="T6" fmla="*/ 5 w 702"/>
                  <a:gd name="T7" fmla="*/ 1 h 1893"/>
                  <a:gd name="T8" fmla="*/ 4 w 702"/>
                  <a:gd name="T9" fmla="*/ 0 h 18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02"/>
                  <a:gd name="T16" fmla="*/ 0 h 1893"/>
                  <a:gd name="T17" fmla="*/ 702 w 702"/>
                  <a:gd name="T18" fmla="*/ 1893 h 189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02" h="1893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08" name="Freeform 349"/>
              <p:cNvSpPr>
                <a:spLocks/>
              </p:cNvSpPr>
              <p:nvPr/>
            </p:nvSpPr>
            <p:spPr bwMode="auto">
              <a:xfrm>
                <a:off x="3144" y="1745"/>
                <a:ext cx="458" cy="1182"/>
              </a:xfrm>
              <a:custGeom>
                <a:avLst/>
                <a:gdLst>
                  <a:gd name="T0" fmla="*/ 5 w 756"/>
                  <a:gd name="T1" fmla="*/ 0 h 2184"/>
                  <a:gd name="T2" fmla="*/ 1 w 756"/>
                  <a:gd name="T3" fmla="*/ 5 h 2184"/>
                  <a:gd name="T4" fmla="*/ 0 w 756"/>
                  <a:gd name="T5" fmla="*/ 5 h 2184"/>
                  <a:gd name="T6" fmla="*/ 4 w 756"/>
                  <a:gd name="T7" fmla="*/ 1 h 2184"/>
                  <a:gd name="T8" fmla="*/ 5 w 756"/>
                  <a:gd name="T9" fmla="*/ 0 h 21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6"/>
                  <a:gd name="T16" fmla="*/ 0 h 2184"/>
                  <a:gd name="T17" fmla="*/ 756 w 756"/>
                  <a:gd name="T18" fmla="*/ 2184 h 21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6" h="2184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09" name="Freeform 350"/>
              <p:cNvSpPr>
                <a:spLocks/>
              </p:cNvSpPr>
              <p:nvPr/>
            </p:nvSpPr>
            <p:spPr bwMode="auto">
              <a:xfrm>
                <a:off x="1732" y="2534"/>
                <a:ext cx="1680" cy="399"/>
              </a:xfrm>
              <a:custGeom>
                <a:avLst/>
                <a:gdLst>
                  <a:gd name="T0" fmla="*/ 1 w 2773"/>
                  <a:gd name="T1" fmla="*/ 0 h 738"/>
                  <a:gd name="T2" fmla="*/ 0 w 2773"/>
                  <a:gd name="T3" fmla="*/ 1 h 738"/>
                  <a:gd name="T4" fmla="*/ 16 w 2773"/>
                  <a:gd name="T5" fmla="*/ 2 h 738"/>
                  <a:gd name="T6" fmla="*/ 16 w 2773"/>
                  <a:gd name="T7" fmla="*/ 1 h 738"/>
                  <a:gd name="T8" fmla="*/ 1 w 2773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73"/>
                  <a:gd name="T16" fmla="*/ 0 h 738"/>
                  <a:gd name="T17" fmla="*/ 2773 w 2773"/>
                  <a:gd name="T18" fmla="*/ 738 h 7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73" h="738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CC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10" name="Freeform 351"/>
              <p:cNvSpPr>
                <a:spLocks/>
              </p:cNvSpPr>
              <p:nvPr/>
            </p:nvSpPr>
            <p:spPr bwMode="auto">
              <a:xfrm>
                <a:off x="3195" y="1755"/>
                <a:ext cx="429" cy="1187"/>
              </a:xfrm>
              <a:custGeom>
                <a:avLst/>
                <a:gdLst>
                  <a:gd name="T0" fmla="*/ 12 w 637"/>
                  <a:gd name="T1" fmla="*/ 0 h 1659"/>
                  <a:gd name="T2" fmla="*/ 12 w 637"/>
                  <a:gd name="T3" fmla="*/ 0 h 1659"/>
                  <a:gd name="T4" fmla="*/ 1 w 637"/>
                  <a:gd name="T5" fmla="*/ 59 h 1659"/>
                  <a:gd name="T6" fmla="*/ 0 w 637"/>
                  <a:gd name="T7" fmla="*/ 57 h 1659"/>
                  <a:gd name="T8" fmla="*/ 12 w 637"/>
                  <a:gd name="T9" fmla="*/ 0 h 16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7"/>
                  <a:gd name="T16" fmla="*/ 0 h 1659"/>
                  <a:gd name="T17" fmla="*/ 637 w 637"/>
                  <a:gd name="T18" fmla="*/ 1659 h 16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7" h="1659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11" name="Freeform 352"/>
              <p:cNvSpPr>
                <a:spLocks/>
              </p:cNvSpPr>
              <p:nvPr/>
            </p:nvSpPr>
            <p:spPr bwMode="auto">
              <a:xfrm>
                <a:off x="1734" y="2587"/>
                <a:ext cx="1494" cy="394"/>
              </a:xfrm>
              <a:custGeom>
                <a:avLst/>
                <a:gdLst>
                  <a:gd name="T0" fmla="*/ 0 w 2216"/>
                  <a:gd name="T1" fmla="*/ 0 h 550"/>
                  <a:gd name="T2" fmla="*/ 1 w 2216"/>
                  <a:gd name="T3" fmla="*/ 2 h 550"/>
                  <a:gd name="T4" fmla="*/ 42 w 2216"/>
                  <a:gd name="T5" fmla="*/ 20 h 550"/>
                  <a:gd name="T6" fmla="*/ 42 w 2216"/>
                  <a:gd name="T7" fmla="*/ 17 h 550"/>
                  <a:gd name="T8" fmla="*/ 0 w 2216"/>
                  <a:gd name="T9" fmla="*/ 0 h 5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16"/>
                  <a:gd name="T16" fmla="*/ 0 h 550"/>
                  <a:gd name="T17" fmla="*/ 2216 w 2216"/>
                  <a:gd name="T18" fmla="*/ 550 h 5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16" h="550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112" name="Group 353"/>
              <p:cNvGrpSpPr>
                <a:grpSpLocks/>
              </p:cNvGrpSpPr>
              <p:nvPr/>
            </p:nvGrpSpPr>
            <p:grpSpPr bwMode="auto"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119" name="Freeform 354"/>
                <p:cNvSpPr>
                  <a:spLocks/>
                </p:cNvSpPr>
                <p:nvPr/>
              </p:nvSpPr>
              <p:spPr bwMode="auto">
                <a:xfrm>
                  <a:off x="1740" y="2642"/>
                  <a:ext cx="752" cy="327"/>
                </a:xfrm>
                <a:custGeom>
                  <a:avLst/>
                  <a:gdLst>
                    <a:gd name="T0" fmla="*/ 293 w 752"/>
                    <a:gd name="T1" fmla="*/ 0 h 327"/>
                    <a:gd name="T2" fmla="*/ 752 w 752"/>
                    <a:gd name="T3" fmla="*/ 124 h 327"/>
                    <a:gd name="T4" fmla="*/ 470 w 752"/>
                    <a:gd name="T5" fmla="*/ 327 h 327"/>
                    <a:gd name="T6" fmla="*/ 0 w 752"/>
                    <a:gd name="T7" fmla="*/ 183 h 327"/>
                    <a:gd name="T8" fmla="*/ 293 w 752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52"/>
                    <a:gd name="T16" fmla="*/ 0 h 327"/>
                    <a:gd name="T17" fmla="*/ 752 w 752"/>
                    <a:gd name="T18" fmla="*/ 327 h 3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52" h="327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20" name="Freeform 355"/>
                <p:cNvSpPr>
                  <a:spLocks/>
                </p:cNvSpPr>
                <p:nvPr/>
              </p:nvSpPr>
              <p:spPr bwMode="auto">
                <a:xfrm>
                  <a:off x="1754" y="2649"/>
                  <a:ext cx="726" cy="311"/>
                </a:xfrm>
                <a:custGeom>
                  <a:avLst/>
                  <a:gdLst>
                    <a:gd name="T0" fmla="*/ 282 w 726"/>
                    <a:gd name="T1" fmla="*/ 0 h 311"/>
                    <a:gd name="T2" fmla="*/ 726 w 726"/>
                    <a:gd name="T3" fmla="*/ 119 h 311"/>
                    <a:gd name="T4" fmla="*/ 457 w 726"/>
                    <a:gd name="T5" fmla="*/ 311 h 311"/>
                    <a:gd name="T6" fmla="*/ 0 w 726"/>
                    <a:gd name="T7" fmla="*/ 173 h 311"/>
                    <a:gd name="T8" fmla="*/ 282 w 726"/>
                    <a:gd name="T9" fmla="*/ 0 h 3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6"/>
                    <a:gd name="T16" fmla="*/ 0 h 311"/>
                    <a:gd name="T17" fmla="*/ 726 w 726"/>
                    <a:gd name="T18" fmla="*/ 311 h 31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6" h="311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21" name="Freeform 356"/>
                <p:cNvSpPr>
                  <a:spLocks/>
                </p:cNvSpPr>
                <p:nvPr/>
              </p:nvSpPr>
              <p:spPr bwMode="auto">
                <a:xfrm>
                  <a:off x="1808" y="2770"/>
                  <a:ext cx="258" cy="100"/>
                </a:xfrm>
                <a:custGeom>
                  <a:avLst/>
                  <a:gdLst>
                    <a:gd name="T0" fmla="*/ 0 w 258"/>
                    <a:gd name="T1" fmla="*/ 44 h 100"/>
                    <a:gd name="T2" fmla="*/ 75 w 258"/>
                    <a:gd name="T3" fmla="*/ 0 h 100"/>
                    <a:gd name="T4" fmla="*/ 258 w 258"/>
                    <a:gd name="T5" fmla="*/ 50 h 100"/>
                    <a:gd name="T6" fmla="*/ 183 w 258"/>
                    <a:gd name="T7" fmla="*/ 100 h 100"/>
                    <a:gd name="T8" fmla="*/ 0 w 258"/>
                    <a:gd name="T9" fmla="*/ 44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8"/>
                    <a:gd name="T16" fmla="*/ 0 h 100"/>
                    <a:gd name="T17" fmla="*/ 258 w 258"/>
                    <a:gd name="T18" fmla="*/ 100 h 1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8" h="100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22" name="Freeform 357"/>
                <p:cNvSpPr>
                  <a:spLocks/>
                </p:cNvSpPr>
                <p:nvPr/>
              </p:nvSpPr>
              <p:spPr bwMode="auto">
                <a:xfrm>
                  <a:off x="1799" y="2816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4"/>
                    <a:gd name="T16" fmla="*/ 0 h 63"/>
                    <a:gd name="T17" fmla="*/ 194 w 194"/>
                    <a:gd name="T18" fmla="*/ 63 h 6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23" name="Freeform 358"/>
                <p:cNvSpPr>
                  <a:spLocks/>
                </p:cNvSpPr>
                <p:nvPr/>
              </p:nvSpPr>
              <p:spPr bwMode="auto">
                <a:xfrm>
                  <a:off x="2020" y="2834"/>
                  <a:ext cx="258" cy="102"/>
                </a:xfrm>
                <a:custGeom>
                  <a:avLst/>
                  <a:gdLst>
                    <a:gd name="T0" fmla="*/ 0 w 258"/>
                    <a:gd name="T1" fmla="*/ 46 h 102"/>
                    <a:gd name="T2" fmla="*/ 71 w 258"/>
                    <a:gd name="T3" fmla="*/ 0 h 102"/>
                    <a:gd name="T4" fmla="*/ 258 w 258"/>
                    <a:gd name="T5" fmla="*/ 52 h 102"/>
                    <a:gd name="T6" fmla="*/ 183 w 258"/>
                    <a:gd name="T7" fmla="*/ 102 h 102"/>
                    <a:gd name="T8" fmla="*/ 0 w 258"/>
                    <a:gd name="T9" fmla="*/ 46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8"/>
                    <a:gd name="T16" fmla="*/ 0 h 102"/>
                    <a:gd name="T17" fmla="*/ 258 w 258"/>
                    <a:gd name="T18" fmla="*/ 102 h 10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8" h="102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24" name="Freeform 359"/>
                <p:cNvSpPr>
                  <a:spLocks/>
                </p:cNvSpPr>
                <p:nvPr/>
              </p:nvSpPr>
              <p:spPr bwMode="auto">
                <a:xfrm>
                  <a:off x="2011" y="2882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4"/>
                    <a:gd name="T16" fmla="*/ 0 h 63"/>
                    <a:gd name="T17" fmla="*/ 194 w 194"/>
                    <a:gd name="T18" fmla="*/ 63 h 6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113" name="Freeform 360"/>
              <p:cNvSpPr>
                <a:spLocks/>
              </p:cNvSpPr>
              <p:nvPr/>
            </p:nvSpPr>
            <p:spPr bwMode="auto">
              <a:xfrm>
                <a:off x="2577" y="3043"/>
                <a:ext cx="614" cy="514"/>
              </a:xfrm>
              <a:custGeom>
                <a:avLst/>
                <a:gdLst>
                  <a:gd name="T0" fmla="*/ 1 w 990"/>
                  <a:gd name="T1" fmla="*/ 10 h 792"/>
                  <a:gd name="T2" fmla="*/ 9 w 990"/>
                  <a:gd name="T3" fmla="*/ 0 h 792"/>
                  <a:gd name="T4" fmla="*/ 9 w 990"/>
                  <a:gd name="T5" fmla="*/ 1 h 792"/>
                  <a:gd name="T6" fmla="*/ 0 w 990"/>
                  <a:gd name="T7" fmla="*/ 10 h 792"/>
                  <a:gd name="T8" fmla="*/ 1 w 990"/>
                  <a:gd name="T9" fmla="*/ 10 h 7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0"/>
                  <a:gd name="T16" fmla="*/ 0 h 792"/>
                  <a:gd name="T17" fmla="*/ 990 w 990"/>
                  <a:gd name="T18" fmla="*/ 792 h 7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0" h="792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14" name="Freeform 361"/>
              <p:cNvSpPr>
                <a:spLocks/>
              </p:cNvSpPr>
              <p:nvPr/>
            </p:nvSpPr>
            <p:spPr bwMode="auto">
              <a:xfrm>
                <a:off x="1010" y="3084"/>
                <a:ext cx="1571" cy="469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22 w 2532"/>
                  <a:gd name="T5" fmla="*/ 9 h 723"/>
                  <a:gd name="T6" fmla="*/ 22 w 2532"/>
                  <a:gd name="T7" fmla="*/ 10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15" name="Freeform 362"/>
              <p:cNvSpPr>
                <a:spLocks/>
              </p:cNvSpPr>
              <p:nvPr/>
            </p:nvSpPr>
            <p:spPr bwMode="auto">
              <a:xfrm>
                <a:off x="1011" y="2998"/>
                <a:ext cx="17" cy="95"/>
              </a:xfrm>
              <a:custGeom>
                <a:avLst/>
                <a:gdLst>
                  <a:gd name="T0" fmla="*/ 1 w 26"/>
                  <a:gd name="T1" fmla="*/ 1 h 147"/>
                  <a:gd name="T2" fmla="*/ 1 w 26"/>
                  <a:gd name="T3" fmla="*/ 2 h 147"/>
                  <a:gd name="T4" fmla="*/ 0 w 26"/>
                  <a:gd name="T5" fmla="*/ 2 h 147"/>
                  <a:gd name="T6" fmla="*/ 1 w 26"/>
                  <a:gd name="T7" fmla="*/ 0 h 147"/>
                  <a:gd name="T8" fmla="*/ 1 w 26"/>
                  <a:gd name="T9" fmla="*/ 1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147"/>
                  <a:gd name="T17" fmla="*/ 26 w 26"/>
                  <a:gd name="T18" fmla="*/ 147 h 1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147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16" name="Freeform 363"/>
              <p:cNvSpPr>
                <a:spLocks/>
              </p:cNvSpPr>
              <p:nvPr/>
            </p:nvSpPr>
            <p:spPr bwMode="auto">
              <a:xfrm>
                <a:off x="1012" y="2611"/>
                <a:ext cx="730" cy="393"/>
              </a:xfrm>
              <a:custGeom>
                <a:avLst/>
                <a:gdLst>
                  <a:gd name="T0" fmla="*/ 10 w 1176"/>
                  <a:gd name="T1" fmla="*/ 0 h 606"/>
                  <a:gd name="T2" fmla="*/ 0 w 1176"/>
                  <a:gd name="T3" fmla="*/ 8 h 606"/>
                  <a:gd name="T4" fmla="*/ 1 w 1176"/>
                  <a:gd name="T5" fmla="*/ 8 h 606"/>
                  <a:gd name="T6" fmla="*/ 10 w 1176"/>
                  <a:gd name="T7" fmla="*/ 1 h 606"/>
                  <a:gd name="T8" fmla="*/ 10 w 1176"/>
                  <a:gd name="T9" fmla="*/ 0 h 6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76"/>
                  <a:gd name="T16" fmla="*/ 0 h 606"/>
                  <a:gd name="T17" fmla="*/ 1176 w 1176"/>
                  <a:gd name="T18" fmla="*/ 606 h 60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76" h="60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17" name="Freeform 364"/>
              <p:cNvSpPr>
                <a:spLocks/>
              </p:cNvSpPr>
              <p:nvPr/>
            </p:nvSpPr>
            <p:spPr bwMode="auto">
              <a:xfrm>
                <a:off x="1061" y="3018"/>
                <a:ext cx="1490" cy="451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12 w 2532"/>
                  <a:gd name="T5" fmla="*/ 6 h 723"/>
                  <a:gd name="T6" fmla="*/ 12 w 2532"/>
                  <a:gd name="T7" fmla="*/ 6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18" name="Freeform 365"/>
              <p:cNvSpPr>
                <a:spLocks/>
              </p:cNvSpPr>
              <p:nvPr/>
            </p:nvSpPr>
            <p:spPr bwMode="auto">
              <a:xfrm flipV="1">
                <a:off x="2549" y="2986"/>
                <a:ext cx="608" cy="467"/>
              </a:xfrm>
              <a:custGeom>
                <a:avLst/>
                <a:gdLst>
                  <a:gd name="T0" fmla="*/ 0 w 2532"/>
                  <a:gd name="T1" fmla="*/ 0 h 723"/>
                  <a:gd name="T2" fmla="*/ 0 w 2532"/>
                  <a:gd name="T3" fmla="*/ 0 h 723"/>
                  <a:gd name="T4" fmla="*/ 0 w 2532"/>
                  <a:gd name="T5" fmla="*/ 9 h 723"/>
                  <a:gd name="T6" fmla="*/ 0 w 2532"/>
                  <a:gd name="T7" fmla="*/ 9 h 723"/>
                  <a:gd name="T8" fmla="*/ 0 w 2532"/>
                  <a:gd name="T9" fmla="*/ 1 h 723"/>
                  <a:gd name="T10" fmla="*/ 0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92" name="Group 237"/>
            <p:cNvGrpSpPr>
              <a:grpSpLocks/>
            </p:cNvGrpSpPr>
            <p:nvPr/>
          </p:nvGrpSpPr>
          <p:grpSpPr bwMode="auto">
            <a:xfrm>
              <a:off x="4377" y="3439"/>
              <a:ext cx="246" cy="107"/>
              <a:chOff x="4650" y="1129"/>
              <a:chExt cx="246" cy="95"/>
            </a:xfrm>
          </p:grpSpPr>
          <p:sp>
            <p:nvSpPr>
              <p:cNvPr id="94" name="Oval 407"/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95" name="Rectangle 410"/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96" name="Oval 411"/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97" name="Group 241"/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100" name="Freeform 242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01" name="Freeform 243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98" name="Line 244"/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9" name="Line 245"/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93" name="Line 444"/>
            <p:cNvSpPr>
              <a:spLocks noChangeShapeType="1"/>
            </p:cNvSpPr>
            <p:nvPr/>
          </p:nvSpPr>
          <p:spPr bwMode="auto">
            <a:xfrm>
              <a:off x="4514" y="3542"/>
              <a:ext cx="0" cy="2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45" name="Text Box 446"/>
          <p:cNvSpPr txBox="1">
            <a:spLocks noChangeArrowheads="1"/>
          </p:cNvSpPr>
          <p:nvPr/>
        </p:nvSpPr>
        <p:spPr bwMode="auto">
          <a:xfrm>
            <a:off x="1759890" y="5561113"/>
            <a:ext cx="16850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pt-BR" sz="1800" i="1" dirty="0" err="1" smtClean="0"/>
              <a:t>para</a:t>
            </a:r>
            <a:r>
              <a:rPr lang="en-US" altLang="pt-BR" sz="1800" i="1" dirty="0" smtClean="0"/>
              <a:t> a Internet</a:t>
            </a:r>
            <a:endParaRPr lang="en-US" altLang="pt-BR" sz="1800" i="1" dirty="0"/>
          </a:p>
        </p:txBody>
      </p:sp>
      <p:sp>
        <p:nvSpPr>
          <p:cNvPr id="146" name="Text Box 447"/>
          <p:cNvSpPr txBox="1">
            <a:spLocks noChangeArrowheads="1"/>
          </p:cNvSpPr>
          <p:nvPr/>
        </p:nvSpPr>
        <p:spPr bwMode="auto">
          <a:xfrm>
            <a:off x="6172310" y="5974803"/>
            <a:ext cx="16850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pt-BR" sz="1800" i="1" dirty="0" err="1" smtClean="0"/>
              <a:t>para</a:t>
            </a:r>
            <a:r>
              <a:rPr lang="en-US" altLang="pt-BR" sz="1800" i="1" dirty="0" smtClean="0"/>
              <a:t> a Internet</a:t>
            </a:r>
            <a:endParaRPr lang="en-US" altLang="pt-BR" sz="1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Espaço Reservado para Rodapé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3320" name="Espaço Reservado para Número de Slide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B087BE2-D9D5-40F5-85CB-1160814FA410}" type="slidenum">
              <a:rPr lang="en-US" smtClean="0"/>
              <a:pPr/>
              <a:t>31</a:t>
            </a:fld>
            <a:endParaRPr lang="en-US" smtClean="0"/>
          </a:p>
        </p:txBody>
      </p:sp>
      <p:grpSp>
        <p:nvGrpSpPr>
          <p:cNvPr id="13321" name="Group 2"/>
          <p:cNvGrpSpPr>
            <a:grpSpLocks/>
          </p:cNvGrpSpPr>
          <p:nvPr/>
        </p:nvGrpSpPr>
        <p:grpSpPr bwMode="auto">
          <a:xfrm>
            <a:off x="303213" y="1279525"/>
            <a:ext cx="8697912" cy="6010275"/>
            <a:chOff x="185" y="619"/>
            <a:chExt cx="5479" cy="3786"/>
          </a:xfrm>
        </p:grpSpPr>
        <p:sp>
          <p:nvSpPr>
            <p:cNvPr id="13326" name="Rectangle 6"/>
            <p:cNvSpPr>
              <a:spLocks noChangeArrowheads="1"/>
            </p:cNvSpPr>
            <p:nvPr/>
          </p:nvSpPr>
          <p:spPr bwMode="auto">
            <a:xfrm>
              <a:off x="192" y="2688"/>
              <a:ext cx="5393" cy="1717"/>
            </a:xfrm>
            <a:prstGeom prst="rect">
              <a:avLst/>
            </a:prstGeom>
            <a:solidFill>
              <a:srgbClr val="BBE0E3">
                <a:alpha val="34117"/>
              </a:srgbClr>
            </a:solidFill>
            <a:ln w="57150" algn="ctr">
              <a:noFill/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7" name="Rectangle 3"/>
            <p:cNvSpPr>
              <a:spLocks noChangeArrowheads="1"/>
            </p:cNvSpPr>
            <p:nvPr/>
          </p:nvSpPr>
          <p:spPr bwMode="auto">
            <a:xfrm>
              <a:off x="185" y="619"/>
              <a:ext cx="5393" cy="905"/>
            </a:xfrm>
            <a:prstGeom prst="rect">
              <a:avLst/>
            </a:prstGeom>
            <a:solidFill>
              <a:srgbClr val="FF99FF">
                <a:alpha val="34117"/>
              </a:srgbClr>
            </a:solidFill>
            <a:ln w="57150" algn="ctr">
              <a:noFill/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8" name="Rectangle 4"/>
            <p:cNvSpPr>
              <a:spLocks noChangeArrowheads="1"/>
            </p:cNvSpPr>
            <p:nvPr/>
          </p:nvSpPr>
          <p:spPr bwMode="auto">
            <a:xfrm>
              <a:off x="185" y="1446"/>
              <a:ext cx="5393" cy="474"/>
            </a:xfrm>
            <a:prstGeom prst="rect">
              <a:avLst/>
            </a:prstGeom>
            <a:solidFill>
              <a:srgbClr val="6666FF">
                <a:alpha val="34117"/>
              </a:srgbClr>
            </a:solidFill>
            <a:ln w="57150" algn="ctr">
              <a:noFill/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9" name="Rectangle 5"/>
            <p:cNvSpPr>
              <a:spLocks noChangeArrowheads="1"/>
            </p:cNvSpPr>
            <p:nvPr/>
          </p:nvSpPr>
          <p:spPr bwMode="auto">
            <a:xfrm>
              <a:off x="185" y="1880"/>
              <a:ext cx="5393" cy="883"/>
            </a:xfrm>
            <a:prstGeom prst="rect">
              <a:avLst/>
            </a:prstGeom>
            <a:solidFill>
              <a:srgbClr val="6699FF">
                <a:alpha val="34117"/>
              </a:srgbClr>
            </a:solidFill>
            <a:ln w="57150" algn="ctr">
              <a:noFill/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0" name="Freeform 7"/>
            <p:cNvSpPr>
              <a:spLocks/>
            </p:cNvSpPr>
            <p:nvPr/>
          </p:nvSpPr>
          <p:spPr bwMode="auto">
            <a:xfrm>
              <a:off x="2736" y="848"/>
              <a:ext cx="464" cy="215"/>
            </a:xfrm>
            <a:custGeom>
              <a:avLst/>
              <a:gdLst>
                <a:gd name="T0" fmla="*/ 0 w 480"/>
                <a:gd name="T1" fmla="*/ 156 h 233"/>
                <a:gd name="T2" fmla="*/ 2 w 480"/>
                <a:gd name="T3" fmla="*/ 1 h 233"/>
                <a:gd name="T4" fmla="*/ 406 w 480"/>
                <a:gd name="T5" fmla="*/ 0 h 233"/>
                <a:gd name="T6" fmla="*/ 0 60000 65536"/>
                <a:gd name="T7" fmla="*/ 0 60000 65536"/>
                <a:gd name="T8" fmla="*/ 0 60000 65536"/>
                <a:gd name="T9" fmla="*/ 0 w 480"/>
                <a:gd name="T10" fmla="*/ 0 h 233"/>
                <a:gd name="T11" fmla="*/ 480 w 480"/>
                <a:gd name="T12" fmla="*/ 233 h 2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233">
                  <a:moveTo>
                    <a:pt x="0" y="233"/>
                  </a:moveTo>
                  <a:lnTo>
                    <a:pt x="2" y="1"/>
                  </a:lnTo>
                  <a:lnTo>
                    <a:pt x="480" y="0"/>
                  </a:lnTo>
                </a:path>
              </a:pathLst>
            </a:custGeom>
            <a:noFill/>
            <a:ln w="57150">
              <a:solidFill>
                <a:srgbClr val="CC0066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3331" name="Rectangle 8"/>
            <p:cNvSpPr>
              <a:spLocks noChangeArrowheads="1"/>
            </p:cNvSpPr>
            <p:nvPr/>
          </p:nvSpPr>
          <p:spPr bwMode="auto">
            <a:xfrm>
              <a:off x="4085" y="1106"/>
              <a:ext cx="140" cy="173"/>
            </a:xfrm>
            <a:prstGeom prst="rect">
              <a:avLst/>
            </a:prstGeom>
            <a:noFill/>
            <a:ln w="57150" algn="ctr">
              <a:noFill/>
              <a:prstDash val="sysDot"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1" hangingPunct="1"/>
              <a:r>
                <a:rPr lang="en-US" sz="1200">
                  <a:cs typeface="Times New Roman" pitchFamily="18" charset="0"/>
                </a:rPr>
                <a:t> </a:t>
              </a:r>
              <a:endParaRPr lang="en-US">
                <a:cs typeface="Arial" charset="0"/>
              </a:endParaRPr>
            </a:p>
          </p:txBody>
        </p:sp>
        <p:sp>
          <p:nvSpPr>
            <p:cNvPr id="13332" name="Line 9"/>
            <p:cNvSpPr>
              <a:spLocks noChangeShapeType="1"/>
            </p:cNvSpPr>
            <p:nvPr/>
          </p:nvSpPr>
          <p:spPr bwMode="auto">
            <a:xfrm flipH="1">
              <a:off x="1152" y="934"/>
              <a:ext cx="826" cy="697"/>
            </a:xfrm>
            <a:prstGeom prst="line">
              <a:avLst/>
            </a:prstGeom>
            <a:noFill/>
            <a:ln w="38100">
              <a:solidFill>
                <a:srgbClr val="CC0066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3333" name="Line 10"/>
            <p:cNvSpPr>
              <a:spLocks noChangeShapeType="1"/>
            </p:cNvSpPr>
            <p:nvPr/>
          </p:nvSpPr>
          <p:spPr bwMode="auto">
            <a:xfrm flipH="1">
              <a:off x="1849" y="997"/>
              <a:ext cx="167" cy="771"/>
            </a:xfrm>
            <a:prstGeom prst="line">
              <a:avLst/>
            </a:prstGeom>
            <a:noFill/>
            <a:ln w="38100">
              <a:solidFill>
                <a:srgbClr val="CC0066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3334" name="Line 11"/>
            <p:cNvSpPr>
              <a:spLocks noChangeShapeType="1"/>
            </p:cNvSpPr>
            <p:nvPr/>
          </p:nvSpPr>
          <p:spPr bwMode="auto">
            <a:xfrm>
              <a:off x="2736" y="1045"/>
              <a:ext cx="628" cy="700"/>
            </a:xfrm>
            <a:prstGeom prst="line">
              <a:avLst/>
            </a:prstGeom>
            <a:noFill/>
            <a:ln w="38100">
              <a:solidFill>
                <a:srgbClr val="CC0066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3335" name="Line 12"/>
            <p:cNvSpPr>
              <a:spLocks noChangeShapeType="1"/>
            </p:cNvSpPr>
            <p:nvPr/>
          </p:nvSpPr>
          <p:spPr bwMode="auto">
            <a:xfrm>
              <a:off x="2736" y="1045"/>
              <a:ext cx="1737" cy="649"/>
            </a:xfrm>
            <a:prstGeom prst="line">
              <a:avLst/>
            </a:prstGeom>
            <a:noFill/>
            <a:ln w="38100">
              <a:solidFill>
                <a:srgbClr val="CC0066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313357" name="Cloud"/>
            <p:cNvSpPr>
              <a:spLocks noChangeAspect="1" noEditPoints="1" noChangeArrowheads="1"/>
            </p:cNvSpPr>
            <p:nvPr/>
          </p:nvSpPr>
          <p:spPr bwMode="auto">
            <a:xfrm>
              <a:off x="3024" y="619"/>
              <a:ext cx="818" cy="421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F8F8F8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/>
            <a:lstStyle/>
            <a:p>
              <a:pPr eaLnBrk="1" hangingPunct="1">
                <a:defRPr/>
              </a:pPr>
              <a:endParaRPr lang="pt-BR" sz="1800" b="1">
                <a:cs typeface="Arial" charset="0"/>
              </a:endParaRPr>
            </a:p>
          </p:txBody>
        </p:sp>
        <p:sp>
          <p:nvSpPr>
            <p:cNvPr id="313358" name="Text Box 14"/>
            <p:cNvSpPr txBox="1">
              <a:spLocks noChangeArrowheads="1"/>
            </p:cNvSpPr>
            <p:nvPr/>
          </p:nvSpPr>
          <p:spPr bwMode="auto">
            <a:xfrm>
              <a:off x="3106" y="661"/>
              <a:ext cx="664" cy="17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sz="12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Arial" charset="0"/>
                </a:rPr>
                <a:t>Internet</a:t>
              </a:r>
            </a:p>
          </p:txBody>
        </p:sp>
        <p:sp>
          <p:nvSpPr>
            <p:cNvPr id="13338" name="Line 15"/>
            <p:cNvSpPr>
              <a:spLocks noChangeShapeType="1"/>
            </p:cNvSpPr>
            <p:nvPr/>
          </p:nvSpPr>
          <p:spPr bwMode="auto">
            <a:xfrm flipV="1">
              <a:off x="677" y="1686"/>
              <a:ext cx="299" cy="555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3339" name="Line 16"/>
            <p:cNvSpPr>
              <a:spLocks noChangeShapeType="1"/>
            </p:cNvSpPr>
            <p:nvPr/>
          </p:nvSpPr>
          <p:spPr bwMode="auto">
            <a:xfrm flipH="1" flipV="1">
              <a:off x="634" y="2194"/>
              <a:ext cx="555" cy="351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3340" name="Line 17"/>
            <p:cNvSpPr>
              <a:spLocks noChangeShapeType="1"/>
            </p:cNvSpPr>
            <p:nvPr/>
          </p:nvSpPr>
          <p:spPr bwMode="auto">
            <a:xfrm flipV="1">
              <a:off x="1232" y="2194"/>
              <a:ext cx="597" cy="351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3341" name="Line 18"/>
            <p:cNvSpPr>
              <a:spLocks noChangeShapeType="1"/>
            </p:cNvSpPr>
            <p:nvPr/>
          </p:nvSpPr>
          <p:spPr bwMode="auto">
            <a:xfrm flipH="1">
              <a:off x="1829" y="1669"/>
              <a:ext cx="14" cy="622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3342" name="Line 19"/>
            <p:cNvSpPr>
              <a:spLocks noChangeShapeType="1"/>
            </p:cNvSpPr>
            <p:nvPr/>
          </p:nvSpPr>
          <p:spPr bwMode="auto">
            <a:xfrm>
              <a:off x="1854" y="1675"/>
              <a:ext cx="487" cy="9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3343" name="Line 20"/>
            <p:cNvSpPr>
              <a:spLocks noChangeShapeType="1"/>
            </p:cNvSpPr>
            <p:nvPr/>
          </p:nvSpPr>
          <p:spPr bwMode="auto">
            <a:xfrm>
              <a:off x="1786" y="2194"/>
              <a:ext cx="555" cy="403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3344" name="Line 21"/>
            <p:cNvSpPr>
              <a:spLocks noChangeShapeType="1"/>
            </p:cNvSpPr>
            <p:nvPr/>
          </p:nvSpPr>
          <p:spPr bwMode="auto">
            <a:xfrm flipH="1" flipV="1">
              <a:off x="1103" y="2516"/>
              <a:ext cx="1238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3345" name="Line 22"/>
            <p:cNvSpPr>
              <a:spLocks noChangeShapeType="1"/>
            </p:cNvSpPr>
            <p:nvPr/>
          </p:nvSpPr>
          <p:spPr bwMode="auto">
            <a:xfrm flipH="1" flipV="1">
              <a:off x="3356" y="1704"/>
              <a:ext cx="776" cy="535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3346" name="Line 23"/>
            <p:cNvSpPr>
              <a:spLocks noChangeShapeType="1"/>
            </p:cNvSpPr>
            <p:nvPr/>
          </p:nvSpPr>
          <p:spPr bwMode="auto">
            <a:xfrm flipH="1">
              <a:off x="2981" y="1640"/>
              <a:ext cx="340" cy="605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3347" name="Line 24"/>
            <p:cNvSpPr>
              <a:spLocks noChangeShapeType="1"/>
            </p:cNvSpPr>
            <p:nvPr/>
          </p:nvSpPr>
          <p:spPr bwMode="auto">
            <a:xfrm flipH="1">
              <a:off x="4132" y="1640"/>
              <a:ext cx="342" cy="605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3348" name="Line 25"/>
            <p:cNvSpPr>
              <a:spLocks noChangeShapeType="1"/>
            </p:cNvSpPr>
            <p:nvPr/>
          </p:nvSpPr>
          <p:spPr bwMode="auto">
            <a:xfrm>
              <a:off x="2981" y="2239"/>
              <a:ext cx="554" cy="302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3349" name="Line 26"/>
            <p:cNvSpPr>
              <a:spLocks noChangeShapeType="1"/>
            </p:cNvSpPr>
            <p:nvPr/>
          </p:nvSpPr>
          <p:spPr bwMode="auto">
            <a:xfrm flipV="1">
              <a:off x="3535" y="2194"/>
              <a:ext cx="597" cy="401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3350" name="Line 27"/>
            <p:cNvSpPr>
              <a:spLocks noChangeShapeType="1"/>
            </p:cNvSpPr>
            <p:nvPr/>
          </p:nvSpPr>
          <p:spPr bwMode="auto">
            <a:xfrm flipV="1">
              <a:off x="2384" y="2194"/>
              <a:ext cx="597" cy="403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3351" name="Line 28"/>
            <p:cNvSpPr>
              <a:spLocks noChangeShapeType="1"/>
            </p:cNvSpPr>
            <p:nvPr/>
          </p:nvSpPr>
          <p:spPr bwMode="auto">
            <a:xfrm flipV="1">
              <a:off x="3577" y="2332"/>
              <a:ext cx="1280" cy="201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3352" name="Line 29"/>
            <p:cNvSpPr>
              <a:spLocks noChangeShapeType="1"/>
            </p:cNvSpPr>
            <p:nvPr/>
          </p:nvSpPr>
          <p:spPr bwMode="auto">
            <a:xfrm flipH="1" flipV="1">
              <a:off x="4132" y="2194"/>
              <a:ext cx="683" cy="151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3353" name="Line 30"/>
            <p:cNvSpPr>
              <a:spLocks noChangeShapeType="1"/>
            </p:cNvSpPr>
            <p:nvPr/>
          </p:nvSpPr>
          <p:spPr bwMode="auto">
            <a:xfrm>
              <a:off x="4516" y="1686"/>
              <a:ext cx="299" cy="705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3354" name="Line 31"/>
            <p:cNvSpPr>
              <a:spLocks noChangeShapeType="1"/>
            </p:cNvSpPr>
            <p:nvPr/>
          </p:nvSpPr>
          <p:spPr bwMode="auto">
            <a:xfrm flipH="1" flipV="1">
              <a:off x="2298" y="2516"/>
              <a:ext cx="1237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3355" name="Line 32"/>
            <p:cNvSpPr>
              <a:spLocks noChangeShapeType="1"/>
            </p:cNvSpPr>
            <p:nvPr/>
          </p:nvSpPr>
          <p:spPr bwMode="auto">
            <a:xfrm flipH="1" flipV="1">
              <a:off x="678" y="2194"/>
              <a:ext cx="42" cy="1156"/>
            </a:xfrm>
            <a:prstGeom prst="line">
              <a:avLst/>
            </a:prstGeom>
            <a:noFill/>
            <a:ln w="57150" cap="rnd">
              <a:solidFill>
                <a:schemeClr val="bg2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3356" name="Line 33"/>
            <p:cNvSpPr>
              <a:spLocks noChangeShapeType="1"/>
            </p:cNvSpPr>
            <p:nvPr/>
          </p:nvSpPr>
          <p:spPr bwMode="auto">
            <a:xfrm flipH="1" flipV="1">
              <a:off x="3321" y="1686"/>
              <a:ext cx="951" cy="1501"/>
            </a:xfrm>
            <a:prstGeom prst="line">
              <a:avLst/>
            </a:prstGeom>
            <a:noFill/>
            <a:ln w="57150" cap="rnd">
              <a:solidFill>
                <a:schemeClr val="bg2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3357" name="Line 34"/>
            <p:cNvSpPr>
              <a:spLocks noChangeShapeType="1"/>
            </p:cNvSpPr>
            <p:nvPr/>
          </p:nvSpPr>
          <p:spPr bwMode="auto">
            <a:xfrm flipH="1" flipV="1">
              <a:off x="3535" y="2516"/>
              <a:ext cx="497" cy="1119"/>
            </a:xfrm>
            <a:prstGeom prst="line">
              <a:avLst/>
            </a:prstGeom>
            <a:noFill/>
            <a:ln w="57150" cap="rnd">
              <a:solidFill>
                <a:schemeClr val="bg2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3358" name="Line 35"/>
            <p:cNvSpPr>
              <a:spLocks noChangeShapeType="1"/>
            </p:cNvSpPr>
            <p:nvPr/>
          </p:nvSpPr>
          <p:spPr bwMode="auto">
            <a:xfrm>
              <a:off x="4815" y="2332"/>
              <a:ext cx="321" cy="901"/>
            </a:xfrm>
            <a:prstGeom prst="line">
              <a:avLst/>
            </a:prstGeom>
            <a:noFill/>
            <a:ln w="57150" cap="rnd">
              <a:solidFill>
                <a:schemeClr val="bg2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3359" name="Text Box 36"/>
            <p:cNvSpPr txBox="1">
              <a:spLocks noChangeArrowheads="1"/>
            </p:cNvSpPr>
            <p:nvPr/>
          </p:nvSpPr>
          <p:spPr bwMode="auto">
            <a:xfrm>
              <a:off x="4944" y="1525"/>
              <a:ext cx="720" cy="326"/>
            </a:xfrm>
            <a:prstGeom prst="rect">
              <a:avLst/>
            </a:prstGeom>
            <a:noFill/>
            <a:ln w="57150" algn="ctr">
              <a:noFill/>
              <a:prstDash val="sysDot"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400" b="1">
                  <a:latin typeface="Tahoma" pitchFamily="34" charset="0"/>
                  <a:cs typeface="Arial" charset="0"/>
                </a:rPr>
                <a:t>Mesh Cell Gateways</a:t>
              </a:r>
            </a:p>
          </p:txBody>
        </p:sp>
        <p:sp>
          <p:nvSpPr>
            <p:cNvPr id="13360" name="Text Box 37"/>
            <p:cNvSpPr txBox="1">
              <a:spLocks noChangeArrowheads="1"/>
            </p:cNvSpPr>
            <p:nvPr/>
          </p:nvSpPr>
          <p:spPr bwMode="auto">
            <a:xfrm>
              <a:off x="2640" y="3743"/>
              <a:ext cx="624" cy="326"/>
            </a:xfrm>
            <a:prstGeom prst="rect">
              <a:avLst/>
            </a:prstGeom>
            <a:noFill/>
            <a:ln w="57150" algn="ctr">
              <a:noFill/>
              <a:prstDash val="sysDot"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400" b="1">
                  <a:latin typeface="Tahoma" pitchFamily="34" charset="0"/>
                  <a:cs typeface="Arial" charset="0"/>
                </a:rPr>
                <a:t>Nomadic Clients</a:t>
              </a:r>
            </a:p>
          </p:txBody>
        </p:sp>
        <p:sp>
          <p:nvSpPr>
            <p:cNvPr id="13361" name="Text Box 38"/>
            <p:cNvSpPr txBox="1">
              <a:spLocks noChangeArrowheads="1"/>
            </p:cNvSpPr>
            <p:nvPr/>
          </p:nvSpPr>
          <p:spPr bwMode="auto">
            <a:xfrm>
              <a:off x="4944" y="2197"/>
              <a:ext cx="700" cy="326"/>
            </a:xfrm>
            <a:prstGeom prst="rect">
              <a:avLst/>
            </a:prstGeom>
            <a:noFill/>
            <a:ln w="57150" algn="ctr">
              <a:noFill/>
              <a:prstDash val="sysDot"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400" b="1">
                  <a:latin typeface="Tahoma" pitchFamily="34" charset="0"/>
                  <a:cs typeface="Arial" charset="0"/>
                </a:rPr>
                <a:t>Mesh Cell Nodes</a:t>
              </a:r>
            </a:p>
          </p:txBody>
        </p:sp>
        <p:sp>
          <p:nvSpPr>
            <p:cNvPr id="13362" name="Line 39"/>
            <p:cNvSpPr>
              <a:spLocks noChangeShapeType="1"/>
            </p:cNvSpPr>
            <p:nvPr/>
          </p:nvSpPr>
          <p:spPr bwMode="auto">
            <a:xfrm>
              <a:off x="4173" y="2215"/>
              <a:ext cx="307" cy="716"/>
            </a:xfrm>
            <a:prstGeom prst="line">
              <a:avLst/>
            </a:prstGeom>
            <a:noFill/>
            <a:ln w="57150" cap="rnd">
              <a:solidFill>
                <a:schemeClr val="bg2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3363" name="Line 40"/>
            <p:cNvSpPr>
              <a:spLocks noChangeShapeType="1"/>
            </p:cNvSpPr>
            <p:nvPr/>
          </p:nvSpPr>
          <p:spPr bwMode="auto">
            <a:xfrm flipH="1" flipV="1">
              <a:off x="3002" y="2240"/>
              <a:ext cx="358" cy="1001"/>
            </a:xfrm>
            <a:prstGeom prst="line">
              <a:avLst/>
            </a:prstGeom>
            <a:noFill/>
            <a:ln w="57150" cap="rnd">
              <a:solidFill>
                <a:schemeClr val="bg2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3364" name="Line 41"/>
            <p:cNvSpPr>
              <a:spLocks noChangeShapeType="1"/>
            </p:cNvSpPr>
            <p:nvPr/>
          </p:nvSpPr>
          <p:spPr bwMode="auto">
            <a:xfrm flipH="1" flipV="1">
              <a:off x="2362" y="2574"/>
              <a:ext cx="382" cy="426"/>
            </a:xfrm>
            <a:prstGeom prst="line">
              <a:avLst/>
            </a:prstGeom>
            <a:noFill/>
            <a:ln w="57150" cap="rnd">
              <a:solidFill>
                <a:schemeClr val="bg2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3365" name="Line 42"/>
            <p:cNvSpPr>
              <a:spLocks noChangeShapeType="1"/>
            </p:cNvSpPr>
            <p:nvPr/>
          </p:nvSpPr>
          <p:spPr bwMode="auto">
            <a:xfrm flipV="1">
              <a:off x="2208" y="2563"/>
              <a:ext cx="133" cy="910"/>
            </a:xfrm>
            <a:prstGeom prst="line">
              <a:avLst/>
            </a:prstGeom>
            <a:noFill/>
            <a:ln w="57150" cap="rnd">
              <a:solidFill>
                <a:schemeClr val="bg2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pic>
          <p:nvPicPr>
            <p:cNvPr id="13366" name="Picture 43" descr="5110-1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367" y="1342"/>
              <a:ext cx="217" cy="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67" name="Picture 44" descr="5110-1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239" y="1365"/>
              <a:ext cx="217" cy="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68" name="Picture 45" descr="5110-1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716" y="2034"/>
              <a:ext cx="217" cy="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69" name="Picture 46" descr="5110-1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041" y="1860"/>
              <a:ext cx="217" cy="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70" name="Picture 47" descr="5110-1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60" y="2197"/>
              <a:ext cx="217" cy="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71" name="Picture 48" descr="5110-1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889" y="1918"/>
              <a:ext cx="217" cy="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72" name="Picture 49" descr="5110-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236" y="2219"/>
              <a:ext cx="216" cy="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73" name="Picture 50" descr="5110-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06" y="1899"/>
              <a:ext cx="216" cy="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74" name="Picture 51" descr="5110-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089" y="2207"/>
              <a:ext cx="216" cy="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75" name="Picture 52" descr="5110-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83" y="1910"/>
              <a:ext cx="216" cy="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76" name="Picture 53" descr="ipaq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600775">
              <a:off x="4442" y="2761"/>
              <a:ext cx="114" cy="1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3377" name="Group 54"/>
            <p:cNvGrpSpPr>
              <a:grpSpLocks/>
            </p:cNvGrpSpPr>
            <p:nvPr/>
          </p:nvGrpSpPr>
          <p:grpSpPr bwMode="auto">
            <a:xfrm rot="362910" flipH="1">
              <a:off x="1975" y="3396"/>
              <a:ext cx="327" cy="284"/>
              <a:chOff x="2928" y="869"/>
              <a:chExt cx="1145" cy="992"/>
            </a:xfrm>
          </p:grpSpPr>
          <p:sp>
            <p:nvSpPr>
              <p:cNvPr id="13508" name="AutoShape 55"/>
              <p:cNvSpPr>
                <a:spLocks noChangeAspect="1" noChangeArrowheads="1" noTextEdit="1"/>
              </p:cNvSpPr>
              <p:nvPr/>
            </p:nvSpPr>
            <p:spPr bwMode="auto">
              <a:xfrm>
                <a:off x="2928" y="869"/>
                <a:ext cx="1145" cy="9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09" name="Freeform 56"/>
              <p:cNvSpPr>
                <a:spLocks/>
              </p:cNvSpPr>
              <p:nvPr/>
            </p:nvSpPr>
            <p:spPr bwMode="auto">
              <a:xfrm>
                <a:off x="3021" y="934"/>
                <a:ext cx="675" cy="595"/>
              </a:xfrm>
              <a:custGeom>
                <a:avLst/>
                <a:gdLst>
                  <a:gd name="T0" fmla="*/ 6 w 1348"/>
                  <a:gd name="T1" fmla="*/ 37 h 1190"/>
                  <a:gd name="T2" fmla="*/ 0 w 1348"/>
                  <a:gd name="T3" fmla="*/ 1 h 1190"/>
                  <a:gd name="T4" fmla="*/ 2 w 1348"/>
                  <a:gd name="T5" fmla="*/ 0 h 1190"/>
                  <a:gd name="T6" fmla="*/ 42 w 1348"/>
                  <a:gd name="T7" fmla="*/ 1 h 1190"/>
                  <a:gd name="T8" fmla="*/ 43 w 1348"/>
                  <a:gd name="T9" fmla="*/ 34 h 1190"/>
                  <a:gd name="T10" fmla="*/ 6 w 1348"/>
                  <a:gd name="T11" fmla="*/ 37 h 11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48"/>
                  <a:gd name="T19" fmla="*/ 0 h 1190"/>
                  <a:gd name="T20" fmla="*/ 1348 w 1348"/>
                  <a:gd name="T21" fmla="*/ 1190 h 119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48" h="1190">
                    <a:moveTo>
                      <a:pt x="184" y="1190"/>
                    </a:moveTo>
                    <a:lnTo>
                      <a:pt x="0" y="38"/>
                    </a:lnTo>
                    <a:lnTo>
                      <a:pt x="62" y="0"/>
                    </a:lnTo>
                    <a:lnTo>
                      <a:pt x="1323" y="20"/>
                    </a:lnTo>
                    <a:lnTo>
                      <a:pt x="1348" y="1064"/>
                    </a:lnTo>
                    <a:lnTo>
                      <a:pt x="184" y="1190"/>
                    </a:lnTo>
                    <a:close/>
                  </a:path>
                </a:pathLst>
              </a:custGeom>
              <a:solidFill>
                <a:srgbClr val="00354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10" name="Freeform 57"/>
              <p:cNvSpPr>
                <a:spLocks/>
              </p:cNvSpPr>
              <p:nvPr/>
            </p:nvSpPr>
            <p:spPr bwMode="auto">
              <a:xfrm>
                <a:off x="3092" y="1437"/>
                <a:ext cx="981" cy="424"/>
              </a:xfrm>
              <a:custGeom>
                <a:avLst/>
                <a:gdLst>
                  <a:gd name="T0" fmla="*/ 33 w 1963"/>
                  <a:gd name="T1" fmla="*/ 0 h 847"/>
                  <a:gd name="T2" fmla="*/ 3 w 1963"/>
                  <a:gd name="T3" fmla="*/ 5 h 847"/>
                  <a:gd name="T4" fmla="*/ 1 w 1963"/>
                  <a:gd name="T5" fmla="*/ 6 h 847"/>
                  <a:gd name="T6" fmla="*/ 1 w 1963"/>
                  <a:gd name="T7" fmla="*/ 6 h 847"/>
                  <a:gd name="T8" fmla="*/ 0 w 1963"/>
                  <a:gd name="T9" fmla="*/ 6 h 847"/>
                  <a:gd name="T10" fmla="*/ 0 w 1963"/>
                  <a:gd name="T11" fmla="*/ 6 h 847"/>
                  <a:gd name="T12" fmla="*/ 0 w 1963"/>
                  <a:gd name="T13" fmla="*/ 6 h 847"/>
                  <a:gd name="T14" fmla="*/ 0 w 1963"/>
                  <a:gd name="T15" fmla="*/ 7 h 847"/>
                  <a:gd name="T16" fmla="*/ 0 w 1963"/>
                  <a:gd name="T17" fmla="*/ 7 h 847"/>
                  <a:gd name="T18" fmla="*/ 0 w 1963"/>
                  <a:gd name="T19" fmla="*/ 7 h 847"/>
                  <a:gd name="T20" fmla="*/ 0 w 1963"/>
                  <a:gd name="T21" fmla="*/ 8 h 847"/>
                  <a:gd name="T22" fmla="*/ 0 w 1963"/>
                  <a:gd name="T23" fmla="*/ 8 h 847"/>
                  <a:gd name="T24" fmla="*/ 0 w 1963"/>
                  <a:gd name="T25" fmla="*/ 9 h 847"/>
                  <a:gd name="T26" fmla="*/ 0 w 1963"/>
                  <a:gd name="T27" fmla="*/ 9 h 847"/>
                  <a:gd name="T28" fmla="*/ 0 w 1963"/>
                  <a:gd name="T29" fmla="*/ 9 h 847"/>
                  <a:gd name="T30" fmla="*/ 25 w 1963"/>
                  <a:gd name="T31" fmla="*/ 27 h 847"/>
                  <a:gd name="T32" fmla="*/ 60 w 1963"/>
                  <a:gd name="T33" fmla="*/ 17 h 847"/>
                  <a:gd name="T34" fmla="*/ 61 w 1963"/>
                  <a:gd name="T35" fmla="*/ 14 h 847"/>
                  <a:gd name="T36" fmla="*/ 33 w 1963"/>
                  <a:gd name="T37" fmla="*/ 0 h 84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963"/>
                  <a:gd name="T58" fmla="*/ 0 h 847"/>
                  <a:gd name="T59" fmla="*/ 1963 w 1963"/>
                  <a:gd name="T60" fmla="*/ 847 h 84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963" h="847">
                    <a:moveTo>
                      <a:pt x="1068" y="0"/>
                    </a:moveTo>
                    <a:lnTo>
                      <a:pt x="120" y="145"/>
                    </a:lnTo>
                    <a:lnTo>
                      <a:pt x="44" y="168"/>
                    </a:lnTo>
                    <a:lnTo>
                      <a:pt x="35" y="170"/>
                    </a:lnTo>
                    <a:lnTo>
                      <a:pt x="27" y="175"/>
                    </a:lnTo>
                    <a:lnTo>
                      <a:pt x="19" y="180"/>
                    </a:lnTo>
                    <a:lnTo>
                      <a:pt x="13" y="188"/>
                    </a:lnTo>
                    <a:lnTo>
                      <a:pt x="7" y="196"/>
                    </a:lnTo>
                    <a:lnTo>
                      <a:pt x="4" y="207"/>
                    </a:lnTo>
                    <a:lnTo>
                      <a:pt x="1" y="217"/>
                    </a:lnTo>
                    <a:lnTo>
                      <a:pt x="0" y="229"/>
                    </a:lnTo>
                    <a:lnTo>
                      <a:pt x="3" y="247"/>
                    </a:lnTo>
                    <a:lnTo>
                      <a:pt x="8" y="263"/>
                    </a:lnTo>
                    <a:lnTo>
                      <a:pt x="19" y="276"/>
                    </a:lnTo>
                    <a:lnTo>
                      <a:pt x="30" y="286"/>
                    </a:lnTo>
                    <a:lnTo>
                      <a:pt x="831" y="847"/>
                    </a:lnTo>
                    <a:lnTo>
                      <a:pt x="1951" y="522"/>
                    </a:lnTo>
                    <a:lnTo>
                      <a:pt x="1963" y="421"/>
                    </a:lnTo>
                    <a:lnTo>
                      <a:pt x="1068" y="0"/>
                    </a:lnTo>
                    <a:close/>
                  </a:path>
                </a:pathLst>
              </a:custGeom>
              <a:solidFill>
                <a:srgbClr val="00354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11" name="Freeform 58"/>
              <p:cNvSpPr>
                <a:spLocks/>
              </p:cNvSpPr>
              <p:nvPr/>
            </p:nvSpPr>
            <p:spPr bwMode="auto">
              <a:xfrm>
                <a:off x="3152" y="1466"/>
                <a:ext cx="921" cy="317"/>
              </a:xfrm>
              <a:custGeom>
                <a:avLst/>
                <a:gdLst>
                  <a:gd name="T0" fmla="*/ 0 w 1843"/>
                  <a:gd name="T1" fmla="*/ 4 h 635"/>
                  <a:gd name="T2" fmla="*/ 22 w 1843"/>
                  <a:gd name="T3" fmla="*/ 19 h 635"/>
                  <a:gd name="T4" fmla="*/ 57 w 1843"/>
                  <a:gd name="T5" fmla="*/ 11 h 635"/>
                  <a:gd name="T6" fmla="*/ 34 w 1843"/>
                  <a:gd name="T7" fmla="*/ 0 h 635"/>
                  <a:gd name="T8" fmla="*/ 0 w 1843"/>
                  <a:gd name="T9" fmla="*/ 4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43"/>
                  <a:gd name="T16" fmla="*/ 0 h 635"/>
                  <a:gd name="T17" fmla="*/ 1843 w 1843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43" h="635">
                    <a:moveTo>
                      <a:pt x="0" y="149"/>
                    </a:moveTo>
                    <a:lnTo>
                      <a:pt x="719" y="635"/>
                    </a:lnTo>
                    <a:lnTo>
                      <a:pt x="1843" y="364"/>
                    </a:lnTo>
                    <a:lnTo>
                      <a:pt x="1088" y="0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4477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12" name="Freeform 59"/>
              <p:cNvSpPr>
                <a:spLocks/>
              </p:cNvSpPr>
              <p:nvPr/>
            </p:nvSpPr>
            <p:spPr bwMode="auto">
              <a:xfrm>
                <a:off x="3052" y="934"/>
                <a:ext cx="644" cy="606"/>
              </a:xfrm>
              <a:custGeom>
                <a:avLst/>
                <a:gdLst>
                  <a:gd name="T0" fmla="*/ 0 w 1286"/>
                  <a:gd name="T1" fmla="*/ 0 h 1213"/>
                  <a:gd name="T2" fmla="*/ 7 w 1286"/>
                  <a:gd name="T3" fmla="*/ 37 h 1213"/>
                  <a:gd name="T4" fmla="*/ 41 w 1286"/>
                  <a:gd name="T5" fmla="*/ 33 h 1213"/>
                  <a:gd name="T6" fmla="*/ 40 w 1286"/>
                  <a:gd name="T7" fmla="*/ 0 h 1213"/>
                  <a:gd name="T8" fmla="*/ 0 w 1286"/>
                  <a:gd name="T9" fmla="*/ 0 h 12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6"/>
                  <a:gd name="T16" fmla="*/ 0 h 1213"/>
                  <a:gd name="T17" fmla="*/ 1286 w 1286"/>
                  <a:gd name="T18" fmla="*/ 1213 h 12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6" h="1213">
                    <a:moveTo>
                      <a:pt x="0" y="0"/>
                    </a:moveTo>
                    <a:lnTo>
                      <a:pt x="198" y="1213"/>
                    </a:lnTo>
                    <a:lnTo>
                      <a:pt x="1286" y="1064"/>
                    </a:lnTo>
                    <a:lnTo>
                      <a:pt x="1261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13" name="Freeform 60"/>
              <p:cNvSpPr>
                <a:spLocks/>
              </p:cNvSpPr>
              <p:nvPr/>
            </p:nvSpPr>
            <p:spPr bwMode="auto">
              <a:xfrm>
                <a:off x="3507" y="1648"/>
                <a:ext cx="566" cy="213"/>
              </a:xfrm>
              <a:custGeom>
                <a:avLst/>
                <a:gdLst>
                  <a:gd name="T0" fmla="*/ 1 w 1132"/>
                  <a:gd name="T1" fmla="*/ 9 h 426"/>
                  <a:gd name="T2" fmla="*/ 0 w 1132"/>
                  <a:gd name="T3" fmla="*/ 13 h 426"/>
                  <a:gd name="T4" fmla="*/ 35 w 1132"/>
                  <a:gd name="T5" fmla="*/ 3 h 426"/>
                  <a:gd name="T6" fmla="*/ 35 w 1132"/>
                  <a:gd name="T7" fmla="*/ 0 h 426"/>
                  <a:gd name="T8" fmla="*/ 1 w 1132"/>
                  <a:gd name="T9" fmla="*/ 9 h 4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32"/>
                  <a:gd name="T16" fmla="*/ 0 h 426"/>
                  <a:gd name="T17" fmla="*/ 1132 w 1132"/>
                  <a:gd name="T18" fmla="*/ 426 h 4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32" h="426">
                    <a:moveTo>
                      <a:pt x="8" y="271"/>
                    </a:moveTo>
                    <a:lnTo>
                      <a:pt x="0" y="426"/>
                    </a:lnTo>
                    <a:lnTo>
                      <a:pt x="1126" y="109"/>
                    </a:lnTo>
                    <a:lnTo>
                      <a:pt x="1132" y="0"/>
                    </a:lnTo>
                    <a:lnTo>
                      <a:pt x="8" y="271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14" name="Freeform 61"/>
              <p:cNvSpPr>
                <a:spLocks/>
              </p:cNvSpPr>
              <p:nvPr/>
            </p:nvSpPr>
            <p:spPr bwMode="auto">
              <a:xfrm>
                <a:off x="3694" y="1697"/>
                <a:ext cx="235" cy="95"/>
              </a:xfrm>
              <a:custGeom>
                <a:avLst/>
                <a:gdLst>
                  <a:gd name="T0" fmla="*/ 0 w 470"/>
                  <a:gd name="T1" fmla="*/ 5 h 191"/>
                  <a:gd name="T2" fmla="*/ 15 w 470"/>
                  <a:gd name="T3" fmla="*/ 2 h 191"/>
                  <a:gd name="T4" fmla="*/ 15 w 470"/>
                  <a:gd name="T5" fmla="*/ 0 h 191"/>
                  <a:gd name="T6" fmla="*/ 15 w 470"/>
                  <a:gd name="T7" fmla="*/ 1 h 191"/>
                  <a:gd name="T8" fmla="*/ 0 w 470"/>
                  <a:gd name="T9" fmla="*/ 5 h 1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70"/>
                  <a:gd name="T16" fmla="*/ 0 h 191"/>
                  <a:gd name="T17" fmla="*/ 470 w 470"/>
                  <a:gd name="T18" fmla="*/ 191 h 1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70" h="191">
                    <a:moveTo>
                      <a:pt x="0" y="191"/>
                    </a:moveTo>
                    <a:lnTo>
                      <a:pt x="466" y="64"/>
                    </a:lnTo>
                    <a:lnTo>
                      <a:pt x="470" y="0"/>
                    </a:lnTo>
                    <a:lnTo>
                      <a:pt x="451" y="53"/>
                    </a:lnTo>
                    <a:lnTo>
                      <a:pt x="0" y="191"/>
                    </a:lnTo>
                    <a:close/>
                  </a:path>
                </a:pathLst>
              </a:custGeom>
              <a:solidFill>
                <a:srgbClr val="00354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15" name="Freeform 62"/>
              <p:cNvSpPr>
                <a:spLocks/>
              </p:cNvSpPr>
              <p:nvPr/>
            </p:nvSpPr>
            <p:spPr bwMode="auto">
              <a:xfrm>
                <a:off x="3697" y="1753"/>
                <a:ext cx="10" cy="42"/>
              </a:xfrm>
              <a:custGeom>
                <a:avLst/>
                <a:gdLst>
                  <a:gd name="T0" fmla="*/ 0 w 18"/>
                  <a:gd name="T1" fmla="*/ 3 h 84"/>
                  <a:gd name="T2" fmla="*/ 1 w 18"/>
                  <a:gd name="T3" fmla="*/ 1 h 84"/>
                  <a:gd name="T4" fmla="*/ 1 w 18"/>
                  <a:gd name="T5" fmla="*/ 0 h 84"/>
                  <a:gd name="T6" fmla="*/ 0 w 18"/>
                  <a:gd name="T7" fmla="*/ 3 h 8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"/>
                  <a:gd name="T13" fmla="*/ 0 h 84"/>
                  <a:gd name="T14" fmla="*/ 18 w 18"/>
                  <a:gd name="T15" fmla="*/ 84 h 8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" h="84">
                    <a:moveTo>
                      <a:pt x="0" y="84"/>
                    </a:moveTo>
                    <a:lnTo>
                      <a:pt x="3" y="4"/>
                    </a:lnTo>
                    <a:lnTo>
                      <a:pt x="18" y="0"/>
                    </a:ln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00354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16" name="Freeform 63"/>
              <p:cNvSpPr>
                <a:spLocks/>
              </p:cNvSpPr>
              <p:nvPr/>
            </p:nvSpPr>
            <p:spPr bwMode="auto">
              <a:xfrm>
                <a:off x="3107" y="984"/>
                <a:ext cx="551" cy="509"/>
              </a:xfrm>
              <a:custGeom>
                <a:avLst/>
                <a:gdLst>
                  <a:gd name="T0" fmla="*/ 0 w 1102"/>
                  <a:gd name="T1" fmla="*/ 0 h 1018"/>
                  <a:gd name="T2" fmla="*/ 4 w 1102"/>
                  <a:gd name="T3" fmla="*/ 32 h 1018"/>
                  <a:gd name="T4" fmla="*/ 34 w 1102"/>
                  <a:gd name="T5" fmla="*/ 29 h 1018"/>
                  <a:gd name="T6" fmla="*/ 34 w 1102"/>
                  <a:gd name="T7" fmla="*/ 0 h 1018"/>
                  <a:gd name="T8" fmla="*/ 0 w 1102"/>
                  <a:gd name="T9" fmla="*/ 0 h 10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02"/>
                  <a:gd name="T16" fmla="*/ 0 h 1018"/>
                  <a:gd name="T17" fmla="*/ 1102 w 1102"/>
                  <a:gd name="T18" fmla="*/ 1018 h 10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02" h="1018">
                    <a:moveTo>
                      <a:pt x="0" y="0"/>
                    </a:moveTo>
                    <a:lnTo>
                      <a:pt x="141" y="1018"/>
                    </a:lnTo>
                    <a:lnTo>
                      <a:pt x="1102" y="904"/>
                    </a:lnTo>
                    <a:lnTo>
                      <a:pt x="108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A0E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17" name="Freeform 64"/>
              <p:cNvSpPr>
                <a:spLocks/>
              </p:cNvSpPr>
              <p:nvPr/>
            </p:nvSpPr>
            <p:spPr bwMode="auto">
              <a:xfrm>
                <a:off x="3106" y="981"/>
                <a:ext cx="552" cy="455"/>
              </a:xfrm>
              <a:custGeom>
                <a:avLst/>
                <a:gdLst>
                  <a:gd name="T0" fmla="*/ 1 w 1103"/>
                  <a:gd name="T1" fmla="*/ 1 h 910"/>
                  <a:gd name="T2" fmla="*/ 34 w 1103"/>
                  <a:gd name="T3" fmla="*/ 1 h 910"/>
                  <a:gd name="T4" fmla="*/ 34 w 1103"/>
                  <a:gd name="T5" fmla="*/ 28 h 910"/>
                  <a:gd name="T6" fmla="*/ 35 w 1103"/>
                  <a:gd name="T7" fmla="*/ 28 h 910"/>
                  <a:gd name="T8" fmla="*/ 34 w 1103"/>
                  <a:gd name="T9" fmla="*/ 1 h 910"/>
                  <a:gd name="T10" fmla="*/ 0 w 1103"/>
                  <a:gd name="T11" fmla="*/ 0 h 910"/>
                  <a:gd name="T12" fmla="*/ 1 w 1103"/>
                  <a:gd name="T13" fmla="*/ 1 h 9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03"/>
                  <a:gd name="T22" fmla="*/ 0 h 910"/>
                  <a:gd name="T23" fmla="*/ 1103 w 1103"/>
                  <a:gd name="T24" fmla="*/ 910 h 91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03" h="910">
                    <a:moveTo>
                      <a:pt x="5" y="22"/>
                    </a:moveTo>
                    <a:lnTo>
                      <a:pt x="1064" y="26"/>
                    </a:lnTo>
                    <a:lnTo>
                      <a:pt x="1081" y="910"/>
                    </a:lnTo>
                    <a:lnTo>
                      <a:pt x="1103" y="910"/>
                    </a:lnTo>
                    <a:lnTo>
                      <a:pt x="1081" y="6"/>
                    </a:lnTo>
                    <a:lnTo>
                      <a:pt x="0" y="0"/>
                    </a:lnTo>
                    <a:lnTo>
                      <a:pt x="5" y="22"/>
                    </a:lnTo>
                    <a:close/>
                  </a:path>
                </a:pathLst>
              </a:custGeom>
              <a:solidFill>
                <a:srgbClr val="477AC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18" name="Freeform 65"/>
              <p:cNvSpPr>
                <a:spLocks/>
              </p:cNvSpPr>
              <p:nvPr/>
            </p:nvSpPr>
            <p:spPr bwMode="auto">
              <a:xfrm>
                <a:off x="3269" y="1362"/>
                <a:ext cx="20" cy="26"/>
              </a:xfrm>
              <a:custGeom>
                <a:avLst/>
                <a:gdLst>
                  <a:gd name="T0" fmla="*/ 1 w 39"/>
                  <a:gd name="T1" fmla="*/ 2 h 51"/>
                  <a:gd name="T2" fmla="*/ 2 w 39"/>
                  <a:gd name="T3" fmla="*/ 2 h 51"/>
                  <a:gd name="T4" fmla="*/ 2 w 39"/>
                  <a:gd name="T5" fmla="*/ 2 h 51"/>
                  <a:gd name="T6" fmla="*/ 1 w 39"/>
                  <a:gd name="T7" fmla="*/ 1 h 51"/>
                  <a:gd name="T8" fmla="*/ 2 w 39"/>
                  <a:gd name="T9" fmla="*/ 1 h 51"/>
                  <a:gd name="T10" fmla="*/ 0 w 39"/>
                  <a:gd name="T11" fmla="*/ 0 h 51"/>
                  <a:gd name="T12" fmla="*/ 1 w 39"/>
                  <a:gd name="T13" fmla="*/ 2 h 51"/>
                  <a:gd name="T14" fmla="*/ 1 w 39"/>
                  <a:gd name="T15" fmla="*/ 2 h 5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9"/>
                  <a:gd name="T25" fmla="*/ 0 h 51"/>
                  <a:gd name="T26" fmla="*/ 39 w 39"/>
                  <a:gd name="T27" fmla="*/ 51 h 5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9" h="51">
                    <a:moveTo>
                      <a:pt x="23" y="34"/>
                    </a:moveTo>
                    <a:lnTo>
                      <a:pt x="34" y="51"/>
                    </a:lnTo>
                    <a:lnTo>
                      <a:pt x="39" y="47"/>
                    </a:lnTo>
                    <a:lnTo>
                      <a:pt x="27" y="32"/>
                    </a:lnTo>
                    <a:lnTo>
                      <a:pt x="39" y="25"/>
                    </a:lnTo>
                    <a:lnTo>
                      <a:pt x="0" y="0"/>
                    </a:lnTo>
                    <a:lnTo>
                      <a:pt x="13" y="43"/>
                    </a:lnTo>
                    <a:lnTo>
                      <a:pt x="23" y="3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19" name="Freeform 66"/>
              <p:cNvSpPr>
                <a:spLocks/>
              </p:cNvSpPr>
              <p:nvPr/>
            </p:nvSpPr>
            <p:spPr bwMode="auto">
              <a:xfrm>
                <a:off x="3213" y="1379"/>
                <a:ext cx="46" cy="47"/>
              </a:xfrm>
              <a:custGeom>
                <a:avLst/>
                <a:gdLst>
                  <a:gd name="T0" fmla="*/ 0 w 93"/>
                  <a:gd name="T1" fmla="*/ 1 h 94"/>
                  <a:gd name="T2" fmla="*/ 0 w 93"/>
                  <a:gd name="T3" fmla="*/ 3 h 94"/>
                  <a:gd name="T4" fmla="*/ 2 w 93"/>
                  <a:gd name="T5" fmla="*/ 3 h 94"/>
                  <a:gd name="T6" fmla="*/ 2 w 93"/>
                  <a:gd name="T7" fmla="*/ 0 h 94"/>
                  <a:gd name="T8" fmla="*/ 0 w 93"/>
                  <a:gd name="T9" fmla="*/ 1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3"/>
                  <a:gd name="T16" fmla="*/ 0 h 94"/>
                  <a:gd name="T17" fmla="*/ 93 w 93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3" h="94">
                    <a:moveTo>
                      <a:pt x="0" y="4"/>
                    </a:moveTo>
                    <a:lnTo>
                      <a:pt x="14" y="94"/>
                    </a:lnTo>
                    <a:lnTo>
                      <a:pt x="93" y="91"/>
                    </a:lnTo>
                    <a:lnTo>
                      <a:pt x="75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DDA08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20" name="Freeform 67"/>
              <p:cNvSpPr>
                <a:spLocks/>
              </p:cNvSpPr>
              <p:nvPr/>
            </p:nvSpPr>
            <p:spPr bwMode="auto">
              <a:xfrm>
                <a:off x="3207" y="1296"/>
                <a:ext cx="25" cy="45"/>
              </a:xfrm>
              <a:custGeom>
                <a:avLst/>
                <a:gdLst>
                  <a:gd name="T0" fmla="*/ 2 w 48"/>
                  <a:gd name="T1" fmla="*/ 3 h 89"/>
                  <a:gd name="T2" fmla="*/ 2 w 48"/>
                  <a:gd name="T3" fmla="*/ 3 h 89"/>
                  <a:gd name="T4" fmla="*/ 2 w 48"/>
                  <a:gd name="T5" fmla="*/ 3 h 89"/>
                  <a:gd name="T6" fmla="*/ 2 w 48"/>
                  <a:gd name="T7" fmla="*/ 3 h 89"/>
                  <a:gd name="T8" fmla="*/ 1 w 48"/>
                  <a:gd name="T9" fmla="*/ 3 h 89"/>
                  <a:gd name="T10" fmla="*/ 1 w 48"/>
                  <a:gd name="T11" fmla="*/ 3 h 89"/>
                  <a:gd name="T12" fmla="*/ 1 w 48"/>
                  <a:gd name="T13" fmla="*/ 3 h 89"/>
                  <a:gd name="T14" fmla="*/ 1 w 48"/>
                  <a:gd name="T15" fmla="*/ 3 h 89"/>
                  <a:gd name="T16" fmla="*/ 1 w 48"/>
                  <a:gd name="T17" fmla="*/ 3 h 89"/>
                  <a:gd name="T18" fmla="*/ 1 w 48"/>
                  <a:gd name="T19" fmla="*/ 2 h 89"/>
                  <a:gd name="T20" fmla="*/ 0 w 48"/>
                  <a:gd name="T21" fmla="*/ 1 h 89"/>
                  <a:gd name="T22" fmla="*/ 1 w 48"/>
                  <a:gd name="T23" fmla="*/ 1 h 89"/>
                  <a:gd name="T24" fmla="*/ 1 w 48"/>
                  <a:gd name="T25" fmla="*/ 1 h 89"/>
                  <a:gd name="T26" fmla="*/ 1 w 48"/>
                  <a:gd name="T27" fmla="*/ 1 h 89"/>
                  <a:gd name="T28" fmla="*/ 1 w 48"/>
                  <a:gd name="T29" fmla="*/ 0 h 89"/>
                  <a:gd name="T30" fmla="*/ 1 w 48"/>
                  <a:gd name="T31" fmla="*/ 0 h 89"/>
                  <a:gd name="T32" fmla="*/ 1 w 48"/>
                  <a:gd name="T33" fmla="*/ 1 h 89"/>
                  <a:gd name="T34" fmla="*/ 2 w 48"/>
                  <a:gd name="T35" fmla="*/ 1 h 89"/>
                  <a:gd name="T36" fmla="*/ 2 w 48"/>
                  <a:gd name="T37" fmla="*/ 1 h 89"/>
                  <a:gd name="T38" fmla="*/ 2 w 48"/>
                  <a:gd name="T39" fmla="*/ 1 h 89"/>
                  <a:gd name="T40" fmla="*/ 2 w 48"/>
                  <a:gd name="T41" fmla="*/ 3 h 8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8"/>
                  <a:gd name="T64" fmla="*/ 0 h 89"/>
                  <a:gd name="T65" fmla="*/ 48 w 48"/>
                  <a:gd name="T66" fmla="*/ 89 h 8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8" h="89">
                    <a:moveTo>
                      <a:pt x="48" y="66"/>
                    </a:moveTo>
                    <a:lnTo>
                      <a:pt x="47" y="75"/>
                    </a:lnTo>
                    <a:lnTo>
                      <a:pt x="44" y="83"/>
                    </a:lnTo>
                    <a:lnTo>
                      <a:pt x="37" y="88"/>
                    </a:lnTo>
                    <a:lnTo>
                      <a:pt x="29" y="89"/>
                    </a:lnTo>
                    <a:lnTo>
                      <a:pt x="20" y="87"/>
                    </a:lnTo>
                    <a:lnTo>
                      <a:pt x="13" y="81"/>
                    </a:lnTo>
                    <a:lnTo>
                      <a:pt x="7" y="73"/>
                    </a:lnTo>
                    <a:lnTo>
                      <a:pt x="5" y="64"/>
                    </a:lnTo>
                    <a:lnTo>
                      <a:pt x="0" y="23"/>
                    </a:lnTo>
                    <a:lnTo>
                      <a:pt x="1" y="14"/>
                    </a:lnTo>
                    <a:lnTo>
                      <a:pt x="5" y="6"/>
                    </a:lnTo>
                    <a:lnTo>
                      <a:pt x="11" y="2"/>
                    </a:lnTo>
                    <a:lnTo>
                      <a:pt x="20" y="0"/>
                    </a:lnTo>
                    <a:lnTo>
                      <a:pt x="29" y="3"/>
                    </a:lnTo>
                    <a:lnTo>
                      <a:pt x="37" y="8"/>
                    </a:lnTo>
                    <a:lnTo>
                      <a:pt x="43" y="17"/>
                    </a:lnTo>
                    <a:lnTo>
                      <a:pt x="45" y="26"/>
                    </a:lnTo>
                    <a:lnTo>
                      <a:pt x="48" y="66"/>
                    </a:lnTo>
                    <a:close/>
                  </a:path>
                </a:pathLst>
              </a:custGeom>
              <a:solidFill>
                <a:srgbClr val="D8E8F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21" name="Freeform 68"/>
              <p:cNvSpPr>
                <a:spLocks/>
              </p:cNvSpPr>
              <p:nvPr/>
            </p:nvSpPr>
            <p:spPr bwMode="auto">
              <a:xfrm>
                <a:off x="3203" y="1415"/>
                <a:ext cx="72" cy="24"/>
              </a:xfrm>
              <a:custGeom>
                <a:avLst/>
                <a:gdLst>
                  <a:gd name="T0" fmla="*/ 5 w 144"/>
                  <a:gd name="T1" fmla="*/ 2 h 47"/>
                  <a:gd name="T2" fmla="*/ 1 w 144"/>
                  <a:gd name="T3" fmla="*/ 2 h 47"/>
                  <a:gd name="T4" fmla="*/ 0 w 144"/>
                  <a:gd name="T5" fmla="*/ 1 h 47"/>
                  <a:gd name="T6" fmla="*/ 5 w 144"/>
                  <a:gd name="T7" fmla="*/ 0 h 47"/>
                  <a:gd name="T8" fmla="*/ 5 w 144"/>
                  <a:gd name="T9" fmla="*/ 2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4"/>
                  <a:gd name="T16" fmla="*/ 0 h 47"/>
                  <a:gd name="T17" fmla="*/ 144 w 144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4" h="47">
                    <a:moveTo>
                      <a:pt x="144" y="34"/>
                    </a:moveTo>
                    <a:lnTo>
                      <a:pt x="6" y="47"/>
                    </a:lnTo>
                    <a:lnTo>
                      <a:pt x="0" y="12"/>
                    </a:lnTo>
                    <a:lnTo>
                      <a:pt x="138" y="0"/>
                    </a:lnTo>
                    <a:lnTo>
                      <a:pt x="144" y="34"/>
                    </a:lnTo>
                    <a:close/>
                  </a:path>
                </a:pathLst>
              </a:custGeom>
              <a:solidFill>
                <a:srgbClr val="A8C9F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22" name="Freeform 69"/>
              <p:cNvSpPr>
                <a:spLocks/>
              </p:cNvSpPr>
              <p:nvPr/>
            </p:nvSpPr>
            <p:spPr bwMode="auto">
              <a:xfrm>
                <a:off x="3180" y="1192"/>
                <a:ext cx="46" cy="47"/>
              </a:xfrm>
              <a:custGeom>
                <a:avLst/>
                <a:gdLst>
                  <a:gd name="T0" fmla="*/ 0 w 93"/>
                  <a:gd name="T1" fmla="*/ 1 h 94"/>
                  <a:gd name="T2" fmla="*/ 0 w 93"/>
                  <a:gd name="T3" fmla="*/ 3 h 94"/>
                  <a:gd name="T4" fmla="*/ 2 w 93"/>
                  <a:gd name="T5" fmla="*/ 3 h 94"/>
                  <a:gd name="T6" fmla="*/ 2 w 93"/>
                  <a:gd name="T7" fmla="*/ 0 h 94"/>
                  <a:gd name="T8" fmla="*/ 0 w 93"/>
                  <a:gd name="T9" fmla="*/ 1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3"/>
                  <a:gd name="T16" fmla="*/ 0 h 94"/>
                  <a:gd name="T17" fmla="*/ 93 w 93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3" h="94">
                    <a:moveTo>
                      <a:pt x="0" y="3"/>
                    </a:moveTo>
                    <a:lnTo>
                      <a:pt x="15" y="94"/>
                    </a:lnTo>
                    <a:lnTo>
                      <a:pt x="93" y="91"/>
                    </a:lnTo>
                    <a:lnTo>
                      <a:pt x="75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57A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23" name="Freeform 70"/>
              <p:cNvSpPr>
                <a:spLocks/>
              </p:cNvSpPr>
              <p:nvPr/>
            </p:nvSpPr>
            <p:spPr bwMode="auto">
              <a:xfrm>
                <a:off x="3171" y="1229"/>
                <a:ext cx="72" cy="23"/>
              </a:xfrm>
              <a:custGeom>
                <a:avLst/>
                <a:gdLst>
                  <a:gd name="T0" fmla="*/ 5 w 144"/>
                  <a:gd name="T1" fmla="*/ 1 h 46"/>
                  <a:gd name="T2" fmla="*/ 1 w 144"/>
                  <a:gd name="T3" fmla="*/ 1 h 46"/>
                  <a:gd name="T4" fmla="*/ 0 w 144"/>
                  <a:gd name="T5" fmla="*/ 1 h 46"/>
                  <a:gd name="T6" fmla="*/ 5 w 144"/>
                  <a:gd name="T7" fmla="*/ 0 h 46"/>
                  <a:gd name="T8" fmla="*/ 5 w 144"/>
                  <a:gd name="T9" fmla="*/ 1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4"/>
                  <a:gd name="T16" fmla="*/ 0 h 46"/>
                  <a:gd name="T17" fmla="*/ 144 w 144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4" h="46">
                    <a:moveTo>
                      <a:pt x="144" y="33"/>
                    </a:moveTo>
                    <a:lnTo>
                      <a:pt x="5" y="46"/>
                    </a:lnTo>
                    <a:lnTo>
                      <a:pt x="0" y="11"/>
                    </a:lnTo>
                    <a:lnTo>
                      <a:pt x="139" y="0"/>
                    </a:lnTo>
                    <a:lnTo>
                      <a:pt x="144" y="33"/>
                    </a:lnTo>
                    <a:close/>
                  </a:path>
                </a:pathLst>
              </a:custGeom>
              <a:solidFill>
                <a:srgbClr val="A8C9F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24" name="Freeform 71"/>
              <p:cNvSpPr>
                <a:spLocks/>
              </p:cNvSpPr>
              <p:nvPr/>
            </p:nvSpPr>
            <p:spPr bwMode="auto">
              <a:xfrm>
                <a:off x="3192" y="1333"/>
                <a:ext cx="59" cy="20"/>
              </a:xfrm>
              <a:custGeom>
                <a:avLst/>
                <a:gdLst>
                  <a:gd name="T0" fmla="*/ 4 w 118"/>
                  <a:gd name="T1" fmla="*/ 1 h 40"/>
                  <a:gd name="T2" fmla="*/ 1 w 118"/>
                  <a:gd name="T3" fmla="*/ 1 h 40"/>
                  <a:gd name="T4" fmla="*/ 0 w 118"/>
                  <a:gd name="T5" fmla="*/ 1 h 40"/>
                  <a:gd name="T6" fmla="*/ 4 w 118"/>
                  <a:gd name="T7" fmla="*/ 0 h 40"/>
                  <a:gd name="T8" fmla="*/ 4 w 118"/>
                  <a:gd name="T9" fmla="*/ 1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8"/>
                  <a:gd name="T16" fmla="*/ 0 h 40"/>
                  <a:gd name="T17" fmla="*/ 118 w 118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8" h="40">
                    <a:moveTo>
                      <a:pt x="118" y="30"/>
                    </a:moveTo>
                    <a:lnTo>
                      <a:pt x="3" y="40"/>
                    </a:lnTo>
                    <a:lnTo>
                      <a:pt x="0" y="10"/>
                    </a:lnTo>
                    <a:lnTo>
                      <a:pt x="114" y="0"/>
                    </a:lnTo>
                    <a:lnTo>
                      <a:pt x="118" y="30"/>
                    </a:lnTo>
                    <a:close/>
                  </a:path>
                </a:pathLst>
              </a:custGeom>
              <a:solidFill>
                <a:srgbClr val="A8C9F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25" name="Freeform 72"/>
              <p:cNvSpPr>
                <a:spLocks/>
              </p:cNvSpPr>
              <p:nvPr/>
            </p:nvSpPr>
            <p:spPr bwMode="auto">
              <a:xfrm>
                <a:off x="3165" y="1098"/>
                <a:ext cx="41" cy="40"/>
              </a:xfrm>
              <a:custGeom>
                <a:avLst/>
                <a:gdLst>
                  <a:gd name="T0" fmla="*/ 3 w 81"/>
                  <a:gd name="T1" fmla="*/ 1 h 82"/>
                  <a:gd name="T2" fmla="*/ 3 w 81"/>
                  <a:gd name="T3" fmla="*/ 2 h 82"/>
                  <a:gd name="T4" fmla="*/ 3 w 81"/>
                  <a:gd name="T5" fmla="*/ 2 h 82"/>
                  <a:gd name="T6" fmla="*/ 3 w 81"/>
                  <a:gd name="T7" fmla="*/ 2 h 82"/>
                  <a:gd name="T8" fmla="*/ 3 w 81"/>
                  <a:gd name="T9" fmla="*/ 2 h 82"/>
                  <a:gd name="T10" fmla="*/ 3 w 81"/>
                  <a:gd name="T11" fmla="*/ 2 h 82"/>
                  <a:gd name="T12" fmla="*/ 2 w 81"/>
                  <a:gd name="T13" fmla="*/ 2 h 82"/>
                  <a:gd name="T14" fmla="*/ 2 w 81"/>
                  <a:gd name="T15" fmla="*/ 2 h 82"/>
                  <a:gd name="T16" fmla="*/ 2 w 81"/>
                  <a:gd name="T17" fmla="*/ 2 h 82"/>
                  <a:gd name="T18" fmla="*/ 2 w 81"/>
                  <a:gd name="T19" fmla="*/ 2 h 82"/>
                  <a:gd name="T20" fmla="*/ 2 w 81"/>
                  <a:gd name="T21" fmla="*/ 2 h 82"/>
                  <a:gd name="T22" fmla="*/ 1 w 81"/>
                  <a:gd name="T23" fmla="*/ 2 h 82"/>
                  <a:gd name="T24" fmla="*/ 1 w 81"/>
                  <a:gd name="T25" fmla="*/ 2 h 82"/>
                  <a:gd name="T26" fmla="*/ 1 w 81"/>
                  <a:gd name="T27" fmla="*/ 2 h 82"/>
                  <a:gd name="T28" fmla="*/ 1 w 81"/>
                  <a:gd name="T29" fmla="*/ 2 h 82"/>
                  <a:gd name="T30" fmla="*/ 1 w 81"/>
                  <a:gd name="T31" fmla="*/ 2 h 82"/>
                  <a:gd name="T32" fmla="*/ 1 w 81"/>
                  <a:gd name="T33" fmla="*/ 1 h 82"/>
                  <a:gd name="T34" fmla="*/ 1 w 81"/>
                  <a:gd name="T35" fmla="*/ 1 h 82"/>
                  <a:gd name="T36" fmla="*/ 0 w 81"/>
                  <a:gd name="T37" fmla="*/ 0 h 82"/>
                  <a:gd name="T38" fmla="*/ 0 w 81"/>
                  <a:gd name="T39" fmla="*/ 0 h 82"/>
                  <a:gd name="T40" fmla="*/ 1 w 81"/>
                  <a:gd name="T41" fmla="*/ 0 h 82"/>
                  <a:gd name="T42" fmla="*/ 1 w 81"/>
                  <a:gd name="T43" fmla="*/ 0 h 82"/>
                  <a:gd name="T44" fmla="*/ 1 w 81"/>
                  <a:gd name="T45" fmla="*/ 0 h 82"/>
                  <a:gd name="T46" fmla="*/ 1 w 81"/>
                  <a:gd name="T47" fmla="*/ 0 h 82"/>
                  <a:gd name="T48" fmla="*/ 1 w 81"/>
                  <a:gd name="T49" fmla="*/ 0 h 82"/>
                  <a:gd name="T50" fmla="*/ 1 w 81"/>
                  <a:gd name="T51" fmla="*/ 0 h 82"/>
                  <a:gd name="T52" fmla="*/ 2 w 81"/>
                  <a:gd name="T53" fmla="*/ 0 h 82"/>
                  <a:gd name="T54" fmla="*/ 2 w 81"/>
                  <a:gd name="T55" fmla="*/ 0 h 82"/>
                  <a:gd name="T56" fmla="*/ 2 w 81"/>
                  <a:gd name="T57" fmla="*/ 0 h 82"/>
                  <a:gd name="T58" fmla="*/ 2 w 81"/>
                  <a:gd name="T59" fmla="*/ 0 h 82"/>
                  <a:gd name="T60" fmla="*/ 2 w 81"/>
                  <a:gd name="T61" fmla="*/ 0 h 82"/>
                  <a:gd name="T62" fmla="*/ 2 w 81"/>
                  <a:gd name="T63" fmla="*/ 0 h 82"/>
                  <a:gd name="T64" fmla="*/ 3 w 81"/>
                  <a:gd name="T65" fmla="*/ 0 h 82"/>
                  <a:gd name="T66" fmla="*/ 3 w 81"/>
                  <a:gd name="T67" fmla="*/ 0 h 82"/>
                  <a:gd name="T68" fmla="*/ 3 w 81"/>
                  <a:gd name="T69" fmla="*/ 0 h 82"/>
                  <a:gd name="T70" fmla="*/ 3 w 81"/>
                  <a:gd name="T71" fmla="*/ 0 h 82"/>
                  <a:gd name="T72" fmla="*/ 3 w 81"/>
                  <a:gd name="T73" fmla="*/ 1 h 8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1"/>
                  <a:gd name="T112" fmla="*/ 0 h 82"/>
                  <a:gd name="T113" fmla="*/ 81 w 81"/>
                  <a:gd name="T114" fmla="*/ 82 h 82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1" h="82">
                    <a:moveTo>
                      <a:pt x="81" y="61"/>
                    </a:moveTo>
                    <a:lnTo>
                      <a:pt x="81" y="66"/>
                    </a:lnTo>
                    <a:lnTo>
                      <a:pt x="79" y="69"/>
                    </a:lnTo>
                    <a:lnTo>
                      <a:pt x="76" y="73"/>
                    </a:lnTo>
                    <a:lnTo>
                      <a:pt x="72" y="76"/>
                    </a:lnTo>
                    <a:lnTo>
                      <a:pt x="68" y="78"/>
                    </a:lnTo>
                    <a:lnTo>
                      <a:pt x="61" y="81"/>
                    </a:lnTo>
                    <a:lnTo>
                      <a:pt x="54" y="82"/>
                    </a:lnTo>
                    <a:lnTo>
                      <a:pt x="47" y="82"/>
                    </a:lnTo>
                    <a:lnTo>
                      <a:pt x="39" y="82"/>
                    </a:lnTo>
                    <a:lnTo>
                      <a:pt x="32" y="80"/>
                    </a:lnTo>
                    <a:lnTo>
                      <a:pt x="26" y="78"/>
                    </a:lnTo>
                    <a:lnTo>
                      <a:pt x="21" y="75"/>
                    </a:lnTo>
                    <a:lnTo>
                      <a:pt x="15" y="72"/>
                    </a:lnTo>
                    <a:lnTo>
                      <a:pt x="11" y="68"/>
                    </a:lnTo>
                    <a:lnTo>
                      <a:pt x="8" y="63"/>
                    </a:lnTo>
                    <a:lnTo>
                      <a:pt x="7" y="59"/>
                    </a:lnTo>
                    <a:lnTo>
                      <a:pt x="0" y="21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4" y="8"/>
                    </a:lnTo>
                    <a:lnTo>
                      <a:pt x="8" y="5"/>
                    </a:lnTo>
                    <a:lnTo>
                      <a:pt x="13" y="2"/>
                    </a:lnTo>
                    <a:lnTo>
                      <a:pt x="19" y="1"/>
                    </a:lnTo>
                    <a:lnTo>
                      <a:pt x="26" y="0"/>
                    </a:lnTo>
                    <a:lnTo>
                      <a:pt x="33" y="0"/>
                    </a:lnTo>
                    <a:lnTo>
                      <a:pt x="40" y="0"/>
                    </a:lnTo>
                    <a:lnTo>
                      <a:pt x="47" y="2"/>
                    </a:lnTo>
                    <a:lnTo>
                      <a:pt x="54" y="4"/>
                    </a:lnTo>
                    <a:lnTo>
                      <a:pt x="60" y="7"/>
                    </a:lnTo>
                    <a:lnTo>
                      <a:pt x="66" y="11"/>
                    </a:lnTo>
                    <a:lnTo>
                      <a:pt x="69" y="14"/>
                    </a:lnTo>
                    <a:lnTo>
                      <a:pt x="72" y="19"/>
                    </a:lnTo>
                    <a:lnTo>
                      <a:pt x="74" y="23"/>
                    </a:lnTo>
                    <a:lnTo>
                      <a:pt x="81" y="61"/>
                    </a:lnTo>
                    <a:close/>
                  </a:path>
                </a:pathLst>
              </a:custGeom>
              <a:solidFill>
                <a:srgbClr val="5EAA1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26" name="Freeform 73"/>
              <p:cNvSpPr>
                <a:spLocks/>
              </p:cNvSpPr>
              <p:nvPr/>
            </p:nvSpPr>
            <p:spPr bwMode="auto">
              <a:xfrm>
                <a:off x="3158" y="1133"/>
                <a:ext cx="59" cy="20"/>
              </a:xfrm>
              <a:custGeom>
                <a:avLst/>
                <a:gdLst>
                  <a:gd name="T0" fmla="*/ 3 w 119"/>
                  <a:gd name="T1" fmla="*/ 0 h 41"/>
                  <a:gd name="T2" fmla="*/ 0 w 119"/>
                  <a:gd name="T3" fmla="*/ 1 h 41"/>
                  <a:gd name="T4" fmla="*/ 0 w 119"/>
                  <a:gd name="T5" fmla="*/ 0 h 41"/>
                  <a:gd name="T6" fmla="*/ 3 w 119"/>
                  <a:gd name="T7" fmla="*/ 0 h 41"/>
                  <a:gd name="T8" fmla="*/ 3 w 119"/>
                  <a:gd name="T9" fmla="*/ 0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9"/>
                  <a:gd name="T16" fmla="*/ 0 h 41"/>
                  <a:gd name="T17" fmla="*/ 119 w 119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9" h="41">
                    <a:moveTo>
                      <a:pt x="119" y="30"/>
                    </a:moveTo>
                    <a:lnTo>
                      <a:pt x="4" y="41"/>
                    </a:lnTo>
                    <a:lnTo>
                      <a:pt x="0" y="11"/>
                    </a:lnTo>
                    <a:lnTo>
                      <a:pt x="114" y="0"/>
                    </a:lnTo>
                    <a:lnTo>
                      <a:pt x="119" y="30"/>
                    </a:lnTo>
                    <a:close/>
                  </a:path>
                </a:pathLst>
              </a:custGeom>
              <a:solidFill>
                <a:srgbClr val="A8C9F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27" name="Freeform 74"/>
              <p:cNvSpPr>
                <a:spLocks/>
              </p:cNvSpPr>
              <p:nvPr/>
            </p:nvSpPr>
            <p:spPr bwMode="auto">
              <a:xfrm>
                <a:off x="3176" y="1419"/>
                <a:ext cx="482" cy="74"/>
              </a:xfrm>
              <a:custGeom>
                <a:avLst/>
                <a:gdLst>
                  <a:gd name="T0" fmla="*/ 0 w 963"/>
                  <a:gd name="T1" fmla="*/ 4 h 147"/>
                  <a:gd name="T2" fmla="*/ 31 w 963"/>
                  <a:gd name="T3" fmla="*/ 0 h 147"/>
                  <a:gd name="T4" fmla="*/ 31 w 963"/>
                  <a:gd name="T5" fmla="*/ 2 h 147"/>
                  <a:gd name="T6" fmla="*/ 1 w 963"/>
                  <a:gd name="T7" fmla="*/ 5 h 147"/>
                  <a:gd name="T8" fmla="*/ 0 w 963"/>
                  <a:gd name="T9" fmla="*/ 4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3"/>
                  <a:gd name="T16" fmla="*/ 0 h 147"/>
                  <a:gd name="T17" fmla="*/ 963 w 963"/>
                  <a:gd name="T18" fmla="*/ 147 h 1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3" h="147">
                    <a:moveTo>
                      <a:pt x="0" y="109"/>
                    </a:moveTo>
                    <a:lnTo>
                      <a:pt x="962" y="0"/>
                    </a:lnTo>
                    <a:lnTo>
                      <a:pt x="963" y="33"/>
                    </a:lnTo>
                    <a:lnTo>
                      <a:pt x="2" y="147"/>
                    </a:lnTo>
                    <a:lnTo>
                      <a:pt x="0" y="109"/>
                    </a:lnTo>
                    <a:close/>
                  </a:path>
                </a:pathLst>
              </a:custGeom>
              <a:solidFill>
                <a:srgbClr val="AAD8D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28" name="Freeform 75"/>
              <p:cNvSpPr>
                <a:spLocks/>
              </p:cNvSpPr>
              <p:nvPr/>
            </p:nvSpPr>
            <p:spPr bwMode="auto">
              <a:xfrm>
                <a:off x="3584" y="1609"/>
                <a:ext cx="326" cy="113"/>
              </a:xfrm>
              <a:custGeom>
                <a:avLst/>
                <a:gdLst>
                  <a:gd name="T0" fmla="*/ 8 w 651"/>
                  <a:gd name="T1" fmla="*/ 7 h 226"/>
                  <a:gd name="T2" fmla="*/ 0 w 651"/>
                  <a:gd name="T3" fmla="*/ 3 h 226"/>
                  <a:gd name="T4" fmla="*/ 14 w 651"/>
                  <a:gd name="T5" fmla="*/ 0 h 226"/>
                  <a:gd name="T6" fmla="*/ 21 w 651"/>
                  <a:gd name="T7" fmla="*/ 4 h 226"/>
                  <a:gd name="T8" fmla="*/ 8 w 651"/>
                  <a:gd name="T9" fmla="*/ 7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51"/>
                  <a:gd name="T16" fmla="*/ 0 h 226"/>
                  <a:gd name="T17" fmla="*/ 651 w 651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51" h="226">
                    <a:moveTo>
                      <a:pt x="226" y="226"/>
                    </a:moveTo>
                    <a:lnTo>
                      <a:pt x="0" y="73"/>
                    </a:lnTo>
                    <a:lnTo>
                      <a:pt x="426" y="0"/>
                    </a:lnTo>
                    <a:lnTo>
                      <a:pt x="651" y="121"/>
                    </a:lnTo>
                    <a:lnTo>
                      <a:pt x="226" y="226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29" name="Freeform 76"/>
              <p:cNvSpPr>
                <a:spLocks/>
              </p:cNvSpPr>
              <p:nvPr/>
            </p:nvSpPr>
            <p:spPr bwMode="auto">
              <a:xfrm>
                <a:off x="3218" y="1543"/>
                <a:ext cx="78" cy="29"/>
              </a:xfrm>
              <a:custGeom>
                <a:avLst/>
                <a:gdLst>
                  <a:gd name="T0" fmla="*/ 0 w 154"/>
                  <a:gd name="T1" fmla="*/ 1 h 58"/>
                  <a:gd name="T2" fmla="*/ 3 w 154"/>
                  <a:gd name="T3" fmla="*/ 2 h 58"/>
                  <a:gd name="T4" fmla="*/ 5 w 154"/>
                  <a:gd name="T5" fmla="*/ 2 h 58"/>
                  <a:gd name="T6" fmla="*/ 5 w 154"/>
                  <a:gd name="T7" fmla="*/ 1 h 58"/>
                  <a:gd name="T8" fmla="*/ 3 w 154"/>
                  <a:gd name="T9" fmla="*/ 2 h 58"/>
                  <a:gd name="T10" fmla="*/ 1 w 154"/>
                  <a:gd name="T11" fmla="*/ 0 h 58"/>
                  <a:gd name="T12" fmla="*/ 0 w 154"/>
                  <a:gd name="T13" fmla="*/ 1 h 5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8"/>
                  <a:gd name="T23" fmla="*/ 154 w 154"/>
                  <a:gd name="T24" fmla="*/ 58 h 5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8">
                    <a:moveTo>
                      <a:pt x="0" y="11"/>
                    </a:moveTo>
                    <a:lnTo>
                      <a:pt x="67" y="58"/>
                    </a:lnTo>
                    <a:lnTo>
                      <a:pt x="154" y="46"/>
                    </a:lnTo>
                    <a:lnTo>
                      <a:pt x="140" y="31"/>
                    </a:lnTo>
                    <a:lnTo>
                      <a:pt x="75" y="40"/>
                    </a:lnTo>
                    <a:lnTo>
                      <a:pt x="21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30" name="Freeform 77"/>
              <p:cNvSpPr>
                <a:spLocks/>
              </p:cNvSpPr>
              <p:nvPr/>
            </p:nvSpPr>
            <p:spPr bwMode="auto">
              <a:xfrm>
                <a:off x="3280" y="1535"/>
                <a:ext cx="77" cy="28"/>
              </a:xfrm>
              <a:custGeom>
                <a:avLst/>
                <a:gdLst>
                  <a:gd name="T0" fmla="*/ 0 w 154"/>
                  <a:gd name="T1" fmla="*/ 0 h 57"/>
                  <a:gd name="T2" fmla="*/ 2 w 154"/>
                  <a:gd name="T3" fmla="*/ 1 h 57"/>
                  <a:gd name="T4" fmla="*/ 5 w 154"/>
                  <a:gd name="T5" fmla="*/ 1 h 57"/>
                  <a:gd name="T6" fmla="*/ 5 w 154"/>
                  <a:gd name="T7" fmla="*/ 0 h 57"/>
                  <a:gd name="T8" fmla="*/ 2 w 154"/>
                  <a:gd name="T9" fmla="*/ 1 h 57"/>
                  <a:gd name="T10" fmla="*/ 1 w 154"/>
                  <a:gd name="T11" fmla="*/ 0 h 57"/>
                  <a:gd name="T12" fmla="*/ 0 w 154"/>
                  <a:gd name="T13" fmla="*/ 0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7"/>
                  <a:gd name="T23" fmla="*/ 154 w 154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7">
                    <a:moveTo>
                      <a:pt x="0" y="11"/>
                    </a:moveTo>
                    <a:lnTo>
                      <a:pt x="67" y="57"/>
                    </a:lnTo>
                    <a:lnTo>
                      <a:pt x="154" y="46"/>
                    </a:lnTo>
                    <a:lnTo>
                      <a:pt x="141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31" name="Freeform 78"/>
              <p:cNvSpPr>
                <a:spLocks/>
              </p:cNvSpPr>
              <p:nvPr/>
            </p:nvSpPr>
            <p:spPr bwMode="auto">
              <a:xfrm>
                <a:off x="3341" y="1527"/>
                <a:ext cx="77" cy="28"/>
              </a:xfrm>
              <a:custGeom>
                <a:avLst/>
                <a:gdLst>
                  <a:gd name="T0" fmla="*/ 0 w 155"/>
                  <a:gd name="T1" fmla="*/ 0 h 57"/>
                  <a:gd name="T2" fmla="*/ 2 w 155"/>
                  <a:gd name="T3" fmla="*/ 1 h 57"/>
                  <a:gd name="T4" fmla="*/ 4 w 155"/>
                  <a:gd name="T5" fmla="*/ 1 h 57"/>
                  <a:gd name="T6" fmla="*/ 4 w 155"/>
                  <a:gd name="T7" fmla="*/ 0 h 57"/>
                  <a:gd name="T8" fmla="*/ 2 w 155"/>
                  <a:gd name="T9" fmla="*/ 1 h 57"/>
                  <a:gd name="T10" fmla="*/ 0 w 155"/>
                  <a:gd name="T11" fmla="*/ 0 h 57"/>
                  <a:gd name="T12" fmla="*/ 0 w 155"/>
                  <a:gd name="T13" fmla="*/ 0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7"/>
                  <a:gd name="T23" fmla="*/ 155 w 155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7">
                    <a:moveTo>
                      <a:pt x="0" y="9"/>
                    </a:moveTo>
                    <a:lnTo>
                      <a:pt x="67" y="57"/>
                    </a:lnTo>
                    <a:lnTo>
                      <a:pt x="155" y="46"/>
                    </a:lnTo>
                    <a:lnTo>
                      <a:pt x="141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32" name="Freeform 79"/>
              <p:cNvSpPr>
                <a:spLocks/>
              </p:cNvSpPr>
              <p:nvPr/>
            </p:nvSpPr>
            <p:spPr bwMode="auto">
              <a:xfrm>
                <a:off x="3402" y="1518"/>
                <a:ext cx="76" cy="29"/>
              </a:xfrm>
              <a:custGeom>
                <a:avLst/>
                <a:gdLst>
                  <a:gd name="T0" fmla="*/ 0 w 154"/>
                  <a:gd name="T1" fmla="*/ 1 h 57"/>
                  <a:gd name="T2" fmla="*/ 2 w 154"/>
                  <a:gd name="T3" fmla="*/ 2 h 57"/>
                  <a:gd name="T4" fmla="*/ 4 w 154"/>
                  <a:gd name="T5" fmla="*/ 2 h 57"/>
                  <a:gd name="T6" fmla="*/ 4 w 154"/>
                  <a:gd name="T7" fmla="*/ 1 h 57"/>
                  <a:gd name="T8" fmla="*/ 2 w 154"/>
                  <a:gd name="T9" fmla="*/ 2 h 57"/>
                  <a:gd name="T10" fmla="*/ 0 w 154"/>
                  <a:gd name="T11" fmla="*/ 0 h 57"/>
                  <a:gd name="T12" fmla="*/ 0 w 154"/>
                  <a:gd name="T13" fmla="*/ 1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7"/>
                  <a:gd name="T23" fmla="*/ 154 w 154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7">
                    <a:moveTo>
                      <a:pt x="0" y="10"/>
                    </a:moveTo>
                    <a:lnTo>
                      <a:pt x="67" y="57"/>
                    </a:lnTo>
                    <a:lnTo>
                      <a:pt x="154" y="47"/>
                    </a:lnTo>
                    <a:lnTo>
                      <a:pt x="140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33" name="Freeform 80"/>
              <p:cNvSpPr>
                <a:spLocks/>
              </p:cNvSpPr>
              <p:nvPr/>
            </p:nvSpPr>
            <p:spPr bwMode="auto">
              <a:xfrm>
                <a:off x="3462" y="1510"/>
                <a:ext cx="77" cy="29"/>
              </a:xfrm>
              <a:custGeom>
                <a:avLst/>
                <a:gdLst>
                  <a:gd name="T0" fmla="*/ 0 w 156"/>
                  <a:gd name="T1" fmla="*/ 1 h 57"/>
                  <a:gd name="T2" fmla="*/ 2 w 156"/>
                  <a:gd name="T3" fmla="*/ 2 h 57"/>
                  <a:gd name="T4" fmla="*/ 4 w 156"/>
                  <a:gd name="T5" fmla="*/ 2 h 57"/>
                  <a:gd name="T6" fmla="*/ 4 w 156"/>
                  <a:gd name="T7" fmla="*/ 1 h 57"/>
                  <a:gd name="T8" fmla="*/ 2 w 156"/>
                  <a:gd name="T9" fmla="*/ 2 h 57"/>
                  <a:gd name="T10" fmla="*/ 0 w 156"/>
                  <a:gd name="T11" fmla="*/ 0 h 57"/>
                  <a:gd name="T12" fmla="*/ 0 w 156"/>
                  <a:gd name="T13" fmla="*/ 1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57"/>
                  <a:gd name="T23" fmla="*/ 156 w 156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57">
                    <a:moveTo>
                      <a:pt x="0" y="10"/>
                    </a:moveTo>
                    <a:lnTo>
                      <a:pt x="68" y="57"/>
                    </a:lnTo>
                    <a:lnTo>
                      <a:pt x="156" y="46"/>
                    </a:lnTo>
                    <a:lnTo>
                      <a:pt x="142" y="31"/>
                    </a:lnTo>
                    <a:lnTo>
                      <a:pt x="76" y="39"/>
                    </a:lnTo>
                    <a:lnTo>
                      <a:pt x="22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34" name="Freeform 81"/>
              <p:cNvSpPr>
                <a:spLocks/>
              </p:cNvSpPr>
              <p:nvPr/>
            </p:nvSpPr>
            <p:spPr bwMode="auto">
              <a:xfrm>
                <a:off x="3523" y="1502"/>
                <a:ext cx="77" cy="29"/>
              </a:xfrm>
              <a:custGeom>
                <a:avLst/>
                <a:gdLst>
                  <a:gd name="T0" fmla="*/ 0 w 156"/>
                  <a:gd name="T1" fmla="*/ 1 h 56"/>
                  <a:gd name="T2" fmla="*/ 2 w 156"/>
                  <a:gd name="T3" fmla="*/ 2 h 56"/>
                  <a:gd name="T4" fmla="*/ 4 w 156"/>
                  <a:gd name="T5" fmla="*/ 2 h 56"/>
                  <a:gd name="T6" fmla="*/ 4 w 156"/>
                  <a:gd name="T7" fmla="*/ 1 h 56"/>
                  <a:gd name="T8" fmla="*/ 2 w 156"/>
                  <a:gd name="T9" fmla="*/ 2 h 56"/>
                  <a:gd name="T10" fmla="*/ 0 w 156"/>
                  <a:gd name="T11" fmla="*/ 0 h 56"/>
                  <a:gd name="T12" fmla="*/ 0 w 156"/>
                  <a:gd name="T13" fmla="*/ 1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56"/>
                  <a:gd name="T23" fmla="*/ 156 w 156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56">
                    <a:moveTo>
                      <a:pt x="0" y="10"/>
                    </a:moveTo>
                    <a:lnTo>
                      <a:pt x="68" y="56"/>
                    </a:lnTo>
                    <a:lnTo>
                      <a:pt x="156" y="46"/>
                    </a:lnTo>
                    <a:lnTo>
                      <a:pt x="142" y="31"/>
                    </a:lnTo>
                    <a:lnTo>
                      <a:pt x="76" y="39"/>
                    </a:lnTo>
                    <a:lnTo>
                      <a:pt x="22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35" name="Freeform 82"/>
              <p:cNvSpPr>
                <a:spLocks/>
              </p:cNvSpPr>
              <p:nvPr/>
            </p:nvSpPr>
            <p:spPr bwMode="auto">
              <a:xfrm>
                <a:off x="3584" y="1494"/>
                <a:ext cx="78" cy="28"/>
              </a:xfrm>
              <a:custGeom>
                <a:avLst/>
                <a:gdLst>
                  <a:gd name="T0" fmla="*/ 0 w 155"/>
                  <a:gd name="T1" fmla="*/ 1 h 56"/>
                  <a:gd name="T2" fmla="*/ 3 w 155"/>
                  <a:gd name="T3" fmla="*/ 2 h 56"/>
                  <a:gd name="T4" fmla="*/ 5 w 155"/>
                  <a:gd name="T5" fmla="*/ 2 h 56"/>
                  <a:gd name="T6" fmla="*/ 5 w 155"/>
                  <a:gd name="T7" fmla="*/ 1 h 56"/>
                  <a:gd name="T8" fmla="*/ 3 w 155"/>
                  <a:gd name="T9" fmla="*/ 2 h 56"/>
                  <a:gd name="T10" fmla="*/ 1 w 155"/>
                  <a:gd name="T11" fmla="*/ 0 h 56"/>
                  <a:gd name="T12" fmla="*/ 0 w 155"/>
                  <a:gd name="T13" fmla="*/ 1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6"/>
                  <a:gd name="T23" fmla="*/ 155 w 155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6">
                    <a:moveTo>
                      <a:pt x="0" y="9"/>
                    </a:moveTo>
                    <a:lnTo>
                      <a:pt x="68" y="56"/>
                    </a:lnTo>
                    <a:lnTo>
                      <a:pt x="155" y="46"/>
                    </a:lnTo>
                    <a:lnTo>
                      <a:pt x="141" y="31"/>
                    </a:lnTo>
                    <a:lnTo>
                      <a:pt x="76" y="38"/>
                    </a:lnTo>
                    <a:lnTo>
                      <a:pt x="21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36" name="Freeform 83"/>
              <p:cNvSpPr>
                <a:spLocks/>
              </p:cNvSpPr>
              <p:nvPr/>
            </p:nvSpPr>
            <p:spPr bwMode="auto">
              <a:xfrm>
                <a:off x="3645" y="1486"/>
                <a:ext cx="77" cy="28"/>
              </a:xfrm>
              <a:custGeom>
                <a:avLst/>
                <a:gdLst>
                  <a:gd name="T0" fmla="*/ 0 w 154"/>
                  <a:gd name="T1" fmla="*/ 0 h 58"/>
                  <a:gd name="T2" fmla="*/ 2 w 154"/>
                  <a:gd name="T3" fmla="*/ 1 h 58"/>
                  <a:gd name="T4" fmla="*/ 5 w 154"/>
                  <a:gd name="T5" fmla="*/ 1 h 58"/>
                  <a:gd name="T6" fmla="*/ 5 w 154"/>
                  <a:gd name="T7" fmla="*/ 0 h 58"/>
                  <a:gd name="T8" fmla="*/ 2 w 154"/>
                  <a:gd name="T9" fmla="*/ 1 h 58"/>
                  <a:gd name="T10" fmla="*/ 1 w 154"/>
                  <a:gd name="T11" fmla="*/ 0 h 58"/>
                  <a:gd name="T12" fmla="*/ 0 w 154"/>
                  <a:gd name="T13" fmla="*/ 0 h 5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8"/>
                  <a:gd name="T23" fmla="*/ 154 w 154"/>
                  <a:gd name="T24" fmla="*/ 58 h 5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8">
                    <a:moveTo>
                      <a:pt x="0" y="11"/>
                    </a:moveTo>
                    <a:lnTo>
                      <a:pt x="68" y="58"/>
                    </a:lnTo>
                    <a:lnTo>
                      <a:pt x="154" y="46"/>
                    </a:lnTo>
                    <a:lnTo>
                      <a:pt x="141" y="31"/>
                    </a:lnTo>
                    <a:lnTo>
                      <a:pt x="75" y="39"/>
                    </a:lnTo>
                    <a:lnTo>
                      <a:pt x="22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37" name="Freeform 84"/>
              <p:cNvSpPr>
                <a:spLocks/>
              </p:cNvSpPr>
              <p:nvPr/>
            </p:nvSpPr>
            <p:spPr bwMode="auto">
              <a:xfrm>
                <a:off x="3274" y="1567"/>
                <a:ext cx="78" cy="28"/>
              </a:xfrm>
              <a:custGeom>
                <a:avLst/>
                <a:gdLst>
                  <a:gd name="T0" fmla="*/ 0 w 154"/>
                  <a:gd name="T1" fmla="*/ 1 h 56"/>
                  <a:gd name="T2" fmla="*/ 3 w 154"/>
                  <a:gd name="T3" fmla="*/ 2 h 56"/>
                  <a:gd name="T4" fmla="*/ 5 w 154"/>
                  <a:gd name="T5" fmla="*/ 2 h 56"/>
                  <a:gd name="T6" fmla="*/ 5 w 154"/>
                  <a:gd name="T7" fmla="*/ 1 h 56"/>
                  <a:gd name="T8" fmla="*/ 3 w 154"/>
                  <a:gd name="T9" fmla="*/ 2 h 56"/>
                  <a:gd name="T10" fmla="*/ 1 w 154"/>
                  <a:gd name="T11" fmla="*/ 0 h 56"/>
                  <a:gd name="T12" fmla="*/ 0 w 154"/>
                  <a:gd name="T13" fmla="*/ 1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6"/>
                  <a:gd name="T23" fmla="*/ 154 w 154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6">
                    <a:moveTo>
                      <a:pt x="0" y="10"/>
                    </a:moveTo>
                    <a:lnTo>
                      <a:pt x="66" y="56"/>
                    </a:lnTo>
                    <a:lnTo>
                      <a:pt x="154" y="46"/>
                    </a:lnTo>
                    <a:lnTo>
                      <a:pt x="140" y="31"/>
                    </a:lnTo>
                    <a:lnTo>
                      <a:pt x="75" y="39"/>
                    </a:lnTo>
                    <a:lnTo>
                      <a:pt x="20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38" name="Freeform 85"/>
              <p:cNvSpPr>
                <a:spLocks/>
              </p:cNvSpPr>
              <p:nvPr/>
            </p:nvSpPr>
            <p:spPr bwMode="auto">
              <a:xfrm>
                <a:off x="3335" y="1559"/>
                <a:ext cx="78" cy="28"/>
              </a:xfrm>
              <a:custGeom>
                <a:avLst/>
                <a:gdLst>
                  <a:gd name="T0" fmla="*/ 0 w 154"/>
                  <a:gd name="T1" fmla="*/ 0 h 57"/>
                  <a:gd name="T2" fmla="*/ 3 w 154"/>
                  <a:gd name="T3" fmla="*/ 1 h 57"/>
                  <a:gd name="T4" fmla="*/ 5 w 154"/>
                  <a:gd name="T5" fmla="*/ 1 h 57"/>
                  <a:gd name="T6" fmla="*/ 5 w 154"/>
                  <a:gd name="T7" fmla="*/ 0 h 57"/>
                  <a:gd name="T8" fmla="*/ 3 w 154"/>
                  <a:gd name="T9" fmla="*/ 1 h 57"/>
                  <a:gd name="T10" fmla="*/ 1 w 154"/>
                  <a:gd name="T11" fmla="*/ 0 h 57"/>
                  <a:gd name="T12" fmla="*/ 0 w 154"/>
                  <a:gd name="T13" fmla="*/ 0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7"/>
                  <a:gd name="T23" fmla="*/ 154 w 154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7">
                    <a:moveTo>
                      <a:pt x="0" y="10"/>
                    </a:moveTo>
                    <a:lnTo>
                      <a:pt x="67" y="57"/>
                    </a:lnTo>
                    <a:lnTo>
                      <a:pt x="154" y="47"/>
                    </a:lnTo>
                    <a:lnTo>
                      <a:pt x="140" y="30"/>
                    </a:lnTo>
                    <a:lnTo>
                      <a:pt x="75" y="38"/>
                    </a:lnTo>
                    <a:lnTo>
                      <a:pt x="21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39" name="Freeform 86"/>
              <p:cNvSpPr>
                <a:spLocks/>
              </p:cNvSpPr>
              <p:nvPr/>
            </p:nvSpPr>
            <p:spPr bwMode="auto">
              <a:xfrm>
                <a:off x="3396" y="1550"/>
                <a:ext cx="77" cy="29"/>
              </a:xfrm>
              <a:custGeom>
                <a:avLst/>
                <a:gdLst>
                  <a:gd name="T0" fmla="*/ 0 w 153"/>
                  <a:gd name="T1" fmla="*/ 1 h 58"/>
                  <a:gd name="T2" fmla="*/ 3 w 153"/>
                  <a:gd name="T3" fmla="*/ 2 h 58"/>
                  <a:gd name="T4" fmla="*/ 5 w 153"/>
                  <a:gd name="T5" fmla="*/ 2 h 58"/>
                  <a:gd name="T6" fmla="*/ 5 w 153"/>
                  <a:gd name="T7" fmla="*/ 1 h 58"/>
                  <a:gd name="T8" fmla="*/ 3 w 153"/>
                  <a:gd name="T9" fmla="*/ 2 h 58"/>
                  <a:gd name="T10" fmla="*/ 1 w 153"/>
                  <a:gd name="T11" fmla="*/ 0 h 58"/>
                  <a:gd name="T12" fmla="*/ 0 w 153"/>
                  <a:gd name="T13" fmla="*/ 1 h 5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3"/>
                  <a:gd name="T22" fmla="*/ 0 h 58"/>
                  <a:gd name="T23" fmla="*/ 153 w 153"/>
                  <a:gd name="T24" fmla="*/ 58 h 5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3" h="58">
                    <a:moveTo>
                      <a:pt x="0" y="11"/>
                    </a:moveTo>
                    <a:lnTo>
                      <a:pt x="67" y="58"/>
                    </a:lnTo>
                    <a:lnTo>
                      <a:pt x="153" y="46"/>
                    </a:lnTo>
                    <a:lnTo>
                      <a:pt x="139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40" name="Freeform 87"/>
              <p:cNvSpPr>
                <a:spLocks/>
              </p:cNvSpPr>
              <p:nvPr/>
            </p:nvSpPr>
            <p:spPr bwMode="auto">
              <a:xfrm>
                <a:off x="3456" y="1542"/>
                <a:ext cx="78" cy="28"/>
              </a:xfrm>
              <a:custGeom>
                <a:avLst/>
                <a:gdLst>
                  <a:gd name="T0" fmla="*/ 0 w 155"/>
                  <a:gd name="T1" fmla="*/ 0 h 57"/>
                  <a:gd name="T2" fmla="*/ 3 w 155"/>
                  <a:gd name="T3" fmla="*/ 1 h 57"/>
                  <a:gd name="T4" fmla="*/ 5 w 155"/>
                  <a:gd name="T5" fmla="*/ 1 h 57"/>
                  <a:gd name="T6" fmla="*/ 5 w 155"/>
                  <a:gd name="T7" fmla="*/ 0 h 57"/>
                  <a:gd name="T8" fmla="*/ 3 w 155"/>
                  <a:gd name="T9" fmla="*/ 1 h 57"/>
                  <a:gd name="T10" fmla="*/ 1 w 155"/>
                  <a:gd name="T11" fmla="*/ 0 h 57"/>
                  <a:gd name="T12" fmla="*/ 0 w 155"/>
                  <a:gd name="T13" fmla="*/ 0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7"/>
                  <a:gd name="T23" fmla="*/ 155 w 155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7">
                    <a:moveTo>
                      <a:pt x="0" y="10"/>
                    </a:moveTo>
                    <a:lnTo>
                      <a:pt x="68" y="57"/>
                    </a:lnTo>
                    <a:lnTo>
                      <a:pt x="155" y="46"/>
                    </a:lnTo>
                    <a:lnTo>
                      <a:pt x="142" y="31"/>
                    </a:lnTo>
                    <a:lnTo>
                      <a:pt x="76" y="39"/>
                    </a:lnTo>
                    <a:lnTo>
                      <a:pt x="22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41" name="Freeform 88"/>
              <p:cNvSpPr>
                <a:spLocks/>
              </p:cNvSpPr>
              <p:nvPr/>
            </p:nvSpPr>
            <p:spPr bwMode="auto">
              <a:xfrm>
                <a:off x="3517" y="1534"/>
                <a:ext cx="78" cy="28"/>
              </a:xfrm>
              <a:custGeom>
                <a:avLst/>
                <a:gdLst>
                  <a:gd name="T0" fmla="*/ 0 w 156"/>
                  <a:gd name="T1" fmla="*/ 1 h 56"/>
                  <a:gd name="T2" fmla="*/ 2 w 156"/>
                  <a:gd name="T3" fmla="*/ 2 h 56"/>
                  <a:gd name="T4" fmla="*/ 5 w 156"/>
                  <a:gd name="T5" fmla="*/ 2 h 56"/>
                  <a:gd name="T6" fmla="*/ 5 w 156"/>
                  <a:gd name="T7" fmla="*/ 1 h 56"/>
                  <a:gd name="T8" fmla="*/ 2 w 156"/>
                  <a:gd name="T9" fmla="*/ 2 h 56"/>
                  <a:gd name="T10" fmla="*/ 1 w 156"/>
                  <a:gd name="T11" fmla="*/ 0 h 56"/>
                  <a:gd name="T12" fmla="*/ 0 w 156"/>
                  <a:gd name="T13" fmla="*/ 1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56"/>
                  <a:gd name="T23" fmla="*/ 156 w 156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56">
                    <a:moveTo>
                      <a:pt x="0" y="9"/>
                    </a:moveTo>
                    <a:lnTo>
                      <a:pt x="68" y="56"/>
                    </a:lnTo>
                    <a:lnTo>
                      <a:pt x="156" y="46"/>
                    </a:lnTo>
                    <a:lnTo>
                      <a:pt x="142" y="31"/>
                    </a:lnTo>
                    <a:lnTo>
                      <a:pt x="76" y="39"/>
                    </a:lnTo>
                    <a:lnTo>
                      <a:pt x="22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42" name="Freeform 89"/>
              <p:cNvSpPr>
                <a:spLocks/>
              </p:cNvSpPr>
              <p:nvPr/>
            </p:nvSpPr>
            <p:spPr bwMode="auto">
              <a:xfrm>
                <a:off x="3579" y="1525"/>
                <a:ext cx="77" cy="29"/>
              </a:xfrm>
              <a:custGeom>
                <a:avLst/>
                <a:gdLst>
                  <a:gd name="T0" fmla="*/ 0 w 155"/>
                  <a:gd name="T1" fmla="*/ 1 h 57"/>
                  <a:gd name="T2" fmla="*/ 2 w 155"/>
                  <a:gd name="T3" fmla="*/ 2 h 57"/>
                  <a:gd name="T4" fmla="*/ 4 w 155"/>
                  <a:gd name="T5" fmla="*/ 2 h 57"/>
                  <a:gd name="T6" fmla="*/ 4 w 155"/>
                  <a:gd name="T7" fmla="*/ 1 h 57"/>
                  <a:gd name="T8" fmla="*/ 2 w 155"/>
                  <a:gd name="T9" fmla="*/ 2 h 57"/>
                  <a:gd name="T10" fmla="*/ 0 w 155"/>
                  <a:gd name="T11" fmla="*/ 0 h 57"/>
                  <a:gd name="T12" fmla="*/ 0 w 155"/>
                  <a:gd name="T13" fmla="*/ 1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7"/>
                  <a:gd name="T23" fmla="*/ 155 w 155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7">
                    <a:moveTo>
                      <a:pt x="0" y="10"/>
                    </a:moveTo>
                    <a:lnTo>
                      <a:pt x="68" y="57"/>
                    </a:lnTo>
                    <a:lnTo>
                      <a:pt x="155" y="47"/>
                    </a:lnTo>
                    <a:lnTo>
                      <a:pt x="142" y="31"/>
                    </a:lnTo>
                    <a:lnTo>
                      <a:pt x="75" y="39"/>
                    </a:lnTo>
                    <a:lnTo>
                      <a:pt x="22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43" name="Freeform 90"/>
              <p:cNvSpPr>
                <a:spLocks/>
              </p:cNvSpPr>
              <p:nvPr/>
            </p:nvSpPr>
            <p:spPr bwMode="auto">
              <a:xfrm>
                <a:off x="3640" y="1517"/>
                <a:ext cx="77" cy="29"/>
              </a:xfrm>
              <a:custGeom>
                <a:avLst/>
                <a:gdLst>
                  <a:gd name="T0" fmla="*/ 0 w 155"/>
                  <a:gd name="T1" fmla="*/ 1 h 57"/>
                  <a:gd name="T2" fmla="*/ 2 w 155"/>
                  <a:gd name="T3" fmla="*/ 2 h 57"/>
                  <a:gd name="T4" fmla="*/ 4 w 155"/>
                  <a:gd name="T5" fmla="*/ 2 h 57"/>
                  <a:gd name="T6" fmla="*/ 4 w 155"/>
                  <a:gd name="T7" fmla="*/ 1 h 57"/>
                  <a:gd name="T8" fmla="*/ 2 w 155"/>
                  <a:gd name="T9" fmla="*/ 2 h 57"/>
                  <a:gd name="T10" fmla="*/ 0 w 155"/>
                  <a:gd name="T11" fmla="*/ 0 h 57"/>
                  <a:gd name="T12" fmla="*/ 0 w 155"/>
                  <a:gd name="T13" fmla="*/ 1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7"/>
                  <a:gd name="T23" fmla="*/ 155 w 155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7">
                    <a:moveTo>
                      <a:pt x="0" y="10"/>
                    </a:moveTo>
                    <a:lnTo>
                      <a:pt x="68" y="57"/>
                    </a:lnTo>
                    <a:lnTo>
                      <a:pt x="155" y="46"/>
                    </a:lnTo>
                    <a:lnTo>
                      <a:pt x="142" y="31"/>
                    </a:lnTo>
                    <a:lnTo>
                      <a:pt x="75" y="39"/>
                    </a:lnTo>
                    <a:lnTo>
                      <a:pt x="22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44" name="Freeform 91"/>
              <p:cNvSpPr>
                <a:spLocks/>
              </p:cNvSpPr>
              <p:nvPr/>
            </p:nvSpPr>
            <p:spPr bwMode="auto">
              <a:xfrm>
                <a:off x="3701" y="1509"/>
                <a:ext cx="77" cy="28"/>
              </a:xfrm>
              <a:custGeom>
                <a:avLst/>
                <a:gdLst>
                  <a:gd name="T0" fmla="*/ 0 w 155"/>
                  <a:gd name="T1" fmla="*/ 0 h 57"/>
                  <a:gd name="T2" fmla="*/ 2 w 155"/>
                  <a:gd name="T3" fmla="*/ 1 h 57"/>
                  <a:gd name="T4" fmla="*/ 4 w 155"/>
                  <a:gd name="T5" fmla="*/ 1 h 57"/>
                  <a:gd name="T6" fmla="*/ 4 w 155"/>
                  <a:gd name="T7" fmla="*/ 1 h 57"/>
                  <a:gd name="T8" fmla="*/ 2 w 155"/>
                  <a:gd name="T9" fmla="*/ 1 h 57"/>
                  <a:gd name="T10" fmla="*/ 0 w 155"/>
                  <a:gd name="T11" fmla="*/ 0 h 57"/>
                  <a:gd name="T12" fmla="*/ 0 w 155"/>
                  <a:gd name="T13" fmla="*/ 0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7"/>
                  <a:gd name="T23" fmla="*/ 155 w 155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7">
                    <a:moveTo>
                      <a:pt x="0" y="11"/>
                    </a:moveTo>
                    <a:lnTo>
                      <a:pt x="68" y="57"/>
                    </a:lnTo>
                    <a:lnTo>
                      <a:pt x="155" y="47"/>
                    </a:lnTo>
                    <a:lnTo>
                      <a:pt x="142" y="32"/>
                    </a:lnTo>
                    <a:lnTo>
                      <a:pt x="75" y="40"/>
                    </a:lnTo>
                    <a:lnTo>
                      <a:pt x="22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45" name="Freeform 92"/>
              <p:cNvSpPr>
                <a:spLocks/>
              </p:cNvSpPr>
              <p:nvPr/>
            </p:nvSpPr>
            <p:spPr bwMode="auto">
              <a:xfrm>
                <a:off x="3331" y="1592"/>
                <a:ext cx="78" cy="29"/>
              </a:xfrm>
              <a:custGeom>
                <a:avLst/>
                <a:gdLst>
                  <a:gd name="T0" fmla="*/ 0 w 154"/>
                  <a:gd name="T1" fmla="*/ 1 h 58"/>
                  <a:gd name="T2" fmla="*/ 3 w 154"/>
                  <a:gd name="T3" fmla="*/ 2 h 58"/>
                  <a:gd name="T4" fmla="*/ 5 w 154"/>
                  <a:gd name="T5" fmla="*/ 2 h 58"/>
                  <a:gd name="T6" fmla="*/ 5 w 154"/>
                  <a:gd name="T7" fmla="*/ 1 h 58"/>
                  <a:gd name="T8" fmla="*/ 3 w 154"/>
                  <a:gd name="T9" fmla="*/ 2 h 58"/>
                  <a:gd name="T10" fmla="*/ 1 w 154"/>
                  <a:gd name="T11" fmla="*/ 0 h 58"/>
                  <a:gd name="T12" fmla="*/ 0 w 154"/>
                  <a:gd name="T13" fmla="*/ 1 h 5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8"/>
                  <a:gd name="T23" fmla="*/ 154 w 154"/>
                  <a:gd name="T24" fmla="*/ 58 h 5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8">
                    <a:moveTo>
                      <a:pt x="0" y="11"/>
                    </a:moveTo>
                    <a:lnTo>
                      <a:pt x="67" y="58"/>
                    </a:lnTo>
                    <a:lnTo>
                      <a:pt x="154" y="46"/>
                    </a:lnTo>
                    <a:lnTo>
                      <a:pt x="142" y="31"/>
                    </a:lnTo>
                    <a:lnTo>
                      <a:pt x="75" y="39"/>
                    </a:lnTo>
                    <a:lnTo>
                      <a:pt x="20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46" name="Freeform 93"/>
              <p:cNvSpPr>
                <a:spLocks/>
              </p:cNvSpPr>
              <p:nvPr/>
            </p:nvSpPr>
            <p:spPr bwMode="auto">
              <a:xfrm>
                <a:off x="3392" y="1584"/>
                <a:ext cx="77" cy="28"/>
              </a:xfrm>
              <a:custGeom>
                <a:avLst/>
                <a:gdLst>
                  <a:gd name="T0" fmla="*/ 0 w 153"/>
                  <a:gd name="T1" fmla="*/ 0 h 57"/>
                  <a:gd name="T2" fmla="*/ 3 w 153"/>
                  <a:gd name="T3" fmla="*/ 1 h 57"/>
                  <a:gd name="T4" fmla="*/ 5 w 153"/>
                  <a:gd name="T5" fmla="*/ 1 h 57"/>
                  <a:gd name="T6" fmla="*/ 5 w 153"/>
                  <a:gd name="T7" fmla="*/ 0 h 57"/>
                  <a:gd name="T8" fmla="*/ 3 w 153"/>
                  <a:gd name="T9" fmla="*/ 1 h 57"/>
                  <a:gd name="T10" fmla="*/ 1 w 153"/>
                  <a:gd name="T11" fmla="*/ 0 h 57"/>
                  <a:gd name="T12" fmla="*/ 0 w 153"/>
                  <a:gd name="T13" fmla="*/ 0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3"/>
                  <a:gd name="T22" fmla="*/ 0 h 57"/>
                  <a:gd name="T23" fmla="*/ 153 w 153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3" h="57">
                    <a:moveTo>
                      <a:pt x="0" y="11"/>
                    </a:moveTo>
                    <a:lnTo>
                      <a:pt x="67" y="57"/>
                    </a:lnTo>
                    <a:lnTo>
                      <a:pt x="153" y="46"/>
                    </a:lnTo>
                    <a:lnTo>
                      <a:pt x="139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47" name="Freeform 94"/>
              <p:cNvSpPr>
                <a:spLocks/>
              </p:cNvSpPr>
              <p:nvPr/>
            </p:nvSpPr>
            <p:spPr bwMode="auto">
              <a:xfrm>
                <a:off x="3454" y="1576"/>
                <a:ext cx="76" cy="28"/>
              </a:xfrm>
              <a:custGeom>
                <a:avLst/>
                <a:gdLst>
                  <a:gd name="T0" fmla="*/ 0 w 153"/>
                  <a:gd name="T1" fmla="*/ 1 h 56"/>
                  <a:gd name="T2" fmla="*/ 2 w 153"/>
                  <a:gd name="T3" fmla="*/ 2 h 56"/>
                  <a:gd name="T4" fmla="*/ 4 w 153"/>
                  <a:gd name="T5" fmla="*/ 2 h 56"/>
                  <a:gd name="T6" fmla="*/ 4 w 153"/>
                  <a:gd name="T7" fmla="*/ 1 h 56"/>
                  <a:gd name="T8" fmla="*/ 2 w 153"/>
                  <a:gd name="T9" fmla="*/ 2 h 56"/>
                  <a:gd name="T10" fmla="*/ 0 w 153"/>
                  <a:gd name="T11" fmla="*/ 0 h 56"/>
                  <a:gd name="T12" fmla="*/ 0 w 153"/>
                  <a:gd name="T13" fmla="*/ 1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3"/>
                  <a:gd name="T22" fmla="*/ 0 h 56"/>
                  <a:gd name="T23" fmla="*/ 153 w 153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3" h="56">
                    <a:moveTo>
                      <a:pt x="0" y="9"/>
                    </a:moveTo>
                    <a:lnTo>
                      <a:pt x="66" y="56"/>
                    </a:lnTo>
                    <a:lnTo>
                      <a:pt x="153" y="46"/>
                    </a:lnTo>
                    <a:lnTo>
                      <a:pt x="140" y="31"/>
                    </a:lnTo>
                    <a:lnTo>
                      <a:pt x="74" y="39"/>
                    </a:lnTo>
                    <a:lnTo>
                      <a:pt x="20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48" name="Freeform 95"/>
              <p:cNvSpPr>
                <a:spLocks/>
              </p:cNvSpPr>
              <p:nvPr/>
            </p:nvSpPr>
            <p:spPr bwMode="auto">
              <a:xfrm>
                <a:off x="3514" y="1567"/>
                <a:ext cx="77" cy="29"/>
              </a:xfrm>
              <a:custGeom>
                <a:avLst/>
                <a:gdLst>
                  <a:gd name="T0" fmla="*/ 0 w 155"/>
                  <a:gd name="T1" fmla="*/ 1 h 57"/>
                  <a:gd name="T2" fmla="*/ 2 w 155"/>
                  <a:gd name="T3" fmla="*/ 2 h 57"/>
                  <a:gd name="T4" fmla="*/ 4 w 155"/>
                  <a:gd name="T5" fmla="*/ 2 h 57"/>
                  <a:gd name="T6" fmla="*/ 4 w 155"/>
                  <a:gd name="T7" fmla="*/ 1 h 57"/>
                  <a:gd name="T8" fmla="*/ 2 w 155"/>
                  <a:gd name="T9" fmla="*/ 2 h 57"/>
                  <a:gd name="T10" fmla="*/ 0 w 155"/>
                  <a:gd name="T11" fmla="*/ 0 h 57"/>
                  <a:gd name="T12" fmla="*/ 0 w 155"/>
                  <a:gd name="T13" fmla="*/ 1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7"/>
                  <a:gd name="T23" fmla="*/ 155 w 155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7">
                    <a:moveTo>
                      <a:pt x="0" y="10"/>
                    </a:moveTo>
                    <a:lnTo>
                      <a:pt x="67" y="57"/>
                    </a:lnTo>
                    <a:lnTo>
                      <a:pt x="155" y="47"/>
                    </a:lnTo>
                    <a:lnTo>
                      <a:pt x="141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49" name="Freeform 96"/>
              <p:cNvSpPr>
                <a:spLocks/>
              </p:cNvSpPr>
              <p:nvPr/>
            </p:nvSpPr>
            <p:spPr bwMode="auto">
              <a:xfrm>
                <a:off x="3575" y="1559"/>
                <a:ext cx="77" cy="29"/>
              </a:xfrm>
              <a:custGeom>
                <a:avLst/>
                <a:gdLst>
                  <a:gd name="T0" fmla="*/ 0 w 155"/>
                  <a:gd name="T1" fmla="*/ 1 h 57"/>
                  <a:gd name="T2" fmla="*/ 2 w 155"/>
                  <a:gd name="T3" fmla="*/ 2 h 57"/>
                  <a:gd name="T4" fmla="*/ 4 w 155"/>
                  <a:gd name="T5" fmla="*/ 2 h 57"/>
                  <a:gd name="T6" fmla="*/ 4 w 155"/>
                  <a:gd name="T7" fmla="*/ 1 h 57"/>
                  <a:gd name="T8" fmla="*/ 2 w 155"/>
                  <a:gd name="T9" fmla="*/ 2 h 57"/>
                  <a:gd name="T10" fmla="*/ 0 w 155"/>
                  <a:gd name="T11" fmla="*/ 0 h 57"/>
                  <a:gd name="T12" fmla="*/ 0 w 155"/>
                  <a:gd name="T13" fmla="*/ 1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7"/>
                  <a:gd name="T23" fmla="*/ 155 w 155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7">
                    <a:moveTo>
                      <a:pt x="0" y="10"/>
                    </a:moveTo>
                    <a:lnTo>
                      <a:pt x="67" y="57"/>
                    </a:lnTo>
                    <a:lnTo>
                      <a:pt x="155" y="46"/>
                    </a:lnTo>
                    <a:lnTo>
                      <a:pt x="141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50" name="Freeform 97"/>
              <p:cNvSpPr>
                <a:spLocks/>
              </p:cNvSpPr>
              <p:nvPr/>
            </p:nvSpPr>
            <p:spPr bwMode="auto">
              <a:xfrm>
                <a:off x="3636" y="1551"/>
                <a:ext cx="77" cy="28"/>
              </a:xfrm>
              <a:custGeom>
                <a:avLst/>
                <a:gdLst>
                  <a:gd name="T0" fmla="*/ 0 w 155"/>
                  <a:gd name="T1" fmla="*/ 1 h 56"/>
                  <a:gd name="T2" fmla="*/ 2 w 155"/>
                  <a:gd name="T3" fmla="*/ 2 h 56"/>
                  <a:gd name="T4" fmla="*/ 4 w 155"/>
                  <a:gd name="T5" fmla="*/ 2 h 56"/>
                  <a:gd name="T6" fmla="*/ 4 w 155"/>
                  <a:gd name="T7" fmla="*/ 1 h 56"/>
                  <a:gd name="T8" fmla="*/ 2 w 155"/>
                  <a:gd name="T9" fmla="*/ 2 h 56"/>
                  <a:gd name="T10" fmla="*/ 0 w 155"/>
                  <a:gd name="T11" fmla="*/ 0 h 56"/>
                  <a:gd name="T12" fmla="*/ 0 w 155"/>
                  <a:gd name="T13" fmla="*/ 1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6"/>
                  <a:gd name="T23" fmla="*/ 155 w 155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6">
                    <a:moveTo>
                      <a:pt x="0" y="10"/>
                    </a:moveTo>
                    <a:lnTo>
                      <a:pt x="67" y="56"/>
                    </a:lnTo>
                    <a:lnTo>
                      <a:pt x="155" y="46"/>
                    </a:lnTo>
                    <a:lnTo>
                      <a:pt x="141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51" name="Freeform 98"/>
              <p:cNvSpPr>
                <a:spLocks/>
              </p:cNvSpPr>
              <p:nvPr/>
            </p:nvSpPr>
            <p:spPr bwMode="auto">
              <a:xfrm>
                <a:off x="3697" y="1543"/>
                <a:ext cx="78" cy="28"/>
              </a:xfrm>
              <a:custGeom>
                <a:avLst/>
                <a:gdLst>
                  <a:gd name="T0" fmla="*/ 0 w 156"/>
                  <a:gd name="T1" fmla="*/ 0 h 57"/>
                  <a:gd name="T2" fmla="*/ 2 w 156"/>
                  <a:gd name="T3" fmla="*/ 1 h 57"/>
                  <a:gd name="T4" fmla="*/ 5 w 156"/>
                  <a:gd name="T5" fmla="*/ 1 h 57"/>
                  <a:gd name="T6" fmla="*/ 5 w 156"/>
                  <a:gd name="T7" fmla="*/ 0 h 57"/>
                  <a:gd name="T8" fmla="*/ 2 w 156"/>
                  <a:gd name="T9" fmla="*/ 1 h 57"/>
                  <a:gd name="T10" fmla="*/ 1 w 156"/>
                  <a:gd name="T11" fmla="*/ 0 h 57"/>
                  <a:gd name="T12" fmla="*/ 0 w 156"/>
                  <a:gd name="T13" fmla="*/ 0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57"/>
                  <a:gd name="T23" fmla="*/ 156 w 156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57">
                    <a:moveTo>
                      <a:pt x="0" y="10"/>
                    </a:moveTo>
                    <a:lnTo>
                      <a:pt x="68" y="57"/>
                    </a:lnTo>
                    <a:lnTo>
                      <a:pt x="156" y="46"/>
                    </a:lnTo>
                    <a:lnTo>
                      <a:pt x="142" y="31"/>
                    </a:lnTo>
                    <a:lnTo>
                      <a:pt x="76" y="38"/>
                    </a:lnTo>
                    <a:lnTo>
                      <a:pt x="22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52" name="Freeform 99"/>
              <p:cNvSpPr>
                <a:spLocks/>
              </p:cNvSpPr>
              <p:nvPr/>
            </p:nvSpPr>
            <p:spPr bwMode="auto">
              <a:xfrm>
                <a:off x="3758" y="1535"/>
                <a:ext cx="78" cy="28"/>
              </a:xfrm>
              <a:custGeom>
                <a:avLst/>
                <a:gdLst>
                  <a:gd name="T0" fmla="*/ 0 w 155"/>
                  <a:gd name="T1" fmla="*/ 0 h 58"/>
                  <a:gd name="T2" fmla="*/ 3 w 155"/>
                  <a:gd name="T3" fmla="*/ 1 h 58"/>
                  <a:gd name="T4" fmla="*/ 5 w 155"/>
                  <a:gd name="T5" fmla="*/ 1 h 58"/>
                  <a:gd name="T6" fmla="*/ 5 w 155"/>
                  <a:gd name="T7" fmla="*/ 0 h 58"/>
                  <a:gd name="T8" fmla="*/ 3 w 155"/>
                  <a:gd name="T9" fmla="*/ 1 h 58"/>
                  <a:gd name="T10" fmla="*/ 1 w 155"/>
                  <a:gd name="T11" fmla="*/ 0 h 58"/>
                  <a:gd name="T12" fmla="*/ 0 w 155"/>
                  <a:gd name="T13" fmla="*/ 0 h 5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8"/>
                  <a:gd name="T23" fmla="*/ 155 w 155"/>
                  <a:gd name="T24" fmla="*/ 58 h 5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8">
                    <a:moveTo>
                      <a:pt x="0" y="10"/>
                    </a:moveTo>
                    <a:lnTo>
                      <a:pt x="68" y="58"/>
                    </a:lnTo>
                    <a:lnTo>
                      <a:pt x="155" y="46"/>
                    </a:lnTo>
                    <a:lnTo>
                      <a:pt x="141" y="31"/>
                    </a:lnTo>
                    <a:lnTo>
                      <a:pt x="76" y="39"/>
                    </a:lnTo>
                    <a:lnTo>
                      <a:pt x="21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53" name="Freeform 100"/>
              <p:cNvSpPr>
                <a:spLocks/>
              </p:cNvSpPr>
              <p:nvPr/>
            </p:nvSpPr>
            <p:spPr bwMode="auto">
              <a:xfrm>
                <a:off x="3380" y="1618"/>
                <a:ext cx="76" cy="28"/>
              </a:xfrm>
              <a:custGeom>
                <a:avLst/>
                <a:gdLst>
                  <a:gd name="T0" fmla="*/ 0 w 153"/>
                  <a:gd name="T1" fmla="*/ 1 h 56"/>
                  <a:gd name="T2" fmla="*/ 2 w 153"/>
                  <a:gd name="T3" fmla="*/ 2 h 56"/>
                  <a:gd name="T4" fmla="*/ 4 w 153"/>
                  <a:gd name="T5" fmla="*/ 2 h 56"/>
                  <a:gd name="T6" fmla="*/ 4 w 153"/>
                  <a:gd name="T7" fmla="*/ 1 h 56"/>
                  <a:gd name="T8" fmla="*/ 2 w 153"/>
                  <a:gd name="T9" fmla="*/ 2 h 56"/>
                  <a:gd name="T10" fmla="*/ 0 w 153"/>
                  <a:gd name="T11" fmla="*/ 0 h 56"/>
                  <a:gd name="T12" fmla="*/ 0 w 153"/>
                  <a:gd name="T13" fmla="*/ 1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3"/>
                  <a:gd name="T22" fmla="*/ 0 h 56"/>
                  <a:gd name="T23" fmla="*/ 153 w 153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3" h="56">
                    <a:moveTo>
                      <a:pt x="0" y="9"/>
                    </a:moveTo>
                    <a:lnTo>
                      <a:pt x="68" y="56"/>
                    </a:lnTo>
                    <a:lnTo>
                      <a:pt x="153" y="46"/>
                    </a:lnTo>
                    <a:lnTo>
                      <a:pt x="141" y="31"/>
                    </a:lnTo>
                    <a:lnTo>
                      <a:pt x="74" y="39"/>
                    </a:lnTo>
                    <a:lnTo>
                      <a:pt x="21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54" name="Freeform 101"/>
              <p:cNvSpPr>
                <a:spLocks/>
              </p:cNvSpPr>
              <p:nvPr/>
            </p:nvSpPr>
            <p:spPr bwMode="auto">
              <a:xfrm>
                <a:off x="3441" y="1609"/>
                <a:ext cx="76" cy="29"/>
              </a:xfrm>
              <a:custGeom>
                <a:avLst/>
                <a:gdLst>
                  <a:gd name="T0" fmla="*/ 0 w 153"/>
                  <a:gd name="T1" fmla="*/ 1 h 57"/>
                  <a:gd name="T2" fmla="*/ 2 w 153"/>
                  <a:gd name="T3" fmla="*/ 2 h 57"/>
                  <a:gd name="T4" fmla="*/ 4 w 153"/>
                  <a:gd name="T5" fmla="*/ 2 h 57"/>
                  <a:gd name="T6" fmla="*/ 4 w 153"/>
                  <a:gd name="T7" fmla="*/ 1 h 57"/>
                  <a:gd name="T8" fmla="*/ 2 w 153"/>
                  <a:gd name="T9" fmla="*/ 2 h 57"/>
                  <a:gd name="T10" fmla="*/ 0 w 153"/>
                  <a:gd name="T11" fmla="*/ 0 h 57"/>
                  <a:gd name="T12" fmla="*/ 0 w 153"/>
                  <a:gd name="T13" fmla="*/ 1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3"/>
                  <a:gd name="T22" fmla="*/ 0 h 57"/>
                  <a:gd name="T23" fmla="*/ 153 w 153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3" h="57">
                    <a:moveTo>
                      <a:pt x="0" y="10"/>
                    </a:moveTo>
                    <a:lnTo>
                      <a:pt x="67" y="57"/>
                    </a:lnTo>
                    <a:lnTo>
                      <a:pt x="153" y="47"/>
                    </a:lnTo>
                    <a:lnTo>
                      <a:pt x="140" y="31"/>
                    </a:lnTo>
                    <a:lnTo>
                      <a:pt x="73" y="39"/>
                    </a:lnTo>
                    <a:lnTo>
                      <a:pt x="20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55" name="Freeform 102"/>
              <p:cNvSpPr>
                <a:spLocks/>
              </p:cNvSpPr>
              <p:nvPr/>
            </p:nvSpPr>
            <p:spPr bwMode="auto">
              <a:xfrm>
                <a:off x="3501" y="1601"/>
                <a:ext cx="78" cy="29"/>
              </a:xfrm>
              <a:custGeom>
                <a:avLst/>
                <a:gdLst>
                  <a:gd name="T0" fmla="*/ 0 w 154"/>
                  <a:gd name="T1" fmla="*/ 1 h 57"/>
                  <a:gd name="T2" fmla="*/ 3 w 154"/>
                  <a:gd name="T3" fmla="*/ 2 h 57"/>
                  <a:gd name="T4" fmla="*/ 5 w 154"/>
                  <a:gd name="T5" fmla="*/ 2 h 57"/>
                  <a:gd name="T6" fmla="*/ 5 w 154"/>
                  <a:gd name="T7" fmla="*/ 1 h 57"/>
                  <a:gd name="T8" fmla="*/ 3 w 154"/>
                  <a:gd name="T9" fmla="*/ 2 h 57"/>
                  <a:gd name="T10" fmla="*/ 1 w 154"/>
                  <a:gd name="T11" fmla="*/ 0 h 57"/>
                  <a:gd name="T12" fmla="*/ 0 w 154"/>
                  <a:gd name="T13" fmla="*/ 1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7"/>
                  <a:gd name="T23" fmla="*/ 154 w 154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7">
                    <a:moveTo>
                      <a:pt x="0" y="10"/>
                    </a:moveTo>
                    <a:lnTo>
                      <a:pt x="68" y="57"/>
                    </a:lnTo>
                    <a:lnTo>
                      <a:pt x="154" y="46"/>
                    </a:lnTo>
                    <a:lnTo>
                      <a:pt x="141" y="31"/>
                    </a:lnTo>
                    <a:lnTo>
                      <a:pt x="75" y="39"/>
                    </a:lnTo>
                    <a:lnTo>
                      <a:pt x="20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56" name="Freeform 103"/>
              <p:cNvSpPr>
                <a:spLocks/>
              </p:cNvSpPr>
              <p:nvPr/>
            </p:nvSpPr>
            <p:spPr bwMode="auto">
              <a:xfrm>
                <a:off x="3562" y="1593"/>
                <a:ext cx="78" cy="28"/>
              </a:xfrm>
              <a:custGeom>
                <a:avLst/>
                <a:gdLst>
                  <a:gd name="T0" fmla="*/ 0 w 154"/>
                  <a:gd name="T1" fmla="*/ 1 h 56"/>
                  <a:gd name="T2" fmla="*/ 3 w 154"/>
                  <a:gd name="T3" fmla="*/ 2 h 56"/>
                  <a:gd name="T4" fmla="*/ 5 w 154"/>
                  <a:gd name="T5" fmla="*/ 2 h 56"/>
                  <a:gd name="T6" fmla="*/ 5 w 154"/>
                  <a:gd name="T7" fmla="*/ 1 h 56"/>
                  <a:gd name="T8" fmla="*/ 3 w 154"/>
                  <a:gd name="T9" fmla="*/ 2 h 56"/>
                  <a:gd name="T10" fmla="*/ 1 w 154"/>
                  <a:gd name="T11" fmla="*/ 0 h 56"/>
                  <a:gd name="T12" fmla="*/ 0 w 154"/>
                  <a:gd name="T13" fmla="*/ 1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6"/>
                  <a:gd name="T23" fmla="*/ 154 w 154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6">
                    <a:moveTo>
                      <a:pt x="0" y="10"/>
                    </a:moveTo>
                    <a:lnTo>
                      <a:pt x="67" y="56"/>
                    </a:lnTo>
                    <a:lnTo>
                      <a:pt x="154" y="46"/>
                    </a:lnTo>
                    <a:lnTo>
                      <a:pt x="142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57" name="Freeform 104"/>
              <p:cNvSpPr>
                <a:spLocks/>
              </p:cNvSpPr>
              <p:nvPr/>
            </p:nvSpPr>
            <p:spPr bwMode="auto">
              <a:xfrm>
                <a:off x="3624" y="1585"/>
                <a:ext cx="77" cy="28"/>
              </a:xfrm>
              <a:custGeom>
                <a:avLst/>
                <a:gdLst>
                  <a:gd name="T0" fmla="*/ 0 w 154"/>
                  <a:gd name="T1" fmla="*/ 0 h 57"/>
                  <a:gd name="T2" fmla="*/ 2 w 154"/>
                  <a:gd name="T3" fmla="*/ 1 h 57"/>
                  <a:gd name="T4" fmla="*/ 5 w 154"/>
                  <a:gd name="T5" fmla="*/ 1 h 57"/>
                  <a:gd name="T6" fmla="*/ 5 w 154"/>
                  <a:gd name="T7" fmla="*/ 1 h 57"/>
                  <a:gd name="T8" fmla="*/ 2 w 154"/>
                  <a:gd name="T9" fmla="*/ 1 h 57"/>
                  <a:gd name="T10" fmla="*/ 1 w 154"/>
                  <a:gd name="T11" fmla="*/ 0 h 57"/>
                  <a:gd name="T12" fmla="*/ 0 w 154"/>
                  <a:gd name="T13" fmla="*/ 0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7"/>
                  <a:gd name="T23" fmla="*/ 154 w 154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7">
                    <a:moveTo>
                      <a:pt x="0" y="10"/>
                    </a:moveTo>
                    <a:lnTo>
                      <a:pt x="67" y="57"/>
                    </a:lnTo>
                    <a:lnTo>
                      <a:pt x="154" y="47"/>
                    </a:lnTo>
                    <a:lnTo>
                      <a:pt x="141" y="32"/>
                    </a:lnTo>
                    <a:lnTo>
                      <a:pt x="75" y="38"/>
                    </a:lnTo>
                    <a:lnTo>
                      <a:pt x="21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58" name="Freeform 105"/>
              <p:cNvSpPr>
                <a:spLocks/>
              </p:cNvSpPr>
              <p:nvPr/>
            </p:nvSpPr>
            <p:spPr bwMode="auto">
              <a:xfrm>
                <a:off x="3685" y="1577"/>
                <a:ext cx="77" cy="28"/>
              </a:xfrm>
              <a:custGeom>
                <a:avLst/>
                <a:gdLst>
                  <a:gd name="T0" fmla="*/ 0 w 155"/>
                  <a:gd name="T1" fmla="*/ 0 h 58"/>
                  <a:gd name="T2" fmla="*/ 2 w 155"/>
                  <a:gd name="T3" fmla="*/ 1 h 58"/>
                  <a:gd name="T4" fmla="*/ 4 w 155"/>
                  <a:gd name="T5" fmla="*/ 1 h 58"/>
                  <a:gd name="T6" fmla="*/ 4 w 155"/>
                  <a:gd name="T7" fmla="*/ 0 h 58"/>
                  <a:gd name="T8" fmla="*/ 2 w 155"/>
                  <a:gd name="T9" fmla="*/ 1 h 58"/>
                  <a:gd name="T10" fmla="*/ 0 w 155"/>
                  <a:gd name="T11" fmla="*/ 0 h 58"/>
                  <a:gd name="T12" fmla="*/ 0 w 155"/>
                  <a:gd name="T13" fmla="*/ 0 h 5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8"/>
                  <a:gd name="T23" fmla="*/ 155 w 155"/>
                  <a:gd name="T24" fmla="*/ 58 h 5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8">
                    <a:moveTo>
                      <a:pt x="0" y="11"/>
                    </a:moveTo>
                    <a:lnTo>
                      <a:pt x="67" y="58"/>
                    </a:lnTo>
                    <a:lnTo>
                      <a:pt x="155" y="47"/>
                    </a:lnTo>
                    <a:lnTo>
                      <a:pt x="141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59" name="Freeform 106"/>
              <p:cNvSpPr>
                <a:spLocks/>
              </p:cNvSpPr>
              <p:nvPr/>
            </p:nvSpPr>
            <p:spPr bwMode="auto">
              <a:xfrm>
                <a:off x="3746" y="1569"/>
                <a:ext cx="77" cy="28"/>
              </a:xfrm>
              <a:custGeom>
                <a:avLst/>
                <a:gdLst>
                  <a:gd name="T0" fmla="*/ 0 w 155"/>
                  <a:gd name="T1" fmla="*/ 0 h 58"/>
                  <a:gd name="T2" fmla="*/ 2 w 155"/>
                  <a:gd name="T3" fmla="*/ 1 h 58"/>
                  <a:gd name="T4" fmla="*/ 4 w 155"/>
                  <a:gd name="T5" fmla="*/ 1 h 58"/>
                  <a:gd name="T6" fmla="*/ 4 w 155"/>
                  <a:gd name="T7" fmla="*/ 0 h 58"/>
                  <a:gd name="T8" fmla="*/ 2 w 155"/>
                  <a:gd name="T9" fmla="*/ 1 h 58"/>
                  <a:gd name="T10" fmla="*/ 0 w 155"/>
                  <a:gd name="T11" fmla="*/ 0 h 58"/>
                  <a:gd name="T12" fmla="*/ 0 w 155"/>
                  <a:gd name="T13" fmla="*/ 0 h 5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8"/>
                  <a:gd name="T23" fmla="*/ 155 w 155"/>
                  <a:gd name="T24" fmla="*/ 58 h 5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8">
                    <a:moveTo>
                      <a:pt x="0" y="10"/>
                    </a:moveTo>
                    <a:lnTo>
                      <a:pt x="67" y="58"/>
                    </a:lnTo>
                    <a:lnTo>
                      <a:pt x="155" y="46"/>
                    </a:lnTo>
                    <a:lnTo>
                      <a:pt x="141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60" name="Freeform 107"/>
              <p:cNvSpPr>
                <a:spLocks/>
              </p:cNvSpPr>
              <p:nvPr/>
            </p:nvSpPr>
            <p:spPr bwMode="auto">
              <a:xfrm>
                <a:off x="3807" y="1560"/>
                <a:ext cx="77" cy="29"/>
              </a:xfrm>
              <a:custGeom>
                <a:avLst/>
                <a:gdLst>
                  <a:gd name="T0" fmla="*/ 0 w 154"/>
                  <a:gd name="T1" fmla="*/ 1 h 56"/>
                  <a:gd name="T2" fmla="*/ 2 w 154"/>
                  <a:gd name="T3" fmla="*/ 2 h 56"/>
                  <a:gd name="T4" fmla="*/ 5 w 154"/>
                  <a:gd name="T5" fmla="*/ 2 h 56"/>
                  <a:gd name="T6" fmla="*/ 5 w 154"/>
                  <a:gd name="T7" fmla="*/ 1 h 56"/>
                  <a:gd name="T8" fmla="*/ 2 w 154"/>
                  <a:gd name="T9" fmla="*/ 2 h 56"/>
                  <a:gd name="T10" fmla="*/ 1 w 154"/>
                  <a:gd name="T11" fmla="*/ 0 h 56"/>
                  <a:gd name="T12" fmla="*/ 0 w 154"/>
                  <a:gd name="T13" fmla="*/ 1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6"/>
                  <a:gd name="T23" fmla="*/ 154 w 154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6">
                    <a:moveTo>
                      <a:pt x="0" y="9"/>
                    </a:moveTo>
                    <a:lnTo>
                      <a:pt x="66" y="56"/>
                    </a:lnTo>
                    <a:lnTo>
                      <a:pt x="154" y="46"/>
                    </a:lnTo>
                    <a:lnTo>
                      <a:pt x="140" y="31"/>
                    </a:lnTo>
                    <a:lnTo>
                      <a:pt x="74" y="39"/>
                    </a:lnTo>
                    <a:lnTo>
                      <a:pt x="20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61" name="Freeform 108"/>
              <p:cNvSpPr>
                <a:spLocks/>
              </p:cNvSpPr>
              <p:nvPr/>
            </p:nvSpPr>
            <p:spPr bwMode="auto">
              <a:xfrm>
                <a:off x="3190" y="1593"/>
                <a:ext cx="185" cy="156"/>
              </a:xfrm>
              <a:custGeom>
                <a:avLst/>
                <a:gdLst>
                  <a:gd name="T0" fmla="*/ 0 w 371"/>
                  <a:gd name="T1" fmla="*/ 0 h 312"/>
                  <a:gd name="T2" fmla="*/ 11 w 371"/>
                  <a:gd name="T3" fmla="*/ 7 h 312"/>
                  <a:gd name="T4" fmla="*/ 11 w 371"/>
                  <a:gd name="T5" fmla="*/ 10 h 312"/>
                  <a:gd name="T6" fmla="*/ 10 w 371"/>
                  <a:gd name="T7" fmla="*/ 7 h 312"/>
                  <a:gd name="T8" fmla="*/ 0 w 371"/>
                  <a:gd name="T9" fmla="*/ 0 h 3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1"/>
                  <a:gd name="T16" fmla="*/ 0 h 312"/>
                  <a:gd name="T17" fmla="*/ 371 w 371"/>
                  <a:gd name="T18" fmla="*/ 312 h 3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1" h="312">
                    <a:moveTo>
                      <a:pt x="0" y="0"/>
                    </a:moveTo>
                    <a:lnTo>
                      <a:pt x="371" y="245"/>
                    </a:lnTo>
                    <a:lnTo>
                      <a:pt x="366" y="312"/>
                    </a:lnTo>
                    <a:lnTo>
                      <a:pt x="334" y="2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62" name="Freeform 109"/>
              <p:cNvSpPr>
                <a:spLocks/>
              </p:cNvSpPr>
              <p:nvPr/>
            </p:nvSpPr>
            <p:spPr bwMode="auto">
              <a:xfrm>
                <a:off x="3584" y="1609"/>
                <a:ext cx="326" cy="63"/>
              </a:xfrm>
              <a:custGeom>
                <a:avLst/>
                <a:gdLst>
                  <a:gd name="T0" fmla="*/ 1 w 651"/>
                  <a:gd name="T1" fmla="*/ 3 h 126"/>
                  <a:gd name="T2" fmla="*/ 14 w 651"/>
                  <a:gd name="T3" fmla="*/ 1 h 126"/>
                  <a:gd name="T4" fmla="*/ 21 w 651"/>
                  <a:gd name="T5" fmla="*/ 4 h 126"/>
                  <a:gd name="T6" fmla="*/ 21 w 651"/>
                  <a:gd name="T7" fmla="*/ 4 h 126"/>
                  <a:gd name="T8" fmla="*/ 14 w 651"/>
                  <a:gd name="T9" fmla="*/ 0 h 126"/>
                  <a:gd name="T10" fmla="*/ 0 w 651"/>
                  <a:gd name="T11" fmla="*/ 3 h 126"/>
                  <a:gd name="T12" fmla="*/ 1 w 651"/>
                  <a:gd name="T13" fmla="*/ 3 h 12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51"/>
                  <a:gd name="T22" fmla="*/ 0 h 126"/>
                  <a:gd name="T23" fmla="*/ 651 w 651"/>
                  <a:gd name="T24" fmla="*/ 126 h 12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51" h="126">
                    <a:moveTo>
                      <a:pt x="5" y="78"/>
                    </a:moveTo>
                    <a:lnTo>
                      <a:pt x="423" y="8"/>
                    </a:lnTo>
                    <a:lnTo>
                      <a:pt x="642" y="126"/>
                    </a:lnTo>
                    <a:lnTo>
                      <a:pt x="651" y="121"/>
                    </a:lnTo>
                    <a:lnTo>
                      <a:pt x="426" y="0"/>
                    </a:lnTo>
                    <a:lnTo>
                      <a:pt x="0" y="73"/>
                    </a:lnTo>
                    <a:lnTo>
                      <a:pt x="5" y="78"/>
                    </a:lnTo>
                    <a:close/>
                  </a:path>
                </a:pathLst>
              </a:custGeom>
              <a:solidFill>
                <a:srgbClr val="00354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63" name="Freeform 110"/>
              <p:cNvSpPr>
                <a:spLocks/>
              </p:cNvSpPr>
              <p:nvPr/>
            </p:nvSpPr>
            <p:spPr bwMode="auto">
              <a:xfrm>
                <a:off x="3321" y="1570"/>
                <a:ext cx="13" cy="5"/>
              </a:xfrm>
              <a:custGeom>
                <a:avLst/>
                <a:gdLst>
                  <a:gd name="T0" fmla="*/ 0 w 27"/>
                  <a:gd name="T1" fmla="*/ 0 h 11"/>
                  <a:gd name="T2" fmla="*/ 0 w 27"/>
                  <a:gd name="T3" fmla="*/ 0 h 11"/>
                  <a:gd name="T4" fmla="*/ 0 w 27"/>
                  <a:gd name="T5" fmla="*/ 0 h 11"/>
                  <a:gd name="T6" fmla="*/ 0 w 27"/>
                  <a:gd name="T7" fmla="*/ 0 h 11"/>
                  <a:gd name="T8" fmla="*/ 0 w 27"/>
                  <a:gd name="T9" fmla="*/ 0 h 11"/>
                  <a:gd name="T10" fmla="*/ 0 w 27"/>
                  <a:gd name="T11" fmla="*/ 0 h 11"/>
                  <a:gd name="T12" fmla="*/ 0 w 27"/>
                  <a:gd name="T13" fmla="*/ 0 h 11"/>
                  <a:gd name="T14" fmla="*/ 0 w 27"/>
                  <a:gd name="T15" fmla="*/ 0 h 11"/>
                  <a:gd name="T16" fmla="*/ 0 w 27"/>
                  <a:gd name="T17" fmla="*/ 0 h 11"/>
                  <a:gd name="T18" fmla="*/ 0 w 27"/>
                  <a:gd name="T19" fmla="*/ 0 h 11"/>
                  <a:gd name="T20" fmla="*/ 0 w 27"/>
                  <a:gd name="T21" fmla="*/ 0 h 11"/>
                  <a:gd name="T22" fmla="*/ 0 w 27"/>
                  <a:gd name="T23" fmla="*/ 0 h 11"/>
                  <a:gd name="T24" fmla="*/ 0 w 27"/>
                  <a:gd name="T25" fmla="*/ 0 h 11"/>
                  <a:gd name="T26" fmla="*/ 0 w 27"/>
                  <a:gd name="T27" fmla="*/ 0 h 11"/>
                  <a:gd name="T28" fmla="*/ 0 w 27"/>
                  <a:gd name="T29" fmla="*/ 0 h 11"/>
                  <a:gd name="T30" fmla="*/ 0 w 27"/>
                  <a:gd name="T31" fmla="*/ 0 h 11"/>
                  <a:gd name="T32" fmla="*/ 0 w 27"/>
                  <a:gd name="T33" fmla="*/ 0 h 1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7"/>
                  <a:gd name="T52" fmla="*/ 0 h 11"/>
                  <a:gd name="T53" fmla="*/ 27 w 27"/>
                  <a:gd name="T54" fmla="*/ 11 h 11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7" h="11">
                    <a:moveTo>
                      <a:pt x="27" y="6"/>
                    </a:moveTo>
                    <a:lnTo>
                      <a:pt x="25" y="7"/>
                    </a:lnTo>
                    <a:lnTo>
                      <a:pt x="23" y="10"/>
                    </a:lnTo>
                    <a:lnTo>
                      <a:pt x="18" y="11"/>
                    </a:lnTo>
                    <a:lnTo>
                      <a:pt x="14" y="11"/>
                    </a:lnTo>
                    <a:lnTo>
                      <a:pt x="8" y="11"/>
                    </a:lnTo>
                    <a:lnTo>
                      <a:pt x="3" y="10"/>
                    </a:lnTo>
                    <a:lnTo>
                      <a:pt x="1" y="7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3" y="2"/>
                    </a:lnTo>
                    <a:lnTo>
                      <a:pt x="8" y="0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23" y="2"/>
                    </a:lnTo>
                    <a:lnTo>
                      <a:pt x="25" y="4"/>
                    </a:lnTo>
                    <a:lnTo>
                      <a:pt x="27" y="6"/>
                    </a:lnTo>
                    <a:close/>
                  </a:path>
                </a:pathLst>
              </a:custGeom>
              <a:solidFill>
                <a:srgbClr val="7FFF0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3378" name="Group 111"/>
            <p:cNvGrpSpPr>
              <a:grpSpLocks/>
            </p:cNvGrpSpPr>
            <p:nvPr/>
          </p:nvGrpSpPr>
          <p:grpSpPr bwMode="auto">
            <a:xfrm rot="362910" flipH="1">
              <a:off x="4175" y="3108"/>
              <a:ext cx="243" cy="191"/>
              <a:chOff x="2928" y="869"/>
              <a:chExt cx="1145" cy="992"/>
            </a:xfrm>
          </p:grpSpPr>
          <p:sp>
            <p:nvSpPr>
              <p:cNvPr id="13452" name="AutoShape 112"/>
              <p:cNvSpPr>
                <a:spLocks noChangeAspect="1" noChangeArrowheads="1" noTextEdit="1"/>
              </p:cNvSpPr>
              <p:nvPr/>
            </p:nvSpPr>
            <p:spPr bwMode="auto">
              <a:xfrm>
                <a:off x="2928" y="869"/>
                <a:ext cx="1145" cy="9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53" name="Freeform 113"/>
              <p:cNvSpPr>
                <a:spLocks/>
              </p:cNvSpPr>
              <p:nvPr/>
            </p:nvSpPr>
            <p:spPr bwMode="auto">
              <a:xfrm>
                <a:off x="3021" y="934"/>
                <a:ext cx="675" cy="595"/>
              </a:xfrm>
              <a:custGeom>
                <a:avLst/>
                <a:gdLst>
                  <a:gd name="T0" fmla="*/ 6 w 1348"/>
                  <a:gd name="T1" fmla="*/ 37 h 1190"/>
                  <a:gd name="T2" fmla="*/ 0 w 1348"/>
                  <a:gd name="T3" fmla="*/ 1 h 1190"/>
                  <a:gd name="T4" fmla="*/ 2 w 1348"/>
                  <a:gd name="T5" fmla="*/ 0 h 1190"/>
                  <a:gd name="T6" fmla="*/ 42 w 1348"/>
                  <a:gd name="T7" fmla="*/ 1 h 1190"/>
                  <a:gd name="T8" fmla="*/ 43 w 1348"/>
                  <a:gd name="T9" fmla="*/ 34 h 1190"/>
                  <a:gd name="T10" fmla="*/ 6 w 1348"/>
                  <a:gd name="T11" fmla="*/ 37 h 11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48"/>
                  <a:gd name="T19" fmla="*/ 0 h 1190"/>
                  <a:gd name="T20" fmla="*/ 1348 w 1348"/>
                  <a:gd name="T21" fmla="*/ 1190 h 119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48" h="1190">
                    <a:moveTo>
                      <a:pt x="184" y="1190"/>
                    </a:moveTo>
                    <a:lnTo>
                      <a:pt x="0" y="38"/>
                    </a:lnTo>
                    <a:lnTo>
                      <a:pt x="62" y="0"/>
                    </a:lnTo>
                    <a:lnTo>
                      <a:pt x="1323" y="20"/>
                    </a:lnTo>
                    <a:lnTo>
                      <a:pt x="1348" y="1064"/>
                    </a:lnTo>
                    <a:lnTo>
                      <a:pt x="184" y="1190"/>
                    </a:lnTo>
                    <a:close/>
                  </a:path>
                </a:pathLst>
              </a:custGeom>
              <a:solidFill>
                <a:srgbClr val="00354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54" name="Freeform 114"/>
              <p:cNvSpPr>
                <a:spLocks/>
              </p:cNvSpPr>
              <p:nvPr/>
            </p:nvSpPr>
            <p:spPr bwMode="auto">
              <a:xfrm>
                <a:off x="3092" y="1437"/>
                <a:ext cx="981" cy="424"/>
              </a:xfrm>
              <a:custGeom>
                <a:avLst/>
                <a:gdLst>
                  <a:gd name="T0" fmla="*/ 33 w 1963"/>
                  <a:gd name="T1" fmla="*/ 0 h 847"/>
                  <a:gd name="T2" fmla="*/ 3 w 1963"/>
                  <a:gd name="T3" fmla="*/ 5 h 847"/>
                  <a:gd name="T4" fmla="*/ 1 w 1963"/>
                  <a:gd name="T5" fmla="*/ 6 h 847"/>
                  <a:gd name="T6" fmla="*/ 1 w 1963"/>
                  <a:gd name="T7" fmla="*/ 6 h 847"/>
                  <a:gd name="T8" fmla="*/ 0 w 1963"/>
                  <a:gd name="T9" fmla="*/ 6 h 847"/>
                  <a:gd name="T10" fmla="*/ 0 w 1963"/>
                  <a:gd name="T11" fmla="*/ 6 h 847"/>
                  <a:gd name="T12" fmla="*/ 0 w 1963"/>
                  <a:gd name="T13" fmla="*/ 6 h 847"/>
                  <a:gd name="T14" fmla="*/ 0 w 1963"/>
                  <a:gd name="T15" fmla="*/ 7 h 847"/>
                  <a:gd name="T16" fmla="*/ 0 w 1963"/>
                  <a:gd name="T17" fmla="*/ 7 h 847"/>
                  <a:gd name="T18" fmla="*/ 0 w 1963"/>
                  <a:gd name="T19" fmla="*/ 7 h 847"/>
                  <a:gd name="T20" fmla="*/ 0 w 1963"/>
                  <a:gd name="T21" fmla="*/ 8 h 847"/>
                  <a:gd name="T22" fmla="*/ 0 w 1963"/>
                  <a:gd name="T23" fmla="*/ 8 h 847"/>
                  <a:gd name="T24" fmla="*/ 0 w 1963"/>
                  <a:gd name="T25" fmla="*/ 9 h 847"/>
                  <a:gd name="T26" fmla="*/ 0 w 1963"/>
                  <a:gd name="T27" fmla="*/ 9 h 847"/>
                  <a:gd name="T28" fmla="*/ 0 w 1963"/>
                  <a:gd name="T29" fmla="*/ 9 h 847"/>
                  <a:gd name="T30" fmla="*/ 25 w 1963"/>
                  <a:gd name="T31" fmla="*/ 27 h 847"/>
                  <a:gd name="T32" fmla="*/ 60 w 1963"/>
                  <a:gd name="T33" fmla="*/ 17 h 847"/>
                  <a:gd name="T34" fmla="*/ 61 w 1963"/>
                  <a:gd name="T35" fmla="*/ 14 h 847"/>
                  <a:gd name="T36" fmla="*/ 33 w 1963"/>
                  <a:gd name="T37" fmla="*/ 0 h 84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963"/>
                  <a:gd name="T58" fmla="*/ 0 h 847"/>
                  <a:gd name="T59" fmla="*/ 1963 w 1963"/>
                  <a:gd name="T60" fmla="*/ 847 h 84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963" h="847">
                    <a:moveTo>
                      <a:pt x="1068" y="0"/>
                    </a:moveTo>
                    <a:lnTo>
                      <a:pt x="120" y="145"/>
                    </a:lnTo>
                    <a:lnTo>
                      <a:pt x="44" y="168"/>
                    </a:lnTo>
                    <a:lnTo>
                      <a:pt x="35" y="170"/>
                    </a:lnTo>
                    <a:lnTo>
                      <a:pt x="27" y="175"/>
                    </a:lnTo>
                    <a:lnTo>
                      <a:pt x="19" y="180"/>
                    </a:lnTo>
                    <a:lnTo>
                      <a:pt x="13" y="188"/>
                    </a:lnTo>
                    <a:lnTo>
                      <a:pt x="7" y="196"/>
                    </a:lnTo>
                    <a:lnTo>
                      <a:pt x="4" y="207"/>
                    </a:lnTo>
                    <a:lnTo>
                      <a:pt x="1" y="217"/>
                    </a:lnTo>
                    <a:lnTo>
                      <a:pt x="0" y="229"/>
                    </a:lnTo>
                    <a:lnTo>
                      <a:pt x="3" y="247"/>
                    </a:lnTo>
                    <a:lnTo>
                      <a:pt x="8" y="263"/>
                    </a:lnTo>
                    <a:lnTo>
                      <a:pt x="19" y="276"/>
                    </a:lnTo>
                    <a:lnTo>
                      <a:pt x="30" y="286"/>
                    </a:lnTo>
                    <a:lnTo>
                      <a:pt x="831" y="847"/>
                    </a:lnTo>
                    <a:lnTo>
                      <a:pt x="1951" y="522"/>
                    </a:lnTo>
                    <a:lnTo>
                      <a:pt x="1963" y="421"/>
                    </a:lnTo>
                    <a:lnTo>
                      <a:pt x="1068" y="0"/>
                    </a:lnTo>
                    <a:close/>
                  </a:path>
                </a:pathLst>
              </a:custGeom>
              <a:solidFill>
                <a:srgbClr val="00354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55" name="Freeform 115"/>
              <p:cNvSpPr>
                <a:spLocks/>
              </p:cNvSpPr>
              <p:nvPr/>
            </p:nvSpPr>
            <p:spPr bwMode="auto">
              <a:xfrm>
                <a:off x="3152" y="1466"/>
                <a:ext cx="921" cy="317"/>
              </a:xfrm>
              <a:custGeom>
                <a:avLst/>
                <a:gdLst>
                  <a:gd name="T0" fmla="*/ 0 w 1843"/>
                  <a:gd name="T1" fmla="*/ 4 h 635"/>
                  <a:gd name="T2" fmla="*/ 22 w 1843"/>
                  <a:gd name="T3" fmla="*/ 19 h 635"/>
                  <a:gd name="T4" fmla="*/ 57 w 1843"/>
                  <a:gd name="T5" fmla="*/ 11 h 635"/>
                  <a:gd name="T6" fmla="*/ 34 w 1843"/>
                  <a:gd name="T7" fmla="*/ 0 h 635"/>
                  <a:gd name="T8" fmla="*/ 0 w 1843"/>
                  <a:gd name="T9" fmla="*/ 4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43"/>
                  <a:gd name="T16" fmla="*/ 0 h 635"/>
                  <a:gd name="T17" fmla="*/ 1843 w 1843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43" h="635">
                    <a:moveTo>
                      <a:pt x="0" y="149"/>
                    </a:moveTo>
                    <a:lnTo>
                      <a:pt x="719" y="635"/>
                    </a:lnTo>
                    <a:lnTo>
                      <a:pt x="1843" y="364"/>
                    </a:lnTo>
                    <a:lnTo>
                      <a:pt x="1088" y="0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4477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56" name="Freeform 116"/>
              <p:cNvSpPr>
                <a:spLocks/>
              </p:cNvSpPr>
              <p:nvPr/>
            </p:nvSpPr>
            <p:spPr bwMode="auto">
              <a:xfrm>
                <a:off x="3052" y="934"/>
                <a:ext cx="644" cy="606"/>
              </a:xfrm>
              <a:custGeom>
                <a:avLst/>
                <a:gdLst>
                  <a:gd name="T0" fmla="*/ 0 w 1286"/>
                  <a:gd name="T1" fmla="*/ 0 h 1213"/>
                  <a:gd name="T2" fmla="*/ 7 w 1286"/>
                  <a:gd name="T3" fmla="*/ 37 h 1213"/>
                  <a:gd name="T4" fmla="*/ 41 w 1286"/>
                  <a:gd name="T5" fmla="*/ 33 h 1213"/>
                  <a:gd name="T6" fmla="*/ 40 w 1286"/>
                  <a:gd name="T7" fmla="*/ 0 h 1213"/>
                  <a:gd name="T8" fmla="*/ 0 w 1286"/>
                  <a:gd name="T9" fmla="*/ 0 h 12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6"/>
                  <a:gd name="T16" fmla="*/ 0 h 1213"/>
                  <a:gd name="T17" fmla="*/ 1286 w 1286"/>
                  <a:gd name="T18" fmla="*/ 1213 h 12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6" h="1213">
                    <a:moveTo>
                      <a:pt x="0" y="0"/>
                    </a:moveTo>
                    <a:lnTo>
                      <a:pt x="198" y="1213"/>
                    </a:lnTo>
                    <a:lnTo>
                      <a:pt x="1286" y="1064"/>
                    </a:lnTo>
                    <a:lnTo>
                      <a:pt x="1261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57" name="Freeform 117"/>
              <p:cNvSpPr>
                <a:spLocks/>
              </p:cNvSpPr>
              <p:nvPr/>
            </p:nvSpPr>
            <p:spPr bwMode="auto">
              <a:xfrm>
                <a:off x="3507" y="1648"/>
                <a:ext cx="566" cy="213"/>
              </a:xfrm>
              <a:custGeom>
                <a:avLst/>
                <a:gdLst>
                  <a:gd name="T0" fmla="*/ 1 w 1132"/>
                  <a:gd name="T1" fmla="*/ 9 h 426"/>
                  <a:gd name="T2" fmla="*/ 0 w 1132"/>
                  <a:gd name="T3" fmla="*/ 13 h 426"/>
                  <a:gd name="T4" fmla="*/ 35 w 1132"/>
                  <a:gd name="T5" fmla="*/ 3 h 426"/>
                  <a:gd name="T6" fmla="*/ 35 w 1132"/>
                  <a:gd name="T7" fmla="*/ 0 h 426"/>
                  <a:gd name="T8" fmla="*/ 1 w 1132"/>
                  <a:gd name="T9" fmla="*/ 9 h 4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32"/>
                  <a:gd name="T16" fmla="*/ 0 h 426"/>
                  <a:gd name="T17" fmla="*/ 1132 w 1132"/>
                  <a:gd name="T18" fmla="*/ 426 h 4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32" h="426">
                    <a:moveTo>
                      <a:pt x="8" y="271"/>
                    </a:moveTo>
                    <a:lnTo>
                      <a:pt x="0" y="426"/>
                    </a:lnTo>
                    <a:lnTo>
                      <a:pt x="1126" y="109"/>
                    </a:lnTo>
                    <a:lnTo>
                      <a:pt x="1132" y="0"/>
                    </a:lnTo>
                    <a:lnTo>
                      <a:pt x="8" y="271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58" name="Freeform 118"/>
              <p:cNvSpPr>
                <a:spLocks/>
              </p:cNvSpPr>
              <p:nvPr/>
            </p:nvSpPr>
            <p:spPr bwMode="auto">
              <a:xfrm>
                <a:off x="3694" y="1697"/>
                <a:ext cx="235" cy="95"/>
              </a:xfrm>
              <a:custGeom>
                <a:avLst/>
                <a:gdLst>
                  <a:gd name="T0" fmla="*/ 0 w 470"/>
                  <a:gd name="T1" fmla="*/ 5 h 191"/>
                  <a:gd name="T2" fmla="*/ 15 w 470"/>
                  <a:gd name="T3" fmla="*/ 2 h 191"/>
                  <a:gd name="T4" fmla="*/ 15 w 470"/>
                  <a:gd name="T5" fmla="*/ 0 h 191"/>
                  <a:gd name="T6" fmla="*/ 15 w 470"/>
                  <a:gd name="T7" fmla="*/ 1 h 191"/>
                  <a:gd name="T8" fmla="*/ 0 w 470"/>
                  <a:gd name="T9" fmla="*/ 5 h 1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70"/>
                  <a:gd name="T16" fmla="*/ 0 h 191"/>
                  <a:gd name="T17" fmla="*/ 470 w 470"/>
                  <a:gd name="T18" fmla="*/ 191 h 1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70" h="191">
                    <a:moveTo>
                      <a:pt x="0" y="191"/>
                    </a:moveTo>
                    <a:lnTo>
                      <a:pt x="466" y="64"/>
                    </a:lnTo>
                    <a:lnTo>
                      <a:pt x="470" y="0"/>
                    </a:lnTo>
                    <a:lnTo>
                      <a:pt x="451" y="53"/>
                    </a:lnTo>
                    <a:lnTo>
                      <a:pt x="0" y="191"/>
                    </a:lnTo>
                    <a:close/>
                  </a:path>
                </a:pathLst>
              </a:custGeom>
              <a:solidFill>
                <a:srgbClr val="00354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59" name="Freeform 119"/>
              <p:cNvSpPr>
                <a:spLocks/>
              </p:cNvSpPr>
              <p:nvPr/>
            </p:nvSpPr>
            <p:spPr bwMode="auto">
              <a:xfrm>
                <a:off x="3697" y="1753"/>
                <a:ext cx="10" cy="42"/>
              </a:xfrm>
              <a:custGeom>
                <a:avLst/>
                <a:gdLst>
                  <a:gd name="T0" fmla="*/ 0 w 18"/>
                  <a:gd name="T1" fmla="*/ 3 h 84"/>
                  <a:gd name="T2" fmla="*/ 1 w 18"/>
                  <a:gd name="T3" fmla="*/ 1 h 84"/>
                  <a:gd name="T4" fmla="*/ 1 w 18"/>
                  <a:gd name="T5" fmla="*/ 0 h 84"/>
                  <a:gd name="T6" fmla="*/ 0 w 18"/>
                  <a:gd name="T7" fmla="*/ 3 h 8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"/>
                  <a:gd name="T13" fmla="*/ 0 h 84"/>
                  <a:gd name="T14" fmla="*/ 18 w 18"/>
                  <a:gd name="T15" fmla="*/ 84 h 8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" h="84">
                    <a:moveTo>
                      <a:pt x="0" y="84"/>
                    </a:moveTo>
                    <a:lnTo>
                      <a:pt x="3" y="4"/>
                    </a:lnTo>
                    <a:lnTo>
                      <a:pt x="18" y="0"/>
                    </a:ln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00354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60" name="Freeform 120"/>
              <p:cNvSpPr>
                <a:spLocks/>
              </p:cNvSpPr>
              <p:nvPr/>
            </p:nvSpPr>
            <p:spPr bwMode="auto">
              <a:xfrm>
                <a:off x="3107" y="984"/>
                <a:ext cx="551" cy="509"/>
              </a:xfrm>
              <a:custGeom>
                <a:avLst/>
                <a:gdLst>
                  <a:gd name="T0" fmla="*/ 0 w 1102"/>
                  <a:gd name="T1" fmla="*/ 0 h 1018"/>
                  <a:gd name="T2" fmla="*/ 4 w 1102"/>
                  <a:gd name="T3" fmla="*/ 32 h 1018"/>
                  <a:gd name="T4" fmla="*/ 34 w 1102"/>
                  <a:gd name="T5" fmla="*/ 29 h 1018"/>
                  <a:gd name="T6" fmla="*/ 34 w 1102"/>
                  <a:gd name="T7" fmla="*/ 0 h 1018"/>
                  <a:gd name="T8" fmla="*/ 0 w 1102"/>
                  <a:gd name="T9" fmla="*/ 0 h 10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02"/>
                  <a:gd name="T16" fmla="*/ 0 h 1018"/>
                  <a:gd name="T17" fmla="*/ 1102 w 1102"/>
                  <a:gd name="T18" fmla="*/ 1018 h 10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02" h="1018">
                    <a:moveTo>
                      <a:pt x="0" y="0"/>
                    </a:moveTo>
                    <a:lnTo>
                      <a:pt x="141" y="1018"/>
                    </a:lnTo>
                    <a:lnTo>
                      <a:pt x="1102" y="904"/>
                    </a:lnTo>
                    <a:lnTo>
                      <a:pt x="108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A0E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61" name="Freeform 121"/>
              <p:cNvSpPr>
                <a:spLocks/>
              </p:cNvSpPr>
              <p:nvPr/>
            </p:nvSpPr>
            <p:spPr bwMode="auto">
              <a:xfrm>
                <a:off x="3106" y="981"/>
                <a:ext cx="552" cy="455"/>
              </a:xfrm>
              <a:custGeom>
                <a:avLst/>
                <a:gdLst>
                  <a:gd name="T0" fmla="*/ 1 w 1103"/>
                  <a:gd name="T1" fmla="*/ 1 h 910"/>
                  <a:gd name="T2" fmla="*/ 34 w 1103"/>
                  <a:gd name="T3" fmla="*/ 1 h 910"/>
                  <a:gd name="T4" fmla="*/ 34 w 1103"/>
                  <a:gd name="T5" fmla="*/ 28 h 910"/>
                  <a:gd name="T6" fmla="*/ 35 w 1103"/>
                  <a:gd name="T7" fmla="*/ 28 h 910"/>
                  <a:gd name="T8" fmla="*/ 34 w 1103"/>
                  <a:gd name="T9" fmla="*/ 1 h 910"/>
                  <a:gd name="T10" fmla="*/ 0 w 1103"/>
                  <a:gd name="T11" fmla="*/ 0 h 910"/>
                  <a:gd name="T12" fmla="*/ 1 w 1103"/>
                  <a:gd name="T13" fmla="*/ 1 h 9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03"/>
                  <a:gd name="T22" fmla="*/ 0 h 910"/>
                  <a:gd name="T23" fmla="*/ 1103 w 1103"/>
                  <a:gd name="T24" fmla="*/ 910 h 91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03" h="910">
                    <a:moveTo>
                      <a:pt x="5" y="22"/>
                    </a:moveTo>
                    <a:lnTo>
                      <a:pt x="1064" y="26"/>
                    </a:lnTo>
                    <a:lnTo>
                      <a:pt x="1081" y="910"/>
                    </a:lnTo>
                    <a:lnTo>
                      <a:pt x="1103" y="910"/>
                    </a:lnTo>
                    <a:lnTo>
                      <a:pt x="1081" y="6"/>
                    </a:lnTo>
                    <a:lnTo>
                      <a:pt x="0" y="0"/>
                    </a:lnTo>
                    <a:lnTo>
                      <a:pt x="5" y="22"/>
                    </a:lnTo>
                    <a:close/>
                  </a:path>
                </a:pathLst>
              </a:custGeom>
              <a:solidFill>
                <a:srgbClr val="477AC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62" name="Freeform 122"/>
              <p:cNvSpPr>
                <a:spLocks/>
              </p:cNvSpPr>
              <p:nvPr/>
            </p:nvSpPr>
            <p:spPr bwMode="auto">
              <a:xfrm>
                <a:off x="3269" y="1362"/>
                <a:ext cx="20" cy="26"/>
              </a:xfrm>
              <a:custGeom>
                <a:avLst/>
                <a:gdLst>
                  <a:gd name="T0" fmla="*/ 1 w 39"/>
                  <a:gd name="T1" fmla="*/ 2 h 51"/>
                  <a:gd name="T2" fmla="*/ 2 w 39"/>
                  <a:gd name="T3" fmla="*/ 2 h 51"/>
                  <a:gd name="T4" fmla="*/ 2 w 39"/>
                  <a:gd name="T5" fmla="*/ 2 h 51"/>
                  <a:gd name="T6" fmla="*/ 1 w 39"/>
                  <a:gd name="T7" fmla="*/ 1 h 51"/>
                  <a:gd name="T8" fmla="*/ 2 w 39"/>
                  <a:gd name="T9" fmla="*/ 1 h 51"/>
                  <a:gd name="T10" fmla="*/ 0 w 39"/>
                  <a:gd name="T11" fmla="*/ 0 h 51"/>
                  <a:gd name="T12" fmla="*/ 1 w 39"/>
                  <a:gd name="T13" fmla="*/ 2 h 51"/>
                  <a:gd name="T14" fmla="*/ 1 w 39"/>
                  <a:gd name="T15" fmla="*/ 2 h 5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9"/>
                  <a:gd name="T25" fmla="*/ 0 h 51"/>
                  <a:gd name="T26" fmla="*/ 39 w 39"/>
                  <a:gd name="T27" fmla="*/ 51 h 5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9" h="51">
                    <a:moveTo>
                      <a:pt x="23" y="34"/>
                    </a:moveTo>
                    <a:lnTo>
                      <a:pt x="34" y="51"/>
                    </a:lnTo>
                    <a:lnTo>
                      <a:pt x="39" y="47"/>
                    </a:lnTo>
                    <a:lnTo>
                      <a:pt x="27" y="32"/>
                    </a:lnTo>
                    <a:lnTo>
                      <a:pt x="39" y="25"/>
                    </a:lnTo>
                    <a:lnTo>
                      <a:pt x="0" y="0"/>
                    </a:lnTo>
                    <a:lnTo>
                      <a:pt x="13" y="43"/>
                    </a:lnTo>
                    <a:lnTo>
                      <a:pt x="23" y="3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63" name="Freeform 123"/>
              <p:cNvSpPr>
                <a:spLocks/>
              </p:cNvSpPr>
              <p:nvPr/>
            </p:nvSpPr>
            <p:spPr bwMode="auto">
              <a:xfrm>
                <a:off x="3213" y="1379"/>
                <a:ext cx="46" cy="47"/>
              </a:xfrm>
              <a:custGeom>
                <a:avLst/>
                <a:gdLst>
                  <a:gd name="T0" fmla="*/ 0 w 93"/>
                  <a:gd name="T1" fmla="*/ 1 h 94"/>
                  <a:gd name="T2" fmla="*/ 0 w 93"/>
                  <a:gd name="T3" fmla="*/ 3 h 94"/>
                  <a:gd name="T4" fmla="*/ 2 w 93"/>
                  <a:gd name="T5" fmla="*/ 3 h 94"/>
                  <a:gd name="T6" fmla="*/ 2 w 93"/>
                  <a:gd name="T7" fmla="*/ 0 h 94"/>
                  <a:gd name="T8" fmla="*/ 0 w 93"/>
                  <a:gd name="T9" fmla="*/ 1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3"/>
                  <a:gd name="T16" fmla="*/ 0 h 94"/>
                  <a:gd name="T17" fmla="*/ 93 w 93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3" h="94">
                    <a:moveTo>
                      <a:pt x="0" y="4"/>
                    </a:moveTo>
                    <a:lnTo>
                      <a:pt x="14" y="94"/>
                    </a:lnTo>
                    <a:lnTo>
                      <a:pt x="93" y="91"/>
                    </a:lnTo>
                    <a:lnTo>
                      <a:pt x="75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DDA08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64" name="Freeform 124"/>
              <p:cNvSpPr>
                <a:spLocks/>
              </p:cNvSpPr>
              <p:nvPr/>
            </p:nvSpPr>
            <p:spPr bwMode="auto">
              <a:xfrm>
                <a:off x="3207" y="1296"/>
                <a:ext cx="25" cy="45"/>
              </a:xfrm>
              <a:custGeom>
                <a:avLst/>
                <a:gdLst>
                  <a:gd name="T0" fmla="*/ 2 w 48"/>
                  <a:gd name="T1" fmla="*/ 3 h 89"/>
                  <a:gd name="T2" fmla="*/ 2 w 48"/>
                  <a:gd name="T3" fmla="*/ 3 h 89"/>
                  <a:gd name="T4" fmla="*/ 2 w 48"/>
                  <a:gd name="T5" fmla="*/ 3 h 89"/>
                  <a:gd name="T6" fmla="*/ 2 w 48"/>
                  <a:gd name="T7" fmla="*/ 3 h 89"/>
                  <a:gd name="T8" fmla="*/ 1 w 48"/>
                  <a:gd name="T9" fmla="*/ 3 h 89"/>
                  <a:gd name="T10" fmla="*/ 1 w 48"/>
                  <a:gd name="T11" fmla="*/ 3 h 89"/>
                  <a:gd name="T12" fmla="*/ 1 w 48"/>
                  <a:gd name="T13" fmla="*/ 3 h 89"/>
                  <a:gd name="T14" fmla="*/ 1 w 48"/>
                  <a:gd name="T15" fmla="*/ 3 h 89"/>
                  <a:gd name="T16" fmla="*/ 1 w 48"/>
                  <a:gd name="T17" fmla="*/ 3 h 89"/>
                  <a:gd name="T18" fmla="*/ 1 w 48"/>
                  <a:gd name="T19" fmla="*/ 2 h 89"/>
                  <a:gd name="T20" fmla="*/ 0 w 48"/>
                  <a:gd name="T21" fmla="*/ 1 h 89"/>
                  <a:gd name="T22" fmla="*/ 1 w 48"/>
                  <a:gd name="T23" fmla="*/ 1 h 89"/>
                  <a:gd name="T24" fmla="*/ 1 w 48"/>
                  <a:gd name="T25" fmla="*/ 1 h 89"/>
                  <a:gd name="T26" fmla="*/ 1 w 48"/>
                  <a:gd name="T27" fmla="*/ 1 h 89"/>
                  <a:gd name="T28" fmla="*/ 1 w 48"/>
                  <a:gd name="T29" fmla="*/ 0 h 89"/>
                  <a:gd name="T30" fmla="*/ 1 w 48"/>
                  <a:gd name="T31" fmla="*/ 0 h 89"/>
                  <a:gd name="T32" fmla="*/ 1 w 48"/>
                  <a:gd name="T33" fmla="*/ 1 h 89"/>
                  <a:gd name="T34" fmla="*/ 2 w 48"/>
                  <a:gd name="T35" fmla="*/ 1 h 89"/>
                  <a:gd name="T36" fmla="*/ 2 w 48"/>
                  <a:gd name="T37" fmla="*/ 1 h 89"/>
                  <a:gd name="T38" fmla="*/ 2 w 48"/>
                  <a:gd name="T39" fmla="*/ 1 h 89"/>
                  <a:gd name="T40" fmla="*/ 2 w 48"/>
                  <a:gd name="T41" fmla="*/ 3 h 8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8"/>
                  <a:gd name="T64" fmla="*/ 0 h 89"/>
                  <a:gd name="T65" fmla="*/ 48 w 48"/>
                  <a:gd name="T66" fmla="*/ 89 h 8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8" h="89">
                    <a:moveTo>
                      <a:pt x="48" y="66"/>
                    </a:moveTo>
                    <a:lnTo>
                      <a:pt x="47" y="75"/>
                    </a:lnTo>
                    <a:lnTo>
                      <a:pt x="44" y="83"/>
                    </a:lnTo>
                    <a:lnTo>
                      <a:pt x="37" y="88"/>
                    </a:lnTo>
                    <a:lnTo>
                      <a:pt x="29" y="89"/>
                    </a:lnTo>
                    <a:lnTo>
                      <a:pt x="20" y="87"/>
                    </a:lnTo>
                    <a:lnTo>
                      <a:pt x="13" y="81"/>
                    </a:lnTo>
                    <a:lnTo>
                      <a:pt x="7" y="73"/>
                    </a:lnTo>
                    <a:lnTo>
                      <a:pt x="5" y="64"/>
                    </a:lnTo>
                    <a:lnTo>
                      <a:pt x="0" y="23"/>
                    </a:lnTo>
                    <a:lnTo>
                      <a:pt x="1" y="14"/>
                    </a:lnTo>
                    <a:lnTo>
                      <a:pt x="5" y="6"/>
                    </a:lnTo>
                    <a:lnTo>
                      <a:pt x="11" y="2"/>
                    </a:lnTo>
                    <a:lnTo>
                      <a:pt x="20" y="0"/>
                    </a:lnTo>
                    <a:lnTo>
                      <a:pt x="29" y="3"/>
                    </a:lnTo>
                    <a:lnTo>
                      <a:pt x="37" y="8"/>
                    </a:lnTo>
                    <a:lnTo>
                      <a:pt x="43" y="17"/>
                    </a:lnTo>
                    <a:lnTo>
                      <a:pt x="45" y="26"/>
                    </a:lnTo>
                    <a:lnTo>
                      <a:pt x="48" y="66"/>
                    </a:lnTo>
                    <a:close/>
                  </a:path>
                </a:pathLst>
              </a:custGeom>
              <a:solidFill>
                <a:srgbClr val="D8E8F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65" name="Freeform 125"/>
              <p:cNvSpPr>
                <a:spLocks/>
              </p:cNvSpPr>
              <p:nvPr/>
            </p:nvSpPr>
            <p:spPr bwMode="auto">
              <a:xfrm>
                <a:off x="3203" y="1415"/>
                <a:ext cx="72" cy="24"/>
              </a:xfrm>
              <a:custGeom>
                <a:avLst/>
                <a:gdLst>
                  <a:gd name="T0" fmla="*/ 5 w 144"/>
                  <a:gd name="T1" fmla="*/ 2 h 47"/>
                  <a:gd name="T2" fmla="*/ 1 w 144"/>
                  <a:gd name="T3" fmla="*/ 2 h 47"/>
                  <a:gd name="T4" fmla="*/ 0 w 144"/>
                  <a:gd name="T5" fmla="*/ 1 h 47"/>
                  <a:gd name="T6" fmla="*/ 5 w 144"/>
                  <a:gd name="T7" fmla="*/ 0 h 47"/>
                  <a:gd name="T8" fmla="*/ 5 w 144"/>
                  <a:gd name="T9" fmla="*/ 2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4"/>
                  <a:gd name="T16" fmla="*/ 0 h 47"/>
                  <a:gd name="T17" fmla="*/ 144 w 144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4" h="47">
                    <a:moveTo>
                      <a:pt x="144" y="34"/>
                    </a:moveTo>
                    <a:lnTo>
                      <a:pt x="6" y="47"/>
                    </a:lnTo>
                    <a:lnTo>
                      <a:pt x="0" y="12"/>
                    </a:lnTo>
                    <a:lnTo>
                      <a:pt x="138" y="0"/>
                    </a:lnTo>
                    <a:lnTo>
                      <a:pt x="144" y="34"/>
                    </a:lnTo>
                    <a:close/>
                  </a:path>
                </a:pathLst>
              </a:custGeom>
              <a:solidFill>
                <a:srgbClr val="A8C9F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66" name="Freeform 126"/>
              <p:cNvSpPr>
                <a:spLocks/>
              </p:cNvSpPr>
              <p:nvPr/>
            </p:nvSpPr>
            <p:spPr bwMode="auto">
              <a:xfrm>
                <a:off x="3180" y="1192"/>
                <a:ext cx="46" cy="47"/>
              </a:xfrm>
              <a:custGeom>
                <a:avLst/>
                <a:gdLst>
                  <a:gd name="T0" fmla="*/ 0 w 93"/>
                  <a:gd name="T1" fmla="*/ 1 h 94"/>
                  <a:gd name="T2" fmla="*/ 0 w 93"/>
                  <a:gd name="T3" fmla="*/ 3 h 94"/>
                  <a:gd name="T4" fmla="*/ 2 w 93"/>
                  <a:gd name="T5" fmla="*/ 3 h 94"/>
                  <a:gd name="T6" fmla="*/ 2 w 93"/>
                  <a:gd name="T7" fmla="*/ 0 h 94"/>
                  <a:gd name="T8" fmla="*/ 0 w 93"/>
                  <a:gd name="T9" fmla="*/ 1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3"/>
                  <a:gd name="T16" fmla="*/ 0 h 94"/>
                  <a:gd name="T17" fmla="*/ 93 w 93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3" h="94">
                    <a:moveTo>
                      <a:pt x="0" y="3"/>
                    </a:moveTo>
                    <a:lnTo>
                      <a:pt x="15" y="94"/>
                    </a:lnTo>
                    <a:lnTo>
                      <a:pt x="93" y="91"/>
                    </a:lnTo>
                    <a:lnTo>
                      <a:pt x="75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57A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67" name="Freeform 127"/>
              <p:cNvSpPr>
                <a:spLocks/>
              </p:cNvSpPr>
              <p:nvPr/>
            </p:nvSpPr>
            <p:spPr bwMode="auto">
              <a:xfrm>
                <a:off x="3171" y="1229"/>
                <a:ext cx="72" cy="23"/>
              </a:xfrm>
              <a:custGeom>
                <a:avLst/>
                <a:gdLst>
                  <a:gd name="T0" fmla="*/ 5 w 144"/>
                  <a:gd name="T1" fmla="*/ 1 h 46"/>
                  <a:gd name="T2" fmla="*/ 1 w 144"/>
                  <a:gd name="T3" fmla="*/ 1 h 46"/>
                  <a:gd name="T4" fmla="*/ 0 w 144"/>
                  <a:gd name="T5" fmla="*/ 1 h 46"/>
                  <a:gd name="T6" fmla="*/ 5 w 144"/>
                  <a:gd name="T7" fmla="*/ 0 h 46"/>
                  <a:gd name="T8" fmla="*/ 5 w 144"/>
                  <a:gd name="T9" fmla="*/ 1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4"/>
                  <a:gd name="T16" fmla="*/ 0 h 46"/>
                  <a:gd name="T17" fmla="*/ 144 w 144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4" h="46">
                    <a:moveTo>
                      <a:pt x="144" y="33"/>
                    </a:moveTo>
                    <a:lnTo>
                      <a:pt x="5" y="46"/>
                    </a:lnTo>
                    <a:lnTo>
                      <a:pt x="0" y="11"/>
                    </a:lnTo>
                    <a:lnTo>
                      <a:pt x="139" y="0"/>
                    </a:lnTo>
                    <a:lnTo>
                      <a:pt x="144" y="33"/>
                    </a:lnTo>
                    <a:close/>
                  </a:path>
                </a:pathLst>
              </a:custGeom>
              <a:solidFill>
                <a:srgbClr val="A8C9F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68" name="Freeform 128"/>
              <p:cNvSpPr>
                <a:spLocks/>
              </p:cNvSpPr>
              <p:nvPr/>
            </p:nvSpPr>
            <p:spPr bwMode="auto">
              <a:xfrm>
                <a:off x="3192" y="1333"/>
                <a:ext cx="59" cy="20"/>
              </a:xfrm>
              <a:custGeom>
                <a:avLst/>
                <a:gdLst>
                  <a:gd name="T0" fmla="*/ 4 w 118"/>
                  <a:gd name="T1" fmla="*/ 1 h 40"/>
                  <a:gd name="T2" fmla="*/ 1 w 118"/>
                  <a:gd name="T3" fmla="*/ 1 h 40"/>
                  <a:gd name="T4" fmla="*/ 0 w 118"/>
                  <a:gd name="T5" fmla="*/ 1 h 40"/>
                  <a:gd name="T6" fmla="*/ 4 w 118"/>
                  <a:gd name="T7" fmla="*/ 0 h 40"/>
                  <a:gd name="T8" fmla="*/ 4 w 118"/>
                  <a:gd name="T9" fmla="*/ 1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8"/>
                  <a:gd name="T16" fmla="*/ 0 h 40"/>
                  <a:gd name="T17" fmla="*/ 118 w 118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8" h="40">
                    <a:moveTo>
                      <a:pt x="118" y="30"/>
                    </a:moveTo>
                    <a:lnTo>
                      <a:pt x="3" y="40"/>
                    </a:lnTo>
                    <a:lnTo>
                      <a:pt x="0" y="10"/>
                    </a:lnTo>
                    <a:lnTo>
                      <a:pt x="114" y="0"/>
                    </a:lnTo>
                    <a:lnTo>
                      <a:pt x="118" y="30"/>
                    </a:lnTo>
                    <a:close/>
                  </a:path>
                </a:pathLst>
              </a:custGeom>
              <a:solidFill>
                <a:srgbClr val="A8C9F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69" name="Freeform 129"/>
              <p:cNvSpPr>
                <a:spLocks/>
              </p:cNvSpPr>
              <p:nvPr/>
            </p:nvSpPr>
            <p:spPr bwMode="auto">
              <a:xfrm>
                <a:off x="3165" y="1098"/>
                <a:ext cx="41" cy="40"/>
              </a:xfrm>
              <a:custGeom>
                <a:avLst/>
                <a:gdLst>
                  <a:gd name="T0" fmla="*/ 3 w 81"/>
                  <a:gd name="T1" fmla="*/ 1 h 82"/>
                  <a:gd name="T2" fmla="*/ 3 w 81"/>
                  <a:gd name="T3" fmla="*/ 2 h 82"/>
                  <a:gd name="T4" fmla="*/ 3 w 81"/>
                  <a:gd name="T5" fmla="*/ 2 h 82"/>
                  <a:gd name="T6" fmla="*/ 3 w 81"/>
                  <a:gd name="T7" fmla="*/ 2 h 82"/>
                  <a:gd name="T8" fmla="*/ 3 w 81"/>
                  <a:gd name="T9" fmla="*/ 2 h 82"/>
                  <a:gd name="T10" fmla="*/ 3 w 81"/>
                  <a:gd name="T11" fmla="*/ 2 h 82"/>
                  <a:gd name="T12" fmla="*/ 2 w 81"/>
                  <a:gd name="T13" fmla="*/ 2 h 82"/>
                  <a:gd name="T14" fmla="*/ 2 w 81"/>
                  <a:gd name="T15" fmla="*/ 2 h 82"/>
                  <a:gd name="T16" fmla="*/ 2 w 81"/>
                  <a:gd name="T17" fmla="*/ 2 h 82"/>
                  <a:gd name="T18" fmla="*/ 2 w 81"/>
                  <a:gd name="T19" fmla="*/ 2 h 82"/>
                  <a:gd name="T20" fmla="*/ 2 w 81"/>
                  <a:gd name="T21" fmla="*/ 2 h 82"/>
                  <a:gd name="T22" fmla="*/ 1 w 81"/>
                  <a:gd name="T23" fmla="*/ 2 h 82"/>
                  <a:gd name="T24" fmla="*/ 1 w 81"/>
                  <a:gd name="T25" fmla="*/ 2 h 82"/>
                  <a:gd name="T26" fmla="*/ 1 w 81"/>
                  <a:gd name="T27" fmla="*/ 2 h 82"/>
                  <a:gd name="T28" fmla="*/ 1 w 81"/>
                  <a:gd name="T29" fmla="*/ 2 h 82"/>
                  <a:gd name="T30" fmla="*/ 1 w 81"/>
                  <a:gd name="T31" fmla="*/ 2 h 82"/>
                  <a:gd name="T32" fmla="*/ 1 w 81"/>
                  <a:gd name="T33" fmla="*/ 1 h 82"/>
                  <a:gd name="T34" fmla="*/ 1 w 81"/>
                  <a:gd name="T35" fmla="*/ 1 h 82"/>
                  <a:gd name="T36" fmla="*/ 0 w 81"/>
                  <a:gd name="T37" fmla="*/ 0 h 82"/>
                  <a:gd name="T38" fmla="*/ 0 w 81"/>
                  <a:gd name="T39" fmla="*/ 0 h 82"/>
                  <a:gd name="T40" fmla="*/ 1 w 81"/>
                  <a:gd name="T41" fmla="*/ 0 h 82"/>
                  <a:gd name="T42" fmla="*/ 1 w 81"/>
                  <a:gd name="T43" fmla="*/ 0 h 82"/>
                  <a:gd name="T44" fmla="*/ 1 w 81"/>
                  <a:gd name="T45" fmla="*/ 0 h 82"/>
                  <a:gd name="T46" fmla="*/ 1 w 81"/>
                  <a:gd name="T47" fmla="*/ 0 h 82"/>
                  <a:gd name="T48" fmla="*/ 1 w 81"/>
                  <a:gd name="T49" fmla="*/ 0 h 82"/>
                  <a:gd name="T50" fmla="*/ 1 w 81"/>
                  <a:gd name="T51" fmla="*/ 0 h 82"/>
                  <a:gd name="T52" fmla="*/ 2 w 81"/>
                  <a:gd name="T53" fmla="*/ 0 h 82"/>
                  <a:gd name="T54" fmla="*/ 2 w 81"/>
                  <a:gd name="T55" fmla="*/ 0 h 82"/>
                  <a:gd name="T56" fmla="*/ 2 w 81"/>
                  <a:gd name="T57" fmla="*/ 0 h 82"/>
                  <a:gd name="T58" fmla="*/ 2 w 81"/>
                  <a:gd name="T59" fmla="*/ 0 h 82"/>
                  <a:gd name="T60" fmla="*/ 2 w 81"/>
                  <a:gd name="T61" fmla="*/ 0 h 82"/>
                  <a:gd name="T62" fmla="*/ 2 w 81"/>
                  <a:gd name="T63" fmla="*/ 0 h 82"/>
                  <a:gd name="T64" fmla="*/ 3 w 81"/>
                  <a:gd name="T65" fmla="*/ 0 h 82"/>
                  <a:gd name="T66" fmla="*/ 3 w 81"/>
                  <a:gd name="T67" fmla="*/ 0 h 82"/>
                  <a:gd name="T68" fmla="*/ 3 w 81"/>
                  <a:gd name="T69" fmla="*/ 0 h 82"/>
                  <a:gd name="T70" fmla="*/ 3 w 81"/>
                  <a:gd name="T71" fmla="*/ 0 h 82"/>
                  <a:gd name="T72" fmla="*/ 3 w 81"/>
                  <a:gd name="T73" fmla="*/ 1 h 8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1"/>
                  <a:gd name="T112" fmla="*/ 0 h 82"/>
                  <a:gd name="T113" fmla="*/ 81 w 81"/>
                  <a:gd name="T114" fmla="*/ 82 h 82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1" h="82">
                    <a:moveTo>
                      <a:pt x="81" y="61"/>
                    </a:moveTo>
                    <a:lnTo>
                      <a:pt x="81" y="66"/>
                    </a:lnTo>
                    <a:lnTo>
                      <a:pt x="79" y="69"/>
                    </a:lnTo>
                    <a:lnTo>
                      <a:pt x="76" y="73"/>
                    </a:lnTo>
                    <a:lnTo>
                      <a:pt x="72" y="76"/>
                    </a:lnTo>
                    <a:lnTo>
                      <a:pt x="68" y="78"/>
                    </a:lnTo>
                    <a:lnTo>
                      <a:pt x="61" y="81"/>
                    </a:lnTo>
                    <a:lnTo>
                      <a:pt x="54" y="82"/>
                    </a:lnTo>
                    <a:lnTo>
                      <a:pt x="47" y="82"/>
                    </a:lnTo>
                    <a:lnTo>
                      <a:pt x="39" y="82"/>
                    </a:lnTo>
                    <a:lnTo>
                      <a:pt x="32" y="80"/>
                    </a:lnTo>
                    <a:lnTo>
                      <a:pt x="26" y="78"/>
                    </a:lnTo>
                    <a:lnTo>
                      <a:pt x="21" y="75"/>
                    </a:lnTo>
                    <a:lnTo>
                      <a:pt x="15" y="72"/>
                    </a:lnTo>
                    <a:lnTo>
                      <a:pt x="11" y="68"/>
                    </a:lnTo>
                    <a:lnTo>
                      <a:pt x="8" y="63"/>
                    </a:lnTo>
                    <a:lnTo>
                      <a:pt x="7" y="59"/>
                    </a:lnTo>
                    <a:lnTo>
                      <a:pt x="0" y="21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4" y="8"/>
                    </a:lnTo>
                    <a:lnTo>
                      <a:pt x="8" y="5"/>
                    </a:lnTo>
                    <a:lnTo>
                      <a:pt x="13" y="2"/>
                    </a:lnTo>
                    <a:lnTo>
                      <a:pt x="19" y="1"/>
                    </a:lnTo>
                    <a:lnTo>
                      <a:pt x="26" y="0"/>
                    </a:lnTo>
                    <a:lnTo>
                      <a:pt x="33" y="0"/>
                    </a:lnTo>
                    <a:lnTo>
                      <a:pt x="40" y="0"/>
                    </a:lnTo>
                    <a:lnTo>
                      <a:pt x="47" y="2"/>
                    </a:lnTo>
                    <a:lnTo>
                      <a:pt x="54" y="4"/>
                    </a:lnTo>
                    <a:lnTo>
                      <a:pt x="60" y="7"/>
                    </a:lnTo>
                    <a:lnTo>
                      <a:pt x="66" y="11"/>
                    </a:lnTo>
                    <a:lnTo>
                      <a:pt x="69" y="14"/>
                    </a:lnTo>
                    <a:lnTo>
                      <a:pt x="72" y="19"/>
                    </a:lnTo>
                    <a:lnTo>
                      <a:pt x="74" y="23"/>
                    </a:lnTo>
                    <a:lnTo>
                      <a:pt x="81" y="61"/>
                    </a:lnTo>
                    <a:close/>
                  </a:path>
                </a:pathLst>
              </a:custGeom>
              <a:solidFill>
                <a:srgbClr val="5EAA1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70" name="Freeform 130"/>
              <p:cNvSpPr>
                <a:spLocks/>
              </p:cNvSpPr>
              <p:nvPr/>
            </p:nvSpPr>
            <p:spPr bwMode="auto">
              <a:xfrm>
                <a:off x="3158" y="1133"/>
                <a:ext cx="59" cy="20"/>
              </a:xfrm>
              <a:custGeom>
                <a:avLst/>
                <a:gdLst>
                  <a:gd name="T0" fmla="*/ 3 w 119"/>
                  <a:gd name="T1" fmla="*/ 0 h 41"/>
                  <a:gd name="T2" fmla="*/ 0 w 119"/>
                  <a:gd name="T3" fmla="*/ 1 h 41"/>
                  <a:gd name="T4" fmla="*/ 0 w 119"/>
                  <a:gd name="T5" fmla="*/ 0 h 41"/>
                  <a:gd name="T6" fmla="*/ 3 w 119"/>
                  <a:gd name="T7" fmla="*/ 0 h 41"/>
                  <a:gd name="T8" fmla="*/ 3 w 119"/>
                  <a:gd name="T9" fmla="*/ 0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9"/>
                  <a:gd name="T16" fmla="*/ 0 h 41"/>
                  <a:gd name="T17" fmla="*/ 119 w 119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9" h="41">
                    <a:moveTo>
                      <a:pt x="119" y="30"/>
                    </a:moveTo>
                    <a:lnTo>
                      <a:pt x="4" y="41"/>
                    </a:lnTo>
                    <a:lnTo>
                      <a:pt x="0" y="11"/>
                    </a:lnTo>
                    <a:lnTo>
                      <a:pt x="114" y="0"/>
                    </a:lnTo>
                    <a:lnTo>
                      <a:pt x="119" y="30"/>
                    </a:lnTo>
                    <a:close/>
                  </a:path>
                </a:pathLst>
              </a:custGeom>
              <a:solidFill>
                <a:srgbClr val="A8C9F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71" name="Freeform 131"/>
              <p:cNvSpPr>
                <a:spLocks/>
              </p:cNvSpPr>
              <p:nvPr/>
            </p:nvSpPr>
            <p:spPr bwMode="auto">
              <a:xfrm>
                <a:off x="3176" y="1419"/>
                <a:ext cx="482" cy="74"/>
              </a:xfrm>
              <a:custGeom>
                <a:avLst/>
                <a:gdLst>
                  <a:gd name="T0" fmla="*/ 0 w 963"/>
                  <a:gd name="T1" fmla="*/ 4 h 147"/>
                  <a:gd name="T2" fmla="*/ 31 w 963"/>
                  <a:gd name="T3" fmla="*/ 0 h 147"/>
                  <a:gd name="T4" fmla="*/ 31 w 963"/>
                  <a:gd name="T5" fmla="*/ 2 h 147"/>
                  <a:gd name="T6" fmla="*/ 1 w 963"/>
                  <a:gd name="T7" fmla="*/ 5 h 147"/>
                  <a:gd name="T8" fmla="*/ 0 w 963"/>
                  <a:gd name="T9" fmla="*/ 4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3"/>
                  <a:gd name="T16" fmla="*/ 0 h 147"/>
                  <a:gd name="T17" fmla="*/ 963 w 963"/>
                  <a:gd name="T18" fmla="*/ 147 h 1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3" h="147">
                    <a:moveTo>
                      <a:pt x="0" y="109"/>
                    </a:moveTo>
                    <a:lnTo>
                      <a:pt x="962" y="0"/>
                    </a:lnTo>
                    <a:lnTo>
                      <a:pt x="963" y="33"/>
                    </a:lnTo>
                    <a:lnTo>
                      <a:pt x="2" y="147"/>
                    </a:lnTo>
                    <a:lnTo>
                      <a:pt x="0" y="109"/>
                    </a:lnTo>
                    <a:close/>
                  </a:path>
                </a:pathLst>
              </a:custGeom>
              <a:solidFill>
                <a:srgbClr val="AAD8D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72" name="Freeform 132"/>
              <p:cNvSpPr>
                <a:spLocks/>
              </p:cNvSpPr>
              <p:nvPr/>
            </p:nvSpPr>
            <p:spPr bwMode="auto">
              <a:xfrm>
                <a:off x="3584" y="1609"/>
                <a:ext cx="326" cy="113"/>
              </a:xfrm>
              <a:custGeom>
                <a:avLst/>
                <a:gdLst>
                  <a:gd name="T0" fmla="*/ 8 w 651"/>
                  <a:gd name="T1" fmla="*/ 7 h 226"/>
                  <a:gd name="T2" fmla="*/ 0 w 651"/>
                  <a:gd name="T3" fmla="*/ 3 h 226"/>
                  <a:gd name="T4" fmla="*/ 14 w 651"/>
                  <a:gd name="T5" fmla="*/ 0 h 226"/>
                  <a:gd name="T6" fmla="*/ 21 w 651"/>
                  <a:gd name="T7" fmla="*/ 4 h 226"/>
                  <a:gd name="T8" fmla="*/ 8 w 651"/>
                  <a:gd name="T9" fmla="*/ 7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51"/>
                  <a:gd name="T16" fmla="*/ 0 h 226"/>
                  <a:gd name="T17" fmla="*/ 651 w 651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51" h="226">
                    <a:moveTo>
                      <a:pt x="226" y="226"/>
                    </a:moveTo>
                    <a:lnTo>
                      <a:pt x="0" y="73"/>
                    </a:lnTo>
                    <a:lnTo>
                      <a:pt x="426" y="0"/>
                    </a:lnTo>
                    <a:lnTo>
                      <a:pt x="651" y="121"/>
                    </a:lnTo>
                    <a:lnTo>
                      <a:pt x="226" y="226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73" name="Freeform 133"/>
              <p:cNvSpPr>
                <a:spLocks/>
              </p:cNvSpPr>
              <p:nvPr/>
            </p:nvSpPr>
            <p:spPr bwMode="auto">
              <a:xfrm>
                <a:off x="3218" y="1543"/>
                <a:ext cx="78" cy="29"/>
              </a:xfrm>
              <a:custGeom>
                <a:avLst/>
                <a:gdLst>
                  <a:gd name="T0" fmla="*/ 0 w 154"/>
                  <a:gd name="T1" fmla="*/ 1 h 58"/>
                  <a:gd name="T2" fmla="*/ 3 w 154"/>
                  <a:gd name="T3" fmla="*/ 2 h 58"/>
                  <a:gd name="T4" fmla="*/ 5 w 154"/>
                  <a:gd name="T5" fmla="*/ 2 h 58"/>
                  <a:gd name="T6" fmla="*/ 5 w 154"/>
                  <a:gd name="T7" fmla="*/ 1 h 58"/>
                  <a:gd name="T8" fmla="*/ 3 w 154"/>
                  <a:gd name="T9" fmla="*/ 2 h 58"/>
                  <a:gd name="T10" fmla="*/ 1 w 154"/>
                  <a:gd name="T11" fmla="*/ 0 h 58"/>
                  <a:gd name="T12" fmla="*/ 0 w 154"/>
                  <a:gd name="T13" fmla="*/ 1 h 5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8"/>
                  <a:gd name="T23" fmla="*/ 154 w 154"/>
                  <a:gd name="T24" fmla="*/ 58 h 5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8">
                    <a:moveTo>
                      <a:pt x="0" y="11"/>
                    </a:moveTo>
                    <a:lnTo>
                      <a:pt x="67" y="58"/>
                    </a:lnTo>
                    <a:lnTo>
                      <a:pt x="154" y="46"/>
                    </a:lnTo>
                    <a:lnTo>
                      <a:pt x="140" y="31"/>
                    </a:lnTo>
                    <a:lnTo>
                      <a:pt x="75" y="40"/>
                    </a:lnTo>
                    <a:lnTo>
                      <a:pt x="21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74" name="Freeform 134"/>
              <p:cNvSpPr>
                <a:spLocks/>
              </p:cNvSpPr>
              <p:nvPr/>
            </p:nvSpPr>
            <p:spPr bwMode="auto">
              <a:xfrm>
                <a:off x="3280" y="1535"/>
                <a:ext cx="77" cy="28"/>
              </a:xfrm>
              <a:custGeom>
                <a:avLst/>
                <a:gdLst>
                  <a:gd name="T0" fmla="*/ 0 w 154"/>
                  <a:gd name="T1" fmla="*/ 0 h 57"/>
                  <a:gd name="T2" fmla="*/ 2 w 154"/>
                  <a:gd name="T3" fmla="*/ 1 h 57"/>
                  <a:gd name="T4" fmla="*/ 5 w 154"/>
                  <a:gd name="T5" fmla="*/ 1 h 57"/>
                  <a:gd name="T6" fmla="*/ 5 w 154"/>
                  <a:gd name="T7" fmla="*/ 0 h 57"/>
                  <a:gd name="T8" fmla="*/ 2 w 154"/>
                  <a:gd name="T9" fmla="*/ 1 h 57"/>
                  <a:gd name="T10" fmla="*/ 1 w 154"/>
                  <a:gd name="T11" fmla="*/ 0 h 57"/>
                  <a:gd name="T12" fmla="*/ 0 w 154"/>
                  <a:gd name="T13" fmla="*/ 0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7"/>
                  <a:gd name="T23" fmla="*/ 154 w 154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7">
                    <a:moveTo>
                      <a:pt x="0" y="11"/>
                    </a:moveTo>
                    <a:lnTo>
                      <a:pt x="67" y="57"/>
                    </a:lnTo>
                    <a:lnTo>
                      <a:pt x="154" y="46"/>
                    </a:lnTo>
                    <a:lnTo>
                      <a:pt x="141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75" name="Freeform 135"/>
              <p:cNvSpPr>
                <a:spLocks/>
              </p:cNvSpPr>
              <p:nvPr/>
            </p:nvSpPr>
            <p:spPr bwMode="auto">
              <a:xfrm>
                <a:off x="3341" y="1527"/>
                <a:ext cx="77" cy="28"/>
              </a:xfrm>
              <a:custGeom>
                <a:avLst/>
                <a:gdLst>
                  <a:gd name="T0" fmla="*/ 0 w 155"/>
                  <a:gd name="T1" fmla="*/ 0 h 57"/>
                  <a:gd name="T2" fmla="*/ 2 w 155"/>
                  <a:gd name="T3" fmla="*/ 1 h 57"/>
                  <a:gd name="T4" fmla="*/ 4 w 155"/>
                  <a:gd name="T5" fmla="*/ 1 h 57"/>
                  <a:gd name="T6" fmla="*/ 4 w 155"/>
                  <a:gd name="T7" fmla="*/ 0 h 57"/>
                  <a:gd name="T8" fmla="*/ 2 w 155"/>
                  <a:gd name="T9" fmla="*/ 1 h 57"/>
                  <a:gd name="T10" fmla="*/ 0 w 155"/>
                  <a:gd name="T11" fmla="*/ 0 h 57"/>
                  <a:gd name="T12" fmla="*/ 0 w 155"/>
                  <a:gd name="T13" fmla="*/ 0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7"/>
                  <a:gd name="T23" fmla="*/ 155 w 155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7">
                    <a:moveTo>
                      <a:pt x="0" y="9"/>
                    </a:moveTo>
                    <a:lnTo>
                      <a:pt x="67" y="57"/>
                    </a:lnTo>
                    <a:lnTo>
                      <a:pt x="155" y="46"/>
                    </a:lnTo>
                    <a:lnTo>
                      <a:pt x="141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76" name="Freeform 136"/>
              <p:cNvSpPr>
                <a:spLocks/>
              </p:cNvSpPr>
              <p:nvPr/>
            </p:nvSpPr>
            <p:spPr bwMode="auto">
              <a:xfrm>
                <a:off x="3402" y="1518"/>
                <a:ext cx="76" cy="29"/>
              </a:xfrm>
              <a:custGeom>
                <a:avLst/>
                <a:gdLst>
                  <a:gd name="T0" fmla="*/ 0 w 154"/>
                  <a:gd name="T1" fmla="*/ 1 h 57"/>
                  <a:gd name="T2" fmla="*/ 2 w 154"/>
                  <a:gd name="T3" fmla="*/ 2 h 57"/>
                  <a:gd name="T4" fmla="*/ 4 w 154"/>
                  <a:gd name="T5" fmla="*/ 2 h 57"/>
                  <a:gd name="T6" fmla="*/ 4 w 154"/>
                  <a:gd name="T7" fmla="*/ 1 h 57"/>
                  <a:gd name="T8" fmla="*/ 2 w 154"/>
                  <a:gd name="T9" fmla="*/ 2 h 57"/>
                  <a:gd name="T10" fmla="*/ 0 w 154"/>
                  <a:gd name="T11" fmla="*/ 0 h 57"/>
                  <a:gd name="T12" fmla="*/ 0 w 154"/>
                  <a:gd name="T13" fmla="*/ 1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7"/>
                  <a:gd name="T23" fmla="*/ 154 w 154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7">
                    <a:moveTo>
                      <a:pt x="0" y="10"/>
                    </a:moveTo>
                    <a:lnTo>
                      <a:pt x="67" y="57"/>
                    </a:lnTo>
                    <a:lnTo>
                      <a:pt x="154" y="47"/>
                    </a:lnTo>
                    <a:lnTo>
                      <a:pt x="140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77" name="Freeform 137"/>
              <p:cNvSpPr>
                <a:spLocks/>
              </p:cNvSpPr>
              <p:nvPr/>
            </p:nvSpPr>
            <p:spPr bwMode="auto">
              <a:xfrm>
                <a:off x="3462" y="1510"/>
                <a:ext cx="77" cy="29"/>
              </a:xfrm>
              <a:custGeom>
                <a:avLst/>
                <a:gdLst>
                  <a:gd name="T0" fmla="*/ 0 w 156"/>
                  <a:gd name="T1" fmla="*/ 1 h 57"/>
                  <a:gd name="T2" fmla="*/ 2 w 156"/>
                  <a:gd name="T3" fmla="*/ 2 h 57"/>
                  <a:gd name="T4" fmla="*/ 4 w 156"/>
                  <a:gd name="T5" fmla="*/ 2 h 57"/>
                  <a:gd name="T6" fmla="*/ 4 w 156"/>
                  <a:gd name="T7" fmla="*/ 1 h 57"/>
                  <a:gd name="T8" fmla="*/ 2 w 156"/>
                  <a:gd name="T9" fmla="*/ 2 h 57"/>
                  <a:gd name="T10" fmla="*/ 0 w 156"/>
                  <a:gd name="T11" fmla="*/ 0 h 57"/>
                  <a:gd name="T12" fmla="*/ 0 w 156"/>
                  <a:gd name="T13" fmla="*/ 1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57"/>
                  <a:gd name="T23" fmla="*/ 156 w 156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57">
                    <a:moveTo>
                      <a:pt x="0" y="10"/>
                    </a:moveTo>
                    <a:lnTo>
                      <a:pt x="68" y="57"/>
                    </a:lnTo>
                    <a:lnTo>
                      <a:pt x="156" y="46"/>
                    </a:lnTo>
                    <a:lnTo>
                      <a:pt x="142" y="31"/>
                    </a:lnTo>
                    <a:lnTo>
                      <a:pt x="76" y="39"/>
                    </a:lnTo>
                    <a:lnTo>
                      <a:pt x="22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78" name="Freeform 138"/>
              <p:cNvSpPr>
                <a:spLocks/>
              </p:cNvSpPr>
              <p:nvPr/>
            </p:nvSpPr>
            <p:spPr bwMode="auto">
              <a:xfrm>
                <a:off x="3523" y="1502"/>
                <a:ext cx="77" cy="29"/>
              </a:xfrm>
              <a:custGeom>
                <a:avLst/>
                <a:gdLst>
                  <a:gd name="T0" fmla="*/ 0 w 156"/>
                  <a:gd name="T1" fmla="*/ 1 h 56"/>
                  <a:gd name="T2" fmla="*/ 2 w 156"/>
                  <a:gd name="T3" fmla="*/ 2 h 56"/>
                  <a:gd name="T4" fmla="*/ 4 w 156"/>
                  <a:gd name="T5" fmla="*/ 2 h 56"/>
                  <a:gd name="T6" fmla="*/ 4 w 156"/>
                  <a:gd name="T7" fmla="*/ 1 h 56"/>
                  <a:gd name="T8" fmla="*/ 2 w 156"/>
                  <a:gd name="T9" fmla="*/ 2 h 56"/>
                  <a:gd name="T10" fmla="*/ 0 w 156"/>
                  <a:gd name="T11" fmla="*/ 0 h 56"/>
                  <a:gd name="T12" fmla="*/ 0 w 156"/>
                  <a:gd name="T13" fmla="*/ 1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56"/>
                  <a:gd name="T23" fmla="*/ 156 w 156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56">
                    <a:moveTo>
                      <a:pt x="0" y="10"/>
                    </a:moveTo>
                    <a:lnTo>
                      <a:pt x="68" y="56"/>
                    </a:lnTo>
                    <a:lnTo>
                      <a:pt x="156" y="46"/>
                    </a:lnTo>
                    <a:lnTo>
                      <a:pt x="142" y="31"/>
                    </a:lnTo>
                    <a:lnTo>
                      <a:pt x="76" y="39"/>
                    </a:lnTo>
                    <a:lnTo>
                      <a:pt x="22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79" name="Freeform 139"/>
              <p:cNvSpPr>
                <a:spLocks/>
              </p:cNvSpPr>
              <p:nvPr/>
            </p:nvSpPr>
            <p:spPr bwMode="auto">
              <a:xfrm>
                <a:off x="3584" y="1494"/>
                <a:ext cx="78" cy="28"/>
              </a:xfrm>
              <a:custGeom>
                <a:avLst/>
                <a:gdLst>
                  <a:gd name="T0" fmla="*/ 0 w 155"/>
                  <a:gd name="T1" fmla="*/ 1 h 56"/>
                  <a:gd name="T2" fmla="*/ 3 w 155"/>
                  <a:gd name="T3" fmla="*/ 2 h 56"/>
                  <a:gd name="T4" fmla="*/ 5 w 155"/>
                  <a:gd name="T5" fmla="*/ 2 h 56"/>
                  <a:gd name="T6" fmla="*/ 5 w 155"/>
                  <a:gd name="T7" fmla="*/ 1 h 56"/>
                  <a:gd name="T8" fmla="*/ 3 w 155"/>
                  <a:gd name="T9" fmla="*/ 2 h 56"/>
                  <a:gd name="T10" fmla="*/ 1 w 155"/>
                  <a:gd name="T11" fmla="*/ 0 h 56"/>
                  <a:gd name="T12" fmla="*/ 0 w 155"/>
                  <a:gd name="T13" fmla="*/ 1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6"/>
                  <a:gd name="T23" fmla="*/ 155 w 155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6">
                    <a:moveTo>
                      <a:pt x="0" y="9"/>
                    </a:moveTo>
                    <a:lnTo>
                      <a:pt x="68" y="56"/>
                    </a:lnTo>
                    <a:lnTo>
                      <a:pt x="155" y="46"/>
                    </a:lnTo>
                    <a:lnTo>
                      <a:pt x="141" y="31"/>
                    </a:lnTo>
                    <a:lnTo>
                      <a:pt x="76" y="38"/>
                    </a:lnTo>
                    <a:lnTo>
                      <a:pt x="21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80" name="Freeform 140"/>
              <p:cNvSpPr>
                <a:spLocks/>
              </p:cNvSpPr>
              <p:nvPr/>
            </p:nvSpPr>
            <p:spPr bwMode="auto">
              <a:xfrm>
                <a:off x="3645" y="1486"/>
                <a:ext cx="77" cy="28"/>
              </a:xfrm>
              <a:custGeom>
                <a:avLst/>
                <a:gdLst>
                  <a:gd name="T0" fmla="*/ 0 w 154"/>
                  <a:gd name="T1" fmla="*/ 0 h 58"/>
                  <a:gd name="T2" fmla="*/ 2 w 154"/>
                  <a:gd name="T3" fmla="*/ 1 h 58"/>
                  <a:gd name="T4" fmla="*/ 5 w 154"/>
                  <a:gd name="T5" fmla="*/ 1 h 58"/>
                  <a:gd name="T6" fmla="*/ 5 w 154"/>
                  <a:gd name="T7" fmla="*/ 0 h 58"/>
                  <a:gd name="T8" fmla="*/ 2 w 154"/>
                  <a:gd name="T9" fmla="*/ 1 h 58"/>
                  <a:gd name="T10" fmla="*/ 1 w 154"/>
                  <a:gd name="T11" fmla="*/ 0 h 58"/>
                  <a:gd name="T12" fmla="*/ 0 w 154"/>
                  <a:gd name="T13" fmla="*/ 0 h 5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8"/>
                  <a:gd name="T23" fmla="*/ 154 w 154"/>
                  <a:gd name="T24" fmla="*/ 58 h 5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8">
                    <a:moveTo>
                      <a:pt x="0" y="11"/>
                    </a:moveTo>
                    <a:lnTo>
                      <a:pt x="68" y="58"/>
                    </a:lnTo>
                    <a:lnTo>
                      <a:pt x="154" y="46"/>
                    </a:lnTo>
                    <a:lnTo>
                      <a:pt x="141" y="31"/>
                    </a:lnTo>
                    <a:lnTo>
                      <a:pt x="75" y="39"/>
                    </a:lnTo>
                    <a:lnTo>
                      <a:pt x="22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81" name="Freeform 141"/>
              <p:cNvSpPr>
                <a:spLocks/>
              </p:cNvSpPr>
              <p:nvPr/>
            </p:nvSpPr>
            <p:spPr bwMode="auto">
              <a:xfrm>
                <a:off x="3274" y="1567"/>
                <a:ext cx="78" cy="28"/>
              </a:xfrm>
              <a:custGeom>
                <a:avLst/>
                <a:gdLst>
                  <a:gd name="T0" fmla="*/ 0 w 154"/>
                  <a:gd name="T1" fmla="*/ 1 h 56"/>
                  <a:gd name="T2" fmla="*/ 3 w 154"/>
                  <a:gd name="T3" fmla="*/ 2 h 56"/>
                  <a:gd name="T4" fmla="*/ 5 w 154"/>
                  <a:gd name="T5" fmla="*/ 2 h 56"/>
                  <a:gd name="T6" fmla="*/ 5 w 154"/>
                  <a:gd name="T7" fmla="*/ 1 h 56"/>
                  <a:gd name="T8" fmla="*/ 3 w 154"/>
                  <a:gd name="T9" fmla="*/ 2 h 56"/>
                  <a:gd name="T10" fmla="*/ 1 w 154"/>
                  <a:gd name="T11" fmla="*/ 0 h 56"/>
                  <a:gd name="T12" fmla="*/ 0 w 154"/>
                  <a:gd name="T13" fmla="*/ 1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6"/>
                  <a:gd name="T23" fmla="*/ 154 w 154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6">
                    <a:moveTo>
                      <a:pt x="0" y="10"/>
                    </a:moveTo>
                    <a:lnTo>
                      <a:pt x="66" y="56"/>
                    </a:lnTo>
                    <a:lnTo>
                      <a:pt x="154" y="46"/>
                    </a:lnTo>
                    <a:lnTo>
                      <a:pt x="140" y="31"/>
                    </a:lnTo>
                    <a:lnTo>
                      <a:pt x="75" y="39"/>
                    </a:lnTo>
                    <a:lnTo>
                      <a:pt x="20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82" name="Freeform 142"/>
              <p:cNvSpPr>
                <a:spLocks/>
              </p:cNvSpPr>
              <p:nvPr/>
            </p:nvSpPr>
            <p:spPr bwMode="auto">
              <a:xfrm>
                <a:off x="3335" y="1559"/>
                <a:ext cx="78" cy="28"/>
              </a:xfrm>
              <a:custGeom>
                <a:avLst/>
                <a:gdLst>
                  <a:gd name="T0" fmla="*/ 0 w 154"/>
                  <a:gd name="T1" fmla="*/ 0 h 57"/>
                  <a:gd name="T2" fmla="*/ 3 w 154"/>
                  <a:gd name="T3" fmla="*/ 1 h 57"/>
                  <a:gd name="T4" fmla="*/ 5 w 154"/>
                  <a:gd name="T5" fmla="*/ 1 h 57"/>
                  <a:gd name="T6" fmla="*/ 5 w 154"/>
                  <a:gd name="T7" fmla="*/ 0 h 57"/>
                  <a:gd name="T8" fmla="*/ 3 w 154"/>
                  <a:gd name="T9" fmla="*/ 1 h 57"/>
                  <a:gd name="T10" fmla="*/ 1 w 154"/>
                  <a:gd name="T11" fmla="*/ 0 h 57"/>
                  <a:gd name="T12" fmla="*/ 0 w 154"/>
                  <a:gd name="T13" fmla="*/ 0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7"/>
                  <a:gd name="T23" fmla="*/ 154 w 154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7">
                    <a:moveTo>
                      <a:pt x="0" y="10"/>
                    </a:moveTo>
                    <a:lnTo>
                      <a:pt x="67" y="57"/>
                    </a:lnTo>
                    <a:lnTo>
                      <a:pt x="154" y="47"/>
                    </a:lnTo>
                    <a:lnTo>
                      <a:pt x="140" y="30"/>
                    </a:lnTo>
                    <a:lnTo>
                      <a:pt x="75" y="38"/>
                    </a:lnTo>
                    <a:lnTo>
                      <a:pt x="21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83" name="Freeform 143"/>
              <p:cNvSpPr>
                <a:spLocks/>
              </p:cNvSpPr>
              <p:nvPr/>
            </p:nvSpPr>
            <p:spPr bwMode="auto">
              <a:xfrm>
                <a:off x="3396" y="1550"/>
                <a:ext cx="77" cy="29"/>
              </a:xfrm>
              <a:custGeom>
                <a:avLst/>
                <a:gdLst>
                  <a:gd name="T0" fmla="*/ 0 w 153"/>
                  <a:gd name="T1" fmla="*/ 1 h 58"/>
                  <a:gd name="T2" fmla="*/ 3 w 153"/>
                  <a:gd name="T3" fmla="*/ 2 h 58"/>
                  <a:gd name="T4" fmla="*/ 5 w 153"/>
                  <a:gd name="T5" fmla="*/ 2 h 58"/>
                  <a:gd name="T6" fmla="*/ 5 w 153"/>
                  <a:gd name="T7" fmla="*/ 1 h 58"/>
                  <a:gd name="T8" fmla="*/ 3 w 153"/>
                  <a:gd name="T9" fmla="*/ 2 h 58"/>
                  <a:gd name="T10" fmla="*/ 1 w 153"/>
                  <a:gd name="T11" fmla="*/ 0 h 58"/>
                  <a:gd name="T12" fmla="*/ 0 w 153"/>
                  <a:gd name="T13" fmla="*/ 1 h 5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3"/>
                  <a:gd name="T22" fmla="*/ 0 h 58"/>
                  <a:gd name="T23" fmla="*/ 153 w 153"/>
                  <a:gd name="T24" fmla="*/ 58 h 5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3" h="58">
                    <a:moveTo>
                      <a:pt x="0" y="11"/>
                    </a:moveTo>
                    <a:lnTo>
                      <a:pt x="67" y="58"/>
                    </a:lnTo>
                    <a:lnTo>
                      <a:pt x="153" y="46"/>
                    </a:lnTo>
                    <a:lnTo>
                      <a:pt x="139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84" name="Freeform 144"/>
              <p:cNvSpPr>
                <a:spLocks/>
              </p:cNvSpPr>
              <p:nvPr/>
            </p:nvSpPr>
            <p:spPr bwMode="auto">
              <a:xfrm>
                <a:off x="3456" y="1542"/>
                <a:ext cx="78" cy="28"/>
              </a:xfrm>
              <a:custGeom>
                <a:avLst/>
                <a:gdLst>
                  <a:gd name="T0" fmla="*/ 0 w 155"/>
                  <a:gd name="T1" fmla="*/ 0 h 57"/>
                  <a:gd name="T2" fmla="*/ 3 w 155"/>
                  <a:gd name="T3" fmla="*/ 1 h 57"/>
                  <a:gd name="T4" fmla="*/ 5 w 155"/>
                  <a:gd name="T5" fmla="*/ 1 h 57"/>
                  <a:gd name="T6" fmla="*/ 5 w 155"/>
                  <a:gd name="T7" fmla="*/ 0 h 57"/>
                  <a:gd name="T8" fmla="*/ 3 w 155"/>
                  <a:gd name="T9" fmla="*/ 1 h 57"/>
                  <a:gd name="T10" fmla="*/ 1 w 155"/>
                  <a:gd name="T11" fmla="*/ 0 h 57"/>
                  <a:gd name="T12" fmla="*/ 0 w 155"/>
                  <a:gd name="T13" fmla="*/ 0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7"/>
                  <a:gd name="T23" fmla="*/ 155 w 155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7">
                    <a:moveTo>
                      <a:pt x="0" y="10"/>
                    </a:moveTo>
                    <a:lnTo>
                      <a:pt x="68" y="57"/>
                    </a:lnTo>
                    <a:lnTo>
                      <a:pt x="155" y="46"/>
                    </a:lnTo>
                    <a:lnTo>
                      <a:pt x="142" y="31"/>
                    </a:lnTo>
                    <a:lnTo>
                      <a:pt x="76" y="39"/>
                    </a:lnTo>
                    <a:lnTo>
                      <a:pt x="22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85" name="Freeform 145"/>
              <p:cNvSpPr>
                <a:spLocks/>
              </p:cNvSpPr>
              <p:nvPr/>
            </p:nvSpPr>
            <p:spPr bwMode="auto">
              <a:xfrm>
                <a:off x="3517" y="1534"/>
                <a:ext cx="78" cy="28"/>
              </a:xfrm>
              <a:custGeom>
                <a:avLst/>
                <a:gdLst>
                  <a:gd name="T0" fmla="*/ 0 w 156"/>
                  <a:gd name="T1" fmla="*/ 1 h 56"/>
                  <a:gd name="T2" fmla="*/ 2 w 156"/>
                  <a:gd name="T3" fmla="*/ 2 h 56"/>
                  <a:gd name="T4" fmla="*/ 5 w 156"/>
                  <a:gd name="T5" fmla="*/ 2 h 56"/>
                  <a:gd name="T6" fmla="*/ 5 w 156"/>
                  <a:gd name="T7" fmla="*/ 1 h 56"/>
                  <a:gd name="T8" fmla="*/ 2 w 156"/>
                  <a:gd name="T9" fmla="*/ 2 h 56"/>
                  <a:gd name="T10" fmla="*/ 1 w 156"/>
                  <a:gd name="T11" fmla="*/ 0 h 56"/>
                  <a:gd name="T12" fmla="*/ 0 w 156"/>
                  <a:gd name="T13" fmla="*/ 1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56"/>
                  <a:gd name="T23" fmla="*/ 156 w 156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56">
                    <a:moveTo>
                      <a:pt x="0" y="9"/>
                    </a:moveTo>
                    <a:lnTo>
                      <a:pt x="68" y="56"/>
                    </a:lnTo>
                    <a:lnTo>
                      <a:pt x="156" y="46"/>
                    </a:lnTo>
                    <a:lnTo>
                      <a:pt x="142" y="31"/>
                    </a:lnTo>
                    <a:lnTo>
                      <a:pt x="76" y="39"/>
                    </a:lnTo>
                    <a:lnTo>
                      <a:pt x="22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86" name="Freeform 146"/>
              <p:cNvSpPr>
                <a:spLocks/>
              </p:cNvSpPr>
              <p:nvPr/>
            </p:nvSpPr>
            <p:spPr bwMode="auto">
              <a:xfrm>
                <a:off x="3579" y="1525"/>
                <a:ext cx="77" cy="29"/>
              </a:xfrm>
              <a:custGeom>
                <a:avLst/>
                <a:gdLst>
                  <a:gd name="T0" fmla="*/ 0 w 155"/>
                  <a:gd name="T1" fmla="*/ 1 h 57"/>
                  <a:gd name="T2" fmla="*/ 2 w 155"/>
                  <a:gd name="T3" fmla="*/ 2 h 57"/>
                  <a:gd name="T4" fmla="*/ 4 w 155"/>
                  <a:gd name="T5" fmla="*/ 2 h 57"/>
                  <a:gd name="T6" fmla="*/ 4 w 155"/>
                  <a:gd name="T7" fmla="*/ 1 h 57"/>
                  <a:gd name="T8" fmla="*/ 2 w 155"/>
                  <a:gd name="T9" fmla="*/ 2 h 57"/>
                  <a:gd name="T10" fmla="*/ 0 w 155"/>
                  <a:gd name="T11" fmla="*/ 0 h 57"/>
                  <a:gd name="T12" fmla="*/ 0 w 155"/>
                  <a:gd name="T13" fmla="*/ 1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7"/>
                  <a:gd name="T23" fmla="*/ 155 w 155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7">
                    <a:moveTo>
                      <a:pt x="0" y="10"/>
                    </a:moveTo>
                    <a:lnTo>
                      <a:pt x="68" y="57"/>
                    </a:lnTo>
                    <a:lnTo>
                      <a:pt x="155" y="47"/>
                    </a:lnTo>
                    <a:lnTo>
                      <a:pt x="142" y="31"/>
                    </a:lnTo>
                    <a:lnTo>
                      <a:pt x="75" y="39"/>
                    </a:lnTo>
                    <a:lnTo>
                      <a:pt x="22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87" name="Freeform 147"/>
              <p:cNvSpPr>
                <a:spLocks/>
              </p:cNvSpPr>
              <p:nvPr/>
            </p:nvSpPr>
            <p:spPr bwMode="auto">
              <a:xfrm>
                <a:off x="3640" y="1517"/>
                <a:ext cx="77" cy="29"/>
              </a:xfrm>
              <a:custGeom>
                <a:avLst/>
                <a:gdLst>
                  <a:gd name="T0" fmla="*/ 0 w 155"/>
                  <a:gd name="T1" fmla="*/ 1 h 57"/>
                  <a:gd name="T2" fmla="*/ 2 w 155"/>
                  <a:gd name="T3" fmla="*/ 2 h 57"/>
                  <a:gd name="T4" fmla="*/ 4 w 155"/>
                  <a:gd name="T5" fmla="*/ 2 h 57"/>
                  <a:gd name="T6" fmla="*/ 4 w 155"/>
                  <a:gd name="T7" fmla="*/ 1 h 57"/>
                  <a:gd name="T8" fmla="*/ 2 w 155"/>
                  <a:gd name="T9" fmla="*/ 2 h 57"/>
                  <a:gd name="T10" fmla="*/ 0 w 155"/>
                  <a:gd name="T11" fmla="*/ 0 h 57"/>
                  <a:gd name="T12" fmla="*/ 0 w 155"/>
                  <a:gd name="T13" fmla="*/ 1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7"/>
                  <a:gd name="T23" fmla="*/ 155 w 155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7">
                    <a:moveTo>
                      <a:pt x="0" y="10"/>
                    </a:moveTo>
                    <a:lnTo>
                      <a:pt x="68" y="57"/>
                    </a:lnTo>
                    <a:lnTo>
                      <a:pt x="155" y="46"/>
                    </a:lnTo>
                    <a:lnTo>
                      <a:pt x="142" y="31"/>
                    </a:lnTo>
                    <a:lnTo>
                      <a:pt x="75" y="39"/>
                    </a:lnTo>
                    <a:lnTo>
                      <a:pt x="22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88" name="Freeform 148"/>
              <p:cNvSpPr>
                <a:spLocks/>
              </p:cNvSpPr>
              <p:nvPr/>
            </p:nvSpPr>
            <p:spPr bwMode="auto">
              <a:xfrm>
                <a:off x="3701" y="1509"/>
                <a:ext cx="77" cy="28"/>
              </a:xfrm>
              <a:custGeom>
                <a:avLst/>
                <a:gdLst>
                  <a:gd name="T0" fmla="*/ 0 w 155"/>
                  <a:gd name="T1" fmla="*/ 0 h 57"/>
                  <a:gd name="T2" fmla="*/ 2 w 155"/>
                  <a:gd name="T3" fmla="*/ 1 h 57"/>
                  <a:gd name="T4" fmla="*/ 4 w 155"/>
                  <a:gd name="T5" fmla="*/ 1 h 57"/>
                  <a:gd name="T6" fmla="*/ 4 w 155"/>
                  <a:gd name="T7" fmla="*/ 1 h 57"/>
                  <a:gd name="T8" fmla="*/ 2 w 155"/>
                  <a:gd name="T9" fmla="*/ 1 h 57"/>
                  <a:gd name="T10" fmla="*/ 0 w 155"/>
                  <a:gd name="T11" fmla="*/ 0 h 57"/>
                  <a:gd name="T12" fmla="*/ 0 w 155"/>
                  <a:gd name="T13" fmla="*/ 0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7"/>
                  <a:gd name="T23" fmla="*/ 155 w 155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7">
                    <a:moveTo>
                      <a:pt x="0" y="11"/>
                    </a:moveTo>
                    <a:lnTo>
                      <a:pt x="68" y="57"/>
                    </a:lnTo>
                    <a:lnTo>
                      <a:pt x="155" y="47"/>
                    </a:lnTo>
                    <a:lnTo>
                      <a:pt x="142" y="32"/>
                    </a:lnTo>
                    <a:lnTo>
                      <a:pt x="75" y="40"/>
                    </a:lnTo>
                    <a:lnTo>
                      <a:pt x="22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89" name="Freeform 149"/>
              <p:cNvSpPr>
                <a:spLocks/>
              </p:cNvSpPr>
              <p:nvPr/>
            </p:nvSpPr>
            <p:spPr bwMode="auto">
              <a:xfrm>
                <a:off x="3331" y="1592"/>
                <a:ext cx="78" cy="29"/>
              </a:xfrm>
              <a:custGeom>
                <a:avLst/>
                <a:gdLst>
                  <a:gd name="T0" fmla="*/ 0 w 154"/>
                  <a:gd name="T1" fmla="*/ 1 h 58"/>
                  <a:gd name="T2" fmla="*/ 3 w 154"/>
                  <a:gd name="T3" fmla="*/ 2 h 58"/>
                  <a:gd name="T4" fmla="*/ 5 w 154"/>
                  <a:gd name="T5" fmla="*/ 2 h 58"/>
                  <a:gd name="T6" fmla="*/ 5 w 154"/>
                  <a:gd name="T7" fmla="*/ 1 h 58"/>
                  <a:gd name="T8" fmla="*/ 3 w 154"/>
                  <a:gd name="T9" fmla="*/ 2 h 58"/>
                  <a:gd name="T10" fmla="*/ 1 w 154"/>
                  <a:gd name="T11" fmla="*/ 0 h 58"/>
                  <a:gd name="T12" fmla="*/ 0 w 154"/>
                  <a:gd name="T13" fmla="*/ 1 h 5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8"/>
                  <a:gd name="T23" fmla="*/ 154 w 154"/>
                  <a:gd name="T24" fmla="*/ 58 h 5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8">
                    <a:moveTo>
                      <a:pt x="0" y="11"/>
                    </a:moveTo>
                    <a:lnTo>
                      <a:pt x="67" y="58"/>
                    </a:lnTo>
                    <a:lnTo>
                      <a:pt x="154" y="46"/>
                    </a:lnTo>
                    <a:lnTo>
                      <a:pt x="142" y="31"/>
                    </a:lnTo>
                    <a:lnTo>
                      <a:pt x="75" y="39"/>
                    </a:lnTo>
                    <a:lnTo>
                      <a:pt x="20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90" name="Freeform 150"/>
              <p:cNvSpPr>
                <a:spLocks/>
              </p:cNvSpPr>
              <p:nvPr/>
            </p:nvSpPr>
            <p:spPr bwMode="auto">
              <a:xfrm>
                <a:off x="3392" y="1584"/>
                <a:ext cx="77" cy="28"/>
              </a:xfrm>
              <a:custGeom>
                <a:avLst/>
                <a:gdLst>
                  <a:gd name="T0" fmla="*/ 0 w 153"/>
                  <a:gd name="T1" fmla="*/ 0 h 57"/>
                  <a:gd name="T2" fmla="*/ 3 w 153"/>
                  <a:gd name="T3" fmla="*/ 1 h 57"/>
                  <a:gd name="T4" fmla="*/ 5 w 153"/>
                  <a:gd name="T5" fmla="*/ 1 h 57"/>
                  <a:gd name="T6" fmla="*/ 5 w 153"/>
                  <a:gd name="T7" fmla="*/ 0 h 57"/>
                  <a:gd name="T8" fmla="*/ 3 w 153"/>
                  <a:gd name="T9" fmla="*/ 1 h 57"/>
                  <a:gd name="T10" fmla="*/ 1 w 153"/>
                  <a:gd name="T11" fmla="*/ 0 h 57"/>
                  <a:gd name="T12" fmla="*/ 0 w 153"/>
                  <a:gd name="T13" fmla="*/ 0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3"/>
                  <a:gd name="T22" fmla="*/ 0 h 57"/>
                  <a:gd name="T23" fmla="*/ 153 w 153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3" h="57">
                    <a:moveTo>
                      <a:pt x="0" y="11"/>
                    </a:moveTo>
                    <a:lnTo>
                      <a:pt x="67" y="57"/>
                    </a:lnTo>
                    <a:lnTo>
                      <a:pt x="153" y="46"/>
                    </a:lnTo>
                    <a:lnTo>
                      <a:pt x="139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91" name="Freeform 151"/>
              <p:cNvSpPr>
                <a:spLocks/>
              </p:cNvSpPr>
              <p:nvPr/>
            </p:nvSpPr>
            <p:spPr bwMode="auto">
              <a:xfrm>
                <a:off x="3454" y="1576"/>
                <a:ext cx="76" cy="28"/>
              </a:xfrm>
              <a:custGeom>
                <a:avLst/>
                <a:gdLst>
                  <a:gd name="T0" fmla="*/ 0 w 153"/>
                  <a:gd name="T1" fmla="*/ 1 h 56"/>
                  <a:gd name="T2" fmla="*/ 2 w 153"/>
                  <a:gd name="T3" fmla="*/ 2 h 56"/>
                  <a:gd name="T4" fmla="*/ 4 w 153"/>
                  <a:gd name="T5" fmla="*/ 2 h 56"/>
                  <a:gd name="T6" fmla="*/ 4 w 153"/>
                  <a:gd name="T7" fmla="*/ 1 h 56"/>
                  <a:gd name="T8" fmla="*/ 2 w 153"/>
                  <a:gd name="T9" fmla="*/ 2 h 56"/>
                  <a:gd name="T10" fmla="*/ 0 w 153"/>
                  <a:gd name="T11" fmla="*/ 0 h 56"/>
                  <a:gd name="T12" fmla="*/ 0 w 153"/>
                  <a:gd name="T13" fmla="*/ 1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3"/>
                  <a:gd name="T22" fmla="*/ 0 h 56"/>
                  <a:gd name="T23" fmla="*/ 153 w 153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3" h="56">
                    <a:moveTo>
                      <a:pt x="0" y="9"/>
                    </a:moveTo>
                    <a:lnTo>
                      <a:pt x="66" y="56"/>
                    </a:lnTo>
                    <a:lnTo>
                      <a:pt x="153" y="46"/>
                    </a:lnTo>
                    <a:lnTo>
                      <a:pt x="140" y="31"/>
                    </a:lnTo>
                    <a:lnTo>
                      <a:pt x="74" y="39"/>
                    </a:lnTo>
                    <a:lnTo>
                      <a:pt x="20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92" name="Freeform 152"/>
              <p:cNvSpPr>
                <a:spLocks/>
              </p:cNvSpPr>
              <p:nvPr/>
            </p:nvSpPr>
            <p:spPr bwMode="auto">
              <a:xfrm>
                <a:off x="3514" y="1567"/>
                <a:ext cx="77" cy="29"/>
              </a:xfrm>
              <a:custGeom>
                <a:avLst/>
                <a:gdLst>
                  <a:gd name="T0" fmla="*/ 0 w 155"/>
                  <a:gd name="T1" fmla="*/ 1 h 57"/>
                  <a:gd name="T2" fmla="*/ 2 w 155"/>
                  <a:gd name="T3" fmla="*/ 2 h 57"/>
                  <a:gd name="T4" fmla="*/ 4 w 155"/>
                  <a:gd name="T5" fmla="*/ 2 h 57"/>
                  <a:gd name="T6" fmla="*/ 4 w 155"/>
                  <a:gd name="T7" fmla="*/ 1 h 57"/>
                  <a:gd name="T8" fmla="*/ 2 w 155"/>
                  <a:gd name="T9" fmla="*/ 2 h 57"/>
                  <a:gd name="T10" fmla="*/ 0 w 155"/>
                  <a:gd name="T11" fmla="*/ 0 h 57"/>
                  <a:gd name="T12" fmla="*/ 0 w 155"/>
                  <a:gd name="T13" fmla="*/ 1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7"/>
                  <a:gd name="T23" fmla="*/ 155 w 155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7">
                    <a:moveTo>
                      <a:pt x="0" y="10"/>
                    </a:moveTo>
                    <a:lnTo>
                      <a:pt x="67" y="57"/>
                    </a:lnTo>
                    <a:lnTo>
                      <a:pt x="155" y="47"/>
                    </a:lnTo>
                    <a:lnTo>
                      <a:pt x="141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93" name="Freeform 153"/>
              <p:cNvSpPr>
                <a:spLocks/>
              </p:cNvSpPr>
              <p:nvPr/>
            </p:nvSpPr>
            <p:spPr bwMode="auto">
              <a:xfrm>
                <a:off x="3575" y="1559"/>
                <a:ext cx="77" cy="29"/>
              </a:xfrm>
              <a:custGeom>
                <a:avLst/>
                <a:gdLst>
                  <a:gd name="T0" fmla="*/ 0 w 155"/>
                  <a:gd name="T1" fmla="*/ 1 h 57"/>
                  <a:gd name="T2" fmla="*/ 2 w 155"/>
                  <a:gd name="T3" fmla="*/ 2 h 57"/>
                  <a:gd name="T4" fmla="*/ 4 w 155"/>
                  <a:gd name="T5" fmla="*/ 2 h 57"/>
                  <a:gd name="T6" fmla="*/ 4 w 155"/>
                  <a:gd name="T7" fmla="*/ 1 h 57"/>
                  <a:gd name="T8" fmla="*/ 2 w 155"/>
                  <a:gd name="T9" fmla="*/ 2 h 57"/>
                  <a:gd name="T10" fmla="*/ 0 w 155"/>
                  <a:gd name="T11" fmla="*/ 0 h 57"/>
                  <a:gd name="T12" fmla="*/ 0 w 155"/>
                  <a:gd name="T13" fmla="*/ 1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7"/>
                  <a:gd name="T23" fmla="*/ 155 w 155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7">
                    <a:moveTo>
                      <a:pt x="0" y="10"/>
                    </a:moveTo>
                    <a:lnTo>
                      <a:pt x="67" y="57"/>
                    </a:lnTo>
                    <a:lnTo>
                      <a:pt x="155" y="46"/>
                    </a:lnTo>
                    <a:lnTo>
                      <a:pt x="141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94" name="Freeform 154"/>
              <p:cNvSpPr>
                <a:spLocks/>
              </p:cNvSpPr>
              <p:nvPr/>
            </p:nvSpPr>
            <p:spPr bwMode="auto">
              <a:xfrm>
                <a:off x="3636" y="1551"/>
                <a:ext cx="77" cy="28"/>
              </a:xfrm>
              <a:custGeom>
                <a:avLst/>
                <a:gdLst>
                  <a:gd name="T0" fmla="*/ 0 w 155"/>
                  <a:gd name="T1" fmla="*/ 1 h 56"/>
                  <a:gd name="T2" fmla="*/ 2 w 155"/>
                  <a:gd name="T3" fmla="*/ 2 h 56"/>
                  <a:gd name="T4" fmla="*/ 4 w 155"/>
                  <a:gd name="T5" fmla="*/ 2 h 56"/>
                  <a:gd name="T6" fmla="*/ 4 w 155"/>
                  <a:gd name="T7" fmla="*/ 1 h 56"/>
                  <a:gd name="T8" fmla="*/ 2 w 155"/>
                  <a:gd name="T9" fmla="*/ 2 h 56"/>
                  <a:gd name="T10" fmla="*/ 0 w 155"/>
                  <a:gd name="T11" fmla="*/ 0 h 56"/>
                  <a:gd name="T12" fmla="*/ 0 w 155"/>
                  <a:gd name="T13" fmla="*/ 1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6"/>
                  <a:gd name="T23" fmla="*/ 155 w 155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6">
                    <a:moveTo>
                      <a:pt x="0" y="10"/>
                    </a:moveTo>
                    <a:lnTo>
                      <a:pt x="67" y="56"/>
                    </a:lnTo>
                    <a:lnTo>
                      <a:pt x="155" y="46"/>
                    </a:lnTo>
                    <a:lnTo>
                      <a:pt x="141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95" name="Freeform 155"/>
              <p:cNvSpPr>
                <a:spLocks/>
              </p:cNvSpPr>
              <p:nvPr/>
            </p:nvSpPr>
            <p:spPr bwMode="auto">
              <a:xfrm>
                <a:off x="3697" y="1543"/>
                <a:ext cx="78" cy="28"/>
              </a:xfrm>
              <a:custGeom>
                <a:avLst/>
                <a:gdLst>
                  <a:gd name="T0" fmla="*/ 0 w 156"/>
                  <a:gd name="T1" fmla="*/ 0 h 57"/>
                  <a:gd name="T2" fmla="*/ 2 w 156"/>
                  <a:gd name="T3" fmla="*/ 1 h 57"/>
                  <a:gd name="T4" fmla="*/ 5 w 156"/>
                  <a:gd name="T5" fmla="*/ 1 h 57"/>
                  <a:gd name="T6" fmla="*/ 5 w 156"/>
                  <a:gd name="T7" fmla="*/ 0 h 57"/>
                  <a:gd name="T8" fmla="*/ 2 w 156"/>
                  <a:gd name="T9" fmla="*/ 1 h 57"/>
                  <a:gd name="T10" fmla="*/ 1 w 156"/>
                  <a:gd name="T11" fmla="*/ 0 h 57"/>
                  <a:gd name="T12" fmla="*/ 0 w 156"/>
                  <a:gd name="T13" fmla="*/ 0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57"/>
                  <a:gd name="T23" fmla="*/ 156 w 156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57">
                    <a:moveTo>
                      <a:pt x="0" y="10"/>
                    </a:moveTo>
                    <a:lnTo>
                      <a:pt x="68" y="57"/>
                    </a:lnTo>
                    <a:lnTo>
                      <a:pt x="156" y="46"/>
                    </a:lnTo>
                    <a:lnTo>
                      <a:pt x="142" y="31"/>
                    </a:lnTo>
                    <a:lnTo>
                      <a:pt x="76" y="38"/>
                    </a:lnTo>
                    <a:lnTo>
                      <a:pt x="22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96" name="Freeform 156"/>
              <p:cNvSpPr>
                <a:spLocks/>
              </p:cNvSpPr>
              <p:nvPr/>
            </p:nvSpPr>
            <p:spPr bwMode="auto">
              <a:xfrm>
                <a:off x="3758" y="1535"/>
                <a:ext cx="78" cy="28"/>
              </a:xfrm>
              <a:custGeom>
                <a:avLst/>
                <a:gdLst>
                  <a:gd name="T0" fmla="*/ 0 w 155"/>
                  <a:gd name="T1" fmla="*/ 0 h 58"/>
                  <a:gd name="T2" fmla="*/ 3 w 155"/>
                  <a:gd name="T3" fmla="*/ 1 h 58"/>
                  <a:gd name="T4" fmla="*/ 5 w 155"/>
                  <a:gd name="T5" fmla="*/ 1 h 58"/>
                  <a:gd name="T6" fmla="*/ 5 w 155"/>
                  <a:gd name="T7" fmla="*/ 0 h 58"/>
                  <a:gd name="T8" fmla="*/ 3 w 155"/>
                  <a:gd name="T9" fmla="*/ 1 h 58"/>
                  <a:gd name="T10" fmla="*/ 1 w 155"/>
                  <a:gd name="T11" fmla="*/ 0 h 58"/>
                  <a:gd name="T12" fmla="*/ 0 w 155"/>
                  <a:gd name="T13" fmla="*/ 0 h 5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8"/>
                  <a:gd name="T23" fmla="*/ 155 w 155"/>
                  <a:gd name="T24" fmla="*/ 58 h 5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8">
                    <a:moveTo>
                      <a:pt x="0" y="10"/>
                    </a:moveTo>
                    <a:lnTo>
                      <a:pt x="68" y="58"/>
                    </a:lnTo>
                    <a:lnTo>
                      <a:pt x="155" y="46"/>
                    </a:lnTo>
                    <a:lnTo>
                      <a:pt x="141" y="31"/>
                    </a:lnTo>
                    <a:lnTo>
                      <a:pt x="76" y="39"/>
                    </a:lnTo>
                    <a:lnTo>
                      <a:pt x="21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97" name="Freeform 157"/>
              <p:cNvSpPr>
                <a:spLocks/>
              </p:cNvSpPr>
              <p:nvPr/>
            </p:nvSpPr>
            <p:spPr bwMode="auto">
              <a:xfrm>
                <a:off x="3380" y="1618"/>
                <a:ext cx="76" cy="28"/>
              </a:xfrm>
              <a:custGeom>
                <a:avLst/>
                <a:gdLst>
                  <a:gd name="T0" fmla="*/ 0 w 153"/>
                  <a:gd name="T1" fmla="*/ 1 h 56"/>
                  <a:gd name="T2" fmla="*/ 2 w 153"/>
                  <a:gd name="T3" fmla="*/ 2 h 56"/>
                  <a:gd name="T4" fmla="*/ 4 w 153"/>
                  <a:gd name="T5" fmla="*/ 2 h 56"/>
                  <a:gd name="T6" fmla="*/ 4 w 153"/>
                  <a:gd name="T7" fmla="*/ 1 h 56"/>
                  <a:gd name="T8" fmla="*/ 2 w 153"/>
                  <a:gd name="T9" fmla="*/ 2 h 56"/>
                  <a:gd name="T10" fmla="*/ 0 w 153"/>
                  <a:gd name="T11" fmla="*/ 0 h 56"/>
                  <a:gd name="T12" fmla="*/ 0 w 153"/>
                  <a:gd name="T13" fmla="*/ 1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3"/>
                  <a:gd name="T22" fmla="*/ 0 h 56"/>
                  <a:gd name="T23" fmla="*/ 153 w 153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3" h="56">
                    <a:moveTo>
                      <a:pt x="0" y="9"/>
                    </a:moveTo>
                    <a:lnTo>
                      <a:pt x="68" y="56"/>
                    </a:lnTo>
                    <a:lnTo>
                      <a:pt x="153" y="46"/>
                    </a:lnTo>
                    <a:lnTo>
                      <a:pt x="141" y="31"/>
                    </a:lnTo>
                    <a:lnTo>
                      <a:pt x="74" y="39"/>
                    </a:lnTo>
                    <a:lnTo>
                      <a:pt x="21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98" name="Freeform 158"/>
              <p:cNvSpPr>
                <a:spLocks/>
              </p:cNvSpPr>
              <p:nvPr/>
            </p:nvSpPr>
            <p:spPr bwMode="auto">
              <a:xfrm>
                <a:off x="3441" y="1609"/>
                <a:ext cx="76" cy="29"/>
              </a:xfrm>
              <a:custGeom>
                <a:avLst/>
                <a:gdLst>
                  <a:gd name="T0" fmla="*/ 0 w 153"/>
                  <a:gd name="T1" fmla="*/ 1 h 57"/>
                  <a:gd name="T2" fmla="*/ 2 w 153"/>
                  <a:gd name="T3" fmla="*/ 2 h 57"/>
                  <a:gd name="T4" fmla="*/ 4 w 153"/>
                  <a:gd name="T5" fmla="*/ 2 h 57"/>
                  <a:gd name="T6" fmla="*/ 4 w 153"/>
                  <a:gd name="T7" fmla="*/ 1 h 57"/>
                  <a:gd name="T8" fmla="*/ 2 w 153"/>
                  <a:gd name="T9" fmla="*/ 2 h 57"/>
                  <a:gd name="T10" fmla="*/ 0 w 153"/>
                  <a:gd name="T11" fmla="*/ 0 h 57"/>
                  <a:gd name="T12" fmla="*/ 0 w 153"/>
                  <a:gd name="T13" fmla="*/ 1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3"/>
                  <a:gd name="T22" fmla="*/ 0 h 57"/>
                  <a:gd name="T23" fmla="*/ 153 w 153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3" h="57">
                    <a:moveTo>
                      <a:pt x="0" y="10"/>
                    </a:moveTo>
                    <a:lnTo>
                      <a:pt x="67" y="57"/>
                    </a:lnTo>
                    <a:lnTo>
                      <a:pt x="153" y="47"/>
                    </a:lnTo>
                    <a:lnTo>
                      <a:pt x="140" y="31"/>
                    </a:lnTo>
                    <a:lnTo>
                      <a:pt x="73" y="39"/>
                    </a:lnTo>
                    <a:lnTo>
                      <a:pt x="20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99" name="Freeform 159"/>
              <p:cNvSpPr>
                <a:spLocks/>
              </p:cNvSpPr>
              <p:nvPr/>
            </p:nvSpPr>
            <p:spPr bwMode="auto">
              <a:xfrm>
                <a:off x="3501" y="1601"/>
                <a:ext cx="78" cy="29"/>
              </a:xfrm>
              <a:custGeom>
                <a:avLst/>
                <a:gdLst>
                  <a:gd name="T0" fmla="*/ 0 w 154"/>
                  <a:gd name="T1" fmla="*/ 1 h 57"/>
                  <a:gd name="T2" fmla="*/ 3 w 154"/>
                  <a:gd name="T3" fmla="*/ 2 h 57"/>
                  <a:gd name="T4" fmla="*/ 5 w 154"/>
                  <a:gd name="T5" fmla="*/ 2 h 57"/>
                  <a:gd name="T6" fmla="*/ 5 w 154"/>
                  <a:gd name="T7" fmla="*/ 1 h 57"/>
                  <a:gd name="T8" fmla="*/ 3 w 154"/>
                  <a:gd name="T9" fmla="*/ 2 h 57"/>
                  <a:gd name="T10" fmla="*/ 1 w 154"/>
                  <a:gd name="T11" fmla="*/ 0 h 57"/>
                  <a:gd name="T12" fmla="*/ 0 w 154"/>
                  <a:gd name="T13" fmla="*/ 1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7"/>
                  <a:gd name="T23" fmla="*/ 154 w 154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7">
                    <a:moveTo>
                      <a:pt x="0" y="10"/>
                    </a:moveTo>
                    <a:lnTo>
                      <a:pt x="68" y="57"/>
                    </a:lnTo>
                    <a:lnTo>
                      <a:pt x="154" y="46"/>
                    </a:lnTo>
                    <a:lnTo>
                      <a:pt x="141" y="31"/>
                    </a:lnTo>
                    <a:lnTo>
                      <a:pt x="75" y="39"/>
                    </a:lnTo>
                    <a:lnTo>
                      <a:pt x="20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00" name="Freeform 160"/>
              <p:cNvSpPr>
                <a:spLocks/>
              </p:cNvSpPr>
              <p:nvPr/>
            </p:nvSpPr>
            <p:spPr bwMode="auto">
              <a:xfrm>
                <a:off x="3562" y="1593"/>
                <a:ext cx="78" cy="28"/>
              </a:xfrm>
              <a:custGeom>
                <a:avLst/>
                <a:gdLst>
                  <a:gd name="T0" fmla="*/ 0 w 154"/>
                  <a:gd name="T1" fmla="*/ 1 h 56"/>
                  <a:gd name="T2" fmla="*/ 3 w 154"/>
                  <a:gd name="T3" fmla="*/ 2 h 56"/>
                  <a:gd name="T4" fmla="*/ 5 w 154"/>
                  <a:gd name="T5" fmla="*/ 2 h 56"/>
                  <a:gd name="T6" fmla="*/ 5 w 154"/>
                  <a:gd name="T7" fmla="*/ 1 h 56"/>
                  <a:gd name="T8" fmla="*/ 3 w 154"/>
                  <a:gd name="T9" fmla="*/ 2 h 56"/>
                  <a:gd name="T10" fmla="*/ 1 w 154"/>
                  <a:gd name="T11" fmla="*/ 0 h 56"/>
                  <a:gd name="T12" fmla="*/ 0 w 154"/>
                  <a:gd name="T13" fmla="*/ 1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6"/>
                  <a:gd name="T23" fmla="*/ 154 w 154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6">
                    <a:moveTo>
                      <a:pt x="0" y="10"/>
                    </a:moveTo>
                    <a:lnTo>
                      <a:pt x="67" y="56"/>
                    </a:lnTo>
                    <a:lnTo>
                      <a:pt x="154" y="46"/>
                    </a:lnTo>
                    <a:lnTo>
                      <a:pt x="142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01" name="Freeform 161"/>
              <p:cNvSpPr>
                <a:spLocks/>
              </p:cNvSpPr>
              <p:nvPr/>
            </p:nvSpPr>
            <p:spPr bwMode="auto">
              <a:xfrm>
                <a:off x="3624" y="1585"/>
                <a:ext cx="77" cy="28"/>
              </a:xfrm>
              <a:custGeom>
                <a:avLst/>
                <a:gdLst>
                  <a:gd name="T0" fmla="*/ 0 w 154"/>
                  <a:gd name="T1" fmla="*/ 0 h 57"/>
                  <a:gd name="T2" fmla="*/ 2 w 154"/>
                  <a:gd name="T3" fmla="*/ 1 h 57"/>
                  <a:gd name="T4" fmla="*/ 5 w 154"/>
                  <a:gd name="T5" fmla="*/ 1 h 57"/>
                  <a:gd name="T6" fmla="*/ 5 w 154"/>
                  <a:gd name="T7" fmla="*/ 1 h 57"/>
                  <a:gd name="T8" fmla="*/ 2 w 154"/>
                  <a:gd name="T9" fmla="*/ 1 h 57"/>
                  <a:gd name="T10" fmla="*/ 1 w 154"/>
                  <a:gd name="T11" fmla="*/ 0 h 57"/>
                  <a:gd name="T12" fmla="*/ 0 w 154"/>
                  <a:gd name="T13" fmla="*/ 0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7"/>
                  <a:gd name="T23" fmla="*/ 154 w 154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7">
                    <a:moveTo>
                      <a:pt x="0" y="10"/>
                    </a:moveTo>
                    <a:lnTo>
                      <a:pt x="67" y="57"/>
                    </a:lnTo>
                    <a:lnTo>
                      <a:pt x="154" y="47"/>
                    </a:lnTo>
                    <a:lnTo>
                      <a:pt x="141" y="32"/>
                    </a:lnTo>
                    <a:lnTo>
                      <a:pt x="75" y="38"/>
                    </a:lnTo>
                    <a:lnTo>
                      <a:pt x="21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02" name="Freeform 162"/>
              <p:cNvSpPr>
                <a:spLocks/>
              </p:cNvSpPr>
              <p:nvPr/>
            </p:nvSpPr>
            <p:spPr bwMode="auto">
              <a:xfrm>
                <a:off x="3685" y="1577"/>
                <a:ext cx="77" cy="28"/>
              </a:xfrm>
              <a:custGeom>
                <a:avLst/>
                <a:gdLst>
                  <a:gd name="T0" fmla="*/ 0 w 155"/>
                  <a:gd name="T1" fmla="*/ 0 h 58"/>
                  <a:gd name="T2" fmla="*/ 2 w 155"/>
                  <a:gd name="T3" fmla="*/ 1 h 58"/>
                  <a:gd name="T4" fmla="*/ 4 w 155"/>
                  <a:gd name="T5" fmla="*/ 1 h 58"/>
                  <a:gd name="T6" fmla="*/ 4 w 155"/>
                  <a:gd name="T7" fmla="*/ 0 h 58"/>
                  <a:gd name="T8" fmla="*/ 2 w 155"/>
                  <a:gd name="T9" fmla="*/ 1 h 58"/>
                  <a:gd name="T10" fmla="*/ 0 w 155"/>
                  <a:gd name="T11" fmla="*/ 0 h 58"/>
                  <a:gd name="T12" fmla="*/ 0 w 155"/>
                  <a:gd name="T13" fmla="*/ 0 h 5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8"/>
                  <a:gd name="T23" fmla="*/ 155 w 155"/>
                  <a:gd name="T24" fmla="*/ 58 h 5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8">
                    <a:moveTo>
                      <a:pt x="0" y="11"/>
                    </a:moveTo>
                    <a:lnTo>
                      <a:pt x="67" y="58"/>
                    </a:lnTo>
                    <a:lnTo>
                      <a:pt x="155" y="47"/>
                    </a:lnTo>
                    <a:lnTo>
                      <a:pt x="141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03" name="Freeform 163"/>
              <p:cNvSpPr>
                <a:spLocks/>
              </p:cNvSpPr>
              <p:nvPr/>
            </p:nvSpPr>
            <p:spPr bwMode="auto">
              <a:xfrm>
                <a:off x="3746" y="1569"/>
                <a:ext cx="77" cy="28"/>
              </a:xfrm>
              <a:custGeom>
                <a:avLst/>
                <a:gdLst>
                  <a:gd name="T0" fmla="*/ 0 w 155"/>
                  <a:gd name="T1" fmla="*/ 0 h 58"/>
                  <a:gd name="T2" fmla="*/ 2 w 155"/>
                  <a:gd name="T3" fmla="*/ 1 h 58"/>
                  <a:gd name="T4" fmla="*/ 4 w 155"/>
                  <a:gd name="T5" fmla="*/ 1 h 58"/>
                  <a:gd name="T6" fmla="*/ 4 w 155"/>
                  <a:gd name="T7" fmla="*/ 0 h 58"/>
                  <a:gd name="T8" fmla="*/ 2 w 155"/>
                  <a:gd name="T9" fmla="*/ 1 h 58"/>
                  <a:gd name="T10" fmla="*/ 0 w 155"/>
                  <a:gd name="T11" fmla="*/ 0 h 58"/>
                  <a:gd name="T12" fmla="*/ 0 w 155"/>
                  <a:gd name="T13" fmla="*/ 0 h 5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8"/>
                  <a:gd name="T23" fmla="*/ 155 w 155"/>
                  <a:gd name="T24" fmla="*/ 58 h 5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8">
                    <a:moveTo>
                      <a:pt x="0" y="10"/>
                    </a:moveTo>
                    <a:lnTo>
                      <a:pt x="67" y="58"/>
                    </a:lnTo>
                    <a:lnTo>
                      <a:pt x="155" y="46"/>
                    </a:lnTo>
                    <a:lnTo>
                      <a:pt x="141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04" name="Freeform 164"/>
              <p:cNvSpPr>
                <a:spLocks/>
              </p:cNvSpPr>
              <p:nvPr/>
            </p:nvSpPr>
            <p:spPr bwMode="auto">
              <a:xfrm>
                <a:off x="3807" y="1560"/>
                <a:ext cx="77" cy="29"/>
              </a:xfrm>
              <a:custGeom>
                <a:avLst/>
                <a:gdLst>
                  <a:gd name="T0" fmla="*/ 0 w 154"/>
                  <a:gd name="T1" fmla="*/ 1 h 56"/>
                  <a:gd name="T2" fmla="*/ 2 w 154"/>
                  <a:gd name="T3" fmla="*/ 2 h 56"/>
                  <a:gd name="T4" fmla="*/ 5 w 154"/>
                  <a:gd name="T5" fmla="*/ 2 h 56"/>
                  <a:gd name="T6" fmla="*/ 5 w 154"/>
                  <a:gd name="T7" fmla="*/ 1 h 56"/>
                  <a:gd name="T8" fmla="*/ 2 w 154"/>
                  <a:gd name="T9" fmla="*/ 2 h 56"/>
                  <a:gd name="T10" fmla="*/ 1 w 154"/>
                  <a:gd name="T11" fmla="*/ 0 h 56"/>
                  <a:gd name="T12" fmla="*/ 0 w 154"/>
                  <a:gd name="T13" fmla="*/ 1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6"/>
                  <a:gd name="T23" fmla="*/ 154 w 154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6">
                    <a:moveTo>
                      <a:pt x="0" y="9"/>
                    </a:moveTo>
                    <a:lnTo>
                      <a:pt x="66" y="56"/>
                    </a:lnTo>
                    <a:lnTo>
                      <a:pt x="154" y="46"/>
                    </a:lnTo>
                    <a:lnTo>
                      <a:pt x="140" y="31"/>
                    </a:lnTo>
                    <a:lnTo>
                      <a:pt x="74" y="39"/>
                    </a:lnTo>
                    <a:lnTo>
                      <a:pt x="20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05" name="Freeform 165"/>
              <p:cNvSpPr>
                <a:spLocks/>
              </p:cNvSpPr>
              <p:nvPr/>
            </p:nvSpPr>
            <p:spPr bwMode="auto">
              <a:xfrm>
                <a:off x="3190" y="1593"/>
                <a:ext cx="185" cy="156"/>
              </a:xfrm>
              <a:custGeom>
                <a:avLst/>
                <a:gdLst>
                  <a:gd name="T0" fmla="*/ 0 w 371"/>
                  <a:gd name="T1" fmla="*/ 0 h 312"/>
                  <a:gd name="T2" fmla="*/ 11 w 371"/>
                  <a:gd name="T3" fmla="*/ 7 h 312"/>
                  <a:gd name="T4" fmla="*/ 11 w 371"/>
                  <a:gd name="T5" fmla="*/ 10 h 312"/>
                  <a:gd name="T6" fmla="*/ 10 w 371"/>
                  <a:gd name="T7" fmla="*/ 7 h 312"/>
                  <a:gd name="T8" fmla="*/ 0 w 371"/>
                  <a:gd name="T9" fmla="*/ 0 h 3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1"/>
                  <a:gd name="T16" fmla="*/ 0 h 312"/>
                  <a:gd name="T17" fmla="*/ 371 w 371"/>
                  <a:gd name="T18" fmla="*/ 312 h 3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1" h="312">
                    <a:moveTo>
                      <a:pt x="0" y="0"/>
                    </a:moveTo>
                    <a:lnTo>
                      <a:pt x="371" y="245"/>
                    </a:lnTo>
                    <a:lnTo>
                      <a:pt x="366" y="312"/>
                    </a:lnTo>
                    <a:lnTo>
                      <a:pt x="334" y="2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06" name="Freeform 166"/>
              <p:cNvSpPr>
                <a:spLocks/>
              </p:cNvSpPr>
              <p:nvPr/>
            </p:nvSpPr>
            <p:spPr bwMode="auto">
              <a:xfrm>
                <a:off x="3584" y="1609"/>
                <a:ext cx="326" cy="63"/>
              </a:xfrm>
              <a:custGeom>
                <a:avLst/>
                <a:gdLst>
                  <a:gd name="T0" fmla="*/ 1 w 651"/>
                  <a:gd name="T1" fmla="*/ 3 h 126"/>
                  <a:gd name="T2" fmla="*/ 14 w 651"/>
                  <a:gd name="T3" fmla="*/ 1 h 126"/>
                  <a:gd name="T4" fmla="*/ 21 w 651"/>
                  <a:gd name="T5" fmla="*/ 4 h 126"/>
                  <a:gd name="T6" fmla="*/ 21 w 651"/>
                  <a:gd name="T7" fmla="*/ 4 h 126"/>
                  <a:gd name="T8" fmla="*/ 14 w 651"/>
                  <a:gd name="T9" fmla="*/ 0 h 126"/>
                  <a:gd name="T10" fmla="*/ 0 w 651"/>
                  <a:gd name="T11" fmla="*/ 3 h 126"/>
                  <a:gd name="T12" fmla="*/ 1 w 651"/>
                  <a:gd name="T13" fmla="*/ 3 h 12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51"/>
                  <a:gd name="T22" fmla="*/ 0 h 126"/>
                  <a:gd name="T23" fmla="*/ 651 w 651"/>
                  <a:gd name="T24" fmla="*/ 126 h 12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51" h="126">
                    <a:moveTo>
                      <a:pt x="5" y="78"/>
                    </a:moveTo>
                    <a:lnTo>
                      <a:pt x="423" y="8"/>
                    </a:lnTo>
                    <a:lnTo>
                      <a:pt x="642" y="126"/>
                    </a:lnTo>
                    <a:lnTo>
                      <a:pt x="651" y="121"/>
                    </a:lnTo>
                    <a:lnTo>
                      <a:pt x="426" y="0"/>
                    </a:lnTo>
                    <a:lnTo>
                      <a:pt x="0" y="73"/>
                    </a:lnTo>
                    <a:lnTo>
                      <a:pt x="5" y="78"/>
                    </a:lnTo>
                    <a:close/>
                  </a:path>
                </a:pathLst>
              </a:custGeom>
              <a:solidFill>
                <a:srgbClr val="00354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507" name="Freeform 167"/>
              <p:cNvSpPr>
                <a:spLocks/>
              </p:cNvSpPr>
              <p:nvPr/>
            </p:nvSpPr>
            <p:spPr bwMode="auto">
              <a:xfrm>
                <a:off x="3321" y="1570"/>
                <a:ext cx="13" cy="5"/>
              </a:xfrm>
              <a:custGeom>
                <a:avLst/>
                <a:gdLst>
                  <a:gd name="T0" fmla="*/ 0 w 27"/>
                  <a:gd name="T1" fmla="*/ 0 h 11"/>
                  <a:gd name="T2" fmla="*/ 0 w 27"/>
                  <a:gd name="T3" fmla="*/ 0 h 11"/>
                  <a:gd name="T4" fmla="*/ 0 w 27"/>
                  <a:gd name="T5" fmla="*/ 0 h 11"/>
                  <a:gd name="T6" fmla="*/ 0 w 27"/>
                  <a:gd name="T7" fmla="*/ 0 h 11"/>
                  <a:gd name="T8" fmla="*/ 0 w 27"/>
                  <a:gd name="T9" fmla="*/ 0 h 11"/>
                  <a:gd name="T10" fmla="*/ 0 w 27"/>
                  <a:gd name="T11" fmla="*/ 0 h 11"/>
                  <a:gd name="T12" fmla="*/ 0 w 27"/>
                  <a:gd name="T13" fmla="*/ 0 h 11"/>
                  <a:gd name="T14" fmla="*/ 0 w 27"/>
                  <a:gd name="T15" fmla="*/ 0 h 11"/>
                  <a:gd name="T16" fmla="*/ 0 w 27"/>
                  <a:gd name="T17" fmla="*/ 0 h 11"/>
                  <a:gd name="T18" fmla="*/ 0 w 27"/>
                  <a:gd name="T19" fmla="*/ 0 h 11"/>
                  <a:gd name="T20" fmla="*/ 0 w 27"/>
                  <a:gd name="T21" fmla="*/ 0 h 11"/>
                  <a:gd name="T22" fmla="*/ 0 w 27"/>
                  <a:gd name="T23" fmla="*/ 0 h 11"/>
                  <a:gd name="T24" fmla="*/ 0 w 27"/>
                  <a:gd name="T25" fmla="*/ 0 h 11"/>
                  <a:gd name="T26" fmla="*/ 0 w 27"/>
                  <a:gd name="T27" fmla="*/ 0 h 11"/>
                  <a:gd name="T28" fmla="*/ 0 w 27"/>
                  <a:gd name="T29" fmla="*/ 0 h 11"/>
                  <a:gd name="T30" fmla="*/ 0 w 27"/>
                  <a:gd name="T31" fmla="*/ 0 h 11"/>
                  <a:gd name="T32" fmla="*/ 0 w 27"/>
                  <a:gd name="T33" fmla="*/ 0 h 1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7"/>
                  <a:gd name="T52" fmla="*/ 0 h 11"/>
                  <a:gd name="T53" fmla="*/ 27 w 27"/>
                  <a:gd name="T54" fmla="*/ 11 h 11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7" h="11">
                    <a:moveTo>
                      <a:pt x="27" y="6"/>
                    </a:moveTo>
                    <a:lnTo>
                      <a:pt x="25" y="7"/>
                    </a:lnTo>
                    <a:lnTo>
                      <a:pt x="23" y="10"/>
                    </a:lnTo>
                    <a:lnTo>
                      <a:pt x="18" y="11"/>
                    </a:lnTo>
                    <a:lnTo>
                      <a:pt x="14" y="11"/>
                    </a:lnTo>
                    <a:lnTo>
                      <a:pt x="8" y="11"/>
                    </a:lnTo>
                    <a:lnTo>
                      <a:pt x="3" y="10"/>
                    </a:lnTo>
                    <a:lnTo>
                      <a:pt x="1" y="7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3" y="2"/>
                    </a:lnTo>
                    <a:lnTo>
                      <a:pt x="8" y="0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23" y="2"/>
                    </a:lnTo>
                    <a:lnTo>
                      <a:pt x="25" y="4"/>
                    </a:lnTo>
                    <a:lnTo>
                      <a:pt x="27" y="6"/>
                    </a:lnTo>
                    <a:close/>
                  </a:path>
                </a:pathLst>
              </a:custGeom>
              <a:solidFill>
                <a:srgbClr val="7FFF0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3379" name="Group 168"/>
            <p:cNvGrpSpPr>
              <a:grpSpLocks/>
            </p:cNvGrpSpPr>
            <p:nvPr/>
          </p:nvGrpSpPr>
          <p:grpSpPr bwMode="auto">
            <a:xfrm rot="362910" flipH="1">
              <a:off x="2542" y="2830"/>
              <a:ext cx="327" cy="284"/>
              <a:chOff x="2928" y="869"/>
              <a:chExt cx="1145" cy="992"/>
            </a:xfrm>
          </p:grpSpPr>
          <p:sp>
            <p:nvSpPr>
              <p:cNvPr id="13396" name="AutoShape 169"/>
              <p:cNvSpPr>
                <a:spLocks noChangeAspect="1" noChangeArrowheads="1" noTextEdit="1"/>
              </p:cNvSpPr>
              <p:nvPr/>
            </p:nvSpPr>
            <p:spPr bwMode="auto">
              <a:xfrm>
                <a:off x="2928" y="869"/>
                <a:ext cx="1145" cy="9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397" name="Freeform 170"/>
              <p:cNvSpPr>
                <a:spLocks/>
              </p:cNvSpPr>
              <p:nvPr/>
            </p:nvSpPr>
            <p:spPr bwMode="auto">
              <a:xfrm>
                <a:off x="3021" y="934"/>
                <a:ext cx="675" cy="595"/>
              </a:xfrm>
              <a:custGeom>
                <a:avLst/>
                <a:gdLst>
                  <a:gd name="T0" fmla="*/ 6 w 1348"/>
                  <a:gd name="T1" fmla="*/ 37 h 1190"/>
                  <a:gd name="T2" fmla="*/ 0 w 1348"/>
                  <a:gd name="T3" fmla="*/ 1 h 1190"/>
                  <a:gd name="T4" fmla="*/ 2 w 1348"/>
                  <a:gd name="T5" fmla="*/ 0 h 1190"/>
                  <a:gd name="T6" fmla="*/ 42 w 1348"/>
                  <a:gd name="T7" fmla="*/ 1 h 1190"/>
                  <a:gd name="T8" fmla="*/ 43 w 1348"/>
                  <a:gd name="T9" fmla="*/ 34 h 1190"/>
                  <a:gd name="T10" fmla="*/ 6 w 1348"/>
                  <a:gd name="T11" fmla="*/ 37 h 11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48"/>
                  <a:gd name="T19" fmla="*/ 0 h 1190"/>
                  <a:gd name="T20" fmla="*/ 1348 w 1348"/>
                  <a:gd name="T21" fmla="*/ 1190 h 119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48" h="1190">
                    <a:moveTo>
                      <a:pt x="184" y="1190"/>
                    </a:moveTo>
                    <a:lnTo>
                      <a:pt x="0" y="38"/>
                    </a:lnTo>
                    <a:lnTo>
                      <a:pt x="62" y="0"/>
                    </a:lnTo>
                    <a:lnTo>
                      <a:pt x="1323" y="20"/>
                    </a:lnTo>
                    <a:lnTo>
                      <a:pt x="1348" y="1064"/>
                    </a:lnTo>
                    <a:lnTo>
                      <a:pt x="184" y="1190"/>
                    </a:lnTo>
                    <a:close/>
                  </a:path>
                </a:pathLst>
              </a:custGeom>
              <a:solidFill>
                <a:srgbClr val="00354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398" name="Freeform 171"/>
              <p:cNvSpPr>
                <a:spLocks/>
              </p:cNvSpPr>
              <p:nvPr/>
            </p:nvSpPr>
            <p:spPr bwMode="auto">
              <a:xfrm>
                <a:off x="3092" y="1437"/>
                <a:ext cx="981" cy="424"/>
              </a:xfrm>
              <a:custGeom>
                <a:avLst/>
                <a:gdLst>
                  <a:gd name="T0" fmla="*/ 33 w 1963"/>
                  <a:gd name="T1" fmla="*/ 0 h 847"/>
                  <a:gd name="T2" fmla="*/ 3 w 1963"/>
                  <a:gd name="T3" fmla="*/ 5 h 847"/>
                  <a:gd name="T4" fmla="*/ 1 w 1963"/>
                  <a:gd name="T5" fmla="*/ 6 h 847"/>
                  <a:gd name="T6" fmla="*/ 1 w 1963"/>
                  <a:gd name="T7" fmla="*/ 6 h 847"/>
                  <a:gd name="T8" fmla="*/ 0 w 1963"/>
                  <a:gd name="T9" fmla="*/ 6 h 847"/>
                  <a:gd name="T10" fmla="*/ 0 w 1963"/>
                  <a:gd name="T11" fmla="*/ 6 h 847"/>
                  <a:gd name="T12" fmla="*/ 0 w 1963"/>
                  <a:gd name="T13" fmla="*/ 6 h 847"/>
                  <a:gd name="T14" fmla="*/ 0 w 1963"/>
                  <a:gd name="T15" fmla="*/ 7 h 847"/>
                  <a:gd name="T16" fmla="*/ 0 w 1963"/>
                  <a:gd name="T17" fmla="*/ 7 h 847"/>
                  <a:gd name="T18" fmla="*/ 0 w 1963"/>
                  <a:gd name="T19" fmla="*/ 7 h 847"/>
                  <a:gd name="T20" fmla="*/ 0 w 1963"/>
                  <a:gd name="T21" fmla="*/ 8 h 847"/>
                  <a:gd name="T22" fmla="*/ 0 w 1963"/>
                  <a:gd name="T23" fmla="*/ 8 h 847"/>
                  <a:gd name="T24" fmla="*/ 0 w 1963"/>
                  <a:gd name="T25" fmla="*/ 9 h 847"/>
                  <a:gd name="T26" fmla="*/ 0 w 1963"/>
                  <a:gd name="T27" fmla="*/ 9 h 847"/>
                  <a:gd name="T28" fmla="*/ 0 w 1963"/>
                  <a:gd name="T29" fmla="*/ 9 h 847"/>
                  <a:gd name="T30" fmla="*/ 25 w 1963"/>
                  <a:gd name="T31" fmla="*/ 27 h 847"/>
                  <a:gd name="T32" fmla="*/ 60 w 1963"/>
                  <a:gd name="T33" fmla="*/ 17 h 847"/>
                  <a:gd name="T34" fmla="*/ 61 w 1963"/>
                  <a:gd name="T35" fmla="*/ 14 h 847"/>
                  <a:gd name="T36" fmla="*/ 33 w 1963"/>
                  <a:gd name="T37" fmla="*/ 0 h 84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963"/>
                  <a:gd name="T58" fmla="*/ 0 h 847"/>
                  <a:gd name="T59" fmla="*/ 1963 w 1963"/>
                  <a:gd name="T60" fmla="*/ 847 h 84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963" h="847">
                    <a:moveTo>
                      <a:pt x="1068" y="0"/>
                    </a:moveTo>
                    <a:lnTo>
                      <a:pt x="120" y="145"/>
                    </a:lnTo>
                    <a:lnTo>
                      <a:pt x="44" y="168"/>
                    </a:lnTo>
                    <a:lnTo>
                      <a:pt x="35" y="170"/>
                    </a:lnTo>
                    <a:lnTo>
                      <a:pt x="27" y="175"/>
                    </a:lnTo>
                    <a:lnTo>
                      <a:pt x="19" y="180"/>
                    </a:lnTo>
                    <a:lnTo>
                      <a:pt x="13" y="188"/>
                    </a:lnTo>
                    <a:lnTo>
                      <a:pt x="7" y="196"/>
                    </a:lnTo>
                    <a:lnTo>
                      <a:pt x="4" y="207"/>
                    </a:lnTo>
                    <a:lnTo>
                      <a:pt x="1" y="217"/>
                    </a:lnTo>
                    <a:lnTo>
                      <a:pt x="0" y="229"/>
                    </a:lnTo>
                    <a:lnTo>
                      <a:pt x="3" y="247"/>
                    </a:lnTo>
                    <a:lnTo>
                      <a:pt x="8" y="263"/>
                    </a:lnTo>
                    <a:lnTo>
                      <a:pt x="19" y="276"/>
                    </a:lnTo>
                    <a:lnTo>
                      <a:pt x="30" y="286"/>
                    </a:lnTo>
                    <a:lnTo>
                      <a:pt x="831" y="847"/>
                    </a:lnTo>
                    <a:lnTo>
                      <a:pt x="1951" y="522"/>
                    </a:lnTo>
                    <a:lnTo>
                      <a:pt x="1963" y="421"/>
                    </a:lnTo>
                    <a:lnTo>
                      <a:pt x="1068" y="0"/>
                    </a:lnTo>
                    <a:close/>
                  </a:path>
                </a:pathLst>
              </a:custGeom>
              <a:solidFill>
                <a:srgbClr val="00354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399" name="Freeform 172"/>
              <p:cNvSpPr>
                <a:spLocks/>
              </p:cNvSpPr>
              <p:nvPr/>
            </p:nvSpPr>
            <p:spPr bwMode="auto">
              <a:xfrm>
                <a:off x="3152" y="1466"/>
                <a:ext cx="921" cy="317"/>
              </a:xfrm>
              <a:custGeom>
                <a:avLst/>
                <a:gdLst>
                  <a:gd name="T0" fmla="*/ 0 w 1843"/>
                  <a:gd name="T1" fmla="*/ 4 h 635"/>
                  <a:gd name="T2" fmla="*/ 22 w 1843"/>
                  <a:gd name="T3" fmla="*/ 19 h 635"/>
                  <a:gd name="T4" fmla="*/ 57 w 1843"/>
                  <a:gd name="T5" fmla="*/ 11 h 635"/>
                  <a:gd name="T6" fmla="*/ 34 w 1843"/>
                  <a:gd name="T7" fmla="*/ 0 h 635"/>
                  <a:gd name="T8" fmla="*/ 0 w 1843"/>
                  <a:gd name="T9" fmla="*/ 4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43"/>
                  <a:gd name="T16" fmla="*/ 0 h 635"/>
                  <a:gd name="T17" fmla="*/ 1843 w 1843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43" h="635">
                    <a:moveTo>
                      <a:pt x="0" y="149"/>
                    </a:moveTo>
                    <a:lnTo>
                      <a:pt x="719" y="635"/>
                    </a:lnTo>
                    <a:lnTo>
                      <a:pt x="1843" y="364"/>
                    </a:lnTo>
                    <a:lnTo>
                      <a:pt x="1088" y="0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4477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00" name="Freeform 173"/>
              <p:cNvSpPr>
                <a:spLocks/>
              </p:cNvSpPr>
              <p:nvPr/>
            </p:nvSpPr>
            <p:spPr bwMode="auto">
              <a:xfrm>
                <a:off x="3052" y="934"/>
                <a:ext cx="644" cy="606"/>
              </a:xfrm>
              <a:custGeom>
                <a:avLst/>
                <a:gdLst>
                  <a:gd name="T0" fmla="*/ 0 w 1286"/>
                  <a:gd name="T1" fmla="*/ 0 h 1213"/>
                  <a:gd name="T2" fmla="*/ 7 w 1286"/>
                  <a:gd name="T3" fmla="*/ 37 h 1213"/>
                  <a:gd name="T4" fmla="*/ 41 w 1286"/>
                  <a:gd name="T5" fmla="*/ 33 h 1213"/>
                  <a:gd name="T6" fmla="*/ 40 w 1286"/>
                  <a:gd name="T7" fmla="*/ 0 h 1213"/>
                  <a:gd name="T8" fmla="*/ 0 w 1286"/>
                  <a:gd name="T9" fmla="*/ 0 h 12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6"/>
                  <a:gd name="T16" fmla="*/ 0 h 1213"/>
                  <a:gd name="T17" fmla="*/ 1286 w 1286"/>
                  <a:gd name="T18" fmla="*/ 1213 h 12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6" h="1213">
                    <a:moveTo>
                      <a:pt x="0" y="0"/>
                    </a:moveTo>
                    <a:lnTo>
                      <a:pt x="198" y="1213"/>
                    </a:lnTo>
                    <a:lnTo>
                      <a:pt x="1286" y="1064"/>
                    </a:lnTo>
                    <a:lnTo>
                      <a:pt x="1261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01" name="Freeform 174"/>
              <p:cNvSpPr>
                <a:spLocks/>
              </p:cNvSpPr>
              <p:nvPr/>
            </p:nvSpPr>
            <p:spPr bwMode="auto">
              <a:xfrm>
                <a:off x="3507" y="1648"/>
                <a:ext cx="566" cy="213"/>
              </a:xfrm>
              <a:custGeom>
                <a:avLst/>
                <a:gdLst>
                  <a:gd name="T0" fmla="*/ 1 w 1132"/>
                  <a:gd name="T1" fmla="*/ 9 h 426"/>
                  <a:gd name="T2" fmla="*/ 0 w 1132"/>
                  <a:gd name="T3" fmla="*/ 13 h 426"/>
                  <a:gd name="T4" fmla="*/ 35 w 1132"/>
                  <a:gd name="T5" fmla="*/ 3 h 426"/>
                  <a:gd name="T6" fmla="*/ 35 w 1132"/>
                  <a:gd name="T7" fmla="*/ 0 h 426"/>
                  <a:gd name="T8" fmla="*/ 1 w 1132"/>
                  <a:gd name="T9" fmla="*/ 9 h 4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32"/>
                  <a:gd name="T16" fmla="*/ 0 h 426"/>
                  <a:gd name="T17" fmla="*/ 1132 w 1132"/>
                  <a:gd name="T18" fmla="*/ 426 h 4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32" h="426">
                    <a:moveTo>
                      <a:pt x="8" y="271"/>
                    </a:moveTo>
                    <a:lnTo>
                      <a:pt x="0" y="426"/>
                    </a:lnTo>
                    <a:lnTo>
                      <a:pt x="1126" y="109"/>
                    </a:lnTo>
                    <a:lnTo>
                      <a:pt x="1132" y="0"/>
                    </a:lnTo>
                    <a:lnTo>
                      <a:pt x="8" y="271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02" name="Freeform 175"/>
              <p:cNvSpPr>
                <a:spLocks/>
              </p:cNvSpPr>
              <p:nvPr/>
            </p:nvSpPr>
            <p:spPr bwMode="auto">
              <a:xfrm>
                <a:off x="3694" y="1697"/>
                <a:ext cx="235" cy="95"/>
              </a:xfrm>
              <a:custGeom>
                <a:avLst/>
                <a:gdLst>
                  <a:gd name="T0" fmla="*/ 0 w 470"/>
                  <a:gd name="T1" fmla="*/ 5 h 191"/>
                  <a:gd name="T2" fmla="*/ 15 w 470"/>
                  <a:gd name="T3" fmla="*/ 2 h 191"/>
                  <a:gd name="T4" fmla="*/ 15 w 470"/>
                  <a:gd name="T5" fmla="*/ 0 h 191"/>
                  <a:gd name="T6" fmla="*/ 15 w 470"/>
                  <a:gd name="T7" fmla="*/ 1 h 191"/>
                  <a:gd name="T8" fmla="*/ 0 w 470"/>
                  <a:gd name="T9" fmla="*/ 5 h 1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70"/>
                  <a:gd name="T16" fmla="*/ 0 h 191"/>
                  <a:gd name="T17" fmla="*/ 470 w 470"/>
                  <a:gd name="T18" fmla="*/ 191 h 1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70" h="191">
                    <a:moveTo>
                      <a:pt x="0" y="191"/>
                    </a:moveTo>
                    <a:lnTo>
                      <a:pt x="466" y="64"/>
                    </a:lnTo>
                    <a:lnTo>
                      <a:pt x="470" y="0"/>
                    </a:lnTo>
                    <a:lnTo>
                      <a:pt x="451" y="53"/>
                    </a:lnTo>
                    <a:lnTo>
                      <a:pt x="0" y="191"/>
                    </a:lnTo>
                    <a:close/>
                  </a:path>
                </a:pathLst>
              </a:custGeom>
              <a:solidFill>
                <a:srgbClr val="00354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03" name="Freeform 176"/>
              <p:cNvSpPr>
                <a:spLocks/>
              </p:cNvSpPr>
              <p:nvPr/>
            </p:nvSpPr>
            <p:spPr bwMode="auto">
              <a:xfrm>
                <a:off x="3697" y="1753"/>
                <a:ext cx="10" cy="42"/>
              </a:xfrm>
              <a:custGeom>
                <a:avLst/>
                <a:gdLst>
                  <a:gd name="T0" fmla="*/ 0 w 18"/>
                  <a:gd name="T1" fmla="*/ 3 h 84"/>
                  <a:gd name="T2" fmla="*/ 1 w 18"/>
                  <a:gd name="T3" fmla="*/ 1 h 84"/>
                  <a:gd name="T4" fmla="*/ 1 w 18"/>
                  <a:gd name="T5" fmla="*/ 0 h 84"/>
                  <a:gd name="T6" fmla="*/ 0 w 18"/>
                  <a:gd name="T7" fmla="*/ 3 h 8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"/>
                  <a:gd name="T13" fmla="*/ 0 h 84"/>
                  <a:gd name="T14" fmla="*/ 18 w 18"/>
                  <a:gd name="T15" fmla="*/ 84 h 8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" h="84">
                    <a:moveTo>
                      <a:pt x="0" y="84"/>
                    </a:moveTo>
                    <a:lnTo>
                      <a:pt x="3" y="4"/>
                    </a:lnTo>
                    <a:lnTo>
                      <a:pt x="18" y="0"/>
                    </a:ln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00354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04" name="Freeform 177"/>
              <p:cNvSpPr>
                <a:spLocks/>
              </p:cNvSpPr>
              <p:nvPr/>
            </p:nvSpPr>
            <p:spPr bwMode="auto">
              <a:xfrm>
                <a:off x="3107" y="984"/>
                <a:ext cx="551" cy="509"/>
              </a:xfrm>
              <a:custGeom>
                <a:avLst/>
                <a:gdLst>
                  <a:gd name="T0" fmla="*/ 0 w 1102"/>
                  <a:gd name="T1" fmla="*/ 0 h 1018"/>
                  <a:gd name="T2" fmla="*/ 4 w 1102"/>
                  <a:gd name="T3" fmla="*/ 32 h 1018"/>
                  <a:gd name="T4" fmla="*/ 34 w 1102"/>
                  <a:gd name="T5" fmla="*/ 29 h 1018"/>
                  <a:gd name="T6" fmla="*/ 34 w 1102"/>
                  <a:gd name="T7" fmla="*/ 0 h 1018"/>
                  <a:gd name="T8" fmla="*/ 0 w 1102"/>
                  <a:gd name="T9" fmla="*/ 0 h 10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02"/>
                  <a:gd name="T16" fmla="*/ 0 h 1018"/>
                  <a:gd name="T17" fmla="*/ 1102 w 1102"/>
                  <a:gd name="T18" fmla="*/ 1018 h 10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02" h="1018">
                    <a:moveTo>
                      <a:pt x="0" y="0"/>
                    </a:moveTo>
                    <a:lnTo>
                      <a:pt x="141" y="1018"/>
                    </a:lnTo>
                    <a:lnTo>
                      <a:pt x="1102" y="904"/>
                    </a:lnTo>
                    <a:lnTo>
                      <a:pt x="108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A0E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05" name="Freeform 178"/>
              <p:cNvSpPr>
                <a:spLocks/>
              </p:cNvSpPr>
              <p:nvPr/>
            </p:nvSpPr>
            <p:spPr bwMode="auto">
              <a:xfrm>
                <a:off x="3106" y="981"/>
                <a:ext cx="552" cy="455"/>
              </a:xfrm>
              <a:custGeom>
                <a:avLst/>
                <a:gdLst>
                  <a:gd name="T0" fmla="*/ 1 w 1103"/>
                  <a:gd name="T1" fmla="*/ 1 h 910"/>
                  <a:gd name="T2" fmla="*/ 34 w 1103"/>
                  <a:gd name="T3" fmla="*/ 1 h 910"/>
                  <a:gd name="T4" fmla="*/ 34 w 1103"/>
                  <a:gd name="T5" fmla="*/ 28 h 910"/>
                  <a:gd name="T6" fmla="*/ 35 w 1103"/>
                  <a:gd name="T7" fmla="*/ 28 h 910"/>
                  <a:gd name="T8" fmla="*/ 34 w 1103"/>
                  <a:gd name="T9" fmla="*/ 1 h 910"/>
                  <a:gd name="T10" fmla="*/ 0 w 1103"/>
                  <a:gd name="T11" fmla="*/ 0 h 910"/>
                  <a:gd name="T12" fmla="*/ 1 w 1103"/>
                  <a:gd name="T13" fmla="*/ 1 h 9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03"/>
                  <a:gd name="T22" fmla="*/ 0 h 910"/>
                  <a:gd name="T23" fmla="*/ 1103 w 1103"/>
                  <a:gd name="T24" fmla="*/ 910 h 91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03" h="910">
                    <a:moveTo>
                      <a:pt x="5" y="22"/>
                    </a:moveTo>
                    <a:lnTo>
                      <a:pt x="1064" y="26"/>
                    </a:lnTo>
                    <a:lnTo>
                      <a:pt x="1081" y="910"/>
                    </a:lnTo>
                    <a:lnTo>
                      <a:pt x="1103" y="910"/>
                    </a:lnTo>
                    <a:lnTo>
                      <a:pt x="1081" y="6"/>
                    </a:lnTo>
                    <a:lnTo>
                      <a:pt x="0" y="0"/>
                    </a:lnTo>
                    <a:lnTo>
                      <a:pt x="5" y="22"/>
                    </a:lnTo>
                    <a:close/>
                  </a:path>
                </a:pathLst>
              </a:custGeom>
              <a:solidFill>
                <a:srgbClr val="477AC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06" name="Freeform 179"/>
              <p:cNvSpPr>
                <a:spLocks/>
              </p:cNvSpPr>
              <p:nvPr/>
            </p:nvSpPr>
            <p:spPr bwMode="auto">
              <a:xfrm>
                <a:off x="3269" y="1362"/>
                <a:ext cx="20" cy="26"/>
              </a:xfrm>
              <a:custGeom>
                <a:avLst/>
                <a:gdLst>
                  <a:gd name="T0" fmla="*/ 1 w 39"/>
                  <a:gd name="T1" fmla="*/ 2 h 51"/>
                  <a:gd name="T2" fmla="*/ 2 w 39"/>
                  <a:gd name="T3" fmla="*/ 2 h 51"/>
                  <a:gd name="T4" fmla="*/ 2 w 39"/>
                  <a:gd name="T5" fmla="*/ 2 h 51"/>
                  <a:gd name="T6" fmla="*/ 1 w 39"/>
                  <a:gd name="T7" fmla="*/ 1 h 51"/>
                  <a:gd name="T8" fmla="*/ 2 w 39"/>
                  <a:gd name="T9" fmla="*/ 1 h 51"/>
                  <a:gd name="T10" fmla="*/ 0 w 39"/>
                  <a:gd name="T11" fmla="*/ 0 h 51"/>
                  <a:gd name="T12" fmla="*/ 1 w 39"/>
                  <a:gd name="T13" fmla="*/ 2 h 51"/>
                  <a:gd name="T14" fmla="*/ 1 w 39"/>
                  <a:gd name="T15" fmla="*/ 2 h 5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9"/>
                  <a:gd name="T25" fmla="*/ 0 h 51"/>
                  <a:gd name="T26" fmla="*/ 39 w 39"/>
                  <a:gd name="T27" fmla="*/ 51 h 5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9" h="51">
                    <a:moveTo>
                      <a:pt x="23" y="34"/>
                    </a:moveTo>
                    <a:lnTo>
                      <a:pt x="34" y="51"/>
                    </a:lnTo>
                    <a:lnTo>
                      <a:pt x="39" y="47"/>
                    </a:lnTo>
                    <a:lnTo>
                      <a:pt x="27" y="32"/>
                    </a:lnTo>
                    <a:lnTo>
                      <a:pt x="39" y="25"/>
                    </a:lnTo>
                    <a:lnTo>
                      <a:pt x="0" y="0"/>
                    </a:lnTo>
                    <a:lnTo>
                      <a:pt x="13" y="43"/>
                    </a:lnTo>
                    <a:lnTo>
                      <a:pt x="23" y="3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07" name="Freeform 180"/>
              <p:cNvSpPr>
                <a:spLocks/>
              </p:cNvSpPr>
              <p:nvPr/>
            </p:nvSpPr>
            <p:spPr bwMode="auto">
              <a:xfrm>
                <a:off x="3213" y="1379"/>
                <a:ext cx="46" cy="47"/>
              </a:xfrm>
              <a:custGeom>
                <a:avLst/>
                <a:gdLst>
                  <a:gd name="T0" fmla="*/ 0 w 93"/>
                  <a:gd name="T1" fmla="*/ 1 h 94"/>
                  <a:gd name="T2" fmla="*/ 0 w 93"/>
                  <a:gd name="T3" fmla="*/ 3 h 94"/>
                  <a:gd name="T4" fmla="*/ 2 w 93"/>
                  <a:gd name="T5" fmla="*/ 3 h 94"/>
                  <a:gd name="T6" fmla="*/ 2 w 93"/>
                  <a:gd name="T7" fmla="*/ 0 h 94"/>
                  <a:gd name="T8" fmla="*/ 0 w 93"/>
                  <a:gd name="T9" fmla="*/ 1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3"/>
                  <a:gd name="T16" fmla="*/ 0 h 94"/>
                  <a:gd name="T17" fmla="*/ 93 w 93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3" h="94">
                    <a:moveTo>
                      <a:pt x="0" y="4"/>
                    </a:moveTo>
                    <a:lnTo>
                      <a:pt x="14" y="94"/>
                    </a:lnTo>
                    <a:lnTo>
                      <a:pt x="93" y="91"/>
                    </a:lnTo>
                    <a:lnTo>
                      <a:pt x="75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DDA08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08" name="Freeform 181"/>
              <p:cNvSpPr>
                <a:spLocks/>
              </p:cNvSpPr>
              <p:nvPr/>
            </p:nvSpPr>
            <p:spPr bwMode="auto">
              <a:xfrm>
                <a:off x="3207" y="1296"/>
                <a:ext cx="25" cy="45"/>
              </a:xfrm>
              <a:custGeom>
                <a:avLst/>
                <a:gdLst>
                  <a:gd name="T0" fmla="*/ 2 w 48"/>
                  <a:gd name="T1" fmla="*/ 3 h 89"/>
                  <a:gd name="T2" fmla="*/ 2 w 48"/>
                  <a:gd name="T3" fmla="*/ 3 h 89"/>
                  <a:gd name="T4" fmla="*/ 2 w 48"/>
                  <a:gd name="T5" fmla="*/ 3 h 89"/>
                  <a:gd name="T6" fmla="*/ 2 w 48"/>
                  <a:gd name="T7" fmla="*/ 3 h 89"/>
                  <a:gd name="T8" fmla="*/ 1 w 48"/>
                  <a:gd name="T9" fmla="*/ 3 h 89"/>
                  <a:gd name="T10" fmla="*/ 1 w 48"/>
                  <a:gd name="T11" fmla="*/ 3 h 89"/>
                  <a:gd name="T12" fmla="*/ 1 w 48"/>
                  <a:gd name="T13" fmla="*/ 3 h 89"/>
                  <a:gd name="T14" fmla="*/ 1 w 48"/>
                  <a:gd name="T15" fmla="*/ 3 h 89"/>
                  <a:gd name="T16" fmla="*/ 1 w 48"/>
                  <a:gd name="T17" fmla="*/ 3 h 89"/>
                  <a:gd name="T18" fmla="*/ 1 w 48"/>
                  <a:gd name="T19" fmla="*/ 2 h 89"/>
                  <a:gd name="T20" fmla="*/ 0 w 48"/>
                  <a:gd name="T21" fmla="*/ 1 h 89"/>
                  <a:gd name="T22" fmla="*/ 1 w 48"/>
                  <a:gd name="T23" fmla="*/ 1 h 89"/>
                  <a:gd name="T24" fmla="*/ 1 w 48"/>
                  <a:gd name="T25" fmla="*/ 1 h 89"/>
                  <a:gd name="T26" fmla="*/ 1 w 48"/>
                  <a:gd name="T27" fmla="*/ 1 h 89"/>
                  <a:gd name="T28" fmla="*/ 1 w 48"/>
                  <a:gd name="T29" fmla="*/ 0 h 89"/>
                  <a:gd name="T30" fmla="*/ 1 w 48"/>
                  <a:gd name="T31" fmla="*/ 0 h 89"/>
                  <a:gd name="T32" fmla="*/ 1 w 48"/>
                  <a:gd name="T33" fmla="*/ 1 h 89"/>
                  <a:gd name="T34" fmla="*/ 2 w 48"/>
                  <a:gd name="T35" fmla="*/ 1 h 89"/>
                  <a:gd name="T36" fmla="*/ 2 w 48"/>
                  <a:gd name="T37" fmla="*/ 1 h 89"/>
                  <a:gd name="T38" fmla="*/ 2 w 48"/>
                  <a:gd name="T39" fmla="*/ 1 h 89"/>
                  <a:gd name="T40" fmla="*/ 2 w 48"/>
                  <a:gd name="T41" fmla="*/ 3 h 8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8"/>
                  <a:gd name="T64" fmla="*/ 0 h 89"/>
                  <a:gd name="T65" fmla="*/ 48 w 48"/>
                  <a:gd name="T66" fmla="*/ 89 h 8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8" h="89">
                    <a:moveTo>
                      <a:pt x="48" y="66"/>
                    </a:moveTo>
                    <a:lnTo>
                      <a:pt x="47" y="75"/>
                    </a:lnTo>
                    <a:lnTo>
                      <a:pt x="44" y="83"/>
                    </a:lnTo>
                    <a:lnTo>
                      <a:pt x="37" y="88"/>
                    </a:lnTo>
                    <a:lnTo>
                      <a:pt x="29" y="89"/>
                    </a:lnTo>
                    <a:lnTo>
                      <a:pt x="20" y="87"/>
                    </a:lnTo>
                    <a:lnTo>
                      <a:pt x="13" y="81"/>
                    </a:lnTo>
                    <a:lnTo>
                      <a:pt x="7" y="73"/>
                    </a:lnTo>
                    <a:lnTo>
                      <a:pt x="5" y="64"/>
                    </a:lnTo>
                    <a:lnTo>
                      <a:pt x="0" y="23"/>
                    </a:lnTo>
                    <a:lnTo>
                      <a:pt x="1" y="14"/>
                    </a:lnTo>
                    <a:lnTo>
                      <a:pt x="5" y="6"/>
                    </a:lnTo>
                    <a:lnTo>
                      <a:pt x="11" y="2"/>
                    </a:lnTo>
                    <a:lnTo>
                      <a:pt x="20" y="0"/>
                    </a:lnTo>
                    <a:lnTo>
                      <a:pt x="29" y="3"/>
                    </a:lnTo>
                    <a:lnTo>
                      <a:pt x="37" y="8"/>
                    </a:lnTo>
                    <a:lnTo>
                      <a:pt x="43" y="17"/>
                    </a:lnTo>
                    <a:lnTo>
                      <a:pt x="45" y="26"/>
                    </a:lnTo>
                    <a:lnTo>
                      <a:pt x="48" y="66"/>
                    </a:lnTo>
                    <a:close/>
                  </a:path>
                </a:pathLst>
              </a:custGeom>
              <a:solidFill>
                <a:srgbClr val="D8E8F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09" name="Freeform 182"/>
              <p:cNvSpPr>
                <a:spLocks/>
              </p:cNvSpPr>
              <p:nvPr/>
            </p:nvSpPr>
            <p:spPr bwMode="auto">
              <a:xfrm>
                <a:off x="3203" y="1415"/>
                <a:ext cx="72" cy="24"/>
              </a:xfrm>
              <a:custGeom>
                <a:avLst/>
                <a:gdLst>
                  <a:gd name="T0" fmla="*/ 5 w 144"/>
                  <a:gd name="T1" fmla="*/ 2 h 47"/>
                  <a:gd name="T2" fmla="*/ 1 w 144"/>
                  <a:gd name="T3" fmla="*/ 2 h 47"/>
                  <a:gd name="T4" fmla="*/ 0 w 144"/>
                  <a:gd name="T5" fmla="*/ 1 h 47"/>
                  <a:gd name="T6" fmla="*/ 5 w 144"/>
                  <a:gd name="T7" fmla="*/ 0 h 47"/>
                  <a:gd name="T8" fmla="*/ 5 w 144"/>
                  <a:gd name="T9" fmla="*/ 2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4"/>
                  <a:gd name="T16" fmla="*/ 0 h 47"/>
                  <a:gd name="T17" fmla="*/ 144 w 144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4" h="47">
                    <a:moveTo>
                      <a:pt x="144" y="34"/>
                    </a:moveTo>
                    <a:lnTo>
                      <a:pt x="6" y="47"/>
                    </a:lnTo>
                    <a:lnTo>
                      <a:pt x="0" y="12"/>
                    </a:lnTo>
                    <a:lnTo>
                      <a:pt x="138" y="0"/>
                    </a:lnTo>
                    <a:lnTo>
                      <a:pt x="144" y="34"/>
                    </a:lnTo>
                    <a:close/>
                  </a:path>
                </a:pathLst>
              </a:custGeom>
              <a:solidFill>
                <a:srgbClr val="A8C9F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10" name="Freeform 183"/>
              <p:cNvSpPr>
                <a:spLocks/>
              </p:cNvSpPr>
              <p:nvPr/>
            </p:nvSpPr>
            <p:spPr bwMode="auto">
              <a:xfrm>
                <a:off x="3180" y="1192"/>
                <a:ext cx="46" cy="47"/>
              </a:xfrm>
              <a:custGeom>
                <a:avLst/>
                <a:gdLst>
                  <a:gd name="T0" fmla="*/ 0 w 93"/>
                  <a:gd name="T1" fmla="*/ 1 h 94"/>
                  <a:gd name="T2" fmla="*/ 0 w 93"/>
                  <a:gd name="T3" fmla="*/ 3 h 94"/>
                  <a:gd name="T4" fmla="*/ 2 w 93"/>
                  <a:gd name="T5" fmla="*/ 3 h 94"/>
                  <a:gd name="T6" fmla="*/ 2 w 93"/>
                  <a:gd name="T7" fmla="*/ 0 h 94"/>
                  <a:gd name="T8" fmla="*/ 0 w 93"/>
                  <a:gd name="T9" fmla="*/ 1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3"/>
                  <a:gd name="T16" fmla="*/ 0 h 94"/>
                  <a:gd name="T17" fmla="*/ 93 w 93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3" h="94">
                    <a:moveTo>
                      <a:pt x="0" y="3"/>
                    </a:moveTo>
                    <a:lnTo>
                      <a:pt x="15" y="94"/>
                    </a:lnTo>
                    <a:lnTo>
                      <a:pt x="93" y="91"/>
                    </a:lnTo>
                    <a:lnTo>
                      <a:pt x="75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57A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11" name="Freeform 184"/>
              <p:cNvSpPr>
                <a:spLocks/>
              </p:cNvSpPr>
              <p:nvPr/>
            </p:nvSpPr>
            <p:spPr bwMode="auto">
              <a:xfrm>
                <a:off x="3171" y="1229"/>
                <a:ext cx="72" cy="23"/>
              </a:xfrm>
              <a:custGeom>
                <a:avLst/>
                <a:gdLst>
                  <a:gd name="T0" fmla="*/ 5 w 144"/>
                  <a:gd name="T1" fmla="*/ 1 h 46"/>
                  <a:gd name="T2" fmla="*/ 1 w 144"/>
                  <a:gd name="T3" fmla="*/ 1 h 46"/>
                  <a:gd name="T4" fmla="*/ 0 w 144"/>
                  <a:gd name="T5" fmla="*/ 1 h 46"/>
                  <a:gd name="T6" fmla="*/ 5 w 144"/>
                  <a:gd name="T7" fmla="*/ 0 h 46"/>
                  <a:gd name="T8" fmla="*/ 5 w 144"/>
                  <a:gd name="T9" fmla="*/ 1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4"/>
                  <a:gd name="T16" fmla="*/ 0 h 46"/>
                  <a:gd name="T17" fmla="*/ 144 w 144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4" h="46">
                    <a:moveTo>
                      <a:pt x="144" y="33"/>
                    </a:moveTo>
                    <a:lnTo>
                      <a:pt x="5" y="46"/>
                    </a:lnTo>
                    <a:lnTo>
                      <a:pt x="0" y="11"/>
                    </a:lnTo>
                    <a:lnTo>
                      <a:pt x="139" y="0"/>
                    </a:lnTo>
                    <a:lnTo>
                      <a:pt x="144" y="33"/>
                    </a:lnTo>
                    <a:close/>
                  </a:path>
                </a:pathLst>
              </a:custGeom>
              <a:solidFill>
                <a:srgbClr val="A8C9F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12" name="Freeform 185"/>
              <p:cNvSpPr>
                <a:spLocks/>
              </p:cNvSpPr>
              <p:nvPr/>
            </p:nvSpPr>
            <p:spPr bwMode="auto">
              <a:xfrm>
                <a:off x="3192" y="1333"/>
                <a:ext cx="59" cy="20"/>
              </a:xfrm>
              <a:custGeom>
                <a:avLst/>
                <a:gdLst>
                  <a:gd name="T0" fmla="*/ 4 w 118"/>
                  <a:gd name="T1" fmla="*/ 1 h 40"/>
                  <a:gd name="T2" fmla="*/ 1 w 118"/>
                  <a:gd name="T3" fmla="*/ 1 h 40"/>
                  <a:gd name="T4" fmla="*/ 0 w 118"/>
                  <a:gd name="T5" fmla="*/ 1 h 40"/>
                  <a:gd name="T6" fmla="*/ 4 w 118"/>
                  <a:gd name="T7" fmla="*/ 0 h 40"/>
                  <a:gd name="T8" fmla="*/ 4 w 118"/>
                  <a:gd name="T9" fmla="*/ 1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8"/>
                  <a:gd name="T16" fmla="*/ 0 h 40"/>
                  <a:gd name="T17" fmla="*/ 118 w 118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8" h="40">
                    <a:moveTo>
                      <a:pt x="118" y="30"/>
                    </a:moveTo>
                    <a:lnTo>
                      <a:pt x="3" y="40"/>
                    </a:lnTo>
                    <a:lnTo>
                      <a:pt x="0" y="10"/>
                    </a:lnTo>
                    <a:lnTo>
                      <a:pt x="114" y="0"/>
                    </a:lnTo>
                    <a:lnTo>
                      <a:pt x="118" y="30"/>
                    </a:lnTo>
                    <a:close/>
                  </a:path>
                </a:pathLst>
              </a:custGeom>
              <a:solidFill>
                <a:srgbClr val="A8C9F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13" name="Freeform 186"/>
              <p:cNvSpPr>
                <a:spLocks/>
              </p:cNvSpPr>
              <p:nvPr/>
            </p:nvSpPr>
            <p:spPr bwMode="auto">
              <a:xfrm>
                <a:off x="3165" y="1098"/>
                <a:ext cx="41" cy="40"/>
              </a:xfrm>
              <a:custGeom>
                <a:avLst/>
                <a:gdLst>
                  <a:gd name="T0" fmla="*/ 3 w 81"/>
                  <a:gd name="T1" fmla="*/ 1 h 82"/>
                  <a:gd name="T2" fmla="*/ 3 w 81"/>
                  <a:gd name="T3" fmla="*/ 2 h 82"/>
                  <a:gd name="T4" fmla="*/ 3 w 81"/>
                  <a:gd name="T5" fmla="*/ 2 h 82"/>
                  <a:gd name="T6" fmla="*/ 3 w 81"/>
                  <a:gd name="T7" fmla="*/ 2 h 82"/>
                  <a:gd name="T8" fmla="*/ 3 w 81"/>
                  <a:gd name="T9" fmla="*/ 2 h 82"/>
                  <a:gd name="T10" fmla="*/ 3 w 81"/>
                  <a:gd name="T11" fmla="*/ 2 h 82"/>
                  <a:gd name="T12" fmla="*/ 2 w 81"/>
                  <a:gd name="T13" fmla="*/ 2 h 82"/>
                  <a:gd name="T14" fmla="*/ 2 w 81"/>
                  <a:gd name="T15" fmla="*/ 2 h 82"/>
                  <a:gd name="T16" fmla="*/ 2 w 81"/>
                  <a:gd name="T17" fmla="*/ 2 h 82"/>
                  <a:gd name="T18" fmla="*/ 2 w 81"/>
                  <a:gd name="T19" fmla="*/ 2 h 82"/>
                  <a:gd name="T20" fmla="*/ 2 w 81"/>
                  <a:gd name="T21" fmla="*/ 2 h 82"/>
                  <a:gd name="T22" fmla="*/ 1 w 81"/>
                  <a:gd name="T23" fmla="*/ 2 h 82"/>
                  <a:gd name="T24" fmla="*/ 1 w 81"/>
                  <a:gd name="T25" fmla="*/ 2 h 82"/>
                  <a:gd name="T26" fmla="*/ 1 w 81"/>
                  <a:gd name="T27" fmla="*/ 2 h 82"/>
                  <a:gd name="T28" fmla="*/ 1 w 81"/>
                  <a:gd name="T29" fmla="*/ 2 h 82"/>
                  <a:gd name="T30" fmla="*/ 1 w 81"/>
                  <a:gd name="T31" fmla="*/ 2 h 82"/>
                  <a:gd name="T32" fmla="*/ 1 w 81"/>
                  <a:gd name="T33" fmla="*/ 1 h 82"/>
                  <a:gd name="T34" fmla="*/ 1 w 81"/>
                  <a:gd name="T35" fmla="*/ 1 h 82"/>
                  <a:gd name="T36" fmla="*/ 0 w 81"/>
                  <a:gd name="T37" fmla="*/ 0 h 82"/>
                  <a:gd name="T38" fmla="*/ 0 w 81"/>
                  <a:gd name="T39" fmla="*/ 0 h 82"/>
                  <a:gd name="T40" fmla="*/ 1 w 81"/>
                  <a:gd name="T41" fmla="*/ 0 h 82"/>
                  <a:gd name="T42" fmla="*/ 1 w 81"/>
                  <a:gd name="T43" fmla="*/ 0 h 82"/>
                  <a:gd name="T44" fmla="*/ 1 w 81"/>
                  <a:gd name="T45" fmla="*/ 0 h 82"/>
                  <a:gd name="T46" fmla="*/ 1 w 81"/>
                  <a:gd name="T47" fmla="*/ 0 h 82"/>
                  <a:gd name="T48" fmla="*/ 1 w 81"/>
                  <a:gd name="T49" fmla="*/ 0 h 82"/>
                  <a:gd name="T50" fmla="*/ 1 w 81"/>
                  <a:gd name="T51" fmla="*/ 0 h 82"/>
                  <a:gd name="T52" fmla="*/ 2 w 81"/>
                  <a:gd name="T53" fmla="*/ 0 h 82"/>
                  <a:gd name="T54" fmla="*/ 2 w 81"/>
                  <a:gd name="T55" fmla="*/ 0 h 82"/>
                  <a:gd name="T56" fmla="*/ 2 w 81"/>
                  <a:gd name="T57" fmla="*/ 0 h 82"/>
                  <a:gd name="T58" fmla="*/ 2 w 81"/>
                  <a:gd name="T59" fmla="*/ 0 h 82"/>
                  <a:gd name="T60" fmla="*/ 2 w 81"/>
                  <a:gd name="T61" fmla="*/ 0 h 82"/>
                  <a:gd name="T62" fmla="*/ 2 w 81"/>
                  <a:gd name="T63" fmla="*/ 0 h 82"/>
                  <a:gd name="T64" fmla="*/ 3 w 81"/>
                  <a:gd name="T65" fmla="*/ 0 h 82"/>
                  <a:gd name="T66" fmla="*/ 3 w 81"/>
                  <a:gd name="T67" fmla="*/ 0 h 82"/>
                  <a:gd name="T68" fmla="*/ 3 w 81"/>
                  <a:gd name="T69" fmla="*/ 0 h 82"/>
                  <a:gd name="T70" fmla="*/ 3 w 81"/>
                  <a:gd name="T71" fmla="*/ 0 h 82"/>
                  <a:gd name="T72" fmla="*/ 3 w 81"/>
                  <a:gd name="T73" fmla="*/ 1 h 8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1"/>
                  <a:gd name="T112" fmla="*/ 0 h 82"/>
                  <a:gd name="T113" fmla="*/ 81 w 81"/>
                  <a:gd name="T114" fmla="*/ 82 h 82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1" h="82">
                    <a:moveTo>
                      <a:pt x="81" y="61"/>
                    </a:moveTo>
                    <a:lnTo>
                      <a:pt x="81" y="66"/>
                    </a:lnTo>
                    <a:lnTo>
                      <a:pt x="79" y="69"/>
                    </a:lnTo>
                    <a:lnTo>
                      <a:pt x="76" y="73"/>
                    </a:lnTo>
                    <a:lnTo>
                      <a:pt x="72" y="76"/>
                    </a:lnTo>
                    <a:lnTo>
                      <a:pt x="68" y="78"/>
                    </a:lnTo>
                    <a:lnTo>
                      <a:pt x="61" y="81"/>
                    </a:lnTo>
                    <a:lnTo>
                      <a:pt x="54" y="82"/>
                    </a:lnTo>
                    <a:lnTo>
                      <a:pt x="47" y="82"/>
                    </a:lnTo>
                    <a:lnTo>
                      <a:pt x="39" y="82"/>
                    </a:lnTo>
                    <a:lnTo>
                      <a:pt x="32" y="80"/>
                    </a:lnTo>
                    <a:lnTo>
                      <a:pt x="26" y="78"/>
                    </a:lnTo>
                    <a:lnTo>
                      <a:pt x="21" y="75"/>
                    </a:lnTo>
                    <a:lnTo>
                      <a:pt x="15" y="72"/>
                    </a:lnTo>
                    <a:lnTo>
                      <a:pt x="11" y="68"/>
                    </a:lnTo>
                    <a:lnTo>
                      <a:pt x="8" y="63"/>
                    </a:lnTo>
                    <a:lnTo>
                      <a:pt x="7" y="59"/>
                    </a:lnTo>
                    <a:lnTo>
                      <a:pt x="0" y="21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4" y="8"/>
                    </a:lnTo>
                    <a:lnTo>
                      <a:pt x="8" y="5"/>
                    </a:lnTo>
                    <a:lnTo>
                      <a:pt x="13" y="2"/>
                    </a:lnTo>
                    <a:lnTo>
                      <a:pt x="19" y="1"/>
                    </a:lnTo>
                    <a:lnTo>
                      <a:pt x="26" y="0"/>
                    </a:lnTo>
                    <a:lnTo>
                      <a:pt x="33" y="0"/>
                    </a:lnTo>
                    <a:lnTo>
                      <a:pt x="40" y="0"/>
                    </a:lnTo>
                    <a:lnTo>
                      <a:pt x="47" y="2"/>
                    </a:lnTo>
                    <a:lnTo>
                      <a:pt x="54" y="4"/>
                    </a:lnTo>
                    <a:lnTo>
                      <a:pt x="60" y="7"/>
                    </a:lnTo>
                    <a:lnTo>
                      <a:pt x="66" y="11"/>
                    </a:lnTo>
                    <a:lnTo>
                      <a:pt x="69" y="14"/>
                    </a:lnTo>
                    <a:lnTo>
                      <a:pt x="72" y="19"/>
                    </a:lnTo>
                    <a:lnTo>
                      <a:pt x="74" y="23"/>
                    </a:lnTo>
                    <a:lnTo>
                      <a:pt x="81" y="61"/>
                    </a:lnTo>
                    <a:close/>
                  </a:path>
                </a:pathLst>
              </a:custGeom>
              <a:solidFill>
                <a:srgbClr val="5EAA1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14" name="Freeform 187"/>
              <p:cNvSpPr>
                <a:spLocks/>
              </p:cNvSpPr>
              <p:nvPr/>
            </p:nvSpPr>
            <p:spPr bwMode="auto">
              <a:xfrm>
                <a:off x="3158" y="1133"/>
                <a:ext cx="59" cy="20"/>
              </a:xfrm>
              <a:custGeom>
                <a:avLst/>
                <a:gdLst>
                  <a:gd name="T0" fmla="*/ 3 w 119"/>
                  <a:gd name="T1" fmla="*/ 0 h 41"/>
                  <a:gd name="T2" fmla="*/ 0 w 119"/>
                  <a:gd name="T3" fmla="*/ 1 h 41"/>
                  <a:gd name="T4" fmla="*/ 0 w 119"/>
                  <a:gd name="T5" fmla="*/ 0 h 41"/>
                  <a:gd name="T6" fmla="*/ 3 w 119"/>
                  <a:gd name="T7" fmla="*/ 0 h 41"/>
                  <a:gd name="T8" fmla="*/ 3 w 119"/>
                  <a:gd name="T9" fmla="*/ 0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9"/>
                  <a:gd name="T16" fmla="*/ 0 h 41"/>
                  <a:gd name="T17" fmla="*/ 119 w 119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9" h="41">
                    <a:moveTo>
                      <a:pt x="119" y="30"/>
                    </a:moveTo>
                    <a:lnTo>
                      <a:pt x="4" y="41"/>
                    </a:lnTo>
                    <a:lnTo>
                      <a:pt x="0" y="11"/>
                    </a:lnTo>
                    <a:lnTo>
                      <a:pt x="114" y="0"/>
                    </a:lnTo>
                    <a:lnTo>
                      <a:pt x="119" y="30"/>
                    </a:lnTo>
                    <a:close/>
                  </a:path>
                </a:pathLst>
              </a:custGeom>
              <a:solidFill>
                <a:srgbClr val="A8C9F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15" name="Freeform 188"/>
              <p:cNvSpPr>
                <a:spLocks/>
              </p:cNvSpPr>
              <p:nvPr/>
            </p:nvSpPr>
            <p:spPr bwMode="auto">
              <a:xfrm>
                <a:off x="3176" y="1419"/>
                <a:ext cx="482" cy="74"/>
              </a:xfrm>
              <a:custGeom>
                <a:avLst/>
                <a:gdLst>
                  <a:gd name="T0" fmla="*/ 0 w 963"/>
                  <a:gd name="T1" fmla="*/ 4 h 147"/>
                  <a:gd name="T2" fmla="*/ 31 w 963"/>
                  <a:gd name="T3" fmla="*/ 0 h 147"/>
                  <a:gd name="T4" fmla="*/ 31 w 963"/>
                  <a:gd name="T5" fmla="*/ 2 h 147"/>
                  <a:gd name="T6" fmla="*/ 1 w 963"/>
                  <a:gd name="T7" fmla="*/ 5 h 147"/>
                  <a:gd name="T8" fmla="*/ 0 w 963"/>
                  <a:gd name="T9" fmla="*/ 4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3"/>
                  <a:gd name="T16" fmla="*/ 0 h 147"/>
                  <a:gd name="T17" fmla="*/ 963 w 963"/>
                  <a:gd name="T18" fmla="*/ 147 h 1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3" h="147">
                    <a:moveTo>
                      <a:pt x="0" y="109"/>
                    </a:moveTo>
                    <a:lnTo>
                      <a:pt x="962" y="0"/>
                    </a:lnTo>
                    <a:lnTo>
                      <a:pt x="963" y="33"/>
                    </a:lnTo>
                    <a:lnTo>
                      <a:pt x="2" y="147"/>
                    </a:lnTo>
                    <a:lnTo>
                      <a:pt x="0" y="109"/>
                    </a:lnTo>
                    <a:close/>
                  </a:path>
                </a:pathLst>
              </a:custGeom>
              <a:solidFill>
                <a:srgbClr val="AAD8D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16" name="Freeform 189"/>
              <p:cNvSpPr>
                <a:spLocks/>
              </p:cNvSpPr>
              <p:nvPr/>
            </p:nvSpPr>
            <p:spPr bwMode="auto">
              <a:xfrm>
                <a:off x="3584" y="1609"/>
                <a:ext cx="326" cy="113"/>
              </a:xfrm>
              <a:custGeom>
                <a:avLst/>
                <a:gdLst>
                  <a:gd name="T0" fmla="*/ 8 w 651"/>
                  <a:gd name="T1" fmla="*/ 7 h 226"/>
                  <a:gd name="T2" fmla="*/ 0 w 651"/>
                  <a:gd name="T3" fmla="*/ 3 h 226"/>
                  <a:gd name="T4" fmla="*/ 14 w 651"/>
                  <a:gd name="T5" fmla="*/ 0 h 226"/>
                  <a:gd name="T6" fmla="*/ 21 w 651"/>
                  <a:gd name="T7" fmla="*/ 4 h 226"/>
                  <a:gd name="T8" fmla="*/ 8 w 651"/>
                  <a:gd name="T9" fmla="*/ 7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51"/>
                  <a:gd name="T16" fmla="*/ 0 h 226"/>
                  <a:gd name="T17" fmla="*/ 651 w 651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51" h="226">
                    <a:moveTo>
                      <a:pt x="226" y="226"/>
                    </a:moveTo>
                    <a:lnTo>
                      <a:pt x="0" y="73"/>
                    </a:lnTo>
                    <a:lnTo>
                      <a:pt x="426" y="0"/>
                    </a:lnTo>
                    <a:lnTo>
                      <a:pt x="651" y="121"/>
                    </a:lnTo>
                    <a:lnTo>
                      <a:pt x="226" y="226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17" name="Freeform 190"/>
              <p:cNvSpPr>
                <a:spLocks/>
              </p:cNvSpPr>
              <p:nvPr/>
            </p:nvSpPr>
            <p:spPr bwMode="auto">
              <a:xfrm>
                <a:off x="3218" y="1543"/>
                <a:ext cx="78" cy="29"/>
              </a:xfrm>
              <a:custGeom>
                <a:avLst/>
                <a:gdLst>
                  <a:gd name="T0" fmla="*/ 0 w 154"/>
                  <a:gd name="T1" fmla="*/ 1 h 58"/>
                  <a:gd name="T2" fmla="*/ 3 w 154"/>
                  <a:gd name="T3" fmla="*/ 2 h 58"/>
                  <a:gd name="T4" fmla="*/ 5 w 154"/>
                  <a:gd name="T5" fmla="*/ 2 h 58"/>
                  <a:gd name="T6" fmla="*/ 5 w 154"/>
                  <a:gd name="T7" fmla="*/ 1 h 58"/>
                  <a:gd name="T8" fmla="*/ 3 w 154"/>
                  <a:gd name="T9" fmla="*/ 2 h 58"/>
                  <a:gd name="T10" fmla="*/ 1 w 154"/>
                  <a:gd name="T11" fmla="*/ 0 h 58"/>
                  <a:gd name="T12" fmla="*/ 0 w 154"/>
                  <a:gd name="T13" fmla="*/ 1 h 5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8"/>
                  <a:gd name="T23" fmla="*/ 154 w 154"/>
                  <a:gd name="T24" fmla="*/ 58 h 5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8">
                    <a:moveTo>
                      <a:pt x="0" y="11"/>
                    </a:moveTo>
                    <a:lnTo>
                      <a:pt x="67" y="58"/>
                    </a:lnTo>
                    <a:lnTo>
                      <a:pt x="154" y="46"/>
                    </a:lnTo>
                    <a:lnTo>
                      <a:pt x="140" y="31"/>
                    </a:lnTo>
                    <a:lnTo>
                      <a:pt x="75" y="40"/>
                    </a:lnTo>
                    <a:lnTo>
                      <a:pt x="21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18" name="Freeform 191"/>
              <p:cNvSpPr>
                <a:spLocks/>
              </p:cNvSpPr>
              <p:nvPr/>
            </p:nvSpPr>
            <p:spPr bwMode="auto">
              <a:xfrm>
                <a:off x="3280" y="1535"/>
                <a:ext cx="77" cy="28"/>
              </a:xfrm>
              <a:custGeom>
                <a:avLst/>
                <a:gdLst>
                  <a:gd name="T0" fmla="*/ 0 w 154"/>
                  <a:gd name="T1" fmla="*/ 0 h 57"/>
                  <a:gd name="T2" fmla="*/ 2 w 154"/>
                  <a:gd name="T3" fmla="*/ 1 h 57"/>
                  <a:gd name="T4" fmla="*/ 5 w 154"/>
                  <a:gd name="T5" fmla="*/ 1 h 57"/>
                  <a:gd name="T6" fmla="*/ 5 w 154"/>
                  <a:gd name="T7" fmla="*/ 0 h 57"/>
                  <a:gd name="T8" fmla="*/ 2 w 154"/>
                  <a:gd name="T9" fmla="*/ 1 h 57"/>
                  <a:gd name="T10" fmla="*/ 1 w 154"/>
                  <a:gd name="T11" fmla="*/ 0 h 57"/>
                  <a:gd name="T12" fmla="*/ 0 w 154"/>
                  <a:gd name="T13" fmla="*/ 0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7"/>
                  <a:gd name="T23" fmla="*/ 154 w 154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7">
                    <a:moveTo>
                      <a:pt x="0" y="11"/>
                    </a:moveTo>
                    <a:lnTo>
                      <a:pt x="67" y="57"/>
                    </a:lnTo>
                    <a:lnTo>
                      <a:pt x="154" y="46"/>
                    </a:lnTo>
                    <a:lnTo>
                      <a:pt x="141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19" name="Freeform 192"/>
              <p:cNvSpPr>
                <a:spLocks/>
              </p:cNvSpPr>
              <p:nvPr/>
            </p:nvSpPr>
            <p:spPr bwMode="auto">
              <a:xfrm>
                <a:off x="3341" y="1527"/>
                <a:ext cx="77" cy="28"/>
              </a:xfrm>
              <a:custGeom>
                <a:avLst/>
                <a:gdLst>
                  <a:gd name="T0" fmla="*/ 0 w 155"/>
                  <a:gd name="T1" fmla="*/ 0 h 57"/>
                  <a:gd name="T2" fmla="*/ 2 w 155"/>
                  <a:gd name="T3" fmla="*/ 1 h 57"/>
                  <a:gd name="T4" fmla="*/ 4 w 155"/>
                  <a:gd name="T5" fmla="*/ 1 h 57"/>
                  <a:gd name="T6" fmla="*/ 4 w 155"/>
                  <a:gd name="T7" fmla="*/ 0 h 57"/>
                  <a:gd name="T8" fmla="*/ 2 w 155"/>
                  <a:gd name="T9" fmla="*/ 1 h 57"/>
                  <a:gd name="T10" fmla="*/ 0 w 155"/>
                  <a:gd name="T11" fmla="*/ 0 h 57"/>
                  <a:gd name="T12" fmla="*/ 0 w 155"/>
                  <a:gd name="T13" fmla="*/ 0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7"/>
                  <a:gd name="T23" fmla="*/ 155 w 155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7">
                    <a:moveTo>
                      <a:pt x="0" y="9"/>
                    </a:moveTo>
                    <a:lnTo>
                      <a:pt x="67" y="57"/>
                    </a:lnTo>
                    <a:lnTo>
                      <a:pt x="155" y="46"/>
                    </a:lnTo>
                    <a:lnTo>
                      <a:pt x="141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20" name="Freeform 193"/>
              <p:cNvSpPr>
                <a:spLocks/>
              </p:cNvSpPr>
              <p:nvPr/>
            </p:nvSpPr>
            <p:spPr bwMode="auto">
              <a:xfrm>
                <a:off x="3402" y="1518"/>
                <a:ext cx="76" cy="29"/>
              </a:xfrm>
              <a:custGeom>
                <a:avLst/>
                <a:gdLst>
                  <a:gd name="T0" fmla="*/ 0 w 154"/>
                  <a:gd name="T1" fmla="*/ 1 h 57"/>
                  <a:gd name="T2" fmla="*/ 2 w 154"/>
                  <a:gd name="T3" fmla="*/ 2 h 57"/>
                  <a:gd name="T4" fmla="*/ 4 w 154"/>
                  <a:gd name="T5" fmla="*/ 2 h 57"/>
                  <a:gd name="T6" fmla="*/ 4 w 154"/>
                  <a:gd name="T7" fmla="*/ 1 h 57"/>
                  <a:gd name="T8" fmla="*/ 2 w 154"/>
                  <a:gd name="T9" fmla="*/ 2 h 57"/>
                  <a:gd name="T10" fmla="*/ 0 w 154"/>
                  <a:gd name="T11" fmla="*/ 0 h 57"/>
                  <a:gd name="T12" fmla="*/ 0 w 154"/>
                  <a:gd name="T13" fmla="*/ 1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7"/>
                  <a:gd name="T23" fmla="*/ 154 w 154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7">
                    <a:moveTo>
                      <a:pt x="0" y="10"/>
                    </a:moveTo>
                    <a:lnTo>
                      <a:pt x="67" y="57"/>
                    </a:lnTo>
                    <a:lnTo>
                      <a:pt x="154" y="47"/>
                    </a:lnTo>
                    <a:lnTo>
                      <a:pt x="140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21" name="Freeform 194"/>
              <p:cNvSpPr>
                <a:spLocks/>
              </p:cNvSpPr>
              <p:nvPr/>
            </p:nvSpPr>
            <p:spPr bwMode="auto">
              <a:xfrm>
                <a:off x="3462" y="1510"/>
                <a:ext cx="77" cy="29"/>
              </a:xfrm>
              <a:custGeom>
                <a:avLst/>
                <a:gdLst>
                  <a:gd name="T0" fmla="*/ 0 w 156"/>
                  <a:gd name="T1" fmla="*/ 1 h 57"/>
                  <a:gd name="T2" fmla="*/ 2 w 156"/>
                  <a:gd name="T3" fmla="*/ 2 h 57"/>
                  <a:gd name="T4" fmla="*/ 4 w 156"/>
                  <a:gd name="T5" fmla="*/ 2 h 57"/>
                  <a:gd name="T6" fmla="*/ 4 w 156"/>
                  <a:gd name="T7" fmla="*/ 1 h 57"/>
                  <a:gd name="T8" fmla="*/ 2 w 156"/>
                  <a:gd name="T9" fmla="*/ 2 h 57"/>
                  <a:gd name="T10" fmla="*/ 0 w 156"/>
                  <a:gd name="T11" fmla="*/ 0 h 57"/>
                  <a:gd name="T12" fmla="*/ 0 w 156"/>
                  <a:gd name="T13" fmla="*/ 1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57"/>
                  <a:gd name="T23" fmla="*/ 156 w 156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57">
                    <a:moveTo>
                      <a:pt x="0" y="10"/>
                    </a:moveTo>
                    <a:lnTo>
                      <a:pt x="68" y="57"/>
                    </a:lnTo>
                    <a:lnTo>
                      <a:pt x="156" y="46"/>
                    </a:lnTo>
                    <a:lnTo>
                      <a:pt x="142" y="31"/>
                    </a:lnTo>
                    <a:lnTo>
                      <a:pt x="76" y="39"/>
                    </a:lnTo>
                    <a:lnTo>
                      <a:pt x="22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22" name="Freeform 195"/>
              <p:cNvSpPr>
                <a:spLocks/>
              </p:cNvSpPr>
              <p:nvPr/>
            </p:nvSpPr>
            <p:spPr bwMode="auto">
              <a:xfrm>
                <a:off x="3523" y="1502"/>
                <a:ext cx="77" cy="29"/>
              </a:xfrm>
              <a:custGeom>
                <a:avLst/>
                <a:gdLst>
                  <a:gd name="T0" fmla="*/ 0 w 156"/>
                  <a:gd name="T1" fmla="*/ 1 h 56"/>
                  <a:gd name="T2" fmla="*/ 2 w 156"/>
                  <a:gd name="T3" fmla="*/ 2 h 56"/>
                  <a:gd name="T4" fmla="*/ 4 w 156"/>
                  <a:gd name="T5" fmla="*/ 2 h 56"/>
                  <a:gd name="T6" fmla="*/ 4 w 156"/>
                  <a:gd name="T7" fmla="*/ 1 h 56"/>
                  <a:gd name="T8" fmla="*/ 2 w 156"/>
                  <a:gd name="T9" fmla="*/ 2 h 56"/>
                  <a:gd name="T10" fmla="*/ 0 w 156"/>
                  <a:gd name="T11" fmla="*/ 0 h 56"/>
                  <a:gd name="T12" fmla="*/ 0 w 156"/>
                  <a:gd name="T13" fmla="*/ 1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56"/>
                  <a:gd name="T23" fmla="*/ 156 w 156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56">
                    <a:moveTo>
                      <a:pt x="0" y="10"/>
                    </a:moveTo>
                    <a:lnTo>
                      <a:pt x="68" y="56"/>
                    </a:lnTo>
                    <a:lnTo>
                      <a:pt x="156" y="46"/>
                    </a:lnTo>
                    <a:lnTo>
                      <a:pt x="142" y="31"/>
                    </a:lnTo>
                    <a:lnTo>
                      <a:pt x="76" y="39"/>
                    </a:lnTo>
                    <a:lnTo>
                      <a:pt x="22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23" name="Freeform 196"/>
              <p:cNvSpPr>
                <a:spLocks/>
              </p:cNvSpPr>
              <p:nvPr/>
            </p:nvSpPr>
            <p:spPr bwMode="auto">
              <a:xfrm>
                <a:off x="3584" y="1494"/>
                <a:ext cx="78" cy="28"/>
              </a:xfrm>
              <a:custGeom>
                <a:avLst/>
                <a:gdLst>
                  <a:gd name="T0" fmla="*/ 0 w 155"/>
                  <a:gd name="T1" fmla="*/ 1 h 56"/>
                  <a:gd name="T2" fmla="*/ 3 w 155"/>
                  <a:gd name="T3" fmla="*/ 2 h 56"/>
                  <a:gd name="T4" fmla="*/ 5 w 155"/>
                  <a:gd name="T5" fmla="*/ 2 h 56"/>
                  <a:gd name="T6" fmla="*/ 5 w 155"/>
                  <a:gd name="T7" fmla="*/ 1 h 56"/>
                  <a:gd name="T8" fmla="*/ 3 w 155"/>
                  <a:gd name="T9" fmla="*/ 2 h 56"/>
                  <a:gd name="T10" fmla="*/ 1 w 155"/>
                  <a:gd name="T11" fmla="*/ 0 h 56"/>
                  <a:gd name="T12" fmla="*/ 0 w 155"/>
                  <a:gd name="T13" fmla="*/ 1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6"/>
                  <a:gd name="T23" fmla="*/ 155 w 155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6">
                    <a:moveTo>
                      <a:pt x="0" y="9"/>
                    </a:moveTo>
                    <a:lnTo>
                      <a:pt x="68" y="56"/>
                    </a:lnTo>
                    <a:lnTo>
                      <a:pt x="155" y="46"/>
                    </a:lnTo>
                    <a:lnTo>
                      <a:pt x="141" y="31"/>
                    </a:lnTo>
                    <a:lnTo>
                      <a:pt x="76" y="38"/>
                    </a:lnTo>
                    <a:lnTo>
                      <a:pt x="21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24" name="Freeform 197"/>
              <p:cNvSpPr>
                <a:spLocks/>
              </p:cNvSpPr>
              <p:nvPr/>
            </p:nvSpPr>
            <p:spPr bwMode="auto">
              <a:xfrm>
                <a:off x="3645" y="1486"/>
                <a:ext cx="77" cy="28"/>
              </a:xfrm>
              <a:custGeom>
                <a:avLst/>
                <a:gdLst>
                  <a:gd name="T0" fmla="*/ 0 w 154"/>
                  <a:gd name="T1" fmla="*/ 0 h 58"/>
                  <a:gd name="T2" fmla="*/ 2 w 154"/>
                  <a:gd name="T3" fmla="*/ 1 h 58"/>
                  <a:gd name="T4" fmla="*/ 5 w 154"/>
                  <a:gd name="T5" fmla="*/ 1 h 58"/>
                  <a:gd name="T6" fmla="*/ 5 w 154"/>
                  <a:gd name="T7" fmla="*/ 0 h 58"/>
                  <a:gd name="T8" fmla="*/ 2 w 154"/>
                  <a:gd name="T9" fmla="*/ 1 h 58"/>
                  <a:gd name="T10" fmla="*/ 1 w 154"/>
                  <a:gd name="T11" fmla="*/ 0 h 58"/>
                  <a:gd name="T12" fmla="*/ 0 w 154"/>
                  <a:gd name="T13" fmla="*/ 0 h 5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8"/>
                  <a:gd name="T23" fmla="*/ 154 w 154"/>
                  <a:gd name="T24" fmla="*/ 58 h 5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8">
                    <a:moveTo>
                      <a:pt x="0" y="11"/>
                    </a:moveTo>
                    <a:lnTo>
                      <a:pt x="68" y="58"/>
                    </a:lnTo>
                    <a:lnTo>
                      <a:pt x="154" y="46"/>
                    </a:lnTo>
                    <a:lnTo>
                      <a:pt x="141" y="31"/>
                    </a:lnTo>
                    <a:lnTo>
                      <a:pt x="75" y="39"/>
                    </a:lnTo>
                    <a:lnTo>
                      <a:pt x="22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25" name="Freeform 198"/>
              <p:cNvSpPr>
                <a:spLocks/>
              </p:cNvSpPr>
              <p:nvPr/>
            </p:nvSpPr>
            <p:spPr bwMode="auto">
              <a:xfrm>
                <a:off x="3274" y="1567"/>
                <a:ext cx="78" cy="28"/>
              </a:xfrm>
              <a:custGeom>
                <a:avLst/>
                <a:gdLst>
                  <a:gd name="T0" fmla="*/ 0 w 154"/>
                  <a:gd name="T1" fmla="*/ 1 h 56"/>
                  <a:gd name="T2" fmla="*/ 3 w 154"/>
                  <a:gd name="T3" fmla="*/ 2 h 56"/>
                  <a:gd name="T4" fmla="*/ 5 w 154"/>
                  <a:gd name="T5" fmla="*/ 2 h 56"/>
                  <a:gd name="T6" fmla="*/ 5 w 154"/>
                  <a:gd name="T7" fmla="*/ 1 h 56"/>
                  <a:gd name="T8" fmla="*/ 3 w 154"/>
                  <a:gd name="T9" fmla="*/ 2 h 56"/>
                  <a:gd name="T10" fmla="*/ 1 w 154"/>
                  <a:gd name="T11" fmla="*/ 0 h 56"/>
                  <a:gd name="T12" fmla="*/ 0 w 154"/>
                  <a:gd name="T13" fmla="*/ 1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6"/>
                  <a:gd name="T23" fmla="*/ 154 w 154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6">
                    <a:moveTo>
                      <a:pt x="0" y="10"/>
                    </a:moveTo>
                    <a:lnTo>
                      <a:pt x="66" y="56"/>
                    </a:lnTo>
                    <a:lnTo>
                      <a:pt x="154" y="46"/>
                    </a:lnTo>
                    <a:lnTo>
                      <a:pt x="140" y="31"/>
                    </a:lnTo>
                    <a:lnTo>
                      <a:pt x="75" y="39"/>
                    </a:lnTo>
                    <a:lnTo>
                      <a:pt x="20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26" name="Freeform 199"/>
              <p:cNvSpPr>
                <a:spLocks/>
              </p:cNvSpPr>
              <p:nvPr/>
            </p:nvSpPr>
            <p:spPr bwMode="auto">
              <a:xfrm>
                <a:off x="3335" y="1559"/>
                <a:ext cx="78" cy="28"/>
              </a:xfrm>
              <a:custGeom>
                <a:avLst/>
                <a:gdLst>
                  <a:gd name="T0" fmla="*/ 0 w 154"/>
                  <a:gd name="T1" fmla="*/ 0 h 57"/>
                  <a:gd name="T2" fmla="*/ 3 w 154"/>
                  <a:gd name="T3" fmla="*/ 1 h 57"/>
                  <a:gd name="T4" fmla="*/ 5 w 154"/>
                  <a:gd name="T5" fmla="*/ 1 h 57"/>
                  <a:gd name="T6" fmla="*/ 5 w 154"/>
                  <a:gd name="T7" fmla="*/ 0 h 57"/>
                  <a:gd name="T8" fmla="*/ 3 w 154"/>
                  <a:gd name="T9" fmla="*/ 1 h 57"/>
                  <a:gd name="T10" fmla="*/ 1 w 154"/>
                  <a:gd name="T11" fmla="*/ 0 h 57"/>
                  <a:gd name="T12" fmla="*/ 0 w 154"/>
                  <a:gd name="T13" fmla="*/ 0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7"/>
                  <a:gd name="T23" fmla="*/ 154 w 154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7">
                    <a:moveTo>
                      <a:pt x="0" y="10"/>
                    </a:moveTo>
                    <a:lnTo>
                      <a:pt x="67" y="57"/>
                    </a:lnTo>
                    <a:lnTo>
                      <a:pt x="154" y="47"/>
                    </a:lnTo>
                    <a:lnTo>
                      <a:pt x="140" y="30"/>
                    </a:lnTo>
                    <a:lnTo>
                      <a:pt x="75" y="38"/>
                    </a:lnTo>
                    <a:lnTo>
                      <a:pt x="21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27" name="Freeform 200"/>
              <p:cNvSpPr>
                <a:spLocks/>
              </p:cNvSpPr>
              <p:nvPr/>
            </p:nvSpPr>
            <p:spPr bwMode="auto">
              <a:xfrm>
                <a:off x="3396" y="1550"/>
                <a:ext cx="77" cy="29"/>
              </a:xfrm>
              <a:custGeom>
                <a:avLst/>
                <a:gdLst>
                  <a:gd name="T0" fmla="*/ 0 w 153"/>
                  <a:gd name="T1" fmla="*/ 1 h 58"/>
                  <a:gd name="T2" fmla="*/ 3 w 153"/>
                  <a:gd name="T3" fmla="*/ 2 h 58"/>
                  <a:gd name="T4" fmla="*/ 5 w 153"/>
                  <a:gd name="T5" fmla="*/ 2 h 58"/>
                  <a:gd name="T6" fmla="*/ 5 w 153"/>
                  <a:gd name="T7" fmla="*/ 1 h 58"/>
                  <a:gd name="T8" fmla="*/ 3 w 153"/>
                  <a:gd name="T9" fmla="*/ 2 h 58"/>
                  <a:gd name="T10" fmla="*/ 1 w 153"/>
                  <a:gd name="T11" fmla="*/ 0 h 58"/>
                  <a:gd name="T12" fmla="*/ 0 w 153"/>
                  <a:gd name="T13" fmla="*/ 1 h 5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3"/>
                  <a:gd name="T22" fmla="*/ 0 h 58"/>
                  <a:gd name="T23" fmla="*/ 153 w 153"/>
                  <a:gd name="T24" fmla="*/ 58 h 5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3" h="58">
                    <a:moveTo>
                      <a:pt x="0" y="11"/>
                    </a:moveTo>
                    <a:lnTo>
                      <a:pt x="67" y="58"/>
                    </a:lnTo>
                    <a:lnTo>
                      <a:pt x="153" y="46"/>
                    </a:lnTo>
                    <a:lnTo>
                      <a:pt x="139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28" name="Freeform 201"/>
              <p:cNvSpPr>
                <a:spLocks/>
              </p:cNvSpPr>
              <p:nvPr/>
            </p:nvSpPr>
            <p:spPr bwMode="auto">
              <a:xfrm>
                <a:off x="3456" y="1542"/>
                <a:ext cx="78" cy="28"/>
              </a:xfrm>
              <a:custGeom>
                <a:avLst/>
                <a:gdLst>
                  <a:gd name="T0" fmla="*/ 0 w 155"/>
                  <a:gd name="T1" fmla="*/ 0 h 57"/>
                  <a:gd name="T2" fmla="*/ 3 w 155"/>
                  <a:gd name="T3" fmla="*/ 1 h 57"/>
                  <a:gd name="T4" fmla="*/ 5 w 155"/>
                  <a:gd name="T5" fmla="*/ 1 h 57"/>
                  <a:gd name="T6" fmla="*/ 5 w 155"/>
                  <a:gd name="T7" fmla="*/ 0 h 57"/>
                  <a:gd name="T8" fmla="*/ 3 w 155"/>
                  <a:gd name="T9" fmla="*/ 1 h 57"/>
                  <a:gd name="T10" fmla="*/ 1 w 155"/>
                  <a:gd name="T11" fmla="*/ 0 h 57"/>
                  <a:gd name="T12" fmla="*/ 0 w 155"/>
                  <a:gd name="T13" fmla="*/ 0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7"/>
                  <a:gd name="T23" fmla="*/ 155 w 155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7">
                    <a:moveTo>
                      <a:pt x="0" y="10"/>
                    </a:moveTo>
                    <a:lnTo>
                      <a:pt x="68" y="57"/>
                    </a:lnTo>
                    <a:lnTo>
                      <a:pt x="155" y="46"/>
                    </a:lnTo>
                    <a:lnTo>
                      <a:pt x="142" y="31"/>
                    </a:lnTo>
                    <a:lnTo>
                      <a:pt x="76" y="39"/>
                    </a:lnTo>
                    <a:lnTo>
                      <a:pt x="22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29" name="Freeform 202"/>
              <p:cNvSpPr>
                <a:spLocks/>
              </p:cNvSpPr>
              <p:nvPr/>
            </p:nvSpPr>
            <p:spPr bwMode="auto">
              <a:xfrm>
                <a:off x="3517" y="1534"/>
                <a:ext cx="78" cy="28"/>
              </a:xfrm>
              <a:custGeom>
                <a:avLst/>
                <a:gdLst>
                  <a:gd name="T0" fmla="*/ 0 w 156"/>
                  <a:gd name="T1" fmla="*/ 1 h 56"/>
                  <a:gd name="T2" fmla="*/ 2 w 156"/>
                  <a:gd name="T3" fmla="*/ 2 h 56"/>
                  <a:gd name="T4" fmla="*/ 5 w 156"/>
                  <a:gd name="T5" fmla="*/ 2 h 56"/>
                  <a:gd name="T6" fmla="*/ 5 w 156"/>
                  <a:gd name="T7" fmla="*/ 1 h 56"/>
                  <a:gd name="T8" fmla="*/ 2 w 156"/>
                  <a:gd name="T9" fmla="*/ 2 h 56"/>
                  <a:gd name="T10" fmla="*/ 1 w 156"/>
                  <a:gd name="T11" fmla="*/ 0 h 56"/>
                  <a:gd name="T12" fmla="*/ 0 w 156"/>
                  <a:gd name="T13" fmla="*/ 1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56"/>
                  <a:gd name="T23" fmla="*/ 156 w 156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56">
                    <a:moveTo>
                      <a:pt x="0" y="9"/>
                    </a:moveTo>
                    <a:lnTo>
                      <a:pt x="68" y="56"/>
                    </a:lnTo>
                    <a:lnTo>
                      <a:pt x="156" y="46"/>
                    </a:lnTo>
                    <a:lnTo>
                      <a:pt x="142" y="31"/>
                    </a:lnTo>
                    <a:lnTo>
                      <a:pt x="76" y="39"/>
                    </a:lnTo>
                    <a:lnTo>
                      <a:pt x="22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30" name="Freeform 203"/>
              <p:cNvSpPr>
                <a:spLocks/>
              </p:cNvSpPr>
              <p:nvPr/>
            </p:nvSpPr>
            <p:spPr bwMode="auto">
              <a:xfrm>
                <a:off x="3579" y="1525"/>
                <a:ext cx="77" cy="29"/>
              </a:xfrm>
              <a:custGeom>
                <a:avLst/>
                <a:gdLst>
                  <a:gd name="T0" fmla="*/ 0 w 155"/>
                  <a:gd name="T1" fmla="*/ 1 h 57"/>
                  <a:gd name="T2" fmla="*/ 2 w 155"/>
                  <a:gd name="T3" fmla="*/ 2 h 57"/>
                  <a:gd name="T4" fmla="*/ 4 w 155"/>
                  <a:gd name="T5" fmla="*/ 2 h 57"/>
                  <a:gd name="T6" fmla="*/ 4 w 155"/>
                  <a:gd name="T7" fmla="*/ 1 h 57"/>
                  <a:gd name="T8" fmla="*/ 2 w 155"/>
                  <a:gd name="T9" fmla="*/ 2 h 57"/>
                  <a:gd name="T10" fmla="*/ 0 w 155"/>
                  <a:gd name="T11" fmla="*/ 0 h 57"/>
                  <a:gd name="T12" fmla="*/ 0 w 155"/>
                  <a:gd name="T13" fmla="*/ 1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7"/>
                  <a:gd name="T23" fmla="*/ 155 w 155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7">
                    <a:moveTo>
                      <a:pt x="0" y="10"/>
                    </a:moveTo>
                    <a:lnTo>
                      <a:pt x="68" y="57"/>
                    </a:lnTo>
                    <a:lnTo>
                      <a:pt x="155" y="47"/>
                    </a:lnTo>
                    <a:lnTo>
                      <a:pt x="142" y="31"/>
                    </a:lnTo>
                    <a:lnTo>
                      <a:pt x="75" y="39"/>
                    </a:lnTo>
                    <a:lnTo>
                      <a:pt x="22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31" name="Freeform 204"/>
              <p:cNvSpPr>
                <a:spLocks/>
              </p:cNvSpPr>
              <p:nvPr/>
            </p:nvSpPr>
            <p:spPr bwMode="auto">
              <a:xfrm>
                <a:off x="3640" y="1517"/>
                <a:ext cx="77" cy="29"/>
              </a:xfrm>
              <a:custGeom>
                <a:avLst/>
                <a:gdLst>
                  <a:gd name="T0" fmla="*/ 0 w 155"/>
                  <a:gd name="T1" fmla="*/ 1 h 57"/>
                  <a:gd name="T2" fmla="*/ 2 w 155"/>
                  <a:gd name="T3" fmla="*/ 2 h 57"/>
                  <a:gd name="T4" fmla="*/ 4 w 155"/>
                  <a:gd name="T5" fmla="*/ 2 h 57"/>
                  <a:gd name="T6" fmla="*/ 4 w 155"/>
                  <a:gd name="T7" fmla="*/ 1 h 57"/>
                  <a:gd name="T8" fmla="*/ 2 w 155"/>
                  <a:gd name="T9" fmla="*/ 2 h 57"/>
                  <a:gd name="T10" fmla="*/ 0 w 155"/>
                  <a:gd name="T11" fmla="*/ 0 h 57"/>
                  <a:gd name="T12" fmla="*/ 0 w 155"/>
                  <a:gd name="T13" fmla="*/ 1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7"/>
                  <a:gd name="T23" fmla="*/ 155 w 155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7">
                    <a:moveTo>
                      <a:pt x="0" y="10"/>
                    </a:moveTo>
                    <a:lnTo>
                      <a:pt x="68" y="57"/>
                    </a:lnTo>
                    <a:lnTo>
                      <a:pt x="155" y="46"/>
                    </a:lnTo>
                    <a:lnTo>
                      <a:pt x="142" y="31"/>
                    </a:lnTo>
                    <a:lnTo>
                      <a:pt x="75" y="39"/>
                    </a:lnTo>
                    <a:lnTo>
                      <a:pt x="22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32" name="Freeform 205"/>
              <p:cNvSpPr>
                <a:spLocks/>
              </p:cNvSpPr>
              <p:nvPr/>
            </p:nvSpPr>
            <p:spPr bwMode="auto">
              <a:xfrm>
                <a:off x="3701" y="1509"/>
                <a:ext cx="77" cy="28"/>
              </a:xfrm>
              <a:custGeom>
                <a:avLst/>
                <a:gdLst>
                  <a:gd name="T0" fmla="*/ 0 w 155"/>
                  <a:gd name="T1" fmla="*/ 0 h 57"/>
                  <a:gd name="T2" fmla="*/ 2 w 155"/>
                  <a:gd name="T3" fmla="*/ 1 h 57"/>
                  <a:gd name="T4" fmla="*/ 4 w 155"/>
                  <a:gd name="T5" fmla="*/ 1 h 57"/>
                  <a:gd name="T6" fmla="*/ 4 w 155"/>
                  <a:gd name="T7" fmla="*/ 1 h 57"/>
                  <a:gd name="T8" fmla="*/ 2 w 155"/>
                  <a:gd name="T9" fmla="*/ 1 h 57"/>
                  <a:gd name="T10" fmla="*/ 0 w 155"/>
                  <a:gd name="T11" fmla="*/ 0 h 57"/>
                  <a:gd name="T12" fmla="*/ 0 w 155"/>
                  <a:gd name="T13" fmla="*/ 0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7"/>
                  <a:gd name="T23" fmla="*/ 155 w 155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7">
                    <a:moveTo>
                      <a:pt x="0" y="11"/>
                    </a:moveTo>
                    <a:lnTo>
                      <a:pt x="68" y="57"/>
                    </a:lnTo>
                    <a:lnTo>
                      <a:pt x="155" y="47"/>
                    </a:lnTo>
                    <a:lnTo>
                      <a:pt x="142" y="32"/>
                    </a:lnTo>
                    <a:lnTo>
                      <a:pt x="75" y="40"/>
                    </a:lnTo>
                    <a:lnTo>
                      <a:pt x="22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33" name="Freeform 206"/>
              <p:cNvSpPr>
                <a:spLocks/>
              </p:cNvSpPr>
              <p:nvPr/>
            </p:nvSpPr>
            <p:spPr bwMode="auto">
              <a:xfrm>
                <a:off x="3331" y="1592"/>
                <a:ext cx="78" cy="29"/>
              </a:xfrm>
              <a:custGeom>
                <a:avLst/>
                <a:gdLst>
                  <a:gd name="T0" fmla="*/ 0 w 154"/>
                  <a:gd name="T1" fmla="*/ 1 h 58"/>
                  <a:gd name="T2" fmla="*/ 3 w 154"/>
                  <a:gd name="T3" fmla="*/ 2 h 58"/>
                  <a:gd name="T4" fmla="*/ 5 w 154"/>
                  <a:gd name="T5" fmla="*/ 2 h 58"/>
                  <a:gd name="T6" fmla="*/ 5 w 154"/>
                  <a:gd name="T7" fmla="*/ 1 h 58"/>
                  <a:gd name="T8" fmla="*/ 3 w 154"/>
                  <a:gd name="T9" fmla="*/ 2 h 58"/>
                  <a:gd name="T10" fmla="*/ 1 w 154"/>
                  <a:gd name="T11" fmla="*/ 0 h 58"/>
                  <a:gd name="T12" fmla="*/ 0 w 154"/>
                  <a:gd name="T13" fmla="*/ 1 h 5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8"/>
                  <a:gd name="T23" fmla="*/ 154 w 154"/>
                  <a:gd name="T24" fmla="*/ 58 h 5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8">
                    <a:moveTo>
                      <a:pt x="0" y="11"/>
                    </a:moveTo>
                    <a:lnTo>
                      <a:pt x="67" y="58"/>
                    </a:lnTo>
                    <a:lnTo>
                      <a:pt x="154" y="46"/>
                    </a:lnTo>
                    <a:lnTo>
                      <a:pt x="142" y="31"/>
                    </a:lnTo>
                    <a:lnTo>
                      <a:pt x="75" y="39"/>
                    </a:lnTo>
                    <a:lnTo>
                      <a:pt x="20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34" name="Freeform 207"/>
              <p:cNvSpPr>
                <a:spLocks/>
              </p:cNvSpPr>
              <p:nvPr/>
            </p:nvSpPr>
            <p:spPr bwMode="auto">
              <a:xfrm>
                <a:off x="3392" y="1584"/>
                <a:ext cx="77" cy="28"/>
              </a:xfrm>
              <a:custGeom>
                <a:avLst/>
                <a:gdLst>
                  <a:gd name="T0" fmla="*/ 0 w 153"/>
                  <a:gd name="T1" fmla="*/ 0 h 57"/>
                  <a:gd name="T2" fmla="*/ 3 w 153"/>
                  <a:gd name="T3" fmla="*/ 1 h 57"/>
                  <a:gd name="T4" fmla="*/ 5 w 153"/>
                  <a:gd name="T5" fmla="*/ 1 h 57"/>
                  <a:gd name="T6" fmla="*/ 5 w 153"/>
                  <a:gd name="T7" fmla="*/ 0 h 57"/>
                  <a:gd name="T8" fmla="*/ 3 w 153"/>
                  <a:gd name="T9" fmla="*/ 1 h 57"/>
                  <a:gd name="T10" fmla="*/ 1 w 153"/>
                  <a:gd name="T11" fmla="*/ 0 h 57"/>
                  <a:gd name="T12" fmla="*/ 0 w 153"/>
                  <a:gd name="T13" fmla="*/ 0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3"/>
                  <a:gd name="T22" fmla="*/ 0 h 57"/>
                  <a:gd name="T23" fmla="*/ 153 w 153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3" h="57">
                    <a:moveTo>
                      <a:pt x="0" y="11"/>
                    </a:moveTo>
                    <a:lnTo>
                      <a:pt x="67" y="57"/>
                    </a:lnTo>
                    <a:lnTo>
                      <a:pt x="153" y="46"/>
                    </a:lnTo>
                    <a:lnTo>
                      <a:pt x="139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35" name="Freeform 208"/>
              <p:cNvSpPr>
                <a:spLocks/>
              </p:cNvSpPr>
              <p:nvPr/>
            </p:nvSpPr>
            <p:spPr bwMode="auto">
              <a:xfrm>
                <a:off x="3454" y="1576"/>
                <a:ext cx="76" cy="28"/>
              </a:xfrm>
              <a:custGeom>
                <a:avLst/>
                <a:gdLst>
                  <a:gd name="T0" fmla="*/ 0 w 153"/>
                  <a:gd name="T1" fmla="*/ 1 h 56"/>
                  <a:gd name="T2" fmla="*/ 2 w 153"/>
                  <a:gd name="T3" fmla="*/ 2 h 56"/>
                  <a:gd name="T4" fmla="*/ 4 w 153"/>
                  <a:gd name="T5" fmla="*/ 2 h 56"/>
                  <a:gd name="T6" fmla="*/ 4 w 153"/>
                  <a:gd name="T7" fmla="*/ 1 h 56"/>
                  <a:gd name="T8" fmla="*/ 2 w 153"/>
                  <a:gd name="T9" fmla="*/ 2 h 56"/>
                  <a:gd name="T10" fmla="*/ 0 w 153"/>
                  <a:gd name="T11" fmla="*/ 0 h 56"/>
                  <a:gd name="T12" fmla="*/ 0 w 153"/>
                  <a:gd name="T13" fmla="*/ 1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3"/>
                  <a:gd name="T22" fmla="*/ 0 h 56"/>
                  <a:gd name="T23" fmla="*/ 153 w 153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3" h="56">
                    <a:moveTo>
                      <a:pt x="0" y="9"/>
                    </a:moveTo>
                    <a:lnTo>
                      <a:pt x="66" y="56"/>
                    </a:lnTo>
                    <a:lnTo>
                      <a:pt x="153" y="46"/>
                    </a:lnTo>
                    <a:lnTo>
                      <a:pt x="140" y="31"/>
                    </a:lnTo>
                    <a:lnTo>
                      <a:pt x="74" y="39"/>
                    </a:lnTo>
                    <a:lnTo>
                      <a:pt x="20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36" name="Freeform 209"/>
              <p:cNvSpPr>
                <a:spLocks/>
              </p:cNvSpPr>
              <p:nvPr/>
            </p:nvSpPr>
            <p:spPr bwMode="auto">
              <a:xfrm>
                <a:off x="3514" y="1567"/>
                <a:ext cx="77" cy="29"/>
              </a:xfrm>
              <a:custGeom>
                <a:avLst/>
                <a:gdLst>
                  <a:gd name="T0" fmla="*/ 0 w 155"/>
                  <a:gd name="T1" fmla="*/ 1 h 57"/>
                  <a:gd name="T2" fmla="*/ 2 w 155"/>
                  <a:gd name="T3" fmla="*/ 2 h 57"/>
                  <a:gd name="T4" fmla="*/ 4 w 155"/>
                  <a:gd name="T5" fmla="*/ 2 h 57"/>
                  <a:gd name="T6" fmla="*/ 4 w 155"/>
                  <a:gd name="T7" fmla="*/ 1 h 57"/>
                  <a:gd name="T8" fmla="*/ 2 w 155"/>
                  <a:gd name="T9" fmla="*/ 2 h 57"/>
                  <a:gd name="T10" fmla="*/ 0 w 155"/>
                  <a:gd name="T11" fmla="*/ 0 h 57"/>
                  <a:gd name="T12" fmla="*/ 0 w 155"/>
                  <a:gd name="T13" fmla="*/ 1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7"/>
                  <a:gd name="T23" fmla="*/ 155 w 155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7">
                    <a:moveTo>
                      <a:pt x="0" y="10"/>
                    </a:moveTo>
                    <a:lnTo>
                      <a:pt x="67" y="57"/>
                    </a:lnTo>
                    <a:lnTo>
                      <a:pt x="155" y="47"/>
                    </a:lnTo>
                    <a:lnTo>
                      <a:pt x="141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37" name="Freeform 210"/>
              <p:cNvSpPr>
                <a:spLocks/>
              </p:cNvSpPr>
              <p:nvPr/>
            </p:nvSpPr>
            <p:spPr bwMode="auto">
              <a:xfrm>
                <a:off x="3575" y="1559"/>
                <a:ext cx="77" cy="29"/>
              </a:xfrm>
              <a:custGeom>
                <a:avLst/>
                <a:gdLst>
                  <a:gd name="T0" fmla="*/ 0 w 155"/>
                  <a:gd name="T1" fmla="*/ 1 h 57"/>
                  <a:gd name="T2" fmla="*/ 2 w 155"/>
                  <a:gd name="T3" fmla="*/ 2 h 57"/>
                  <a:gd name="T4" fmla="*/ 4 w 155"/>
                  <a:gd name="T5" fmla="*/ 2 h 57"/>
                  <a:gd name="T6" fmla="*/ 4 w 155"/>
                  <a:gd name="T7" fmla="*/ 1 h 57"/>
                  <a:gd name="T8" fmla="*/ 2 w 155"/>
                  <a:gd name="T9" fmla="*/ 2 h 57"/>
                  <a:gd name="T10" fmla="*/ 0 w 155"/>
                  <a:gd name="T11" fmla="*/ 0 h 57"/>
                  <a:gd name="T12" fmla="*/ 0 w 155"/>
                  <a:gd name="T13" fmla="*/ 1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7"/>
                  <a:gd name="T23" fmla="*/ 155 w 155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7">
                    <a:moveTo>
                      <a:pt x="0" y="10"/>
                    </a:moveTo>
                    <a:lnTo>
                      <a:pt x="67" y="57"/>
                    </a:lnTo>
                    <a:lnTo>
                      <a:pt x="155" y="46"/>
                    </a:lnTo>
                    <a:lnTo>
                      <a:pt x="141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38" name="Freeform 211"/>
              <p:cNvSpPr>
                <a:spLocks/>
              </p:cNvSpPr>
              <p:nvPr/>
            </p:nvSpPr>
            <p:spPr bwMode="auto">
              <a:xfrm>
                <a:off x="3636" y="1551"/>
                <a:ext cx="77" cy="28"/>
              </a:xfrm>
              <a:custGeom>
                <a:avLst/>
                <a:gdLst>
                  <a:gd name="T0" fmla="*/ 0 w 155"/>
                  <a:gd name="T1" fmla="*/ 1 h 56"/>
                  <a:gd name="T2" fmla="*/ 2 w 155"/>
                  <a:gd name="T3" fmla="*/ 2 h 56"/>
                  <a:gd name="T4" fmla="*/ 4 w 155"/>
                  <a:gd name="T5" fmla="*/ 2 h 56"/>
                  <a:gd name="T6" fmla="*/ 4 w 155"/>
                  <a:gd name="T7" fmla="*/ 1 h 56"/>
                  <a:gd name="T8" fmla="*/ 2 w 155"/>
                  <a:gd name="T9" fmla="*/ 2 h 56"/>
                  <a:gd name="T10" fmla="*/ 0 w 155"/>
                  <a:gd name="T11" fmla="*/ 0 h 56"/>
                  <a:gd name="T12" fmla="*/ 0 w 155"/>
                  <a:gd name="T13" fmla="*/ 1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6"/>
                  <a:gd name="T23" fmla="*/ 155 w 155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6">
                    <a:moveTo>
                      <a:pt x="0" y="10"/>
                    </a:moveTo>
                    <a:lnTo>
                      <a:pt x="67" y="56"/>
                    </a:lnTo>
                    <a:lnTo>
                      <a:pt x="155" y="46"/>
                    </a:lnTo>
                    <a:lnTo>
                      <a:pt x="141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39" name="Freeform 212"/>
              <p:cNvSpPr>
                <a:spLocks/>
              </p:cNvSpPr>
              <p:nvPr/>
            </p:nvSpPr>
            <p:spPr bwMode="auto">
              <a:xfrm>
                <a:off x="3697" y="1543"/>
                <a:ext cx="78" cy="28"/>
              </a:xfrm>
              <a:custGeom>
                <a:avLst/>
                <a:gdLst>
                  <a:gd name="T0" fmla="*/ 0 w 156"/>
                  <a:gd name="T1" fmla="*/ 0 h 57"/>
                  <a:gd name="T2" fmla="*/ 2 w 156"/>
                  <a:gd name="T3" fmla="*/ 1 h 57"/>
                  <a:gd name="T4" fmla="*/ 5 w 156"/>
                  <a:gd name="T5" fmla="*/ 1 h 57"/>
                  <a:gd name="T6" fmla="*/ 5 w 156"/>
                  <a:gd name="T7" fmla="*/ 0 h 57"/>
                  <a:gd name="T8" fmla="*/ 2 w 156"/>
                  <a:gd name="T9" fmla="*/ 1 h 57"/>
                  <a:gd name="T10" fmla="*/ 1 w 156"/>
                  <a:gd name="T11" fmla="*/ 0 h 57"/>
                  <a:gd name="T12" fmla="*/ 0 w 156"/>
                  <a:gd name="T13" fmla="*/ 0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57"/>
                  <a:gd name="T23" fmla="*/ 156 w 156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57">
                    <a:moveTo>
                      <a:pt x="0" y="10"/>
                    </a:moveTo>
                    <a:lnTo>
                      <a:pt x="68" y="57"/>
                    </a:lnTo>
                    <a:lnTo>
                      <a:pt x="156" y="46"/>
                    </a:lnTo>
                    <a:lnTo>
                      <a:pt x="142" y="31"/>
                    </a:lnTo>
                    <a:lnTo>
                      <a:pt x="76" y="38"/>
                    </a:lnTo>
                    <a:lnTo>
                      <a:pt x="22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40" name="Freeform 213"/>
              <p:cNvSpPr>
                <a:spLocks/>
              </p:cNvSpPr>
              <p:nvPr/>
            </p:nvSpPr>
            <p:spPr bwMode="auto">
              <a:xfrm>
                <a:off x="3758" y="1535"/>
                <a:ext cx="78" cy="28"/>
              </a:xfrm>
              <a:custGeom>
                <a:avLst/>
                <a:gdLst>
                  <a:gd name="T0" fmla="*/ 0 w 155"/>
                  <a:gd name="T1" fmla="*/ 0 h 58"/>
                  <a:gd name="T2" fmla="*/ 3 w 155"/>
                  <a:gd name="T3" fmla="*/ 1 h 58"/>
                  <a:gd name="T4" fmla="*/ 5 w 155"/>
                  <a:gd name="T5" fmla="*/ 1 h 58"/>
                  <a:gd name="T6" fmla="*/ 5 w 155"/>
                  <a:gd name="T7" fmla="*/ 0 h 58"/>
                  <a:gd name="T8" fmla="*/ 3 w 155"/>
                  <a:gd name="T9" fmla="*/ 1 h 58"/>
                  <a:gd name="T10" fmla="*/ 1 w 155"/>
                  <a:gd name="T11" fmla="*/ 0 h 58"/>
                  <a:gd name="T12" fmla="*/ 0 w 155"/>
                  <a:gd name="T13" fmla="*/ 0 h 5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8"/>
                  <a:gd name="T23" fmla="*/ 155 w 155"/>
                  <a:gd name="T24" fmla="*/ 58 h 5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8">
                    <a:moveTo>
                      <a:pt x="0" y="10"/>
                    </a:moveTo>
                    <a:lnTo>
                      <a:pt x="68" y="58"/>
                    </a:lnTo>
                    <a:lnTo>
                      <a:pt x="155" y="46"/>
                    </a:lnTo>
                    <a:lnTo>
                      <a:pt x="141" y="31"/>
                    </a:lnTo>
                    <a:lnTo>
                      <a:pt x="76" y="39"/>
                    </a:lnTo>
                    <a:lnTo>
                      <a:pt x="21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41" name="Freeform 214"/>
              <p:cNvSpPr>
                <a:spLocks/>
              </p:cNvSpPr>
              <p:nvPr/>
            </p:nvSpPr>
            <p:spPr bwMode="auto">
              <a:xfrm>
                <a:off x="3380" y="1618"/>
                <a:ext cx="76" cy="28"/>
              </a:xfrm>
              <a:custGeom>
                <a:avLst/>
                <a:gdLst>
                  <a:gd name="T0" fmla="*/ 0 w 153"/>
                  <a:gd name="T1" fmla="*/ 1 h 56"/>
                  <a:gd name="T2" fmla="*/ 2 w 153"/>
                  <a:gd name="T3" fmla="*/ 2 h 56"/>
                  <a:gd name="T4" fmla="*/ 4 w 153"/>
                  <a:gd name="T5" fmla="*/ 2 h 56"/>
                  <a:gd name="T6" fmla="*/ 4 w 153"/>
                  <a:gd name="T7" fmla="*/ 1 h 56"/>
                  <a:gd name="T8" fmla="*/ 2 w 153"/>
                  <a:gd name="T9" fmla="*/ 2 h 56"/>
                  <a:gd name="T10" fmla="*/ 0 w 153"/>
                  <a:gd name="T11" fmla="*/ 0 h 56"/>
                  <a:gd name="T12" fmla="*/ 0 w 153"/>
                  <a:gd name="T13" fmla="*/ 1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3"/>
                  <a:gd name="T22" fmla="*/ 0 h 56"/>
                  <a:gd name="T23" fmla="*/ 153 w 153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3" h="56">
                    <a:moveTo>
                      <a:pt x="0" y="9"/>
                    </a:moveTo>
                    <a:lnTo>
                      <a:pt x="68" y="56"/>
                    </a:lnTo>
                    <a:lnTo>
                      <a:pt x="153" y="46"/>
                    </a:lnTo>
                    <a:lnTo>
                      <a:pt x="141" y="31"/>
                    </a:lnTo>
                    <a:lnTo>
                      <a:pt x="74" y="39"/>
                    </a:lnTo>
                    <a:lnTo>
                      <a:pt x="21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42" name="Freeform 215"/>
              <p:cNvSpPr>
                <a:spLocks/>
              </p:cNvSpPr>
              <p:nvPr/>
            </p:nvSpPr>
            <p:spPr bwMode="auto">
              <a:xfrm>
                <a:off x="3441" y="1609"/>
                <a:ext cx="76" cy="29"/>
              </a:xfrm>
              <a:custGeom>
                <a:avLst/>
                <a:gdLst>
                  <a:gd name="T0" fmla="*/ 0 w 153"/>
                  <a:gd name="T1" fmla="*/ 1 h 57"/>
                  <a:gd name="T2" fmla="*/ 2 w 153"/>
                  <a:gd name="T3" fmla="*/ 2 h 57"/>
                  <a:gd name="T4" fmla="*/ 4 w 153"/>
                  <a:gd name="T5" fmla="*/ 2 h 57"/>
                  <a:gd name="T6" fmla="*/ 4 w 153"/>
                  <a:gd name="T7" fmla="*/ 1 h 57"/>
                  <a:gd name="T8" fmla="*/ 2 w 153"/>
                  <a:gd name="T9" fmla="*/ 2 h 57"/>
                  <a:gd name="T10" fmla="*/ 0 w 153"/>
                  <a:gd name="T11" fmla="*/ 0 h 57"/>
                  <a:gd name="T12" fmla="*/ 0 w 153"/>
                  <a:gd name="T13" fmla="*/ 1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3"/>
                  <a:gd name="T22" fmla="*/ 0 h 57"/>
                  <a:gd name="T23" fmla="*/ 153 w 153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3" h="57">
                    <a:moveTo>
                      <a:pt x="0" y="10"/>
                    </a:moveTo>
                    <a:lnTo>
                      <a:pt x="67" y="57"/>
                    </a:lnTo>
                    <a:lnTo>
                      <a:pt x="153" y="47"/>
                    </a:lnTo>
                    <a:lnTo>
                      <a:pt x="140" y="31"/>
                    </a:lnTo>
                    <a:lnTo>
                      <a:pt x="73" y="39"/>
                    </a:lnTo>
                    <a:lnTo>
                      <a:pt x="20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43" name="Freeform 216"/>
              <p:cNvSpPr>
                <a:spLocks/>
              </p:cNvSpPr>
              <p:nvPr/>
            </p:nvSpPr>
            <p:spPr bwMode="auto">
              <a:xfrm>
                <a:off x="3501" y="1601"/>
                <a:ext cx="78" cy="29"/>
              </a:xfrm>
              <a:custGeom>
                <a:avLst/>
                <a:gdLst>
                  <a:gd name="T0" fmla="*/ 0 w 154"/>
                  <a:gd name="T1" fmla="*/ 1 h 57"/>
                  <a:gd name="T2" fmla="*/ 3 w 154"/>
                  <a:gd name="T3" fmla="*/ 2 h 57"/>
                  <a:gd name="T4" fmla="*/ 5 w 154"/>
                  <a:gd name="T5" fmla="*/ 2 h 57"/>
                  <a:gd name="T6" fmla="*/ 5 w 154"/>
                  <a:gd name="T7" fmla="*/ 1 h 57"/>
                  <a:gd name="T8" fmla="*/ 3 w 154"/>
                  <a:gd name="T9" fmla="*/ 2 h 57"/>
                  <a:gd name="T10" fmla="*/ 1 w 154"/>
                  <a:gd name="T11" fmla="*/ 0 h 57"/>
                  <a:gd name="T12" fmla="*/ 0 w 154"/>
                  <a:gd name="T13" fmla="*/ 1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7"/>
                  <a:gd name="T23" fmla="*/ 154 w 154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7">
                    <a:moveTo>
                      <a:pt x="0" y="10"/>
                    </a:moveTo>
                    <a:lnTo>
                      <a:pt x="68" y="57"/>
                    </a:lnTo>
                    <a:lnTo>
                      <a:pt x="154" y="46"/>
                    </a:lnTo>
                    <a:lnTo>
                      <a:pt x="141" y="31"/>
                    </a:lnTo>
                    <a:lnTo>
                      <a:pt x="75" y="39"/>
                    </a:lnTo>
                    <a:lnTo>
                      <a:pt x="20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44" name="Freeform 217"/>
              <p:cNvSpPr>
                <a:spLocks/>
              </p:cNvSpPr>
              <p:nvPr/>
            </p:nvSpPr>
            <p:spPr bwMode="auto">
              <a:xfrm>
                <a:off x="3562" y="1593"/>
                <a:ext cx="78" cy="28"/>
              </a:xfrm>
              <a:custGeom>
                <a:avLst/>
                <a:gdLst>
                  <a:gd name="T0" fmla="*/ 0 w 154"/>
                  <a:gd name="T1" fmla="*/ 1 h 56"/>
                  <a:gd name="T2" fmla="*/ 3 w 154"/>
                  <a:gd name="T3" fmla="*/ 2 h 56"/>
                  <a:gd name="T4" fmla="*/ 5 w 154"/>
                  <a:gd name="T5" fmla="*/ 2 h 56"/>
                  <a:gd name="T6" fmla="*/ 5 w 154"/>
                  <a:gd name="T7" fmla="*/ 1 h 56"/>
                  <a:gd name="T8" fmla="*/ 3 w 154"/>
                  <a:gd name="T9" fmla="*/ 2 h 56"/>
                  <a:gd name="T10" fmla="*/ 1 w 154"/>
                  <a:gd name="T11" fmla="*/ 0 h 56"/>
                  <a:gd name="T12" fmla="*/ 0 w 154"/>
                  <a:gd name="T13" fmla="*/ 1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6"/>
                  <a:gd name="T23" fmla="*/ 154 w 154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6">
                    <a:moveTo>
                      <a:pt x="0" y="10"/>
                    </a:moveTo>
                    <a:lnTo>
                      <a:pt x="67" y="56"/>
                    </a:lnTo>
                    <a:lnTo>
                      <a:pt x="154" y="46"/>
                    </a:lnTo>
                    <a:lnTo>
                      <a:pt x="142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45" name="Freeform 218"/>
              <p:cNvSpPr>
                <a:spLocks/>
              </p:cNvSpPr>
              <p:nvPr/>
            </p:nvSpPr>
            <p:spPr bwMode="auto">
              <a:xfrm>
                <a:off x="3624" y="1585"/>
                <a:ext cx="77" cy="28"/>
              </a:xfrm>
              <a:custGeom>
                <a:avLst/>
                <a:gdLst>
                  <a:gd name="T0" fmla="*/ 0 w 154"/>
                  <a:gd name="T1" fmla="*/ 0 h 57"/>
                  <a:gd name="T2" fmla="*/ 2 w 154"/>
                  <a:gd name="T3" fmla="*/ 1 h 57"/>
                  <a:gd name="T4" fmla="*/ 5 w 154"/>
                  <a:gd name="T5" fmla="*/ 1 h 57"/>
                  <a:gd name="T6" fmla="*/ 5 w 154"/>
                  <a:gd name="T7" fmla="*/ 1 h 57"/>
                  <a:gd name="T8" fmla="*/ 2 w 154"/>
                  <a:gd name="T9" fmla="*/ 1 h 57"/>
                  <a:gd name="T10" fmla="*/ 1 w 154"/>
                  <a:gd name="T11" fmla="*/ 0 h 57"/>
                  <a:gd name="T12" fmla="*/ 0 w 154"/>
                  <a:gd name="T13" fmla="*/ 0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7"/>
                  <a:gd name="T23" fmla="*/ 154 w 154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7">
                    <a:moveTo>
                      <a:pt x="0" y="10"/>
                    </a:moveTo>
                    <a:lnTo>
                      <a:pt x="67" y="57"/>
                    </a:lnTo>
                    <a:lnTo>
                      <a:pt x="154" y="47"/>
                    </a:lnTo>
                    <a:lnTo>
                      <a:pt x="141" y="32"/>
                    </a:lnTo>
                    <a:lnTo>
                      <a:pt x="75" y="38"/>
                    </a:lnTo>
                    <a:lnTo>
                      <a:pt x="21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46" name="Freeform 219"/>
              <p:cNvSpPr>
                <a:spLocks/>
              </p:cNvSpPr>
              <p:nvPr/>
            </p:nvSpPr>
            <p:spPr bwMode="auto">
              <a:xfrm>
                <a:off x="3685" y="1577"/>
                <a:ext cx="77" cy="28"/>
              </a:xfrm>
              <a:custGeom>
                <a:avLst/>
                <a:gdLst>
                  <a:gd name="T0" fmla="*/ 0 w 155"/>
                  <a:gd name="T1" fmla="*/ 0 h 58"/>
                  <a:gd name="T2" fmla="*/ 2 w 155"/>
                  <a:gd name="T3" fmla="*/ 1 h 58"/>
                  <a:gd name="T4" fmla="*/ 4 w 155"/>
                  <a:gd name="T5" fmla="*/ 1 h 58"/>
                  <a:gd name="T6" fmla="*/ 4 w 155"/>
                  <a:gd name="T7" fmla="*/ 0 h 58"/>
                  <a:gd name="T8" fmla="*/ 2 w 155"/>
                  <a:gd name="T9" fmla="*/ 1 h 58"/>
                  <a:gd name="T10" fmla="*/ 0 w 155"/>
                  <a:gd name="T11" fmla="*/ 0 h 58"/>
                  <a:gd name="T12" fmla="*/ 0 w 155"/>
                  <a:gd name="T13" fmla="*/ 0 h 5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8"/>
                  <a:gd name="T23" fmla="*/ 155 w 155"/>
                  <a:gd name="T24" fmla="*/ 58 h 5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8">
                    <a:moveTo>
                      <a:pt x="0" y="11"/>
                    </a:moveTo>
                    <a:lnTo>
                      <a:pt x="67" y="58"/>
                    </a:lnTo>
                    <a:lnTo>
                      <a:pt x="155" y="47"/>
                    </a:lnTo>
                    <a:lnTo>
                      <a:pt x="141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47" name="Freeform 220"/>
              <p:cNvSpPr>
                <a:spLocks/>
              </p:cNvSpPr>
              <p:nvPr/>
            </p:nvSpPr>
            <p:spPr bwMode="auto">
              <a:xfrm>
                <a:off x="3746" y="1569"/>
                <a:ext cx="77" cy="28"/>
              </a:xfrm>
              <a:custGeom>
                <a:avLst/>
                <a:gdLst>
                  <a:gd name="T0" fmla="*/ 0 w 155"/>
                  <a:gd name="T1" fmla="*/ 0 h 58"/>
                  <a:gd name="T2" fmla="*/ 2 w 155"/>
                  <a:gd name="T3" fmla="*/ 1 h 58"/>
                  <a:gd name="T4" fmla="*/ 4 w 155"/>
                  <a:gd name="T5" fmla="*/ 1 h 58"/>
                  <a:gd name="T6" fmla="*/ 4 w 155"/>
                  <a:gd name="T7" fmla="*/ 0 h 58"/>
                  <a:gd name="T8" fmla="*/ 2 w 155"/>
                  <a:gd name="T9" fmla="*/ 1 h 58"/>
                  <a:gd name="T10" fmla="*/ 0 w 155"/>
                  <a:gd name="T11" fmla="*/ 0 h 58"/>
                  <a:gd name="T12" fmla="*/ 0 w 155"/>
                  <a:gd name="T13" fmla="*/ 0 h 5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58"/>
                  <a:gd name="T23" fmla="*/ 155 w 155"/>
                  <a:gd name="T24" fmla="*/ 58 h 5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58">
                    <a:moveTo>
                      <a:pt x="0" y="10"/>
                    </a:moveTo>
                    <a:lnTo>
                      <a:pt x="67" y="58"/>
                    </a:lnTo>
                    <a:lnTo>
                      <a:pt x="155" y="46"/>
                    </a:lnTo>
                    <a:lnTo>
                      <a:pt x="141" y="31"/>
                    </a:lnTo>
                    <a:lnTo>
                      <a:pt x="75" y="39"/>
                    </a:lnTo>
                    <a:lnTo>
                      <a:pt x="21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48" name="Freeform 221"/>
              <p:cNvSpPr>
                <a:spLocks/>
              </p:cNvSpPr>
              <p:nvPr/>
            </p:nvSpPr>
            <p:spPr bwMode="auto">
              <a:xfrm>
                <a:off x="3807" y="1560"/>
                <a:ext cx="77" cy="29"/>
              </a:xfrm>
              <a:custGeom>
                <a:avLst/>
                <a:gdLst>
                  <a:gd name="T0" fmla="*/ 0 w 154"/>
                  <a:gd name="T1" fmla="*/ 1 h 56"/>
                  <a:gd name="T2" fmla="*/ 2 w 154"/>
                  <a:gd name="T3" fmla="*/ 2 h 56"/>
                  <a:gd name="T4" fmla="*/ 5 w 154"/>
                  <a:gd name="T5" fmla="*/ 2 h 56"/>
                  <a:gd name="T6" fmla="*/ 5 w 154"/>
                  <a:gd name="T7" fmla="*/ 1 h 56"/>
                  <a:gd name="T8" fmla="*/ 2 w 154"/>
                  <a:gd name="T9" fmla="*/ 2 h 56"/>
                  <a:gd name="T10" fmla="*/ 1 w 154"/>
                  <a:gd name="T11" fmla="*/ 0 h 56"/>
                  <a:gd name="T12" fmla="*/ 0 w 154"/>
                  <a:gd name="T13" fmla="*/ 1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4"/>
                  <a:gd name="T22" fmla="*/ 0 h 56"/>
                  <a:gd name="T23" fmla="*/ 154 w 154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4" h="56">
                    <a:moveTo>
                      <a:pt x="0" y="9"/>
                    </a:moveTo>
                    <a:lnTo>
                      <a:pt x="66" y="56"/>
                    </a:lnTo>
                    <a:lnTo>
                      <a:pt x="154" y="46"/>
                    </a:lnTo>
                    <a:lnTo>
                      <a:pt x="140" y="31"/>
                    </a:lnTo>
                    <a:lnTo>
                      <a:pt x="74" y="39"/>
                    </a:lnTo>
                    <a:lnTo>
                      <a:pt x="20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49" name="Freeform 222"/>
              <p:cNvSpPr>
                <a:spLocks/>
              </p:cNvSpPr>
              <p:nvPr/>
            </p:nvSpPr>
            <p:spPr bwMode="auto">
              <a:xfrm>
                <a:off x="3190" y="1593"/>
                <a:ext cx="185" cy="156"/>
              </a:xfrm>
              <a:custGeom>
                <a:avLst/>
                <a:gdLst>
                  <a:gd name="T0" fmla="*/ 0 w 371"/>
                  <a:gd name="T1" fmla="*/ 0 h 312"/>
                  <a:gd name="T2" fmla="*/ 11 w 371"/>
                  <a:gd name="T3" fmla="*/ 7 h 312"/>
                  <a:gd name="T4" fmla="*/ 11 w 371"/>
                  <a:gd name="T5" fmla="*/ 10 h 312"/>
                  <a:gd name="T6" fmla="*/ 10 w 371"/>
                  <a:gd name="T7" fmla="*/ 7 h 312"/>
                  <a:gd name="T8" fmla="*/ 0 w 371"/>
                  <a:gd name="T9" fmla="*/ 0 h 3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1"/>
                  <a:gd name="T16" fmla="*/ 0 h 312"/>
                  <a:gd name="T17" fmla="*/ 371 w 371"/>
                  <a:gd name="T18" fmla="*/ 312 h 3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1" h="312">
                    <a:moveTo>
                      <a:pt x="0" y="0"/>
                    </a:moveTo>
                    <a:lnTo>
                      <a:pt x="371" y="245"/>
                    </a:lnTo>
                    <a:lnTo>
                      <a:pt x="366" y="312"/>
                    </a:lnTo>
                    <a:lnTo>
                      <a:pt x="334" y="2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3565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50" name="Freeform 223"/>
              <p:cNvSpPr>
                <a:spLocks/>
              </p:cNvSpPr>
              <p:nvPr/>
            </p:nvSpPr>
            <p:spPr bwMode="auto">
              <a:xfrm>
                <a:off x="3584" y="1609"/>
                <a:ext cx="326" cy="63"/>
              </a:xfrm>
              <a:custGeom>
                <a:avLst/>
                <a:gdLst>
                  <a:gd name="T0" fmla="*/ 1 w 651"/>
                  <a:gd name="T1" fmla="*/ 3 h 126"/>
                  <a:gd name="T2" fmla="*/ 14 w 651"/>
                  <a:gd name="T3" fmla="*/ 1 h 126"/>
                  <a:gd name="T4" fmla="*/ 21 w 651"/>
                  <a:gd name="T5" fmla="*/ 4 h 126"/>
                  <a:gd name="T6" fmla="*/ 21 w 651"/>
                  <a:gd name="T7" fmla="*/ 4 h 126"/>
                  <a:gd name="T8" fmla="*/ 14 w 651"/>
                  <a:gd name="T9" fmla="*/ 0 h 126"/>
                  <a:gd name="T10" fmla="*/ 0 w 651"/>
                  <a:gd name="T11" fmla="*/ 3 h 126"/>
                  <a:gd name="T12" fmla="*/ 1 w 651"/>
                  <a:gd name="T13" fmla="*/ 3 h 12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51"/>
                  <a:gd name="T22" fmla="*/ 0 h 126"/>
                  <a:gd name="T23" fmla="*/ 651 w 651"/>
                  <a:gd name="T24" fmla="*/ 126 h 12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51" h="126">
                    <a:moveTo>
                      <a:pt x="5" y="78"/>
                    </a:moveTo>
                    <a:lnTo>
                      <a:pt x="423" y="8"/>
                    </a:lnTo>
                    <a:lnTo>
                      <a:pt x="642" y="126"/>
                    </a:lnTo>
                    <a:lnTo>
                      <a:pt x="651" y="121"/>
                    </a:lnTo>
                    <a:lnTo>
                      <a:pt x="426" y="0"/>
                    </a:lnTo>
                    <a:lnTo>
                      <a:pt x="0" y="73"/>
                    </a:lnTo>
                    <a:lnTo>
                      <a:pt x="5" y="78"/>
                    </a:lnTo>
                    <a:close/>
                  </a:path>
                </a:pathLst>
              </a:custGeom>
              <a:solidFill>
                <a:srgbClr val="00354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451" name="Freeform 224"/>
              <p:cNvSpPr>
                <a:spLocks/>
              </p:cNvSpPr>
              <p:nvPr/>
            </p:nvSpPr>
            <p:spPr bwMode="auto">
              <a:xfrm>
                <a:off x="3321" y="1570"/>
                <a:ext cx="13" cy="5"/>
              </a:xfrm>
              <a:custGeom>
                <a:avLst/>
                <a:gdLst>
                  <a:gd name="T0" fmla="*/ 0 w 27"/>
                  <a:gd name="T1" fmla="*/ 0 h 11"/>
                  <a:gd name="T2" fmla="*/ 0 w 27"/>
                  <a:gd name="T3" fmla="*/ 0 h 11"/>
                  <a:gd name="T4" fmla="*/ 0 w 27"/>
                  <a:gd name="T5" fmla="*/ 0 h 11"/>
                  <a:gd name="T6" fmla="*/ 0 w 27"/>
                  <a:gd name="T7" fmla="*/ 0 h 11"/>
                  <a:gd name="T8" fmla="*/ 0 w 27"/>
                  <a:gd name="T9" fmla="*/ 0 h 11"/>
                  <a:gd name="T10" fmla="*/ 0 w 27"/>
                  <a:gd name="T11" fmla="*/ 0 h 11"/>
                  <a:gd name="T12" fmla="*/ 0 w 27"/>
                  <a:gd name="T13" fmla="*/ 0 h 11"/>
                  <a:gd name="T14" fmla="*/ 0 w 27"/>
                  <a:gd name="T15" fmla="*/ 0 h 11"/>
                  <a:gd name="T16" fmla="*/ 0 w 27"/>
                  <a:gd name="T17" fmla="*/ 0 h 11"/>
                  <a:gd name="T18" fmla="*/ 0 w 27"/>
                  <a:gd name="T19" fmla="*/ 0 h 11"/>
                  <a:gd name="T20" fmla="*/ 0 w 27"/>
                  <a:gd name="T21" fmla="*/ 0 h 11"/>
                  <a:gd name="T22" fmla="*/ 0 w 27"/>
                  <a:gd name="T23" fmla="*/ 0 h 11"/>
                  <a:gd name="T24" fmla="*/ 0 w 27"/>
                  <a:gd name="T25" fmla="*/ 0 h 11"/>
                  <a:gd name="T26" fmla="*/ 0 w 27"/>
                  <a:gd name="T27" fmla="*/ 0 h 11"/>
                  <a:gd name="T28" fmla="*/ 0 w 27"/>
                  <a:gd name="T29" fmla="*/ 0 h 11"/>
                  <a:gd name="T30" fmla="*/ 0 w 27"/>
                  <a:gd name="T31" fmla="*/ 0 h 11"/>
                  <a:gd name="T32" fmla="*/ 0 w 27"/>
                  <a:gd name="T33" fmla="*/ 0 h 1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7"/>
                  <a:gd name="T52" fmla="*/ 0 h 11"/>
                  <a:gd name="T53" fmla="*/ 27 w 27"/>
                  <a:gd name="T54" fmla="*/ 11 h 11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7" h="11">
                    <a:moveTo>
                      <a:pt x="27" y="6"/>
                    </a:moveTo>
                    <a:lnTo>
                      <a:pt x="25" y="7"/>
                    </a:lnTo>
                    <a:lnTo>
                      <a:pt x="23" y="10"/>
                    </a:lnTo>
                    <a:lnTo>
                      <a:pt x="18" y="11"/>
                    </a:lnTo>
                    <a:lnTo>
                      <a:pt x="14" y="11"/>
                    </a:lnTo>
                    <a:lnTo>
                      <a:pt x="8" y="11"/>
                    </a:lnTo>
                    <a:lnTo>
                      <a:pt x="3" y="10"/>
                    </a:lnTo>
                    <a:lnTo>
                      <a:pt x="1" y="7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3" y="2"/>
                    </a:lnTo>
                    <a:lnTo>
                      <a:pt x="8" y="0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23" y="2"/>
                    </a:lnTo>
                    <a:lnTo>
                      <a:pt x="25" y="4"/>
                    </a:lnTo>
                    <a:lnTo>
                      <a:pt x="27" y="6"/>
                    </a:lnTo>
                    <a:close/>
                  </a:path>
                </a:pathLst>
              </a:custGeom>
              <a:solidFill>
                <a:srgbClr val="7FFF0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13380" name="Picture 225" descr="Canopy Element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408716">
              <a:off x="1063" y="1518"/>
              <a:ext cx="76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81" name="Picture 226" descr="5110-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73" y="1334"/>
              <a:ext cx="216" cy="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82" name="Freeform 227"/>
            <p:cNvSpPr>
              <a:spLocks/>
            </p:cNvSpPr>
            <p:nvPr/>
          </p:nvSpPr>
          <p:spPr bwMode="auto">
            <a:xfrm flipV="1">
              <a:off x="2160" y="997"/>
              <a:ext cx="576" cy="68"/>
            </a:xfrm>
            <a:custGeom>
              <a:avLst/>
              <a:gdLst>
                <a:gd name="T0" fmla="*/ 0 w 592"/>
                <a:gd name="T1" fmla="*/ 0 h 111"/>
                <a:gd name="T2" fmla="*/ 0 w 592"/>
                <a:gd name="T3" fmla="*/ 10 h 111"/>
                <a:gd name="T4" fmla="*/ 516 w 592"/>
                <a:gd name="T5" fmla="*/ 10 h 111"/>
                <a:gd name="T6" fmla="*/ 0 60000 65536"/>
                <a:gd name="T7" fmla="*/ 0 60000 65536"/>
                <a:gd name="T8" fmla="*/ 0 60000 65536"/>
                <a:gd name="T9" fmla="*/ 0 w 592"/>
                <a:gd name="T10" fmla="*/ 0 h 111"/>
                <a:gd name="T11" fmla="*/ 592 w 592"/>
                <a:gd name="T12" fmla="*/ 111 h 11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92" h="111">
                  <a:moveTo>
                    <a:pt x="0" y="0"/>
                  </a:moveTo>
                  <a:lnTo>
                    <a:pt x="0" y="111"/>
                  </a:lnTo>
                  <a:lnTo>
                    <a:pt x="592" y="111"/>
                  </a:lnTo>
                </a:path>
              </a:pathLst>
            </a:custGeom>
            <a:noFill/>
            <a:ln w="57150">
              <a:solidFill>
                <a:srgbClr val="CC0066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pic>
          <p:nvPicPr>
            <p:cNvPr id="13383" name="Picture 228" descr="canopy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447319">
              <a:off x="1970" y="756"/>
              <a:ext cx="251" cy="4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84" name="Text Box 229"/>
            <p:cNvSpPr txBox="1">
              <a:spLocks noChangeArrowheads="1"/>
            </p:cNvSpPr>
            <p:nvPr/>
          </p:nvSpPr>
          <p:spPr bwMode="auto">
            <a:xfrm>
              <a:off x="4944" y="901"/>
              <a:ext cx="717" cy="192"/>
            </a:xfrm>
            <a:prstGeom prst="rect">
              <a:avLst/>
            </a:prstGeom>
            <a:noFill/>
            <a:ln w="57150" algn="ctr">
              <a:noFill/>
              <a:prstDash val="sysDot"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400" b="1">
                  <a:latin typeface="Tahoma" pitchFamily="34" charset="0"/>
                  <a:cs typeface="Arial" charset="0"/>
                </a:rPr>
                <a:t>Backhaul</a:t>
              </a:r>
            </a:p>
          </p:txBody>
        </p:sp>
        <p:sp>
          <p:nvSpPr>
            <p:cNvPr id="13385" name="Line 230"/>
            <p:cNvSpPr>
              <a:spLocks noChangeShapeType="1"/>
            </p:cNvSpPr>
            <p:nvPr/>
          </p:nvSpPr>
          <p:spPr bwMode="auto">
            <a:xfrm>
              <a:off x="1899" y="1709"/>
              <a:ext cx="1033" cy="587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pic>
          <p:nvPicPr>
            <p:cNvPr id="13386" name="Picture 231" descr="5110-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59" y="1346"/>
              <a:ext cx="216" cy="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87" name="Picture 232" descr="b_lg_g1w[1]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 flipH="1">
              <a:off x="3545" y="3398"/>
              <a:ext cx="471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88" name="Text Box 233"/>
            <p:cNvSpPr txBox="1">
              <a:spLocks noChangeArrowheads="1"/>
            </p:cNvSpPr>
            <p:nvPr/>
          </p:nvSpPr>
          <p:spPr bwMode="auto">
            <a:xfrm>
              <a:off x="4560" y="3647"/>
              <a:ext cx="624" cy="326"/>
            </a:xfrm>
            <a:prstGeom prst="rect">
              <a:avLst/>
            </a:prstGeom>
            <a:noFill/>
            <a:ln w="57150" algn="ctr">
              <a:noFill/>
              <a:prstDash val="sysDot"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400" b="1">
                  <a:latin typeface="Tahoma" pitchFamily="34" charset="0"/>
                  <a:cs typeface="Arial" charset="0"/>
                </a:rPr>
                <a:t>Portable Clients</a:t>
              </a:r>
            </a:p>
          </p:txBody>
        </p:sp>
        <p:sp>
          <p:nvSpPr>
            <p:cNvPr id="13389" name="Text Box 234"/>
            <p:cNvSpPr txBox="1">
              <a:spLocks noChangeArrowheads="1"/>
            </p:cNvSpPr>
            <p:nvPr/>
          </p:nvSpPr>
          <p:spPr bwMode="auto">
            <a:xfrm>
              <a:off x="432" y="3781"/>
              <a:ext cx="960" cy="192"/>
            </a:xfrm>
            <a:prstGeom prst="rect">
              <a:avLst/>
            </a:prstGeom>
            <a:noFill/>
            <a:ln w="57150" algn="ctr">
              <a:noFill/>
              <a:prstDash val="sysDot"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400" b="1">
                  <a:latin typeface="Tahoma" pitchFamily="34" charset="0"/>
                  <a:cs typeface="Arial" charset="0"/>
                </a:rPr>
                <a:t>Fixed Clients</a:t>
              </a:r>
            </a:p>
          </p:txBody>
        </p:sp>
        <p:graphicFrame>
          <p:nvGraphicFramePr>
            <p:cNvPr id="13314" name="Object 235"/>
            <p:cNvGraphicFramePr>
              <a:graphicFrameLocks noChangeAspect="1"/>
            </p:cNvGraphicFramePr>
            <p:nvPr/>
          </p:nvGraphicFramePr>
          <p:xfrm>
            <a:off x="4992" y="3157"/>
            <a:ext cx="336" cy="3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19" name="Visio" r:id="rId10" imgW="625680" imgH="625680" progId="">
                    <p:embed/>
                  </p:oleObj>
                </mc:Choice>
                <mc:Fallback>
                  <p:oleObj name="Visio" r:id="rId10" imgW="625680" imgH="625680" progId="">
                    <p:embed/>
                    <p:pic>
                      <p:nvPicPr>
                        <p:cNvPr id="0" name="Object 2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2" y="3157"/>
                          <a:ext cx="336" cy="36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3390" name="Picture 236" descr="ipaq"/>
            <p:cNvPicPr>
              <a:picLocks noChangeAspect="1" noChangeArrowheads="1"/>
            </p:cNvPicPr>
            <p:nvPr/>
          </p:nvPicPr>
          <p:blipFill>
            <a:blip r:embed="rId12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600775">
              <a:off x="3357" y="3204"/>
              <a:ext cx="196" cy="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aphicFrame>
          <p:nvGraphicFramePr>
            <p:cNvPr id="13315" name="Object 237"/>
            <p:cNvGraphicFramePr>
              <a:graphicFrameLocks noChangeAspect="1"/>
            </p:cNvGraphicFramePr>
            <p:nvPr/>
          </p:nvGraphicFramePr>
          <p:xfrm>
            <a:off x="2496" y="3301"/>
            <a:ext cx="452" cy="4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20" name="Visio" r:id="rId13" imgW="717120" imgH="609120" progId="">
                    <p:embed/>
                  </p:oleObj>
                </mc:Choice>
                <mc:Fallback>
                  <p:oleObj name="Visio" r:id="rId13" imgW="717120" imgH="609120" progId="">
                    <p:embed/>
                    <p:pic>
                      <p:nvPicPr>
                        <p:cNvPr id="0" name="Object 2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6" y="3301"/>
                          <a:ext cx="452" cy="41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91" name="Line 238"/>
            <p:cNvSpPr>
              <a:spLocks noChangeShapeType="1"/>
            </p:cNvSpPr>
            <p:nvPr/>
          </p:nvSpPr>
          <p:spPr bwMode="auto">
            <a:xfrm flipV="1">
              <a:off x="1632" y="2246"/>
              <a:ext cx="182" cy="1152"/>
            </a:xfrm>
            <a:prstGeom prst="line">
              <a:avLst/>
            </a:prstGeom>
            <a:noFill/>
            <a:ln w="57150" cap="rnd">
              <a:solidFill>
                <a:schemeClr val="bg2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3392" name="Text Box 239"/>
            <p:cNvSpPr txBox="1">
              <a:spLocks noChangeArrowheads="1"/>
            </p:cNvSpPr>
            <p:nvPr/>
          </p:nvSpPr>
          <p:spPr bwMode="auto">
            <a:xfrm>
              <a:off x="864" y="2773"/>
              <a:ext cx="720" cy="403"/>
            </a:xfrm>
            <a:prstGeom prst="rect">
              <a:avLst/>
            </a:prstGeom>
            <a:noFill/>
            <a:ln w="57150" algn="ctr">
              <a:noFill/>
              <a:prstDash val="sysDot"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200" b="1">
                  <a:latin typeface="Tahoma" pitchFamily="34" charset="0"/>
                  <a:cs typeface="Arial" charset="0"/>
                </a:rPr>
                <a:t>Indoor  or Outdoor </a:t>
              </a:r>
            </a:p>
            <a:p>
              <a:pPr algn="ctr" eaLnBrk="1" hangingPunct="1"/>
              <a:r>
                <a:rPr lang="en-US" sz="1200" b="1">
                  <a:latin typeface="Tahoma" pitchFamily="34" charset="0"/>
                  <a:cs typeface="Arial" charset="0"/>
                </a:rPr>
                <a:t>Antenna</a:t>
              </a:r>
            </a:p>
          </p:txBody>
        </p:sp>
        <p:graphicFrame>
          <p:nvGraphicFramePr>
            <p:cNvPr id="13316" name="Object 240"/>
            <p:cNvGraphicFramePr>
              <a:graphicFrameLocks noChangeAspect="1"/>
            </p:cNvGraphicFramePr>
            <p:nvPr/>
          </p:nvGraphicFramePr>
          <p:xfrm>
            <a:off x="432" y="3205"/>
            <a:ext cx="576" cy="4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21" name="Visio" r:id="rId15" imgW="1427400" imgH="1003320" progId="">
                    <p:embed/>
                  </p:oleObj>
                </mc:Choice>
                <mc:Fallback>
                  <p:oleObj name="Visio" r:id="rId15" imgW="1427400" imgH="1003320" progId="">
                    <p:embed/>
                    <p:pic>
                      <p:nvPicPr>
                        <p:cNvPr id="0" name="Object 2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" y="3205"/>
                          <a:ext cx="576" cy="4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17" name="Object 241"/>
            <p:cNvGraphicFramePr>
              <a:graphicFrameLocks noChangeAspect="1"/>
            </p:cNvGraphicFramePr>
            <p:nvPr/>
          </p:nvGraphicFramePr>
          <p:xfrm>
            <a:off x="480" y="757"/>
            <a:ext cx="271" cy="5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22" name="Visio" r:id="rId17" imgW="603000" imgH="1080360" progId="">
                    <p:embed/>
                  </p:oleObj>
                </mc:Choice>
                <mc:Fallback>
                  <p:oleObj name="Visio" r:id="rId17" imgW="603000" imgH="1080360" progId="">
                    <p:embed/>
                    <p:pic>
                      <p:nvPicPr>
                        <p:cNvPr id="0" name="Object 2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0" y="757"/>
                          <a:ext cx="271" cy="5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93" name="Text Box 242"/>
            <p:cNvSpPr txBox="1">
              <a:spLocks noChangeArrowheads="1"/>
            </p:cNvSpPr>
            <p:nvPr/>
          </p:nvSpPr>
          <p:spPr bwMode="auto">
            <a:xfrm>
              <a:off x="1008" y="757"/>
              <a:ext cx="765" cy="192"/>
            </a:xfrm>
            <a:prstGeom prst="rect">
              <a:avLst/>
            </a:prstGeom>
            <a:noFill/>
            <a:ln w="57150" algn="ctr">
              <a:noFill/>
              <a:prstDash val="sysDot"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400" b="1">
                  <a:latin typeface="Tahoma" pitchFamily="34" charset="0"/>
                  <a:cs typeface="Arial" charset="0"/>
                </a:rPr>
                <a:t>Wi-Max</a:t>
              </a:r>
            </a:p>
          </p:txBody>
        </p:sp>
        <p:sp>
          <p:nvSpPr>
            <p:cNvPr id="13394" name="Line 243"/>
            <p:cNvSpPr>
              <a:spLocks noChangeShapeType="1"/>
            </p:cNvSpPr>
            <p:nvPr/>
          </p:nvSpPr>
          <p:spPr bwMode="auto">
            <a:xfrm flipH="1">
              <a:off x="720" y="949"/>
              <a:ext cx="1248" cy="157"/>
            </a:xfrm>
            <a:prstGeom prst="line">
              <a:avLst/>
            </a:prstGeom>
            <a:noFill/>
            <a:ln w="38100">
              <a:solidFill>
                <a:srgbClr val="CC0066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graphicFrame>
          <p:nvGraphicFramePr>
            <p:cNvPr id="13318" name="Object 244"/>
            <p:cNvGraphicFramePr>
              <a:graphicFrameLocks noChangeAspect="1"/>
            </p:cNvGraphicFramePr>
            <p:nvPr/>
          </p:nvGraphicFramePr>
          <p:xfrm>
            <a:off x="1296" y="3301"/>
            <a:ext cx="583" cy="4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23" name="Visio" r:id="rId19" imgW="2865425" imgH="2104949" progId="">
                    <p:embed/>
                  </p:oleObj>
                </mc:Choice>
                <mc:Fallback>
                  <p:oleObj name="Visio" r:id="rId19" imgW="2865425" imgH="2104949" progId="">
                    <p:embed/>
                    <p:pic>
                      <p:nvPicPr>
                        <p:cNvPr id="0" name="Object 2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6" y="3301"/>
                          <a:ext cx="583" cy="45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95" name="Text Box 245"/>
            <p:cNvSpPr txBox="1">
              <a:spLocks noChangeArrowheads="1"/>
            </p:cNvSpPr>
            <p:nvPr/>
          </p:nvSpPr>
          <p:spPr bwMode="auto">
            <a:xfrm>
              <a:off x="2307" y="661"/>
              <a:ext cx="765" cy="192"/>
            </a:xfrm>
            <a:prstGeom prst="rect">
              <a:avLst/>
            </a:prstGeom>
            <a:noFill/>
            <a:ln w="57150" algn="ctr">
              <a:noFill/>
              <a:prstDash val="sysDot"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400" b="1">
                  <a:latin typeface="Tahoma" pitchFamily="34" charset="0"/>
                  <a:cs typeface="Arial" charset="0"/>
                </a:rPr>
                <a:t>Wired</a:t>
              </a:r>
            </a:p>
          </p:txBody>
        </p:sp>
      </p:grpSp>
      <p:sp>
        <p:nvSpPr>
          <p:cNvPr id="13322" name="Rectangle 246"/>
          <p:cNvSpPr>
            <a:spLocks noChangeArrowheads="1"/>
          </p:cNvSpPr>
          <p:nvPr/>
        </p:nvSpPr>
        <p:spPr bwMode="auto">
          <a:xfrm>
            <a:off x="0" y="-93663"/>
            <a:ext cx="9144000" cy="74613"/>
          </a:xfrm>
          <a:prstGeom prst="rect">
            <a:avLst/>
          </a:prstGeom>
          <a:noFill/>
          <a:ln w="57150" algn="ctr">
            <a:noFill/>
            <a:prstDash val="sysDot"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pt-BR"/>
          </a:p>
        </p:txBody>
      </p:sp>
      <p:sp>
        <p:nvSpPr>
          <p:cNvPr id="13323" name="Rectangle 247"/>
          <p:cNvSpPr>
            <a:spLocks noChangeArrowheads="1"/>
          </p:cNvSpPr>
          <p:nvPr/>
        </p:nvSpPr>
        <p:spPr bwMode="auto">
          <a:xfrm>
            <a:off x="0" y="1611313"/>
            <a:ext cx="9144000" cy="74612"/>
          </a:xfrm>
          <a:prstGeom prst="rect">
            <a:avLst/>
          </a:prstGeom>
          <a:noFill/>
          <a:ln w="57150" algn="ctr">
            <a:noFill/>
            <a:prstDash val="sysDot"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pt-BR"/>
          </a:p>
        </p:txBody>
      </p:sp>
      <p:pic>
        <p:nvPicPr>
          <p:cNvPr id="13324" name="Picture 248" descr="wireless-philly-logo-final"/>
          <p:cNvPicPr>
            <a:picLocks noGrp="1" noChangeAspect="1" noChangeArrowheads="1"/>
          </p:cNvPicPr>
          <p:nvPr>
            <p:ph idx="1"/>
          </p:nvPr>
        </p:nvPicPr>
        <p:blipFill>
          <a:blip r:embed="rId21" cstate="print"/>
          <a:srcRect/>
          <a:stretch>
            <a:fillRect/>
          </a:stretch>
        </p:blipFill>
        <p:spPr>
          <a:xfrm>
            <a:off x="203200" y="104775"/>
            <a:ext cx="2395538" cy="1122363"/>
          </a:xfrm>
          <a:noFill/>
        </p:spPr>
      </p:pic>
      <p:sp>
        <p:nvSpPr>
          <p:cNvPr id="13325" name="Text Box 249"/>
          <p:cNvSpPr txBox="1">
            <a:spLocks noChangeArrowheads="1"/>
          </p:cNvSpPr>
          <p:nvPr/>
        </p:nvSpPr>
        <p:spPr bwMode="auto">
          <a:xfrm>
            <a:off x="3001963" y="808038"/>
            <a:ext cx="44672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800">
                <a:latin typeface="Verdana" pitchFamily="34" charset="0"/>
              </a:rPr>
              <a:t>http://www.wirelessphiladelphia.net/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1: </a:t>
            </a:r>
            <a:r>
              <a:rPr lang="en-US" dirty="0" err="1"/>
              <a:t>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62467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9ADA53A-EEA6-42B8-8EC0-9BD83E7DDC9A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624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WiMAX</a:t>
            </a:r>
          </a:p>
        </p:txBody>
      </p:sp>
      <p:sp>
        <p:nvSpPr>
          <p:cNvPr id="6246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i="1" smtClean="0"/>
              <a:t>Worldwide Interoperability for Microwave Access</a:t>
            </a:r>
          </a:p>
          <a:p>
            <a:r>
              <a:rPr lang="pt-BR" smtClean="0"/>
              <a:t>Padrão IEEE 802.16d-2004</a:t>
            </a:r>
          </a:p>
          <a:p>
            <a:pPr lvl="1"/>
            <a:r>
              <a:rPr lang="pt-BR" smtClean="0"/>
              <a:t>Distâncias de 16 km</a:t>
            </a:r>
          </a:p>
          <a:p>
            <a:pPr lvl="1"/>
            <a:r>
              <a:rPr lang="pt-BR" smtClean="0"/>
              <a:t>Taxas de até 75 Mbps</a:t>
            </a:r>
          </a:p>
          <a:p>
            <a:r>
              <a:rPr lang="pt-BR" smtClean="0"/>
              <a:t>Padrão IEEE 802.16e-2005 (WiMax Móvel)</a:t>
            </a:r>
          </a:p>
          <a:p>
            <a:endParaRPr lang="pt-BR" smtClean="0"/>
          </a:p>
          <a:p>
            <a:r>
              <a:rPr lang="pt-BR" smtClean="0"/>
              <a:t>www.wimaxforum.org</a:t>
            </a:r>
          </a:p>
        </p:txBody>
      </p:sp>
      <p:pic>
        <p:nvPicPr>
          <p:cNvPr id="62470" name="Picture 4" descr="WiMAX Forum">
            <a:hlinkClick r:id="rId3"/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687638" y="506413"/>
            <a:ext cx="723900" cy="7715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Hospedeiro: envia </a:t>
            </a:r>
            <a:r>
              <a:rPr lang="pt-BR" sz="3600" i="1" dirty="0" smtClean="0"/>
              <a:t>pacotes</a:t>
            </a:r>
            <a:r>
              <a:rPr lang="pt-BR" sz="3600" dirty="0" smtClean="0"/>
              <a:t> de dados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1: </a:t>
            </a:r>
            <a:r>
              <a:rPr lang="en-US" dirty="0" err="1" smtClean="0"/>
              <a:t>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5CA30C-BB3F-4695-823B-CAA85338B9D0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grpSp>
        <p:nvGrpSpPr>
          <p:cNvPr id="6" name="Group 219"/>
          <p:cNvGrpSpPr>
            <a:grpSpLocks/>
          </p:cNvGrpSpPr>
          <p:nvPr/>
        </p:nvGrpSpPr>
        <p:grpSpPr bwMode="auto">
          <a:xfrm>
            <a:off x="5746303" y="2803525"/>
            <a:ext cx="409575" cy="565150"/>
            <a:chOff x="375561" y="297711"/>
            <a:chExt cx="1252683" cy="2142487"/>
          </a:xfrm>
        </p:grpSpPr>
        <p:sp>
          <p:nvSpPr>
            <p:cNvPr id="7" name="Freeform 220"/>
            <p:cNvSpPr/>
            <p:nvPr/>
          </p:nvSpPr>
          <p:spPr>
            <a:xfrm>
              <a:off x="375561" y="297711"/>
              <a:ext cx="971072" cy="2136471"/>
            </a:xfrm>
            <a:custGeom>
              <a:avLst/>
              <a:gdLst>
                <a:gd name="connsiteX0" fmla="*/ 0 w 966787"/>
                <a:gd name="connsiteY0" fmla="*/ 0 h 2138362"/>
                <a:gd name="connsiteX1" fmla="*/ 0 w 966787"/>
                <a:gd name="connsiteY1" fmla="*/ 1190625 h 2138362"/>
                <a:gd name="connsiteX2" fmla="*/ 966787 w 966787"/>
                <a:gd name="connsiteY2" fmla="*/ 2138362 h 2138362"/>
                <a:gd name="connsiteX3" fmla="*/ 962025 w 966787"/>
                <a:gd name="connsiteY3" fmla="*/ 742950 h 2138362"/>
                <a:gd name="connsiteX4" fmla="*/ 0 w 966787"/>
                <a:gd name="connsiteY4" fmla="*/ 0 h 213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6787" h="2138362">
                  <a:moveTo>
                    <a:pt x="0" y="0"/>
                  </a:moveTo>
                  <a:lnTo>
                    <a:pt x="0" y="1190625"/>
                  </a:lnTo>
                  <a:lnTo>
                    <a:pt x="966787" y="2138362"/>
                  </a:lnTo>
                  <a:cubicBezTo>
                    <a:pt x="965200" y="1673225"/>
                    <a:pt x="963612" y="1208087"/>
                    <a:pt x="962025" y="74295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" name="Freeform 221"/>
            <p:cNvSpPr/>
            <p:nvPr/>
          </p:nvSpPr>
          <p:spPr>
            <a:xfrm>
              <a:off x="375561" y="309747"/>
              <a:ext cx="1247826" cy="770332"/>
            </a:xfrm>
            <a:custGeom>
              <a:avLst/>
              <a:gdLst>
                <a:gd name="connsiteX0" fmla="*/ 0 w 966787"/>
                <a:gd name="connsiteY0" fmla="*/ 0 h 2138362"/>
                <a:gd name="connsiteX1" fmla="*/ 0 w 966787"/>
                <a:gd name="connsiteY1" fmla="*/ 1190625 h 2138362"/>
                <a:gd name="connsiteX2" fmla="*/ 966787 w 966787"/>
                <a:gd name="connsiteY2" fmla="*/ 2138362 h 2138362"/>
                <a:gd name="connsiteX3" fmla="*/ 962025 w 966787"/>
                <a:gd name="connsiteY3" fmla="*/ 742950 h 2138362"/>
                <a:gd name="connsiteX4" fmla="*/ 0 w 966787"/>
                <a:gd name="connsiteY4" fmla="*/ 0 h 2138362"/>
                <a:gd name="connsiteX0" fmla="*/ 928688 w 1895475"/>
                <a:gd name="connsiteY0" fmla="*/ 0 h 2138362"/>
                <a:gd name="connsiteX1" fmla="*/ 0 w 1895475"/>
                <a:gd name="connsiteY1" fmla="*/ 461963 h 2138362"/>
                <a:gd name="connsiteX2" fmla="*/ 1895475 w 1895475"/>
                <a:gd name="connsiteY2" fmla="*/ 2138362 h 2138362"/>
                <a:gd name="connsiteX3" fmla="*/ 1890713 w 1895475"/>
                <a:gd name="connsiteY3" fmla="*/ 742950 h 2138362"/>
                <a:gd name="connsiteX4" fmla="*/ 928688 w 1895475"/>
                <a:gd name="connsiteY4" fmla="*/ 0 h 2138362"/>
                <a:gd name="connsiteX0" fmla="*/ 247650 w 1895475"/>
                <a:gd name="connsiteY0" fmla="*/ 0 h 1738312"/>
                <a:gd name="connsiteX1" fmla="*/ 0 w 1895475"/>
                <a:gd name="connsiteY1" fmla="*/ 61913 h 1738312"/>
                <a:gd name="connsiteX2" fmla="*/ 1895475 w 1895475"/>
                <a:gd name="connsiteY2" fmla="*/ 1738312 h 1738312"/>
                <a:gd name="connsiteX3" fmla="*/ 1890713 w 1895475"/>
                <a:gd name="connsiteY3" fmla="*/ 342900 h 1738312"/>
                <a:gd name="connsiteX4" fmla="*/ 247650 w 1895475"/>
                <a:gd name="connsiteY4" fmla="*/ 0 h 1738312"/>
                <a:gd name="connsiteX0" fmla="*/ 247650 w 1895475"/>
                <a:gd name="connsiteY0" fmla="*/ 0 h 1738312"/>
                <a:gd name="connsiteX1" fmla="*/ 0 w 1895475"/>
                <a:gd name="connsiteY1" fmla="*/ 61913 h 1738312"/>
                <a:gd name="connsiteX2" fmla="*/ 1895475 w 1895475"/>
                <a:gd name="connsiteY2" fmla="*/ 1738312 h 1738312"/>
                <a:gd name="connsiteX3" fmla="*/ 1143000 w 1895475"/>
                <a:gd name="connsiteY3" fmla="*/ 776288 h 1738312"/>
                <a:gd name="connsiteX4" fmla="*/ 247650 w 1895475"/>
                <a:gd name="connsiteY4" fmla="*/ 0 h 1738312"/>
                <a:gd name="connsiteX0" fmla="*/ 247650 w 1895475"/>
                <a:gd name="connsiteY0" fmla="*/ 0 h 1738312"/>
                <a:gd name="connsiteX1" fmla="*/ 0 w 1895475"/>
                <a:gd name="connsiteY1" fmla="*/ 61913 h 1738312"/>
                <a:gd name="connsiteX2" fmla="*/ 1895475 w 1895475"/>
                <a:gd name="connsiteY2" fmla="*/ 1738312 h 1738312"/>
                <a:gd name="connsiteX3" fmla="*/ 1143000 w 1895475"/>
                <a:gd name="connsiteY3" fmla="*/ 776288 h 1738312"/>
                <a:gd name="connsiteX4" fmla="*/ 247650 w 1895475"/>
                <a:gd name="connsiteY4" fmla="*/ 0 h 1738312"/>
                <a:gd name="connsiteX0" fmla="*/ 247650 w 1895475"/>
                <a:gd name="connsiteY0" fmla="*/ 0 h 1738312"/>
                <a:gd name="connsiteX1" fmla="*/ 0 w 1895475"/>
                <a:gd name="connsiteY1" fmla="*/ 61913 h 1738312"/>
                <a:gd name="connsiteX2" fmla="*/ 1895475 w 1895475"/>
                <a:gd name="connsiteY2" fmla="*/ 1738312 h 1738312"/>
                <a:gd name="connsiteX3" fmla="*/ 1238250 w 1895475"/>
                <a:gd name="connsiteY3" fmla="*/ 814388 h 1738312"/>
                <a:gd name="connsiteX4" fmla="*/ 247650 w 1895475"/>
                <a:gd name="connsiteY4" fmla="*/ 0 h 1738312"/>
                <a:gd name="connsiteX0" fmla="*/ 247650 w 1895475"/>
                <a:gd name="connsiteY0" fmla="*/ 0 h 1738312"/>
                <a:gd name="connsiteX1" fmla="*/ 0 w 1895475"/>
                <a:gd name="connsiteY1" fmla="*/ 61913 h 1738312"/>
                <a:gd name="connsiteX2" fmla="*/ 1895475 w 1895475"/>
                <a:gd name="connsiteY2" fmla="*/ 1738312 h 1738312"/>
                <a:gd name="connsiteX3" fmla="*/ 1238250 w 1895475"/>
                <a:gd name="connsiteY3" fmla="*/ 814388 h 1738312"/>
                <a:gd name="connsiteX4" fmla="*/ 247650 w 1895475"/>
                <a:gd name="connsiteY4" fmla="*/ 0 h 1738312"/>
                <a:gd name="connsiteX0" fmla="*/ 247650 w 1238250"/>
                <a:gd name="connsiteY0" fmla="*/ 0 h 862012"/>
                <a:gd name="connsiteX1" fmla="*/ 0 w 1238250"/>
                <a:gd name="connsiteY1" fmla="*/ 61913 h 862012"/>
                <a:gd name="connsiteX2" fmla="*/ 947738 w 1238250"/>
                <a:gd name="connsiteY2" fmla="*/ 862012 h 862012"/>
                <a:gd name="connsiteX3" fmla="*/ 1238250 w 1238250"/>
                <a:gd name="connsiteY3" fmla="*/ 814388 h 862012"/>
                <a:gd name="connsiteX4" fmla="*/ 247650 w 1238250"/>
                <a:gd name="connsiteY4" fmla="*/ 0 h 862012"/>
                <a:gd name="connsiteX0" fmla="*/ 247650 w 1238250"/>
                <a:gd name="connsiteY0" fmla="*/ 0 h 823912"/>
                <a:gd name="connsiteX1" fmla="*/ 0 w 1238250"/>
                <a:gd name="connsiteY1" fmla="*/ 61913 h 823912"/>
                <a:gd name="connsiteX2" fmla="*/ 952500 w 1238250"/>
                <a:gd name="connsiteY2" fmla="*/ 823912 h 823912"/>
                <a:gd name="connsiteX3" fmla="*/ 1238250 w 1238250"/>
                <a:gd name="connsiteY3" fmla="*/ 814388 h 823912"/>
                <a:gd name="connsiteX4" fmla="*/ 247650 w 1238250"/>
                <a:gd name="connsiteY4" fmla="*/ 0 h 823912"/>
                <a:gd name="connsiteX0" fmla="*/ 247650 w 1238250"/>
                <a:gd name="connsiteY0" fmla="*/ 0 h 823912"/>
                <a:gd name="connsiteX1" fmla="*/ 0 w 1238250"/>
                <a:gd name="connsiteY1" fmla="*/ 61913 h 823912"/>
                <a:gd name="connsiteX2" fmla="*/ 952500 w 1238250"/>
                <a:gd name="connsiteY2" fmla="*/ 823912 h 823912"/>
                <a:gd name="connsiteX3" fmla="*/ 1238250 w 1238250"/>
                <a:gd name="connsiteY3" fmla="*/ 814388 h 823912"/>
                <a:gd name="connsiteX4" fmla="*/ 247650 w 1238250"/>
                <a:gd name="connsiteY4" fmla="*/ 0 h 823912"/>
                <a:gd name="connsiteX0" fmla="*/ 233363 w 1238250"/>
                <a:gd name="connsiteY0" fmla="*/ 0 h 766762"/>
                <a:gd name="connsiteX1" fmla="*/ 0 w 1238250"/>
                <a:gd name="connsiteY1" fmla="*/ 4763 h 766762"/>
                <a:gd name="connsiteX2" fmla="*/ 952500 w 1238250"/>
                <a:gd name="connsiteY2" fmla="*/ 766762 h 766762"/>
                <a:gd name="connsiteX3" fmla="*/ 1238250 w 1238250"/>
                <a:gd name="connsiteY3" fmla="*/ 757238 h 766762"/>
                <a:gd name="connsiteX4" fmla="*/ 233363 w 1238250"/>
                <a:gd name="connsiteY4" fmla="*/ 0 h 766762"/>
                <a:gd name="connsiteX0" fmla="*/ 233363 w 1238250"/>
                <a:gd name="connsiteY0" fmla="*/ 0 h 773376"/>
                <a:gd name="connsiteX1" fmla="*/ 0 w 1238250"/>
                <a:gd name="connsiteY1" fmla="*/ 4763 h 773376"/>
                <a:gd name="connsiteX2" fmla="*/ 952500 w 1238250"/>
                <a:gd name="connsiteY2" fmla="*/ 766762 h 773376"/>
                <a:gd name="connsiteX3" fmla="*/ 1238250 w 1238250"/>
                <a:gd name="connsiteY3" fmla="*/ 771525 h 773376"/>
                <a:gd name="connsiteX4" fmla="*/ 233363 w 1238250"/>
                <a:gd name="connsiteY4" fmla="*/ 0 h 773376"/>
                <a:gd name="connsiteX0" fmla="*/ 233363 w 1238250"/>
                <a:gd name="connsiteY0" fmla="*/ 0 h 766762"/>
                <a:gd name="connsiteX1" fmla="*/ 0 w 1238250"/>
                <a:gd name="connsiteY1" fmla="*/ 4763 h 766762"/>
                <a:gd name="connsiteX2" fmla="*/ 952500 w 1238250"/>
                <a:gd name="connsiteY2" fmla="*/ 766762 h 766762"/>
                <a:gd name="connsiteX3" fmla="*/ 1238250 w 1238250"/>
                <a:gd name="connsiteY3" fmla="*/ 757236 h 766762"/>
                <a:gd name="connsiteX4" fmla="*/ 233363 w 1238250"/>
                <a:gd name="connsiteY4" fmla="*/ 0 h 766762"/>
                <a:gd name="connsiteX0" fmla="*/ 233363 w 1238250"/>
                <a:gd name="connsiteY0" fmla="*/ 0 h 773375"/>
                <a:gd name="connsiteX1" fmla="*/ 0 w 1238250"/>
                <a:gd name="connsiteY1" fmla="*/ 4763 h 773375"/>
                <a:gd name="connsiteX2" fmla="*/ 952500 w 1238250"/>
                <a:gd name="connsiteY2" fmla="*/ 766762 h 773375"/>
                <a:gd name="connsiteX3" fmla="*/ 1238250 w 1238250"/>
                <a:gd name="connsiteY3" fmla="*/ 771523 h 773375"/>
                <a:gd name="connsiteX4" fmla="*/ 233363 w 1238250"/>
                <a:gd name="connsiteY4" fmla="*/ 0 h 773375"/>
                <a:gd name="connsiteX0" fmla="*/ 233363 w 1238250"/>
                <a:gd name="connsiteY0" fmla="*/ 0 h 771523"/>
                <a:gd name="connsiteX1" fmla="*/ 0 w 1238250"/>
                <a:gd name="connsiteY1" fmla="*/ 4763 h 771523"/>
                <a:gd name="connsiteX2" fmla="*/ 952500 w 1238250"/>
                <a:gd name="connsiteY2" fmla="*/ 766762 h 771523"/>
                <a:gd name="connsiteX3" fmla="*/ 1238250 w 1238250"/>
                <a:gd name="connsiteY3" fmla="*/ 771523 h 771523"/>
                <a:gd name="connsiteX4" fmla="*/ 233363 w 1238250"/>
                <a:gd name="connsiteY4" fmla="*/ 0 h 771523"/>
                <a:gd name="connsiteX0" fmla="*/ 233363 w 1238250"/>
                <a:gd name="connsiteY0" fmla="*/ 0 h 771523"/>
                <a:gd name="connsiteX1" fmla="*/ 0 w 1238250"/>
                <a:gd name="connsiteY1" fmla="*/ 23466 h 771523"/>
                <a:gd name="connsiteX2" fmla="*/ 952500 w 1238250"/>
                <a:gd name="connsiteY2" fmla="*/ 766762 h 771523"/>
                <a:gd name="connsiteX3" fmla="*/ 1238250 w 1238250"/>
                <a:gd name="connsiteY3" fmla="*/ 771523 h 771523"/>
                <a:gd name="connsiteX4" fmla="*/ 233363 w 1238250"/>
                <a:gd name="connsiteY4" fmla="*/ 0 h 771523"/>
                <a:gd name="connsiteX0" fmla="*/ 233363 w 1238250"/>
                <a:gd name="connsiteY0" fmla="*/ 0 h 757496"/>
                <a:gd name="connsiteX1" fmla="*/ 0 w 1238250"/>
                <a:gd name="connsiteY1" fmla="*/ 9439 h 757496"/>
                <a:gd name="connsiteX2" fmla="*/ 952500 w 1238250"/>
                <a:gd name="connsiteY2" fmla="*/ 752735 h 757496"/>
                <a:gd name="connsiteX3" fmla="*/ 1238250 w 1238250"/>
                <a:gd name="connsiteY3" fmla="*/ 757496 h 757496"/>
                <a:gd name="connsiteX4" fmla="*/ 233363 w 1238250"/>
                <a:gd name="connsiteY4" fmla="*/ 0 h 757496"/>
                <a:gd name="connsiteX0" fmla="*/ 233363 w 1238250"/>
                <a:gd name="connsiteY0" fmla="*/ 0 h 757496"/>
                <a:gd name="connsiteX1" fmla="*/ 0 w 1238250"/>
                <a:gd name="connsiteY1" fmla="*/ 9439 h 757496"/>
                <a:gd name="connsiteX2" fmla="*/ 952500 w 1238250"/>
                <a:gd name="connsiteY2" fmla="*/ 752735 h 757496"/>
                <a:gd name="connsiteX3" fmla="*/ 1238250 w 1238250"/>
                <a:gd name="connsiteY3" fmla="*/ 757496 h 757496"/>
                <a:gd name="connsiteX4" fmla="*/ 233363 w 1238250"/>
                <a:gd name="connsiteY4" fmla="*/ 0 h 757496"/>
                <a:gd name="connsiteX0" fmla="*/ 243561 w 1248448"/>
                <a:gd name="connsiteY0" fmla="*/ 573 h 758069"/>
                <a:gd name="connsiteX1" fmla="*/ 0 w 1248448"/>
                <a:gd name="connsiteY1" fmla="*/ 0 h 758069"/>
                <a:gd name="connsiteX2" fmla="*/ 962698 w 1248448"/>
                <a:gd name="connsiteY2" fmla="*/ 753308 h 758069"/>
                <a:gd name="connsiteX3" fmla="*/ 1248448 w 1248448"/>
                <a:gd name="connsiteY3" fmla="*/ 758069 h 758069"/>
                <a:gd name="connsiteX4" fmla="*/ 243561 w 1248448"/>
                <a:gd name="connsiteY4" fmla="*/ 573 h 758069"/>
                <a:gd name="connsiteX0" fmla="*/ 243561 w 1248448"/>
                <a:gd name="connsiteY0" fmla="*/ 573 h 758069"/>
                <a:gd name="connsiteX1" fmla="*/ 0 w 1248448"/>
                <a:gd name="connsiteY1" fmla="*/ 0 h 758069"/>
                <a:gd name="connsiteX2" fmla="*/ 962698 w 1248448"/>
                <a:gd name="connsiteY2" fmla="*/ 753308 h 758069"/>
                <a:gd name="connsiteX3" fmla="*/ 1248448 w 1248448"/>
                <a:gd name="connsiteY3" fmla="*/ 758069 h 758069"/>
                <a:gd name="connsiteX4" fmla="*/ 243561 w 1248448"/>
                <a:gd name="connsiteY4" fmla="*/ 573 h 758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8448" h="758069">
                  <a:moveTo>
                    <a:pt x="243561" y="573"/>
                  </a:moveTo>
                  <a:cubicBezTo>
                    <a:pt x="162374" y="382"/>
                    <a:pt x="235530" y="6639"/>
                    <a:pt x="0" y="0"/>
                  </a:cubicBezTo>
                  <a:lnTo>
                    <a:pt x="962698" y="753308"/>
                  </a:lnTo>
                  <a:cubicBezTo>
                    <a:pt x="1114838" y="758721"/>
                    <a:pt x="1045247" y="751718"/>
                    <a:pt x="1248448" y="758069"/>
                  </a:cubicBezTo>
                  <a:lnTo>
                    <a:pt x="243561" y="573"/>
                  </a:lnTo>
                  <a:close/>
                </a:path>
              </a:pathLst>
            </a:custGeom>
            <a:solidFill>
              <a:srgbClr val="0099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" name="Rectangle 222"/>
            <p:cNvSpPr/>
            <p:nvPr/>
          </p:nvSpPr>
          <p:spPr>
            <a:xfrm>
              <a:off x="1332065" y="1080080"/>
              <a:ext cx="296179" cy="1360118"/>
            </a:xfrm>
            <a:prstGeom prst="rect">
              <a:avLst/>
            </a:prstGeom>
            <a:solidFill>
              <a:srgbClr val="33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0" name="Content Placeholder 52"/>
          <p:cNvSpPr txBox="1">
            <a:spLocks/>
          </p:cNvSpPr>
          <p:nvPr/>
        </p:nvSpPr>
        <p:spPr bwMode="auto">
          <a:xfrm>
            <a:off x="428624" y="1296988"/>
            <a:ext cx="4605339" cy="342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0"/>
              <a:buChar char="r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ZapfDingbats" pitchFamily="82" charset="0"/>
              <a:buChar char="m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pt-BR" sz="2000" kern="0" dirty="0" smtClean="0"/>
              <a:t>função de transmissão do hospedeiro:</a:t>
            </a:r>
          </a:p>
          <a:p>
            <a:pPr eaLnBrk="1" hangingPunct="1">
              <a:defRPr/>
            </a:pPr>
            <a:r>
              <a:rPr lang="pt-BR" sz="2000" kern="0" dirty="0" smtClean="0"/>
              <a:t>pega </a:t>
            </a:r>
            <a:r>
              <a:rPr lang="pt-BR" sz="2000" kern="0" dirty="0" err="1" smtClean="0"/>
              <a:t>msg</a:t>
            </a:r>
            <a:r>
              <a:rPr lang="pt-BR" sz="2000" kern="0" dirty="0" smtClean="0"/>
              <a:t> da aplicação</a:t>
            </a:r>
          </a:p>
          <a:p>
            <a:pPr eaLnBrk="1" hangingPunct="1">
              <a:defRPr/>
            </a:pPr>
            <a:r>
              <a:rPr lang="pt-BR" sz="2000" kern="0" dirty="0" smtClean="0"/>
              <a:t>quebra em pequenos pedaços, conhecidos como </a:t>
            </a:r>
            <a:r>
              <a:rPr lang="pt-BR" sz="2000" i="1" kern="0" dirty="0" smtClean="0">
                <a:solidFill>
                  <a:srgbClr val="C00000"/>
                </a:solidFill>
              </a:rPr>
              <a:t>pacotes</a:t>
            </a:r>
            <a:r>
              <a:rPr lang="pt-BR" sz="2000" kern="0" dirty="0" smtClean="0"/>
              <a:t>, com </a:t>
            </a:r>
            <a:r>
              <a:rPr lang="pt-BR" sz="2000" i="1" kern="0" dirty="0" smtClean="0">
                <a:solidFill>
                  <a:srgbClr val="C00000"/>
                </a:solidFill>
              </a:rPr>
              <a:t>L</a:t>
            </a:r>
            <a:r>
              <a:rPr lang="pt-BR" sz="2000" kern="0" dirty="0" smtClean="0"/>
              <a:t> bits de comprimento</a:t>
            </a:r>
          </a:p>
          <a:p>
            <a:pPr eaLnBrk="1" hangingPunct="1">
              <a:defRPr/>
            </a:pPr>
            <a:r>
              <a:rPr lang="pt-BR" sz="2000" kern="0" dirty="0" smtClean="0"/>
              <a:t>transmite o pacote pela rede de acesso a uma </a:t>
            </a:r>
            <a:r>
              <a:rPr lang="pt-BR" sz="2000" kern="0" dirty="0" smtClean="0">
                <a:solidFill>
                  <a:srgbClr val="FF0000"/>
                </a:solidFill>
              </a:rPr>
              <a:t>taxa de transmissão</a:t>
            </a:r>
            <a:r>
              <a:rPr lang="pt-BR" sz="2000" i="1" kern="0" dirty="0" smtClean="0">
                <a:solidFill>
                  <a:srgbClr val="FF0000"/>
                </a:solidFill>
              </a:rPr>
              <a:t> </a:t>
            </a:r>
            <a:r>
              <a:rPr lang="pt-BR" sz="2000" i="1" kern="0" dirty="0" smtClean="0">
                <a:solidFill>
                  <a:srgbClr val="C00000"/>
                </a:solidFill>
              </a:rPr>
              <a:t>R</a:t>
            </a:r>
          </a:p>
          <a:p>
            <a:pPr lvl="1" eaLnBrk="1" hangingPunct="1">
              <a:defRPr/>
            </a:pPr>
            <a:r>
              <a:rPr lang="pt-BR" sz="2000" kern="0" dirty="0" smtClean="0"/>
              <a:t>taxa de transmissão do canal, ou </a:t>
            </a:r>
            <a:r>
              <a:rPr lang="pt-BR" sz="2000" i="1" kern="0" dirty="0" smtClean="0">
                <a:solidFill>
                  <a:srgbClr val="C00000"/>
                </a:solidFill>
              </a:rPr>
              <a:t>capacidade </a:t>
            </a:r>
            <a:r>
              <a:rPr lang="pt-BR" sz="2000" kern="0" dirty="0" smtClean="0"/>
              <a:t>do canal</a:t>
            </a:r>
            <a:r>
              <a:rPr lang="pt-BR" sz="2000" i="1" kern="0" dirty="0" smtClean="0">
                <a:solidFill>
                  <a:srgbClr val="C00000"/>
                </a:solidFill>
              </a:rPr>
              <a:t>, ou largura de banda do canal</a:t>
            </a:r>
          </a:p>
        </p:txBody>
      </p:sp>
      <p:sp>
        <p:nvSpPr>
          <p:cNvPr id="11" name="Line 305"/>
          <p:cNvSpPr>
            <a:spLocks noChangeShapeType="1"/>
          </p:cNvSpPr>
          <p:nvPr/>
        </p:nvSpPr>
        <p:spPr bwMode="auto">
          <a:xfrm>
            <a:off x="6170165" y="3727450"/>
            <a:ext cx="24542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12" name="Group 51"/>
          <p:cNvGrpSpPr>
            <a:grpSpLocks/>
          </p:cNvGrpSpPr>
          <p:nvPr/>
        </p:nvGrpSpPr>
        <p:grpSpPr bwMode="auto">
          <a:xfrm>
            <a:off x="7883525" y="3427413"/>
            <a:ext cx="1052513" cy="355600"/>
            <a:chOff x="4410" y="1365"/>
            <a:chExt cx="663" cy="224"/>
          </a:xfrm>
        </p:grpSpPr>
        <p:sp>
          <p:nvSpPr>
            <p:cNvPr id="13" name="Rectangle 52"/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rgbClr val="009999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solidFill>
                  <a:srgbClr val="000000"/>
                </a:solidFill>
              </a:endParaRPr>
            </a:p>
          </p:txBody>
        </p:sp>
        <p:sp>
          <p:nvSpPr>
            <p:cNvPr id="14" name="AutoShape 53"/>
            <p:cNvSpPr>
              <a:spLocks noChangeArrowheads="1"/>
            </p:cNvSpPr>
            <p:nvPr/>
          </p:nvSpPr>
          <p:spPr bwMode="auto">
            <a:xfrm>
              <a:off x="4410" y="1368"/>
              <a:ext cx="663" cy="135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rgbClr val="009999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solidFill>
                  <a:srgbClr val="000000"/>
                </a:solidFill>
              </a:endParaRPr>
            </a:p>
          </p:txBody>
        </p:sp>
        <p:sp>
          <p:nvSpPr>
            <p:cNvPr id="15" name="Freeform 54"/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224"/>
                <a:gd name="T17" fmla="*/ 169 w 169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rgbClr val="BBE0E3"/>
            </a:solidFill>
            <a:ln w="63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55"/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693 h 63"/>
                <a:gd name="T2" fmla="*/ 13798 w 280"/>
                <a:gd name="T3" fmla="*/ 674 h 63"/>
                <a:gd name="T4" fmla="*/ 81432 w 280"/>
                <a:gd name="T5" fmla="*/ 0 h 63"/>
                <a:gd name="T6" fmla="*/ 103965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7" name="Freeform 56"/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3"/>
                <a:gd name="T13" fmla="*/ 0 h 93"/>
                <a:gd name="T14" fmla="*/ 293 w 293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6397208" y="3863072"/>
            <a:ext cx="142859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/>
            <a:r>
              <a:rPr lang="pt-BR" altLang="pt-BR" sz="1800" dirty="0" smtClean="0"/>
              <a:t>R: taxa de </a:t>
            </a:r>
          </a:p>
          <a:p>
            <a:pPr algn="ctr"/>
            <a:r>
              <a:rPr lang="pt-BR" altLang="pt-BR" sz="1800" dirty="0" smtClean="0"/>
              <a:t>transmissão</a:t>
            </a:r>
          </a:p>
          <a:p>
            <a:pPr algn="ctr"/>
            <a:r>
              <a:rPr lang="pt-BR" altLang="pt-BR" sz="1800" dirty="0" smtClean="0"/>
              <a:t>do canal</a:t>
            </a:r>
            <a:endParaRPr lang="pt-BR" altLang="pt-BR" sz="1800" dirty="0"/>
          </a:p>
        </p:txBody>
      </p:sp>
      <p:grpSp>
        <p:nvGrpSpPr>
          <p:cNvPr id="19" name="Group 201"/>
          <p:cNvGrpSpPr>
            <a:grpSpLocks/>
          </p:cNvGrpSpPr>
          <p:nvPr/>
        </p:nvGrpSpPr>
        <p:grpSpPr bwMode="auto">
          <a:xfrm>
            <a:off x="5498653" y="2809875"/>
            <a:ext cx="409575" cy="565150"/>
            <a:chOff x="375561" y="297711"/>
            <a:chExt cx="1252683" cy="2138362"/>
          </a:xfrm>
        </p:grpSpPr>
        <p:sp>
          <p:nvSpPr>
            <p:cNvPr id="20" name="Freeform 202"/>
            <p:cNvSpPr/>
            <p:nvPr/>
          </p:nvSpPr>
          <p:spPr>
            <a:xfrm>
              <a:off x="375561" y="297711"/>
              <a:ext cx="971072" cy="2138362"/>
            </a:xfrm>
            <a:custGeom>
              <a:avLst/>
              <a:gdLst>
                <a:gd name="connsiteX0" fmla="*/ 0 w 966787"/>
                <a:gd name="connsiteY0" fmla="*/ 0 h 2138362"/>
                <a:gd name="connsiteX1" fmla="*/ 0 w 966787"/>
                <a:gd name="connsiteY1" fmla="*/ 1190625 h 2138362"/>
                <a:gd name="connsiteX2" fmla="*/ 966787 w 966787"/>
                <a:gd name="connsiteY2" fmla="*/ 2138362 h 2138362"/>
                <a:gd name="connsiteX3" fmla="*/ 962025 w 966787"/>
                <a:gd name="connsiteY3" fmla="*/ 742950 h 2138362"/>
                <a:gd name="connsiteX4" fmla="*/ 0 w 966787"/>
                <a:gd name="connsiteY4" fmla="*/ 0 h 213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6787" h="2138362">
                  <a:moveTo>
                    <a:pt x="0" y="0"/>
                  </a:moveTo>
                  <a:lnTo>
                    <a:pt x="0" y="1190625"/>
                  </a:lnTo>
                  <a:lnTo>
                    <a:pt x="966787" y="2138362"/>
                  </a:lnTo>
                  <a:cubicBezTo>
                    <a:pt x="965200" y="1673225"/>
                    <a:pt x="963612" y="1208087"/>
                    <a:pt x="962025" y="74295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" name="Freeform 203"/>
            <p:cNvSpPr/>
            <p:nvPr/>
          </p:nvSpPr>
          <p:spPr>
            <a:xfrm>
              <a:off x="375561" y="309724"/>
              <a:ext cx="1247826" cy="768849"/>
            </a:xfrm>
            <a:custGeom>
              <a:avLst/>
              <a:gdLst>
                <a:gd name="connsiteX0" fmla="*/ 0 w 966787"/>
                <a:gd name="connsiteY0" fmla="*/ 0 h 2138362"/>
                <a:gd name="connsiteX1" fmla="*/ 0 w 966787"/>
                <a:gd name="connsiteY1" fmla="*/ 1190625 h 2138362"/>
                <a:gd name="connsiteX2" fmla="*/ 966787 w 966787"/>
                <a:gd name="connsiteY2" fmla="*/ 2138362 h 2138362"/>
                <a:gd name="connsiteX3" fmla="*/ 962025 w 966787"/>
                <a:gd name="connsiteY3" fmla="*/ 742950 h 2138362"/>
                <a:gd name="connsiteX4" fmla="*/ 0 w 966787"/>
                <a:gd name="connsiteY4" fmla="*/ 0 h 2138362"/>
                <a:gd name="connsiteX0" fmla="*/ 928688 w 1895475"/>
                <a:gd name="connsiteY0" fmla="*/ 0 h 2138362"/>
                <a:gd name="connsiteX1" fmla="*/ 0 w 1895475"/>
                <a:gd name="connsiteY1" fmla="*/ 461963 h 2138362"/>
                <a:gd name="connsiteX2" fmla="*/ 1895475 w 1895475"/>
                <a:gd name="connsiteY2" fmla="*/ 2138362 h 2138362"/>
                <a:gd name="connsiteX3" fmla="*/ 1890713 w 1895475"/>
                <a:gd name="connsiteY3" fmla="*/ 742950 h 2138362"/>
                <a:gd name="connsiteX4" fmla="*/ 928688 w 1895475"/>
                <a:gd name="connsiteY4" fmla="*/ 0 h 2138362"/>
                <a:gd name="connsiteX0" fmla="*/ 247650 w 1895475"/>
                <a:gd name="connsiteY0" fmla="*/ 0 h 1738312"/>
                <a:gd name="connsiteX1" fmla="*/ 0 w 1895475"/>
                <a:gd name="connsiteY1" fmla="*/ 61913 h 1738312"/>
                <a:gd name="connsiteX2" fmla="*/ 1895475 w 1895475"/>
                <a:gd name="connsiteY2" fmla="*/ 1738312 h 1738312"/>
                <a:gd name="connsiteX3" fmla="*/ 1890713 w 1895475"/>
                <a:gd name="connsiteY3" fmla="*/ 342900 h 1738312"/>
                <a:gd name="connsiteX4" fmla="*/ 247650 w 1895475"/>
                <a:gd name="connsiteY4" fmla="*/ 0 h 1738312"/>
                <a:gd name="connsiteX0" fmla="*/ 247650 w 1895475"/>
                <a:gd name="connsiteY0" fmla="*/ 0 h 1738312"/>
                <a:gd name="connsiteX1" fmla="*/ 0 w 1895475"/>
                <a:gd name="connsiteY1" fmla="*/ 61913 h 1738312"/>
                <a:gd name="connsiteX2" fmla="*/ 1895475 w 1895475"/>
                <a:gd name="connsiteY2" fmla="*/ 1738312 h 1738312"/>
                <a:gd name="connsiteX3" fmla="*/ 1143000 w 1895475"/>
                <a:gd name="connsiteY3" fmla="*/ 776288 h 1738312"/>
                <a:gd name="connsiteX4" fmla="*/ 247650 w 1895475"/>
                <a:gd name="connsiteY4" fmla="*/ 0 h 1738312"/>
                <a:gd name="connsiteX0" fmla="*/ 247650 w 1895475"/>
                <a:gd name="connsiteY0" fmla="*/ 0 h 1738312"/>
                <a:gd name="connsiteX1" fmla="*/ 0 w 1895475"/>
                <a:gd name="connsiteY1" fmla="*/ 61913 h 1738312"/>
                <a:gd name="connsiteX2" fmla="*/ 1895475 w 1895475"/>
                <a:gd name="connsiteY2" fmla="*/ 1738312 h 1738312"/>
                <a:gd name="connsiteX3" fmla="*/ 1143000 w 1895475"/>
                <a:gd name="connsiteY3" fmla="*/ 776288 h 1738312"/>
                <a:gd name="connsiteX4" fmla="*/ 247650 w 1895475"/>
                <a:gd name="connsiteY4" fmla="*/ 0 h 1738312"/>
                <a:gd name="connsiteX0" fmla="*/ 247650 w 1895475"/>
                <a:gd name="connsiteY0" fmla="*/ 0 h 1738312"/>
                <a:gd name="connsiteX1" fmla="*/ 0 w 1895475"/>
                <a:gd name="connsiteY1" fmla="*/ 61913 h 1738312"/>
                <a:gd name="connsiteX2" fmla="*/ 1895475 w 1895475"/>
                <a:gd name="connsiteY2" fmla="*/ 1738312 h 1738312"/>
                <a:gd name="connsiteX3" fmla="*/ 1238250 w 1895475"/>
                <a:gd name="connsiteY3" fmla="*/ 814388 h 1738312"/>
                <a:gd name="connsiteX4" fmla="*/ 247650 w 1895475"/>
                <a:gd name="connsiteY4" fmla="*/ 0 h 1738312"/>
                <a:gd name="connsiteX0" fmla="*/ 247650 w 1895475"/>
                <a:gd name="connsiteY0" fmla="*/ 0 h 1738312"/>
                <a:gd name="connsiteX1" fmla="*/ 0 w 1895475"/>
                <a:gd name="connsiteY1" fmla="*/ 61913 h 1738312"/>
                <a:gd name="connsiteX2" fmla="*/ 1895475 w 1895475"/>
                <a:gd name="connsiteY2" fmla="*/ 1738312 h 1738312"/>
                <a:gd name="connsiteX3" fmla="*/ 1238250 w 1895475"/>
                <a:gd name="connsiteY3" fmla="*/ 814388 h 1738312"/>
                <a:gd name="connsiteX4" fmla="*/ 247650 w 1895475"/>
                <a:gd name="connsiteY4" fmla="*/ 0 h 1738312"/>
                <a:gd name="connsiteX0" fmla="*/ 247650 w 1238250"/>
                <a:gd name="connsiteY0" fmla="*/ 0 h 862012"/>
                <a:gd name="connsiteX1" fmla="*/ 0 w 1238250"/>
                <a:gd name="connsiteY1" fmla="*/ 61913 h 862012"/>
                <a:gd name="connsiteX2" fmla="*/ 947738 w 1238250"/>
                <a:gd name="connsiteY2" fmla="*/ 862012 h 862012"/>
                <a:gd name="connsiteX3" fmla="*/ 1238250 w 1238250"/>
                <a:gd name="connsiteY3" fmla="*/ 814388 h 862012"/>
                <a:gd name="connsiteX4" fmla="*/ 247650 w 1238250"/>
                <a:gd name="connsiteY4" fmla="*/ 0 h 862012"/>
                <a:gd name="connsiteX0" fmla="*/ 247650 w 1238250"/>
                <a:gd name="connsiteY0" fmla="*/ 0 h 823912"/>
                <a:gd name="connsiteX1" fmla="*/ 0 w 1238250"/>
                <a:gd name="connsiteY1" fmla="*/ 61913 h 823912"/>
                <a:gd name="connsiteX2" fmla="*/ 952500 w 1238250"/>
                <a:gd name="connsiteY2" fmla="*/ 823912 h 823912"/>
                <a:gd name="connsiteX3" fmla="*/ 1238250 w 1238250"/>
                <a:gd name="connsiteY3" fmla="*/ 814388 h 823912"/>
                <a:gd name="connsiteX4" fmla="*/ 247650 w 1238250"/>
                <a:gd name="connsiteY4" fmla="*/ 0 h 823912"/>
                <a:gd name="connsiteX0" fmla="*/ 247650 w 1238250"/>
                <a:gd name="connsiteY0" fmla="*/ 0 h 823912"/>
                <a:gd name="connsiteX1" fmla="*/ 0 w 1238250"/>
                <a:gd name="connsiteY1" fmla="*/ 61913 h 823912"/>
                <a:gd name="connsiteX2" fmla="*/ 952500 w 1238250"/>
                <a:gd name="connsiteY2" fmla="*/ 823912 h 823912"/>
                <a:gd name="connsiteX3" fmla="*/ 1238250 w 1238250"/>
                <a:gd name="connsiteY3" fmla="*/ 814388 h 823912"/>
                <a:gd name="connsiteX4" fmla="*/ 247650 w 1238250"/>
                <a:gd name="connsiteY4" fmla="*/ 0 h 823912"/>
                <a:gd name="connsiteX0" fmla="*/ 233363 w 1238250"/>
                <a:gd name="connsiteY0" fmla="*/ 0 h 766762"/>
                <a:gd name="connsiteX1" fmla="*/ 0 w 1238250"/>
                <a:gd name="connsiteY1" fmla="*/ 4763 h 766762"/>
                <a:gd name="connsiteX2" fmla="*/ 952500 w 1238250"/>
                <a:gd name="connsiteY2" fmla="*/ 766762 h 766762"/>
                <a:gd name="connsiteX3" fmla="*/ 1238250 w 1238250"/>
                <a:gd name="connsiteY3" fmla="*/ 757238 h 766762"/>
                <a:gd name="connsiteX4" fmla="*/ 233363 w 1238250"/>
                <a:gd name="connsiteY4" fmla="*/ 0 h 766762"/>
                <a:gd name="connsiteX0" fmla="*/ 233363 w 1238250"/>
                <a:gd name="connsiteY0" fmla="*/ 0 h 773376"/>
                <a:gd name="connsiteX1" fmla="*/ 0 w 1238250"/>
                <a:gd name="connsiteY1" fmla="*/ 4763 h 773376"/>
                <a:gd name="connsiteX2" fmla="*/ 952500 w 1238250"/>
                <a:gd name="connsiteY2" fmla="*/ 766762 h 773376"/>
                <a:gd name="connsiteX3" fmla="*/ 1238250 w 1238250"/>
                <a:gd name="connsiteY3" fmla="*/ 771525 h 773376"/>
                <a:gd name="connsiteX4" fmla="*/ 233363 w 1238250"/>
                <a:gd name="connsiteY4" fmla="*/ 0 h 773376"/>
                <a:gd name="connsiteX0" fmla="*/ 233363 w 1238250"/>
                <a:gd name="connsiteY0" fmla="*/ 0 h 766762"/>
                <a:gd name="connsiteX1" fmla="*/ 0 w 1238250"/>
                <a:gd name="connsiteY1" fmla="*/ 4763 h 766762"/>
                <a:gd name="connsiteX2" fmla="*/ 952500 w 1238250"/>
                <a:gd name="connsiteY2" fmla="*/ 766762 h 766762"/>
                <a:gd name="connsiteX3" fmla="*/ 1238250 w 1238250"/>
                <a:gd name="connsiteY3" fmla="*/ 757236 h 766762"/>
                <a:gd name="connsiteX4" fmla="*/ 233363 w 1238250"/>
                <a:gd name="connsiteY4" fmla="*/ 0 h 766762"/>
                <a:gd name="connsiteX0" fmla="*/ 233363 w 1238250"/>
                <a:gd name="connsiteY0" fmla="*/ 0 h 773375"/>
                <a:gd name="connsiteX1" fmla="*/ 0 w 1238250"/>
                <a:gd name="connsiteY1" fmla="*/ 4763 h 773375"/>
                <a:gd name="connsiteX2" fmla="*/ 952500 w 1238250"/>
                <a:gd name="connsiteY2" fmla="*/ 766762 h 773375"/>
                <a:gd name="connsiteX3" fmla="*/ 1238250 w 1238250"/>
                <a:gd name="connsiteY3" fmla="*/ 771523 h 773375"/>
                <a:gd name="connsiteX4" fmla="*/ 233363 w 1238250"/>
                <a:gd name="connsiteY4" fmla="*/ 0 h 773375"/>
                <a:gd name="connsiteX0" fmla="*/ 233363 w 1238250"/>
                <a:gd name="connsiteY0" fmla="*/ 0 h 771523"/>
                <a:gd name="connsiteX1" fmla="*/ 0 w 1238250"/>
                <a:gd name="connsiteY1" fmla="*/ 4763 h 771523"/>
                <a:gd name="connsiteX2" fmla="*/ 952500 w 1238250"/>
                <a:gd name="connsiteY2" fmla="*/ 766762 h 771523"/>
                <a:gd name="connsiteX3" fmla="*/ 1238250 w 1238250"/>
                <a:gd name="connsiteY3" fmla="*/ 771523 h 771523"/>
                <a:gd name="connsiteX4" fmla="*/ 233363 w 1238250"/>
                <a:gd name="connsiteY4" fmla="*/ 0 h 771523"/>
                <a:gd name="connsiteX0" fmla="*/ 233363 w 1238250"/>
                <a:gd name="connsiteY0" fmla="*/ 0 h 771523"/>
                <a:gd name="connsiteX1" fmla="*/ 0 w 1238250"/>
                <a:gd name="connsiteY1" fmla="*/ 23466 h 771523"/>
                <a:gd name="connsiteX2" fmla="*/ 952500 w 1238250"/>
                <a:gd name="connsiteY2" fmla="*/ 766762 h 771523"/>
                <a:gd name="connsiteX3" fmla="*/ 1238250 w 1238250"/>
                <a:gd name="connsiteY3" fmla="*/ 771523 h 771523"/>
                <a:gd name="connsiteX4" fmla="*/ 233363 w 1238250"/>
                <a:gd name="connsiteY4" fmla="*/ 0 h 771523"/>
                <a:gd name="connsiteX0" fmla="*/ 233363 w 1238250"/>
                <a:gd name="connsiteY0" fmla="*/ 0 h 757496"/>
                <a:gd name="connsiteX1" fmla="*/ 0 w 1238250"/>
                <a:gd name="connsiteY1" fmla="*/ 9439 h 757496"/>
                <a:gd name="connsiteX2" fmla="*/ 952500 w 1238250"/>
                <a:gd name="connsiteY2" fmla="*/ 752735 h 757496"/>
                <a:gd name="connsiteX3" fmla="*/ 1238250 w 1238250"/>
                <a:gd name="connsiteY3" fmla="*/ 757496 h 757496"/>
                <a:gd name="connsiteX4" fmla="*/ 233363 w 1238250"/>
                <a:gd name="connsiteY4" fmla="*/ 0 h 757496"/>
                <a:gd name="connsiteX0" fmla="*/ 233363 w 1238250"/>
                <a:gd name="connsiteY0" fmla="*/ 0 h 757496"/>
                <a:gd name="connsiteX1" fmla="*/ 0 w 1238250"/>
                <a:gd name="connsiteY1" fmla="*/ 9439 h 757496"/>
                <a:gd name="connsiteX2" fmla="*/ 952500 w 1238250"/>
                <a:gd name="connsiteY2" fmla="*/ 752735 h 757496"/>
                <a:gd name="connsiteX3" fmla="*/ 1238250 w 1238250"/>
                <a:gd name="connsiteY3" fmla="*/ 757496 h 757496"/>
                <a:gd name="connsiteX4" fmla="*/ 233363 w 1238250"/>
                <a:gd name="connsiteY4" fmla="*/ 0 h 757496"/>
                <a:gd name="connsiteX0" fmla="*/ 243561 w 1248448"/>
                <a:gd name="connsiteY0" fmla="*/ 573 h 758069"/>
                <a:gd name="connsiteX1" fmla="*/ 0 w 1248448"/>
                <a:gd name="connsiteY1" fmla="*/ 0 h 758069"/>
                <a:gd name="connsiteX2" fmla="*/ 962698 w 1248448"/>
                <a:gd name="connsiteY2" fmla="*/ 753308 h 758069"/>
                <a:gd name="connsiteX3" fmla="*/ 1248448 w 1248448"/>
                <a:gd name="connsiteY3" fmla="*/ 758069 h 758069"/>
                <a:gd name="connsiteX4" fmla="*/ 243561 w 1248448"/>
                <a:gd name="connsiteY4" fmla="*/ 573 h 758069"/>
                <a:gd name="connsiteX0" fmla="*/ 243561 w 1248448"/>
                <a:gd name="connsiteY0" fmla="*/ 573 h 758069"/>
                <a:gd name="connsiteX1" fmla="*/ 0 w 1248448"/>
                <a:gd name="connsiteY1" fmla="*/ 0 h 758069"/>
                <a:gd name="connsiteX2" fmla="*/ 962698 w 1248448"/>
                <a:gd name="connsiteY2" fmla="*/ 753308 h 758069"/>
                <a:gd name="connsiteX3" fmla="*/ 1248448 w 1248448"/>
                <a:gd name="connsiteY3" fmla="*/ 758069 h 758069"/>
                <a:gd name="connsiteX4" fmla="*/ 243561 w 1248448"/>
                <a:gd name="connsiteY4" fmla="*/ 573 h 758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8448" h="758069">
                  <a:moveTo>
                    <a:pt x="243561" y="573"/>
                  </a:moveTo>
                  <a:cubicBezTo>
                    <a:pt x="162374" y="382"/>
                    <a:pt x="235530" y="6639"/>
                    <a:pt x="0" y="0"/>
                  </a:cubicBezTo>
                  <a:lnTo>
                    <a:pt x="962698" y="753308"/>
                  </a:lnTo>
                  <a:cubicBezTo>
                    <a:pt x="1114838" y="758721"/>
                    <a:pt x="1045247" y="751718"/>
                    <a:pt x="1248448" y="758069"/>
                  </a:cubicBezTo>
                  <a:lnTo>
                    <a:pt x="243561" y="573"/>
                  </a:lnTo>
                  <a:close/>
                </a:path>
              </a:pathLst>
            </a:custGeom>
            <a:solidFill>
              <a:srgbClr val="0099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" name="Rectangle 204"/>
            <p:cNvSpPr/>
            <p:nvPr/>
          </p:nvSpPr>
          <p:spPr>
            <a:xfrm>
              <a:off x="1332065" y="1066560"/>
              <a:ext cx="296179" cy="1363508"/>
            </a:xfrm>
            <a:prstGeom prst="rect">
              <a:avLst/>
            </a:prstGeom>
            <a:solidFill>
              <a:srgbClr val="33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23" name="TextBox 205"/>
          <p:cNvSpPr txBox="1">
            <a:spLocks noChangeArrowheads="1"/>
          </p:cNvSpPr>
          <p:nvPr/>
        </p:nvSpPr>
        <p:spPr bwMode="auto">
          <a:xfrm>
            <a:off x="5255765" y="3986213"/>
            <a:ext cx="6683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pt-BR" sz="2000"/>
              <a:t>host</a:t>
            </a:r>
          </a:p>
        </p:txBody>
      </p:sp>
      <p:grpSp>
        <p:nvGrpSpPr>
          <p:cNvPr id="24" name="Group 206"/>
          <p:cNvGrpSpPr>
            <a:grpSpLocks/>
          </p:cNvGrpSpPr>
          <p:nvPr/>
        </p:nvGrpSpPr>
        <p:grpSpPr bwMode="auto">
          <a:xfrm>
            <a:off x="5023990" y="3535363"/>
            <a:ext cx="1295400" cy="506412"/>
            <a:chOff x="1816230" y="6118900"/>
            <a:chExt cx="1843339" cy="739100"/>
          </a:xfrm>
        </p:grpSpPr>
        <p:pic>
          <p:nvPicPr>
            <p:cNvPr id="25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6230" y="6142069"/>
              <a:ext cx="1843339" cy="7159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08"/>
            <p:cNvSpPr/>
            <p:nvPr/>
          </p:nvSpPr>
          <p:spPr>
            <a:xfrm rot="1049095">
              <a:off x="1947252" y="6118900"/>
              <a:ext cx="1651325" cy="463386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alpha val="4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27" name="Group 209"/>
          <p:cNvGrpSpPr>
            <a:grpSpLocks/>
          </p:cNvGrpSpPr>
          <p:nvPr/>
        </p:nvGrpSpPr>
        <p:grpSpPr bwMode="auto">
          <a:xfrm>
            <a:off x="5163690" y="1919288"/>
            <a:ext cx="1409700" cy="877887"/>
            <a:chOff x="2387973" y="4309243"/>
            <a:chExt cx="1771787" cy="1282262"/>
          </a:xfrm>
        </p:grpSpPr>
        <p:pic>
          <p:nvPicPr>
            <p:cNvPr id="28" name="Picture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3508" y="4309243"/>
              <a:ext cx="1284945" cy="1282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11"/>
            <p:cNvSpPr/>
            <p:nvPr/>
          </p:nvSpPr>
          <p:spPr>
            <a:xfrm rot="11601822">
              <a:off x="2387973" y="5127757"/>
              <a:ext cx="1771787" cy="424330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alpha val="4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30" name="TextBox 215"/>
          <p:cNvSpPr txBox="1">
            <a:spLocks noChangeArrowheads="1"/>
          </p:cNvSpPr>
          <p:nvPr/>
        </p:nvSpPr>
        <p:spPr bwMode="auto">
          <a:xfrm>
            <a:off x="5927980" y="3341688"/>
            <a:ext cx="2889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pt-BR" sz="1600"/>
              <a:t>1</a:t>
            </a:r>
          </a:p>
        </p:txBody>
      </p:sp>
      <p:sp>
        <p:nvSpPr>
          <p:cNvPr id="31" name="TextBox 216"/>
          <p:cNvSpPr txBox="1">
            <a:spLocks noChangeArrowheads="1"/>
          </p:cNvSpPr>
          <p:nvPr/>
        </p:nvSpPr>
        <p:spPr bwMode="auto">
          <a:xfrm>
            <a:off x="5686680" y="3349625"/>
            <a:ext cx="288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pt-BR" sz="1600" dirty="0"/>
              <a:t>2</a:t>
            </a:r>
          </a:p>
        </p:txBody>
      </p:sp>
      <p:cxnSp>
        <p:nvCxnSpPr>
          <p:cNvPr id="32" name="Straight Connector 3"/>
          <p:cNvCxnSpPr>
            <a:cxnSpLocks noChangeShapeType="1"/>
          </p:cNvCxnSpPr>
          <p:nvPr/>
        </p:nvCxnSpPr>
        <p:spPr bwMode="auto">
          <a:xfrm flipV="1">
            <a:off x="5697538" y="2363788"/>
            <a:ext cx="1225550" cy="565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" name="TextBox 234"/>
          <p:cNvSpPr txBox="1">
            <a:spLocks noChangeArrowheads="1"/>
          </p:cNvSpPr>
          <p:nvPr/>
        </p:nvSpPr>
        <p:spPr bwMode="auto">
          <a:xfrm>
            <a:off x="6861175" y="2014538"/>
            <a:ext cx="218521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pt-BR" altLang="pt-BR" sz="1800" dirty="0" smtClean="0"/>
              <a:t>dois pacotes, </a:t>
            </a:r>
          </a:p>
          <a:p>
            <a:r>
              <a:rPr lang="pt-BR" altLang="pt-BR" sz="1800" i="1" dirty="0" smtClean="0"/>
              <a:t>cada um com L</a:t>
            </a:r>
            <a:r>
              <a:rPr lang="pt-BR" altLang="pt-BR" sz="1800" dirty="0" smtClean="0"/>
              <a:t> bits</a:t>
            </a:r>
            <a:endParaRPr lang="pt-BR" altLang="pt-BR" sz="1800" dirty="0"/>
          </a:p>
        </p:txBody>
      </p:sp>
      <p:sp>
        <p:nvSpPr>
          <p:cNvPr id="34" name="TextBox 235"/>
          <p:cNvSpPr txBox="1">
            <a:spLocks noChangeArrowheads="1"/>
          </p:cNvSpPr>
          <p:nvPr/>
        </p:nvSpPr>
        <p:spPr bwMode="auto">
          <a:xfrm>
            <a:off x="1601877" y="5456238"/>
            <a:ext cx="1428661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lnSpc>
                <a:spcPts val="1800"/>
              </a:lnSpc>
            </a:pPr>
            <a:r>
              <a:rPr lang="en-US" altLang="pt-BR" sz="1800" dirty="0" err="1" smtClean="0"/>
              <a:t>atraso</a:t>
            </a:r>
            <a:r>
              <a:rPr lang="en-US" altLang="pt-BR" sz="1800" dirty="0" smtClean="0"/>
              <a:t> de</a:t>
            </a:r>
          </a:p>
          <a:p>
            <a:pPr algn="r">
              <a:lnSpc>
                <a:spcPts val="1800"/>
              </a:lnSpc>
            </a:pPr>
            <a:r>
              <a:rPr lang="en-US" altLang="pt-BR" sz="1800" dirty="0" err="1" smtClean="0"/>
              <a:t>transmissão</a:t>
            </a:r>
            <a:endParaRPr lang="en-US" altLang="pt-BR" sz="1800" dirty="0" smtClean="0"/>
          </a:p>
          <a:p>
            <a:pPr algn="r">
              <a:lnSpc>
                <a:spcPts val="1800"/>
              </a:lnSpc>
            </a:pPr>
            <a:r>
              <a:rPr lang="en-US" altLang="pt-BR" sz="1800" dirty="0" smtClean="0"/>
              <a:t>do </a:t>
            </a:r>
            <a:r>
              <a:rPr lang="en-US" altLang="pt-BR" sz="1800" dirty="0" err="1" smtClean="0"/>
              <a:t>pacote</a:t>
            </a:r>
            <a:endParaRPr lang="en-US" altLang="pt-BR" sz="1800" dirty="0"/>
          </a:p>
        </p:txBody>
      </p:sp>
      <p:sp>
        <p:nvSpPr>
          <p:cNvPr id="35" name="TextBox 237"/>
          <p:cNvSpPr txBox="1">
            <a:spLocks noChangeArrowheads="1"/>
          </p:cNvSpPr>
          <p:nvPr/>
        </p:nvSpPr>
        <p:spPr bwMode="auto">
          <a:xfrm>
            <a:off x="3524347" y="5363123"/>
            <a:ext cx="204414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lnSpc>
                <a:spcPts val="1800"/>
              </a:lnSpc>
            </a:pPr>
            <a:r>
              <a:rPr lang="en-US" altLang="pt-BR" sz="1800" dirty="0" smtClean="0"/>
              <a:t>tempo </a:t>
            </a:r>
            <a:r>
              <a:rPr lang="en-US" altLang="pt-BR" sz="1800" dirty="0" err="1" smtClean="0"/>
              <a:t>necessário</a:t>
            </a:r>
            <a:endParaRPr lang="en-US" altLang="pt-BR" sz="1800" dirty="0" smtClean="0"/>
          </a:p>
          <a:p>
            <a:pPr algn="ctr">
              <a:lnSpc>
                <a:spcPts val="1800"/>
              </a:lnSpc>
            </a:pPr>
            <a:r>
              <a:rPr lang="en-US" altLang="pt-BR" sz="1800" dirty="0" err="1" smtClean="0"/>
              <a:t>para</a:t>
            </a:r>
            <a:r>
              <a:rPr lang="en-US" altLang="pt-BR" sz="1800" dirty="0" smtClean="0"/>
              <a:t> </a:t>
            </a:r>
            <a:r>
              <a:rPr lang="en-US" altLang="pt-BR" sz="1800" dirty="0" err="1" smtClean="0"/>
              <a:t>transmitir</a:t>
            </a:r>
            <a:r>
              <a:rPr lang="en-US" altLang="pt-BR" sz="1800" dirty="0" smtClean="0"/>
              <a:t> um</a:t>
            </a:r>
          </a:p>
          <a:p>
            <a:pPr algn="ctr">
              <a:lnSpc>
                <a:spcPts val="1800"/>
              </a:lnSpc>
            </a:pPr>
            <a:r>
              <a:rPr lang="en-US" altLang="pt-BR" sz="1800" dirty="0" err="1" smtClean="0"/>
              <a:t>pacote</a:t>
            </a:r>
            <a:r>
              <a:rPr lang="en-US" altLang="pt-BR" sz="1800" dirty="0" smtClean="0"/>
              <a:t> de </a:t>
            </a:r>
            <a:r>
              <a:rPr lang="en-US" altLang="pt-BR" sz="1800" i="1" dirty="0" smtClean="0"/>
              <a:t>L</a:t>
            </a:r>
            <a:r>
              <a:rPr lang="en-US" altLang="pt-BR" sz="1800" dirty="0" smtClean="0"/>
              <a:t> bits</a:t>
            </a:r>
          </a:p>
          <a:p>
            <a:pPr algn="ctr">
              <a:lnSpc>
                <a:spcPts val="1800"/>
              </a:lnSpc>
            </a:pPr>
            <a:r>
              <a:rPr lang="en-US" altLang="pt-BR" sz="1800" dirty="0" smtClean="0"/>
              <a:t>no canal</a:t>
            </a:r>
            <a:endParaRPr lang="en-US" altLang="pt-BR" sz="1800" dirty="0"/>
          </a:p>
        </p:txBody>
      </p:sp>
      <p:sp>
        <p:nvSpPr>
          <p:cNvPr id="36" name="TextBox 4"/>
          <p:cNvSpPr txBox="1">
            <a:spLocks noChangeArrowheads="1"/>
          </p:cNvSpPr>
          <p:nvPr/>
        </p:nvSpPr>
        <p:spPr bwMode="auto">
          <a:xfrm>
            <a:off x="6167438" y="5400675"/>
            <a:ext cx="174148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pt-BR" i="1"/>
              <a:t>L</a:t>
            </a:r>
            <a:r>
              <a:rPr lang="en-US" altLang="pt-BR"/>
              <a:t> (bits)</a:t>
            </a:r>
          </a:p>
          <a:p>
            <a:r>
              <a:rPr lang="en-US" altLang="pt-BR" i="1"/>
              <a:t>R</a:t>
            </a:r>
            <a:r>
              <a:rPr lang="en-US" altLang="pt-BR"/>
              <a:t> (bits/sec)</a:t>
            </a:r>
          </a:p>
        </p:txBody>
      </p:sp>
      <p:cxnSp>
        <p:nvCxnSpPr>
          <p:cNvPr id="37" name="Straight Connector 9"/>
          <p:cNvCxnSpPr>
            <a:cxnSpLocks noChangeShapeType="1"/>
          </p:cNvCxnSpPr>
          <p:nvPr/>
        </p:nvCxnSpPr>
        <p:spPr bwMode="auto">
          <a:xfrm>
            <a:off x="6254750" y="5819775"/>
            <a:ext cx="128428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" name="TextBox 10"/>
          <p:cNvSpPr txBox="1">
            <a:spLocks noChangeArrowheads="1"/>
          </p:cNvSpPr>
          <p:nvPr/>
        </p:nvSpPr>
        <p:spPr bwMode="auto">
          <a:xfrm>
            <a:off x="3228975" y="5586413"/>
            <a:ext cx="365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pt-BR"/>
              <a:t>=</a:t>
            </a:r>
          </a:p>
        </p:txBody>
      </p:sp>
      <p:sp>
        <p:nvSpPr>
          <p:cNvPr id="39" name="TextBox 245"/>
          <p:cNvSpPr txBox="1">
            <a:spLocks noChangeArrowheads="1"/>
          </p:cNvSpPr>
          <p:nvPr/>
        </p:nvSpPr>
        <p:spPr bwMode="auto">
          <a:xfrm>
            <a:off x="5570538" y="5602288"/>
            <a:ext cx="365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pt-BR"/>
              <a:t>=</a:t>
            </a:r>
          </a:p>
        </p:txBody>
      </p:sp>
      <p:sp>
        <p:nvSpPr>
          <p:cNvPr id="40" name="Rectangle 11"/>
          <p:cNvSpPr>
            <a:spLocks noChangeArrowheads="1"/>
          </p:cNvSpPr>
          <p:nvPr/>
        </p:nvSpPr>
        <p:spPr bwMode="auto">
          <a:xfrm>
            <a:off x="1109663" y="5322888"/>
            <a:ext cx="7275512" cy="1001712"/>
          </a:xfrm>
          <a:prstGeom prst="rect">
            <a:avLst/>
          </a:prstGeom>
          <a:noFill/>
          <a:ln w="1905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7669873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1: </a:t>
            </a:r>
            <a:r>
              <a:rPr lang="en-US" dirty="0" err="1"/>
              <a:t>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65539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FE6D998-FB13-46CC-A4B6-3623820E8595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655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Meios Físicos</a:t>
            </a:r>
            <a:endParaRPr lang="pt-BR" smtClean="0"/>
          </a:p>
        </p:txBody>
      </p:sp>
      <p:sp>
        <p:nvSpPr>
          <p:cNvPr id="6554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810000" cy="4902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FF0000"/>
                </a:solidFill>
              </a:rPr>
              <a:t>Bit:</a:t>
            </a:r>
            <a:r>
              <a:rPr lang="pt-BR" sz="2400" dirty="0" smtClean="0"/>
              <a:t> Propaga-se entre o transmissor e o receptor</a:t>
            </a:r>
            <a:endParaRPr lang="pt-BR" sz="2400" dirty="0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FF0000"/>
                </a:solidFill>
              </a:rPr>
              <a:t>enlace físico:</a:t>
            </a:r>
            <a:r>
              <a:rPr lang="pt-BR" sz="2400" dirty="0" smtClean="0"/>
              <a:t> o que está entre o transmissor e o receptor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FF0000"/>
                </a:solidFill>
              </a:rPr>
              <a:t>meios guiados:</a:t>
            </a:r>
            <a:r>
              <a:rPr lang="pt-BR" sz="2400" dirty="0" smtClean="0"/>
              <a:t> 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os sinais se propagam em meios sólidos: cobre, fibra, cabo coaxial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FF0000"/>
                </a:solidFill>
              </a:rPr>
              <a:t>meios não guiados:</a:t>
            </a:r>
            <a:r>
              <a:rPr lang="pt-BR" sz="2400" dirty="0" smtClean="0"/>
              <a:t> 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os sinais se propagam livremente, ex. rádio</a:t>
            </a:r>
          </a:p>
        </p:txBody>
      </p:sp>
      <p:sp>
        <p:nvSpPr>
          <p:cNvPr id="6554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14850" y="1400175"/>
            <a:ext cx="4132263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u="sng" dirty="0" smtClean="0">
                <a:solidFill>
                  <a:srgbClr val="FF0000"/>
                </a:solidFill>
              </a:rPr>
              <a:t>par trançado (TP - </a:t>
            </a:r>
            <a:r>
              <a:rPr lang="pt-BR" sz="2400" i="1" u="sng" dirty="0" err="1" smtClean="0">
                <a:solidFill>
                  <a:srgbClr val="FF0000"/>
                </a:solidFill>
              </a:rPr>
              <a:t>Twisted</a:t>
            </a:r>
            <a:r>
              <a:rPr lang="pt-BR" sz="2400" i="1" u="sng" dirty="0" smtClean="0">
                <a:solidFill>
                  <a:srgbClr val="FF0000"/>
                </a:solidFill>
              </a:rPr>
              <a:t> </a:t>
            </a:r>
            <a:r>
              <a:rPr lang="pt-BR" sz="2400" i="1" u="sng" dirty="0" err="1" smtClean="0">
                <a:solidFill>
                  <a:srgbClr val="FF0000"/>
                </a:solidFill>
              </a:rPr>
              <a:t>Pair</a:t>
            </a:r>
            <a:r>
              <a:rPr lang="pt-BR" sz="2400" u="sng" dirty="0" smtClean="0">
                <a:solidFill>
                  <a:srgbClr val="FF0000"/>
                </a:solidFill>
              </a:rPr>
              <a:t>)</a:t>
            </a:r>
            <a:endParaRPr lang="pt-BR" sz="2400" dirty="0" smtClean="0"/>
          </a:p>
          <a:p>
            <a:r>
              <a:rPr lang="pt-BR" sz="2400" dirty="0" smtClean="0"/>
              <a:t>dois fios de cobre isolados</a:t>
            </a:r>
          </a:p>
          <a:p>
            <a:pPr lvl="1"/>
            <a:r>
              <a:rPr lang="pt-BR" sz="2000" dirty="0" smtClean="0"/>
              <a:t>Categoria 5: 100Mbps e 1 </a:t>
            </a:r>
            <a:r>
              <a:rPr lang="pt-BR" sz="2000" dirty="0" err="1" smtClean="0"/>
              <a:t>Gbps</a:t>
            </a:r>
            <a:r>
              <a:rPr lang="pt-BR" sz="2000" dirty="0" smtClean="0"/>
              <a:t> Ethernet</a:t>
            </a:r>
          </a:p>
          <a:p>
            <a:pPr lvl="1"/>
            <a:r>
              <a:rPr lang="pt-BR" sz="2000" dirty="0" smtClean="0"/>
              <a:t>Categoria 6: 10 </a:t>
            </a:r>
            <a:r>
              <a:rPr lang="pt-BR" sz="2000" dirty="0" err="1" smtClean="0"/>
              <a:t>Gbps</a:t>
            </a:r>
            <a:endParaRPr lang="pt-BR" sz="2000" dirty="0" smtClean="0"/>
          </a:p>
        </p:txBody>
      </p:sp>
      <p:pic>
        <p:nvPicPr>
          <p:cNvPr id="65543" name="Picture 5" descr="grentwis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585788"/>
            <a:ext cx="41116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25232" y="4335138"/>
            <a:ext cx="2276475" cy="170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8" name="Picture 6" descr="f-pic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0305" y="4977780"/>
            <a:ext cx="2371725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66563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9EB5B4B-94C9-4871-A9B8-E43392633DFC}" type="slidenum">
              <a:rPr lang="en-US" smtClean="0"/>
              <a:pPr/>
              <a:t>35</a:t>
            </a:fld>
            <a:endParaRPr lang="en-US" smtClean="0"/>
          </a:p>
        </p:txBody>
      </p:sp>
      <p:pic>
        <p:nvPicPr>
          <p:cNvPr id="66564" name="Picture 4" descr="coa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0104" y="4542085"/>
            <a:ext cx="25019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143000"/>
          </a:xfrm>
        </p:spPr>
        <p:txBody>
          <a:bodyPr/>
          <a:lstStyle/>
          <a:p>
            <a:r>
              <a:rPr lang="pt-BR" sz="3200" smtClean="0"/>
              <a:t>Meios físicos: cabo coaxial, fibra</a:t>
            </a:r>
            <a:endParaRPr lang="pt-BR" smtClean="0"/>
          </a:p>
        </p:txBody>
      </p:sp>
      <p:sp>
        <p:nvSpPr>
          <p:cNvPr id="6656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371600"/>
            <a:ext cx="4054642" cy="48768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dirty="0" smtClean="0">
                <a:solidFill>
                  <a:srgbClr val="FF0000"/>
                </a:solidFill>
              </a:rPr>
              <a:t>Cabo coaxial:</a:t>
            </a:r>
            <a:endParaRPr lang="pt-BR" sz="2400" dirty="0" smtClean="0"/>
          </a:p>
          <a:p>
            <a:r>
              <a:rPr lang="pt-BR" sz="2400" dirty="0" smtClean="0"/>
              <a:t>fio (transporta o sinal) dentro de outro fio (blindagem)</a:t>
            </a:r>
          </a:p>
          <a:p>
            <a:r>
              <a:rPr lang="pt-BR" sz="2400" dirty="0" smtClean="0"/>
              <a:t>bidirecional</a:t>
            </a:r>
          </a:p>
          <a:p>
            <a:r>
              <a:rPr lang="pt-BR" sz="2400" dirty="0" smtClean="0"/>
              <a:t>banda larga (</a:t>
            </a:r>
            <a:r>
              <a:rPr lang="pt-BR" sz="2400" i="1" dirty="0" err="1" smtClean="0"/>
              <a:t>broadband</a:t>
            </a:r>
            <a:r>
              <a:rPr lang="pt-BR" sz="2400" dirty="0" smtClean="0"/>
              <a:t>):</a:t>
            </a:r>
          </a:p>
          <a:p>
            <a:pPr lvl="1"/>
            <a:r>
              <a:rPr lang="pt-BR" sz="2000" dirty="0" smtClean="0"/>
              <a:t>múltiplos canais num cabo</a:t>
            </a:r>
          </a:p>
          <a:p>
            <a:pPr lvl="1"/>
            <a:r>
              <a:rPr lang="pt-BR" sz="2000" dirty="0" smtClean="0"/>
              <a:t>HFC</a:t>
            </a:r>
            <a:endParaRPr lang="pt-BR" dirty="0" smtClean="0"/>
          </a:p>
        </p:txBody>
      </p:sp>
      <p:sp>
        <p:nvSpPr>
          <p:cNvPr id="66567" name="Rectangle 5"/>
          <p:cNvSpPr>
            <a:spLocks noChangeArrowheads="1"/>
          </p:cNvSpPr>
          <p:nvPr/>
        </p:nvSpPr>
        <p:spPr bwMode="auto">
          <a:xfrm>
            <a:off x="4800600" y="1235075"/>
            <a:ext cx="4137025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dirty="0">
                <a:solidFill>
                  <a:srgbClr val="FF0000"/>
                </a:solidFill>
                <a:latin typeface="Comic Sans MS" pitchFamily="66" charset="0"/>
              </a:rPr>
              <a:t>Cabo de fibra óptica:</a:t>
            </a:r>
            <a:endParaRPr lang="pt-BR" sz="2000" dirty="0">
              <a:latin typeface="Comic Sans MS" pitchFamily="66" charset="0"/>
            </a:endParaRP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>
                <a:latin typeface="Comic Sans MS" pitchFamily="66" charset="0"/>
              </a:rPr>
              <a:t>fibra de vidro transporta pulsos de luz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>
                <a:latin typeface="Comic Sans MS" pitchFamily="66" charset="0"/>
              </a:rPr>
              <a:t>opera em alta velocidade: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1800" dirty="0">
                <a:latin typeface="Comic Sans MS" pitchFamily="66" charset="0"/>
              </a:rPr>
              <a:t>transmissão ponto a ponto de alta velocidade (ex., </a:t>
            </a:r>
            <a:r>
              <a:rPr lang="pt-BR" sz="1800" dirty="0" smtClean="0">
                <a:latin typeface="Comic Sans MS" pitchFamily="66" charset="0"/>
              </a:rPr>
              <a:t>10´s a 100´s </a:t>
            </a:r>
            <a:r>
              <a:rPr lang="pt-BR" sz="1800" dirty="0" err="1">
                <a:latin typeface="Comic Sans MS" pitchFamily="66" charset="0"/>
              </a:rPr>
              <a:t>Gbps</a:t>
            </a:r>
            <a:r>
              <a:rPr lang="pt-BR" sz="1800" dirty="0">
                <a:latin typeface="Comic Sans MS" pitchFamily="66" charset="0"/>
              </a:rPr>
              <a:t>)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>
                <a:latin typeface="Comic Sans MS" pitchFamily="66" charset="0"/>
              </a:rPr>
              <a:t>baixa taxa de </a:t>
            </a:r>
            <a:r>
              <a:rPr lang="pt-BR" sz="2000" dirty="0" smtClean="0">
                <a:latin typeface="Comic Sans MS" pitchFamily="66" charset="0"/>
              </a:rPr>
              <a:t>erros:</a:t>
            </a:r>
          </a:p>
          <a:p>
            <a:pPr marL="800100" lvl="1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1800" dirty="0" smtClean="0">
                <a:latin typeface="Comic Sans MS" pitchFamily="66" charset="0"/>
              </a:rPr>
              <a:t>repetidores </a:t>
            </a:r>
            <a:r>
              <a:rPr lang="pt-BR" sz="1800" dirty="0">
                <a:latin typeface="Comic Sans MS" pitchFamily="66" charset="0"/>
              </a:rPr>
              <a:t>mais afastados; </a:t>
            </a:r>
            <a:endParaRPr lang="pt-BR" sz="1800" dirty="0" smtClean="0">
              <a:latin typeface="Comic Sans MS" pitchFamily="66" charset="0"/>
            </a:endParaRPr>
          </a:p>
          <a:p>
            <a:pPr marL="800100" lvl="1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1800" dirty="0" smtClean="0">
                <a:latin typeface="Comic Sans MS" pitchFamily="66" charset="0"/>
              </a:rPr>
              <a:t>imune </a:t>
            </a:r>
            <a:r>
              <a:rPr lang="pt-BR" sz="1800" dirty="0">
                <a:latin typeface="Comic Sans MS" pitchFamily="66" charset="0"/>
              </a:rPr>
              <a:t>a ruído eletromagnético</a:t>
            </a:r>
            <a:endParaRPr lang="en-US" sz="1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7587" name="Espaço Reservado para Número de Slide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148C143-70D6-4C75-9F9D-28647F1AFA05}" type="slidenum">
              <a:rPr lang="en-US" smtClean="0"/>
              <a:pPr/>
              <a:t>36</a:t>
            </a:fld>
            <a:endParaRPr lang="en-US" smtClean="0"/>
          </a:p>
        </p:txBody>
      </p:sp>
      <p:pic>
        <p:nvPicPr>
          <p:cNvPr id="131074" name="Picture 2" descr="http://www.telegeography.com/assets/website/images/maps/submarine-cable-map-2013/submarine-cable-map-2013-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550"/>
            <a:ext cx="9141631" cy="6579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3057324" y="6501436"/>
            <a:ext cx="2719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800" dirty="0" smtClean="0">
                <a:solidFill>
                  <a:srgbClr val="FF0000"/>
                </a:solidFill>
                <a:latin typeface="+mj-lt"/>
              </a:rPr>
              <a:t>www.telegeography.com</a:t>
            </a:r>
            <a:endParaRPr lang="pt-BR" sz="1800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Eletronet</a:t>
            </a:r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1: </a:t>
            </a:r>
            <a:r>
              <a:rPr lang="en-US" dirty="0" err="1"/>
              <a:t>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68611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3E5CEF-9047-4912-9F41-F80AFBB06F9A}" type="slidenum">
              <a:rPr lang="en-US" smtClean="0"/>
              <a:pPr/>
              <a:t>37</a:t>
            </a:fld>
            <a:endParaRPr lang="en-US" smtClean="0"/>
          </a:p>
        </p:txBody>
      </p:sp>
      <p:pic>
        <p:nvPicPr>
          <p:cNvPr id="137218" name="Picture 2" descr="http://www.eletronet.com/images/mapa_rede_eletrone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807" y="-108427"/>
            <a:ext cx="4456386" cy="696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1: </a:t>
            </a:r>
            <a:r>
              <a:rPr lang="en-US" dirty="0" err="1"/>
              <a:t>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69635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9D3580D-FB81-44C0-8437-AA8ACE1AC33E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6963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143000"/>
          </a:xfrm>
        </p:spPr>
        <p:txBody>
          <a:bodyPr/>
          <a:lstStyle/>
          <a:p>
            <a:r>
              <a:rPr lang="pt-BR" sz="3200" smtClean="0"/>
              <a:t>Meios físicos: rádio</a:t>
            </a:r>
            <a:endParaRPr lang="pt-BR" smtClean="0"/>
          </a:p>
        </p:txBody>
      </p:sp>
      <p:sp>
        <p:nvSpPr>
          <p:cNvPr id="6963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33388" y="1371600"/>
            <a:ext cx="3962400" cy="4876800"/>
          </a:xfrm>
        </p:spPr>
        <p:txBody>
          <a:bodyPr/>
          <a:lstStyle/>
          <a:p>
            <a:r>
              <a:rPr lang="pt-BR" sz="2400" smtClean="0"/>
              <a:t>sinal transportado em ondas eletromagnéticas</a:t>
            </a:r>
          </a:p>
          <a:p>
            <a:r>
              <a:rPr lang="pt-BR" sz="2400" smtClean="0"/>
              <a:t>não há “fio” físico</a:t>
            </a:r>
          </a:p>
          <a:p>
            <a:r>
              <a:rPr lang="pt-BR" sz="2400" smtClean="0"/>
              <a:t>bidirecional</a:t>
            </a:r>
          </a:p>
          <a:p>
            <a:r>
              <a:rPr lang="pt-BR" sz="2400" smtClean="0"/>
              <a:t>efeitos do ambiente de propagação:</a:t>
            </a:r>
          </a:p>
          <a:p>
            <a:pPr lvl="1"/>
            <a:r>
              <a:rPr lang="pt-BR" sz="2000" smtClean="0"/>
              <a:t>reflexão </a:t>
            </a:r>
          </a:p>
          <a:p>
            <a:pPr lvl="1"/>
            <a:r>
              <a:rPr lang="pt-BR" sz="2000" smtClean="0"/>
              <a:t>obstrução por objetos</a:t>
            </a:r>
          </a:p>
          <a:p>
            <a:pPr lvl="1"/>
            <a:r>
              <a:rPr lang="pt-BR" sz="2000" smtClean="0"/>
              <a:t>interferência</a:t>
            </a:r>
          </a:p>
        </p:txBody>
      </p:sp>
      <p:sp>
        <p:nvSpPr>
          <p:cNvPr id="69638" name="Rectangle 4"/>
          <p:cNvSpPr>
            <a:spLocks noChangeArrowheads="1"/>
          </p:cNvSpPr>
          <p:nvPr/>
        </p:nvSpPr>
        <p:spPr bwMode="auto">
          <a:xfrm>
            <a:off x="4505325" y="1238250"/>
            <a:ext cx="4538663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dirty="0">
                <a:solidFill>
                  <a:srgbClr val="FF0000"/>
                </a:solidFill>
                <a:latin typeface="Comic Sans MS" pitchFamily="66" charset="0"/>
              </a:rPr>
              <a:t>Tipos de enlaces de rádio:</a:t>
            </a:r>
            <a:endParaRPr lang="pt-BR" sz="2000" dirty="0">
              <a:latin typeface="Comic Sans MS" pitchFamily="66" charset="0"/>
            </a:endParaRP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>
                <a:solidFill>
                  <a:srgbClr val="FF0000"/>
                </a:solidFill>
                <a:latin typeface="Comic Sans MS" pitchFamily="66" charset="0"/>
              </a:rPr>
              <a:t>microondas</a:t>
            </a:r>
            <a:endParaRPr lang="pt-BR" sz="2000" dirty="0">
              <a:latin typeface="Comic Sans MS" pitchFamily="66" charset="0"/>
            </a:endParaRP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1800" dirty="0">
                <a:latin typeface="Comic Sans MS" pitchFamily="66" charset="0"/>
              </a:rPr>
              <a:t>ex.: canais de até 45 </a:t>
            </a:r>
            <a:r>
              <a:rPr lang="pt-BR" sz="1800" dirty="0" err="1">
                <a:latin typeface="Comic Sans MS" pitchFamily="66" charset="0"/>
              </a:rPr>
              <a:t>Mbps</a:t>
            </a:r>
            <a:endParaRPr lang="pt-BR" sz="1800" dirty="0">
              <a:latin typeface="Comic Sans MS" pitchFamily="66" charset="0"/>
            </a:endParaRP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>
                <a:solidFill>
                  <a:srgbClr val="FF0000"/>
                </a:solidFill>
                <a:latin typeface="Comic Sans MS" pitchFamily="66" charset="0"/>
              </a:rPr>
              <a:t>LAN</a:t>
            </a:r>
            <a:r>
              <a:rPr lang="pt-BR" sz="2000" dirty="0">
                <a:latin typeface="Comic Sans MS" pitchFamily="66" charset="0"/>
              </a:rPr>
              <a:t> (ex., </a:t>
            </a:r>
            <a:r>
              <a:rPr lang="pt-BR" sz="2000" dirty="0" err="1">
                <a:latin typeface="Comic Sans MS" pitchFamily="66" charset="0"/>
              </a:rPr>
              <a:t>Wifi</a:t>
            </a:r>
            <a:r>
              <a:rPr lang="pt-BR" sz="2000" dirty="0">
                <a:latin typeface="Comic Sans MS" pitchFamily="66" charset="0"/>
              </a:rPr>
              <a:t>)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1800" dirty="0" smtClean="0">
                <a:latin typeface="Comic Sans MS" pitchFamily="66" charset="0"/>
              </a:rPr>
              <a:t>11Mbps</a:t>
            </a:r>
            <a:r>
              <a:rPr lang="pt-BR" sz="1800" dirty="0">
                <a:latin typeface="Comic Sans MS" pitchFamily="66" charset="0"/>
              </a:rPr>
              <a:t>, 54 Mbps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>
                <a:solidFill>
                  <a:srgbClr val="FF0000"/>
                </a:solidFill>
                <a:latin typeface="Comic Sans MS" pitchFamily="66" charset="0"/>
              </a:rPr>
              <a:t>longa distância</a:t>
            </a:r>
            <a:r>
              <a:rPr lang="pt-BR" sz="2000" dirty="0">
                <a:latin typeface="Comic Sans MS" pitchFamily="66" charset="0"/>
              </a:rPr>
              <a:t> (ex., celular)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1800" dirty="0">
                <a:latin typeface="Comic Sans MS" pitchFamily="66" charset="0"/>
              </a:rPr>
              <a:t>ex. 3G, </a:t>
            </a:r>
            <a:r>
              <a:rPr lang="pt-BR" sz="1800" dirty="0" smtClean="0">
                <a:latin typeface="Comic Sans MS" pitchFamily="66" charset="0"/>
              </a:rPr>
              <a:t>~ 1 </a:t>
            </a:r>
            <a:r>
              <a:rPr lang="pt-BR" sz="1800" dirty="0" err="1" smtClean="0">
                <a:latin typeface="Comic Sans MS" pitchFamily="66" charset="0"/>
              </a:rPr>
              <a:t>Mbps</a:t>
            </a:r>
            <a:endParaRPr lang="pt-BR" sz="1800" dirty="0">
              <a:latin typeface="Comic Sans MS" pitchFamily="66" charset="0"/>
            </a:endParaRP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>
                <a:solidFill>
                  <a:srgbClr val="FF0000"/>
                </a:solidFill>
                <a:latin typeface="Comic Sans MS" pitchFamily="66" charset="0"/>
              </a:rPr>
              <a:t>satélite</a:t>
            </a:r>
            <a:endParaRPr lang="pt-BR" sz="2000" dirty="0">
              <a:latin typeface="Comic Sans MS" pitchFamily="66" charset="0"/>
            </a:endParaRP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1800" dirty="0">
                <a:latin typeface="Comic Sans MS" pitchFamily="66" charset="0"/>
              </a:rPr>
              <a:t>canal de até 50Mbps (ou múltiplos canais menores)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1800" dirty="0">
                <a:latin typeface="Comic Sans MS" pitchFamily="66" charset="0"/>
              </a:rPr>
              <a:t>atraso de propagação de </a:t>
            </a:r>
            <a:r>
              <a:rPr lang="pt-BR" sz="1800" dirty="0" smtClean="0">
                <a:latin typeface="Comic Sans MS" pitchFamily="66" charset="0"/>
              </a:rPr>
              <a:t>270 </a:t>
            </a:r>
            <a:r>
              <a:rPr lang="pt-BR" sz="1800" dirty="0" err="1" smtClean="0">
                <a:latin typeface="Comic Sans MS" pitchFamily="66" charset="0"/>
              </a:rPr>
              <a:t>mseg</a:t>
            </a:r>
            <a:r>
              <a:rPr lang="pt-BR" sz="1800" dirty="0" smtClean="0">
                <a:latin typeface="Comic Sans MS" pitchFamily="66" charset="0"/>
              </a:rPr>
              <a:t> (fim-a-fim)</a:t>
            </a:r>
            <a:endParaRPr lang="pt-BR" sz="1800" dirty="0">
              <a:latin typeface="Comic Sans MS" pitchFamily="66" charset="0"/>
            </a:endParaRP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1800" dirty="0">
                <a:latin typeface="Comic Sans MS" pitchFamily="66" charset="0"/>
              </a:rPr>
              <a:t>geoestacionários versus de baixa altitude (LEOS)</a:t>
            </a:r>
            <a:endParaRPr lang="en-US" sz="1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1: </a:t>
            </a:r>
            <a:r>
              <a:rPr lang="en-US" dirty="0" err="1"/>
              <a:t>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70659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911297-29CC-4D12-9FDF-41532CAFC5BA}" type="slidenum">
              <a:rPr lang="en-US" smtClean="0"/>
              <a:pPr/>
              <a:t>39</a:t>
            </a:fld>
            <a:endParaRPr lang="en-US" smtClean="0"/>
          </a:p>
        </p:txBody>
      </p:sp>
      <p:sp>
        <p:nvSpPr>
          <p:cNvPr id="706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Meios Físicos: Satélites de Baixa Órbita - Iridium</a:t>
            </a:r>
          </a:p>
        </p:txBody>
      </p:sp>
      <p:sp>
        <p:nvSpPr>
          <p:cNvPr id="7066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927725" y="1600200"/>
            <a:ext cx="2655888" cy="4648200"/>
          </a:xfrm>
        </p:spPr>
        <p:txBody>
          <a:bodyPr/>
          <a:lstStyle/>
          <a:p>
            <a:r>
              <a:rPr lang="pt-BR" sz="2400" smtClean="0"/>
              <a:t>Projeto original:</a:t>
            </a:r>
          </a:p>
          <a:p>
            <a:pPr lvl="1"/>
            <a:r>
              <a:rPr lang="pt-BR" sz="2000" smtClean="0"/>
              <a:t>77 satélites</a:t>
            </a:r>
          </a:p>
          <a:p>
            <a:pPr lvl="1"/>
            <a:r>
              <a:rPr lang="pt-BR" sz="2000" smtClean="0"/>
              <a:t>No. atômico do Irídio</a:t>
            </a:r>
          </a:p>
          <a:p>
            <a:r>
              <a:rPr lang="pt-BR" sz="2400" smtClean="0"/>
              <a:t>Projeto implementado:</a:t>
            </a:r>
          </a:p>
          <a:p>
            <a:pPr lvl="1"/>
            <a:r>
              <a:rPr lang="pt-BR" sz="2000" smtClean="0"/>
              <a:t>66 satélites</a:t>
            </a:r>
          </a:p>
          <a:p>
            <a:pPr lvl="1"/>
            <a:r>
              <a:rPr lang="pt-BR" sz="2000" smtClean="0"/>
              <a:t>No. atômico do </a:t>
            </a:r>
            <a:r>
              <a:rPr lang="pt-BR" sz="2000" smtClean="0">
                <a:solidFill>
                  <a:srgbClr val="FF0000"/>
                </a:solidFill>
              </a:rPr>
              <a:t>Disprósio!!!</a:t>
            </a:r>
          </a:p>
        </p:txBody>
      </p:sp>
      <p:pic>
        <p:nvPicPr>
          <p:cNvPr id="70662" name="Picture 4" descr="View of the active Iridium constellation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100" y="1560513"/>
            <a:ext cx="4979988" cy="497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Fogueira espacial</a:t>
            </a:r>
          </a:p>
        </p:txBody>
      </p:sp>
      <p:sp>
        <p:nvSpPr>
          <p:cNvPr id="71683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724525" y="1600200"/>
            <a:ext cx="2614613" cy="4648200"/>
          </a:xfrm>
        </p:spPr>
        <p:txBody>
          <a:bodyPr/>
          <a:lstStyle/>
          <a:p>
            <a:r>
              <a:rPr lang="pt-BR" sz="2400" smtClean="0">
                <a:solidFill>
                  <a:srgbClr val="FF0000"/>
                </a:solidFill>
              </a:rPr>
              <a:t>VEJA 29/3/2000:</a:t>
            </a:r>
          </a:p>
          <a:p>
            <a:r>
              <a:rPr lang="pt-BR" sz="2400" smtClean="0"/>
              <a:t>Motorola decide destruir os 66 satélites do</a:t>
            </a:r>
            <a:br>
              <a:rPr lang="pt-BR" sz="2400" smtClean="0"/>
            </a:br>
            <a:r>
              <a:rPr lang="pt-BR" sz="2400" smtClean="0"/>
              <a:t>Iridium queimando-os na atmosfera terrestre </a:t>
            </a:r>
          </a:p>
          <a:p>
            <a:r>
              <a:rPr lang="pt-BR" sz="2400" smtClean="0">
                <a:solidFill>
                  <a:srgbClr val="FF0000"/>
                </a:solidFill>
              </a:rPr>
              <a:t>Quem salvou o Iridium?</a:t>
            </a:r>
          </a:p>
          <a:p>
            <a:pPr>
              <a:buFont typeface="ZapfDingbats" pitchFamily="82" charset="0"/>
              <a:buNone/>
            </a:pPr>
            <a:endParaRPr lang="pt-BR" smtClean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1: </a:t>
            </a:r>
            <a:r>
              <a:rPr lang="en-US" dirty="0" err="1" smtClean="0"/>
              <a:t>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71685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160F669-613B-46BD-9F83-49F9DEFF40D5}" type="slidenum">
              <a:rPr lang="en-US" smtClean="0"/>
              <a:pPr/>
              <a:t>40</a:t>
            </a:fld>
            <a:endParaRPr lang="en-US" smtClean="0"/>
          </a:p>
        </p:txBody>
      </p:sp>
      <p:pic>
        <p:nvPicPr>
          <p:cNvPr id="71686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2588" y="1628775"/>
            <a:ext cx="5145087" cy="49466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1: </a:t>
            </a:r>
            <a:r>
              <a:rPr lang="en-US" dirty="0" err="1"/>
              <a:t>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73731" name="Espaço Reservado para Número de Slide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45D7414-E1C6-46B3-8513-6537A1BF0E0D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73732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pt-BR" sz="3600" smtClean="0"/>
              <a:t>Lei da Largura de Banda de Edholm</a:t>
            </a:r>
          </a:p>
        </p:txBody>
      </p:sp>
      <p:grpSp>
        <p:nvGrpSpPr>
          <p:cNvPr id="73733" name="Group 3"/>
          <p:cNvGrpSpPr>
            <a:grpSpLocks/>
          </p:cNvGrpSpPr>
          <p:nvPr/>
        </p:nvGrpSpPr>
        <p:grpSpPr bwMode="auto">
          <a:xfrm>
            <a:off x="1330325" y="1858963"/>
            <a:ext cx="6435725" cy="4576762"/>
            <a:chOff x="838" y="1171"/>
            <a:chExt cx="4054" cy="2883"/>
          </a:xfrm>
        </p:grpSpPr>
        <p:pic>
          <p:nvPicPr>
            <p:cNvPr id="73737" name="Picture 4" descr="0704telef2_0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50" y="1172"/>
              <a:ext cx="2029" cy="1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38" name="Picture 5" descr="0704telef2_02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58" y="1171"/>
              <a:ext cx="2030" cy="1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39" name="Picture 6" descr="0704telef2_03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38" y="2559"/>
              <a:ext cx="2042" cy="1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40" name="Picture 7" descr="0704telef2_04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50" y="2556"/>
              <a:ext cx="2042" cy="1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3734" name="Text Box 8"/>
          <p:cNvSpPr txBox="1">
            <a:spLocks noChangeArrowheads="1"/>
          </p:cNvSpPr>
          <p:nvPr/>
        </p:nvSpPr>
        <p:spPr bwMode="auto">
          <a:xfrm>
            <a:off x="212725" y="6553200"/>
            <a:ext cx="27574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pt-BR" sz="1400">
                <a:latin typeface="Arial" charset="0"/>
              </a:rPr>
              <a:t>Fonte: IEEE Spectrum July 2004</a:t>
            </a:r>
          </a:p>
        </p:txBody>
      </p:sp>
      <p:sp>
        <p:nvSpPr>
          <p:cNvPr id="73735" name="Oval 9"/>
          <p:cNvSpPr>
            <a:spLocks noChangeArrowheads="1"/>
          </p:cNvSpPr>
          <p:nvPr/>
        </p:nvSpPr>
        <p:spPr bwMode="auto">
          <a:xfrm>
            <a:off x="6115050" y="2371725"/>
            <a:ext cx="88900" cy="88900"/>
          </a:xfrm>
          <a:prstGeom prst="ellipse">
            <a:avLst/>
          </a:prstGeom>
          <a:solidFill>
            <a:srgbClr val="00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3736" name="Text Box 10"/>
          <p:cNvSpPr txBox="1">
            <a:spLocks noChangeArrowheads="1"/>
          </p:cNvSpPr>
          <p:nvPr/>
        </p:nvSpPr>
        <p:spPr bwMode="auto">
          <a:xfrm>
            <a:off x="5838825" y="2005013"/>
            <a:ext cx="6477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 sz="900" b="1">
                <a:latin typeface="Arial" charset="0"/>
              </a:rPr>
              <a:t>10 Gb/s</a:t>
            </a:r>
          </a:p>
          <a:p>
            <a:pPr algn="ctr"/>
            <a:r>
              <a:rPr lang="pt-BR" sz="900" b="1">
                <a:latin typeface="Arial" charset="0"/>
              </a:rPr>
              <a:t>Ethernet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Roteiro do Capítulo 1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1.1 O Que </a:t>
            </a:r>
            <a:r>
              <a:rPr lang="pt-BR" sz="2400" i="1" dirty="0" smtClean="0"/>
              <a:t>é</a:t>
            </a:r>
            <a:r>
              <a:rPr lang="pt-BR" sz="2400" dirty="0" smtClean="0"/>
              <a:t> a Internet?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1.2 A Borda (Periferia) da Internet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>
                <a:solidFill>
                  <a:srgbClr val="C00000"/>
                </a:solidFill>
              </a:rPr>
              <a:t>1.3 O Núcleo da Rede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1.4 Atraso, perda e vazão em redes de comutação de pacotes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1.5 Camadas de protocolos e seus modelos de serviços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1.6 Redes sob ameaça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1.7 História das redes de computadores e da Internet</a:t>
            </a:r>
          </a:p>
        </p:txBody>
      </p:sp>
      <p:sp>
        <p:nvSpPr>
          <p:cNvPr id="54277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5CA228E-D66C-44FC-8DC2-2E0456165C08}" type="slidenum">
              <a:rPr lang="en-US" smtClean="0"/>
              <a:pPr/>
              <a:t>42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6975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1044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7204BBA-25A7-4D18-9411-2D8702C18BC1}" type="slidenum">
              <a:rPr lang="en-US" smtClean="0"/>
              <a:pPr/>
              <a:t>43</a:t>
            </a:fld>
            <a:endParaRPr lang="en-US" smtClean="0"/>
          </a:p>
        </p:txBody>
      </p:sp>
      <p:sp>
        <p:nvSpPr>
          <p:cNvPr id="10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 Núcleo da Rede</a:t>
            </a:r>
          </a:p>
        </p:txBody>
      </p:sp>
      <p:sp>
        <p:nvSpPr>
          <p:cNvPr id="104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399" y="1458183"/>
            <a:ext cx="4458325" cy="4648200"/>
          </a:xfrm>
        </p:spPr>
        <p:txBody>
          <a:bodyPr/>
          <a:lstStyle/>
          <a:p>
            <a:r>
              <a:rPr lang="pt-BR" sz="2400" dirty="0" smtClean="0"/>
              <a:t>Malha de roteadores interconectados</a:t>
            </a:r>
          </a:p>
          <a:p>
            <a:r>
              <a:rPr lang="pt-BR" sz="2400" dirty="0" smtClean="0">
                <a:solidFill>
                  <a:srgbClr val="FF0000"/>
                </a:solidFill>
              </a:rPr>
              <a:t>comutação de pacotes: hospedeiros quebram mensagens da camada de aplicação em </a:t>
            </a:r>
            <a:r>
              <a:rPr lang="pt-BR" sz="2400" i="1" dirty="0" smtClean="0">
                <a:solidFill>
                  <a:srgbClr val="FF0000"/>
                </a:solidFill>
              </a:rPr>
              <a:t>pacotes</a:t>
            </a:r>
            <a:endParaRPr lang="pt-BR" sz="2400" dirty="0" smtClean="0">
              <a:solidFill>
                <a:srgbClr val="FF0000"/>
              </a:solidFill>
            </a:endParaRPr>
          </a:p>
          <a:p>
            <a:pPr lvl="1"/>
            <a:r>
              <a:rPr lang="pt-BR" sz="2000" dirty="0" smtClean="0"/>
              <a:t>Repassa os pacotes de um roteador para o próximo, através de enlaces no caminho da origem até o destino</a:t>
            </a:r>
          </a:p>
          <a:p>
            <a:pPr lvl="1"/>
            <a:r>
              <a:rPr lang="pt-BR" sz="2000" dirty="0" smtClean="0"/>
              <a:t>cada pacote é transmitido na capacidade máxima do enlace.</a:t>
            </a:r>
            <a:endParaRPr lang="pt-BR" dirty="0" smtClean="0"/>
          </a:p>
        </p:txBody>
      </p:sp>
      <p:sp>
        <p:nvSpPr>
          <p:cNvPr id="243" name="Freeform 637"/>
          <p:cNvSpPr>
            <a:spLocks/>
          </p:cNvSpPr>
          <p:nvPr/>
        </p:nvSpPr>
        <p:spPr bwMode="auto">
          <a:xfrm>
            <a:off x="5202238" y="1712913"/>
            <a:ext cx="1736725" cy="1071562"/>
          </a:xfrm>
          <a:custGeom>
            <a:avLst/>
            <a:gdLst>
              <a:gd name="T0" fmla="*/ 2147483647 w 1036"/>
              <a:gd name="T1" fmla="*/ 2147483647 h 675"/>
              <a:gd name="T2" fmla="*/ 2147483647 w 1036"/>
              <a:gd name="T3" fmla="*/ 2147483647 h 675"/>
              <a:gd name="T4" fmla="*/ 2147483647 w 1036"/>
              <a:gd name="T5" fmla="*/ 2147483647 h 675"/>
              <a:gd name="T6" fmla="*/ 2147483647 w 1036"/>
              <a:gd name="T7" fmla="*/ 2147483647 h 675"/>
              <a:gd name="T8" fmla="*/ 2147483647 w 1036"/>
              <a:gd name="T9" fmla="*/ 2147483647 h 675"/>
              <a:gd name="T10" fmla="*/ 2147483647 w 1036"/>
              <a:gd name="T11" fmla="*/ 2147483647 h 675"/>
              <a:gd name="T12" fmla="*/ 2147483647 w 1036"/>
              <a:gd name="T13" fmla="*/ 2147483647 h 675"/>
              <a:gd name="T14" fmla="*/ 2147483647 w 1036"/>
              <a:gd name="T15" fmla="*/ 2147483647 h 675"/>
              <a:gd name="T16" fmla="*/ 2147483647 w 1036"/>
              <a:gd name="T17" fmla="*/ 2147483647 h 675"/>
              <a:gd name="T18" fmla="*/ 2147483647 w 1036"/>
              <a:gd name="T19" fmla="*/ 2147483647 h 675"/>
              <a:gd name="T20" fmla="*/ 2147483647 w 1036"/>
              <a:gd name="T21" fmla="*/ 2147483647 h 675"/>
              <a:gd name="T22" fmla="*/ 2147483647 w 1036"/>
              <a:gd name="T23" fmla="*/ 2147483647 h 675"/>
              <a:gd name="T24" fmla="*/ 2147483647 w 1036"/>
              <a:gd name="T25" fmla="*/ 2147483647 h 675"/>
              <a:gd name="T26" fmla="*/ 2147483647 w 1036"/>
              <a:gd name="T27" fmla="*/ 2147483647 h 675"/>
              <a:gd name="T28" fmla="*/ 2147483647 w 1036"/>
              <a:gd name="T29" fmla="*/ 2147483647 h 675"/>
              <a:gd name="T30" fmla="*/ 2147483647 w 1036"/>
              <a:gd name="T31" fmla="*/ 2147483647 h 675"/>
              <a:gd name="T32" fmla="*/ 2147483647 w 1036"/>
              <a:gd name="T33" fmla="*/ 2147483647 h 675"/>
              <a:gd name="T34" fmla="*/ 2147483647 w 1036"/>
              <a:gd name="T35" fmla="*/ 2147483647 h 67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36"/>
              <a:gd name="T55" fmla="*/ 0 h 675"/>
              <a:gd name="T56" fmla="*/ 1036 w 1036"/>
              <a:gd name="T57" fmla="*/ 675 h 67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36" h="675">
                <a:moveTo>
                  <a:pt x="648" y="11"/>
                </a:moveTo>
                <a:cubicBezTo>
                  <a:pt x="584" y="19"/>
                  <a:pt x="464" y="33"/>
                  <a:pt x="390" y="53"/>
                </a:cubicBezTo>
                <a:cubicBezTo>
                  <a:pt x="316" y="73"/>
                  <a:pt x="246" y="100"/>
                  <a:pt x="206" y="129"/>
                </a:cubicBezTo>
                <a:cubicBezTo>
                  <a:pt x="166" y="158"/>
                  <a:pt x="183" y="201"/>
                  <a:pt x="152" y="229"/>
                </a:cubicBezTo>
                <a:cubicBezTo>
                  <a:pt x="121" y="257"/>
                  <a:pt x="44" y="259"/>
                  <a:pt x="22" y="297"/>
                </a:cubicBezTo>
                <a:cubicBezTo>
                  <a:pt x="0" y="335"/>
                  <a:pt x="0" y="427"/>
                  <a:pt x="18" y="459"/>
                </a:cubicBezTo>
                <a:cubicBezTo>
                  <a:pt x="36" y="491"/>
                  <a:pt x="59" y="484"/>
                  <a:pt x="132" y="489"/>
                </a:cubicBezTo>
                <a:cubicBezTo>
                  <a:pt x="205" y="494"/>
                  <a:pt x="380" y="478"/>
                  <a:pt x="458" y="489"/>
                </a:cubicBezTo>
                <a:cubicBezTo>
                  <a:pt x="536" y="500"/>
                  <a:pt x="549" y="527"/>
                  <a:pt x="598" y="555"/>
                </a:cubicBezTo>
                <a:cubicBezTo>
                  <a:pt x="647" y="583"/>
                  <a:pt x="707" y="639"/>
                  <a:pt x="752" y="657"/>
                </a:cubicBezTo>
                <a:cubicBezTo>
                  <a:pt x="797" y="675"/>
                  <a:pt x="837" y="670"/>
                  <a:pt x="870" y="661"/>
                </a:cubicBezTo>
                <a:cubicBezTo>
                  <a:pt x="903" y="652"/>
                  <a:pt x="932" y="639"/>
                  <a:pt x="952" y="603"/>
                </a:cubicBezTo>
                <a:cubicBezTo>
                  <a:pt x="972" y="567"/>
                  <a:pt x="981" y="497"/>
                  <a:pt x="992" y="445"/>
                </a:cubicBezTo>
                <a:cubicBezTo>
                  <a:pt x="1003" y="393"/>
                  <a:pt x="1013" y="347"/>
                  <a:pt x="1018" y="291"/>
                </a:cubicBezTo>
                <a:cubicBezTo>
                  <a:pt x="1023" y="235"/>
                  <a:pt x="1036" y="153"/>
                  <a:pt x="1022" y="107"/>
                </a:cubicBezTo>
                <a:cubicBezTo>
                  <a:pt x="1008" y="61"/>
                  <a:pt x="975" y="34"/>
                  <a:pt x="934" y="17"/>
                </a:cubicBezTo>
                <a:cubicBezTo>
                  <a:pt x="893" y="0"/>
                  <a:pt x="824" y="4"/>
                  <a:pt x="776" y="3"/>
                </a:cubicBezTo>
                <a:cubicBezTo>
                  <a:pt x="728" y="2"/>
                  <a:pt x="712" y="3"/>
                  <a:pt x="648" y="11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244" name="Group 638"/>
          <p:cNvGrpSpPr>
            <a:grpSpLocks/>
          </p:cNvGrpSpPr>
          <p:nvPr/>
        </p:nvGrpSpPr>
        <p:grpSpPr bwMode="auto">
          <a:xfrm>
            <a:off x="5370513" y="3048000"/>
            <a:ext cx="1458912" cy="933450"/>
            <a:chOff x="2889" y="1631"/>
            <a:chExt cx="980" cy="743"/>
          </a:xfrm>
        </p:grpSpPr>
        <p:sp>
          <p:nvSpPr>
            <p:cNvPr id="245" name="Rectangle 639"/>
            <p:cNvSpPr>
              <a:spLocks noChangeArrowheads="1"/>
            </p:cNvSpPr>
            <p:nvPr/>
          </p:nvSpPr>
          <p:spPr bwMode="auto">
            <a:xfrm>
              <a:off x="3046" y="1841"/>
              <a:ext cx="663" cy="533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246" name="AutoShape 640"/>
            <p:cNvSpPr>
              <a:spLocks noChangeArrowheads="1"/>
            </p:cNvSpPr>
            <p:nvPr/>
          </p:nvSpPr>
          <p:spPr bwMode="auto">
            <a:xfrm>
              <a:off x="2889" y="1631"/>
              <a:ext cx="980" cy="253"/>
            </a:xfrm>
            <a:prstGeom prst="triangle">
              <a:avLst>
                <a:gd name="adj" fmla="val 50000"/>
              </a:avLst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solidFill>
                  <a:srgbClr val="00CCFF"/>
                </a:solidFill>
              </a:endParaRPr>
            </a:p>
          </p:txBody>
        </p:sp>
      </p:grpSp>
      <p:sp>
        <p:nvSpPr>
          <p:cNvPr id="247" name="Freeform 641"/>
          <p:cNvSpPr>
            <a:spLocks/>
          </p:cNvSpPr>
          <p:nvPr/>
        </p:nvSpPr>
        <p:spPr bwMode="auto">
          <a:xfrm>
            <a:off x="5364163" y="4425950"/>
            <a:ext cx="3225800" cy="1665288"/>
          </a:xfrm>
          <a:custGeom>
            <a:avLst/>
            <a:gdLst>
              <a:gd name="T0" fmla="*/ 2147483647 w 2032"/>
              <a:gd name="T1" fmla="*/ 2147483647 h 1049"/>
              <a:gd name="T2" fmla="*/ 2147483647 w 2032"/>
              <a:gd name="T3" fmla="*/ 2147483647 h 1049"/>
              <a:gd name="T4" fmla="*/ 2147483647 w 2032"/>
              <a:gd name="T5" fmla="*/ 2147483647 h 1049"/>
              <a:gd name="T6" fmla="*/ 2147483647 w 2032"/>
              <a:gd name="T7" fmla="*/ 2147483647 h 1049"/>
              <a:gd name="T8" fmla="*/ 2147483647 w 2032"/>
              <a:gd name="T9" fmla="*/ 2147483647 h 1049"/>
              <a:gd name="T10" fmla="*/ 2147483647 w 2032"/>
              <a:gd name="T11" fmla="*/ 2147483647 h 1049"/>
              <a:gd name="T12" fmla="*/ 2147483647 w 2032"/>
              <a:gd name="T13" fmla="*/ 2147483647 h 1049"/>
              <a:gd name="T14" fmla="*/ 2147483647 w 2032"/>
              <a:gd name="T15" fmla="*/ 2147483647 h 1049"/>
              <a:gd name="T16" fmla="*/ 2147483647 w 2032"/>
              <a:gd name="T17" fmla="*/ 2147483647 h 1049"/>
              <a:gd name="T18" fmla="*/ 2147483647 w 2032"/>
              <a:gd name="T19" fmla="*/ 2147483647 h 1049"/>
              <a:gd name="T20" fmla="*/ 2147483647 w 2032"/>
              <a:gd name="T21" fmla="*/ 2147483647 h 1049"/>
              <a:gd name="T22" fmla="*/ 2147483647 w 2032"/>
              <a:gd name="T23" fmla="*/ 2147483647 h 1049"/>
              <a:gd name="T24" fmla="*/ 2147483647 w 2032"/>
              <a:gd name="T25" fmla="*/ 2147483647 h 1049"/>
              <a:gd name="T26" fmla="*/ 2147483647 w 2032"/>
              <a:gd name="T27" fmla="*/ 2147483647 h 1049"/>
              <a:gd name="T28" fmla="*/ 2147483647 w 2032"/>
              <a:gd name="T29" fmla="*/ 2147483647 h 1049"/>
              <a:gd name="T30" fmla="*/ 2147483647 w 2032"/>
              <a:gd name="T31" fmla="*/ 2147483647 h 104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032"/>
              <a:gd name="T49" fmla="*/ 0 h 1049"/>
              <a:gd name="T50" fmla="*/ 2032 w 2032"/>
              <a:gd name="T51" fmla="*/ 1049 h 1049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032" h="1049">
                <a:moveTo>
                  <a:pt x="1044" y="26"/>
                </a:moveTo>
                <a:cubicBezTo>
                  <a:pt x="959" y="45"/>
                  <a:pt x="924" y="118"/>
                  <a:pt x="847" y="125"/>
                </a:cubicBezTo>
                <a:cubicBezTo>
                  <a:pt x="770" y="132"/>
                  <a:pt x="697" y="61"/>
                  <a:pt x="580" y="68"/>
                </a:cubicBezTo>
                <a:cubicBezTo>
                  <a:pt x="463" y="75"/>
                  <a:pt x="232" y="119"/>
                  <a:pt x="143" y="170"/>
                </a:cubicBezTo>
                <a:cubicBezTo>
                  <a:pt x="54" y="221"/>
                  <a:pt x="65" y="289"/>
                  <a:pt x="48" y="374"/>
                </a:cubicBezTo>
                <a:cubicBezTo>
                  <a:pt x="31" y="459"/>
                  <a:pt x="0" y="618"/>
                  <a:pt x="41" y="680"/>
                </a:cubicBezTo>
                <a:cubicBezTo>
                  <a:pt x="82" y="742"/>
                  <a:pt x="191" y="709"/>
                  <a:pt x="294" y="744"/>
                </a:cubicBezTo>
                <a:cubicBezTo>
                  <a:pt x="397" y="779"/>
                  <a:pt x="527" y="849"/>
                  <a:pt x="660" y="893"/>
                </a:cubicBezTo>
                <a:cubicBezTo>
                  <a:pt x="793" y="938"/>
                  <a:pt x="944" y="991"/>
                  <a:pt x="1088" y="1014"/>
                </a:cubicBezTo>
                <a:cubicBezTo>
                  <a:pt x="1232" y="1036"/>
                  <a:pt x="1401" y="1049"/>
                  <a:pt x="1525" y="1031"/>
                </a:cubicBezTo>
                <a:cubicBezTo>
                  <a:pt x="1649" y="1012"/>
                  <a:pt x="1749" y="960"/>
                  <a:pt x="1831" y="907"/>
                </a:cubicBezTo>
                <a:cubicBezTo>
                  <a:pt x="1913" y="855"/>
                  <a:pt x="1998" y="824"/>
                  <a:pt x="2015" y="714"/>
                </a:cubicBezTo>
                <a:cubicBezTo>
                  <a:pt x="2032" y="604"/>
                  <a:pt x="1990" y="350"/>
                  <a:pt x="1931" y="251"/>
                </a:cubicBezTo>
                <a:cubicBezTo>
                  <a:pt x="1872" y="151"/>
                  <a:pt x="1754" y="153"/>
                  <a:pt x="1658" y="114"/>
                </a:cubicBezTo>
                <a:cubicBezTo>
                  <a:pt x="1562" y="76"/>
                  <a:pt x="1457" y="30"/>
                  <a:pt x="1355" y="15"/>
                </a:cubicBezTo>
                <a:cubicBezTo>
                  <a:pt x="1253" y="0"/>
                  <a:pt x="1129" y="8"/>
                  <a:pt x="1044" y="26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48" name="Line 642"/>
          <p:cNvSpPr>
            <a:spLocks noChangeShapeType="1"/>
          </p:cNvSpPr>
          <p:nvPr/>
        </p:nvSpPr>
        <p:spPr bwMode="auto">
          <a:xfrm rot="16200000">
            <a:off x="7845425" y="5162551"/>
            <a:ext cx="523875" cy="1397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49" name="Line 643"/>
          <p:cNvSpPr>
            <a:spLocks noChangeShapeType="1"/>
          </p:cNvSpPr>
          <p:nvPr/>
        </p:nvSpPr>
        <p:spPr bwMode="auto">
          <a:xfrm rot="5400000" flipV="1">
            <a:off x="7991475" y="5443538"/>
            <a:ext cx="3175" cy="85725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50" name="Line 644"/>
          <p:cNvSpPr>
            <a:spLocks noChangeShapeType="1"/>
          </p:cNvSpPr>
          <p:nvPr/>
        </p:nvSpPr>
        <p:spPr bwMode="auto">
          <a:xfrm rot="16200000">
            <a:off x="8177213" y="5119688"/>
            <a:ext cx="0" cy="1143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51" name="Line 646"/>
          <p:cNvSpPr>
            <a:spLocks noChangeShapeType="1"/>
          </p:cNvSpPr>
          <p:nvPr/>
        </p:nvSpPr>
        <p:spPr bwMode="auto">
          <a:xfrm>
            <a:off x="6100763" y="4776788"/>
            <a:ext cx="212725" cy="984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52" name="Line 647"/>
          <p:cNvSpPr>
            <a:spLocks noChangeShapeType="1"/>
          </p:cNvSpPr>
          <p:nvPr/>
        </p:nvSpPr>
        <p:spPr bwMode="auto">
          <a:xfrm flipV="1">
            <a:off x="5842000" y="5040313"/>
            <a:ext cx="390525" cy="730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53" name="Line 650"/>
          <p:cNvSpPr>
            <a:spLocks noChangeShapeType="1"/>
          </p:cNvSpPr>
          <p:nvPr/>
        </p:nvSpPr>
        <p:spPr bwMode="auto">
          <a:xfrm flipH="1">
            <a:off x="6267450" y="5087938"/>
            <a:ext cx="103188" cy="1841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54" name="Line 651"/>
          <p:cNvSpPr>
            <a:spLocks noChangeShapeType="1"/>
          </p:cNvSpPr>
          <p:nvPr/>
        </p:nvSpPr>
        <p:spPr bwMode="auto">
          <a:xfrm flipH="1" flipV="1">
            <a:off x="6548438" y="5100638"/>
            <a:ext cx="114300" cy="173037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55" name="Line 652"/>
          <p:cNvSpPr>
            <a:spLocks noChangeShapeType="1"/>
          </p:cNvSpPr>
          <p:nvPr/>
        </p:nvSpPr>
        <p:spPr bwMode="auto">
          <a:xfrm>
            <a:off x="6743700" y="5056188"/>
            <a:ext cx="503238" cy="2698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56" name="Line 654"/>
          <p:cNvSpPr>
            <a:spLocks noChangeShapeType="1"/>
          </p:cNvSpPr>
          <p:nvPr/>
        </p:nvSpPr>
        <p:spPr bwMode="auto">
          <a:xfrm>
            <a:off x="6046788" y="3582988"/>
            <a:ext cx="234950" cy="74612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57" name="Line 655"/>
          <p:cNvSpPr>
            <a:spLocks noChangeShapeType="1"/>
          </p:cNvSpPr>
          <p:nvPr/>
        </p:nvSpPr>
        <p:spPr bwMode="auto">
          <a:xfrm flipV="1">
            <a:off x="5891213" y="3736975"/>
            <a:ext cx="168275" cy="31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258" name="Group 656"/>
          <p:cNvGrpSpPr>
            <a:grpSpLocks/>
          </p:cNvGrpSpPr>
          <p:nvPr/>
        </p:nvGrpSpPr>
        <p:grpSpPr bwMode="auto">
          <a:xfrm>
            <a:off x="5611813" y="3503613"/>
            <a:ext cx="506412" cy="352425"/>
            <a:chOff x="2967" y="478"/>
            <a:chExt cx="788" cy="625"/>
          </a:xfrm>
        </p:grpSpPr>
        <p:pic>
          <p:nvPicPr>
            <p:cNvPr id="259" name="Picture 657" descr="access_point_stylized_smal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0" name="Picture 658" descr="antenna_radiation_stylized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1" name="Freeform 659"/>
          <p:cNvSpPr>
            <a:spLocks/>
          </p:cNvSpPr>
          <p:nvPr/>
        </p:nvSpPr>
        <p:spPr bwMode="auto">
          <a:xfrm>
            <a:off x="7015163" y="3530600"/>
            <a:ext cx="1314450" cy="674688"/>
          </a:xfrm>
          <a:custGeom>
            <a:avLst/>
            <a:gdLst>
              <a:gd name="T0" fmla="*/ 2147483647 w 828"/>
              <a:gd name="T1" fmla="*/ 2147483647 h 425"/>
              <a:gd name="T2" fmla="*/ 2147483647 w 828"/>
              <a:gd name="T3" fmla="*/ 2147483647 h 425"/>
              <a:gd name="T4" fmla="*/ 2147483647 w 828"/>
              <a:gd name="T5" fmla="*/ 2147483647 h 425"/>
              <a:gd name="T6" fmla="*/ 2147483647 w 828"/>
              <a:gd name="T7" fmla="*/ 2147483647 h 425"/>
              <a:gd name="T8" fmla="*/ 2147483647 w 828"/>
              <a:gd name="T9" fmla="*/ 2147483647 h 425"/>
              <a:gd name="T10" fmla="*/ 2147483647 w 828"/>
              <a:gd name="T11" fmla="*/ 2147483647 h 425"/>
              <a:gd name="T12" fmla="*/ 2147483647 w 828"/>
              <a:gd name="T13" fmla="*/ 2147483647 h 425"/>
              <a:gd name="T14" fmla="*/ 2147483647 w 828"/>
              <a:gd name="T15" fmla="*/ 2147483647 h 425"/>
              <a:gd name="T16" fmla="*/ 2147483647 w 828"/>
              <a:gd name="T17" fmla="*/ 2147483647 h 425"/>
              <a:gd name="T18" fmla="*/ 2147483647 w 828"/>
              <a:gd name="T19" fmla="*/ 2147483647 h 425"/>
              <a:gd name="T20" fmla="*/ 2147483647 w 828"/>
              <a:gd name="T21" fmla="*/ 2147483647 h 425"/>
              <a:gd name="T22" fmla="*/ 2147483647 w 828"/>
              <a:gd name="T23" fmla="*/ 2147483647 h 42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28"/>
              <a:gd name="T37" fmla="*/ 0 h 425"/>
              <a:gd name="T38" fmla="*/ 828 w 828"/>
              <a:gd name="T39" fmla="*/ 425 h 42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28" h="425">
                <a:moveTo>
                  <a:pt x="382" y="30"/>
                </a:moveTo>
                <a:cubicBezTo>
                  <a:pt x="350" y="29"/>
                  <a:pt x="413" y="30"/>
                  <a:pt x="370" y="30"/>
                </a:cubicBezTo>
                <a:cubicBezTo>
                  <a:pt x="327" y="30"/>
                  <a:pt x="187" y="16"/>
                  <a:pt x="126" y="32"/>
                </a:cubicBezTo>
                <a:cubicBezTo>
                  <a:pt x="65" y="48"/>
                  <a:pt x="12" y="86"/>
                  <a:pt x="6" y="126"/>
                </a:cubicBezTo>
                <a:cubicBezTo>
                  <a:pt x="0" y="166"/>
                  <a:pt x="44" y="231"/>
                  <a:pt x="92" y="274"/>
                </a:cubicBezTo>
                <a:cubicBezTo>
                  <a:pt x="140" y="317"/>
                  <a:pt x="217" y="360"/>
                  <a:pt x="292" y="384"/>
                </a:cubicBezTo>
                <a:cubicBezTo>
                  <a:pt x="367" y="408"/>
                  <a:pt x="472" y="425"/>
                  <a:pt x="540" y="416"/>
                </a:cubicBezTo>
                <a:cubicBezTo>
                  <a:pt x="608" y="407"/>
                  <a:pt x="659" y="371"/>
                  <a:pt x="698" y="330"/>
                </a:cubicBezTo>
                <a:cubicBezTo>
                  <a:pt x="737" y="289"/>
                  <a:pt x="760" y="221"/>
                  <a:pt x="776" y="170"/>
                </a:cubicBezTo>
                <a:cubicBezTo>
                  <a:pt x="792" y="119"/>
                  <a:pt x="828" y="44"/>
                  <a:pt x="792" y="22"/>
                </a:cubicBezTo>
                <a:cubicBezTo>
                  <a:pt x="756" y="0"/>
                  <a:pt x="630" y="37"/>
                  <a:pt x="560" y="38"/>
                </a:cubicBezTo>
                <a:cubicBezTo>
                  <a:pt x="490" y="39"/>
                  <a:pt x="414" y="31"/>
                  <a:pt x="382" y="3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2" name="Freeform 660"/>
          <p:cNvSpPr>
            <a:spLocks/>
          </p:cNvSpPr>
          <p:nvPr/>
        </p:nvSpPr>
        <p:spPr bwMode="auto">
          <a:xfrm>
            <a:off x="7011988" y="2005013"/>
            <a:ext cx="1730375" cy="1125537"/>
          </a:xfrm>
          <a:custGeom>
            <a:avLst/>
            <a:gdLst>
              <a:gd name="T0" fmla="*/ 2147483647 w 765"/>
              <a:gd name="T1" fmla="*/ 2147483647 h 459"/>
              <a:gd name="T2" fmla="*/ 2147483647 w 765"/>
              <a:gd name="T3" fmla="*/ 2147483647 h 459"/>
              <a:gd name="T4" fmla="*/ 2147483647 w 765"/>
              <a:gd name="T5" fmla="*/ 2147483647 h 459"/>
              <a:gd name="T6" fmla="*/ 2147483647 w 765"/>
              <a:gd name="T7" fmla="*/ 2147483647 h 459"/>
              <a:gd name="T8" fmla="*/ 2147483647 w 765"/>
              <a:gd name="T9" fmla="*/ 2147483647 h 459"/>
              <a:gd name="T10" fmla="*/ 2147483647 w 765"/>
              <a:gd name="T11" fmla="*/ 2147483647 h 459"/>
              <a:gd name="T12" fmla="*/ 2147483647 w 765"/>
              <a:gd name="T13" fmla="*/ 2147483647 h 459"/>
              <a:gd name="T14" fmla="*/ 2147483647 w 765"/>
              <a:gd name="T15" fmla="*/ 2147483647 h 459"/>
              <a:gd name="T16" fmla="*/ 2147483647 w 765"/>
              <a:gd name="T17" fmla="*/ 2147483647 h 459"/>
              <a:gd name="T18" fmla="*/ 2147483647 w 765"/>
              <a:gd name="T19" fmla="*/ 2147483647 h 459"/>
              <a:gd name="T20" fmla="*/ 2147483647 w 765"/>
              <a:gd name="T21" fmla="*/ 2147483647 h 459"/>
              <a:gd name="T22" fmla="*/ 2147483647 w 765"/>
              <a:gd name="T23" fmla="*/ 2147483647 h 4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765"/>
              <a:gd name="T37" fmla="*/ 0 h 459"/>
              <a:gd name="T38" fmla="*/ 765 w 765"/>
              <a:gd name="T39" fmla="*/ 459 h 45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765" h="459">
                <a:moveTo>
                  <a:pt x="424" y="10"/>
                </a:moveTo>
                <a:cubicBezTo>
                  <a:pt x="362" y="16"/>
                  <a:pt x="343" y="55"/>
                  <a:pt x="288" y="70"/>
                </a:cubicBezTo>
                <a:cubicBezTo>
                  <a:pt x="233" y="85"/>
                  <a:pt x="142" y="56"/>
                  <a:pt x="96" y="100"/>
                </a:cubicBezTo>
                <a:cubicBezTo>
                  <a:pt x="50" y="144"/>
                  <a:pt x="0" y="279"/>
                  <a:pt x="14" y="336"/>
                </a:cubicBezTo>
                <a:cubicBezTo>
                  <a:pt x="28" y="393"/>
                  <a:pt x="125" y="429"/>
                  <a:pt x="180" y="444"/>
                </a:cubicBezTo>
                <a:cubicBezTo>
                  <a:pt x="235" y="459"/>
                  <a:pt x="279" y="426"/>
                  <a:pt x="346" y="426"/>
                </a:cubicBezTo>
                <a:cubicBezTo>
                  <a:pt x="413" y="426"/>
                  <a:pt x="525" y="443"/>
                  <a:pt x="584" y="444"/>
                </a:cubicBezTo>
                <a:cubicBezTo>
                  <a:pt x="643" y="445"/>
                  <a:pt x="670" y="446"/>
                  <a:pt x="698" y="434"/>
                </a:cubicBezTo>
                <a:cubicBezTo>
                  <a:pt x="726" y="422"/>
                  <a:pt x="743" y="418"/>
                  <a:pt x="752" y="372"/>
                </a:cubicBezTo>
                <a:cubicBezTo>
                  <a:pt x="761" y="326"/>
                  <a:pt x="765" y="214"/>
                  <a:pt x="750" y="158"/>
                </a:cubicBezTo>
                <a:cubicBezTo>
                  <a:pt x="735" y="102"/>
                  <a:pt x="716" y="58"/>
                  <a:pt x="662" y="34"/>
                </a:cubicBezTo>
                <a:cubicBezTo>
                  <a:pt x="608" y="10"/>
                  <a:pt x="505" y="0"/>
                  <a:pt x="424" y="1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3" name="Line 661"/>
          <p:cNvSpPr>
            <a:spLocks noChangeShapeType="1"/>
          </p:cNvSpPr>
          <p:nvPr/>
        </p:nvSpPr>
        <p:spPr bwMode="auto">
          <a:xfrm>
            <a:off x="7396163" y="3816350"/>
            <a:ext cx="163512" cy="1206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4" name="Line 662"/>
          <p:cNvSpPr>
            <a:spLocks noChangeShapeType="1"/>
          </p:cNvSpPr>
          <p:nvPr/>
        </p:nvSpPr>
        <p:spPr bwMode="auto">
          <a:xfrm>
            <a:off x="7493000" y="3736975"/>
            <a:ext cx="2794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5" name="Line 663"/>
          <p:cNvSpPr>
            <a:spLocks noChangeShapeType="1"/>
          </p:cNvSpPr>
          <p:nvPr/>
        </p:nvSpPr>
        <p:spPr bwMode="auto">
          <a:xfrm flipV="1">
            <a:off x="7729538" y="3822700"/>
            <a:ext cx="134937" cy="1047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6" name="Line 664"/>
          <p:cNvSpPr>
            <a:spLocks noChangeShapeType="1"/>
          </p:cNvSpPr>
          <p:nvPr/>
        </p:nvSpPr>
        <p:spPr bwMode="auto">
          <a:xfrm>
            <a:off x="6723063" y="2590800"/>
            <a:ext cx="509587" cy="31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7" name="Line 665"/>
          <p:cNvSpPr>
            <a:spLocks noChangeShapeType="1"/>
          </p:cNvSpPr>
          <p:nvPr/>
        </p:nvSpPr>
        <p:spPr bwMode="auto">
          <a:xfrm>
            <a:off x="7358063" y="4700588"/>
            <a:ext cx="390525" cy="1841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8" name="Line 666"/>
          <p:cNvSpPr>
            <a:spLocks noChangeShapeType="1"/>
          </p:cNvSpPr>
          <p:nvPr/>
        </p:nvSpPr>
        <p:spPr bwMode="auto">
          <a:xfrm flipV="1">
            <a:off x="6737350" y="4687888"/>
            <a:ext cx="322263" cy="198437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9" name="Line 667"/>
          <p:cNvSpPr>
            <a:spLocks noChangeShapeType="1"/>
          </p:cNvSpPr>
          <p:nvPr/>
        </p:nvSpPr>
        <p:spPr bwMode="auto">
          <a:xfrm flipV="1">
            <a:off x="6780213" y="4979988"/>
            <a:ext cx="9715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70" name="Line 668"/>
          <p:cNvSpPr>
            <a:spLocks noChangeShapeType="1"/>
          </p:cNvSpPr>
          <p:nvPr/>
        </p:nvSpPr>
        <p:spPr bwMode="auto">
          <a:xfrm flipV="1">
            <a:off x="7577138" y="2495550"/>
            <a:ext cx="123825" cy="8731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71" name="Line 669"/>
          <p:cNvSpPr>
            <a:spLocks noChangeShapeType="1"/>
          </p:cNvSpPr>
          <p:nvPr/>
        </p:nvSpPr>
        <p:spPr bwMode="auto">
          <a:xfrm>
            <a:off x="7405688" y="2668588"/>
            <a:ext cx="0" cy="825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72" name="Line 670"/>
          <p:cNvSpPr>
            <a:spLocks noChangeShapeType="1"/>
          </p:cNvSpPr>
          <p:nvPr/>
        </p:nvSpPr>
        <p:spPr bwMode="auto">
          <a:xfrm flipV="1">
            <a:off x="7580313" y="2562225"/>
            <a:ext cx="263525" cy="2889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73" name="Line 671"/>
          <p:cNvSpPr>
            <a:spLocks noChangeShapeType="1"/>
          </p:cNvSpPr>
          <p:nvPr/>
        </p:nvSpPr>
        <p:spPr bwMode="auto">
          <a:xfrm>
            <a:off x="7942263" y="2563813"/>
            <a:ext cx="0" cy="1968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74" name="Line 672"/>
          <p:cNvSpPr>
            <a:spLocks noChangeShapeType="1"/>
          </p:cNvSpPr>
          <p:nvPr/>
        </p:nvSpPr>
        <p:spPr bwMode="auto">
          <a:xfrm>
            <a:off x="7596188" y="2870200"/>
            <a:ext cx="18891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75" name="Line 673"/>
          <p:cNvSpPr>
            <a:spLocks noChangeShapeType="1"/>
          </p:cNvSpPr>
          <p:nvPr/>
        </p:nvSpPr>
        <p:spPr bwMode="auto">
          <a:xfrm>
            <a:off x="8150225" y="2860675"/>
            <a:ext cx="177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76" name="Line 674"/>
          <p:cNvSpPr>
            <a:spLocks noChangeShapeType="1"/>
          </p:cNvSpPr>
          <p:nvPr/>
        </p:nvSpPr>
        <p:spPr bwMode="auto">
          <a:xfrm flipH="1">
            <a:off x="7299325" y="2936875"/>
            <a:ext cx="98425" cy="7048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77" name="Line 675"/>
          <p:cNvSpPr>
            <a:spLocks noChangeShapeType="1"/>
          </p:cNvSpPr>
          <p:nvPr/>
        </p:nvSpPr>
        <p:spPr bwMode="auto">
          <a:xfrm flipH="1">
            <a:off x="7888288" y="2936875"/>
            <a:ext cx="111125" cy="7270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78" name="Line 676"/>
          <p:cNvSpPr>
            <a:spLocks noChangeShapeType="1"/>
          </p:cNvSpPr>
          <p:nvPr/>
        </p:nvSpPr>
        <p:spPr bwMode="auto">
          <a:xfrm flipV="1">
            <a:off x="7272338" y="4078288"/>
            <a:ext cx="227012" cy="4365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79" name="Line 677"/>
          <p:cNvSpPr>
            <a:spLocks noChangeShapeType="1"/>
          </p:cNvSpPr>
          <p:nvPr/>
        </p:nvSpPr>
        <p:spPr bwMode="auto">
          <a:xfrm>
            <a:off x="8345488" y="2859088"/>
            <a:ext cx="1778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280" name="Group 678"/>
          <p:cNvGrpSpPr>
            <a:grpSpLocks/>
          </p:cNvGrpSpPr>
          <p:nvPr/>
        </p:nvGrpSpPr>
        <p:grpSpPr bwMode="auto">
          <a:xfrm>
            <a:off x="6053138" y="1846263"/>
            <a:ext cx="468312" cy="620712"/>
            <a:chOff x="1653" y="3023"/>
            <a:chExt cx="622" cy="911"/>
          </a:xfrm>
        </p:grpSpPr>
        <p:sp>
          <p:nvSpPr>
            <p:cNvPr id="281" name="Line 270"/>
            <p:cNvSpPr>
              <a:spLocks noChangeShapeType="1"/>
            </p:cNvSpPr>
            <p:nvPr/>
          </p:nvSpPr>
          <p:spPr bwMode="auto">
            <a:xfrm flipH="1">
              <a:off x="1766" y="3287"/>
              <a:ext cx="188" cy="586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82" name="Line 271"/>
            <p:cNvSpPr>
              <a:spLocks noChangeShapeType="1"/>
            </p:cNvSpPr>
            <p:nvPr/>
          </p:nvSpPr>
          <p:spPr bwMode="auto">
            <a:xfrm>
              <a:off x="1954" y="3287"/>
              <a:ext cx="188" cy="583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83" name="Line 272"/>
            <p:cNvSpPr>
              <a:spLocks noChangeShapeType="1"/>
            </p:cNvSpPr>
            <p:nvPr/>
          </p:nvSpPr>
          <p:spPr bwMode="auto">
            <a:xfrm>
              <a:off x="1766" y="3870"/>
              <a:ext cx="188" cy="64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84" name="Line 273"/>
            <p:cNvSpPr>
              <a:spLocks noChangeShapeType="1"/>
            </p:cNvSpPr>
            <p:nvPr/>
          </p:nvSpPr>
          <p:spPr bwMode="auto">
            <a:xfrm flipH="1">
              <a:off x="1954" y="3870"/>
              <a:ext cx="188" cy="64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85" name="Line 274"/>
            <p:cNvSpPr>
              <a:spLocks noChangeShapeType="1"/>
            </p:cNvSpPr>
            <p:nvPr/>
          </p:nvSpPr>
          <p:spPr bwMode="auto">
            <a:xfrm>
              <a:off x="1954" y="3300"/>
              <a:ext cx="0" cy="634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86" name="Line 275"/>
            <p:cNvSpPr>
              <a:spLocks noChangeShapeType="1"/>
            </p:cNvSpPr>
            <p:nvPr/>
          </p:nvSpPr>
          <p:spPr bwMode="auto">
            <a:xfrm flipV="1">
              <a:off x="1766" y="3810"/>
              <a:ext cx="188" cy="63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87" name="Line 276"/>
            <p:cNvSpPr>
              <a:spLocks noChangeShapeType="1"/>
            </p:cNvSpPr>
            <p:nvPr/>
          </p:nvSpPr>
          <p:spPr bwMode="auto">
            <a:xfrm flipH="1" flipV="1">
              <a:off x="1954" y="3810"/>
              <a:ext cx="188" cy="6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88" name="Line 277"/>
            <p:cNvSpPr>
              <a:spLocks noChangeShapeType="1"/>
            </p:cNvSpPr>
            <p:nvPr/>
          </p:nvSpPr>
          <p:spPr bwMode="auto">
            <a:xfrm>
              <a:off x="1846" y="3618"/>
              <a:ext cx="108" cy="48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89" name="Line 278"/>
            <p:cNvSpPr>
              <a:spLocks noChangeShapeType="1"/>
            </p:cNvSpPr>
            <p:nvPr/>
          </p:nvSpPr>
          <p:spPr bwMode="auto">
            <a:xfrm flipV="1">
              <a:off x="1954" y="3618"/>
              <a:ext cx="114" cy="48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90" name="Line 279"/>
            <p:cNvSpPr>
              <a:spLocks noChangeShapeType="1"/>
            </p:cNvSpPr>
            <p:nvPr/>
          </p:nvSpPr>
          <p:spPr bwMode="auto">
            <a:xfrm>
              <a:off x="1810" y="3704"/>
              <a:ext cx="139" cy="65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91" name="Line 280"/>
            <p:cNvSpPr>
              <a:spLocks noChangeShapeType="1"/>
            </p:cNvSpPr>
            <p:nvPr/>
          </p:nvSpPr>
          <p:spPr bwMode="auto">
            <a:xfrm flipV="1">
              <a:off x="1954" y="3717"/>
              <a:ext cx="140" cy="57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92" name="Line 281"/>
            <p:cNvSpPr>
              <a:spLocks noChangeShapeType="1"/>
            </p:cNvSpPr>
            <p:nvPr/>
          </p:nvSpPr>
          <p:spPr bwMode="auto">
            <a:xfrm flipV="1">
              <a:off x="1954" y="3530"/>
              <a:ext cx="72" cy="24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93" name="Line 282"/>
            <p:cNvSpPr>
              <a:spLocks noChangeShapeType="1"/>
            </p:cNvSpPr>
            <p:nvPr/>
          </p:nvSpPr>
          <p:spPr bwMode="auto">
            <a:xfrm flipV="1">
              <a:off x="1954" y="3409"/>
              <a:ext cx="45" cy="18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94" name="Line 283"/>
            <p:cNvSpPr>
              <a:spLocks noChangeShapeType="1"/>
            </p:cNvSpPr>
            <p:nvPr/>
          </p:nvSpPr>
          <p:spPr bwMode="auto">
            <a:xfrm>
              <a:off x="1873" y="3522"/>
              <a:ext cx="87" cy="32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95" name="Line 284"/>
            <p:cNvSpPr>
              <a:spLocks noChangeShapeType="1"/>
            </p:cNvSpPr>
            <p:nvPr/>
          </p:nvSpPr>
          <p:spPr bwMode="auto">
            <a:xfrm>
              <a:off x="1912" y="3404"/>
              <a:ext cx="50" cy="31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96" name="Oval 694"/>
            <p:cNvSpPr>
              <a:spLocks noChangeArrowheads="1"/>
            </p:cNvSpPr>
            <p:nvPr/>
          </p:nvSpPr>
          <p:spPr bwMode="auto">
            <a:xfrm>
              <a:off x="1921" y="3233"/>
              <a:ext cx="63" cy="68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pic>
          <p:nvPicPr>
            <p:cNvPr id="297" name="Picture 695" descr="cell_tower_radiation_gray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3" y="3023"/>
              <a:ext cx="622" cy="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98" name="Group 696"/>
          <p:cNvGrpSpPr>
            <a:grpSpLocks/>
          </p:cNvGrpSpPr>
          <p:nvPr/>
        </p:nvGrpSpPr>
        <p:grpSpPr bwMode="auto">
          <a:xfrm>
            <a:off x="6289675" y="2406650"/>
            <a:ext cx="454025" cy="254000"/>
            <a:chOff x="3843" y="1516"/>
            <a:chExt cx="286" cy="160"/>
          </a:xfrm>
        </p:grpSpPr>
        <p:sp>
          <p:nvSpPr>
            <p:cNvPr id="299" name="Line 697"/>
            <p:cNvSpPr>
              <a:spLocks noChangeShapeType="1"/>
            </p:cNvSpPr>
            <p:nvPr/>
          </p:nvSpPr>
          <p:spPr bwMode="auto">
            <a:xfrm>
              <a:off x="3843" y="1516"/>
              <a:ext cx="96" cy="60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0" name="Oval 407"/>
            <p:cNvSpPr>
              <a:spLocks noChangeArrowheads="1"/>
            </p:cNvSpPr>
            <p:nvPr/>
          </p:nvSpPr>
          <p:spPr bwMode="auto">
            <a:xfrm>
              <a:off x="3884" y="1616"/>
              <a:ext cx="244" cy="60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301" name="Rectangle 410"/>
            <p:cNvSpPr>
              <a:spLocks noChangeArrowheads="1"/>
            </p:cNvSpPr>
            <p:nvPr/>
          </p:nvSpPr>
          <p:spPr bwMode="auto">
            <a:xfrm>
              <a:off x="3884" y="1610"/>
              <a:ext cx="245" cy="37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302" name="Oval 411"/>
            <p:cNvSpPr>
              <a:spLocks noChangeArrowheads="1"/>
            </p:cNvSpPr>
            <p:nvPr/>
          </p:nvSpPr>
          <p:spPr bwMode="auto">
            <a:xfrm>
              <a:off x="3883" y="1569"/>
              <a:ext cx="244" cy="70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303" name="Group 701"/>
            <p:cNvGrpSpPr>
              <a:grpSpLocks/>
            </p:cNvGrpSpPr>
            <p:nvPr/>
          </p:nvGrpSpPr>
          <p:grpSpPr bwMode="auto">
            <a:xfrm>
              <a:off x="3932" y="1587"/>
              <a:ext cx="138" cy="33"/>
              <a:chOff x="2468" y="1332"/>
              <a:chExt cx="310" cy="60"/>
            </a:xfrm>
          </p:grpSpPr>
          <p:sp>
            <p:nvSpPr>
              <p:cNvPr id="306" name="Freeform 702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12700" cmpd="sng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7" name="Freeform 703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12700" cmpd="sng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304" name="Line 704"/>
            <p:cNvSpPr>
              <a:spLocks noChangeShapeType="1"/>
            </p:cNvSpPr>
            <p:nvPr/>
          </p:nvSpPr>
          <p:spPr bwMode="auto">
            <a:xfrm>
              <a:off x="3884" y="1602"/>
              <a:ext cx="0" cy="47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5" name="Line 705"/>
            <p:cNvSpPr>
              <a:spLocks noChangeShapeType="1"/>
            </p:cNvSpPr>
            <p:nvPr/>
          </p:nvSpPr>
          <p:spPr bwMode="auto">
            <a:xfrm>
              <a:off x="4127" y="1604"/>
              <a:ext cx="0" cy="46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08" name="Group 706"/>
          <p:cNvGrpSpPr>
            <a:grpSpLocks/>
          </p:cNvGrpSpPr>
          <p:nvPr/>
        </p:nvGrpSpPr>
        <p:grpSpPr bwMode="auto">
          <a:xfrm>
            <a:off x="7202488" y="2493963"/>
            <a:ext cx="390525" cy="174625"/>
            <a:chOff x="4334" y="1470"/>
            <a:chExt cx="246" cy="107"/>
          </a:xfrm>
        </p:grpSpPr>
        <p:sp>
          <p:nvSpPr>
            <p:cNvPr id="309" name="Oval 407"/>
            <p:cNvSpPr>
              <a:spLocks noChangeArrowheads="1"/>
            </p:cNvSpPr>
            <p:nvPr/>
          </p:nvSpPr>
          <p:spPr bwMode="auto">
            <a:xfrm>
              <a:off x="4335" y="1517"/>
              <a:ext cx="244" cy="60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310" name="Rectangle 410"/>
            <p:cNvSpPr>
              <a:spLocks noChangeArrowheads="1"/>
            </p:cNvSpPr>
            <p:nvPr/>
          </p:nvSpPr>
          <p:spPr bwMode="auto">
            <a:xfrm>
              <a:off x="4335" y="1511"/>
              <a:ext cx="245" cy="37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311" name="Oval 411"/>
            <p:cNvSpPr>
              <a:spLocks noChangeArrowheads="1"/>
            </p:cNvSpPr>
            <p:nvPr/>
          </p:nvSpPr>
          <p:spPr bwMode="auto">
            <a:xfrm>
              <a:off x="4334" y="1470"/>
              <a:ext cx="244" cy="70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312" name="Group 710"/>
            <p:cNvGrpSpPr>
              <a:grpSpLocks/>
            </p:cNvGrpSpPr>
            <p:nvPr/>
          </p:nvGrpSpPr>
          <p:grpSpPr bwMode="auto">
            <a:xfrm>
              <a:off x="4383" y="1488"/>
              <a:ext cx="138" cy="33"/>
              <a:chOff x="2468" y="1332"/>
              <a:chExt cx="310" cy="60"/>
            </a:xfrm>
          </p:grpSpPr>
          <p:sp>
            <p:nvSpPr>
              <p:cNvPr id="315" name="Freeform 711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12700" cmpd="sng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6" name="Freeform 712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12700" cmpd="sng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313" name="Line 713"/>
            <p:cNvSpPr>
              <a:spLocks noChangeShapeType="1"/>
            </p:cNvSpPr>
            <p:nvPr/>
          </p:nvSpPr>
          <p:spPr bwMode="auto">
            <a:xfrm>
              <a:off x="4335" y="1503"/>
              <a:ext cx="0" cy="47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14" name="Line 714"/>
            <p:cNvSpPr>
              <a:spLocks noChangeShapeType="1"/>
            </p:cNvSpPr>
            <p:nvPr/>
          </p:nvSpPr>
          <p:spPr bwMode="auto">
            <a:xfrm>
              <a:off x="4578" y="1505"/>
              <a:ext cx="0" cy="46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17" name="Group 715"/>
          <p:cNvGrpSpPr>
            <a:grpSpLocks/>
          </p:cNvGrpSpPr>
          <p:nvPr/>
        </p:nvGrpSpPr>
        <p:grpSpPr bwMode="auto">
          <a:xfrm>
            <a:off x="7213600" y="2757488"/>
            <a:ext cx="390525" cy="174625"/>
            <a:chOff x="4334" y="1470"/>
            <a:chExt cx="246" cy="107"/>
          </a:xfrm>
        </p:grpSpPr>
        <p:sp>
          <p:nvSpPr>
            <p:cNvPr id="318" name="Oval 407"/>
            <p:cNvSpPr>
              <a:spLocks noChangeArrowheads="1"/>
            </p:cNvSpPr>
            <p:nvPr/>
          </p:nvSpPr>
          <p:spPr bwMode="auto">
            <a:xfrm>
              <a:off x="4335" y="1517"/>
              <a:ext cx="244" cy="60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319" name="Rectangle 410"/>
            <p:cNvSpPr>
              <a:spLocks noChangeArrowheads="1"/>
            </p:cNvSpPr>
            <p:nvPr/>
          </p:nvSpPr>
          <p:spPr bwMode="auto">
            <a:xfrm>
              <a:off x="4335" y="1511"/>
              <a:ext cx="245" cy="37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320" name="Oval 411"/>
            <p:cNvSpPr>
              <a:spLocks noChangeArrowheads="1"/>
            </p:cNvSpPr>
            <p:nvPr/>
          </p:nvSpPr>
          <p:spPr bwMode="auto">
            <a:xfrm>
              <a:off x="4334" y="1470"/>
              <a:ext cx="244" cy="70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321" name="Group 719"/>
            <p:cNvGrpSpPr>
              <a:grpSpLocks/>
            </p:cNvGrpSpPr>
            <p:nvPr/>
          </p:nvGrpSpPr>
          <p:grpSpPr bwMode="auto">
            <a:xfrm>
              <a:off x="4383" y="1488"/>
              <a:ext cx="138" cy="33"/>
              <a:chOff x="2468" y="1332"/>
              <a:chExt cx="310" cy="60"/>
            </a:xfrm>
          </p:grpSpPr>
          <p:sp>
            <p:nvSpPr>
              <p:cNvPr id="324" name="Freeform 720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12700" cmpd="sng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25" name="Freeform 721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12700" cmpd="sng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322" name="Line 722"/>
            <p:cNvSpPr>
              <a:spLocks noChangeShapeType="1"/>
            </p:cNvSpPr>
            <p:nvPr/>
          </p:nvSpPr>
          <p:spPr bwMode="auto">
            <a:xfrm>
              <a:off x="4335" y="1503"/>
              <a:ext cx="0" cy="47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23" name="Line 723"/>
            <p:cNvSpPr>
              <a:spLocks noChangeShapeType="1"/>
            </p:cNvSpPr>
            <p:nvPr/>
          </p:nvSpPr>
          <p:spPr bwMode="auto">
            <a:xfrm>
              <a:off x="4578" y="1505"/>
              <a:ext cx="0" cy="46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26" name="Group 724"/>
          <p:cNvGrpSpPr>
            <a:grpSpLocks/>
          </p:cNvGrpSpPr>
          <p:nvPr/>
        </p:nvGrpSpPr>
        <p:grpSpPr bwMode="auto">
          <a:xfrm>
            <a:off x="7762875" y="2759075"/>
            <a:ext cx="390525" cy="174625"/>
            <a:chOff x="4334" y="1470"/>
            <a:chExt cx="246" cy="107"/>
          </a:xfrm>
        </p:grpSpPr>
        <p:sp>
          <p:nvSpPr>
            <p:cNvPr id="327" name="Oval 407"/>
            <p:cNvSpPr>
              <a:spLocks noChangeArrowheads="1"/>
            </p:cNvSpPr>
            <p:nvPr/>
          </p:nvSpPr>
          <p:spPr bwMode="auto">
            <a:xfrm>
              <a:off x="4335" y="1517"/>
              <a:ext cx="244" cy="60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328" name="Rectangle 410"/>
            <p:cNvSpPr>
              <a:spLocks noChangeArrowheads="1"/>
            </p:cNvSpPr>
            <p:nvPr/>
          </p:nvSpPr>
          <p:spPr bwMode="auto">
            <a:xfrm>
              <a:off x="4335" y="1511"/>
              <a:ext cx="245" cy="37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329" name="Oval 411"/>
            <p:cNvSpPr>
              <a:spLocks noChangeArrowheads="1"/>
            </p:cNvSpPr>
            <p:nvPr/>
          </p:nvSpPr>
          <p:spPr bwMode="auto">
            <a:xfrm>
              <a:off x="4334" y="1470"/>
              <a:ext cx="244" cy="70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330" name="Group 728"/>
            <p:cNvGrpSpPr>
              <a:grpSpLocks/>
            </p:cNvGrpSpPr>
            <p:nvPr/>
          </p:nvGrpSpPr>
          <p:grpSpPr bwMode="auto">
            <a:xfrm>
              <a:off x="4383" y="1488"/>
              <a:ext cx="138" cy="33"/>
              <a:chOff x="2468" y="1332"/>
              <a:chExt cx="310" cy="60"/>
            </a:xfrm>
          </p:grpSpPr>
          <p:sp>
            <p:nvSpPr>
              <p:cNvPr id="333" name="Freeform 729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12700" cmpd="sng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4" name="Freeform 730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12700" cmpd="sng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331" name="Line 731"/>
            <p:cNvSpPr>
              <a:spLocks noChangeShapeType="1"/>
            </p:cNvSpPr>
            <p:nvPr/>
          </p:nvSpPr>
          <p:spPr bwMode="auto">
            <a:xfrm>
              <a:off x="4335" y="1503"/>
              <a:ext cx="0" cy="47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32" name="Line 732"/>
            <p:cNvSpPr>
              <a:spLocks noChangeShapeType="1"/>
            </p:cNvSpPr>
            <p:nvPr/>
          </p:nvSpPr>
          <p:spPr bwMode="auto">
            <a:xfrm>
              <a:off x="4578" y="1505"/>
              <a:ext cx="0" cy="46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5" name="Group 733"/>
          <p:cNvGrpSpPr>
            <a:grpSpLocks/>
          </p:cNvGrpSpPr>
          <p:nvPr/>
        </p:nvGrpSpPr>
        <p:grpSpPr bwMode="auto">
          <a:xfrm>
            <a:off x="7689850" y="2393950"/>
            <a:ext cx="390525" cy="174625"/>
            <a:chOff x="4334" y="1470"/>
            <a:chExt cx="246" cy="107"/>
          </a:xfrm>
        </p:grpSpPr>
        <p:sp>
          <p:nvSpPr>
            <p:cNvPr id="336" name="Oval 407"/>
            <p:cNvSpPr>
              <a:spLocks noChangeArrowheads="1"/>
            </p:cNvSpPr>
            <p:nvPr/>
          </p:nvSpPr>
          <p:spPr bwMode="auto">
            <a:xfrm>
              <a:off x="4335" y="1517"/>
              <a:ext cx="244" cy="60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337" name="Rectangle 410"/>
            <p:cNvSpPr>
              <a:spLocks noChangeArrowheads="1"/>
            </p:cNvSpPr>
            <p:nvPr/>
          </p:nvSpPr>
          <p:spPr bwMode="auto">
            <a:xfrm>
              <a:off x="4335" y="1511"/>
              <a:ext cx="245" cy="37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338" name="Oval 411"/>
            <p:cNvSpPr>
              <a:spLocks noChangeArrowheads="1"/>
            </p:cNvSpPr>
            <p:nvPr/>
          </p:nvSpPr>
          <p:spPr bwMode="auto">
            <a:xfrm>
              <a:off x="4334" y="1470"/>
              <a:ext cx="244" cy="70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339" name="Group 737"/>
            <p:cNvGrpSpPr>
              <a:grpSpLocks/>
            </p:cNvGrpSpPr>
            <p:nvPr/>
          </p:nvGrpSpPr>
          <p:grpSpPr bwMode="auto">
            <a:xfrm>
              <a:off x="4383" y="1488"/>
              <a:ext cx="138" cy="33"/>
              <a:chOff x="2468" y="1332"/>
              <a:chExt cx="310" cy="60"/>
            </a:xfrm>
          </p:grpSpPr>
          <p:sp>
            <p:nvSpPr>
              <p:cNvPr id="342" name="Freeform 738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12700" cmpd="sng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43" name="Freeform 739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12700" cmpd="sng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340" name="Line 740"/>
            <p:cNvSpPr>
              <a:spLocks noChangeShapeType="1"/>
            </p:cNvSpPr>
            <p:nvPr/>
          </p:nvSpPr>
          <p:spPr bwMode="auto">
            <a:xfrm>
              <a:off x="4335" y="1503"/>
              <a:ext cx="0" cy="47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41" name="Line 741"/>
            <p:cNvSpPr>
              <a:spLocks noChangeShapeType="1"/>
            </p:cNvSpPr>
            <p:nvPr/>
          </p:nvSpPr>
          <p:spPr bwMode="auto">
            <a:xfrm>
              <a:off x="4578" y="1505"/>
              <a:ext cx="0" cy="46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44" name="Group 742"/>
          <p:cNvGrpSpPr>
            <a:grpSpLocks/>
          </p:cNvGrpSpPr>
          <p:nvPr/>
        </p:nvGrpSpPr>
        <p:grpSpPr bwMode="auto">
          <a:xfrm>
            <a:off x="7737475" y="3644900"/>
            <a:ext cx="492125" cy="206375"/>
            <a:chOff x="4334" y="1470"/>
            <a:chExt cx="246" cy="107"/>
          </a:xfrm>
        </p:grpSpPr>
        <p:sp>
          <p:nvSpPr>
            <p:cNvPr id="345" name="Oval 407"/>
            <p:cNvSpPr>
              <a:spLocks noChangeArrowheads="1"/>
            </p:cNvSpPr>
            <p:nvPr/>
          </p:nvSpPr>
          <p:spPr bwMode="auto">
            <a:xfrm>
              <a:off x="4335" y="1517"/>
              <a:ext cx="244" cy="60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346" name="Rectangle 410"/>
            <p:cNvSpPr>
              <a:spLocks noChangeArrowheads="1"/>
            </p:cNvSpPr>
            <p:nvPr/>
          </p:nvSpPr>
          <p:spPr bwMode="auto">
            <a:xfrm>
              <a:off x="4335" y="1511"/>
              <a:ext cx="245" cy="37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347" name="Oval 411"/>
            <p:cNvSpPr>
              <a:spLocks noChangeArrowheads="1"/>
            </p:cNvSpPr>
            <p:nvPr/>
          </p:nvSpPr>
          <p:spPr bwMode="auto">
            <a:xfrm>
              <a:off x="4334" y="1470"/>
              <a:ext cx="244" cy="70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348" name="Group 746"/>
            <p:cNvGrpSpPr>
              <a:grpSpLocks/>
            </p:cNvGrpSpPr>
            <p:nvPr/>
          </p:nvGrpSpPr>
          <p:grpSpPr bwMode="auto">
            <a:xfrm>
              <a:off x="4383" y="1488"/>
              <a:ext cx="138" cy="33"/>
              <a:chOff x="2468" y="1332"/>
              <a:chExt cx="310" cy="60"/>
            </a:xfrm>
          </p:grpSpPr>
          <p:sp>
            <p:nvSpPr>
              <p:cNvPr id="351" name="Freeform 747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12700" cmpd="sng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52" name="Freeform 748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12700" cmpd="sng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349" name="Line 749"/>
            <p:cNvSpPr>
              <a:spLocks noChangeShapeType="1"/>
            </p:cNvSpPr>
            <p:nvPr/>
          </p:nvSpPr>
          <p:spPr bwMode="auto">
            <a:xfrm>
              <a:off x="4335" y="1503"/>
              <a:ext cx="0" cy="47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50" name="Line 750"/>
            <p:cNvSpPr>
              <a:spLocks noChangeShapeType="1"/>
            </p:cNvSpPr>
            <p:nvPr/>
          </p:nvSpPr>
          <p:spPr bwMode="auto">
            <a:xfrm>
              <a:off x="4578" y="1505"/>
              <a:ext cx="0" cy="4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53" name="Line 751"/>
          <p:cNvSpPr>
            <a:spLocks noChangeShapeType="1"/>
          </p:cNvSpPr>
          <p:nvPr/>
        </p:nvSpPr>
        <p:spPr bwMode="auto">
          <a:xfrm>
            <a:off x="6427788" y="3743325"/>
            <a:ext cx="67945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354" name="Group 752"/>
          <p:cNvGrpSpPr>
            <a:grpSpLocks/>
          </p:cNvGrpSpPr>
          <p:nvPr/>
        </p:nvGrpSpPr>
        <p:grpSpPr bwMode="auto">
          <a:xfrm>
            <a:off x="7086600" y="3632200"/>
            <a:ext cx="492125" cy="206375"/>
            <a:chOff x="4334" y="1470"/>
            <a:chExt cx="246" cy="107"/>
          </a:xfrm>
        </p:grpSpPr>
        <p:sp>
          <p:nvSpPr>
            <p:cNvPr id="355" name="Oval 407"/>
            <p:cNvSpPr>
              <a:spLocks noChangeArrowheads="1"/>
            </p:cNvSpPr>
            <p:nvPr/>
          </p:nvSpPr>
          <p:spPr bwMode="auto">
            <a:xfrm>
              <a:off x="4335" y="1517"/>
              <a:ext cx="244" cy="60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356" name="Rectangle 410"/>
            <p:cNvSpPr>
              <a:spLocks noChangeArrowheads="1"/>
            </p:cNvSpPr>
            <p:nvPr/>
          </p:nvSpPr>
          <p:spPr bwMode="auto">
            <a:xfrm>
              <a:off x="4335" y="1511"/>
              <a:ext cx="245" cy="37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357" name="Oval 411"/>
            <p:cNvSpPr>
              <a:spLocks noChangeArrowheads="1"/>
            </p:cNvSpPr>
            <p:nvPr/>
          </p:nvSpPr>
          <p:spPr bwMode="auto">
            <a:xfrm>
              <a:off x="4334" y="1470"/>
              <a:ext cx="244" cy="70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358" name="Group 756"/>
            <p:cNvGrpSpPr>
              <a:grpSpLocks/>
            </p:cNvGrpSpPr>
            <p:nvPr/>
          </p:nvGrpSpPr>
          <p:grpSpPr bwMode="auto">
            <a:xfrm>
              <a:off x="4383" y="1488"/>
              <a:ext cx="138" cy="33"/>
              <a:chOff x="2468" y="1332"/>
              <a:chExt cx="310" cy="60"/>
            </a:xfrm>
          </p:grpSpPr>
          <p:sp>
            <p:nvSpPr>
              <p:cNvPr id="361" name="Freeform 757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12700" cmpd="sng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62" name="Freeform 758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12700" cmpd="sng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359" name="Line 759"/>
            <p:cNvSpPr>
              <a:spLocks noChangeShapeType="1"/>
            </p:cNvSpPr>
            <p:nvPr/>
          </p:nvSpPr>
          <p:spPr bwMode="auto">
            <a:xfrm>
              <a:off x="4335" y="1503"/>
              <a:ext cx="0" cy="47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60" name="Line 760"/>
            <p:cNvSpPr>
              <a:spLocks noChangeShapeType="1"/>
            </p:cNvSpPr>
            <p:nvPr/>
          </p:nvSpPr>
          <p:spPr bwMode="auto">
            <a:xfrm>
              <a:off x="4578" y="1505"/>
              <a:ext cx="0" cy="4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63" name="Group 761"/>
          <p:cNvGrpSpPr>
            <a:grpSpLocks/>
          </p:cNvGrpSpPr>
          <p:nvPr/>
        </p:nvGrpSpPr>
        <p:grpSpPr bwMode="auto">
          <a:xfrm>
            <a:off x="7591425" y="4806950"/>
            <a:ext cx="622300" cy="244475"/>
            <a:chOff x="4334" y="1470"/>
            <a:chExt cx="246" cy="107"/>
          </a:xfrm>
        </p:grpSpPr>
        <p:sp>
          <p:nvSpPr>
            <p:cNvPr id="364" name="Oval 407"/>
            <p:cNvSpPr>
              <a:spLocks noChangeArrowheads="1"/>
            </p:cNvSpPr>
            <p:nvPr/>
          </p:nvSpPr>
          <p:spPr bwMode="auto">
            <a:xfrm>
              <a:off x="4335" y="1517"/>
              <a:ext cx="244" cy="60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365" name="Rectangle 410"/>
            <p:cNvSpPr>
              <a:spLocks noChangeArrowheads="1"/>
            </p:cNvSpPr>
            <p:nvPr/>
          </p:nvSpPr>
          <p:spPr bwMode="auto">
            <a:xfrm>
              <a:off x="4335" y="1511"/>
              <a:ext cx="245" cy="37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366" name="Oval 411"/>
            <p:cNvSpPr>
              <a:spLocks noChangeArrowheads="1"/>
            </p:cNvSpPr>
            <p:nvPr/>
          </p:nvSpPr>
          <p:spPr bwMode="auto">
            <a:xfrm>
              <a:off x="4334" y="1470"/>
              <a:ext cx="244" cy="70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367" name="Group 765"/>
            <p:cNvGrpSpPr>
              <a:grpSpLocks/>
            </p:cNvGrpSpPr>
            <p:nvPr/>
          </p:nvGrpSpPr>
          <p:grpSpPr bwMode="auto">
            <a:xfrm>
              <a:off x="4383" y="1488"/>
              <a:ext cx="138" cy="33"/>
              <a:chOff x="2468" y="1332"/>
              <a:chExt cx="310" cy="60"/>
            </a:xfrm>
          </p:grpSpPr>
          <p:sp>
            <p:nvSpPr>
              <p:cNvPr id="370" name="Freeform 766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12700" cmpd="sng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71" name="Freeform 767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12700" cmpd="sng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368" name="Line 768"/>
            <p:cNvSpPr>
              <a:spLocks noChangeShapeType="1"/>
            </p:cNvSpPr>
            <p:nvPr/>
          </p:nvSpPr>
          <p:spPr bwMode="auto">
            <a:xfrm>
              <a:off x="4335" y="1503"/>
              <a:ext cx="0" cy="47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69" name="Line 769"/>
            <p:cNvSpPr>
              <a:spLocks noChangeShapeType="1"/>
            </p:cNvSpPr>
            <p:nvPr/>
          </p:nvSpPr>
          <p:spPr bwMode="auto">
            <a:xfrm>
              <a:off x="4578" y="1505"/>
              <a:ext cx="0" cy="47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72" name="Group 770"/>
          <p:cNvGrpSpPr>
            <a:grpSpLocks/>
          </p:cNvGrpSpPr>
          <p:nvPr/>
        </p:nvGrpSpPr>
        <p:grpSpPr bwMode="auto">
          <a:xfrm>
            <a:off x="6965950" y="4508500"/>
            <a:ext cx="622300" cy="244475"/>
            <a:chOff x="4334" y="1470"/>
            <a:chExt cx="246" cy="107"/>
          </a:xfrm>
        </p:grpSpPr>
        <p:sp>
          <p:nvSpPr>
            <p:cNvPr id="373" name="Oval 407"/>
            <p:cNvSpPr>
              <a:spLocks noChangeArrowheads="1"/>
            </p:cNvSpPr>
            <p:nvPr/>
          </p:nvSpPr>
          <p:spPr bwMode="auto">
            <a:xfrm>
              <a:off x="4335" y="1517"/>
              <a:ext cx="244" cy="60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374" name="Rectangle 410"/>
            <p:cNvSpPr>
              <a:spLocks noChangeArrowheads="1"/>
            </p:cNvSpPr>
            <p:nvPr/>
          </p:nvSpPr>
          <p:spPr bwMode="auto">
            <a:xfrm>
              <a:off x="4335" y="1511"/>
              <a:ext cx="245" cy="37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375" name="Oval 411"/>
            <p:cNvSpPr>
              <a:spLocks noChangeArrowheads="1"/>
            </p:cNvSpPr>
            <p:nvPr/>
          </p:nvSpPr>
          <p:spPr bwMode="auto">
            <a:xfrm>
              <a:off x="4334" y="1470"/>
              <a:ext cx="244" cy="70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376" name="Group 774"/>
            <p:cNvGrpSpPr>
              <a:grpSpLocks/>
            </p:cNvGrpSpPr>
            <p:nvPr/>
          </p:nvGrpSpPr>
          <p:grpSpPr bwMode="auto">
            <a:xfrm>
              <a:off x="4383" y="1488"/>
              <a:ext cx="138" cy="33"/>
              <a:chOff x="2468" y="1332"/>
              <a:chExt cx="310" cy="60"/>
            </a:xfrm>
          </p:grpSpPr>
          <p:sp>
            <p:nvSpPr>
              <p:cNvPr id="379" name="Freeform 775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12700" cmpd="sng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80" name="Freeform 776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12700" cmpd="sng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377" name="Line 777"/>
            <p:cNvSpPr>
              <a:spLocks noChangeShapeType="1"/>
            </p:cNvSpPr>
            <p:nvPr/>
          </p:nvSpPr>
          <p:spPr bwMode="auto">
            <a:xfrm>
              <a:off x="4335" y="1503"/>
              <a:ext cx="0" cy="47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78" name="Line 778"/>
            <p:cNvSpPr>
              <a:spLocks noChangeShapeType="1"/>
            </p:cNvSpPr>
            <p:nvPr/>
          </p:nvSpPr>
          <p:spPr bwMode="auto">
            <a:xfrm>
              <a:off x="4578" y="1505"/>
              <a:ext cx="0" cy="47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81" name="Group 779"/>
          <p:cNvGrpSpPr>
            <a:grpSpLocks/>
          </p:cNvGrpSpPr>
          <p:nvPr/>
        </p:nvGrpSpPr>
        <p:grpSpPr bwMode="auto">
          <a:xfrm>
            <a:off x="6242050" y="4851400"/>
            <a:ext cx="622300" cy="244475"/>
            <a:chOff x="4334" y="1470"/>
            <a:chExt cx="246" cy="107"/>
          </a:xfrm>
        </p:grpSpPr>
        <p:sp>
          <p:nvSpPr>
            <p:cNvPr id="382" name="Oval 407"/>
            <p:cNvSpPr>
              <a:spLocks noChangeArrowheads="1"/>
            </p:cNvSpPr>
            <p:nvPr/>
          </p:nvSpPr>
          <p:spPr bwMode="auto">
            <a:xfrm>
              <a:off x="4335" y="1517"/>
              <a:ext cx="244" cy="60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383" name="Rectangle 410"/>
            <p:cNvSpPr>
              <a:spLocks noChangeArrowheads="1"/>
            </p:cNvSpPr>
            <p:nvPr/>
          </p:nvSpPr>
          <p:spPr bwMode="auto">
            <a:xfrm>
              <a:off x="4335" y="1511"/>
              <a:ext cx="245" cy="37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384" name="Oval 411"/>
            <p:cNvSpPr>
              <a:spLocks noChangeArrowheads="1"/>
            </p:cNvSpPr>
            <p:nvPr/>
          </p:nvSpPr>
          <p:spPr bwMode="auto">
            <a:xfrm>
              <a:off x="4334" y="1470"/>
              <a:ext cx="244" cy="70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385" name="Group 783"/>
            <p:cNvGrpSpPr>
              <a:grpSpLocks/>
            </p:cNvGrpSpPr>
            <p:nvPr/>
          </p:nvGrpSpPr>
          <p:grpSpPr bwMode="auto">
            <a:xfrm>
              <a:off x="4383" y="1488"/>
              <a:ext cx="138" cy="33"/>
              <a:chOff x="2468" y="1332"/>
              <a:chExt cx="310" cy="60"/>
            </a:xfrm>
          </p:grpSpPr>
          <p:sp>
            <p:nvSpPr>
              <p:cNvPr id="388" name="Freeform 784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12700" cmpd="sng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89" name="Freeform 785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12700" cmpd="sng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386" name="Line 786"/>
            <p:cNvSpPr>
              <a:spLocks noChangeShapeType="1"/>
            </p:cNvSpPr>
            <p:nvPr/>
          </p:nvSpPr>
          <p:spPr bwMode="auto">
            <a:xfrm>
              <a:off x="4335" y="1503"/>
              <a:ext cx="0" cy="47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87" name="Line 787"/>
            <p:cNvSpPr>
              <a:spLocks noChangeShapeType="1"/>
            </p:cNvSpPr>
            <p:nvPr/>
          </p:nvSpPr>
          <p:spPr bwMode="auto">
            <a:xfrm>
              <a:off x="4578" y="1505"/>
              <a:ext cx="0" cy="47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90" name="Group 788"/>
          <p:cNvGrpSpPr>
            <a:grpSpLocks/>
          </p:cNvGrpSpPr>
          <p:nvPr/>
        </p:nvGrpSpPr>
        <p:grpSpPr bwMode="auto">
          <a:xfrm>
            <a:off x="6051550" y="3644900"/>
            <a:ext cx="390525" cy="171450"/>
            <a:chOff x="4334" y="1470"/>
            <a:chExt cx="246" cy="107"/>
          </a:xfrm>
        </p:grpSpPr>
        <p:sp>
          <p:nvSpPr>
            <p:cNvPr id="391" name="Oval 407"/>
            <p:cNvSpPr>
              <a:spLocks noChangeArrowheads="1"/>
            </p:cNvSpPr>
            <p:nvPr/>
          </p:nvSpPr>
          <p:spPr bwMode="auto">
            <a:xfrm>
              <a:off x="4335" y="1517"/>
              <a:ext cx="244" cy="60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392" name="Rectangle 410"/>
            <p:cNvSpPr>
              <a:spLocks noChangeArrowheads="1"/>
            </p:cNvSpPr>
            <p:nvPr/>
          </p:nvSpPr>
          <p:spPr bwMode="auto">
            <a:xfrm>
              <a:off x="4335" y="1511"/>
              <a:ext cx="245" cy="37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393" name="Oval 411"/>
            <p:cNvSpPr>
              <a:spLocks noChangeArrowheads="1"/>
            </p:cNvSpPr>
            <p:nvPr/>
          </p:nvSpPr>
          <p:spPr bwMode="auto">
            <a:xfrm>
              <a:off x="4334" y="1470"/>
              <a:ext cx="244" cy="70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rgbClr val="EAEAEA"/>
                </a:gs>
              </a:gsLst>
              <a:lin ang="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394" name="Group 792"/>
            <p:cNvGrpSpPr>
              <a:grpSpLocks/>
            </p:cNvGrpSpPr>
            <p:nvPr/>
          </p:nvGrpSpPr>
          <p:grpSpPr bwMode="auto">
            <a:xfrm>
              <a:off x="4383" y="1488"/>
              <a:ext cx="138" cy="33"/>
              <a:chOff x="2468" y="1332"/>
              <a:chExt cx="310" cy="60"/>
            </a:xfrm>
          </p:grpSpPr>
          <p:sp>
            <p:nvSpPr>
              <p:cNvPr id="397" name="Freeform 793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12700" cmpd="sng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98" name="Freeform 794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12700" cmpd="sng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395" name="Line 795"/>
            <p:cNvSpPr>
              <a:spLocks noChangeShapeType="1"/>
            </p:cNvSpPr>
            <p:nvPr/>
          </p:nvSpPr>
          <p:spPr bwMode="auto">
            <a:xfrm>
              <a:off x="4335" y="1503"/>
              <a:ext cx="0" cy="5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96" name="Line 796"/>
            <p:cNvSpPr>
              <a:spLocks noChangeShapeType="1"/>
            </p:cNvSpPr>
            <p:nvPr/>
          </p:nvSpPr>
          <p:spPr bwMode="auto">
            <a:xfrm>
              <a:off x="4578" y="1505"/>
              <a:ext cx="0" cy="4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99" name="Group 797"/>
          <p:cNvGrpSpPr>
            <a:grpSpLocks/>
          </p:cNvGrpSpPr>
          <p:nvPr/>
        </p:nvGrpSpPr>
        <p:grpSpPr bwMode="auto">
          <a:xfrm>
            <a:off x="7161213" y="5005388"/>
            <a:ext cx="446087" cy="422275"/>
            <a:chOff x="5072" y="3611"/>
            <a:chExt cx="459" cy="380"/>
          </a:xfrm>
        </p:grpSpPr>
        <p:grpSp>
          <p:nvGrpSpPr>
            <p:cNvPr id="400" name="Group 798"/>
            <p:cNvGrpSpPr>
              <a:grpSpLocks/>
            </p:cNvGrpSpPr>
            <p:nvPr/>
          </p:nvGrpSpPr>
          <p:grpSpPr bwMode="auto">
            <a:xfrm>
              <a:off x="5144" y="3611"/>
              <a:ext cx="387" cy="99"/>
              <a:chOff x="5030" y="2639"/>
              <a:chExt cx="387" cy="99"/>
            </a:xfrm>
          </p:grpSpPr>
          <p:sp>
            <p:nvSpPr>
              <p:cNvPr id="402" name="Freeform 799"/>
              <p:cNvSpPr>
                <a:spLocks/>
              </p:cNvSpPr>
              <p:nvPr/>
            </p:nvSpPr>
            <p:spPr bwMode="auto">
              <a:xfrm>
                <a:off x="5134" y="2657"/>
                <a:ext cx="69" cy="55"/>
              </a:xfrm>
              <a:custGeom>
                <a:avLst/>
                <a:gdLst>
                  <a:gd name="T0" fmla="*/ 0 w 199"/>
                  <a:gd name="T1" fmla="*/ 0 h 232"/>
                  <a:gd name="T2" fmla="*/ 0 w 199"/>
                  <a:gd name="T3" fmla="*/ 0 h 232"/>
                  <a:gd name="T4" fmla="*/ 0 w 199"/>
                  <a:gd name="T5" fmla="*/ 0 h 232"/>
                  <a:gd name="T6" fmla="*/ 0 w 199"/>
                  <a:gd name="T7" fmla="*/ 0 h 232"/>
                  <a:gd name="T8" fmla="*/ 0 w 199"/>
                  <a:gd name="T9" fmla="*/ 0 h 232"/>
                  <a:gd name="T10" fmla="*/ 0 w 199"/>
                  <a:gd name="T11" fmla="*/ 0 h 232"/>
                  <a:gd name="T12" fmla="*/ 0 w 199"/>
                  <a:gd name="T13" fmla="*/ 0 h 232"/>
                  <a:gd name="T14" fmla="*/ 0 w 199"/>
                  <a:gd name="T15" fmla="*/ 0 h 232"/>
                  <a:gd name="T16" fmla="*/ 0 w 199"/>
                  <a:gd name="T17" fmla="*/ 0 h 232"/>
                  <a:gd name="T18" fmla="*/ 0 w 199"/>
                  <a:gd name="T19" fmla="*/ 0 h 232"/>
                  <a:gd name="T20" fmla="*/ 0 w 199"/>
                  <a:gd name="T21" fmla="*/ 0 h 232"/>
                  <a:gd name="T22" fmla="*/ 0 w 199"/>
                  <a:gd name="T23" fmla="*/ 0 h 232"/>
                  <a:gd name="T24" fmla="*/ 0 w 199"/>
                  <a:gd name="T25" fmla="*/ 0 h 232"/>
                  <a:gd name="T26" fmla="*/ 0 w 199"/>
                  <a:gd name="T27" fmla="*/ 0 h 232"/>
                  <a:gd name="T28" fmla="*/ 0 w 199"/>
                  <a:gd name="T29" fmla="*/ 0 h 232"/>
                  <a:gd name="T30" fmla="*/ 0 w 199"/>
                  <a:gd name="T31" fmla="*/ 0 h 232"/>
                  <a:gd name="T32" fmla="*/ 0 w 199"/>
                  <a:gd name="T33" fmla="*/ 0 h 232"/>
                  <a:gd name="T34" fmla="*/ 0 w 199"/>
                  <a:gd name="T35" fmla="*/ 0 h 232"/>
                  <a:gd name="T36" fmla="*/ 0 w 199"/>
                  <a:gd name="T37" fmla="*/ 0 h 232"/>
                  <a:gd name="T38" fmla="*/ 0 w 199"/>
                  <a:gd name="T39" fmla="*/ 0 h 232"/>
                  <a:gd name="T40" fmla="*/ 0 w 199"/>
                  <a:gd name="T41" fmla="*/ 0 h 232"/>
                  <a:gd name="T42" fmla="*/ 0 w 199"/>
                  <a:gd name="T43" fmla="*/ 0 h 232"/>
                  <a:gd name="T44" fmla="*/ 0 w 199"/>
                  <a:gd name="T45" fmla="*/ 0 h 232"/>
                  <a:gd name="T46" fmla="*/ 0 w 199"/>
                  <a:gd name="T47" fmla="*/ 0 h 232"/>
                  <a:gd name="T48" fmla="*/ 0 w 199"/>
                  <a:gd name="T49" fmla="*/ 0 h 232"/>
                  <a:gd name="T50" fmla="*/ 0 w 199"/>
                  <a:gd name="T51" fmla="*/ 0 h 232"/>
                  <a:gd name="T52" fmla="*/ 0 w 199"/>
                  <a:gd name="T53" fmla="*/ 0 h 232"/>
                  <a:gd name="T54" fmla="*/ 0 w 199"/>
                  <a:gd name="T55" fmla="*/ 0 h 232"/>
                  <a:gd name="T56" fmla="*/ 0 w 199"/>
                  <a:gd name="T57" fmla="*/ 0 h 232"/>
                  <a:gd name="T58" fmla="*/ 0 w 199"/>
                  <a:gd name="T59" fmla="*/ 0 h 232"/>
                  <a:gd name="T60" fmla="*/ 0 w 199"/>
                  <a:gd name="T61" fmla="*/ 0 h 232"/>
                  <a:gd name="T62" fmla="*/ 0 w 199"/>
                  <a:gd name="T63" fmla="*/ 0 h 232"/>
                  <a:gd name="T64" fmla="*/ 0 w 199"/>
                  <a:gd name="T65" fmla="*/ 0 h 232"/>
                  <a:gd name="T66" fmla="*/ 0 w 199"/>
                  <a:gd name="T67" fmla="*/ 0 h 232"/>
                  <a:gd name="T68" fmla="*/ 0 w 199"/>
                  <a:gd name="T69" fmla="*/ 0 h 232"/>
                  <a:gd name="T70" fmla="*/ 0 w 199"/>
                  <a:gd name="T71" fmla="*/ 0 h 232"/>
                  <a:gd name="T72" fmla="*/ 0 w 199"/>
                  <a:gd name="T73" fmla="*/ 0 h 232"/>
                  <a:gd name="T74" fmla="*/ 0 w 199"/>
                  <a:gd name="T75" fmla="*/ 0 h 232"/>
                  <a:gd name="T76" fmla="*/ 0 w 199"/>
                  <a:gd name="T77" fmla="*/ 0 h 232"/>
                  <a:gd name="T78" fmla="*/ 0 w 199"/>
                  <a:gd name="T79" fmla="*/ 0 h 232"/>
                  <a:gd name="T80" fmla="*/ 0 w 199"/>
                  <a:gd name="T81" fmla="*/ 0 h 232"/>
                  <a:gd name="T82" fmla="*/ 0 w 199"/>
                  <a:gd name="T83" fmla="*/ 0 h 232"/>
                  <a:gd name="T84" fmla="*/ 0 w 199"/>
                  <a:gd name="T85" fmla="*/ 0 h 232"/>
                  <a:gd name="T86" fmla="*/ 0 w 199"/>
                  <a:gd name="T87" fmla="*/ 0 h 232"/>
                  <a:gd name="T88" fmla="*/ 0 w 199"/>
                  <a:gd name="T89" fmla="*/ 0 h 232"/>
                  <a:gd name="T90" fmla="*/ 0 w 199"/>
                  <a:gd name="T91" fmla="*/ 0 h 232"/>
                  <a:gd name="T92" fmla="*/ 0 w 199"/>
                  <a:gd name="T93" fmla="*/ 0 h 232"/>
                  <a:gd name="T94" fmla="*/ 0 w 199"/>
                  <a:gd name="T95" fmla="*/ 0 h 232"/>
                  <a:gd name="T96" fmla="*/ 0 w 199"/>
                  <a:gd name="T97" fmla="*/ 0 h 2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99"/>
                  <a:gd name="T148" fmla="*/ 0 h 232"/>
                  <a:gd name="T149" fmla="*/ 199 w 199"/>
                  <a:gd name="T150" fmla="*/ 232 h 2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99" h="232">
                    <a:moveTo>
                      <a:pt x="70" y="29"/>
                    </a:moveTo>
                    <a:lnTo>
                      <a:pt x="55" y="39"/>
                    </a:lnTo>
                    <a:lnTo>
                      <a:pt x="42" y="50"/>
                    </a:lnTo>
                    <a:lnTo>
                      <a:pt x="30" y="63"/>
                    </a:lnTo>
                    <a:lnTo>
                      <a:pt x="20" y="77"/>
                    </a:lnTo>
                    <a:lnTo>
                      <a:pt x="12" y="91"/>
                    </a:lnTo>
                    <a:lnTo>
                      <a:pt x="6" y="108"/>
                    </a:lnTo>
                    <a:lnTo>
                      <a:pt x="2" y="125"/>
                    </a:lnTo>
                    <a:lnTo>
                      <a:pt x="0" y="142"/>
                    </a:lnTo>
                    <a:lnTo>
                      <a:pt x="2" y="166"/>
                    </a:lnTo>
                    <a:lnTo>
                      <a:pt x="12" y="186"/>
                    </a:lnTo>
                    <a:lnTo>
                      <a:pt x="26" y="203"/>
                    </a:lnTo>
                    <a:lnTo>
                      <a:pt x="45" y="216"/>
                    </a:lnTo>
                    <a:lnTo>
                      <a:pt x="66" y="226"/>
                    </a:lnTo>
                    <a:lnTo>
                      <a:pt x="88" y="230"/>
                    </a:lnTo>
                    <a:lnTo>
                      <a:pt x="111" y="232"/>
                    </a:lnTo>
                    <a:lnTo>
                      <a:pt x="134" y="228"/>
                    </a:lnTo>
                    <a:lnTo>
                      <a:pt x="138" y="228"/>
                    </a:lnTo>
                    <a:lnTo>
                      <a:pt x="143" y="226"/>
                    </a:lnTo>
                    <a:lnTo>
                      <a:pt x="147" y="222"/>
                    </a:lnTo>
                    <a:lnTo>
                      <a:pt x="148" y="218"/>
                    </a:lnTo>
                    <a:lnTo>
                      <a:pt x="145" y="212"/>
                    </a:lnTo>
                    <a:lnTo>
                      <a:pt x="141" y="207"/>
                    </a:lnTo>
                    <a:lnTo>
                      <a:pt x="135" y="203"/>
                    </a:lnTo>
                    <a:lnTo>
                      <a:pt x="129" y="201"/>
                    </a:lnTo>
                    <a:lnTo>
                      <a:pt x="117" y="197"/>
                    </a:lnTo>
                    <a:lnTo>
                      <a:pt x="105" y="195"/>
                    </a:lnTo>
                    <a:lnTo>
                      <a:pt x="94" y="193"/>
                    </a:lnTo>
                    <a:lnTo>
                      <a:pt x="83" y="190"/>
                    </a:lnTo>
                    <a:lnTo>
                      <a:pt x="73" y="187"/>
                    </a:lnTo>
                    <a:lnTo>
                      <a:pt x="62" y="182"/>
                    </a:lnTo>
                    <a:lnTo>
                      <a:pt x="53" y="176"/>
                    </a:lnTo>
                    <a:lnTo>
                      <a:pt x="43" y="167"/>
                    </a:lnTo>
                    <a:lnTo>
                      <a:pt x="40" y="128"/>
                    </a:lnTo>
                    <a:lnTo>
                      <a:pt x="49" y="96"/>
                    </a:lnTo>
                    <a:lnTo>
                      <a:pt x="68" y="71"/>
                    </a:lnTo>
                    <a:lnTo>
                      <a:pt x="94" y="50"/>
                    </a:lnTo>
                    <a:lnTo>
                      <a:pt x="122" y="34"/>
                    </a:lnTo>
                    <a:lnTo>
                      <a:pt x="151" y="21"/>
                    </a:lnTo>
                    <a:lnTo>
                      <a:pt x="178" y="12"/>
                    </a:lnTo>
                    <a:lnTo>
                      <a:pt x="199" y="4"/>
                    </a:lnTo>
                    <a:lnTo>
                      <a:pt x="186" y="1"/>
                    </a:lnTo>
                    <a:lnTo>
                      <a:pt x="172" y="0"/>
                    </a:lnTo>
                    <a:lnTo>
                      <a:pt x="156" y="2"/>
                    </a:lnTo>
                    <a:lnTo>
                      <a:pt x="138" y="4"/>
                    </a:lnTo>
                    <a:lnTo>
                      <a:pt x="121" y="10"/>
                    </a:lnTo>
                    <a:lnTo>
                      <a:pt x="103" y="16"/>
                    </a:lnTo>
                    <a:lnTo>
                      <a:pt x="86" y="23"/>
                    </a:lnTo>
                    <a:lnTo>
                      <a:pt x="70" y="29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03" name="Freeform 800"/>
              <p:cNvSpPr>
                <a:spLocks/>
              </p:cNvSpPr>
              <p:nvPr/>
            </p:nvSpPr>
            <p:spPr bwMode="auto">
              <a:xfrm>
                <a:off x="5252" y="2656"/>
                <a:ext cx="47" cy="42"/>
              </a:xfrm>
              <a:custGeom>
                <a:avLst/>
                <a:gdLst>
                  <a:gd name="T0" fmla="*/ 0 w 128"/>
                  <a:gd name="T1" fmla="*/ 0 h 180"/>
                  <a:gd name="T2" fmla="*/ 0 w 128"/>
                  <a:gd name="T3" fmla="*/ 0 h 180"/>
                  <a:gd name="T4" fmla="*/ 0 w 128"/>
                  <a:gd name="T5" fmla="*/ 0 h 180"/>
                  <a:gd name="T6" fmla="*/ 0 w 128"/>
                  <a:gd name="T7" fmla="*/ 0 h 180"/>
                  <a:gd name="T8" fmla="*/ 0 w 128"/>
                  <a:gd name="T9" fmla="*/ 0 h 180"/>
                  <a:gd name="T10" fmla="*/ 0 w 128"/>
                  <a:gd name="T11" fmla="*/ 0 h 180"/>
                  <a:gd name="T12" fmla="*/ 0 w 128"/>
                  <a:gd name="T13" fmla="*/ 0 h 180"/>
                  <a:gd name="T14" fmla="*/ 0 w 128"/>
                  <a:gd name="T15" fmla="*/ 0 h 180"/>
                  <a:gd name="T16" fmla="*/ 0 w 128"/>
                  <a:gd name="T17" fmla="*/ 0 h 180"/>
                  <a:gd name="T18" fmla="*/ 0 w 128"/>
                  <a:gd name="T19" fmla="*/ 0 h 180"/>
                  <a:gd name="T20" fmla="*/ 0 w 128"/>
                  <a:gd name="T21" fmla="*/ 0 h 180"/>
                  <a:gd name="T22" fmla="*/ 0 w 128"/>
                  <a:gd name="T23" fmla="*/ 0 h 180"/>
                  <a:gd name="T24" fmla="*/ 0 w 128"/>
                  <a:gd name="T25" fmla="*/ 0 h 180"/>
                  <a:gd name="T26" fmla="*/ 0 w 128"/>
                  <a:gd name="T27" fmla="*/ 0 h 180"/>
                  <a:gd name="T28" fmla="*/ 0 w 128"/>
                  <a:gd name="T29" fmla="*/ 0 h 180"/>
                  <a:gd name="T30" fmla="*/ 0 w 128"/>
                  <a:gd name="T31" fmla="*/ 0 h 180"/>
                  <a:gd name="T32" fmla="*/ 0 w 128"/>
                  <a:gd name="T33" fmla="*/ 0 h 180"/>
                  <a:gd name="T34" fmla="*/ 0 w 128"/>
                  <a:gd name="T35" fmla="*/ 0 h 180"/>
                  <a:gd name="T36" fmla="*/ 0 w 128"/>
                  <a:gd name="T37" fmla="*/ 0 h 180"/>
                  <a:gd name="T38" fmla="*/ 0 w 128"/>
                  <a:gd name="T39" fmla="*/ 0 h 180"/>
                  <a:gd name="T40" fmla="*/ 0 w 128"/>
                  <a:gd name="T41" fmla="*/ 0 h 180"/>
                  <a:gd name="T42" fmla="*/ 0 w 128"/>
                  <a:gd name="T43" fmla="*/ 0 h 180"/>
                  <a:gd name="T44" fmla="*/ 0 w 128"/>
                  <a:gd name="T45" fmla="*/ 0 h 180"/>
                  <a:gd name="T46" fmla="*/ 0 w 128"/>
                  <a:gd name="T47" fmla="*/ 0 h 180"/>
                  <a:gd name="T48" fmla="*/ 0 w 128"/>
                  <a:gd name="T49" fmla="*/ 0 h 180"/>
                  <a:gd name="T50" fmla="*/ 0 w 128"/>
                  <a:gd name="T51" fmla="*/ 0 h 180"/>
                  <a:gd name="T52" fmla="*/ 0 w 128"/>
                  <a:gd name="T53" fmla="*/ 0 h 180"/>
                  <a:gd name="T54" fmla="*/ 0 w 128"/>
                  <a:gd name="T55" fmla="*/ 0 h 180"/>
                  <a:gd name="T56" fmla="*/ 0 w 128"/>
                  <a:gd name="T57" fmla="*/ 0 h 180"/>
                  <a:gd name="T58" fmla="*/ 0 w 128"/>
                  <a:gd name="T59" fmla="*/ 0 h 180"/>
                  <a:gd name="T60" fmla="*/ 0 w 128"/>
                  <a:gd name="T61" fmla="*/ 0 h 180"/>
                  <a:gd name="T62" fmla="*/ 0 w 128"/>
                  <a:gd name="T63" fmla="*/ 0 h 180"/>
                  <a:gd name="T64" fmla="*/ 0 w 128"/>
                  <a:gd name="T65" fmla="*/ 0 h 180"/>
                  <a:gd name="T66" fmla="*/ 0 w 128"/>
                  <a:gd name="T67" fmla="*/ 0 h 180"/>
                  <a:gd name="T68" fmla="*/ 0 w 128"/>
                  <a:gd name="T69" fmla="*/ 0 h 180"/>
                  <a:gd name="T70" fmla="*/ 0 w 128"/>
                  <a:gd name="T71" fmla="*/ 0 h 180"/>
                  <a:gd name="T72" fmla="*/ 0 w 128"/>
                  <a:gd name="T73" fmla="*/ 0 h 180"/>
                  <a:gd name="T74" fmla="*/ 0 w 128"/>
                  <a:gd name="T75" fmla="*/ 0 h 180"/>
                  <a:gd name="T76" fmla="*/ 0 w 128"/>
                  <a:gd name="T77" fmla="*/ 0 h 180"/>
                  <a:gd name="T78" fmla="*/ 0 w 128"/>
                  <a:gd name="T79" fmla="*/ 0 h 180"/>
                  <a:gd name="T80" fmla="*/ 0 w 128"/>
                  <a:gd name="T81" fmla="*/ 0 h 18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0"/>
                  <a:gd name="T125" fmla="*/ 128 w 128"/>
                  <a:gd name="T126" fmla="*/ 180 h 18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0">
                    <a:moveTo>
                      <a:pt x="108" y="59"/>
                    </a:moveTo>
                    <a:lnTo>
                      <a:pt x="113" y="77"/>
                    </a:lnTo>
                    <a:lnTo>
                      <a:pt x="111" y="94"/>
                    </a:lnTo>
                    <a:lnTo>
                      <a:pt x="103" y="108"/>
                    </a:lnTo>
                    <a:lnTo>
                      <a:pt x="91" y="121"/>
                    </a:lnTo>
                    <a:lnTo>
                      <a:pt x="77" y="132"/>
                    </a:lnTo>
                    <a:lnTo>
                      <a:pt x="61" y="144"/>
                    </a:lnTo>
                    <a:lnTo>
                      <a:pt x="45" y="154"/>
                    </a:lnTo>
                    <a:lnTo>
                      <a:pt x="30" y="164"/>
                    </a:lnTo>
                    <a:lnTo>
                      <a:pt x="28" y="168"/>
                    </a:lnTo>
                    <a:lnTo>
                      <a:pt x="27" y="170"/>
                    </a:lnTo>
                    <a:lnTo>
                      <a:pt x="27" y="174"/>
                    </a:lnTo>
                    <a:lnTo>
                      <a:pt x="28" y="177"/>
                    </a:lnTo>
                    <a:lnTo>
                      <a:pt x="32" y="179"/>
                    </a:lnTo>
                    <a:lnTo>
                      <a:pt x="35" y="180"/>
                    </a:lnTo>
                    <a:lnTo>
                      <a:pt x="37" y="180"/>
                    </a:lnTo>
                    <a:lnTo>
                      <a:pt x="41" y="179"/>
                    </a:lnTo>
                    <a:lnTo>
                      <a:pt x="60" y="169"/>
                    </a:lnTo>
                    <a:lnTo>
                      <a:pt x="77" y="158"/>
                    </a:lnTo>
                    <a:lnTo>
                      <a:pt x="94" y="145"/>
                    </a:lnTo>
                    <a:lnTo>
                      <a:pt x="109" y="130"/>
                    </a:lnTo>
                    <a:lnTo>
                      <a:pt x="120" y="114"/>
                    </a:lnTo>
                    <a:lnTo>
                      <a:pt x="127" y="95"/>
                    </a:lnTo>
                    <a:lnTo>
                      <a:pt x="128" y="76"/>
                    </a:lnTo>
                    <a:lnTo>
                      <a:pt x="123" y="55"/>
                    </a:lnTo>
                    <a:lnTo>
                      <a:pt x="113" y="39"/>
                    </a:lnTo>
                    <a:lnTo>
                      <a:pt x="97" y="25"/>
                    </a:lnTo>
                    <a:lnTo>
                      <a:pt x="79" y="15"/>
                    </a:lnTo>
                    <a:lnTo>
                      <a:pt x="57" y="7"/>
                    </a:lnTo>
                    <a:lnTo>
                      <a:pt x="36" y="2"/>
                    </a:lnTo>
                    <a:lnTo>
                      <a:pt x="19" y="0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14" y="9"/>
                    </a:lnTo>
                    <a:lnTo>
                      <a:pt x="29" y="14"/>
                    </a:lnTo>
                    <a:lnTo>
                      <a:pt x="46" y="19"/>
                    </a:lnTo>
                    <a:lnTo>
                      <a:pt x="61" y="23"/>
                    </a:lnTo>
                    <a:lnTo>
                      <a:pt x="76" y="29"/>
                    </a:lnTo>
                    <a:lnTo>
                      <a:pt x="89" y="37"/>
                    </a:lnTo>
                    <a:lnTo>
                      <a:pt x="100" y="46"/>
                    </a:lnTo>
                    <a:lnTo>
                      <a:pt x="108" y="59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04" name="Freeform 801"/>
              <p:cNvSpPr>
                <a:spLocks/>
              </p:cNvSpPr>
              <p:nvPr/>
            </p:nvSpPr>
            <p:spPr bwMode="auto">
              <a:xfrm>
                <a:off x="5089" y="2646"/>
                <a:ext cx="114" cy="88"/>
              </a:xfrm>
              <a:custGeom>
                <a:avLst/>
                <a:gdLst>
                  <a:gd name="T0" fmla="*/ 0 w 322"/>
                  <a:gd name="T1" fmla="*/ 0 h 378"/>
                  <a:gd name="T2" fmla="*/ 0 w 322"/>
                  <a:gd name="T3" fmla="*/ 0 h 378"/>
                  <a:gd name="T4" fmla="*/ 0 w 322"/>
                  <a:gd name="T5" fmla="*/ 0 h 378"/>
                  <a:gd name="T6" fmla="*/ 0 w 322"/>
                  <a:gd name="T7" fmla="*/ 0 h 378"/>
                  <a:gd name="T8" fmla="*/ 0 w 322"/>
                  <a:gd name="T9" fmla="*/ 0 h 378"/>
                  <a:gd name="T10" fmla="*/ 0 w 322"/>
                  <a:gd name="T11" fmla="*/ 0 h 378"/>
                  <a:gd name="T12" fmla="*/ 0 w 322"/>
                  <a:gd name="T13" fmla="*/ 0 h 378"/>
                  <a:gd name="T14" fmla="*/ 0 w 322"/>
                  <a:gd name="T15" fmla="*/ 0 h 378"/>
                  <a:gd name="T16" fmla="*/ 0 w 322"/>
                  <a:gd name="T17" fmla="*/ 0 h 378"/>
                  <a:gd name="T18" fmla="*/ 0 w 322"/>
                  <a:gd name="T19" fmla="*/ 0 h 378"/>
                  <a:gd name="T20" fmla="*/ 0 w 322"/>
                  <a:gd name="T21" fmla="*/ 0 h 378"/>
                  <a:gd name="T22" fmla="*/ 0 w 322"/>
                  <a:gd name="T23" fmla="*/ 0 h 378"/>
                  <a:gd name="T24" fmla="*/ 0 w 322"/>
                  <a:gd name="T25" fmla="*/ 0 h 378"/>
                  <a:gd name="T26" fmla="*/ 0 w 322"/>
                  <a:gd name="T27" fmla="*/ 0 h 378"/>
                  <a:gd name="T28" fmla="*/ 0 w 322"/>
                  <a:gd name="T29" fmla="*/ 0 h 378"/>
                  <a:gd name="T30" fmla="*/ 0 w 322"/>
                  <a:gd name="T31" fmla="*/ 0 h 378"/>
                  <a:gd name="T32" fmla="*/ 0 w 322"/>
                  <a:gd name="T33" fmla="*/ 0 h 378"/>
                  <a:gd name="T34" fmla="*/ 0 w 322"/>
                  <a:gd name="T35" fmla="*/ 0 h 378"/>
                  <a:gd name="T36" fmla="*/ 0 w 322"/>
                  <a:gd name="T37" fmla="*/ 0 h 378"/>
                  <a:gd name="T38" fmla="*/ 0 w 322"/>
                  <a:gd name="T39" fmla="*/ 0 h 378"/>
                  <a:gd name="T40" fmla="*/ 0 w 322"/>
                  <a:gd name="T41" fmla="*/ 0 h 378"/>
                  <a:gd name="T42" fmla="*/ 0 w 322"/>
                  <a:gd name="T43" fmla="*/ 0 h 378"/>
                  <a:gd name="T44" fmla="*/ 0 w 322"/>
                  <a:gd name="T45" fmla="*/ 0 h 378"/>
                  <a:gd name="T46" fmla="*/ 0 w 322"/>
                  <a:gd name="T47" fmla="*/ 0 h 378"/>
                  <a:gd name="T48" fmla="*/ 0 w 322"/>
                  <a:gd name="T49" fmla="*/ 0 h 378"/>
                  <a:gd name="T50" fmla="*/ 0 w 322"/>
                  <a:gd name="T51" fmla="*/ 0 h 378"/>
                  <a:gd name="T52" fmla="*/ 0 w 322"/>
                  <a:gd name="T53" fmla="*/ 0 h 378"/>
                  <a:gd name="T54" fmla="*/ 0 w 322"/>
                  <a:gd name="T55" fmla="*/ 0 h 378"/>
                  <a:gd name="T56" fmla="*/ 0 w 322"/>
                  <a:gd name="T57" fmla="*/ 0 h 378"/>
                  <a:gd name="T58" fmla="*/ 0 w 322"/>
                  <a:gd name="T59" fmla="*/ 0 h 378"/>
                  <a:gd name="T60" fmla="*/ 0 w 322"/>
                  <a:gd name="T61" fmla="*/ 0 h 378"/>
                  <a:gd name="T62" fmla="*/ 0 w 322"/>
                  <a:gd name="T63" fmla="*/ 0 h 378"/>
                  <a:gd name="T64" fmla="*/ 0 w 322"/>
                  <a:gd name="T65" fmla="*/ 0 h 378"/>
                  <a:gd name="T66" fmla="*/ 0 w 322"/>
                  <a:gd name="T67" fmla="*/ 0 h 378"/>
                  <a:gd name="T68" fmla="*/ 0 w 322"/>
                  <a:gd name="T69" fmla="*/ 0 h 378"/>
                  <a:gd name="T70" fmla="*/ 0 w 322"/>
                  <a:gd name="T71" fmla="*/ 0 h 378"/>
                  <a:gd name="T72" fmla="*/ 0 w 322"/>
                  <a:gd name="T73" fmla="*/ 0 h 378"/>
                  <a:gd name="T74" fmla="*/ 0 w 322"/>
                  <a:gd name="T75" fmla="*/ 0 h 378"/>
                  <a:gd name="T76" fmla="*/ 0 w 322"/>
                  <a:gd name="T77" fmla="*/ 0 h 378"/>
                  <a:gd name="T78" fmla="*/ 0 w 322"/>
                  <a:gd name="T79" fmla="*/ 0 h 378"/>
                  <a:gd name="T80" fmla="*/ 0 w 322"/>
                  <a:gd name="T81" fmla="*/ 0 h 378"/>
                  <a:gd name="T82" fmla="*/ 0 w 322"/>
                  <a:gd name="T83" fmla="*/ 0 h 378"/>
                  <a:gd name="T84" fmla="*/ 0 w 322"/>
                  <a:gd name="T85" fmla="*/ 0 h 378"/>
                  <a:gd name="T86" fmla="*/ 0 w 322"/>
                  <a:gd name="T87" fmla="*/ 0 h 37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2"/>
                  <a:gd name="T133" fmla="*/ 0 h 378"/>
                  <a:gd name="T134" fmla="*/ 322 w 322"/>
                  <a:gd name="T135" fmla="*/ 378 h 37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2" h="378">
                    <a:moveTo>
                      <a:pt x="125" y="49"/>
                    </a:moveTo>
                    <a:lnTo>
                      <a:pt x="100" y="70"/>
                    </a:lnTo>
                    <a:lnTo>
                      <a:pt x="76" y="90"/>
                    </a:lnTo>
                    <a:lnTo>
                      <a:pt x="53" y="115"/>
                    </a:lnTo>
                    <a:lnTo>
                      <a:pt x="34" y="140"/>
                    </a:lnTo>
                    <a:lnTo>
                      <a:pt x="17" y="166"/>
                    </a:lnTo>
                    <a:lnTo>
                      <a:pt x="5" y="195"/>
                    </a:lnTo>
                    <a:lnTo>
                      <a:pt x="0" y="226"/>
                    </a:lnTo>
                    <a:lnTo>
                      <a:pt x="1" y="258"/>
                    </a:lnTo>
                    <a:lnTo>
                      <a:pt x="3" y="266"/>
                    </a:lnTo>
                    <a:lnTo>
                      <a:pt x="5" y="275"/>
                    </a:lnTo>
                    <a:lnTo>
                      <a:pt x="9" y="282"/>
                    </a:lnTo>
                    <a:lnTo>
                      <a:pt x="14" y="290"/>
                    </a:lnTo>
                    <a:lnTo>
                      <a:pt x="19" y="297"/>
                    </a:lnTo>
                    <a:lnTo>
                      <a:pt x="26" y="304"/>
                    </a:lnTo>
                    <a:lnTo>
                      <a:pt x="32" y="310"/>
                    </a:lnTo>
                    <a:lnTo>
                      <a:pt x="41" y="314"/>
                    </a:lnTo>
                    <a:lnTo>
                      <a:pt x="56" y="324"/>
                    </a:lnTo>
                    <a:lnTo>
                      <a:pt x="71" y="332"/>
                    </a:lnTo>
                    <a:lnTo>
                      <a:pt x="86" y="338"/>
                    </a:lnTo>
                    <a:lnTo>
                      <a:pt x="103" y="344"/>
                    </a:lnTo>
                    <a:lnTo>
                      <a:pt x="119" y="350"/>
                    </a:lnTo>
                    <a:lnTo>
                      <a:pt x="136" y="355"/>
                    </a:lnTo>
                    <a:lnTo>
                      <a:pt x="152" y="359"/>
                    </a:lnTo>
                    <a:lnTo>
                      <a:pt x="168" y="363"/>
                    </a:lnTo>
                    <a:lnTo>
                      <a:pt x="186" y="366"/>
                    </a:lnTo>
                    <a:lnTo>
                      <a:pt x="202" y="368"/>
                    </a:lnTo>
                    <a:lnTo>
                      <a:pt x="220" y="371"/>
                    </a:lnTo>
                    <a:lnTo>
                      <a:pt x="238" y="373"/>
                    </a:lnTo>
                    <a:lnTo>
                      <a:pt x="254" y="374"/>
                    </a:lnTo>
                    <a:lnTo>
                      <a:pt x="272" y="375"/>
                    </a:lnTo>
                    <a:lnTo>
                      <a:pt x="289" y="376"/>
                    </a:lnTo>
                    <a:lnTo>
                      <a:pt x="306" y="378"/>
                    </a:lnTo>
                    <a:lnTo>
                      <a:pt x="311" y="378"/>
                    </a:lnTo>
                    <a:lnTo>
                      <a:pt x="316" y="375"/>
                    </a:lnTo>
                    <a:lnTo>
                      <a:pt x="320" y="371"/>
                    </a:lnTo>
                    <a:lnTo>
                      <a:pt x="322" y="366"/>
                    </a:lnTo>
                    <a:lnTo>
                      <a:pt x="322" y="360"/>
                    </a:lnTo>
                    <a:lnTo>
                      <a:pt x="320" y="356"/>
                    </a:lnTo>
                    <a:lnTo>
                      <a:pt x="315" y="352"/>
                    </a:lnTo>
                    <a:lnTo>
                      <a:pt x="309" y="350"/>
                    </a:lnTo>
                    <a:lnTo>
                      <a:pt x="294" y="347"/>
                    </a:lnTo>
                    <a:lnTo>
                      <a:pt x="279" y="344"/>
                    </a:lnTo>
                    <a:lnTo>
                      <a:pt x="263" y="341"/>
                    </a:lnTo>
                    <a:lnTo>
                      <a:pt x="247" y="338"/>
                    </a:lnTo>
                    <a:lnTo>
                      <a:pt x="232" y="336"/>
                    </a:lnTo>
                    <a:lnTo>
                      <a:pt x="216" y="334"/>
                    </a:lnTo>
                    <a:lnTo>
                      <a:pt x="200" y="332"/>
                    </a:lnTo>
                    <a:lnTo>
                      <a:pt x="185" y="328"/>
                    </a:lnTo>
                    <a:lnTo>
                      <a:pt x="170" y="326"/>
                    </a:lnTo>
                    <a:lnTo>
                      <a:pt x="154" y="322"/>
                    </a:lnTo>
                    <a:lnTo>
                      <a:pt x="139" y="318"/>
                    </a:lnTo>
                    <a:lnTo>
                      <a:pt x="124" y="314"/>
                    </a:lnTo>
                    <a:lnTo>
                      <a:pt x="110" y="309"/>
                    </a:lnTo>
                    <a:lnTo>
                      <a:pt x="94" y="303"/>
                    </a:lnTo>
                    <a:lnTo>
                      <a:pt x="80" y="297"/>
                    </a:lnTo>
                    <a:lnTo>
                      <a:pt x="66" y="289"/>
                    </a:lnTo>
                    <a:lnTo>
                      <a:pt x="55" y="281"/>
                    </a:lnTo>
                    <a:lnTo>
                      <a:pt x="45" y="271"/>
                    </a:lnTo>
                    <a:lnTo>
                      <a:pt x="38" y="259"/>
                    </a:lnTo>
                    <a:lnTo>
                      <a:pt x="35" y="245"/>
                    </a:lnTo>
                    <a:lnTo>
                      <a:pt x="34" y="232"/>
                    </a:lnTo>
                    <a:lnTo>
                      <a:pt x="35" y="216"/>
                    </a:lnTo>
                    <a:lnTo>
                      <a:pt x="38" y="200"/>
                    </a:lnTo>
                    <a:lnTo>
                      <a:pt x="43" y="187"/>
                    </a:lnTo>
                    <a:lnTo>
                      <a:pt x="51" y="170"/>
                    </a:lnTo>
                    <a:lnTo>
                      <a:pt x="60" y="152"/>
                    </a:lnTo>
                    <a:lnTo>
                      <a:pt x="71" y="137"/>
                    </a:lnTo>
                    <a:lnTo>
                      <a:pt x="83" y="124"/>
                    </a:lnTo>
                    <a:lnTo>
                      <a:pt x="94" y="110"/>
                    </a:lnTo>
                    <a:lnTo>
                      <a:pt x="107" y="96"/>
                    </a:lnTo>
                    <a:lnTo>
                      <a:pt x="123" y="82"/>
                    </a:lnTo>
                    <a:lnTo>
                      <a:pt x="138" y="69"/>
                    </a:lnTo>
                    <a:lnTo>
                      <a:pt x="153" y="57"/>
                    </a:lnTo>
                    <a:lnTo>
                      <a:pt x="173" y="47"/>
                    </a:lnTo>
                    <a:lnTo>
                      <a:pt x="195" y="38"/>
                    </a:lnTo>
                    <a:lnTo>
                      <a:pt x="218" y="28"/>
                    </a:lnTo>
                    <a:lnTo>
                      <a:pt x="238" y="20"/>
                    </a:lnTo>
                    <a:lnTo>
                      <a:pt x="254" y="13"/>
                    </a:lnTo>
                    <a:lnTo>
                      <a:pt x="264" y="7"/>
                    </a:lnTo>
                    <a:lnTo>
                      <a:pt x="268" y="2"/>
                    </a:lnTo>
                    <a:lnTo>
                      <a:pt x="256" y="0"/>
                    </a:lnTo>
                    <a:lnTo>
                      <a:pt x="240" y="1"/>
                    </a:lnTo>
                    <a:lnTo>
                      <a:pt x="221" y="4"/>
                    </a:lnTo>
                    <a:lnTo>
                      <a:pt x="201" y="10"/>
                    </a:lnTo>
                    <a:lnTo>
                      <a:pt x="180" y="18"/>
                    </a:lnTo>
                    <a:lnTo>
                      <a:pt x="160" y="27"/>
                    </a:lnTo>
                    <a:lnTo>
                      <a:pt x="141" y="38"/>
                    </a:lnTo>
                    <a:lnTo>
                      <a:pt x="125" y="49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05" name="Freeform 802"/>
              <p:cNvSpPr>
                <a:spLocks/>
              </p:cNvSpPr>
              <p:nvPr/>
            </p:nvSpPr>
            <p:spPr bwMode="auto">
              <a:xfrm>
                <a:off x="5250" y="2643"/>
                <a:ext cx="99" cy="59"/>
              </a:xfrm>
              <a:custGeom>
                <a:avLst/>
                <a:gdLst>
                  <a:gd name="T0" fmla="*/ 0 w 283"/>
                  <a:gd name="T1" fmla="*/ 0 h 252"/>
                  <a:gd name="T2" fmla="*/ 0 w 283"/>
                  <a:gd name="T3" fmla="*/ 0 h 252"/>
                  <a:gd name="T4" fmla="*/ 0 w 283"/>
                  <a:gd name="T5" fmla="*/ 0 h 252"/>
                  <a:gd name="T6" fmla="*/ 0 w 283"/>
                  <a:gd name="T7" fmla="*/ 0 h 252"/>
                  <a:gd name="T8" fmla="*/ 0 w 283"/>
                  <a:gd name="T9" fmla="*/ 0 h 252"/>
                  <a:gd name="T10" fmla="*/ 0 w 283"/>
                  <a:gd name="T11" fmla="*/ 0 h 252"/>
                  <a:gd name="T12" fmla="*/ 0 w 283"/>
                  <a:gd name="T13" fmla="*/ 0 h 252"/>
                  <a:gd name="T14" fmla="*/ 0 w 283"/>
                  <a:gd name="T15" fmla="*/ 0 h 252"/>
                  <a:gd name="T16" fmla="*/ 0 w 283"/>
                  <a:gd name="T17" fmla="*/ 0 h 252"/>
                  <a:gd name="T18" fmla="*/ 0 w 283"/>
                  <a:gd name="T19" fmla="*/ 0 h 252"/>
                  <a:gd name="T20" fmla="*/ 0 w 283"/>
                  <a:gd name="T21" fmla="*/ 0 h 252"/>
                  <a:gd name="T22" fmla="*/ 0 w 283"/>
                  <a:gd name="T23" fmla="*/ 0 h 252"/>
                  <a:gd name="T24" fmla="*/ 0 w 283"/>
                  <a:gd name="T25" fmla="*/ 0 h 252"/>
                  <a:gd name="T26" fmla="*/ 0 w 283"/>
                  <a:gd name="T27" fmla="*/ 0 h 252"/>
                  <a:gd name="T28" fmla="*/ 0 w 283"/>
                  <a:gd name="T29" fmla="*/ 0 h 252"/>
                  <a:gd name="T30" fmla="*/ 0 w 283"/>
                  <a:gd name="T31" fmla="*/ 0 h 252"/>
                  <a:gd name="T32" fmla="*/ 0 w 283"/>
                  <a:gd name="T33" fmla="*/ 0 h 252"/>
                  <a:gd name="T34" fmla="*/ 0 w 283"/>
                  <a:gd name="T35" fmla="*/ 0 h 252"/>
                  <a:gd name="T36" fmla="*/ 0 w 283"/>
                  <a:gd name="T37" fmla="*/ 0 h 252"/>
                  <a:gd name="T38" fmla="*/ 0 w 283"/>
                  <a:gd name="T39" fmla="*/ 0 h 252"/>
                  <a:gd name="T40" fmla="*/ 0 w 283"/>
                  <a:gd name="T41" fmla="*/ 0 h 252"/>
                  <a:gd name="T42" fmla="*/ 0 w 283"/>
                  <a:gd name="T43" fmla="*/ 0 h 252"/>
                  <a:gd name="T44" fmla="*/ 0 w 283"/>
                  <a:gd name="T45" fmla="*/ 0 h 252"/>
                  <a:gd name="T46" fmla="*/ 0 w 283"/>
                  <a:gd name="T47" fmla="*/ 0 h 252"/>
                  <a:gd name="T48" fmla="*/ 0 w 283"/>
                  <a:gd name="T49" fmla="*/ 0 h 252"/>
                  <a:gd name="T50" fmla="*/ 0 w 283"/>
                  <a:gd name="T51" fmla="*/ 0 h 252"/>
                  <a:gd name="T52" fmla="*/ 0 w 283"/>
                  <a:gd name="T53" fmla="*/ 0 h 252"/>
                  <a:gd name="T54" fmla="*/ 0 w 283"/>
                  <a:gd name="T55" fmla="*/ 0 h 252"/>
                  <a:gd name="T56" fmla="*/ 0 w 283"/>
                  <a:gd name="T57" fmla="*/ 0 h 252"/>
                  <a:gd name="T58" fmla="*/ 0 w 283"/>
                  <a:gd name="T59" fmla="*/ 0 h 252"/>
                  <a:gd name="T60" fmla="*/ 0 w 283"/>
                  <a:gd name="T61" fmla="*/ 0 h 252"/>
                  <a:gd name="T62" fmla="*/ 0 w 283"/>
                  <a:gd name="T63" fmla="*/ 0 h 252"/>
                  <a:gd name="T64" fmla="*/ 0 w 283"/>
                  <a:gd name="T65" fmla="*/ 0 h 252"/>
                  <a:gd name="T66" fmla="*/ 0 w 283"/>
                  <a:gd name="T67" fmla="*/ 0 h 252"/>
                  <a:gd name="T68" fmla="*/ 0 w 283"/>
                  <a:gd name="T69" fmla="*/ 0 h 252"/>
                  <a:gd name="T70" fmla="*/ 0 w 283"/>
                  <a:gd name="T71" fmla="*/ 0 h 252"/>
                  <a:gd name="T72" fmla="*/ 0 w 283"/>
                  <a:gd name="T73" fmla="*/ 0 h 252"/>
                  <a:gd name="T74" fmla="*/ 0 w 283"/>
                  <a:gd name="T75" fmla="*/ 0 h 252"/>
                  <a:gd name="T76" fmla="*/ 0 w 283"/>
                  <a:gd name="T77" fmla="*/ 0 h 252"/>
                  <a:gd name="T78" fmla="*/ 0 w 283"/>
                  <a:gd name="T79" fmla="*/ 0 h 252"/>
                  <a:gd name="T80" fmla="*/ 0 w 283"/>
                  <a:gd name="T81" fmla="*/ 0 h 252"/>
                  <a:gd name="T82" fmla="*/ 0 w 283"/>
                  <a:gd name="T83" fmla="*/ 0 h 252"/>
                  <a:gd name="T84" fmla="*/ 0 w 283"/>
                  <a:gd name="T85" fmla="*/ 0 h 252"/>
                  <a:gd name="T86" fmla="*/ 0 w 283"/>
                  <a:gd name="T87" fmla="*/ 0 h 252"/>
                  <a:gd name="T88" fmla="*/ 0 w 283"/>
                  <a:gd name="T89" fmla="*/ 0 h 252"/>
                  <a:gd name="T90" fmla="*/ 0 w 283"/>
                  <a:gd name="T91" fmla="*/ 0 h 252"/>
                  <a:gd name="T92" fmla="*/ 0 w 283"/>
                  <a:gd name="T93" fmla="*/ 0 h 252"/>
                  <a:gd name="T94" fmla="*/ 0 w 283"/>
                  <a:gd name="T95" fmla="*/ 0 h 252"/>
                  <a:gd name="T96" fmla="*/ 0 w 283"/>
                  <a:gd name="T97" fmla="*/ 0 h 252"/>
                  <a:gd name="T98" fmla="*/ 0 w 283"/>
                  <a:gd name="T99" fmla="*/ 0 h 252"/>
                  <a:gd name="T100" fmla="*/ 0 w 283"/>
                  <a:gd name="T101" fmla="*/ 0 h 252"/>
                  <a:gd name="T102" fmla="*/ 0 w 283"/>
                  <a:gd name="T103" fmla="*/ 0 h 252"/>
                  <a:gd name="T104" fmla="*/ 0 w 283"/>
                  <a:gd name="T105" fmla="*/ 0 h 252"/>
                  <a:gd name="T106" fmla="*/ 0 w 283"/>
                  <a:gd name="T107" fmla="*/ 0 h 252"/>
                  <a:gd name="T108" fmla="*/ 0 w 283"/>
                  <a:gd name="T109" fmla="*/ 0 h 252"/>
                  <a:gd name="T110" fmla="*/ 0 w 283"/>
                  <a:gd name="T111" fmla="*/ 0 h 252"/>
                  <a:gd name="T112" fmla="*/ 0 w 283"/>
                  <a:gd name="T113" fmla="*/ 0 h 252"/>
                  <a:gd name="T114" fmla="*/ 0 w 283"/>
                  <a:gd name="T115" fmla="*/ 0 h 252"/>
                  <a:gd name="T116" fmla="*/ 0 w 283"/>
                  <a:gd name="T117" fmla="*/ 0 h 252"/>
                  <a:gd name="T118" fmla="*/ 0 w 283"/>
                  <a:gd name="T119" fmla="*/ 0 h 252"/>
                  <a:gd name="T120" fmla="*/ 0 w 283"/>
                  <a:gd name="T121" fmla="*/ 0 h 25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3"/>
                  <a:gd name="T184" fmla="*/ 0 h 252"/>
                  <a:gd name="T185" fmla="*/ 283 w 283"/>
                  <a:gd name="T186" fmla="*/ 252 h 25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3" h="252">
                    <a:moveTo>
                      <a:pt x="235" y="77"/>
                    </a:moveTo>
                    <a:lnTo>
                      <a:pt x="248" y="91"/>
                    </a:lnTo>
                    <a:lnTo>
                      <a:pt x="256" y="107"/>
                    </a:lnTo>
                    <a:lnTo>
                      <a:pt x="259" y="124"/>
                    </a:lnTo>
                    <a:lnTo>
                      <a:pt x="259" y="142"/>
                    </a:lnTo>
                    <a:lnTo>
                      <a:pt x="257" y="157"/>
                    </a:lnTo>
                    <a:lnTo>
                      <a:pt x="252" y="170"/>
                    </a:lnTo>
                    <a:lnTo>
                      <a:pt x="244" y="183"/>
                    </a:lnTo>
                    <a:lnTo>
                      <a:pt x="236" y="193"/>
                    </a:lnTo>
                    <a:lnTo>
                      <a:pt x="225" y="204"/>
                    </a:lnTo>
                    <a:lnTo>
                      <a:pt x="215" y="214"/>
                    </a:lnTo>
                    <a:lnTo>
                      <a:pt x="204" y="224"/>
                    </a:lnTo>
                    <a:lnTo>
                      <a:pt x="194" y="234"/>
                    </a:lnTo>
                    <a:lnTo>
                      <a:pt x="191" y="238"/>
                    </a:lnTo>
                    <a:lnTo>
                      <a:pt x="191" y="241"/>
                    </a:lnTo>
                    <a:lnTo>
                      <a:pt x="191" y="245"/>
                    </a:lnTo>
                    <a:lnTo>
                      <a:pt x="194" y="248"/>
                    </a:lnTo>
                    <a:lnTo>
                      <a:pt x="197" y="250"/>
                    </a:lnTo>
                    <a:lnTo>
                      <a:pt x="202" y="252"/>
                    </a:lnTo>
                    <a:lnTo>
                      <a:pt x="205" y="250"/>
                    </a:lnTo>
                    <a:lnTo>
                      <a:pt x="209" y="248"/>
                    </a:lnTo>
                    <a:lnTo>
                      <a:pt x="232" y="233"/>
                    </a:lnTo>
                    <a:lnTo>
                      <a:pt x="252" y="214"/>
                    </a:lnTo>
                    <a:lnTo>
                      <a:pt x="268" y="192"/>
                    </a:lnTo>
                    <a:lnTo>
                      <a:pt x="278" y="167"/>
                    </a:lnTo>
                    <a:lnTo>
                      <a:pt x="283" y="141"/>
                    </a:lnTo>
                    <a:lnTo>
                      <a:pt x="280" y="115"/>
                    </a:lnTo>
                    <a:lnTo>
                      <a:pt x="271" y="91"/>
                    </a:lnTo>
                    <a:lnTo>
                      <a:pt x="252" y="69"/>
                    </a:lnTo>
                    <a:lnTo>
                      <a:pt x="238" y="57"/>
                    </a:lnTo>
                    <a:lnTo>
                      <a:pt x="222" y="48"/>
                    </a:lnTo>
                    <a:lnTo>
                      <a:pt x="204" y="39"/>
                    </a:lnTo>
                    <a:lnTo>
                      <a:pt x="184" y="31"/>
                    </a:lnTo>
                    <a:lnTo>
                      <a:pt x="164" y="23"/>
                    </a:lnTo>
                    <a:lnTo>
                      <a:pt x="144" y="17"/>
                    </a:lnTo>
                    <a:lnTo>
                      <a:pt x="123" y="13"/>
                    </a:lnTo>
                    <a:lnTo>
                      <a:pt x="103" y="8"/>
                    </a:lnTo>
                    <a:lnTo>
                      <a:pt x="83" y="5"/>
                    </a:lnTo>
                    <a:lnTo>
                      <a:pt x="66" y="2"/>
                    </a:lnTo>
                    <a:lnTo>
                      <a:pt x="48" y="0"/>
                    </a:lnTo>
                    <a:lnTo>
                      <a:pt x="34" y="0"/>
                    </a:lnTo>
                    <a:lnTo>
                      <a:pt x="21" y="0"/>
                    </a:lnTo>
                    <a:lnTo>
                      <a:pt x="11" y="0"/>
                    </a:lnTo>
                    <a:lnTo>
                      <a:pt x="4" y="2"/>
                    </a:lnTo>
                    <a:lnTo>
                      <a:pt x="0" y="5"/>
                    </a:lnTo>
                    <a:lnTo>
                      <a:pt x="12" y="7"/>
                    </a:lnTo>
                    <a:lnTo>
                      <a:pt x="24" y="8"/>
                    </a:lnTo>
                    <a:lnTo>
                      <a:pt x="38" y="10"/>
                    </a:lnTo>
                    <a:lnTo>
                      <a:pt x="52" y="13"/>
                    </a:lnTo>
                    <a:lnTo>
                      <a:pt x="66" y="16"/>
                    </a:lnTo>
                    <a:lnTo>
                      <a:pt x="82" y="18"/>
                    </a:lnTo>
                    <a:lnTo>
                      <a:pt x="98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4"/>
                    </a:lnTo>
                    <a:lnTo>
                      <a:pt x="162" y="39"/>
                    </a:lnTo>
                    <a:lnTo>
                      <a:pt x="177" y="45"/>
                    </a:lnTo>
                    <a:lnTo>
                      <a:pt x="193" y="52"/>
                    </a:lnTo>
                    <a:lnTo>
                      <a:pt x="208" y="60"/>
                    </a:lnTo>
                    <a:lnTo>
                      <a:pt x="222" y="68"/>
                    </a:lnTo>
                    <a:lnTo>
                      <a:pt x="235" y="77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06" name="Freeform 803"/>
              <p:cNvSpPr>
                <a:spLocks/>
              </p:cNvSpPr>
              <p:nvPr/>
            </p:nvSpPr>
            <p:spPr bwMode="auto">
              <a:xfrm>
                <a:off x="5047" y="2671"/>
                <a:ext cx="40" cy="55"/>
              </a:xfrm>
              <a:custGeom>
                <a:avLst/>
                <a:gdLst>
                  <a:gd name="T0" fmla="*/ 0 w 114"/>
                  <a:gd name="T1" fmla="*/ 0 h 238"/>
                  <a:gd name="T2" fmla="*/ 0 w 114"/>
                  <a:gd name="T3" fmla="*/ 0 h 238"/>
                  <a:gd name="T4" fmla="*/ 0 w 114"/>
                  <a:gd name="T5" fmla="*/ 0 h 238"/>
                  <a:gd name="T6" fmla="*/ 0 w 114"/>
                  <a:gd name="T7" fmla="*/ 0 h 238"/>
                  <a:gd name="T8" fmla="*/ 0 w 114"/>
                  <a:gd name="T9" fmla="*/ 0 h 238"/>
                  <a:gd name="T10" fmla="*/ 0 w 114"/>
                  <a:gd name="T11" fmla="*/ 0 h 238"/>
                  <a:gd name="T12" fmla="*/ 0 w 114"/>
                  <a:gd name="T13" fmla="*/ 0 h 238"/>
                  <a:gd name="T14" fmla="*/ 0 w 114"/>
                  <a:gd name="T15" fmla="*/ 0 h 238"/>
                  <a:gd name="T16" fmla="*/ 0 w 114"/>
                  <a:gd name="T17" fmla="*/ 0 h 238"/>
                  <a:gd name="T18" fmla="*/ 0 w 114"/>
                  <a:gd name="T19" fmla="*/ 0 h 238"/>
                  <a:gd name="T20" fmla="*/ 0 w 114"/>
                  <a:gd name="T21" fmla="*/ 0 h 238"/>
                  <a:gd name="T22" fmla="*/ 0 w 114"/>
                  <a:gd name="T23" fmla="*/ 0 h 238"/>
                  <a:gd name="T24" fmla="*/ 0 w 114"/>
                  <a:gd name="T25" fmla="*/ 0 h 238"/>
                  <a:gd name="T26" fmla="*/ 0 w 114"/>
                  <a:gd name="T27" fmla="*/ 0 h 238"/>
                  <a:gd name="T28" fmla="*/ 0 w 114"/>
                  <a:gd name="T29" fmla="*/ 0 h 238"/>
                  <a:gd name="T30" fmla="*/ 0 w 114"/>
                  <a:gd name="T31" fmla="*/ 0 h 238"/>
                  <a:gd name="T32" fmla="*/ 0 w 114"/>
                  <a:gd name="T33" fmla="*/ 0 h 238"/>
                  <a:gd name="T34" fmla="*/ 0 w 114"/>
                  <a:gd name="T35" fmla="*/ 0 h 238"/>
                  <a:gd name="T36" fmla="*/ 0 w 114"/>
                  <a:gd name="T37" fmla="*/ 0 h 238"/>
                  <a:gd name="T38" fmla="*/ 0 w 114"/>
                  <a:gd name="T39" fmla="*/ 0 h 238"/>
                  <a:gd name="T40" fmla="*/ 0 w 114"/>
                  <a:gd name="T41" fmla="*/ 0 h 238"/>
                  <a:gd name="T42" fmla="*/ 0 w 114"/>
                  <a:gd name="T43" fmla="*/ 0 h 238"/>
                  <a:gd name="T44" fmla="*/ 0 w 114"/>
                  <a:gd name="T45" fmla="*/ 0 h 238"/>
                  <a:gd name="T46" fmla="*/ 0 w 114"/>
                  <a:gd name="T47" fmla="*/ 0 h 238"/>
                  <a:gd name="T48" fmla="*/ 0 w 114"/>
                  <a:gd name="T49" fmla="*/ 0 h 238"/>
                  <a:gd name="T50" fmla="*/ 0 w 114"/>
                  <a:gd name="T51" fmla="*/ 0 h 238"/>
                  <a:gd name="T52" fmla="*/ 0 w 114"/>
                  <a:gd name="T53" fmla="*/ 0 h 238"/>
                  <a:gd name="T54" fmla="*/ 0 w 114"/>
                  <a:gd name="T55" fmla="*/ 0 h 238"/>
                  <a:gd name="T56" fmla="*/ 0 w 114"/>
                  <a:gd name="T57" fmla="*/ 0 h 238"/>
                  <a:gd name="T58" fmla="*/ 0 w 114"/>
                  <a:gd name="T59" fmla="*/ 0 h 238"/>
                  <a:gd name="T60" fmla="*/ 0 w 114"/>
                  <a:gd name="T61" fmla="*/ 0 h 238"/>
                  <a:gd name="T62" fmla="*/ 0 w 114"/>
                  <a:gd name="T63" fmla="*/ 0 h 238"/>
                  <a:gd name="T64" fmla="*/ 0 w 114"/>
                  <a:gd name="T65" fmla="*/ 0 h 238"/>
                  <a:gd name="T66" fmla="*/ 0 w 114"/>
                  <a:gd name="T67" fmla="*/ 0 h 238"/>
                  <a:gd name="T68" fmla="*/ 0 w 114"/>
                  <a:gd name="T69" fmla="*/ 0 h 238"/>
                  <a:gd name="T70" fmla="*/ 0 w 114"/>
                  <a:gd name="T71" fmla="*/ 0 h 238"/>
                  <a:gd name="T72" fmla="*/ 0 w 114"/>
                  <a:gd name="T73" fmla="*/ 0 h 238"/>
                  <a:gd name="T74" fmla="*/ 0 w 114"/>
                  <a:gd name="T75" fmla="*/ 0 h 238"/>
                  <a:gd name="T76" fmla="*/ 0 w 114"/>
                  <a:gd name="T77" fmla="*/ 0 h 238"/>
                  <a:gd name="T78" fmla="*/ 0 w 114"/>
                  <a:gd name="T79" fmla="*/ 0 h 238"/>
                  <a:gd name="T80" fmla="*/ 0 w 114"/>
                  <a:gd name="T81" fmla="*/ 0 h 23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4"/>
                  <a:gd name="T124" fmla="*/ 0 h 238"/>
                  <a:gd name="T125" fmla="*/ 114 w 114"/>
                  <a:gd name="T126" fmla="*/ 238 h 23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4" h="238">
                    <a:moveTo>
                      <a:pt x="0" y="130"/>
                    </a:moveTo>
                    <a:lnTo>
                      <a:pt x="0" y="149"/>
                    </a:lnTo>
                    <a:lnTo>
                      <a:pt x="4" y="168"/>
                    </a:lnTo>
                    <a:lnTo>
                      <a:pt x="12" y="185"/>
                    </a:lnTo>
                    <a:lnTo>
                      <a:pt x="24" y="200"/>
                    </a:lnTo>
                    <a:lnTo>
                      <a:pt x="38" y="213"/>
                    </a:lnTo>
                    <a:lnTo>
                      <a:pt x="55" y="224"/>
                    </a:lnTo>
                    <a:lnTo>
                      <a:pt x="73" y="232"/>
                    </a:lnTo>
                    <a:lnTo>
                      <a:pt x="92" y="237"/>
                    </a:lnTo>
                    <a:lnTo>
                      <a:pt x="98" y="238"/>
                    </a:lnTo>
                    <a:lnTo>
                      <a:pt x="104" y="235"/>
                    </a:lnTo>
                    <a:lnTo>
                      <a:pt x="109" y="232"/>
                    </a:lnTo>
                    <a:lnTo>
                      <a:pt x="111" y="227"/>
                    </a:lnTo>
                    <a:lnTo>
                      <a:pt x="111" y="222"/>
                    </a:lnTo>
                    <a:lnTo>
                      <a:pt x="110" y="216"/>
                    </a:lnTo>
                    <a:lnTo>
                      <a:pt x="106" y="211"/>
                    </a:lnTo>
                    <a:lnTo>
                      <a:pt x="100" y="209"/>
                    </a:lnTo>
                    <a:lnTo>
                      <a:pt x="82" y="202"/>
                    </a:lnTo>
                    <a:lnTo>
                      <a:pt x="64" y="193"/>
                    </a:lnTo>
                    <a:lnTo>
                      <a:pt x="50" y="180"/>
                    </a:lnTo>
                    <a:lnTo>
                      <a:pt x="39" y="167"/>
                    </a:lnTo>
                    <a:lnTo>
                      <a:pt x="32" y="149"/>
                    </a:lnTo>
                    <a:lnTo>
                      <a:pt x="29" y="131"/>
                    </a:lnTo>
                    <a:lnTo>
                      <a:pt x="29" y="111"/>
                    </a:lnTo>
                    <a:lnTo>
                      <a:pt x="35" y="91"/>
                    </a:lnTo>
                    <a:lnTo>
                      <a:pt x="42" y="76"/>
                    </a:lnTo>
                    <a:lnTo>
                      <a:pt x="51" y="62"/>
                    </a:lnTo>
                    <a:lnTo>
                      <a:pt x="62" y="49"/>
                    </a:lnTo>
                    <a:lnTo>
                      <a:pt x="73" y="38"/>
                    </a:lnTo>
                    <a:lnTo>
                      <a:pt x="84" y="28"/>
                    </a:lnTo>
                    <a:lnTo>
                      <a:pt x="96" y="18"/>
                    </a:lnTo>
                    <a:lnTo>
                      <a:pt x="106" y="9"/>
                    </a:lnTo>
                    <a:lnTo>
                      <a:pt x="114" y="1"/>
                    </a:lnTo>
                    <a:lnTo>
                      <a:pt x="106" y="0"/>
                    </a:lnTo>
                    <a:lnTo>
                      <a:pt x="93" y="6"/>
                    </a:lnTo>
                    <a:lnTo>
                      <a:pt x="76" y="18"/>
                    </a:lnTo>
                    <a:lnTo>
                      <a:pt x="56" y="36"/>
                    </a:lnTo>
                    <a:lnTo>
                      <a:pt x="37" y="57"/>
                    </a:lnTo>
                    <a:lnTo>
                      <a:pt x="20" y="80"/>
                    </a:lnTo>
                    <a:lnTo>
                      <a:pt x="7" y="106"/>
                    </a:lnTo>
                    <a:lnTo>
                      <a:pt x="0" y="130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07" name="Freeform 804"/>
              <p:cNvSpPr>
                <a:spLocks/>
              </p:cNvSpPr>
              <p:nvPr/>
            </p:nvSpPr>
            <p:spPr bwMode="auto">
              <a:xfrm>
                <a:off x="5330" y="2639"/>
                <a:ext cx="87" cy="73"/>
              </a:xfrm>
              <a:custGeom>
                <a:avLst/>
                <a:gdLst>
                  <a:gd name="T0" fmla="*/ 0 w 246"/>
                  <a:gd name="T1" fmla="*/ 0 h 310"/>
                  <a:gd name="T2" fmla="*/ 0 w 246"/>
                  <a:gd name="T3" fmla="*/ 0 h 310"/>
                  <a:gd name="T4" fmla="*/ 0 w 246"/>
                  <a:gd name="T5" fmla="*/ 0 h 310"/>
                  <a:gd name="T6" fmla="*/ 0 w 246"/>
                  <a:gd name="T7" fmla="*/ 0 h 310"/>
                  <a:gd name="T8" fmla="*/ 0 w 246"/>
                  <a:gd name="T9" fmla="*/ 0 h 310"/>
                  <a:gd name="T10" fmla="*/ 0 w 246"/>
                  <a:gd name="T11" fmla="*/ 0 h 310"/>
                  <a:gd name="T12" fmla="*/ 0 w 246"/>
                  <a:gd name="T13" fmla="*/ 0 h 310"/>
                  <a:gd name="T14" fmla="*/ 0 w 246"/>
                  <a:gd name="T15" fmla="*/ 0 h 310"/>
                  <a:gd name="T16" fmla="*/ 0 w 246"/>
                  <a:gd name="T17" fmla="*/ 0 h 310"/>
                  <a:gd name="T18" fmla="*/ 0 w 246"/>
                  <a:gd name="T19" fmla="*/ 0 h 310"/>
                  <a:gd name="T20" fmla="*/ 0 w 246"/>
                  <a:gd name="T21" fmla="*/ 0 h 310"/>
                  <a:gd name="T22" fmla="*/ 0 w 246"/>
                  <a:gd name="T23" fmla="*/ 0 h 310"/>
                  <a:gd name="T24" fmla="*/ 0 w 246"/>
                  <a:gd name="T25" fmla="*/ 0 h 310"/>
                  <a:gd name="T26" fmla="*/ 0 w 246"/>
                  <a:gd name="T27" fmla="*/ 0 h 310"/>
                  <a:gd name="T28" fmla="*/ 0 w 246"/>
                  <a:gd name="T29" fmla="*/ 0 h 310"/>
                  <a:gd name="T30" fmla="*/ 0 w 246"/>
                  <a:gd name="T31" fmla="*/ 0 h 310"/>
                  <a:gd name="T32" fmla="*/ 0 w 246"/>
                  <a:gd name="T33" fmla="*/ 0 h 310"/>
                  <a:gd name="T34" fmla="*/ 0 w 246"/>
                  <a:gd name="T35" fmla="*/ 0 h 310"/>
                  <a:gd name="T36" fmla="*/ 0 w 246"/>
                  <a:gd name="T37" fmla="*/ 0 h 310"/>
                  <a:gd name="T38" fmla="*/ 0 w 246"/>
                  <a:gd name="T39" fmla="*/ 0 h 310"/>
                  <a:gd name="T40" fmla="*/ 0 w 246"/>
                  <a:gd name="T41" fmla="*/ 0 h 310"/>
                  <a:gd name="T42" fmla="*/ 0 w 246"/>
                  <a:gd name="T43" fmla="*/ 0 h 310"/>
                  <a:gd name="T44" fmla="*/ 0 w 246"/>
                  <a:gd name="T45" fmla="*/ 0 h 310"/>
                  <a:gd name="T46" fmla="*/ 0 w 246"/>
                  <a:gd name="T47" fmla="*/ 0 h 310"/>
                  <a:gd name="T48" fmla="*/ 0 w 246"/>
                  <a:gd name="T49" fmla="*/ 0 h 310"/>
                  <a:gd name="T50" fmla="*/ 0 w 246"/>
                  <a:gd name="T51" fmla="*/ 0 h 310"/>
                  <a:gd name="T52" fmla="*/ 0 w 246"/>
                  <a:gd name="T53" fmla="*/ 0 h 310"/>
                  <a:gd name="T54" fmla="*/ 0 w 246"/>
                  <a:gd name="T55" fmla="*/ 0 h 310"/>
                  <a:gd name="T56" fmla="*/ 0 w 246"/>
                  <a:gd name="T57" fmla="*/ 0 h 310"/>
                  <a:gd name="T58" fmla="*/ 0 w 246"/>
                  <a:gd name="T59" fmla="*/ 0 h 310"/>
                  <a:gd name="T60" fmla="*/ 0 w 246"/>
                  <a:gd name="T61" fmla="*/ 0 h 310"/>
                  <a:gd name="T62" fmla="*/ 0 w 246"/>
                  <a:gd name="T63" fmla="*/ 0 h 310"/>
                  <a:gd name="T64" fmla="*/ 0 w 246"/>
                  <a:gd name="T65" fmla="*/ 0 h 310"/>
                  <a:gd name="T66" fmla="*/ 0 w 246"/>
                  <a:gd name="T67" fmla="*/ 0 h 310"/>
                  <a:gd name="T68" fmla="*/ 0 w 246"/>
                  <a:gd name="T69" fmla="*/ 0 h 310"/>
                  <a:gd name="T70" fmla="*/ 0 w 246"/>
                  <a:gd name="T71" fmla="*/ 0 h 310"/>
                  <a:gd name="T72" fmla="*/ 0 w 246"/>
                  <a:gd name="T73" fmla="*/ 0 h 310"/>
                  <a:gd name="T74" fmla="*/ 0 w 246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6"/>
                  <a:gd name="T115" fmla="*/ 0 h 310"/>
                  <a:gd name="T116" fmla="*/ 246 w 246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6" h="310">
                    <a:moveTo>
                      <a:pt x="199" y="116"/>
                    </a:moveTo>
                    <a:lnTo>
                      <a:pt x="207" y="124"/>
                    </a:lnTo>
                    <a:lnTo>
                      <a:pt x="214" y="133"/>
                    </a:lnTo>
                    <a:lnTo>
                      <a:pt x="219" y="143"/>
                    </a:lnTo>
                    <a:lnTo>
                      <a:pt x="223" y="154"/>
                    </a:lnTo>
                    <a:lnTo>
                      <a:pt x="225" y="164"/>
                    </a:lnTo>
                    <a:lnTo>
                      <a:pt x="225" y="176"/>
                    </a:lnTo>
                    <a:lnTo>
                      <a:pt x="221" y="187"/>
                    </a:lnTo>
                    <a:lnTo>
                      <a:pt x="216" y="197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8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3" y="264"/>
                    </a:lnTo>
                    <a:lnTo>
                      <a:pt x="132" y="274"/>
                    </a:lnTo>
                    <a:lnTo>
                      <a:pt x="129" y="278"/>
                    </a:lnTo>
                    <a:lnTo>
                      <a:pt x="126" y="282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1" y="305"/>
                    </a:lnTo>
                    <a:lnTo>
                      <a:pt x="125" y="309"/>
                    </a:lnTo>
                    <a:lnTo>
                      <a:pt x="130" y="310"/>
                    </a:lnTo>
                    <a:lnTo>
                      <a:pt x="134" y="310"/>
                    </a:lnTo>
                    <a:lnTo>
                      <a:pt x="139" y="309"/>
                    </a:lnTo>
                    <a:lnTo>
                      <a:pt x="143" y="305"/>
                    </a:lnTo>
                    <a:lnTo>
                      <a:pt x="154" y="293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19" y="233"/>
                    </a:lnTo>
                    <a:lnTo>
                      <a:pt x="231" y="219"/>
                    </a:lnTo>
                    <a:lnTo>
                      <a:pt x="239" y="204"/>
                    </a:lnTo>
                    <a:lnTo>
                      <a:pt x="245" y="187"/>
                    </a:lnTo>
                    <a:lnTo>
                      <a:pt x="246" y="170"/>
                    </a:lnTo>
                    <a:lnTo>
                      <a:pt x="242" y="153"/>
                    </a:lnTo>
                    <a:lnTo>
                      <a:pt x="236" y="136"/>
                    </a:lnTo>
                    <a:lnTo>
                      <a:pt x="227" y="120"/>
                    </a:lnTo>
                    <a:lnTo>
                      <a:pt x="215" y="107"/>
                    </a:lnTo>
                    <a:lnTo>
                      <a:pt x="201" y="94"/>
                    </a:lnTo>
                    <a:lnTo>
                      <a:pt x="187" y="82"/>
                    </a:lnTo>
                    <a:lnTo>
                      <a:pt x="177" y="74"/>
                    </a:lnTo>
                    <a:lnTo>
                      <a:pt x="165" y="68"/>
                    </a:lnTo>
                    <a:lnTo>
                      <a:pt x="152" y="60"/>
                    </a:lnTo>
                    <a:lnTo>
                      <a:pt x="139" y="51"/>
                    </a:lnTo>
                    <a:lnTo>
                      <a:pt x="126" y="43"/>
                    </a:lnTo>
                    <a:lnTo>
                      <a:pt x="112" y="35"/>
                    </a:lnTo>
                    <a:lnTo>
                      <a:pt x="98" y="28"/>
                    </a:lnTo>
                    <a:lnTo>
                      <a:pt x="85" y="22"/>
                    </a:lnTo>
                    <a:lnTo>
                      <a:pt x="72" y="16"/>
                    </a:lnTo>
                    <a:lnTo>
                      <a:pt x="59" y="10"/>
                    </a:lnTo>
                    <a:lnTo>
                      <a:pt x="46" y="7"/>
                    </a:lnTo>
                    <a:lnTo>
                      <a:pt x="35" y="3"/>
                    </a:lnTo>
                    <a:lnTo>
                      <a:pt x="24" y="1"/>
                    </a:lnTo>
                    <a:lnTo>
                      <a:pt x="15" y="0"/>
                    </a:lnTo>
                    <a:lnTo>
                      <a:pt x="7" y="1"/>
                    </a:lnTo>
                    <a:lnTo>
                      <a:pt x="0" y="3"/>
                    </a:lnTo>
                    <a:lnTo>
                      <a:pt x="8" y="6"/>
                    </a:lnTo>
                    <a:lnTo>
                      <a:pt x="17" y="9"/>
                    </a:lnTo>
                    <a:lnTo>
                      <a:pt x="28" y="14"/>
                    </a:lnTo>
                    <a:lnTo>
                      <a:pt x="38" y="18"/>
                    </a:lnTo>
                    <a:lnTo>
                      <a:pt x="51" y="24"/>
                    </a:lnTo>
                    <a:lnTo>
                      <a:pt x="64" y="30"/>
                    </a:lnTo>
                    <a:lnTo>
                      <a:pt x="78" y="37"/>
                    </a:lnTo>
                    <a:lnTo>
                      <a:pt x="92" y="43"/>
                    </a:lnTo>
                    <a:lnTo>
                      <a:pt x="106" y="51"/>
                    </a:lnTo>
                    <a:lnTo>
                      <a:pt x="120" y="60"/>
                    </a:lnTo>
                    <a:lnTo>
                      <a:pt x="134" y="69"/>
                    </a:lnTo>
                    <a:lnTo>
                      <a:pt x="148" y="78"/>
                    </a:lnTo>
                    <a:lnTo>
                      <a:pt x="163" y="87"/>
                    </a:lnTo>
                    <a:lnTo>
                      <a:pt x="175" y="96"/>
                    </a:lnTo>
                    <a:lnTo>
                      <a:pt x="187" y="105"/>
                    </a:lnTo>
                    <a:lnTo>
                      <a:pt x="199" y="116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08" name="Freeform 805"/>
              <p:cNvSpPr>
                <a:spLocks/>
              </p:cNvSpPr>
              <p:nvPr/>
            </p:nvSpPr>
            <p:spPr bwMode="auto">
              <a:xfrm>
                <a:off x="5115" y="2660"/>
                <a:ext cx="69" cy="55"/>
              </a:xfrm>
              <a:custGeom>
                <a:avLst/>
                <a:gdLst>
                  <a:gd name="T0" fmla="*/ 0 w 198"/>
                  <a:gd name="T1" fmla="*/ 0 h 236"/>
                  <a:gd name="T2" fmla="*/ 0 w 198"/>
                  <a:gd name="T3" fmla="*/ 0 h 236"/>
                  <a:gd name="T4" fmla="*/ 0 w 198"/>
                  <a:gd name="T5" fmla="*/ 0 h 236"/>
                  <a:gd name="T6" fmla="*/ 0 w 198"/>
                  <a:gd name="T7" fmla="*/ 0 h 236"/>
                  <a:gd name="T8" fmla="*/ 0 w 198"/>
                  <a:gd name="T9" fmla="*/ 0 h 236"/>
                  <a:gd name="T10" fmla="*/ 0 w 198"/>
                  <a:gd name="T11" fmla="*/ 0 h 236"/>
                  <a:gd name="T12" fmla="*/ 0 w 198"/>
                  <a:gd name="T13" fmla="*/ 0 h 236"/>
                  <a:gd name="T14" fmla="*/ 0 w 198"/>
                  <a:gd name="T15" fmla="*/ 0 h 236"/>
                  <a:gd name="T16" fmla="*/ 0 w 198"/>
                  <a:gd name="T17" fmla="*/ 0 h 236"/>
                  <a:gd name="T18" fmla="*/ 0 w 198"/>
                  <a:gd name="T19" fmla="*/ 0 h 236"/>
                  <a:gd name="T20" fmla="*/ 0 w 198"/>
                  <a:gd name="T21" fmla="*/ 0 h 236"/>
                  <a:gd name="T22" fmla="*/ 0 w 198"/>
                  <a:gd name="T23" fmla="*/ 0 h 236"/>
                  <a:gd name="T24" fmla="*/ 0 w 198"/>
                  <a:gd name="T25" fmla="*/ 0 h 236"/>
                  <a:gd name="T26" fmla="*/ 0 w 198"/>
                  <a:gd name="T27" fmla="*/ 0 h 236"/>
                  <a:gd name="T28" fmla="*/ 0 w 198"/>
                  <a:gd name="T29" fmla="*/ 0 h 236"/>
                  <a:gd name="T30" fmla="*/ 0 w 198"/>
                  <a:gd name="T31" fmla="*/ 0 h 236"/>
                  <a:gd name="T32" fmla="*/ 0 w 198"/>
                  <a:gd name="T33" fmla="*/ 0 h 236"/>
                  <a:gd name="T34" fmla="*/ 0 w 198"/>
                  <a:gd name="T35" fmla="*/ 0 h 236"/>
                  <a:gd name="T36" fmla="*/ 0 w 198"/>
                  <a:gd name="T37" fmla="*/ 0 h 236"/>
                  <a:gd name="T38" fmla="*/ 0 w 198"/>
                  <a:gd name="T39" fmla="*/ 0 h 236"/>
                  <a:gd name="T40" fmla="*/ 0 w 198"/>
                  <a:gd name="T41" fmla="*/ 0 h 236"/>
                  <a:gd name="T42" fmla="*/ 0 w 198"/>
                  <a:gd name="T43" fmla="*/ 0 h 236"/>
                  <a:gd name="T44" fmla="*/ 0 w 198"/>
                  <a:gd name="T45" fmla="*/ 0 h 236"/>
                  <a:gd name="T46" fmla="*/ 0 w 198"/>
                  <a:gd name="T47" fmla="*/ 0 h 236"/>
                  <a:gd name="T48" fmla="*/ 0 w 198"/>
                  <a:gd name="T49" fmla="*/ 0 h 236"/>
                  <a:gd name="T50" fmla="*/ 0 w 198"/>
                  <a:gd name="T51" fmla="*/ 0 h 236"/>
                  <a:gd name="T52" fmla="*/ 0 w 198"/>
                  <a:gd name="T53" fmla="*/ 0 h 236"/>
                  <a:gd name="T54" fmla="*/ 0 w 198"/>
                  <a:gd name="T55" fmla="*/ 0 h 236"/>
                  <a:gd name="T56" fmla="*/ 0 w 198"/>
                  <a:gd name="T57" fmla="*/ 0 h 236"/>
                  <a:gd name="T58" fmla="*/ 0 w 198"/>
                  <a:gd name="T59" fmla="*/ 0 h 236"/>
                  <a:gd name="T60" fmla="*/ 0 w 198"/>
                  <a:gd name="T61" fmla="*/ 0 h 236"/>
                  <a:gd name="T62" fmla="*/ 0 w 198"/>
                  <a:gd name="T63" fmla="*/ 0 h 236"/>
                  <a:gd name="T64" fmla="*/ 0 w 198"/>
                  <a:gd name="T65" fmla="*/ 0 h 236"/>
                  <a:gd name="T66" fmla="*/ 0 w 198"/>
                  <a:gd name="T67" fmla="*/ 0 h 236"/>
                  <a:gd name="T68" fmla="*/ 0 w 198"/>
                  <a:gd name="T69" fmla="*/ 0 h 236"/>
                  <a:gd name="T70" fmla="*/ 0 w 198"/>
                  <a:gd name="T71" fmla="*/ 0 h 236"/>
                  <a:gd name="T72" fmla="*/ 0 w 198"/>
                  <a:gd name="T73" fmla="*/ 0 h 236"/>
                  <a:gd name="T74" fmla="*/ 0 w 198"/>
                  <a:gd name="T75" fmla="*/ 0 h 236"/>
                  <a:gd name="T76" fmla="*/ 0 w 198"/>
                  <a:gd name="T77" fmla="*/ 0 h 236"/>
                  <a:gd name="T78" fmla="*/ 0 w 198"/>
                  <a:gd name="T79" fmla="*/ 0 h 236"/>
                  <a:gd name="T80" fmla="*/ 0 w 198"/>
                  <a:gd name="T81" fmla="*/ 0 h 236"/>
                  <a:gd name="T82" fmla="*/ 0 w 198"/>
                  <a:gd name="T83" fmla="*/ 0 h 236"/>
                  <a:gd name="T84" fmla="*/ 0 w 198"/>
                  <a:gd name="T85" fmla="*/ 0 h 236"/>
                  <a:gd name="T86" fmla="*/ 0 w 198"/>
                  <a:gd name="T87" fmla="*/ 0 h 236"/>
                  <a:gd name="T88" fmla="*/ 0 w 198"/>
                  <a:gd name="T89" fmla="*/ 0 h 236"/>
                  <a:gd name="T90" fmla="*/ 0 w 198"/>
                  <a:gd name="T91" fmla="*/ 0 h 236"/>
                  <a:gd name="T92" fmla="*/ 0 w 198"/>
                  <a:gd name="T93" fmla="*/ 0 h 236"/>
                  <a:gd name="T94" fmla="*/ 0 w 198"/>
                  <a:gd name="T95" fmla="*/ 0 h 236"/>
                  <a:gd name="T96" fmla="*/ 0 w 198"/>
                  <a:gd name="T97" fmla="*/ 0 h 236"/>
                  <a:gd name="T98" fmla="*/ 0 w 198"/>
                  <a:gd name="T99" fmla="*/ 0 h 236"/>
                  <a:gd name="T100" fmla="*/ 0 w 198"/>
                  <a:gd name="T101" fmla="*/ 0 h 236"/>
                  <a:gd name="T102" fmla="*/ 0 w 198"/>
                  <a:gd name="T103" fmla="*/ 0 h 236"/>
                  <a:gd name="T104" fmla="*/ 0 w 198"/>
                  <a:gd name="T105" fmla="*/ 0 h 236"/>
                  <a:gd name="T106" fmla="*/ 0 w 198"/>
                  <a:gd name="T107" fmla="*/ 0 h 236"/>
                  <a:gd name="T108" fmla="*/ 0 w 198"/>
                  <a:gd name="T109" fmla="*/ 0 h 236"/>
                  <a:gd name="T110" fmla="*/ 0 w 198"/>
                  <a:gd name="T111" fmla="*/ 0 h 236"/>
                  <a:gd name="T112" fmla="*/ 0 w 198"/>
                  <a:gd name="T113" fmla="*/ 0 h 236"/>
                  <a:gd name="T114" fmla="*/ 0 w 198"/>
                  <a:gd name="T115" fmla="*/ 0 h 236"/>
                  <a:gd name="T116" fmla="*/ 0 w 198"/>
                  <a:gd name="T117" fmla="*/ 0 h 236"/>
                  <a:gd name="T118" fmla="*/ 0 w 198"/>
                  <a:gd name="T119" fmla="*/ 0 h 236"/>
                  <a:gd name="T120" fmla="*/ 0 w 198"/>
                  <a:gd name="T121" fmla="*/ 0 h 2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98"/>
                  <a:gd name="T184" fmla="*/ 0 h 236"/>
                  <a:gd name="T185" fmla="*/ 198 w 198"/>
                  <a:gd name="T186" fmla="*/ 236 h 2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98" h="236">
                    <a:moveTo>
                      <a:pt x="73" y="36"/>
                    </a:moveTo>
                    <a:lnTo>
                      <a:pt x="58" y="46"/>
                    </a:lnTo>
                    <a:lnTo>
                      <a:pt x="46" y="58"/>
                    </a:lnTo>
                    <a:lnTo>
                      <a:pt x="33" y="72"/>
                    </a:lnTo>
                    <a:lnTo>
                      <a:pt x="22" y="85"/>
                    </a:lnTo>
                    <a:lnTo>
                      <a:pt x="14" y="100"/>
                    </a:lnTo>
                    <a:lnTo>
                      <a:pt x="7" y="115"/>
                    </a:lnTo>
                    <a:lnTo>
                      <a:pt x="2" y="130"/>
                    </a:lnTo>
                    <a:lnTo>
                      <a:pt x="0" y="146"/>
                    </a:lnTo>
                    <a:lnTo>
                      <a:pt x="2" y="170"/>
                    </a:lnTo>
                    <a:lnTo>
                      <a:pt x="12" y="190"/>
                    </a:lnTo>
                    <a:lnTo>
                      <a:pt x="26" y="207"/>
                    </a:lnTo>
                    <a:lnTo>
                      <a:pt x="43" y="220"/>
                    </a:lnTo>
                    <a:lnTo>
                      <a:pt x="64" y="229"/>
                    </a:lnTo>
                    <a:lnTo>
                      <a:pt x="88" y="235"/>
                    </a:lnTo>
                    <a:lnTo>
                      <a:pt x="110" y="236"/>
                    </a:lnTo>
                    <a:lnTo>
                      <a:pt x="132" y="232"/>
                    </a:lnTo>
                    <a:lnTo>
                      <a:pt x="137" y="232"/>
                    </a:lnTo>
                    <a:lnTo>
                      <a:pt x="142" y="230"/>
                    </a:lnTo>
                    <a:lnTo>
                      <a:pt x="145" y="226"/>
                    </a:lnTo>
                    <a:lnTo>
                      <a:pt x="146" y="221"/>
                    </a:lnTo>
                    <a:lnTo>
                      <a:pt x="145" y="219"/>
                    </a:lnTo>
                    <a:lnTo>
                      <a:pt x="142" y="219"/>
                    </a:lnTo>
                    <a:lnTo>
                      <a:pt x="137" y="217"/>
                    </a:lnTo>
                    <a:lnTo>
                      <a:pt x="131" y="217"/>
                    </a:lnTo>
                    <a:lnTo>
                      <a:pt x="124" y="217"/>
                    </a:lnTo>
                    <a:lnTo>
                      <a:pt x="118" y="217"/>
                    </a:lnTo>
                    <a:lnTo>
                      <a:pt x="112" y="217"/>
                    </a:lnTo>
                    <a:lnTo>
                      <a:pt x="109" y="217"/>
                    </a:lnTo>
                    <a:lnTo>
                      <a:pt x="97" y="216"/>
                    </a:lnTo>
                    <a:lnTo>
                      <a:pt x="87" y="215"/>
                    </a:lnTo>
                    <a:lnTo>
                      <a:pt x="75" y="214"/>
                    </a:lnTo>
                    <a:lnTo>
                      <a:pt x="63" y="211"/>
                    </a:lnTo>
                    <a:lnTo>
                      <a:pt x="51" y="207"/>
                    </a:lnTo>
                    <a:lnTo>
                      <a:pt x="40" y="199"/>
                    </a:lnTo>
                    <a:lnTo>
                      <a:pt x="29" y="189"/>
                    </a:lnTo>
                    <a:lnTo>
                      <a:pt x="17" y="174"/>
                    </a:lnTo>
                    <a:lnTo>
                      <a:pt x="15" y="157"/>
                    </a:lnTo>
                    <a:lnTo>
                      <a:pt x="16" y="141"/>
                    </a:lnTo>
                    <a:lnTo>
                      <a:pt x="21" y="124"/>
                    </a:lnTo>
                    <a:lnTo>
                      <a:pt x="28" y="109"/>
                    </a:lnTo>
                    <a:lnTo>
                      <a:pt x="39" y="96"/>
                    </a:lnTo>
                    <a:lnTo>
                      <a:pt x="50" y="82"/>
                    </a:lnTo>
                    <a:lnTo>
                      <a:pt x="63" y="70"/>
                    </a:lnTo>
                    <a:lnTo>
                      <a:pt x="78" y="59"/>
                    </a:lnTo>
                    <a:lnTo>
                      <a:pt x="94" y="49"/>
                    </a:lnTo>
                    <a:lnTo>
                      <a:pt x="110" y="39"/>
                    </a:lnTo>
                    <a:lnTo>
                      <a:pt x="126" y="31"/>
                    </a:lnTo>
                    <a:lnTo>
                      <a:pt x="142" y="24"/>
                    </a:lnTo>
                    <a:lnTo>
                      <a:pt x="158" y="19"/>
                    </a:lnTo>
                    <a:lnTo>
                      <a:pt x="172" y="13"/>
                    </a:lnTo>
                    <a:lnTo>
                      <a:pt x="186" y="10"/>
                    </a:lnTo>
                    <a:lnTo>
                      <a:pt x="198" y="7"/>
                    </a:lnTo>
                    <a:lnTo>
                      <a:pt x="190" y="3"/>
                    </a:lnTo>
                    <a:lnTo>
                      <a:pt x="177" y="0"/>
                    </a:lnTo>
                    <a:lnTo>
                      <a:pt x="162" y="3"/>
                    </a:lnTo>
                    <a:lnTo>
                      <a:pt x="144" y="6"/>
                    </a:lnTo>
                    <a:lnTo>
                      <a:pt x="124" y="12"/>
                    </a:lnTo>
                    <a:lnTo>
                      <a:pt x="105" y="19"/>
                    </a:lnTo>
                    <a:lnTo>
                      <a:pt x="88" y="28"/>
                    </a:lnTo>
                    <a:lnTo>
                      <a:pt x="73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09" name="Freeform 806"/>
              <p:cNvSpPr>
                <a:spLocks/>
              </p:cNvSpPr>
              <p:nvPr/>
            </p:nvSpPr>
            <p:spPr bwMode="auto">
              <a:xfrm>
                <a:off x="5233" y="2660"/>
                <a:ext cx="47" cy="42"/>
              </a:xfrm>
              <a:custGeom>
                <a:avLst/>
                <a:gdLst>
                  <a:gd name="T0" fmla="*/ 0 w 128"/>
                  <a:gd name="T1" fmla="*/ 0 h 183"/>
                  <a:gd name="T2" fmla="*/ 0 w 128"/>
                  <a:gd name="T3" fmla="*/ 0 h 183"/>
                  <a:gd name="T4" fmla="*/ 0 w 128"/>
                  <a:gd name="T5" fmla="*/ 0 h 183"/>
                  <a:gd name="T6" fmla="*/ 0 w 128"/>
                  <a:gd name="T7" fmla="*/ 0 h 183"/>
                  <a:gd name="T8" fmla="*/ 0 w 128"/>
                  <a:gd name="T9" fmla="*/ 0 h 183"/>
                  <a:gd name="T10" fmla="*/ 0 w 128"/>
                  <a:gd name="T11" fmla="*/ 0 h 183"/>
                  <a:gd name="T12" fmla="*/ 0 w 128"/>
                  <a:gd name="T13" fmla="*/ 0 h 183"/>
                  <a:gd name="T14" fmla="*/ 0 w 128"/>
                  <a:gd name="T15" fmla="*/ 0 h 183"/>
                  <a:gd name="T16" fmla="*/ 0 w 128"/>
                  <a:gd name="T17" fmla="*/ 0 h 183"/>
                  <a:gd name="T18" fmla="*/ 0 w 128"/>
                  <a:gd name="T19" fmla="*/ 0 h 183"/>
                  <a:gd name="T20" fmla="*/ 0 w 128"/>
                  <a:gd name="T21" fmla="*/ 0 h 183"/>
                  <a:gd name="T22" fmla="*/ 0 w 128"/>
                  <a:gd name="T23" fmla="*/ 0 h 183"/>
                  <a:gd name="T24" fmla="*/ 0 w 128"/>
                  <a:gd name="T25" fmla="*/ 0 h 183"/>
                  <a:gd name="T26" fmla="*/ 0 w 128"/>
                  <a:gd name="T27" fmla="*/ 0 h 183"/>
                  <a:gd name="T28" fmla="*/ 0 w 128"/>
                  <a:gd name="T29" fmla="*/ 0 h 183"/>
                  <a:gd name="T30" fmla="*/ 0 w 128"/>
                  <a:gd name="T31" fmla="*/ 0 h 183"/>
                  <a:gd name="T32" fmla="*/ 0 w 128"/>
                  <a:gd name="T33" fmla="*/ 0 h 183"/>
                  <a:gd name="T34" fmla="*/ 0 w 128"/>
                  <a:gd name="T35" fmla="*/ 0 h 183"/>
                  <a:gd name="T36" fmla="*/ 0 w 128"/>
                  <a:gd name="T37" fmla="*/ 0 h 183"/>
                  <a:gd name="T38" fmla="*/ 0 w 128"/>
                  <a:gd name="T39" fmla="*/ 0 h 183"/>
                  <a:gd name="T40" fmla="*/ 0 w 128"/>
                  <a:gd name="T41" fmla="*/ 0 h 183"/>
                  <a:gd name="T42" fmla="*/ 0 w 128"/>
                  <a:gd name="T43" fmla="*/ 0 h 183"/>
                  <a:gd name="T44" fmla="*/ 0 w 128"/>
                  <a:gd name="T45" fmla="*/ 0 h 183"/>
                  <a:gd name="T46" fmla="*/ 0 w 128"/>
                  <a:gd name="T47" fmla="*/ 0 h 183"/>
                  <a:gd name="T48" fmla="*/ 0 w 128"/>
                  <a:gd name="T49" fmla="*/ 0 h 183"/>
                  <a:gd name="T50" fmla="*/ 0 w 128"/>
                  <a:gd name="T51" fmla="*/ 0 h 183"/>
                  <a:gd name="T52" fmla="*/ 0 w 128"/>
                  <a:gd name="T53" fmla="*/ 0 h 183"/>
                  <a:gd name="T54" fmla="*/ 0 w 128"/>
                  <a:gd name="T55" fmla="*/ 0 h 183"/>
                  <a:gd name="T56" fmla="*/ 0 w 128"/>
                  <a:gd name="T57" fmla="*/ 0 h 183"/>
                  <a:gd name="T58" fmla="*/ 0 w 128"/>
                  <a:gd name="T59" fmla="*/ 0 h 183"/>
                  <a:gd name="T60" fmla="*/ 0 w 128"/>
                  <a:gd name="T61" fmla="*/ 0 h 183"/>
                  <a:gd name="T62" fmla="*/ 0 w 128"/>
                  <a:gd name="T63" fmla="*/ 0 h 183"/>
                  <a:gd name="T64" fmla="*/ 0 w 128"/>
                  <a:gd name="T65" fmla="*/ 0 h 183"/>
                  <a:gd name="T66" fmla="*/ 0 w 128"/>
                  <a:gd name="T67" fmla="*/ 0 h 183"/>
                  <a:gd name="T68" fmla="*/ 0 w 128"/>
                  <a:gd name="T69" fmla="*/ 0 h 183"/>
                  <a:gd name="T70" fmla="*/ 0 w 128"/>
                  <a:gd name="T71" fmla="*/ 0 h 183"/>
                  <a:gd name="T72" fmla="*/ 0 w 128"/>
                  <a:gd name="T73" fmla="*/ 0 h 183"/>
                  <a:gd name="T74" fmla="*/ 0 w 128"/>
                  <a:gd name="T75" fmla="*/ 0 h 183"/>
                  <a:gd name="T76" fmla="*/ 0 w 128"/>
                  <a:gd name="T77" fmla="*/ 0 h 183"/>
                  <a:gd name="T78" fmla="*/ 0 w 128"/>
                  <a:gd name="T79" fmla="*/ 0 h 183"/>
                  <a:gd name="T80" fmla="*/ 0 w 128"/>
                  <a:gd name="T81" fmla="*/ 0 h 18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3"/>
                  <a:gd name="T125" fmla="*/ 128 w 128"/>
                  <a:gd name="T126" fmla="*/ 183 h 18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3">
                    <a:moveTo>
                      <a:pt x="108" y="61"/>
                    </a:moveTo>
                    <a:lnTo>
                      <a:pt x="111" y="80"/>
                    </a:lnTo>
                    <a:lnTo>
                      <a:pt x="109" y="97"/>
                    </a:lnTo>
                    <a:lnTo>
                      <a:pt x="101" y="110"/>
                    </a:lnTo>
                    <a:lnTo>
                      <a:pt x="89" y="123"/>
                    </a:lnTo>
                    <a:lnTo>
                      <a:pt x="75" y="134"/>
                    </a:lnTo>
                    <a:lnTo>
                      <a:pt x="60" y="145"/>
                    </a:lnTo>
                    <a:lnTo>
                      <a:pt x="43" y="156"/>
                    </a:lnTo>
                    <a:lnTo>
                      <a:pt x="29" y="167"/>
                    </a:lnTo>
                    <a:lnTo>
                      <a:pt x="27" y="170"/>
                    </a:lnTo>
                    <a:lnTo>
                      <a:pt x="26" y="172"/>
                    </a:lnTo>
                    <a:lnTo>
                      <a:pt x="26" y="176"/>
                    </a:lnTo>
                    <a:lnTo>
                      <a:pt x="28" y="179"/>
                    </a:lnTo>
                    <a:lnTo>
                      <a:pt x="30" y="182"/>
                    </a:lnTo>
                    <a:lnTo>
                      <a:pt x="34" y="183"/>
                    </a:lnTo>
                    <a:lnTo>
                      <a:pt x="37" y="183"/>
                    </a:lnTo>
                    <a:lnTo>
                      <a:pt x="41" y="182"/>
                    </a:lnTo>
                    <a:lnTo>
                      <a:pt x="58" y="171"/>
                    </a:lnTo>
                    <a:lnTo>
                      <a:pt x="76" y="160"/>
                    </a:lnTo>
                    <a:lnTo>
                      <a:pt x="92" y="147"/>
                    </a:lnTo>
                    <a:lnTo>
                      <a:pt x="108" y="132"/>
                    </a:lnTo>
                    <a:lnTo>
                      <a:pt x="118" y="116"/>
                    </a:lnTo>
                    <a:lnTo>
                      <a:pt x="125" y="98"/>
                    </a:lnTo>
                    <a:lnTo>
                      <a:pt x="128" y="78"/>
                    </a:lnTo>
                    <a:lnTo>
                      <a:pt x="123" y="58"/>
                    </a:lnTo>
                    <a:lnTo>
                      <a:pt x="112" y="41"/>
                    </a:lnTo>
                    <a:lnTo>
                      <a:pt x="98" y="28"/>
                    </a:lnTo>
                    <a:lnTo>
                      <a:pt x="80" y="16"/>
                    </a:lnTo>
                    <a:lnTo>
                      <a:pt x="61" y="8"/>
                    </a:lnTo>
                    <a:lnTo>
                      <a:pt x="41" y="2"/>
                    </a:lnTo>
                    <a:lnTo>
                      <a:pt x="23" y="0"/>
                    </a:lnTo>
                    <a:lnTo>
                      <a:pt x="9" y="1"/>
                    </a:lnTo>
                    <a:lnTo>
                      <a:pt x="0" y="6"/>
                    </a:lnTo>
                    <a:lnTo>
                      <a:pt x="16" y="10"/>
                    </a:lnTo>
                    <a:lnTo>
                      <a:pt x="33" y="14"/>
                    </a:lnTo>
                    <a:lnTo>
                      <a:pt x="48" y="17"/>
                    </a:lnTo>
                    <a:lnTo>
                      <a:pt x="63" y="22"/>
                    </a:lnTo>
                    <a:lnTo>
                      <a:pt x="77" y="28"/>
                    </a:lnTo>
                    <a:lnTo>
                      <a:pt x="90" y="36"/>
                    </a:lnTo>
                    <a:lnTo>
                      <a:pt x="101" y="46"/>
                    </a:lnTo>
                    <a:lnTo>
                      <a:pt x="108" y="6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10" name="Freeform 807"/>
              <p:cNvSpPr>
                <a:spLocks/>
              </p:cNvSpPr>
              <p:nvPr/>
            </p:nvSpPr>
            <p:spPr bwMode="auto">
              <a:xfrm>
                <a:off x="5070" y="2650"/>
                <a:ext cx="112" cy="88"/>
              </a:xfrm>
              <a:custGeom>
                <a:avLst/>
                <a:gdLst>
                  <a:gd name="T0" fmla="*/ 0 w 323"/>
                  <a:gd name="T1" fmla="*/ 0 h 379"/>
                  <a:gd name="T2" fmla="*/ 0 w 323"/>
                  <a:gd name="T3" fmla="*/ 0 h 379"/>
                  <a:gd name="T4" fmla="*/ 0 w 323"/>
                  <a:gd name="T5" fmla="*/ 0 h 379"/>
                  <a:gd name="T6" fmla="*/ 0 w 323"/>
                  <a:gd name="T7" fmla="*/ 0 h 379"/>
                  <a:gd name="T8" fmla="*/ 0 w 323"/>
                  <a:gd name="T9" fmla="*/ 0 h 379"/>
                  <a:gd name="T10" fmla="*/ 0 w 323"/>
                  <a:gd name="T11" fmla="*/ 0 h 379"/>
                  <a:gd name="T12" fmla="*/ 0 w 323"/>
                  <a:gd name="T13" fmla="*/ 0 h 379"/>
                  <a:gd name="T14" fmla="*/ 0 w 323"/>
                  <a:gd name="T15" fmla="*/ 0 h 379"/>
                  <a:gd name="T16" fmla="*/ 0 w 323"/>
                  <a:gd name="T17" fmla="*/ 0 h 379"/>
                  <a:gd name="T18" fmla="*/ 0 w 323"/>
                  <a:gd name="T19" fmla="*/ 0 h 379"/>
                  <a:gd name="T20" fmla="*/ 0 w 323"/>
                  <a:gd name="T21" fmla="*/ 0 h 379"/>
                  <a:gd name="T22" fmla="*/ 0 w 323"/>
                  <a:gd name="T23" fmla="*/ 0 h 379"/>
                  <a:gd name="T24" fmla="*/ 0 w 323"/>
                  <a:gd name="T25" fmla="*/ 0 h 379"/>
                  <a:gd name="T26" fmla="*/ 0 w 323"/>
                  <a:gd name="T27" fmla="*/ 0 h 379"/>
                  <a:gd name="T28" fmla="*/ 0 w 323"/>
                  <a:gd name="T29" fmla="*/ 0 h 379"/>
                  <a:gd name="T30" fmla="*/ 0 w 323"/>
                  <a:gd name="T31" fmla="*/ 0 h 379"/>
                  <a:gd name="T32" fmla="*/ 0 w 323"/>
                  <a:gd name="T33" fmla="*/ 0 h 379"/>
                  <a:gd name="T34" fmla="*/ 0 w 323"/>
                  <a:gd name="T35" fmla="*/ 0 h 379"/>
                  <a:gd name="T36" fmla="*/ 0 w 323"/>
                  <a:gd name="T37" fmla="*/ 0 h 379"/>
                  <a:gd name="T38" fmla="*/ 0 w 323"/>
                  <a:gd name="T39" fmla="*/ 0 h 379"/>
                  <a:gd name="T40" fmla="*/ 0 w 323"/>
                  <a:gd name="T41" fmla="*/ 0 h 379"/>
                  <a:gd name="T42" fmla="*/ 0 w 323"/>
                  <a:gd name="T43" fmla="*/ 0 h 379"/>
                  <a:gd name="T44" fmla="*/ 0 w 323"/>
                  <a:gd name="T45" fmla="*/ 0 h 379"/>
                  <a:gd name="T46" fmla="*/ 0 w 323"/>
                  <a:gd name="T47" fmla="*/ 0 h 379"/>
                  <a:gd name="T48" fmla="*/ 0 w 323"/>
                  <a:gd name="T49" fmla="*/ 0 h 379"/>
                  <a:gd name="T50" fmla="*/ 0 w 323"/>
                  <a:gd name="T51" fmla="*/ 0 h 379"/>
                  <a:gd name="T52" fmla="*/ 0 w 323"/>
                  <a:gd name="T53" fmla="*/ 0 h 379"/>
                  <a:gd name="T54" fmla="*/ 0 w 323"/>
                  <a:gd name="T55" fmla="*/ 0 h 379"/>
                  <a:gd name="T56" fmla="*/ 0 w 323"/>
                  <a:gd name="T57" fmla="*/ 0 h 379"/>
                  <a:gd name="T58" fmla="*/ 0 w 323"/>
                  <a:gd name="T59" fmla="*/ 0 h 379"/>
                  <a:gd name="T60" fmla="*/ 0 w 323"/>
                  <a:gd name="T61" fmla="*/ 0 h 379"/>
                  <a:gd name="T62" fmla="*/ 0 w 323"/>
                  <a:gd name="T63" fmla="*/ 0 h 379"/>
                  <a:gd name="T64" fmla="*/ 0 w 323"/>
                  <a:gd name="T65" fmla="*/ 0 h 379"/>
                  <a:gd name="T66" fmla="*/ 0 w 323"/>
                  <a:gd name="T67" fmla="*/ 0 h 379"/>
                  <a:gd name="T68" fmla="*/ 0 w 323"/>
                  <a:gd name="T69" fmla="*/ 0 h 379"/>
                  <a:gd name="T70" fmla="*/ 0 w 323"/>
                  <a:gd name="T71" fmla="*/ 0 h 379"/>
                  <a:gd name="T72" fmla="*/ 0 w 323"/>
                  <a:gd name="T73" fmla="*/ 0 h 379"/>
                  <a:gd name="T74" fmla="*/ 0 w 323"/>
                  <a:gd name="T75" fmla="*/ 0 h 379"/>
                  <a:gd name="T76" fmla="*/ 0 w 323"/>
                  <a:gd name="T77" fmla="*/ 0 h 379"/>
                  <a:gd name="T78" fmla="*/ 0 w 323"/>
                  <a:gd name="T79" fmla="*/ 0 h 379"/>
                  <a:gd name="T80" fmla="*/ 0 w 323"/>
                  <a:gd name="T81" fmla="*/ 0 h 379"/>
                  <a:gd name="T82" fmla="*/ 0 w 323"/>
                  <a:gd name="T83" fmla="*/ 0 h 379"/>
                  <a:gd name="T84" fmla="*/ 0 w 323"/>
                  <a:gd name="T85" fmla="*/ 0 h 379"/>
                  <a:gd name="T86" fmla="*/ 0 w 323"/>
                  <a:gd name="T87" fmla="*/ 0 h 37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3"/>
                  <a:gd name="T133" fmla="*/ 0 h 379"/>
                  <a:gd name="T134" fmla="*/ 323 w 323"/>
                  <a:gd name="T135" fmla="*/ 379 h 37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3" h="379">
                    <a:moveTo>
                      <a:pt x="126" y="50"/>
                    </a:moveTo>
                    <a:lnTo>
                      <a:pt x="101" y="70"/>
                    </a:lnTo>
                    <a:lnTo>
                      <a:pt x="76" y="92"/>
                    </a:lnTo>
                    <a:lnTo>
                      <a:pt x="54" y="115"/>
                    </a:lnTo>
                    <a:lnTo>
                      <a:pt x="34" y="140"/>
                    </a:lnTo>
                    <a:lnTo>
                      <a:pt x="18" y="167"/>
                    </a:lnTo>
                    <a:lnTo>
                      <a:pt x="6" y="196"/>
                    </a:lnTo>
                    <a:lnTo>
                      <a:pt x="0" y="227"/>
                    </a:lnTo>
                    <a:lnTo>
                      <a:pt x="1" y="259"/>
                    </a:lnTo>
                    <a:lnTo>
                      <a:pt x="4" y="267"/>
                    </a:lnTo>
                    <a:lnTo>
                      <a:pt x="7" y="277"/>
                    </a:lnTo>
                    <a:lnTo>
                      <a:pt x="11" y="283"/>
                    </a:lnTo>
                    <a:lnTo>
                      <a:pt x="15" y="291"/>
                    </a:lnTo>
                    <a:lnTo>
                      <a:pt x="21" y="298"/>
                    </a:lnTo>
                    <a:lnTo>
                      <a:pt x="27" y="305"/>
                    </a:lnTo>
                    <a:lnTo>
                      <a:pt x="34" y="311"/>
                    </a:lnTo>
                    <a:lnTo>
                      <a:pt x="41" y="316"/>
                    </a:lnTo>
                    <a:lnTo>
                      <a:pt x="57" y="325"/>
                    </a:lnTo>
                    <a:lnTo>
                      <a:pt x="72" y="333"/>
                    </a:lnTo>
                    <a:lnTo>
                      <a:pt x="87" y="340"/>
                    </a:lnTo>
                    <a:lnTo>
                      <a:pt x="103" y="345"/>
                    </a:lnTo>
                    <a:lnTo>
                      <a:pt x="120" y="351"/>
                    </a:lnTo>
                    <a:lnTo>
                      <a:pt x="136" y="356"/>
                    </a:lnTo>
                    <a:lnTo>
                      <a:pt x="153" y="360"/>
                    </a:lnTo>
                    <a:lnTo>
                      <a:pt x="169" y="364"/>
                    </a:lnTo>
                    <a:lnTo>
                      <a:pt x="187" y="367"/>
                    </a:lnTo>
                    <a:lnTo>
                      <a:pt x="204" y="370"/>
                    </a:lnTo>
                    <a:lnTo>
                      <a:pt x="221" y="372"/>
                    </a:lnTo>
                    <a:lnTo>
                      <a:pt x="238" y="374"/>
                    </a:lnTo>
                    <a:lnTo>
                      <a:pt x="256" y="375"/>
                    </a:lnTo>
                    <a:lnTo>
                      <a:pt x="273" y="376"/>
                    </a:lnTo>
                    <a:lnTo>
                      <a:pt x="290" y="378"/>
                    </a:lnTo>
                    <a:lnTo>
                      <a:pt x="307" y="379"/>
                    </a:lnTo>
                    <a:lnTo>
                      <a:pt x="312" y="379"/>
                    </a:lnTo>
                    <a:lnTo>
                      <a:pt x="317" y="375"/>
                    </a:lnTo>
                    <a:lnTo>
                      <a:pt x="320" y="372"/>
                    </a:lnTo>
                    <a:lnTo>
                      <a:pt x="323" y="366"/>
                    </a:lnTo>
                    <a:lnTo>
                      <a:pt x="323" y="360"/>
                    </a:lnTo>
                    <a:lnTo>
                      <a:pt x="320" y="356"/>
                    </a:lnTo>
                    <a:lnTo>
                      <a:pt x="316" y="352"/>
                    </a:lnTo>
                    <a:lnTo>
                      <a:pt x="311" y="351"/>
                    </a:lnTo>
                    <a:lnTo>
                      <a:pt x="295" y="351"/>
                    </a:lnTo>
                    <a:lnTo>
                      <a:pt x="279" y="351"/>
                    </a:lnTo>
                    <a:lnTo>
                      <a:pt x="263" y="350"/>
                    </a:lnTo>
                    <a:lnTo>
                      <a:pt x="248" y="349"/>
                    </a:lnTo>
                    <a:lnTo>
                      <a:pt x="231" y="348"/>
                    </a:lnTo>
                    <a:lnTo>
                      <a:pt x="215" y="345"/>
                    </a:lnTo>
                    <a:lnTo>
                      <a:pt x="200" y="343"/>
                    </a:lnTo>
                    <a:lnTo>
                      <a:pt x="183" y="341"/>
                    </a:lnTo>
                    <a:lnTo>
                      <a:pt x="168" y="337"/>
                    </a:lnTo>
                    <a:lnTo>
                      <a:pt x="151" y="334"/>
                    </a:lnTo>
                    <a:lnTo>
                      <a:pt x="136" y="329"/>
                    </a:lnTo>
                    <a:lnTo>
                      <a:pt x="121" y="325"/>
                    </a:lnTo>
                    <a:lnTo>
                      <a:pt x="106" y="320"/>
                    </a:lnTo>
                    <a:lnTo>
                      <a:pt x="92" y="313"/>
                    </a:lnTo>
                    <a:lnTo>
                      <a:pt x="76" y="306"/>
                    </a:lnTo>
                    <a:lnTo>
                      <a:pt x="62" y="300"/>
                    </a:lnTo>
                    <a:lnTo>
                      <a:pt x="51" y="291"/>
                    </a:lnTo>
                    <a:lnTo>
                      <a:pt x="41" y="280"/>
                    </a:lnTo>
                    <a:lnTo>
                      <a:pt x="35" y="269"/>
                    </a:lnTo>
                    <a:lnTo>
                      <a:pt x="31" y="255"/>
                    </a:lnTo>
                    <a:lnTo>
                      <a:pt x="31" y="239"/>
                    </a:lnTo>
                    <a:lnTo>
                      <a:pt x="33" y="218"/>
                    </a:lnTo>
                    <a:lnTo>
                      <a:pt x="38" y="197"/>
                    </a:lnTo>
                    <a:lnTo>
                      <a:pt x="42" y="182"/>
                    </a:lnTo>
                    <a:lnTo>
                      <a:pt x="51" y="165"/>
                    </a:lnTo>
                    <a:lnTo>
                      <a:pt x="60" y="150"/>
                    </a:lnTo>
                    <a:lnTo>
                      <a:pt x="68" y="136"/>
                    </a:lnTo>
                    <a:lnTo>
                      <a:pt x="79" y="124"/>
                    </a:lnTo>
                    <a:lnTo>
                      <a:pt x="89" y="111"/>
                    </a:lnTo>
                    <a:lnTo>
                      <a:pt x="101" y="100"/>
                    </a:lnTo>
                    <a:lnTo>
                      <a:pt x="114" y="88"/>
                    </a:lnTo>
                    <a:lnTo>
                      <a:pt x="129" y="76"/>
                    </a:lnTo>
                    <a:lnTo>
                      <a:pt x="144" y="64"/>
                    </a:lnTo>
                    <a:lnTo>
                      <a:pt x="162" y="53"/>
                    </a:lnTo>
                    <a:lnTo>
                      <a:pt x="181" y="41"/>
                    </a:lnTo>
                    <a:lnTo>
                      <a:pt x="201" y="31"/>
                    </a:lnTo>
                    <a:lnTo>
                      <a:pt x="219" y="22"/>
                    </a:lnTo>
                    <a:lnTo>
                      <a:pt x="237" y="14"/>
                    </a:lnTo>
                    <a:lnTo>
                      <a:pt x="253" y="7"/>
                    </a:lnTo>
                    <a:lnTo>
                      <a:pt x="268" y="1"/>
                    </a:lnTo>
                    <a:lnTo>
                      <a:pt x="255" y="0"/>
                    </a:lnTo>
                    <a:lnTo>
                      <a:pt x="238" y="1"/>
                    </a:lnTo>
                    <a:lnTo>
                      <a:pt x="221" y="5"/>
                    </a:lnTo>
                    <a:lnTo>
                      <a:pt x="201" y="11"/>
                    </a:lnTo>
                    <a:lnTo>
                      <a:pt x="181" y="19"/>
                    </a:lnTo>
                    <a:lnTo>
                      <a:pt x="161" y="28"/>
                    </a:lnTo>
                    <a:lnTo>
                      <a:pt x="142" y="39"/>
                    </a:lnTo>
                    <a:lnTo>
                      <a:pt x="126" y="5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11" name="Freeform 808"/>
              <p:cNvSpPr>
                <a:spLocks/>
              </p:cNvSpPr>
              <p:nvPr/>
            </p:nvSpPr>
            <p:spPr bwMode="auto">
              <a:xfrm>
                <a:off x="5229" y="2647"/>
                <a:ext cx="99" cy="59"/>
              </a:xfrm>
              <a:custGeom>
                <a:avLst/>
                <a:gdLst>
                  <a:gd name="T0" fmla="*/ 0 w 282"/>
                  <a:gd name="T1" fmla="*/ 0 h 253"/>
                  <a:gd name="T2" fmla="*/ 0 w 282"/>
                  <a:gd name="T3" fmla="*/ 0 h 253"/>
                  <a:gd name="T4" fmla="*/ 0 w 282"/>
                  <a:gd name="T5" fmla="*/ 0 h 253"/>
                  <a:gd name="T6" fmla="*/ 0 w 282"/>
                  <a:gd name="T7" fmla="*/ 0 h 253"/>
                  <a:gd name="T8" fmla="*/ 0 w 282"/>
                  <a:gd name="T9" fmla="*/ 0 h 253"/>
                  <a:gd name="T10" fmla="*/ 0 w 282"/>
                  <a:gd name="T11" fmla="*/ 0 h 253"/>
                  <a:gd name="T12" fmla="*/ 0 w 282"/>
                  <a:gd name="T13" fmla="*/ 0 h 253"/>
                  <a:gd name="T14" fmla="*/ 0 w 282"/>
                  <a:gd name="T15" fmla="*/ 0 h 253"/>
                  <a:gd name="T16" fmla="*/ 0 w 282"/>
                  <a:gd name="T17" fmla="*/ 0 h 253"/>
                  <a:gd name="T18" fmla="*/ 0 w 282"/>
                  <a:gd name="T19" fmla="*/ 0 h 253"/>
                  <a:gd name="T20" fmla="*/ 0 w 282"/>
                  <a:gd name="T21" fmla="*/ 0 h 253"/>
                  <a:gd name="T22" fmla="*/ 0 w 282"/>
                  <a:gd name="T23" fmla="*/ 0 h 253"/>
                  <a:gd name="T24" fmla="*/ 0 w 282"/>
                  <a:gd name="T25" fmla="*/ 0 h 253"/>
                  <a:gd name="T26" fmla="*/ 0 w 282"/>
                  <a:gd name="T27" fmla="*/ 0 h 253"/>
                  <a:gd name="T28" fmla="*/ 0 w 282"/>
                  <a:gd name="T29" fmla="*/ 0 h 253"/>
                  <a:gd name="T30" fmla="*/ 0 w 282"/>
                  <a:gd name="T31" fmla="*/ 0 h 253"/>
                  <a:gd name="T32" fmla="*/ 0 w 282"/>
                  <a:gd name="T33" fmla="*/ 0 h 253"/>
                  <a:gd name="T34" fmla="*/ 0 w 282"/>
                  <a:gd name="T35" fmla="*/ 0 h 253"/>
                  <a:gd name="T36" fmla="*/ 0 w 282"/>
                  <a:gd name="T37" fmla="*/ 0 h 253"/>
                  <a:gd name="T38" fmla="*/ 0 w 282"/>
                  <a:gd name="T39" fmla="*/ 0 h 253"/>
                  <a:gd name="T40" fmla="*/ 0 w 282"/>
                  <a:gd name="T41" fmla="*/ 0 h 253"/>
                  <a:gd name="T42" fmla="*/ 0 w 282"/>
                  <a:gd name="T43" fmla="*/ 0 h 253"/>
                  <a:gd name="T44" fmla="*/ 0 w 282"/>
                  <a:gd name="T45" fmla="*/ 0 h 253"/>
                  <a:gd name="T46" fmla="*/ 0 w 282"/>
                  <a:gd name="T47" fmla="*/ 0 h 253"/>
                  <a:gd name="T48" fmla="*/ 0 w 282"/>
                  <a:gd name="T49" fmla="*/ 0 h 253"/>
                  <a:gd name="T50" fmla="*/ 0 w 282"/>
                  <a:gd name="T51" fmla="*/ 0 h 253"/>
                  <a:gd name="T52" fmla="*/ 0 w 282"/>
                  <a:gd name="T53" fmla="*/ 0 h 253"/>
                  <a:gd name="T54" fmla="*/ 0 w 282"/>
                  <a:gd name="T55" fmla="*/ 0 h 253"/>
                  <a:gd name="T56" fmla="*/ 0 w 282"/>
                  <a:gd name="T57" fmla="*/ 0 h 253"/>
                  <a:gd name="T58" fmla="*/ 0 w 282"/>
                  <a:gd name="T59" fmla="*/ 0 h 253"/>
                  <a:gd name="T60" fmla="*/ 0 w 282"/>
                  <a:gd name="T61" fmla="*/ 0 h 253"/>
                  <a:gd name="T62" fmla="*/ 0 w 282"/>
                  <a:gd name="T63" fmla="*/ 0 h 253"/>
                  <a:gd name="T64" fmla="*/ 0 w 282"/>
                  <a:gd name="T65" fmla="*/ 0 h 253"/>
                  <a:gd name="T66" fmla="*/ 0 w 282"/>
                  <a:gd name="T67" fmla="*/ 0 h 253"/>
                  <a:gd name="T68" fmla="*/ 0 w 282"/>
                  <a:gd name="T69" fmla="*/ 0 h 253"/>
                  <a:gd name="T70" fmla="*/ 0 w 282"/>
                  <a:gd name="T71" fmla="*/ 0 h 253"/>
                  <a:gd name="T72" fmla="*/ 0 w 282"/>
                  <a:gd name="T73" fmla="*/ 0 h 253"/>
                  <a:gd name="T74" fmla="*/ 0 w 282"/>
                  <a:gd name="T75" fmla="*/ 0 h 253"/>
                  <a:gd name="T76" fmla="*/ 0 w 282"/>
                  <a:gd name="T77" fmla="*/ 0 h 253"/>
                  <a:gd name="T78" fmla="*/ 0 w 282"/>
                  <a:gd name="T79" fmla="*/ 0 h 253"/>
                  <a:gd name="T80" fmla="*/ 0 w 282"/>
                  <a:gd name="T81" fmla="*/ 0 h 253"/>
                  <a:gd name="T82" fmla="*/ 0 w 282"/>
                  <a:gd name="T83" fmla="*/ 0 h 253"/>
                  <a:gd name="T84" fmla="*/ 0 w 282"/>
                  <a:gd name="T85" fmla="*/ 0 h 253"/>
                  <a:gd name="T86" fmla="*/ 0 w 282"/>
                  <a:gd name="T87" fmla="*/ 0 h 253"/>
                  <a:gd name="T88" fmla="*/ 0 w 282"/>
                  <a:gd name="T89" fmla="*/ 0 h 253"/>
                  <a:gd name="T90" fmla="*/ 0 w 282"/>
                  <a:gd name="T91" fmla="*/ 0 h 253"/>
                  <a:gd name="T92" fmla="*/ 0 w 282"/>
                  <a:gd name="T93" fmla="*/ 0 h 253"/>
                  <a:gd name="T94" fmla="*/ 0 w 282"/>
                  <a:gd name="T95" fmla="*/ 0 h 253"/>
                  <a:gd name="T96" fmla="*/ 0 w 282"/>
                  <a:gd name="T97" fmla="*/ 0 h 253"/>
                  <a:gd name="T98" fmla="*/ 0 w 282"/>
                  <a:gd name="T99" fmla="*/ 0 h 253"/>
                  <a:gd name="T100" fmla="*/ 0 w 282"/>
                  <a:gd name="T101" fmla="*/ 0 h 253"/>
                  <a:gd name="T102" fmla="*/ 0 w 282"/>
                  <a:gd name="T103" fmla="*/ 0 h 253"/>
                  <a:gd name="T104" fmla="*/ 0 w 282"/>
                  <a:gd name="T105" fmla="*/ 0 h 253"/>
                  <a:gd name="T106" fmla="*/ 0 w 282"/>
                  <a:gd name="T107" fmla="*/ 0 h 253"/>
                  <a:gd name="T108" fmla="*/ 0 w 282"/>
                  <a:gd name="T109" fmla="*/ 0 h 253"/>
                  <a:gd name="T110" fmla="*/ 0 w 282"/>
                  <a:gd name="T111" fmla="*/ 0 h 253"/>
                  <a:gd name="T112" fmla="*/ 0 w 282"/>
                  <a:gd name="T113" fmla="*/ 0 h 253"/>
                  <a:gd name="T114" fmla="*/ 0 w 282"/>
                  <a:gd name="T115" fmla="*/ 0 h 253"/>
                  <a:gd name="T116" fmla="*/ 0 w 282"/>
                  <a:gd name="T117" fmla="*/ 0 h 253"/>
                  <a:gd name="T118" fmla="*/ 0 w 282"/>
                  <a:gd name="T119" fmla="*/ 0 h 253"/>
                  <a:gd name="T120" fmla="*/ 0 w 282"/>
                  <a:gd name="T121" fmla="*/ 0 h 253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2"/>
                  <a:gd name="T184" fmla="*/ 0 h 253"/>
                  <a:gd name="T185" fmla="*/ 282 w 282"/>
                  <a:gd name="T186" fmla="*/ 253 h 253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2" h="253">
                    <a:moveTo>
                      <a:pt x="235" y="78"/>
                    </a:moveTo>
                    <a:lnTo>
                      <a:pt x="248" y="92"/>
                    </a:lnTo>
                    <a:lnTo>
                      <a:pt x="255" y="108"/>
                    </a:lnTo>
                    <a:lnTo>
                      <a:pt x="259" y="125"/>
                    </a:lnTo>
                    <a:lnTo>
                      <a:pt x="259" y="144"/>
                    </a:lnTo>
                    <a:lnTo>
                      <a:pt x="257" y="159"/>
                    </a:lnTo>
                    <a:lnTo>
                      <a:pt x="252" y="171"/>
                    </a:lnTo>
                    <a:lnTo>
                      <a:pt x="244" y="184"/>
                    </a:lnTo>
                    <a:lnTo>
                      <a:pt x="236" y="194"/>
                    </a:lnTo>
                    <a:lnTo>
                      <a:pt x="225" y="206"/>
                    </a:lnTo>
                    <a:lnTo>
                      <a:pt x="215" y="215"/>
                    </a:lnTo>
                    <a:lnTo>
                      <a:pt x="204" y="225"/>
                    </a:lnTo>
                    <a:lnTo>
                      <a:pt x="194" y="236"/>
                    </a:lnTo>
                    <a:lnTo>
                      <a:pt x="191" y="239"/>
                    </a:lnTo>
                    <a:lnTo>
                      <a:pt x="190" y="242"/>
                    </a:lnTo>
                    <a:lnTo>
                      <a:pt x="191" y="246"/>
                    </a:lnTo>
                    <a:lnTo>
                      <a:pt x="194" y="249"/>
                    </a:lnTo>
                    <a:lnTo>
                      <a:pt x="197" y="252"/>
                    </a:lnTo>
                    <a:lnTo>
                      <a:pt x="201" y="253"/>
                    </a:lnTo>
                    <a:lnTo>
                      <a:pt x="205" y="252"/>
                    </a:lnTo>
                    <a:lnTo>
                      <a:pt x="209" y="249"/>
                    </a:lnTo>
                    <a:lnTo>
                      <a:pt x="232" y="234"/>
                    </a:lnTo>
                    <a:lnTo>
                      <a:pt x="251" y="215"/>
                    </a:lnTo>
                    <a:lnTo>
                      <a:pt x="267" y="192"/>
                    </a:lnTo>
                    <a:lnTo>
                      <a:pt x="278" y="168"/>
                    </a:lnTo>
                    <a:lnTo>
                      <a:pt x="282" y="141"/>
                    </a:lnTo>
                    <a:lnTo>
                      <a:pt x="279" y="116"/>
                    </a:lnTo>
                    <a:lnTo>
                      <a:pt x="270" y="92"/>
                    </a:lnTo>
                    <a:lnTo>
                      <a:pt x="251" y="70"/>
                    </a:lnTo>
                    <a:lnTo>
                      <a:pt x="237" y="59"/>
                    </a:lnTo>
                    <a:lnTo>
                      <a:pt x="221" y="48"/>
                    </a:lnTo>
                    <a:lnTo>
                      <a:pt x="202" y="39"/>
                    </a:lnTo>
                    <a:lnTo>
                      <a:pt x="183" y="31"/>
                    </a:lnTo>
                    <a:lnTo>
                      <a:pt x="163" y="24"/>
                    </a:lnTo>
                    <a:lnTo>
                      <a:pt x="142" y="18"/>
                    </a:lnTo>
                    <a:lnTo>
                      <a:pt x="122" y="13"/>
                    </a:lnTo>
                    <a:lnTo>
                      <a:pt x="101" y="8"/>
                    </a:lnTo>
                    <a:lnTo>
                      <a:pt x="82" y="5"/>
                    </a:lnTo>
                    <a:lnTo>
                      <a:pt x="63" y="2"/>
                    </a:lnTo>
                    <a:lnTo>
                      <a:pt x="47" y="0"/>
                    </a:lnTo>
                    <a:lnTo>
                      <a:pt x="32" y="0"/>
                    </a:lnTo>
                    <a:lnTo>
                      <a:pt x="19" y="0"/>
                    </a:lnTo>
                    <a:lnTo>
                      <a:pt x="10" y="1"/>
                    </a:lnTo>
                    <a:lnTo>
                      <a:pt x="4" y="4"/>
                    </a:lnTo>
                    <a:lnTo>
                      <a:pt x="0" y="6"/>
                    </a:lnTo>
                    <a:lnTo>
                      <a:pt x="12" y="8"/>
                    </a:lnTo>
                    <a:lnTo>
                      <a:pt x="25" y="9"/>
                    </a:lnTo>
                    <a:lnTo>
                      <a:pt x="38" y="12"/>
                    </a:lnTo>
                    <a:lnTo>
                      <a:pt x="52" y="14"/>
                    </a:lnTo>
                    <a:lnTo>
                      <a:pt x="67" y="16"/>
                    </a:lnTo>
                    <a:lnTo>
                      <a:pt x="82" y="18"/>
                    </a:lnTo>
                    <a:lnTo>
                      <a:pt x="97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5"/>
                    </a:lnTo>
                    <a:lnTo>
                      <a:pt x="162" y="40"/>
                    </a:lnTo>
                    <a:lnTo>
                      <a:pt x="177" y="46"/>
                    </a:lnTo>
                    <a:lnTo>
                      <a:pt x="192" y="53"/>
                    </a:lnTo>
                    <a:lnTo>
                      <a:pt x="208" y="60"/>
                    </a:lnTo>
                    <a:lnTo>
                      <a:pt x="222" y="69"/>
                    </a:lnTo>
                    <a:lnTo>
                      <a:pt x="235" y="7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12" name="Freeform 809"/>
              <p:cNvSpPr>
                <a:spLocks/>
              </p:cNvSpPr>
              <p:nvPr/>
            </p:nvSpPr>
            <p:spPr bwMode="auto">
              <a:xfrm>
                <a:off x="5030" y="2680"/>
                <a:ext cx="40" cy="54"/>
              </a:xfrm>
              <a:custGeom>
                <a:avLst/>
                <a:gdLst>
                  <a:gd name="T0" fmla="*/ 0 w 115"/>
                  <a:gd name="T1" fmla="*/ 0 h 236"/>
                  <a:gd name="T2" fmla="*/ 0 w 115"/>
                  <a:gd name="T3" fmla="*/ 0 h 236"/>
                  <a:gd name="T4" fmla="*/ 0 w 115"/>
                  <a:gd name="T5" fmla="*/ 0 h 236"/>
                  <a:gd name="T6" fmla="*/ 0 w 115"/>
                  <a:gd name="T7" fmla="*/ 0 h 236"/>
                  <a:gd name="T8" fmla="*/ 0 w 115"/>
                  <a:gd name="T9" fmla="*/ 0 h 236"/>
                  <a:gd name="T10" fmla="*/ 0 w 115"/>
                  <a:gd name="T11" fmla="*/ 0 h 236"/>
                  <a:gd name="T12" fmla="*/ 0 w 115"/>
                  <a:gd name="T13" fmla="*/ 0 h 236"/>
                  <a:gd name="T14" fmla="*/ 0 w 115"/>
                  <a:gd name="T15" fmla="*/ 0 h 236"/>
                  <a:gd name="T16" fmla="*/ 0 w 115"/>
                  <a:gd name="T17" fmla="*/ 0 h 236"/>
                  <a:gd name="T18" fmla="*/ 0 w 115"/>
                  <a:gd name="T19" fmla="*/ 0 h 236"/>
                  <a:gd name="T20" fmla="*/ 0 w 115"/>
                  <a:gd name="T21" fmla="*/ 0 h 236"/>
                  <a:gd name="T22" fmla="*/ 0 w 115"/>
                  <a:gd name="T23" fmla="*/ 0 h 236"/>
                  <a:gd name="T24" fmla="*/ 0 w 115"/>
                  <a:gd name="T25" fmla="*/ 0 h 236"/>
                  <a:gd name="T26" fmla="*/ 0 w 115"/>
                  <a:gd name="T27" fmla="*/ 0 h 236"/>
                  <a:gd name="T28" fmla="*/ 0 w 115"/>
                  <a:gd name="T29" fmla="*/ 0 h 236"/>
                  <a:gd name="T30" fmla="*/ 0 w 115"/>
                  <a:gd name="T31" fmla="*/ 0 h 236"/>
                  <a:gd name="T32" fmla="*/ 0 w 115"/>
                  <a:gd name="T33" fmla="*/ 0 h 236"/>
                  <a:gd name="T34" fmla="*/ 0 w 115"/>
                  <a:gd name="T35" fmla="*/ 0 h 236"/>
                  <a:gd name="T36" fmla="*/ 0 w 115"/>
                  <a:gd name="T37" fmla="*/ 0 h 236"/>
                  <a:gd name="T38" fmla="*/ 0 w 115"/>
                  <a:gd name="T39" fmla="*/ 0 h 236"/>
                  <a:gd name="T40" fmla="*/ 0 w 115"/>
                  <a:gd name="T41" fmla="*/ 0 h 236"/>
                  <a:gd name="T42" fmla="*/ 0 w 115"/>
                  <a:gd name="T43" fmla="*/ 0 h 236"/>
                  <a:gd name="T44" fmla="*/ 0 w 115"/>
                  <a:gd name="T45" fmla="*/ 0 h 236"/>
                  <a:gd name="T46" fmla="*/ 0 w 115"/>
                  <a:gd name="T47" fmla="*/ 0 h 236"/>
                  <a:gd name="T48" fmla="*/ 0 w 115"/>
                  <a:gd name="T49" fmla="*/ 0 h 236"/>
                  <a:gd name="T50" fmla="*/ 0 w 115"/>
                  <a:gd name="T51" fmla="*/ 0 h 236"/>
                  <a:gd name="T52" fmla="*/ 0 w 115"/>
                  <a:gd name="T53" fmla="*/ 0 h 236"/>
                  <a:gd name="T54" fmla="*/ 0 w 115"/>
                  <a:gd name="T55" fmla="*/ 0 h 236"/>
                  <a:gd name="T56" fmla="*/ 0 w 115"/>
                  <a:gd name="T57" fmla="*/ 0 h 236"/>
                  <a:gd name="T58" fmla="*/ 0 w 115"/>
                  <a:gd name="T59" fmla="*/ 0 h 236"/>
                  <a:gd name="T60" fmla="*/ 0 w 115"/>
                  <a:gd name="T61" fmla="*/ 0 h 236"/>
                  <a:gd name="T62" fmla="*/ 0 w 115"/>
                  <a:gd name="T63" fmla="*/ 0 h 236"/>
                  <a:gd name="T64" fmla="*/ 0 w 115"/>
                  <a:gd name="T65" fmla="*/ 0 h 236"/>
                  <a:gd name="T66" fmla="*/ 0 w 115"/>
                  <a:gd name="T67" fmla="*/ 0 h 236"/>
                  <a:gd name="T68" fmla="*/ 0 w 115"/>
                  <a:gd name="T69" fmla="*/ 0 h 236"/>
                  <a:gd name="T70" fmla="*/ 0 w 115"/>
                  <a:gd name="T71" fmla="*/ 0 h 236"/>
                  <a:gd name="T72" fmla="*/ 0 w 115"/>
                  <a:gd name="T73" fmla="*/ 0 h 236"/>
                  <a:gd name="T74" fmla="*/ 0 w 115"/>
                  <a:gd name="T75" fmla="*/ 0 h 236"/>
                  <a:gd name="T76" fmla="*/ 0 w 115"/>
                  <a:gd name="T77" fmla="*/ 0 h 236"/>
                  <a:gd name="T78" fmla="*/ 0 w 115"/>
                  <a:gd name="T79" fmla="*/ 0 h 236"/>
                  <a:gd name="T80" fmla="*/ 0 w 115"/>
                  <a:gd name="T81" fmla="*/ 0 h 2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5"/>
                  <a:gd name="T124" fmla="*/ 0 h 236"/>
                  <a:gd name="T125" fmla="*/ 115 w 115"/>
                  <a:gd name="T126" fmla="*/ 236 h 2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5" h="236">
                    <a:moveTo>
                      <a:pt x="0" y="128"/>
                    </a:moveTo>
                    <a:lnTo>
                      <a:pt x="0" y="148"/>
                    </a:lnTo>
                    <a:lnTo>
                      <a:pt x="5" y="166"/>
                    </a:lnTo>
                    <a:lnTo>
                      <a:pt x="13" y="184"/>
                    </a:lnTo>
                    <a:lnTo>
                      <a:pt x="24" y="198"/>
                    </a:lnTo>
                    <a:lnTo>
                      <a:pt x="39" y="211"/>
                    </a:lnTo>
                    <a:lnTo>
                      <a:pt x="55" y="223"/>
                    </a:lnTo>
                    <a:lnTo>
                      <a:pt x="74" y="231"/>
                    </a:lnTo>
                    <a:lnTo>
                      <a:pt x="92" y="235"/>
                    </a:lnTo>
                    <a:lnTo>
                      <a:pt x="98" y="236"/>
                    </a:lnTo>
                    <a:lnTo>
                      <a:pt x="104" y="234"/>
                    </a:lnTo>
                    <a:lnTo>
                      <a:pt x="109" y="231"/>
                    </a:lnTo>
                    <a:lnTo>
                      <a:pt x="111" y="226"/>
                    </a:lnTo>
                    <a:lnTo>
                      <a:pt x="111" y="220"/>
                    </a:lnTo>
                    <a:lnTo>
                      <a:pt x="110" y="215"/>
                    </a:lnTo>
                    <a:lnTo>
                      <a:pt x="107" y="210"/>
                    </a:lnTo>
                    <a:lnTo>
                      <a:pt x="101" y="208"/>
                    </a:lnTo>
                    <a:lnTo>
                      <a:pt x="82" y="201"/>
                    </a:lnTo>
                    <a:lnTo>
                      <a:pt x="64" y="192"/>
                    </a:lnTo>
                    <a:lnTo>
                      <a:pt x="50" y="179"/>
                    </a:lnTo>
                    <a:lnTo>
                      <a:pt x="40" y="165"/>
                    </a:lnTo>
                    <a:lnTo>
                      <a:pt x="33" y="148"/>
                    </a:lnTo>
                    <a:lnTo>
                      <a:pt x="29" y="130"/>
                    </a:lnTo>
                    <a:lnTo>
                      <a:pt x="29" y="110"/>
                    </a:lnTo>
                    <a:lnTo>
                      <a:pt x="35" y="89"/>
                    </a:lnTo>
                    <a:lnTo>
                      <a:pt x="43" y="74"/>
                    </a:lnTo>
                    <a:lnTo>
                      <a:pt x="56" y="60"/>
                    </a:lnTo>
                    <a:lnTo>
                      <a:pt x="70" y="46"/>
                    </a:lnTo>
                    <a:lnTo>
                      <a:pt x="85" y="33"/>
                    </a:lnTo>
                    <a:lnTo>
                      <a:pt x="98" y="23"/>
                    </a:lnTo>
                    <a:lnTo>
                      <a:pt x="109" y="12"/>
                    </a:lnTo>
                    <a:lnTo>
                      <a:pt x="115" y="6"/>
                    </a:lnTo>
                    <a:lnTo>
                      <a:pt x="115" y="0"/>
                    </a:lnTo>
                    <a:lnTo>
                      <a:pt x="102" y="4"/>
                    </a:lnTo>
                    <a:lnTo>
                      <a:pt x="85" y="12"/>
                    </a:lnTo>
                    <a:lnTo>
                      <a:pt x="68" y="26"/>
                    </a:lnTo>
                    <a:lnTo>
                      <a:pt x="49" y="42"/>
                    </a:lnTo>
                    <a:lnTo>
                      <a:pt x="32" y="61"/>
                    </a:lnTo>
                    <a:lnTo>
                      <a:pt x="17" y="82"/>
                    </a:lnTo>
                    <a:lnTo>
                      <a:pt x="6" y="105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13" name="Freeform 810"/>
              <p:cNvSpPr>
                <a:spLocks/>
              </p:cNvSpPr>
              <p:nvPr/>
            </p:nvSpPr>
            <p:spPr bwMode="auto">
              <a:xfrm>
                <a:off x="5311" y="2643"/>
                <a:ext cx="87" cy="73"/>
              </a:xfrm>
              <a:custGeom>
                <a:avLst/>
                <a:gdLst>
                  <a:gd name="T0" fmla="*/ 0 w 245"/>
                  <a:gd name="T1" fmla="*/ 0 h 310"/>
                  <a:gd name="T2" fmla="*/ 0 w 245"/>
                  <a:gd name="T3" fmla="*/ 0 h 310"/>
                  <a:gd name="T4" fmla="*/ 0 w 245"/>
                  <a:gd name="T5" fmla="*/ 0 h 310"/>
                  <a:gd name="T6" fmla="*/ 0 w 245"/>
                  <a:gd name="T7" fmla="*/ 0 h 310"/>
                  <a:gd name="T8" fmla="*/ 0 w 245"/>
                  <a:gd name="T9" fmla="*/ 0 h 310"/>
                  <a:gd name="T10" fmla="*/ 0 w 245"/>
                  <a:gd name="T11" fmla="*/ 0 h 310"/>
                  <a:gd name="T12" fmla="*/ 0 w 245"/>
                  <a:gd name="T13" fmla="*/ 0 h 310"/>
                  <a:gd name="T14" fmla="*/ 0 w 245"/>
                  <a:gd name="T15" fmla="*/ 0 h 310"/>
                  <a:gd name="T16" fmla="*/ 0 w 245"/>
                  <a:gd name="T17" fmla="*/ 0 h 310"/>
                  <a:gd name="T18" fmla="*/ 0 w 245"/>
                  <a:gd name="T19" fmla="*/ 0 h 310"/>
                  <a:gd name="T20" fmla="*/ 0 w 245"/>
                  <a:gd name="T21" fmla="*/ 0 h 310"/>
                  <a:gd name="T22" fmla="*/ 0 w 245"/>
                  <a:gd name="T23" fmla="*/ 0 h 310"/>
                  <a:gd name="T24" fmla="*/ 0 w 245"/>
                  <a:gd name="T25" fmla="*/ 0 h 310"/>
                  <a:gd name="T26" fmla="*/ 0 w 245"/>
                  <a:gd name="T27" fmla="*/ 0 h 310"/>
                  <a:gd name="T28" fmla="*/ 0 w 245"/>
                  <a:gd name="T29" fmla="*/ 0 h 310"/>
                  <a:gd name="T30" fmla="*/ 0 w 245"/>
                  <a:gd name="T31" fmla="*/ 0 h 310"/>
                  <a:gd name="T32" fmla="*/ 0 w 245"/>
                  <a:gd name="T33" fmla="*/ 0 h 310"/>
                  <a:gd name="T34" fmla="*/ 0 w 245"/>
                  <a:gd name="T35" fmla="*/ 0 h 310"/>
                  <a:gd name="T36" fmla="*/ 0 w 245"/>
                  <a:gd name="T37" fmla="*/ 0 h 310"/>
                  <a:gd name="T38" fmla="*/ 0 w 245"/>
                  <a:gd name="T39" fmla="*/ 0 h 310"/>
                  <a:gd name="T40" fmla="*/ 0 w 245"/>
                  <a:gd name="T41" fmla="*/ 0 h 310"/>
                  <a:gd name="T42" fmla="*/ 0 w 245"/>
                  <a:gd name="T43" fmla="*/ 0 h 310"/>
                  <a:gd name="T44" fmla="*/ 0 w 245"/>
                  <a:gd name="T45" fmla="*/ 0 h 310"/>
                  <a:gd name="T46" fmla="*/ 0 w 245"/>
                  <a:gd name="T47" fmla="*/ 0 h 310"/>
                  <a:gd name="T48" fmla="*/ 0 w 245"/>
                  <a:gd name="T49" fmla="*/ 0 h 310"/>
                  <a:gd name="T50" fmla="*/ 0 w 245"/>
                  <a:gd name="T51" fmla="*/ 0 h 310"/>
                  <a:gd name="T52" fmla="*/ 0 w 245"/>
                  <a:gd name="T53" fmla="*/ 0 h 310"/>
                  <a:gd name="T54" fmla="*/ 0 w 245"/>
                  <a:gd name="T55" fmla="*/ 0 h 310"/>
                  <a:gd name="T56" fmla="*/ 0 w 245"/>
                  <a:gd name="T57" fmla="*/ 0 h 310"/>
                  <a:gd name="T58" fmla="*/ 0 w 245"/>
                  <a:gd name="T59" fmla="*/ 0 h 310"/>
                  <a:gd name="T60" fmla="*/ 0 w 245"/>
                  <a:gd name="T61" fmla="*/ 0 h 310"/>
                  <a:gd name="T62" fmla="*/ 0 w 245"/>
                  <a:gd name="T63" fmla="*/ 0 h 310"/>
                  <a:gd name="T64" fmla="*/ 0 w 245"/>
                  <a:gd name="T65" fmla="*/ 0 h 310"/>
                  <a:gd name="T66" fmla="*/ 0 w 245"/>
                  <a:gd name="T67" fmla="*/ 0 h 310"/>
                  <a:gd name="T68" fmla="*/ 0 w 245"/>
                  <a:gd name="T69" fmla="*/ 0 h 310"/>
                  <a:gd name="T70" fmla="*/ 0 w 245"/>
                  <a:gd name="T71" fmla="*/ 0 h 310"/>
                  <a:gd name="T72" fmla="*/ 0 w 245"/>
                  <a:gd name="T73" fmla="*/ 0 h 310"/>
                  <a:gd name="T74" fmla="*/ 0 w 245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5"/>
                  <a:gd name="T115" fmla="*/ 0 h 310"/>
                  <a:gd name="T116" fmla="*/ 245 w 245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5" h="310">
                    <a:moveTo>
                      <a:pt x="200" y="116"/>
                    </a:moveTo>
                    <a:lnTo>
                      <a:pt x="208" y="124"/>
                    </a:lnTo>
                    <a:lnTo>
                      <a:pt x="214" y="133"/>
                    </a:lnTo>
                    <a:lnTo>
                      <a:pt x="220" y="144"/>
                    </a:lnTo>
                    <a:lnTo>
                      <a:pt x="223" y="154"/>
                    </a:lnTo>
                    <a:lnTo>
                      <a:pt x="226" y="164"/>
                    </a:lnTo>
                    <a:lnTo>
                      <a:pt x="224" y="176"/>
                    </a:lnTo>
                    <a:lnTo>
                      <a:pt x="222" y="187"/>
                    </a:lnTo>
                    <a:lnTo>
                      <a:pt x="216" y="198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9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2" y="264"/>
                    </a:lnTo>
                    <a:lnTo>
                      <a:pt x="132" y="275"/>
                    </a:lnTo>
                    <a:lnTo>
                      <a:pt x="128" y="278"/>
                    </a:lnTo>
                    <a:lnTo>
                      <a:pt x="126" y="283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2" y="306"/>
                    </a:lnTo>
                    <a:lnTo>
                      <a:pt x="126" y="309"/>
                    </a:lnTo>
                    <a:lnTo>
                      <a:pt x="131" y="310"/>
                    </a:lnTo>
                    <a:lnTo>
                      <a:pt x="135" y="310"/>
                    </a:lnTo>
                    <a:lnTo>
                      <a:pt x="139" y="309"/>
                    </a:lnTo>
                    <a:lnTo>
                      <a:pt x="142" y="306"/>
                    </a:lnTo>
                    <a:lnTo>
                      <a:pt x="154" y="292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20" y="233"/>
                    </a:lnTo>
                    <a:lnTo>
                      <a:pt x="230" y="219"/>
                    </a:lnTo>
                    <a:lnTo>
                      <a:pt x="238" y="204"/>
                    </a:lnTo>
                    <a:lnTo>
                      <a:pt x="244" y="186"/>
                    </a:lnTo>
                    <a:lnTo>
                      <a:pt x="245" y="169"/>
                    </a:lnTo>
                    <a:lnTo>
                      <a:pt x="243" y="152"/>
                    </a:lnTo>
                    <a:lnTo>
                      <a:pt x="237" y="134"/>
                    </a:lnTo>
                    <a:lnTo>
                      <a:pt x="228" y="119"/>
                    </a:lnTo>
                    <a:lnTo>
                      <a:pt x="217" y="105"/>
                    </a:lnTo>
                    <a:lnTo>
                      <a:pt x="203" y="93"/>
                    </a:lnTo>
                    <a:lnTo>
                      <a:pt x="188" y="83"/>
                    </a:lnTo>
                    <a:lnTo>
                      <a:pt x="176" y="76"/>
                    </a:lnTo>
                    <a:lnTo>
                      <a:pt x="163" y="69"/>
                    </a:lnTo>
                    <a:lnTo>
                      <a:pt x="151" y="61"/>
                    </a:lnTo>
                    <a:lnTo>
                      <a:pt x="136" y="54"/>
                    </a:lnTo>
                    <a:lnTo>
                      <a:pt x="122" y="46"/>
                    </a:lnTo>
                    <a:lnTo>
                      <a:pt x="107" y="39"/>
                    </a:lnTo>
                    <a:lnTo>
                      <a:pt x="93" y="31"/>
                    </a:lnTo>
                    <a:lnTo>
                      <a:pt x="79" y="24"/>
                    </a:lnTo>
                    <a:lnTo>
                      <a:pt x="66" y="18"/>
                    </a:lnTo>
                    <a:lnTo>
                      <a:pt x="53" y="13"/>
                    </a:lnTo>
                    <a:lnTo>
                      <a:pt x="40" y="8"/>
                    </a:lnTo>
                    <a:lnTo>
                      <a:pt x="30" y="5"/>
                    </a:lnTo>
                    <a:lnTo>
                      <a:pt x="20" y="1"/>
                    </a:lnTo>
                    <a:lnTo>
                      <a:pt x="12" y="0"/>
                    </a:lnTo>
                    <a:lnTo>
                      <a:pt x="5" y="0"/>
                    </a:lnTo>
                    <a:lnTo>
                      <a:pt x="0" y="2"/>
                    </a:lnTo>
                    <a:lnTo>
                      <a:pt x="11" y="8"/>
                    </a:lnTo>
                    <a:lnTo>
                      <a:pt x="23" y="14"/>
                    </a:lnTo>
                    <a:lnTo>
                      <a:pt x="36" y="20"/>
                    </a:lnTo>
                    <a:lnTo>
                      <a:pt x="47" y="25"/>
                    </a:lnTo>
                    <a:lnTo>
                      <a:pt x="60" y="31"/>
                    </a:lnTo>
                    <a:lnTo>
                      <a:pt x="73" y="37"/>
                    </a:lnTo>
                    <a:lnTo>
                      <a:pt x="86" y="44"/>
                    </a:lnTo>
                    <a:lnTo>
                      <a:pt x="99" y="51"/>
                    </a:lnTo>
                    <a:lnTo>
                      <a:pt x="113" y="57"/>
                    </a:lnTo>
                    <a:lnTo>
                      <a:pt x="126" y="64"/>
                    </a:lnTo>
                    <a:lnTo>
                      <a:pt x="139" y="71"/>
                    </a:lnTo>
                    <a:lnTo>
                      <a:pt x="152" y="79"/>
                    </a:lnTo>
                    <a:lnTo>
                      <a:pt x="165" y="88"/>
                    </a:lnTo>
                    <a:lnTo>
                      <a:pt x="176" y="96"/>
                    </a:lnTo>
                    <a:lnTo>
                      <a:pt x="188" y="106"/>
                    </a:lnTo>
                    <a:lnTo>
                      <a:pt x="200" y="1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401" name="Picture 811" descr="access_point_stylized_gray_small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2" y="3642"/>
              <a:ext cx="430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14" name="Group 812"/>
          <p:cNvGrpSpPr>
            <a:grpSpLocks/>
          </p:cNvGrpSpPr>
          <p:nvPr/>
        </p:nvGrpSpPr>
        <p:grpSpPr bwMode="auto">
          <a:xfrm>
            <a:off x="5638800" y="3509963"/>
            <a:ext cx="398463" cy="358775"/>
            <a:chOff x="5072" y="3611"/>
            <a:chExt cx="459" cy="380"/>
          </a:xfrm>
        </p:grpSpPr>
        <p:grpSp>
          <p:nvGrpSpPr>
            <p:cNvPr id="415" name="Group 813"/>
            <p:cNvGrpSpPr>
              <a:grpSpLocks/>
            </p:cNvGrpSpPr>
            <p:nvPr/>
          </p:nvGrpSpPr>
          <p:grpSpPr bwMode="auto">
            <a:xfrm>
              <a:off x="5144" y="3611"/>
              <a:ext cx="387" cy="99"/>
              <a:chOff x="5030" y="2639"/>
              <a:chExt cx="387" cy="99"/>
            </a:xfrm>
          </p:grpSpPr>
          <p:sp>
            <p:nvSpPr>
              <p:cNvPr id="417" name="Freeform 814"/>
              <p:cNvSpPr>
                <a:spLocks/>
              </p:cNvSpPr>
              <p:nvPr/>
            </p:nvSpPr>
            <p:spPr bwMode="auto">
              <a:xfrm>
                <a:off x="5134" y="2657"/>
                <a:ext cx="69" cy="55"/>
              </a:xfrm>
              <a:custGeom>
                <a:avLst/>
                <a:gdLst>
                  <a:gd name="T0" fmla="*/ 0 w 199"/>
                  <a:gd name="T1" fmla="*/ 0 h 232"/>
                  <a:gd name="T2" fmla="*/ 0 w 199"/>
                  <a:gd name="T3" fmla="*/ 0 h 232"/>
                  <a:gd name="T4" fmla="*/ 0 w 199"/>
                  <a:gd name="T5" fmla="*/ 0 h 232"/>
                  <a:gd name="T6" fmla="*/ 0 w 199"/>
                  <a:gd name="T7" fmla="*/ 0 h 232"/>
                  <a:gd name="T8" fmla="*/ 0 w 199"/>
                  <a:gd name="T9" fmla="*/ 0 h 232"/>
                  <a:gd name="T10" fmla="*/ 0 w 199"/>
                  <a:gd name="T11" fmla="*/ 0 h 232"/>
                  <a:gd name="T12" fmla="*/ 0 w 199"/>
                  <a:gd name="T13" fmla="*/ 0 h 232"/>
                  <a:gd name="T14" fmla="*/ 0 w 199"/>
                  <a:gd name="T15" fmla="*/ 0 h 232"/>
                  <a:gd name="T16" fmla="*/ 0 w 199"/>
                  <a:gd name="T17" fmla="*/ 0 h 232"/>
                  <a:gd name="T18" fmla="*/ 0 w 199"/>
                  <a:gd name="T19" fmla="*/ 0 h 232"/>
                  <a:gd name="T20" fmla="*/ 0 w 199"/>
                  <a:gd name="T21" fmla="*/ 0 h 232"/>
                  <a:gd name="T22" fmla="*/ 0 w 199"/>
                  <a:gd name="T23" fmla="*/ 0 h 232"/>
                  <a:gd name="T24" fmla="*/ 0 w 199"/>
                  <a:gd name="T25" fmla="*/ 0 h 232"/>
                  <a:gd name="T26" fmla="*/ 0 w 199"/>
                  <a:gd name="T27" fmla="*/ 0 h 232"/>
                  <a:gd name="T28" fmla="*/ 0 w 199"/>
                  <a:gd name="T29" fmla="*/ 0 h 232"/>
                  <a:gd name="T30" fmla="*/ 0 w 199"/>
                  <a:gd name="T31" fmla="*/ 0 h 232"/>
                  <a:gd name="T32" fmla="*/ 0 w 199"/>
                  <a:gd name="T33" fmla="*/ 0 h 232"/>
                  <a:gd name="T34" fmla="*/ 0 w 199"/>
                  <a:gd name="T35" fmla="*/ 0 h 232"/>
                  <a:gd name="T36" fmla="*/ 0 w 199"/>
                  <a:gd name="T37" fmla="*/ 0 h 232"/>
                  <a:gd name="T38" fmla="*/ 0 w 199"/>
                  <a:gd name="T39" fmla="*/ 0 h 232"/>
                  <a:gd name="T40" fmla="*/ 0 w 199"/>
                  <a:gd name="T41" fmla="*/ 0 h 232"/>
                  <a:gd name="T42" fmla="*/ 0 w 199"/>
                  <a:gd name="T43" fmla="*/ 0 h 232"/>
                  <a:gd name="T44" fmla="*/ 0 w 199"/>
                  <a:gd name="T45" fmla="*/ 0 h 232"/>
                  <a:gd name="T46" fmla="*/ 0 w 199"/>
                  <a:gd name="T47" fmla="*/ 0 h 232"/>
                  <a:gd name="T48" fmla="*/ 0 w 199"/>
                  <a:gd name="T49" fmla="*/ 0 h 232"/>
                  <a:gd name="T50" fmla="*/ 0 w 199"/>
                  <a:gd name="T51" fmla="*/ 0 h 232"/>
                  <a:gd name="T52" fmla="*/ 0 w 199"/>
                  <a:gd name="T53" fmla="*/ 0 h 232"/>
                  <a:gd name="T54" fmla="*/ 0 w 199"/>
                  <a:gd name="T55" fmla="*/ 0 h 232"/>
                  <a:gd name="T56" fmla="*/ 0 w 199"/>
                  <a:gd name="T57" fmla="*/ 0 h 232"/>
                  <a:gd name="T58" fmla="*/ 0 w 199"/>
                  <a:gd name="T59" fmla="*/ 0 h 232"/>
                  <a:gd name="T60" fmla="*/ 0 w 199"/>
                  <a:gd name="T61" fmla="*/ 0 h 232"/>
                  <a:gd name="T62" fmla="*/ 0 w 199"/>
                  <a:gd name="T63" fmla="*/ 0 h 232"/>
                  <a:gd name="T64" fmla="*/ 0 w 199"/>
                  <a:gd name="T65" fmla="*/ 0 h 232"/>
                  <a:gd name="T66" fmla="*/ 0 w 199"/>
                  <a:gd name="T67" fmla="*/ 0 h 232"/>
                  <a:gd name="T68" fmla="*/ 0 w 199"/>
                  <a:gd name="T69" fmla="*/ 0 h 232"/>
                  <a:gd name="T70" fmla="*/ 0 w 199"/>
                  <a:gd name="T71" fmla="*/ 0 h 232"/>
                  <a:gd name="T72" fmla="*/ 0 w 199"/>
                  <a:gd name="T73" fmla="*/ 0 h 232"/>
                  <a:gd name="T74" fmla="*/ 0 w 199"/>
                  <a:gd name="T75" fmla="*/ 0 h 232"/>
                  <a:gd name="T76" fmla="*/ 0 w 199"/>
                  <a:gd name="T77" fmla="*/ 0 h 232"/>
                  <a:gd name="T78" fmla="*/ 0 w 199"/>
                  <a:gd name="T79" fmla="*/ 0 h 232"/>
                  <a:gd name="T80" fmla="*/ 0 w 199"/>
                  <a:gd name="T81" fmla="*/ 0 h 232"/>
                  <a:gd name="T82" fmla="*/ 0 w 199"/>
                  <a:gd name="T83" fmla="*/ 0 h 232"/>
                  <a:gd name="T84" fmla="*/ 0 w 199"/>
                  <a:gd name="T85" fmla="*/ 0 h 232"/>
                  <a:gd name="T86" fmla="*/ 0 w 199"/>
                  <a:gd name="T87" fmla="*/ 0 h 232"/>
                  <a:gd name="T88" fmla="*/ 0 w 199"/>
                  <a:gd name="T89" fmla="*/ 0 h 232"/>
                  <a:gd name="T90" fmla="*/ 0 w 199"/>
                  <a:gd name="T91" fmla="*/ 0 h 232"/>
                  <a:gd name="T92" fmla="*/ 0 w 199"/>
                  <a:gd name="T93" fmla="*/ 0 h 232"/>
                  <a:gd name="T94" fmla="*/ 0 w 199"/>
                  <a:gd name="T95" fmla="*/ 0 h 232"/>
                  <a:gd name="T96" fmla="*/ 0 w 199"/>
                  <a:gd name="T97" fmla="*/ 0 h 2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99"/>
                  <a:gd name="T148" fmla="*/ 0 h 232"/>
                  <a:gd name="T149" fmla="*/ 199 w 199"/>
                  <a:gd name="T150" fmla="*/ 232 h 2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99" h="232">
                    <a:moveTo>
                      <a:pt x="70" y="29"/>
                    </a:moveTo>
                    <a:lnTo>
                      <a:pt x="55" y="39"/>
                    </a:lnTo>
                    <a:lnTo>
                      <a:pt x="42" y="50"/>
                    </a:lnTo>
                    <a:lnTo>
                      <a:pt x="30" y="63"/>
                    </a:lnTo>
                    <a:lnTo>
                      <a:pt x="20" y="77"/>
                    </a:lnTo>
                    <a:lnTo>
                      <a:pt x="12" y="91"/>
                    </a:lnTo>
                    <a:lnTo>
                      <a:pt x="6" y="108"/>
                    </a:lnTo>
                    <a:lnTo>
                      <a:pt x="2" y="125"/>
                    </a:lnTo>
                    <a:lnTo>
                      <a:pt x="0" y="142"/>
                    </a:lnTo>
                    <a:lnTo>
                      <a:pt x="2" y="166"/>
                    </a:lnTo>
                    <a:lnTo>
                      <a:pt x="12" y="186"/>
                    </a:lnTo>
                    <a:lnTo>
                      <a:pt x="26" y="203"/>
                    </a:lnTo>
                    <a:lnTo>
                      <a:pt x="45" y="216"/>
                    </a:lnTo>
                    <a:lnTo>
                      <a:pt x="66" y="226"/>
                    </a:lnTo>
                    <a:lnTo>
                      <a:pt x="88" y="230"/>
                    </a:lnTo>
                    <a:lnTo>
                      <a:pt x="111" y="232"/>
                    </a:lnTo>
                    <a:lnTo>
                      <a:pt x="134" y="228"/>
                    </a:lnTo>
                    <a:lnTo>
                      <a:pt x="138" y="228"/>
                    </a:lnTo>
                    <a:lnTo>
                      <a:pt x="143" y="226"/>
                    </a:lnTo>
                    <a:lnTo>
                      <a:pt x="147" y="222"/>
                    </a:lnTo>
                    <a:lnTo>
                      <a:pt x="148" y="218"/>
                    </a:lnTo>
                    <a:lnTo>
                      <a:pt x="145" y="212"/>
                    </a:lnTo>
                    <a:lnTo>
                      <a:pt x="141" y="207"/>
                    </a:lnTo>
                    <a:lnTo>
                      <a:pt x="135" y="203"/>
                    </a:lnTo>
                    <a:lnTo>
                      <a:pt x="129" y="201"/>
                    </a:lnTo>
                    <a:lnTo>
                      <a:pt x="117" y="197"/>
                    </a:lnTo>
                    <a:lnTo>
                      <a:pt x="105" y="195"/>
                    </a:lnTo>
                    <a:lnTo>
                      <a:pt x="94" y="193"/>
                    </a:lnTo>
                    <a:lnTo>
                      <a:pt x="83" y="190"/>
                    </a:lnTo>
                    <a:lnTo>
                      <a:pt x="73" y="187"/>
                    </a:lnTo>
                    <a:lnTo>
                      <a:pt x="62" y="182"/>
                    </a:lnTo>
                    <a:lnTo>
                      <a:pt x="53" y="176"/>
                    </a:lnTo>
                    <a:lnTo>
                      <a:pt x="43" y="167"/>
                    </a:lnTo>
                    <a:lnTo>
                      <a:pt x="40" y="128"/>
                    </a:lnTo>
                    <a:lnTo>
                      <a:pt x="49" y="96"/>
                    </a:lnTo>
                    <a:lnTo>
                      <a:pt x="68" y="71"/>
                    </a:lnTo>
                    <a:lnTo>
                      <a:pt x="94" y="50"/>
                    </a:lnTo>
                    <a:lnTo>
                      <a:pt x="122" y="34"/>
                    </a:lnTo>
                    <a:lnTo>
                      <a:pt x="151" y="21"/>
                    </a:lnTo>
                    <a:lnTo>
                      <a:pt x="178" y="12"/>
                    </a:lnTo>
                    <a:lnTo>
                      <a:pt x="199" y="4"/>
                    </a:lnTo>
                    <a:lnTo>
                      <a:pt x="186" y="1"/>
                    </a:lnTo>
                    <a:lnTo>
                      <a:pt x="172" y="0"/>
                    </a:lnTo>
                    <a:lnTo>
                      <a:pt x="156" y="2"/>
                    </a:lnTo>
                    <a:lnTo>
                      <a:pt x="138" y="4"/>
                    </a:lnTo>
                    <a:lnTo>
                      <a:pt x="121" y="10"/>
                    </a:lnTo>
                    <a:lnTo>
                      <a:pt x="103" y="16"/>
                    </a:lnTo>
                    <a:lnTo>
                      <a:pt x="86" y="23"/>
                    </a:lnTo>
                    <a:lnTo>
                      <a:pt x="70" y="29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18" name="Freeform 815"/>
              <p:cNvSpPr>
                <a:spLocks/>
              </p:cNvSpPr>
              <p:nvPr/>
            </p:nvSpPr>
            <p:spPr bwMode="auto">
              <a:xfrm>
                <a:off x="5252" y="2656"/>
                <a:ext cx="47" cy="42"/>
              </a:xfrm>
              <a:custGeom>
                <a:avLst/>
                <a:gdLst>
                  <a:gd name="T0" fmla="*/ 0 w 128"/>
                  <a:gd name="T1" fmla="*/ 0 h 180"/>
                  <a:gd name="T2" fmla="*/ 0 w 128"/>
                  <a:gd name="T3" fmla="*/ 0 h 180"/>
                  <a:gd name="T4" fmla="*/ 0 w 128"/>
                  <a:gd name="T5" fmla="*/ 0 h 180"/>
                  <a:gd name="T6" fmla="*/ 0 w 128"/>
                  <a:gd name="T7" fmla="*/ 0 h 180"/>
                  <a:gd name="T8" fmla="*/ 0 w 128"/>
                  <a:gd name="T9" fmla="*/ 0 h 180"/>
                  <a:gd name="T10" fmla="*/ 0 w 128"/>
                  <a:gd name="T11" fmla="*/ 0 h 180"/>
                  <a:gd name="T12" fmla="*/ 0 w 128"/>
                  <a:gd name="T13" fmla="*/ 0 h 180"/>
                  <a:gd name="T14" fmla="*/ 0 w 128"/>
                  <a:gd name="T15" fmla="*/ 0 h 180"/>
                  <a:gd name="T16" fmla="*/ 0 w 128"/>
                  <a:gd name="T17" fmla="*/ 0 h 180"/>
                  <a:gd name="T18" fmla="*/ 0 w 128"/>
                  <a:gd name="T19" fmla="*/ 0 h 180"/>
                  <a:gd name="T20" fmla="*/ 0 w 128"/>
                  <a:gd name="T21" fmla="*/ 0 h 180"/>
                  <a:gd name="T22" fmla="*/ 0 w 128"/>
                  <a:gd name="T23" fmla="*/ 0 h 180"/>
                  <a:gd name="T24" fmla="*/ 0 w 128"/>
                  <a:gd name="T25" fmla="*/ 0 h 180"/>
                  <a:gd name="T26" fmla="*/ 0 w 128"/>
                  <a:gd name="T27" fmla="*/ 0 h 180"/>
                  <a:gd name="T28" fmla="*/ 0 w 128"/>
                  <a:gd name="T29" fmla="*/ 0 h 180"/>
                  <a:gd name="T30" fmla="*/ 0 w 128"/>
                  <a:gd name="T31" fmla="*/ 0 h 180"/>
                  <a:gd name="T32" fmla="*/ 0 w 128"/>
                  <a:gd name="T33" fmla="*/ 0 h 180"/>
                  <a:gd name="T34" fmla="*/ 0 w 128"/>
                  <a:gd name="T35" fmla="*/ 0 h 180"/>
                  <a:gd name="T36" fmla="*/ 0 w 128"/>
                  <a:gd name="T37" fmla="*/ 0 h 180"/>
                  <a:gd name="T38" fmla="*/ 0 w 128"/>
                  <a:gd name="T39" fmla="*/ 0 h 180"/>
                  <a:gd name="T40" fmla="*/ 0 w 128"/>
                  <a:gd name="T41" fmla="*/ 0 h 180"/>
                  <a:gd name="T42" fmla="*/ 0 w 128"/>
                  <a:gd name="T43" fmla="*/ 0 h 180"/>
                  <a:gd name="T44" fmla="*/ 0 w 128"/>
                  <a:gd name="T45" fmla="*/ 0 h 180"/>
                  <a:gd name="T46" fmla="*/ 0 w 128"/>
                  <a:gd name="T47" fmla="*/ 0 h 180"/>
                  <a:gd name="T48" fmla="*/ 0 w 128"/>
                  <a:gd name="T49" fmla="*/ 0 h 180"/>
                  <a:gd name="T50" fmla="*/ 0 w 128"/>
                  <a:gd name="T51" fmla="*/ 0 h 180"/>
                  <a:gd name="T52" fmla="*/ 0 w 128"/>
                  <a:gd name="T53" fmla="*/ 0 h 180"/>
                  <a:gd name="T54" fmla="*/ 0 w 128"/>
                  <a:gd name="T55" fmla="*/ 0 h 180"/>
                  <a:gd name="T56" fmla="*/ 0 w 128"/>
                  <a:gd name="T57" fmla="*/ 0 h 180"/>
                  <a:gd name="T58" fmla="*/ 0 w 128"/>
                  <a:gd name="T59" fmla="*/ 0 h 180"/>
                  <a:gd name="T60" fmla="*/ 0 w 128"/>
                  <a:gd name="T61" fmla="*/ 0 h 180"/>
                  <a:gd name="T62" fmla="*/ 0 w 128"/>
                  <a:gd name="T63" fmla="*/ 0 h 180"/>
                  <a:gd name="T64" fmla="*/ 0 w 128"/>
                  <a:gd name="T65" fmla="*/ 0 h 180"/>
                  <a:gd name="T66" fmla="*/ 0 w 128"/>
                  <a:gd name="T67" fmla="*/ 0 h 180"/>
                  <a:gd name="T68" fmla="*/ 0 w 128"/>
                  <a:gd name="T69" fmla="*/ 0 h 180"/>
                  <a:gd name="T70" fmla="*/ 0 w 128"/>
                  <a:gd name="T71" fmla="*/ 0 h 180"/>
                  <a:gd name="T72" fmla="*/ 0 w 128"/>
                  <a:gd name="T73" fmla="*/ 0 h 180"/>
                  <a:gd name="T74" fmla="*/ 0 w 128"/>
                  <a:gd name="T75" fmla="*/ 0 h 180"/>
                  <a:gd name="T76" fmla="*/ 0 w 128"/>
                  <a:gd name="T77" fmla="*/ 0 h 180"/>
                  <a:gd name="T78" fmla="*/ 0 w 128"/>
                  <a:gd name="T79" fmla="*/ 0 h 180"/>
                  <a:gd name="T80" fmla="*/ 0 w 128"/>
                  <a:gd name="T81" fmla="*/ 0 h 18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0"/>
                  <a:gd name="T125" fmla="*/ 128 w 128"/>
                  <a:gd name="T126" fmla="*/ 180 h 18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0">
                    <a:moveTo>
                      <a:pt x="108" y="59"/>
                    </a:moveTo>
                    <a:lnTo>
                      <a:pt x="113" y="77"/>
                    </a:lnTo>
                    <a:lnTo>
                      <a:pt x="111" y="94"/>
                    </a:lnTo>
                    <a:lnTo>
                      <a:pt x="103" y="108"/>
                    </a:lnTo>
                    <a:lnTo>
                      <a:pt x="91" y="121"/>
                    </a:lnTo>
                    <a:lnTo>
                      <a:pt x="77" y="132"/>
                    </a:lnTo>
                    <a:lnTo>
                      <a:pt x="61" y="144"/>
                    </a:lnTo>
                    <a:lnTo>
                      <a:pt x="45" y="154"/>
                    </a:lnTo>
                    <a:lnTo>
                      <a:pt x="30" y="164"/>
                    </a:lnTo>
                    <a:lnTo>
                      <a:pt x="28" y="168"/>
                    </a:lnTo>
                    <a:lnTo>
                      <a:pt x="27" y="170"/>
                    </a:lnTo>
                    <a:lnTo>
                      <a:pt x="27" y="174"/>
                    </a:lnTo>
                    <a:lnTo>
                      <a:pt x="28" y="177"/>
                    </a:lnTo>
                    <a:lnTo>
                      <a:pt x="32" y="179"/>
                    </a:lnTo>
                    <a:lnTo>
                      <a:pt x="35" y="180"/>
                    </a:lnTo>
                    <a:lnTo>
                      <a:pt x="37" y="180"/>
                    </a:lnTo>
                    <a:lnTo>
                      <a:pt x="41" y="179"/>
                    </a:lnTo>
                    <a:lnTo>
                      <a:pt x="60" y="169"/>
                    </a:lnTo>
                    <a:lnTo>
                      <a:pt x="77" y="158"/>
                    </a:lnTo>
                    <a:lnTo>
                      <a:pt x="94" y="145"/>
                    </a:lnTo>
                    <a:lnTo>
                      <a:pt x="109" y="130"/>
                    </a:lnTo>
                    <a:lnTo>
                      <a:pt x="120" y="114"/>
                    </a:lnTo>
                    <a:lnTo>
                      <a:pt x="127" y="95"/>
                    </a:lnTo>
                    <a:lnTo>
                      <a:pt x="128" y="76"/>
                    </a:lnTo>
                    <a:lnTo>
                      <a:pt x="123" y="55"/>
                    </a:lnTo>
                    <a:lnTo>
                      <a:pt x="113" y="39"/>
                    </a:lnTo>
                    <a:lnTo>
                      <a:pt x="97" y="25"/>
                    </a:lnTo>
                    <a:lnTo>
                      <a:pt x="79" y="15"/>
                    </a:lnTo>
                    <a:lnTo>
                      <a:pt x="57" y="7"/>
                    </a:lnTo>
                    <a:lnTo>
                      <a:pt x="36" y="2"/>
                    </a:lnTo>
                    <a:lnTo>
                      <a:pt x="19" y="0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14" y="9"/>
                    </a:lnTo>
                    <a:lnTo>
                      <a:pt x="29" y="14"/>
                    </a:lnTo>
                    <a:lnTo>
                      <a:pt x="46" y="19"/>
                    </a:lnTo>
                    <a:lnTo>
                      <a:pt x="61" y="23"/>
                    </a:lnTo>
                    <a:lnTo>
                      <a:pt x="76" y="29"/>
                    </a:lnTo>
                    <a:lnTo>
                      <a:pt x="89" y="37"/>
                    </a:lnTo>
                    <a:lnTo>
                      <a:pt x="100" y="46"/>
                    </a:lnTo>
                    <a:lnTo>
                      <a:pt x="108" y="59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19" name="Freeform 816"/>
              <p:cNvSpPr>
                <a:spLocks/>
              </p:cNvSpPr>
              <p:nvPr/>
            </p:nvSpPr>
            <p:spPr bwMode="auto">
              <a:xfrm>
                <a:off x="5089" y="2646"/>
                <a:ext cx="114" cy="88"/>
              </a:xfrm>
              <a:custGeom>
                <a:avLst/>
                <a:gdLst>
                  <a:gd name="T0" fmla="*/ 0 w 322"/>
                  <a:gd name="T1" fmla="*/ 0 h 378"/>
                  <a:gd name="T2" fmla="*/ 0 w 322"/>
                  <a:gd name="T3" fmla="*/ 0 h 378"/>
                  <a:gd name="T4" fmla="*/ 0 w 322"/>
                  <a:gd name="T5" fmla="*/ 0 h 378"/>
                  <a:gd name="T6" fmla="*/ 0 w 322"/>
                  <a:gd name="T7" fmla="*/ 0 h 378"/>
                  <a:gd name="T8" fmla="*/ 0 w 322"/>
                  <a:gd name="T9" fmla="*/ 0 h 378"/>
                  <a:gd name="T10" fmla="*/ 0 w 322"/>
                  <a:gd name="T11" fmla="*/ 0 h 378"/>
                  <a:gd name="T12" fmla="*/ 0 w 322"/>
                  <a:gd name="T13" fmla="*/ 0 h 378"/>
                  <a:gd name="T14" fmla="*/ 0 w 322"/>
                  <a:gd name="T15" fmla="*/ 0 h 378"/>
                  <a:gd name="T16" fmla="*/ 0 w 322"/>
                  <a:gd name="T17" fmla="*/ 0 h 378"/>
                  <a:gd name="T18" fmla="*/ 0 w 322"/>
                  <a:gd name="T19" fmla="*/ 0 h 378"/>
                  <a:gd name="T20" fmla="*/ 0 w 322"/>
                  <a:gd name="T21" fmla="*/ 0 h 378"/>
                  <a:gd name="T22" fmla="*/ 0 w 322"/>
                  <a:gd name="T23" fmla="*/ 0 h 378"/>
                  <a:gd name="T24" fmla="*/ 0 w 322"/>
                  <a:gd name="T25" fmla="*/ 0 h 378"/>
                  <a:gd name="T26" fmla="*/ 0 w 322"/>
                  <a:gd name="T27" fmla="*/ 0 h 378"/>
                  <a:gd name="T28" fmla="*/ 0 w 322"/>
                  <a:gd name="T29" fmla="*/ 0 h 378"/>
                  <a:gd name="T30" fmla="*/ 0 w 322"/>
                  <a:gd name="T31" fmla="*/ 0 h 378"/>
                  <a:gd name="T32" fmla="*/ 0 w 322"/>
                  <a:gd name="T33" fmla="*/ 0 h 378"/>
                  <a:gd name="T34" fmla="*/ 0 w 322"/>
                  <a:gd name="T35" fmla="*/ 0 h 378"/>
                  <a:gd name="T36" fmla="*/ 0 w 322"/>
                  <a:gd name="T37" fmla="*/ 0 h 378"/>
                  <a:gd name="T38" fmla="*/ 0 w 322"/>
                  <a:gd name="T39" fmla="*/ 0 h 378"/>
                  <a:gd name="T40" fmla="*/ 0 w 322"/>
                  <a:gd name="T41" fmla="*/ 0 h 378"/>
                  <a:gd name="T42" fmla="*/ 0 w 322"/>
                  <a:gd name="T43" fmla="*/ 0 h 378"/>
                  <a:gd name="T44" fmla="*/ 0 w 322"/>
                  <a:gd name="T45" fmla="*/ 0 h 378"/>
                  <a:gd name="T46" fmla="*/ 0 w 322"/>
                  <a:gd name="T47" fmla="*/ 0 h 378"/>
                  <a:gd name="T48" fmla="*/ 0 w 322"/>
                  <a:gd name="T49" fmla="*/ 0 h 378"/>
                  <a:gd name="T50" fmla="*/ 0 w 322"/>
                  <a:gd name="T51" fmla="*/ 0 h 378"/>
                  <a:gd name="T52" fmla="*/ 0 w 322"/>
                  <a:gd name="T53" fmla="*/ 0 h 378"/>
                  <a:gd name="T54" fmla="*/ 0 w 322"/>
                  <a:gd name="T55" fmla="*/ 0 h 378"/>
                  <a:gd name="T56" fmla="*/ 0 w 322"/>
                  <a:gd name="T57" fmla="*/ 0 h 378"/>
                  <a:gd name="T58" fmla="*/ 0 w 322"/>
                  <a:gd name="T59" fmla="*/ 0 h 378"/>
                  <a:gd name="T60" fmla="*/ 0 w 322"/>
                  <a:gd name="T61" fmla="*/ 0 h 378"/>
                  <a:gd name="T62" fmla="*/ 0 w 322"/>
                  <a:gd name="T63" fmla="*/ 0 h 378"/>
                  <a:gd name="T64" fmla="*/ 0 w 322"/>
                  <a:gd name="T65" fmla="*/ 0 h 378"/>
                  <a:gd name="T66" fmla="*/ 0 w 322"/>
                  <a:gd name="T67" fmla="*/ 0 h 378"/>
                  <a:gd name="T68" fmla="*/ 0 w 322"/>
                  <a:gd name="T69" fmla="*/ 0 h 378"/>
                  <a:gd name="T70" fmla="*/ 0 w 322"/>
                  <a:gd name="T71" fmla="*/ 0 h 378"/>
                  <a:gd name="T72" fmla="*/ 0 w 322"/>
                  <a:gd name="T73" fmla="*/ 0 h 378"/>
                  <a:gd name="T74" fmla="*/ 0 w 322"/>
                  <a:gd name="T75" fmla="*/ 0 h 378"/>
                  <a:gd name="T76" fmla="*/ 0 w 322"/>
                  <a:gd name="T77" fmla="*/ 0 h 378"/>
                  <a:gd name="T78" fmla="*/ 0 w 322"/>
                  <a:gd name="T79" fmla="*/ 0 h 378"/>
                  <a:gd name="T80" fmla="*/ 0 w 322"/>
                  <a:gd name="T81" fmla="*/ 0 h 378"/>
                  <a:gd name="T82" fmla="*/ 0 w 322"/>
                  <a:gd name="T83" fmla="*/ 0 h 378"/>
                  <a:gd name="T84" fmla="*/ 0 w 322"/>
                  <a:gd name="T85" fmla="*/ 0 h 378"/>
                  <a:gd name="T86" fmla="*/ 0 w 322"/>
                  <a:gd name="T87" fmla="*/ 0 h 37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2"/>
                  <a:gd name="T133" fmla="*/ 0 h 378"/>
                  <a:gd name="T134" fmla="*/ 322 w 322"/>
                  <a:gd name="T135" fmla="*/ 378 h 37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2" h="378">
                    <a:moveTo>
                      <a:pt x="125" y="49"/>
                    </a:moveTo>
                    <a:lnTo>
                      <a:pt x="100" y="70"/>
                    </a:lnTo>
                    <a:lnTo>
                      <a:pt x="76" y="90"/>
                    </a:lnTo>
                    <a:lnTo>
                      <a:pt x="53" y="115"/>
                    </a:lnTo>
                    <a:lnTo>
                      <a:pt x="34" y="140"/>
                    </a:lnTo>
                    <a:lnTo>
                      <a:pt x="17" y="166"/>
                    </a:lnTo>
                    <a:lnTo>
                      <a:pt x="5" y="195"/>
                    </a:lnTo>
                    <a:lnTo>
                      <a:pt x="0" y="226"/>
                    </a:lnTo>
                    <a:lnTo>
                      <a:pt x="1" y="258"/>
                    </a:lnTo>
                    <a:lnTo>
                      <a:pt x="3" y="266"/>
                    </a:lnTo>
                    <a:lnTo>
                      <a:pt x="5" y="275"/>
                    </a:lnTo>
                    <a:lnTo>
                      <a:pt x="9" y="282"/>
                    </a:lnTo>
                    <a:lnTo>
                      <a:pt x="14" y="290"/>
                    </a:lnTo>
                    <a:lnTo>
                      <a:pt x="19" y="297"/>
                    </a:lnTo>
                    <a:lnTo>
                      <a:pt x="26" y="304"/>
                    </a:lnTo>
                    <a:lnTo>
                      <a:pt x="32" y="310"/>
                    </a:lnTo>
                    <a:lnTo>
                      <a:pt x="41" y="314"/>
                    </a:lnTo>
                    <a:lnTo>
                      <a:pt x="56" y="324"/>
                    </a:lnTo>
                    <a:lnTo>
                      <a:pt x="71" y="332"/>
                    </a:lnTo>
                    <a:lnTo>
                      <a:pt x="86" y="338"/>
                    </a:lnTo>
                    <a:lnTo>
                      <a:pt x="103" y="344"/>
                    </a:lnTo>
                    <a:lnTo>
                      <a:pt x="119" y="350"/>
                    </a:lnTo>
                    <a:lnTo>
                      <a:pt x="136" y="355"/>
                    </a:lnTo>
                    <a:lnTo>
                      <a:pt x="152" y="359"/>
                    </a:lnTo>
                    <a:lnTo>
                      <a:pt x="168" y="363"/>
                    </a:lnTo>
                    <a:lnTo>
                      <a:pt x="186" y="366"/>
                    </a:lnTo>
                    <a:lnTo>
                      <a:pt x="202" y="368"/>
                    </a:lnTo>
                    <a:lnTo>
                      <a:pt x="220" y="371"/>
                    </a:lnTo>
                    <a:lnTo>
                      <a:pt x="238" y="373"/>
                    </a:lnTo>
                    <a:lnTo>
                      <a:pt x="254" y="374"/>
                    </a:lnTo>
                    <a:lnTo>
                      <a:pt x="272" y="375"/>
                    </a:lnTo>
                    <a:lnTo>
                      <a:pt x="289" y="376"/>
                    </a:lnTo>
                    <a:lnTo>
                      <a:pt x="306" y="378"/>
                    </a:lnTo>
                    <a:lnTo>
                      <a:pt x="311" y="378"/>
                    </a:lnTo>
                    <a:lnTo>
                      <a:pt x="316" y="375"/>
                    </a:lnTo>
                    <a:lnTo>
                      <a:pt x="320" y="371"/>
                    </a:lnTo>
                    <a:lnTo>
                      <a:pt x="322" y="366"/>
                    </a:lnTo>
                    <a:lnTo>
                      <a:pt x="322" y="360"/>
                    </a:lnTo>
                    <a:lnTo>
                      <a:pt x="320" y="356"/>
                    </a:lnTo>
                    <a:lnTo>
                      <a:pt x="315" y="352"/>
                    </a:lnTo>
                    <a:lnTo>
                      <a:pt x="309" y="350"/>
                    </a:lnTo>
                    <a:lnTo>
                      <a:pt x="294" y="347"/>
                    </a:lnTo>
                    <a:lnTo>
                      <a:pt x="279" y="344"/>
                    </a:lnTo>
                    <a:lnTo>
                      <a:pt x="263" y="341"/>
                    </a:lnTo>
                    <a:lnTo>
                      <a:pt x="247" y="338"/>
                    </a:lnTo>
                    <a:lnTo>
                      <a:pt x="232" y="336"/>
                    </a:lnTo>
                    <a:lnTo>
                      <a:pt x="216" y="334"/>
                    </a:lnTo>
                    <a:lnTo>
                      <a:pt x="200" y="332"/>
                    </a:lnTo>
                    <a:lnTo>
                      <a:pt x="185" y="328"/>
                    </a:lnTo>
                    <a:lnTo>
                      <a:pt x="170" y="326"/>
                    </a:lnTo>
                    <a:lnTo>
                      <a:pt x="154" y="322"/>
                    </a:lnTo>
                    <a:lnTo>
                      <a:pt x="139" y="318"/>
                    </a:lnTo>
                    <a:lnTo>
                      <a:pt x="124" y="314"/>
                    </a:lnTo>
                    <a:lnTo>
                      <a:pt x="110" y="309"/>
                    </a:lnTo>
                    <a:lnTo>
                      <a:pt x="94" y="303"/>
                    </a:lnTo>
                    <a:lnTo>
                      <a:pt x="80" y="297"/>
                    </a:lnTo>
                    <a:lnTo>
                      <a:pt x="66" y="289"/>
                    </a:lnTo>
                    <a:lnTo>
                      <a:pt x="55" y="281"/>
                    </a:lnTo>
                    <a:lnTo>
                      <a:pt x="45" y="271"/>
                    </a:lnTo>
                    <a:lnTo>
                      <a:pt x="38" y="259"/>
                    </a:lnTo>
                    <a:lnTo>
                      <a:pt x="35" y="245"/>
                    </a:lnTo>
                    <a:lnTo>
                      <a:pt x="34" y="232"/>
                    </a:lnTo>
                    <a:lnTo>
                      <a:pt x="35" y="216"/>
                    </a:lnTo>
                    <a:lnTo>
                      <a:pt x="38" y="200"/>
                    </a:lnTo>
                    <a:lnTo>
                      <a:pt x="43" y="187"/>
                    </a:lnTo>
                    <a:lnTo>
                      <a:pt x="51" y="170"/>
                    </a:lnTo>
                    <a:lnTo>
                      <a:pt x="60" y="152"/>
                    </a:lnTo>
                    <a:lnTo>
                      <a:pt x="71" y="137"/>
                    </a:lnTo>
                    <a:lnTo>
                      <a:pt x="83" y="124"/>
                    </a:lnTo>
                    <a:lnTo>
                      <a:pt x="94" y="110"/>
                    </a:lnTo>
                    <a:lnTo>
                      <a:pt x="107" y="96"/>
                    </a:lnTo>
                    <a:lnTo>
                      <a:pt x="123" y="82"/>
                    </a:lnTo>
                    <a:lnTo>
                      <a:pt x="138" y="69"/>
                    </a:lnTo>
                    <a:lnTo>
                      <a:pt x="153" y="57"/>
                    </a:lnTo>
                    <a:lnTo>
                      <a:pt x="173" y="47"/>
                    </a:lnTo>
                    <a:lnTo>
                      <a:pt x="195" y="38"/>
                    </a:lnTo>
                    <a:lnTo>
                      <a:pt x="218" y="28"/>
                    </a:lnTo>
                    <a:lnTo>
                      <a:pt x="238" y="20"/>
                    </a:lnTo>
                    <a:lnTo>
                      <a:pt x="254" y="13"/>
                    </a:lnTo>
                    <a:lnTo>
                      <a:pt x="264" y="7"/>
                    </a:lnTo>
                    <a:lnTo>
                      <a:pt x="268" y="2"/>
                    </a:lnTo>
                    <a:lnTo>
                      <a:pt x="256" y="0"/>
                    </a:lnTo>
                    <a:lnTo>
                      <a:pt x="240" y="1"/>
                    </a:lnTo>
                    <a:lnTo>
                      <a:pt x="221" y="4"/>
                    </a:lnTo>
                    <a:lnTo>
                      <a:pt x="201" y="10"/>
                    </a:lnTo>
                    <a:lnTo>
                      <a:pt x="180" y="18"/>
                    </a:lnTo>
                    <a:lnTo>
                      <a:pt x="160" y="27"/>
                    </a:lnTo>
                    <a:lnTo>
                      <a:pt x="141" y="38"/>
                    </a:lnTo>
                    <a:lnTo>
                      <a:pt x="125" y="49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20" name="Freeform 817"/>
              <p:cNvSpPr>
                <a:spLocks/>
              </p:cNvSpPr>
              <p:nvPr/>
            </p:nvSpPr>
            <p:spPr bwMode="auto">
              <a:xfrm>
                <a:off x="5250" y="2643"/>
                <a:ext cx="99" cy="59"/>
              </a:xfrm>
              <a:custGeom>
                <a:avLst/>
                <a:gdLst>
                  <a:gd name="T0" fmla="*/ 0 w 283"/>
                  <a:gd name="T1" fmla="*/ 0 h 252"/>
                  <a:gd name="T2" fmla="*/ 0 w 283"/>
                  <a:gd name="T3" fmla="*/ 0 h 252"/>
                  <a:gd name="T4" fmla="*/ 0 w 283"/>
                  <a:gd name="T5" fmla="*/ 0 h 252"/>
                  <a:gd name="T6" fmla="*/ 0 w 283"/>
                  <a:gd name="T7" fmla="*/ 0 h 252"/>
                  <a:gd name="T8" fmla="*/ 0 w 283"/>
                  <a:gd name="T9" fmla="*/ 0 h 252"/>
                  <a:gd name="T10" fmla="*/ 0 w 283"/>
                  <a:gd name="T11" fmla="*/ 0 h 252"/>
                  <a:gd name="T12" fmla="*/ 0 w 283"/>
                  <a:gd name="T13" fmla="*/ 0 h 252"/>
                  <a:gd name="T14" fmla="*/ 0 w 283"/>
                  <a:gd name="T15" fmla="*/ 0 h 252"/>
                  <a:gd name="T16" fmla="*/ 0 w 283"/>
                  <a:gd name="T17" fmla="*/ 0 h 252"/>
                  <a:gd name="T18" fmla="*/ 0 w 283"/>
                  <a:gd name="T19" fmla="*/ 0 h 252"/>
                  <a:gd name="T20" fmla="*/ 0 w 283"/>
                  <a:gd name="T21" fmla="*/ 0 h 252"/>
                  <a:gd name="T22" fmla="*/ 0 w 283"/>
                  <a:gd name="T23" fmla="*/ 0 h 252"/>
                  <a:gd name="T24" fmla="*/ 0 w 283"/>
                  <a:gd name="T25" fmla="*/ 0 h 252"/>
                  <a:gd name="T26" fmla="*/ 0 w 283"/>
                  <a:gd name="T27" fmla="*/ 0 h 252"/>
                  <a:gd name="T28" fmla="*/ 0 w 283"/>
                  <a:gd name="T29" fmla="*/ 0 h 252"/>
                  <a:gd name="T30" fmla="*/ 0 w 283"/>
                  <a:gd name="T31" fmla="*/ 0 h 252"/>
                  <a:gd name="T32" fmla="*/ 0 w 283"/>
                  <a:gd name="T33" fmla="*/ 0 h 252"/>
                  <a:gd name="T34" fmla="*/ 0 w 283"/>
                  <a:gd name="T35" fmla="*/ 0 h 252"/>
                  <a:gd name="T36" fmla="*/ 0 w 283"/>
                  <a:gd name="T37" fmla="*/ 0 h 252"/>
                  <a:gd name="T38" fmla="*/ 0 w 283"/>
                  <a:gd name="T39" fmla="*/ 0 h 252"/>
                  <a:gd name="T40" fmla="*/ 0 w 283"/>
                  <a:gd name="T41" fmla="*/ 0 h 252"/>
                  <a:gd name="T42" fmla="*/ 0 w 283"/>
                  <a:gd name="T43" fmla="*/ 0 h 252"/>
                  <a:gd name="T44" fmla="*/ 0 w 283"/>
                  <a:gd name="T45" fmla="*/ 0 h 252"/>
                  <a:gd name="T46" fmla="*/ 0 w 283"/>
                  <a:gd name="T47" fmla="*/ 0 h 252"/>
                  <a:gd name="T48" fmla="*/ 0 w 283"/>
                  <a:gd name="T49" fmla="*/ 0 h 252"/>
                  <a:gd name="T50" fmla="*/ 0 w 283"/>
                  <a:gd name="T51" fmla="*/ 0 h 252"/>
                  <a:gd name="T52" fmla="*/ 0 w 283"/>
                  <a:gd name="T53" fmla="*/ 0 h 252"/>
                  <a:gd name="T54" fmla="*/ 0 w 283"/>
                  <a:gd name="T55" fmla="*/ 0 h 252"/>
                  <a:gd name="T56" fmla="*/ 0 w 283"/>
                  <a:gd name="T57" fmla="*/ 0 h 252"/>
                  <a:gd name="T58" fmla="*/ 0 w 283"/>
                  <a:gd name="T59" fmla="*/ 0 h 252"/>
                  <a:gd name="T60" fmla="*/ 0 w 283"/>
                  <a:gd name="T61" fmla="*/ 0 h 252"/>
                  <a:gd name="T62" fmla="*/ 0 w 283"/>
                  <a:gd name="T63" fmla="*/ 0 h 252"/>
                  <a:gd name="T64" fmla="*/ 0 w 283"/>
                  <a:gd name="T65" fmla="*/ 0 h 252"/>
                  <a:gd name="T66" fmla="*/ 0 w 283"/>
                  <a:gd name="T67" fmla="*/ 0 h 252"/>
                  <a:gd name="T68" fmla="*/ 0 w 283"/>
                  <a:gd name="T69" fmla="*/ 0 h 252"/>
                  <a:gd name="T70" fmla="*/ 0 w 283"/>
                  <a:gd name="T71" fmla="*/ 0 h 252"/>
                  <a:gd name="T72" fmla="*/ 0 w 283"/>
                  <a:gd name="T73" fmla="*/ 0 h 252"/>
                  <a:gd name="T74" fmla="*/ 0 w 283"/>
                  <a:gd name="T75" fmla="*/ 0 h 252"/>
                  <a:gd name="T76" fmla="*/ 0 w 283"/>
                  <a:gd name="T77" fmla="*/ 0 h 252"/>
                  <a:gd name="T78" fmla="*/ 0 w 283"/>
                  <a:gd name="T79" fmla="*/ 0 h 252"/>
                  <a:gd name="T80" fmla="*/ 0 w 283"/>
                  <a:gd name="T81" fmla="*/ 0 h 252"/>
                  <a:gd name="T82" fmla="*/ 0 w 283"/>
                  <a:gd name="T83" fmla="*/ 0 h 252"/>
                  <a:gd name="T84" fmla="*/ 0 w 283"/>
                  <a:gd name="T85" fmla="*/ 0 h 252"/>
                  <a:gd name="T86" fmla="*/ 0 w 283"/>
                  <a:gd name="T87" fmla="*/ 0 h 252"/>
                  <a:gd name="T88" fmla="*/ 0 w 283"/>
                  <a:gd name="T89" fmla="*/ 0 h 252"/>
                  <a:gd name="T90" fmla="*/ 0 w 283"/>
                  <a:gd name="T91" fmla="*/ 0 h 252"/>
                  <a:gd name="T92" fmla="*/ 0 w 283"/>
                  <a:gd name="T93" fmla="*/ 0 h 252"/>
                  <a:gd name="T94" fmla="*/ 0 w 283"/>
                  <a:gd name="T95" fmla="*/ 0 h 252"/>
                  <a:gd name="T96" fmla="*/ 0 w 283"/>
                  <a:gd name="T97" fmla="*/ 0 h 252"/>
                  <a:gd name="T98" fmla="*/ 0 w 283"/>
                  <a:gd name="T99" fmla="*/ 0 h 252"/>
                  <a:gd name="T100" fmla="*/ 0 w 283"/>
                  <a:gd name="T101" fmla="*/ 0 h 252"/>
                  <a:gd name="T102" fmla="*/ 0 w 283"/>
                  <a:gd name="T103" fmla="*/ 0 h 252"/>
                  <a:gd name="T104" fmla="*/ 0 w 283"/>
                  <a:gd name="T105" fmla="*/ 0 h 252"/>
                  <a:gd name="T106" fmla="*/ 0 w 283"/>
                  <a:gd name="T107" fmla="*/ 0 h 252"/>
                  <a:gd name="T108" fmla="*/ 0 w 283"/>
                  <a:gd name="T109" fmla="*/ 0 h 252"/>
                  <a:gd name="T110" fmla="*/ 0 w 283"/>
                  <a:gd name="T111" fmla="*/ 0 h 252"/>
                  <a:gd name="T112" fmla="*/ 0 w 283"/>
                  <a:gd name="T113" fmla="*/ 0 h 252"/>
                  <a:gd name="T114" fmla="*/ 0 w 283"/>
                  <a:gd name="T115" fmla="*/ 0 h 252"/>
                  <a:gd name="T116" fmla="*/ 0 w 283"/>
                  <a:gd name="T117" fmla="*/ 0 h 252"/>
                  <a:gd name="T118" fmla="*/ 0 w 283"/>
                  <a:gd name="T119" fmla="*/ 0 h 252"/>
                  <a:gd name="T120" fmla="*/ 0 w 283"/>
                  <a:gd name="T121" fmla="*/ 0 h 25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3"/>
                  <a:gd name="T184" fmla="*/ 0 h 252"/>
                  <a:gd name="T185" fmla="*/ 283 w 283"/>
                  <a:gd name="T186" fmla="*/ 252 h 25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3" h="252">
                    <a:moveTo>
                      <a:pt x="235" y="77"/>
                    </a:moveTo>
                    <a:lnTo>
                      <a:pt x="248" y="91"/>
                    </a:lnTo>
                    <a:lnTo>
                      <a:pt x="256" y="107"/>
                    </a:lnTo>
                    <a:lnTo>
                      <a:pt x="259" y="124"/>
                    </a:lnTo>
                    <a:lnTo>
                      <a:pt x="259" y="142"/>
                    </a:lnTo>
                    <a:lnTo>
                      <a:pt x="257" y="157"/>
                    </a:lnTo>
                    <a:lnTo>
                      <a:pt x="252" y="170"/>
                    </a:lnTo>
                    <a:lnTo>
                      <a:pt x="244" y="183"/>
                    </a:lnTo>
                    <a:lnTo>
                      <a:pt x="236" y="193"/>
                    </a:lnTo>
                    <a:lnTo>
                      <a:pt x="225" y="204"/>
                    </a:lnTo>
                    <a:lnTo>
                      <a:pt x="215" y="214"/>
                    </a:lnTo>
                    <a:lnTo>
                      <a:pt x="204" y="224"/>
                    </a:lnTo>
                    <a:lnTo>
                      <a:pt x="194" y="234"/>
                    </a:lnTo>
                    <a:lnTo>
                      <a:pt x="191" y="238"/>
                    </a:lnTo>
                    <a:lnTo>
                      <a:pt x="191" y="241"/>
                    </a:lnTo>
                    <a:lnTo>
                      <a:pt x="191" y="245"/>
                    </a:lnTo>
                    <a:lnTo>
                      <a:pt x="194" y="248"/>
                    </a:lnTo>
                    <a:lnTo>
                      <a:pt x="197" y="250"/>
                    </a:lnTo>
                    <a:lnTo>
                      <a:pt x="202" y="252"/>
                    </a:lnTo>
                    <a:lnTo>
                      <a:pt x="205" y="250"/>
                    </a:lnTo>
                    <a:lnTo>
                      <a:pt x="209" y="248"/>
                    </a:lnTo>
                    <a:lnTo>
                      <a:pt x="232" y="233"/>
                    </a:lnTo>
                    <a:lnTo>
                      <a:pt x="252" y="214"/>
                    </a:lnTo>
                    <a:lnTo>
                      <a:pt x="268" y="192"/>
                    </a:lnTo>
                    <a:lnTo>
                      <a:pt x="278" y="167"/>
                    </a:lnTo>
                    <a:lnTo>
                      <a:pt x="283" y="141"/>
                    </a:lnTo>
                    <a:lnTo>
                      <a:pt x="280" y="115"/>
                    </a:lnTo>
                    <a:lnTo>
                      <a:pt x="271" y="91"/>
                    </a:lnTo>
                    <a:lnTo>
                      <a:pt x="252" y="69"/>
                    </a:lnTo>
                    <a:lnTo>
                      <a:pt x="238" y="57"/>
                    </a:lnTo>
                    <a:lnTo>
                      <a:pt x="222" y="48"/>
                    </a:lnTo>
                    <a:lnTo>
                      <a:pt x="204" y="39"/>
                    </a:lnTo>
                    <a:lnTo>
                      <a:pt x="184" y="31"/>
                    </a:lnTo>
                    <a:lnTo>
                      <a:pt x="164" y="23"/>
                    </a:lnTo>
                    <a:lnTo>
                      <a:pt x="144" y="17"/>
                    </a:lnTo>
                    <a:lnTo>
                      <a:pt x="123" y="13"/>
                    </a:lnTo>
                    <a:lnTo>
                      <a:pt x="103" y="8"/>
                    </a:lnTo>
                    <a:lnTo>
                      <a:pt x="83" y="5"/>
                    </a:lnTo>
                    <a:lnTo>
                      <a:pt x="66" y="2"/>
                    </a:lnTo>
                    <a:lnTo>
                      <a:pt x="48" y="0"/>
                    </a:lnTo>
                    <a:lnTo>
                      <a:pt x="34" y="0"/>
                    </a:lnTo>
                    <a:lnTo>
                      <a:pt x="21" y="0"/>
                    </a:lnTo>
                    <a:lnTo>
                      <a:pt x="11" y="0"/>
                    </a:lnTo>
                    <a:lnTo>
                      <a:pt x="4" y="2"/>
                    </a:lnTo>
                    <a:lnTo>
                      <a:pt x="0" y="5"/>
                    </a:lnTo>
                    <a:lnTo>
                      <a:pt x="12" y="7"/>
                    </a:lnTo>
                    <a:lnTo>
                      <a:pt x="24" y="8"/>
                    </a:lnTo>
                    <a:lnTo>
                      <a:pt x="38" y="10"/>
                    </a:lnTo>
                    <a:lnTo>
                      <a:pt x="52" y="13"/>
                    </a:lnTo>
                    <a:lnTo>
                      <a:pt x="66" y="16"/>
                    </a:lnTo>
                    <a:lnTo>
                      <a:pt x="82" y="18"/>
                    </a:lnTo>
                    <a:lnTo>
                      <a:pt x="98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4"/>
                    </a:lnTo>
                    <a:lnTo>
                      <a:pt x="162" y="39"/>
                    </a:lnTo>
                    <a:lnTo>
                      <a:pt x="177" y="45"/>
                    </a:lnTo>
                    <a:lnTo>
                      <a:pt x="193" y="52"/>
                    </a:lnTo>
                    <a:lnTo>
                      <a:pt x="208" y="60"/>
                    </a:lnTo>
                    <a:lnTo>
                      <a:pt x="222" y="68"/>
                    </a:lnTo>
                    <a:lnTo>
                      <a:pt x="235" y="77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21" name="Freeform 818"/>
              <p:cNvSpPr>
                <a:spLocks/>
              </p:cNvSpPr>
              <p:nvPr/>
            </p:nvSpPr>
            <p:spPr bwMode="auto">
              <a:xfrm>
                <a:off x="5047" y="2671"/>
                <a:ext cx="40" cy="55"/>
              </a:xfrm>
              <a:custGeom>
                <a:avLst/>
                <a:gdLst>
                  <a:gd name="T0" fmla="*/ 0 w 114"/>
                  <a:gd name="T1" fmla="*/ 0 h 238"/>
                  <a:gd name="T2" fmla="*/ 0 w 114"/>
                  <a:gd name="T3" fmla="*/ 0 h 238"/>
                  <a:gd name="T4" fmla="*/ 0 w 114"/>
                  <a:gd name="T5" fmla="*/ 0 h 238"/>
                  <a:gd name="T6" fmla="*/ 0 w 114"/>
                  <a:gd name="T7" fmla="*/ 0 h 238"/>
                  <a:gd name="T8" fmla="*/ 0 w 114"/>
                  <a:gd name="T9" fmla="*/ 0 h 238"/>
                  <a:gd name="T10" fmla="*/ 0 w 114"/>
                  <a:gd name="T11" fmla="*/ 0 h 238"/>
                  <a:gd name="T12" fmla="*/ 0 w 114"/>
                  <a:gd name="T13" fmla="*/ 0 h 238"/>
                  <a:gd name="T14" fmla="*/ 0 w 114"/>
                  <a:gd name="T15" fmla="*/ 0 h 238"/>
                  <a:gd name="T16" fmla="*/ 0 w 114"/>
                  <a:gd name="T17" fmla="*/ 0 h 238"/>
                  <a:gd name="T18" fmla="*/ 0 w 114"/>
                  <a:gd name="T19" fmla="*/ 0 h 238"/>
                  <a:gd name="T20" fmla="*/ 0 w 114"/>
                  <a:gd name="T21" fmla="*/ 0 h 238"/>
                  <a:gd name="T22" fmla="*/ 0 w 114"/>
                  <a:gd name="T23" fmla="*/ 0 h 238"/>
                  <a:gd name="T24" fmla="*/ 0 w 114"/>
                  <a:gd name="T25" fmla="*/ 0 h 238"/>
                  <a:gd name="T26" fmla="*/ 0 w 114"/>
                  <a:gd name="T27" fmla="*/ 0 h 238"/>
                  <a:gd name="T28" fmla="*/ 0 w 114"/>
                  <a:gd name="T29" fmla="*/ 0 h 238"/>
                  <a:gd name="T30" fmla="*/ 0 w 114"/>
                  <a:gd name="T31" fmla="*/ 0 h 238"/>
                  <a:gd name="T32" fmla="*/ 0 w 114"/>
                  <a:gd name="T33" fmla="*/ 0 h 238"/>
                  <a:gd name="T34" fmla="*/ 0 w 114"/>
                  <a:gd name="T35" fmla="*/ 0 h 238"/>
                  <a:gd name="T36" fmla="*/ 0 w 114"/>
                  <a:gd name="T37" fmla="*/ 0 h 238"/>
                  <a:gd name="T38" fmla="*/ 0 w 114"/>
                  <a:gd name="T39" fmla="*/ 0 h 238"/>
                  <a:gd name="T40" fmla="*/ 0 w 114"/>
                  <a:gd name="T41" fmla="*/ 0 h 238"/>
                  <a:gd name="T42" fmla="*/ 0 w 114"/>
                  <a:gd name="T43" fmla="*/ 0 h 238"/>
                  <a:gd name="T44" fmla="*/ 0 w 114"/>
                  <a:gd name="T45" fmla="*/ 0 h 238"/>
                  <a:gd name="T46" fmla="*/ 0 w 114"/>
                  <a:gd name="T47" fmla="*/ 0 h 238"/>
                  <a:gd name="T48" fmla="*/ 0 w 114"/>
                  <a:gd name="T49" fmla="*/ 0 h 238"/>
                  <a:gd name="T50" fmla="*/ 0 w 114"/>
                  <a:gd name="T51" fmla="*/ 0 h 238"/>
                  <a:gd name="T52" fmla="*/ 0 w 114"/>
                  <a:gd name="T53" fmla="*/ 0 h 238"/>
                  <a:gd name="T54" fmla="*/ 0 w 114"/>
                  <a:gd name="T55" fmla="*/ 0 h 238"/>
                  <a:gd name="T56" fmla="*/ 0 w 114"/>
                  <a:gd name="T57" fmla="*/ 0 h 238"/>
                  <a:gd name="T58" fmla="*/ 0 w 114"/>
                  <a:gd name="T59" fmla="*/ 0 h 238"/>
                  <a:gd name="T60" fmla="*/ 0 w 114"/>
                  <a:gd name="T61" fmla="*/ 0 h 238"/>
                  <a:gd name="T62" fmla="*/ 0 w 114"/>
                  <a:gd name="T63" fmla="*/ 0 h 238"/>
                  <a:gd name="T64" fmla="*/ 0 w 114"/>
                  <a:gd name="T65" fmla="*/ 0 h 238"/>
                  <a:gd name="T66" fmla="*/ 0 w 114"/>
                  <a:gd name="T67" fmla="*/ 0 h 238"/>
                  <a:gd name="T68" fmla="*/ 0 w 114"/>
                  <a:gd name="T69" fmla="*/ 0 h 238"/>
                  <a:gd name="T70" fmla="*/ 0 w 114"/>
                  <a:gd name="T71" fmla="*/ 0 h 238"/>
                  <a:gd name="T72" fmla="*/ 0 w 114"/>
                  <a:gd name="T73" fmla="*/ 0 h 238"/>
                  <a:gd name="T74" fmla="*/ 0 w 114"/>
                  <a:gd name="T75" fmla="*/ 0 h 238"/>
                  <a:gd name="T76" fmla="*/ 0 w 114"/>
                  <a:gd name="T77" fmla="*/ 0 h 238"/>
                  <a:gd name="T78" fmla="*/ 0 w 114"/>
                  <a:gd name="T79" fmla="*/ 0 h 238"/>
                  <a:gd name="T80" fmla="*/ 0 w 114"/>
                  <a:gd name="T81" fmla="*/ 0 h 23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4"/>
                  <a:gd name="T124" fmla="*/ 0 h 238"/>
                  <a:gd name="T125" fmla="*/ 114 w 114"/>
                  <a:gd name="T126" fmla="*/ 238 h 23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4" h="238">
                    <a:moveTo>
                      <a:pt x="0" y="130"/>
                    </a:moveTo>
                    <a:lnTo>
                      <a:pt x="0" y="149"/>
                    </a:lnTo>
                    <a:lnTo>
                      <a:pt x="4" y="168"/>
                    </a:lnTo>
                    <a:lnTo>
                      <a:pt x="12" y="185"/>
                    </a:lnTo>
                    <a:lnTo>
                      <a:pt x="24" y="200"/>
                    </a:lnTo>
                    <a:lnTo>
                      <a:pt x="38" y="213"/>
                    </a:lnTo>
                    <a:lnTo>
                      <a:pt x="55" y="224"/>
                    </a:lnTo>
                    <a:lnTo>
                      <a:pt x="73" y="232"/>
                    </a:lnTo>
                    <a:lnTo>
                      <a:pt x="92" y="237"/>
                    </a:lnTo>
                    <a:lnTo>
                      <a:pt x="98" y="238"/>
                    </a:lnTo>
                    <a:lnTo>
                      <a:pt x="104" y="235"/>
                    </a:lnTo>
                    <a:lnTo>
                      <a:pt x="109" y="232"/>
                    </a:lnTo>
                    <a:lnTo>
                      <a:pt x="111" y="227"/>
                    </a:lnTo>
                    <a:lnTo>
                      <a:pt x="111" y="222"/>
                    </a:lnTo>
                    <a:lnTo>
                      <a:pt x="110" y="216"/>
                    </a:lnTo>
                    <a:lnTo>
                      <a:pt x="106" y="211"/>
                    </a:lnTo>
                    <a:lnTo>
                      <a:pt x="100" y="209"/>
                    </a:lnTo>
                    <a:lnTo>
                      <a:pt x="82" y="202"/>
                    </a:lnTo>
                    <a:lnTo>
                      <a:pt x="64" y="193"/>
                    </a:lnTo>
                    <a:lnTo>
                      <a:pt x="50" y="180"/>
                    </a:lnTo>
                    <a:lnTo>
                      <a:pt x="39" y="167"/>
                    </a:lnTo>
                    <a:lnTo>
                      <a:pt x="32" y="149"/>
                    </a:lnTo>
                    <a:lnTo>
                      <a:pt x="29" y="131"/>
                    </a:lnTo>
                    <a:lnTo>
                      <a:pt x="29" y="111"/>
                    </a:lnTo>
                    <a:lnTo>
                      <a:pt x="35" y="91"/>
                    </a:lnTo>
                    <a:lnTo>
                      <a:pt x="42" y="76"/>
                    </a:lnTo>
                    <a:lnTo>
                      <a:pt x="51" y="62"/>
                    </a:lnTo>
                    <a:lnTo>
                      <a:pt x="62" y="49"/>
                    </a:lnTo>
                    <a:lnTo>
                      <a:pt x="73" y="38"/>
                    </a:lnTo>
                    <a:lnTo>
                      <a:pt x="84" y="28"/>
                    </a:lnTo>
                    <a:lnTo>
                      <a:pt x="96" y="18"/>
                    </a:lnTo>
                    <a:lnTo>
                      <a:pt x="106" y="9"/>
                    </a:lnTo>
                    <a:lnTo>
                      <a:pt x="114" y="1"/>
                    </a:lnTo>
                    <a:lnTo>
                      <a:pt x="106" y="0"/>
                    </a:lnTo>
                    <a:lnTo>
                      <a:pt x="93" y="6"/>
                    </a:lnTo>
                    <a:lnTo>
                      <a:pt x="76" y="18"/>
                    </a:lnTo>
                    <a:lnTo>
                      <a:pt x="56" y="36"/>
                    </a:lnTo>
                    <a:lnTo>
                      <a:pt x="37" y="57"/>
                    </a:lnTo>
                    <a:lnTo>
                      <a:pt x="20" y="80"/>
                    </a:lnTo>
                    <a:lnTo>
                      <a:pt x="7" y="106"/>
                    </a:lnTo>
                    <a:lnTo>
                      <a:pt x="0" y="130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22" name="Freeform 819"/>
              <p:cNvSpPr>
                <a:spLocks/>
              </p:cNvSpPr>
              <p:nvPr/>
            </p:nvSpPr>
            <p:spPr bwMode="auto">
              <a:xfrm>
                <a:off x="5330" y="2639"/>
                <a:ext cx="87" cy="73"/>
              </a:xfrm>
              <a:custGeom>
                <a:avLst/>
                <a:gdLst>
                  <a:gd name="T0" fmla="*/ 0 w 246"/>
                  <a:gd name="T1" fmla="*/ 0 h 310"/>
                  <a:gd name="T2" fmla="*/ 0 w 246"/>
                  <a:gd name="T3" fmla="*/ 0 h 310"/>
                  <a:gd name="T4" fmla="*/ 0 w 246"/>
                  <a:gd name="T5" fmla="*/ 0 h 310"/>
                  <a:gd name="T6" fmla="*/ 0 w 246"/>
                  <a:gd name="T7" fmla="*/ 0 h 310"/>
                  <a:gd name="T8" fmla="*/ 0 w 246"/>
                  <a:gd name="T9" fmla="*/ 0 h 310"/>
                  <a:gd name="T10" fmla="*/ 0 w 246"/>
                  <a:gd name="T11" fmla="*/ 0 h 310"/>
                  <a:gd name="T12" fmla="*/ 0 w 246"/>
                  <a:gd name="T13" fmla="*/ 0 h 310"/>
                  <a:gd name="T14" fmla="*/ 0 w 246"/>
                  <a:gd name="T15" fmla="*/ 0 h 310"/>
                  <a:gd name="T16" fmla="*/ 0 w 246"/>
                  <a:gd name="T17" fmla="*/ 0 h 310"/>
                  <a:gd name="T18" fmla="*/ 0 w 246"/>
                  <a:gd name="T19" fmla="*/ 0 h 310"/>
                  <a:gd name="T20" fmla="*/ 0 w 246"/>
                  <a:gd name="T21" fmla="*/ 0 h 310"/>
                  <a:gd name="T22" fmla="*/ 0 w 246"/>
                  <a:gd name="T23" fmla="*/ 0 h 310"/>
                  <a:gd name="T24" fmla="*/ 0 w 246"/>
                  <a:gd name="T25" fmla="*/ 0 h 310"/>
                  <a:gd name="T26" fmla="*/ 0 w 246"/>
                  <a:gd name="T27" fmla="*/ 0 h 310"/>
                  <a:gd name="T28" fmla="*/ 0 w 246"/>
                  <a:gd name="T29" fmla="*/ 0 h 310"/>
                  <a:gd name="T30" fmla="*/ 0 w 246"/>
                  <a:gd name="T31" fmla="*/ 0 h 310"/>
                  <a:gd name="T32" fmla="*/ 0 w 246"/>
                  <a:gd name="T33" fmla="*/ 0 h 310"/>
                  <a:gd name="T34" fmla="*/ 0 w 246"/>
                  <a:gd name="T35" fmla="*/ 0 h 310"/>
                  <a:gd name="T36" fmla="*/ 0 w 246"/>
                  <a:gd name="T37" fmla="*/ 0 h 310"/>
                  <a:gd name="T38" fmla="*/ 0 w 246"/>
                  <a:gd name="T39" fmla="*/ 0 h 310"/>
                  <a:gd name="T40" fmla="*/ 0 w 246"/>
                  <a:gd name="T41" fmla="*/ 0 h 310"/>
                  <a:gd name="T42" fmla="*/ 0 w 246"/>
                  <a:gd name="T43" fmla="*/ 0 h 310"/>
                  <a:gd name="T44" fmla="*/ 0 w 246"/>
                  <a:gd name="T45" fmla="*/ 0 h 310"/>
                  <a:gd name="T46" fmla="*/ 0 w 246"/>
                  <a:gd name="T47" fmla="*/ 0 h 310"/>
                  <a:gd name="T48" fmla="*/ 0 w 246"/>
                  <a:gd name="T49" fmla="*/ 0 h 310"/>
                  <a:gd name="T50" fmla="*/ 0 w 246"/>
                  <a:gd name="T51" fmla="*/ 0 h 310"/>
                  <a:gd name="T52" fmla="*/ 0 w 246"/>
                  <a:gd name="T53" fmla="*/ 0 h 310"/>
                  <a:gd name="T54" fmla="*/ 0 w 246"/>
                  <a:gd name="T55" fmla="*/ 0 h 310"/>
                  <a:gd name="T56" fmla="*/ 0 w 246"/>
                  <a:gd name="T57" fmla="*/ 0 h 310"/>
                  <a:gd name="T58" fmla="*/ 0 w 246"/>
                  <a:gd name="T59" fmla="*/ 0 h 310"/>
                  <a:gd name="T60" fmla="*/ 0 w 246"/>
                  <a:gd name="T61" fmla="*/ 0 h 310"/>
                  <a:gd name="T62" fmla="*/ 0 w 246"/>
                  <a:gd name="T63" fmla="*/ 0 h 310"/>
                  <a:gd name="T64" fmla="*/ 0 w 246"/>
                  <a:gd name="T65" fmla="*/ 0 h 310"/>
                  <a:gd name="T66" fmla="*/ 0 w 246"/>
                  <a:gd name="T67" fmla="*/ 0 h 310"/>
                  <a:gd name="T68" fmla="*/ 0 w 246"/>
                  <a:gd name="T69" fmla="*/ 0 h 310"/>
                  <a:gd name="T70" fmla="*/ 0 w 246"/>
                  <a:gd name="T71" fmla="*/ 0 h 310"/>
                  <a:gd name="T72" fmla="*/ 0 w 246"/>
                  <a:gd name="T73" fmla="*/ 0 h 310"/>
                  <a:gd name="T74" fmla="*/ 0 w 246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6"/>
                  <a:gd name="T115" fmla="*/ 0 h 310"/>
                  <a:gd name="T116" fmla="*/ 246 w 246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6" h="310">
                    <a:moveTo>
                      <a:pt x="199" y="116"/>
                    </a:moveTo>
                    <a:lnTo>
                      <a:pt x="207" y="124"/>
                    </a:lnTo>
                    <a:lnTo>
                      <a:pt x="214" y="133"/>
                    </a:lnTo>
                    <a:lnTo>
                      <a:pt x="219" y="143"/>
                    </a:lnTo>
                    <a:lnTo>
                      <a:pt x="223" y="154"/>
                    </a:lnTo>
                    <a:lnTo>
                      <a:pt x="225" y="164"/>
                    </a:lnTo>
                    <a:lnTo>
                      <a:pt x="225" y="176"/>
                    </a:lnTo>
                    <a:lnTo>
                      <a:pt x="221" y="187"/>
                    </a:lnTo>
                    <a:lnTo>
                      <a:pt x="216" y="197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8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3" y="264"/>
                    </a:lnTo>
                    <a:lnTo>
                      <a:pt x="132" y="274"/>
                    </a:lnTo>
                    <a:lnTo>
                      <a:pt x="129" y="278"/>
                    </a:lnTo>
                    <a:lnTo>
                      <a:pt x="126" y="282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1" y="305"/>
                    </a:lnTo>
                    <a:lnTo>
                      <a:pt x="125" y="309"/>
                    </a:lnTo>
                    <a:lnTo>
                      <a:pt x="130" y="310"/>
                    </a:lnTo>
                    <a:lnTo>
                      <a:pt x="134" y="310"/>
                    </a:lnTo>
                    <a:lnTo>
                      <a:pt x="139" y="309"/>
                    </a:lnTo>
                    <a:lnTo>
                      <a:pt x="143" y="305"/>
                    </a:lnTo>
                    <a:lnTo>
                      <a:pt x="154" y="293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19" y="233"/>
                    </a:lnTo>
                    <a:lnTo>
                      <a:pt x="231" y="219"/>
                    </a:lnTo>
                    <a:lnTo>
                      <a:pt x="239" y="204"/>
                    </a:lnTo>
                    <a:lnTo>
                      <a:pt x="245" y="187"/>
                    </a:lnTo>
                    <a:lnTo>
                      <a:pt x="246" y="170"/>
                    </a:lnTo>
                    <a:lnTo>
                      <a:pt x="242" y="153"/>
                    </a:lnTo>
                    <a:lnTo>
                      <a:pt x="236" y="136"/>
                    </a:lnTo>
                    <a:lnTo>
                      <a:pt x="227" y="120"/>
                    </a:lnTo>
                    <a:lnTo>
                      <a:pt x="215" y="107"/>
                    </a:lnTo>
                    <a:lnTo>
                      <a:pt x="201" y="94"/>
                    </a:lnTo>
                    <a:lnTo>
                      <a:pt x="187" y="82"/>
                    </a:lnTo>
                    <a:lnTo>
                      <a:pt x="177" y="74"/>
                    </a:lnTo>
                    <a:lnTo>
                      <a:pt x="165" y="68"/>
                    </a:lnTo>
                    <a:lnTo>
                      <a:pt x="152" y="60"/>
                    </a:lnTo>
                    <a:lnTo>
                      <a:pt x="139" y="51"/>
                    </a:lnTo>
                    <a:lnTo>
                      <a:pt x="126" y="43"/>
                    </a:lnTo>
                    <a:lnTo>
                      <a:pt x="112" y="35"/>
                    </a:lnTo>
                    <a:lnTo>
                      <a:pt x="98" y="28"/>
                    </a:lnTo>
                    <a:lnTo>
                      <a:pt x="85" y="22"/>
                    </a:lnTo>
                    <a:lnTo>
                      <a:pt x="72" y="16"/>
                    </a:lnTo>
                    <a:lnTo>
                      <a:pt x="59" y="10"/>
                    </a:lnTo>
                    <a:lnTo>
                      <a:pt x="46" y="7"/>
                    </a:lnTo>
                    <a:lnTo>
                      <a:pt x="35" y="3"/>
                    </a:lnTo>
                    <a:lnTo>
                      <a:pt x="24" y="1"/>
                    </a:lnTo>
                    <a:lnTo>
                      <a:pt x="15" y="0"/>
                    </a:lnTo>
                    <a:lnTo>
                      <a:pt x="7" y="1"/>
                    </a:lnTo>
                    <a:lnTo>
                      <a:pt x="0" y="3"/>
                    </a:lnTo>
                    <a:lnTo>
                      <a:pt x="8" y="6"/>
                    </a:lnTo>
                    <a:lnTo>
                      <a:pt x="17" y="9"/>
                    </a:lnTo>
                    <a:lnTo>
                      <a:pt x="28" y="14"/>
                    </a:lnTo>
                    <a:lnTo>
                      <a:pt x="38" y="18"/>
                    </a:lnTo>
                    <a:lnTo>
                      <a:pt x="51" y="24"/>
                    </a:lnTo>
                    <a:lnTo>
                      <a:pt x="64" y="30"/>
                    </a:lnTo>
                    <a:lnTo>
                      <a:pt x="78" y="37"/>
                    </a:lnTo>
                    <a:lnTo>
                      <a:pt x="92" y="43"/>
                    </a:lnTo>
                    <a:lnTo>
                      <a:pt x="106" y="51"/>
                    </a:lnTo>
                    <a:lnTo>
                      <a:pt x="120" y="60"/>
                    </a:lnTo>
                    <a:lnTo>
                      <a:pt x="134" y="69"/>
                    </a:lnTo>
                    <a:lnTo>
                      <a:pt x="148" y="78"/>
                    </a:lnTo>
                    <a:lnTo>
                      <a:pt x="163" y="87"/>
                    </a:lnTo>
                    <a:lnTo>
                      <a:pt x="175" y="96"/>
                    </a:lnTo>
                    <a:lnTo>
                      <a:pt x="187" y="105"/>
                    </a:lnTo>
                    <a:lnTo>
                      <a:pt x="199" y="116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23" name="Freeform 820"/>
              <p:cNvSpPr>
                <a:spLocks/>
              </p:cNvSpPr>
              <p:nvPr/>
            </p:nvSpPr>
            <p:spPr bwMode="auto">
              <a:xfrm>
                <a:off x="5115" y="2660"/>
                <a:ext cx="69" cy="55"/>
              </a:xfrm>
              <a:custGeom>
                <a:avLst/>
                <a:gdLst>
                  <a:gd name="T0" fmla="*/ 0 w 198"/>
                  <a:gd name="T1" fmla="*/ 0 h 236"/>
                  <a:gd name="T2" fmla="*/ 0 w 198"/>
                  <a:gd name="T3" fmla="*/ 0 h 236"/>
                  <a:gd name="T4" fmla="*/ 0 w 198"/>
                  <a:gd name="T5" fmla="*/ 0 h 236"/>
                  <a:gd name="T6" fmla="*/ 0 w 198"/>
                  <a:gd name="T7" fmla="*/ 0 h 236"/>
                  <a:gd name="T8" fmla="*/ 0 w 198"/>
                  <a:gd name="T9" fmla="*/ 0 h 236"/>
                  <a:gd name="T10" fmla="*/ 0 w 198"/>
                  <a:gd name="T11" fmla="*/ 0 h 236"/>
                  <a:gd name="T12" fmla="*/ 0 w 198"/>
                  <a:gd name="T13" fmla="*/ 0 h 236"/>
                  <a:gd name="T14" fmla="*/ 0 w 198"/>
                  <a:gd name="T15" fmla="*/ 0 h 236"/>
                  <a:gd name="T16" fmla="*/ 0 w 198"/>
                  <a:gd name="T17" fmla="*/ 0 h 236"/>
                  <a:gd name="T18" fmla="*/ 0 w 198"/>
                  <a:gd name="T19" fmla="*/ 0 h 236"/>
                  <a:gd name="T20" fmla="*/ 0 w 198"/>
                  <a:gd name="T21" fmla="*/ 0 h 236"/>
                  <a:gd name="T22" fmla="*/ 0 w 198"/>
                  <a:gd name="T23" fmla="*/ 0 h 236"/>
                  <a:gd name="T24" fmla="*/ 0 w 198"/>
                  <a:gd name="T25" fmla="*/ 0 h 236"/>
                  <a:gd name="T26" fmla="*/ 0 w 198"/>
                  <a:gd name="T27" fmla="*/ 0 h 236"/>
                  <a:gd name="T28" fmla="*/ 0 w 198"/>
                  <a:gd name="T29" fmla="*/ 0 h 236"/>
                  <a:gd name="T30" fmla="*/ 0 w 198"/>
                  <a:gd name="T31" fmla="*/ 0 h 236"/>
                  <a:gd name="T32" fmla="*/ 0 w 198"/>
                  <a:gd name="T33" fmla="*/ 0 h 236"/>
                  <a:gd name="T34" fmla="*/ 0 w 198"/>
                  <a:gd name="T35" fmla="*/ 0 h 236"/>
                  <a:gd name="T36" fmla="*/ 0 w 198"/>
                  <a:gd name="T37" fmla="*/ 0 h 236"/>
                  <a:gd name="T38" fmla="*/ 0 w 198"/>
                  <a:gd name="T39" fmla="*/ 0 h 236"/>
                  <a:gd name="T40" fmla="*/ 0 w 198"/>
                  <a:gd name="T41" fmla="*/ 0 h 236"/>
                  <a:gd name="T42" fmla="*/ 0 w 198"/>
                  <a:gd name="T43" fmla="*/ 0 h 236"/>
                  <a:gd name="T44" fmla="*/ 0 w 198"/>
                  <a:gd name="T45" fmla="*/ 0 h 236"/>
                  <a:gd name="T46" fmla="*/ 0 w 198"/>
                  <a:gd name="T47" fmla="*/ 0 h 236"/>
                  <a:gd name="T48" fmla="*/ 0 w 198"/>
                  <a:gd name="T49" fmla="*/ 0 h 236"/>
                  <a:gd name="T50" fmla="*/ 0 w 198"/>
                  <a:gd name="T51" fmla="*/ 0 h 236"/>
                  <a:gd name="T52" fmla="*/ 0 w 198"/>
                  <a:gd name="T53" fmla="*/ 0 h 236"/>
                  <a:gd name="T54" fmla="*/ 0 w 198"/>
                  <a:gd name="T55" fmla="*/ 0 h 236"/>
                  <a:gd name="T56" fmla="*/ 0 w 198"/>
                  <a:gd name="T57" fmla="*/ 0 h 236"/>
                  <a:gd name="T58" fmla="*/ 0 w 198"/>
                  <a:gd name="T59" fmla="*/ 0 h 236"/>
                  <a:gd name="T60" fmla="*/ 0 w 198"/>
                  <a:gd name="T61" fmla="*/ 0 h 236"/>
                  <a:gd name="T62" fmla="*/ 0 w 198"/>
                  <a:gd name="T63" fmla="*/ 0 h 236"/>
                  <a:gd name="T64" fmla="*/ 0 w 198"/>
                  <a:gd name="T65" fmla="*/ 0 h 236"/>
                  <a:gd name="T66" fmla="*/ 0 w 198"/>
                  <a:gd name="T67" fmla="*/ 0 h 236"/>
                  <a:gd name="T68" fmla="*/ 0 w 198"/>
                  <a:gd name="T69" fmla="*/ 0 h 236"/>
                  <a:gd name="T70" fmla="*/ 0 w 198"/>
                  <a:gd name="T71" fmla="*/ 0 h 236"/>
                  <a:gd name="T72" fmla="*/ 0 w 198"/>
                  <a:gd name="T73" fmla="*/ 0 h 236"/>
                  <a:gd name="T74" fmla="*/ 0 w 198"/>
                  <a:gd name="T75" fmla="*/ 0 h 236"/>
                  <a:gd name="T76" fmla="*/ 0 w 198"/>
                  <a:gd name="T77" fmla="*/ 0 h 236"/>
                  <a:gd name="T78" fmla="*/ 0 w 198"/>
                  <a:gd name="T79" fmla="*/ 0 h 236"/>
                  <a:gd name="T80" fmla="*/ 0 w 198"/>
                  <a:gd name="T81" fmla="*/ 0 h 236"/>
                  <a:gd name="T82" fmla="*/ 0 w 198"/>
                  <a:gd name="T83" fmla="*/ 0 h 236"/>
                  <a:gd name="T84" fmla="*/ 0 w 198"/>
                  <a:gd name="T85" fmla="*/ 0 h 236"/>
                  <a:gd name="T86" fmla="*/ 0 w 198"/>
                  <a:gd name="T87" fmla="*/ 0 h 236"/>
                  <a:gd name="T88" fmla="*/ 0 w 198"/>
                  <a:gd name="T89" fmla="*/ 0 h 236"/>
                  <a:gd name="T90" fmla="*/ 0 w 198"/>
                  <a:gd name="T91" fmla="*/ 0 h 236"/>
                  <a:gd name="T92" fmla="*/ 0 w 198"/>
                  <a:gd name="T93" fmla="*/ 0 h 236"/>
                  <a:gd name="T94" fmla="*/ 0 w 198"/>
                  <a:gd name="T95" fmla="*/ 0 h 236"/>
                  <a:gd name="T96" fmla="*/ 0 w 198"/>
                  <a:gd name="T97" fmla="*/ 0 h 236"/>
                  <a:gd name="T98" fmla="*/ 0 w 198"/>
                  <a:gd name="T99" fmla="*/ 0 h 236"/>
                  <a:gd name="T100" fmla="*/ 0 w 198"/>
                  <a:gd name="T101" fmla="*/ 0 h 236"/>
                  <a:gd name="T102" fmla="*/ 0 w 198"/>
                  <a:gd name="T103" fmla="*/ 0 h 236"/>
                  <a:gd name="T104" fmla="*/ 0 w 198"/>
                  <a:gd name="T105" fmla="*/ 0 h 236"/>
                  <a:gd name="T106" fmla="*/ 0 w 198"/>
                  <a:gd name="T107" fmla="*/ 0 h 236"/>
                  <a:gd name="T108" fmla="*/ 0 w 198"/>
                  <a:gd name="T109" fmla="*/ 0 h 236"/>
                  <a:gd name="T110" fmla="*/ 0 w 198"/>
                  <a:gd name="T111" fmla="*/ 0 h 236"/>
                  <a:gd name="T112" fmla="*/ 0 w 198"/>
                  <a:gd name="T113" fmla="*/ 0 h 236"/>
                  <a:gd name="T114" fmla="*/ 0 w 198"/>
                  <a:gd name="T115" fmla="*/ 0 h 236"/>
                  <a:gd name="T116" fmla="*/ 0 w 198"/>
                  <a:gd name="T117" fmla="*/ 0 h 236"/>
                  <a:gd name="T118" fmla="*/ 0 w 198"/>
                  <a:gd name="T119" fmla="*/ 0 h 236"/>
                  <a:gd name="T120" fmla="*/ 0 w 198"/>
                  <a:gd name="T121" fmla="*/ 0 h 2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98"/>
                  <a:gd name="T184" fmla="*/ 0 h 236"/>
                  <a:gd name="T185" fmla="*/ 198 w 198"/>
                  <a:gd name="T186" fmla="*/ 236 h 2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98" h="236">
                    <a:moveTo>
                      <a:pt x="73" y="36"/>
                    </a:moveTo>
                    <a:lnTo>
                      <a:pt x="58" y="46"/>
                    </a:lnTo>
                    <a:lnTo>
                      <a:pt x="46" y="58"/>
                    </a:lnTo>
                    <a:lnTo>
                      <a:pt x="33" y="72"/>
                    </a:lnTo>
                    <a:lnTo>
                      <a:pt x="22" y="85"/>
                    </a:lnTo>
                    <a:lnTo>
                      <a:pt x="14" y="100"/>
                    </a:lnTo>
                    <a:lnTo>
                      <a:pt x="7" y="115"/>
                    </a:lnTo>
                    <a:lnTo>
                      <a:pt x="2" y="130"/>
                    </a:lnTo>
                    <a:lnTo>
                      <a:pt x="0" y="146"/>
                    </a:lnTo>
                    <a:lnTo>
                      <a:pt x="2" y="170"/>
                    </a:lnTo>
                    <a:lnTo>
                      <a:pt x="12" y="190"/>
                    </a:lnTo>
                    <a:lnTo>
                      <a:pt x="26" y="207"/>
                    </a:lnTo>
                    <a:lnTo>
                      <a:pt x="43" y="220"/>
                    </a:lnTo>
                    <a:lnTo>
                      <a:pt x="64" y="229"/>
                    </a:lnTo>
                    <a:lnTo>
                      <a:pt x="88" y="235"/>
                    </a:lnTo>
                    <a:lnTo>
                      <a:pt x="110" y="236"/>
                    </a:lnTo>
                    <a:lnTo>
                      <a:pt x="132" y="232"/>
                    </a:lnTo>
                    <a:lnTo>
                      <a:pt x="137" y="232"/>
                    </a:lnTo>
                    <a:lnTo>
                      <a:pt x="142" y="230"/>
                    </a:lnTo>
                    <a:lnTo>
                      <a:pt x="145" y="226"/>
                    </a:lnTo>
                    <a:lnTo>
                      <a:pt x="146" y="221"/>
                    </a:lnTo>
                    <a:lnTo>
                      <a:pt x="145" y="219"/>
                    </a:lnTo>
                    <a:lnTo>
                      <a:pt x="142" y="219"/>
                    </a:lnTo>
                    <a:lnTo>
                      <a:pt x="137" y="217"/>
                    </a:lnTo>
                    <a:lnTo>
                      <a:pt x="131" y="217"/>
                    </a:lnTo>
                    <a:lnTo>
                      <a:pt x="124" y="217"/>
                    </a:lnTo>
                    <a:lnTo>
                      <a:pt x="118" y="217"/>
                    </a:lnTo>
                    <a:lnTo>
                      <a:pt x="112" y="217"/>
                    </a:lnTo>
                    <a:lnTo>
                      <a:pt x="109" y="217"/>
                    </a:lnTo>
                    <a:lnTo>
                      <a:pt x="97" y="216"/>
                    </a:lnTo>
                    <a:lnTo>
                      <a:pt x="87" y="215"/>
                    </a:lnTo>
                    <a:lnTo>
                      <a:pt x="75" y="214"/>
                    </a:lnTo>
                    <a:lnTo>
                      <a:pt x="63" y="211"/>
                    </a:lnTo>
                    <a:lnTo>
                      <a:pt x="51" y="207"/>
                    </a:lnTo>
                    <a:lnTo>
                      <a:pt x="40" y="199"/>
                    </a:lnTo>
                    <a:lnTo>
                      <a:pt x="29" y="189"/>
                    </a:lnTo>
                    <a:lnTo>
                      <a:pt x="17" y="174"/>
                    </a:lnTo>
                    <a:lnTo>
                      <a:pt x="15" y="157"/>
                    </a:lnTo>
                    <a:lnTo>
                      <a:pt x="16" y="141"/>
                    </a:lnTo>
                    <a:lnTo>
                      <a:pt x="21" y="124"/>
                    </a:lnTo>
                    <a:lnTo>
                      <a:pt x="28" y="109"/>
                    </a:lnTo>
                    <a:lnTo>
                      <a:pt x="39" y="96"/>
                    </a:lnTo>
                    <a:lnTo>
                      <a:pt x="50" y="82"/>
                    </a:lnTo>
                    <a:lnTo>
                      <a:pt x="63" y="70"/>
                    </a:lnTo>
                    <a:lnTo>
                      <a:pt x="78" y="59"/>
                    </a:lnTo>
                    <a:lnTo>
                      <a:pt x="94" y="49"/>
                    </a:lnTo>
                    <a:lnTo>
                      <a:pt x="110" y="39"/>
                    </a:lnTo>
                    <a:lnTo>
                      <a:pt x="126" y="31"/>
                    </a:lnTo>
                    <a:lnTo>
                      <a:pt x="142" y="24"/>
                    </a:lnTo>
                    <a:lnTo>
                      <a:pt x="158" y="19"/>
                    </a:lnTo>
                    <a:lnTo>
                      <a:pt x="172" y="13"/>
                    </a:lnTo>
                    <a:lnTo>
                      <a:pt x="186" y="10"/>
                    </a:lnTo>
                    <a:lnTo>
                      <a:pt x="198" y="7"/>
                    </a:lnTo>
                    <a:lnTo>
                      <a:pt x="190" y="3"/>
                    </a:lnTo>
                    <a:lnTo>
                      <a:pt x="177" y="0"/>
                    </a:lnTo>
                    <a:lnTo>
                      <a:pt x="162" y="3"/>
                    </a:lnTo>
                    <a:lnTo>
                      <a:pt x="144" y="6"/>
                    </a:lnTo>
                    <a:lnTo>
                      <a:pt x="124" y="12"/>
                    </a:lnTo>
                    <a:lnTo>
                      <a:pt x="105" y="19"/>
                    </a:lnTo>
                    <a:lnTo>
                      <a:pt x="88" y="28"/>
                    </a:lnTo>
                    <a:lnTo>
                      <a:pt x="73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24" name="Freeform 821"/>
              <p:cNvSpPr>
                <a:spLocks/>
              </p:cNvSpPr>
              <p:nvPr/>
            </p:nvSpPr>
            <p:spPr bwMode="auto">
              <a:xfrm>
                <a:off x="5233" y="2660"/>
                <a:ext cx="47" cy="42"/>
              </a:xfrm>
              <a:custGeom>
                <a:avLst/>
                <a:gdLst>
                  <a:gd name="T0" fmla="*/ 0 w 128"/>
                  <a:gd name="T1" fmla="*/ 0 h 183"/>
                  <a:gd name="T2" fmla="*/ 0 w 128"/>
                  <a:gd name="T3" fmla="*/ 0 h 183"/>
                  <a:gd name="T4" fmla="*/ 0 w 128"/>
                  <a:gd name="T5" fmla="*/ 0 h 183"/>
                  <a:gd name="T6" fmla="*/ 0 w 128"/>
                  <a:gd name="T7" fmla="*/ 0 h 183"/>
                  <a:gd name="T8" fmla="*/ 0 w 128"/>
                  <a:gd name="T9" fmla="*/ 0 h 183"/>
                  <a:gd name="T10" fmla="*/ 0 w 128"/>
                  <a:gd name="T11" fmla="*/ 0 h 183"/>
                  <a:gd name="T12" fmla="*/ 0 w 128"/>
                  <a:gd name="T13" fmla="*/ 0 h 183"/>
                  <a:gd name="T14" fmla="*/ 0 w 128"/>
                  <a:gd name="T15" fmla="*/ 0 h 183"/>
                  <a:gd name="T16" fmla="*/ 0 w 128"/>
                  <a:gd name="T17" fmla="*/ 0 h 183"/>
                  <a:gd name="T18" fmla="*/ 0 w 128"/>
                  <a:gd name="T19" fmla="*/ 0 h 183"/>
                  <a:gd name="T20" fmla="*/ 0 w 128"/>
                  <a:gd name="T21" fmla="*/ 0 h 183"/>
                  <a:gd name="T22" fmla="*/ 0 w 128"/>
                  <a:gd name="T23" fmla="*/ 0 h 183"/>
                  <a:gd name="T24" fmla="*/ 0 w 128"/>
                  <a:gd name="T25" fmla="*/ 0 h 183"/>
                  <a:gd name="T26" fmla="*/ 0 w 128"/>
                  <a:gd name="T27" fmla="*/ 0 h 183"/>
                  <a:gd name="T28" fmla="*/ 0 w 128"/>
                  <a:gd name="T29" fmla="*/ 0 h 183"/>
                  <a:gd name="T30" fmla="*/ 0 w 128"/>
                  <a:gd name="T31" fmla="*/ 0 h 183"/>
                  <a:gd name="T32" fmla="*/ 0 w 128"/>
                  <a:gd name="T33" fmla="*/ 0 h 183"/>
                  <a:gd name="T34" fmla="*/ 0 w 128"/>
                  <a:gd name="T35" fmla="*/ 0 h 183"/>
                  <a:gd name="T36" fmla="*/ 0 w 128"/>
                  <a:gd name="T37" fmla="*/ 0 h 183"/>
                  <a:gd name="T38" fmla="*/ 0 w 128"/>
                  <a:gd name="T39" fmla="*/ 0 h 183"/>
                  <a:gd name="T40" fmla="*/ 0 w 128"/>
                  <a:gd name="T41" fmla="*/ 0 h 183"/>
                  <a:gd name="T42" fmla="*/ 0 w 128"/>
                  <a:gd name="T43" fmla="*/ 0 h 183"/>
                  <a:gd name="T44" fmla="*/ 0 w 128"/>
                  <a:gd name="T45" fmla="*/ 0 h 183"/>
                  <a:gd name="T46" fmla="*/ 0 w 128"/>
                  <a:gd name="T47" fmla="*/ 0 h 183"/>
                  <a:gd name="T48" fmla="*/ 0 w 128"/>
                  <a:gd name="T49" fmla="*/ 0 h 183"/>
                  <a:gd name="T50" fmla="*/ 0 w 128"/>
                  <a:gd name="T51" fmla="*/ 0 h 183"/>
                  <a:gd name="T52" fmla="*/ 0 w 128"/>
                  <a:gd name="T53" fmla="*/ 0 h 183"/>
                  <a:gd name="T54" fmla="*/ 0 w 128"/>
                  <a:gd name="T55" fmla="*/ 0 h 183"/>
                  <a:gd name="T56" fmla="*/ 0 w 128"/>
                  <a:gd name="T57" fmla="*/ 0 h 183"/>
                  <a:gd name="T58" fmla="*/ 0 w 128"/>
                  <a:gd name="T59" fmla="*/ 0 h 183"/>
                  <a:gd name="T60" fmla="*/ 0 w 128"/>
                  <a:gd name="T61" fmla="*/ 0 h 183"/>
                  <a:gd name="T62" fmla="*/ 0 w 128"/>
                  <a:gd name="T63" fmla="*/ 0 h 183"/>
                  <a:gd name="T64" fmla="*/ 0 w 128"/>
                  <a:gd name="T65" fmla="*/ 0 h 183"/>
                  <a:gd name="T66" fmla="*/ 0 w 128"/>
                  <a:gd name="T67" fmla="*/ 0 h 183"/>
                  <a:gd name="T68" fmla="*/ 0 w 128"/>
                  <a:gd name="T69" fmla="*/ 0 h 183"/>
                  <a:gd name="T70" fmla="*/ 0 w 128"/>
                  <a:gd name="T71" fmla="*/ 0 h 183"/>
                  <a:gd name="T72" fmla="*/ 0 w 128"/>
                  <a:gd name="T73" fmla="*/ 0 h 183"/>
                  <a:gd name="T74" fmla="*/ 0 w 128"/>
                  <a:gd name="T75" fmla="*/ 0 h 183"/>
                  <a:gd name="T76" fmla="*/ 0 w 128"/>
                  <a:gd name="T77" fmla="*/ 0 h 183"/>
                  <a:gd name="T78" fmla="*/ 0 w 128"/>
                  <a:gd name="T79" fmla="*/ 0 h 183"/>
                  <a:gd name="T80" fmla="*/ 0 w 128"/>
                  <a:gd name="T81" fmla="*/ 0 h 18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3"/>
                  <a:gd name="T125" fmla="*/ 128 w 128"/>
                  <a:gd name="T126" fmla="*/ 183 h 18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3">
                    <a:moveTo>
                      <a:pt x="108" y="61"/>
                    </a:moveTo>
                    <a:lnTo>
                      <a:pt x="111" y="80"/>
                    </a:lnTo>
                    <a:lnTo>
                      <a:pt x="109" y="97"/>
                    </a:lnTo>
                    <a:lnTo>
                      <a:pt x="101" y="110"/>
                    </a:lnTo>
                    <a:lnTo>
                      <a:pt x="89" y="123"/>
                    </a:lnTo>
                    <a:lnTo>
                      <a:pt x="75" y="134"/>
                    </a:lnTo>
                    <a:lnTo>
                      <a:pt x="60" y="145"/>
                    </a:lnTo>
                    <a:lnTo>
                      <a:pt x="43" y="156"/>
                    </a:lnTo>
                    <a:lnTo>
                      <a:pt x="29" y="167"/>
                    </a:lnTo>
                    <a:lnTo>
                      <a:pt x="27" y="170"/>
                    </a:lnTo>
                    <a:lnTo>
                      <a:pt x="26" y="172"/>
                    </a:lnTo>
                    <a:lnTo>
                      <a:pt x="26" y="176"/>
                    </a:lnTo>
                    <a:lnTo>
                      <a:pt x="28" y="179"/>
                    </a:lnTo>
                    <a:lnTo>
                      <a:pt x="30" y="182"/>
                    </a:lnTo>
                    <a:lnTo>
                      <a:pt x="34" y="183"/>
                    </a:lnTo>
                    <a:lnTo>
                      <a:pt x="37" y="183"/>
                    </a:lnTo>
                    <a:lnTo>
                      <a:pt x="41" y="182"/>
                    </a:lnTo>
                    <a:lnTo>
                      <a:pt x="58" y="171"/>
                    </a:lnTo>
                    <a:lnTo>
                      <a:pt x="76" y="160"/>
                    </a:lnTo>
                    <a:lnTo>
                      <a:pt x="92" y="147"/>
                    </a:lnTo>
                    <a:lnTo>
                      <a:pt x="108" y="132"/>
                    </a:lnTo>
                    <a:lnTo>
                      <a:pt x="118" y="116"/>
                    </a:lnTo>
                    <a:lnTo>
                      <a:pt x="125" y="98"/>
                    </a:lnTo>
                    <a:lnTo>
                      <a:pt x="128" y="78"/>
                    </a:lnTo>
                    <a:lnTo>
                      <a:pt x="123" y="58"/>
                    </a:lnTo>
                    <a:lnTo>
                      <a:pt x="112" y="41"/>
                    </a:lnTo>
                    <a:lnTo>
                      <a:pt x="98" y="28"/>
                    </a:lnTo>
                    <a:lnTo>
                      <a:pt x="80" y="16"/>
                    </a:lnTo>
                    <a:lnTo>
                      <a:pt x="61" y="8"/>
                    </a:lnTo>
                    <a:lnTo>
                      <a:pt x="41" y="2"/>
                    </a:lnTo>
                    <a:lnTo>
                      <a:pt x="23" y="0"/>
                    </a:lnTo>
                    <a:lnTo>
                      <a:pt x="9" y="1"/>
                    </a:lnTo>
                    <a:lnTo>
                      <a:pt x="0" y="6"/>
                    </a:lnTo>
                    <a:lnTo>
                      <a:pt x="16" y="10"/>
                    </a:lnTo>
                    <a:lnTo>
                      <a:pt x="33" y="14"/>
                    </a:lnTo>
                    <a:lnTo>
                      <a:pt x="48" y="17"/>
                    </a:lnTo>
                    <a:lnTo>
                      <a:pt x="63" y="22"/>
                    </a:lnTo>
                    <a:lnTo>
                      <a:pt x="77" y="28"/>
                    </a:lnTo>
                    <a:lnTo>
                      <a:pt x="90" y="36"/>
                    </a:lnTo>
                    <a:lnTo>
                      <a:pt x="101" y="46"/>
                    </a:lnTo>
                    <a:lnTo>
                      <a:pt x="108" y="6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25" name="Freeform 822"/>
              <p:cNvSpPr>
                <a:spLocks/>
              </p:cNvSpPr>
              <p:nvPr/>
            </p:nvSpPr>
            <p:spPr bwMode="auto">
              <a:xfrm>
                <a:off x="5070" y="2650"/>
                <a:ext cx="112" cy="88"/>
              </a:xfrm>
              <a:custGeom>
                <a:avLst/>
                <a:gdLst>
                  <a:gd name="T0" fmla="*/ 0 w 323"/>
                  <a:gd name="T1" fmla="*/ 0 h 379"/>
                  <a:gd name="T2" fmla="*/ 0 w 323"/>
                  <a:gd name="T3" fmla="*/ 0 h 379"/>
                  <a:gd name="T4" fmla="*/ 0 w 323"/>
                  <a:gd name="T5" fmla="*/ 0 h 379"/>
                  <a:gd name="T6" fmla="*/ 0 w 323"/>
                  <a:gd name="T7" fmla="*/ 0 h 379"/>
                  <a:gd name="T8" fmla="*/ 0 w 323"/>
                  <a:gd name="T9" fmla="*/ 0 h 379"/>
                  <a:gd name="T10" fmla="*/ 0 w 323"/>
                  <a:gd name="T11" fmla="*/ 0 h 379"/>
                  <a:gd name="T12" fmla="*/ 0 w 323"/>
                  <a:gd name="T13" fmla="*/ 0 h 379"/>
                  <a:gd name="T14" fmla="*/ 0 w 323"/>
                  <a:gd name="T15" fmla="*/ 0 h 379"/>
                  <a:gd name="T16" fmla="*/ 0 w 323"/>
                  <a:gd name="T17" fmla="*/ 0 h 379"/>
                  <a:gd name="T18" fmla="*/ 0 w 323"/>
                  <a:gd name="T19" fmla="*/ 0 h 379"/>
                  <a:gd name="T20" fmla="*/ 0 w 323"/>
                  <a:gd name="T21" fmla="*/ 0 h 379"/>
                  <a:gd name="T22" fmla="*/ 0 w 323"/>
                  <a:gd name="T23" fmla="*/ 0 h 379"/>
                  <a:gd name="T24" fmla="*/ 0 w 323"/>
                  <a:gd name="T25" fmla="*/ 0 h 379"/>
                  <a:gd name="T26" fmla="*/ 0 w 323"/>
                  <a:gd name="T27" fmla="*/ 0 h 379"/>
                  <a:gd name="T28" fmla="*/ 0 w 323"/>
                  <a:gd name="T29" fmla="*/ 0 h 379"/>
                  <a:gd name="T30" fmla="*/ 0 w 323"/>
                  <a:gd name="T31" fmla="*/ 0 h 379"/>
                  <a:gd name="T32" fmla="*/ 0 w 323"/>
                  <a:gd name="T33" fmla="*/ 0 h 379"/>
                  <a:gd name="T34" fmla="*/ 0 w 323"/>
                  <a:gd name="T35" fmla="*/ 0 h 379"/>
                  <a:gd name="T36" fmla="*/ 0 w 323"/>
                  <a:gd name="T37" fmla="*/ 0 h 379"/>
                  <a:gd name="T38" fmla="*/ 0 w 323"/>
                  <a:gd name="T39" fmla="*/ 0 h 379"/>
                  <a:gd name="T40" fmla="*/ 0 w 323"/>
                  <a:gd name="T41" fmla="*/ 0 h 379"/>
                  <a:gd name="T42" fmla="*/ 0 w 323"/>
                  <a:gd name="T43" fmla="*/ 0 h 379"/>
                  <a:gd name="T44" fmla="*/ 0 w 323"/>
                  <a:gd name="T45" fmla="*/ 0 h 379"/>
                  <a:gd name="T46" fmla="*/ 0 w 323"/>
                  <a:gd name="T47" fmla="*/ 0 h 379"/>
                  <a:gd name="T48" fmla="*/ 0 w 323"/>
                  <a:gd name="T49" fmla="*/ 0 h 379"/>
                  <a:gd name="T50" fmla="*/ 0 w 323"/>
                  <a:gd name="T51" fmla="*/ 0 h 379"/>
                  <a:gd name="T52" fmla="*/ 0 w 323"/>
                  <a:gd name="T53" fmla="*/ 0 h 379"/>
                  <a:gd name="T54" fmla="*/ 0 w 323"/>
                  <a:gd name="T55" fmla="*/ 0 h 379"/>
                  <a:gd name="T56" fmla="*/ 0 w 323"/>
                  <a:gd name="T57" fmla="*/ 0 h 379"/>
                  <a:gd name="T58" fmla="*/ 0 w 323"/>
                  <a:gd name="T59" fmla="*/ 0 h 379"/>
                  <a:gd name="T60" fmla="*/ 0 w 323"/>
                  <a:gd name="T61" fmla="*/ 0 h 379"/>
                  <a:gd name="T62" fmla="*/ 0 w 323"/>
                  <a:gd name="T63" fmla="*/ 0 h 379"/>
                  <a:gd name="T64" fmla="*/ 0 w 323"/>
                  <a:gd name="T65" fmla="*/ 0 h 379"/>
                  <a:gd name="T66" fmla="*/ 0 w 323"/>
                  <a:gd name="T67" fmla="*/ 0 h 379"/>
                  <a:gd name="T68" fmla="*/ 0 w 323"/>
                  <a:gd name="T69" fmla="*/ 0 h 379"/>
                  <a:gd name="T70" fmla="*/ 0 w 323"/>
                  <a:gd name="T71" fmla="*/ 0 h 379"/>
                  <a:gd name="T72" fmla="*/ 0 w 323"/>
                  <a:gd name="T73" fmla="*/ 0 h 379"/>
                  <a:gd name="T74" fmla="*/ 0 w 323"/>
                  <a:gd name="T75" fmla="*/ 0 h 379"/>
                  <a:gd name="T76" fmla="*/ 0 w 323"/>
                  <a:gd name="T77" fmla="*/ 0 h 379"/>
                  <a:gd name="T78" fmla="*/ 0 w 323"/>
                  <a:gd name="T79" fmla="*/ 0 h 379"/>
                  <a:gd name="T80" fmla="*/ 0 w 323"/>
                  <a:gd name="T81" fmla="*/ 0 h 379"/>
                  <a:gd name="T82" fmla="*/ 0 w 323"/>
                  <a:gd name="T83" fmla="*/ 0 h 379"/>
                  <a:gd name="T84" fmla="*/ 0 w 323"/>
                  <a:gd name="T85" fmla="*/ 0 h 379"/>
                  <a:gd name="T86" fmla="*/ 0 w 323"/>
                  <a:gd name="T87" fmla="*/ 0 h 37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3"/>
                  <a:gd name="T133" fmla="*/ 0 h 379"/>
                  <a:gd name="T134" fmla="*/ 323 w 323"/>
                  <a:gd name="T135" fmla="*/ 379 h 37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3" h="379">
                    <a:moveTo>
                      <a:pt x="126" y="50"/>
                    </a:moveTo>
                    <a:lnTo>
                      <a:pt x="101" y="70"/>
                    </a:lnTo>
                    <a:lnTo>
                      <a:pt x="76" y="92"/>
                    </a:lnTo>
                    <a:lnTo>
                      <a:pt x="54" y="115"/>
                    </a:lnTo>
                    <a:lnTo>
                      <a:pt x="34" y="140"/>
                    </a:lnTo>
                    <a:lnTo>
                      <a:pt x="18" y="167"/>
                    </a:lnTo>
                    <a:lnTo>
                      <a:pt x="6" y="196"/>
                    </a:lnTo>
                    <a:lnTo>
                      <a:pt x="0" y="227"/>
                    </a:lnTo>
                    <a:lnTo>
                      <a:pt x="1" y="259"/>
                    </a:lnTo>
                    <a:lnTo>
                      <a:pt x="4" y="267"/>
                    </a:lnTo>
                    <a:lnTo>
                      <a:pt x="7" y="277"/>
                    </a:lnTo>
                    <a:lnTo>
                      <a:pt x="11" y="283"/>
                    </a:lnTo>
                    <a:lnTo>
                      <a:pt x="15" y="291"/>
                    </a:lnTo>
                    <a:lnTo>
                      <a:pt x="21" y="298"/>
                    </a:lnTo>
                    <a:lnTo>
                      <a:pt x="27" y="305"/>
                    </a:lnTo>
                    <a:lnTo>
                      <a:pt x="34" y="311"/>
                    </a:lnTo>
                    <a:lnTo>
                      <a:pt x="41" y="316"/>
                    </a:lnTo>
                    <a:lnTo>
                      <a:pt x="57" y="325"/>
                    </a:lnTo>
                    <a:lnTo>
                      <a:pt x="72" y="333"/>
                    </a:lnTo>
                    <a:lnTo>
                      <a:pt x="87" y="340"/>
                    </a:lnTo>
                    <a:lnTo>
                      <a:pt x="103" y="345"/>
                    </a:lnTo>
                    <a:lnTo>
                      <a:pt x="120" y="351"/>
                    </a:lnTo>
                    <a:lnTo>
                      <a:pt x="136" y="356"/>
                    </a:lnTo>
                    <a:lnTo>
                      <a:pt x="153" y="360"/>
                    </a:lnTo>
                    <a:lnTo>
                      <a:pt x="169" y="364"/>
                    </a:lnTo>
                    <a:lnTo>
                      <a:pt x="187" y="367"/>
                    </a:lnTo>
                    <a:lnTo>
                      <a:pt x="204" y="370"/>
                    </a:lnTo>
                    <a:lnTo>
                      <a:pt x="221" y="372"/>
                    </a:lnTo>
                    <a:lnTo>
                      <a:pt x="238" y="374"/>
                    </a:lnTo>
                    <a:lnTo>
                      <a:pt x="256" y="375"/>
                    </a:lnTo>
                    <a:lnTo>
                      <a:pt x="273" y="376"/>
                    </a:lnTo>
                    <a:lnTo>
                      <a:pt x="290" y="378"/>
                    </a:lnTo>
                    <a:lnTo>
                      <a:pt x="307" y="379"/>
                    </a:lnTo>
                    <a:lnTo>
                      <a:pt x="312" y="379"/>
                    </a:lnTo>
                    <a:lnTo>
                      <a:pt x="317" y="375"/>
                    </a:lnTo>
                    <a:lnTo>
                      <a:pt x="320" y="372"/>
                    </a:lnTo>
                    <a:lnTo>
                      <a:pt x="323" y="366"/>
                    </a:lnTo>
                    <a:lnTo>
                      <a:pt x="323" y="360"/>
                    </a:lnTo>
                    <a:lnTo>
                      <a:pt x="320" y="356"/>
                    </a:lnTo>
                    <a:lnTo>
                      <a:pt x="316" y="352"/>
                    </a:lnTo>
                    <a:lnTo>
                      <a:pt x="311" y="351"/>
                    </a:lnTo>
                    <a:lnTo>
                      <a:pt x="295" y="351"/>
                    </a:lnTo>
                    <a:lnTo>
                      <a:pt x="279" y="351"/>
                    </a:lnTo>
                    <a:lnTo>
                      <a:pt x="263" y="350"/>
                    </a:lnTo>
                    <a:lnTo>
                      <a:pt x="248" y="349"/>
                    </a:lnTo>
                    <a:lnTo>
                      <a:pt x="231" y="348"/>
                    </a:lnTo>
                    <a:lnTo>
                      <a:pt x="215" y="345"/>
                    </a:lnTo>
                    <a:lnTo>
                      <a:pt x="200" y="343"/>
                    </a:lnTo>
                    <a:lnTo>
                      <a:pt x="183" y="341"/>
                    </a:lnTo>
                    <a:lnTo>
                      <a:pt x="168" y="337"/>
                    </a:lnTo>
                    <a:lnTo>
                      <a:pt x="151" y="334"/>
                    </a:lnTo>
                    <a:lnTo>
                      <a:pt x="136" y="329"/>
                    </a:lnTo>
                    <a:lnTo>
                      <a:pt x="121" y="325"/>
                    </a:lnTo>
                    <a:lnTo>
                      <a:pt x="106" y="320"/>
                    </a:lnTo>
                    <a:lnTo>
                      <a:pt x="92" y="313"/>
                    </a:lnTo>
                    <a:lnTo>
                      <a:pt x="76" y="306"/>
                    </a:lnTo>
                    <a:lnTo>
                      <a:pt x="62" y="300"/>
                    </a:lnTo>
                    <a:lnTo>
                      <a:pt x="51" y="291"/>
                    </a:lnTo>
                    <a:lnTo>
                      <a:pt x="41" y="280"/>
                    </a:lnTo>
                    <a:lnTo>
                      <a:pt x="35" y="269"/>
                    </a:lnTo>
                    <a:lnTo>
                      <a:pt x="31" y="255"/>
                    </a:lnTo>
                    <a:lnTo>
                      <a:pt x="31" y="239"/>
                    </a:lnTo>
                    <a:lnTo>
                      <a:pt x="33" y="218"/>
                    </a:lnTo>
                    <a:lnTo>
                      <a:pt x="38" y="197"/>
                    </a:lnTo>
                    <a:lnTo>
                      <a:pt x="42" y="182"/>
                    </a:lnTo>
                    <a:lnTo>
                      <a:pt x="51" y="165"/>
                    </a:lnTo>
                    <a:lnTo>
                      <a:pt x="60" y="150"/>
                    </a:lnTo>
                    <a:lnTo>
                      <a:pt x="68" y="136"/>
                    </a:lnTo>
                    <a:lnTo>
                      <a:pt x="79" y="124"/>
                    </a:lnTo>
                    <a:lnTo>
                      <a:pt x="89" y="111"/>
                    </a:lnTo>
                    <a:lnTo>
                      <a:pt x="101" y="100"/>
                    </a:lnTo>
                    <a:lnTo>
                      <a:pt x="114" y="88"/>
                    </a:lnTo>
                    <a:lnTo>
                      <a:pt x="129" y="76"/>
                    </a:lnTo>
                    <a:lnTo>
                      <a:pt x="144" y="64"/>
                    </a:lnTo>
                    <a:lnTo>
                      <a:pt x="162" y="53"/>
                    </a:lnTo>
                    <a:lnTo>
                      <a:pt x="181" y="41"/>
                    </a:lnTo>
                    <a:lnTo>
                      <a:pt x="201" y="31"/>
                    </a:lnTo>
                    <a:lnTo>
                      <a:pt x="219" y="22"/>
                    </a:lnTo>
                    <a:lnTo>
                      <a:pt x="237" y="14"/>
                    </a:lnTo>
                    <a:lnTo>
                      <a:pt x="253" y="7"/>
                    </a:lnTo>
                    <a:lnTo>
                      <a:pt x="268" y="1"/>
                    </a:lnTo>
                    <a:lnTo>
                      <a:pt x="255" y="0"/>
                    </a:lnTo>
                    <a:lnTo>
                      <a:pt x="238" y="1"/>
                    </a:lnTo>
                    <a:lnTo>
                      <a:pt x="221" y="5"/>
                    </a:lnTo>
                    <a:lnTo>
                      <a:pt x="201" y="11"/>
                    </a:lnTo>
                    <a:lnTo>
                      <a:pt x="181" y="19"/>
                    </a:lnTo>
                    <a:lnTo>
                      <a:pt x="161" y="28"/>
                    </a:lnTo>
                    <a:lnTo>
                      <a:pt x="142" y="39"/>
                    </a:lnTo>
                    <a:lnTo>
                      <a:pt x="126" y="5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26" name="Freeform 823"/>
              <p:cNvSpPr>
                <a:spLocks/>
              </p:cNvSpPr>
              <p:nvPr/>
            </p:nvSpPr>
            <p:spPr bwMode="auto">
              <a:xfrm>
                <a:off x="5229" y="2647"/>
                <a:ext cx="99" cy="59"/>
              </a:xfrm>
              <a:custGeom>
                <a:avLst/>
                <a:gdLst>
                  <a:gd name="T0" fmla="*/ 0 w 282"/>
                  <a:gd name="T1" fmla="*/ 0 h 253"/>
                  <a:gd name="T2" fmla="*/ 0 w 282"/>
                  <a:gd name="T3" fmla="*/ 0 h 253"/>
                  <a:gd name="T4" fmla="*/ 0 w 282"/>
                  <a:gd name="T5" fmla="*/ 0 h 253"/>
                  <a:gd name="T6" fmla="*/ 0 w 282"/>
                  <a:gd name="T7" fmla="*/ 0 h 253"/>
                  <a:gd name="T8" fmla="*/ 0 w 282"/>
                  <a:gd name="T9" fmla="*/ 0 h 253"/>
                  <a:gd name="T10" fmla="*/ 0 w 282"/>
                  <a:gd name="T11" fmla="*/ 0 h 253"/>
                  <a:gd name="T12" fmla="*/ 0 w 282"/>
                  <a:gd name="T13" fmla="*/ 0 h 253"/>
                  <a:gd name="T14" fmla="*/ 0 w 282"/>
                  <a:gd name="T15" fmla="*/ 0 h 253"/>
                  <a:gd name="T16" fmla="*/ 0 w 282"/>
                  <a:gd name="T17" fmla="*/ 0 h 253"/>
                  <a:gd name="T18" fmla="*/ 0 w 282"/>
                  <a:gd name="T19" fmla="*/ 0 h 253"/>
                  <a:gd name="T20" fmla="*/ 0 w 282"/>
                  <a:gd name="T21" fmla="*/ 0 h 253"/>
                  <a:gd name="T22" fmla="*/ 0 w 282"/>
                  <a:gd name="T23" fmla="*/ 0 h 253"/>
                  <a:gd name="T24" fmla="*/ 0 w 282"/>
                  <a:gd name="T25" fmla="*/ 0 h 253"/>
                  <a:gd name="T26" fmla="*/ 0 w 282"/>
                  <a:gd name="T27" fmla="*/ 0 h 253"/>
                  <a:gd name="T28" fmla="*/ 0 w 282"/>
                  <a:gd name="T29" fmla="*/ 0 h 253"/>
                  <a:gd name="T30" fmla="*/ 0 w 282"/>
                  <a:gd name="T31" fmla="*/ 0 h 253"/>
                  <a:gd name="T32" fmla="*/ 0 w 282"/>
                  <a:gd name="T33" fmla="*/ 0 h 253"/>
                  <a:gd name="T34" fmla="*/ 0 w 282"/>
                  <a:gd name="T35" fmla="*/ 0 h 253"/>
                  <a:gd name="T36" fmla="*/ 0 w 282"/>
                  <a:gd name="T37" fmla="*/ 0 h 253"/>
                  <a:gd name="T38" fmla="*/ 0 w 282"/>
                  <a:gd name="T39" fmla="*/ 0 h 253"/>
                  <a:gd name="T40" fmla="*/ 0 w 282"/>
                  <a:gd name="T41" fmla="*/ 0 h 253"/>
                  <a:gd name="T42" fmla="*/ 0 w 282"/>
                  <a:gd name="T43" fmla="*/ 0 h 253"/>
                  <a:gd name="T44" fmla="*/ 0 w 282"/>
                  <a:gd name="T45" fmla="*/ 0 h 253"/>
                  <a:gd name="T46" fmla="*/ 0 w 282"/>
                  <a:gd name="T47" fmla="*/ 0 h 253"/>
                  <a:gd name="T48" fmla="*/ 0 w 282"/>
                  <a:gd name="T49" fmla="*/ 0 h 253"/>
                  <a:gd name="T50" fmla="*/ 0 w 282"/>
                  <a:gd name="T51" fmla="*/ 0 h 253"/>
                  <a:gd name="T52" fmla="*/ 0 w 282"/>
                  <a:gd name="T53" fmla="*/ 0 h 253"/>
                  <a:gd name="T54" fmla="*/ 0 w 282"/>
                  <a:gd name="T55" fmla="*/ 0 h 253"/>
                  <a:gd name="T56" fmla="*/ 0 w 282"/>
                  <a:gd name="T57" fmla="*/ 0 h 253"/>
                  <a:gd name="T58" fmla="*/ 0 w 282"/>
                  <a:gd name="T59" fmla="*/ 0 h 253"/>
                  <a:gd name="T60" fmla="*/ 0 w 282"/>
                  <a:gd name="T61" fmla="*/ 0 h 253"/>
                  <a:gd name="T62" fmla="*/ 0 w 282"/>
                  <a:gd name="T63" fmla="*/ 0 h 253"/>
                  <a:gd name="T64" fmla="*/ 0 w 282"/>
                  <a:gd name="T65" fmla="*/ 0 h 253"/>
                  <a:gd name="T66" fmla="*/ 0 w 282"/>
                  <a:gd name="T67" fmla="*/ 0 h 253"/>
                  <a:gd name="T68" fmla="*/ 0 w 282"/>
                  <a:gd name="T69" fmla="*/ 0 h 253"/>
                  <a:gd name="T70" fmla="*/ 0 w 282"/>
                  <a:gd name="T71" fmla="*/ 0 h 253"/>
                  <a:gd name="T72" fmla="*/ 0 w 282"/>
                  <a:gd name="T73" fmla="*/ 0 h 253"/>
                  <a:gd name="T74" fmla="*/ 0 w 282"/>
                  <a:gd name="T75" fmla="*/ 0 h 253"/>
                  <a:gd name="T76" fmla="*/ 0 w 282"/>
                  <a:gd name="T77" fmla="*/ 0 h 253"/>
                  <a:gd name="T78" fmla="*/ 0 w 282"/>
                  <a:gd name="T79" fmla="*/ 0 h 253"/>
                  <a:gd name="T80" fmla="*/ 0 w 282"/>
                  <a:gd name="T81" fmla="*/ 0 h 253"/>
                  <a:gd name="T82" fmla="*/ 0 w 282"/>
                  <a:gd name="T83" fmla="*/ 0 h 253"/>
                  <a:gd name="T84" fmla="*/ 0 w 282"/>
                  <a:gd name="T85" fmla="*/ 0 h 253"/>
                  <a:gd name="T86" fmla="*/ 0 w 282"/>
                  <a:gd name="T87" fmla="*/ 0 h 253"/>
                  <a:gd name="T88" fmla="*/ 0 w 282"/>
                  <a:gd name="T89" fmla="*/ 0 h 253"/>
                  <a:gd name="T90" fmla="*/ 0 w 282"/>
                  <a:gd name="T91" fmla="*/ 0 h 253"/>
                  <a:gd name="T92" fmla="*/ 0 w 282"/>
                  <a:gd name="T93" fmla="*/ 0 h 253"/>
                  <a:gd name="T94" fmla="*/ 0 w 282"/>
                  <a:gd name="T95" fmla="*/ 0 h 253"/>
                  <a:gd name="T96" fmla="*/ 0 w 282"/>
                  <a:gd name="T97" fmla="*/ 0 h 253"/>
                  <a:gd name="T98" fmla="*/ 0 w 282"/>
                  <a:gd name="T99" fmla="*/ 0 h 253"/>
                  <a:gd name="T100" fmla="*/ 0 w 282"/>
                  <a:gd name="T101" fmla="*/ 0 h 253"/>
                  <a:gd name="T102" fmla="*/ 0 w 282"/>
                  <a:gd name="T103" fmla="*/ 0 h 253"/>
                  <a:gd name="T104" fmla="*/ 0 w 282"/>
                  <a:gd name="T105" fmla="*/ 0 h 253"/>
                  <a:gd name="T106" fmla="*/ 0 w 282"/>
                  <a:gd name="T107" fmla="*/ 0 h 253"/>
                  <a:gd name="T108" fmla="*/ 0 w 282"/>
                  <a:gd name="T109" fmla="*/ 0 h 253"/>
                  <a:gd name="T110" fmla="*/ 0 w 282"/>
                  <a:gd name="T111" fmla="*/ 0 h 253"/>
                  <a:gd name="T112" fmla="*/ 0 w 282"/>
                  <a:gd name="T113" fmla="*/ 0 h 253"/>
                  <a:gd name="T114" fmla="*/ 0 w 282"/>
                  <a:gd name="T115" fmla="*/ 0 h 253"/>
                  <a:gd name="T116" fmla="*/ 0 w 282"/>
                  <a:gd name="T117" fmla="*/ 0 h 253"/>
                  <a:gd name="T118" fmla="*/ 0 w 282"/>
                  <a:gd name="T119" fmla="*/ 0 h 253"/>
                  <a:gd name="T120" fmla="*/ 0 w 282"/>
                  <a:gd name="T121" fmla="*/ 0 h 253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2"/>
                  <a:gd name="T184" fmla="*/ 0 h 253"/>
                  <a:gd name="T185" fmla="*/ 282 w 282"/>
                  <a:gd name="T186" fmla="*/ 253 h 253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2" h="253">
                    <a:moveTo>
                      <a:pt x="235" y="78"/>
                    </a:moveTo>
                    <a:lnTo>
                      <a:pt x="248" y="92"/>
                    </a:lnTo>
                    <a:lnTo>
                      <a:pt x="255" y="108"/>
                    </a:lnTo>
                    <a:lnTo>
                      <a:pt x="259" y="125"/>
                    </a:lnTo>
                    <a:lnTo>
                      <a:pt x="259" y="144"/>
                    </a:lnTo>
                    <a:lnTo>
                      <a:pt x="257" y="159"/>
                    </a:lnTo>
                    <a:lnTo>
                      <a:pt x="252" y="171"/>
                    </a:lnTo>
                    <a:lnTo>
                      <a:pt x="244" y="184"/>
                    </a:lnTo>
                    <a:lnTo>
                      <a:pt x="236" y="194"/>
                    </a:lnTo>
                    <a:lnTo>
                      <a:pt x="225" y="206"/>
                    </a:lnTo>
                    <a:lnTo>
                      <a:pt x="215" y="215"/>
                    </a:lnTo>
                    <a:lnTo>
                      <a:pt x="204" y="225"/>
                    </a:lnTo>
                    <a:lnTo>
                      <a:pt x="194" y="236"/>
                    </a:lnTo>
                    <a:lnTo>
                      <a:pt x="191" y="239"/>
                    </a:lnTo>
                    <a:lnTo>
                      <a:pt x="190" y="242"/>
                    </a:lnTo>
                    <a:lnTo>
                      <a:pt x="191" y="246"/>
                    </a:lnTo>
                    <a:lnTo>
                      <a:pt x="194" y="249"/>
                    </a:lnTo>
                    <a:lnTo>
                      <a:pt x="197" y="252"/>
                    </a:lnTo>
                    <a:lnTo>
                      <a:pt x="201" y="253"/>
                    </a:lnTo>
                    <a:lnTo>
                      <a:pt x="205" y="252"/>
                    </a:lnTo>
                    <a:lnTo>
                      <a:pt x="209" y="249"/>
                    </a:lnTo>
                    <a:lnTo>
                      <a:pt x="232" y="234"/>
                    </a:lnTo>
                    <a:lnTo>
                      <a:pt x="251" y="215"/>
                    </a:lnTo>
                    <a:lnTo>
                      <a:pt x="267" y="192"/>
                    </a:lnTo>
                    <a:lnTo>
                      <a:pt x="278" y="168"/>
                    </a:lnTo>
                    <a:lnTo>
                      <a:pt x="282" y="141"/>
                    </a:lnTo>
                    <a:lnTo>
                      <a:pt x="279" y="116"/>
                    </a:lnTo>
                    <a:lnTo>
                      <a:pt x="270" y="92"/>
                    </a:lnTo>
                    <a:lnTo>
                      <a:pt x="251" y="70"/>
                    </a:lnTo>
                    <a:lnTo>
                      <a:pt x="237" y="59"/>
                    </a:lnTo>
                    <a:lnTo>
                      <a:pt x="221" y="48"/>
                    </a:lnTo>
                    <a:lnTo>
                      <a:pt x="202" y="39"/>
                    </a:lnTo>
                    <a:lnTo>
                      <a:pt x="183" y="31"/>
                    </a:lnTo>
                    <a:lnTo>
                      <a:pt x="163" y="24"/>
                    </a:lnTo>
                    <a:lnTo>
                      <a:pt x="142" y="18"/>
                    </a:lnTo>
                    <a:lnTo>
                      <a:pt x="122" y="13"/>
                    </a:lnTo>
                    <a:lnTo>
                      <a:pt x="101" y="8"/>
                    </a:lnTo>
                    <a:lnTo>
                      <a:pt x="82" y="5"/>
                    </a:lnTo>
                    <a:lnTo>
                      <a:pt x="63" y="2"/>
                    </a:lnTo>
                    <a:lnTo>
                      <a:pt x="47" y="0"/>
                    </a:lnTo>
                    <a:lnTo>
                      <a:pt x="32" y="0"/>
                    </a:lnTo>
                    <a:lnTo>
                      <a:pt x="19" y="0"/>
                    </a:lnTo>
                    <a:lnTo>
                      <a:pt x="10" y="1"/>
                    </a:lnTo>
                    <a:lnTo>
                      <a:pt x="4" y="4"/>
                    </a:lnTo>
                    <a:lnTo>
                      <a:pt x="0" y="6"/>
                    </a:lnTo>
                    <a:lnTo>
                      <a:pt x="12" y="8"/>
                    </a:lnTo>
                    <a:lnTo>
                      <a:pt x="25" y="9"/>
                    </a:lnTo>
                    <a:lnTo>
                      <a:pt x="38" y="12"/>
                    </a:lnTo>
                    <a:lnTo>
                      <a:pt x="52" y="14"/>
                    </a:lnTo>
                    <a:lnTo>
                      <a:pt x="67" y="16"/>
                    </a:lnTo>
                    <a:lnTo>
                      <a:pt x="82" y="18"/>
                    </a:lnTo>
                    <a:lnTo>
                      <a:pt x="97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5"/>
                    </a:lnTo>
                    <a:lnTo>
                      <a:pt x="162" y="40"/>
                    </a:lnTo>
                    <a:lnTo>
                      <a:pt x="177" y="46"/>
                    </a:lnTo>
                    <a:lnTo>
                      <a:pt x="192" y="53"/>
                    </a:lnTo>
                    <a:lnTo>
                      <a:pt x="208" y="60"/>
                    </a:lnTo>
                    <a:lnTo>
                      <a:pt x="222" y="69"/>
                    </a:lnTo>
                    <a:lnTo>
                      <a:pt x="235" y="7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27" name="Freeform 824"/>
              <p:cNvSpPr>
                <a:spLocks/>
              </p:cNvSpPr>
              <p:nvPr/>
            </p:nvSpPr>
            <p:spPr bwMode="auto">
              <a:xfrm>
                <a:off x="5030" y="2680"/>
                <a:ext cx="40" cy="54"/>
              </a:xfrm>
              <a:custGeom>
                <a:avLst/>
                <a:gdLst>
                  <a:gd name="T0" fmla="*/ 0 w 115"/>
                  <a:gd name="T1" fmla="*/ 0 h 236"/>
                  <a:gd name="T2" fmla="*/ 0 w 115"/>
                  <a:gd name="T3" fmla="*/ 0 h 236"/>
                  <a:gd name="T4" fmla="*/ 0 w 115"/>
                  <a:gd name="T5" fmla="*/ 0 h 236"/>
                  <a:gd name="T6" fmla="*/ 0 w 115"/>
                  <a:gd name="T7" fmla="*/ 0 h 236"/>
                  <a:gd name="T8" fmla="*/ 0 w 115"/>
                  <a:gd name="T9" fmla="*/ 0 h 236"/>
                  <a:gd name="T10" fmla="*/ 0 w 115"/>
                  <a:gd name="T11" fmla="*/ 0 h 236"/>
                  <a:gd name="T12" fmla="*/ 0 w 115"/>
                  <a:gd name="T13" fmla="*/ 0 h 236"/>
                  <a:gd name="T14" fmla="*/ 0 w 115"/>
                  <a:gd name="T15" fmla="*/ 0 h 236"/>
                  <a:gd name="T16" fmla="*/ 0 w 115"/>
                  <a:gd name="T17" fmla="*/ 0 h 236"/>
                  <a:gd name="T18" fmla="*/ 0 w 115"/>
                  <a:gd name="T19" fmla="*/ 0 h 236"/>
                  <a:gd name="T20" fmla="*/ 0 w 115"/>
                  <a:gd name="T21" fmla="*/ 0 h 236"/>
                  <a:gd name="T22" fmla="*/ 0 w 115"/>
                  <a:gd name="T23" fmla="*/ 0 h 236"/>
                  <a:gd name="T24" fmla="*/ 0 w 115"/>
                  <a:gd name="T25" fmla="*/ 0 h 236"/>
                  <a:gd name="T26" fmla="*/ 0 w 115"/>
                  <a:gd name="T27" fmla="*/ 0 h 236"/>
                  <a:gd name="T28" fmla="*/ 0 w 115"/>
                  <a:gd name="T29" fmla="*/ 0 h 236"/>
                  <a:gd name="T30" fmla="*/ 0 w 115"/>
                  <a:gd name="T31" fmla="*/ 0 h 236"/>
                  <a:gd name="T32" fmla="*/ 0 w 115"/>
                  <a:gd name="T33" fmla="*/ 0 h 236"/>
                  <a:gd name="T34" fmla="*/ 0 w 115"/>
                  <a:gd name="T35" fmla="*/ 0 h 236"/>
                  <a:gd name="T36" fmla="*/ 0 w 115"/>
                  <a:gd name="T37" fmla="*/ 0 h 236"/>
                  <a:gd name="T38" fmla="*/ 0 w 115"/>
                  <a:gd name="T39" fmla="*/ 0 h 236"/>
                  <a:gd name="T40" fmla="*/ 0 w 115"/>
                  <a:gd name="T41" fmla="*/ 0 h 236"/>
                  <a:gd name="T42" fmla="*/ 0 w 115"/>
                  <a:gd name="T43" fmla="*/ 0 h 236"/>
                  <a:gd name="T44" fmla="*/ 0 w 115"/>
                  <a:gd name="T45" fmla="*/ 0 h 236"/>
                  <a:gd name="T46" fmla="*/ 0 w 115"/>
                  <a:gd name="T47" fmla="*/ 0 h 236"/>
                  <a:gd name="T48" fmla="*/ 0 w 115"/>
                  <a:gd name="T49" fmla="*/ 0 h 236"/>
                  <a:gd name="T50" fmla="*/ 0 w 115"/>
                  <a:gd name="T51" fmla="*/ 0 h 236"/>
                  <a:gd name="T52" fmla="*/ 0 w 115"/>
                  <a:gd name="T53" fmla="*/ 0 h 236"/>
                  <a:gd name="T54" fmla="*/ 0 w 115"/>
                  <a:gd name="T55" fmla="*/ 0 h 236"/>
                  <a:gd name="T56" fmla="*/ 0 w 115"/>
                  <a:gd name="T57" fmla="*/ 0 h 236"/>
                  <a:gd name="T58" fmla="*/ 0 w 115"/>
                  <a:gd name="T59" fmla="*/ 0 h 236"/>
                  <a:gd name="T60" fmla="*/ 0 w 115"/>
                  <a:gd name="T61" fmla="*/ 0 h 236"/>
                  <a:gd name="T62" fmla="*/ 0 w 115"/>
                  <a:gd name="T63" fmla="*/ 0 h 236"/>
                  <a:gd name="T64" fmla="*/ 0 w 115"/>
                  <a:gd name="T65" fmla="*/ 0 h 236"/>
                  <a:gd name="T66" fmla="*/ 0 w 115"/>
                  <a:gd name="T67" fmla="*/ 0 h 236"/>
                  <a:gd name="T68" fmla="*/ 0 w 115"/>
                  <a:gd name="T69" fmla="*/ 0 h 236"/>
                  <a:gd name="T70" fmla="*/ 0 w 115"/>
                  <a:gd name="T71" fmla="*/ 0 h 236"/>
                  <a:gd name="T72" fmla="*/ 0 w 115"/>
                  <a:gd name="T73" fmla="*/ 0 h 236"/>
                  <a:gd name="T74" fmla="*/ 0 w 115"/>
                  <a:gd name="T75" fmla="*/ 0 h 236"/>
                  <a:gd name="T76" fmla="*/ 0 w 115"/>
                  <a:gd name="T77" fmla="*/ 0 h 236"/>
                  <a:gd name="T78" fmla="*/ 0 w 115"/>
                  <a:gd name="T79" fmla="*/ 0 h 236"/>
                  <a:gd name="T80" fmla="*/ 0 w 115"/>
                  <a:gd name="T81" fmla="*/ 0 h 2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5"/>
                  <a:gd name="T124" fmla="*/ 0 h 236"/>
                  <a:gd name="T125" fmla="*/ 115 w 115"/>
                  <a:gd name="T126" fmla="*/ 236 h 2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5" h="236">
                    <a:moveTo>
                      <a:pt x="0" y="128"/>
                    </a:moveTo>
                    <a:lnTo>
                      <a:pt x="0" y="148"/>
                    </a:lnTo>
                    <a:lnTo>
                      <a:pt x="5" y="166"/>
                    </a:lnTo>
                    <a:lnTo>
                      <a:pt x="13" y="184"/>
                    </a:lnTo>
                    <a:lnTo>
                      <a:pt x="24" y="198"/>
                    </a:lnTo>
                    <a:lnTo>
                      <a:pt x="39" y="211"/>
                    </a:lnTo>
                    <a:lnTo>
                      <a:pt x="55" y="223"/>
                    </a:lnTo>
                    <a:lnTo>
                      <a:pt x="74" y="231"/>
                    </a:lnTo>
                    <a:lnTo>
                      <a:pt x="92" y="235"/>
                    </a:lnTo>
                    <a:lnTo>
                      <a:pt x="98" y="236"/>
                    </a:lnTo>
                    <a:lnTo>
                      <a:pt x="104" y="234"/>
                    </a:lnTo>
                    <a:lnTo>
                      <a:pt x="109" y="231"/>
                    </a:lnTo>
                    <a:lnTo>
                      <a:pt x="111" y="226"/>
                    </a:lnTo>
                    <a:lnTo>
                      <a:pt x="111" y="220"/>
                    </a:lnTo>
                    <a:lnTo>
                      <a:pt x="110" y="215"/>
                    </a:lnTo>
                    <a:lnTo>
                      <a:pt x="107" y="210"/>
                    </a:lnTo>
                    <a:lnTo>
                      <a:pt x="101" y="208"/>
                    </a:lnTo>
                    <a:lnTo>
                      <a:pt x="82" y="201"/>
                    </a:lnTo>
                    <a:lnTo>
                      <a:pt x="64" y="192"/>
                    </a:lnTo>
                    <a:lnTo>
                      <a:pt x="50" y="179"/>
                    </a:lnTo>
                    <a:lnTo>
                      <a:pt x="40" y="165"/>
                    </a:lnTo>
                    <a:lnTo>
                      <a:pt x="33" y="148"/>
                    </a:lnTo>
                    <a:lnTo>
                      <a:pt x="29" y="130"/>
                    </a:lnTo>
                    <a:lnTo>
                      <a:pt x="29" y="110"/>
                    </a:lnTo>
                    <a:lnTo>
                      <a:pt x="35" y="89"/>
                    </a:lnTo>
                    <a:lnTo>
                      <a:pt x="43" y="74"/>
                    </a:lnTo>
                    <a:lnTo>
                      <a:pt x="56" y="60"/>
                    </a:lnTo>
                    <a:lnTo>
                      <a:pt x="70" y="46"/>
                    </a:lnTo>
                    <a:lnTo>
                      <a:pt x="85" y="33"/>
                    </a:lnTo>
                    <a:lnTo>
                      <a:pt x="98" y="23"/>
                    </a:lnTo>
                    <a:lnTo>
                      <a:pt x="109" y="12"/>
                    </a:lnTo>
                    <a:lnTo>
                      <a:pt x="115" y="6"/>
                    </a:lnTo>
                    <a:lnTo>
                      <a:pt x="115" y="0"/>
                    </a:lnTo>
                    <a:lnTo>
                      <a:pt x="102" y="4"/>
                    </a:lnTo>
                    <a:lnTo>
                      <a:pt x="85" y="12"/>
                    </a:lnTo>
                    <a:lnTo>
                      <a:pt x="68" y="26"/>
                    </a:lnTo>
                    <a:lnTo>
                      <a:pt x="49" y="42"/>
                    </a:lnTo>
                    <a:lnTo>
                      <a:pt x="32" y="61"/>
                    </a:lnTo>
                    <a:lnTo>
                      <a:pt x="17" y="82"/>
                    </a:lnTo>
                    <a:lnTo>
                      <a:pt x="6" y="105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28" name="Freeform 825"/>
              <p:cNvSpPr>
                <a:spLocks/>
              </p:cNvSpPr>
              <p:nvPr/>
            </p:nvSpPr>
            <p:spPr bwMode="auto">
              <a:xfrm>
                <a:off x="5311" y="2643"/>
                <a:ext cx="87" cy="73"/>
              </a:xfrm>
              <a:custGeom>
                <a:avLst/>
                <a:gdLst>
                  <a:gd name="T0" fmla="*/ 0 w 245"/>
                  <a:gd name="T1" fmla="*/ 0 h 310"/>
                  <a:gd name="T2" fmla="*/ 0 w 245"/>
                  <a:gd name="T3" fmla="*/ 0 h 310"/>
                  <a:gd name="T4" fmla="*/ 0 w 245"/>
                  <a:gd name="T5" fmla="*/ 0 h 310"/>
                  <a:gd name="T6" fmla="*/ 0 w 245"/>
                  <a:gd name="T7" fmla="*/ 0 h 310"/>
                  <a:gd name="T8" fmla="*/ 0 w 245"/>
                  <a:gd name="T9" fmla="*/ 0 h 310"/>
                  <a:gd name="T10" fmla="*/ 0 w 245"/>
                  <a:gd name="T11" fmla="*/ 0 h 310"/>
                  <a:gd name="T12" fmla="*/ 0 w 245"/>
                  <a:gd name="T13" fmla="*/ 0 h 310"/>
                  <a:gd name="T14" fmla="*/ 0 w 245"/>
                  <a:gd name="T15" fmla="*/ 0 h 310"/>
                  <a:gd name="T16" fmla="*/ 0 w 245"/>
                  <a:gd name="T17" fmla="*/ 0 h 310"/>
                  <a:gd name="T18" fmla="*/ 0 w 245"/>
                  <a:gd name="T19" fmla="*/ 0 h 310"/>
                  <a:gd name="T20" fmla="*/ 0 w 245"/>
                  <a:gd name="T21" fmla="*/ 0 h 310"/>
                  <a:gd name="T22" fmla="*/ 0 w 245"/>
                  <a:gd name="T23" fmla="*/ 0 h 310"/>
                  <a:gd name="T24" fmla="*/ 0 w 245"/>
                  <a:gd name="T25" fmla="*/ 0 h 310"/>
                  <a:gd name="T26" fmla="*/ 0 w 245"/>
                  <a:gd name="T27" fmla="*/ 0 h 310"/>
                  <a:gd name="T28" fmla="*/ 0 w 245"/>
                  <a:gd name="T29" fmla="*/ 0 h 310"/>
                  <a:gd name="T30" fmla="*/ 0 w 245"/>
                  <a:gd name="T31" fmla="*/ 0 h 310"/>
                  <a:gd name="T32" fmla="*/ 0 w 245"/>
                  <a:gd name="T33" fmla="*/ 0 h 310"/>
                  <a:gd name="T34" fmla="*/ 0 w 245"/>
                  <a:gd name="T35" fmla="*/ 0 h 310"/>
                  <a:gd name="T36" fmla="*/ 0 w 245"/>
                  <a:gd name="T37" fmla="*/ 0 h 310"/>
                  <a:gd name="T38" fmla="*/ 0 w 245"/>
                  <a:gd name="T39" fmla="*/ 0 h 310"/>
                  <a:gd name="T40" fmla="*/ 0 w 245"/>
                  <a:gd name="T41" fmla="*/ 0 h 310"/>
                  <a:gd name="T42" fmla="*/ 0 w 245"/>
                  <a:gd name="T43" fmla="*/ 0 h 310"/>
                  <a:gd name="T44" fmla="*/ 0 w 245"/>
                  <a:gd name="T45" fmla="*/ 0 h 310"/>
                  <a:gd name="T46" fmla="*/ 0 w 245"/>
                  <a:gd name="T47" fmla="*/ 0 h 310"/>
                  <a:gd name="T48" fmla="*/ 0 w 245"/>
                  <a:gd name="T49" fmla="*/ 0 h 310"/>
                  <a:gd name="T50" fmla="*/ 0 w 245"/>
                  <a:gd name="T51" fmla="*/ 0 h 310"/>
                  <a:gd name="T52" fmla="*/ 0 w 245"/>
                  <a:gd name="T53" fmla="*/ 0 h 310"/>
                  <a:gd name="T54" fmla="*/ 0 w 245"/>
                  <a:gd name="T55" fmla="*/ 0 h 310"/>
                  <a:gd name="T56" fmla="*/ 0 w 245"/>
                  <a:gd name="T57" fmla="*/ 0 h 310"/>
                  <a:gd name="T58" fmla="*/ 0 w 245"/>
                  <a:gd name="T59" fmla="*/ 0 h 310"/>
                  <a:gd name="T60" fmla="*/ 0 w 245"/>
                  <a:gd name="T61" fmla="*/ 0 h 310"/>
                  <a:gd name="T62" fmla="*/ 0 w 245"/>
                  <a:gd name="T63" fmla="*/ 0 h 310"/>
                  <a:gd name="T64" fmla="*/ 0 w 245"/>
                  <a:gd name="T65" fmla="*/ 0 h 310"/>
                  <a:gd name="T66" fmla="*/ 0 w 245"/>
                  <a:gd name="T67" fmla="*/ 0 h 310"/>
                  <a:gd name="T68" fmla="*/ 0 w 245"/>
                  <a:gd name="T69" fmla="*/ 0 h 310"/>
                  <a:gd name="T70" fmla="*/ 0 w 245"/>
                  <a:gd name="T71" fmla="*/ 0 h 310"/>
                  <a:gd name="T72" fmla="*/ 0 w 245"/>
                  <a:gd name="T73" fmla="*/ 0 h 310"/>
                  <a:gd name="T74" fmla="*/ 0 w 245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5"/>
                  <a:gd name="T115" fmla="*/ 0 h 310"/>
                  <a:gd name="T116" fmla="*/ 245 w 245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5" h="310">
                    <a:moveTo>
                      <a:pt x="200" y="116"/>
                    </a:moveTo>
                    <a:lnTo>
                      <a:pt x="208" y="124"/>
                    </a:lnTo>
                    <a:lnTo>
                      <a:pt x="214" y="133"/>
                    </a:lnTo>
                    <a:lnTo>
                      <a:pt x="220" y="144"/>
                    </a:lnTo>
                    <a:lnTo>
                      <a:pt x="223" y="154"/>
                    </a:lnTo>
                    <a:lnTo>
                      <a:pt x="226" y="164"/>
                    </a:lnTo>
                    <a:lnTo>
                      <a:pt x="224" y="176"/>
                    </a:lnTo>
                    <a:lnTo>
                      <a:pt x="222" y="187"/>
                    </a:lnTo>
                    <a:lnTo>
                      <a:pt x="216" y="198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9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2" y="264"/>
                    </a:lnTo>
                    <a:lnTo>
                      <a:pt x="132" y="275"/>
                    </a:lnTo>
                    <a:lnTo>
                      <a:pt x="128" y="278"/>
                    </a:lnTo>
                    <a:lnTo>
                      <a:pt x="126" y="283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2" y="306"/>
                    </a:lnTo>
                    <a:lnTo>
                      <a:pt x="126" y="309"/>
                    </a:lnTo>
                    <a:lnTo>
                      <a:pt x="131" y="310"/>
                    </a:lnTo>
                    <a:lnTo>
                      <a:pt x="135" y="310"/>
                    </a:lnTo>
                    <a:lnTo>
                      <a:pt x="139" y="309"/>
                    </a:lnTo>
                    <a:lnTo>
                      <a:pt x="142" y="306"/>
                    </a:lnTo>
                    <a:lnTo>
                      <a:pt x="154" y="292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20" y="233"/>
                    </a:lnTo>
                    <a:lnTo>
                      <a:pt x="230" y="219"/>
                    </a:lnTo>
                    <a:lnTo>
                      <a:pt x="238" y="204"/>
                    </a:lnTo>
                    <a:lnTo>
                      <a:pt x="244" y="186"/>
                    </a:lnTo>
                    <a:lnTo>
                      <a:pt x="245" y="169"/>
                    </a:lnTo>
                    <a:lnTo>
                      <a:pt x="243" y="152"/>
                    </a:lnTo>
                    <a:lnTo>
                      <a:pt x="237" y="134"/>
                    </a:lnTo>
                    <a:lnTo>
                      <a:pt x="228" y="119"/>
                    </a:lnTo>
                    <a:lnTo>
                      <a:pt x="217" y="105"/>
                    </a:lnTo>
                    <a:lnTo>
                      <a:pt x="203" y="93"/>
                    </a:lnTo>
                    <a:lnTo>
                      <a:pt x="188" y="83"/>
                    </a:lnTo>
                    <a:lnTo>
                      <a:pt x="176" y="76"/>
                    </a:lnTo>
                    <a:lnTo>
                      <a:pt x="163" y="69"/>
                    </a:lnTo>
                    <a:lnTo>
                      <a:pt x="151" y="61"/>
                    </a:lnTo>
                    <a:lnTo>
                      <a:pt x="136" y="54"/>
                    </a:lnTo>
                    <a:lnTo>
                      <a:pt x="122" y="46"/>
                    </a:lnTo>
                    <a:lnTo>
                      <a:pt x="107" y="39"/>
                    </a:lnTo>
                    <a:lnTo>
                      <a:pt x="93" y="31"/>
                    </a:lnTo>
                    <a:lnTo>
                      <a:pt x="79" y="24"/>
                    </a:lnTo>
                    <a:lnTo>
                      <a:pt x="66" y="18"/>
                    </a:lnTo>
                    <a:lnTo>
                      <a:pt x="53" y="13"/>
                    </a:lnTo>
                    <a:lnTo>
                      <a:pt x="40" y="8"/>
                    </a:lnTo>
                    <a:lnTo>
                      <a:pt x="30" y="5"/>
                    </a:lnTo>
                    <a:lnTo>
                      <a:pt x="20" y="1"/>
                    </a:lnTo>
                    <a:lnTo>
                      <a:pt x="12" y="0"/>
                    </a:lnTo>
                    <a:lnTo>
                      <a:pt x="5" y="0"/>
                    </a:lnTo>
                    <a:lnTo>
                      <a:pt x="0" y="2"/>
                    </a:lnTo>
                    <a:lnTo>
                      <a:pt x="11" y="8"/>
                    </a:lnTo>
                    <a:lnTo>
                      <a:pt x="23" y="14"/>
                    </a:lnTo>
                    <a:lnTo>
                      <a:pt x="36" y="20"/>
                    </a:lnTo>
                    <a:lnTo>
                      <a:pt x="47" y="25"/>
                    </a:lnTo>
                    <a:lnTo>
                      <a:pt x="60" y="31"/>
                    </a:lnTo>
                    <a:lnTo>
                      <a:pt x="73" y="37"/>
                    </a:lnTo>
                    <a:lnTo>
                      <a:pt x="86" y="44"/>
                    </a:lnTo>
                    <a:lnTo>
                      <a:pt x="99" y="51"/>
                    </a:lnTo>
                    <a:lnTo>
                      <a:pt x="113" y="57"/>
                    </a:lnTo>
                    <a:lnTo>
                      <a:pt x="126" y="64"/>
                    </a:lnTo>
                    <a:lnTo>
                      <a:pt x="139" y="71"/>
                    </a:lnTo>
                    <a:lnTo>
                      <a:pt x="152" y="79"/>
                    </a:lnTo>
                    <a:lnTo>
                      <a:pt x="165" y="88"/>
                    </a:lnTo>
                    <a:lnTo>
                      <a:pt x="176" y="96"/>
                    </a:lnTo>
                    <a:lnTo>
                      <a:pt x="188" y="106"/>
                    </a:lnTo>
                    <a:lnTo>
                      <a:pt x="200" y="1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416" name="Picture 826" descr="access_point_stylized_gray_small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2" y="3642"/>
              <a:ext cx="430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29" name="Line 827"/>
          <p:cNvSpPr>
            <a:spLocks noChangeShapeType="1"/>
          </p:cNvSpPr>
          <p:nvPr/>
        </p:nvSpPr>
        <p:spPr bwMode="auto">
          <a:xfrm rot="5400000" flipV="1">
            <a:off x="7991475" y="5440363"/>
            <a:ext cx="3175" cy="85725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30" name="Group 828"/>
          <p:cNvGrpSpPr>
            <a:grpSpLocks/>
          </p:cNvGrpSpPr>
          <p:nvPr/>
        </p:nvGrpSpPr>
        <p:grpSpPr bwMode="auto">
          <a:xfrm>
            <a:off x="5254625" y="2038350"/>
            <a:ext cx="504825" cy="401638"/>
            <a:chOff x="2896" y="396"/>
            <a:chExt cx="1848" cy="1887"/>
          </a:xfrm>
        </p:grpSpPr>
        <p:pic>
          <p:nvPicPr>
            <p:cNvPr id="431" name="Picture 829" descr="laptop_keyboard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2966" y="1553"/>
              <a:ext cx="1526" cy="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2" name="Freeform 830"/>
            <p:cNvSpPr>
              <a:spLocks/>
            </p:cNvSpPr>
            <p:nvPr/>
          </p:nvSpPr>
          <p:spPr bwMode="auto">
            <a:xfrm>
              <a:off x="3472" y="844"/>
              <a:ext cx="1228" cy="953"/>
            </a:xfrm>
            <a:custGeom>
              <a:avLst/>
              <a:gdLst>
                <a:gd name="T0" fmla="*/ 0 w 2982"/>
                <a:gd name="T1" fmla="*/ 0 h 2442"/>
                <a:gd name="T2" fmla="*/ 0 w 2982"/>
                <a:gd name="T3" fmla="*/ 0 h 2442"/>
                <a:gd name="T4" fmla="*/ 0 w 2982"/>
                <a:gd name="T5" fmla="*/ 0 h 2442"/>
                <a:gd name="T6" fmla="*/ 0 w 2982"/>
                <a:gd name="T7" fmla="*/ 0 h 2442"/>
                <a:gd name="T8" fmla="*/ 0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82"/>
                <a:gd name="T16" fmla="*/ 0 h 2442"/>
                <a:gd name="T17" fmla="*/ 2982 w 2982"/>
                <a:gd name="T18" fmla="*/ 2442 h 2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pic>
          <p:nvPicPr>
            <p:cNvPr id="433" name="Picture 831" descr="screen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2" y="868"/>
              <a:ext cx="1117" cy="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4" name="Freeform 832"/>
            <p:cNvSpPr>
              <a:spLocks/>
            </p:cNvSpPr>
            <p:nvPr/>
          </p:nvSpPr>
          <p:spPr bwMode="auto">
            <a:xfrm>
              <a:off x="3695" y="816"/>
              <a:ext cx="1042" cy="177"/>
            </a:xfrm>
            <a:custGeom>
              <a:avLst/>
              <a:gdLst>
                <a:gd name="T0" fmla="*/ 0 w 2528"/>
                <a:gd name="T1" fmla="*/ 0 h 455"/>
                <a:gd name="T2" fmla="*/ 0 w 2528"/>
                <a:gd name="T3" fmla="*/ 0 h 455"/>
                <a:gd name="T4" fmla="*/ 0 w 2528"/>
                <a:gd name="T5" fmla="*/ 0 h 455"/>
                <a:gd name="T6" fmla="*/ 0 w 2528"/>
                <a:gd name="T7" fmla="*/ 0 h 455"/>
                <a:gd name="T8" fmla="*/ 0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28"/>
                <a:gd name="T16" fmla="*/ 0 h 455"/>
                <a:gd name="T17" fmla="*/ 2528 w 2528"/>
                <a:gd name="T18" fmla="*/ 455 h 4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35" name="Freeform 833"/>
            <p:cNvSpPr>
              <a:spLocks/>
            </p:cNvSpPr>
            <p:nvPr/>
          </p:nvSpPr>
          <p:spPr bwMode="auto">
            <a:xfrm>
              <a:off x="3461" y="814"/>
              <a:ext cx="289" cy="739"/>
            </a:xfrm>
            <a:custGeom>
              <a:avLst/>
              <a:gdLst>
                <a:gd name="T0" fmla="*/ 0 w 702"/>
                <a:gd name="T1" fmla="*/ 0 h 1893"/>
                <a:gd name="T2" fmla="*/ 0 w 702"/>
                <a:gd name="T3" fmla="*/ 0 h 1893"/>
                <a:gd name="T4" fmla="*/ 0 w 702"/>
                <a:gd name="T5" fmla="*/ 0 h 1893"/>
                <a:gd name="T6" fmla="*/ 0 w 702"/>
                <a:gd name="T7" fmla="*/ 0 h 1893"/>
                <a:gd name="T8" fmla="*/ 0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2"/>
                <a:gd name="T16" fmla="*/ 0 h 1893"/>
                <a:gd name="T17" fmla="*/ 702 w 702"/>
                <a:gd name="T18" fmla="*/ 1893 h 18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36" name="Freeform 834"/>
            <p:cNvSpPr>
              <a:spLocks/>
            </p:cNvSpPr>
            <p:nvPr/>
          </p:nvSpPr>
          <p:spPr bwMode="auto">
            <a:xfrm>
              <a:off x="4418" y="946"/>
              <a:ext cx="311" cy="853"/>
            </a:xfrm>
            <a:custGeom>
              <a:avLst/>
              <a:gdLst>
                <a:gd name="T0" fmla="*/ 0 w 756"/>
                <a:gd name="T1" fmla="*/ 0 h 2184"/>
                <a:gd name="T2" fmla="*/ 0 w 756"/>
                <a:gd name="T3" fmla="*/ 0 h 2184"/>
                <a:gd name="T4" fmla="*/ 0 w 756"/>
                <a:gd name="T5" fmla="*/ 0 h 2184"/>
                <a:gd name="T6" fmla="*/ 0 w 756"/>
                <a:gd name="T7" fmla="*/ 0 h 2184"/>
                <a:gd name="T8" fmla="*/ 0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6"/>
                <a:gd name="T16" fmla="*/ 0 h 2184"/>
                <a:gd name="T17" fmla="*/ 756 w 756"/>
                <a:gd name="T18" fmla="*/ 2184 h 2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37" name="Freeform 835"/>
            <p:cNvSpPr>
              <a:spLocks/>
            </p:cNvSpPr>
            <p:nvPr/>
          </p:nvSpPr>
          <p:spPr bwMode="auto">
            <a:xfrm>
              <a:off x="3457" y="1515"/>
              <a:ext cx="1143" cy="288"/>
            </a:xfrm>
            <a:custGeom>
              <a:avLst/>
              <a:gdLst>
                <a:gd name="T0" fmla="*/ 0 w 2773"/>
                <a:gd name="T1" fmla="*/ 0 h 738"/>
                <a:gd name="T2" fmla="*/ 0 w 2773"/>
                <a:gd name="T3" fmla="*/ 0 h 738"/>
                <a:gd name="T4" fmla="*/ 0 w 2773"/>
                <a:gd name="T5" fmla="*/ 0 h 738"/>
                <a:gd name="T6" fmla="*/ 0 w 2773"/>
                <a:gd name="T7" fmla="*/ 0 h 738"/>
                <a:gd name="T8" fmla="*/ 0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73"/>
                <a:gd name="T16" fmla="*/ 0 h 738"/>
                <a:gd name="T17" fmla="*/ 2773 w 2773"/>
                <a:gd name="T18" fmla="*/ 738 h 7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38" name="Freeform 836"/>
            <p:cNvSpPr>
              <a:spLocks/>
            </p:cNvSpPr>
            <p:nvPr/>
          </p:nvSpPr>
          <p:spPr bwMode="auto">
            <a:xfrm>
              <a:off x="4452" y="954"/>
              <a:ext cx="292" cy="855"/>
            </a:xfrm>
            <a:custGeom>
              <a:avLst/>
              <a:gdLst>
                <a:gd name="T0" fmla="*/ 0 w 637"/>
                <a:gd name="T1" fmla="*/ 0 h 1659"/>
                <a:gd name="T2" fmla="*/ 0 w 637"/>
                <a:gd name="T3" fmla="*/ 0 h 1659"/>
                <a:gd name="T4" fmla="*/ 0 w 637"/>
                <a:gd name="T5" fmla="*/ 2 h 1659"/>
                <a:gd name="T6" fmla="*/ 0 w 637"/>
                <a:gd name="T7" fmla="*/ 2 h 1659"/>
                <a:gd name="T8" fmla="*/ 0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7"/>
                <a:gd name="T16" fmla="*/ 0 h 1659"/>
                <a:gd name="T17" fmla="*/ 637 w 637"/>
                <a:gd name="T18" fmla="*/ 1659 h 16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39" name="Freeform 837"/>
            <p:cNvSpPr>
              <a:spLocks/>
            </p:cNvSpPr>
            <p:nvPr/>
          </p:nvSpPr>
          <p:spPr bwMode="auto">
            <a:xfrm>
              <a:off x="3459" y="1553"/>
              <a:ext cx="1016" cy="284"/>
            </a:xfrm>
            <a:custGeom>
              <a:avLst/>
              <a:gdLst>
                <a:gd name="T0" fmla="*/ 0 w 2216"/>
                <a:gd name="T1" fmla="*/ 0 h 550"/>
                <a:gd name="T2" fmla="*/ 0 w 2216"/>
                <a:gd name="T3" fmla="*/ 1 h 550"/>
                <a:gd name="T4" fmla="*/ 1 w 2216"/>
                <a:gd name="T5" fmla="*/ 1 h 550"/>
                <a:gd name="T6" fmla="*/ 1 w 2216"/>
                <a:gd name="T7" fmla="*/ 1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16"/>
                <a:gd name="T16" fmla="*/ 0 h 550"/>
                <a:gd name="T17" fmla="*/ 2216 w 2216"/>
                <a:gd name="T18" fmla="*/ 550 h 5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rgbClr val="DDDDDD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40" name="Freeform 838"/>
            <p:cNvSpPr>
              <a:spLocks/>
            </p:cNvSpPr>
            <p:nvPr/>
          </p:nvSpPr>
          <p:spPr bwMode="auto">
            <a:xfrm>
              <a:off x="3442" y="1857"/>
              <a:ext cx="345" cy="169"/>
            </a:xfrm>
            <a:custGeom>
              <a:avLst/>
              <a:gdLst>
                <a:gd name="T0" fmla="*/ 0 w 752"/>
                <a:gd name="T1" fmla="*/ 0 h 327"/>
                <a:gd name="T2" fmla="*/ 0 w 752"/>
                <a:gd name="T3" fmla="*/ 1 h 327"/>
                <a:gd name="T4" fmla="*/ 0 w 752"/>
                <a:gd name="T5" fmla="*/ 1 h 327"/>
                <a:gd name="T6" fmla="*/ 0 w 752"/>
                <a:gd name="T7" fmla="*/ 1 h 327"/>
                <a:gd name="T8" fmla="*/ 0 w 752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2"/>
                <a:gd name="T16" fmla="*/ 0 h 327"/>
                <a:gd name="T17" fmla="*/ 752 w 752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2" h="327">
                  <a:moveTo>
                    <a:pt x="293" y="0"/>
                  </a:moveTo>
                  <a:lnTo>
                    <a:pt x="752" y="124"/>
                  </a:lnTo>
                  <a:lnTo>
                    <a:pt x="470" y="327"/>
                  </a:lnTo>
                  <a:lnTo>
                    <a:pt x="0" y="183"/>
                  </a:lnTo>
                  <a:lnTo>
                    <a:pt x="293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41" name="Freeform 839"/>
            <p:cNvSpPr>
              <a:spLocks/>
            </p:cNvSpPr>
            <p:nvPr/>
          </p:nvSpPr>
          <p:spPr bwMode="auto">
            <a:xfrm>
              <a:off x="3449" y="1860"/>
              <a:ext cx="333" cy="160"/>
            </a:xfrm>
            <a:custGeom>
              <a:avLst/>
              <a:gdLst>
                <a:gd name="T0" fmla="*/ 0 w 726"/>
                <a:gd name="T1" fmla="*/ 0 h 311"/>
                <a:gd name="T2" fmla="*/ 0 w 726"/>
                <a:gd name="T3" fmla="*/ 1 h 311"/>
                <a:gd name="T4" fmla="*/ 0 w 726"/>
                <a:gd name="T5" fmla="*/ 1 h 311"/>
                <a:gd name="T6" fmla="*/ 0 w 726"/>
                <a:gd name="T7" fmla="*/ 1 h 311"/>
                <a:gd name="T8" fmla="*/ 0 w 726"/>
                <a:gd name="T9" fmla="*/ 0 h 3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6"/>
                <a:gd name="T16" fmla="*/ 0 h 311"/>
                <a:gd name="T17" fmla="*/ 726 w 726"/>
                <a:gd name="T18" fmla="*/ 311 h 3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6" h="311">
                  <a:moveTo>
                    <a:pt x="282" y="0"/>
                  </a:moveTo>
                  <a:lnTo>
                    <a:pt x="726" y="119"/>
                  </a:lnTo>
                  <a:lnTo>
                    <a:pt x="457" y="311"/>
                  </a:lnTo>
                  <a:lnTo>
                    <a:pt x="0" y="173"/>
                  </a:lnTo>
                  <a:lnTo>
                    <a:pt x="282" y="0"/>
                  </a:lnTo>
                  <a:close/>
                </a:path>
              </a:pathLst>
            </a:custGeom>
            <a:gradFill rotWithShape="1">
              <a:gsLst>
                <a:gs pos="0">
                  <a:srgbClr val="4D4D4D"/>
                </a:gs>
                <a:gs pos="100000">
                  <a:srgbClr val="DDDDDD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42" name="Freeform 840"/>
            <p:cNvSpPr>
              <a:spLocks/>
            </p:cNvSpPr>
            <p:nvPr/>
          </p:nvSpPr>
          <p:spPr bwMode="auto">
            <a:xfrm>
              <a:off x="3473" y="1923"/>
              <a:ext cx="119" cy="52"/>
            </a:xfrm>
            <a:custGeom>
              <a:avLst/>
              <a:gdLst>
                <a:gd name="T0" fmla="*/ 0 w 258"/>
                <a:gd name="T1" fmla="*/ 1 h 100"/>
                <a:gd name="T2" fmla="*/ 0 w 258"/>
                <a:gd name="T3" fmla="*/ 0 h 100"/>
                <a:gd name="T4" fmla="*/ 0 w 258"/>
                <a:gd name="T5" fmla="*/ 1 h 100"/>
                <a:gd name="T6" fmla="*/ 0 w 258"/>
                <a:gd name="T7" fmla="*/ 1 h 100"/>
                <a:gd name="T8" fmla="*/ 0 w 258"/>
                <a:gd name="T9" fmla="*/ 1 h 1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100"/>
                <a:gd name="T17" fmla="*/ 258 w 258"/>
                <a:gd name="T18" fmla="*/ 100 h 1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100">
                  <a:moveTo>
                    <a:pt x="0" y="44"/>
                  </a:moveTo>
                  <a:lnTo>
                    <a:pt x="75" y="0"/>
                  </a:lnTo>
                  <a:lnTo>
                    <a:pt x="258" y="50"/>
                  </a:lnTo>
                  <a:lnTo>
                    <a:pt x="183" y="10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43" name="Freeform 841"/>
            <p:cNvSpPr>
              <a:spLocks/>
            </p:cNvSpPr>
            <p:nvPr/>
          </p:nvSpPr>
          <p:spPr bwMode="auto">
            <a:xfrm>
              <a:off x="3469" y="1947"/>
              <a:ext cx="89" cy="32"/>
            </a:xfrm>
            <a:custGeom>
              <a:avLst/>
              <a:gdLst>
                <a:gd name="T0" fmla="*/ 0 w 194"/>
                <a:gd name="T1" fmla="*/ 0 h 63"/>
                <a:gd name="T2" fmla="*/ 0 w 194"/>
                <a:gd name="T3" fmla="*/ 1 h 63"/>
                <a:gd name="T4" fmla="*/ 0 w 194"/>
                <a:gd name="T5" fmla="*/ 1 h 63"/>
                <a:gd name="T6" fmla="*/ 0 w 194"/>
                <a:gd name="T7" fmla="*/ 1 h 63"/>
                <a:gd name="T8" fmla="*/ 0 w 194"/>
                <a:gd name="T9" fmla="*/ 0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4"/>
                <a:gd name="T16" fmla="*/ 0 h 63"/>
                <a:gd name="T17" fmla="*/ 194 w 194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4" h="63">
                  <a:moveTo>
                    <a:pt x="12" y="0"/>
                  </a:moveTo>
                  <a:lnTo>
                    <a:pt x="194" y="53"/>
                  </a:lnTo>
                  <a:lnTo>
                    <a:pt x="180" y="63"/>
                  </a:lnTo>
                  <a:lnTo>
                    <a:pt x="0" y="9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44" name="Freeform 842"/>
            <p:cNvSpPr>
              <a:spLocks/>
            </p:cNvSpPr>
            <p:nvPr/>
          </p:nvSpPr>
          <p:spPr bwMode="auto">
            <a:xfrm>
              <a:off x="3570" y="1956"/>
              <a:ext cx="119" cy="53"/>
            </a:xfrm>
            <a:custGeom>
              <a:avLst/>
              <a:gdLst>
                <a:gd name="T0" fmla="*/ 0 w 258"/>
                <a:gd name="T1" fmla="*/ 1 h 102"/>
                <a:gd name="T2" fmla="*/ 0 w 258"/>
                <a:gd name="T3" fmla="*/ 0 h 102"/>
                <a:gd name="T4" fmla="*/ 0 w 258"/>
                <a:gd name="T5" fmla="*/ 1 h 102"/>
                <a:gd name="T6" fmla="*/ 0 w 258"/>
                <a:gd name="T7" fmla="*/ 1 h 102"/>
                <a:gd name="T8" fmla="*/ 0 w 258"/>
                <a:gd name="T9" fmla="*/ 1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102"/>
                <a:gd name="T17" fmla="*/ 258 w 258"/>
                <a:gd name="T18" fmla="*/ 102 h 1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102">
                  <a:moveTo>
                    <a:pt x="0" y="46"/>
                  </a:moveTo>
                  <a:lnTo>
                    <a:pt x="71" y="0"/>
                  </a:lnTo>
                  <a:lnTo>
                    <a:pt x="258" y="52"/>
                  </a:lnTo>
                  <a:lnTo>
                    <a:pt x="183" y="102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45" name="Freeform 843"/>
            <p:cNvSpPr>
              <a:spLocks/>
            </p:cNvSpPr>
            <p:nvPr/>
          </p:nvSpPr>
          <p:spPr bwMode="auto">
            <a:xfrm>
              <a:off x="3566" y="1981"/>
              <a:ext cx="89" cy="33"/>
            </a:xfrm>
            <a:custGeom>
              <a:avLst/>
              <a:gdLst>
                <a:gd name="T0" fmla="*/ 0 w 194"/>
                <a:gd name="T1" fmla="*/ 0 h 63"/>
                <a:gd name="T2" fmla="*/ 0 w 194"/>
                <a:gd name="T3" fmla="*/ 1 h 63"/>
                <a:gd name="T4" fmla="*/ 0 w 194"/>
                <a:gd name="T5" fmla="*/ 1 h 63"/>
                <a:gd name="T6" fmla="*/ 0 w 194"/>
                <a:gd name="T7" fmla="*/ 1 h 63"/>
                <a:gd name="T8" fmla="*/ 0 w 194"/>
                <a:gd name="T9" fmla="*/ 0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4"/>
                <a:gd name="T16" fmla="*/ 0 h 63"/>
                <a:gd name="T17" fmla="*/ 194 w 194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4" h="63">
                  <a:moveTo>
                    <a:pt x="12" y="0"/>
                  </a:moveTo>
                  <a:lnTo>
                    <a:pt x="194" y="53"/>
                  </a:lnTo>
                  <a:lnTo>
                    <a:pt x="180" y="63"/>
                  </a:lnTo>
                  <a:lnTo>
                    <a:pt x="0" y="9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46" name="Freeform 844"/>
            <p:cNvSpPr>
              <a:spLocks/>
            </p:cNvSpPr>
            <p:nvPr/>
          </p:nvSpPr>
          <p:spPr bwMode="auto">
            <a:xfrm>
              <a:off x="4032" y="1882"/>
              <a:ext cx="418" cy="371"/>
            </a:xfrm>
            <a:custGeom>
              <a:avLst/>
              <a:gdLst>
                <a:gd name="T0" fmla="*/ 0 w 990"/>
                <a:gd name="T1" fmla="*/ 0 h 792"/>
                <a:gd name="T2" fmla="*/ 0 w 990"/>
                <a:gd name="T3" fmla="*/ 0 h 792"/>
                <a:gd name="T4" fmla="*/ 0 w 990"/>
                <a:gd name="T5" fmla="*/ 0 h 792"/>
                <a:gd name="T6" fmla="*/ 0 w 990"/>
                <a:gd name="T7" fmla="*/ 0 h 792"/>
                <a:gd name="T8" fmla="*/ 0 w 990"/>
                <a:gd name="T9" fmla="*/ 0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0"/>
                <a:gd name="T16" fmla="*/ 0 h 792"/>
                <a:gd name="T17" fmla="*/ 990 w 990"/>
                <a:gd name="T18" fmla="*/ 792 h 7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47" name="Freeform 845"/>
            <p:cNvSpPr>
              <a:spLocks/>
            </p:cNvSpPr>
            <p:nvPr/>
          </p:nvSpPr>
          <p:spPr bwMode="auto">
            <a:xfrm>
              <a:off x="2966" y="1912"/>
              <a:ext cx="1069" cy="338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48" name="Freeform 846"/>
            <p:cNvSpPr>
              <a:spLocks/>
            </p:cNvSpPr>
            <p:nvPr/>
          </p:nvSpPr>
          <p:spPr bwMode="auto">
            <a:xfrm>
              <a:off x="2967" y="1850"/>
              <a:ext cx="12" cy="68"/>
            </a:xfrm>
            <a:custGeom>
              <a:avLst/>
              <a:gdLst>
                <a:gd name="T0" fmla="*/ 0 w 26"/>
                <a:gd name="T1" fmla="*/ 0 h 147"/>
                <a:gd name="T2" fmla="*/ 0 w 26"/>
                <a:gd name="T3" fmla="*/ 0 h 147"/>
                <a:gd name="T4" fmla="*/ 0 w 26"/>
                <a:gd name="T5" fmla="*/ 0 h 147"/>
                <a:gd name="T6" fmla="*/ 0 w 26"/>
                <a:gd name="T7" fmla="*/ 0 h 147"/>
                <a:gd name="T8" fmla="*/ 0 w 26"/>
                <a:gd name="T9" fmla="*/ 0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47"/>
                <a:gd name="T17" fmla="*/ 26 w 26"/>
                <a:gd name="T18" fmla="*/ 147 h 1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49" name="Freeform 847"/>
            <p:cNvSpPr>
              <a:spLocks/>
            </p:cNvSpPr>
            <p:nvPr/>
          </p:nvSpPr>
          <p:spPr bwMode="auto">
            <a:xfrm>
              <a:off x="2968" y="1571"/>
              <a:ext cx="496" cy="283"/>
            </a:xfrm>
            <a:custGeom>
              <a:avLst/>
              <a:gdLst>
                <a:gd name="T0" fmla="*/ 0 w 1176"/>
                <a:gd name="T1" fmla="*/ 0 h 606"/>
                <a:gd name="T2" fmla="*/ 0 w 1176"/>
                <a:gd name="T3" fmla="*/ 0 h 606"/>
                <a:gd name="T4" fmla="*/ 0 w 1176"/>
                <a:gd name="T5" fmla="*/ 0 h 606"/>
                <a:gd name="T6" fmla="*/ 0 w 1176"/>
                <a:gd name="T7" fmla="*/ 0 h 606"/>
                <a:gd name="T8" fmla="*/ 0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6"/>
                <a:gd name="T16" fmla="*/ 0 h 606"/>
                <a:gd name="T17" fmla="*/ 1176 w 1176"/>
                <a:gd name="T18" fmla="*/ 606 h 6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50" name="Freeform 848"/>
            <p:cNvSpPr>
              <a:spLocks/>
            </p:cNvSpPr>
            <p:nvPr/>
          </p:nvSpPr>
          <p:spPr bwMode="auto">
            <a:xfrm>
              <a:off x="3001" y="1864"/>
              <a:ext cx="1013" cy="325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51" name="Freeform 849"/>
            <p:cNvSpPr>
              <a:spLocks/>
            </p:cNvSpPr>
            <p:nvPr/>
          </p:nvSpPr>
          <p:spPr bwMode="auto">
            <a:xfrm flipV="1">
              <a:off x="4013" y="1841"/>
              <a:ext cx="413" cy="337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52" name="Freeform 850"/>
            <p:cNvSpPr>
              <a:spLocks/>
            </p:cNvSpPr>
            <p:nvPr/>
          </p:nvSpPr>
          <p:spPr bwMode="auto">
            <a:xfrm>
              <a:off x="3530" y="862"/>
              <a:ext cx="1124" cy="872"/>
            </a:xfrm>
            <a:custGeom>
              <a:avLst/>
              <a:gdLst>
                <a:gd name="T0" fmla="*/ 214 w 1124"/>
                <a:gd name="T1" fmla="*/ 0 h 872"/>
                <a:gd name="T2" fmla="*/ 1124 w 1124"/>
                <a:gd name="T3" fmla="*/ 128 h 872"/>
                <a:gd name="T4" fmla="*/ 884 w 1124"/>
                <a:gd name="T5" fmla="*/ 872 h 872"/>
                <a:gd name="T6" fmla="*/ 0 w 1124"/>
                <a:gd name="T7" fmla="*/ 656 h 872"/>
                <a:gd name="T8" fmla="*/ 214 w 1124"/>
                <a:gd name="T9" fmla="*/ 0 h 8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24"/>
                <a:gd name="T16" fmla="*/ 0 h 872"/>
                <a:gd name="T17" fmla="*/ 1124 w 1124"/>
                <a:gd name="T18" fmla="*/ 872 h 8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24" h="872">
                  <a:moveTo>
                    <a:pt x="214" y="0"/>
                  </a:moveTo>
                  <a:lnTo>
                    <a:pt x="1124" y="128"/>
                  </a:lnTo>
                  <a:lnTo>
                    <a:pt x="884" y="872"/>
                  </a:lnTo>
                  <a:lnTo>
                    <a:pt x="0" y="656"/>
                  </a:lnTo>
                  <a:lnTo>
                    <a:pt x="214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>
                    <a:alpha val="81000"/>
                  </a:srgbClr>
                </a:gs>
                <a:gs pos="100000">
                  <a:srgbClr val="666666">
                    <a:alpha val="79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pic>
          <p:nvPicPr>
            <p:cNvPr id="453" name="Picture 851" descr="grayed_radiation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6" y="396"/>
              <a:ext cx="1808" cy="1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54" name="Group 852"/>
          <p:cNvGrpSpPr>
            <a:grpSpLocks/>
          </p:cNvGrpSpPr>
          <p:nvPr/>
        </p:nvGrpSpPr>
        <p:grpSpPr bwMode="auto">
          <a:xfrm>
            <a:off x="5537200" y="3054350"/>
            <a:ext cx="504825" cy="401638"/>
            <a:chOff x="2896" y="396"/>
            <a:chExt cx="1848" cy="1887"/>
          </a:xfrm>
        </p:grpSpPr>
        <p:pic>
          <p:nvPicPr>
            <p:cNvPr id="455" name="Picture 853" descr="laptop_keyboard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2966" y="1553"/>
              <a:ext cx="1526" cy="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6" name="Freeform 854"/>
            <p:cNvSpPr>
              <a:spLocks/>
            </p:cNvSpPr>
            <p:nvPr/>
          </p:nvSpPr>
          <p:spPr bwMode="auto">
            <a:xfrm>
              <a:off x="3472" y="844"/>
              <a:ext cx="1228" cy="953"/>
            </a:xfrm>
            <a:custGeom>
              <a:avLst/>
              <a:gdLst>
                <a:gd name="T0" fmla="*/ 0 w 2982"/>
                <a:gd name="T1" fmla="*/ 0 h 2442"/>
                <a:gd name="T2" fmla="*/ 0 w 2982"/>
                <a:gd name="T3" fmla="*/ 0 h 2442"/>
                <a:gd name="T4" fmla="*/ 0 w 2982"/>
                <a:gd name="T5" fmla="*/ 0 h 2442"/>
                <a:gd name="T6" fmla="*/ 0 w 2982"/>
                <a:gd name="T7" fmla="*/ 0 h 2442"/>
                <a:gd name="T8" fmla="*/ 0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82"/>
                <a:gd name="T16" fmla="*/ 0 h 2442"/>
                <a:gd name="T17" fmla="*/ 2982 w 2982"/>
                <a:gd name="T18" fmla="*/ 2442 h 2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pic>
          <p:nvPicPr>
            <p:cNvPr id="457" name="Picture 855" descr="screen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2" y="868"/>
              <a:ext cx="1117" cy="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8" name="Freeform 856"/>
            <p:cNvSpPr>
              <a:spLocks/>
            </p:cNvSpPr>
            <p:nvPr/>
          </p:nvSpPr>
          <p:spPr bwMode="auto">
            <a:xfrm>
              <a:off x="3695" y="816"/>
              <a:ext cx="1042" cy="177"/>
            </a:xfrm>
            <a:custGeom>
              <a:avLst/>
              <a:gdLst>
                <a:gd name="T0" fmla="*/ 0 w 2528"/>
                <a:gd name="T1" fmla="*/ 0 h 455"/>
                <a:gd name="T2" fmla="*/ 0 w 2528"/>
                <a:gd name="T3" fmla="*/ 0 h 455"/>
                <a:gd name="T4" fmla="*/ 0 w 2528"/>
                <a:gd name="T5" fmla="*/ 0 h 455"/>
                <a:gd name="T6" fmla="*/ 0 w 2528"/>
                <a:gd name="T7" fmla="*/ 0 h 455"/>
                <a:gd name="T8" fmla="*/ 0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28"/>
                <a:gd name="T16" fmla="*/ 0 h 455"/>
                <a:gd name="T17" fmla="*/ 2528 w 2528"/>
                <a:gd name="T18" fmla="*/ 455 h 4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59" name="Freeform 857"/>
            <p:cNvSpPr>
              <a:spLocks/>
            </p:cNvSpPr>
            <p:nvPr/>
          </p:nvSpPr>
          <p:spPr bwMode="auto">
            <a:xfrm>
              <a:off x="3461" y="814"/>
              <a:ext cx="289" cy="739"/>
            </a:xfrm>
            <a:custGeom>
              <a:avLst/>
              <a:gdLst>
                <a:gd name="T0" fmla="*/ 0 w 702"/>
                <a:gd name="T1" fmla="*/ 0 h 1893"/>
                <a:gd name="T2" fmla="*/ 0 w 702"/>
                <a:gd name="T3" fmla="*/ 0 h 1893"/>
                <a:gd name="T4" fmla="*/ 0 w 702"/>
                <a:gd name="T5" fmla="*/ 0 h 1893"/>
                <a:gd name="T6" fmla="*/ 0 w 702"/>
                <a:gd name="T7" fmla="*/ 0 h 1893"/>
                <a:gd name="T8" fmla="*/ 0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2"/>
                <a:gd name="T16" fmla="*/ 0 h 1893"/>
                <a:gd name="T17" fmla="*/ 702 w 702"/>
                <a:gd name="T18" fmla="*/ 1893 h 18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60" name="Freeform 858"/>
            <p:cNvSpPr>
              <a:spLocks/>
            </p:cNvSpPr>
            <p:nvPr/>
          </p:nvSpPr>
          <p:spPr bwMode="auto">
            <a:xfrm>
              <a:off x="4418" y="946"/>
              <a:ext cx="311" cy="853"/>
            </a:xfrm>
            <a:custGeom>
              <a:avLst/>
              <a:gdLst>
                <a:gd name="T0" fmla="*/ 0 w 756"/>
                <a:gd name="T1" fmla="*/ 0 h 2184"/>
                <a:gd name="T2" fmla="*/ 0 w 756"/>
                <a:gd name="T3" fmla="*/ 0 h 2184"/>
                <a:gd name="T4" fmla="*/ 0 w 756"/>
                <a:gd name="T5" fmla="*/ 0 h 2184"/>
                <a:gd name="T6" fmla="*/ 0 w 756"/>
                <a:gd name="T7" fmla="*/ 0 h 2184"/>
                <a:gd name="T8" fmla="*/ 0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6"/>
                <a:gd name="T16" fmla="*/ 0 h 2184"/>
                <a:gd name="T17" fmla="*/ 756 w 756"/>
                <a:gd name="T18" fmla="*/ 2184 h 2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61" name="Freeform 859"/>
            <p:cNvSpPr>
              <a:spLocks/>
            </p:cNvSpPr>
            <p:nvPr/>
          </p:nvSpPr>
          <p:spPr bwMode="auto">
            <a:xfrm>
              <a:off x="3457" y="1515"/>
              <a:ext cx="1143" cy="288"/>
            </a:xfrm>
            <a:custGeom>
              <a:avLst/>
              <a:gdLst>
                <a:gd name="T0" fmla="*/ 0 w 2773"/>
                <a:gd name="T1" fmla="*/ 0 h 738"/>
                <a:gd name="T2" fmla="*/ 0 w 2773"/>
                <a:gd name="T3" fmla="*/ 0 h 738"/>
                <a:gd name="T4" fmla="*/ 0 w 2773"/>
                <a:gd name="T5" fmla="*/ 0 h 738"/>
                <a:gd name="T6" fmla="*/ 0 w 2773"/>
                <a:gd name="T7" fmla="*/ 0 h 738"/>
                <a:gd name="T8" fmla="*/ 0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73"/>
                <a:gd name="T16" fmla="*/ 0 h 738"/>
                <a:gd name="T17" fmla="*/ 2773 w 2773"/>
                <a:gd name="T18" fmla="*/ 738 h 7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62" name="Freeform 860"/>
            <p:cNvSpPr>
              <a:spLocks/>
            </p:cNvSpPr>
            <p:nvPr/>
          </p:nvSpPr>
          <p:spPr bwMode="auto">
            <a:xfrm>
              <a:off x="4452" y="954"/>
              <a:ext cx="292" cy="855"/>
            </a:xfrm>
            <a:custGeom>
              <a:avLst/>
              <a:gdLst>
                <a:gd name="T0" fmla="*/ 0 w 637"/>
                <a:gd name="T1" fmla="*/ 0 h 1659"/>
                <a:gd name="T2" fmla="*/ 0 w 637"/>
                <a:gd name="T3" fmla="*/ 0 h 1659"/>
                <a:gd name="T4" fmla="*/ 0 w 637"/>
                <a:gd name="T5" fmla="*/ 2 h 1659"/>
                <a:gd name="T6" fmla="*/ 0 w 637"/>
                <a:gd name="T7" fmla="*/ 2 h 1659"/>
                <a:gd name="T8" fmla="*/ 0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7"/>
                <a:gd name="T16" fmla="*/ 0 h 1659"/>
                <a:gd name="T17" fmla="*/ 637 w 637"/>
                <a:gd name="T18" fmla="*/ 1659 h 16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63" name="Freeform 861"/>
            <p:cNvSpPr>
              <a:spLocks/>
            </p:cNvSpPr>
            <p:nvPr/>
          </p:nvSpPr>
          <p:spPr bwMode="auto">
            <a:xfrm>
              <a:off x="3459" y="1553"/>
              <a:ext cx="1016" cy="284"/>
            </a:xfrm>
            <a:custGeom>
              <a:avLst/>
              <a:gdLst>
                <a:gd name="T0" fmla="*/ 0 w 2216"/>
                <a:gd name="T1" fmla="*/ 0 h 550"/>
                <a:gd name="T2" fmla="*/ 0 w 2216"/>
                <a:gd name="T3" fmla="*/ 1 h 550"/>
                <a:gd name="T4" fmla="*/ 1 w 2216"/>
                <a:gd name="T5" fmla="*/ 1 h 550"/>
                <a:gd name="T6" fmla="*/ 1 w 2216"/>
                <a:gd name="T7" fmla="*/ 1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16"/>
                <a:gd name="T16" fmla="*/ 0 h 550"/>
                <a:gd name="T17" fmla="*/ 2216 w 2216"/>
                <a:gd name="T18" fmla="*/ 550 h 5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rgbClr val="DDDDDD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64" name="Freeform 862"/>
            <p:cNvSpPr>
              <a:spLocks/>
            </p:cNvSpPr>
            <p:nvPr/>
          </p:nvSpPr>
          <p:spPr bwMode="auto">
            <a:xfrm>
              <a:off x="3442" y="1857"/>
              <a:ext cx="345" cy="169"/>
            </a:xfrm>
            <a:custGeom>
              <a:avLst/>
              <a:gdLst>
                <a:gd name="T0" fmla="*/ 0 w 752"/>
                <a:gd name="T1" fmla="*/ 0 h 327"/>
                <a:gd name="T2" fmla="*/ 0 w 752"/>
                <a:gd name="T3" fmla="*/ 1 h 327"/>
                <a:gd name="T4" fmla="*/ 0 w 752"/>
                <a:gd name="T5" fmla="*/ 1 h 327"/>
                <a:gd name="T6" fmla="*/ 0 w 752"/>
                <a:gd name="T7" fmla="*/ 1 h 327"/>
                <a:gd name="T8" fmla="*/ 0 w 752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2"/>
                <a:gd name="T16" fmla="*/ 0 h 327"/>
                <a:gd name="T17" fmla="*/ 752 w 752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2" h="327">
                  <a:moveTo>
                    <a:pt x="293" y="0"/>
                  </a:moveTo>
                  <a:lnTo>
                    <a:pt x="752" y="124"/>
                  </a:lnTo>
                  <a:lnTo>
                    <a:pt x="470" y="327"/>
                  </a:lnTo>
                  <a:lnTo>
                    <a:pt x="0" y="183"/>
                  </a:lnTo>
                  <a:lnTo>
                    <a:pt x="293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65" name="Freeform 863"/>
            <p:cNvSpPr>
              <a:spLocks/>
            </p:cNvSpPr>
            <p:nvPr/>
          </p:nvSpPr>
          <p:spPr bwMode="auto">
            <a:xfrm>
              <a:off x="3449" y="1860"/>
              <a:ext cx="333" cy="160"/>
            </a:xfrm>
            <a:custGeom>
              <a:avLst/>
              <a:gdLst>
                <a:gd name="T0" fmla="*/ 0 w 726"/>
                <a:gd name="T1" fmla="*/ 0 h 311"/>
                <a:gd name="T2" fmla="*/ 0 w 726"/>
                <a:gd name="T3" fmla="*/ 1 h 311"/>
                <a:gd name="T4" fmla="*/ 0 w 726"/>
                <a:gd name="T5" fmla="*/ 1 h 311"/>
                <a:gd name="T6" fmla="*/ 0 w 726"/>
                <a:gd name="T7" fmla="*/ 1 h 311"/>
                <a:gd name="T8" fmla="*/ 0 w 726"/>
                <a:gd name="T9" fmla="*/ 0 h 3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6"/>
                <a:gd name="T16" fmla="*/ 0 h 311"/>
                <a:gd name="T17" fmla="*/ 726 w 726"/>
                <a:gd name="T18" fmla="*/ 311 h 3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6" h="311">
                  <a:moveTo>
                    <a:pt x="282" y="0"/>
                  </a:moveTo>
                  <a:lnTo>
                    <a:pt x="726" y="119"/>
                  </a:lnTo>
                  <a:lnTo>
                    <a:pt x="457" y="311"/>
                  </a:lnTo>
                  <a:lnTo>
                    <a:pt x="0" y="173"/>
                  </a:lnTo>
                  <a:lnTo>
                    <a:pt x="282" y="0"/>
                  </a:lnTo>
                  <a:close/>
                </a:path>
              </a:pathLst>
            </a:custGeom>
            <a:gradFill rotWithShape="1">
              <a:gsLst>
                <a:gs pos="0">
                  <a:srgbClr val="4D4D4D"/>
                </a:gs>
                <a:gs pos="100000">
                  <a:srgbClr val="DDDDDD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66" name="Freeform 864"/>
            <p:cNvSpPr>
              <a:spLocks/>
            </p:cNvSpPr>
            <p:nvPr/>
          </p:nvSpPr>
          <p:spPr bwMode="auto">
            <a:xfrm>
              <a:off x="3473" y="1923"/>
              <a:ext cx="119" cy="52"/>
            </a:xfrm>
            <a:custGeom>
              <a:avLst/>
              <a:gdLst>
                <a:gd name="T0" fmla="*/ 0 w 258"/>
                <a:gd name="T1" fmla="*/ 1 h 100"/>
                <a:gd name="T2" fmla="*/ 0 w 258"/>
                <a:gd name="T3" fmla="*/ 0 h 100"/>
                <a:gd name="T4" fmla="*/ 0 w 258"/>
                <a:gd name="T5" fmla="*/ 1 h 100"/>
                <a:gd name="T6" fmla="*/ 0 w 258"/>
                <a:gd name="T7" fmla="*/ 1 h 100"/>
                <a:gd name="T8" fmla="*/ 0 w 258"/>
                <a:gd name="T9" fmla="*/ 1 h 1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100"/>
                <a:gd name="T17" fmla="*/ 258 w 258"/>
                <a:gd name="T18" fmla="*/ 100 h 1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100">
                  <a:moveTo>
                    <a:pt x="0" y="44"/>
                  </a:moveTo>
                  <a:lnTo>
                    <a:pt x="75" y="0"/>
                  </a:lnTo>
                  <a:lnTo>
                    <a:pt x="258" y="50"/>
                  </a:lnTo>
                  <a:lnTo>
                    <a:pt x="183" y="10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67" name="Freeform 865"/>
            <p:cNvSpPr>
              <a:spLocks/>
            </p:cNvSpPr>
            <p:nvPr/>
          </p:nvSpPr>
          <p:spPr bwMode="auto">
            <a:xfrm>
              <a:off x="3469" y="1947"/>
              <a:ext cx="89" cy="32"/>
            </a:xfrm>
            <a:custGeom>
              <a:avLst/>
              <a:gdLst>
                <a:gd name="T0" fmla="*/ 0 w 194"/>
                <a:gd name="T1" fmla="*/ 0 h 63"/>
                <a:gd name="T2" fmla="*/ 0 w 194"/>
                <a:gd name="T3" fmla="*/ 1 h 63"/>
                <a:gd name="T4" fmla="*/ 0 w 194"/>
                <a:gd name="T5" fmla="*/ 1 h 63"/>
                <a:gd name="T6" fmla="*/ 0 w 194"/>
                <a:gd name="T7" fmla="*/ 1 h 63"/>
                <a:gd name="T8" fmla="*/ 0 w 194"/>
                <a:gd name="T9" fmla="*/ 0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4"/>
                <a:gd name="T16" fmla="*/ 0 h 63"/>
                <a:gd name="T17" fmla="*/ 194 w 194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4" h="63">
                  <a:moveTo>
                    <a:pt x="12" y="0"/>
                  </a:moveTo>
                  <a:lnTo>
                    <a:pt x="194" y="53"/>
                  </a:lnTo>
                  <a:lnTo>
                    <a:pt x="180" y="63"/>
                  </a:lnTo>
                  <a:lnTo>
                    <a:pt x="0" y="9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68" name="Freeform 866"/>
            <p:cNvSpPr>
              <a:spLocks/>
            </p:cNvSpPr>
            <p:nvPr/>
          </p:nvSpPr>
          <p:spPr bwMode="auto">
            <a:xfrm>
              <a:off x="3570" y="1956"/>
              <a:ext cx="119" cy="53"/>
            </a:xfrm>
            <a:custGeom>
              <a:avLst/>
              <a:gdLst>
                <a:gd name="T0" fmla="*/ 0 w 258"/>
                <a:gd name="T1" fmla="*/ 1 h 102"/>
                <a:gd name="T2" fmla="*/ 0 w 258"/>
                <a:gd name="T3" fmla="*/ 0 h 102"/>
                <a:gd name="T4" fmla="*/ 0 w 258"/>
                <a:gd name="T5" fmla="*/ 1 h 102"/>
                <a:gd name="T6" fmla="*/ 0 w 258"/>
                <a:gd name="T7" fmla="*/ 1 h 102"/>
                <a:gd name="T8" fmla="*/ 0 w 258"/>
                <a:gd name="T9" fmla="*/ 1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102"/>
                <a:gd name="T17" fmla="*/ 258 w 258"/>
                <a:gd name="T18" fmla="*/ 102 h 1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102">
                  <a:moveTo>
                    <a:pt x="0" y="46"/>
                  </a:moveTo>
                  <a:lnTo>
                    <a:pt x="71" y="0"/>
                  </a:lnTo>
                  <a:lnTo>
                    <a:pt x="258" y="52"/>
                  </a:lnTo>
                  <a:lnTo>
                    <a:pt x="183" y="102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69" name="Freeform 867"/>
            <p:cNvSpPr>
              <a:spLocks/>
            </p:cNvSpPr>
            <p:nvPr/>
          </p:nvSpPr>
          <p:spPr bwMode="auto">
            <a:xfrm>
              <a:off x="3566" y="1981"/>
              <a:ext cx="89" cy="33"/>
            </a:xfrm>
            <a:custGeom>
              <a:avLst/>
              <a:gdLst>
                <a:gd name="T0" fmla="*/ 0 w 194"/>
                <a:gd name="T1" fmla="*/ 0 h 63"/>
                <a:gd name="T2" fmla="*/ 0 w 194"/>
                <a:gd name="T3" fmla="*/ 1 h 63"/>
                <a:gd name="T4" fmla="*/ 0 w 194"/>
                <a:gd name="T5" fmla="*/ 1 h 63"/>
                <a:gd name="T6" fmla="*/ 0 w 194"/>
                <a:gd name="T7" fmla="*/ 1 h 63"/>
                <a:gd name="T8" fmla="*/ 0 w 194"/>
                <a:gd name="T9" fmla="*/ 0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4"/>
                <a:gd name="T16" fmla="*/ 0 h 63"/>
                <a:gd name="T17" fmla="*/ 194 w 194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4" h="63">
                  <a:moveTo>
                    <a:pt x="12" y="0"/>
                  </a:moveTo>
                  <a:lnTo>
                    <a:pt x="194" y="53"/>
                  </a:lnTo>
                  <a:lnTo>
                    <a:pt x="180" y="63"/>
                  </a:lnTo>
                  <a:lnTo>
                    <a:pt x="0" y="9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70" name="Freeform 868"/>
            <p:cNvSpPr>
              <a:spLocks/>
            </p:cNvSpPr>
            <p:nvPr/>
          </p:nvSpPr>
          <p:spPr bwMode="auto">
            <a:xfrm>
              <a:off x="4032" y="1882"/>
              <a:ext cx="418" cy="371"/>
            </a:xfrm>
            <a:custGeom>
              <a:avLst/>
              <a:gdLst>
                <a:gd name="T0" fmla="*/ 0 w 990"/>
                <a:gd name="T1" fmla="*/ 0 h 792"/>
                <a:gd name="T2" fmla="*/ 0 w 990"/>
                <a:gd name="T3" fmla="*/ 0 h 792"/>
                <a:gd name="T4" fmla="*/ 0 w 990"/>
                <a:gd name="T5" fmla="*/ 0 h 792"/>
                <a:gd name="T6" fmla="*/ 0 w 990"/>
                <a:gd name="T7" fmla="*/ 0 h 792"/>
                <a:gd name="T8" fmla="*/ 0 w 990"/>
                <a:gd name="T9" fmla="*/ 0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0"/>
                <a:gd name="T16" fmla="*/ 0 h 792"/>
                <a:gd name="T17" fmla="*/ 990 w 990"/>
                <a:gd name="T18" fmla="*/ 792 h 7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71" name="Freeform 869"/>
            <p:cNvSpPr>
              <a:spLocks/>
            </p:cNvSpPr>
            <p:nvPr/>
          </p:nvSpPr>
          <p:spPr bwMode="auto">
            <a:xfrm>
              <a:off x="2966" y="1912"/>
              <a:ext cx="1069" cy="338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72" name="Freeform 870"/>
            <p:cNvSpPr>
              <a:spLocks/>
            </p:cNvSpPr>
            <p:nvPr/>
          </p:nvSpPr>
          <p:spPr bwMode="auto">
            <a:xfrm>
              <a:off x="2967" y="1850"/>
              <a:ext cx="12" cy="68"/>
            </a:xfrm>
            <a:custGeom>
              <a:avLst/>
              <a:gdLst>
                <a:gd name="T0" fmla="*/ 0 w 26"/>
                <a:gd name="T1" fmla="*/ 0 h 147"/>
                <a:gd name="T2" fmla="*/ 0 w 26"/>
                <a:gd name="T3" fmla="*/ 0 h 147"/>
                <a:gd name="T4" fmla="*/ 0 w 26"/>
                <a:gd name="T5" fmla="*/ 0 h 147"/>
                <a:gd name="T6" fmla="*/ 0 w 26"/>
                <a:gd name="T7" fmla="*/ 0 h 147"/>
                <a:gd name="T8" fmla="*/ 0 w 26"/>
                <a:gd name="T9" fmla="*/ 0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47"/>
                <a:gd name="T17" fmla="*/ 26 w 26"/>
                <a:gd name="T18" fmla="*/ 147 h 1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73" name="Freeform 871"/>
            <p:cNvSpPr>
              <a:spLocks/>
            </p:cNvSpPr>
            <p:nvPr/>
          </p:nvSpPr>
          <p:spPr bwMode="auto">
            <a:xfrm>
              <a:off x="2968" y="1571"/>
              <a:ext cx="496" cy="283"/>
            </a:xfrm>
            <a:custGeom>
              <a:avLst/>
              <a:gdLst>
                <a:gd name="T0" fmla="*/ 0 w 1176"/>
                <a:gd name="T1" fmla="*/ 0 h 606"/>
                <a:gd name="T2" fmla="*/ 0 w 1176"/>
                <a:gd name="T3" fmla="*/ 0 h 606"/>
                <a:gd name="T4" fmla="*/ 0 w 1176"/>
                <a:gd name="T5" fmla="*/ 0 h 606"/>
                <a:gd name="T6" fmla="*/ 0 w 1176"/>
                <a:gd name="T7" fmla="*/ 0 h 606"/>
                <a:gd name="T8" fmla="*/ 0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6"/>
                <a:gd name="T16" fmla="*/ 0 h 606"/>
                <a:gd name="T17" fmla="*/ 1176 w 1176"/>
                <a:gd name="T18" fmla="*/ 606 h 6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74" name="Freeform 872"/>
            <p:cNvSpPr>
              <a:spLocks/>
            </p:cNvSpPr>
            <p:nvPr/>
          </p:nvSpPr>
          <p:spPr bwMode="auto">
            <a:xfrm>
              <a:off x="3001" y="1864"/>
              <a:ext cx="1013" cy="325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75" name="Freeform 873"/>
            <p:cNvSpPr>
              <a:spLocks/>
            </p:cNvSpPr>
            <p:nvPr/>
          </p:nvSpPr>
          <p:spPr bwMode="auto">
            <a:xfrm flipV="1">
              <a:off x="4013" y="1841"/>
              <a:ext cx="413" cy="337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76" name="Freeform 874"/>
            <p:cNvSpPr>
              <a:spLocks/>
            </p:cNvSpPr>
            <p:nvPr/>
          </p:nvSpPr>
          <p:spPr bwMode="auto">
            <a:xfrm>
              <a:off x="3530" y="862"/>
              <a:ext cx="1124" cy="872"/>
            </a:xfrm>
            <a:custGeom>
              <a:avLst/>
              <a:gdLst>
                <a:gd name="T0" fmla="*/ 214 w 1124"/>
                <a:gd name="T1" fmla="*/ 0 h 872"/>
                <a:gd name="T2" fmla="*/ 1124 w 1124"/>
                <a:gd name="T3" fmla="*/ 128 h 872"/>
                <a:gd name="T4" fmla="*/ 884 w 1124"/>
                <a:gd name="T5" fmla="*/ 872 h 872"/>
                <a:gd name="T6" fmla="*/ 0 w 1124"/>
                <a:gd name="T7" fmla="*/ 656 h 872"/>
                <a:gd name="T8" fmla="*/ 214 w 1124"/>
                <a:gd name="T9" fmla="*/ 0 h 8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24"/>
                <a:gd name="T16" fmla="*/ 0 h 872"/>
                <a:gd name="T17" fmla="*/ 1124 w 1124"/>
                <a:gd name="T18" fmla="*/ 872 h 8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24" h="872">
                  <a:moveTo>
                    <a:pt x="214" y="0"/>
                  </a:moveTo>
                  <a:lnTo>
                    <a:pt x="1124" y="128"/>
                  </a:lnTo>
                  <a:lnTo>
                    <a:pt x="884" y="872"/>
                  </a:lnTo>
                  <a:lnTo>
                    <a:pt x="0" y="656"/>
                  </a:lnTo>
                  <a:lnTo>
                    <a:pt x="214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>
                    <a:alpha val="81000"/>
                  </a:srgbClr>
                </a:gs>
                <a:gs pos="100000">
                  <a:srgbClr val="666666">
                    <a:alpha val="79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pic>
          <p:nvPicPr>
            <p:cNvPr id="477" name="Picture 875" descr="grayed_radiation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6" y="396"/>
              <a:ext cx="1808" cy="1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78" name="Group 876"/>
          <p:cNvGrpSpPr>
            <a:grpSpLocks/>
          </p:cNvGrpSpPr>
          <p:nvPr/>
        </p:nvGrpSpPr>
        <p:grpSpPr bwMode="auto">
          <a:xfrm>
            <a:off x="6959600" y="5495925"/>
            <a:ext cx="504825" cy="401638"/>
            <a:chOff x="2896" y="396"/>
            <a:chExt cx="1848" cy="1887"/>
          </a:xfrm>
        </p:grpSpPr>
        <p:pic>
          <p:nvPicPr>
            <p:cNvPr id="479" name="Picture 877" descr="laptop_keyboard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2966" y="1553"/>
              <a:ext cx="1526" cy="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0" name="Freeform 878"/>
            <p:cNvSpPr>
              <a:spLocks/>
            </p:cNvSpPr>
            <p:nvPr/>
          </p:nvSpPr>
          <p:spPr bwMode="auto">
            <a:xfrm>
              <a:off x="3472" y="844"/>
              <a:ext cx="1228" cy="953"/>
            </a:xfrm>
            <a:custGeom>
              <a:avLst/>
              <a:gdLst>
                <a:gd name="T0" fmla="*/ 0 w 2982"/>
                <a:gd name="T1" fmla="*/ 0 h 2442"/>
                <a:gd name="T2" fmla="*/ 0 w 2982"/>
                <a:gd name="T3" fmla="*/ 0 h 2442"/>
                <a:gd name="T4" fmla="*/ 0 w 2982"/>
                <a:gd name="T5" fmla="*/ 0 h 2442"/>
                <a:gd name="T6" fmla="*/ 0 w 2982"/>
                <a:gd name="T7" fmla="*/ 0 h 2442"/>
                <a:gd name="T8" fmla="*/ 0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82"/>
                <a:gd name="T16" fmla="*/ 0 h 2442"/>
                <a:gd name="T17" fmla="*/ 2982 w 2982"/>
                <a:gd name="T18" fmla="*/ 2442 h 2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pic>
          <p:nvPicPr>
            <p:cNvPr id="481" name="Picture 879" descr="screen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2" y="868"/>
              <a:ext cx="1117" cy="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2" name="Freeform 880"/>
            <p:cNvSpPr>
              <a:spLocks/>
            </p:cNvSpPr>
            <p:nvPr/>
          </p:nvSpPr>
          <p:spPr bwMode="auto">
            <a:xfrm>
              <a:off x="3695" y="816"/>
              <a:ext cx="1042" cy="177"/>
            </a:xfrm>
            <a:custGeom>
              <a:avLst/>
              <a:gdLst>
                <a:gd name="T0" fmla="*/ 0 w 2528"/>
                <a:gd name="T1" fmla="*/ 0 h 455"/>
                <a:gd name="T2" fmla="*/ 0 w 2528"/>
                <a:gd name="T3" fmla="*/ 0 h 455"/>
                <a:gd name="T4" fmla="*/ 0 w 2528"/>
                <a:gd name="T5" fmla="*/ 0 h 455"/>
                <a:gd name="T6" fmla="*/ 0 w 2528"/>
                <a:gd name="T7" fmla="*/ 0 h 455"/>
                <a:gd name="T8" fmla="*/ 0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28"/>
                <a:gd name="T16" fmla="*/ 0 h 455"/>
                <a:gd name="T17" fmla="*/ 2528 w 2528"/>
                <a:gd name="T18" fmla="*/ 455 h 4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83" name="Freeform 881"/>
            <p:cNvSpPr>
              <a:spLocks/>
            </p:cNvSpPr>
            <p:nvPr/>
          </p:nvSpPr>
          <p:spPr bwMode="auto">
            <a:xfrm>
              <a:off x="3461" y="814"/>
              <a:ext cx="289" cy="739"/>
            </a:xfrm>
            <a:custGeom>
              <a:avLst/>
              <a:gdLst>
                <a:gd name="T0" fmla="*/ 0 w 702"/>
                <a:gd name="T1" fmla="*/ 0 h 1893"/>
                <a:gd name="T2" fmla="*/ 0 w 702"/>
                <a:gd name="T3" fmla="*/ 0 h 1893"/>
                <a:gd name="T4" fmla="*/ 0 w 702"/>
                <a:gd name="T5" fmla="*/ 0 h 1893"/>
                <a:gd name="T6" fmla="*/ 0 w 702"/>
                <a:gd name="T7" fmla="*/ 0 h 1893"/>
                <a:gd name="T8" fmla="*/ 0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2"/>
                <a:gd name="T16" fmla="*/ 0 h 1893"/>
                <a:gd name="T17" fmla="*/ 702 w 702"/>
                <a:gd name="T18" fmla="*/ 1893 h 18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84" name="Freeform 882"/>
            <p:cNvSpPr>
              <a:spLocks/>
            </p:cNvSpPr>
            <p:nvPr/>
          </p:nvSpPr>
          <p:spPr bwMode="auto">
            <a:xfrm>
              <a:off x="4418" y="946"/>
              <a:ext cx="311" cy="853"/>
            </a:xfrm>
            <a:custGeom>
              <a:avLst/>
              <a:gdLst>
                <a:gd name="T0" fmla="*/ 0 w 756"/>
                <a:gd name="T1" fmla="*/ 0 h 2184"/>
                <a:gd name="T2" fmla="*/ 0 w 756"/>
                <a:gd name="T3" fmla="*/ 0 h 2184"/>
                <a:gd name="T4" fmla="*/ 0 w 756"/>
                <a:gd name="T5" fmla="*/ 0 h 2184"/>
                <a:gd name="T6" fmla="*/ 0 w 756"/>
                <a:gd name="T7" fmla="*/ 0 h 2184"/>
                <a:gd name="T8" fmla="*/ 0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6"/>
                <a:gd name="T16" fmla="*/ 0 h 2184"/>
                <a:gd name="T17" fmla="*/ 756 w 756"/>
                <a:gd name="T18" fmla="*/ 2184 h 2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85" name="Freeform 883"/>
            <p:cNvSpPr>
              <a:spLocks/>
            </p:cNvSpPr>
            <p:nvPr/>
          </p:nvSpPr>
          <p:spPr bwMode="auto">
            <a:xfrm>
              <a:off x="3457" y="1515"/>
              <a:ext cx="1143" cy="288"/>
            </a:xfrm>
            <a:custGeom>
              <a:avLst/>
              <a:gdLst>
                <a:gd name="T0" fmla="*/ 0 w 2773"/>
                <a:gd name="T1" fmla="*/ 0 h 738"/>
                <a:gd name="T2" fmla="*/ 0 w 2773"/>
                <a:gd name="T3" fmla="*/ 0 h 738"/>
                <a:gd name="T4" fmla="*/ 0 w 2773"/>
                <a:gd name="T5" fmla="*/ 0 h 738"/>
                <a:gd name="T6" fmla="*/ 0 w 2773"/>
                <a:gd name="T7" fmla="*/ 0 h 738"/>
                <a:gd name="T8" fmla="*/ 0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73"/>
                <a:gd name="T16" fmla="*/ 0 h 738"/>
                <a:gd name="T17" fmla="*/ 2773 w 2773"/>
                <a:gd name="T18" fmla="*/ 738 h 7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86" name="Freeform 884"/>
            <p:cNvSpPr>
              <a:spLocks/>
            </p:cNvSpPr>
            <p:nvPr/>
          </p:nvSpPr>
          <p:spPr bwMode="auto">
            <a:xfrm>
              <a:off x="4452" y="954"/>
              <a:ext cx="292" cy="855"/>
            </a:xfrm>
            <a:custGeom>
              <a:avLst/>
              <a:gdLst>
                <a:gd name="T0" fmla="*/ 0 w 637"/>
                <a:gd name="T1" fmla="*/ 0 h 1659"/>
                <a:gd name="T2" fmla="*/ 0 w 637"/>
                <a:gd name="T3" fmla="*/ 0 h 1659"/>
                <a:gd name="T4" fmla="*/ 0 w 637"/>
                <a:gd name="T5" fmla="*/ 2 h 1659"/>
                <a:gd name="T6" fmla="*/ 0 w 637"/>
                <a:gd name="T7" fmla="*/ 2 h 1659"/>
                <a:gd name="T8" fmla="*/ 0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7"/>
                <a:gd name="T16" fmla="*/ 0 h 1659"/>
                <a:gd name="T17" fmla="*/ 637 w 637"/>
                <a:gd name="T18" fmla="*/ 1659 h 16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87" name="Freeform 885"/>
            <p:cNvSpPr>
              <a:spLocks/>
            </p:cNvSpPr>
            <p:nvPr/>
          </p:nvSpPr>
          <p:spPr bwMode="auto">
            <a:xfrm>
              <a:off x="3459" y="1553"/>
              <a:ext cx="1016" cy="284"/>
            </a:xfrm>
            <a:custGeom>
              <a:avLst/>
              <a:gdLst>
                <a:gd name="T0" fmla="*/ 0 w 2216"/>
                <a:gd name="T1" fmla="*/ 0 h 550"/>
                <a:gd name="T2" fmla="*/ 0 w 2216"/>
                <a:gd name="T3" fmla="*/ 1 h 550"/>
                <a:gd name="T4" fmla="*/ 1 w 2216"/>
                <a:gd name="T5" fmla="*/ 1 h 550"/>
                <a:gd name="T6" fmla="*/ 1 w 2216"/>
                <a:gd name="T7" fmla="*/ 1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16"/>
                <a:gd name="T16" fmla="*/ 0 h 550"/>
                <a:gd name="T17" fmla="*/ 2216 w 2216"/>
                <a:gd name="T18" fmla="*/ 550 h 5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rgbClr val="DDDDDD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88" name="Freeform 886"/>
            <p:cNvSpPr>
              <a:spLocks/>
            </p:cNvSpPr>
            <p:nvPr/>
          </p:nvSpPr>
          <p:spPr bwMode="auto">
            <a:xfrm>
              <a:off x="3442" y="1857"/>
              <a:ext cx="345" cy="169"/>
            </a:xfrm>
            <a:custGeom>
              <a:avLst/>
              <a:gdLst>
                <a:gd name="T0" fmla="*/ 0 w 752"/>
                <a:gd name="T1" fmla="*/ 0 h 327"/>
                <a:gd name="T2" fmla="*/ 0 w 752"/>
                <a:gd name="T3" fmla="*/ 1 h 327"/>
                <a:gd name="T4" fmla="*/ 0 w 752"/>
                <a:gd name="T5" fmla="*/ 1 h 327"/>
                <a:gd name="T6" fmla="*/ 0 w 752"/>
                <a:gd name="T7" fmla="*/ 1 h 327"/>
                <a:gd name="T8" fmla="*/ 0 w 752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2"/>
                <a:gd name="T16" fmla="*/ 0 h 327"/>
                <a:gd name="T17" fmla="*/ 752 w 752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2" h="327">
                  <a:moveTo>
                    <a:pt x="293" y="0"/>
                  </a:moveTo>
                  <a:lnTo>
                    <a:pt x="752" y="124"/>
                  </a:lnTo>
                  <a:lnTo>
                    <a:pt x="470" y="327"/>
                  </a:lnTo>
                  <a:lnTo>
                    <a:pt x="0" y="183"/>
                  </a:lnTo>
                  <a:lnTo>
                    <a:pt x="293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89" name="Freeform 887"/>
            <p:cNvSpPr>
              <a:spLocks/>
            </p:cNvSpPr>
            <p:nvPr/>
          </p:nvSpPr>
          <p:spPr bwMode="auto">
            <a:xfrm>
              <a:off x="3449" y="1860"/>
              <a:ext cx="333" cy="160"/>
            </a:xfrm>
            <a:custGeom>
              <a:avLst/>
              <a:gdLst>
                <a:gd name="T0" fmla="*/ 0 w 726"/>
                <a:gd name="T1" fmla="*/ 0 h 311"/>
                <a:gd name="T2" fmla="*/ 0 w 726"/>
                <a:gd name="T3" fmla="*/ 1 h 311"/>
                <a:gd name="T4" fmla="*/ 0 w 726"/>
                <a:gd name="T5" fmla="*/ 1 h 311"/>
                <a:gd name="T6" fmla="*/ 0 w 726"/>
                <a:gd name="T7" fmla="*/ 1 h 311"/>
                <a:gd name="T8" fmla="*/ 0 w 726"/>
                <a:gd name="T9" fmla="*/ 0 h 3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6"/>
                <a:gd name="T16" fmla="*/ 0 h 311"/>
                <a:gd name="T17" fmla="*/ 726 w 726"/>
                <a:gd name="T18" fmla="*/ 311 h 3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6" h="311">
                  <a:moveTo>
                    <a:pt x="282" y="0"/>
                  </a:moveTo>
                  <a:lnTo>
                    <a:pt x="726" y="119"/>
                  </a:lnTo>
                  <a:lnTo>
                    <a:pt x="457" y="311"/>
                  </a:lnTo>
                  <a:lnTo>
                    <a:pt x="0" y="173"/>
                  </a:lnTo>
                  <a:lnTo>
                    <a:pt x="282" y="0"/>
                  </a:lnTo>
                  <a:close/>
                </a:path>
              </a:pathLst>
            </a:custGeom>
            <a:gradFill rotWithShape="1">
              <a:gsLst>
                <a:gs pos="0">
                  <a:srgbClr val="4D4D4D"/>
                </a:gs>
                <a:gs pos="100000">
                  <a:srgbClr val="DDDDDD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90" name="Freeform 888"/>
            <p:cNvSpPr>
              <a:spLocks/>
            </p:cNvSpPr>
            <p:nvPr/>
          </p:nvSpPr>
          <p:spPr bwMode="auto">
            <a:xfrm>
              <a:off x="3473" y="1923"/>
              <a:ext cx="119" cy="52"/>
            </a:xfrm>
            <a:custGeom>
              <a:avLst/>
              <a:gdLst>
                <a:gd name="T0" fmla="*/ 0 w 258"/>
                <a:gd name="T1" fmla="*/ 1 h 100"/>
                <a:gd name="T2" fmla="*/ 0 w 258"/>
                <a:gd name="T3" fmla="*/ 0 h 100"/>
                <a:gd name="T4" fmla="*/ 0 w 258"/>
                <a:gd name="T5" fmla="*/ 1 h 100"/>
                <a:gd name="T6" fmla="*/ 0 w 258"/>
                <a:gd name="T7" fmla="*/ 1 h 100"/>
                <a:gd name="T8" fmla="*/ 0 w 258"/>
                <a:gd name="T9" fmla="*/ 1 h 1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100"/>
                <a:gd name="T17" fmla="*/ 258 w 258"/>
                <a:gd name="T18" fmla="*/ 100 h 1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100">
                  <a:moveTo>
                    <a:pt x="0" y="44"/>
                  </a:moveTo>
                  <a:lnTo>
                    <a:pt x="75" y="0"/>
                  </a:lnTo>
                  <a:lnTo>
                    <a:pt x="258" y="50"/>
                  </a:lnTo>
                  <a:lnTo>
                    <a:pt x="183" y="10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91" name="Freeform 889"/>
            <p:cNvSpPr>
              <a:spLocks/>
            </p:cNvSpPr>
            <p:nvPr/>
          </p:nvSpPr>
          <p:spPr bwMode="auto">
            <a:xfrm>
              <a:off x="3469" y="1947"/>
              <a:ext cx="89" cy="32"/>
            </a:xfrm>
            <a:custGeom>
              <a:avLst/>
              <a:gdLst>
                <a:gd name="T0" fmla="*/ 0 w 194"/>
                <a:gd name="T1" fmla="*/ 0 h 63"/>
                <a:gd name="T2" fmla="*/ 0 w 194"/>
                <a:gd name="T3" fmla="*/ 1 h 63"/>
                <a:gd name="T4" fmla="*/ 0 w 194"/>
                <a:gd name="T5" fmla="*/ 1 h 63"/>
                <a:gd name="T6" fmla="*/ 0 w 194"/>
                <a:gd name="T7" fmla="*/ 1 h 63"/>
                <a:gd name="T8" fmla="*/ 0 w 194"/>
                <a:gd name="T9" fmla="*/ 0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4"/>
                <a:gd name="T16" fmla="*/ 0 h 63"/>
                <a:gd name="T17" fmla="*/ 194 w 194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4" h="63">
                  <a:moveTo>
                    <a:pt x="12" y="0"/>
                  </a:moveTo>
                  <a:lnTo>
                    <a:pt x="194" y="53"/>
                  </a:lnTo>
                  <a:lnTo>
                    <a:pt x="180" y="63"/>
                  </a:lnTo>
                  <a:lnTo>
                    <a:pt x="0" y="9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92" name="Freeform 890"/>
            <p:cNvSpPr>
              <a:spLocks/>
            </p:cNvSpPr>
            <p:nvPr/>
          </p:nvSpPr>
          <p:spPr bwMode="auto">
            <a:xfrm>
              <a:off x="3570" y="1956"/>
              <a:ext cx="119" cy="53"/>
            </a:xfrm>
            <a:custGeom>
              <a:avLst/>
              <a:gdLst>
                <a:gd name="T0" fmla="*/ 0 w 258"/>
                <a:gd name="T1" fmla="*/ 1 h 102"/>
                <a:gd name="T2" fmla="*/ 0 w 258"/>
                <a:gd name="T3" fmla="*/ 0 h 102"/>
                <a:gd name="T4" fmla="*/ 0 w 258"/>
                <a:gd name="T5" fmla="*/ 1 h 102"/>
                <a:gd name="T6" fmla="*/ 0 w 258"/>
                <a:gd name="T7" fmla="*/ 1 h 102"/>
                <a:gd name="T8" fmla="*/ 0 w 258"/>
                <a:gd name="T9" fmla="*/ 1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102"/>
                <a:gd name="T17" fmla="*/ 258 w 258"/>
                <a:gd name="T18" fmla="*/ 102 h 1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102">
                  <a:moveTo>
                    <a:pt x="0" y="46"/>
                  </a:moveTo>
                  <a:lnTo>
                    <a:pt x="71" y="0"/>
                  </a:lnTo>
                  <a:lnTo>
                    <a:pt x="258" y="52"/>
                  </a:lnTo>
                  <a:lnTo>
                    <a:pt x="183" y="102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93" name="Freeform 891"/>
            <p:cNvSpPr>
              <a:spLocks/>
            </p:cNvSpPr>
            <p:nvPr/>
          </p:nvSpPr>
          <p:spPr bwMode="auto">
            <a:xfrm>
              <a:off x="3566" y="1981"/>
              <a:ext cx="89" cy="33"/>
            </a:xfrm>
            <a:custGeom>
              <a:avLst/>
              <a:gdLst>
                <a:gd name="T0" fmla="*/ 0 w 194"/>
                <a:gd name="T1" fmla="*/ 0 h 63"/>
                <a:gd name="T2" fmla="*/ 0 w 194"/>
                <a:gd name="T3" fmla="*/ 1 h 63"/>
                <a:gd name="T4" fmla="*/ 0 w 194"/>
                <a:gd name="T5" fmla="*/ 1 h 63"/>
                <a:gd name="T6" fmla="*/ 0 w 194"/>
                <a:gd name="T7" fmla="*/ 1 h 63"/>
                <a:gd name="T8" fmla="*/ 0 w 194"/>
                <a:gd name="T9" fmla="*/ 0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4"/>
                <a:gd name="T16" fmla="*/ 0 h 63"/>
                <a:gd name="T17" fmla="*/ 194 w 194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4" h="63">
                  <a:moveTo>
                    <a:pt x="12" y="0"/>
                  </a:moveTo>
                  <a:lnTo>
                    <a:pt x="194" y="53"/>
                  </a:lnTo>
                  <a:lnTo>
                    <a:pt x="180" y="63"/>
                  </a:lnTo>
                  <a:lnTo>
                    <a:pt x="0" y="9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94" name="Freeform 892"/>
            <p:cNvSpPr>
              <a:spLocks/>
            </p:cNvSpPr>
            <p:nvPr/>
          </p:nvSpPr>
          <p:spPr bwMode="auto">
            <a:xfrm>
              <a:off x="4032" y="1882"/>
              <a:ext cx="418" cy="371"/>
            </a:xfrm>
            <a:custGeom>
              <a:avLst/>
              <a:gdLst>
                <a:gd name="T0" fmla="*/ 0 w 990"/>
                <a:gd name="T1" fmla="*/ 0 h 792"/>
                <a:gd name="T2" fmla="*/ 0 w 990"/>
                <a:gd name="T3" fmla="*/ 0 h 792"/>
                <a:gd name="T4" fmla="*/ 0 w 990"/>
                <a:gd name="T5" fmla="*/ 0 h 792"/>
                <a:gd name="T6" fmla="*/ 0 w 990"/>
                <a:gd name="T7" fmla="*/ 0 h 792"/>
                <a:gd name="T8" fmla="*/ 0 w 990"/>
                <a:gd name="T9" fmla="*/ 0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0"/>
                <a:gd name="T16" fmla="*/ 0 h 792"/>
                <a:gd name="T17" fmla="*/ 990 w 990"/>
                <a:gd name="T18" fmla="*/ 792 h 7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95" name="Freeform 893"/>
            <p:cNvSpPr>
              <a:spLocks/>
            </p:cNvSpPr>
            <p:nvPr/>
          </p:nvSpPr>
          <p:spPr bwMode="auto">
            <a:xfrm>
              <a:off x="2966" y="1912"/>
              <a:ext cx="1069" cy="338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96" name="Freeform 894"/>
            <p:cNvSpPr>
              <a:spLocks/>
            </p:cNvSpPr>
            <p:nvPr/>
          </p:nvSpPr>
          <p:spPr bwMode="auto">
            <a:xfrm>
              <a:off x="2967" y="1850"/>
              <a:ext cx="12" cy="68"/>
            </a:xfrm>
            <a:custGeom>
              <a:avLst/>
              <a:gdLst>
                <a:gd name="T0" fmla="*/ 0 w 26"/>
                <a:gd name="T1" fmla="*/ 0 h 147"/>
                <a:gd name="T2" fmla="*/ 0 w 26"/>
                <a:gd name="T3" fmla="*/ 0 h 147"/>
                <a:gd name="T4" fmla="*/ 0 w 26"/>
                <a:gd name="T5" fmla="*/ 0 h 147"/>
                <a:gd name="T6" fmla="*/ 0 w 26"/>
                <a:gd name="T7" fmla="*/ 0 h 147"/>
                <a:gd name="T8" fmla="*/ 0 w 26"/>
                <a:gd name="T9" fmla="*/ 0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47"/>
                <a:gd name="T17" fmla="*/ 26 w 26"/>
                <a:gd name="T18" fmla="*/ 147 h 1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97" name="Freeform 895"/>
            <p:cNvSpPr>
              <a:spLocks/>
            </p:cNvSpPr>
            <p:nvPr/>
          </p:nvSpPr>
          <p:spPr bwMode="auto">
            <a:xfrm>
              <a:off x="2968" y="1571"/>
              <a:ext cx="496" cy="283"/>
            </a:xfrm>
            <a:custGeom>
              <a:avLst/>
              <a:gdLst>
                <a:gd name="T0" fmla="*/ 0 w 1176"/>
                <a:gd name="T1" fmla="*/ 0 h 606"/>
                <a:gd name="T2" fmla="*/ 0 w 1176"/>
                <a:gd name="T3" fmla="*/ 0 h 606"/>
                <a:gd name="T4" fmla="*/ 0 w 1176"/>
                <a:gd name="T5" fmla="*/ 0 h 606"/>
                <a:gd name="T6" fmla="*/ 0 w 1176"/>
                <a:gd name="T7" fmla="*/ 0 h 606"/>
                <a:gd name="T8" fmla="*/ 0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6"/>
                <a:gd name="T16" fmla="*/ 0 h 606"/>
                <a:gd name="T17" fmla="*/ 1176 w 1176"/>
                <a:gd name="T18" fmla="*/ 606 h 6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98" name="Freeform 896"/>
            <p:cNvSpPr>
              <a:spLocks/>
            </p:cNvSpPr>
            <p:nvPr/>
          </p:nvSpPr>
          <p:spPr bwMode="auto">
            <a:xfrm>
              <a:off x="3001" y="1864"/>
              <a:ext cx="1013" cy="325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99" name="Freeform 897"/>
            <p:cNvSpPr>
              <a:spLocks/>
            </p:cNvSpPr>
            <p:nvPr/>
          </p:nvSpPr>
          <p:spPr bwMode="auto">
            <a:xfrm flipV="1">
              <a:off x="4013" y="1841"/>
              <a:ext cx="413" cy="337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00" name="Freeform 898"/>
            <p:cNvSpPr>
              <a:spLocks/>
            </p:cNvSpPr>
            <p:nvPr/>
          </p:nvSpPr>
          <p:spPr bwMode="auto">
            <a:xfrm>
              <a:off x="3530" y="862"/>
              <a:ext cx="1124" cy="872"/>
            </a:xfrm>
            <a:custGeom>
              <a:avLst/>
              <a:gdLst>
                <a:gd name="T0" fmla="*/ 214 w 1124"/>
                <a:gd name="T1" fmla="*/ 0 h 872"/>
                <a:gd name="T2" fmla="*/ 1124 w 1124"/>
                <a:gd name="T3" fmla="*/ 128 h 872"/>
                <a:gd name="T4" fmla="*/ 884 w 1124"/>
                <a:gd name="T5" fmla="*/ 872 h 872"/>
                <a:gd name="T6" fmla="*/ 0 w 1124"/>
                <a:gd name="T7" fmla="*/ 656 h 872"/>
                <a:gd name="T8" fmla="*/ 214 w 1124"/>
                <a:gd name="T9" fmla="*/ 0 h 8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24"/>
                <a:gd name="T16" fmla="*/ 0 h 872"/>
                <a:gd name="T17" fmla="*/ 1124 w 1124"/>
                <a:gd name="T18" fmla="*/ 872 h 8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24" h="872">
                  <a:moveTo>
                    <a:pt x="214" y="0"/>
                  </a:moveTo>
                  <a:lnTo>
                    <a:pt x="1124" y="128"/>
                  </a:lnTo>
                  <a:lnTo>
                    <a:pt x="884" y="872"/>
                  </a:lnTo>
                  <a:lnTo>
                    <a:pt x="0" y="656"/>
                  </a:lnTo>
                  <a:lnTo>
                    <a:pt x="214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>
                    <a:alpha val="81000"/>
                  </a:srgbClr>
                </a:gs>
                <a:gs pos="100000">
                  <a:srgbClr val="666666">
                    <a:alpha val="79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pic>
          <p:nvPicPr>
            <p:cNvPr id="501" name="Picture 899" descr="grayed_radiation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6" y="396"/>
              <a:ext cx="1808" cy="1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02" name="Group 900"/>
          <p:cNvGrpSpPr>
            <a:grpSpLocks/>
          </p:cNvGrpSpPr>
          <p:nvPr/>
        </p:nvGrpSpPr>
        <p:grpSpPr bwMode="auto">
          <a:xfrm>
            <a:off x="7378700" y="5524500"/>
            <a:ext cx="504825" cy="401638"/>
            <a:chOff x="2896" y="396"/>
            <a:chExt cx="1848" cy="1887"/>
          </a:xfrm>
        </p:grpSpPr>
        <p:pic>
          <p:nvPicPr>
            <p:cNvPr id="503" name="Picture 901" descr="laptop_keyboard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2966" y="1553"/>
              <a:ext cx="1526" cy="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4" name="Freeform 902"/>
            <p:cNvSpPr>
              <a:spLocks/>
            </p:cNvSpPr>
            <p:nvPr/>
          </p:nvSpPr>
          <p:spPr bwMode="auto">
            <a:xfrm>
              <a:off x="3472" y="844"/>
              <a:ext cx="1228" cy="953"/>
            </a:xfrm>
            <a:custGeom>
              <a:avLst/>
              <a:gdLst>
                <a:gd name="T0" fmla="*/ 0 w 2982"/>
                <a:gd name="T1" fmla="*/ 0 h 2442"/>
                <a:gd name="T2" fmla="*/ 0 w 2982"/>
                <a:gd name="T3" fmla="*/ 0 h 2442"/>
                <a:gd name="T4" fmla="*/ 0 w 2982"/>
                <a:gd name="T5" fmla="*/ 0 h 2442"/>
                <a:gd name="T6" fmla="*/ 0 w 2982"/>
                <a:gd name="T7" fmla="*/ 0 h 2442"/>
                <a:gd name="T8" fmla="*/ 0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82"/>
                <a:gd name="T16" fmla="*/ 0 h 2442"/>
                <a:gd name="T17" fmla="*/ 2982 w 2982"/>
                <a:gd name="T18" fmla="*/ 2442 h 2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pic>
          <p:nvPicPr>
            <p:cNvPr id="505" name="Picture 903" descr="screen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2" y="868"/>
              <a:ext cx="1117" cy="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6" name="Freeform 904"/>
            <p:cNvSpPr>
              <a:spLocks/>
            </p:cNvSpPr>
            <p:nvPr/>
          </p:nvSpPr>
          <p:spPr bwMode="auto">
            <a:xfrm>
              <a:off x="3695" y="816"/>
              <a:ext cx="1042" cy="177"/>
            </a:xfrm>
            <a:custGeom>
              <a:avLst/>
              <a:gdLst>
                <a:gd name="T0" fmla="*/ 0 w 2528"/>
                <a:gd name="T1" fmla="*/ 0 h 455"/>
                <a:gd name="T2" fmla="*/ 0 w 2528"/>
                <a:gd name="T3" fmla="*/ 0 h 455"/>
                <a:gd name="T4" fmla="*/ 0 w 2528"/>
                <a:gd name="T5" fmla="*/ 0 h 455"/>
                <a:gd name="T6" fmla="*/ 0 w 2528"/>
                <a:gd name="T7" fmla="*/ 0 h 455"/>
                <a:gd name="T8" fmla="*/ 0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28"/>
                <a:gd name="T16" fmla="*/ 0 h 455"/>
                <a:gd name="T17" fmla="*/ 2528 w 2528"/>
                <a:gd name="T18" fmla="*/ 455 h 4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07" name="Freeform 905"/>
            <p:cNvSpPr>
              <a:spLocks/>
            </p:cNvSpPr>
            <p:nvPr/>
          </p:nvSpPr>
          <p:spPr bwMode="auto">
            <a:xfrm>
              <a:off x="3461" y="814"/>
              <a:ext cx="289" cy="739"/>
            </a:xfrm>
            <a:custGeom>
              <a:avLst/>
              <a:gdLst>
                <a:gd name="T0" fmla="*/ 0 w 702"/>
                <a:gd name="T1" fmla="*/ 0 h 1893"/>
                <a:gd name="T2" fmla="*/ 0 w 702"/>
                <a:gd name="T3" fmla="*/ 0 h 1893"/>
                <a:gd name="T4" fmla="*/ 0 w 702"/>
                <a:gd name="T5" fmla="*/ 0 h 1893"/>
                <a:gd name="T6" fmla="*/ 0 w 702"/>
                <a:gd name="T7" fmla="*/ 0 h 1893"/>
                <a:gd name="T8" fmla="*/ 0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2"/>
                <a:gd name="T16" fmla="*/ 0 h 1893"/>
                <a:gd name="T17" fmla="*/ 702 w 702"/>
                <a:gd name="T18" fmla="*/ 1893 h 18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08" name="Freeform 906"/>
            <p:cNvSpPr>
              <a:spLocks/>
            </p:cNvSpPr>
            <p:nvPr/>
          </p:nvSpPr>
          <p:spPr bwMode="auto">
            <a:xfrm>
              <a:off x="4418" y="946"/>
              <a:ext cx="311" cy="853"/>
            </a:xfrm>
            <a:custGeom>
              <a:avLst/>
              <a:gdLst>
                <a:gd name="T0" fmla="*/ 0 w 756"/>
                <a:gd name="T1" fmla="*/ 0 h 2184"/>
                <a:gd name="T2" fmla="*/ 0 w 756"/>
                <a:gd name="T3" fmla="*/ 0 h 2184"/>
                <a:gd name="T4" fmla="*/ 0 w 756"/>
                <a:gd name="T5" fmla="*/ 0 h 2184"/>
                <a:gd name="T6" fmla="*/ 0 w 756"/>
                <a:gd name="T7" fmla="*/ 0 h 2184"/>
                <a:gd name="T8" fmla="*/ 0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6"/>
                <a:gd name="T16" fmla="*/ 0 h 2184"/>
                <a:gd name="T17" fmla="*/ 756 w 756"/>
                <a:gd name="T18" fmla="*/ 2184 h 2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09" name="Freeform 907"/>
            <p:cNvSpPr>
              <a:spLocks/>
            </p:cNvSpPr>
            <p:nvPr/>
          </p:nvSpPr>
          <p:spPr bwMode="auto">
            <a:xfrm>
              <a:off x="3457" y="1515"/>
              <a:ext cx="1143" cy="288"/>
            </a:xfrm>
            <a:custGeom>
              <a:avLst/>
              <a:gdLst>
                <a:gd name="T0" fmla="*/ 0 w 2773"/>
                <a:gd name="T1" fmla="*/ 0 h 738"/>
                <a:gd name="T2" fmla="*/ 0 w 2773"/>
                <a:gd name="T3" fmla="*/ 0 h 738"/>
                <a:gd name="T4" fmla="*/ 0 w 2773"/>
                <a:gd name="T5" fmla="*/ 0 h 738"/>
                <a:gd name="T6" fmla="*/ 0 w 2773"/>
                <a:gd name="T7" fmla="*/ 0 h 738"/>
                <a:gd name="T8" fmla="*/ 0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73"/>
                <a:gd name="T16" fmla="*/ 0 h 738"/>
                <a:gd name="T17" fmla="*/ 2773 w 2773"/>
                <a:gd name="T18" fmla="*/ 738 h 7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10" name="Freeform 908"/>
            <p:cNvSpPr>
              <a:spLocks/>
            </p:cNvSpPr>
            <p:nvPr/>
          </p:nvSpPr>
          <p:spPr bwMode="auto">
            <a:xfrm>
              <a:off x="4452" y="954"/>
              <a:ext cx="292" cy="855"/>
            </a:xfrm>
            <a:custGeom>
              <a:avLst/>
              <a:gdLst>
                <a:gd name="T0" fmla="*/ 0 w 637"/>
                <a:gd name="T1" fmla="*/ 0 h 1659"/>
                <a:gd name="T2" fmla="*/ 0 w 637"/>
                <a:gd name="T3" fmla="*/ 0 h 1659"/>
                <a:gd name="T4" fmla="*/ 0 w 637"/>
                <a:gd name="T5" fmla="*/ 2 h 1659"/>
                <a:gd name="T6" fmla="*/ 0 w 637"/>
                <a:gd name="T7" fmla="*/ 2 h 1659"/>
                <a:gd name="T8" fmla="*/ 0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7"/>
                <a:gd name="T16" fmla="*/ 0 h 1659"/>
                <a:gd name="T17" fmla="*/ 637 w 637"/>
                <a:gd name="T18" fmla="*/ 1659 h 16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11" name="Freeform 909"/>
            <p:cNvSpPr>
              <a:spLocks/>
            </p:cNvSpPr>
            <p:nvPr/>
          </p:nvSpPr>
          <p:spPr bwMode="auto">
            <a:xfrm>
              <a:off x="3459" y="1553"/>
              <a:ext cx="1016" cy="284"/>
            </a:xfrm>
            <a:custGeom>
              <a:avLst/>
              <a:gdLst>
                <a:gd name="T0" fmla="*/ 0 w 2216"/>
                <a:gd name="T1" fmla="*/ 0 h 550"/>
                <a:gd name="T2" fmla="*/ 0 w 2216"/>
                <a:gd name="T3" fmla="*/ 1 h 550"/>
                <a:gd name="T4" fmla="*/ 1 w 2216"/>
                <a:gd name="T5" fmla="*/ 1 h 550"/>
                <a:gd name="T6" fmla="*/ 1 w 2216"/>
                <a:gd name="T7" fmla="*/ 1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16"/>
                <a:gd name="T16" fmla="*/ 0 h 550"/>
                <a:gd name="T17" fmla="*/ 2216 w 2216"/>
                <a:gd name="T18" fmla="*/ 550 h 5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rgbClr val="DDDDDD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12" name="Freeform 910"/>
            <p:cNvSpPr>
              <a:spLocks/>
            </p:cNvSpPr>
            <p:nvPr/>
          </p:nvSpPr>
          <p:spPr bwMode="auto">
            <a:xfrm>
              <a:off x="3442" y="1857"/>
              <a:ext cx="345" cy="169"/>
            </a:xfrm>
            <a:custGeom>
              <a:avLst/>
              <a:gdLst>
                <a:gd name="T0" fmla="*/ 0 w 752"/>
                <a:gd name="T1" fmla="*/ 0 h 327"/>
                <a:gd name="T2" fmla="*/ 0 w 752"/>
                <a:gd name="T3" fmla="*/ 1 h 327"/>
                <a:gd name="T4" fmla="*/ 0 w 752"/>
                <a:gd name="T5" fmla="*/ 1 h 327"/>
                <a:gd name="T6" fmla="*/ 0 w 752"/>
                <a:gd name="T7" fmla="*/ 1 h 327"/>
                <a:gd name="T8" fmla="*/ 0 w 752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2"/>
                <a:gd name="T16" fmla="*/ 0 h 327"/>
                <a:gd name="T17" fmla="*/ 752 w 752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2" h="327">
                  <a:moveTo>
                    <a:pt x="293" y="0"/>
                  </a:moveTo>
                  <a:lnTo>
                    <a:pt x="752" y="124"/>
                  </a:lnTo>
                  <a:lnTo>
                    <a:pt x="470" y="327"/>
                  </a:lnTo>
                  <a:lnTo>
                    <a:pt x="0" y="183"/>
                  </a:lnTo>
                  <a:lnTo>
                    <a:pt x="293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13" name="Freeform 911"/>
            <p:cNvSpPr>
              <a:spLocks/>
            </p:cNvSpPr>
            <p:nvPr/>
          </p:nvSpPr>
          <p:spPr bwMode="auto">
            <a:xfrm>
              <a:off x="3449" y="1860"/>
              <a:ext cx="333" cy="160"/>
            </a:xfrm>
            <a:custGeom>
              <a:avLst/>
              <a:gdLst>
                <a:gd name="T0" fmla="*/ 0 w 726"/>
                <a:gd name="T1" fmla="*/ 0 h 311"/>
                <a:gd name="T2" fmla="*/ 0 w 726"/>
                <a:gd name="T3" fmla="*/ 1 h 311"/>
                <a:gd name="T4" fmla="*/ 0 w 726"/>
                <a:gd name="T5" fmla="*/ 1 h 311"/>
                <a:gd name="T6" fmla="*/ 0 w 726"/>
                <a:gd name="T7" fmla="*/ 1 h 311"/>
                <a:gd name="T8" fmla="*/ 0 w 726"/>
                <a:gd name="T9" fmla="*/ 0 h 3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6"/>
                <a:gd name="T16" fmla="*/ 0 h 311"/>
                <a:gd name="T17" fmla="*/ 726 w 726"/>
                <a:gd name="T18" fmla="*/ 311 h 3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6" h="311">
                  <a:moveTo>
                    <a:pt x="282" y="0"/>
                  </a:moveTo>
                  <a:lnTo>
                    <a:pt x="726" y="119"/>
                  </a:lnTo>
                  <a:lnTo>
                    <a:pt x="457" y="311"/>
                  </a:lnTo>
                  <a:lnTo>
                    <a:pt x="0" y="173"/>
                  </a:lnTo>
                  <a:lnTo>
                    <a:pt x="282" y="0"/>
                  </a:lnTo>
                  <a:close/>
                </a:path>
              </a:pathLst>
            </a:custGeom>
            <a:gradFill rotWithShape="1">
              <a:gsLst>
                <a:gs pos="0">
                  <a:srgbClr val="4D4D4D"/>
                </a:gs>
                <a:gs pos="100000">
                  <a:srgbClr val="DDDDDD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14" name="Freeform 912"/>
            <p:cNvSpPr>
              <a:spLocks/>
            </p:cNvSpPr>
            <p:nvPr/>
          </p:nvSpPr>
          <p:spPr bwMode="auto">
            <a:xfrm>
              <a:off x="3473" y="1923"/>
              <a:ext cx="119" cy="52"/>
            </a:xfrm>
            <a:custGeom>
              <a:avLst/>
              <a:gdLst>
                <a:gd name="T0" fmla="*/ 0 w 258"/>
                <a:gd name="T1" fmla="*/ 1 h 100"/>
                <a:gd name="T2" fmla="*/ 0 w 258"/>
                <a:gd name="T3" fmla="*/ 0 h 100"/>
                <a:gd name="T4" fmla="*/ 0 w 258"/>
                <a:gd name="T5" fmla="*/ 1 h 100"/>
                <a:gd name="T6" fmla="*/ 0 w 258"/>
                <a:gd name="T7" fmla="*/ 1 h 100"/>
                <a:gd name="T8" fmla="*/ 0 w 258"/>
                <a:gd name="T9" fmla="*/ 1 h 1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100"/>
                <a:gd name="T17" fmla="*/ 258 w 258"/>
                <a:gd name="T18" fmla="*/ 100 h 1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100">
                  <a:moveTo>
                    <a:pt x="0" y="44"/>
                  </a:moveTo>
                  <a:lnTo>
                    <a:pt x="75" y="0"/>
                  </a:lnTo>
                  <a:lnTo>
                    <a:pt x="258" y="50"/>
                  </a:lnTo>
                  <a:lnTo>
                    <a:pt x="183" y="10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15" name="Freeform 913"/>
            <p:cNvSpPr>
              <a:spLocks/>
            </p:cNvSpPr>
            <p:nvPr/>
          </p:nvSpPr>
          <p:spPr bwMode="auto">
            <a:xfrm>
              <a:off x="3469" y="1947"/>
              <a:ext cx="89" cy="32"/>
            </a:xfrm>
            <a:custGeom>
              <a:avLst/>
              <a:gdLst>
                <a:gd name="T0" fmla="*/ 0 w 194"/>
                <a:gd name="T1" fmla="*/ 0 h 63"/>
                <a:gd name="T2" fmla="*/ 0 w 194"/>
                <a:gd name="T3" fmla="*/ 1 h 63"/>
                <a:gd name="T4" fmla="*/ 0 w 194"/>
                <a:gd name="T5" fmla="*/ 1 h 63"/>
                <a:gd name="T6" fmla="*/ 0 w 194"/>
                <a:gd name="T7" fmla="*/ 1 h 63"/>
                <a:gd name="T8" fmla="*/ 0 w 194"/>
                <a:gd name="T9" fmla="*/ 0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4"/>
                <a:gd name="T16" fmla="*/ 0 h 63"/>
                <a:gd name="T17" fmla="*/ 194 w 194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4" h="63">
                  <a:moveTo>
                    <a:pt x="12" y="0"/>
                  </a:moveTo>
                  <a:lnTo>
                    <a:pt x="194" y="53"/>
                  </a:lnTo>
                  <a:lnTo>
                    <a:pt x="180" y="63"/>
                  </a:lnTo>
                  <a:lnTo>
                    <a:pt x="0" y="9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16" name="Freeform 914"/>
            <p:cNvSpPr>
              <a:spLocks/>
            </p:cNvSpPr>
            <p:nvPr/>
          </p:nvSpPr>
          <p:spPr bwMode="auto">
            <a:xfrm>
              <a:off x="3570" y="1956"/>
              <a:ext cx="119" cy="53"/>
            </a:xfrm>
            <a:custGeom>
              <a:avLst/>
              <a:gdLst>
                <a:gd name="T0" fmla="*/ 0 w 258"/>
                <a:gd name="T1" fmla="*/ 1 h 102"/>
                <a:gd name="T2" fmla="*/ 0 w 258"/>
                <a:gd name="T3" fmla="*/ 0 h 102"/>
                <a:gd name="T4" fmla="*/ 0 w 258"/>
                <a:gd name="T5" fmla="*/ 1 h 102"/>
                <a:gd name="T6" fmla="*/ 0 w 258"/>
                <a:gd name="T7" fmla="*/ 1 h 102"/>
                <a:gd name="T8" fmla="*/ 0 w 258"/>
                <a:gd name="T9" fmla="*/ 1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102"/>
                <a:gd name="T17" fmla="*/ 258 w 258"/>
                <a:gd name="T18" fmla="*/ 102 h 1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102">
                  <a:moveTo>
                    <a:pt x="0" y="46"/>
                  </a:moveTo>
                  <a:lnTo>
                    <a:pt x="71" y="0"/>
                  </a:lnTo>
                  <a:lnTo>
                    <a:pt x="258" y="52"/>
                  </a:lnTo>
                  <a:lnTo>
                    <a:pt x="183" y="102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17" name="Freeform 915"/>
            <p:cNvSpPr>
              <a:spLocks/>
            </p:cNvSpPr>
            <p:nvPr/>
          </p:nvSpPr>
          <p:spPr bwMode="auto">
            <a:xfrm>
              <a:off x="3566" y="1981"/>
              <a:ext cx="89" cy="33"/>
            </a:xfrm>
            <a:custGeom>
              <a:avLst/>
              <a:gdLst>
                <a:gd name="T0" fmla="*/ 0 w 194"/>
                <a:gd name="T1" fmla="*/ 0 h 63"/>
                <a:gd name="T2" fmla="*/ 0 w 194"/>
                <a:gd name="T3" fmla="*/ 1 h 63"/>
                <a:gd name="T4" fmla="*/ 0 w 194"/>
                <a:gd name="T5" fmla="*/ 1 h 63"/>
                <a:gd name="T6" fmla="*/ 0 w 194"/>
                <a:gd name="T7" fmla="*/ 1 h 63"/>
                <a:gd name="T8" fmla="*/ 0 w 194"/>
                <a:gd name="T9" fmla="*/ 0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4"/>
                <a:gd name="T16" fmla="*/ 0 h 63"/>
                <a:gd name="T17" fmla="*/ 194 w 194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4" h="63">
                  <a:moveTo>
                    <a:pt x="12" y="0"/>
                  </a:moveTo>
                  <a:lnTo>
                    <a:pt x="194" y="53"/>
                  </a:lnTo>
                  <a:lnTo>
                    <a:pt x="180" y="63"/>
                  </a:lnTo>
                  <a:lnTo>
                    <a:pt x="0" y="9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18" name="Freeform 916"/>
            <p:cNvSpPr>
              <a:spLocks/>
            </p:cNvSpPr>
            <p:nvPr/>
          </p:nvSpPr>
          <p:spPr bwMode="auto">
            <a:xfrm>
              <a:off x="4032" y="1882"/>
              <a:ext cx="418" cy="371"/>
            </a:xfrm>
            <a:custGeom>
              <a:avLst/>
              <a:gdLst>
                <a:gd name="T0" fmla="*/ 0 w 990"/>
                <a:gd name="T1" fmla="*/ 0 h 792"/>
                <a:gd name="T2" fmla="*/ 0 w 990"/>
                <a:gd name="T3" fmla="*/ 0 h 792"/>
                <a:gd name="T4" fmla="*/ 0 w 990"/>
                <a:gd name="T5" fmla="*/ 0 h 792"/>
                <a:gd name="T6" fmla="*/ 0 w 990"/>
                <a:gd name="T7" fmla="*/ 0 h 792"/>
                <a:gd name="T8" fmla="*/ 0 w 990"/>
                <a:gd name="T9" fmla="*/ 0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0"/>
                <a:gd name="T16" fmla="*/ 0 h 792"/>
                <a:gd name="T17" fmla="*/ 990 w 990"/>
                <a:gd name="T18" fmla="*/ 792 h 7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19" name="Freeform 917"/>
            <p:cNvSpPr>
              <a:spLocks/>
            </p:cNvSpPr>
            <p:nvPr/>
          </p:nvSpPr>
          <p:spPr bwMode="auto">
            <a:xfrm>
              <a:off x="2966" y="1912"/>
              <a:ext cx="1069" cy="338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0" name="Freeform 918"/>
            <p:cNvSpPr>
              <a:spLocks/>
            </p:cNvSpPr>
            <p:nvPr/>
          </p:nvSpPr>
          <p:spPr bwMode="auto">
            <a:xfrm>
              <a:off x="2967" y="1850"/>
              <a:ext cx="12" cy="68"/>
            </a:xfrm>
            <a:custGeom>
              <a:avLst/>
              <a:gdLst>
                <a:gd name="T0" fmla="*/ 0 w 26"/>
                <a:gd name="T1" fmla="*/ 0 h 147"/>
                <a:gd name="T2" fmla="*/ 0 w 26"/>
                <a:gd name="T3" fmla="*/ 0 h 147"/>
                <a:gd name="T4" fmla="*/ 0 w 26"/>
                <a:gd name="T5" fmla="*/ 0 h 147"/>
                <a:gd name="T6" fmla="*/ 0 w 26"/>
                <a:gd name="T7" fmla="*/ 0 h 147"/>
                <a:gd name="T8" fmla="*/ 0 w 26"/>
                <a:gd name="T9" fmla="*/ 0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47"/>
                <a:gd name="T17" fmla="*/ 26 w 26"/>
                <a:gd name="T18" fmla="*/ 147 h 1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21" name="Freeform 919"/>
            <p:cNvSpPr>
              <a:spLocks/>
            </p:cNvSpPr>
            <p:nvPr/>
          </p:nvSpPr>
          <p:spPr bwMode="auto">
            <a:xfrm>
              <a:off x="2968" y="1571"/>
              <a:ext cx="496" cy="283"/>
            </a:xfrm>
            <a:custGeom>
              <a:avLst/>
              <a:gdLst>
                <a:gd name="T0" fmla="*/ 0 w 1176"/>
                <a:gd name="T1" fmla="*/ 0 h 606"/>
                <a:gd name="T2" fmla="*/ 0 w 1176"/>
                <a:gd name="T3" fmla="*/ 0 h 606"/>
                <a:gd name="T4" fmla="*/ 0 w 1176"/>
                <a:gd name="T5" fmla="*/ 0 h 606"/>
                <a:gd name="T6" fmla="*/ 0 w 1176"/>
                <a:gd name="T7" fmla="*/ 0 h 606"/>
                <a:gd name="T8" fmla="*/ 0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6"/>
                <a:gd name="T16" fmla="*/ 0 h 606"/>
                <a:gd name="T17" fmla="*/ 1176 w 1176"/>
                <a:gd name="T18" fmla="*/ 606 h 6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22" name="Freeform 920"/>
            <p:cNvSpPr>
              <a:spLocks/>
            </p:cNvSpPr>
            <p:nvPr/>
          </p:nvSpPr>
          <p:spPr bwMode="auto">
            <a:xfrm>
              <a:off x="3001" y="1864"/>
              <a:ext cx="1013" cy="325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23" name="Freeform 921"/>
            <p:cNvSpPr>
              <a:spLocks/>
            </p:cNvSpPr>
            <p:nvPr/>
          </p:nvSpPr>
          <p:spPr bwMode="auto">
            <a:xfrm flipV="1">
              <a:off x="4013" y="1841"/>
              <a:ext cx="413" cy="337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24" name="Freeform 922"/>
            <p:cNvSpPr>
              <a:spLocks/>
            </p:cNvSpPr>
            <p:nvPr/>
          </p:nvSpPr>
          <p:spPr bwMode="auto">
            <a:xfrm>
              <a:off x="3530" y="862"/>
              <a:ext cx="1124" cy="872"/>
            </a:xfrm>
            <a:custGeom>
              <a:avLst/>
              <a:gdLst>
                <a:gd name="T0" fmla="*/ 214 w 1124"/>
                <a:gd name="T1" fmla="*/ 0 h 872"/>
                <a:gd name="T2" fmla="*/ 1124 w 1124"/>
                <a:gd name="T3" fmla="*/ 128 h 872"/>
                <a:gd name="T4" fmla="*/ 884 w 1124"/>
                <a:gd name="T5" fmla="*/ 872 h 872"/>
                <a:gd name="T6" fmla="*/ 0 w 1124"/>
                <a:gd name="T7" fmla="*/ 656 h 872"/>
                <a:gd name="T8" fmla="*/ 214 w 1124"/>
                <a:gd name="T9" fmla="*/ 0 h 8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24"/>
                <a:gd name="T16" fmla="*/ 0 h 872"/>
                <a:gd name="T17" fmla="*/ 1124 w 1124"/>
                <a:gd name="T18" fmla="*/ 872 h 8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24" h="872">
                  <a:moveTo>
                    <a:pt x="214" y="0"/>
                  </a:moveTo>
                  <a:lnTo>
                    <a:pt x="1124" y="128"/>
                  </a:lnTo>
                  <a:lnTo>
                    <a:pt x="884" y="872"/>
                  </a:lnTo>
                  <a:lnTo>
                    <a:pt x="0" y="656"/>
                  </a:lnTo>
                  <a:lnTo>
                    <a:pt x="214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>
                    <a:alpha val="81000"/>
                  </a:srgbClr>
                </a:gs>
                <a:gs pos="100000">
                  <a:srgbClr val="666666">
                    <a:alpha val="79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pic>
          <p:nvPicPr>
            <p:cNvPr id="525" name="Picture 923" descr="grayed_radiation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6" y="396"/>
              <a:ext cx="1808" cy="1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26" name="Group 924"/>
          <p:cNvGrpSpPr>
            <a:grpSpLocks/>
          </p:cNvGrpSpPr>
          <p:nvPr/>
        </p:nvGrpSpPr>
        <p:grpSpPr bwMode="auto">
          <a:xfrm>
            <a:off x="5349875" y="1590675"/>
            <a:ext cx="617538" cy="387350"/>
            <a:chOff x="2920" y="972"/>
            <a:chExt cx="389" cy="244"/>
          </a:xfrm>
        </p:grpSpPr>
        <p:grpSp>
          <p:nvGrpSpPr>
            <p:cNvPr id="527" name="Group 925"/>
            <p:cNvGrpSpPr>
              <a:grpSpLocks/>
            </p:cNvGrpSpPr>
            <p:nvPr/>
          </p:nvGrpSpPr>
          <p:grpSpPr bwMode="auto">
            <a:xfrm>
              <a:off x="3085" y="1027"/>
              <a:ext cx="102" cy="189"/>
              <a:chOff x="3436" y="1504"/>
              <a:chExt cx="393" cy="942"/>
            </a:xfrm>
          </p:grpSpPr>
          <p:pic>
            <p:nvPicPr>
              <p:cNvPr id="529" name="Picture 926" descr="iphone_stylized_small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6" y="1504"/>
                <a:ext cx="393" cy="9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30" name="Freeform 927"/>
              <p:cNvSpPr>
                <a:spLocks/>
              </p:cNvSpPr>
              <p:nvPr/>
            </p:nvSpPr>
            <p:spPr bwMode="auto">
              <a:xfrm>
                <a:off x="3484" y="1523"/>
                <a:ext cx="339" cy="906"/>
              </a:xfrm>
              <a:custGeom>
                <a:avLst/>
                <a:gdLst>
                  <a:gd name="T0" fmla="*/ 6 w 339"/>
                  <a:gd name="T1" fmla="*/ 31 h 906"/>
                  <a:gd name="T2" fmla="*/ 38 w 339"/>
                  <a:gd name="T3" fmla="*/ 0 h 906"/>
                  <a:gd name="T4" fmla="*/ 323 w 339"/>
                  <a:gd name="T5" fmla="*/ 45 h 906"/>
                  <a:gd name="T6" fmla="*/ 338 w 339"/>
                  <a:gd name="T7" fmla="*/ 85 h 906"/>
                  <a:gd name="T8" fmla="*/ 339 w 339"/>
                  <a:gd name="T9" fmla="*/ 813 h 906"/>
                  <a:gd name="T10" fmla="*/ 312 w 339"/>
                  <a:gd name="T11" fmla="*/ 865 h 906"/>
                  <a:gd name="T12" fmla="*/ 29 w 339"/>
                  <a:gd name="T13" fmla="*/ 906 h 906"/>
                  <a:gd name="T14" fmla="*/ 0 w 339"/>
                  <a:gd name="T15" fmla="*/ 876 h 906"/>
                  <a:gd name="T16" fmla="*/ 6 w 339"/>
                  <a:gd name="T17" fmla="*/ 31 h 90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39"/>
                  <a:gd name="T28" fmla="*/ 0 h 906"/>
                  <a:gd name="T29" fmla="*/ 339 w 339"/>
                  <a:gd name="T30" fmla="*/ 906 h 90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39" h="906">
                    <a:moveTo>
                      <a:pt x="6" y="31"/>
                    </a:moveTo>
                    <a:lnTo>
                      <a:pt x="38" y="0"/>
                    </a:lnTo>
                    <a:lnTo>
                      <a:pt x="323" y="45"/>
                    </a:lnTo>
                    <a:lnTo>
                      <a:pt x="338" y="85"/>
                    </a:lnTo>
                    <a:lnTo>
                      <a:pt x="339" y="813"/>
                    </a:lnTo>
                    <a:lnTo>
                      <a:pt x="312" y="865"/>
                    </a:lnTo>
                    <a:lnTo>
                      <a:pt x="29" y="906"/>
                    </a:lnTo>
                    <a:lnTo>
                      <a:pt x="0" y="876"/>
                    </a:lnTo>
                    <a:lnTo>
                      <a:pt x="6" y="3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>
                      <a:alpha val="82001"/>
                    </a:srgbClr>
                  </a:gs>
                  <a:gs pos="100000">
                    <a:srgbClr val="666666">
                      <a:alpha val="82001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531" name="Group 928"/>
              <p:cNvGrpSpPr>
                <a:grpSpLocks/>
              </p:cNvGrpSpPr>
              <p:nvPr/>
            </p:nvGrpSpPr>
            <p:grpSpPr bwMode="auto">
              <a:xfrm>
                <a:off x="3511" y="1689"/>
                <a:ext cx="289" cy="576"/>
                <a:chOff x="3511" y="1689"/>
                <a:chExt cx="289" cy="576"/>
              </a:xfrm>
            </p:grpSpPr>
            <p:sp>
              <p:nvSpPr>
                <p:cNvPr id="532" name="Freeform 929"/>
                <p:cNvSpPr>
                  <a:spLocks/>
                </p:cNvSpPr>
                <p:nvPr/>
              </p:nvSpPr>
              <p:spPr bwMode="auto">
                <a:xfrm>
                  <a:off x="3519" y="2175"/>
                  <a:ext cx="66" cy="90"/>
                </a:xfrm>
                <a:custGeom>
                  <a:avLst/>
                  <a:gdLst>
                    <a:gd name="T0" fmla="*/ 0 w 66"/>
                    <a:gd name="T1" fmla="*/ 5 h 90"/>
                    <a:gd name="T2" fmla="*/ 66 w 66"/>
                    <a:gd name="T3" fmla="*/ 0 h 90"/>
                    <a:gd name="T4" fmla="*/ 65 w 66"/>
                    <a:gd name="T5" fmla="*/ 80 h 90"/>
                    <a:gd name="T6" fmla="*/ 2 w 66"/>
                    <a:gd name="T7" fmla="*/ 90 h 90"/>
                    <a:gd name="T8" fmla="*/ 0 w 66"/>
                    <a:gd name="T9" fmla="*/ 5 h 9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6"/>
                    <a:gd name="T16" fmla="*/ 0 h 90"/>
                    <a:gd name="T17" fmla="*/ 66 w 66"/>
                    <a:gd name="T18" fmla="*/ 90 h 9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6" h="90">
                      <a:moveTo>
                        <a:pt x="0" y="5"/>
                      </a:moveTo>
                      <a:lnTo>
                        <a:pt x="66" y="0"/>
                      </a:lnTo>
                      <a:lnTo>
                        <a:pt x="65" y="80"/>
                      </a:lnTo>
                      <a:lnTo>
                        <a:pt x="2" y="9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33" name="Freeform 930"/>
                <p:cNvSpPr>
                  <a:spLocks/>
                </p:cNvSpPr>
                <p:nvPr/>
              </p:nvSpPr>
              <p:spPr bwMode="auto">
                <a:xfrm>
                  <a:off x="3593" y="2166"/>
                  <a:ext cx="69" cy="89"/>
                </a:xfrm>
                <a:custGeom>
                  <a:avLst/>
                  <a:gdLst>
                    <a:gd name="T0" fmla="*/ 3 w 69"/>
                    <a:gd name="T1" fmla="*/ 8 h 89"/>
                    <a:gd name="T2" fmla="*/ 66 w 69"/>
                    <a:gd name="T3" fmla="*/ 0 h 89"/>
                    <a:gd name="T4" fmla="*/ 69 w 69"/>
                    <a:gd name="T5" fmla="*/ 80 h 89"/>
                    <a:gd name="T6" fmla="*/ 0 w 69"/>
                    <a:gd name="T7" fmla="*/ 89 h 89"/>
                    <a:gd name="T8" fmla="*/ 3 w 69"/>
                    <a:gd name="T9" fmla="*/ 8 h 8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9"/>
                    <a:gd name="T16" fmla="*/ 0 h 89"/>
                    <a:gd name="T17" fmla="*/ 69 w 69"/>
                    <a:gd name="T18" fmla="*/ 89 h 8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9" h="89">
                      <a:moveTo>
                        <a:pt x="3" y="8"/>
                      </a:moveTo>
                      <a:lnTo>
                        <a:pt x="66" y="0"/>
                      </a:lnTo>
                      <a:lnTo>
                        <a:pt x="69" y="80"/>
                      </a:lnTo>
                      <a:lnTo>
                        <a:pt x="0" y="89"/>
                      </a:lnTo>
                      <a:lnTo>
                        <a:pt x="3" y="8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34" name="Freeform 931"/>
                <p:cNvSpPr>
                  <a:spLocks/>
                </p:cNvSpPr>
                <p:nvPr/>
              </p:nvSpPr>
              <p:spPr bwMode="auto">
                <a:xfrm>
                  <a:off x="3665" y="2162"/>
                  <a:ext cx="62" cy="82"/>
                </a:xfrm>
                <a:custGeom>
                  <a:avLst/>
                  <a:gdLst>
                    <a:gd name="T0" fmla="*/ 0 w 62"/>
                    <a:gd name="T1" fmla="*/ 6 h 82"/>
                    <a:gd name="T2" fmla="*/ 61 w 62"/>
                    <a:gd name="T3" fmla="*/ 0 h 82"/>
                    <a:gd name="T4" fmla="*/ 62 w 62"/>
                    <a:gd name="T5" fmla="*/ 75 h 82"/>
                    <a:gd name="T6" fmla="*/ 3 w 62"/>
                    <a:gd name="T7" fmla="*/ 82 h 82"/>
                    <a:gd name="T8" fmla="*/ 0 w 62"/>
                    <a:gd name="T9" fmla="*/ 6 h 8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2"/>
                    <a:gd name="T16" fmla="*/ 0 h 82"/>
                    <a:gd name="T17" fmla="*/ 62 w 62"/>
                    <a:gd name="T18" fmla="*/ 82 h 8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2" h="82">
                      <a:moveTo>
                        <a:pt x="0" y="6"/>
                      </a:moveTo>
                      <a:lnTo>
                        <a:pt x="61" y="0"/>
                      </a:lnTo>
                      <a:lnTo>
                        <a:pt x="62" y="75"/>
                      </a:lnTo>
                      <a:lnTo>
                        <a:pt x="3" y="82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35" name="Freeform 932"/>
                <p:cNvSpPr>
                  <a:spLocks/>
                </p:cNvSpPr>
                <p:nvPr/>
              </p:nvSpPr>
              <p:spPr bwMode="auto">
                <a:xfrm>
                  <a:off x="3734" y="2154"/>
                  <a:ext cx="66" cy="84"/>
                </a:xfrm>
                <a:custGeom>
                  <a:avLst/>
                  <a:gdLst>
                    <a:gd name="T0" fmla="*/ 1 w 66"/>
                    <a:gd name="T1" fmla="*/ 6 h 84"/>
                    <a:gd name="T2" fmla="*/ 66 w 66"/>
                    <a:gd name="T3" fmla="*/ 0 h 84"/>
                    <a:gd name="T4" fmla="*/ 63 w 66"/>
                    <a:gd name="T5" fmla="*/ 77 h 84"/>
                    <a:gd name="T6" fmla="*/ 0 w 66"/>
                    <a:gd name="T7" fmla="*/ 84 h 84"/>
                    <a:gd name="T8" fmla="*/ 1 w 66"/>
                    <a:gd name="T9" fmla="*/ 6 h 8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6"/>
                    <a:gd name="T16" fmla="*/ 0 h 84"/>
                    <a:gd name="T17" fmla="*/ 66 w 66"/>
                    <a:gd name="T18" fmla="*/ 84 h 8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6" h="84">
                      <a:moveTo>
                        <a:pt x="1" y="6"/>
                      </a:moveTo>
                      <a:lnTo>
                        <a:pt x="66" y="0"/>
                      </a:lnTo>
                      <a:lnTo>
                        <a:pt x="63" y="77"/>
                      </a:lnTo>
                      <a:lnTo>
                        <a:pt x="0" y="84"/>
                      </a:lnTo>
                      <a:lnTo>
                        <a:pt x="1" y="6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36" name="Rectangle 933"/>
                <p:cNvSpPr>
                  <a:spLocks noChangeArrowheads="1"/>
                </p:cNvSpPr>
                <p:nvPr/>
              </p:nvSpPr>
              <p:spPr bwMode="auto">
                <a:xfrm>
                  <a:off x="3513" y="1688"/>
                  <a:ext cx="54" cy="40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537" name="Rectangle 934"/>
                <p:cNvSpPr>
                  <a:spLocks noChangeArrowheads="1"/>
                </p:cNvSpPr>
                <p:nvPr/>
              </p:nvSpPr>
              <p:spPr bwMode="auto">
                <a:xfrm>
                  <a:off x="3501" y="1738"/>
                  <a:ext cx="92" cy="50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34" charset="-128"/>
                    </a:defRPr>
                  </a:lvl9pPr>
                </a:lstStyle>
                <a:p>
                  <a:endParaRPr lang="pt-BR" altLang="pt-BR"/>
                </a:p>
              </p:txBody>
            </p:sp>
            <p:sp>
              <p:nvSpPr>
                <p:cNvPr id="538" name="Freeform 935"/>
                <p:cNvSpPr>
                  <a:spLocks/>
                </p:cNvSpPr>
                <p:nvPr/>
              </p:nvSpPr>
              <p:spPr bwMode="auto">
                <a:xfrm>
                  <a:off x="3515" y="1794"/>
                  <a:ext cx="261" cy="204"/>
                </a:xfrm>
                <a:custGeom>
                  <a:avLst/>
                  <a:gdLst>
                    <a:gd name="T0" fmla="*/ 0 w 261"/>
                    <a:gd name="T1" fmla="*/ 0 h 204"/>
                    <a:gd name="T2" fmla="*/ 0 w 261"/>
                    <a:gd name="T3" fmla="*/ 204 h 204"/>
                    <a:gd name="T4" fmla="*/ 259 w 261"/>
                    <a:gd name="T5" fmla="*/ 201 h 204"/>
                    <a:gd name="T6" fmla="*/ 261 w 261"/>
                    <a:gd name="T7" fmla="*/ 12 h 204"/>
                    <a:gd name="T8" fmla="*/ 0 w 261"/>
                    <a:gd name="T9" fmla="*/ 0 h 20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1"/>
                    <a:gd name="T16" fmla="*/ 0 h 204"/>
                    <a:gd name="T17" fmla="*/ 261 w 261"/>
                    <a:gd name="T18" fmla="*/ 204 h 20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1" h="204">
                      <a:moveTo>
                        <a:pt x="0" y="0"/>
                      </a:moveTo>
                      <a:lnTo>
                        <a:pt x="0" y="204"/>
                      </a:lnTo>
                      <a:lnTo>
                        <a:pt x="259" y="201"/>
                      </a:lnTo>
                      <a:lnTo>
                        <a:pt x="261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DDDDD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pic>
          <p:nvPicPr>
            <p:cNvPr id="528" name="Picture 936" descr="grayed_radiation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0" y="972"/>
              <a:ext cx="389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39" name="Picture 937" descr="car_grayed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838" y="1670050"/>
            <a:ext cx="754062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40" name="Group 938"/>
          <p:cNvGrpSpPr>
            <a:grpSpLocks/>
          </p:cNvGrpSpPr>
          <p:nvPr/>
        </p:nvGrpSpPr>
        <p:grpSpPr bwMode="auto">
          <a:xfrm>
            <a:off x="5662613" y="4538663"/>
            <a:ext cx="463550" cy="398462"/>
            <a:chOff x="3987" y="-51"/>
            <a:chExt cx="1252" cy="983"/>
          </a:xfrm>
        </p:grpSpPr>
        <p:pic>
          <p:nvPicPr>
            <p:cNvPr id="541" name="Picture 939" descr="desktop_computer_stylized_small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987" y="-51"/>
              <a:ext cx="1252" cy="9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2" name="Freeform 940"/>
            <p:cNvSpPr>
              <a:spLocks/>
            </p:cNvSpPr>
            <p:nvPr/>
          </p:nvSpPr>
          <p:spPr bwMode="auto">
            <a:xfrm>
              <a:off x="4507" y="37"/>
              <a:ext cx="640" cy="459"/>
            </a:xfrm>
            <a:custGeom>
              <a:avLst/>
              <a:gdLst>
                <a:gd name="T0" fmla="*/ 43 w 714"/>
                <a:gd name="T1" fmla="*/ 1 h 714"/>
                <a:gd name="T2" fmla="*/ 239 w 714"/>
                <a:gd name="T3" fmla="*/ 0 h 714"/>
                <a:gd name="T4" fmla="*/ 190 w 714"/>
                <a:gd name="T5" fmla="*/ 9 h 714"/>
                <a:gd name="T6" fmla="*/ 0 w 714"/>
                <a:gd name="T7" fmla="*/ 7 h 714"/>
                <a:gd name="T8" fmla="*/ 43 w 714"/>
                <a:gd name="T9" fmla="*/ 1 h 7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4"/>
                <a:gd name="T16" fmla="*/ 0 h 714"/>
                <a:gd name="T17" fmla="*/ 714 w 714"/>
                <a:gd name="T18" fmla="*/ 714 h 7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4" h="714">
                  <a:moveTo>
                    <a:pt x="126" y="36"/>
                  </a:moveTo>
                  <a:lnTo>
                    <a:pt x="714" y="0"/>
                  </a:lnTo>
                  <a:lnTo>
                    <a:pt x="564" y="714"/>
                  </a:lnTo>
                  <a:lnTo>
                    <a:pt x="0" y="570"/>
                  </a:lnTo>
                  <a:lnTo>
                    <a:pt x="126" y="36"/>
                  </a:lnTo>
                  <a:close/>
                </a:path>
              </a:pathLst>
            </a:custGeom>
            <a:solidFill>
              <a:srgbClr val="EAEAEA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43" name="Group 941"/>
          <p:cNvGrpSpPr>
            <a:grpSpLocks/>
          </p:cNvGrpSpPr>
          <p:nvPr/>
        </p:nvGrpSpPr>
        <p:grpSpPr bwMode="auto">
          <a:xfrm>
            <a:off x="5500688" y="4938713"/>
            <a:ext cx="463550" cy="398462"/>
            <a:chOff x="3987" y="-51"/>
            <a:chExt cx="1252" cy="983"/>
          </a:xfrm>
        </p:grpSpPr>
        <p:pic>
          <p:nvPicPr>
            <p:cNvPr id="544" name="Picture 942" descr="desktop_computer_stylized_small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987" y="-51"/>
              <a:ext cx="1252" cy="9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5" name="Freeform 943"/>
            <p:cNvSpPr>
              <a:spLocks/>
            </p:cNvSpPr>
            <p:nvPr/>
          </p:nvSpPr>
          <p:spPr bwMode="auto">
            <a:xfrm>
              <a:off x="4507" y="37"/>
              <a:ext cx="640" cy="459"/>
            </a:xfrm>
            <a:custGeom>
              <a:avLst/>
              <a:gdLst>
                <a:gd name="T0" fmla="*/ 43 w 714"/>
                <a:gd name="T1" fmla="*/ 1 h 714"/>
                <a:gd name="T2" fmla="*/ 239 w 714"/>
                <a:gd name="T3" fmla="*/ 0 h 714"/>
                <a:gd name="T4" fmla="*/ 190 w 714"/>
                <a:gd name="T5" fmla="*/ 9 h 714"/>
                <a:gd name="T6" fmla="*/ 0 w 714"/>
                <a:gd name="T7" fmla="*/ 7 h 714"/>
                <a:gd name="T8" fmla="*/ 43 w 714"/>
                <a:gd name="T9" fmla="*/ 1 h 7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4"/>
                <a:gd name="T16" fmla="*/ 0 h 714"/>
                <a:gd name="T17" fmla="*/ 714 w 714"/>
                <a:gd name="T18" fmla="*/ 714 h 7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4" h="714">
                  <a:moveTo>
                    <a:pt x="126" y="36"/>
                  </a:moveTo>
                  <a:lnTo>
                    <a:pt x="714" y="0"/>
                  </a:lnTo>
                  <a:lnTo>
                    <a:pt x="564" y="714"/>
                  </a:lnTo>
                  <a:lnTo>
                    <a:pt x="0" y="570"/>
                  </a:lnTo>
                  <a:lnTo>
                    <a:pt x="126" y="36"/>
                  </a:lnTo>
                  <a:close/>
                </a:path>
              </a:pathLst>
            </a:custGeom>
            <a:solidFill>
              <a:srgbClr val="EAEAEA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46" name="Group 944"/>
          <p:cNvGrpSpPr>
            <a:grpSpLocks/>
          </p:cNvGrpSpPr>
          <p:nvPr/>
        </p:nvGrpSpPr>
        <p:grpSpPr bwMode="auto">
          <a:xfrm>
            <a:off x="5957888" y="5186363"/>
            <a:ext cx="463550" cy="398462"/>
            <a:chOff x="3987" y="-51"/>
            <a:chExt cx="1252" cy="983"/>
          </a:xfrm>
        </p:grpSpPr>
        <p:pic>
          <p:nvPicPr>
            <p:cNvPr id="547" name="Picture 945" descr="desktop_computer_stylized_small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987" y="-51"/>
              <a:ext cx="1252" cy="9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8" name="Freeform 946"/>
            <p:cNvSpPr>
              <a:spLocks/>
            </p:cNvSpPr>
            <p:nvPr/>
          </p:nvSpPr>
          <p:spPr bwMode="auto">
            <a:xfrm>
              <a:off x="4507" y="37"/>
              <a:ext cx="640" cy="459"/>
            </a:xfrm>
            <a:custGeom>
              <a:avLst/>
              <a:gdLst>
                <a:gd name="T0" fmla="*/ 43 w 714"/>
                <a:gd name="T1" fmla="*/ 1 h 714"/>
                <a:gd name="T2" fmla="*/ 239 w 714"/>
                <a:gd name="T3" fmla="*/ 0 h 714"/>
                <a:gd name="T4" fmla="*/ 190 w 714"/>
                <a:gd name="T5" fmla="*/ 9 h 714"/>
                <a:gd name="T6" fmla="*/ 0 w 714"/>
                <a:gd name="T7" fmla="*/ 7 h 714"/>
                <a:gd name="T8" fmla="*/ 43 w 714"/>
                <a:gd name="T9" fmla="*/ 1 h 7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4"/>
                <a:gd name="T16" fmla="*/ 0 h 714"/>
                <a:gd name="T17" fmla="*/ 714 w 714"/>
                <a:gd name="T18" fmla="*/ 714 h 7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4" h="714">
                  <a:moveTo>
                    <a:pt x="126" y="36"/>
                  </a:moveTo>
                  <a:lnTo>
                    <a:pt x="714" y="0"/>
                  </a:lnTo>
                  <a:lnTo>
                    <a:pt x="564" y="714"/>
                  </a:lnTo>
                  <a:lnTo>
                    <a:pt x="0" y="570"/>
                  </a:lnTo>
                  <a:lnTo>
                    <a:pt x="126" y="36"/>
                  </a:lnTo>
                  <a:close/>
                </a:path>
              </a:pathLst>
            </a:custGeom>
            <a:solidFill>
              <a:srgbClr val="EAEAEA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49" name="Group 947"/>
          <p:cNvGrpSpPr>
            <a:grpSpLocks/>
          </p:cNvGrpSpPr>
          <p:nvPr/>
        </p:nvGrpSpPr>
        <p:grpSpPr bwMode="auto">
          <a:xfrm>
            <a:off x="6396038" y="5224463"/>
            <a:ext cx="463550" cy="398462"/>
            <a:chOff x="3987" y="-51"/>
            <a:chExt cx="1252" cy="983"/>
          </a:xfrm>
        </p:grpSpPr>
        <p:pic>
          <p:nvPicPr>
            <p:cNvPr id="550" name="Picture 948" descr="desktop_computer_stylized_small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987" y="-51"/>
              <a:ext cx="1252" cy="9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1" name="Freeform 949"/>
            <p:cNvSpPr>
              <a:spLocks/>
            </p:cNvSpPr>
            <p:nvPr/>
          </p:nvSpPr>
          <p:spPr bwMode="auto">
            <a:xfrm>
              <a:off x="4507" y="37"/>
              <a:ext cx="640" cy="459"/>
            </a:xfrm>
            <a:custGeom>
              <a:avLst/>
              <a:gdLst>
                <a:gd name="T0" fmla="*/ 43 w 714"/>
                <a:gd name="T1" fmla="*/ 1 h 714"/>
                <a:gd name="T2" fmla="*/ 239 w 714"/>
                <a:gd name="T3" fmla="*/ 0 h 714"/>
                <a:gd name="T4" fmla="*/ 190 w 714"/>
                <a:gd name="T5" fmla="*/ 9 h 714"/>
                <a:gd name="T6" fmla="*/ 0 w 714"/>
                <a:gd name="T7" fmla="*/ 7 h 714"/>
                <a:gd name="T8" fmla="*/ 43 w 714"/>
                <a:gd name="T9" fmla="*/ 1 h 7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4"/>
                <a:gd name="T16" fmla="*/ 0 h 714"/>
                <a:gd name="T17" fmla="*/ 714 w 714"/>
                <a:gd name="T18" fmla="*/ 714 h 7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4" h="714">
                  <a:moveTo>
                    <a:pt x="126" y="36"/>
                  </a:moveTo>
                  <a:lnTo>
                    <a:pt x="714" y="0"/>
                  </a:lnTo>
                  <a:lnTo>
                    <a:pt x="564" y="714"/>
                  </a:lnTo>
                  <a:lnTo>
                    <a:pt x="0" y="570"/>
                  </a:lnTo>
                  <a:lnTo>
                    <a:pt x="126" y="36"/>
                  </a:lnTo>
                  <a:close/>
                </a:path>
              </a:pathLst>
            </a:custGeom>
            <a:solidFill>
              <a:srgbClr val="EAEAEA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2" name="Group 950"/>
          <p:cNvGrpSpPr>
            <a:grpSpLocks/>
          </p:cNvGrpSpPr>
          <p:nvPr/>
        </p:nvGrpSpPr>
        <p:grpSpPr bwMode="auto">
          <a:xfrm>
            <a:off x="8186738" y="5014913"/>
            <a:ext cx="249237" cy="555625"/>
            <a:chOff x="1115" y="2770"/>
            <a:chExt cx="589" cy="1034"/>
          </a:xfrm>
        </p:grpSpPr>
        <p:sp>
          <p:nvSpPr>
            <p:cNvPr id="553" name="Freeform 951"/>
            <p:cNvSpPr>
              <a:spLocks/>
            </p:cNvSpPr>
            <p:nvPr/>
          </p:nvSpPr>
          <p:spPr bwMode="auto">
            <a:xfrm>
              <a:off x="1581" y="2772"/>
              <a:ext cx="117" cy="986"/>
            </a:xfrm>
            <a:custGeom>
              <a:avLst/>
              <a:gdLst>
                <a:gd name="T0" fmla="*/ 0 w 354"/>
                <a:gd name="T1" fmla="*/ 0 h 2742"/>
                <a:gd name="T2" fmla="*/ 0 w 354"/>
                <a:gd name="T3" fmla="*/ 0 h 2742"/>
                <a:gd name="T4" fmla="*/ 0 w 354"/>
                <a:gd name="T5" fmla="*/ 0 h 2742"/>
                <a:gd name="T6" fmla="*/ 0 w 354"/>
                <a:gd name="T7" fmla="*/ 0 h 2742"/>
                <a:gd name="T8" fmla="*/ 0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54" name="Rectangle 952"/>
            <p:cNvSpPr>
              <a:spLocks noChangeArrowheads="1"/>
            </p:cNvSpPr>
            <p:nvPr/>
          </p:nvSpPr>
          <p:spPr bwMode="auto">
            <a:xfrm>
              <a:off x="1141" y="2770"/>
              <a:ext cx="435" cy="987"/>
            </a:xfrm>
            <a:prstGeom prst="rect">
              <a:avLst/>
            </a:prstGeom>
            <a:gradFill rotWithShape="1">
              <a:gsLst>
                <a:gs pos="0">
                  <a:srgbClr val="808080"/>
                </a:gs>
                <a:gs pos="100000">
                  <a:srgbClr val="C0C0C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555" name="Freeform 953"/>
            <p:cNvSpPr>
              <a:spLocks/>
            </p:cNvSpPr>
            <p:nvPr/>
          </p:nvSpPr>
          <p:spPr bwMode="auto">
            <a:xfrm>
              <a:off x="1603" y="2831"/>
              <a:ext cx="70" cy="913"/>
            </a:xfrm>
            <a:custGeom>
              <a:avLst/>
              <a:gdLst>
                <a:gd name="T0" fmla="*/ 0 w 211"/>
                <a:gd name="T1" fmla="*/ 0 h 2537"/>
                <a:gd name="T2" fmla="*/ 0 w 211"/>
                <a:gd name="T3" fmla="*/ 0 h 2537"/>
                <a:gd name="T4" fmla="*/ 0 w 211"/>
                <a:gd name="T5" fmla="*/ 0 h 2537"/>
                <a:gd name="T6" fmla="*/ 0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56" name="Freeform 954"/>
            <p:cNvSpPr>
              <a:spLocks/>
            </p:cNvSpPr>
            <p:nvPr/>
          </p:nvSpPr>
          <p:spPr bwMode="auto">
            <a:xfrm>
              <a:off x="1588" y="3293"/>
              <a:ext cx="109" cy="81"/>
            </a:xfrm>
            <a:custGeom>
              <a:avLst/>
              <a:gdLst>
                <a:gd name="T0" fmla="*/ 0 w 328"/>
                <a:gd name="T1" fmla="*/ 0 h 226"/>
                <a:gd name="T2" fmla="*/ 0 w 328"/>
                <a:gd name="T3" fmla="*/ 0 h 226"/>
                <a:gd name="T4" fmla="*/ 0 w 328"/>
                <a:gd name="T5" fmla="*/ 0 h 226"/>
                <a:gd name="T6" fmla="*/ 0 w 328"/>
                <a:gd name="T7" fmla="*/ 0 h 226"/>
                <a:gd name="T8" fmla="*/ 0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57" name="Rectangle 955"/>
            <p:cNvSpPr>
              <a:spLocks noChangeArrowheads="1"/>
            </p:cNvSpPr>
            <p:nvPr/>
          </p:nvSpPr>
          <p:spPr bwMode="auto">
            <a:xfrm>
              <a:off x="1145" y="2885"/>
              <a:ext cx="248" cy="1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558" name="Group 956"/>
            <p:cNvGrpSpPr>
              <a:grpSpLocks/>
            </p:cNvGrpSpPr>
            <p:nvPr/>
          </p:nvGrpSpPr>
          <p:grpSpPr bwMode="auto">
            <a:xfrm>
              <a:off x="1367" y="2873"/>
              <a:ext cx="240" cy="63"/>
              <a:chOff x="614" y="2568"/>
              <a:chExt cx="725" cy="139"/>
            </a:xfrm>
          </p:grpSpPr>
          <p:sp>
            <p:nvSpPr>
              <p:cNvPr id="583" name="AutoShape 957"/>
              <p:cNvSpPr>
                <a:spLocks noChangeArrowheads="1"/>
              </p:cNvSpPr>
              <p:nvPr/>
            </p:nvSpPr>
            <p:spPr bwMode="auto">
              <a:xfrm>
                <a:off x="612" y="2569"/>
                <a:ext cx="725" cy="137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584" name="AutoShape 958"/>
              <p:cNvSpPr>
                <a:spLocks noChangeArrowheads="1"/>
              </p:cNvSpPr>
              <p:nvPr/>
            </p:nvSpPr>
            <p:spPr bwMode="auto">
              <a:xfrm>
                <a:off x="623" y="2582"/>
                <a:ext cx="691" cy="104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</p:grpSp>
        <p:sp>
          <p:nvSpPr>
            <p:cNvPr id="559" name="Rectangle 959"/>
            <p:cNvSpPr>
              <a:spLocks noChangeArrowheads="1"/>
            </p:cNvSpPr>
            <p:nvPr/>
          </p:nvSpPr>
          <p:spPr bwMode="auto">
            <a:xfrm>
              <a:off x="1149" y="3024"/>
              <a:ext cx="248" cy="21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560" name="Group 960"/>
            <p:cNvGrpSpPr>
              <a:grpSpLocks/>
            </p:cNvGrpSpPr>
            <p:nvPr/>
          </p:nvGrpSpPr>
          <p:grpSpPr bwMode="auto">
            <a:xfrm>
              <a:off x="1366" y="3014"/>
              <a:ext cx="240" cy="58"/>
              <a:chOff x="614" y="2568"/>
              <a:chExt cx="725" cy="139"/>
            </a:xfrm>
          </p:grpSpPr>
          <p:sp>
            <p:nvSpPr>
              <p:cNvPr id="581" name="AutoShape 961"/>
              <p:cNvSpPr>
                <a:spLocks noChangeArrowheads="1"/>
              </p:cNvSpPr>
              <p:nvPr/>
            </p:nvSpPr>
            <p:spPr bwMode="auto">
              <a:xfrm>
                <a:off x="615" y="2571"/>
                <a:ext cx="725" cy="135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582" name="AutoShape 962"/>
              <p:cNvSpPr>
                <a:spLocks noChangeArrowheads="1"/>
              </p:cNvSpPr>
              <p:nvPr/>
            </p:nvSpPr>
            <p:spPr bwMode="auto">
              <a:xfrm>
                <a:off x="626" y="2585"/>
                <a:ext cx="691" cy="106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</p:grpSp>
        <p:sp>
          <p:nvSpPr>
            <p:cNvPr id="561" name="Rectangle 963"/>
            <p:cNvSpPr>
              <a:spLocks noChangeArrowheads="1"/>
            </p:cNvSpPr>
            <p:nvPr/>
          </p:nvSpPr>
          <p:spPr bwMode="auto">
            <a:xfrm>
              <a:off x="1149" y="3172"/>
              <a:ext cx="244" cy="21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562" name="Rectangle 964"/>
            <p:cNvSpPr>
              <a:spLocks noChangeArrowheads="1"/>
            </p:cNvSpPr>
            <p:nvPr/>
          </p:nvSpPr>
          <p:spPr bwMode="auto">
            <a:xfrm>
              <a:off x="1153" y="3299"/>
              <a:ext cx="244" cy="21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563" name="Group 965"/>
            <p:cNvGrpSpPr>
              <a:grpSpLocks/>
            </p:cNvGrpSpPr>
            <p:nvPr/>
          </p:nvGrpSpPr>
          <p:grpSpPr bwMode="auto">
            <a:xfrm>
              <a:off x="1361" y="3287"/>
              <a:ext cx="240" cy="65"/>
              <a:chOff x="614" y="2568"/>
              <a:chExt cx="725" cy="139"/>
            </a:xfrm>
          </p:grpSpPr>
          <p:sp>
            <p:nvSpPr>
              <p:cNvPr id="579" name="AutoShape 966"/>
              <p:cNvSpPr>
                <a:spLocks noChangeArrowheads="1"/>
              </p:cNvSpPr>
              <p:nvPr/>
            </p:nvSpPr>
            <p:spPr bwMode="auto">
              <a:xfrm>
                <a:off x="619" y="2568"/>
                <a:ext cx="725" cy="139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580" name="AutoShape 967"/>
              <p:cNvSpPr>
                <a:spLocks noChangeArrowheads="1"/>
              </p:cNvSpPr>
              <p:nvPr/>
            </p:nvSpPr>
            <p:spPr bwMode="auto">
              <a:xfrm>
                <a:off x="630" y="2587"/>
                <a:ext cx="691" cy="101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</p:grpSp>
        <p:sp>
          <p:nvSpPr>
            <p:cNvPr id="564" name="Freeform 968"/>
            <p:cNvSpPr>
              <a:spLocks/>
            </p:cNvSpPr>
            <p:nvPr/>
          </p:nvSpPr>
          <p:spPr bwMode="auto">
            <a:xfrm>
              <a:off x="1590" y="3169"/>
              <a:ext cx="108" cy="81"/>
            </a:xfrm>
            <a:custGeom>
              <a:avLst/>
              <a:gdLst>
                <a:gd name="T0" fmla="*/ 0 w 328"/>
                <a:gd name="T1" fmla="*/ 0 h 226"/>
                <a:gd name="T2" fmla="*/ 0 w 328"/>
                <a:gd name="T3" fmla="*/ 0 h 226"/>
                <a:gd name="T4" fmla="*/ 0 w 328"/>
                <a:gd name="T5" fmla="*/ 0 h 226"/>
                <a:gd name="T6" fmla="*/ 0 w 328"/>
                <a:gd name="T7" fmla="*/ 0 h 226"/>
                <a:gd name="T8" fmla="*/ 0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565" name="Group 969"/>
            <p:cNvGrpSpPr>
              <a:grpSpLocks/>
            </p:cNvGrpSpPr>
            <p:nvPr/>
          </p:nvGrpSpPr>
          <p:grpSpPr bwMode="auto">
            <a:xfrm>
              <a:off x="1363" y="3158"/>
              <a:ext cx="240" cy="60"/>
              <a:chOff x="614" y="2568"/>
              <a:chExt cx="725" cy="139"/>
            </a:xfrm>
          </p:grpSpPr>
          <p:sp>
            <p:nvSpPr>
              <p:cNvPr id="577" name="AutoShape 970"/>
              <p:cNvSpPr>
                <a:spLocks noChangeArrowheads="1"/>
              </p:cNvSpPr>
              <p:nvPr/>
            </p:nvSpPr>
            <p:spPr bwMode="auto">
              <a:xfrm>
                <a:off x="613" y="2566"/>
                <a:ext cx="725" cy="144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578" name="AutoShape 971"/>
              <p:cNvSpPr>
                <a:spLocks noChangeArrowheads="1"/>
              </p:cNvSpPr>
              <p:nvPr/>
            </p:nvSpPr>
            <p:spPr bwMode="auto">
              <a:xfrm>
                <a:off x="624" y="2579"/>
                <a:ext cx="691" cy="11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</p:grpSp>
        <p:sp>
          <p:nvSpPr>
            <p:cNvPr id="566" name="Rectangle 972"/>
            <p:cNvSpPr>
              <a:spLocks noChangeArrowheads="1"/>
            </p:cNvSpPr>
            <p:nvPr/>
          </p:nvSpPr>
          <p:spPr bwMode="auto">
            <a:xfrm>
              <a:off x="1573" y="2770"/>
              <a:ext cx="30" cy="987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567" name="Freeform 973"/>
            <p:cNvSpPr>
              <a:spLocks/>
            </p:cNvSpPr>
            <p:nvPr/>
          </p:nvSpPr>
          <p:spPr bwMode="auto">
            <a:xfrm>
              <a:off x="1599" y="3019"/>
              <a:ext cx="98" cy="92"/>
            </a:xfrm>
            <a:custGeom>
              <a:avLst/>
              <a:gdLst>
                <a:gd name="T0" fmla="*/ 0 w 296"/>
                <a:gd name="T1" fmla="*/ 0 h 256"/>
                <a:gd name="T2" fmla="*/ 0 w 296"/>
                <a:gd name="T3" fmla="*/ 0 h 256"/>
                <a:gd name="T4" fmla="*/ 0 w 296"/>
                <a:gd name="T5" fmla="*/ 0 h 256"/>
                <a:gd name="T6" fmla="*/ 0 w 296"/>
                <a:gd name="T7" fmla="*/ 0 h 256"/>
                <a:gd name="T8" fmla="*/ 0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68" name="Freeform 974"/>
            <p:cNvSpPr>
              <a:spLocks/>
            </p:cNvSpPr>
            <p:nvPr/>
          </p:nvSpPr>
          <p:spPr bwMode="auto">
            <a:xfrm>
              <a:off x="1601" y="2878"/>
              <a:ext cx="101" cy="104"/>
            </a:xfrm>
            <a:custGeom>
              <a:avLst/>
              <a:gdLst>
                <a:gd name="T0" fmla="*/ 0 w 304"/>
                <a:gd name="T1" fmla="*/ 0 h 288"/>
                <a:gd name="T2" fmla="*/ 0 w 304"/>
                <a:gd name="T3" fmla="*/ 0 h 288"/>
                <a:gd name="T4" fmla="*/ 0 w 304"/>
                <a:gd name="T5" fmla="*/ 0 h 288"/>
                <a:gd name="T6" fmla="*/ 0 w 304"/>
                <a:gd name="T7" fmla="*/ 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69" name="Oval 975"/>
            <p:cNvSpPr>
              <a:spLocks noChangeArrowheads="1"/>
            </p:cNvSpPr>
            <p:nvPr/>
          </p:nvSpPr>
          <p:spPr bwMode="auto">
            <a:xfrm>
              <a:off x="1685" y="3712"/>
              <a:ext cx="19" cy="41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570" name="Freeform 976"/>
            <p:cNvSpPr>
              <a:spLocks/>
            </p:cNvSpPr>
            <p:nvPr/>
          </p:nvSpPr>
          <p:spPr bwMode="auto">
            <a:xfrm>
              <a:off x="1595" y="3713"/>
              <a:ext cx="102" cy="86"/>
            </a:xfrm>
            <a:custGeom>
              <a:avLst/>
              <a:gdLst>
                <a:gd name="T0" fmla="*/ 0 w 306"/>
                <a:gd name="T1" fmla="*/ 0 h 240"/>
                <a:gd name="T2" fmla="*/ 0 w 306"/>
                <a:gd name="T3" fmla="*/ 0 h 240"/>
                <a:gd name="T4" fmla="*/ 0 w 306"/>
                <a:gd name="T5" fmla="*/ 0 h 240"/>
                <a:gd name="T6" fmla="*/ 0 w 306"/>
                <a:gd name="T7" fmla="*/ 0 h 240"/>
                <a:gd name="T8" fmla="*/ 0 w 306"/>
                <a:gd name="T9" fmla="*/ 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DDDDD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71" name="AutoShape 977"/>
            <p:cNvSpPr>
              <a:spLocks noChangeArrowheads="1"/>
            </p:cNvSpPr>
            <p:nvPr/>
          </p:nvSpPr>
          <p:spPr bwMode="auto">
            <a:xfrm>
              <a:off x="1115" y="3742"/>
              <a:ext cx="495" cy="62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572" name="AutoShape 978"/>
            <p:cNvSpPr>
              <a:spLocks noChangeArrowheads="1"/>
            </p:cNvSpPr>
            <p:nvPr/>
          </p:nvSpPr>
          <p:spPr bwMode="auto">
            <a:xfrm>
              <a:off x="1141" y="3754"/>
              <a:ext cx="443" cy="35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573" name="Oval 979"/>
            <p:cNvSpPr>
              <a:spLocks noChangeArrowheads="1"/>
            </p:cNvSpPr>
            <p:nvPr/>
          </p:nvSpPr>
          <p:spPr bwMode="auto">
            <a:xfrm>
              <a:off x="1183" y="3612"/>
              <a:ext cx="68" cy="6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574" name="Oval 980"/>
            <p:cNvSpPr>
              <a:spLocks noChangeArrowheads="1"/>
            </p:cNvSpPr>
            <p:nvPr/>
          </p:nvSpPr>
          <p:spPr bwMode="auto">
            <a:xfrm>
              <a:off x="1258" y="3615"/>
              <a:ext cx="68" cy="59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pt-BR" altLang="pt-BR" sz="1800">
                <a:solidFill>
                  <a:srgbClr val="FF0000"/>
                </a:solidFill>
              </a:endParaRPr>
            </a:p>
          </p:txBody>
        </p:sp>
        <p:sp>
          <p:nvSpPr>
            <p:cNvPr id="575" name="Oval 981"/>
            <p:cNvSpPr>
              <a:spLocks noChangeArrowheads="1"/>
            </p:cNvSpPr>
            <p:nvPr/>
          </p:nvSpPr>
          <p:spPr bwMode="auto">
            <a:xfrm>
              <a:off x="1333" y="3612"/>
              <a:ext cx="64" cy="6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576" name="Rectangle 982"/>
            <p:cNvSpPr>
              <a:spLocks noChangeArrowheads="1"/>
            </p:cNvSpPr>
            <p:nvPr/>
          </p:nvSpPr>
          <p:spPr bwMode="auto">
            <a:xfrm>
              <a:off x="1498" y="3376"/>
              <a:ext cx="34" cy="32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</p:grpSp>
      <p:grpSp>
        <p:nvGrpSpPr>
          <p:cNvPr id="585" name="Group 983"/>
          <p:cNvGrpSpPr>
            <a:grpSpLocks/>
          </p:cNvGrpSpPr>
          <p:nvPr/>
        </p:nvGrpSpPr>
        <p:grpSpPr bwMode="auto">
          <a:xfrm>
            <a:off x="7900988" y="5224463"/>
            <a:ext cx="230187" cy="498475"/>
            <a:chOff x="1115" y="2770"/>
            <a:chExt cx="589" cy="1034"/>
          </a:xfrm>
        </p:grpSpPr>
        <p:sp>
          <p:nvSpPr>
            <p:cNvPr id="586" name="Freeform 984"/>
            <p:cNvSpPr>
              <a:spLocks/>
            </p:cNvSpPr>
            <p:nvPr/>
          </p:nvSpPr>
          <p:spPr bwMode="auto">
            <a:xfrm>
              <a:off x="1581" y="2772"/>
              <a:ext cx="117" cy="986"/>
            </a:xfrm>
            <a:custGeom>
              <a:avLst/>
              <a:gdLst>
                <a:gd name="T0" fmla="*/ 0 w 354"/>
                <a:gd name="T1" fmla="*/ 0 h 2742"/>
                <a:gd name="T2" fmla="*/ 0 w 354"/>
                <a:gd name="T3" fmla="*/ 0 h 2742"/>
                <a:gd name="T4" fmla="*/ 0 w 354"/>
                <a:gd name="T5" fmla="*/ 0 h 2742"/>
                <a:gd name="T6" fmla="*/ 0 w 354"/>
                <a:gd name="T7" fmla="*/ 0 h 2742"/>
                <a:gd name="T8" fmla="*/ 0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87" name="Rectangle 985"/>
            <p:cNvSpPr>
              <a:spLocks noChangeArrowheads="1"/>
            </p:cNvSpPr>
            <p:nvPr/>
          </p:nvSpPr>
          <p:spPr bwMode="auto">
            <a:xfrm>
              <a:off x="1143" y="2770"/>
              <a:ext cx="431" cy="985"/>
            </a:xfrm>
            <a:prstGeom prst="rect">
              <a:avLst/>
            </a:prstGeom>
            <a:gradFill rotWithShape="1">
              <a:gsLst>
                <a:gs pos="0">
                  <a:srgbClr val="808080"/>
                </a:gs>
                <a:gs pos="100000">
                  <a:srgbClr val="C0C0C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588" name="Freeform 986"/>
            <p:cNvSpPr>
              <a:spLocks/>
            </p:cNvSpPr>
            <p:nvPr/>
          </p:nvSpPr>
          <p:spPr bwMode="auto">
            <a:xfrm>
              <a:off x="1603" y="2831"/>
              <a:ext cx="70" cy="913"/>
            </a:xfrm>
            <a:custGeom>
              <a:avLst/>
              <a:gdLst>
                <a:gd name="T0" fmla="*/ 0 w 211"/>
                <a:gd name="T1" fmla="*/ 0 h 2537"/>
                <a:gd name="T2" fmla="*/ 0 w 211"/>
                <a:gd name="T3" fmla="*/ 0 h 2537"/>
                <a:gd name="T4" fmla="*/ 0 w 211"/>
                <a:gd name="T5" fmla="*/ 0 h 2537"/>
                <a:gd name="T6" fmla="*/ 0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89" name="Freeform 987"/>
            <p:cNvSpPr>
              <a:spLocks/>
            </p:cNvSpPr>
            <p:nvPr/>
          </p:nvSpPr>
          <p:spPr bwMode="auto">
            <a:xfrm>
              <a:off x="1588" y="3293"/>
              <a:ext cx="109" cy="81"/>
            </a:xfrm>
            <a:custGeom>
              <a:avLst/>
              <a:gdLst>
                <a:gd name="T0" fmla="*/ 0 w 328"/>
                <a:gd name="T1" fmla="*/ 0 h 226"/>
                <a:gd name="T2" fmla="*/ 0 w 328"/>
                <a:gd name="T3" fmla="*/ 0 h 226"/>
                <a:gd name="T4" fmla="*/ 0 w 328"/>
                <a:gd name="T5" fmla="*/ 0 h 226"/>
                <a:gd name="T6" fmla="*/ 0 w 328"/>
                <a:gd name="T7" fmla="*/ 0 h 226"/>
                <a:gd name="T8" fmla="*/ 0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90" name="Rectangle 988"/>
            <p:cNvSpPr>
              <a:spLocks noChangeArrowheads="1"/>
            </p:cNvSpPr>
            <p:nvPr/>
          </p:nvSpPr>
          <p:spPr bwMode="auto">
            <a:xfrm>
              <a:off x="1143" y="2885"/>
              <a:ext cx="248" cy="2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591" name="Group 989"/>
            <p:cNvGrpSpPr>
              <a:grpSpLocks/>
            </p:cNvGrpSpPr>
            <p:nvPr/>
          </p:nvGrpSpPr>
          <p:grpSpPr bwMode="auto">
            <a:xfrm>
              <a:off x="1367" y="2873"/>
              <a:ext cx="240" cy="63"/>
              <a:chOff x="614" y="2568"/>
              <a:chExt cx="725" cy="139"/>
            </a:xfrm>
          </p:grpSpPr>
          <p:sp>
            <p:nvSpPr>
              <p:cNvPr id="616" name="AutoShape 990"/>
              <p:cNvSpPr>
                <a:spLocks noChangeArrowheads="1"/>
              </p:cNvSpPr>
              <p:nvPr/>
            </p:nvSpPr>
            <p:spPr bwMode="auto">
              <a:xfrm>
                <a:off x="614" y="2566"/>
                <a:ext cx="724" cy="138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617" name="AutoShape 991"/>
              <p:cNvSpPr>
                <a:spLocks noChangeArrowheads="1"/>
              </p:cNvSpPr>
              <p:nvPr/>
            </p:nvSpPr>
            <p:spPr bwMode="auto">
              <a:xfrm>
                <a:off x="626" y="2581"/>
                <a:ext cx="699" cy="109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</p:grpSp>
        <p:sp>
          <p:nvSpPr>
            <p:cNvPr id="592" name="Rectangle 992"/>
            <p:cNvSpPr>
              <a:spLocks noChangeArrowheads="1"/>
            </p:cNvSpPr>
            <p:nvPr/>
          </p:nvSpPr>
          <p:spPr bwMode="auto">
            <a:xfrm>
              <a:off x="1152" y="3024"/>
              <a:ext cx="244" cy="23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593" name="Group 993"/>
            <p:cNvGrpSpPr>
              <a:grpSpLocks/>
            </p:cNvGrpSpPr>
            <p:nvPr/>
          </p:nvGrpSpPr>
          <p:grpSpPr bwMode="auto">
            <a:xfrm>
              <a:off x="1366" y="3014"/>
              <a:ext cx="240" cy="58"/>
              <a:chOff x="614" y="2568"/>
              <a:chExt cx="725" cy="139"/>
            </a:xfrm>
          </p:grpSpPr>
          <p:sp>
            <p:nvSpPr>
              <p:cNvPr id="614" name="AutoShape 994"/>
              <p:cNvSpPr>
                <a:spLocks noChangeArrowheads="1"/>
              </p:cNvSpPr>
              <p:nvPr/>
            </p:nvSpPr>
            <p:spPr bwMode="auto">
              <a:xfrm>
                <a:off x="617" y="2567"/>
                <a:ext cx="724" cy="142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615" name="AutoShape 995"/>
              <p:cNvSpPr>
                <a:spLocks noChangeArrowheads="1"/>
              </p:cNvSpPr>
              <p:nvPr/>
            </p:nvSpPr>
            <p:spPr bwMode="auto">
              <a:xfrm>
                <a:off x="629" y="2583"/>
                <a:ext cx="699" cy="11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</p:grpSp>
        <p:sp>
          <p:nvSpPr>
            <p:cNvPr id="594" name="Rectangle 996"/>
            <p:cNvSpPr>
              <a:spLocks noChangeArrowheads="1"/>
            </p:cNvSpPr>
            <p:nvPr/>
          </p:nvSpPr>
          <p:spPr bwMode="auto">
            <a:xfrm>
              <a:off x="1147" y="3172"/>
              <a:ext cx="244" cy="2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595" name="Rectangle 997"/>
            <p:cNvSpPr>
              <a:spLocks noChangeArrowheads="1"/>
            </p:cNvSpPr>
            <p:nvPr/>
          </p:nvSpPr>
          <p:spPr bwMode="auto">
            <a:xfrm>
              <a:off x="1152" y="3300"/>
              <a:ext cx="248" cy="2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596" name="Group 998"/>
            <p:cNvGrpSpPr>
              <a:grpSpLocks/>
            </p:cNvGrpSpPr>
            <p:nvPr/>
          </p:nvGrpSpPr>
          <p:grpSpPr bwMode="auto">
            <a:xfrm>
              <a:off x="1361" y="3287"/>
              <a:ext cx="240" cy="65"/>
              <a:chOff x="614" y="2568"/>
              <a:chExt cx="725" cy="139"/>
            </a:xfrm>
          </p:grpSpPr>
          <p:sp>
            <p:nvSpPr>
              <p:cNvPr id="612" name="AutoShape 999"/>
              <p:cNvSpPr>
                <a:spLocks noChangeArrowheads="1"/>
              </p:cNvSpPr>
              <p:nvPr/>
            </p:nvSpPr>
            <p:spPr bwMode="auto">
              <a:xfrm>
                <a:off x="619" y="2568"/>
                <a:ext cx="724" cy="141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613" name="AutoShape 1000"/>
              <p:cNvSpPr>
                <a:spLocks noChangeArrowheads="1"/>
              </p:cNvSpPr>
              <p:nvPr/>
            </p:nvSpPr>
            <p:spPr bwMode="auto">
              <a:xfrm>
                <a:off x="632" y="2582"/>
                <a:ext cx="699" cy="113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</p:grpSp>
        <p:sp>
          <p:nvSpPr>
            <p:cNvPr id="597" name="Freeform 1001"/>
            <p:cNvSpPr>
              <a:spLocks/>
            </p:cNvSpPr>
            <p:nvPr/>
          </p:nvSpPr>
          <p:spPr bwMode="auto">
            <a:xfrm>
              <a:off x="1590" y="3169"/>
              <a:ext cx="108" cy="81"/>
            </a:xfrm>
            <a:custGeom>
              <a:avLst/>
              <a:gdLst>
                <a:gd name="T0" fmla="*/ 0 w 328"/>
                <a:gd name="T1" fmla="*/ 0 h 226"/>
                <a:gd name="T2" fmla="*/ 0 w 328"/>
                <a:gd name="T3" fmla="*/ 0 h 226"/>
                <a:gd name="T4" fmla="*/ 0 w 328"/>
                <a:gd name="T5" fmla="*/ 0 h 226"/>
                <a:gd name="T6" fmla="*/ 0 w 328"/>
                <a:gd name="T7" fmla="*/ 0 h 226"/>
                <a:gd name="T8" fmla="*/ 0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598" name="Group 1002"/>
            <p:cNvGrpSpPr>
              <a:grpSpLocks/>
            </p:cNvGrpSpPr>
            <p:nvPr/>
          </p:nvGrpSpPr>
          <p:grpSpPr bwMode="auto">
            <a:xfrm>
              <a:off x="1363" y="3158"/>
              <a:ext cx="240" cy="60"/>
              <a:chOff x="614" y="2568"/>
              <a:chExt cx="725" cy="139"/>
            </a:xfrm>
          </p:grpSpPr>
          <p:sp>
            <p:nvSpPr>
              <p:cNvPr id="610" name="AutoShape 1003"/>
              <p:cNvSpPr>
                <a:spLocks noChangeArrowheads="1"/>
              </p:cNvSpPr>
              <p:nvPr/>
            </p:nvSpPr>
            <p:spPr bwMode="auto">
              <a:xfrm>
                <a:off x="613" y="2569"/>
                <a:ext cx="724" cy="137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611" name="AutoShape 1004"/>
              <p:cNvSpPr>
                <a:spLocks noChangeArrowheads="1"/>
              </p:cNvSpPr>
              <p:nvPr/>
            </p:nvSpPr>
            <p:spPr bwMode="auto">
              <a:xfrm>
                <a:off x="626" y="2585"/>
                <a:ext cx="699" cy="107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</p:grpSp>
        <p:sp>
          <p:nvSpPr>
            <p:cNvPr id="599" name="Rectangle 1005"/>
            <p:cNvSpPr>
              <a:spLocks noChangeArrowheads="1"/>
            </p:cNvSpPr>
            <p:nvPr/>
          </p:nvSpPr>
          <p:spPr bwMode="auto">
            <a:xfrm>
              <a:off x="1574" y="2770"/>
              <a:ext cx="28" cy="988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600" name="Freeform 1006"/>
            <p:cNvSpPr>
              <a:spLocks/>
            </p:cNvSpPr>
            <p:nvPr/>
          </p:nvSpPr>
          <p:spPr bwMode="auto">
            <a:xfrm>
              <a:off x="1599" y="3019"/>
              <a:ext cx="98" cy="92"/>
            </a:xfrm>
            <a:custGeom>
              <a:avLst/>
              <a:gdLst>
                <a:gd name="T0" fmla="*/ 0 w 296"/>
                <a:gd name="T1" fmla="*/ 0 h 256"/>
                <a:gd name="T2" fmla="*/ 0 w 296"/>
                <a:gd name="T3" fmla="*/ 0 h 256"/>
                <a:gd name="T4" fmla="*/ 0 w 296"/>
                <a:gd name="T5" fmla="*/ 0 h 256"/>
                <a:gd name="T6" fmla="*/ 0 w 296"/>
                <a:gd name="T7" fmla="*/ 0 h 256"/>
                <a:gd name="T8" fmla="*/ 0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01" name="Freeform 1007"/>
            <p:cNvSpPr>
              <a:spLocks/>
            </p:cNvSpPr>
            <p:nvPr/>
          </p:nvSpPr>
          <p:spPr bwMode="auto">
            <a:xfrm>
              <a:off x="1601" y="2878"/>
              <a:ext cx="101" cy="104"/>
            </a:xfrm>
            <a:custGeom>
              <a:avLst/>
              <a:gdLst>
                <a:gd name="T0" fmla="*/ 0 w 304"/>
                <a:gd name="T1" fmla="*/ 0 h 288"/>
                <a:gd name="T2" fmla="*/ 0 w 304"/>
                <a:gd name="T3" fmla="*/ 0 h 288"/>
                <a:gd name="T4" fmla="*/ 0 w 304"/>
                <a:gd name="T5" fmla="*/ 0 h 288"/>
                <a:gd name="T6" fmla="*/ 0 w 304"/>
                <a:gd name="T7" fmla="*/ 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02" name="Oval 1008"/>
            <p:cNvSpPr>
              <a:spLocks noChangeArrowheads="1"/>
            </p:cNvSpPr>
            <p:nvPr/>
          </p:nvSpPr>
          <p:spPr bwMode="auto">
            <a:xfrm>
              <a:off x="1684" y="3712"/>
              <a:ext cx="20" cy="43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603" name="Freeform 1009"/>
            <p:cNvSpPr>
              <a:spLocks/>
            </p:cNvSpPr>
            <p:nvPr/>
          </p:nvSpPr>
          <p:spPr bwMode="auto">
            <a:xfrm>
              <a:off x="1595" y="3713"/>
              <a:ext cx="102" cy="86"/>
            </a:xfrm>
            <a:custGeom>
              <a:avLst/>
              <a:gdLst>
                <a:gd name="T0" fmla="*/ 0 w 306"/>
                <a:gd name="T1" fmla="*/ 0 h 240"/>
                <a:gd name="T2" fmla="*/ 0 w 306"/>
                <a:gd name="T3" fmla="*/ 0 h 240"/>
                <a:gd name="T4" fmla="*/ 0 w 306"/>
                <a:gd name="T5" fmla="*/ 0 h 240"/>
                <a:gd name="T6" fmla="*/ 0 w 306"/>
                <a:gd name="T7" fmla="*/ 0 h 240"/>
                <a:gd name="T8" fmla="*/ 0 w 306"/>
                <a:gd name="T9" fmla="*/ 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DDDDD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04" name="AutoShape 1010"/>
            <p:cNvSpPr>
              <a:spLocks noChangeArrowheads="1"/>
            </p:cNvSpPr>
            <p:nvPr/>
          </p:nvSpPr>
          <p:spPr bwMode="auto">
            <a:xfrm>
              <a:off x="1115" y="3741"/>
              <a:ext cx="496" cy="63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605" name="AutoShape 1011"/>
            <p:cNvSpPr>
              <a:spLocks noChangeArrowheads="1"/>
            </p:cNvSpPr>
            <p:nvPr/>
          </p:nvSpPr>
          <p:spPr bwMode="auto">
            <a:xfrm>
              <a:off x="1143" y="3755"/>
              <a:ext cx="443" cy="36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606" name="Oval 1012"/>
            <p:cNvSpPr>
              <a:spLocks noChangeArrowheads="1"/>
            </p:cNvSpPr>
            <p:nvPr/>
          </p:nvSpPr>
          <p:spPr bwMode="auto">
            <a:xfrm>
              <a:off x="1184" y="3613"/>
              <a:ext cx="65" cy="63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607" name="Oval 1013"/>
            <p:cNvSpPr>
              <a:spLocks noChangeArrowheads="1"/>
            </p:cNvSpPr>
            <p:nvPr/>
          </p:nvSpPr>
          <p:spPr bwMode="auto">
            <a:xfrm>
              <a:off x="1257" y="3613"/>
              <a:ext cx="65" cy="63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pt-BR" altLang="pt-BR" sz="1800">
                <a:solidFill>
                  <a:srgbClr val="FF0000"/>
                </a:solidFill>
              </a:endParaRPr>
            </a:p>
          </p:txBody>
        </p:sp>
        <p:sp>
          <p:nvSpPr>
            <p:cNvPr id="608" name="Oval 1014"/>
            <p:cNvSpPr>
              <a:spLocks noChangeArrowheads="1"/>
            </p:cNvSpPr>
            <p:nvPr/>
          </p:nvSpPr>
          <p:spPr bwMode="auto">
            <a:xfrm>
              <a:off x="1330" y="3613"/>
              <a:ext cx="65" cy="59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609" name="Rectangle 1015"/>
            <p:cNvSpPr>
              <a:spLocks noChangeArrowheads="1"/>
            </p:cNvSpPr>
            <p:nvPr/>
          </p:nvSpPr>
          <p:spPr bwMode="auto">
            <a:xfrm>
              <a:off x="1497" y="3376"/>
              <a:ext cx="32" cy="329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</p:grpSp>
      <p:grpSp>
        <p:nvGrpSpPr>
          <p:cNvPr id="618" name="Group 1016"/>
          <p:cNvGrpSpPr>
            <a:grpSpLocks/>
          </p:cNvGrpSpPr>
          <p:nvPr/>
        </p:nvGrpSpPr>
        <p:grpSpPr bwMode="auto">
          <a:xfrm>
            <a:off x="7389813" y="3911600"/>
            <a:ext cx="506412" cy="209550"/>
            <a:chOff x="4655" y="2464"/>
            <a:chExt cx="319" cy="132"/>
          </a:xfrm>
        </p:grpSpPr>
        <p:grpSp>
          <p:nvGrpSpPr>
            <p:cNvPr id="619" name="Group 1017"/>
            <p:cNvGrpSpPr>
              <a:grpSpLocks/>
            </p:cNvGrpSpPr>
            <p:nvPr/>
          </p:nvGrpSpPr>
          <p:grpSpPr bwMode="auto">
            <a:xfrm>
              <a:off x="4660" y="2464"/>
              <a:ext cx="310" cy="130"/>
              <a:chOff x="4334" y="1470"/>
              <a:chExt cx="246" cy="107"/>
            </a:xfrm>
          </p:grpSpPr>
          <p:sp>
            <p:nvSpPr>
              <p:cNvPr id="628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629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630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631" name="Group 1021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634" name="Freeform 1022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35" name="Freeform 1023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632" name="Line 1024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33" name="Line 1025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4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620" name="Oval 407"/>
            <p:cNvSpPr>
              <a:spLocks noChangeArrowheads="1"/>
            </p:cNvSpPr>
            <p:nvPr/>
          </p:nvSpPr>
          <p:spPr bwMode="auto">
            <a:xfrm>
              <a:off x="4656" y="2522"/>
              <a:ext cx="316" cy="74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621" name="Rectangle 410"/>
            <p:cNvSpPr>
              <a:spLocks noChangeArrowheads="1"/>
            </p:cNvSpPr>
            <p:nvPr/>
          </p:nvSpPr>
          <p:spPr bwMode="auto">
            <a:xfrm>
              <a:off x="4656" y="2514"/>
              <a:ext cx="318" cy="45"/>
            </a:xfrm>
            <a:prstGeom prst="rect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622" name="Oval 411"/>
            <p:cNvSpPr>
              <a:spLocks noChangeArrowheads="1"/>
            </p:cNvSpPr>
            <p:nvPr/>
          </p:nvSpPr>
          <p:spPr bwMode="auto">
            <a:xfrm>
              <a:off x="4655" y="2464"/>
              <a:ext cx="317" cy="86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623" name="Group 1029"/>
            <p:cNvGrpSpPr>
              <a:grpSpLocks/>
            </p:cNvGrpSpPr>
            <p:nvPr/>
          </p:nvGrpSpPr>
          <p:grpSpPr bwMode="auto">
            <a:xfrm>
              <a:off x="4719" y="2486"/>
              <a:ext cx="179" cy="41"/>
              <a:chOff x="2468" y="1332"/>
              <a:chExt cx="310" cy="60"/>
            </a:xfrm>
          </p:grpSpPr>
          <p:sp>
            <p:nvSpPr>
              <p:cNvPr id="626" name="Freeform 1030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7" name="Freeform 1031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624" name="Line 1032"/>
            <p:cNvSpPr>
              <a:spLocks noChangeShapeType="1"/>
            </p:cNvSpPr>
            <p:nvPr/>
          </p:nvSpPr>
          <p:spPr bwMode="auto">
            <a:xfrm>
              <a:off x="4656" y="2506"/>
              <a:ext cx="0" cy="5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25" name="Line 1033"/>
            <p:cNvSpPr>
              <a:spLocks noChangeShapeType="1"/>
            </p:cNvSpPr>
            <p:nvPr/>
          </p:nvSpPr>
          <p:spPr bwMode="auto">
            <a:xfrm>
              <a:off x="4972" y="2507"/>
              <a:ext cx="0" cy="5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36" name="Group 1034"/>
          <p:cNvGrpSpPr>
            <a:grpSpLocks/>
          </p:cNvGrpSpPr>
          <p:nvPr/>
        </p:nvGrpSpPr>
        <p:grpSpPr bwMode="auto">
          <a:xfrm>
            <a:off x="7081838" y="3629025"/>
            <a:ext cx="506412" cy="209550"/>
            <a:chOff x="4655" y="2464"/>
            <a:chExt cx="319" cy="132"/>
          </a:xfrm>
        </p:grpSpPr>
        <p:grpSp>
          <p:nvGrpSpPr>
            <p:cNvPr id="637" name="Group 1035"/>
            <p:cNvGrpSpPr>
              <a:grpSpLocks/>
            </p:cNvGrpSpPr>
            <p:nvPr/>
          </p:nvGrpSpPr>
          <p:grpSpPr bwMode="auto">
            <a:xfrm>
              <a:off x="4660" y="2464"/>
              <a:ext cx="310" cy="130"/>
              <a:chOff x="4334" y="1470"/>
              <a:chExt cx="246" cy="107"/>
            </a:xfrm>
          </p:grpSpPr>
          <p:sp>
            <p:nvSpPr>
              <p:cNvPr id="646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647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648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649" name="Group 1039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652" name="Freeform 1040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53" name="Freeform 1041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650" name="Line 1042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51" name="Line 1043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4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638" name="Oval 407"/>
            <p:cNvSpPr>
              <a:spLocks noChangeArrowheads="1"/>
            </p:cNvSpPr>
            <p:nvPr/>
          </p:nvSpPr>
          <p:spPr bwMode="auto">
            <a:xfrm>
              <a:off x="4656" y="2522"/>
              <a:ext cx="316" cy="74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639" name="Rectangle 410"/>
            <p:cNvSpPr>
              <a:spLocks noChangeArrowheads="1"/>
            </p:cNvSpPr>
            <p:nvPr/>
          </p:nvSpPr>
          <p:spPr bwMode="auto">
            <a:xfrm>
              <a:off x="4656" y="2514"/>
              <a:ext cx="318" cy="45"/>
            </a:xfrm>
            <a:prstGeom prst="rect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640" name="Oval 411"/>
            <p:cNvSpPr>
              <a:spLocks noChangeArrowheads="1"/>
            </p:cNvSpPr>
            <p:nvPr/>
          </p:nvSpPr>
          <p:spPr bwMode="auto">
            <a:xfrm>
              <a:off x="4655" y="2464"/>
              <a:ext cx="317" cy="86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641" name="Group 1047"/>
            <p:cNvGrpSpPr>
              <a:grpSpLocks/>
            </p:cNvGrpSpPr>
            <p:nvPr/>
          </p:nvGrpSpPr>
          <p:grpSpPr bwMode="auto">
            <a:xfrm>
              <a:off x="4719" y="2486"/>
              <a:ext cx="179" cy="41"/>
              <a:chOff x="2468" y="1332"/>
              <a:chExt cx="310" cy="60"/>
            </a:xfrm>
          </p:grpSpPr>
          <p:sp>
            <p:nvSpPr>
              <p:cNvPr id="644" name="Freeform 1048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5" name="Freeform 1049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642" name="Line 1050"/>
            <p:cNvSpPr>
              <a:spLocks noChangeShapeType="1"/>
            </p:cNvSpPr>
            <p:nvPr/>
          </p:nvSpPr>
          <p:spPr bwMode="auto">
            <a:xfrm>
              <a:off x="4656" y="2506"/>
              <a:ext cx="0" cy="5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43" name="Line 1051"/>
            <p:cNvSpPr>
              <a:spLocks noChangeShapeType="1"/>
            </p:cNvSpPr>
            <p:nvPr/>
          </p:nvSpPr>
          <p:spPr bwMode="auto">
            <a:xfrm>
              <a:off x="4972" y="2507"/>
              <a:ext cx="0" cy="5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54" name="Group 1052"/>
          <p:cNvGrpSpPr>
            <a:grpSpLocks/>
          </p:cNvGrpSpPr>
          <p:nvPr/>
        </p:nvGrpSpPr>
        <p:grpSpPr bwMode="auto">
          <a:xfrm>
            <a:off x="7732713" y="3641725"/>
            <a:ext cx="506412" cy="209550"/>
            <a:chOff x="4655" y="2464"/>
            <a:chExt cx="319" cy="132"/>
          </a:xfrm>
        </p:grpSpPr>
        <p:grpSp>
          <p:nvGrpSpPr>
            <p:cNvPr id="655" name="Group 1053"/>
            <p:cNvGrpSpPr>
              <a:grpSpLocks/>
            </p:cNvGrpSpPr>
            <p:nvPr/>
          </p:nvGrpSpPr>
          <p:grpSpPr bwMode="auto">
            <a:xfrm>
              <a:off x="4660" y="2464"/>
              <a:ext cx="310" cy="130"/>
              <a:chOff x="4334" y="1470"/>
              <a:chExt cx="246" cy="107"/>
            </a:xfrm>
          </p:grpSpPr>
          <p:sp>
            <p:nvSpPr>
              <p:cNvPr id="664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665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666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667" name="Group 1057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670" name="Freeform 105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71" name="Freeform 105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668" name="Line 1060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69" name="Line 1061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4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656" name="Oval 407"/>
            <p:cNvSpPr>
              <a:spLocks noChangeArrowheads="1"/>
            </p:cNvSpPr>
            <p:nvPr/>
          </p:nvSpPr>
          <p:spPr bwMode="auto">
            <a:xfrm>
              <a:off x="4656" y="2522"/>
              <a:ext cx="316" cy="74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657" name="Rectangle 410"/>
            <p:cNvSpPr>
              <a:spLocks noChangeArrowheads="1"/>
            </p:cNvSpPr>
            <p:nvPr/>
          </p:nvSpPr>
          <p:spPr bwMode="auto">
            <a:xfrm>
              <a:off x="4656" y="2514"/>
              <a:ext cx="318" cy="45"/>
            </a:xfrm>
            <a:prstGeom prst="rect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658" name="Oval 411"/>
            <p:cNvSpPr>
              <a:spLocks noChangeArrowheads="1"/>
            </p:cNvSpPr>
            <p:nvPr/>
          </p:nvSpPr>
          <p:spPr bwMode="auto">
            <a:xfrm>
              <a:off x="4655" y="2464"/>
              <a:ext cx="317" cy="86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659" name="Group 1065"/>
            <p:cNvGrpSpPr>
              <a:grpSpLocks/>
            </p:cNvGrpSpPr>
            <p:nvPr/>
          </p:nvGrpSpPr>
          <p:grpSpPr bwMode="auto">
            <a:xfrm>
              <a:off x="4719" y="2486"/>
              <a:ext cx="179" cy="41"/>
              <a:chOff x="2468" y="1332"/>
              <a:chExt cx="310" cy="60"/>
            </a:xfrm>
          </p:grpSpPr>
          <p:sp>
            <p:nvSpPr>
              <p:cNvPr id="662" name="Freeform 1066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63" name="Freeform 1067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660" name="Line 1068"/>
            <p:cNvSpPr>
              <a:spLocks noChangeShapeType="1"/>
            </p:cNvSpPr>
            <p:nvPr/>
          </p:nvSpPr>
          <p:spPr bwMode="auto">
            <a:xfrm>
              <a:off x="4656" y="2506"/>
              <a:ext cx="0" cy="5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61" name="Line 1069"/>
            <p:cNvSpPr>
              <a:spLocks noChangeShapeType="1"/>
            </p:cNvSpPr>
            <p:nvPr/>
          </p:nvSpPr>
          <p:spPr bwMode="auto">
            <a:xfrm>
              <a:off x="4972" y="2507"/>
              <a:ext cx="0" cy="5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72" name="Group 1070"/>
          <p:cNvGrpSpPr>
            <a:grpSpLocks/>
          </p:cNvGrpSpPr>
          <p:nvPr/>
        </p:nvGrpSpPr>
        <p:grpSpPr bwMode="auto">
          <a:xfrm>
            <a:off x="7202488" y="2486025"/>
            <a:ext cx="392112" cy="180975"/>
            <a:chOff x="4655" y="2464"/>
            <a:chExt cx="319" cy="132"/>
          </a:xfrm>
        </p:grpSpPr>
        <p:grpSp>
          <p:nvGrpSpPr>
            <p:cNvPr id="673" name="Group 1071"/>
            <p:cNvGrpSpPr>
              <a:grpSpLocks/>
            </p:cNvGrpSpPr>
            <p:nvPr/>
          </p:nvGrpSpPr>
          <p:grpSpPr bwMode="auto">
            <a:xfrm>
              <a:off x="4660" y="2464"/>
              <a:ext cx="310" cy="130"/>
              <a:chOff x="4334" y="1470"/>
              <a:chExt cx="246" cy="107"/>
            </a:xfrm>
          </p:grpSpPr>
          <p:sp>
            <p:nvSpPr>
              <p:cNvPr id="682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683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684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685" name="Group 1075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688" name="Freeform 1076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89" name="Freeform 1077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686" name="Line 1078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87" name="Line 1079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674" name="Oval 407"/>
            <p:cNvSpPr>
              <a:spLocks noChangeArrowheads="1"/>
            </p:cNvSpPr>
            <p:nvPr/>
          </p:nvSpPr>
          <p:spPr bwMode="auto">
            <a:xfrm>
              <a:off x="4656" y="2522"/>
              <a:ext cx="316" cy="74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675" name="Rectangle 410"/>
            <p:cNvSpPr>
              <a:spLocks noChangeArrowheads="1"/>
            </p:cNvSpPr>
            <p:nvPr/>
          </p:nvSpPr>
          <p:spPr bwMode="auto">
            <a:xfrm>
              <a:off x="4656" y="2514"/>
              <a:ext cx="318" cy="45"/>
            </a:xfrm>
            <a:prstGeom prst="rect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676" name="Oval 411"/>
            <p:cNvSpPr>
              <a:spLocks noChangeArrowheads="1"/>
            </p:cNvSpPr>
            <p:nvPr/>
          </p:nvSpPr>
          <p:spPr bwMode="auto">
            <a:xfrm>
              <a:off x="4655" y="2464"/>
              <a:ext cx="317" cy="86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677" name="Group 1083"/>
            <p:cNvGrpSpPr>
              <a:grpSpLocks/>
            </p:cNvGrpSpPr>
            <p:nvPr/>
          </p:nvGrpSpPr>
          <p:grpSpPr bwMode="auto">
            <a:xfrm>
              <a:off x="4719" y="2486"/>
              <a:ext cx="179" cy="41"/>
              <a:chOff x="2468" y="1332"/>
              <a:chExt cx="310" cy="60"/>
            </a:xfrm>
          </p:grpSpPr>
          <p:sp>
            <p:nvSpPr>
              <p:cNvPr id="680" name="Freeform 1084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81" name="Freeform 1085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678" name="Line 1086"/>
            <p:cNvSpPr>
              <a:spLocks noChangeShapeType="1"/>
            </p:cNvSpPr>
            <p:nvPr/>
          </p:nvSpPr>
          <p:spPr bwMode="auto">
            <a:xfrm>
              <a:off x="4656" y="2506"/>
              <a:ext cx="0" cy="5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79" name="Line 1087"/>
            <p:cNvSpPr>
              <a:spLocks noChangeShapeType="1"/>
            </p:cNvSpPr>
            <p:nvPr/>
          </p:nvSpPr>
          <p:spPr bwMode="auto">
            <a:xfrm>
              <a:off x="4971" y="2507"/>
              <a:ext cx="0" cy="5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90" name="Group 1088"/>
          <p:cNvGrpSpPr>
            <a:grpSpLocks/>
          </p:cNvGrpSpPr>
          <p:nvPr/>
        </p:nvGrpSpPr>
        <p:grpSpPr bwMode="auto">
          <a:xfrm>
            <a:off x="7205663" y="2752725"/>
            <a:ext cx="407987" cy="180975"/>
            <a:chOff x="4655" y="2464"/>
            <a:chExt cx="319" cy="132"/>
          </a:xfrm>
        </p:grpSpPr>
        <p:grpSp>
          <p:nvGrpSpPr>
            <p:cNvPr id="691" name="Group 1089"/>
            <p:cNvGrpSpPr>
              <a:grpSpLocks/>
            </p:cNvGrpSpPr>
            <p:nvPr/>
          </p:nvGrpSpPr>
          <p:grpSpPr bwMode="auto">
            <a:xfrm>
              <a:off x="4660" y="2464"/>
              <a:ext cx="310" cy="130"/>
              <a:chOff x="4334" y="1470"/>
              <a:chExt cx="246" cy="107"/>
            </a:xfrm>
          </p:grpSpPr>
          <p:sp>
            <p:nvSpPr>
              <p:cNvPr id="700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701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702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703" name="Group 1093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706" name="Freeform 1094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707" name="Freeform 1095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704" name="Line 1096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05" name="Line 1097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692" name="Oval 407"/>
            <p:cNvSpPr>
              <a:spLocks noChangeArrowheads="1"/>
            </p:cNvSpPr>
            <p:nvPr/>
          </p:nvSpPr>
          <p:spPr bwMode="auto">
            <a:xfrm>
              <a:off x="4656" y="2522"/>
              <a:ext cx="316" cy="74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693" name="Rectangle 410"/>
            <p:cNvSpPr>
              <a:spLocks noChangeArrowheads="1"/>
            </p:cNvSpPr>
            <p:nvPr/>
          </p:nvSpPr>
          <p:spPr bwMode="auto">
            <a:xfrm>
              <a:off x="4656" y="2514"/>
              <a:ext cx="318" cy="45"/>
            </a:xfrm>
            <a:prstGeom prst="rect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694" name="Oval 411"/>
            <p:cNvSpPr>
              <a:spLocks noChangeArrowheads="1"/>
            </p:cNvSpPr>
            <p:nvPr/>
          </p:nvSpPr>
          <p:spPr bwMode="auto">
            <a:xfrm>
              <a:off x="4655" y="2464"/>
              <a:ext cx="317" cy="86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695" name="Group 1101"/>
            <p:cNvGrpSpPr>
              <a:grpSpLocks/>
            </p:cNvGrpSpPr>
            <p:nvPr/>
          </p:nvGrpSpPr>
          <p:grpSpPr bwMode="auto">
            <a:xfrm>
              <a:off x="4719" y="2486"/>
              <a:ext cx="179" cy="41"/>
              <a:chOff x="2468" y="1332"/>
              <a:chExt cx="310" cy="60"/>
            </a:xfrm>
          </p:grpSpPr>
          <p:sp>
            <p:nvSpPr>
              <p:cNvPr id="698" name="Freeform 1102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99" name="Freeform 1103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696" name="Line 1104"/>
            <p:cNvSpPr>
              <a:spLocks noChangeShapeType="1"/>
            </p:cNvSpPr>
            <p:nvPr/>
          </p:nvSpPr>
          <p:spPr bwMode="auto">
            <a:xfrm>
              <a:off x="4656" y="2506"/>
              <a:ext cx="0" cy="5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97" name="Line 1105"/>
            <p:cNvSpPr>
              <a:spLocks noChangeShapeType="1"/>
            </p:cNvSpPr>
            <p:nvPr/>
          </p:nvSpPr>
          <p:spPr bwMode="auto">
            <a:xfrm>
              <a:off x="4972" y="2507"/>
              <a:ext cx="0" cy="5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08" name="Group 1106"/>
          <p:cNvGrpSpPr>
            <a:grpSpLocks/>
          </p:cNvGrpSpPr>
          <p:nvPr/>
        </p:nvGrpSpPr>
        <p:grpSpPr bwMode="auto">
          <a:xfrm>
            <a:off x="7758113" y="2749550"/>
            <a:ext cx="407987" cy="180975"/>
            <a:chOff x="4655" y="2464"/>
            <a:chExt cx="319" cy="132"/>
          </a:xfrm>
        </p:grpSpPr>
        <p:grpSp>
          <p:nvGrpSpPr>
            <p:cNvPr id="709" name="Group 1107"/>
            <p:cNvGrpSpPr>
              <a:grpSpLocks/>
            </p:cNvGrpSpPr>
            <p:nvPr/>
          </p:nvGrpSpPr>
          <p:grpSpPr bwMode="auto">
            <a:xfrm>
              <a:off x="4660" y="2464"/>
              <a:ext cx="310" cy="130"/>
              <a:chOff x="4334" y="1470"/>
              <a:chExt cx="246" cy="107"/>
            </a:xfrm>
          </p:grpSpPr>
          <p:sp>
            <p:nvSpPr>
              <p:cNvPr id="718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719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720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721" name="Group 1111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724" name="Freeform 1112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725" name="Freeform 1113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722" name="Line 1114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23" name="Line 1115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710" name="Oval 407"/>
            <p:cNvSpPr>
              <a:spLocks noChangeArrowheads="1"/>
            </p:cNvSpPr>
            <p:nvPr/>
          </p:nvSpPr>
          <p:spPr bwMode="auto">
            <a:xfrm>
              <a:off x="4656" y="2522"/>
              <a:ext cx="316" cy="74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711" name="Rectangle 410"/>
            <p:cNvSpPr>
              <a:spLocks noChangeArrowheads="1"/>
            </p:cNvSpPr>
            <p:nvPr/>
          </p:nvSpPr>
          <p:spPr bwMode="auto">
            <a:xfrm>
              <a:off x="4656" y="2514"/>
              <a:ext cx="318" cy="45"/>
            </a:xfrm>
            <a:prstGeom prst="rect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712" name="Oval 411"/>
            <p:cNvSpPr>
              <a:spLocks noChangeArrowheads="1"/>
            </p:cNvSpPr>
            <p:nvPr/>
          </p:nvSpPr>
          <p:spPr bwMode="auto">
            <a:xfrm>
              <a:off x="4655" y="2464"/>
              <a:ext cx="317" cy="86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713" name="Group 1119"/>
            <p:cNvGrpSpPr>
              <a:grpSpLocks/>
            </p:cNvGrpSpPr>
            <p:nvPr/>
          </p:nvGrpSpPr>
          <p:grpSpPr bwMode="auto">
            <a:xfrm>
              <a:off x="4719" y="2486"/>
              <a:ext cx="179" cy="41"/>
              <a:chOff x="2468" y="1332"/>
              <a:chExt cx="310" cy="60"/>
            </a:xfrm>
          </p:grpSpPr>
          <p:sp>
            <p:nvSpPr>
              <p:cNvPr id="716" name="Freeform 1120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17" name="Freeform 1121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714" name="Line 1122"/>
            <p:cNvSpPr>
              <a:spLocks noChangeShapeType="1"/>
            </p:cNvSpPr>
            <p:nvPr/>
          </p:nvSpPr>
          <p:spPr bwMode="auto">
            <a:xfrm>
              <a:off x="4656" y="2506"/>
              <a:ext cx="0" cy="5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15" name="Line 1123"/>
            <p:cNvSpPr>
              <a:spLocks noChangeShapeType="1"/>
            </p:cNvSpPr>
            <p:nvPr/>
          </p:nvSpPr>
          <p:spPr bwMode="auto">
            <a:xfrm>
              <a:off x="4972" y="2507"/>
              <a:ext cx="0" cy="5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26" name="Group 1124"/>
          <p:cNvGrpSpPr>
            <a:grpSpLocks/>
          </p:cNvGrpSpPr>
          <p:nvPr/>
        </p:nvGrpSpPr>
        <p:grpSpPr bwMode="auto">
          <a:xfrm>
            <a:off x="7688263" y="2390775"/>
            <a:ext cx="392112" cy="180975"/>
            <a:chOff x="4655" y="2464"/>
            <a:chExt cx="319" cy="132"/>
          </a:xfrm>
        </p:grpSpPr>
        <p:grpSp>
          <p:nvGrpSpPr>
            <p:cNvPr id="727" name="Group 1125"/>
            <p:cNvGrpSpPr>
              <a:grpSpLocks/>
            </p:cNvGrpSpPr>
            <p:nvPr/>
          </p:nvGrpSpPr>
          <p:grpSpPr bwMode="auto">
            <a:xfrm>
              <a:off x="4660" y="2464"/>
              <a:ext cx="310" cy="130"/>
              <a:chOff x="4334" y="1470"/>
              <a:chExt cx="246" cy="107"/>
            </a:xfrm>
          </p:grpSpPr>
          <p:sp>
            <p:nvSpPr>
              <p:cNvPr id="736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737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738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739" name="Group 1129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742" name="Freeform 1130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743" name="Freeform 1131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740" name="Line 1132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41" name="Line 1133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728" name="Oval 407"/>
            <p:cNvSpPr>
              <a:spLocks noChangeArrowheads="1"/>
            </p:cNvSpPr>
            <p:nvPr/>
          </p:nvSpPr>
          <p:spPr bwMode="auto">
            <a:xfrm>
              <a:off x="4656" y="2522"/>
              <a:ext cx="316" cy="74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729" name="Rectangle 410"/>
            <p:cNvSpPr>
              <a:spLocks noChangeArrowheads="1"/>
            </p:cNvSpPr>
            <p:nvPr/>
          </p:nvSpPr>
          <p:spPr bwMode="auto">
            <a:xfrm>
              <a:off x="4656" y="2514"/>
              <a:ext cx="318" cy="45"/>
            </a:xfrm>
            <a:prstGeom prst="rect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730" name="Oval 411"/>
            <p:cNvSpPr>
              <a:spLocks noChangeArrowheads="1"/>
            </p:cNvSpPr>
            <p:nvPr/>
          </p:nvSpPr>
          <p:spPr bwMode="auto">
            <a:xfrm>
              <a:off x="4655" y="2464"/>
              <a:ext cx="317" cy="86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731" name="Group 1137"/>
            <p:cNvGrpSpPr>
              <a:grpSpLocks/>
            </p:cNvGrpSpPr>
            <p:nvPr/>
          </p:nvGrpSpPr>
          <p:grpSpPr bwMode="auto">
            <a:xfrm>
              <a:off x="4719" y="2486"/>
              <a:ext cx="179" cy="41"/>
              <a:chOff x="2468" y="1332"/>
              <a:chExt cx="310" cy="60"/>
            </a:xfrm>
          </p:grpSpPr>
          <p:sp>
            <p:nvSpPr>
              <p:cNvPr id="734" name="Freeform 1138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35" name="Freeform 1139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732" name="Line 1140"/>
            <p:cNvSpPr>
              <a:spLocks noChangeShapeType="1"/>
            </p:cNvSpPr>
            <p:nvPr/>
          </p:nvSpPr>
          <p:spPr bwMode="auto">
            <a:xfrm>
              <a:off x="4656" y="2506"/>
              <a:ext cx="0" cy="5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33" name="Line 1141"/>
            <p:cNvSpPr>
              <a:spLocks noChangeShapeType="1"/>
            </p:cNvSpPr>
            <p:nvPr/>
          </p:nvSpPr>
          <p:spPr bwMode="auto">
            <a:xfrm>
              <a:off x="4971" y="2507"/>
              <a:ext cx="0" cy="5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4602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359764" y="228600"/>
            <a:ext cx="8409482" cy="968375"/>
          </a:xfrm>
        </p:spPr>
        <p:txBody>
          <a:bodyPr/>
          <a:lstStyle/>
          <a:p>
            <a:r>
              <a:rPr lang="pt-BR" sz="3200" dirty="0" smtClean="0"/>
              <a:t>Comutação de pacotes: armazena e repassa</a:t>
            </a:r>
            <a:endParaRPr lang="pt-BR" sz="320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1: </a:t>
            </a:r>
            <a:r>
              <a:rPr lang="en-US" dirty="0" err="1" smtClean="0"/>
              <a:t>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8EA91-78ED-4219-8F09-0A91F981639B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79438" y="3486150"/>
            <a:ext cx="4367212" cy="326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0"/>
              <a:buChar char="r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ZapfDingbats" pitchFamily="82" charset="0"/>
              <a:buChar char="m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SzPct val="75000"/>
            </a:pPr>
            <a:r>
              <a:rPr lang="pt-BR" altLang="pt-BR" sz="2000" kern="0" dirty="0" smtClean="0">
                <a:ea typeface="ＭＳ Ｐゴシック" pitchFamily="34" charset="-128"/>
              </a:rPr>
              <a:t>leva </a:t>
            </a:r>
            <a:r>
              <a:rPr lang="pt-BR" altLang="pt-BR" sz="2000" i="1" kern="0" dirty="0" smtClean="0">
                <a:ea typeface="ＭＳ Ｐゴシック" pitchFamily="34" charset="-128"/>
              </a:rPr>
              <a:t>L</a:t>
            </a:r>
            <a:r>
              <a:rPr lang="pt-BR" altLang="pt-BR" sz="2000" kern="0" dirty="0" smtClean="0">
                <a:ea typeface="ＭＳ Ｐゴシック" pitchFamily="34" charset="-128"/>
              </a:rPr>
              <a:t>/</a:t>
            </a:r>
            <a:r>
              <a:rPr lang="pt-BR" altLang="pt-BR" sz="2000" i="1" kern="0" dirty="0" smtClean="0">
                <a:ea typeface="ＭＳ Ｐゴシック" pitchFamily="34" charset="-128"/>
              </a:rPr>
              <a:t>R</a:t>
            </a:r>
            <a:r>
              <a:rPr lang="pt-BR" altLang="pt-BR" sz="2000" kern="0" dirty="0" smtClean="0">
                <a:ea typeface="ＭＳ Ｐゴシック" pitchFamily="34" charset="-128"/>
              </a:rPr>
              <a:t> </a:t>
            </a:r>
            <a:r>
              <a:rPr lang="pt-BR" altLang="pt-BR" sz="2000" kern="0" dirty="0" err="1" smtClean="0">
                <a:ea typeface="ＭＳ Ｐゴシック" pitchFamily="34" charset="-128"/>
              </a:rPr>
              <a:t>seg</a:t>
            </a:r>
            <a:r>
              <a:rPr lang="pt-BR" altLang="pt-BR" sz="2000" kern="0" dirty="0" smtClean="0">
                <a:ea typeface="ＭＳ Ｐゴシック" pitchFamily="34" charset="-128"/>
              </a:rPr>
              <a:t> para transmitir (botar para fora) um pacote de </a:t>
            </a:r>
            <a:r>
              <a:rPr lang="pt-BR" altLang="pt-BR" sz="2000" i="1" kern="0" dirty="0" smtClean="0">
                <a:ea typeface="ＭＳ Ｐゴシック" pitchFamily="34" charset="-128"/>
              </a:rPr>
              <a:t>L</a:t>
            </a:r>
            <a:r>
              <a:rPr lang="pt-BR" altLang="pt-BR" sz="2000" kern="0" dirty="0" smtClean="0">
                <a:ea typeface="ＭＳ Ｐゴシック" pitchFamily="34" charset="-128"/>
              </a:rPr>
              <a:t>-bits num enlace a </a:t>
            </a:r>
            <a:r>
              <a:rPr lang="pt-BR" altLang="pt-BR" sz="2000" i="1" kern="0" dirty="0" smtClean="0">
                <a:ea typeface="ＭＳ Ｐゴシック" pitchFamily="34" charset="-128"/>
              </a:rPr>
              <a:t>R</a:t>
            </a:r>
            <a:r>
              <a:rPr lang="pt-BR" altLang="pt-BR" sz="2000" kern="0" dirty="0" smtClean="0">
                <a:ea typeface="ＭＳ Ｐゴシック" pitchFamily="34" charset="-128"/>
              </a:rPr>
              <a:t> </a:t>
            </a:r>
            <a:r>
              <a:rPr lang="pt-BR" altLang="pt-BR" sz="2000" kern="0" dirty="0" err="1" smtClean="0">
                <a:ea typeface="ＭＳ Ｐゴシック" pitchFamily="34" charset="-128"/>
              </a:rPr>
              <a:t>bps</a:t>
            </a:r>
            <a:endParaRPr lang="pt-BR" altLang="pt-BR" sz="2000" kern="0" dirty="0" smtClean="0">
              <a:ea typeface="ＭＳ Ｐゴシック" pitchFamily="34" charset="-128"/>
            </a:endParaRPr>
          </a:p>
          <a:p>
            <a:pPr eaLnBrk="1" hangingPunct="1">
              <a:buSzPct val="75000"/>
            </a:pPr>
            <a:r>
              <a:rPr lang="pt-BR" altLang="pt-BR" sz="2000" i="1" kern="0" dirty="0" smtClean="0">
                <a:solidFill>
                  <a:srgbClr val="CC0000"/>
                </a:solidFill>
                <a:ea typeface="ＭＳ Ｐゴシック" pitchFamily="34" charset="-128"/>
              </a:rPr>
              <a:t>armazena e repassa:</a:t>
            </a:r>
            <a:r>
              <a:rPr lang="pt-BR" altLang="pt-BR" sz="2000" i="1" kern="0" dirty="0" smtClean="0">
                <a:solidFill>
                  <a:srgbClr val="FF0000"/>
                </a:solidFill>
                <a:ea typeface="ＭＳ Ｐゴシック" pitchFamily="34" charset="-128"/>
              </a:rPr>
              <a:t> </a:t>
            </a:r>
            <a:r>
              <a:rPr lang="pt-BR" altLang="pt-BR" sz="2000" kern="0" dirty="0" smtClean="0">
                <a:ea typeface="ＭＳ Ｐゴシック" pitchFamily="34" charset="-128"/>
              </a:rPr>
              <a:t>todo o pacote deve chegar ao roteador antes que possa ser transmitido no próximo enlace</a:t>
            </a: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5184776" y="3602038"/>
            <a:ext cx="3786188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0"/>
              <a:buChar char="r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ZapfDingbats" pitchFamily="82" charset="0"/>
              <a:buChar char="m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altLang="pt-BR" sz="2400" i="1" kern="0" dirty="0" smtClean="0">
                <a:solidFill>
                  <a:srgbClr val="000099"/>
                </a:solidFill>
                <a:ea typeface="ＭＳ Ｐゴシック" pitchFamily="34" charset="-128"/>
              </a:rPr>
              <a:t>exemplo numérico para um salto/etapa:</a:t>
            </a:r>
          </a:p>
          <a:p>
            <a:pPr eaLnBrk="1" hangingPunct="1">
              <a:lnSpc>
                <a:spcPct val="90000"/>
              </a:lnSpc>
              <a:buSzTx/>
              <a:buFont typeface="Wingdings" pitchFamily="2" charset="2"/>
              <a:buChar char="§"/>
            </a:pPr>
            <a:r>
              <a:rPr lang="pt-BR" altLang="pt-BR" sz="2400" i="1" kern="0" dirty="0" smtClean="0">
                <a:ea typeface="ＭＳ Ｐゴシック" pitchFamily="34" charset="-128"/>
              </a:rPr>
              <a:t>L</a:t>
            </a:r>
            <a:r>
              <a:rPr lang="pt-BR" altLang="pt-BR" sz="2400" kern="0" dirty="0" smtClean="0">
                <a:ea typeface="ＭＳ Ｐゴシック" pitchFamily="34" charset="-128"/>
              </a:rPr>
              <a:t> = 7,5 </a:t>
            </a:r>
            <a:r>
              <a:rPr lang="pt-BR" altLang="pt-BR" sz="2400" kern="0" dirty="0" err="1" smtClean="0">
                <a:ea typeface="ＭＳ Ｐゴシック" pitchFamily="34" charset="-128"/>
              </a:rPr>
              <a:t>Mbits</a:t>
            </a:r>
            <a:endParaRPr lang="pt-BR" altLang="pt-BR" sz="2400" kern="0" dirty="0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  <a:buSzTx/>
              <a:buFont typeface="Wingdings" pitchFamily="2" charset="2"/>
              <a:buChar char="§"/>
            </a:pPr>
            <a:r>
              <a:rPr lang="pt-BR" altLang="pt-BR" sz="2400" i="1" kern="0" dirty="0" smtClean="0">
                <a:ea typeface="ＭＳ Ｐゴシック" pitchFamily="34" charset="-128"/>
              </a:rPr>
              <a:t>R</a:t>
            </a:r>
            <a:r>
              <a:rPr lang="pt-BR" altLang="pt-BR" sz="2400" kern="0" dirty="0" smtClean="0">
                <a:ea typeface="ＭＳ Ｐゴシック" pitchFamily="34" charset="-128"/>
              </a:rPr>
              <a:t> = 1,5 Mbps</a:t>
            </a:r>
          </a:p>
          <a:p>
            <a:pPr eaLnBrk="1" hangingPunct="1">
              <a:lnSpc>
                <a:spcPct val="90000"/>
              </a:lnSpc>
              <a:buSzTx/>
              <a:buFont typeface="Wingdings" pitchFamily="2" charset="2"/>
              <a:buChar char="§"/>
            </a:pPr>
            <a:r>
              <a:rPr lang="pt-BR" altLang="pt-BR" sz="2400" kern="0" dirty="0" smtClean="0">
                <a:ea typeface="ＭＳ Ｐゴシック" pitchFamily="34" charset="-128"/>
              </a:rPr>
              <a:t>atraso de transmissão em um salto = 5 </a:t>
            </a:r>
            <a:r>
              <a:rPr lang="pt-BR" altLang="pt-BR" sz="2400" kern="0" dirty="0" err="1" smtClean="0">
                <a:ea typeface="ＭＳ Ｐゴシック" pitchFamily="34" charset="-128"/>
              </a:rPr>
              <a:t>seg</a:t>
            </a:r>
            <a:endParaRPr lang="pt-BR" altLang="pt-BR" sz="2400" kern="0" dirty="0" smtClean="0">
              <a:ea typeface="ＭＳ Ｐゴシック" pitchFamily="34" charset="-128"/>
            </a:endParaRPr>
          </a:p>
        </p:txBody>
      </p:sp>
      <p:sp>
        <p:nvSpPr>
          <p:cNvPr id="10" name="AutoShape 42"/>
          <p:cNvSpPr>
            <a:spLocks/>
          </p:cNvSpPr>
          <p:nvPr/>
        </p:nvSpPr>
        <p:spPr bwMode="auto">
          <a:xfrm>
            <a:off x="4235450" y="5957082"/>
            <a:ext cx="152400" cy="728663"/>
          </a:xfrm>
          <a:prstGeom prst="rightBrace">
            <a:avLst>
              <a:gd name="adj1" fmla="val 5011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1" name="Text Box 43"/>
          <p:cNvSpPr txBox="1">
            <a:spLocks noChangeArrowheads="1"/>
          </p:cNvSpPr>
          <p:nvPr/>
        </p:nvSpPr>
        <p:spPr bwMode="auto">
          <a:xfrm>
            <a:off x="4459953" y="6003900"/>
            <a:ext cx="34114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pt-BR" altLang="pt-BR" sz="2000" dirty="0" smtClean="0">
                <a:solidFill>
                  <a:srgbClr val="000000"/>
                </a:solidFill>
                <a:latin typeface="Gill Sans MT" pitchFamily="34" charset="0"/>
              </a:rPr>
              <a:t>mais sobre atrasos em breve…</a:t>
            </a:r>
            <a:endParaRPr lang="pt-BR" altLang="pt-BR" sz="2000" dirty="0">
              <a:solidFill>
                <a:srgbClr val="000000"/>
              </a:solidFill>
              <a:latin typeface="Gill Sans MT" pitchFamily="34" charset="0"/>
            </a:endParaRPr>
          </a:p>
        </p:txBody>
      </p:sp>
      <p:sp>
        <p:nvSpPr>
          <p:cNvPr id="12" name="TextBox 40"/>
          <p:cNvSpPr txBox="1"/>
          <p:nvPr/>
        </p:nvSpPr>
        <p:spPr>
          <a:xfrm>
            <a:off x="882650" y="2679700"/>
            <a:ext cx="69121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800" kern="0" dirty="0" smtClean="0">
                <a:solidFill>
                  <a:prstClr val="black"/>
                </a:solidFill>
                <a:latin typeface="Calibri"/>
                <a:ea typeface="+mn-ea"/>
              </a:rPr>
              <a:t>fonte</a:t>
            </a:r>
            <a:endParaRPr lang="pt-BR" sz="1800" kern="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grpSp>
        <p:nvGrpSpPr>
          <p:cNvPr id="13" name="Group 41"/>
          <p:cNvGrpSpPr>
            <a:grpSpLocks/>
          </p:cNvGrpSpPr>
          <p:nvPr/>
        </p:nvGrpSpPr>
        <p:grpSpPr bwMode="auto">
          <a:xfrm>
            <a:off x="1630363" y="2768600"/>
            <a:ext cx="1057275" cy="420688"/>
            <a:chOff x="1816230" y="6118900"/>
            <a:chExt cx="1843339" cy="739100"/>
          </a:xfrm>
        </p:grpSpPr>
        <p:pic>
          <p:nvPicPr>
            <p:cNvPr id="14" name="Picture 8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6230" y="6144002"/>
              <a:ext cx="1843339" cy="71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00"/>
            <p:cNvSpPr/>
            <p:nvPr/>
          </p:nvSpPr>
          <p:spPr>
            <a:xfrm rot="1049095">
              <a:off x="1947488" y="6118900"/>
              <a:ext cx="1650399" cy="462656"/>
            </a:xfrm>
            <a:prstGeom prst="rect">
              <a:avLst/>
            </a:prstGeom>
            <a:gradFill>
              <a:gsLst>
                <a:gs pos="0">
                  <a:sysClr val="window" lastClr="FFFFFF"/>
                </a:gs>
                <a:gs pos="50000">
                  <a:sysClr val="window" lastClr="FFFFFF">
                    <a:alpha val="48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endParaRPr lang="en-US" sz="1800" smtClean="0">
                <a:solidFill>
                  <a:srgbClr val="FFFFFF"/>
                </a:solidFill>
                <a:latin typeface="Calibri" charset="0"/>
              </a:endParaRPr>
            </a:p>
          </p:txBody>
        </p:sp>
      </p:grpSp>
      <p:cxnSp>
        <p:nvCxnSpPr>
          <p:cNvPr id="16" name="Straight Connector 42"/>
          <p:cNvCxnSpPr>
            <a:cxnSpLocks noChangeShapeType="1"/>
          </p:cNvCxnSpPr>
          <p:nvPr/>
        </p:nvCxnSpPr>
        <p:spPr bwMode="auto">
          <a:xfrm flipV="1">
            <a:off x="2576513" y="2874963"/>
            <a:ext cx="1738312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7" name="Group 43"/>
          <p:cNvGrpSpPr>
            <a:grpSpLocks/>
          </p:cNvGrpSpPr>
          <p:nvPr/>
        </p:nvGrpSpPr>
        <p:grpSpPr bwMode="auto">
          <a:xfrm>
            <a:off x="3922713" y="2687638"/>
            <a:ext cx="1058862" cy="384175"/>
            <a:chOff x="5142253" y="5649029"/>
            <a:chExt cx="1304545" cy="695633"/>
          </a:xfrm>
        </p:grpSpPr>
        <p:grpSp>
          <p:nvGrpSpPr>
            <p:cNvPr id="18" name="Group 92"/>
            <p:cNvGrpSpPr>
              <a:grpSpLocks/>
            </p:cNvGrpSpPr>
            <p:nvPr/>
          </p:nvGrpSpPr>
          <p:grpSpPr bwMode="auto">
            <a:xfrm>
              <a:off x="5147271" y="5649029"/>
              <a:ext cx="1276350" cy="695633"/>
              <a:chOff x="4981575" y="5851547"/>
              <a:chExt cx="1276350" cy="695633"/>
            </a:xfrm>
          </p:grpSpPr>
          <p:pic>
            <p:nvPicPr>
              <p:cNvPr id="21" name="Picture 9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1575" y="5944151"/>
                <a:ext cx="1276350" cy="6030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" name="Rectangle 96"/>
              <p:cNvSpPr>
                <a:spLocks noChangeArrowheads="1"/>
              </p:cNvSpPr>
              <p:nvPr/>
            </p:nvSpPr>
            <p:spPr bwMode="auto">
              <a:xfrm>
                <a:off x="6065959" y="6205112"/>
                <a:ext cx="44985" cy="224212"/>
              </a:xfrm>
              <a:prstGeom prst="rect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 eaLnBrk="1" hangingPunct="1"/>
                <a:endParaRPr lang="pt-BR" altLang="pt-BR" sz="180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23" name="Rectangle 97"/>
              <p:cNvSpPr>
                <a:spLocks noChangeArrowheads="1"/>
              </p:cNvSpPr>
              <p:nvPr/>
            </p:nvSpPr>
            <p:spPr bwMode="auto">
              <a:xfrm>
                <a:off x="5178008" y="6228108"/>
                <a:ext cx="62587" cy="224212"/>
              </a:xfrm>
              <a:prstGeom prst="rect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 eaLnBrk="1" hangingPunct="1"/>
                <a:endParaRPr lang="pt-BR" altLang="pt-BR" sz="180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24" name="Oval 98"/>
              <p:cNvSpPr>
                <a:spLocks noChangeArrowheads="1"/>
              </p:cNvSpPr>
              <p:nvPr/>
            </p:nvSpPr>
            <p:spPr bwMode="auto">
              <a:xfrm>
                <a:off x="5023497" y="5851547"/>
                <a:ext cx="1196974" cy="494417"/>
              </a:xfrm>
              <a:prstGeom prst="ellipse">
                <a:avLst/>
              </a:pr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 eaLnBrk="1" hangingPunct="1"/>
                <a:endParaRPr lang="pt-BR" altLang="pt-BR" sz="180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19" name="Rectangle 93"/>
            <p:cNvSpPr>
              <a:spLocks noChangeArrowheads="1"/>
            </p:cNvSpPr>
            <p:nvPr/>
          </p:nvSpPr>
          <p:spPr bwMode="auto">
            <a:xfrm>
              <a:off x="6360741" y="5695021"/>
              <a:ext cx="86057" cy="12647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pt-BR" altLang="pt-BR" sz="18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20" name="Rectangle 94"/>
            <p:cNvSpPr>
              <a:spLocks noChangeArrowheads="1"/>
            </p:cNvSpPr>
            <p:nvPr/>
          </p:nvSpPr>
          <p:spPr bwMode="auto">
            <a:xfrm>
              <a:off x="5142253" y="5700770"/>
              <a:ext cx="86057" cy="12647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pt-BR" altLang="pt-BR" sz="18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25" name="Group 44"/>
          <p:cNvGrpSpPr>
            <a:grpSpLocks/>
          </p:cNvGrpSpPr>
          <p:nvPr/>
        </p:nvGrpSpPr>
        <p:grpSpPr bwMode="auto">
          <a:xfrm>
            <a:off x="3876675" y="1608138"/>
            <a:ext cx="1092200" cy="303212"/>
            <a:chOff x="5128542" y="4838701"/>
            <a:chExt cx="1300833" cy="530211"/>
          </a:xfrm>
        </p:grpSpPr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8542" y="4838701"/>
              <a:ext cx="1300833" cy="491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90"/>
            <p:cNvSpPr>
              <a:spLocks noChangeArrowheads="1"/>
            </p:cNvSpPr>
            <p:nvPr/>
          </p:nvSpPr>
          <p:spPr bwMode="auto">
            <a:xfrm>
              <a:off x="6327275" y="5219009"/>
              <a:ext cx="86974" cy="1276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pt-BR" altLang="pt-BR" sz="18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28" name="Rectangle 91"/>
            <p:cNvSpPr>
              <a:spLocks noChangeArrowheads="1"/>
            </p:cNvSpPr>
            <p:nvPr/>
          </p:nvSpPr>
          <p:spPr bwMode="auto">
            <a:xfrm>
              <a:off x="5158794" y="5241217"/>
              <a:ext cx="86974" cy="1276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pt-BR" altLang="pt-BR" sz="18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29" name="Group 45"/>
          <p:cNvGrpSpPr>
            <a:grpSpLocks/>
          </p:cNvGrpSpPr>
          <p:nvPr/>
        </p:nvGrpSpPr>
        <p:grpSpPr bwMode="auto">
          <a:xfrm>
            <a:off x="1735138" y="1196975"/>
            <a:ext cx="1150937" cy="730250"/>
            <a:chOff x="2387973" y="4309243"/>
            <a:chExt cx="1771787" cy="1282262"/>
          </a:xfrm>
        </p:grpSpPr>
        <p:pic>
          <p:nvPicPr>
            <p:cNvPr id="30" name="Picture 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3481" y="4309243"/>
              <a:ext cx="1285463" cy="1282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tangle 88"/>
            <p:cNvSpPr/>
            <p:nvPr/>
          </p:nvSpPr>
          <p:spPr>
            <a:xfrm rot="11601822">
              <a:off x="2387973" y="5128665"/>
              <a:ext cx="1771787" cy="422704"/>
            </a:xfrm>
            <a:prstGeom prst="rect">
              <a:avLst/>
            </a:prstGeom>
            <a:gradFill>
              <a:gsLst>
                <a:gs pos="0">
                  <a:sysClr val="window" lastClr="FFFFFF"/>
                </a:gs>
                <a:gs pos="50000">
                  <a:sysClr val="window" lastClr="FFFFFF">
                    <a:alpha val="48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endParaRPr lang="en-US" sz="1800" smtClean="0">
                <a:solidFill>
                  <a:srgbClr val="FFFFFF"/>
                </a:solidFill>
                <a:latin typeface="Calibri" charset="0"/>
              </a:endParaRPr>
            </a:p>
          </p:txBody>
        </p:sp>
      </p:grpSp>
      <p:sp>
        <p:nvSpPr>
          <p:cNvPr id="32" name="TextBox 46"/>
          <p:cNvSpPr txBox="1"/>
          <p:nvPr/>
        </p:nvSpPr>
        <p:spPr>
          <a:xfrm>
            <a:off x="2935288" y="2908300"/>
            <a:ext cx="566737" cy="3063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i="1" kern="0" dirty="0">
                <a:solidFill>
                  <a:prstClr val="black"/>
                </a:solidFill>
                <a:latin typeface="Calibri"/>
                <a:ea typeface="+mn-ea"/>
              </a:rPr>
              <a:t>R</a:t>
            </a:r>
            <a:r>
              <a:rPr lang="en-US" sz="1800" kern="0" dirty="0">
                <a:solidFill>
                  <a:prstClr val="black"/>
                </a:solidFill>
                <a:latin typeface="Calibri"/>
                <a:ea typeface="+mn-ea"/>
              </a:rPr>
              <a:t> bps</a:t>
            </a:r>
          </a:p>
        </p:txBody>
      </p:sp>
      <p:cxnSp>
        <p:nvCxnSpPr>
          <p:cNvPr id="33" name="Straight Connector 47"/>
          <p:cNvCxnSpPr>
            <a:cxnSpLocks noChangeShapeType="1"/>
          </p:cNvCxnSpPr>
          <p:nvPr/>
        </p:nvCxnSpPr>
        <p:spPr bwMode="auto">
          <a:xfrm flipV="1">
            <a:off x="4967288" y="2879725"/>
            <a:ext cx="1738312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4" name="Group 100"/>
          <p:cNvGrpSpPr>
            <a:grpSpLocks/>
          </p:cNvGrpSpPr>
          <p:nvPr/>
        </p:nvGrpSpPr>
        <p:grpSpPr bwMode="auto">
          <a:xfrm>
            <a:off x="5945188" y="2071688"/>
            <a:ext cx="1477962" cy="1284287"/>
            <a:chOff x="-44" y="1473"/>
            <a:chExt cx="981" cy="1105"/>
          </a:xfrm>
        </p:grpSpPr>
        <p:pic>
          <p:nvPicPr>
            <p:cNvPr id="35" name="Picture 101" descr="desktop_computer_stylized_medium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Freeform 102"/>
            <p:cNvSpPr>
              <a:spLocks/>
            </p:cNvSpPr>
            <p:nvPr/>
          </p:nvSpPr>
          <p:spPr bwMode="auto">
            <a:xfrm flipH="1">
              <a:off x="374" y="1580"/>
              <a:ext cx="474" cy="505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ysClr val="window" lastClr="FFFFFF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prstClr val="black"/>
                </a:solidFill>
                <a:latin typeface="Calibri"/>
                <a:ea typeface="+mn-ea"/>
              </a:endParaRPr>
            </a:p>
          </p:txBody>
        </p:sp>
      </p:grpSp>
      <p:sp>
        <p:nvSpPr>
          <p:cNvPr id="37" name="TextBox 49"/>
          <p:cNvSpPr txBox="1"/>
          <p:nvPr/>
        </p:nvSpPr>
        <p:spPr>
          <a:xfrm>
            <a:off x="7427913" y="2778125"/>
            <a:ext cx="88517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800" kern="0" dirty="0" smtClean="0">
                <a:solidFill>
                  <a:prstClr val="black"/>
                </a:solidFill>
                <a:latin typeface="Calibri"/>
                <a:ea typeface="+mn-ea"/>
              </a:rPr>
              <a:t>destino</a:t>
            </a:r>
            <a:endParaRPr lang="pt-BR" sz="1800" kern="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38" name="TextBox 52"/>
          <p:cNvSpPr txBox="1">
            <a:spLocks noChangeArrowheads="1"/>
          </p:cNvSpPr>
          <p:nvPr/>
        </p:nvSpPr>
        <p:spPr bwMode="auto">
          <a:xfrm>
            <a:off x="2395538" y="2574925"/>
            <a:ext cx="234950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pt-BR" sz="1600">
                <a:solidFill>
                  <a:srgbClr val="000000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39" name="TextBox 53"/>
          <p:cNvSpPr txBox="1">
            <a:spLocks noChangeArrowheads="1"/>
          </p:cNvSpPr>
          <p:nvPr/>
        </p:nvSpPr>
        <p:spPr bwMode="auto">
          <a:xfrm>
            <a:off x="2198688" y="2581275"/>
            <a:ext cx="234950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pt-BR" sz="1600">
                <a:solidFill>
                  <a:srgbClr val="000000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40" name="TextBox 54"/>
          <p:cNvSpPr txBox="1">
            <a:spLocks noChangeArrowheads="1"/>
          </p:cNvSpPr>
          <p:nvPr/>
        </p:nvSpPr>
        <p:spPr bwMode="auto">
          <a:xfrm>
            <a:off x="2011363" y="2578100"/>
            <a:ext cx="234950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pt-BR" sz="1600">
                <a:solidFill>
                  <a:srgbClr val="000000"/>
                </a:solidFill>
                <a:latin typeface="Calibri" pitchFamily="34" charset="0"/>
              </a:rPr>
              <a:t>3</a:t>
            </a:r>
          </a:p>
        </p:txBody>
      </p:sp>
      <p:grpSp>
        <p:nvGrpSpPr>
          <p:cNvPr id="41" name="Group 55"/>
          <p:cNvGrpSpPr>
            <a:grpSpLocks/>
          </p:cNvGrpSpPr>
          <p:nvPr/>
        </p:nvGrpSpPr>
        <p:grpSpPr bwMode="auto">
          <a:xfrm>
            <a:off x="1744663" y="1873250"/>
            <a:ext cx="2935287" cy="841375"/>
            <a:chOff x="593766" y="5264055"/>
            <a:chExt cx="3597129" cy="1011695"/>
          </a:xfrm>
        </p:grpSpPr>
        <p:grpSp>
          <p:nvGrpSpPr>
            <p:cNvPr id="42" name="Group 56"/>
            <p:cNvGrpSpPr>
              <a:grpSpLocks/>
            </p:cNvGrpSpPr>
            <p:nvPr/>
          </p:nvGrpSpPr>
          <p:grpSpPr bwMode="auto">
            <a:xfrm>
              <a:off x="3527077" y="5264055"/>
              <a:ext cx="617671" cy="927313"/>
              <a:chOff x="2105936" y="5387204"/>
              <a:chExt cx="617671" cy="927313"/>
            </a:xfrm>
          </p:grpSpPr>
          <p:sp>
            <p:nvSpPr>
              <p:cNvPr id="63" name="Rectangle 77"/>
              <p:cNvSpPr>
                <a:spLocks noChangeArrowheads="1"/>
              </p:cNvSpPr>
              <p:nvPr/>
            </p:nvSpPr>
            <p:spPr bwMode="auto">
              <a:xfrm>
                <a:off x="2577155" y="6049578"/>
                <a:ext cx="140072" cy="265331"/>
              </a:xfrm>
              <a:prstGeom prst="rect">
                <a:avLst/>
              </a:prstGeom>
              <a:solidFill>
                <a:srgbClr val="33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 eaLnBrk="1" hangingPunct="1"/>
                <a:endParaRPr lang="pt-BR" altLang="pt-BR" sz="180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64" name="Freeform 78"/>
              <p:cNvSpPr/>
              <p:nvPr/>
            </p:nvSpPr>
            <p:spPr>
              <a:xfrm>
                <a:off x="2110248" y="5705984"/>
                <a:ext cx="466907" cy="608925"/>
              </a:xfrm>
              <a:custGeom>
                <a:avLst/>
                <a:gdLst>
                  <a:gd name="connsiteX0" fmla="*/ 0 w 966787"/>
                  <a:gd name="connsiteY0" fmla="*/ 0 h 2138362"/>
                  <a:gd name="connsiteX1" fmla="*/ 0 w 966787"/>
                  <a:gd name="connsiteY1" fmla="*/ 1190625 h 2138362"/>
                  <a:gd name="connsiteX2" fmla="*/ 966787 w 966787"/>
                  <a:gd name="connsiteY2" fmla="*/ 2138362 h 2138362"/>
                  <a:gd name="connsiteX3" fmla="*/ 962025 w 966787"/>
                  <a:gd name="connsiteY3" fmla="*/ 742950 h 2138362"/>
                  <a:gd name="connsiteX4" fmla="*/ 0 w 966787"/>
                  <a:gd name="connsiteY4" fmla="*/ 0 h 2138362"/>
                  <a:gd name="connsiteX0" fmla="*/ 0 w 967997"/>
                  <a:gd name="connsiteY0" fmla="*/ 0 h 2138362"/>
                  <a:gd name="connsiteX1" fmla="*/ 0 w 967997"/>
                  <a:gd name="connsiteY1" fmla="*/ 1190625 h 2138362"/>
                  <a:gd name="connsiteX2" fmla="*/ 966787 w 967997"/>
                  <a:gd name="connsiteY2" fmla="*/ 2138362 h 2138362"/>
                  <a:gd name="connsiteX3" fmla="*/ 967618 w 967997"/>
                  <a:gd name="connsiteY3" fmla="*/ 1495143 h 2138362"/>
                  <a:gd name="connsiteX4" fmla="*/ 0 w 967997"/>
                  <a:gd name="connsiteY4" fmla="*/ 0 h 2138362"/>
                  <a:gd name="connsiteX0" fmla="*/ 0 w 967997"/>
                  <a:gd name="connsiteY0" fmla="*/ 0 h 1424095"/>
                  <a:gd name="connsiteX1" fmla="*/ 0 w 967997"/>
                  <a:gd name="connsiteY1" fmla="*/ 476358 h 1424095"/>
                  <a:gd name="connsiteX2" fmla="*/ 966787 w 967997"/>
                  <a:gd name="connsiteY2" fmla="*/ 1424095 h 1424095"/>
                  <a:gd name="connsiteX3" fmla="*/ 967618 w 967997"/>
                  <a:gd name="connsiteY3" fmla="*/ 780876 h 1424095"/>
                  <a:gd name="connsiteX4" fmla="*/ 0 w 967997"/>
                  <a:gd name="connsiteY4" fmla="*/ 0 h 1424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7997" h="1424095">
                    <a:moveTo>
                      <a:pt x="0" y="0"/>
                    </a:moveTo>
                    <a:lnTo>
                      <a:pt x="0" y="476358"/>
                    </a:lnTo>
                    <a:lnTo>
                      <a:pt x="966787" y="1424095"/>
                    </a:lnTo>
                    <a:cubicBezTo>
                      <a:pt x="965200" y="958958"/>
                      <a:pt x="969205" y="1246013"/>
                      <a:pt x="967618" y="78087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F81B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" lastClr="FFFFFF"/>
                  </a:solidFill>
                  <a:latin typeface="Calibri"/>
                  <a:ea typeface="+mn-ea"/>
                </a:endParaRPr>
              </a:p>
            </p:txBody>
          </p:sp>
          <p:sp>
            <p:nvSpPr>
              <p:cNvPr id="65" name="Freeform 79"/>
              <p:cNvSpPr/>
              <p:nvPr/>
            </p:nvSpPr>
            <p:spPr>
              <a:xfrm>
                <a:off x="2106358" y="5688804"/>
                <a:ext cx="616705" cy="355048"/>
              </a:xfrm>
              <a:custGeom>
                <a:avLst/>
                <a:gdLst>
                  <a:gd name="connsiteX0" fmla="*/ 0 w 966787"/>
                  <a:gd name="connsiteY0" fmla="*/ 0 h 2138362"/>
                  <a:gd name="connsiteX1" fmla="*/ 0 w 966787"/>
                  <a:gd name="connsiteY1" fmla="*/ 1190625 h 2138362"/>
                  <a:gd name="connsiteX2" fmla="*/ 966787 w 966787"/>
                  <a:gd name="connsiteY2" fmla="*/ 2138362 h 2138362"/>
                  <a:gd name="connsiteX3" fmla="*/ 962025 w 966787"/>
                  <a:gd name="connsiteY3" fmla="*/ 742950 h 2138362"/>
                  <a:gd name="connsiteX4" fmla="*/ 0 w 966787"/>
                  <a:gd name="connsiteY4" fmla="*/ 0 h 2138362"/>
                  <a:gd name="connsiteX0" fmla="*/ 928688 w 1895475"/>
                  <a:gd name="connsiteY0" fmla="*/ 0 h 2138362"/>
                  <a:gd name="connsiteX1" fmla="*/ 0 w 1895475"/>
                  <a:gd name="connsiteY1" fmla="*/ 461963 h 2138362"/>
                  <a:gd name="connsiteX2" fmla="*/ 1895475 w 1895475"/>
                  <a:gd name="connsiteY2" fmla="*/ 2138362 h 2138362"/>
                  <a:gd name="connsiteX3" fmla="*/ 1890713 w 1895475"/>
                  <a:gd name="connsiteY3" fmla="*/ 742950 h 2138362"/>
                  <a:gd name="connsiteX4" fmla="*/ 928688 w 1895475"/>
                  <a:gd name="connsiteY4" fmla="*/ 0 h 213836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890713 w 1895475"/>
                  <a:gd name="connsiteY3" fmla="*/ 342900 h 1738312"/>
                  <a:gd name="connsiteX4" fmla="*/ 247650 w 1895475"/>
                  <a:gd name="connsiteY4" fmla="*/ 0 h 173831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143000 w 1895475"/>
                  <a:gd name="connsiteY3" fmla="*/ 776288 h 1738312"/>
                  <a:gd name="connsiteX4" fmla="*/ 247650 w 1895475"/>
                  <a:gd name="connsiteY4" fmla="*/ 0 h 173831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143000 w 1895475"/>
                  <a:gd name="connsiteY3" fmla="*/ 776288 h 1738312"/>
                  <a:gd name="connsiteX4" fmla="*/ 247650 w 1895475"/>
                  <a:gd name="connsiteY4" fmla="*/ 0 h 173831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238250 w 1895475"/>
                  <a:gd name="connsiteY3" fmla="*/ 814388 h 1738312"/>
                  <a:gd name="connsiteX4" fmla="*/ 247650 w 1895475"/>
                  <a:gd name="connsiteY4" fmla="*/ 0 h 173831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238250 w 1895475"/>
                  <a:gd name="connsiteY3" fmla="*/ 814388 h 1738312"/>
                  <a:gd name="connsiteX4" fmla="*/ 247650 w 1895475"/>
                  <a:gd name="connsiteY4" fmla="*/ 0 h 1738312"/>
                  <a:gd name="connsiteX0" fmla="*/ 247650 w 1238250"/>
                  <a:gd name="connsiteY0" fmla="*/ 0 h 862012"/>
                  <a:gd name="connsiteX1" fmla="*/ 0 w 1238250"/>
                  <a:gd name="connsiteY1" fmla="*/ 61913 h 862012"/>
                  <a:gd name="connsiteX2" fmla="*/ 947738 w 1238250"/>
                  <a:gd name="connsiteY2" fmla="*/ 862012 h 862012"/>
                  <a:gd name="connsiteX3" fmla="*/ 1238250 w 1238250"/>
                  <a:gd name="connsiteY3" fmla="*/ 814388 h 862012"/>
                  <a:gd name="connsiteX4" fmla="*/ 247650 w 1238250"/>
                  <a:gd name="connsiteY4" fmla="*/ 0 h 862012"/>
                  <a:gd name="connsiteX0" fmla="*/ 247650 w 1238250"/>
                  <a:gd name="connsiteY0" fmla="*/ 0 h 823912"/>
                  <a:gd name="connsiteX1" fmla="*/ 0 w 1238250"/>
                  <a:gd name="connsiteY1" fmla="*/ 61913 h 823912"/>
                  <a:gd name="connsiteX2" fmla="*/ 952500 w 1238250"/>
                  <a:gd name="connsiteY2" fmla="*/ 823912 h 823912"/>
                  <a:gd name="connsiteX3" fmla="*/ 1238250 w 1238250"/>
                  <a:gd name="connsiteY3" fmla="*/ 814388 h 823912"/>
                  <a:gd name="connsiteX4" fmla="*/ 247650 w 1238250"/>
                  <a:gd name="connsiteY4" fmla="*/ 0 h 823912"/>
                  <a:gd name="connsiteX0" fmla="*/ 247650 w 1238250"/>
                  <a:gd name="connsiteY0" fmla="*/ 0 h 823912"/>
                  <a:gd name="connsiteX1" fmla="*/ 0 w 1238250"/>
                  <a:gd name="connsiteY1" fmla="*/ 61913 h 823912"/>
                  <a:gd name="connsiteX2" fmla="*/ 952500 w 1238250"/>
                  <a:gd name="connsiteY2" fmla="*/ 823912 h 823912"/>
                  <a:gd name="connsiteX3" fmla="*/ 1238250 w 1238250"/>
                  <a:gd name="connsiteY3" fmla="*/ 814388 h 823912"/>
                  <a:gd name="connsiteX4" fmla="*/ 247650 w 1238250"/>
                  <a:gd name="connsiteY4" fmla="*/ 0 h 823912"/>
                  <a:gd name="connsiteX0" fmla="*/ 233363 w 1238250"/>
                  <a:gd name="connsiteY0" fmla="*/ 0 h 766762"/>
                  <a:gd name="connsiteX1" fmla="*/ 0 w 1238250"/>
                  <a:gd name="connsiteY1" fmla="*/ 4763 h 766762"/>
                  <a:gd name="connsiteX2" fmla="*/ 952500 w 1238250"/>
                  <a:gd name="connsiteY2" fmla="*/ 766762 h 766762"/>
                  <a:gd name="connsiteX3" fmla="*/ 1238250 w 1238250"/>
                  <a:gd name="connsiteY3" fmla="*/ 757238 h 766762"/>
                  <a:gd name="connsiteX4" fmla="*/ 233363 w 1238250"/>
                  <a:gd name="connsiteY4" fmla="*/ 0 h 766762"/>
                  <a:gd name="connsiteX0" fmla="*/ 233363 w 1238250"/>
                  <a:gd name="connsiteY0" fmla="*/ 0 h 773376"/>
                  <a:gd name="connsiteX1" fmla="*/ 0 w 1238250"/>
                  <a:gd name="connsiteY1" fmla="*/ 4763 h 773376"/>
                  <a:gd name="connsiteX2" fmla="*/ 952500 w 1238250"/>
                  <a:gd name="connsiteY2" fmla="*/ 766762 h 773376"/>
                  <a:gd name="connsiteX3" fmla="*/ 1238250 w 1238250"/>
                  <a:gd name="connsiteY3" fmla="*/ 771525 h 773376"/>
                  <a:gd name="connsiteX4" fmla="*/ 233363 w 1238250"/>
                  <a:gd name="connsiteY4" fmla="*/ 0 h 773376"/>
                  <a:gd name="connsiteX0" fmla="*/ 233363 w 1238250"/>
                  <a:gd name="connsiteY0" fmla="*/ 0 h 766762"/>
                  <a:gd name="connsiteX1" fmla="*/ 0 w 1238250"/>
                  <a:gd name="connsiteY1" fmla="*/ 4763 h 766762"/>
                  <a:gd name="connsiteX2" fmla="*/ 952500 w 1238250"/>
                  <a:gd name="connsiteY2" fmla="*/ 766762 h 766762"/>
                  <a:gd name="connsiteX3" fmla="*/ 1238250 w 1238250"/>
                  <a:gd name="connsiteY3" fmla="*/ 757236 h 766762"/>
                  <a:gd name="connsiteX4" fmla="*/ 233363 w 1238250"/>
                  <a:gd name="connsiteY4" fmla="*/ 0 h 766762"/>
                  <a:gd name="connsiteX0" fmla="*/ 233363 w 1238250"/>
                  <a:gd name="connsiteY0" fmla="*/ 0 h 773375"/>
                  <a:gd name="connsiteX1" fmla="*/ 0 w 1238250"/>
                  <a:gd name="connsiteY1" fmla="*/ 4763 h 773375"/>
                  <a:gd name="connsiteX2" fmla="*/ 952500 w 1238250"/>
                  <a:gd name="connsiteY2" fmla="*/ 766762 h 773375"/>
                  <a:gd name="connsiteX3" fmla="*/ 1238250 w 1238250"/>
                  <a:gd name="connsiteY3" fmla="*/ 771523 h 773375"/>
                  <a:gd name="connsiteX4" fmla="*/ 233363 w 1238250"/>
                  <a:gd name="connsiteY4" fmla="*/ 0 h 773375"/>
                  <a:gd name="connsiteX0" fmla="*/ 233363 w 1238250"/>
                  <a:gd name="connsiteY0" fmla="*/ 0 h 771523"/>
                  <a:gd name="connsiteX1" fmla="*/ 0 w 1238250"/>
                  <a:gd name="connsiteY1" fmla="*/ 4763 h 771523"/>
                  <a:gd name="connsiteX2" fmla="*/ 952500 w 1238250"/>
                  <a:gd name="connsiteY2" fmla="*/ 766762 h 771523"/>
                  <a:gd name="connsiteX3" fmla="*/ 1238250 w 1238250"/>
                  <a:gd name="connsiteY3" fmla="*/ 771523 h 771523"/>
                  <a:gd name="connsiteX4" fmla="*/ 233363 w 1238250"/>
                  <a:gd name="connsiteY4" fmla="*/ 0 h 771523"/>
                  <a:gd name="connsiteX0" fmla="*/ 233363 w 1238250"/>
                  <a:gd name="connsiteY0" fmla="*/ 0 h 771523"/>
                  <a:gd name="connsiteX1" fmla="*/ 0 w 1238250"/>
                  <a:gd name="connsiteY1" fmla="*/ 23466 h 771523"/>
                  <a:gd name="connsiteX2" fmla="*/ 952500 w 1238250"/>
                  <a:gd name="connsiteY2" fmla="*/ 766762 h 771523"/>
                  <a:gd name="connsiteX3" fmla="*/ 1238250 w 1238250"/>
                  <a:gd name="connsiteY3" fmla="*/ 771523 h 771523"/>
                  <a:gd name="connsiteX4" fmla="*/ 233363 w 1238250"/>
                  <a:gd name="connsiteY4" fmla="*/ 0 h 771523"/>
                  <a:gd name="connsiteX0" fmla="*/ 233363 w 1238250"/>
                  <a:gd name="connsiteY0" fmla="*/ 0 h 757496"/>
                  <a:gd name="connsiteX1" fmla="*/ 0 w 1238250"/>
                  <a:gd name="connsiteY1" fmla="*/ 9439 h 757496"/>
                  <a:gd name="connsiteX2" fmla="*/ 952500 w 1238250"/>
                  <a:gd name="connsiteY2" fmla="*/ 752735 h 757496"/>
                  <a:gd name="connsiteX3" fmla="*/ 1238250 w 1238250"/>
                  <a:gd name="connsiteY3" fmla="*/ 757496 h 757496"/>
                  <a:gd name="connsiteX4" fmla="*/ 233363 w 1238250"/>
                  <a:gd name="connsiteY4" fmla="*/ 0 h 757496"/>
                  <a:gd name="connsiteX0" fmla="*/ 233363 w 1277416"/>
                  <a:gd name="connsiteY0" fmla="*/ 0 h 813350"/>
                  <a:gd name="connsiteX1" fmla="*/ 0 w 1277416"/>
                  <a:gd name="connsiteY1" fmla="*/ 9439 h 813350"/>
                  <a:gd name="connsiteX2" fmla="*/ 952500 w 1277416"/>
                  <a:gd name="connsiteY2" fmla="*/ 752735 h 813350"/>
                  <a:gd name="connsiteX3" fmla="*/ 1277416 w 1277416"/>
                  <a:gd name="connsiteY3" fmla="*/ 813350 h 813350"/>
                  <a:gd name="connsiteX4" fmla="*/ 233363 w 1277416"/>
                  <a:gd name="connsiteY4" fmla="*/ 0 h 813350"/>
                  <a:gd name="connsiteX0" fmla="*/ 233363 w 1277416"/>
                  <a:gd name="connsiteY0" fmla="*/ 0 h 814795"/>
                  <a:gd name="connsiteX1" fmla="*/ 0 w 1277416"/>
                  <a:gd name="connsiteY1" fmla="*/ 9439 h 814795"/>
                  <a:gd name="connsiteX2" fmla="*/ 980474 w 1277416"/>
                  <a:gd name="connsiteY2" fmla="*/ 814795 h 814795"/>
                  <a:gd name="connsiteX3" fmla="*/ 1277416 w 1277416"/>
                  <a:gd name="connsiteY3" fmla="*/ 813350 h 814795"/>
                  <a:gd name="connsiteX4" fmla="*/ 233363 w 1277416"/>
                  <a:gd name="connsiteY4" fmla="*/ 0 h 814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7416" h="814795">
                    <a:moveTo>
                      <a:pt x="233363" y="0"/>
                    </a:moveTo>
                    <a:lnTo>
                      <a:pt x="0" y="9439"/>
                    </a:lnTo>
                    <a:lnTo>
                      <a:pt x="980474" y="814795"/>
                    </a:lnTo>
                    <a:cubicBezTo>
                      <a:pt x="1088424" y="806858"/>
                      <a:pt x="1074215" y="806999"/>
                      <a:pt x="1277416" y="813350"/>
                    </a:cubicBezTo>
                    <a:lnTo>
                      <a:pt x="233363" y="0"/>
                    </a:lnTo>
                    <a:close/>
                  </a:path>
                </a:pathLst>
              </a:custGeom>
              <a:solidFill>
                <a:srgbClr val="0099CC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" lastClr="FFFFFF"/>
                  </a:solidFill>
                  <a:latin typeface="Calibri"/>
                  <a:ea typeface="+mn-ea"/>
                </a:endParaRPr>
              </a:p>
            </p:txBody>
          </p:sp>
          <p:sp>
            <p:nvSpPr>
              <p:cNvPr id="66" name="Freeform 80"/>
              <p:cNvSpPr/>
              <p:nvPr/>
            </p:nvSpPr>
            <p:spPr>
              <a:xfrm>
                <a:off x="2114139" y="5396749"/>
                <a:ext cx="595306" cy="647102"/>
              </a:xfrm>
              <a:custGeom>
                <a:avLst/>
                <a:gdLst>
                  <a:gd name="connsiteX0" fmla="*/ 5411 w 597877"/>
                  <a:gd name="connsiteY0" fmla="*/ 13527 h 646573"/>
                  <a:gd name="connsiteX1" fmla="*/ 0 w 597877"/>
                  <a:gd name="connsiteY1" fmla="*/ 305702 h 646573"/>
                  <a:gd name="connsiteX2" fmla="*/ 457200 w 597877"/>
                  <a:gd name="connsiteY2" fmla="*/ 646573 h 646573"/>
                  <a:gd name="connsiteX3" fmla="*/ 597877 w 597877"/>
                  <a:gd name="connsiteY3" fmla="*/ 646573 h 646573"/>
                  <a:gd name="connsiteX4" fmla="*/ 595172 w 597877"/>
                  <a:gd name="connsiteY4" fmla="*/ 321934 h 646573"/>
                  <a:gd name="connsiteX5" fmla="*/ 110919 w 597877"/>
                  <a:gd name="connsiteY5" fmla="*/ 0 h 646573"/>
                  <a:gd name="connsiteX6" fmla="*/ 5411 w 597877"/>
                  <a:gd name="connsiteY6" fmla="*/ 13527 h 646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97877" h="646573">
                    <a:moveTo>
                      <a:pt x="5411" y="13527"/>
                    </a:moveTo>
                    <a:lnTo>
                      <a:pt x="0" y="305702"/>
                    </a:lnTo>
                    <a:lnTo>
                      <a:pt x="457200" y="646573"/>
                    </a:lnTo>
                    <a:lnTo>
                      <a:pt x="597877" y="646573"/>
                    </a:lnTo>
                    <a:cubicBezTo>
                      <a:pt x="596975" y="538360"/>
                      <a:pt x="596074" y="430147"/>
                      <a:pt x="595172" y="321934"/>
                    </a:cubicBezTo>
                    <a:lnTo>
                      <a:pt x="110919" y="0"/>
                    </a:lnTo>
                    <a:lnTo>
                      <a:pt x="5411" y="13527"/>
                    </a:lnTo>
                    <a:close/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" lastClr="FFFFFF"/>
                  </a:solidFill>
                  <a:latin typeface="Calibri"/>
                  <a:ea typeface="+mn-ea"/>
                </a:endParaRPr>
              </a:p>
            </p:txBody>
          </p:sp>
          <p:cxnSp>
            <p:nvCxnSpPr>
              <p:cNvPr id="67" name="Straight Connector 81"/>
              <p:cNvCxnSpPr>
                <a:cxnSpLocks noChangeShapeType="1"/>
                <a:stCxn id="66" idx="0"/>
              </p:cNvCxnSpPr>
              <p:nvPr/>
            </p:nvCxnSpPr>
            <p:spPr bwMode="auto">
              <a:xfrm>
                <a:off x="2118270" y="5410651"/>
                <a:ext cx="446379" cy="31111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8" name="Straight Connector 82"/>
              <p:cNvCxnSpPr>
                <a:cxnSpLocks noChangeShapeType="1"/>
                <a:endCxn id="66" idx="4"/>
              </p:cNvCxnSpPr>
              <p:nvPr/>
            </p:nvCxnSpPr>
            <p:spPr bwMode="auto">
              <a:xfrm flipV="1">
                <a:off x="2567354" y="5719058"/>
                <a:ext cx="140677" cy="270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9" name="Straight Connector 83"/>
              <p:cNvCxnSpPr>
                <a:cxnSpLocks noChangeShapeType="1"/>
                <a:endCxn id="66" idx="2"/>
              </p:cNvCxnSpPr>
              <p:nvPr/>
            </p:nvCxnSpPr>
            <p:spPr bwMode="auto">
              <a:xfrm flipH="1">
                <a:off x="2570059" y="5721763"/>
                <a:ext cx="2705" cy="32193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0" name="Straight Connector 84"/>
              <p:cNvCxnSpPr>
                <a:cxnSpLocks noChangeShapeType="1"/>
              </p:cNvCxnSpPr>
              <p:nvPr/>
            </p:nvCxnSpPr>
            <p:spPr bwMode="auto">
              <a:xfrm flipH="1">
                <a:off x="2221974" y="5387204"/>
                <a:ext cx="2705" cy="32193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43" name="Group 57"/>
            <p:cNvGrpSpPr>
              <a:grpSpLocks/>
            </p:cNvGrpSpPr>
            <p:nvPr/>
          </p:nvGrpSpPr>
          <p:grpSpPr bwMode="auto">
            <a:xfrm>
              <a:off x="1326802" y="5273580"/>
              <a:ext cx="617671" cy="927313"/>
              <a:chOff x="2105936" y="5387204"/>
              <a:chExt cx="617671" cy="927313"/>
            </a:xfrm>
          </p:grpSpPr>
          <p:sp>
            <p:nvSpPr>
              <p:cNvPr id="55" name="Freeform 69"/>
              <p:cNvSpPr/>
              <p:nvPr/>
            </p:nvSpPr>
            <p:spPr>
              <a:xfrm>
                <a:off x="2110224" y="5706003"/>
                <a:ext cx="466907" cy="608926"/>
              </a:xfrm>
              <a:custGeom>
                <a:avLst/>
                <a:gdLst>
                  <a:gd name="connsiteX0" fmla="*/ 0 w 966787"/>
                  <a:gd name="connsiteY0" fmla="*/ 0 h 2138362"/>
                  <a:gd name="connsiteX1" fmla="*/ 0 w 966787"/>
                  <a:gd name="connsiteY1" fmla="*/ 1190625 h 2138362"/>
                  <a:gd name="connsiteX2" fmla="*/ 966787 w 966787"/>
                  <a:gd name="connsiteY2" fmla="*/ 2138362 h 2138362"/>
                  <a:gd name="connsiteX3" fmla="*/ 962025 w 966787"/>
                  <a:gd name="connsiteY3" fmla="*/ 742950 h 2138362"/>
                  <a:gd name="connsiteX4" fmla="*/ 0 w 966787"/>
                  <a:gd name="connsiteY4" fmla="*/ 0 h 2138362"/>
                  <a:gd name="connsiteX0" fmla="*/ 0 w 967997"/>
                  <a:gd name="connsiteY0" fmla="*/ 0 h 2138362"/>
                  <a:gd name="connsiteX1" fmla="*/ 0 w 967997"/>
                  <a:gd name="connsiteY1" fmla="*/ 1190625 h 2138362"/>
                  <a:gd name="connsiteX2" fmla="*/ 966787 w 967997"/>
                  <a:gd name="connsiteY2" fmla="*/ 2138362 h 2138362"/>
                  <a:gd name="connsiteX3" fmla="*/ 967618 w 967997"/>
                  <a:gd name="connsiteY3" fmla="*/ 1495143 h 2138362"/>
                  <a:gd name="connsiteX4" fmla="*/ 0 w 967997"/>
                  <a:gd name="connsiteY4" fmla="*/ 0 h 2138362"/>
                  <a:gd name="connsiteX0" fmla="*/ 0 w 967997"/>
                  <a:gd name="connsiteY0" fmla="*/ 0 h 1424095"/>
                  <a:gd name="connsiteX1" fmla="*/ 0 w 967997"/>
                  <a:gd name="connsiteY1" fmla="*/ 476358 h 1424095"/>
                  <a:gd name="connsiteX2" fmla="*/ 966787 w 967997"/>
                  <a:gd name="connsiteY2" fmla="*/ 1424095 h 1424095"/>
                  <a:gd name="connsiteX3" fmla="*/ 967618 w 967997"/>
                  <a:gd name="connsiteY3" fmla="*/ 780876 h 1424095"/>
                  <a:gd name="connsiteX4" fmla="*/ 0 w 967997"/>
                  <a:gd name="connsiteY4" fmla="*/ 0 h 1424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7997" h="1424095">
                    <a:moveTo>
                      <a:pt x="0" y="0"/>
                    </a:moveTo>
                    <a:lnTo>
                      <a:pt x="0" y="476358"/>
                    </a:lnTo>
                    <a:lnTo>
                      <a:pt x="966787" y="1424095"/>
                    </a:lnTo>
                    <a:cubicBezTo>
                      <a:pt x="965200" y="958958"/>
                      <a:pt x="969205" y="1246013"/>
                      <a:pt x="967618" y="78087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F81B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" lastClr="FFFFFF"/>
                  </a:solidFill>
                  <a:latin typeface="Calibri"/>
                  <a:ea typeface="+mn-ea"/>
                </a:endParaRPr>
              </a:p>
            </p:txBody>
          </p:sp>
          <p:sp>
            <p:nvSpPr>
              <p:cNvPr id="56" name="Freeform 70"/>
              <p:cNvSpPr/>
              <p:nvPr/>
            </p:nvSpPr>
            <p:spPr>
              <a:xfrm>
                <a:off x="2106333" y="5688824"/>
                <a:ext cx="616707" cy="355048"/>
              </a:xfrm>
              <a:custGeom>
                <a:avLst/>
                <a:gdLst>
                  <a:gd name="connsiteX0" fmla="*/ 0 w 966787"/>
                  <a:gd name="connsiteY0" fmla="*/ 0 h 2138362"/>
                  <a:gd name="connsiteX1" fmla="*/ 0 w 966787"/>
                  <a:gd name="connsiteY1" fmla="*/ 1190625 h 2138362"/>
                  <a:gd name="connsiteX2" fmla="*/ 966787 w 966787"/>
                  <a:gd name="connsiteY2" fmla="*/ 2138362 h 2138362"/>
                  <a:gd name="connsiteX3" fmla="*/ 962025 w 966787"/>
                  <a:gd name="connsiteY3" fmla="*/ 742950 h 2138362"/>
                  <a:gd name="connsiteX4" fmla="*/ 0 w 966787"/>
                  <a:gd name="connsiteY4" fmla="*/ 0 h 2138362"/>
                  <a:gd name="connsiteX0" fmla="*/ 928688 w 1895475"/>
                  <a:gd name="connsiteY0" fmla="*/ 0 h 2138362"/>
                  <a:gd name="connsiteX1" fmla="*/ 0 w 1895475"/>
                  <a:gd name="connsiteY1" fmla="*/ 461963 h 2138362"/>
                  <a:gd name="connsiteX2" fmla="*/ 1895475 w 1895475"/>
                  <a:gd name="connsiteY2" fmla="*/ 2138362 h 2138362"/>
                  <a:gd name="connsiteX3" fmla="*/ 1890713 w 1895475"/>
                  <a:gd name="connsiteY3" fmla="*/ 742950 h 2138362"/>
                  <a:gd name="connsiteX4" fmla="*/ 928688 w 1895475"/>
                  <a:gd name="connsiteY4" fmla="*/ 0 h 213836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890713 w 1895475"/>
                  <a:gd name="connsiteY3" fmla="*/ 342900 h 1738312"/>
                  <a:gd name="connsiteX4" fmla="*/ 247650 w 1895475"/>
                  <a:gd name="connsiteY4" fmla="*/ 0 h 173831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143000 w 1895475"/>
                  <a:gd name="connsiteY3" fmla="*/ 776288 h 1738312"/>
                  <a:gd name="connsiteX4" fmla="*/ 247650 w 1895475"/>
                  <a:gd name="connsiteY4" fmla="*/ 0 h 173831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143000 w 1895475"/>
                  <a:gd name="connsiteY3" fmla="*/ 776288 h 1738312"/>
                  <a:gd name="connsiteX4" fmla="*/ 247650 w 1895475"/>
                  <a:gd name="connsiteY4" fmla="*/ 0 h 173831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238250 w 1895475"/>
                  <a:gd name="connsiteY3" fmla="*/ 814388 h 1738312"/>
                  <a:gd name="connsiteX4" fmla="*/ 247650 w 1895475"/>
                  <a:gd name="connsiteY4" fmla="*/ 0 h 173831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238250 w 1895475"/>
                  <a:gd name="connsiteY3" fmla="*/ 814388 h 1738312"/>
                  <a:gd name="connsiteX4" fmla="*/ 247650 w 1895475"/>
                  <a:gd name="connsiteY4" fmla="*/ 0 h 1738312"/>
                  <a:gd name="connsiteX0" fmla="*/ 247650 w 1238250"/>
                  <a:gd name="connsiteY0" fmla="*/ 0 h 862012"/>
                  <a:gd name="connsiteX1" fmla="*/ 0 w 1238250"/>
                  <a:gd name="connsiteY1" fmla="*/ 61913 h 862012"/>
                  <a:gd name="connsiteX2" fmla="*/ 947738 w 1238250"/>
                  <a:gd name="connsiteY2" fmla="*/ 862012 h 862012"/>
                  <a:gd name="connsiteX3" fmla="*/ 1238250 w 1238250"/>
                  <a:gd name="connsiteY3" fmla="*/ 814388 h 862012"/>
                  <a:gd name="connsiteX4" fmla="*/ 247650 w 1238250"/>
                  <a:gd name="connsiteY4" fmla="*/ 0 h 862012"/>
                  <a:gd name="connsiteX0" fmla="*/ 247650 w 1238250"/>
                  <a:gd name="connsiteY0" fmla="*/ 0 h 823912"/>
                  <a:gd name="connsiteX1" fmla="*/ 0 w 1238250"/>
                  <a:gd name="connsiteY1" fmla="*/ 61913 h 823912"/>
                  <a:gd name="connsiteX2" fmla="*/ 952500 w 1238250"/>
                  <a:gd name="connsiteY2" fmla="*/ 823912 h 823912"/>
                  <a:gd name="connsiteX3" fmla="*/ 1238250 w 1238250"/>
                  <a:gd name="connsiteY3" fmla="*/ 814388 h 823912"/>
                  <a:gd name="connsiteX4" fmla="*/ 247650 w 1238250"/>
                  <a:gd name="connsiteY4" fmla="*/ 0 h 823912"/>
                  <a:gd name="connsiteX0" fmla="*/ 247650 w 1238250"/>
                  <a:gd name="connsiteY0" fmla="*/ 0 h 823912"/>
                  <a:gd name="connsiteX1" fmla="*/ 0 w 1238250"/>
                  <a:gd name="connsiteY1" fmla="*/ 61913 h 823912"/>
                  <a:gd name="connsiteX2" fmla="*/ 952500 w 1238250"/>
                  <a:gd name="connsiteY2" fmla="*/ 823912 h 823912"/>
                  <a:gd name="connsiteX3" fmla="*/ 1238250 w 1238250"/>
                  <a:gd name="connsiteY3" fmla="*/ 814388 h 823912"/>
                  <a:gd name="connsiteX4" fmla="*/ 247650 w 1238250"/>
                  <a:gd name="connsiteY4" fmla="*/ 0 h 823912"/>
                  <a:gd name="connsiteX0" fmla="*/ 233363 w 1238250"/>
                  <a:gd name="connsiteY0" fmla="*/ 0 h 766762"/>
                  <a:gd name="connsiteX1" fmla="*/ 0 w 1238250"/>
                  <a:gd name="connsiteY1" fmla="*/ 4763 h 766762"/>
                  <a:gd name="connsiteX2" fmla="*/ 952500 w 1238250"/>
                  <a:gd name="connsiteY2" fmla="*/ 766762 h 766762"/>
                  <a:gd name="connsiteX3" fmla="*/ 1238250 w 1238250"/>
                  <a:gd name="connsiteY3" fmla="*/ 757238 h 766762"/>
                  <a:gd name="connsiteX4" fmla="*/ 233363 w 1238250"/>
                  <a:gd name="connsiteY4" fmla="*/ 0 h 766762"/>
                  <a:gd name="connsiteX0" fmla="*/ 233363 w 1238250"/>
                  <a:gd name="connsiteY0" fmla="*/ 0 h 773376"/>
                  <a:gd name="connsiteX1" fmla="*/ 0 w 1238250"/>
                  <a:gd name="connsiteY1" fmla="*/ 4763 h 773376"/>
                  <a:gd name="connsiteX2" fmla="*/ 952500 w 1238250"/>
                  <a:gd name="connsiteY2" fmla="*/ 766762 h 773376"/>
                  <a:gd name="connsiteX3" fmla="*/ 1238250 w 1238250"/>
                  <a:gd name="connsiteY3" fmla="*/ 771525 h 773376"/>
                  <a:gd name="connsiteX4" fmla="*/ 233363 w 1238250"/>
                  <a:gd name="connsiteY4" fmla="*/ 0 h 773376"/>
                  <a:gd name="connsiteX0" fmla="*/ 233363 w 1238250"/>
                  <a:gd name="connsiteY0" fmla="*/ 0 h 766762"/>
                  <a:gd name="connsiteX1" fmla="*/ 0 w 1238250"/>
                  <a:gd name="connsiteY1" fmla="*/ 4763 h 766762"/>
                  <a:gd name="connsiteX2" fmla="*/ 952500 w 1238250"/>
                  <a:gd name="connsiteY2" fmla="*/ 766762 h 766762"/>
                  <a:gd name="connsiteX3" fmla="*/ 1238250 w 1238250"/>
                  <a:gd name="connsiteY3" fmla="*/ 757236 h 766762"/>
                  <a:gd name="connsiteX4" fmla="*/ 233363 w 1238250"/>
                  <a:gd name="connsiteY4" fmla="*/ 0 h 766762"/>
                  <a:gd name="connsiteX0" fmla="*/ 233363 w 1238250"/>
                  <a:gd name="connsiteY0" fmla="*/ 0 h 773375"/>
                  <a:gd name="connsiteX1" fmla="*/ 0 w 1238250"/>
                  <a:gd name="connsiteY1" fmla="*/ 4763 h 773375"/>
                  <a:gd name="connsiteX2" fmla="*/ 952500 w 1238250"/>
                  <a:gd name="connsiteY2" fmla="*/ 766762 h 773375"/>
                  <a:gd name="connsiteX3" fmla="*/ 1238250 w 1238250"/>
                  <a:gd name="connsiteY3" fmla="*/ 771523 h 773375"/>
                  <a:gd name="connsiteX4" fmla="*/ 233363 w 1238250"/>
                  <a:gd name="connsiteY4" fmla="*/ 0 h 773375"/>
                  <a:gd name="connsiteX0" fmla="*/ 233363 w 1238250"/>
                  <a:gd name="connsiteY0" fmla="*/ 0 h 771523"/>
                  <a:gd name="connsiteX1" fmla="*/ 0 w 1238250"/>
                  <a:gd name="connsiteY1" fmla="*/ 4763 h 771523"/>
                  <a:gd name="connsiteX2" fmla="*/ 952500 w 1238250"/>
                  <a:gd name="connsiteY2" fmla="*/ 766762 h 771523"/>
                  <a:gd name="connsiteX3" fmla="*/ 1238250 w 1238250"/>
                  <a:gd name="connsiteY3" fmla="*/ 771523 h 771523"/>
                  <a:gd name="connsiteX4" fmla="*/ 233363 w 1238250"/>
                  <a:gd name="connsiteY4" fmla="*/ 0 h 771523"/>
                  <a:gd name="connsiteX0" fmla="*/ 233363 w 1238250"/>
                  <a:gd name="connsiteY0" fmla="*/ 0 h 771523"/>
                  <a:gd name="connsiteX1" fmla="*/ 0 w 1238250"/>
                  <a:gd name="connsiteY1" fmla="*/ 23466 h 771523"/>
                  <a:gd name="connsiteX2" fmla="*/ 952500 w 1238250"/>
                  <a:gd name="connsiteY2" fmla="*/ 766762 h 771523"/>
                  <a:gd name="connsiteX3" fmla="*/ 1238250 w 1238250"/>
                  <a:gd name="connsiteY3" fmla="*/ 771523 h 771523"/>
                  <a:gd name="connsiteX4" fmla="*/ 233363 w 1238250"/>
                  <a:gd name="connsiteY4" fmla="*/ 0 h 771523"/>
                  <a:gd name="connsiteX0" fmla="*/ 233363 w 1238250"/>
                  <a:gd name="connsiteY0" fmla="*/ 0 h 757496"/>
                  <a:gd name="connsiteX1" fmla="*/ 0 w 1238250"/>
                  <a:gd name="connsiteY1" fmla="*/ 9439 h 757496"/>
                  <a:gd name="connsiteX2" fmla="*/ 952500 w 1238250"/>
                  <a:gd name="connsiteY2" fmla="*/ 752735 h 757496"/>
                  <a:gd name="connsiteX3" fmla="*/ 1238250 w 1238250"/>
                  <a:gd name="connsiteY3" fmla="*/ 757496 h 757496"/>
                  <a:gd name="connsiteX4" fmla="*/ 233363 w 1238250"/>
                  <a:gd name="connsiteY4" fmla="*/ 0 h 757496"/>
                  <a:gd name="connsiteX0" fmla="*/ 233363 w 1277416"/>
                  <a:gd name="connsiteY0" fmla="*/ 0 h 813350"/>
                  <a:gd name="connsiteX1" fmla="*/ 0 w 1277416"/>
                  <a:gd name="connsiteY1" fmla="*/ 9439 h 813350"/>
                  <a:gd name="connsiteX2" fmla="*/ 952500 w 1277416"/>
                  <a:gd name="connsiteY2" fmla="*/ 752735 h 813350"/>
                  <a:gd name="connsiteX3" fmla="*/ 1277416 w 1277416"/>
                  <a:gd name="connsiteY3" fmla="*/ 813350 h 813350"/>
                  <a:gd name="connsiteX4" fmla="*/ 233363 w 1277416"/>
                  <a:gd name="connsiteY4" fmla="*/ 0 h 813350"/>
                  <a:gd name="connsiteX0" fmla="*/ 233363 w 1277416"/>
                  <a:gd name="connsiteY0" fmla="*/ 0 h 814795"/>
                  <a:gd name="connsiteX1" fmla="*/ 0 w 1277416"/>
                  <a:gd name="connsiteY1" fmla="*/ 9439 h 814795"/>
                  <a:gd name="connsiteX2" fmla="*/ 980474 w 1277416"/>
                  <a:gd name="connsiteY2" fmla="*/ 814795 h 814795"/>
                  <a:gd name="connsiteX3" fmla="*/ 1277416 w 1277416"/>
                  <a:gd name="connsiteY3" fmla="*/ 813350 h 814795"/>
                  <a:gd name="connsiteX4" fmla="*/ 233363 w 1277416"/>
                  <a:gd name="connsiteY4" fmla="*/ 0 h 814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7416" h="814795">
                    <a:moveTo>
                      <a:pt x="233363" y="0"/>
                    </a:moveTo>
                    <a:lnTo>
                      <a:pt x="0" y="9439"/>
                    </a:lnTo>
                    <a:lnTo>
                      <a:pt x="980474" y="814795"/>
                    </a:lnTo>
                    <a:cubicBezTo>
                      <a:pt x="1088424" y="806858"/>
                      <a:pt x="1074215" y="806999"/>
                      <a:pt x="1277416" y="813350"/>
                    </a:cubicBezTo>
                    <a:lnTo>
                      <a:pt x="233363" y="0"/>
                    </a:lnTo>
                    <a:close/>
                  </a:path>
                </a:pathLst>
              </a:custGeom>
              <a:solidFill>
                <a:srgbClr val="0099CC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" lastClr="FFFFFF"/>
                  </a:solidFill>
                  <a:latin typeface="Calibri"/>
                  <a:ea typeface="+mn-ea"/>
                </a:endParaRPr>
              </a:p>
            </p:txBody>
          </p:sp>
          <p:sp>
            <p:nvSpPr>
              <p:cNvPr id="57" name="Rectangle 71"/>
              <p:cNvSpPr>
                <a:spLocks noChangeArrowheads="1"/>
              </p:cNvSpPr>
              <p:nvPr/>
            </p:nvSpPr>
            <p:spPr bwMode="auto">
              <a:xfrm>
                <a:off x="2577131" y="6049598"/>
                <a:ext cx="140072" cy="265332"/>
              </a:xfrm>
              <a:prstGeom prst="rect">
                <a:avLst/>
              </a:prstGeom>
              <a:solidFill>
                <a:srgbClr val="33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 eaLnBrk="1" hangingPunct="1"/>
                <a:endParaRPr lang="pt-BR" altLang="pt-BR" sz="180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58" name="Freeform 72"/>
              <p:cNvSpPr/>
              <p:nvPr/>
            </p:nvSpPr>
            <p:spPr>
              <a:xfrm>
                <a:off x="2114115" y="5396768"/>
                <a:ext cx="595306" cy="647103"/>
              </a:xfrm>
              <a:custGeom>
                <a:avLst/>
                <a:gdLst>
                  <a:gd name="connsiteX0" fmla="*/ 5411 w 597877"/>
                  <a:gd name="connsiteY0" fmla="*/ 13527 h 646573"/>
                  <a:gd name="connsiteX1" fmla="*/ 0 w 597877"/>
                  <a:gd name="connsiteY1" fmla="*/ 305702 h 646573"/>
                  <a:gd name="connsiteX2" fmla="*/ 457200 w 597877"/>
                  <a:gd name="connsiteY2" fmla="*/ 646573 h 646573"/>
                  <a:gd name="connsiteX3" fmla="*/ 597877 w 597877"/>
                  <a:gd name="connsiteY3" fmla="*/ 646573 h 646573"/>
                  <a:gd name="connsiteX4" fmla="*/ 595172 w 597877"/>
                  <a:gd name="connsiteY4" fmla="*/ 321934 h 646573"/>
                  <a:gd name="connsiteX5" fmla="*/ 110919 w 597877"/>
                  <a:gd name="connsiteY5" fmla="*/ 0 h 646573"/>
                  <a:gd name="connsiteX6" fmla="*/ 5411 w 597877"/>
                  <a:gd name="connsiteY6" fmla="*/ 13527 h 646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97877" h="646573">
                    <a:moveTo>
                      <a:pt x="5411" y="13527"/>
                    </a:moveTo>
                    <a:lnTo>
                      <a:pt x="0" y="305702"/>
                    </a:lnTo>
                    <a:lnTo>
                      <a:pt x="457200" y="646573"/>
                    </a:lnTo>
                    <a:lnTo>
                      <a:pt x="597877" y="646573"/>
                    </a:lnTo>
                    <a:cubicBezTo>
                      <a:pt x="596975" y="538360"/>
                      <a:pt x="596074" y="430147"/>
                      <a:pt x="595172" y="321934"/>
                    </a:cubicBezTo>
                    <a:lnTo>
                      <a:pt x="110919" y="0"/>
                    </a:lnTo>
                    <a:lnTo>
                      <a:pt x="5411" y="13527"/>
                    </a:lnTo>
                    <a:close/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" lastClr="FFFFFF"/>
                  </a:solidFill>
                  <a:latin typeface="Calibri"/>
                  <a:ea typeface="+mn-ea"/>
                </a:endParaRPr>
              </a:p>
            </p:txBody>
          </p:sp>
          <p:cxnSp>
            <p:nvCxnSpPr>
              <p:cNvPr id="59" name="Straight Connector 73"/>
              <p:cNvCxnSpPr>
                <a:cxnSpLocks noChangeShapeType="1"/>
                <a:stCxn id="58" idx="0"/>
              </p:cNvCxnSpPr>
              <p:nvPr/>
            </p:nvCxnSpPr>
            <p:spPr bwMode="auto">
              <a:xfrm>
                <a:off x="2118270" y="5410651"/>
                <a:ext cx="446379" cy="31111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0" name="Straight Connector 74"/>
              <p:cNvCxnSpPr>
                <a:cxnSpLocks noChangeShapeType="1"/>
                <a:endCxn id="58" idx="4"/>
              </p:cNvCxnSpPr>
              <p:nvPr/>
            </p:nvCxnSpPr>
            <p:spPr bwMode="auto">
              <a:xfrm flipV="1">
                <a:off x="2567354" y="5719058"/>
                <a:ext cx="140677" cy="270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1" name="Straight Connector 75"/>
              <p:cNvCxnSpPr>
                <a:cxnSpLocks noChangeShapeType="1"/>
                <a:endCxn id="58" idx="2"/>
              </p:cNvCxnSpPr>
              <p:nvPr/>
            </p:nvCxnSpPr>
            <p:spPr bwMode="auto">
              <a:xfrm flipH="1">
                <a:off x="2570059" y="5721763"/>
                <a:ext cx="2705" cy="32193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" name="Straight Connector 76"/>
              <p:cNvCxnSpPr>
                <a:cxnSpLocks noChangeShapeType="1"/>
              </p:cNvCxnSpPr>
              <p:nvPr/>
            </p:nvCxnSpPr>
            <p:spPr bwMode="auto">
              <a:xfrm flipH="1">
                <a:off x="2221974" y="5387204"/>
                <a:ext cx="2705" cy="32193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44" name="Group 58"/>
            <p:cNvGrpSpPr>
              <a:grpSpLocks/>
            </p:cNvGrpSpPr>
            <p:nvPr/>
          </p:nvGrpSpPr>
          <p:grpSpPr bwMode="auto">
            <a:xfrm>
              <a:off x="971797" y="5294415"/>
              <a:ext cx="605641" cy="915203"/>
              <a:chOff x="335231" y="4405745"/>
              <a:chExt cx="1252537" cy="2138362"/>
            </a:xfrm>
          </p:grpSpPr>
          <p:sp>
            <p:nvSpPr>
              <p:cNvPr id="52" name="Freeform 66"/>
              <p:cNvSpPr/>
              <p:nvPr/>
            </p:nvSpPr>
            <p:spPr>
              <a:xfrm>
                <a:off x="333961" y="4406169"/>
                <a:ext cx="969641" cy="2136353"/>
              </a:xfrm>
              <a:custGeom>
                <a:avLst/>
                <a:gdLst>
                  <a:gd name="connsiteX0" fmla="*/ 0 w 966787"/>
                  <a:gd name="connsiteY0" fmla="*/ 0 h 2138362"/>
                  <a:gd name="connsiteX1" fmla="*/ 0 w 966787"/>
                  <a:gd name="connsiteY1" fmla="*/ 1190625 h 2138362"/>
                  <a:gd name="connsiteX2" fmla="*/ 966787 w 966787"/>
                  <a:gd name="connsiteY2" fmla="*/ 2138362 h 2138362"/>
                  <a:gd name="connsiteX3" fmla="*/ 962025 w 966787"/>
                  <a:gd name="connsiteY3" fmla="*/ 742950 h 2138362"/>
                  <a:gd name="connsiteX4" fmla="*/ 0 w 966787"/>
                  <a:gd name="connsiteY4" fmla="*/ 0 h 2138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6787" h="2138362">
                    <a:moveTo>
                      <a:pt x="0" y="0"/>
                    </a:moveTo>
                    <a:lnTo>
                      <a:pt x="0" y="1190625"/>
                    </a:lnTo>
                    <a:lnTo>
                      <a:pt x="966787" y="2138362"/>
                    </a:lnTo>
                    <a:cubicBezTo>
                      <a:pt x="965200" y="1673225"/>
                      <a:pt x="963612" y="1208087"/>
                      <a:pt x="962025" y="74295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F81B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" lastClr="FFFFFF"/>
                  </a:solidFill>
                  <a:latin typeface="Calibri"/>
                  <a:ea typeface="+mn-ea"/>
                </a:endParaRPr>
              </a:p>
            </p:txBody>
          </p:sp>
          <p:sp>
            <p:nvSpPr>
              <p:cNvPr id="53" name="Freeform 67"/>
              <p:cNvSpPr/>
              <p:nvPr/>
            </p:nvSpPr>
            <p:spPr>
              <a:xfrm>
                <a:off x="350055" y="4410631"/>
                <a:ext cx="1239211" cy="771583"/>
              </a:xfrm>
              <a:custGeom>
                <a:avLst/>
                <a:gdLst>
                  <a:gd name="connsiteX0" fmla="*/ 0 w 966787"/>
                  <a:gd name="connsiteY0" fmla="*/ 0 h 2138362"/>
                  <a:gd name="connsiteX1" fmla="*/ 0 w 966787"/>
                  <a:gd name="connsiteY1" fmla="*/ 1190625 h 2138362"/>
                  <a:gd name="connsiteX2" fmla="*/ 966787 w 966787"/>
                  <a:gd name="connsiteY2" fmla="*/ 2138362 h 2138362"/>
                  <a:gd name="connsiteX3" fmla="*/ 962025 w 966787"/>
                  <a:gd name="connsiteY3" fmla="*/ 742950 h 2138362"/>
                  <a:gd name="connsiteX4" fmla="*/ 0 w 966787"/>
                  <a:gd name="connsiteY4" fmla="*/ 0 h 2138362"/>
                  <a:gd name="connsiteX0" fmla="*/ 928688 w 1895475"/>
                  <a:gd name="connsiteY0" fmla="*/ 0 h 2138362"/>
                  <a:gd name="connsiteX1" fmla="*/ 0 w 1895475"/>
                  <a:gd name="connsiteY1" fmla="*/ 461963 h 2138362"/>
                  <a:gd name="connsiteX2" fmla="*/ 1895475 w 1895475"/>
                  <a:gd name="connsiteY2" fmla="*/ 2138362 h 2138362"/>
                  <a:gd name="connsiteX3" fmla="*/ 1890713 w 1895475"/>
                  <a:gd name="connsiteY3" fmla="*/ 742950 h 2138362"/>
                  <a:gd name="connsiteX4" fmla="*/ 928688 w 1895475"/>
                  <a:gd name="connsiteY4" fmla="*/ 0 h 213836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890713 w 1895475"/>
                  <a:gd name="connsiteY3" fmla="*/ 342900 h 1738312"/>
                  <a:gd name="connsiteX4" fmla="*/ 247650 w 1895475"/>
                  <a:gd name="connsiteY4" fmla="*/ 0 h 173831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143000 w 1895475"/>
                  <a:gd name="connsiteY3" fmla="*/ 776288 h 1738312"/>
                  <a:gd name="connsiteX4" fmla="*/ 247650 w 1895475"/>
                  <a:gd name="connsiteY4" fmla="*/ 0 h 173831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143000 w 1895475"/>
                  <a:gd name="connsiteY3" fmla="*/ 776288 h 1738312"/>
                  <a:gd name="connsiteX4" fmla="*/ 247650 w 1895475"/>
                  <a:gd name="connsiteY4" fmla="*/ 0 h 173831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238250 w 1895475"/>
                  <a:gd name="connsiteY3" fmla="*/ 814388 h 1738312"/>
                  <a:gd name="connsiteX4" fmla="*/ 247650 w 1895475"/>
                  <a:gd name="connsiteY4" fmla="*/ 0 h 173831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238250 w 1895475"/>
                  <a:gd name="connsiteY3" fmla="*/ 814388 h 1738312"/>
                  <a:gd name="connsiteX4" fmla="*/ 247650 w 1895475"/>
                  <a:gd name="connsiteY4" fmla="*/ 0 h 1738312"/>
                  <a:gd name="connsiteX0" fmla="*/ 247650 w 1238250"/>
                  <a:gd name="connsiteY0" fmla="*/ 0 h 862012"/>
                  <a:gd name="connsiteX1" fmla="*/ 0 w 1238250"/>
                  <a:gd name="connsiteY1" fmla="*/ 61913 h 862012"/>
                  <a:gd name="connsiteX2" fmla="*/ 947738 w 1238250"/>
                  <a:gd name="connsiteY2" fmla="*/ 862012 h 862012"/>
                  <a:gd name="connsiteX3" fmla="*/ 1238250 w 1238250"/>
                  <a:gd name="connsiteY3" fmla="*/ 814388 h 862012"/>
                  <a:gd name="connsiteX4" fmla="*/ 247650 w 1238250"/>
                  <a:gd name="connsiteY4" fmla="*/ 0 h 862012"/>
                  <a:gd name="connsiteX0" fmla="*/ 247650 w 1238250"/>
                  <a:gd name="connsiteY0" fmla="*/ 0 h 823912"/>
                  <a:gd name="connsiteX1" fmla="*/ 0 w 1238250"/>
                  <a:gd name="connsiteY1" fmla="*/ 61913 h 823912"/>
                  <a:gd name="connsiteX2" fmla="*/ 952500 w 1238250"/>
                  <a:gd name="connsiteY2" fmla="*/ 823912 h 823912"/>
                  <a:gd name="connsiteX3" fmla="*/ 1238250 w 1238250"/>
                  <a:gd name="connsiteY3" fmla="*/ 814388 h 823912"/>
                  <a:gd name="connsiteX4" fmla="*/ 247650 w 1238250"/>
                  <a:gd name="connsiteY4" fmla="*/ 0 h 823912"/>
                  <a:gd name="connsiteX0" fmla="*/ 247650 w 1238250"/>
                  <a:gd name="connsiteY0" fmla="*/ 0 h 823912"/>
                  <a:gd name="connsiteX1" fmla="*/ 0 w 1238250"/>
                  <a:gd name="connsiteY1" fmla="*/ 61913 h 823912"/>
                  <a:gd name="connsiteX2" fmla="*/ 952500 w 1238250"/>
                  <a:gd name="connsiteY2" fmla="*/ 823912 h 823912"/>
                  <a:gd name="connsiteX3" fmla="*/ 1238250 w 1238250"/>
                  <a:gd name="connsiteY3" fmla="*/ 814388 h 823912"/>
                  <a:gd name="connsiteX4" fmla="*/ 247650 w 1238250"/>
                  <a:gd name="connsiteY4" fmla="*/ 0 h 823912"/>
                  <a:gd name="connsiteX0" fmla="*/ 233363 w 1238250"/>
                  <a:gd name="connsiteY0" fmla="*/ 0 h 766762"/>
                  <a:gd name="connsiteX1" fmla="*/ 0 w 1238250"/>
                  <a:gd name="connsiteY1" fmla="*/ 4763 h 766762"/>
                  <a:gd name="connsiteX2" fmla="*/ 952500 w 1238250"/>
                  <a:gd name="connsiteY2" fmla="*/ 766762 h 766762"/>
                  <a:gd name="connsiteX3" fmla="*/ 1238250 w 1238250"/>
                  <a:gd name="connsiteY3" fmla="*/ 757238 h 766762"/>
                  <a:gd name="connsiteX4" fmla="*/ 233363 w 1238250"/>
                  <a:gd name="connsiteY4" fmla="*/ 0 h 766762"/>
                  <a:gd name="connsiteX0" fmla="*/ 233363 w 1238250"/>
                  <a:gd name="connsiteY0" fmla="*/ 0 h 773376"/>
                  <a:gd name="connsiteX1" fmla="*/ 0 w 1238250"/>
                  <a:gd name="connsiteY1" fmla="*/ 4763 h 773376"/>
                  <a:gd name="connsiteX2" fmla="*/ 952500 w 1238250"/>
                  <a:gd name="connsiteY2" fmla="*/ 766762 h 773376"/>
                  <a:gd name="connsiteX3" fmla="*/ 1238250 w 1238250"/>
                  <a:gd name="connsiteY3" fmla="*/ 771525 h 773376"/>
                  <a:gd name="connsiteX4" fmla="*/ 233363 w 1238250"/>
                  <a:gd name="connsiteY4" fmla="*/ 0 h 773376"/>
                  <a:gd name="connsiteX0" fmla="*/ 233363 w 1238250"/>
                  <a:gd name="connsiteY0" fmla="*/ 0 h 766762"/>
                  <a:gd name="connsiteX1" fmla="*/ 0 w 1238250"/>
                  <a:gd name="connsiteY1" fmla="*/ 4763 h 766762"/>
                  <a:gd name="connsiteX2" fmla="*/ 952500 w 1238250"/>
                  <a:gd name="connsiteY2" fmla="*/ 766762 h 766762"/>
                  <a:gd name="connsiteX3" fmla="*/ 1238250 w 1238250"/>
                  <a:gd name="connsiteY3" fmla="*/ 757236 h 766762"/>
                  <a:gd name="connsiteX4" fmla="*/ 233363 w 1238250"/>
                  <a:gd name="connsiteY4" fmla="*/ 0 h 766762"/>
                  <a:gd name="connsiteX0" fmla="*/ 233363 w 1238250"/>
                  <a:gd name="connsiteY0" fmla="*/ 0 h 773375"/>
                  <a:gd name="connsiteX1" fmla="*/ 0 w 1238250"/>
                  <a:gd name="connsiteY1" fmla="*/ 4763 h 773375"/>
                  <a:gd name="connsiteX2" fmla="*/ 952500 w 1238250"/>
                  <a:gd name="connsiteY2" fmla="*/ 766762 h 773375"/>
                  <a:gd name="connsiteX3" fmla="*/ 1238250 w 1238250"/>
                  <a:gd name="connsiteY3" fmla="*/ 771523 h 773375"/>
                  <a:gd name="connsiteX4" fmla="*/ 233363 w 1238250"/>
                  <a:gd name="connsiteY4" fmla="*/ 0 h 773375"/>
                  <a:gd name="connsiteX0" fmla="*/ 233363 w 1238250"/>
                  <a:gd name="connsiteY0" fmla="*/ 0 h 771523"/>
                  <a:gd name="connsiteX1" fmla="*/ 0 w 1238250"/>
                  <a:gd name="connsiteY1" fmla="*/ 4763 h 771523"/>
                  <a:gd name="connsiteX2" fmla="*/ 952500 w 1238250"/>
                  <a:gd name="connsiteY2" fmla="*/ 766762 h 771523"/>
                  <a:gd name="connsiteX3" fmla="*/ 1238250 w 1238250"/>
                  <a:gd name="connsiteY3" fmla="*/ 771523 h 771523"/>
                  <a:gd name="connsiteX4" fmla="*/ 233363 w 1238250"/>
                  <a:gd name="connsiteY4" fmla="*/ 0 h 771523"/>
                  <a:gd name="connsiteX0" fmla="*/ 233363 w 1238250"/>
                  <a:gd name="connsiteY0" fmla="*/ 0 h 771523"/>
                  <a:gd name="connsiteX1" fmla="*/ 0 w 1238250"/>
                  <a:gd name="connsiteY1" fmla="*/ 23466 h 771523"/>
                  <a:gd name="connsiteX2" fmla="*/ 952500 w 1238250"/>
                  <a:gd name="connsiteY2" fmla="*/ 766762 h 771523"/>
                  <a:gd name="connsiteX3" fmla="*/ 1238250 w 1238250"/>
                  <a:gd name="connsiteY3" fmla="*/ 771523 h 771523"/>
                  <a:gd name="connsiteX4" fmla="*/ 233363 w 1238250"/>
                  <a:gd name="connsiteY4" fmla="*/ 0 h 771523"/>
                  <a:gd name="connsiteX0" fmla="*/ 233363 w 1238250"/>
                  <a:gd name="connsiteY0" fmla="*/ 0 h 757496"/>
                  <a:gd name="connsiteX1" fmla="*/ 0 w 1238250"/>
                  <a:gd name="connsiteY1" fmla="*/ 9439 h 757496"/>
                  <a:gd name="connsiteX2" fmla="*/ 952500 w 1238250"/>
                  <a:gd name="connsiteY2" fmla="*/ 752735 h 757496"/>
                  <a:gd name="connsiteX3" fmla="*/ 1238250 w 1238250"/>
                  <a:gd name="connsiteY3" fmla="*/ 757496 h 757496"/>
                  <a:gd name="connsiteX4" fmla="*/ 233363 w 1238250"/>
                  <a:gd name="connsiteY4" fmla="*/ 0 h 757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250" h="757496">
                    <a:moveTo>
                      <a:pt x="233363" y="0"/>
                    </a:moveTo>
                    <a:lnTo>
                      <a:pt x="0" y="9439"/>
                    </a:lnTo>
                    <a:lnTo>
                      <a:pt x="952500" y="752735"/>
                    </a:lnTo>
                    <a:cubicBezTo>
                      <a:pt x="1060450" y="744798"/>
                      <a:pt x="1035049" y="751145"/>
                      <a:pt x="1238250" y="757496"/>
                    </a:cubicBezTo>
                    <a:lnTo>
                      <a:pt x="233363" y="0"/>
                    </a:lnTo>
                    <a:close/>
                  </a:path>
                </a:pathLst>
              </a:custGeom>
              <a:solidFill>
                <a:srgbClr val="0099CC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" lastClr="FFFFFF"/>
                  </a:solidFill>
                  <a:latin typeface="Calibri"/>
                  <a:ea typeface="+mn-ea"/>
                </a:endParaRPr>
              </a:p>
            </p:txBody>
          </p:sp>
          <p:sp>
            <p:nvSpPr>
              <p:cNvPr id="54" name="Rectangle 68"/>
              <p:cNvSpPr>
                <a:spLocks noChangeArrowheads="1"/>
              </p:cNvSpPr>
              <p:nvPr/>
            </p:nvSpPr>
            <p:spPr bwMode="auto">
              <a:xfrm>
                <a:off x="1299580" y="5177755"/>
                <a:ext cx="289686" cy="1351386"/>
              </a:xfrm>
              <a:prstGeom prst="rect">
                <a:avLst/>
              </a:prstGeom>
              <a:solidFill>
                <a:srgbClr val="33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 eaLnBrk="1" hangingPunct="1"/>
                <a:endParaRPr lang="pt-BR" altLang="pt-BR" sz="180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45" name="Rectangle 59"/>
            <p:cNvSpPr>
              <a:spLocks noChangeArrowheads="1"/>
            </p:cNvSpPr>
            <p:nvPr/>
          </p:nvSpPr>
          <p:spPr bwMode="auto">
            <a:xfrm>
              <a:off x="1838851" y="6126859"/>
              <a:ext cx="2180844" cy="64901"/>
            </a:xfrm>
            <a:prstGeom prst="rect">
              <a:avLst/>
            </a:pr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pt-BR" altLang="pt-BR" sz="18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46" name="Right Arrow 60"/>
            <p:cNvSpPr>
              <a:spLocks noChangeArrowheads="1"/>
            </p:cNvSpPr>
            <p:nvPr/>
          </p:nvSpPr>
          <p:spPr bwMode="auto">
            <a:xfrm>
              <a:off x="2556720" y="6056232"/>
              <a:ext cx="266527" cy="219518"/>
            </a:xfrm>
            <a:prstGeom prst="rightArrow">
              <a:avLst>
                <a:gd name="adj1" fmla="val 13889"/>
                <a:gd name="adj2" fmla="val 53703"/>
              </a:avLst>
            </a:pr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pt-BR" altLang="pt-BR" sz="18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grpSp>
          <p:nvGrpSpPr>
            <p:cNvPr id="47" name="Group 61"/>
            <p:cNvGrpSpPr>
              <a:grpSpLocks/>
            </p:cNvGrpSpPr>
            <p:nvPr/>
          </p:nvGrpSpPr>
          <p:grpSpPr bwMode="auto">
            <a:xfrm>
              <a:off x="593766" y="5284519"/>
              <a:ext cx="605641" cy="915203"/>
              <a:chOff x="335231" y="4405745"/>
              <a:chExt cx="1252537" cy="2138362"/>
            </a:xfrm>
          </p:grpSpPr>
          <p:sp>
            <p:nvSpPr>
              <p:cNvPr id="49" name="Freeform 63"/>
              <p:cNvSpPr/>
              <p:nvPr/>
            </p:nvSpPr>
            <p:spPr>
              <a:xfrm>
                <a:off x="335231" y="4406992"/>
                <a:ext cx="965619" cy="2136350"/>
              </a:xfrm>
              <a:custGeom>
                <a:avLst/>
                <a:gdLst>
                  <a:gd name="connsiteX0" fmla="*/ 0 w 966787"/>
                  <a:gd name="connsiteY0" fmla="*/ 0 h 2138362"/>
                  <a:gd name="connsiteX1" fmla="*/ 0 w 966787"/>
                  <a:gd name="connsiteY1" fmla="*/ 1190625 h 2138362"/>
                  <a:gd name="connsiteX2" fmla="*/ 966787 w 966787"/>
                  <a:gd name="connsiteY2" fmla="*/ 2138362 h 2138362"/>
                  <a:gd name="connsiteX3" fmla="*/ 962025 w 966787"/>
                  <a:gd name="connsiteY3" fmla="*/ 742950 h 2138362"/>
                  <a:gd name="connsiteX4" fmla="*/ 0 w 966787"/>
                  <a:gd name="connsiteY4" fmla="*/ 0 h 2138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6787" h="2138362">
                    <a:moveTo>
                      <a:pt x="0" y="0"/>
                    </a:moveTo>
                    <a:lnTo>
                      <a:pt x="0" y="1190625"/>
                    </a:lnTo>
                    <a:lnTo>
                      <a:pt x="966787" y="2138362"/>
                    </a:lnTo>
                    <a:cubicBezTo>
                      <a:pt x="965200" y="1673225"/>
                      <a:pt x="963612" y="1208087"/>
                      <a:pt x="962025" y="74295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F81B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" lastClr="FFFFFF"/>
                  </a:solidFill>
                  <a:latin typeface="Calibri"/>
                  <a:ea typeface="+mn-ea"/>
                </a:endParaRPr>
              </a:p>
            </p:txBody>
          </p:sp>
          <p:sp>
            <p:nvSpPr>
              <p:cNvPr id="50" name="Freeform 64"/>
              <p:cNvSpPr/>
              <p:nvPr/>
            </p:nvSpPr>
            <p:spPr>
              <a:xfrm>
                <a:off x="351325" y="4411451"/>
                <a:ext cx="1235186" cy="771586"/>
              </a:xfrm>
              <a:custGeom>
                <a:avLst/>
                <a:gdLst>
                  <a:gd name="connsiteX0" fmla="*/ 0 w 966787"/>
                  <a:gd name="connsiteY0" fmla="*/ 0 h 2138362"/>
                  <a:gd name="connsiteX1" fmla="*/ 0 w 966787"/>
                  <a:gd name="connsiteY1" fmla="*/ 1190625 h 2138362"/>
                  <a:gd name="connsiteX2" fmla="*/ 966787 w 966787"/>
                  <a:gd name="connsiteY2" fmla="*/ 2138362 h 2138362"/>
                  <a:gd name="connsiteX3" fmla="*/ 962025 w 966787"/>
                  <a:gd name="connsiteY3" fmla="*/ 742950 h 2138362"/>
                  <a:gd name="connsiteX4" fmla="*/ 0 w 966787"/>
                  <a:gd name="connsiteY4" fmla="*/ 0 h 2138362"/>
                  <a:gd name="connsiteX0" fmla="*/ 928688 w 1895475"/>
                  <a:gd name="connsiteY0" fmla="*/ 0 h 2138362"/>
                  <a:gd name="connsiteX1" fmla="*/ 0 w 1895475"/>
                  <a:gd name="connsiteY1" fmla="*/ 461963 h 2138362"/>
                  <a:gd name="connsiteX2" fmla="*/ 1895475 w 1895475"/>
                  <a:gd name="connsiteY2" fmla="*/ 2138362 h 2138362"/>
                  <a:gd name="connsiteX3" fmla="*/ 1890713 w 1895475"/>
                  <a:gd name="connsiteY3" fmla="*/ 742950 h 2138362"/>
                  <a:gd name="connsiteX4" fmla="*/ 928688 w 1895475"/>
                  <a:gd name="connsiteY4" fmla="*/ 0 h 213836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890713 w 1895475"/>
                  <a:gd name="connsiteY3" fmla="*/ 342900 h 1738312"/>
                  <a:gd name="connsiteX4" fmla="*/ 247650 w 1895475"/>
                  <a:gd name="connsiteY4" fmla="*/ 0 h 173831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143000 w 1895475"/>
                  <a:gd name="connsiteY3" fmla="*/ 776288 h 1738312"/>
                  <a:gd name="connsiteX4" fmla="*/ 247650 w 1895475"/>
                  <a:gd name="connsiteY4" fmla="*/ 0 h 173831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143000 w 1895475"/>
                  <a:gd name="connsiteY3" fmla="*/ 776288 h 1738312"/>
                  <a:gd name="connsiteX4" fmla="*/ 247650 w 1895475"/>
                  <a:gd name="connsiteY4" fmla="*/ 0 h 173831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238250 w 1895475"/>
                  <a:gd name="connsiteY3" fmla="*/ 814388 h 1738312"/>
                  <a:gd name="connsiteX4" fmla="*/ 247650 w 1895475"/>
                  <a:gd name="connsiteY4" fmla="*/ 0 h 173831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238250 w 1895475"/>
                  <a:gd name="connsiteY3" fmla="*/ 814388 h 1738312"/>
                  <a:gd name="connsiteX4" fmla="*/ 247650 w 1895475"/>
                  <a:gd name="connsiteY4" fmla="*/ 0 h 1738312"/>
                  <a:gd name="connsiteX0" fmla="*/ 247650 w 1238250"/>
                  <a:gd name="connsiteY0" fmla="*/ 0 h 862012"/>
                  <a:gd name="connsiteX1" fmla="*/ 0 w 1238250"/>
                  <a:gd name="connsiteY1" fmla="*/ 61913 h 862012"/>
                  <a:gd name="connsiteX2" fmla="*/ 947738 w 1238250"/>
                  <a:gd name="connsiteY2" fmla="*/ 862012 h 862012"/>
                  <a:gd name="connsiteX3" fmla="*/ 1238250 w 1238250"/>
                  <a:gd name="connsiteY3" fmla="*/ 814388 h 862012"/>
                  <a:gd name="connsiteX4" fmla="*/ 247650 w 1238250"/>
                  <a:gd name="connsiteY4" fmla="*/ 0 h 862012"/>
                  <a:gd name="connsiteX0" fmla="*/ 247650 w 1238250"/>
                  <a:gd name="connsiteY0" fmla="*/ 0 h 823912"/>
                  <a:gd name="connsiteX1" fmla="*/ 0 w 1238250"/>
                  <a:gd name="connsiteY1" fmla="*/ 61913 h 823912"/>
                  <a:gd name="connsiteX2" fmla="*/ 952500 w 1238250"/>
                  <a:gd name="connsiteY2" fmla="*/ 823912 h 823912"/>
                  <a:gd name="connsiteX3" fmla="*/ 1238250 w 1238250"/>
                  <a:gd name="connsiteY3" fmla="*/ 814388 h 823912"/>
                  <a:gd name="connsiteX4" fmla="*/ 247650 w 1238250"/>
                  <a:gd name="connsiteY4" fmla="*/ 0 h 823912"/>
                  <a:gd name="connsiteX0" fmla="*/ 247650 w 1238250"/>
                  <a:gd name="connsiteY0" fmla="*/ 0 h 823912"/>
                  <a:gd name="connsiteX1" fmla="*/ 0 w 1238250"/>
                  <a:gd name="connsiteY1" fmla="*/ 61913 h 823912"/>
                  <a:gd name="connsiteX2" fmla="*/ 952500 w 1238250"/>
                  <a:gd name="connsiteY2" fmla="*/ 823912 h 823912"/>
                  <a:gd name="connsiteX3" fmla="*/ 1238250 w 1238250"/>
                  <a:gd name="connsiteY3" fmla="*/ 814388 h 823912"/>
                  <a:gd name="connsiteX4" fmla="*/ 247650 w 1238250"/>
                  <a:gd name="connsiteY4" fmla="*/ 0 h 823912"/>
                  <a:gd name="connsiteX0" fmla="*/ 233363 w 1238250"/>
                  <a:gd name="connsiteY0" fmla="*/ 0 h 766762"/>
                  <a:gd name="connsiteX1" fmla="*/ 0 w 1238250"/>
                  <a:gd name="connsiteY1" fmla="*/ 4763 h 766762"/>
                  <a:gd name="connsiteX2" fmla="*/ 952500 w 1238250"/>
                  <a:gd name="connsiteY2" fmla="*/ 766762 h 766762"/>
                  <a:gd name="connsiteX3" fmla="*/ 1238250 w 1238250"/>
                  <a:gd name="connsiteY3" fmla="*/ 757238 h 766762"/>
                  <a:gd name="connsiteX4" fmla="*/ 233363 w 1238250"/>
                  <a:gd name="connsiteY4" fmla="*/ 0 h 766762"/>
                  <a:gd name="connsiteX0" fmla="*/ 233363 w 1238250"/>
                  <a:gd name="connsiteY0" fmla="*/ 0 h 773376"/>
                  <a:gd name="connsiteX1" fmla="*/ 0 w 1238250"/>
                  <a:gd name="connsiteY1" fmla="*/ 4763 h 773376"/>
                  <a:gd name="connsiteX2" fmla="*/ 952500 w 1238250"/>
                  <a:gd name="connsiteY2" fmla="*/ 766762 h 773376"/>
                  <a:gd name="connsiteX3" fmla="*/ 1238250 w 1238250"/>
                  <a:gd name="connsiteY3" fmla="*/ 771525 h 773376"/>
                  <a:gd name="connsiteX4" fmla="*/ 233363 w 1238250"/>
                  <a:gd name="connsiteY4" fmla="*/ 0 h 773376"/>
                  <a:gd name="connsiteX0" fmla="*/ 233363 w 1238250"/>
                  <a:gd name="connsiteY0" fmla="*/ 0 h 766762"/>
                  <a:gd name="connsiteX1" fmla="*/ 0 w 1238250"/>
                  <a:gd name="connsiteY1" fmla="*/ 4763 h 766762"/>
                  <a:gd name="connsiteX2" fmla="*/ 952500 w 1238250"/>
                  <a:gd name="connsiteY2" fmla="*/ 766762 h 766762"/>
                  <a:gd name="connsiteX3" fmla="*/ 1238250 w 1238250"/>
                  <a:gd name="connsiteY3" fmla="*/ 757236 h 766762"/>
                  <a:gd name="connsiteX4" fmla="*/ 233363 w 1238250"/>
                  <a:gd name="connsiteY4" fmla="*/ 0 h 766762"/>
                  <a:gd name="connsiteX0" fmla="*/ 233363 w 1238250"/>
                  <a:gd name="connsiteY0" fmla="*/ 0 h 773375"/>
                  <a:gd name="connsiteX1" fmla="*/ 0 w 1238250"/>
                  <a:gd name="connsiteY1" fmla="*/ 4763 h 773375"/>
                  <a:gd name="connsiteX2" fmla="*/ 952500 w 1238250"/>
                  <a:gd name="connsiteY2" fmla="*/ 766762 h 773375"/>
                  <a:gd name="connsiteX3" fmla="*/ 1238250 w 1238250"/>
                  <a:gd name="connsiteY3" fmla="*/ 771523 h 773375"/>
                  <a:gd name="connsiteX4" fmla="*/ 233363 w 1238250"/>
                  <a:gd name="connsiteY4" fmla="*/ 0 h 773375"/>
                  <a:gd name="connsiteX0" fmla="*/ 233363 w 1238250"/>
                  <a:gd name="connsiteY0" fmla="*/ 0 h 771523"/>
                  <a:gd name="connsiteX1" fmla="*/ 0 w 1238250"/>
                  <a:gd name="connsiteY1" fmla="*/ 4763 h 771523"/>
                  <a:gd name="connsiteX2" fmla="*/ 952500 w 1238250"/>
                  <a:gd name="connsiteY2" fmla="*/ 766762 h 771523"/>
                  <a:gd name="connsiteX3" fmla="*/ 1238250 w 1238250"/>
                  <a:gd name="connsiteY3" fmla="*/ 771523 h 771523"/>
                  <a:gd name="connsiteX4" fmla="*/ 233363 w 1238250"/>
                  <a:gd name="connsiteY4" fmla="*/ 0 h 771523"/>
                  <a:gd name="connsiteX0" fmla="*/ 233363 w 1238250"/>
                  <a:gd name="connsiteY0" fmla="*/ 0 h 771523"/>
                  <a:gd name="connsiteX1" fmla="*/ 0 w 1238250"/>
                  <a:gd name="connsiteY1" fmla="*/ 23466 h 771523"/>
                  <a:gd name="connsiteX2" fmla="*/ 952500 w 1238250"/>
                  <a:gd name="connsiteY2" fmla="*/ 766762 h 771523"/>
                  <a:gd name="connsiteX3" fmla="*/ 1238250 w 1238250"/>
                  <a:gd name="connsiteY3" fmla="*/ 771523 h 771523"/>
                  <a:gd name="connsiteX4" fmla="*/ 233363 w 1238250"/>
                  <a:gd name="connsiteY4" fmla="*/ 0 h 771523"/>
                  <a:gd name="connsiteX0" fmla="*/ 233363 w 1238250"/>
                  <a:gd name="connsiteY0" fmla="*/ 0 h 757496"/>
                  <a:gd name="connsiteX1" fmla="*/ 0 w 1238250"/>
                  <a:gd name="connsiteY1" fmla="*/ 9439 h 757496"/>
                  <a:gd name="connsiteX2" fmla="*/ 952500 w 1238250"/>
                  <a:gd name="connsiteY2" fmla="*/ 752735 h 757496"/>
                  <a:gd name="connsiteX3" fmla="*/ 1238250 w 1238250"/>
                  <a:gd name="connsiteY3" fmla="*/ 757496 h 757496"/>
                  <a:gd name="connsiteX4" fmla="*/ 233363 w 1238250"/>
                  <a:gd name="connsiteY4" fmla="*/ 0 h 757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250" h="757496">
                    <a:moveTo>
                      <a:pt x="233363" y="0"/>
                    </a:moveTo>
                    <a:lnTo>
                      <a:pt x="0" y="9439"/>
                    </a:lnTo>
                    <a:lnTo>
                      <a:pt x="952500" y="752735"/>
                    </a:lnTo>
                    <a:cubicBezTo>
                      <a:pt x="1060450" y="744798"/>
                      <a:pt x="1035049" y="751145"/>
                      <a:pt x="1238250" y="757496"/>
                    </a:cubicBezTo>
                    <a:lnTo>
                      <a:pt x="233363" y="0"/>
                    </a:lnTo>
                    <a:close/>
                  </a:path>
                </a:pathLst>
              </a:custGeom>
              <a:solidFill>
                <a:srgbClr val="0099CC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" lastClr="FFFFFF"/>
                  </a:solidFill>
                  <a:latin typeface="Calibri"/>
                  <a:ea typeface="+mn-ea"/>
                </a:endParaRPr>
              </a:p>
            </p:txBody>
          </p:sp>
          <p:sp>
            <p:nvSpPr>
              <p:cNvPr id="51" name="Rectangle 65"/>
              <p:cNvSpPr>
                <a:spLocks noChangeArrowheads="1"/>
              </p:cNvSpPr>
              <p:nvPr/>
            </p:nvSpPr>
            <p:spPr bwMode="auto">
              <a:xfrm>
                <a:off x="1296825" y="5178575"/>
                <a:ext cx="289686" cy="1351389"/>
              </a:xfrm>
              <a:prstGeom prst="rect">
                <a:avLst/>
              </a:prstGeom>
              <a:solidFill>
                <a:srgbClr val="33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 eaLnBrk="1" hangingPunct="1"/>
                <a:endParaRPr lang="pt-BR" altLang="pt-BR" sz="180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48" name="Right Arrow 62"/>
            <p:cNvSpPr>
              <a:spLocks noChangeArrowheads="1"/>
            </p:cNvSpPr>
            <p:nvPr/>
          </p:nvSpPr>
          <p:spPr bwMode="auto">
            <a:xfrm rot="-5245926">
              <a:off x="3947358" y="5684800"/>
              <a:ext cx="267240" cy="219835"/>
            </a:xfrm>
            <a:prstGeom prst="rightArrow">
              <a:avLst>
                <a:gd name="adj1" fmla="val 13889"/>
                <a:gd name="adj2" fmla="val 53702"/>
              </a:avLst>
            </a:pr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pt-BR" altLang="pt-BR" sz="18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71" name="TextBox 101"/>
          <p:cNvSpPr txBox="1"/>
          <p:nvPr/>
        </p:nvSpPr>
        <p:spPr>
          <a:xfrm>
            <a:off x="541338" y="1903413"/>
            <a:ext cx="1205779" cy="5347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800" i="1" kern="0" dirty="0" smtClean="0">
                <a:solidFill>
                  <a:prstClr val="black"/>
                </a:solidFill>
                <a:latin typeface="Calibri"/>
                <a:ea typeface="+mn-ea"/>
              </a:rPr>
              <a:t>L</a:t>
            </a:r>
            <a:r>
              <a:rPr lang="pt-BR" sz="1800" kern="0" dirty="0" smtClean="0">
                <a:solidFill>
                  <a:prstClr val="black"/>
                </a:solidFill>
                <a:latin typeface="Calibri"/>
                <a:ea typeface="+mn-ea"/>
              </a:rPr>
              <a:t> bits</a:t>
            </a:r>
          </a:p>
          <a:p>
            <a:pPr eaLnBrk="1" fontAlgn="auto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800" kern="0" dirty="0" smtClean="0">
                <a:solidFill>
                  <a:prstClr val="black"/>
                </a:solidFill>
                <a:latin typeface="Calibri"/>
                <a:ea typeface="+mn-ea"/>
              </a:rPr>
              <a:t>por pacote</a:t>
            </a:r>
            <a:endParaRPr lang="pt-BR" sz="1800" kern="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72" name="TextBox 102"/>
          <p:cNvSpPr txBox="1"/>
          <p:nvPr/>
        </p:nvSpPr>
        <p:spPr>
          <a:xfrm>
            <a:off x="5334000" y="2898775"/>
            <a:ext cx="566738" cy="3063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i="1" kern="0" dirty="0">
                <a:solidFill>
                  <a:prstClr val="black"/>
                </a:solidFill>
                <a:latin typeface="Calibri"/>
                <a:ea typeface="+mn-ea"/>
              </a:rPr>
              <a:t>R</a:t>
            </a:r>
            <a:r>
              <a:rPr lang="en-US" sz="1800" kern="0" dirty="0">
                <a:solidFill>
                  <a:prstClr val="black"/>
                </a:solidFill>
                <a:latin typeface="Calibri"/>
                <a:ea typeface="+mn-ea"/>
              </a:rPr>
              <a:t> bps</a:t>
            </a:r>
          </a:p>
        </p:txBody>
      </p:sp>
      <p:sp>
        <p:nvSpPr>
          <p:cNvPr id="73" name="Rectangle 3"/>
          <p:cNvSpPr txBox="1">
            <a:spLocks noChangeArrowheads="1"/>
          </p:cNvSpPr>
          <p:nvPr/>
        </p:nvSpPr>
        <p:spPr bwMode="auto">
          <a:xfrm>
            <a:off x="475663" y="5801068"/>
            <a:ext cx="3759501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pitchFamily="2" charset="2"/>
              <a:buChar char="v"/>
            </a:pPr>
            <a:r>
              <a:rPr lang="pt-BR" altLang="pt-BR" dirty="0" smtClean="0">
                <a:latin typeface="Gill Sans MT" pitchFamily="34" charset="0"/>
              </a:rPr>
              <a:t>atraso fim-a-fim = 2</a:t>
            </a:r>
            <a:r>
              <a:rPr lang="pt-BR" altLang="pt-BR" i="1" dirty="0" smtClean="0">
                <a:latin typeface="Gill Sans MT" pitchFamily="34" charset="0"/>
              </a:rPr>
              <a:t>L</a:t>
            </a:r>
            <a:r>
              <a:rPr lang="pt-BR" altLang="pt-BR" dirty="0" smtClean="0">
                <a:latin typeface="Gill Sans MT" pitchFamily="34" charset="0"/>
              </a:rPr>
              <a:t>/</a:t>
            </a:r>
            <a:r>
              <a:rPr lang="pt-BR" altLang="pt-BR" i="1" dirty="0" smtClean="0">
                <a:latin typeface="Gill Sans MT" pitchFamily="34" charset="0"/>
              </a:rPr>
              <a:t>R</a:t>
            </a:r>
            <a:r>
              <a:rPr lang="pt-BR" altLang="pt-BR" dirty="0" smtClean="0">
                <a:latin typeface="Gill Sans MT" pitchFamily="34" charset="0"/>
              </a:rPr>
              <a:t> (desprezando o atraso de propagação)</a:t>
            </a:r>
            <a:endParaRPr lang="pt-BR" altLang="pt-BR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18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800" dirty="0" smtClean="0"/>
              <a:t>Comutação de pacotes: atraso de enfileiramento, perdas</a:t>
            </a:r>
            <a:endParaRPr lang="pt-BR" sz="2800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699F08-2490-4625-9560-19768180CEFB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  <p:grpSp>
        <p:nvGrpSpPr>
          <p:cNvPr id="5" name="Group 228"/>
          <p:cNvGrpSpPr>
            <a:grpSpLocks/>
          </p:cNvGrpSpPr>
          <p:nvPr/>
        </p:nvGrpSpPr>
        <p:grpSpPr bwMode="auto">
          <a:xfrm>
            <a:off x="2303463" y="2090738"/>
            <a:ext cx="1187450" cy="554037"/>
            <a:chOff x="4650" y="1129"/>
            <a:chExt cx="246" cy="95"/>
          </a:xfrm>
        </p:grpSpPr>
        <p:sp>
          <p:nvSpPr>
            <p:cNvPr id="6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7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8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9" name="Group 232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12" name="Freeform 233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" name="Freeform 234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10" name="Line 235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Line 236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4" name="Group 105"/>
          <p:cNvGrpSpPr>
            <a:grpSpLocks/>
          </p:cNvGrpSpPr>
          <p:nvPr/>
        </p:nvGrpSpPr>
        <p:grpSpPr bwMode="auto">
          <a:xfrm>
            <a:off x="6764338" y="2314575"/>
            <a:ext cx="779462" cy="679450"/>
            <a:chOff x="-44" y="1473"/>
            <a:chExt cx="981" cy="1105"/>
          </a:xfrm>
        </p:grpSpPr>
        <p:pic>
          <p:nvPicPr>
            <p:cNvPr id="15" name="Picture 106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Freeform 107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0045 w 356"/>
                <a:gd name="T3" fmla="*/ 645 h 368"/>
                <a:gd name="T4" fmla="*/ 11917 w 356"/>
                <a:gd name="T5" fmla="*/ 13448 h 368"/>
                <a:gd name="T6" fmla="*/ 2626 w 356"/>
                <a:gd name="T7" fmla="*/ 1681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sp>
        <p:nvSpPr>
          <p:cNvPr id="17" name="Line 230"/>
          <p:cNvSpPr>
            <a:spLocks noChangeShapeType="1"/>
          </p:cNvSpPr>
          <p:nvPr/>
        </p:nvSpPr>
        <p:spPr bwMode="auto">
          <a:xfrm>
            <a:off x="3467100" y="2303463"/>
            <a:ext cx="0" cy="2286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8" name="Line 276"/>
          <p:cNvSpPr>
            <a:spLocks noChangeShapeType="1"/>
          </p:cNvSpPr>
          <p:nvPr/>
        </p:nvSpPr>
        <p:spPr bwMode="auto">
          <a:xfrm>
            <a:off x="1590675" y="1971675"/>
            <a:ext cx="744538" cy="3857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9" name="Line 277"/>
          <p:cNvSpPr>
            <a:spLocks noChangeShapeType="1"/>
          </p:cNvSpPr>
          <p:nvPr/>
        </p:nvSpPr>
        <p:spPr bwMode="auto">
          <a:xfrm flipV="1">
            <a:off x="1735138" y="2457450"/>
            <a:ext cx="577850" cy="5048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0" name="Line 278"/>
          <p:cNvSpPr>
            <a:spLocks noChangeShapeType="1"/>
          </p:cNvSpPr>
          <p:nvPr/>
        </p:nvSpPr>
        <p:spPr bwMode="auto">
          <a:xfrm>
            <a:off x="3432175" y="2398713"/>
            <a:ext cx="2016125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1" name="Line 279"/>
          <p:cNvSpPr>
            <a:spLocks noChangeShapeType="1"/>
          </p:cNvSpPr>
          <p:nvPr/>
        </p:nvSpPr>
        <p:spPr bwMode="auto">
          <a:xfrm flipH="1" flipV="1">
            <a:off x="6035675" y="2581275"/>
            <a:ext cx="9525" cy="3635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2" name="Line 280"/>
          <p:cNvSpPr>
            <a:spLocks noChangeShapeType="1"/>
          </p:cNvSpPr>
          <p:nvPr/>
        </p:nvSpPr>
        <p:spPr bwMode="auto">
          <a:xfrm flipV="1">
            <a:off x="6508750" y="2030413"/>
            <a:ext cx="604838" cy="3079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3" name="Rectangle 287"/>
          <p:cNvSpPr>
            <a:spLocks noChangeArrowheads="1"/>
          </p:cNvSpPr>
          <p:nvPr/>
        </p:nvSpPr>
        <p:spPr bwMode="auto">
          <a:xfrm>
            <a:off x="3630613" y="2185988"/>
            <a:ext cx="147637" cy="200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/>
          </a:p>
        </p:txBody>
      </p:sp>
      <p:sp>
        <p:nvSpPr>
          <p:cNvPr id="24" name="Rectangle 288"/>
          <p:cNvSpPr>
            <a:spLocks noChangeArrowheads="1"/>
          </p:cNvSpPr>
          <p:nvPr/>
        </p:nvSpPr>
        <p:spPr bwMode="auto">
          <a:xfrm>
            <a:off x="3792538" y="2185988"/>
            <a:ext cx="147637" cy="2000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/>
          </a:p>
        </p:txBody>
      </p:sp>
      <p:sp>
        <p:nvSpPr>
          <p:cNvPr id="25" name="Rectangle 289"/>
          <p:cNvSpPr>
            <a:spLocks noChangeArrowheads="1"/>
          </p:cNvSpPr>
          <p:nvPr/>
        </p:nvSpPr>
        <p:spPr bwMode="auto">
          <a:xfrm>
            <a:off x="3954463" y="2185988"/>
            <a:ext cx="147637" cy="200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/>
          </a:p>
        </p:txBody>
      </p:sp>
      <p:sp>
        <p:nvSpPr>
          <p:cNvPr id="26" name="Rectangle 290"/>
          <p:cNvSpPr>
            <a:spLocks noChangeArrowheads="1"/>
          </p:cNvSpPr>
          <p:nvPr/>
        </p:nvSpPr>
        <p:spPr bwMode="auto">
          <a:xfrm>
            <a:off x="4116388" y="2185988"/>
            <a:ext cx="147637" cy="200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/>
          </a:p>
        </p:txBody>
      </p:sp>
      <p:sp>
        <p:nvSpPr>
          <p:cNvPr id="27" name="Rectangle 291"/>
          <p:cNvSpPr>
            <a:spLocks noChangeArrowheads="1"/>
          </p:cNvSpPr>
          <p:nvPr/>
        </p:nvSpPr>
        <p:spPr bwMode="auto">
          <a:xfrm>
            <a:off x="4278313" y="2185988"/>
            <a:ext cx="147637" cy="2000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/>
          </a:p>
        </p:txBody>
      </p:sp>
      <p:sp>
        <p:nvSpPr>
          <p:cNvPr id="28" name="Rectangle 292"/>
          <p:cNvSpPr>
            <a:spLocks noChangeArrowheads="1"/>
          </p:cNvSpPr>
          <p:nvPr/>
        </p:nvSpPr>
        <p:spPr bwMode="auto">
          <a:xfrm>
            <a:off x="4649788" y="2185988"/>
            <a:ext cx="147637" cy="2000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/>
          </a:p>
        </p:txBody>
      </p:sp>
      <p:sp>
        <p:nvSpPr>
          <p:cNvPr id="29" name="Rectangle 293"/>
          <p:cNvSpPr>
            <a:spLocks noChangeArrowheads="1"/>
          </p:cNvSpPr>
          <p:nvPr/>
        </p:nvSpPr>
        <p:spPr bwMode="auto">
          <a:xfrm>
            <a:off x="5087938" y="2181225"/>
            <a:ext cx="147637" cy="200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/>
          </a:p>
        </p:txBody>
      </p:sp>
      <p:grpSp>
        <p:nvGrpSpPr>
          <p:cNvPr id="30" name="Group 311"/>
          <p:cNvGrpSpPr>
            <a:grpSpLocks/>
          </p:cNvGrpSpPr>
          <p:nvPr/>
        </p:nvGrpSpPr>
        <p:grpSpPr bwMode="auto">
          <a:xfrm>
            <a:off x="2786063" y="2262188"/>
            <a:ext cx="633412" cy="200025"/>
            <a:chOff x="1800" y="1425"/>
            <a:chExt cx="399" cy="126"/>
          </a:xfrm>
        </p:grpSpPr>
        <p:sp>
          <p:nvSpPr>
            <p:cNvPr id="31" name="Rectangle 294"/>
            <p:cNvSpPr>
              <a:spLocks noChangeArrowheads="1"/>
            </p:cNvSpPr>
            <p:nvPr/>
          </p:nvSpPr>
          <p:spPr bwMode="auto">
            <a:xfrm>
              <a:off x="1800" y="1425"/>
              <a:ext cx="93" cy="12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32" name="Rectangle 295"/>
            <p:cNvSpPr>
              <a:spLocks noChangeArrowheads="1"/>
            </p:cNvSpPr>
            <p:nvPr/>
          </p:nvSpPr>
          <p:spPr bwMode="auto">
            <a:xfrm>
              <a:off x="1902" y="1425"/>
              <a:ext cx="93" cy="12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33" name="Rectangle 296"/>
            <p:cNvSpPr>
              <a:spLocks noChangeArrowheads="1"/>
            </p:cNvSpPr>
            <p:nvPr/>
          </p:nvSpPr>
          <p:spPr bwMode="auto">
            <a:xfrm>
              <a:off x="2004" y="1425"/>
              <a:ext cx="93" cy="12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sp>
          <p:nvSpPr>
            <p:cNvPr id="34" name="Rectangle 297"/>
            <p:cNvSpPr>
              <a:spLocks noChangeArrowheads="1"/>
            </p:cNvSpPr>
            <p:nvPr/>
          </p:nvSpPr>
          <p:spPr bwMode="auto">
            <a:xfrm>
              <a:off x="2106" y="1425"/>
              <a:ext cx="93" cy="12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</p:grpSp>
      <p:sp>
        <p:nvSpPr>
          <p:cNvPr id="35" name="Rectangle 298"/>
          <p:cNvSpPr>
            <a:spLocks noChangeArrowheads="1"/>
          </p:cNvSpPr>
          <p:nvPr/>
        </p:nvSpPr>
        <p:spPr bwMode="auto">
          <a:xfrm>
            <a:off x="2128838" y="2162175"/>
            <a:ext cx="147637" cy="200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/>
          </a:p>
        </p:txBody>
      </p:sp>
      <p:sp>
        <p:nvSpPr>
          <p:cNvPr id="36" name="Rectangle 299"/>
          <p:cNvSpPr>
            <a:spLocks noChangeArrowheads="1"/>
          </p:cNvSpPr>
          <p:nvPr/>
        </p:nvSpPr>
        <p:spPr bwMode="auto">
          <a:xfrm>
            <a:off x="1909763" y="2733675"/>
            <a:ext cx="147637" cy="2000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/>
          </a:p>
        </p:txBody>
      </p:sp>
      <p:sp>
        <p:nvSpPr>
          <p:cNvPr id="37" name="Line 300"/>
          <p:cNvSpPr>
            <a:spLocks noChangeShapeType="1"/>
          </p:cNvSpPr>
          <p:nvPr/>
        </p:nvSpPr>
        <p:spPr bwMode="auto">
          <a:xfrm>
            <a:off x="2090738" y="2111375"/>
            <a:ext cx="2460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8" name="Line 301"/>
          <p:cNvSpPr>
            <a:spLocks noChangeShapeType="1"/>
          </p:cNvSpPr>
          <p:nvPr/>
        </p:nvSpPr>
        <p:spPr bwMode="auto">
          <a:xfrm flipV="1">
            <a:off x="2092325" y="2582863"/>
            <a:ext cx="174625" cy="180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9" name="Line 302"/>
          <p:cNvSpPr>
            <a:spLocks noChangeShapeType="1"/>
          </p:cNvSpPr>
          <p:nvPr/>
        </p:nvSpPr>
        <p:spPr bwMode="auto">
          <a:xfrm>
            <a:off x="4011613" y="2076450"/>
            <a:ext cx="10620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0" name="Text Box 303"/>
          <p:cNvSpPr txBox="1">
            <a:spLocks noChangeArrowheads="1"/>
          </p:cNvSpPr>
          <p:nvPr/>
        </p:nvSpPr>
        <p:spPr bwMode="auto">
          <a:xfrm>
            <a:off x="749300" y="1633538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pt-BR">
                <a:solidFill>
                  <a:srgbClr val="006600"/>
                </a:solidFill>
              </a:rPr>
              <a:t>A</a:t>
            </a:r>
          </a:p>
        </p:txBody>
      </p:sp>
      <p:sp>
        <p:nvSpPr>
          <p:cNvPr id="41" name="Text Box 304"/>
          <p:cNvSpPr txBox="1">
            <a:spLocks noChangeArrowheads="1"/>
          </p:cNvSpPr>
          <p:nvPr/>
        </p:nvSpPr>
        <p:spPr bwMode="auto">
          <a:xfrm>
            <a:off x="889000" y="2608263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pt-BR">
                <a:solidFill>
                  <a:srgbClr val="000099"/>
                </a:solidFill>
              </a:rPr>
              <a:t>B</a:t>
            </a:r>
          </a:p>
        </p:txBody>
      </p:sp>
      <p:sp>
        <p:nvSpPr>
          <p:cNvPr id="42" name="Text Box 305"/>
          <p:cNvSpPr txBox="1">
            <a:spLocks noChangeArrowheads="1"/>
          </p:cNvSpPr>
          <p:nvPr/>
        </p:nvSpPr>
        <p:spPr bwMode="auto">
          <a:xfrm>
            <a:off x="6604000" y="1465263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pt-BR"/>
              <a:t>C</a:t>
            </a:r>
            <a:endParaRPr lang="en-US" altLang="pt-BR">
              <a:solidFill>
                <a:schemeClr val="accent1"/>
              </a:solidFill>
            </a:endParaRPr>
          </a:p>
        </p:txBody>
      </p:sp>
      <p:sp>
        <p:nvSpPr>
          <p:cNvPr id="43" name="Text Box 308"/>
          <p:cNvSpPr txBox="1">
            <a:spLocks noChangeArrowheads="1"/>
          </p:cNvSpPr>
          <p:nvPr/>
        </p:nvSpPr>
        <p:spPr bwMode="auto">
          <a:xfrm>
            <a:off x="1636713" y="1585913"/>
            <a:ext cx="15636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pt-BR" sz="1800" i="1"/>
              <a:t>R</a:t>
            </a:r>
            <a:r>
              <a:rPr lang="en-US" altLang="pt-BR" sz="1800"/>
              <a:t> = 100 Mb/s</a:t>
            </a:r>
          </a:p>
        </p:txBody>
      </p:sp>
      <p:sp>
        <p:nvSpPr>
          <p:cNvPr id="44" name="Text Box 309"/>
          <p:cNvSpPr txBox="1">
            <a:spLocks noChangeArrowheads="1"/>
          </p:cNvSpPr>
          <p:nvPr/>
        </p:nvSpPr>
        <p:spPr bwMode="auto">
          <a:xfrm>
            <a:off x="3625850" y="2438400"/>
            <a:ext cx="16417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pt-BR" sz="2000" i="1" dirty="0"/>
              <a:t>R</a:t>
            </a:r>
            <a:r>
              <a:rPr lang="en-US" altLang="pt-BR" sz="2000" dirty="0"/>
              <a:t> = </a:t>
            </a:r>
            <a:r>
              <a:rPr lang="en-US" altLang="pt-BR" sz="2000" dirty="0" smtClean="0"/>
              <a:t>1,5 </a:t>
            </a:r>
            <a:r>
              <a:rPr lang="en-US" altLang="pt-BR" sz="2000" dirty="0"/>
              <a:t>Mb/s</a:t>
            </a:r>
            <a:endParaRPr lang="en-US" altLang="pt-BR" dirty="0">
              <a:solidFill>
                <a:schemeClr val="accent1"/>
              </a:solidFill>
            </a:endParaRPr>
          </a:p>
        </p:txBody>
      </p:sp>
      <p:sp>
        <p:nvSpPr>
          <p:cNvPr id="45" name="Text Box 310"/>
          <p:cNvSpPr txBox="1">
            <a:spLocks noChangeArrowheads="1"/>
          </p:cNvSpPr>
          <p:nvPr/>
        </p:nvSpPr>
        <p:spPr bwMode="auto">
          <a:xfrm>
            <a:off x="6022975" y="29940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>
              <a:solidFill>
                <a:schemeClr val="accent1"/>
              </a:solidFill>
            </a:endParaRPr>
          </a:p>
        </p:txBody>
      </p:sp>
      <p:sp>
        <p:nvSpPr>
          <p:cNvPr id="46" name="Line 281"/>
          <p:cNvSpPr>
            <a:spLocks noChangeShapeType="1"/>
          </p:cNvSpPr>
          <p:nvPr/>
        </p:nvSpPr>
        <p:spPr bwMode="auto">
          <a:xfrm flipV="1">
            <a:off x="6662738" y="3146425"/>
            <a:ext cx="9842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7" name="Line 283"/>
          <p:cNvSpPr>
            <a:spLocks noChangeShapeType="1"/>
          </p:cNvSpPr>
          <p:nvPr/>
        </p:nvSpPr>
        <p:spPr bwMode="auto">
          <a:xfrm flipH="1">
            <a:off x="6638925" y="2849563"/>
            <a:ext cx="379413" cy="2254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8" name="Text Box 306"/>
          <p:cNvSpPr txBox="1">
            <a:spLocks noChangeArrowheads="1"/>
          </p:cNvSpPr>
          <p:nvPr/>
        </p:nvSpPr>
        <p:spPr bwMode="auto">
          <a:xfrm>
            <a:off x="7556500" y="2224088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pt-BR"/>
              <a:t>D</a:t>
            </a:r>
            <a:endParaRPr lang="en-US" altLang="pt-BR">
              <a:solidFill>
                <a:schemeClr val="accent1"/>
              </a:solidFill>
            </a:endParaRPr>
          </a:p>
        </p:txBody>
      </p:sp>
      <p:sp>
        <p:nvSpPr>
          <p:cNvPr id="49" name="Text Box 307"/>
          <p:cNvSpPr txBox="1">
            <a:spLocks noChangeArrowheads="1"/>
          </p:cNvSpPr>
          <p:nvPr/>
        </p:nvSpPr>
        <p:spPr bwMode="auto">
          <a:xfrm>
            <a:off x="8299450" y="2840038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pt-BR"/>
              <a:t>E</a:t>
            </a:r>
            <a:endParaRPr lang="en-US" altLang="pt-BR">
              <a:solidFill>
                <a:schemeClr val="accent1"/>
              </a:solidFill>
            </a:endParaRPr>
          </a:p>
        </p:txBody>
      </p:sp>
      <p:sp>
        <p:nvSpPr>
          <p:cNvPr id="50" name="Text Box 330"/>
          <p:cNvSpPr txBox="1">
            <a:spLocks noChangeArrowheads="1"/>
          </p:cNvSpPr>
          <p:nvPr/>
        </p:nvSpPr>
        <p:spPr bwMode="auto">
          <a:xfrm>
            <a:off x="2051050" y="2984500"/>
            <a:ext cx="2354263" cy="79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pt-BR" altLang="pt-BR" sz="1800" dirty="0" smtClean="0"/>
              <a:t>fila de pacotes em espera pelo enlace de saída</a:t>
            </a:r>
          </a:p>
        </p:txBody>
      </p:sp>
      <p:sp>
        <p:nvSpPr>
          <p:cNvPr id="51" name="Line 332"/>
          <p:cNvSpPr>
            <a:spLocks noChangeShapeType="1"/>
          </p:cNvSpPr>
          <p:nvPr/>
        </p:nvSpPr>
        <p:spPr bwMode="auto">
          <a:xfrm flipV="1">
            <a:off x="2890838" y="2514600"/>
            <a:ext cx="166687" cy="523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52" name="Group 96"/>
          <p:cNvGrpSpPr>
            <a:grpSpLocks/>
          </p:cNvGrpSpPr>
          <p:nvPr/>
        </p:nvGrpSpPr>
        <p:grpSpPr bwMode="auto">
          <a:xfrm>
            <a:off x="898525" y="1651000"/>
            <a:ext cx="779463" cy="679450"/>
            <a:chOff x="-44" y="1473"/>
            <a:chExt cx="981" cy="1105"/>
          </a:xfrm>
        </p:grpSpPr>
        <p:pic>
          <p:nvPicPr>
            <p:cNvPr id="53" name="Picture 97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" name="Freeform 98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0045 w 356"/>
                <a:gd name="T3" fmla="*/ 645 h 368"/>
                <a:gd name="T4" fmla="*/ 11917 w 356"/>
                <a:gd name="T5" fmla="*/ 13448 h 368"/>
                <a:gd name="T6" fmla="*/ 2626 w 356"/>
                <a:gd name="T7" fmla="*/ 1681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55" name="Group 99"/>
          <p:cNvGrpSpPr>
            <a:grpSpLocks/>
          </p:cNvGrpSpPr>
          <p:nvPr/>
        </p:nvGrpSpPr>
        <p:grpSpPr bwMode="auto">
          <a:xfrm>
            <a:off x="1085850" y="2625725"/>
            <a:ext cx="779463" cy="679450"/>
            <a:chOff x="-44" y="1473"/>
            <a:chExt cx="981" cy="1105"/>
          </a:xfrm>
        </p:grpSpPr>
        <p:pic>
          <p:nvPicPr>
            <p:cNvPr id="56" name="Picture 100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" name="Freeform 101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0045 w 356"/>
                <a:gd name="T3" fmla="*/ 645 h 368"/>
                <a:gd name="T4" fmla="*/ 11917 w 356"/>
                <a:gd name="T5" fmla="*/ 13448 h 368"/>
                <a:gd name="T6" fmla="*/ 2626 w 356"/>
                <a:gd name="T7" fmla="*/ 1681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58" name="Group 102"/>
          <p:cNvGrpSpPr>
            <a:grpSpLocks/>
          </p:cNvGrpSpPr>
          <p:nvPr/>
        </p:nvGrpSpPr>
        <p:grpSpPr bwMode="auto">
          <a:xfrm>
            <a:off x="7481888" y="2686050"/>
            <a:ext cx="779462" cy="679450"/>
            <a:chOff x="-44" y="1473"/>
            <a:chExt cx="981" cy="1105"/>
          </a:xfrm>
        </p:grpSpPr>
        <p:pic>
          <p:nvPicPr>
            <p:cNvPr id="59" name="Picture 103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" name="Freeform 104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0045 w 356"/>
                <a:gd name="T3" fmla="*/ 645 h 368"/>
                <a:gd name="T4" fmla="*/ 11917 w 356"/>
                <a:gd name="T5" fmla="*/ 13448 h 368"/>
                <a:gd name="T6" fmla="*/ 2626 w 356"/>
                <a:gd name="T7" fmla="*/ 1681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61" name="Group 108"/>
          <p:cNvGrpSpPr>
            <a:grpSpLocks/>
          </p:cNvGrpSpPr>
          <p:nvPr/>
        </p:nvGrpSpPr>
        <p:grpSpPr bwMode="auto">
          <a:xfrm>
            <a:off x="6846888" y="1493838"/>
            <a:ext cx="779462" cy="679450"/>
            <a:chOff x="-44" y="1473"/>
            <a:chExt cx="981" cy="1105"/>
          </a:xfrm>
        </p:grpSpPr>
        <p:pic>
          <p:nvPicPr>
            <p:cNvPr id="62" name="Picture 109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" name="Freeform 110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0045 w 356"/>
                <a:gd name="T3" fmla="*/ 645 h 368"/>
                <a:gd name="T4" fmla="*/ 11917 w 356"/>
                <a:gd name="T5" fmla="*/ 13448 h 368"/>
                <a:gd name="T6" fmla="*/ 2626 w 356"/>
                <a:gd name="T7" fmla="*/ 1681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64" name="Group 228"/>
          <p:cNvGrpSpPr>
            <a:grpSpLocks/>
          </p:cNvGrpSpPr>
          <p:nvPr/>
        </p:nvGrpSpPr>
        <p:grpSpPr bwMode="auto">
          <a:xfrm>
            <a:off x="5391150" y="2160588"/>
            <a:ext cx="1128713" cy="439737"/>
            <a:chOff x="4650" y="1129"/>
            <a:chExt cx="246" cy="95"/>
          </a:xfrm>
        </p:grpSpPr>
        <p:sp>
          <p:nvSpPr>
            <p:cNvPr id="65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66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67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68" name="Group 232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71" name="Freeform 233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2" name="Freeform 234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69" name="Line 235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0" name="Line 236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73" name="Rectangle 6"/>
          <p:cNvSpPr>
            <a:spLocks noChangeArrowheads="1"/>
          </p:cNvSpPr>
          <p:nvPr/>
        </p:nvSpPr>
        <p:spPr bwMode="auto">
          <a:xfrm>
            <a:off x="606425" y="3930650"/>
            <a:ext cx="8131175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800100" indent="-3429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lnSpc>
                <a:spcPct val="85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Wingdings" pitchFamily="2" charset="2"/>
              <a:buNone/>
            </a:pPr>
            <a:r>
              <a:rPr lang="pt-BR" altLang="pt-BR" sz="2800" dirty="0" smtClean="0">
                <a:solidFill>
                  <a:srgbClr val="C00000"/>
                </a:solidFill>
                <a:latin typeface="Gill Sans MT" pitchFamily="34" charset="0"/>
              </a:rPr>
              <a:t>enfileiramento e perdas: </a:t>
            </a:r>
          </a:p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pitchFamily="2" charset="2"/>
              <a:buChar char="v"/>
            </a:pPr>
            <a:r>
              <a:rPr lang="pt-BR" altLang="pt-BR" dirty="0" smtClean="0">
                <a:latin typeface="Gill Sans MT" pitchFamily="34" charset="0"/>
              </a:rPr>
              <a:t>Se a taxa de chegadas (em bits) no enlace exceder a taxa de transmissão do canal num certo intervalo de tempo:</a:t>
            </a:r>
          </a:p>
          <a:p>
            <a:pPr lvl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pitchFamily="2" charset="2"/>
              <a:buChar char="§"/>
            </a:pPr>
            <a:r>
              <a:rPr lang="pt-BR" altLang="pt-BR" dirty="0" smtClean="0">
                <a:latin typeface="Gill Sans MT" pitchFamily="34" charset="0"/>
              </a:rPr>
              <a:t>pacotes irão enfileirar, esperar para serem transmitidos no enlace</a:t>
            </a:r>
          </a:p>
          <a:p>
            <a:pPr lvl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pitchFamily="2" charset="2"/>
              <a:buChar char="§"/>
            </a:pPr>
            <a:r>
              <a:rPr lang="pt-BR" altLang="pt-BR" dirty="0" smtClean="0">
                <a:latin typeface="Gill Sans MT" pitchFamily="34" charset="0"/>
              </a:rPr>
              <a:t>pacotes poderão ser descartados (perdidos) se a memória (buffer) encher</a:t>
            </a:r>
            <a:endParaRPr lang="pt-BR" altLang="pt-BR" dirty="0">
              <a:latin typeface="Gill Sans MT" pitchFamily="34" charset="0"/>
            </a:endParaRPr>
          </a:p>
        </p:txBody>
      </p:sp>
      <p:grpSp>
        <p:nvGrpSpPr>
          <p:cNvPr id="74" name="Group 228"/>
          <p:cNvGrpSpPr>
            <a:grpSpLocks/>
          </p:cNvGrpSpPr>
          <p:nvPr/>
        </p:nvGrpSpPr>
        <p:grpSpPr bwMode="auto">
          <a:xfrm>
            <a:off x="5530850" y="2930525"/>
            <a:ext cx="1128713" cy="439738"/>
            <a:chOff x="4650" y="1129"/>
            <a:chExt cx="246" cy="95"/>
          </a:xfrm>
        </p:grpSpPr>
        <p:sp>
          <p:nvSpPr>
            <p:cNvPr id="75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76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77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78" name="Group 232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81" name="Freeform 233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2" name="Freeform 234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79" name="Line 235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0" name="Line 236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3604563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/>
              <a:t>Duas funções chave do núcleo da rede</a:t>
            </a:r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699F08-2490-4625-9560-19768180CEFB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03750" y="1404938"/>
            <a:ext cx="4192588" cy="46482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0"/>
              <a:buChar char="r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ZapfDingbats" pitchFamily="82" charset="0"/>
              <a:buChar char="m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pt-BR" altLang="pt-BR" i="1" kern="0" dirty="0" smtClean="0">
                <a:solidFill>
                  <a:srgbClr val="C00000"/>
                </a:solidFill>
                <a:ea typeface="ＭＳ Ｐゴシック" pitchFamily="34" charset="-128"/>
              </a:rPr>
              <a:t>repasse</a:t>
            </a:r>
            <a:r>
              <a:rPr lang="pt-BR" altLang="pt-BR" sz="2400" i="1" kern="0" dirty="0" smtClean="0">
                <a:solidFill>
                  <a:srgbClr val="C00000"/>
                </a:solidFill>
                <a:ea typeface="ＭＳ Ｐゴシック" pitchFamily="34" charset="-128"/>
              </a:rPr>
              <a:t>:</a:t>
            </a:r>
            <a:r>
              <a:rPr lang="pt-BR" altLang="pt-BR" sz="2400" kern="0" dirty="0" smtClean="0">
                <a:solidFill>
                  <a:srgbClr val="C00000"/>
                </a:solidFill>
                <a:ea typeface="ＭＳ Ｐゴシック" pitchFamily="34" charset="-128"/>
              </a:rPr>
              <a:t> </a:t>
            </a:r>
            <a:r>
              <a:rPr lang="pt-BR" altLang="pt-BR" sz="2400" kern="0" dirty="0" smtClean="0">
                <a:ea typeface="ＭＳ Ｐゴシック" pitchFamily="34" charset="-128"/>
              </a:rPr>
              <a:t>move pacotes da entrada do roteador para a saída apropriada do roteador</a:t>
            </a:r>
            <a:endParaRPr lang="pt-BR" altLang="ja-JP" sz="2400" kern="0" dirty="0" smtClean="0">
              <a:ea typeface="ＭＳ Ｐゴシック" pitchFamily="34" charset="-128"/>
            </a:endParaRPr>
          </a:p>
          <a:p>
            <a:pPr marL="0" indent="0">
              <a:buFont typeface="Wingdings" pitchFamily="2" charset="2"/>
              <a:buNone/>
            </a:pPr>
            <a:endParaRPr lang="pt-BR" altLang="pt-BR" kern="0" dirty="0" smtClean="0">
              <a:ea typeface="ＭＳ Ｐゴシック" pitchFamily="34" charset="-128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84175" y="1385888"/>
            <a:ext cx="4192588" cy="169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lnSpc>
                <a:spcPct val="85000"/>
              </a:lnSpc>
              <a:spcBef>
                <a:spcPct val="70000"/>
              </a:spcBef>
              <a:buClr>
                <a:srgbClr val="000099"/>
              </a:buClr>
              <a:buSzPct val="65000"/>
              <a:buFont typeface="Wingdings" pitchFamily="2" charset="2"/>
              <a:buNone/>
            </a:pPr>
            <a:r>
              <a:rPr lang="pt-BR" altLang="pt-BR" sz="2800" i="1" dirty="0" smtClean="0">
                <a:solidFill>
                  <a:srgbClr val="C00000"/>
                </a:solidFill>
                <a:latin typeface="Gill Sans MT" pitchFamily="34" charset="0"/>
              </a:rPr>
              <a:t>roteamento:</a:t>
            </a:r>
            <a:r>
              <a:rPr lang="pt-BR" altLang="pt-BR" sz="2800" dirty="0" smtClean="0">
                <a:solidFill>
                  <a:srgbClr val="C00000"/>
                </a:solidFill>
                <a:latin typeface="Gill Sans MT" pitchFamily="34" charset="0"/>
              </a:rPr>
              <a:t> </a:t>
            </a:r>
            <a:r>
              <a:rPr lang="pt-BR" altLang="pt-BR" dirty="0" smtClean="0">
                <a:latin typeface="Gill Sans MT" pitchFamily="34" charset="0"/>
              </a:rPr>
              <a:t>determina a rota origem-destino tomada pelos pacotes</a:t>
            </a:r>
          </a:p>
          <a:p>
            <a:pPr lvl="1">
              <a:lnSpc>
                <a:spcPct val="85000"/>
              </a:lnSpc>
              <a:buClr>
                <a:srgbClr val="000099"/>
              </a:buClr>
              <a:buFont typeface="Wingdings" pitchFamily="2" charset="2"/>
              <a:buChar char="§"/>
            </a:pPr>
            <a:r>
              <a:rPr lang="pt-BR" altLang="pt-BR" i="1" dirty="0" smtClean="0">
                <a:latin typeface="Gill Sans MT" pitchFamily="34" charset="0"/>
              </a:rPr>
              <a:t>algoritmos de roteamento</a:t>
            </a:r>
            <a:endParaRPr lang="pt-BR" altLang="pt-BR" dirty="0" smtClean="0">
              <a:latin typeface="Gill Sans MT" pitchFamily="34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None/>
            </a:pPr>
            <a:endParaRPr lang="pt-BR" altLang="pt-BR" sz="2800" dirty="0">
              <a:latin typeface="Gill Sans MT" pitchFamily="34" charset="0"/>
            </a:endParaRPr>
          </a:p>
        </p:txBody>
      </p:sp>
      <p:sp>
        <p:nvSpPr>
          <p:cNvPr id="7" name="Freeform 3"/>
          <p:cNvSpPr>
            <a:spLocks/>
          </p:cNvSpPr>
          <p:nvPr/>
        </p:nvSpPr>
        <p:spPr bwMode="auto">
          <a:xfrm rot="16200000">
            <a:off x="3289300" y="3495521"/>
            <a:ext cx="2198687" cy="1497012"/>
          </a:xfrm>
          <a:custGeom>
            <a:avLst/>
            <a:gdLst>
              <a:gd name="T0" fmla="*/ 0 w 1443"/>
              <a:gd name="T1" fmla="*/ 0 h 816"/>
              <a:gd name="T2" fmla="*/ 1076 w 1443"/>
              <a:gd name="T3" fmla="*/ 782 h 816"/>
              <a:gd name="T4" fmla="*/ 1320 w 1443"/>
              <a:gd name="T5" fmla="*/ 788 h 816"/>
              <a:gd name="T6" fmla="*/ 1443 w 1443"/>
              <a:gd name="T7" fmla="*/ 5 h 816"/>
              <a:gd name="T8" fmla="*/ 0 w 1443"/>
              <a:gd name="T9" fmla="*/ 0 h 816"/>
              <a:gd name="connsiteX0" fmla="*/ 0 w 10000"/>
              <a:gd name="connsiteY0" fmla="*/ 0 h 9714"/>
              <a:gd name="connsiteX1" fmla="*/ 3718 w 10000"/>
              <a:gd name="connsiteY1" fmla="*/ 8779 h 9714"/>
              <a:gd name="connsiteX2" fmla="*/ 9148 w 10000"/>
              <a:gd name="connsiteY2" fmla="*/ 9657 h 9714"/>
              <a:gd name="connsiteX3" fmla="*/ 10000 w 10000"/>
              <a:gd name="connsiteY3" fmla="*/ 61 h 9714"/>
              <a:gd name="connsiteX4" fmla="*/ 0 w 10000"/>
              <a:gd name="connsiteY4" fmla="*/ 0 h 9714"/>
              <a:gd name="connsiteX0" fmla="*/ 0 w 10000"/>
              <a:gd name="connsiteY0" fmla="*/ 0 h 9095"/>
              <a:gd name="connsiteX1" fmla="*/ 3718 w 10000"/>
              <a:gd name="connsiteY1" fmla="*/ 9037 h 9095"/>
              <a:gd name="connsiteX2" fmla="*/ 5712 w 10000"/>
              <a:gd name="connsiteY2" fmla="*/ 8929 h 9095"/>
              <a:gd name="connsiteX3" fmla="*/ 10000 w 10000"/>
              <a:gd name="connsiteY3" fmla="*/ 63 h 9095"/>
              <a:gd name="connsiteX4" fmla="*/ 0 w 10000"/>
              <a:gd name="connsiteY4" fmla="*/ 0 h 9095"/>
              <a:gd name="connsiteX0" fmla="*/ 0 w 10000"/>
              <a:gd name="connsiteY0" fmla="*/ 0 h 10000"/>
              <a:gd name="connsiteX1" fmla="*/ 3718 w 10000"/>
              <a:gd name="connsiteY1" fmla="*/ 9936 h 10000"/>
              <a:gd name="connsiteX2" fmla="*/ 5712 w 10000"/>
              <a:gd name="connsiteY2" fmla="*/ 9817 h 10000"/>
              <a:gd name="connsiteX3" fmla="*/ 10000 w 10000"/>
              <a:gd name="connsiteY3" fmla="*/ 69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3718 w 10000"/>
              <a:gd name="connsiteY1" fmla="*/ 9936 h 10000"/>
              <a:gd name="connsiteX2" fmla="*/ 5712 w 10000"/>
              <a:gd name="connsiteY2" fmla="*/ 9817 h 10000"/>
              <a:gd name="connsiteX3" fmla="*/ 10000 w 10000"/>
              <a:gd name="connsiteY3" fmla="*/ 69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3718 w 10000"/>
              <a:gd name="connsiteY1" fmla="*/ 9936 h 10000"/>
              <a:gd name="connsiteX2" fmla="*/ 5712 w 10000"/>
              <a:gd name="connsiteY2" fmla="*/ 9817 h 10000"/>
              <a:gd name="connsiteX3" fmla="*/ 10000 w 10000"/>
              <a:gd name="connsiteY3" fmla="*/ 69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3718 w 10000"/>
              <a:gd name="connsiteY1" fmla="*/ 9936 h 10000"/>
              <a:gd name="connsiteX2" fmla="*/ 5712 w 10000"/>
              <a:gd name="connsiteY2" fmla="*/ 9817 h 10000"/>
              <a:gd name="connsiteX3" fmla="*/ 10000 w 10000"/>
              <a:gd name="connsiteY3" fmla="*/ 69 h 10000"/>
              <a:gd name="connsiteX4" fmla="*/ 0 w 10000"/>
              <a:gd name="connsiteY4" fmla="*/ 0 h 10000"/>
              <a:gd name="connsiteX0" fmla="*/ 0 w 8989"/>
              <a:gd name="connsiteY0" fmla="*/ 0 h 11618"/>
              <a:gd name="connsiteX1" fmla="*/ 2707 w 8989"/>
              <a:gd name="connsiteY1" fmla="*/ 11554 h 11618"/>
              <a:gd name="connsiteX2" fmla="*/ 4701 w 8989"/>
              <a:gd name="connsiteY2" fmla="*/ 11435 h 11618"/>
              <a:gd name="connsiteX3" fmla="*/ 8989 w 8989"/>
              <a:gd name="connsiteY3" fmla="*/ 1687 h 11618"/>
              <a:gd name="connsiteX4" fmla="*/ 0 w 8989"/>
              <a:gd name="connsiteY4" fmla="*/ 0 h 11618"/>
              <a:gd name="connsiteX0" fmla="*/ 0 w 9888"/>
              <a:gd name="connsiteY0" fmla="*/ 115 h 10115"/>
              <a:gd name="connsiteX1" fmla="*/ 3011 w 9888"/>
              <a:gd name="connsiteY1" fmla="*/ 10060 h 10115"/>
              <a:gd name="connsiteX2" fmla="*/ 5230 w 9888"/>
              <a:gd name="connsiteY2" fmla="*/ 9957 h 10115"/>
              <a:gd name="connsiteX3" fmla="*/ 9888 w 9888"/>
              <a:gd name="connsiteY3" fmla="*/ 0 h 10115"/>
              <a:gd name="connsiteX4" fmla="*/ 0 w 9888"/>
              <a:gd name="connsiteY4" fmla="*/ 115 h 10115"/>
              <a:gd name="connsiteX0" fmla="*/ 0 w 9829"/>
              <a:gd name="connsiteY0" fmla="*/ 0 h 10833"/>
              <a:gd name="connsiteX1" fmla="*/ 2874 w 9829"/>
              <a:gd name="connsiteY1" fmla="*/ 10779 h 10833"/>
              <a:gd name="connsiteX2" fmla="*/ 5118 w 9829"/>
              <a:gd name="connsiteY2" fmla="*/ 10677 h 10833"/>
              <a:gd name="connsiteX3" fmla="*/ 9829 w 9829"/>
              <a:gd name="connsiteY3" fmla="*/ 833 h 10833"/>
              <a:gd name="connsiteX4" fmla="*/ 0 w 9829"/>
              <a:gd name="connsiteY4" fmla="*/ 0 h 10833"/>
              <a:gd name="connsiteX0" fmla="*/ 0 w 10289"/>
              <a:gd name="connsiteY0" fmla="*/ 0 h 10000"/>
              <a:gd name="connsiteX1" fmla="*/ 2924 w 10289"/>
              <a:gd name="connsiteY1" fmla="*/ 9950 h 10000"/>
              <a:gd name="connsiteX2" fmla="*/ 5207 w 10289"/>
              <a:gd name="connsiteY2" fmla="*/ 9856 h 10000"/>
              <a:gd name="connsiteX3" fmla="*/ 10289 w 10289"/>
              <a:gd name="connsiteY3" fmla="*/ 54 h 10000"/>
              <a:gd name="connsiteX4" fmla="*/ 0 w 10289"/>
              <a:gd name="connsiteY4" fmla="*/ 0 h 10000"/>
              <a:gd name="connsiteX0" fmla="*/ 0 w 10289"/>
              <a:gd name="connsiteY0" fmla="*/ 0 h 10953"/>
              <a:gd name="connsiteX1" fmla="*/ 2924 w 10289"/>
              <a:gd name="connsiteY1" fmla="*/ 9950 h 10953"/>
              <a:gd name="connsiteX2" fmla="*/ 3723 w 10289"/>
              <a:gd name="connsiteY2" fmla="*/ 10695 h 10953"/>
              <a:gd name="connsiteX3" fmla="*/ 5207 w 10289"/>
              <a:gd name="connsiteY3" fmla="*/ 9856 h 10953"/>
              <a:gd name="connsiteX4" fmla="*/ 10289 w 10289"/>
              <a:gd name="connsiteY4" fmla="*/ 54 h 10953"/>
              <a:gd name="connsiteX5" fmla="*/ 0 w 10289"/>
              <a:gd name="connsiteY5" fmla="*/ 0 h 10953"/>
              <a:gd name="connsiteX0" fmla="*/ 0 w 10289"/>
              <a:gd name="connsiteY0" fmla="*/ 0 h 11138"/>
              <a:gd name="connsiteX1" fmla="*/ 2924 w 10289"/>
              <a:gd name="connsiteY1" fmla="*/ 9950 h 11138"/>
              <a:gd name="connsiteX2" fmla="*/ 5207 w 10289"/>
              <a:gd name="connsiteY2" fmla="*/ 9856 h 11138"/>
              <a:gd name="connsiteX3" fmla="*/ 10289 w 10289"/>
              <a:gd name="connsiteY3" fmla="*/ 54 h 11138"/>
              <a:gd name="connsiteX4" fmla="*/ 0 w 10289"/>
              <a:gd name="connsiteY4" fmla="*/ 0 h 11138"/>
              <a:gd name="connsiteX0" fmla="*/ 0 w 10289"/>
              <a:gd name="connsiteY0" fmla="*/ 0 h 10669"/>
              <a:gd name="connsiteX1" fmla="*/ 2924 w 10289"/>
              <a:gd name="connsiteY1" fmla="*/ 9950 h 10669"/>
              <a:gd name="connsiteX2" fmla="*/ 5207 w 10289"/>
              <a:gd name="connsiteY2" fmla="*/ 9856 h 10669"/>
              <a:gd name="connsiteX3" fmla="*/ 10289 w 10289"/>
              <a:gd name="connsiteY3" fmla="*/ 54 h 10669"/>
              <a:gd name="connsiteX4" fmla="*/ 0 w 10289"/>
              <a:gd name="connsiteY4" fmla="*/ 0 h 10669"/>
              <a:gd name="connsiteX0" fmla="*/ 0 w 10289"/>
              <a:gd name="connsiteY0" fmla="*/ 0 h 10734"/>
              <a:gd name="connsiteX1" fmla="*/ 2924 w 10289"/>
              <a:gd name="connsiteY1" fmla="*/ 9950 h 10734"/>
              <a:gd name="connsiteX2" fmla="*/ 4455 w 10289"/>
              <a:gd name="connsiteY2" fmla="*/ 10094 h 10734"/>
              <a:gd name="connsiteX3" fmla="*/ 10289 w 10289"/>
              <a:gd name="connsiteY3" fmla="*/ 54 h 10734"/>
              <a:gd name="connsiteX4" fmla="*/ 0 w 10289"/>
              <a:gd name="connsiteY4" fmla="*/ 0 h 10734"/>
              <a:gd name="connsiteX0" fmla="*/ 0 w 10289"/>
              <a:gd name="connsiteY0" fmla="*/ 0 h 10107"/>
              <a:gd name="connsiteX1" fmla="*/ 2924 w 10289"/>
              <a:gd name="connsiteY1" fmla="*/ 9950 h 10107"/>
              <a:gd name="connsiteX2" fmla="*/ 4455 w 10289"/>
              <a:gd name="connsiteY2" fmla="*/ 10094 h 10107"/>
              <a:gd name="connsiteX3" fmla="*/ 10289 w 10289"/>
              <a:gd name="connsiteY3" fmla="*/ 54 h 10107"/>
              <a:gd name="connsiteX4" fmla="*/ 0 w 10289"/>
              <a:gd name="connsiteY4" fmla="*/ 0 h 10107"/>
              <a:gd name="connsiteX0" fmla="*/ 0 w 10289"/>
              <a:gd name="connsiteY0" fmla="*/ 0 h 10107"/>
              <a:gd name="connsiteX1" fmla="*/ 2924 w 10289"/>
              <a:gd name="connsiteY1" fmla="*/ 9950 h 10107"/>
              <a:gd name="connsiteX2" fmla="*/ 4455 w 10289"/>
              <a:gd name="connsiteY2" fmla="*/ 10094 h 10107"/>
              <a:gd name="connsiteX3" fmla="*/ 10289 w 10289"/>
              <a:gd name="connsiteY3" fmla="*/ 54 h 10107"/>
              <a:gd name="connsiteX4" fmla="*/ 0 w 10289"/>
              <a:gd name="connsiteY4" fmla="*/ 0 h 10107"/>
              <a:gd name="connsiteX0" fmla="*/ 0 w 10289"/>
              <a:gd name="connsiteY0" fmla="*/ 0 h 10107"/>
              <a:gd name="connsiteX1" fmla="*/ 2924 w 10289"/>
              <a:gd name="connsiteY1" fmla="*/ 9950 h 10107"/>
              <a:gd name="connsiteX2" fmla="*/ 4455 w 10289"/>
              <a:gd name="connsiteY2" fmla="*/ 10094 h 10107"/>
              <a:gd name="connsiteX3" fmla="*/ 10289 w 10289"/>
              <a:gd name="connsiteY3" fmla="*/ 54 h 10107"/>
              <a:gd name="connsiteX4" fmla="*/ 0 w 10289"/>
              <a:gd name="connsiteY4" fmla="*/ 0 h 10107"/>
              <a:gd name="connsiteX0" fmla="*/ 0 w 10289"/>
              <a:gd name="connsiteY0" fmla="*/ 0 h 9960"/>
              <a:gd name="connsiteX1" fmla="*/ 2924 w 10289"/>
              <a:gd name="connsiteY1" fmla="*/ 9950 h 9960"/>
              <a:gd name="connsiteX2" fmla="*/ 4166 w 10289"/>
              <a:gd name="connsiteY2" fmla="*/ 9776 h 9960"/>
              <a:gd name="connsiteX3" fmla="*/ 10289 w 10289"/>
              <a:gd name="connsiteY3" fmla="*/ 54 h 9960"/>
              <a:gd name="connsiteX4" fmla="*/ 0 w 10289"/>
              <a:gd name="connsiteY4" fmla="*/ 0 h 9960"/>
              <a:gd name="connsiteX0" fmla="*/ 0 w 10000"/>
              <a:gd name="connsiteY0" fmla="*/ 0 h 10000"/>
              <a:gd name="connsiteX1" fmla="*/ 2842 w 10000"/>
              <a:gd name="connsiteY1" fmla="*/ 9990 h 10000"/>
              <a:gd name="connsiteX2" fmla="*/ 4049 w 10000"/>
              <a:gd name="connsiteY2" fmla="*/ 9815 h 10000"/>
              <a:gd name="connsiteX3" fmla="*/ 10000 w 10000"/>
              <a:gd name="connsiteY3" fmla="*/ 54 h 10000"/>
              <a:gd name="connsiteX4" fmla="*/ 0 w 10000"/>
              <a:gd name="connsiteY4" fmla="*/ 0 h 10000"/>
              <a:gd name="connsiteX0" fmla="*/ 0 w 10000"/>
              <a:gd name="connsiteY0" fmla="*/ 0 h 10400"/>
              <a:gd name="connsiteX1" fmla="*/ 2740 w 10000"/>
              <a:gd name="connsiteY1" fmla="*/ 10397 h 10400"/>
              <a:gd name="connsiteX2" fmla="*/ 4049 w 10000"/>
              <a:gd name="connsiteY2" fmla="*/ 9815 h 10400"/>
              <a:gd name="connsiteX3" fmla="*/ 10000 w 10000"/>
              <a:gd name="connsiteY3" fmla="*/ 54 h 10400"/>
              <a:gd name="connsiteX4" fmla="*/ 0 w 10000"/>
              <a:gd name="connsiteY4" fmla="*/ 0 h 10400"/>
              <a:gd name="connsiteX0" fmla="*/ 0 w 10000"/>
              <a:gd name="connsiteY0" fmla="*/ 0 h 10419"/>
              <a:gd name="connsiteX1" fmla="*/ 2740 w 10000"/>
              <a:gd name="connsiteY1" fmla="*/ 10397 h 10419"/>
              <a:gd name="connsiteX2" fmla="*/ 3599 w 10000"/>
              <a:gd name="connsiteY2" fmla="*/ 10338 h 10419"/>
              <a:gd name="connsiteX3" fmla="*/ 10000 w 10000"/>
              <a:gd name="connsiteY3" fmla="*/ 54 h 10419"/>
              <a:gd name="connsiteX4" fmla="*/ 0 w 10000"/>
              <a:gd name="connsiteY4" fmla="*/ 0 h 10419"/>
              <a:gd name="connsiteX0" fmla="*/ 0 w 10000"/>
              <a:gd name="connsiteY0" fmla="*/ 0 h 10397"/>
              <a:gd name="connsiteX1" fmla="*/ 2740 w 10000"/>
              <a:gd name="connsiteY1" fmla="*/ 10397 h 10397"/>
              <a:gd name="connsiteX2" fmla="*/ 3599 w 10000"/>
              <a:gd name="connsiteY2" fmla="*/ 10338 h 10397"/>
              <a:gd name="connsiteX3" fmla="*/ 10000 w 10000"/>
              <a:gd name="connsiteY3" fmla="*/ 54 h 10397"/>
              <a:gd name="connsiteX4" fmla="*/ 0 w 10000"/>
              <a:gd name="connsiteY4" fmla="*/ 0 h 10397"/>
              <a:gd name="connsiteX0" fmla="*/ 0 w 10614"/>
              <a:gd name="connsiteY0" fmla="*/ 0 h 10397"/>
              <a:gd name="connsiteX1" fmla="*/ 2740 w 10614"/>
              <a:gd name="connsiteY1" fmla="*/ 10397 h 10397"/>
              <a:gd name="connsiteX2" fmla="*/ 3599 w 10614"/>
              <a:gd name="connsiteY2" fmla="*/ 10338 h 10397"/>
              <a:gd name="connsiteX3" fmla="*/ 10614 w 10614"/>
              <a:gd name="connsiteY3" fmla="*/ 112 h 10397"/>
              <a:gd name="connsiteX4" fmla="*/ 0 w 10614"/>
              <a:gd name="connsiteY4" fmla="*/ 0 h 10397"/>
              <a:gd name="connsiteX0" fmla="*/ 0 w 10614"/>
              <a:gd name="connsiteY0" fmla="*/ 0 h 10397"/>
              <a:gd name="connsiteX1" fmla="*/ 2740 w 10614"/>
              <a:gd name="connsiteY1" fmla="*/ 10397 h 10397"/>
              <a:gd name="connsiteX2" fmla="*/ 3599 w 10614"/>
              <a:gd name="connsiteY2" fmla="*/ 10338 h 10397"/>
              <a:gd name="connsiteX3" fmla="*/ 10614 w 10614"/>
              <a:gd name="connsiteY3" fmla="*/ 112 h 10397"/>
              <a:gd name="connsiteX4" fmla="*/ 0 w 10614"/>
              <a:gd name="connsiteY4" fmla="*/ 0 h 10397"/>
              <a:gd name="connsiteX0" fmla="*/ 0 w 10675"/>
              <a:gd name="connsiteY0" fmla="*/ 0 h 10310"/>
              <a:gd name="connsiteX1" fmla="*/ 2801 w 10675"/>
              <a:gd name="connsiteY1" fmla="*/ 10310 h 10310"/>
              <a:gd name="connsiteX2" fmla="*/ 3660 w 10675"/>
              <a:gd name="connsiteY2" fmla="*/ 10251 h 10310"/>
              <a:gd name="connsiteX3" fmla="*/ 10675 w 10675"/>
              <a:gd name="connsiteY3" fmla="*/ 25 h 10310"/>
              <a:gd name="connsiteX4" fmla="*/ 0 w 10675"/>
              <a:gd name="connsiteY4" fmla="*/ 0 h 10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" h="10310">
                <a:moveTo>
                  <a:pt x="0" y="0"/>
                </a:moveTo>
                <a:cubicBezTo>
                  <a:pt x="3109" y="3835"/>
                  <a:pt x="2511" y="6378"/>
                  <a:pt x="2801" y="10310"/>
                </a:cubicBezTo>
                <a:cubicBezTo>
                  <a:pt x="3337" y="10277"/>
                  <a:pt x="2862" y="10312"/>
                  <a:pt x="3660" y="10251"/>
                </a:cubicBezTo>
                <a:cubicBezTo>
                  <a:pt x="5139" y="5189"/>
                  <a:pt x="6996" y="3438"/>
                  <a:pt x="10675" y="25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75000">
                <a:srgbClr val="7BE5CA"/>
              </a:gs>
              <a:gs pos="0">
                <a:schemeClr val="accent1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ea typeface="+mn-ea"/>
            </a:endParaRPr>
          </a:p>
        </p:txBody>
      </p:sp>
      <p:grpSp>
        <p:nvGrpSpPr>
          <p:cNvPr id="8" name="Group 4"/>
          <p:cNvGrpSpPr>
            <a:grpSpLocks/>
          </p:cNvGrpSpPr>
          <p:nvPr/>
        </p:nvGrpSpPr>
        <p:grpSpPr bwMode="auto">
          <a:xfrm>
            <a:off x="1328738" y="3017865"/>
            <a:ext cx="2317750" cy="2333625"/>
            <a:chOff x="272609" y="3015788"/>
            <a:chExt cx="2317750" cy="2333625"/>
          </a:xfrm>
        </p:grpSpPr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272609" y="3015788"/>
              <a:ext cx="2317750" cy="2333625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 sz="1800" dirty="0">
                <a:solidFill>
                  <a:srgbClr val="000000"/>
                </a:solidFill>
              </a:endParaRPr>
            </a:p>
          </p:txBody>
        </p:sp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398021" y="3068176"/>
              <a:ext cx="2095500" cy="60483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 sz="1800" dirty="0">
                <a:solidFill>
                  <a:srgbClr val="000000"/>
                </a:solidFill>
              </a:endParaRPr>
            </a:p>
          </p:txBody>
        </p:sp>
        <p:sp>
          <p:nvSpPr>
            <p:cNvPr id="11" name="Text Box 108"/>
            <p:cNvSpPr txBox="1">
              <a:spLocks noChangeArrowheads="1"/>
            </p:cNvSpPr>
            <p:nvPr/>
          </p:nvSpPr>
          <p:spPr bwMode="auto">
            <a:xfrm>
              <a:off x="526609" y="3120408"/>
              <a:ext cx="186372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r>
                <a:rPr lang="pt-BR" altLang="pt-BR" sz="1400" dirty="0" smtClean="0">
                  <a:solidFill>
                    <a:srgbClr val="000000"/>
                  </a:solidFill>
                </a:rPr>
                <a:t>algoritmo de roteamento</a:t>
              </a:r>
              <a:endParaRPr lang="pt-BR" altLang="pt-BR" sz="1400" dirty="0">
                <a:solidFill>
                  <a:srgbClr val="000000"/>
                </a:solidFill>
              </a:endParaRPr>
            </a:p>
          </p:txBody>
        </p:sp>
        <p:sp>
          <p:nvSpPr>
            <p:cNvPr id="12" name="Rectangle 109"/>
            <p:cNvSpPr>
              <a:spLocks noChangeArrowheads="1"/>
            </p:cNvSpPr>
            <p:nvPr/>
          </p:nvSpPr>
          <p:spPr bwMode="auto">
            <a:xfrm>
              <a:off x="451996" y="3973051"/>
              <a:ext cx="2005013" cy="12795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 sz="1800" dirty="0">
                <a:solidFill>
                  <a:srgbClr val="000000"/>
                </a:solidFill>
              </a:endParaRPr>
            </a:p>
          </p:txBody>
        </p:sp>
        <p:sp>
          <p:nvSpPr>
            <p:cNvPr id="13" name="Text Box 110"/>
            <p:cNvSpPr txBox="1">
              <a:spLocks noChangeArrowheads="1"/>
            </p:cNvSpPr>
            <p:nvPr/>
          </p:nvSpPr>
          <p:spPr bwMode="auto">
            <a:xfrm>
              <a:off x="458009" y="3925426"/>
              <a:ext cx="202491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pt-BR" altLang="pt-BR" sz="1400" dirty="0" smtClean="0">
                  <a:solidFill>
                    <a:srgbClr val="000000"/>
                  </a:solidFill>
                </a:rPr>
                <a:t>tabela de repasse local</a:t>
              </a:r>
              <a:endParaRPr lang="pt-BR" altLang="pt-BR" sz="1400" dirty="0">
                <a:solidFill>
                  <a:srgbClr val="000000"/>
                </a:solidFill>
              </a:endParaRPr>
            </a:p>
          </p:txBody>
        </p:sp>
        <p:sp>
          <p:nvSpPr>
            <p:cNvPr id="14" name="Text Box 111"/>
            <p:cNvSpPr txBox="1">
              <a:spLocks noChangeArrowheads="1"/>
            </p:cNvSpPr>
            <p:nvPr/>
          </p:nvSpPr>
          <p:spPr bwMode="auto">
            <a:xfrm>
              <a:off x="415484" y="4173076"/>
              <a:ext cx="121285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r>
                <a:rPr lang="pt-BR" altLang="pt-BR" sz="1400" dirty="0" smtClean="0">
                  <a:solidFill>
                    <a:srgbClr val="000000"/>
                  </a:solidFill>
                </a:rPr>
                <a:t>valor </a:t>
              </a:r>
              <a:r>
                <a:rPr lang="pt-BR" altLang="pt-BR" sz="1400" dirty="0" err="1" smtClean="0">
                  <a:solidFill>
                    <a:srgbClr val="000000"/>
                  </a:solidFill>
                </a:rPr>
                <a:t>cabeç</a:t>
              </a:r>
              <a:r>
                <a:rPr lang="pt-BR" altLang="pt-BR" sz="1400" dirty="0" smtClean="0">
                  <a:solidFill>
                    <a:srgbClr val="000000"/>
                  </a:solidFill>
                </a:rPr>
                <a:t>.</a:t>
              </a:r>
              <a:endParaRPr lang="pt-BR" altLang="pt-BR" sz="1400" dirty="0">
                <a:solidFill>
                  <a:srgbClr val="000000"/>
                </a:solidFill>
              </a:endParaRPr>
            </a:p>
          </p:txBody>
        </p:sp>
        <p:sp>
          <p:nvSpPr>
            <p:cNvPr id="15" name="Text Box 112"/>
            <p:cNvSpPr txBox="1">
              <a:spLocks noChangeArrowheads="1"/>
            </p:cNvSpPr>
            <p:nvPr/>
          </p:nvSpPr>
          <p:spPr bwMode="auto">
            <a:xfrm>
              <a:off x="1482284" y="4174663"/>
              <a:ext cx="110172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r>
                <a:rPr lang="pt-BR" altLang="pt-BR" sz="1400" dirty="0" err="1" smtClean="0">
                  <a:solidFill>
                    <a:srgbClr val="000000"/>
                  </a:solidFill>
                </a:rPr>
                <a:t>enl.saída</a:t>
              </a:r>
              <a:endParaRPr lang="pt-BR" altLang="pt-BR" sz="1400" dirty="0">
                <a:solidFill>
                  <a:srgbClr val="000000"/>
                </a:solidFill>
              </a:endParaRPr>
            </a:p>
          </p:txBody>
        </p:sp>
        <p:sp>
          <p:nvSpPr>
            <p:cNvPr id="16" name="Line 113"/>
            <p:cNvSpPr>
              <a:spLocks noChangeShapeType="1"/>
            </p:cNvSpPr>
            <p:nvPr/>
          </p:nvSpPr>
          <p:spPr bwMode="auto">
            <a:xfrm>
              <a:off x="1580709" y="4185776"/>
              <a:ext cx="7937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17" name="Text Box 114"/>
            <p:cNvSpPr txBox="1">
              <a:spLocks noChangeArrowheads="1"/>
            </p:cNvSpPr>
            <p:nvPr/>
          </p:nvSpPr>
          <p:spPr bwMode="auto">
            <a:xfrm>
              <a:off x="1067318" y="4457238"/>
              <a:ext cx="52450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r" eaLnBrk="1" hangingPunct="1"/>
              <a:r>
                <a:rPr lang="pt-BR" altLang="pt-BR" sz="1200" dirty="0" smtClean="0">
                  <a:solidFill>
                    <a:srgbClr val="000000"/>
                  </a:solidFill>
                </a:rPr>
                <a:t>0100</a:t>
              </a:r>
            </a:p>
            <a:p>
              <a:pPr algn="r" eaLnBrk="1" hangingPunct="1"/>
              <a:r>
                <a:rPr lang="pt-BR" altLang="pt-BR" sz="1200" dirty="0" smtClean="0">
                  <a:solidFill>
                    <a:srgbClr val="000000"/>
                  </a:solidFill>
                </a:rPr>
                <a:t>0101</a:t>
              </a:r>
            </a:p>
            <a:p>
              <a:pPr algn="r" eaLnBrk="1" hangingPunct="1"/>
              <a:r>
                <a:rPr lang="pt-BR" altLang="pt-BR" sz="1200" dirty="0" smtClean="0">
                  <a:solidFill>
                    <a:srgbClr val="000000"/>
                  </a:solidFill>
                </a:rPr>
                <a:t>0111</a:t>
              </a:r>
            </a:p>
            <a:p>
              <a:pPr algn="r" eaLnBrk="1" hangingPunct="1"/>
              <a:r>
                <a:rPr lang="pt-BR" altLang="pt-BR" sz="1200" dirty="0" smtClean="0">
                  <a:solidFill>
                    <a:srgbClr val="000000"/>
                  </a:solidFill>
                </a:rPr>
                <a:t>1001</a:t>
              </a:r>
              <a:endParaRPr lang="pt-BR" altLang="pt-BR" sz="1200" dirty="0">
                <a:solidFill>
                  <a:srgbClr val="000000"/>
                </a:solidFill>
              </a:endParaRPr>
            </a:p>
          </p:txBody>
        </p:sp>
        <p:sp>
          <p:nvSpPr>
            <p:cNvPr id="18" name="Text Box 115"/>
            <p:cNvSpPr txBox="1">
              <a:spLocks noChangeArrowheads="1"/>
            </p:cNvSpPr>
            <p:nvPr/>
          </p:nvSpPr>
          <p:spPr bwMode="auto">
            <a:xfrm>
              <a:off x="1595915" y="4457238"/>
              <a:ext cx="26962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r>
                <a:rPr lang="pt-BR" altLang="pt-BR" sz="1200" dirty="0" smtClean="0">
                  <a:solidFill>
                    <a:srgbClr val="000000"/>
                  </a:solidFill>
                </a:rPr>
                <a:t>3</a:t>
              </a:r>
            </a:p>
            <a:p>
              <a:pPr algn="ctr" eaLnBrk="1" hangingPunct="1"/>
              <a:r>
                <a:rPr lang="pt-BR" altLang="pt-BR" sz="1200" dirty="0" smtClean="0">
                  <a:solidFill>
                    <a:srgbClr val="000000"/>
                  </a:solidFill>
                </a:rPr>
                <a:t>2</a:t>
              </a:r>
            </a:p>
            <a:p>
              <a:pPr algn="ctr" eaLnBrk="1" hangingPunct="1"/>
              <a:r>
                <a:rPr lang="pt-BR" altLang="pt-BR" sz="1200" dirty="0" smtClean="0">
                  <a:solidFill>
                    <a:srgbClr val="000000"/>
                  </a:solidFill>
                </a:rPr>
                <a:t>2</a:t>
              </a:r>
            </a:p>
            <a:p>
              <a:pPr algn="ctr" eaLnBrk="1" hangingPunct="1"/>
              <a:r>
                <a:rPr lang="pt-BR" altLang="pt-BR" sz="1200" dirty="0" smtClean="0">
                  <a:solidFill>
                    <a:srgbClr val="000000"/>
                  </a:solidFill>
                </a:rPr>
                <a:t>1</a:t>
              </a:r>
              <a:endParaRPr lang="pt-BR" altLang="pt-BR" sz="1200" dirty="0">
                <a:solidFill>
                  <a:srgbClr val="000000"/>
                </a:solidFill>
              </a:endParaRPr>
            </a:p>
          </p:txBody>
        </p:sp>
        <p:sp>
          <p:nvSpPr>
            <p:cNvPr id="19" name="Line 116"/>
            <p:cNvSpPr>
              <a:spLocks noChangeShapeType="1"/>
            </p:cNvSpPr>
            <p:nvPr/>
          </p:nvSpPr>
          <p:spPr bwMode="auto">
            <a:xfrm>
              <a:off x="451996" y="4442951"/>
              <a:ext cx="2006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20" name="Line 117"/>
            <p:cNvSpPr>
              <a:spLocks noChangeShapeType="1"/>
            </p:cNvSpPr>
            <p:nvPr/>
          </p:nvSpPr>
          <p:spPr bwMode="auto">
            <a:xfrm>
              <a:off x="444059" y="4195301"/>
              <a:ext cx="2006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21" name="AutoShape 118"/>
            <p:cNvSpPr>
              <a:spLocks noChangeArrowheads="1"/>
            </p:cNvSpPr>
            <p:nvPr/>
          </p:nvSpPr>
          <p:spPr bwMode="auto">
            <a:xfrm rot="5400000">
              <a:off x="1350521" y="3680951"/>
              <a:ext cx="241300" cy="273050"/>
            </a:xfrm>
            <a:prstGeom prst="rightArrow">
              <a:avLst>
                <a:gd name="adj1" fmla="val 51167"/>
                <a:gd name="adj2" fmla="val 39736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 sz="1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22" name="Group 3"/>
          <p:cNvGrpSpPr>
            <a:grpSpLocks/>
          </p:cNvGrpSpPr>
          <p:nvPr/>
        </p:nvGrpSpPr>
        <p:grpSpPr bwMode="auto">
          <a:xfrm>
            <a:off x="3200400" y="3497290"/>
            <a:ext cx="4745038" cy="3236060"/>
            <a:chOff x="2088829" y="3641726"/>
            <a:chExt cx="4743771" cy="3235943"/>
          </a:xfrm>
        </p:grpSpPr>
        <p:sp>
          <p:nvSpPr>
            <p:cNvPr id="23" name="Freeform 2"/>
            <p:cNvSpPr>
              <a:spLocks/>
            </p:cNvSpPr>
            <p:nvPr/>
          </p:nvSpPr>
          <p:spPr bwMode="auto">
            <a:xfrm>
              <a:off x="3894138" y="4260851"/>
              <a:ext cx="2847975" cy="1481138"/>
            </a:xfrm>
            <a:custGeom>
              <a:avLst/>
              <a:gdLst>
                <a:gd name="T0" fmla="*/ 2147483647 w 1794"/>
                <a:gd name="T1" fmla="*/ 2147483647 h 933"/>
                <a:gd name="T2" fmla="*/ 2147483647 w 1794"/>
                <a:gd name="T3" fmla="*/ 2147483647 h 933"/>
                <a:gd name="T4" fmla="*/ 2147483647 w 1794"/>
                <a:gd name="T5" fmla="*/ 2147483647 h 933"/>
                <a:gd name="T6" fmla="*/ 2147483647 w 1794"/>
                <a:gd name="T7" fmla="*/ 2147483647 h 933"/>
                <a:gd name="T8" fmla="*/ 2147483647 w 1794"/>
                <a:gd name="T9" fmla="*/ 2147483647 h 933"/>
                <a:gd name="T10" fmla="*/ 2147483647 w 1794"/>
                <a:gd name="T11" fmla="*/ 2147483647 h 933"/>
                <a:gd name="T12" fmla="*/ 2147483647 w 1794"/>
                <a:gd name="T13" fmla="*/ 2147483647 h 933"/>
                <a:gd name="T14" fmla="*/ 2147483647 w 1794"/>
                <a:gd name="T15" fmla="*/ 2147483647 h 933"/>
                <a:gd name="T16" fmla="*/ 2147483647 w 1794"/>
                <a:gd name="T17" fmla="*/ 2147483647 h 933"/>
                <a:gd name="T18" fmla="*/ 2147483647 w 1794"/>
                <a:gd name="T19" fmla="*/ 2147483647 h 933"/>
                <a:gd name="T20" fmla="*/ 2147483647 w 1794"/>
                <a:gd name="T21" fmla="*/ 2147483647 h 93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94"/>
                <a:gd name="T34" fmla="*/ 0 h 933"/>
                <a:gd name="T35" fmla="*/ 1794 w 1794"/>
                <a:gd name="T36" fmla="*/ 933 h 93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94" h="933">
                  <a:moveTo>
                    <a:pt x="6" y="483"/>
                  </a:moveTo>
                  <a:cubicBezTo>
                    <a:pt x="0" y="365"/>
                    <a:pt x="16" y="189"/>
                    <a:pt x="108" y="125"/>
                  </a:cubicBezTo>
                  <a:cubicBezTo>
                    <a:pt x="200" y="61"/>
                    <a:pt x="389" y="116"/>
                    <a:pt x="559" y="100"/>
                  </a:cubicBezTo>
                  <a:cubicBezTo>
                    <a:pt x="729" y="84"/>
                    <a:pt x="935" y="0"/>
                    <a:pt x="1128" y="29"/>
                  </a:cubicBezTo>
                  <a:cubicBezTo>
                    <a:pt x="1321" y="58"/>
                    <a:pt x="1638" y="142"/>
                    <a:pt x="1716" y="275"/>
                  </a:cubicBezTo>
                  <a:cubicBezTo>
                    <a:pt x="1794" y="408"/>
                    <a:pt x="1652" y="721"/>
                    <a:pt x="1596" y="827"/>
                  </a:cubicBezTo>
                  <a:cubicBezTo>
                    <a:pt x="1540" y="933"/>
                    <a:pt x="1506" y="894"/>
                    <a:pt x="1380" y="911"/>
                  </a:cubicBezTo>
                  <a:cubicBezTo>
                    <a:pt x="1254" y="928"/>
                    <a:pt x="1001" y="929"/>
                    <a:pt x="840" y="929"/>
                  </a:cubicBezTo>
                  <a:cubicBezTo>
                    <a:pt x="679" y="929"/>
                    <a:pt x="530" y="927"/>
                    <a:pt x="414" y="911"/>
                  </a:cubicBezTo>
                  <a:cubicBezTo>
                    <a:pt x="298" y="895"/>
                    <a:pt x="211" y="903"/>
                    <a:pt x="143" y="832"/>
                  </a:cubicBezTo>
                  <a:cubicBezTo>
                    <a:pt x="75" y="761"/>
                    <a:pt x="4" y="624"/>
                    <a:pt x="6" y="483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pt-BR" dirty="0"/>
            </a:p>
          </p:txBody>
        </p:sp>
        <p:sp>
          <p:nvSpPr>
            <p:cNvPr id="24" name="Freeform 6"/>
            <p:cNvSpPr>
              <a:spLocks/>
            </p:cNvSpPr>
            <p:nvPr/>
          </p:nvSpPr>
          <p:spPr bwMode="auto">
            <a:xfrm>
              <a:off x="4532313" y="4564063"/>
              <a:ext cx="542925" cy="295275"/>
            </a:xfrm>
            <a:custGeom>
              <a:avLst/>
              <a:gdLst>
                <a:gd name="T0" fmla="*/ 0 w 342"/>
                <a:gd name="T1" fmla="*/ 2147483647 h 186"/>
                <a:gd name="T2" fmla="*/ 2147483647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 dirty="0"/>
            </a:p>
          </p:txBody>
        </p:sp>
        <p:grpSp>
          <p:nvGrpSpPr>
            <p:cNvPr id="25" name="Group 7"/>
            <p:cNvGrpSpPr>
              <a:grpSpLocks/>
            </p:cNvGrpSpPr>
            <p:nvPr/>
          </p:nvGrpSpPr>
          <p:grpSpPr bwMode="auto">
            <a:xfrm>
              <a:off x="4038600" y="4738688"/>
              <a:ext cx="501650" cy="233363"/>
              <a:chOff x="3600" y="219"/>
              <a:chExt cx="360" cy="175"/>
            </a:xfrm>
          </p:grpSpPr>
          <p:sp>
            <p:nvSpPr>
              <p:cNvPr id="160" name="Oval 8"/>
              <p:cNvSpPr>
                <a:spLocks noChangeArrowheads="1"/>
              </p:cNvSpPr>
              <p:nvPr/>
            </p:nvSpPr>
            <p:spPr bwMode="auto">
              <a:xfrm>
                <a:off x="3605" y="298"/>
                <a:ext cx="355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1" name="Line 9"/>
              <p:cNvSpPr>
                <a:spLocks noChangeShapeType="1"/>
              </p:cNvSpPr>
              <p:nvPr/>
            </p:nvSpPr>
            <p:spPr bwMode="auto">
              <a:xfrm>
                <a:off x="3605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 dirty="0"/>
              </a:p>
            </p:txBody>
          </p:sp>
          <p:sp>
            <p:nvSpPr>
              <p:cNvPr id="162" name="Line 10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 dirty="0"/>
              </a:p>
            </p:txBody>
          </p:sp>
          <p:sp>
            <p:nvSpPr>
              <p:cNvPr id="163" name="Rectangle 11"/>
              <p:cNvSpPr>
                <a:spLocks noChangeArrowheads="1"/>
              </p:cNvSpPr>
              <p:nvPr/>
            </p:nvSpPr>
            <p:spPr bwMode="auto">
              <a:xfrm>
                <a:off x="3605" y="289"/>
                <a:ext cx="352" cy="58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64" name="Oval 12"/>
              <p:cNvSpPr>
                <a:spLocks noChangeArrowheads="1"/>
              </p:cNvSpPr>
              <p:nvPr/>
            </p:nvSpPr>
            <p:spPr bwMode="auto">
              <a:xfrm>
                <a:off x="3603" y="219"/>
                <a:ext cx="354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65" name="Group 13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70" name="Line 14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  <p:sp>
              <p:nvSpPr>
                <p:cNvPr id="171" name="Line 15"/>
                <p:cNvSpPr>
                  <a:spLocks noChangeShapeType="1"/>
                </p:cNvSpPr>
                <p:nvPr/>
              </p:nvSpPr>
              <p:spPr bwMode="auto">
                <a:xfrm>
                  <a:off x="2944" y="942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  <p:sp>
              <p:nvSpPr>
                <p:cNvPr id="172" name="Line 16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</p:grpSp>
          <p:grpSp>
            <p:nvGrpSpPr>
              <p:cNvPr id="166" name="Group 17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67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2848" y="846"/>
                  <a:ext cx="50" cy="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  <p:sp>
              <p:nvSpPr>
                <p:cNvPr id="168" name="Line 19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  <p:sp>
              <p:nvSpPr>
                <p:cNvPr id="169" name="Line 20"/>
                <p:cNvSpPr>
                  <a:spLocks noChangeShapeType="1"/>
                </p:cNvSpPr>
                <p:nvPr/>
              </p:nvSpPr>
              <p:spPr bwMode="auto">
                <a:xfrm>
                  <a:off x="2894" y="849"/>
                  <a:ext cx="52" cy="97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</p:grpSp>
        </p:grpSp>
        <p:grpSp>
          <p:nvGrpSpPr>
            <p:cNvPr id="26" name="Group 21"/>
            <p:cNvGrpSpPr>
              <a:grpSpLocks/>
            </p:cNvGrpSpPr>
            <p:nvPr/>
          </p:nvGrpSpPr>
          <p:grpSpPr bwMode="auto">
            <a:xfrm>
              <a:off x="4391025" y="5376863"/>
              <a:ext cx="501650" cy="233363"/>
              <a:chOff x="3600" y="219"/>
              <a:chExt cx="360" cy="175"/>
            </a:xfrm>
          </p:grpSpPr>
          <p:sp>
            <p:nvSpPr>
              <p:cNvPr id="147" name="Oval 22"/>
              <p:cNvSpPr>
                <a:spLocks noChangeArrowheads="1"/>
              </p:cNvSpPr>
              <p:nvPr/>
            </p:nvSpPr>
            <p:spPr bwMode="auto">
              <a:xfrm>
                <a:off x="3605" y="298"/>
                <a:ext cx="355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8" name="Line 23"/>
              <p:cNvSpPr>
                <a:spLocks noChangeShapeType="1"/>
              </p:cNvSpPr>
              <p:nvPr/>
            </p:nvSpPr>
            <p:spPr bwMode="auto">
              <a:xfrm>
                <a:off x="3605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 dirty="0"/>
              </a:p>
            </p:txBody>
          </p:sp>
          <p:sp>
            <p:nvSpPr>
              <p:cNvPr id="149" name="Line 24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 dirty="0"/>
              </a:p>
            </p:txBody>
          </p:sp>
          <p:sp>
            <p:nvSpPr>
              <p:cNvPr id="150" name="Rectangle 25"/>
              <p:cNvSpPr>
                <a:spLocks noChangeArrowheads="1"/>
              </p:cNvSpPr>
              <p:nvPr/>
            </p:nvSpPr>
            <p:spPr bwMode="auto">
              <a:xfrm>
                <a:off x="3605" y="289"/>
                <a:ext cx="352" cy="58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1" name="Oval 26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5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52" name="Group 27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57" name="Line 28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  <p:sp>
              <p:nvSpPr>
                <p:cNvPr id="158" name="Line 29"/>
                <p:cNvSpPr>
                  <a:spLocks noChangeShapeType="1"/>
                </p:cNvSpPr>
                <p:nvPr/>
              </p:nvSpPr>
              <p:spPr bwMode="auto">
                <a:xfrm>
                  <a:off x="2944" y="942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  <p:sp>
              <p:nvSpPr>
                <p:cNvPr id="159" name="Line 30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</p:grpSp>
          <p:grpSp>
            <p:nvGrpSpPr>
              <p:cNvPr id="153" name="Group 31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54" name="Line 32"/>
                <p:cNvSpPr>
                  <a:spLocks noChangeShapeType="1"/>
                </p:cNvSpPr>
                <p:nvPr/>
              </p:nvSpPr>
              <p:spPr bwMode="auto">
                <a:xfrm flipV="1">
                  <a:off x="2848" y="846"/>
                  <a:ext cx="50" cy="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  <p:sp>
              <p:nvSpPr>
                <p:cNvPr id="155" name="Line 33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  <p:sp>
              <p:nvSpPr>
                <p:cNvPr id="156" name="Line 34"/>
                <p:cNvSpPr>
                  <a:spLocks noChangeShapeType="1"/>
                </p:cNvSpPr>
                <p:nvPr/>
              </p:nvSpPr>
              <p:spPr bwMode="auto">
                <a:xfrm>
                  <a:off x="2894" y="849"/>
                  <a:ext cx="52" cy="97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</p:grpSp>
        </p:grpSp>
        <p:grpSp>
          <p:nvGrpSpPr>
            <p:cNvPr id="27" name="Group 35"/>
            <p:cNvGrpSpPr>
              <a:grpSpLocks/>
            </p:cNvGrpSpPr>
            <p:nvPr/>
          </p:nvGrpSpPr>
          <p:grpSpPr bwMode="auto">
            <a:xfrm>
              <a:off x="5065713" y="4433888"/>
              <a:ext cx="501650" cy="233363"/>
              <a:chOff x="3600" y="219"/>
              <a:chExt cx="360" cy="175"/>
            </a:xfrm>
          </p:grpSpPr>
          <p:sp>
            <p:nvSpPr>
              <p:cNvPr id="134" name="Oval 36"/>
              <p:cNvSpPr>
                <a:spLocks noChangeArrowheads="1"/>
              </p:cNvSpPr>
              <p:nvPr/>
            </p:nvSpPr>
            <p:spPr bwMode="auto">
              <a:xfrm>
                <a:off x="3605" y="298"/>
                <a:ext cx="355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Line 37"/>
              <p:cNvSpPr>
                <a:spLocks noChangeShapeType="1"/>
              </p:cNvSpPr>
              <p:nvPr/>
            </p:nvSpPr>
            <p:spPr bwMode="auto">
              <a:xfrm>
                <a:off x="3605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 dirty="0"/>
              </a:p>
            </p:txBody>
          </p:sp>
          <p:sp>
            <p:nvSpPr>
              <p:cNvPr id="136" name="Line 38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 dirty="0"/>
              </a:p>
            </p:txBody>
          </p:sp>
          <p:sp>
            <p:nvSpPr>
              <p:cNvPr id="137" name="Rectangle 39"/>
              <p:cNvSpPr>
                <a:spLocks noChangeArrowheads="1"/>
              </p:cNvSpPr>
              <p:nvPr/>
            </p:nvSpPr>
            <p:spPr bwMode="auto">
              <a:xfrm>
                <a:off x="3605" y="289"/>
                <a:ext cx="352" cy="58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8" name="Oval 40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5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39" name="Group 41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44" name="Line 42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  <p:sp>
              <p:nvSpPr>
                <p:cNvPr id="145" name="Line 43"/>
                <p:cNvSpPr>
                  <a:spLocks noChangeShapeType="1"/>
                </p:cNvSpPr>
                <p:nvPr/>
              </p:nvSpPr>
              <p:spPr bwMode="auto">
                <a:xfrm>
                  <a:off x="2944" y="942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  <p:sp>
              <p:nvSpPr>
                <p:cNvPr id="146" name="Line 44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</p:grpSp>
          <p:grpSp>
            <p:nvGrpSpPr>
              <p:cNvPr id="140" name="Group 45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41" name="Line 46"/>
                <p:cNvSpPr>
                  <a:spLocks noChangeShapeType="1"/>
                </p:cNvSpPr>
                <p:nvPr/>
              </p:nvSpPr>
              <p:spPr bwMode="auto">
                <a:xfrm flipV="1">
                  <a:off x="2848" y="846"/>
                  <a:ext cx="50" cy="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  <p:sp>
              <p:nvSpPr>
                <p:cNvPr id="142" name="Line 47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  <p:sp>
              <p:nvSpPr>
                <p:cNvPr id="143" name="Line 48"/>
                <p:cNvSpPr>
                  <a:spLocks noChangeShapeType="1"/>
                </p:cNvSpPr>
                <p:nvPr/>
              </p:nvSpPr>
              <p:spPr bwMode="auto">
                <a:xfrm>
                  <a:off x="2894" y="849"/>
                  <a:ext cx="52" cy="97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</p:grpSp>
        </p:grpSp>
        <p:grpSp>
          <p:nvGrpSpPr>
            <p:cNvPr id="28" name="Group 49"/>
            <p:cNvGrpSpPr>
              <a:grpSpLocks/>
            </p:cNvGrpSpPr>
            <p:nvPr/>
          </p:nvGrpSpPr>
          <p:grpSpPr bwMode="auto">
            <a:xfrm>
              <a:off x="4987925" y="5099051"/>
              <a:ext cx="500063" cy="233363"/>
              <a:chOff x="3600" y="219"/>
              <a:chExt cx="360" cy="175"/>
            </a:xfrm>
          </p:grpSpPr>
          <p:sp>
            <p:nvSpPr>
              <p:cNvPr id="121" name="Oval 50"/>
              <p:cNvSpPr>
                <a:spLocks noChangeArrowheads="1"/>
              </p:cNvSpPr>
              <p:nvPr/>
            </p:nvSpPr>
            <p:spPr bwMode="auto">
              <a:xfrm>
                <a:off x="3605" y="298"/>
                <a:ext cx="355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Line 51"/>
              <p:cNvSpPr>
                <a:spLocks noChangeShapeType="1"/>
              </p:cNvSpPr>
              <p:nvPr/>
            </p:nvSpPr>
            <p:spPr bwMode="auto">
              <a:xfrm>
                <a:off x="3605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 dirty="0"/>
              </a:p>
            </p:txBody>
          </p:sp>
          <p:sp>
            <p:nvSpPr>
              <p:cNvPr id="123" name="Line 52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 dirty="0"/>
              </a:p>
            </p:txBody>
          </p:sp>
          <p:sp>
            <p:nvSpPr>
              <p:cNvPr id="124" name="Rectangle 53"/>
              <p:cNvSpPr>
                <a:spLocks noChangeArrowheads="1"/>
              </p:cNvSpPr>
              <p:nvPr/>
            </p:nvSpPr>
            <p:spPr bwMode="auto">
              <a:xfrm>
                <a:off x="3605" y="289"/>
                <a:ext cx="352" cy="58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5" name="Oval 54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6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26" name="Group 55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31" name="Line 56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  <p:sp>
              <p:nvSpPr>
                <p:cNvPr id="132" name="Line 57"/>
                <p:cNvSpPr>
                  <a:spLocks noChangeShapeType="1"/>
                </p:cNvSpPr>
                <p:nvPr/>
              </p:nvSpPr>
              <p:spPr bwMode="auto">
                <a:xfrm>
                  <a:off x="2944" y="942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  <p:sp>
              <p:nvSpPr>
                <p:cNvPr id="133" name="Line 58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</p:grpSp>
          <p:grpSp>
            <p:nvGrpSpPr>
              <p:cNvPr id="127" name="Group 59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28" name="Line 60"/>
                <p:cNvSpPr>
                  <a:spLocks noChangeShapeType="1"/>
                </p:cNvSpPr>
                <p:nvPr/>
              </p:nvSpPr>
              <p:spPr bwMode="auto">
                <a:xfrm flipV="1">
                  <a:off x="2848" y="846"/>
                  <a:ext cx="50" cy="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  <p:sp>
              <p:nvSpPr>
                <p:cNvPr id="129" name="Line 61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  <p:sp>
              <p:nvSpPr>
                <p:cNvPr id="130" name="Line 62"/>
                <p:cNvSpPr>
                  <a:spLocks noChangeShapeType="1"/>
                </p:cNvSpPr>
                <p:nvPr/>
              </p:nvSpPr>
              <p:spPr bwMode="auto">
                <a:xfrm>
                  <a:off x="2894" y="849"/>
                  <a:ext cx="52" cy="97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</p:grpSp>
        </p:grpSp>
        <p:grpSp>
          <p:nvGrpSpPr>
            <p:cNvPr id="29" name="Group 63"/>
            <p:cNvGrpSpPr>
              <a:grpSpLocks/>
            </p:cNvGrpSpPr>
            <p:nvPr/>
          </p:nvGrpSpPr>
          <p:grpSpPr bwMode="auto">
            <a:xfrm>
              <a:off x="5622925" y="5395913"/>
              <a:ext cx="501650" cy="233363"/>
              <a:chOff x="3600" y="219"/>
              <a:chExt cx="360" cy="175"/>
            </a:xfrm>
          </p:grpSpPr>
          <p:sp>
            <p:nvSpPr>
              <p:cNvPr id="108" name="Oval 64"/>
              <p:cNvSpPr>
                <a:spLocks noChangeArrowheads="1"/>
              </p:cNvSpPr>
              <p:nvPr/>
            </p:nvSpPr>
            <p:spPr bwMode="auto">
              <a:xfrm>
                <a:off x="3605" y="298"/>
                <a:ext cx="355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Line 65"/>
              <p:cNvSpPr>
                <a:spLocks noChangeShapeType="1"/>
              </p:cNvSpPr>
              <p:nvPr/>
            </p:nvSpPr>
            <p:spPr bwMode="auto">
              <a:xfrm>
                <a:off x="3605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 dirty="0"/>
              </a:p>
            </p:txBody>
          </p:sp>
          <p:sp>
            <p:nvSpPr>
              <p:cNvPr id="110" name="Line 66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 dirty="0"/>
              </a:p>
            </p:txBody>
          </p:sp>
          <p:sp>
            <p:nvSpPr>
              <p:cNvPr id="111" name="Rectangle 67"/>
              <p:cNvSpPr>
                <a:spLocks noChangeArrowheads="1"/>
              </p:cNvSpPr>
              <p:nvPr/>
            </p:nvSpPr>
            <p:spPr bwMode="auto">
              <a:xfrm>
                <a:off x="3605" y="289"/>
                <a:ext cx="352" cy="58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2" name="Oval 68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5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13" name="Group 69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18" name="Line 70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  <p:sp>
              <p:nvSpPr>
                <p:cNvPr id="119" name="Line 71"/>
                <p:cNvSpPr>
                  <a:spLocks noChangeShapeType="1"/>
                </p:cNvSpPr>
                <p:nvPr/>
              </p:nvSpPr>
              <p:spPr bwMode="auto">
                <a:xfrm>
                  <a:off x="2944" y="942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  <p:sp>
              <p:nvSpPr>
                <p:cNvPr id="120" name="Line 72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</p:grpSp>
          <p:grpSp>
            <p:nvGrpSpPr>
              <p:cNvPr id="114" name="Group 73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15" name="Line 74"/>
                <p:cNvSpPr>
                  <a:spLocks noChangeShapeType="1"/>
                </p:cNvSpPr>
                <p:nvPr/>
              </p:nvSpPr>
              <p:spPr bwMode="auto">
                <a:xfrm flipV="1">
                  <a:off x="2848" y="846"/>
                  <a:ext cx="50" cy="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  <p:sp>
              <p:nvSpPr>
                <p:cNvPr id="116" name="Line 75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  <p:sp>
              <p:nvSpPr>
                <p:cNvPr id="117" name="Line 76"/>
                <p:cNvSpPr>
                  <a:spLocks noChangeShapeType="1"/>
                </p:cNvSpPr>
                <p:nvPr/>
              </p:nvSpPr>
              <p:spPr bwMode="auto">
                <a:xfrm>
                  <a:off x="2894" y="849"/>
                  <a:ext cx="52" cy="97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</p:grpSp>
        </p:grpSp>
        <p:grpSp>
          <p:nvGrpSpPr>
            <p:cNvPr id="30" name="Group 77"/>
            <p:cNvGrpSpPr>
              <a:grpSpLocks/>
            </p:cNvGrpSpPr>
            <p:nvPr/>
          </p:nvGrpSpPr>
          <p:grpSpPr bwMode="auto">
            <a:xfrm>
              <a:off x="6067425" y="4740276"/>
              <a:ext cx="501650" cy="233363"/>
              <a:chOff x="3600" y="219"/>
              <a:chExt cx="360" cy="175"/>
            </a:xfrm>
          </p:grpSpPr>
          <p:sp>
            <p:nvSpPr>
              <p:cNvPr id="95" name="Oval 78"/>
              <p:cNvSpPr>
                <a:spLocks noChangeArrowheads="1"/>
              </p:cNvSpPr>
              <p:nvPr/>
            </p:nvSpPr>
            <p:spPr bwMode="auto">
              <a:xfrm>
                <a:off x="3605" y="298"/>
                <a:ext cx="355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Line 79"/>
              <p:cNvSpPr>
                <a:spLocks noChangeShapeType="1"/>
              </p:cNvSpPr>
              <p:nvPr/>
            </p:nvSpPr>
            <p:spPr bwMode="auto">
              <a:xfrm>
                <a:off x="3605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 dirty="0"/>
              </a:p>
            </p:txBody>
          </p:sp>
          <p:sp>
            <p:nvSpPr>
              <p:cNvPr id="97" name="Line 80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 dirty="0"/>
              </a:p>
            </p:txBody>
          </p:sp>
          <p:sp>
            <p:nvSpPr>
              <p:cNvPr id="98" name="Rectangle 81"/>
              <p:cNvSpPr>
                <a:spLocks noChangeArrowheads="1"/>
              </p:cNvSpPr>
              <p:nvPr/>
            </p:nvSpPr>
            <p:spPr bwMode="auto">
              <a:xfrm>
                <a:off x="3605" y="289"/>
                <a:ext cx="352" cy="58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9" name="Oval 82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5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00" name="Group 83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05" name="Line 84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  <p:sp>
              <p:nvSpPr>
                <p:cNvPr id="106" name="Line 85"/>
                <p:cNvSpPr>
                  <a:spLocks noChangeShapeType="1"/>
                </p:cNvSpPr>
                <p:nvPr/>
              </p:nvSpPr>
              <p:spPr bwMode="auto">
                <a:xfrm>
                  <a:off x="2944" y="942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  <p:sp>
              <p:nvSpPr>
                <p:cNvPr id="107" name="Line 86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</p:grpSp>
          <p:grpSp>
            <p:nvGrpSpPr>
              <p:cNvPr id="101" name="Group 87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02" name="Line 88"/>
                <p:cNvSpPr>
                  <a:spLocks noChangeShapeType="1"/>
                </p:cNvSpPr>
                <p:nvPr/>
              </p:nvSpPr>
              <p:spPr bwMode="auto">
                <a:xfrm flipV="1">
                  <a:off x="2848" y="846"/>
                  <a:ext cx="50" cy="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  <p:sp>
              <p:nvSpPr>
                <p:cNvPr id="103" name="Line 89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  <p:sp>
              <p:nvSpPr>
                <p:cNvPr id="104" name="Line 90"/>
                <p:cNvSpPr>
                  <a:spLocks noChangeShapeType="1"/>
                </p:cNvSpPr>
                <p:nvPr/>
              </p:nvSpPr>
              <p:spPr bwMode="auto">
                <a:xfrm>
                  <a:off x="2894" y="849"/>
                  <a:ext cx="52" cy="97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pt-BR" dirty="0"/>
                </a:p>
              </p:txBody>
            </p:sp>
          </p:grpSp>
        </p:grpSp>
        <p:sp>
          <p:nvSpPr>
            <p:cNvPr id="31" name="Freeform 91"/>
            <p:cNvSpPr>
              <a:spLocks/>
            </p:cNvSpPr>
            <p:nvPr/>
          </p:nvSpPr>
          <p:spPr bwMode="auto">
            <a:xfrm>
              <a:off x="5573713" y="4557713"/>
              <a:ext cx="504825" cy="307975"/>
            </a:xfrm>
            <a:custGeom>
              <a:avLst/>
              <a:gdLst>
                <a:gd name="T0" fmla="*/ 0 w 318"/>
                <a:gd name="T1" fmla="*/ 0 h 194"/>
                <a:gd name="T2" fmla="*/ 2147483647 w 318"/>
                <a:gd name="T3" fmla="*/ 2147483647 h 194"/>
                <a:gd name="T4" fmla="*/ 0 60000 65536"/>
                <a:gd name="T5" fmla="*/ 0 60000 65536"/>
                <a:gd name="T6" fmla="*/ 0 w 318"/>
                <a:gd name="T7" fmla="*/ 0 h 194"/>
                <a:gd name="T8" fmla="*/ 318 w 318"/>
                <a:gd name="T9" fmla="*/ 194 h 19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8" h="194">
                  <a:moveTo>
                    <a:pt x="0" y="0"/>
                  </a:moveTo>
                  <a:lnTo>
                    <a:pt x="318" y="194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 dirty="0"/>
            </a:p>
          </p:txBody>
        </p:sp>
        <p:sp>
          <p:nvSpPr>
            <p:cNvPr id="32" name="Freeform 92"/>
            <p:cNvSpPr>
              <a:spLocks/>
            </p:cNvSpPr>
            <p:nvPr/>
          </p:nvSpPr>
          <p:spPr bwMode="auto">
            <a:xfrm>
              <a:off x="4508500" y="4949826"/>
              <a:ext cx="481013" cy="238125"/>
            </a:xfrm>
            <a:custGeom>
              <a:avLst/>
              <a:gdLst>
                <a:gd name="T0" fmla="*/ 0 w 294"/>
                <a:gd name="T1" fmla="*/ 0 h 174"/>
                <a:gd name="T2" fmla="*/ 2147483647 w 294"/>
                <a:gd name="T3" fmla="*/ 2147483647 h 174"/>
                <a:gd name="T4" fmla="*/ 0 60000 65536"/>
                <a:gd name="T5" fmla="*/ 0 60000 65536"/>
                <a:gd name="T6" fmla="*/ 0 w 294"/>
                <a:gd name="T7" fmla="*/ 0 h 174"/>
                <a:gd name="T8" fmla="*/ 294 w 294"/>
                <a:gd name="T9" fmla="*/ 174 h 17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94" h="174">
                  <a:moveTo>
                    <a:pt x="0" y="0"/>
                  </a:moveTo>
                  <a:lnTo>
                    <a:pt x="294" y="174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 dirty="0"/>
            </a:p>
          </p:txBody>
        </p:sp>
        <p:sp>
          <p:nvSpPr>
            <p:cNvPr id="33" name="Freeform 93"/>
            <p:cNvSpPr>
              <a:spLocks/>
            </p:cNvSpPr>
            <p:nvPr/>
          </p:nvSpPr>
          <p:spPr bwMode="auto">
            <a:xfrm>
              <a:off x="5456238" y="4926013"/>
              <a:ext cx="628650" cy="247650"/>
            </a:xfrm>
            <a:custGeom>
              <a:avLst/>
              <a:gdLst>
                <a:gd name="T0" fmla="*/ 0 w 378"/>
                <a:gd name="T1" fmla="*/ 2147483647 h 174"/>
                <a:gd name="T2" fmla="*/ 2147483647 w 378"/>
                <a:gd name="T3" fmla="*/ 0 h 174"/>
                <a:gd name="T4" fmla="*/ 0 60000 65536"/>
                <a:gd name="T5" fmla="*/ 0 60000 65536"/>
                <a:gd name="T6" fmla="*/ 0 w 378"/>
                <a:gd name="T7" fmla="*/ 0 h 174"/>
                <a:gd name="T8" fmla="*/ 378 w 378"/>
                <a:gd name="T9" fmla="*/ 174 h 17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78" h="174">
                  <a:moveTo>
                    <a:pt x="0" y="174"/>
                  </a:moveTo>
                  <a:lnTo>
                    <a:pt x="378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 dirty="0"/>
            </a:p>
          </p:txBody>
        </p:sp>
        <p:sp>
          <p:nvSpPr>
            <p:cNvPr id="34" name="Freeform 94"/>
            <p:cNvSpPr>
              <a:spLocks/>
            </p:cNvSpPr>
            <p:nvPr/>
          </p:nvSpPr>
          <p:spPr bwMode="auto">
            <a:xfrm>
              <a:off x="6122988" y="4979988"/>
              <a:ext cx="206375" cy="508000"/>
            </a:xfrm>
            <a:custGeom>
              <a:avLst/>
              <a:gdLst>
                <a:gd name="T0" fmla="*/ 0 w 118"/>
                <a:gd name="T1" fmla="*/ 2147483647 h 500"/>
                <a:gd name="T2" fmla="*/ 2147483647 w 118"/>
                <a:gd name="T3" fmla="*/ 0 h 500"/>
                <a:gd name="T4" fmla="*/ 0 60000 65536"/>
                <a:gd name="T5" fmla="*/ 0 60000 65536"/>
                <a:gd name="T6" fmla="*/ 0 w 118"/>
                <a:gd name="T7" fmla="*/ 0 h 500"/>
                <a:gd name="T8" fmla="*/ 118 w 118"/>
                <a:gd name="T9" fmla="*/ 500 h 50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8" h="500">
                  <a:moveTo>
                    <a:pt x="0" y="500"/>
                  </a:moveTo>
                  <a:lnTo>
                    <a:pt x="118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 dirty="0"/>
            </a:p>
          </p:txBody>
        </p:sp>
        <p:sp>
          <p:nvSpPr>
            <p:cNvPr id="35" name="Freeform 95"/>
            <p:cNvSpPr>
              <a:spLocks/>
            </p:cNvSpPr>
            <p:nvPr/>
          </p:nvSpPr>
          <p:spPr bwMode="auto">
            <a:xfrm>
              <a:off x="4887913" y="5513388"/>
              <a:ext cx="736600" cy="74613"/>
            </a:xfrm>
            <a:custGeom>
              <a:avLst/>
              <a:gdLst>
                <a:gd name="T0" fmla="*/ 2147483647 w 370"/>
                <a:gd name="T1" fmla="*/ 2147483647 h 32"/>
                <a:gd name="T2" fmla="*/ 0 w 370"/>
                <a:gd name="T3" fmla="*/ 0 h 32"/>
                <a:gd name="T4" fmla="*/ 0 60000 65536"/>
                <a:gd name="T5" fmla="*/ 0 60000 65536"/>
                <a:gd name="T6" fmla="*/ 0 w 370"/>
                <a:gd name="T7" fmla="*/ 0 h 32"/>
                <a:gd name="T8" fmla="*/ 370 w 370"/>
                <a:gd name="T9" fmla="*/ 32 h 3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70" h="32">
                  <a:moveTo>
                    <a:pt x="370" y="32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 dirty="0"/>
            </a:p>
          </p:txBody>
        </p:sp>
        <p:sp>
          <p:nvSpPr>
            <p:cNvPr id="36" name="Freeform 96"/>
            <p:cNvSpPr>
              <a:spLocks/>
            </p:cNvSpPr>
            <p:nvPr/>
          </p:nvSpPr>
          <p:spPr bwMode="auto">
            <a:xfrm>
              <a:off x="4351338" y="4973638"/>
              <a:ext cx="193675" cy="425450"/>
            </a:xfrm>
            <a:custGeom>
              <a:avLst/>
              <a:gdLst>
                <a:gd name="T0" fmla="*/ 2147483647 w 176"/>
                <a:gd name="T1" fmla="*/ 2147483647 h 412"/>
                <a:gd name="T2" fmla="*/ 2147483647 w 176"/>
                <a:gd name="T3" fmla="*/ 2147483647 h 412"/>
                <a:gd name="T4" fmla="*/ 0 w 176"/>
                <a:gd name="T5" fmla="*/ 0 h 412"/>
                <a:gd name="T6" fmla="*/ 0 60000 65536"/>
                <a:gd name="T7" fmla="*/ 0 60000 65536"/>
                <a:gd name="T8" fmla="*/ 0 60000 65536"/>
                <a:gd name="T9" fmla="*/ 0 w 176"/>
                <a:gd name="T10" fmla="*/ 0 h 412"/>
                <a:gd name="T11" fmla="*/ 176 w 176"/>
                <a:gd name="T12" fmla="*/ 412 h 4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6" h="412">
                  <a:moveTo>
                    <a:pt x="162" y="408"/>
                  </a:moveTo>
                  <a:lnTo>
                    <a:pt x="176" y="412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 dirty="0"/>
            </a:p>
          </p:txBody>
        </p:sp>
        <p:sp>
          <p:nvSpPr>
            <p:cNvPr id="37" name="Text Box 100"/>
            <p:cNvSpPr txBox="1">
              <a:spLocks noChangeArrowheads="1"/>
            </p:cNvSpPr>
            <p:nvPr/>
          </p:nvSpPr>
          <p:spPr bwMode="auto">
            <a:xfrm>
              <a:off x="4440876" y="4483071"/>
              <a:ext cx="311067" cy="366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pt-BR" altLang="pt-BR" sz="1800" dirty="0" smtClean="0">
                  <a:solidFill>
                    <a:srgbClr val="000000"/>
                  </a:solidFill>
                </a:rPr>
                <a:t>1</a:t>
              </a:r>
              <a:endParaRPr lang="pt-BR" altLang="pt-BR" sz="1800" dirty="0">
                <a:solidFill>
                  <a:srgbClr val="000000"/>
                </a:solidFill>
              </a:endParaRPr>
            </a:p>
          </p:txBody>
        </p:sp>
        <p:sp>
          <p:nvSpPr>
            <p:cNvPr id="38" name="Text Box 101"/>
            <p:cNvSpPr txBox="1">
              <a:spLocks noChangeArrowheads="1"/>
            </p:cNvSpPr>
            <p:nvPr/>
          </p:nvSpPr>
          <p:spPr bwMode="auto">
            <a:xfrm>
              <a:off x="4378980" y="4897394"/>
              <a:ext cx="296783" cy="336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pt-BR" altLang="pt-BR" sz="1600" dirty="0" smtClean="0">
                  <a:solidFill>
                    <a:srgbClr val="000000"/>
                  </a:solidFill>
                </a:rPr>
                <a:t>2</a:t>
              </a:r>
              <a:endParaRPr lang="pt-BR" altLang="pt-BR" sz="1600" dirty="0">
                <a:solidFill>
                  <a:srgbClr val="000000"/>
                </a:solidFill>
              </a:endParaRPr>
            </a:p>
          </p:txBody>
        </p:sp>
        <p:sp>
          <p:nvSpPr>
            <p:cNvPr id="39" name="Text Box 102"/>
            <p:cNvSpPr txBox="1">
              <a:spLocks noChangeArrowheads="1"/>
            </p:cNvSpPr>
            <p:nvPr/>
          </p:nvSpPr>
          <p:spPr bwMode="auto">
            <a:xfrm>
              <a:off x="4128222" y="4970416"/>
              <a:ext cx="296783" cy="336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pt-BR" altLang="pt-BR" sz="1600" dirty="0" smtClean="0">
                  <a:solidFill>
                    <a:srgbClr val="000000"/>
                  </a:solidFill>
                </a:rPr>
                <a:t>3</a:t>
              </a:r>
              <a:endParaRPr lang="pt-BR" altLang="pt-BR" sz="1600" dirty="0">
                <a:solidFill>
                  <a:srgbClr val="000000"/>
                </a:solidFill>
              </a:endParaRPr>
            </a:p>
          </p:txBody>
        </p:sp>
        <p:grpSp>
          <p:nvGrpSpPr>
            <p:cNvPr id="40" name="Group 1"/>
            <p:cNvGrpSpPr>
              <a:grpSpLocks/>
            </p:cNvGrpSpPr>
            <p:nvPr/>
          </p:nvGrpSpPr>
          <p:grpSpPr bwMode="auto">
            <a:xfrm rot="-2012368">
              <a:off x="2645158" y="5398104"/>
              <a:ext cx="1447800" cy="274638"/>
              <a:chOff x="2436813" y="4587876"/>
              <a:chExt cx="1447800" cy="274638"/>
            </a:xfrm>
          </p:grpSpPr>
          <p:sp>
            <p:nvSpPr>
              <p:cNvPr id="90" name="Rectangle 97"/>
              <p:cNvSpPr>
                <a:spLocks noChangeArrowheads="1"/>
              </p:cNvSpPr>
              <p:nvPr/>
            </p:nvSpPr>
            <p:spPr bwMode="auto">
              <a:xfrm>
                <a:off x="2461850" y="4583083"/>
                <a:ext cx="1155391" cy="23811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angle 98"/>
              <p:cNvSpPr>
                <a:spLocks noChangeArrowheads="1"/>
              </p:cNvSpPr>
              <p:nvPr/>
            </p:nvSpPr>
            <p:spPr bwMode="auto">
              <a:xfrm>
                <a:off x="2437928" y="4606491"/>
                <a:ext cx="1147455" cy="23811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Line 99"/>
              <p:cNvSpPr>
                <a:spLocks noChangeShapeType="1"/>
              </p:cNvSpPr>
              <p:nvPr/>
            </p:nvSpPr>
            <p:spPr bwMode="auto">
              <a:xfrm>
                <a:off x="3462418" y="4739659"/>
                <a:ext cx="422162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 dirty="0"/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/>
            </p:nvSpPr>
            <p:spPr bwMode="auto">
              <a:xfrm>
                <a:off x="3067594" y="4610052"/>
                <a:ext cx="426923" cy="23970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4" name="Text Box 105"/>
              <p:cNvSpPr txBox="1">
                <a:spLocks noChangeArrowheads="1"/>
              </p:cNvSpPr>
              <p:nvPr/>
            </p:nvSpPr>
            <p:spPr bwMode="auto">
              <a:xfrm rot="289934">
                <a:off x="3019653" y="4584228"/>
                <a:ext cx="520561" cy="2746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eaLnBrk="1" hangingPunct="1"/>
                <a:r>
                  <a:rPr lang="pt-BR" altLang="pt-BR" sz="1200" dirty="0" smtClean="0">
                    <a:solidFill>
                      <a:srgbClr val="000000"/>
                    </a:solidFill>
                  </a:rPr>
                  <a:t>0111</a:t>
                </a:r>
                <a:endParaRPr lang="pt-BR" altLang="pt-BR" sz="120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1" name="Text Box 106"/>
            <p:cNvSpPr txBox="1">
              <a:spLocks noChangeArrowheads="1"/>
            </p:cNvSpPr>
            <p:nvPr/>
          </p:nvSpPr>
          <p:spPr bwMode="auto">
            <a:xfrm>
              <a:off x="2088829" y="6046702"/>
              <a:ext cx="2327259" cy="830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pt-BR" altLang="pt-BR" sz="1600" dirty="0" smtClean="0">
                  <a:solidFill>
                    <a:srgbClr val="000000"/>
                  </a:solidFill>
                </a:rPr>
                <a:t>endereço do destino no</a:t>
              </a:r>
            </a:p>
            <a:p>
              <a:pPr eaLnBrk="1" hangingPunct="1"/>
              <a:r>
                <a:rPr lang="pt-BR" altLang="pt-BR" sz="1600" dirty="0" smtClean="0">
                  <a:solidFill>
                    <a:srgbClr val="000000"/>
                  </a:solidFill>
                </a:rPr>
                <a:t>cabeçalho do pacote </a:t>
              </a:r>
            </a:p>
            <a:p>
              <a:pPr eaLnBrk="1" hangingPunct="1"/>
              <a:r>
                <a:rPr lang="pt-BR" altLang="pt-BR" sz="1600" dirty="0" smtClean="0">
                  <a:solidFill>
                    <a:srgbClr val="000000"/>
                  </a:solidFill>
                </a:rPr>
                <a:t>entrante</a:t>
              </a:r>
              <a:endParaRPr lang="pt-BR" altLang="pt-BR" sz="1600" dirty="0">
                <a:solidFill>
                  <a:srgbClr val="000000"/>
                </a:solidFill>
              </a:endParaRPr>
            </a:p>
          </p:txBody>
        </p:sp>
        <p:sp>
          <p:nvSpPr>
            <p:cNvPr id="42" name="Line 107"/>
            <p:cNvSpPr>
              <a:spLocks noChangeShapeType="1"/>
            </p:cNvSpPr>
            <p:nvPr/>
          </p:nvSpPr>
          <p:spPr bwMode="auto">
            <a:xfrm flipH="1">
              <a:off x="2626848" y="4873581"/>
              <a:ext cx="1407736" cy="9143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43" name="Line 119"/>
            <p:cNvSpPr>
              <a:spLocks noChangeShapeType="1"/>
            </p:cNvSpPr>
            <p:nvPr/>
          </p:nvSpPr>
          <p:spPr bwMode="auto">
            <a:xfrm flipH="1" flipV="1">
              <a:off x="3588616" y="5648254"/>
              <a:ext cx="22219" cy="4508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44" name="Freeform 120"/>
            <p:cNvSpPr>
              <a:spLocks/>
            </p:cNvSpPr>
            <p:nvPr/>
          </p:nvSpPr>
          <p:spPr bwMode="auto">
            <a:xfrm>
              <a:off x="3757473" y="4834039"/>
              <a:ext cx="1041539" cy="336504"/>
            </a:xfrm>
            <a:custGeom>
              <a:avLst/>
              <a:gdLst>
                <a:gd name="T0" fmla="*/ 0 w 10844"/>
                <a:gd name="T1" fmla="*/ 2147483647 h 14797"/>
                <a:gd name="T2" fmla="*/ 2147483647 w 10844"/>
                <a:gd name="T3" fmla="*/ 2147483647 h 14797"/>
                <a:gd name="T4" fmla="*/ 2147483647 w 10844"/>
                <a:gd name="T5" fmla="*/ 2147483647 h 14797"/>
                <a:gd name="T6" fmla="*/ 0 60000 65536"/>
                <a:gd name="T7" fmla="*/ 0 60000 65536"/>
                <a:gd name="T8" fmla="*/ 0 60000 65536"/>
                <a:gd name="T9" fmla="*/ 0 w 10844"/>
                <a:gd name="T10" fmla="*/ 0 h 14797"/>
                <a:gd name="T11" fmla="*/ 10844 w 10844"/>
                <a:gd name="T12" fmla="*/ 14797 h 1479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844" h="14797">
                  <a:moveTo>
                    <a:pt x="0" y="14797"/>
                  </a:moveTo>
                  <a:cubicBezTo>
                    <a:pt x="2168" y="9517"/>
                    <a:pt x="5654" y="-1331"/>
                    <a:pt x="7042" y="135"/>
                  </a:cubicBezTo>
                  <a:cubicBezTo>
                    <a:pt x="8563" y="1950"/>
                    <a:pt x="9984" y="6698"/>
                    <a:pt x="10844" y="9978"/>
                  </a:cubicBezTo>
                </a:path>
              </a:pathLst>
            </a:custGeom>
            <a:noFill/>
            <a:ln w="57150" cmpd="sng">
              <a:solidFill>
                <a:srgbClr val="FF3300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45" name="Freeform 121"/>
            <p:cNvSpPr>
              <a:spLocks/>
            </p:cNvSpPr>
            <p:nvPr/>
          </p:nvSpPr>
          <p:spPr bwMode="auto">
            <a:xfrm flipH="1">
              <a:off x="6254750" y="4370388"/>
              <a:ext cx="577850" cy="371475"/>
            </a:xfrm>
            <a:custGeom>
              <a:avLst/>
              <a:gdLst>
                <a:gd name="T0" fmla="*/ 0 w 1443"/>
                <a:gd name="T1" fmla="*/ 0 h 816"/>
                <a:gd name="T2" fmla="*/ 2147483647 w 1443"/>
                <a:gd name="T3" fmla="*/ 2147483647 h 816"/>
                <a:gd name="T4" fmla="*/ 2147483647 w 1443"/>
                <a:gd name="T5" fmla="*/ 2147483647 h 816"/>
                <a:gd name="T6" fmla="*/ 2147483647 w 1443"/>
                <a:gd name="T7" fmla="*/ 2147483647 h 816"/>
                <a:gd name="T8" fmla="*/ 0 w 1443"/>
                <a:gd name="T9" fmla="*/ 0 h 8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43"/>
                <a:gd name="T16" fmla="*/ 0 h 816"/>
                <a:gd name="T17" fmla="*/ 1443 w 1443"/>
                <a:gd name="T18" fmla="*/ 816 h 8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43" h="816">
                  <a:moveTo>
                    <a:pt x="0" y="0"/>
                  </a:moveTo>
                  <a:cubicBezTo>
                    <a:pt x="571" y="285"/>
                    <a:pt x="856" y="408"/>
                    <a:pt x="1076" y="782"/>
                  </a:cubicBezTo>
                  <a:cubicBezTo>
                    <a:pt x="1185" y="775"/>
                    <a:pt x="1220" y="816"/>
                    <a:pt x="1320" y="788"/>
                  </a:cubicBezTo>
                  <a:cubicBezTo>
                    <a:pt x="1264" y="347"/>
                    <a:pt x="1276" y="352"/>
                    <a:pt x="1443" y="5"/>
                  </a:cubicBezTo>
                  <a:cubicBezTo>
                    <a:pt x="867" y="5"/>
                    <a:pt x="233" y="0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46" name="Freeform 122"/>
            <p:cNvSpPr>
              <a:spLocks/>
            </p:cNvSpPr>
            <p:nvPr/>
          </p:nvSpPr>
          <p:spPr bwMode="auto">
            <a:xfrm flipH="1">
              <a:off x="5243513" y="4086226"/>
              <a:ext cx="577850" cy="371475"/>
            </a:xfrm>
            <a:custGeom>
              <a:avLst/>
              <a:gdLst>
                <a:gd name="T0" fmla="*/ 0 w 1443"/>
                <a:gd name="T1" fmla="*/ 0 h 816"/>
                <a:gd name="T2" fmla="*/ 2147483647 w 1443"/>
                <a:gd name="T3" fmla="*/ 2147483647 h 816"/>
                <a:gd name="T4" fmla="*/ 2147483647 w 1443"/>
                <a:gd name="T5" fmla="*/ 2147483647 h 816"/>
                <a:gd name="T6" fmla="*/ 2147483647 w 1443"/>
                <a:gd name="T7" fmla="*/ 2147483647 h 816"/>
                <a:gd name="T8" fmla="*/ 0 w 1443"/>
                <a:gd name="T9" fmla="*/ 0 h 8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43"/>
                <a:gd name="T16" fmla="*/ 0 h 816"/>
                <a:gd name="T17" fmla="*/ 1443 w 1443"/>
                <a:gd name="T18" fmla="*/ 816 h 8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43" h="816">
                  <a:moveTo>
                    <a:pt x="0" y="0"/>
                  </a:moveTo>
                  <a:cubicBezTo>
                    <a:pt x="571" y="285"/>
                    <a:pt x="856" y="408"/>
                    <a:pt x="1076" y="782"/>
                  </a:cubicBezTo>
                  <a:cubicBezTo>
                    <a:pt x="1185" y="775"/>
                    <a:pt x="1220" y="816"/>
                    <a:pt x="1320" y="788"/>
                  </a:cubicBezTo>
                  <a:cubicBezTo>
                    <a:pt x="1264" y="347"/>
                    <a:pt x="1276" y="352"/>
                    <a:pt x="1443" y="5"/>
                  </a:cubicBezTo>
                  <a:cubicBezTo>
                    <a:pt x="867" y="5"/>
                    <a:pt x="233" y="0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47" name="Freeform 123"/>
            <p:cNvSpPr>
              <a:spLocks/>
            </p:cNvSpPr>
            <p:nvPr/>
          </p:nvSpPr>
          <p:spPr bwMode="auto">
            <a:xfrm flipH="1" flipV="1">
              <a:off x="5911850" y="5632451"/>
              <a:ext cx="542925" cy="371475"/>
            </a:xfrm>
            <a:custGeom>
              <a:avLst/>
              <a:gdLst>
                <a:gd name="T0" fmla="*/ 0 w 1443"/>
                <a:gd name="T1" fmla="*/ 0 h 816"/>
                <a:gd name="T2" fmla="*/ 2147483647 w 1443"/>
                <a:gd name="T3" fmla="*/ 2147483647 h 816"/>
                <a:gd name="T4" fmla="*/ 2147483647 w 1443"/>
                <a:gd name="T5" fmla="*/ 2147483647 h 816"/>
                <a:gd name="T6" fmla="*/ 2147483647 w 1443"/>
                <a:gd name="T7" fmla="*/ 2147483647 h 816"/>
                <a:gd name="T8" fmla="*/ 0 w 1443"/>
                <a:gd name="T9" fmla="*/ 0 h 8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43"/>
                <a:gd name="T16" fmla="*/ 0 h 816"/>
                <a:gd name="T17" fmla="*/ 1443 w 1443"/>
                <a:gd name="T18" fmla="*/ 816 h 8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43" h="816">
                  <a:moveTo>
                    <a:pt x="0" y="0"/>
                  </a:moveTo>
                  <a:cubicBezTo>
                    <a:pt x="571" y="285"/>
                    <a:pt x="856" y="408"/>
                    <a:pt x="1076" y="782"/>
                  </a:cubicBezTo>
                  <a:cubicBezTo>
                    <a:pt x="1185" y="775"/>
                    <a:pt x="1220" y="816"/>
                    <a:pt x="1320" y="788"/>
                  </a:cubicBezTo>
                  <a:cubicBezTo>
                    <a:pt x="1264" y="347"/>
                    <a:pt x="1276" y="352"/>
                    <a:pt x="1443" y="5"/>
                  </a:cubicBezTo>
                  <a:cubicBezTo>
                    <a:pt x="867" y="5"/>
                    <a:pt x="233" y="0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48" name="Freeform 124"/>
            <p:cNvSpPr>
              <a:spLocks/>
            </p:cNvSpPr>
            <p:nvPr/>
          </p:nvSpPr>
          <p:spPr bwMode="auto">
            <a:xfrm flipH="1" flipV="1">
              <a:off x="4562475" y="5616576"/>
              <a:ext cx="542925" cy="371475"/>
            </a:xfrm>
            <a:custGeom>
              <a:avLst/>
              <a:gdLst>
                <a:gd name="T0" fmla="*/ 0 w 1443"/>
                <a:gd name="T1" fmla="*/ 0 h 816"/>
                <a:gd name="T2" fmla="*/ 2147483647 w 1443"/>
                <a:gd name="T3" fmla="*/ 2147483647 h 816"/>
                <a:gd name="T4" fmla="*/ 2147483647 w 1443"/>
                <a:gd name="T5" fmla="*/ 2147483647 h 816"/>
                <a:gd name="T6" fmla="*/ 2147483647 w 1443"/>
                <a:gd name="T7" fmla="*/ 2147483647 h 816"/>
                <a:gd name="T8" fmla="*/ 0 w 1443"/>
                <a:gd name="T9" fmla="*/ 0 h 8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43"/>
                <a:gd name="T16" fmla="*/ 0 h 816"/>
                <a:gd name="T17" fmla="*/ 1443 w 1443"/>
                <a:gd name="T18" fmla="*/ 816 h 8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43" h="816">
                  <a:moveTo>
                    <a:pt x="0" y="0"/>
                  </a:moveTo>
                  <a:cubicBezTo>
                    <a:pt x="571" y="285"/>
                    <a:pt x="856" y="408"/>
                    <a:pt x="1076" y="782"/>
                  </a:cubicBezTo>
                  <a:cubicBezTo>
                    <a:pt x="1185" y="775"/>
                    <a:pt x="1220" y="816"/>
                    <a:pt x="1320" y="788"/>
                  </a:cubicBezTo>
                  <a:cubicBezTo>
                    <a:pt x="1264" y="347"/>
                    <a:pt x="1276" y="352"/>
                    <a:pt x="1443" y="5"/>
                  </a:cubicBezTo>
                  <a:cubicBezTo>
                    <a:pt x="867" y="5"/>
                    <a:pt x="233" y="0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49" name="Freeform 125"/>
            <p:cNvSpPr>
              <a:spLocks/>
            </p:cNvSpPr>
            <p:nvPr/>
          </p:nvSpPr>
          <p:spPr bwMode="auto">
            <a:xfrm flipH="1" flipV="1">
              <a:off x="5202238" y="5324476"/>
              <a:ext cx="542925" cy="452438"/>
            </a:xfrm>
            <a:custGeom>
              <a:avLst/>
              <a:gdLst>
                <a:gd name="T0" fmla="*/ 0 w 1443"/>
                <a:gd name="T1" fmla="*/ 0 h 816"/>
                <a:gd name="T2" fmla="*/ 2147483647 w 1443"/>
                <a:gd name="T3" fmla="*/ 2147483647 h 816"/>
                <a:gd name="T4" fmla="*/ 2147483647 w 1443"/>
                <a:gd name="T5" fmla="*/ 2147483647 h 816"/>
                <a:gd name="T6" fmla="*/ 2147483647 w 1443"/>
                <a:gd name="T7" fmla="*/ 2147483647 h 816"/>
                <a:gd name="T8" fmla="*/ 0 w 1443"/>
                <a:gd name="T9" fmla="*/ 0 h 8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43"/>
                <a:gd name="T16" fmla="*/ 0 h 816"/>
                <a:gd name="T17" fmla="*/ 1443 w 1443"/>
                <a:gd name="T18" fmla="*/ 816 h 8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43" h="816">
                  <a:moveTo>
                    <a:pt x="0" y="0"/>
                  </a:moveTo>
                  <a:cubicBezTo>
                    <a:pt x="571" y="285"/>
                    <a:pt x="856" y="408"/>
                    <a:pt x="1076" y="782"/>
                  </a:cubicBezTo>
                  <a:cubicBezTo>
                    <a:pt x="1185" y="775"/>
                    <a:pt x="1220" y="816"/>
                    <a:pt x="1320" y="788"/>
                  </a:cubicBezTo>
                  <a:cubicBezTo>
                    <a:pt x="1264" y="347"/>
                    <a:pt x="1276" y="352"/>
                    <a:pt x="1443" y="5"/>
                  </a:cubicBezTo>
                  <a:cubicBezTo>
                    <a:pt x="867" y="5"/>
                    <a:pt x="233" y="0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50" name="Group 126"/>
            <p:cNvGrpSpPr>
              <a:grpSpLocks/>
            </p:cNvGrpSpPr>
            <p:nvPr/>
          </p:nvGrpSpPr>
          <p:grpSpPr bwMode="auto">
            <a:xfrm>
              <a:off x="5251450" y="3641726"/>
              <a:ext cx="550863" cy="452438"/>
              <a:chOff x="2886" y="1668"/>
              <a:chExt cx="347" cy="285"/>
            </a:xfrm>
          </p:grpSpPr>
          <p:sp>
            <p:nvSpPr>
              <p:cNvPr id="83" name="Rectangle 127"/>
              <p:cNvSpPr>
                <a:spLocks noChangeArrowheads="1"/>
              </p:cNvSpPr>
              <p:nvPr/>
            </p:nvSpPr>
            <p:spPr bwMode="auto">
              <a:xfrm>
                <a:off x="2886" y="1668"/>
                <a:ext cx="347" cy="285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Oval 128"/>
              <p:cNvSpPr>
                <a:spLocks noChangeArrowheads="1"/>
              </p:cNvSpPr>
              <p:nvPr/>
            </p:nvSpPr>
            <p:spPr bwMode="auto">
              <a:xfrm>
                <a:off x="2905" y="1674"/>
                <a:ext cx="314" cy="7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Rectangle 129"/>
              <p:cNvSpPr>
                <a:spLocks noChangeArrowheads="1"/>
              </p:cNvSpPr>
              <p:nvPr/>
            </p:nvSpPr>
            <p:spPr bwMode="auto">
              <a:xfrm>
                <a:off x="2913" y="1785"/>
                <a:ext cx="300" cy="15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6" name="Line 130"/>
              <p:cNvSpPr>
                <a:spLocks noChangeShapeType="1"/>
              </p:cNvSpPr>
              <p:nvPr/>
            </p:nvSpPr>
            <p:spPr bwMode="auto">
              <a:xfrm>
                <a:off x="3082" y="1811"/>
                <a:ext cx="1" cy="13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87" name="Line 131"/>
              <p:cNvSpPr>
                <a:spLocks noChangeShapeType="1"/>
              </p:cNvSpPr>
              <p:nvPr/>
            </p:nvSpPr>
            <p:spPr bwMode="auto">
              <a:xfrm>
                <a:off x="2913" y="1842"/>
                <a:ext cx="3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88" name="Line 132"/>
              <p:cNvSpPr>
                <a:spLocks noChangeShapeType="1"/>
              </p:cNvSpPr>
              <p:nvPr/>
            </p:nvSpPr>
            <p:spPr bwMode="auto">
              <a:xfrm>
                <a:off x="2912" y="1812"/>
                <a:ext cx="3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89" name="AutoShape 133"/>
              <p:cNvSpPr>
                <a:spLocks noChangeArrowheads="1"/>
              </p:cNvSpPr>
              <p:nvPr/>
            </p:nvSpPr>
            <p:spPr bwMode="auto">
              <a:xfrm rot="5400000">
                <a:off x="3051" y="1745"/>
                <a:ext cx="29" cy="41"/>
              </a:xfrm>
              <a:prstGeom prst="rightArrow">
                <a:avLst>
                  <a:gd name="adj1" fmla="val 51167"/>
                  <a:gd name="adj2" fmla="val 39736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1" name="Group 134"/>
            <p:cNvGrpSpPr>
              <a:grpSpLocks/>
            </p:cNvGrpSpPr>
            <p:nvPr/>
          </p:nvGrpSpPr>
          <p:grpSpPr bwMode="auto">
            <a:xfrm>
              <a:off x="6264275" y="3914776"/>
              <a:ext cx="550863" cy="452438"/>
              <a:chOff x="2886" y="1668"/>
              <a:chExt cx="347" cy="285"/>
            </a:xfrm>
          </p:grpSpPr>
          <p:sp>
            <p:nvSpPr>
              <p:cNvPr id="76" name="Rectangle 135"/>
              <p:cNvSpPr>
                <a:spLocks noChangeArrowheads="1"/>
              </p:cNvSpPr>
              <p:nvPr/>
            </p:nvSpPr>
            <p:spPr bwMode="auto">
              <a:xfrm>
                <a:off x="2886" y="1668"/>
                <a:ext cx="347" cy="285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Oval 136"/>
              <p:cNvSpPr>
                <a:spLocks noChangeArrowheads="1"/>
              </p:cNvSpPr>
              <p:nvPr/>
            </p:nvSpPr>
            <p:spPr bwMode="auto">
              <a:xfrm>
                <a:off x="2905" y="1674"/>
                <a:ext cx="314" cy="7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8" name="Rectangle 137"/>
              <p:cNvSpPr>
                <a:spLocks noChangeArrowheads="1"/>
              </p:cNvSpPr>
              <p:nvPr/>
            </p:nvSpPr>
            <p:spPr bwMode="auto">
              <a:xfrm>
                <a:off x="2913" y="1785"/>
                <a:ext cx="300" cy="15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Line 138"/>
              <p:cNvSpPr>
                <a:spLocks noChangeShapeType="1"/>
              </p:cNvSpPr>
              <p:nvPr/>
            </p:nvSpPr>
            <p:spPr bwMode="auto">
              <a:xfrm>
                <a:off x="3082" y="1811"/>
                <a:ext cx="1" cy="13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80" name="Line 139"/>
              <p:cNvSpPr>
                <a:spLocks noChangeShapeType="1"/>
              </p:cNvSpPr>
              <p:nvPr/>
            </p:nvSpPr>
            <p:spPr bwMode="auto">
              <a:xfrm>
                <a:off x="2913" y="1842"/>
                <a:ext cx="3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81" name="Line 140"/>
              <p:cNvSpPr>
                <a:spLocks noChangeShapeType="1"/>
              </p:cNvSpPr>
              <p:nvPr/>
            </p:nvSpPr>
            <p:spPr bwMode="auto">
              <a:xfrm>
                <a:off x="2912" y="1812"/>
                <a:ext cx="3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82" name="AutoShape 141"/>
              <p:cNvSpPr>
                <a:spLocks noChangeArrowheads="1"/>
              </p:cNvSpPr>
              <p:nvPr/>
            </p:nvSpPr>
            <p:spPr bwMode="auto">
              <a:xfrm rot="5400000">
                <a:off x="3051" y="1745"/>
                <a:ext cx="29" cy="41"/>
              </a:xfrm>
              <a:prstGeom prst="rightArrow">
                <a:avLst>
                  <a:gd name="adj1" fmla="val 51167"/>
                  <a:gd name="adj2" fmla="val 39736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2" name="Group 142"/>
            <p:cNvGrpSpPr>
              <a:grpSpLocks/>
            </p:cNvGrpSpPr>
            <p:nvPr/>
          </p:nvGrpSpPr>
          <p:grpSpPr bwMode="auto">
            <a:xfrm>
              <a:off x="5894388" y="5991226"/>
              <a:ext cx="550863" cy="452438"/>
              <a:chOff x="2886" y="1668"/>
              <a:chExt cx="347" cy="285"/>
            </a:xfrm>
          </p:grpSpPr>
          <p:sp>
            <p:nvSpPr>
              <p:cNvPr id="69" name="Rectangle 143"/>
              <p:cNvSpPr>
                <a:spLocks noChangeArrowheads="1"/>
              </p:cNvSpPr>
              <p:nvPr/>
            </p:nvSpPr>
            <p:spPr bwMode="auto">
              <a:xfrm>
                <a:off x="2886" y="1668"/>
                <a:ext cx="347" cy="285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0" name="Oval 144"/>
              <p:cNvSpPr>
                <a:spLocks noChangeArrowheads="1"/>
              </p:cNvSpPr>
              <p:nvPr/>
            </p:nvSpPr>
            <p:spPr bwMode="auto">
              <a:xfrm>
                <a:off x="2905" y="1674"/>
                <a:ext cx="314" cy="7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145"/>
              <p:cNvSpPr>
                <a:spLocks noChangeArrowheads="1"/>
              </p:cNvSpPr>
              <p:nvPr/>
            </p:nvSpPr>
            <p:spPr bwMode="auto">
              <a:xfrm>
                <a:off x="2913" y="1785"/>
                <a:ext cx="300" cy="15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Line 146"/>
              <p:cNvSpPr>
                <a:spLocks noChangeShapeType="1"/>
              </p:cNvSpPr>
              <p:nvPr/>
            </p:nvSpPr>
            <p:spPr bwMode="auto">
              <a:xfrm>
                <a:off x="3082" y="1811"/>
                <a:ext cx="1" cy="13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73" name="Line 147"/>
              <p:cNvSpPr>
                <a:spLocks noChangeShapeType="1"/>
              </p:cNvSpPr>
              <p:nvPr/>
            </p:nvSpPr>
            <p:spPr bwMode="auto">
              <a:xfrm>
                <a:off x="2913" y="1842"/>
                <a:ext cx="3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74" name="Line 148"/>
              <p:cNvSpPr>
                <a:spLocks noChangeShapeType="1"/>
              </p:cNvSpPr>
              <p:nvPr/>
            </p:nvSpPr>
            <p:spPr bwMode="auto">
              <a:xfrm>
                <a:off x="2912" y="1812"/>
                <a:ext cx="3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75" name="AutoShape 149"/>
              <p:cNvSpPr>
                <a:spLocks noChangeArrowheads="1"/>
              </p:cNvSpPr>
              <p:nvPr/>
            </p:nvSpPr>
            <p:spPr bwMode="auto">
              <a:xfrm rot="5400000">
                <a:off x="3051" y="1745"/>
                <a:ext cx="29" cy="41"/>
              </a:xfrm>
              <a:prstGeom prst="rightArrow">
                <a:avLst>
                  <a:gd name="adj1" fmla="val 51167"/>
                  <a:gd name="adj2" fmla="val 39736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3" name="Group 150"/>
            <p:cNvGrpSpPr>
              <a:grpSpLocks/>
            </p:cNvGrpSpPr>
            <p:nvPr/>
          </p:nvGrpSpPr>
          <p:grpSpPr bwMode="auto">
            <a:xfrm>
              <a:off x="5199063" y="5772151"/>
              <a:ext cx="550863" cy="452438"/>
              <a:chOff x="2886" y="1668"/>
              <a:chExt cx="347" cy="285"/>
            </a:xfrm>
          </p:grpSpPr>
          <p:sp>
            <p:nvSpPr>
              <p:cNvPr id="62" name="Rectangle 151"/>
              <p:cNvSpPr>
                <a:spLocks noChangeArrowheads="1"/>
              </p:cNvSpPr>
              <p:nvPr/>
            </p:nvSpPr>
            <p:spPr bwMode="auto">
              <a:xfrm>
                <a:off x="2886" y="1668"/>
                <a:ext cx="347" cy="285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Oval 152"/>
              <p:cNvSpPr>
                <a:spLocks noChangeArrowheads="1"/>
              </p:cNvSpPr>
              <p:nvPr/>
            </p:nvSpPr>
            <p:spPr bwMode="auto">
              <a:xfrm>
                <a:off x="2905" y="1674"/>
                <a:ext cx="314" cy="7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Rectangle 153"/>
              <p:cNvSpPr>
                <a:spLocks noChangeArrowheads="1"/>
              </p:cNvSpPr>
              <p:nvPr/>
            </p:nvSpPr>
            <p:spPr bwMode="auto">
              <a:xfrm>
                <a:off x="2913" y="1785"/>
                <a:ext cx="300" cy="15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Line 154"/>
              <p:cNvSpPr>
                <a:spLocks noChangeShapeType="1"/>
              </p:cNvSpPr>
              <p:nvPr/>
            </p:nvSpPr>
            <p:spPr bwMode="auto">
              <a:xfrm>
                <a:off x="3082" y="1811"/>
                <a:ext cx="1" cy="13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66" name="Line 155"/>
              <p:cNvSpPr>
                <a:spLocks noChangeShapeType="1"/>
              </p:cNvSpPr>
              <p:nvPr/>
            </p:nvSpPr>
            <p:spPr bwMode="auto">
              <a:xfrm>
                <a:off x="2913" y="1842"/>
                <a:ext cx="3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67" name="Line 156"/>
              <p:cNvSpPr>
                <a:spLocks noChangeShapeType="1"/>
              </p:cNvSpPr>
              <p:nvPr/>
            </p:nvSpPr>
            <p:spPr bwMode="auto">
              <a:xfrm>
                <a:off x="2912" y="1812"/>
                <a:ext cx="3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68" name="AutoShape 157"/>
              <p:cNvSpPr>
                <a:spLocks noChangeArrowheads="1"/>
              </p:cNvSpPr>
              <p:nvPr/>
            </p:nvSpPr>
            <p:spPr bwMode="auto">
              <a:xfrm rot="5400000">
                <a:off x="3051" y="1745"/>
                <a:ext cx="29" cy="41"/>
              </a:xfrm>
              <a:prstGeom prst="rightArrow">
                <a:avLst>
                  <a:gd name="adj1" fmla="val 51167"/>
                  <a:gd name="adj2" fmla="val 39736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4" name="Group 158"/>
            <p:cNvGrpSpPr>
              <a:grpSpLocks/>
            </p:cNvGrpSpPr>
            <p:nvPr/>
          </p:nvGrpSpPr>
          <p:grpSpPr bwMode="auto">
            <a:xfrm>
              <a:off x="4543425" y="5964238"/>
              <a:ext cx="550863" cy="452438"/>
              <a:chOff x="2886" y="1668"/>
              <a:chExt cx="347" cy="285"/>
            </a:xfrm>
          </p:grpSpPr>
          <p:sp>
            <p:nvSpPr>
              <p:cNvPr id="55" name="Rectangle 159"/>
              <p:cNvSpPr>
                <a:spLocks noChangeArrowheads="1"/>
              </p:cNvSpPr>
              <p:nvPr/>
            </p:nvSpPr>
            <p:spPr bwMode="auto">
              <a:xfrm>
                <a:off x="2886" y="1668"/>
                <a:ext cx="347" cy="285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Oval 160"/>
              <p:cNvSpPr>
                <a:spLocks noChangeArrowheads="1"/>
              </p:cNvSpPr>
              <p:nvPr/>
            </p:nvSpPr>
            <p:spPr bwMode="auto">
              <a:xfrm>
                <a:off x="2905" y="1674"/>
                <a:ext cx="314" cy="7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Rectangle 161"/>
              <p:cNvSpPr>
                <a:spLocks noChangeArrowheads="1"/>
              </p:cNvSpPr>
              <p:nvPr/>
            </p:nvSpPr>
            <p:spPr bwMode="auto">
              <a:xfrm>
                <a:off x="2913" y="1785"/>
                <a:ext cx="300" cy="15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Line 162"/>
              <p:cNvSpPr>
                <a:spLocks noChangeShapeType="1"/>
              </p:cNvSpPr>
              <p:nvPr/>
            </p:nvSpPr>
            <p:spPr bwMode="auto">
              <a:xfrm>
                <a:off x="3082" y="1811"/>
                <a:ext cx="1" cy="13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59" name="Line 163"/>
              <p:cNvSpPr>
                <a:spLocks noChangeShapeType="1"/>
              </p:cNvSpPr>
              <p:nvPr/>
            </p:nvSpPr>
            <p:spPr bwMode="auto">
              <a:xfrm>
                <a:off x="2913" y="1842"/>
                <a:ext cx="3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60" name="Line 164"/>
              <p:cNvSpPr>
                <a:spLocks noChangeShapeType="1"/>
              </p:cNvSpPr>
              <p:nvPr/>
            </p:nvSpPr>
            <p:spPr bwMode="auto">
              <a:xfrm>
                <a:off x="2912" y="1812"/>
                <a:ext cx="3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61" name="AutoShape 165"/>
              <p:cNvSpPr>
                <a:spLocks noChangeArrowheads="1"/>
              </p:cNvSpPr>
              <p:nvPr/>
            </p:nvSpPr>
            <p:spPr bwMode="auto">
              <a:xfrm rot="5400000">
                <a:off x="3051" y="1745"/>
                <a:ext cx="29" cy="41"/>
              </a:xfrm>
              <a:prstGeom prst="rightArrow">
                <a:avLst>
                  <a:gd name="adj1" fmla="val 51167"/>
                  <a:gd name="adj2" fmla="val 39736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 sz="1800" dirty="0">
                  <a:solidFill>
                    <a:srgbClr val="000000"/>
                  </a:solidFill>
                </a:endParaRPr>
              </a:p>
            </p:txBody>
          </p:sp>
        </p:grpSp>
      </p:grpSp>
      <p:cxnSp>
        <p:nvCxnSpPr>
          <p:cNvPr id="173" name="Straight Connector 421888"/>
          <p:cNvCxnSpPr>
            <a:cxnSpLocks noChangeShapeType="1"/>
          </p:cNvCxnSpPr>
          <p:nvPr/>
        </p:nvCxnSpPr>
        <p:spPr bwMode="auto">
          <a:xfrm>
            <a:off x="2197100" y="2743200"/>
            <a:ext cx="209550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" name="Straight Connector 421894"/>
          <p:cNvCxnSpPr>
            <a:cxnSpLocks noChangeShapeType="1"/>
          </p:cNvCxnSpPr>
          <p:nvPr/>
        </p:nvCxnSpPr>
        <p:spPr bwMode="auto">
          <a:xfrm flipH="1">
            <a:off x="3503613" y="2444750"/>
            <a:ext cx="1943100" cy="1711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7034772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Alternativa: comutação de circuitos</a:t>
            </a:r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699F08-2490-4625-9560-19768180CEFB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  <p:sp>
        <p:nvSpPr>
          <p:cNvPr id="5" name="Rectangle 1027"/>
          <p:cNvSpPr txBox="1">
            <a:spLocks noChangeArrowheads="1"/>
          </p:cNvSpPr>
          <p:nvPr/>
        </p:nvSpPr>
        <p:spPr bwMode="auto">
          <a:xfrm>
            <a:off x="370954" y="1236663"/>
            <a:ext cx="5423767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0"/>
              <a:buChar char="r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ZapfDingbats" pitchFamily="82" charset="0"/>
              <a:buChar char="m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pt-BR" altLang="pt-BR" sz="2400" kern="0" dirty="0" err="1" smtClean="0">
                <a:solidFill>
                  <a:srgbClr val="CC0000"/>
                </a:solidFill>
                <a:ea typeface="ＭＳ Ｐゴシック" pitchFamily="34" charset="-128"/>
              </a:rPr>
              <a:t>recuros</a:t>
            </a:r>
            <a:r>
              <a:rPr lang="pt-BR" altLang="pt-BR" sz="2400" kern="0" dirty="0" smtClean="0">
                <a:solidFill>
                  <a:srgbClr val="CC0000"/>
                </a:solidFill>
                <a:ea typeface="ＭＳ Ｐゴシック" pitchFamily="34" charset="-128"/>
              </a:rPr>
              <a:t> fim-a-fim alocados para, reservados para “chamada” entre origem-destino</a:t>
            </a:r>
            <a:r>
              <a:rPr lang="pt-BR" altLang="ja-JP" sz="2400" kern="0" dirty="0" smtClean="0">
                <a:solidFill>
                  <a:srgbClr val="CC0000"/>
                </a:solidFill>
                <a:ea typeface="ＭＳ Ｐゴシック" pitchFamily="34" charset="-128"/>
              </a:rPr>
              <a:t>:</a:t>
            </a:r>
          </a:p>
          <a:p>
            <a:pPr eaLnBrk="1" hangingPunct="1">
              <a:buSzPct val="75000"/>
            </a:pPr>
            <a:r>
              <a:rPr lang="pt-BR" altLang="pt-BR" sz="2000" kern="0" dirty="0" smtClean="0">
                <a:ea typeface="ＭＳ Ｐゴシック" pitchFamily="34" charset="-128"/>
              </a:rPr>
              <a:t>No diagrama, cada enlace possui quatro circuitos. </a:t>
            </a:r>
          </a:p>
          <a:p>
            <a:pPr lvl="1" eaLnBrk="1" hangingPunct="1"/>
            <a:r>
              <a:rPr lang="pt-BR" altLang="pt-BR" sz="2000" kern="0" dirty="0" smtClean="0">
                <a:ea typeface="ＭＳ Ｐゴシック" pitchFamily="34" charset="-128"/>
              </a:rPr>
              <a:t>chamada recebe o 2º circuito no enlace superior e o 1º circuito no enlace da direita</a:t>
            </a:r>
          </a:p>
          <a:p>
            <a:pPr eaLnBrk="1" hangingPunct="1">
              <a:buSzPct val="75000"/>
            </a:pPr>
            <a:r>
              <a:rPr lang="pt-BR" altLang="pt-BR" sz="2000" kern="0" dirty="0" smtClean="0">
                <a:ea typeface="ＭＳ Ｐゴシック" pitchFamily="34" charset="-128"/>
              </a:rPr>
              <a:t>recursos dedicados: sem compartilhamento</a:t>
            </a:r>
          </a:p>
          <a:p>
            <a:pPr lvl="1" eaLnBrk="1" hangingPunct="1"/>
            <a:r>
              <a:rPr lang="pt-BR" altLang="pt-BR" sz="2000" kern="0" dirty="0" smtClean="0"/>
              <a:t>desempenho tipo circuito (garantido)</a:t>
            </a:r>
          </a:p>
          <a:p>
            <a:pPr eaLnBrk="1" hangingPunct="1">
              <a:buSzPct val="75000"/>
            </a:pPr>
            <a:r>
              <a:rPr lang="pt-BR" altLang="pt-BR" sz="2000" kern="0" dirty="0" smtClean="0">
                <a:ea typeface="ＭＳ Ｐゴシック" pitchFamily="34" charset="-128"/>
              </a:rPr>
              <a:t>segmento do circuito fica ocioso se não for utilizado pela chamada </a:t>
            </a:r>
            <a:r>
              <a:rPr lang="pt-BR" altLang="pt-BR" sz="2000" i="1" kern="0" dirty="0" smtClean="0">
                <a:solidFill>
                  <a:srgbClr val="000099"/>
                </a:solidFill>
                <a:ea typeface="ＭＳ Ｐゴシック" pitchFamily="34" charset="-128"/>
              </a:rPr>
              <a:t>(sem compartilhamento)</a:t>
            </a:r>
          </a:p>
          <a:p>
            <a:pPr eaLnBrk="1" hangingPunct="1"/>
            <a:r>
              <a:rPr lang="pt-BR" altLang="pt-BR" sz="2000" kern="0" dirty="0" smtClean="0">
                <a:ea typeface="ＭＳ Ｐゴシック" pitchFamily="34" charset="-128"/>
              </a:rPr>
              <a:t>Usado normalmente na rede telefônica tradicional</a:t>
            </a:r>
          </a:p>
        </p:txBody>
      </p:sp>
      <p:grpSp>
        <p:nvGrpSpPr>
          <p:cNvPr id="6" name="Group 360"/>
          <p:cNvGrpSpPr>
            <a:grpSpLocks/>
          </p:cNvGrpSpPr>
          <p:nvPr/>
        </p:nvGrpSpPr>
        <p:grpSpPr bwMode="auto">
          <a:xfrm>
            <a:off x="5285580" y="1371600"/>
            <a:ext cx="3858420" cy="3279936"/>
            <a:chOff x="1524000" y="1295400"/>
            <a:chExt cx="5715000" cy="5108575"/>
          </a:xfrm>
        </p:grpSpPr>
        <p:grpSp>
          <p:nvGrpSpPr>
            <p:cNvPr id="7" name="Group 100"/>
            <p:cNvGrpSpPr>
              <a:grpSpLocks/>
            </p:cNvGrpSpPr>
            <p:nvPr/>
          </p:nvGrpSpPr>
          <p:grpSpPr bwMode="auto">
            <a:xfrm>
              <a:off x="1524000" y="1295400"/>
              <a:ext cx="820738" cy="688975"/>
              <a:chOff x="-44" y="1473"/>
              <a:chExt cx="981" cy="1105"/>
            </a:xfrm>
          </p:grpSpPr>
          <p:pic>
            <p:nvPicPr>
              <p:cNvPr id="85" name="Picture 101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6" name="Freeform 102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967 w 356"/>
                  <a:gd name="T3" fmla="*/ 50 h 368"/>
                  <a:gd name="T4" fmla="*/ 1147 w 356"/>
                  <a:gd name="T5" fmla="*/ 1049 h 368"/>
                  <a:gd name="T6" fmla="*/ 253 w 356"/>
                  <a:gd name="T7" fmla="*/ 1316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8" name="Group 142"/>
            <p:cNvGrpSpPr>
              <a:grpSpLocks/>
            </p:cNvGrpSpPr>
            <p:nvPr/>
          </p:nvGrpSpPr>
          <p:grpSpPr bwMode="auto">
            <a:xfrm>
              <a:off x="2514600" y="2438400"/>
              <a:ext cx="990600" cy="533400"/>
              <a:chOff x="2356" y="1300"/>
              <a:chExt cx="555" cy="194"/>
            </a:xfrm>
          </p:grpSpPr>
          <p:sp>
            <p:nvSpPr>
              <p:cNvPr id="77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78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79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80" name="Group 146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83" name="Freeform 147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4" name="Freeform 148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81" name="Line 149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2" name="Line 150"/>
              <p:cNvSpPr>
                <a:spLocks noChangeShapeType="1"/>
              </p:cNvSpPr>
              <p:nvPr/>
            </p:nvSpPr>
            <p:spPr bwMode="auto">
              <a:xfrm>
                <a:off x="2907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9" name="Group 100"/>
            <p:cNvGrpSpPr>
              <a:grpSpLocks/>
            </p:cNvGrpSpPr>
            <p:nvPr/>
          </p:nvGrpSpPr>
          <p:grpSpPr bwMode="auto">
            <a:xfrm>
              <a:off x="6400800" y="5715000"/>
              <a:ext cx="820738" cy="688975"/>
              <a:chOff x="-44" y="1473"/>
              <a:chExt cx="981" cy="1105"/>
            </a:xfrm>
          </p:grpSpPr>
          <p:pic>
            <p:nvPicPr>
              <p:cNvPr id="75" name="Picture 101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6" name="Freeform 102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967 w 356"/>
                  <a:gd name="T3" fmla="*/ 50 h 368"/>
                  <a:gd name="T4" fmla="*/ 1147 w 356"/>
                  <a:gd name="T5" fmla="*/ 1049 h 368"/>
                  <a:gd name="T6" fmla="*/ 253 w 356"/>
                  <a:gd name="T7" fmla="*/ 1316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sp>
          <p:nvSpPr>
            <p:cNvPr id="10" name="Rectangle 364"/>
            <p:cNvSpPr/>
            <p:nvPr/>
          </p:nvSpPr>
          <p:spPr>
            <a:xfrm>
              <a:off x="3506081" y="2591541"/>
              <a:ext cx="1750838" cy="7598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" name="Rectangle 365"/>
            <p:cNvSpPr/>
            <p:nvPr/>
          </p:nvSpPr>
          <p:spPr>
            <a:xfrm>
              <a:off x="3506081" y="2667529"/>
              <a:ext cx="1750838" cy="75989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" name="Rectangle 366"/>
            <p:cNvSpPr/>
            <p:nvPr/>
          </p:nvSpPr>
          <p:spPr>
            <a:xfrm>
              <a:off x="3506081" y="2743518"/>
              <a:ext cx="1750838" cy="7598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3" name="Rectangle 367"/>
            <p:cNvSpPr/>
            <p:nvPr/>
          </p:nvSpPr>
          <p:spPr>
            <a:xfrm>
              <a:off x="3506081" y="2819505"/>
              <a:ext cx="1750838" cy="7598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4" name="Group 142"/>
            <p:cNvGrpSpPr>
              <a:grpSpLocks/>
            </p:cNvGrpSpPr>
            <p:nvPr/>
          </p:nvGrpSpPr>
          <p:grpSpPr bwMode="auto">
            <a:xfrm>
              <a:off x="5257800" y="2438400"/>
              <a:ext cx="990600" cy="533400"/>
              <a:chOff x="2356" y="1300"/>
              <a:chExt cx="555" cy="194"/>
            </a:xfrm>
          </p:grpSpPr>
          <p:sp>
            <p:nvSpPr>
              <p:cNvPr id="67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68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69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70" name="Group 146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73" name="Freeform 147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74" name="Freeform 148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71" name="Line 149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2" name="Line 150"/>
              <p:cNvSpPr>
                <a:spLocks noChangeShapeType="1"/>
              </p:cNvSpPr>
              <p:nvPr/>
            </p:nvSpPr>
            <p:spPr bwMode="auto">
              <a:xfrm>
                <a:off x="2907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5" name="Group 142"/>
            <p:cNvGrpSpPr>
              <a:grpSpLocks/>
            </p:cNvGrpSpPr>
            <p:nvPr/>
          </p:nvGrpSpPr>
          <p:grpSpPr bwMode="auto">
            <a:xfrm>
              <a:off x="2590800" y="4724400"/>
              <a:ext cx="990600" cy="533400"/>
              <a:chOff x="2356" y="1300"/>
              <a:chExt cx="555" cy="194"/>
            </a:xfrm>
          </p:grpSpPr>
          <p:sp>
            <p:nvSpPr>
              <p:cNvPr id="59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60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61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62" name="Group 146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65" name="Freeform 147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6" name="Freeform 148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63" name="Line 149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" name="Line 150"/>
              <p:cNvSpPr>
                <a:spLocks noChangeShapeType="1"/>
              </p:cNvSpPr>
              <p:nvPr/>
            </p:nvSpPr>
            <p:spPr bwMode="auto">
              <a:xfrm>
                <a:off x="2907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6" name="Group 142"/>
            <p:cNvGrpSpPr>
              <a:grpSpLocks/>
            </p:cNvGrpSpPr>
            <p:nvPr/>
          </p:nvGrpSpPr>
          <p:grpSpPr bwMode="auto">
            <a:xfrm>
              <a:off x="5334000" y="4724400"/>
              <a:ext cx="990600" cy="533400"/>
              <a:chOff x="2356" y="1300"/>
              <a:chExt cx="555" cy="194"/>
            </a:xfrm>
          </p:grpSpPr>
          <p:sp>
            <p:nvSpPr>
              <p:cNvPr id="51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2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3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54" name="Group 146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57" name="Freeform 147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8" name="Freeform 148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55" name="Line 149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6" name="Line 150"/>
              <p:cNvSpPr>
                <a:spLocks noChangeShapeType="1"/>
              </p:cNvSpPr>
              <p:nvPr/>
            </p:nvSpPr>
            <p:spPr bwMode="auto">
              <a:xfrm>
                <a:off x="2907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7" name="Group 75"/>
            <p:cNvGrpSpPr>
              <a:grpSpLocks/>
            </p:cNvGrpSpPr>
            <p:nvPr/>
          </p:nvGrpSpPr>
          <p:grpSpPr bwMode="auto">
            <a:xfrm rot="5400000">
              <a:off x="2171700" y="3695700"/>
              <a:ext cx="1752600" cy="304800"/>
              <a:chOff x="4876800" y="1143000"/>
              <a:chExt cx="1752600" cy="304800"/>
            </a:xfrm>
          </p:grpSpPr>
          <p:sp>
            <p:nvSpPr>
              <p:cNvPr id="47" name="Rectangle 401"/>
              <p:cNvSpPr/>
              <p:nvPr/>
            </p:nvSpPr>
            <p:spPr>
              <a:xfrm>
                <a:off x="4874310" y="1153212"/>
                <a:ext cx="1752069" cy="76393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8" name="Rectangle 402"/>
              <p:cNvSpPr/>
              <p:nvPr/>
            </p:nvSpPr>
            <p:spPr>
              <a:xfrm>
                <a:off x="4874310" y="1229604"/>
                <a:ext cx="1752069" cy="7639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9" name="Rectangle 403"/>
              <p:cNvSpPr/>
              <p:nvPr/>
            </p:nvSpPr>
            <p:spPr>
              <a:xfrm>
                <a:off x="4874310" y="1305997"/>
                <a:ext cx="1752069" cy="76393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0" name="Rectangle 404"/>
              <p:cNvSpPr/>
              <p:nvPr/>
            </p:nvSpPr>
            <p:spPr>
              <a:xfrm>
                <a:off x="4874310" y="1382390"/>
                <a:ext cx="1752069" cy="7639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8" name="Group 80"/>
            <p:cNvGrpSpPr>
              <a:grpSpLocks/>
            </p:cNvGrpSpPr>
            <p:nvPr/>
          </p:nvGrpSpPr>
          <p:grpSpPr bwMode="auto">
            <a:xfrm>
              <a:off x="3581400" y="4876800"/>
              <a:ext cx="1752600" cy="304800"/>
              <a:chOff x="4876800" y="1143000"/>
              <a:chExt cx="1752600" cy="304800"/>
            </a:xfrm>
          </p:grpSpPr>
          <p:sp>
            <p:nvSpPr>
              <p:cNvPr id="43" name="Rectangle 397"/>
              <p:cNvSpPr/>
              <p:nvPr/>
            </p:nvSpPr>
            <p:spPr>
              <a:xfrm>
                <a:off x="4875809" y="1143899"/>
                <a:ext cx="1752903" cy="75989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4" name="Rectangle 398"/>
              <p:cNvSpPr/>
              <p:nvPr/>
            </p:nvSpPr>
            <p:spPr>
              <a:xfrm>
                <a:off x="4875809" y="1219887"/>
                <a:ext cx="1752903" cy="75987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5" name="Rectangle 399"/>
              <p:cNvSpPr/>
              <p:nvPr/>
            </p:nvSpPr>
            <p:spPr>
              <a:xfrm>
                <a:off x="4875809" y="1295875"/>
                <a:ext cx="1752903" cy="75989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6" name="Rectangle 400"/>
              <p:cNvSpPr/>
              <p:nvPr/>
            </p:nvSpPr>
            <p:spPr>
              <a:xfrm>
                <a:off x="4875809" y="1371863"/>
                <a:ext cx="1752903" cy="75987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9" name="Rectangle 373"/>
            <p:cNvSpPr/>
            <p:nvPr/>
          </p:nvSpPr>
          <p:spPr>
            <a:xfrm rot="5400000">
              <a:off x="5030222" y="3809320"/>
              <a:ext cx="1752070" cy="7639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0" name="Rectangle 374"/>
            <p:cNvSpPr/>
            <p:nvPr/>
          </p:nvSpPr>
          <p:spPr>
            <a:xfrm rot="5400000">
              <a:off x="4953830" y="3809320"/>
              <a:ext cx="1752070" cy="763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1" name="Rectangle 375"/>
            <p:cNvSpPr/>
            <p:nvPr/>
          </p:nvSpPr>
          <p:spPr>
            <a:xfrm rot="5400000">
              <a:off x="4877436" y="3809320"/>
              <a:ext cx="1752070" cy="7639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2" name="Rectangle 376"/>
            <p:cNvSpPr/>
            <p:nvPr/>
          </p:nvSpPr>
          <p:spPr>
            <a:xfrm rot="5400000">
              <a:off x="4801044" y="3809320"/>
              <a:ext cx="1752070" cy="76392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3" name="Rectangle 377"/>
            <p:cNvSpPr/>
            <p:nvPr/>
          </p:nvSpPr>
          <p:spPr>
            <a:xfrm rot="3198033">
              <a:off x="2060570" y="2095244"/>
              <a:ext cx="894489" cy="76393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4" name="Rectangle 378"/>
            <p:cNvSpPr/>
            <p:nvPr/>
          </p:nvSpPr>
          <p:spPr>
            <a:xfrm rot="3198033">
              <a:off x="6023752" y="5524481"/>
              <a:ext cx="892319" cy="76392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ea typeface="ＭＳ Ｐゴシック" charset="0"/>
                <a:cs typeface="ＭＳ Ｐゴシック" charset="0"/>
              </a:endParaRPr>
            </a:p>
          </p:txBody>
        </p:sp>
        <p:cxnSp>
          <p:nvCxnSpPr>
            <p:cNvPr id="25" name="Straight Connector 379"/>
            <p:cNvCxnSpPr>
              <a:endCxn id="79" idx="0"/>
            </p:cNvCxnSpPr>
            <p:nvPr/>
          </p:nvCxnSpPr>
          <p:spPr>
            <a:xfrm rot="16200000" flipH="1">
              <a:off x="2607857" y="2038817"/>
              <a:ext cx="762052" cy="3509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380"/>
            <p:cNvCxnSpPr/>
            <p:nvPr/>
          </p:nvCxnSpPr>
          <p:spPr>
            <a:xfrm rot="5400000">
              <a:off x="3124704" y="1905295"/>
              <a:ext cx="607905" cy="4562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381"/>
            <p:cNvCxnSpPr/>
            <p:nvPr/>
          </p:nvCxnSpPr>
          <p:spPr>
            <a:xfrm>
              <a:off x="1905964" y="2667529"/>
              <a:ext cx="6090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382"/>
            <p:cNvCxnSpPr>
              <a:endCxn id="63" idx="0"/>
            </p:cNvCxnSpPr>
            <p:nvPr/>
          </p:nvCxnSpPr>
          <p:spPr>
            <a:xfrm>
              <a:off x="1905964" y="4877698"/>
              <a:ext cx="687534" cy="1519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383"/>
            <p:cNvCxnSpPr>
              <a:endCxn id="61" idx="1"/>
            </p:cNvCxnSpPr>
            <p:nvPr/>
          </p:nvCxnSpPr>
          <p:spPr>
            <a:xfrm>
              <a:off x="2133078" y="4343610"/>
              <a:ext cx="600818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384"/>
            <p:cNvCxnSpPr>
              <a:endCxn id="59" idx="3"/>
            </p:cNvCxnSpPr>
            <p:nvPr/>
          </p:nvCxnSpPr>
          <p:spPr>
            <a:xfrm flipV="1">
              <a:off x="2056684" y="5214218"/>
              <a:ext cx="679276" cy="4255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85"/>
            <p:cNvCxnSpPr/>
            <p:nvPr/>
          </p:nvCxnSpPr>
          <p:spPr>
            <a:xfrm rot="5400000" flipH="1" flipV="1">
              <a:off x="2476548" y="5525311"/>
              <a:ext cx="686064" cy="1507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86"/>
            <p:cNvCxnSpPr/>
            <p:nvPr/>
          </p:nvCxnSpPr>
          <p:spPr>
            <a:xfrm rot="10800000">
              <a:off x="6324353" y="5029674"/>
              <a:ext cx="91464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87"/>
            <p:cNvCxnSpPr>
              <a:endCxn id="51" idx="4"/>
            </p:cNvCxnSpPr>
            <p:nvPr/>
          </p:nvCxnSpPr>
          <p:spPr>
            <a:xfrm rot="16200000" flipV="1">
              <a:off x="5541749" y="5542658"/>
              <a:ext cx="762052" cy="19201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88"/>
            <p:cNvCxnSpPr/>
            <p:nvPr/>
          </p:nvCxnSpPr>
          <p:spPr>
            <a:xfrm rot="5400000" flipH="1" flipV="1">
              <a:off x="5219459" y="5524278"/>
              <a:ext cx="686064" cy="15278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89"/>
            <p:cNvCxnSpPr/>
            <p:nvPr/>
          </p:nvCxnSpPr>
          <p:spPr>
            <a:xfrm rot="16200000" flipH="1">
              <a:off x="5351799" y="2038817"/>
              <a:ext cx="762052" cy="351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100"/>
            <p:cNvGrpSpPr>
              <a:grpSpLocks/>
            </p:cNvGrpSpPr>
            <p:nvPr/>
          </p:nvGrpSpPr>
          <p:grpSpPr bwMode="auto">
            <a:xfrm>
              <a:off x="5715000" y="1295400"/>
              <a:ext cx="820738" cy="688975"/>
              <a:chOff x="-44" y="1473"/>
              <a:chExt cx="981" cy="1105"/>
            </a:xfrm>
          </p:grpSpPr>
          <p:pic>
            <p:nvPicPr>
              <p:cNvPr id="41" name="Picture 101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2" name="Freeform 102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967 w 356"/>
                  <a:gd name="T3" fmla="*/ 50 h 368"/>
                  <a:gd name="T4" fmla="*/ 1147 w 356"/>
                  <a:gd name="T5" fmla="*/ 1049 h 368"/>
                  <a:gd name="T6" fmla="*/ 253 w 356"/>
                  <a:gd name="T7" fmla="*/ 1316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cxnSp>
          <p:nvCxnSpPr>
            <p:cNvPr id="37" name="Straight Connector 391"/>
            <p:cNvCxnSpPr/>
            <p:nvPr/>
          </p:nvCxnSpPr>
          <p:spPr>
            <a:xfrm rot="5400000">
              <a:off x="5944210" y="1828073"/>
              <a:ext cx="683893" cy="5347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92"/>
            <p:cNvSpPr/>
            <p:nvPr/>
          </p:nvSpPr>
          <p:spPr>
            <a:xfrm rot="1015003">
              <a:off x="2715314" y="2550290"/>
              <a:ext cx="782508" cy="80331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9" name="Rectangle 393"/>
            <p:cNvSpPr/>
            <p:nvPr/>
          </p:nvSpPr>
          <p:spPr>
            <a:xfrm rot="2465437" flipV="1">
              <a:off x="5595525" y="4955857"/>
              <a:ext cx="679276" cy="78159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0" name="Rectangle 394"/>
            <p:cNvSpPr/>
            <p:nvPr/>
          </p:nvSpPr>
          <p:spPr>
            <a:xfrm rot="2177866" flipV="1">
              <a:off x="5238338" y="2804308"/>
              <a:ext cx="497584" cy="95528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ea typeface="ＭＳ Ｐゴシック" charset="0"/>
                <a:cs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63054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23555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49BBC6D-9AFF-491C-90C0-8B692BBDD99B}" type="slidenum">
              <a:rPr lang="en-US" smtClean="0"/>
              <a:pPr/>
              <a:t>48</a:t>
            </a:fld>
            <a:endParaRPr lang="en-US" smtClean="0"/>
          </a:p>
        </p:txBody>
      </p:sp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8300" y="1762125"/>
            <a:ext cx="4491038" cy="341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Text Box 3"/>
          <p:cNvSpPr txBox="1">
            <a:spLocks noChangeArrowheads="1"/>
          </p:cNvSpPr>
          <p:nvPr/>
        </p:nvSpPr>
        <p:spPr bwMode="auto">
          <a:xfrm>
            <a:off x="4175125" y="5243513"/>
            <a:ext cx="4514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pt-BR" sz="1800">
                <a:latin typeface="Arial" charset="0"/>
              </a:rPr>
              <a:t>http://www.telephonemuseumofgridley.org/</a:t>
            </a:r>
          </a:p>
        </p:txBody>
      </p:sp>
      <p:sp>
        <p:nvSpPr>
          <p:cNvPr id="2355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Núcleo da Rede: Comutação de Circuitos</a:t>
            </a:r>
          </a:p>
        </p:txBody>
      </p:sp>
      <p:pic>
        <p:nvPicPr>
          <p:cNvPr id="23559" name="Picture 5" descr="_OLDPBX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87388" y="2117725"/>
            <a:ext cx="2755900" cy="3870325"/>
          </a:xfrm>
          <a:noFill/>
        </p:spPr>
      </p:pic>
    </p:spTree>
    <p:extLst>
      <p:ext uri="{BB962C8B-B14F-4D97-AF65-F5344CB8AC3E}">
        <p14:creationId xmlns:p14="http://schemas.microsoft.com/office/powerpoint/2010/main" val="160026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24579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2DEA3C9-9BA4-43A7-9CC9-4221AAD11BC9}" type="slidenum">
              <a:rPr lang="en-US" smtClean="0"/>
              <a:pPr/>
              <a:t>49</a:t>
            </a:fld>
            <a:endParaRPr lang="en-US" smtClean="0"/>
          </a:p>
        </p:txBody>
      </p:sp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404813"/>
            <a:ext cx="3440113" cy="574516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pic>
        <p:nvPicPr>
          <p:cNvPr id="2458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7900" y="476250"/>
            <a:ext cx="3684588" cy="56896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sp>
        <p:nvSpPr>
          <p:cNvPr id="24582" name="Text Box 4"/>
          <p:cNvSpPr txBox="1">
            <a:spLocks noChangeArrowheads="1"/>
          </p:cNvSpPr>
          <p:nvPr/>
        </p:nvSpPr>
        <p:spPr bwMode="auto">
          <a:xfrm>
            <a:off x="655638" y="6238875"/>
            <a:ext cx="441166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pt-BR" sz="1600">
                <a:solidFill>
                  <a:srgbClr val="FF0000"/>
                </a:solidFill>
                <a:latin typeface="Arial" charset="0"/>
              </a:rPr>
              <a:t>http://en.wikipedia.org/wiki/Almon_Strowger</a:t>
            </a:r>
          </a:p>
          <a:p>
            <a:pPr algn="ctr" eaLnBrk="1" hangingPunct="1"/>
            <a:r>
              <a:rPr lang="pt-BR" sz="1600">
                <a:solidFill>
                  <a:srgbClr val="FF0000"/>
                </a:solidFill>
                <a:latin typeface="Arial" charset="0"/>
              </a:rPr>
              <a:t>http://www.pat2pdf.org/patents/pat0447918.pdf</a:t>
            </a:r>
          </a:p>
        </p:txBody>
      </p:sp>
    </p:spTree>
    <p:extLst>
      <p:ext uri="{BB962C8B-B14F-4D97-AF65-F5344CB8AC3E}">
        <p14:creationId xmlns:p14="http://schemas.microsoft.com/office/powerpoint/2010/main" val="258466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28675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743C669-83C4-404D-BC63-6A796D347CA1}" type="slidenum">
              <a:rPr lang="en-US" smtClean="0"/>
              <a:pPr/>
              <a:t>50</a:t>
            </a:fld>
            <a:endParaRPr lang="en-US" smtClean="0"/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>
          <a:xfrm>
            <a:off x="439738" y="227013"/>
            <a:ext cx="8462962" cy="1143000"/>
          </a:xfrm>
        </p:spPr>
        <p:txBody>
          <a:bodyPr/>
          <a:lstStyle/>
          <a:p>
            <a:r>
              <a:rPr lang="en-US" sz="3600" smtClean="0"/>
              <a:t>Comutação de Circuitos: FDM e TDM</a:t>
            </a:r>
            <a:endParaRPr lang="fr-FR" sz="3600" smtClean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93700" y="1585913"/>
            <a:ext cx="7239000" cy="2438400"/>
            <a:chOff x="288" y="1007"/>
            <a:chExt cx="4560" cy="1536"/>
          </a:xfrm>
        </p:grpSpPr>
        <p:sp>
          <p:nvSpPr>
            <p:cNvPr id="28771" name="Text Box 4"/>
            <p:cNvSpPr txBox="1">
              <a:spLocks noChangeArrowheads="1"/>
            </p:cNvSpPr>
            <p:nvPr/>
          </p:nvSpPr>
          <p:spPr bwMode="auto">
            <a:xfrm>
              <a:off x="288" y="1007"/>
              <a:ext cx="5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FDM</a:t>
              </a:r>
              <a:endParaRPr lang="fr-FR">
                <a:latin typeface="Arial" charset="0"/>
              </a:endParaRPr>
            </a:p>
          </p:txBody>
        </p:sp>
        <p:grpSp>
          <p:nvGrpSpPr>
            <p:cNvPr id="28772" name="Group 5"/>
            <p:cNvGrpSpPr>
              <a:grpSpLocks/>
            </p:cNvGrpSpPr>
            <p:nvPr/>
          </p:nvGrpSpPr>
          <p:grpSpPr bwMode="auto">
            <a:xfrm>
              <a:off x="720" y="1392"/>
              <a:ext cx="4128" cy="1151"/>
              <a:chOff x="720" y="1392"/>
              <a:chExt cx="4128" cy="1151"/>
            </a:xfrm>
          </p:grpSpPr>
          <p:sp>
            <p:nvSpPr>
              <p:cNvPr id="28773" name="Line 6"/>
              <p:cNvSpPr>
                <a:spLocks noChangeShapeType="1"/>
              </p:cNvSpPr>
              <p:nvPr/>
            </p:nvSpPr>
            <p:spPr bwMode="auto">
              <a:xfrm flipV="1">
                <a:off x="1728" y="1392"/>
                <a:ext cx="0" cy="81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74" name="Text Box 7"/>
              <p:cNvSpPr txBox="1">
                <a:spLocks noChangeArrowheads="1"/>
              </p:cNvSpPr>
              <p:nvPr/>
            </p:nvSpPr>
            <p:spPr bwMode="auto">
              <a:xfrm>
                <a:off x="720" y="1680"/>
                <a:ext cx="101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>
                    <a:latin typeface="Arial" charset="0"/>
                  </a:rPr>
                  <a:t>freqüência</a:t>
                </a:r>
                <a:endParaRPr lang="fr-FR">
                  <a:latin typeface="Arial" charset="0"/>
                </a:endParaRPr>
              </a:p>
            </p:txBody>
          </p:sp>
          <p:sp>
            <p:nvSpPr>
              <p:cNvPr id="28775" name="Line 8"/>
              <p:cNvSpPr>
                <a:spLocks noChangeShapeType="1"/>
              </p:cNvSpPr>
              <p:nvPr/>
            </p:nvSpPr>
            <p:spPr bwMode="auto">
              <a:xfrm>
                <a:off x="1728" y="2208"/>
                <a:ext cx="312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76" name="Text Box 9"/>
              <p:cNvSpPr txBox="1">
                <a:spLocks noChangeArrowheads="1"/>
              </p:cNvSpPr>
              <p:nvPr/>
            </p:nvSpPr>
            <p:spPr bwMode="auto">
              <a:xfrm>
                <a:off x="3048" y="2255"/>
                <a:ext cx="65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>
                    <a:latin typeface="Arial" charset="0"/>
                  </a:rPr>
                  <a:t>tempo</a:t>
                </a:r>
                <a:endParaRPr lang="fr-FR">
                  <a:latin typeface="Arial" charset="0"/>
                </a:endParaRPr>
              </a:p>
            </p:txBody>
          </p:sp>
          <p:sp>
            <p:nvSpPr>
              <p:cNvPr id="28777" name="Rectangle 10"/>
              <p:cNvSpPr>
                <a:spLocks noChangeArrowheads="1"/>
              </p:cNvSpPr>
              <p:nvPr/>
            </p:nvSpPr>
            <p:spPr bwMode="auto">
              <a:xfrm>
                <a:off x="1776" y="1584"/>
                <a:ext cx="2880" cy="57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62827" name="Rectangle 11"/>
          <p:cNvSpPr>
            <a:spLocks noChangeArrowheads="1"/>
          </p:cNvSpPr>
          <p:nvPr/>
        </p:nvSpPr>
        <p:spPr bwMode="auto">
          <a:xfrm>
            <a:off x="2743200" y="2514600"/>
            <a:ext cx="4572000" cy="228600"/>
          </a:xfrm>
          <a:prstGeom prst="rect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62828" name="Rectangle 12"/>
          <p:cNvSpPr>
            <a:spLocks noChangeArrowheads="1"/>
          </p:cNvSpPr>
          <p:nvPr/>
        </p:nvSpPr>
        <p:spPr bwMode="auto">
          <a:xfrm>
            <a:off x="2743200" y="2743200"/>
            <a:ext cx="4572000" cy="228600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62829" name="Rectangle 13"/>
          <p:cNvSpPr>
            <a:spLocks noChangeArrowheads="1"/>
          </p:cNvSpPr>
          <p:nvPr/>
        </p:nvSpPr>
        <p:spPr bwMode="auto">
          <a:xfrm>
            <a:off x="2743200" y="2971800"/>
            <a:ext cx="4572000" cy="2286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62830" name="Rectangle 14"/>
          <p:cNvSpPr>
            <a:spLocks noChangeArrowheads="1"/>
          </p:cNvSpPr>
          <p:nvPr/>
        </p:nvSpPr>
        <p:spPr bwMode="auto">
          <a:xfrm>
            <a:off x="2743200" y="3200400"/>
            <a:ext cx="4572000" cy="228600"/>
          </a:xfrm>
          <a:prstGeom prst="rect">
            <a:avLst/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381000" y="4037013"/>
            <a:ext cx="7239000" cy="2516187"/>
            <a:chOff x="288" y="2543"/>
            <a:chExt cx="4560" cy="1585"/>
          </a:xfrm>
        </p:grpSpPr>
        <p:sp>
          <p:nvSpPr>
            <p:cNvPr id="28765" name="Text Box 16"/>
            <p:cNvSpPr txBox="1">
              <a:spLocks noChangeArrowheads="1"/>
            </p:cNvSpPr>
            <p:nvPr/>
          </p:nvSpPr>
          <p:spPr bwMode="auto">
            <a:xfrm>
              <a:off x="288" y="2543"/>
              <a:ext cx="5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TDM</a:t>
              </a:r>
              <a:endParaRPr lang="fr-FR">
                <a:latin typeface="Arial" charset="0"/>
              </a:endParaRPr>
            </a:p>
          </p:txBody>
        </p:sp>
        <p:sp>
          <p:nvSpPr>
            <p:cNvPr id="28766" name="Line 17"/>
            <p:cNvSpPr>
              <a:spLocks noChangeShapeType="1"/>
            </p:cNvSpPr>
            <p:nvPr/>
          </p:nvSpPr>
          <p:spPr bwMode="auto">
            <a:xfrm flipV="1">
              <a:off x="1728" y="2977"/>
              <a:ext cx="0" cy="8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67" name="Text Box 18"/>
            <p:cNvSpPr txBox="1">
              <a:spLocks noChangeArrowheads="1"/>
            </p:cNvSpPr>
            <p:nvPr/>
          </p:nvSpPr>
          <p:spPr bwMode="auto">
            <a:xfrm>
              <a:off x="720" y="3265"/>
              <a:ext cx="101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freqüência</a:t>
              </a:r>
              <a:endParaRPr lang="fr-FR">
                <a:latin typeface="Arial" charset="0"/>
              </a:endParaRPr>
            </a:p>
          </p:txBody>
        </p:sp>
        <p:sp>
          <p:nvSpPr>
            <p:cNvPr id="28768" name="Line 19"/>
            <p:cNvSpPr>
              <a:spLocks noChangeShapeType="1"/>
            </p:cNvSpPr>
            <p:nvPr/>
          </p:nvSpPr>
          <p:spPr bwMode="auto">
            <a:xfrm>
              <a:off x="1728" y="3793"/>
              <a:ext cx="31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69" name="Text Box 20"/>
            <p:cNvSpPr txBox="1">
              <a:spLocks noChangeArrowheads="1"/>
            </p:cNvSpPr>
            <p:nvPr/>
          </p:nvSpPr>
          <p:spPr bwMode="auto">
            <a:xfrm>
              <a:off x="3048" y="3840"/>
              <a:ext cx="65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tempo</a:t>
              </a:r>
              <a:endParaRPr lang="fr-FR">
                <a:latin typeface="Arial" charset="0"/>
              </a:endParaRPr>
            </a:p>
          </p:txBody>
        </p:sp>
        <p:sp>
          <p:nvSpPr>
            <p:cNvPr id="28770" name="Rectangle 21"/>
            <p:cNvSpPr>
              <a:spLocks noChangeArrowheads="1"/>
            </p:cNvSpPr>
            <p:nvPr/>
          </p:nvSpPr>
          <p:spPr bwMode="auto">
            <a:xfrm>
              <a:off x="1776" y="3168"/>
              <a:ext cx="2880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5" name="Group 22"/>
          <p:cNvGrpSpPr>
            <a:grpSpLocks/>
          </p:cNvGrpSpPr>
          <p:nvPr/>
        </p:nvGrpSpPr>
        <p:grpSpPr bwMode="auto">
          <a:xfrm>
            <a:off x="2743200" y="5029200"/>
            <a:ext cx="3886200" cy="914400"/>
            <a:chOff x="1776" y="3168"/>
            <a:chExt cx="2448" cy="576"/>
          </a:xfrm>
        </p:grpSpPr>
        <p:sp>
          <p:nvSpPr>
            <p:cNvPr id="28760" name="Rectangle 23"/>
            <p:cNvSpPr>
              <a:spLocks noChangeArrowheads="1"/>
            </p:cNvSpPr>
            <p:nvPr/>
          </p:nvSpPr>
          <p:spPr bwMode="auto">
            <a:xfrm>
              <a:off x="1776" y="3168"/>
              <a:ext cx="144" cy="576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61" name="Rectangle 24"/>
            <p:cNvSpPr>
              <a:spLocks noChangeArrowheads="1"/>
            </p:cNvSpPr>
            <p:nvPr/>
          </p:nvSpPr>
          <p:spPr bwMode="auto">
            <a:xfrm>
              <a:off x="2352" y="3168"/>
              <a:ext cx="144" cy="576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62" name="Rectangle 25"/>
            <p:cNvSpPr>
              <a:spLocks noChangeArrowheads="1"/>
            </p:cNvSpPr>
            <p:nvPr/>
          </p:nvSpPr>
          <p:spPr bwMode="auto">
            <a:xfrm>
              <a:off x="2928" y="3168"/>
              <a:ext cx="144" cy="576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63" name="Rectangle 26"/>
            <p:cNvSpPr>
              <a:spLocks noChangeArrowheads="1"/>
            </p:cNvSpPr>
            <p:nvPr/>
          </p:nvSpPr>
          <p:spPr bwMode="auto">
            <a:xfrm>
              <a:off x="3504" y="3168"/>
              <a:ext cx="144" cy="576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64" name="Rectangle 27"/>
            <p:cNvSpPr>
              <a:spLocks noChangeArrowheads="1"/>
            </p:cNvSpPr>
            <p:nvPr/>
          </p:nvSpPr>
          <p:spPr bwMode="auto">
            <a:xfrm>
              <a:off x="4080" y="3168"/>
              <a:ext cx="144" cy="576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6" name="Group 28"/>
          <p:cNvGrpSpPr>
            <a:grpSpLocks/>
          </p:cNvGrpSpPr>
          <p:nvPr/>
        </p:nvGrpSpPr>
        <p:grpSpPr bwMode="auto">
          <a:xfrm>
            <a:off x="2971800" y="5029200"/>
            <a:ext cx="3886200" cy="914400"/>
            <a:chOff x="1920" y="3168"/>
            <a:chExt cx="2448" cy="576"/>
          </a:xfrm>
        </p:grpSpPr>
        <p:sp>
          <p:nvSpPr>
            <p:cNvPr id="28755" name="Rectangle 29"/>
            <p:cNvSpPr>
              <a:spLocks noChangeArrowheads="1"/>
            </p:cNvSpPr>
            <p:nvPr/>
          </p:nvSpPr>
          <p:spPr bwMode="auto">
            <a:xfrm>
              <a:off x="1920" y="3168"/>
              <a:ext cx="144" cy="576"/>
            </a:xfrm>
            <a:prstGeom prst="rect">
              <a:avLst/>
            </a:prstGeom>
            <a:solidFill>
              <a:srgbClr val="99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56" name="Rectangle 30"/>
            <p:cNvSpPr>
              <a:spLocks noChangeArrowheads="1"/>
            </p:cNvSpPr>
            <p:nvPr/>
          </p:nvSpPr>
          <p:spPr bwMode="auto">
            <a:xfrm>
              <a:off x="2496" y="3168"/>
              <a:ext cx="144" cy="576"/>
            </a:xfrm>
            <a:prstGeom prst="rect">
              <a:avLst/>
            </a:prstGeom>
            <a:solidFill>
              <a:srgbClr val="99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57" name="Rectangle 31"/>
            <p:cNvSpPr>
              <a:spLocks noChangeArrowheads="1"/>
            </p:cNvSpPr>
            <p:nvPr/>
          </p:nvSpPr>
          <p:spPr bwMode="auto">
            <a:xfrm>
              <a:off x="3072" y="3168"/>
              <a:ext cx="144" cy="576"/>
            </a:xfrm>
            <a:prstGeom prst="rect">
              <a:avLst/>
            </a:prstGeom>
            <a:solidFill>
              <a:srgbClr val="99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58" name="Rectangle 32"/>
            <p:cNvSpPr>
              <a:spLocks noChangeArrowheads="1"/>
            </p:cNvSpPr>
            <p:nvPr/>
          </p:nvSpPr>
          <p:spPr bwMode="auto">
            <a:xfrm>
              <a:off x="3648" y="3168"/>
              <a:ext cx="144" cy="576"/>
            </a:xfrm>
            <a:prstGeom prst="rect">
              <a:avLst/>
            </a:prstGeom>
            <a:solidFill>
              <a:srgbClr val="99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59" name="Rectangle 33"/>
            <p:cNvSpPr>
              <a:spLocks noChangeArrowheads="1"/>
            </p:cNvSpPr>
            <p:nvPr/>
          </p:nvSpPr>
          <p:spPr bwMode="auto">
            <a:xfrm>
              <a:off x="4224" y="3168"/>
              <a:ext cx="144" cy="576"/>
            </a:xfrm>
            <a:prstGeom prst="rect">
              <a:avLst/>
            </a:prstGeom>
            <a:solidFill>
              <a:srgbClr val="99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7" name="Group 34"/>
          <p:cNvGrpSpPr>
            <a:grpSpLocks/>
          </p:cNvGrpSpPr>
          <p:nvPr/>
        </p:nvGrpSpPr>
        <p:grpSpPr bwMode="auto">
          <a:xfrm>
            <a:off x="3200400" y="5029200"/>
            <a:ext cx="3886200" cy="914400"/>
            <a:chOff x="2064" y="3168"/>
            <a:chExt cx="2448" cy="576"/>
          </a:xfrm>
        </p:grpSpPr>
        <p:sp>
          <p:nvSpPr>
            <p:cNvPr id="28750" name="Rectangle 35"/>
            <p:cNvSpPr>
              <a:spLocks noChangeArrowheads="1"/>
            </p:cNvSpPr>
            <p:nvPr/>
          </p:nvSpPr>
          <p:spPr bwMode="auto">
            <a:xfrm>
              <a:off x="2064" y="3168"/>
              <a:ext cx="144" cy="576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51" name="Rectangle 36"/>
            <p:cNvSpPr>
              <a:spLocks noChangeArrowheads="1"/>
            </p:cNvSpPr>
            <p:nvPr/>
          </p:nvSpPr>
          <p:spPr bwMode="auto">
            <a:xfrm>
              <a:off x="2640" y="3168"/>
              <a:ext cx="144" cy="576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52" name="Rectangle 37"/>
            <p:cNvSpPr>
              <a:spLocks noChangeArrowheads="1"/>
            </p:cNvSpPr>
            <p:nvPr/>
          </p:nvSpPr>
          <p:spPr bwMode="auto">
            <a:xfrm>
              <a:off x="3216" y="3168"/>
              <a:ext cx="144" cy="576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53" name="Rectangle 38"/>
            <p:cNvSpPr>
              <a:spLocks noChangeArrowheads="1"/>
            </p:cNvSpPr>
            <p:nvPr/>
          </p:nvSpPr>
          <p:spPr bwMode="auto">
            <a:xfrm>
              <a:off x="3792" y="3168"/>
              <a:ext cx="144" cy="576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54" name="Rectangle 39"/>
            <p:cNvSpPr>
              <a:spLocks noChangeArrowheads="1"/>
            </p:cNvSpPr>
            <p:nvPr/>
          </p:nvSpPr>
          <p:spPr bwMode="auto">
            <a:xfrm>
              <a:off x="4368" y="3168"/>
              <a:ext cx="144" cy="576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8" name="Group 40"/>
          <p:cNvGrpSpPr>
            <a:grpSpLocks/>
          </p:cNvGrpSpPr>
          <p:nvPr/>
        </p:nvGrpSpPr>
        <p:grpSpPr bwMode="auto">
          <a:xfrm>
            <a:off x="3429000" y="5029200"/>
            <a:ext cx="3886200" cy="914400"/>
            <a:chOff x="2208" y="3168"/>
            <a:chExt cx="2448" cy="576"/>
          </a:xfrm>
        </p:grpSpPr>
        <p:sp>
          <p:nvSpPr>
            <p:cNvPr id="28745" name="Rectangle 41"/>
            <p:cNvSpPr>
              <a:spLocks noChangeArrowheads="1"/>
            </p:cNvSpPr>
            <p:nvPr/>
          </p:nvSpPr>
          <p:spPr bwMode="auto">
            <a:xfrm>
              <a:off x="2208" y="3168"/>
              <a:ext cx="144" cy="576"/>
            </a:xfrm>
            <a:prstGeom prst="rect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46" name="Rectangle 42"/>
            <p:cNvSpPr>
              <a:spLocks noChangeArrowheads="1"/>
            </p:cNvSpPr>
            <p:nvPr/>
          </p:nvSpPr>
          <p:spPr bwMode="auto">
            <a:xfrm>
              <a:off x="2784" y="3168"/>
              <a:ext cx="144" cy="576"/>
            </a:xfrm>
            <a:prstGeom prst="rect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47" name="Rectangle 43"/>
            <p:cNvSpPr>
              <a:spLocks noChangeArrowheads="1"/>
            </p:cNvSpPr>
            <p:nvPr/>
          </p:nvSpPr>
          <p:spPr bwMode="auto">
            <a:xfrm>
              <a:off x="3360" y="3168"/>
              <a:ext cx="144" cy="576"/>
            </a:xfrm>
            <a:prstGeom prst="rect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48" name="Rectangle 44"/>
            <p:cNvSpPr>
              <a:spLocks noChangeArrowheads="1"/>
            </p:cNvSpPr>
            <p:nvPr/>
          </p:nvSpPr>
          <p:spPr bwMode="auto">
            <a:xfrm>
              <a:off x="3936" y="3168"/>
              <a:ext cx="144" cy="576"/>
            </a:xfrm>
            <a:prstGeom prst="rect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49" name="Rectangle 45"/>
            <p:cNvSpPr>
              <a:spLocks noChangeArrowheads="1"/>
            </p:cNvSpPr>
            <p:nvPr/>
          </p:nvSpPr>
          <p:spPr bwMode="auto">
            <a:xfrm>
              <a:off x="4512" y="3168"/>
              <a:ext cx="144" cy="576"/>
            </a:xfrm>
            <a:prstGeom prst="rect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9" name="Group 46"/>
          <p:cNvGrpSpPr>
            <a:grpSpLocks/>
          </p:cNvGrpSpPr>
          <p:nvPr/>
        </p:nvGrpSpPr>
        <p:grpSpPr bwMode="auto">
          <a:xfrm>
            <a:off x="2743200" y="2743200"/>
            <a:ext cx="4572000" cy="457200"/>
            <a:chOff x="1776" y="1728"/>
            <a:chExt cx="2880" cy="288"/>
          </a:xfrm>
        </p:grpSpPr>
        <p:sp>
          <p:nvSpPr>
            <p:cNvPr id="28742" name="Line 47"/>
            <p:cNvSpPr>
              <a:spLocks noChangeShapeType="1"/>
            </p:cNvSpPr>
            <p:nvPr/>
          </p:nvSpPr>
          <p:spPr bwMode="auto">
            <a:xfrm flipV="1">
              <a:off x="1776" y="1728"/>
              <a:ext cx="28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43" name="Line 48"/>
            <p:cNvSpPr>
              <a:spLocks noChangeShapeType="1"/>
            </p:cNvSpPr>
            <p:nvPr/>
          </p:nvSpPr>
          <p:spPr bwMode="auto">
            <a:xfrm flipV="1">
              <a:off x="1776" y="1872"/>
              <a:ext cx="28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44" name="Line 49"/>
            <p:cNvSpPr>
              <a:spLocks noChangeShapeType="1"/>
            </p:cNvSpPr>
            <p:nvPr/>
          </p:nvSpPr>
          <p:spPr bwMode="auto">
            <a:xfrm flipV="1">
              <a:off x="1776" y="2016"/>
              <a:ext cx="28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0" name="Group 50"/>
          <p:cNvGrpSpPr>
            <a:grpSpLocks/>
          </p:cNvGrpSpPr>
          <p:nvPr/>
        </p:nvGrpSpPr>
        <p:grpSpPr bwMode="auto">
          <a:xfrm>
            <a:off x="2971800" y="5029200"/>
            <a:ext cx="4114800" cy="914400"/>
            <a:chOff x="1920" y="3168"/>
            <a:chExt cx="2592" cy="576"/>
          </a:xfrm>
        </p:grpSpPr>
        <p:sp>
          <p:nvSpPr>
            <p:cNvPr id="28723" name="Line 51"/>
            <p:cNvSpPr>
              <a:spLocks noChangeShapeType="1"/>
            </p:cNvSpPr>
            <p:nvPr/>
          </p:nvSpPr>
          <p:spPr bwMode="auto">
            <a:xfrm>
              <a:off x="1920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24" name="Line 52"/>
            <p:cNvSpPr>
              <a:spLocks noChangeShapeType="1"/>
            </p:cNvSpPr>
            <p:nvPr/>
          </p:nvSpPr>
          <p:spPr bwMode="auto">
            <a:xfrm>
              <a:off x="2064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25" name="Line 53"/>
            <p:cNvSpPr>
              <a:spLocks noChangeShapeType="1"/>
            </p:cNvSpPr>
            <p:nvPr/>
          </p:nvSpPr>
          <p:spPr bwMode="auto">
            <a:xfrm>
              <a:off x="2208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26" name="Line 54"/>
            <p:cNvSpPr>
              <a:spLocks noChangeShapeType="1"/>
            </p:cNvSpPr>
            <p:nvPr/>
          </p:nvSpPr>
          <p:spPr bwMode="auto">
            <a:xfrm>
              <a:off x="2352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27" name="Line 55"/>
            <p:cNvSpPr>
              <a:spLocks noChangeShapeType="1"/>
            </p:cNvSpPr>
            <p:nvPr/>
          </p:nvSpPr>
          <p:spPr bwMode="auto">
            <a:xfrm>
              <a:off x="2496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28" name="Line 56"/>
            <p:cNvSpPr>
              <a:spLocks noChangeShapeType="1"/>
            </p:cNvSpPr>
            <p:nvPr/>
          </p:nvSpPr>
          <p:spPr bwMode="auto">
            <a:xfrm>
              <a:off x="2640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29" name="Line 57"/>
            <p:cNvSpPr>
              <a:spLocks noChangeShapeType="1"/>
            </p:cNvSpPr>
            <p:nvPr/>
          </p:nvSpPr>
          <p:spPr bwMode="auto">
            <a:xfrm>
              <a:off x="2784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30" name="Line 58"/>
            <p:cNvSpPr>
              <a:spLocks noChangeShapeType="1"/>
            </p:cNvSpPr>
            <p:nvPr/>
          </p:nvSpPr>
          <p:spPr bwMode="auto">
            <a:xfrm>
              <a:off x="2928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31" name="Line 59"/>
            <p:cNvSpPr>
              <a:spLocks noChangeShapeType="1"/>
            </p:cNvSpPr>
            <p:nvPr/>
          </p:nvSpPr>
          <p:spPr bwMode="auto">
            <a:xfrm>
              <a:off x="3072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32" name="Line 60"/>
            <p:cNvSpPr>
              <a:spLocks noChangeShapeType="1"/>
            </p:cNvSpPr>
            <p:nvPr/>
          </p:nvSpPr>
          <p:spPr bwMode="auto">
            <a:xfrm>
              <a:off x="3216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33" name="Line 61"/>
            <p:cNvSpPr>
              <a:spLocks noChangeShapeType="1"/>
            </p:cNvSpPr>
            <p:nvPr/>
          </p:nvSpPr>
          <p:spPr bwMode="auto">
            <a:xfrm>
              <a:off x="3360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34" name="Line 62"/>
            <p:cNvSpPr>
              <a:spLocks noChangeShapeType="1"/>
            </p:cNvSpPr>
            <p:nvPr/>
          </p:nvSpPr>
          <p:spPr bwMode="auto">
            <a:xfrm>
              <a:off x="3504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35" name="Line 63"/>
            <p:cNvSpPr>
              <a:spLocks noChangeShapeType="1"/>
            </p:cNvSpPr>
            <p:nvPr/>
          </p:nvSpPr>
          <p:spPr bwMode="auto">
            <a:xfrm>
              <a:off x="3648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36" name="Line 64"/>
            <p:cNvSpPr>
              <a:spLocks noChangeShapeType="1"/>
            </p:cNvSpPr>
            <p:nvPr/>
          </p:nvSpPr>
          <p:spPr bwMode="auto">
            <a:xfrm>
              <a:off x="3792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37" name="Line 65"/>
            <p:cNvSpPr>
              <a:spLocks noChangeShapeType="1"/>
            </p:cNvSpPr>
            <p:nvPr/>
          </p:nvSpPr>
          <p:spPr bwMode="auto">
            <a:xfrm>
              <a:off x="3936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38" name="Line 66"/>
            <p:cNvSpPr>
              <a:spLocks noChangeShapeType="1"/>
            </p:cNvSpPr>
            <p:nvPr/>
          </p:nvSpPr>
          <p:spPr bwMode="auto">
            <a:xfrm>
              <a:off x="4080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39" name="Line 67"/>
            <p:cNvSpPr>
              <a:spLocks noChangeShapeType="1"/>
            </p:cNvSpPr>
            <p:nvPr/>
          </p:nvSpPr>
          <p:spPr bwMode="auto">
            <a:xfrm>
              <a:off x="4224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40" name="Line 68"/>
            <p:cNvSpPr>
              <a:spLocks noChangeShapeType="1"/>
            </p:cNvSpPr>
            <p:nvPr/>
          </p:nvSpPr>
          <p:spPr bwMode="auto">
            <a:xfrm>
              <a:off x="4368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41" name="Line 69"/>
            <p:cNvSpPr>
              <a:spLocks noChangeShapeType="1"/>
            </p:cNvSpPr>
            <p:nvPr/>
          </p:nvSpPr>
          <p:spPr bwMode="auto">
            <a:xfrm>
              <a:off x="4512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1" name="Group 70"/>
          <p:cNvGrpSpPr>
            <a:grpSpLocks/>
          </p:cNvGrpSpPr>
          <p:nvPr/>
        </p:nvGrpSpPr>
        <p:grpSpPr bwMode="auto">
          <a:xfrm>
            <a:off x="2743200" y="2628900"/>
            <a:ext cx="4572000" cy="685800"/>
            <a:chOff x="1776" y="1656"/>
            <a:chExt cx="2880" cy="432"/>
          </a:xfrm>
        </p:grpSpPr>
        <p:sp>
          <p:nvSpPr>
            <p:cNvPr id="28719" name="Line 71"/>
            <p:cNvSpPr>
              <a:spLocks noChangeShapeType="1"/>
            </p:cNvSpPr>
            <p:nvPr/>
          </p:nvSpPr>
          <p:spPr bwMode="auto">
            <a:xfrm>
              <a:off x="1776" y="1656"/>
              <a:ext cx="28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20" name="Line 72"/>
            <p:cNvSpPr>
              <a:spLocks noChangeShapeType="1"/>
            </p:cNvSpPr>
            <p:nvPr/>
          </p:nvSpPr>
          <p:spPr bwMode="auto">
            <a:xfrm>
              <a:off x="1776" y="1800"/>
              <a:ext cx="28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21" name="Line 73"/>
            <p:cNvSpPr>
              <a:spLocks noChangeShapeType="1"/>
            </p:cNvSpPr>
            <p:nvPr/>
          </p:nvSpPr>
          <p:spPr bwMode="auto">
            <a:xfrm>
              <a:off x="1776" y="1944"/>
              <a:ext cx="28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22" name="Line 74"/>
            <p:cNvSpPr>
              <a:spLocks noChangeShapeType="1"/>
            </p:cNvSpPr>
            <p:nvPr/>
          </p:nvSpPr>
          <p:spPr bwMode="auto">
            <a:xfrm>
              <a:off x="1776" y="2088"/>
              <a:ext cx="28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2" name="Group 75"/>
          <p:cNvGrpSpPr>
            <a:grpSpLocks/>
          </p:cNvGrpSpPr>
          <p:nvPr/>
        </p:nvGrpSpPr>
        <p:grpSpPr bwMode="auto">
          <a:xfrm>
            <a:off x="2857500" y="5029200"/>
            <a:ext cx="4343400" cy="914400"/>
            <a:chOff x="1848" y="3168"/>
            <a:chExt cx="2736" cy="576"/>
          </a:xfrm>
        </p:grpSpPr>
        <p:sp>
          <p:nvSpPr>
            <p:cNvPr id="28699" name="Line 76"/>
            <p:cNvSpPr>
              <a:spLocks noChangeShapeType="1"/>
            </p:cNvSpPr>
            <p:nvPr/>
          </p:nvSpPr>
          <p:spPr bwMode="auto">
            <a:xfrm>
              <a:off x="1848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00" name="Line 77"/>
            <p:cNvSpPr>
              <a:spLocks noChangeShapeType="1"/>
            </p:cNvSpPr>
            <p:nvPr/>
          </p:nvSpPr>
          <p:spPr bwMode="auto">
            <a:xfrm>
              <a:off x="1992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01" name="Line 78"/>
            <p:cNvSpPr>
              <a:spLocks noChangeShapeType="1"/>
            </p:cNvSpPr>
            <p:nvPr/>
          </p:nvSpPr>
          <p:spPr bwMode="auto">
            <a:xfrm>
              <a:off x="2136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02" name="Line 79"/>
            <p:cNvSpPr>
              <a:spLocks noChangeShapeType="1"/>
            </p:cNvSpPr>
            <p:nvPr/>
          </p:nvSpPr>
          <p:spPr bwMode="auto">
            <a:xfrm>
              <a:off x="2280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03" name="Line 80"/>
            <p:cNvSpPr>
              <a:spLocks noChangeShapeType="1"/>
            </p:cNvSpPr>
            <p:nvPr/>
          </p:nvSpPr>
          <p:spPr bwMode="auto">
            <a:xfrm>
              <a:off x="2424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04" name="Line 81"/>
            <p:cNvSpPr>
              <a:spLocks noChangeShapeType="1"/>
            </p:cNvSpPr>
            <p:nvPr/>
          </p:nvSpPr>
          <p:spPr bwMode="auto">
            <a:xfrm>
              <a:off x="2568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05" name="Line 82"/>
            <p:cNvSpPr>
              <a:spLocks noChangeShapeType="1"/>
            </p:cNvSpPr>
            <p:nvPr/>
          </p:nvSpPr>
          <p:spPr bwMode="auto">
            <a:xfrm>
              <a:off x="2712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06" name="Line 83"/>
            <p:cNvSpPr>
              <a:spLocks noChangeShapeType="1"/>
            </p:cNvSpPr>
            <p:nvPr/>
          </p:nvSpPr>
          <p:spPr bwMode="auto">
            <a:xfrm>
              <a:off x="2856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07" name="Line 84"/>
            <p:cNvSpPr>
              <a:spLocks noChangeShapeType="1"/>
            </p:cNvSpPr>
            <p:nvPr/>
          </p:nvSpPr>
          <p:spPr bwMode="auto">
            <a:xfrm>
              <a:off x="3000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08" name="Line 85"/>
            <p:cNvSpPr>
              <a:spLocks noChangeShapeType="1"/>
            </p:cNvSpPr>
            <p:nvPr/>
          </p:nvSpPr>
          <p:spPr bwMode="auto">
            <a:xfrm>
              <a:off x="3144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09" name="Line 86"/>
            <p:cNvSpPr>
              <a:spLocks noChangeShapeType="1"/>
            </p:cNvSpPr>
            <p:nvPr/>
          </p:nvSpPr>
          <p:spPr bwMode="auto">
            <a:xfrm>
              <a:off x="3288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10" name="Line 87"/>
            <p:cNvSpPr>
              <a:spLocks noChangeShapeType="1"/>
            </p:cNvSpPr>
            <p:nvPr/>
          </p:nvSpPr>
          <p:spPr bwMode="auto">
            <a:xfrm>
              <a:off x="3432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11" name="Line 88"/>
            <p:cNvSpPr>
              <a:spLocks noChangeShapeType="1"/>
            </p:cNvSpPr>
            <p:nvPr/>
          </p:nvSpPr>
          <p:spPr bwMode="auto">
            <a:xfrm>
              <a:off x="3576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12" name="Line 89"/>
            <p:cNvSpPr>
              <a:spLocks noChangeShapeType="1"/>
            </p:cNvSpPr>
            <p:nvPr/>
          </p:nvSpPr>
          <p:spPr bwMode="auto">
            <a:xfrm>
              <a:off x="3720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13" name="Line 90"/>
            <p:cNvSpPr>
              <a:spLocks noChangeShapeType="1"/>
            </p:cNvSpPr>
            <p:nvPr/>
          </p:nvSpPr>
          <p:spPr bwMode="auto">
            <a:xfrm>
              <a:off x="3864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14" name="Line 91"/>
            <p:cNvSpPr>
              <a:spLocks noChangeShapeType="1"/>
            </p:cNvSpPr>
            <p:nvPr/>
          </p:nvSpPr>
          <p:spPr bwMode="auto">
            <a:xfrm>
              <a:off x="4008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15" name="Line 92"/>
            <p:cNvSpPr>
              <a:spLocks noChangeShapeType="1"/>
            </p:cNvSpPr>
            <p:nvPr/>
          </p:nvSpPr>
          <p:spPr bwMode="auto">
            <a:xfrm>
              <a:off x="4152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16" name="Line 93"/>
            <p:cNvSpPr>
              <a:spLocks noChangeShapeType="1"/>
            </p:cNvSpPr>
            <p:nvPr/>
          </p:nvSpPr>
          <p:spPr bwMode="auto">
            <a:xfrm>
              <a:off x="4296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17" name="Line 94"/>
            <p:cNvSpPr>
              <a:spLocks noChangeShapeType="1"/>
            </p:cNvSpPr>
            <p:nvPr/>
          </p:nvSpPr>
          <p:spPr bwMode="auto">
            <a:xfrm>
              <a:off x="4440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18" name="Line 95"/>
            <p:cNvSpPr>
              <a:spLocks noChangeShapeType="1"/>
            </p:cNvSpPr>
            <p:nvPr/>
          </p:nvSpPr>
          <p:spPr bwMode="auto">
            <a:xfrm>
              <a:off x="4584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3" name="Group 96"/>
          <p:cNvGrpSpPr>
            <a:grpSpLocks/>
          </p:cNvGrpSpPr>
          <p:nvPr/>
        </p:nvGrpSpPr>
        <p:grpSpPr bwMode="auto">
          <a:xfrm>
            <a:off x="5368925" y="1257300"/>
            <a:ext cx="2709863" cy="952500"/>
            <a:chOff x="3477" y="216"/>
            <a:chExt cx="1707" cy="600"/>
          </a:xfrm>
        </p:grpSpPr>
        <p:grpSp>
          <p:nvGrpSpPr>
            <p:cNvPr id="28692" name="Group 97"/>
            <p:cNvGrpSpPr>
              <a:grpSpLocks/>
            </p:cNvGrpSpPr>
            <p:nvPr/>
          </p:nvGrpSpPr>
          <p:grpSpPr bwMode="auto">
            <a:xfrm>
              <a:off x="3477" y="528"/>
              <a:ext cx="1707" cy="288"/>
              <a:chOff x="3477" y="288"/>
              <a:chExt cx="1707" cy="288"/>
            </a:xfrm>
          </p:grpSpPr>
          <p:sp>
            <p:nvSpPr>
              <p:cNvPr id="28694" name="Text Box 98"/>
              <p:cNvSpPr txBox="1">
                <a:spLocks noChangeArrowheads="1"/>
              </p:cNvSpPr>
              <p:nvPr/>
            </p:nvSpPr>
            <p:spPr bwMode="auto">
              <a:xfrm>
                <a:off x="3477" y="288"/>
                <a:ext cx="100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>
                    <a:latin typeface="Arial" charset="0"/>
                  </a:rPr>
                  <a:t>4 usuários</a:t>
                </a:r>
                <a:endParaRPr lang="fr-FR">
                  <a:latin typeface="Arial" charset="0"/>
                </a:endParaRPr>
              </a:p>
            </p:txBody>
          </p:sp>
          <p:sp>
            <p:nvSpPr>
              <p:cNvPr id="28695" name="Rectangle 99"/>
              <p:cNvSpPr>
                <a:spLocks noChangeArrowheads="1"/>
              </p:cNvSpPr>
              <p:nvPr/>
            </p:nvSpPr>
            <p:spPr bwMode="auto">
              <a:xfrm>
                <a:off x="4464" y="352"/>
                <a:ext cx="144" cy="144"/>
              </a:xfrm>
              <a:prstGeom prst="rect">
                <a:avLst/>
              </a:prstGeom>
              <a:solidFill>
                <a:srgbClr val="33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6" name="Rectangle 100"/>
              <p:cNvSpPr>
                <a:spLocks noChangeArrowheads="1"/>
              </p:cNvSpPr>
              <p:nvPr/>
            </p:nvSpPr>
            <p:spPr bwMode="auto">
              <a:xfrm>
                <a:off x="4656" y="352"/>
                <a:ext cx="144" cy="144"/>
              </a:xfrm>
              <a:prstGeom prst="rect">
                <a:avLst/>
              </a:prstGeom>
              <a:solidFill>
                <a:srgbClr val="99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7" name="Rectangle 101"/>
              <p:cNvSpPr>
                <a:spLocks noChangeArrowheads="1"/>
              </p:cNvSpPr>
              <p:nvPr/>
            </p:nvSpPr>
            <p:spPr bwMode="auto">
              <a:xfrm>
                <a:off x="4848" y="352"/>
                <a:ext cx="144" cy="144"/>
              </a:xfrm>
              <a:prstGeom prst="rect">
                <a:avLst/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8" name="Rectangle 102"/>
              <p:cNvSpPr>
                <a:spLocks noChangeArrowheads="1"/>
              </p:cNvSpPr>
              <p:nvPr/>
            </p:nvSpPr>
            <p:spPr bwMode="auto">
              <a:xfrm>
                <a:off x="5040" y="352"/>
                <a:ext cx="144" cy="144"/>
              </a:xfrm>
              <a:prstGeom prst="rect">
                <a:avLst/>
              </a:prstGeom>
              <a:solidFill>
                <a:srgbClr val="FF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8693" name="Text Box 103"/>
            <p:cNvSpPr txBox="1">
              <a:spLocks noChangeArrowheads="1"/>
            </p:cNvSpPr>
            <p:nvPr/>
          </p:nvSpPr>
          <p:spPr bwMode="auto">
            <a:xfrm>
              <a:off x="3480" y="216"/>
              <a:ext cx="91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Exemplo:</a:t>
              </a:r>
              <a:endParaRPr lang="fr-FR"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3949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2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2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2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2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27" grpId="0" animBg="1"/>
      <p:bldP spid="162828" grpId="0" animBg="1"/>
      <p:bldP spid="162829" grpId="0" animBg="1"/>
      <p:bldP spid="16283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27651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E61BF67-1B23-4D88-9AB2-F7029479126A}" type="slidenum">
              <a:rPr lang="en-US" smtClean="0"/>
              <a:pPr/>
              <a:t>51</a:t>
            </a:fld>
            <a:endParaRPr lang="en-US" smtClean="0"/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Alocação de Faixas de Freqüência no Brasil </a:t>
            </a:r>
            <a:r>
              <a:rPr lang="pt-BR" sz="2400" smtClean="0"/>
              <a:t>(www.anatel.gov.br)</a:t>
            </a:r>
          </a:p>
        </p:txBody>
      </p:sp>
      <p:grpSp>
        <p:nvGrpSpPr>
          <p:cNvPr id="27653" name="Group 3"/>
          <p:cNvGrpSpPr>
            <a:grpSpLocks/>
          </p:cNvGrpSpPr>
          <p:nvPr/>
        </p:nvGrpSpPr>
        <p:grpSpPr bwMode="auto">
          <a:xfrm>
            <a:off x="-71438" y="874713"/>
            <a:ext cx="9144001" cy="5954712"/>
            <a:chOff x="-45" y="551"/>
            <a:chExt cx="5760" cy="3751"/>
          </a:xfrm>
        </p:grpSpPr>
        <p:pic>
          <p:nvPicPr>
            <p:cNvPr id="27670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45" y="560"/>
              <a:ext cx="3532" cy="27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71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17" y="3312"/>
              <a:ext cx="3496" cy="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72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475" y="551"/>
              <a:ext cx="2240" cy="2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73" name="Picture 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478" y="3319"/>
              <a:ext cx="1826" cy="9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7654" name="Text Box 8"/>
          <p:cNvSpPr txBox="1">
            <a:spLocks noChangeArrowheads="1"/>
          </p:cNvSpPr>
          <p:nvPr/>
        </p:nvSpPr>
        <p:spPr bwMode="auto">
          <a:xfrm>
            <a:off x="2771775" y="2455863"/>
            <a:ext cx="2765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 sz="1800" b="1">
                <a:solidFill>
                  <a:schemeClr val="bg1"/>
                </a:solidFill>
                <a:latin typeface="Verdana" pitchFamily="34" charset="0"/>
              </a:rPr>
              <a:t>Rádio Ondas Médias</a:t>
            </a:r>
          </a:p>
        </p:txBody>
      </p:sp>
      <p:sp>
        <p:nvSpPr>
          <p:cNvPr id="27655" name="Text Box 9"/>
          <p:cNvSpPr txBox="1">
            <a:spLocks noChangeArrowheads="1"/>
          </p:cNvSpPr>
          <p:nvPr/>
        </p:nvSpPr>
        <p:spPr bwMode="auto">
          <a:xfrm>
            <a:off x="2635250" y="3702050"/>
            <a:ext cx="5778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 sz="1800" b="1">
                <a:solidFill>
                  <a:schemeClr val="bg1"/>
                </a:solidFill>
                <a:latin typeface="Verdana" pitchFamily="34" charset="0"/>
              </a:rPr>
              <a:t>TV</a:t>
            </a:r>
          </a:p>
          <a:p>
            <a:pPr algn="ctr"/>
            <a:r>
              <a:rPr lang="pt-BR" sz="1200" b="1">
                <a:solidFill>
                  <a:schemeClr val="bg1"/>
                </a:solidFill>
                <a:latin typeface="Verdana" pitchFamily="34" charset="0"/>
              </a:rPr>
              <a:t>2 - 4</a:t>
            </a:r>
          </a:p>
        </p:txBody>
      </p:sp>
      <p:sp>
        <p:nvSpPr>
          <p:cNvPr id="27656" name="Text Box 10"/>
          <p:cNvSpPr txBox="1">
            <a:spLocks noChangeArrowheads="1"/>
          </p:cNvSpPr>
          <p:nvPr/>
        </p:nvSpPr>
        <p:spPr bwMode="auto">
          <a:xfrm>
            <a:off x="3568700" y="3703638"/>
            <a:ext cx="5143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 sz="1800" b="1">
                <a:solidFill>
                  <a:schemeClr val="bg1"/>
                </a:solidFill>
                <a:latin typeface="Verdana" pitchFamily="34" charset="0"/>
              </a:rPr>
              <a:t>TV</a:t>
            </a:r>
          </a:p>
          <a:p>
            <a:pPr algn="ctr"/>
            <a:r>
              <a:rPr lang="pt-BR" sz="1200" b="1">
                <a:solidFill>
                  <a:schemeClr val="bg1"/>
                </a:solidFill>
                <a:latin typeface="Verdana" pitchFamily="34" charset="0"/>
              </a:rPr>
              <a:t>5, 6</a:t>
            </a:r>
          </a:p>
        </p:txBody>
      </p:sp>
      <p:sp>
        <p:nvSpPr>
          <p:cNvPr id="27657" name="Text Box 11"/>
          <p:cNvSpPr txBox="1">
            <a:spLocks noChangeArrowheads="1"/>
          </p:cNvSpPr>
          <p:nvPr/>
        </p:nvSpPr>
        <p:spPr bwMode="auto">
          <a:xfrm>
            <a:off x="4056063" y="3730625"/>
            <a:ext cx="8318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 sz="1600" b="1">
                <a:solidFill>
                  <a:schemeClr val="bg1"/>
                </a:solidFill>
                <a:latin typeface="Verdana" pitchFamily="34" charset="0"/>
              </a:rPr>
              <a:t>Rádio</a:t>
            </a:r>
          </a:p>
          <a:p>
            <a:pPr algn="ctr"/>
            <a:r>
              <a:rPr lang="pt-BR" sz="1600" b="1">
                <a:solidFill>
                  <a:schemeClr val="bg1"/>
                </a:solidFill>
                <a:latin typeface="Verdana" pitchFamily="34" charset="0"/>
              </a:rPr>
              <a:t>FM</a:t>
            </a:r>
            <a:endParaRPr lang="pt-BR" sz="1000" b="1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7658" name="Text Box 12"/>
          <p:cNvSpPr txBox="1">
            <a:spLocks noChangeArrowheads="1"/>
          </p:cNvSpPr>
          <p:nvPr/>
        </p:nvSpPr>
        <p:spPr bwMode="auto">
          <a:xfrm>
            <a:off x="6429375" y="3719513"/>
            <a:ext cx="685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 sz="1800" b="1">
                <a:solidFill>
                  <a:schemeClr val="bg1"/>
                </a:solidFill>
                <a:latin typeface="Verdana" pitchFamily="34" charset="0"/>
              </a:rPr>
              <a:t>TV</a:t>
            </a:r>
          </a:p>
          <a:p>
            <a:pPr algn="ctr"/>
            <a:r>
              <a:rPr lang="pt-BR" sz="1200" b="1">
                <a:solidFill>
                  <a:schemeClr val="bg1"/>
                </a:solidFill>
                <a:latin typeface="Verdana" pitchFamily="34" charset="0"/>
              </a:rPr>
              <a:t>7 - 13</a:t>
            </a:r>
          </a:p>
        </p:txBody>
      </p:sp>
      <p:sp>
        <p:nvSpPr>
          <p:cNvPr id="27659" name="Text Box 13"/>
          <p:cNvSpPr txBox="1">
            <a:spLocks noChangeArrowheads="1"/>
          </p:cNvSpPr>
          <p:nvPr/>
        </p:nvSpPr>
        <p:spPr bwMode="auto">
          <a:xfrm>
            <a:off x="1814513" y="4440238"/>
            <a:ext cx="7937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 sz="1800" b="1">
                <a:solidFill>
                  <a:schemeClr val="bg1"/>
                </a:solidFill>
                <a:latin typeface="Verdana" pitchFamily="34" charset="0"/>
              </a:rPr>
              <a:t>TV</a:t>
            </a:r>
          </a:p>
          <a:p>
            <a:pPr algn="ctr"/>
            <a:r>
              <a:rPr lang="pt-BR" sz="1200" b="1">
                <a:solidFill>
                  <a:schemeClr val="bg1"/>
                </a:solidFill>
                <a:latin typeface="Verdana" pitchFamily="34" charset="0"/>
              </a:rPr>
              <a:t>14 - 36</a:t>
            </a:r>
          </a:p>
        </p:txBody>
      </p:sp>
      <p:sp>
        <p:nvSpPr>
          <p:cNvPr id="27660" name="Text Box 14"/>
          <p:cNvSpPr txBox="1">
            <a:spLocks noChangeArrowheads="1"/>
          </p:cNvSpPr>
          <p:nvPr/>
        </p:nvSpPr>
        <p:spPr bwMode="auto">
          <a:xfrm>
            <a:off x="2673350" y="4441825"/>
            <a:ext cx="7937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 sz="1800" b="1">
                <a:solidFill>
                  <a:srgbClr val="009900"/>
                </a:solidFill>
                <a:latin typeface="Verdana" pitchFamily="34" charset="0"/>
              </a:rPr>
              <a:t>TV</a:t>
            </a:r>
          </a:p>
          <a:p>
            <a:pPr algn="ctr"/>
            <a:r>
              <a:rPr lang="pt-BR" sz="1200" b="1">
                <a:solidFill>
                  <a:schemeClr val="bg1"/>
                </a:solidFill>
                <a:latin typeface="Verdana" pitchFamily="34" charset="0"/>
              </a:rPr>
              <a:t>38 - 69</a:t>
            </a:r>
          </a:p>
        </p:txBody>
      </p:sp>
      <p:sp>
        <p:nvSpPr>
          <p:cNvPr id="27661" name="Text Box 15"/>
          <p:cNvSpPr txBox="1">
            <a:spLocks noChangeArrowheads="1"/>
          </p:cNvSpPr>
          <p:nvPr/>
        </p:nvSpPr>
        <p:spPr bwMode="auto">
          <a:xfrm>
            <a:off x="3354388" y="6521450"/>
            <a:ext cx="2582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 b="1"/>
              <a:t>www.anatel.gov.br  10/2006</a:t>
            </a:r>
          </a:p>
        </p:txBody>
      </p:sp>
      <p:sp>
        <p:nvSpPr>
          <p:cNvPr id="27662" name="Text Box 16"/>
          <p:cNvSpPr txBox="1">
            <a:spLocks noChangeArrowheads="1"/>
          </p:cNvSpPr>
          <p:nvPr/>
        </p:nvSpPr>
        <p:spPr bwMode="auto">
          <a:xfrm>
            <a:off x="8369300" y="1296988"/>
            <a:ext cx="696913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400" b="1">
                <a:latin typeface="Arial" charset="0"/>
              </a:rPr>
              <a:t>30kHz</a:t>
            </a:r>
          </a:p>
        </p:txBody>
      </p:sp>
      <p:sp>
        <p:nvSpPr>
          <p:cNvPr id="27663" name="Text Box 17"/>
          <p:cNvSpPr txBox="1">
            <a:spLocks noChangeArrowheads="1"/>
          </p:cNvSpPr>
          <p:nvPr/>
        </p:nvSpPr>
        <p:spPr bwMode="auto">
          <a:xfrm>
            <a:off x="8369300" y="1895475"/>
            <a:ext cx="795338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400" b="1">
                <a:latin typeface="Arial" charset="0"/>
              </a:rPr>
              <a:t>300kHz</a:t>
            </a:r>
          </a:p>
        </p:txBody>
      </p:sp>
      <p:sp>
        <p:nvSpPr>
          <p:cNvPr id="27664" name="Text Box 18"/>
          <p:cNvSpPr txBox="1">
            <a:spLocks noChangeArrowheads="1"/>
          </p:cNvSpPr>
          <p:nvPr/>
        </p:nvSpPr>
        <p:spPr bwMode="auto">
          <a:xfrm>
            <a:off x="8369300" y="2597150"/>
            <a:ext cx="6477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400" b="1">
                <a:latin typeface="Arial" charset="0"/>
              </a:rPr>
              <a:t>3MHz</a:t>
            </a:r>
          </a:p>
        </p:txBody>
      </p:sp>
      <p:sp>
        <p:nvSpPr>
          <p:cNvPr id="27665" name="Text Box 19"/>
          <p:cNvSpPr txBox="1">
            <a:spLocks noChangeArrowheads="1"/>
          </p:cNvSpPr>
          <p:nvPr/>
        </p:nvSpPr>
        <p:spPr bwMode="auto">
          <a:xfrm>
            <a:off x="8369300" y="3289300"/>
            <a:ext cx="746125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400" b="1">
                <a:latin typeface="Arial" charset="0"/>
              </a:rPr>
              <a:t>30MHz</a:t>
            </a:r>
          </a:p>
        </p:txBody>
      </p:sp>
      <p:sp>
        <p:nvSpPr>
          <p:cNvPr id="27666" name="Text Box 20"/>
          <p:cNvSpPr txBox="1">
            <a:spLocks noChangeArrowheads="1"/>
          </p:cNvSpPr>
          <p:nvPr/>
        </p:nvSpPr>
        <p:spPr bwMode="auto">
          <a:xfrm>
            <a:off x="8369300" y="3983038"/>
            <a:ext cx="84455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400" b="1">
                <a:latin typeface="Arial" charset="0"/>
              </a:rPr>
              <a:t>300MHz</a:t>
            </a:r>
          </a:p>
        </p:txBody>
      </p:sp>
      <p:sp>
        <p:nvSpPr>
          <p:cNvPr id="27667" name="Text Box 21"/>
          <p:cNvSpPr txBox="1">
            <a:spLocks noChangeArrowheads="1"/>
          </p:cNvSpPr>
          <p:nvPr/>
        </p:nvSpPr>
        <p:spPr bwMode="auto">
          <a:xfrm>
            <a:off x="8369300" y="4656138"/>
            <a:ext cx="638175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400" b="1">
                <a:latin typeface="Arial" charset="0"/>
              </a:rPr>
              <a:t>3GHz</a:t>
            </a:r>
          </a:p>
        </p:txBody>
      </p:sp>
      <p:sp>
        <p:nvSpPr>
          <p:cNvPr id="27668" name="Text Box 22"/>
          <p:cNvSpPr txBox="1">
            <a:spLocks noChangeArrowheads="1"/>
          </p:cNvSpPr>
          <p:nvPr/>
        </p:nvSpPr>
        <p:spPr bwMode="auto">
          <a:xfrm>
            <a:off x="8369300" y="5457825"/>
            <a:ext cx="7366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400" b="1">
                <a:latin typeface="Arial" charset="0"/>
              </a:rPr>
              <a:t>30GHz</a:t>
            </a:r>
          </a:p>
        </p:txBody>
      </p:sp>
      <p:sp>
        <p:nvSpPr>
          <p:cNvPr id="27669" name="Text Box 23"/>
          <p:cNvSpPr txBox="1">
            <a:spLocks noChangeArrowheads="1"/>
          </p:cNvSpPr>
          <p:nvPr/>
        </p:nvSpPr>
        <p:spPr bwMode="auto">
          <a:xfrm>
            <a:off x="8369300" y="6208713"/>
            <a:ext cx="835025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400" b="1">
                <a:latin typeface="Arial" charset="0"/>
              </a:rPr>
              <a:t>300GHz</a:t>
            </a:r>
          </a:p>
        </p:txBody>
      </p:sp>
    </p:spTree>
    <p:extLst>
      <p:ext uri="{BB962C8B-B14F-4D97-AF65-F5344CB8AC3E}">
        <p14:creationId xmlns:p14="http://schemas.microsoft.com/office/powerpoint/2010/main" val="166162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 dirty="0" smtClean="0">
              <a:latin typeface="Times New Roman" pitchFamily="18" charset="0"/>
            </a:endParaRPr>
          </a:p>
        </p:txBody>
      </p:sp>
      <p:sp>
        <p:nvSpPr>
          <p:cNvPr id="29699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FDCAEDB-9685-425D-B85F-696D65BD5B33}" type="slidenum">
              <a:rPr lang="en-US" smtClean="0"/>
              <a:pPr/>
              <a:t>52</a:t>
            </a:fld>
            <a:endParaRPr lang="en-US" smtClean="0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 Portadora T1</a:t>
            </a:r>
            <a:endParaRPr lang="pt-BR" sz="1800" smtClean="0"/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mtClean="0"/>
              <a:t>T1</a:t>
            </a:r>
          </a:p>
        </p:txBody>
      </p:sp>
      <p:pic>
        <p:nvPicPr>
          <p:cNvPr id="29702" name="Picture 4" descr="FIG2-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90875" y="2209800"/>
            <a:ext cx="5953125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3" name="Text Box 5"/>
          <p:cNvSpPr txBox="1">
            <a:spLocks noChangeArrowheads="1"/>
          </p:cNvSpPr>
          <p:nvPr/>
        </p:nvSpPr>
        <p:spPr bwMode="auto">
          <a:xfrm>
            <a:off x="914400" y="2438400"/>
            <a:ext cx="33528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/>
              <a:t>1 frame = (24*8+1)</a:t>
            </a:r>
          </a:p>
          <a:p>
            <a:pPr>
              <a:spcBef>
                <a:spcPct val="50000"/>
              </a:spcBef>
            </a:pPr>
            <a:r>
              <a:rPr lang="pt-BR"/>
              <a:t>1 frame = 193 bits</a:t>
            </a:r>
          </a:p>
          <a:p>
            <a:pPr>
              <a:spcBef>
                <a:spcPct val="50000"/>
              </a:spcBef>
            </a:pPr>
            <a:endParaRPr lang="pt-BR"/>
          </a:p>
          <a:p>
            <a:pPr>
              <a:spcBef>
                <a:spcPct val="50000"/>
              </a:spcBef>
            </a:pPr>
            <a:r>
              <a:rPr lang="pt-BR">
                <a:solidFill>
                  <a:srgbClr val="FF3300"/>
                </a:solidFill>
              </a:rPr>
              <a:t>TAXA TOTAL</a:t>
            </a:r>
          </a:p>
          <a:p>
            <a:pPr>
              <a:spcBef>
                <a:spcPct val="50000"/>
              </a:spcBef>
            </a:pPr>
            <a:r>
              <a:rPr lang="pt-BR">
                <a:solidFill>
                  <a:srgbClr val="FF3300"/>
                </a:solidFill>
              </a:rPr>
              <a:t>1,544 Mbps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506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 dirty="0" smtClean="0">
              <a:latin typeface="Times New Roman" pitchFamily="18" charset="0"/>
            </a:endParaRPr>
          </a:p>
        </p:txBody>
      </p:sp>
      <p:sp>
        <p:nvSpPr>
          <p:cNvPr id="30723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8CBEE08-2A19-4C00-8600-FDCB005F0072}" type="slidenum">
              <a:rPr lang="en-US" smtClean="0"/>
              <a:pPr/>
              <a:t>53</a:t>
            </a:fld>
            <a:endParaRPr lang="en-US" smtClean="0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Multiplexação de Canais T1</a:t>
            </a:r>
            <a:endParaRPr lang="pt-BR" sz="1800" smtClean="0"/>
          </a:p>
        </p:txBody>
      </p:sp>
      <p:pic>
        <p:nvPicPr>
          <p:cNvPr id="30725" name="Picture 3" descr="FIG2-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2125663"/>
            <a:ext cx="6934200" cy="305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583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 dirty="0" smtClean="0">
              <a:latin typeface="Times New Roman" pitchFamily="18" charset="0"/>
            </a:endParaRPr>
          </a:p>
        </p:txBody>
      </p:sp>
      <p:sp>
        <p:nvSpPr>
          <p:cNvPr id="31747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F4A2F0D-6785-405C-B3C7-25AB6F70E209}" type="slidenum">
              <a:rPr lang="en-US" smtClean="0"/>
              <a:pPr/>
              <a:t>54</a:t>
            </a:fld>
            <a:endParaRPr lang="en-US" smtClean="0"/>
          </a:p>
        </p:txBody>
      </p:sp>
      <p:sp>
        <p:nvSpPr>
          <p:cNvPr id="31748" name="Line 2"/>
          <p:cNvSpPr>
            <a:spLocks noChangeShapeType="1"/>
          </p:cNvSpPr>
          <p:nvPr/>
        </p:nvSpPr>
        <p:spPr bwMode="auto">
          <a:xfrm>
            <a:off x="7191375" y="2614613"/>
            <a:ext cx="0" cy="2971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749" name="Line 3"/>
          <p:cNvSpPr>
            <a:spLocks noChangeShapeType="1"/>
          </p:cNvSpPr>
          <p:nvPr/>
        </p:nvSpPr>
        <p:spPr bwMode="auto">
          <a:xfrm flipH="1">
            <a:off x="2819400" y="4900613"/>
            <a:ext cx="1219200" cy="990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750" name="Line 4"/>
          <p:cNvSpPr>
            <a:spLocks noChangeShapeType="1"/>
          </p:cNvSpPr>
          <p:nvPr/>
        </p:nvSpPr>
        <p:spPr bwMode="auto">
          <a:xfrm>
            <a:off x="1676400" y="4900613"/>
            <a:ext cx="1219200" cy="990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751" name="Line 5"/>
          <p:cNvSpPr>
            <a:spLocks noChangeShapeType="1"/>
          </p:cNvSpPr>
          <p:nvPr/>
        </p:nvSpPr>
        <p:spPr bwMode="auto">
          <a:xfrm>
            <a:off x="4038600" y="2005013"/>
            <a:ext cx="0" cy="2971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752" name="Line 6"/>
          <p:cNvSpPr>
            <a:spLocks noChangeShapeType="1"/>
          </p:cNvSpPr>
          <p:nvPr/>
        </p:nvSpPr>
        <p:spPr bwMode="auto">
          <a:xfrm>
            <a:off x="1676400" y="1852613"/>
            <a:ext cx="0" cy="2971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753" name="Rectangle 7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 anchor="b"/>
          <a:lstStyle/>
          <a:p>
            <a:r>
              <a:rPr lang="pt-BR" smtClean="0"/>
              <a:t>Hierarquias Digitais Plesiócronas (PDH)</a:t>
            </a:r>
          </a:p>
        </p:txBody>
      </p:sp>
      <p:grpSp>
        <p:nvGrpSpPr>
          <p:cNvPr id="31754" name="Group 8"/>
          <p:cNvGrpSpPr>
            <a:grpSpLocks/>
          </p:cNvGrpSpPr>
          <p:nvPr/>
        </p:nvGrpSpPr>
        <p:grpSpPr bwMode="auto">
          <a:xfrm>
            <a:off x="2057400" y="5662613"/>
            <a:ext cx="1676400" cy="533400"/>
            <a:chOff x="1296" y="3792"/>
            <a:chExt cx="1056" cy="336"/>
          </a:xfrm>
        </p:grpSpPr>
        <p:sp>
          <p:nvSpPr>
            <p:cNvPr id="31801" name="Oval 9"/>
            <p:cNvSpPr>
              <a:spLocks noChangeArrowheads="1"/>
            </p:cNvSpPr>
            <p:nvPr/>
          </p:nvSpPr>
          <p:spPr bwMode="auto">
            <a:xfrm>
              <a:off x="1296" y="3792"/>
              <a:ext cx="1056" cy="33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802" name="Text Box 10"/>
            <p:cNvSpPr txBox="1">
              <a:spLocks noChangeArrowheads="1"/>
            </p:cNvSpPr>
            <p:nvPr/>
          </p:nvSpPr>
          <p:spPr bwMode="auto">
            <a:xfrm>
              <a:off x="1384" y="3835"/>
              <a:ext cx="880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2000">
                  <a:solidFill>
                    <a:schemeClr val="tx2"/>
                  </a:solidFill>
                </a:rPr>
                <a:t>1,544 Mbps</a:t>
              </a:r>
              <a:endParaRPr lang="pt-BR" sz="2800">
                <a:solidFill>
                  <a:schemeClr val="tx2"/>
                </a:solidFill>
              </a:endParaRPr>
            </a:p>
          </p:txBody>
        </p:sp>
      </p:grpSp>
      <p:sp>
        <p:nvSpPr>
          <p:cNvPr id="31755" name="Oval 11"/>
          <p:cNvSpPr>
            <a:spLocks noChangeArrowheads="1"/>
          </p:cNvSpPr>
          <p:nvPr/>
        </p:nvSpPr>
        <p:spPr bwMode="auto">
          <a:xfrm>
            <a:off x="3238500" y="4633913"/>
            <a:ext cx="1676400" cy="5334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756" name="Text Box 12"/>
          <p:cNvSpPr txBox="1">
            <a:spLocks noChangeArrowheads="1"/>
          </p:cNvSpPr>
          <p:nvPr/>
        </p:nvSpPr>
        <p:spPr bwMode="auto">
          <a:xfrm>
            <a:off x="3378200" y="4702175"/>
            <a:ext cx="13970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2000">
                <a:solidFill>
                  <a:schemeClr val="tx2"/>
                </a:solidFill>
              </a:rPr>
              <a:t>6,312 Mbps</a:t>
            </a:r>
            <a:endParaRPr lang="pt-BR" sz="2800">
              <a:solidFill>
                <a:schemeClr val="tx2"/>
              </a:solidFill>
            </a:endParaRPr>
          </a:p>
        </p:txBody>
      </p:sp>
      <p:sp>
        <p:nvSpPr>
          <p:cNvPr id="31757" name="Oval 13"/>
          <p:cNvSpPr>
            <a:spLocks noChangeArrowheads="1"/>
          </p:cNvSpPr>
          <p:nvPr/>
        </p:nvSpPr>
        <p:spPr bwMode="auto">
          <a:xfrm>
            <a:off x="838200" y="4633913"/>
            <a:ext cx="1676400" cy="5334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758" name="Text Box 14"/>
          <p:cNvSpPr txBox="1">
            <a:spLocks noChangeArrowheads="1"/>
          </p:cNvSpPr>
          <p:nvPr/>
        </p:nvSpPr>
        <p:spPr bwMode="auto">
          <a:xfrm>
            <a:off x="977900" y="4702175"/>
            <a:ext cx="13970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2000">
                <a:solidFill>
                  <a:schemeClr val="tx2"/>
                </a:solidFill>
              </a:rPr>
              <a:t>6,312 Mbps</a:t>
            </a:r>
            <a:endParaRPr lang="pt-BR" sz="2800">
              <a:solidFill>
                <a:schemeClr val="tx2"/>
              </a:solidFill>
            </a:endParaRPr>
          </a:p>
        </p:txBody>
      </p:sp>
      <p:sp>
        <p:nvSpPr>
          <p:cNvPr id="31759" name="Oval 15"/>
          <p:cNvSpPr>
            <a:spLocks noChangeArrowheads="1"/>
          </p:cNvSpPr>
          <p:nvPr/>
        </p:nvSpPr>
        <p:spPr bwMode="auto">
          <a:xfrm>
            <a:off x="838200" y="3605213"/>
            <a:ext cx="1676400" cy="5334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760" name="Text Box 16"/>
          <p:cNvSpPr txBox="1">
            <a:spLocks noChangeArrowheads="1"/>
          </p:cNvSpPr>
          <p:nvPr/>
        </p:nvSpPr>
        <p:spPr bwMode="auto">
          <a:xfrm>
            <a:off x="977900" y="3673475"/>
            <a:ext cx="15240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2000">
                <a:solidFill>
                  <a:schemeClr val="tx2"/>
                </a:solidFill>
              </a:rPr>
              <a:t>32,064 Mbps</a:t>
            </a:r>
            <a:endParaRPr lang="pt-BR" sz="2800">
              <a:solidFill>
                <a:schemeClr val="tx2"/>
              </a:solidFill>
            </a:endParaRPr>
          </a:p>
        </p:txBody>
      </p:sp>
      <p:sp>
        <p:nvSpPr>
          <p:cNvPr id="31761" name="Oval 17"/>
          <p:cNvSpPr>
            <a:spLocks noChangeArrowheads="1"/>
          </p:cNvSpPr>
          <p:nvPr/>
        </p:nvSpPr>
        <p:spPr bwMode="auto">
          <a:xfrm>
            <a:off x="838200" y="2538413"/>
            <a:ext cx="1676400" cy="5334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762" name="Text Box 18"/>
          <p:cNvSpPr txBox="1">
            <a:spLocks noChangeArrowheads="1"/>
          </p:cNvSpPr>
          <p:nvPr/>
        </p:nvSpPr>
        <p:spPr bwMode="auto">
          <a:xfrm>
            <a:off x="977900" y="2606675"/>
            <a:ext cx="15240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2000">
                <a:solidFill>
                  <a:schemeClr val="tx2"/>
                </a:solidFill>
              </a:rPr>
              <a:t>97,728 Mbps</a:t>
            </a:r>
            <a:endParaRPr lang="pt-BR" sz="2800">
              <a:solidFill>
                <a:schemeClr val="tx2"/>
              </a:solidFill>
            </a:endParaRPr>
          </a:p>
        </p:txBody>
      </p:sp>
      <p:sp>
        <p:nvSpPr>
          <p:cNvPr id="31763" name="Oval 19"/>
          <p:cNvSpPr>
            <a:spLocks noChangeArrowheads="1"/>
          </p:cNvSpPr>
          <p:nvPr/>
        </p:nvSpPr>
        <p:spPr bwMode="auto">
          <a:xfrm>
            <a:off x="838200" y="1471613"/>
            <a:ext cx="1676400" cy="5334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764" name="Text Box 20"/>
          <p:cNvSpPr txBox="1">
            <a:spLocks noChangeArrowheads="1"/>
          </p:cNvSpPr>
          <p:nvPr/>
        </p:nvSpPr>
        <p:spPr bwMode="auto">
          <a:xfrm>
            <a:off x="977900" y="1539875"/>
            <a:ext cx="13970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2000">
                <a:solidFill>
                  <a:schemeClr val="tx2"/>
                </a:solidFill>
              </a:rPr>
              <a:t>397,2 Mbps</a:t>
            </a:r>
            <a:endParaRPr lang="pt-BR" sz="2800">
              <a:solidFill>
                <a:schemeClr val="tx2"/>
              </a:solidFill>
            </a:endParaRPr>
          </a:p>
        </p:txBody>
      </p:sp>
      <p:sp>
        <p:nvSpPr>
          <p:cNvPr id="31765" name="Oval 21"/>
          <p:cNvSpPr>
            <a:spLocks noChangeArrowheads="1"/>
          </p:cNvSpPr>
          <p:nvPr/>
        </p:nvSpPr>
        <p:spPr bwMode="auto">
          <a:xfrm>
            <a:off x="3238500" y="3071813"/>
            <a:ext cx="1676400" cy="5334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766" name="Text Box 22"/>
          <p:cNvSpPr txBox="1">
            <a:spLocks noChangeArrowheads="1"/>
          </p:cNvSpPr>
          <p:nvPr/>
        </p:nvSpPr>
        <p:spPr bwMode="auto">
          <a:xfrm>
            <a:off x="3378200" y="3140075"/>
            <a:ext cx="15240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2000">
                <a:solidFill>
                  <a:schemeClr val="tx2"/>
                </a:solidFill>
              </a:rPr>
              <a:t>44,736 Mbps</a:t>
            </a:r>
            <a:endParaRPr lang="pt-BR" sz="2800">
              <a:solidFill>
                <a:schemeClr val="tx2"/>
              </a:solidFill>
            </a:endParaRPr>
          </a:p>
        </p:txBody>
      </p:sp>
      <p:sp>
        <p:nvSpPr>
          <p:cNvPr id="31767" name="Oval 23"/>
          <p:cNvSpPr>
            <a:spLocks noChangeArrowheads="1"/>
          </p:cNvSpPr>
          <p:nvPr/>
        </p:nvSpPr>
        <p:spPr bwMode="auto">
          <a:xfrm>
            <a:off x="3238500" y="1700213"/>
            <a:ext cx="1676400" cy="5334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768" name="Text Box 24"/>
          <p:cNvSpPr txBox="1">
            <a:spLocks noChangeArrowheads="1"/>
          </p:cNvSpPr>
          <p:nvPr/>
        </p:nvSpPr>
        <p:spPr bwMode="auto">
          <a:xfrm>
            <a:off x="3251200" y="1768475"/>
            <a:ext cx="16510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2000">
                <a:solidFill>
                  <a:schemeClr val="tx2"/>
                </a:solidFill>
              </a:rPr>
              <a:t>274,176 Mbps</a:t>
            </a:r>
            <a:endParaRPr lang="pt-BR" sz="2800">
              <a:solidFill>
                <a:schemeClr val="tx2"/>
              </a:solidFill>
            </a:endParaRPr>
          </a:p>
        </p:txBody>
      </p:sp>
      <p:sp>
        <p:nvSpPr>
          <p:cNvPr id="31769" name="Text Box 25"/>
          <p:cNvSpPr txBox="1">
            <a:spLocks noChangeArrowheads="1"/>
          </p:cNvSpPr>
          <p:nvPr/>
        </p:nvSpPr>
        <p:spPr bwMode="auto">
          <a:xfrm>
            <a:off x="3581400" y="5281613"/>
            <a:ext cx="38735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600">
                <a:solidFill>
                  <a:srgbClr val="FF3300"/>
                </a:solidFill>
              </a:rPr>
              <a:t>x4</a:t>
            </a:r>
            <a:endParaRPr lang="pt-BR" sz="1600">
              <a:solidFill>
                <a:schemeClr val="accent2"/>
              </a:solidFill>
            </a:endParaRPr>
          </a:p>
        </p:txBody>
      </p:sp>
      <p:sp>
        <p:nvSpPr>
          <p:cNvPr id="31770" name="Text Box 26"/>
          <p:cNvSpPr txBox="1">
            <a:spLocks noChangeArrowheads="1"/>
          </p:cNvSpPr>
          <p:nvPr/>
        </p:nvSpPr>
        <p:spPr bwMode="auto">
          <a:xfrm>
            <a:off x="1752600" y="5281613"/>
            <a:ext cx="38735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600">
                <a:solidFill>
                  <a:srgbClr val="FF3300"/>
                </a:solidFill>
              </a:rPr>
              <a:t>x4</a:t>
            </a:r>
            <a:endParaRPr lang="pt-BR" sz="1600">
              <a:solidFill>
                <a:schemeClr val="accent2"/>
              </a:solidFill>
            </a:endParaRPr>
          </a:p>
        </p:txBody>
      </p:sp>
      <p:sp>
        <p:nvSpPr>
          <p:cNvPr id="31771" name="Text Box 27"/>
          <p:cNvSpPr txBox="1">
            <a:spLocks noChangeArrowheads="1"/>
          </p:cNvSpPr>
          <p:nvPr/>
        </p:nvSpPr>
        <p:spPr bwMode="auto">
          <a:xfrm>
            <a:off x="1752600" y="4214813"/>
            <a:ext cx="38735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600">
                <a:solidFill>
                  <a:srgbClr val="FF3300"/>
                </a:solidFill>
              </a:rPr>
              <a:t>x5</a:t>
            </a:r>
            <a:endParaRPr lang="pt-BR" sz="1600">
              <a:solidFill>
                <a:schemeClr val="accent2"/>
              </a:solidFill>
            </a:endParaRPr>
          </a:p>
        </p:txBody>
      </p:sp>
      <p:sp>
        <p:nvSpPr>
          <p:cNvPr id="31772" name="Text Box 28"/>
          <p:cNvSpPr txBox="1">
            <a:spLocks noChangeArrowheads="1"/>
          </p:cNvSpPr>
          <p:nvPr/>
        </p:nvSpPr>
        <p:spPr bwMode="auto">
          <a:xfrm>
            <a:off x="1752600" y="3148013"/>
            <a:ext cx="38735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600">
                <a:solidFill>
                  <a:srgbClr val="FF3300"/>
                </a:solidFill>
              </a:rPr>
              <a:t>x3</a:t>
            </a:r>
            <a:endParaRPr lang="pt-BR" sz="1600">
              <a:solidFill>
                <a:schemeClr val="accent2"/>
              </a:solidFill>
            </a:endParaRPr>
          </a:p>
        </p:txBody>
      </p:sp>
      <p:sp>
        <p:nvSpPr>
          <p:cNvPr id="31773" name="Text Box 29"/>
          <p:cNvSpPr txBox="1">
            <a:spLocks noChangeArrowheads="1"/>
          </p:cNvSpPr>
          <p:nvPr/>
        </p:nvSpPr>
        <p:spPr bwMode="auto">
          <a:xfrm>
            <a:off x="1752600" y="2081213"/>
            <a:ext cx="38735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600">
                <a:solidFill>
                  <a:srgbClr val="FF3300"/>
                </a:solidFill>
              </a:rPr>
              <a:t>x4</a:t>
            </a:r>
            <a:endParaRPr lang="pt-BR" sz="1600">
              <a:solidFill>
                <a:schemeClr val="accent2"/>
              </a:solidFill>
            </a:endParaRPr>
          </a:p>
        </p:txBody>
      </p:sp>
      <p:sp>
        <p:nvSpPr>
          <p:cNvPr id="31774" name="Text Box 30"/>
          <p:cNvSpPr txBox="1">
            <a:spLocks noChangeArrowheads="1"/>
          </p:cNvSpPr>
          <p:nvPr/>
        </p:nvSpPr>
        <p:spPr bwMode="auto">
          <a:xfrm>
            <a:off x="4114800" y="2462213"/>
            <a:ext cx="38735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600">
                <a:solidFill>
                  <a:srgbClr val="FF3300"/>
                </a:solidFill>
              </a:rPr>
              <a:t>x6</a:t>
            </a:r>
            <a:endParaRPr lang="pt-BR" sz="1600">
              <a:solidFill>
                <a:schemeClr val="accent2"/>
              </a:solidFill>
            </a:endParaRPr>
          </a:p>
        </p:txBody>
      </p:sp>
      <p:sp>
        <p:nvSpPr>
          <p:cNvPr id="31775" name="Text Box 31"/>
          <p:cNvSpPr txBox="1">
            <a:spLocks noChangeArrowheads="1"/>
          </p:cNvSpPr>
          <p:nvPr/>
        </p:nvSpPr>
        <p:spPr bwMode="auto">
          <a:xfrm>
            <a:off x="4114800" y="3910013"/>
            <a:ext cx="38735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600">
                <a:solidFill>
                  <a:srgbClr val="FF3300"/>
                </a:solidFill>
              </a:rPr>
              <a:t>x7</a:t>
            </a:r>
            <a:endParaRPr lang="pt-BR" sz="1600">
              <a:solidFill>
                <a:schemeClr val="accent2"/>
              </a:solidFill>
            </a:endParaRPr>
          </a:p>
        </p:txBody>
      </p:sp>
      <p:sp>
        <p:nvSpPr>
          <p:cNvPr id="31776" name="Text Box 32"/>
          <p:cNvSpPr txBox="1">
            <a:spLocks noChangeArrowheads="1"/>
          </p:cNvSpPr>
          <p:nvPr/>
        </p:nvSpPr>
        <p:spPr bwMode="auto">
          <a:xfrm>
            <a:off x="3886200" y="5738813"/>
            <a:ext cx="666750" cy="3667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800">
                <a:solidFill>
                  <a:schemeClr val="bg2"/>
                </a:solidFill>
              </a:rPr>
              <a:t>DS-1</a:t>
            </a:r>
            <a:endParaRPr lang="pt-BR" sz="2000">
              <a:solidFill>
                <a:schemeClr val="bg2"/>
              </a:solidFill>
            </a:endParaRPr>
          </a:p>
        </p:txBody>
      </p:sp>
      <p:sp>
        <p:nvSpPr>
          <p:cNvPr id="31777" name="Text Box 33"/>
          <p:cNvSpPr txBox="1">
            <a:spLocks noChangeArrowheads="1"/>
          </p:cNvSpPr>
          <p:nvPr/>
        </p:nvSpPr>
        <p:spPr bwMode="auto">
          <a:xfrm>
            <a:off x="4876800" y="4748213"/>
            <a:ext cx="666750" cy="3667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800">
                <a:solidFill>
                  <a:schemeClr val="bg2"/>
                </a:solidFill>
              </a:rPr>
              <a:t>DS-2</a:t>
            </a:r>
            <a:endParaRPr lang="pt-BR" sz="2000">
              <a:solidFill>
                <a:schemeClr val="bg2"/>
              </a:solidFill>
            </a:endParaRPr>
          </a:p>
        </p:txBody>
      </p:sp>
      <p:sp>
        <p:nvSpPr>
          <p:cNvPr id="31778" name="Text Box 34"/>
          <p:cNvSpPr txBox="1">
            <a:spLocks noChangeArrowheads="1"/>
          </p:cNvSpPr>
          <p:nvPr/>
        </p:nvSpPr>
        <p:spPr bwMode="auto">
          <a:xfrm>
            <a:off x="4876800" y="3148013"/>
            <a:ext cx="666750" cy="3667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800">
                <a:solidFill>
                  <a:schemeClr val="bg2"/>
                </a:solidFill>
              </a:rPr>
              <a:t>DS-3</a:t>
            </a:r>
            <a:endParaRPr lang="pt-BR" sz="2000">
              <a:solidFill>
                <a:schemeClr val="bg2"/>
              </a:solidFill>
            </a:endParaRPr>
          </a:p>
        </p:txBody>
      </p:sp>
      <p:sp>
        <p:nvSpPr>
          <p:cNvPr id="31779" name="Text Box 35"/>
          <p:cNvSpPr txBox="1">
            <a:spLocks noChangeArrowheads="1"/>
          </p:cNvSpPr>
          <p:nvPr/>
        </p:nvSpPr>
        <p:spPr bwMode="auto">
          <a:xfrm>
            <a:off x="669925" y="5281613"/>
            <a:ext cx="7620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2000">
                <a:solidFill>
                  <a:srgbClr val="009900"/>
                </a:solidFill>
              </a:rPr>
              <a:t>Japão</a:t>
            </a:r>
            <a:endParaRPr lang="pt-BR" sz="2000">
              <a:solidFill>
                <a:schemeClr val="hlink"/>
              </a:solidFill>
            </a:endParaRPr>
          </a:p>
        </p:txBody>
      </p:sp>
      <p:sp>
        <p:nvSpPr>
          <p:cNvPr id="31780" name="Text Box 36"/>
          <p:cNvSpPr txBox="1">
            <a:spLocks noChangeArrowheads="1"/>
          </p:cNvSpPr>
          <p:nvPr/>
        </p:nvSpPr>
        <p:spPr bwMode="auto">
          <a:xfrm>
            <a:off x="4254500" y="5129213"/>
            <a:ext cx="10795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2000">
                <a:solidFill>
                  <a:srgbClr val="009900"/>
                </a:solidFill>
              </a:rPr>
              <a:t>América</a:t>
            </a:r>
          </a:p>
          <a:p>
            <a:r>
              <a:rPr lang="pt-BR" sz="2000">
                <a:solidFill>
                  <a:srgbClr val="009900"/>
                </a:solidFill>
              </a:rPr>
              <a:t>do Norte</a:t>
            </a:r>
            <a:endParaRPr lang="pt-BR" sz="2000">
              <a:solidFill>
                <a:schemeClr val="hlink"/>
              </a:solidFill>
            </a:endParaRPr>
          </a:p>
        </p:txBody>
      </p:sp>
      <p:grpSp>
        <p:nvGrpSpPr>
          <p:cNvPr id="31781" name="Group 37"/>
          <p:cNvGrpSpPr>
            <a:grpSpLocks/>
          </p:cNvGrpSpPr>
          <p:nvPr/>
        </p:nvGrpSpPr>
        <p:grpSpPr bwMode="auto">
          <a:xfrm>
            <a:off x="6353175" y="5357813"/>
            <a:ext cx="1676400" cy="533400"/>
            <a:chOff x="1296" y="3792"/>
            <a:chExt cx="1056" cy="336"/>
          </a:xfrm>
        </p:grpSpPr>
        <p:sp>
          <p:nvSpPr>
            <p:cNvPr id="31799" name="Oval 38"/>
            <p:cNvSpPr>
              <a:spLocks noChangeArrowheads="1"/>
            </p:cNvSpPr>
            <p:nvPr/>
          </p:nvSpPr>
          <p:spPr bwMode="auto">
            <a:xfrm>
              <a:off x="1296" y="3792"/>
              <a:ext cx="1056" cy="33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800" name="Text Box 39"/>
            <p:cNvSpPr txBox="1">
              <a:spLocks noChangeArrowheads="1"/>
            </p:cNvSpPr>
            <p:nvPr/>
          </p:nvSpPr>
          <p:spPr bwMode="auto">
            <a:xfrm>
              <a:off x="1384" y="3835"/>
              <a:ext cx="880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2000">
                  <a:solidFill>
                    <a:schemeClr val="tx2"/>
                  </a:solidFill>
                </a:rPr>
                <a:t>2,048 Mbps</a:t>
              </a:r>
              <a:endParaRPr lang="pt-BR" sz="2800">
                <a:solidFill>
                  <a:schemeClr val="tx2"/>
                </a:solidFill>
              </a:endParaRPr>
            </a:p>
          </p:txBody>
        </p:sp>
      </p:grpSp>
      <p:grpSp>
        <p:nvGrpSpPr>
          <p:cNvPr id="31782" name="Group 40"/>
          <p:cNvGrpSpPr>
            <a:grpSpLocks/>
          </p:cNvGrpSpPr>
          <p:nvPr/>
        </p:nvGrpSpPr>
        <p:grpSpPr bwMode="auto">
          <a:xfrm>
            <a:off x="6353175" y="4367213"/>
            <a:ext cx="1676400" cy="533400"/>
            <a:chOff x="1296" y="3792"/>
            <a:chExt cx="1056" cy="336"/>
          </a:xfrm>
        </p:grpSpPr>
        <p:sp>
          <p:nvSpPr>
            <p:cNvPr id="31797" name="Oval 41"/>
            <p:cNvSpPr>
              <a:spLocks noChangeArrowheads="1"/>
            </p:cNvSpPr>
            <p:nvPr/>
          </p:nvSpPr>
          <p:spPr bwMode="auto">
            <a:xfrm>
              <a:off x="1296" y="3792"/>
              <a:ext cx="1056" cy="33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798" name="Text Box 42"/>
            <p:cNvSpPr txBox="1">
              <a:spLocks noChangeArrowheads="1"/>
            </p:cNvSpPr>
            <p:nvPr/>
          </p:nvSpPr>
          <p:spPr bwMode="auto">
            <a:xfrm>
              <a:off x="1384" y="3835"/>
              <a:ext cx="880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2000">
                  <a:solidFill>
                    <a:schemeClr val="tx2"/>
                  </a:solidFill>
                </a:rPr>
                <a:t>8,448 Mbps</a:t>
              </a:r>
              <a:endParaRPr lang="pt-BR" sz="2800">
                <a:solidFill>
                  <a:schemeClr val="tx2"/>
                </a:solidFill>
              </a:endParaRPr>
            </a:p>
          </p:txBody>
        </p:sp>
      </p:grpSp>
      <p:grpSp>
        <p:nvGrpSpPr>
          <p:cNvPr id="31783" name="Group 43"/>
          <p:cNvGrpSpPr>
            <a:grpSpLocks/>
          </p:cNvGrpSpPr>
          <p:nvPr/>
        </p:nvGrpSpPr>
        <p:grpSpPr bwMode="auto">
          <a:xfrm>
            <a:off x="6353175" y="3376613"/>
            <a:ext cx="1676400" cy="533400"/>
            <a:chOff x="1296" y="3792"/>
            <a:chExt cx="1056" cy="336"/>
          </a:xfrm>
        </p:grpSpPr>
        <p:sp>
          <p:nvSpPr>
            <p:cNvPr id="31795" name="Oval 44"/>
            <p:cNvSpPr>
              <a:spLocks noChangeArrowheads="1"/>
            </p:cNvSpPr>
            <p:nvPr/>
          </p:nvSpPr>
          <p:spPr bwMode="auto">
            <a:xfrm>
              <a:off x="1296" y="3792"/>
              <a:ext cx="1056" cy="33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796" name="Text Box 45"/>
            <p:cNvSpPr txBox="1">
              <a:spLocks noChangeArrowheads="1"/>
            </p:cNvSpPr>
            <p:nvPr/>
          </p:nvSpPr>
          <p:spPr bwMode="auto">
            <a:xfrm>
              <a:off x="1384" y="3835"/>
              <a:ext cx="960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2000">
                  <a:solidFill>
                    <a:schemeClr val="tx2"/>
                  </a:solidFill>
                </a:rPr>
                <a:t>34,364 Mbps</a:t>
              </a:r>
              <a:endParaRPr lang="pt-BR" sz="2800">
                <a:solidFill>
                  <a:schemeClr val="tx2"/>
                </a:solidFill>
              </a:endParaRPr>
            </a:p>
          </p:txBody>
        </p:sp>
      </p:grpSp>
      <p:grpSp>
        <p:nvGrpSpPr>
          <p:cNvPr id="31784" name="Group 46"/>
          <p:cNvGrpSpPr>
            <a:grpSpLocks/>
          </p:cNvGrpSpPr>
          <p:nvPr/>
        </p:nvGrpSpPr>
        <p:grpSpPr bwMode="auto">
          <a:xfrm>
            <a:off x="6353175" y="2309813"/>
            <a:ext cx="1676400" cy="533400"/>
            <a:chOff x="4020" y="1680"/>
            <a:chExt cx="1056" cy="336"/>
          </a:xfrm>
        </p:grpSpPr>
        <p:sp>
          <p:nvSpPr>
            <p:cNvPr id="31793" name="Oval 47"/>
            <p:cNvSpPr>
              <a:spLocks noChangeArrowheads="1"/>
            </p:cNvSpPr>
            <p:nvPr/>
          </p:nvSpPr>
          <p:spPr bwMode="auto">
            <a:xfrm>
              <a:off x="4020" y="1680"/>
              <a:ext cx="1056" cy="33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794" name="Text Box 48"/>
            <p:cNvSpPr txBox="1">
              <a:spLocks noChangeArrowheads="1"/>
            </p:cNvSpPr>
            <p:nvPr/>
          </p:nvSpPr>
          <p:spPr bwMode="auto">
            <a:xfrm>
              <a:off x="4028" y="1723"/>
              <a:ext cx="1040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2000">
                  <a:solidFill>
                    <a:schemeClr val="tx2"/>
                  </a:solidFill>
                </a:rPr>
                <a:t>139,264 Mbps</a:t>
              </a:r>
              <a:endParaRPr lang="pt-BR" sz="2800">
                <a:solidFill>
                  <a:schemeClr val="tx2"/>
                </a:solidFill>
              </a:endParaRPr>
            </a:p>
          </p:txBody>
        </p:sp>
      </p:grpSp>
      <p:sp>
        <p:nvSpPr>
          <p:cNvPr id="31785" name="Text Box 49"/>
          <p:cNvSpPr txBox="1">
            <a:spLocks noChangeArrowheads="1"/>
          </p:cNvSpPr>
          <p:nvPr/>
        </p:nvSpPr>
        <p:spPr bwMode="auto">
          <a:xfrm>
            <a:off x="6732588" y="5891213"/>
            <a:ext cx="91757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2000">
                <a:solidFill>
                  <a:srgbClr val="009900"/>
                </a:solidFill>
              </a:rPr>
              <a:t>Europa</a:t>
            </a:r>
            <a:endParaRPr lang="pt-BR" sz="2000">
              <a:solidFill>
                <a:schemeClr val="hlink"/>
              </a:solidFill>
            </a:endParaRPr>
          </a:p>
        </p:txBody>
      </p:sp>
      <p:sp>
        <p:nvSpPr>
          <p:cNvPr id="31786" name="Text Box 50"/>
          <p:cNvSpPr txBox="1">
            <a:spLocks noChangeArrowheads="1"/>
          </p:cNvSpPr>
          <p:nvPr/>
        </p:nvSpPr>
        <p:spPr bwMode="auto">
          <a:xfrm>
            <a:off x="7239000" y="4976813"/>
            <a:ext cx="38735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600">
                <a:solidFill>
                  <a:srgbClr val="FF3300"/>
                </a:solidFill>
              </a:rPr>
              <a:t>x4</a:t>
            </a:r>
            <a:endParaRPr lang="pt-BR" sz="1600">
              <a:solidFill>
                <a:schemeClr val="accent2"/>
              </a:solidFill>
            </a:endParaRPr>
          </a:p>
        </p:txBody>
      </p:sp>
      <p:sp>
        <p:nvSpPr>
          <p:cNvPr id="31787" name="Text Box 51"/>
          <p:cNvSpPr txBox="1">
            <a:spLocks noChangeArrowheads="1"/>
          </p:cNvSpPr>
          <p:nvPr/>
        </p:nvSpPr>
        <p:spPr bwMode="auto">
          <a:xfrm>
            <a:off x="7239000" y="3986213"/>
            <a:ext cx="38735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600">
                <a:solidFill>
                  <a:srgbClr val="FF3300"/>
                </a:solidFill>
              </a:rPr>
              <a:t>x4</a:t>
            </a:r>
            <a:endParaRPr lang="pt-BR" sz="1600">
              <a:solidFill>
                <a:schemeClr val="accent2"/>
              </a:solidFill>
            </a:endParaRPr>
          </a:p>
        </p:txBody>
      </p:sp>
      <p:sp>
        <p:nvSpPr>
          <p:cNvPr id="31788" name="Text Box 52"/>
          <p:cNvSpPr txBox="1">
            <a:spLocks noChangeArrowheads="1"/>
          </p:cNvSpPr>
          <p:nvPr/>
        </p:nvSpPr>
        <p:spPr bwMode="auto">
          <a:xfrm>
            <a:off x="7239000" y="2919413"/>
            <a:ext cx="38735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600">
                <a:solidFill>
                  <a:srgbClr val="FF3300"/>
                </a:solidFill>
              </a:rPr>
              <a:t>x4</a:t>
            </a:r>
            <a:endParaRPr lang="pt-BR" sz="1600">
              <a:solidFill>
                <a:schemeClr val="accent2"/>
              </a:solidFill>
            </a:endParaRPr>
          </a:p>
        </p:txBody>
      </p:sp>
      <p:sp>
        <p:nvSpPr>
          <p:cNvPr id="31789" name="Text Box 53"/>
          <p:cNvSpPr txBox="1">
            <a:spLocks noChangeArrowheads="1"/>
          </p:cNvSpPr>
          <p:nvPr/>
        </p:nvSpPr>
        <p:spPr bwMode="auto">
          <a:xfrm>
            <a:off x="8001000" y="5434013"/>
            <a:ext cx="514350" cy="3667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800">
                <a:solidFill>
                  <a:schemeClr val="bg2"/>
                </a:solidFill>
              </a:rPr>
              <a:t>E-1</a:t>
            </a:r>
            <a:endParaRPr lang="pt-BR" sz="2000">
              <a:solidFill>
                <a:schemeClr val="bg2"/>
              </a:solidFill>
            </a:endParaRPr>
          </a:p>
        </p:txBody>
      </p:sp>
      <p:sp>
        <p:nvSpPr>
          <p:cNvPr id="31790" name="Text Box 54"/>
          <p:cNvSpPr txBox="1">
            <a:spLocks noChangeArrowheads="1"/>
          </p:cNvSpPr>
          <p:nvPr/>
        </p:nvSpPr>
        <p:spPr bwMode="auto">
          <a:xfrm>
            <a:off x="8001000" y="4443413"/>
            <a:ext cx="514350" cy="3667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800">
                <a:solidFill>
                  <a:schemeClr val="bg2"/>
                </a:solidFill>
              </a:rPr>
              <a:t>E-2</a:t>
            </a:r>
            <a:endParaRPr lang="pt-BR" sz="2000">
              <a:solidFill>
                <a:schemeClr val="bg2"/>
              </a:solidFill>
            </a:endParaRPr>
          </a:p>
        </p:txBody>
      </p:sp>
      <p:sp>
        <p:nvSpPr>
          <p:cNvPr id="31791" name="Text Box 55"/>
          <p:cNvSpPr txBox="1">
            <a:spLocks noChangeArrowheads="1"/>
          </p:cNvSpPr>
          <p:nvPr/>
        </p:nvSpPr>
        <p:spPr bwMode="auto">
          <a:xfrm>
            <a:off x="8001000" y="3452813"/>
            <a:ext cx="514350" cy="3667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800">
                <a:solidFill>
                  <a:schemeClr val="bg2"/>
                </a:solidFill>
              </a:rPr>
              <a:t>E-3</a:t>
            </a:r>
            <a:endParaRPr lang="pt-BR" sz="2000">
              <a:solidFill>
                <a:schemeClr val="bg2"/>
              </a:solidFill>
            </a:endParaRPr>
          </a:p>
        </p:txBody>
      </p:sp>
      <p:sp>
        <p:nvSpPr>
          <p:cNvPr id="31792" name="Text Box 56"/>
          <p:cNvSpPr txBox="1">
            <a:spLocks noChangeArrowheads="1"/>
          </p:cNvSpPr>
          <p:nvPr/>
        </p:nvSpPr>
        <p:spPr bwMode="auto">
          <a:xfrm>
            <a:off x="8001000" y="2386013"/>
            <a:ext cx="514350" cy="3667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800">
                <a:solidFill>
                  <a:schemeClr val="bg2"/>
                </a:solidFill>
              </a:rPr>
              <a:t>E-4</a:t>
            </a:r>
            <a:endParaRPr lang="pt-BR" sz="200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85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 dirty="0" smtClean="0">
              <a:latin typeface="Times New Roman" pitchFamily="18" charset="0"/>
            </a:endParaRPr>
          </a:p>
        </p:txBody>
      </p:sp>
      <p:sp>
        <p:nvSpPr>
          <p:cNvPr id="32771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523E9E7-3B91-4ECB-800B-ACB86BFDD674}" type="slidenum">
              <a:rPr lang="en-US" smtClean="0"/>
              <a:pPr/>
              <a:t>55</a:t>
            </a:fld>
            <a:endParaRPr lang="en-US" smtClean="0"/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SONET/SDH</a:t>
            </a:r>
          </a:p>
        </p:txBody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mtClean="0"/>
              <a:t>Synchronous Optical NETwork</a:t>
            </a:r>
          </a:p>
          <a:p>
            <a:pPr lvl="1"/>
            <a:r>
              <a:rPr lang="pt-BR" smtClean="0"/>
              <a:t>Desenvolvido pela Bellcore</a:t>
            </a:r>
          </a:p>
          <a:p>
            <a:r>
              <a:rPr lang="pt-BR" smtClean="0"/>
              <a:t>Synchronous Digital Hierarchy</a:t>
            </a:r>
          </a:p>
          <a:p>
            <a:pPr lvl="1"/>
            <a:r>
              <a:rPr lang="pt-BR" smtClean="0"/>
              <a:t>Padronizado pelo ITU-T</a:t>
            </a:r>
          </a:p>
          <a:p>
            <a:r>
              <a:rPr lang="pt-BR" smtClean="0"/>
              <a:t>Objetivos</a:t>
            </a:r>
          </a:p>
          <a:p>
            <a:pPr lvl="1"/>
            <a:r>
              <a:rPr lang="pt-BR" sz="2000" smtClean="0"/>
              <a:t>Prover um padrão para transmissão</a:t>
            </a:r>
          </a:p>
          <a:p>
            <a:pPr lvl="1"/>
            <a:r>
              <a:rPr lang="pt-BR" sz="2000" smtClean="0"/>
              <a:t>Unificar os sistemas dos EUA, Europa e Japão</a:t>
            </a:r>
          </a:p>
          <a:p>
            <a:pPr lvl="1"/>
            <a:r>
              <a:rPr lang="pt-BR" sz="2000" smtClean="0"/>
              <a:t>Multiplexar diversos canais digitais</a:t>
            </a:r>
          </a:p>
          <a:p>
            <a:pPr lvl="1"/>
            <a:r>
              <a:rPr lang="pt-BR" sz="2000" smtClean="0"/>
              <a:t>Prover suporte para Operação, administração e Manutenção (OAM)</a:t>
            </a:r>
          </a:p>
          <a:p>
            <a:pPr lvl="1"/>
            <a:endParaRPr lang="pt-BR" sz="2000" smtClean="0"/>
          </a:p>
        </p:txBody>
      </p:sp>
    </p:spTree>
    <p:extLst>
      <p:ext uri="{BB962C8B-B14F-4D97-AF65-F5344CB8AC3E}">
        <p14:creationId xmlns:p14="http://schemas.microsoft.com/office/powerpoint/2010/main" val="206620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 dirty="0" smtClean="0">
              <a:latin typeface="Times New Roman" pitchFamily="18" charset="0"/>
            </a:endParaRPr>
          </a:p>
        </p:txBody>
      </p:sp>
      <p:sp>
        <p:nvSpPr>
          <p:cNvPr id="33795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81B3963-82E8-4D38-AD80-0E082F700B12}" type="slidenum">
              <a:rPr lang="en-US" smtClean="0"/>
              <a:pPr/>
              <a:t>56</a:t>
            </a:fld>
            <a:endParaRPr lang="en-US" smtClean="0"/>
          </a:p>
        </p:txBody>
      </p:sp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SONET</a:t>
            </a:r>
            <a:endParaRPr lang="pt-BR" sz="1800" smtClean="0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00200"/>
            <a:ext cx="7772400" cy="4114800"/>
          </a:xfrm>
        </p:spPr>
        <p:txBody>
          <a:bodyPr/>
          <a:lstStyle/>
          <a:p>
            <a:r>
              <a:rPr lang="pt-BR" smtClean="0"/>
              <a:t>Caminho Típico</a:t>
            </a:r>
          </a:p>
          <a:p>
            <a:endParaRPr lang="pt-BR" smtClean="0"/>
          </a:p>
          <a:p>
            <a:endParaRPr lang="pt-BR" smtClean="0"/>
          </a:p>
          <a:p>
            <a:endParaRPr lang="pt-BR" smtClean="0"/>
          </a:p>
          <a:p>
            <a:pPr lvl="1"/>
            <a:endParaRPr lang="pt-BR" smtClean="0"/>
          </a:p>
          <a:p>
            <a:r>
              <a:rPr lang="pt-BR" smtClean="0"/>
              <a:t>O Quadro básico é um bloco de 810 bytes </a:t>
            </a:r>
          </a:p>
        </p:txBody>
      </p:sp>
      <p:sp>
        <p:nvSpPr>
          <p:cNvPr id="33798" name="Rectangle 4"/>
          <p:cNvSpPr>
            <a:spLocks noChangeArrowheads="1"/>
          </p:cNvSpPr>
          <p:nvPr/>
        </p:nvSpPr>
        <p:spPr bwMode="auto">
          <a:xfrm>
            <a:off x="609600" y="5562600"/>
            <a:ext cx="7259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3"/>
            <a:r>
              <a:rPr lang="pt-BR"/>
              <a:t>810*8*8000  </a:t>
            </a:r>
            <a:r>
              <a:rPr lang="pt-BR">
                <a:solidFill>
                  <a:srgbClr val="FF3300"/>
                </a:solidFill>
                <a:sym typeface="Monotype Sorts" pitchFamily="2" charset="2"/>
              </a:rPr>
              <a:t>= TAXA TOTAL =  51,84 Mbps</a:t>
            </a:r>
            <a:endParaRPr lang="pt-BR">
              <a:solidFill>
                <a:schemeClr val="accent2"/>
              </a:solidFill>
              <a:sym typeface="Monotype Sorts" pitchFamily="2" charset="2"/>
            </a:endParaRPr>
          </a:p>
        </p:txBody>
      </p:sp>
      <p:pic>
        <p:nvPicPr>
          <p:cNvPr id="3379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2120900"/>
            <a:ext cx="6019800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0340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 dirty="0" smtClean="0">
              <a:latin typeface="Times New Roman" pitchFamily="18" charset="0"/>
            </a:endParaRPr>
          </a:p>
        </p:txBody>
      </p:sp>
      <p:sp>
        <p:nvSpPr>
          <p:cNvPr id="34819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6AF3658-9543-46A8-BC0D-98E59B255ABE}" type="slidenum">
              <a:rPr lang="en-US" smtClean="0"/>
              <a:pPr/>
              <a:t>57</a:t>
            </a:fld>
            <a:endParaRPr lang="en-US" smtClean="0"/>
          </a:p>
        </p:txBody>
      </p:sp>
      <p:sp>
        <p:nvSpPr>
          <p:cNvPr id="34820" name="Rectangle 2"/>
          <p:cNvSpPr>
            <a:spLocks noChangeArrowheads="1"/>
          </p:cNvSpPr>
          <p:nvPr/>
        </p:nvSpPr>
        <p:spPr bwMode="auto">
          <a:xfrm>
            <a:off x="3276600" y="1828800"/>
            <a:ext cx="2743200" cy="28194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4821" name="Line 3"/>
          <p:cNvSpPr>
            <a:spLocks noChangeShapeType="1"/>
          </p:cNvSpPr>
          <p:nvPr/>
        </p:nvSpPr>
        <p:spPr bwMode="auto">
          <a:xfrm>
            <a:off x="4572000" y="2209800"/>
            <a:ext cx="0" cy="2971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4822" name="Line 4"/>
          <p:cNvSpPr>
            <a:spLocks noChangeShapeType="1"/>
          </p:cNvSpPr>
          <p:nvPr/>
        </p:nvSpPr>
        <p:spPr bwMode="auto">
          <a:xfrm>
            <a:off x="4572000" y="5257800"/>
            <a:ext cx="1828800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4823" name="Line 5"/>
          <p:cNvSpPr>
            <a:spLocks noChangeShapeType="1"/>
          </p:cNvSpPr>
          <p:nvPr/>
        </p:nvSpPr>
        <p:spPr bwMode="auto">
          <a:xfrm flipV="1">
            <a:off x="2895600" y="5257800"/>
            <a:ext cx="1676400" cy="990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482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Hierarquia digital síncrona</a:t>
            </a:r>
          </a:p>
        </p:txBody>
      </p:sp>
      <p:grpSp>
        <p:nvGrpSpPr>
          <p:cNvPr id="34825" name="Group 7"/>
          <p:cNvGrpSpPr>
            <a:grpSpLocks/>
          </p:cNvGrpSpPr>
          <p:nvPr/>
        </p:nvGrpSpPr>
        <p:grpSpPr bwMode="auto">
          <a:xfrm>
            <a:off x="2057400" y="6019800"/>
            <a:ext cx="1676400" cy="533400"/>
            <a:chOff x="1296" y="3792"/>
            <a:chExt cx="1056" cy="336"/>
          </a:xfrm>
        </p:grpSpPr>
        <p:sp>
          <p:nvSpPr>
            <p:cNvPr id="34848" name="Oval 8"/>
            <p:cNvSpPr>
              <a:spLocks noChangeArrowheads="1"/>
            </p:cNvSpPr>
            <p:nvPr/>
          </p:nvSpPr>
          <p:spPr bwMode="auto">
            <a:xfrm>
              <a:off x="1296" y="3792"/>
              <a:ext cx="1056" cy="33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4849" name="Text Box 9"/>
            <p:cNvSpPr txBox="1">
              <a:spLocks noChangeArrowheads="1"/>
            </p:cNvSpPr>
            <p:nvPr/>
          </p:nvSpPr>
          <p:spPr bwMode="auto">
            <a:xfrm>
              <a:off x="1384" y="3835"/>
              <a:ext cx="880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2000">
                  <a:solidFill>
                    <a:schemeClr val="tx2"/>
                  </a:solidFill>
                </a:rPr>
                <a:t>1,544 Mbps</a:t>
              </a:r>
              <a:endParaRPr lang="pt-BR" sz="2800">
                <a:solidFill>
                  <a:schemeClr val="tx2"/>
                </a:solidFill>
              </a:endParaRPr>
            </a:p>
          </p:txBody>
        </p:sp>
      </p:grpSp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3886200" y="6096000"/>
            <a:ext cx="6667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800">
                <a:solidFill>
                  <a:schemeClr val="bg2"/>
                </a:solidFill>
              </a:rPr>
              <a:t>DS-1</a:t>
            </a:r>
            <a:endParaRPr lang="pt-BR" sz="2000">
              <a:solidFill>
                <a:schemeClr val="bg2"/>
              </a:solidFill>
            </a:endParaRPr>
          </a:p>
        </p:txBody>
      </p:sp>
      <p:grpSp>
        <p:nvGrpSpPr>
          <p:cNvPr id="34827" name="Group 11"/>
          <p:cNvGrpSpPr>
            <a:grpSpLocks/>
          </p:cNvGrpSpPr>
          <p:nvPr/>
        </p:nvGrpSpPr>
        <p:grpSpPr bwMode="auto">
          <a:xfrm>
            <a:off x="5562600" y="5715000"/>
            <a:ext cx="1676400" cy="533400"/>
            <a:chOff x="1296" y="3792"/>
            <a:chExt cx="1056" cy="336"/>
          </a:xfrm>
        </p:grpSpPr>
        <p:sp>
          <p:nvSpPr>
            <p:cNvPr id="34846" name="Oval 12"/>
            <p:cNvSpPr>
              <a:spLocks noChangeArrowheads="1"/>
            </p:cNvSpPr>
            <p:nvPr/>
          </p:nvSpPr>
          <p:spPr bwMode="auto">
            <a:xfrm>
              <a:off x="1296" y="3792"/>
              <a:ext cx="1056" cy="33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4847" name="Text Box 13"/>
            <p:cNvSpPr txBox="1">
              <a:spLocks noChangeArrowheads="1"/>
            </p:cNvSpPr>
            <p:nvPr/>
          </p:nvSpPr>
          <p:spPr bwMode="auto">
            <a:xfrm>
              <a:off x="1384" y="3835"/>
              <a:ext cx="880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2000">
                  <a:solidFill>
                    <a:schemeClr val="tx2"/>
                  </a:solidFill>
                </a:rPr>
                <a:t>2,048 Mbps</a:t>
              </a:r>
              <a:endParaRPr lang="pt-BR" sz="2800">
                <a:solidFill>
                  <a:schemeClr val="tx2"/>
                </a:solidFill>
              </a:endParaRPr>
            </a:p>
          </p:txBody>
        </p:sp>
      </p:grpSp>
      <p:sp>
        <p:nvSpPr>
          <p:cNvPr id="34828" name="Text Box 14"/>
          <p:cNvSpPr txBox="1">
            <a:spLocks noChangeArrowheads="1"/>
          </p:cNvSpPr>
          <p:nvPr/>
        </p:nvSpPr>
        <p:spPr bwMode="auto">
          <a:xfrm>
            <a:off x="7210425" y="5791200"/>
            <a:ext cx="5143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800">
                <a:solidFill>
                  <a:schemeClr val="bg2"/>
                </a:solidFill>
              </a:rPr>
              <a:t>E-1</a:t>
            </a:r>
            <a:endParaRPr lang="pt-BR" sz="2000">
              <a:solidFill>
                <a:schemeClr val="bg2"/>
              </a:solidFill>
            </a:endParaRPr>
          </a:p>
        </p:txBody>
      </p:sp>
      <p:grpSp>
        <p:nvGrpSpPr>
          <p:cNvPr id="34829" name="Group 15"/>
          <p:cNvGrpSpPr>
            <a:grpSpLocks/>
          </p:cNvGrpSpPr>
          <p:nvPr/>
        </p:nvGrpSpPr>
        <p:grpSpPr bwMode="auto">
          <a:xfrm>
            <a:off x="3733800" y="4991100"/>
            <a:ext cx="1676400" cy="533400"/>
            <a:chOff x="2040" y="3144"/>
            <a:chExt cx="1056" cy="336"/>
          </a:xfrm>
        </p:grpSpPr>
        <p:sp>
          <p:nvSpPr>
            <p:cNvPr id="34844" name="Oval 16"/>
            <p:cNvSpPr>
              <a:spLocks noChangeArrowheads="1"/>
            </p:cNvSpPr>
            <p:nvPr/>
          </p:nvSpPr>
          <p:spPr bwMode="auto">
            <a:xfrm>
              <a:off x="2040" y="3144"/>
              <a:ext cx="1056" cy="33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4845" name="Text Box 17"/>
            <p:cNvSpPr txBox="1">
              <a:spLocks noChangeArrowheads="1"/>
            </p:cNvSpPr>
            <p:nvPr/>
          </p:nvSpPr>
          <p:spPr bwMode="auto">
            <a:xfrm>
              <a:off x="2128" y="3187"/>
              <a:ext cx="880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2000">
                  <a:solidFill>
                    <a:schemeClr val="tx2"/>
                  </a:solidFill>
                </a:rPr>
                <a:t>6,312 Mbps</a:t>
              </a:r>
              <a:endParaRPr lang="pt-BR" sz="2800">
                <a:solidFill>
                  <a:schemeClr val="tx2"/>
                </a:solidFill>
              </a:endParaRPr>
            </a:p>
          </p:txBody>
        </p:sp>
      </p:grpSp>
      <p:sp>
        <p:nvSpPr>
          <p:cNvPr id="34830" name="Text Box 18"/>
          <p:cNvSpPr txBox="1">
            <a:spLocks noChangeArrowheads="1"/>
          </p:cNvSpPr>
          <p:nvPr/>
        </p:nvSpPr>
        <p:spPr bwMode="auto">
          <a:xfrm>
            <a:off x="3803650" y="5638800"/>
            <a:ext cx="38735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600">
                <a:solidFill>
                  <a:srgbClr val="FF3300"/>
                </a:solidFill>
              </a:rPr>
              <a:t>x4</a:t>
            </a:r>
            <a:endParaRPr lang="pt-BR" sz="1600">
              <a:solidFill>
                <a:schemeClr val="accent2"/>
              </a:solidFill>
            </a:endParaRPr>
          </a:p>
        </p:txBody>
      </p:sp>
      <p:sp>
        <p:nvSpPr>
          <p:cNvPr id="34831" name="Text Box 19"/>
          <p:cNvSpPr txBox="1">
            <a:spLocks noChangeArrowheads="1"/>
          </p:cNvSpPr>
          <p:nvPr/>
        </p:nvSpPr>
        <p:spPr bwMode="auto">
          <a:xfrm>
            <a:off x="5562600" y="5334000"/>
            <a:ext cx="38735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600">
                <a:solidFill>
                  <a:srgbClr val="FF3300"/>
                </a:solidFill>
              </a:rPr>
              <a:t>x3</a:t>
            </a:r>
            <a:endParaRPr lang="pt-BR" sz="1600">
              <a:solidFill>
                <a:schemeClr val="accent2"/>
              </a:solidFill>
            </a:endParaRPr>
          </a:p>
        </p:txBody>
      </p:sp>
      <p:grpSp>
        <p:nvGrpSpPr>
          <p:cNvPr id="34832" name="Group 20"/>
          <p:cNvGrpSpPr>
            <a:grpSpLocks/>
          </p:cNvGrpSpPr>
          <p:nvPr/>
        </p:nvGrpSpPr>
        <p:grpSpPr bwMode="auto">
          <a:xfrm>
            <a:off x="3733800" y="3962400"/>
            <a:ext cx="1676400" cy="533400"/>
            <a:chOff x="2040" y="3144"/>
            <a:chExt cx="1056" cy="336"/>
          </a:xfrm>
        </p:grpSpPr>
        <p:sp>
          <p:nvSpPr>
            <p:cNvPr id="34842" name="Oval 21"/>
            <p:cNvSpPr>
              <a:spLocks noChangeArrowheads="1"/>
            </p:cNvSpPr>
            <p:nvPr/>
          </p:nvSpPr>
          <p:spPr bwMode="auto">
            <a:xfrm>
              <a:off x="2040" y="3144"/>
              <a:ext cx="1056" cy="33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4843" name="Text Box 22"/>
            <p:cNvSpPr txBox="1">
              <a:spLocks noChangeArrowheads="1"/>
            </p:cNvSpPr>
            <p:nvPr/>
          </p:nvSpPr>
          <p:spPr bwMode="auto">
            <a:xfrm>
              <a:off x="2128" y="3187"/>
              <a:ext cx="880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2000">
                  <a:solidFill>
                    <a:schemeClr val="tx2"/>
                  </a:solidFill>
                </a:rPr>
                <a:t>51,84 Mbps</a:t>
              </a:r>
              <a:endParaRPr lang="pt-BR" sz="2800">
                <a:solidFill>
                  <a:schemeClr val="tx2"/>
                </a:solidFill>
              </a:endParaRPr>
            </a:p>
          </p:txBody>
        </p:sp>
      </p:grpSp>
      <p:grpSp>
        <p:nvGrpSpPr>
          <p:cNvPr id="34833" name="Group 23"/>
          <p:cNvGrpSpPr>
            <a:grpSpLocks/>
          </p:cNvGrpSpPr>
          <p:nvPr/>
        </p:nvGrpSpPr>
        <p:grpSpPr bwMode="auto">
          <a:xfrm>
            <a:off x="3733800" y="2933700"/>
            <a:ext cx="1676400" cy="533400"/>
            <a:chOff x="2040" y="3144"/>
            <a:chExt cx="1056" cy="336"/>
          </a:xfrm>
        </p:grpSpPr>
        <p:sp>
          <p:nvSpPr>
            <p:cNvPr id="34840" name="Oval 24"/>
            <p:cNvSpPr>
              <a:spLocks noChangeArrowheads="1"/>
            </p:cNvSpPr>
            <p:nvPr/>
          </p:nvSpPr>
          <p:spPr bwMode="auto">
            <a:xfrm>
              <a:off x="2040" y="3144"/>
              <a:ext cx="1056" cy="33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4841" name="Text Box 25"/>
            <p:cNvSpPr txBox="1">
              <a:spLocks noChangeArrowheads="1"/>
            </p:cNvSpPr>
            <p:nvPr/>
          </p:nvSpPr>
          <p:spPr bwMode="auto">
            <a:xfrm>
              <a:off x="2128" y="3187"/>
              <a:ext cx="960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2000">
                  <a:solidFill>
                    <a:schemeClr val="tx2"/>
                  </a:solidFill>
                </a:rPr>
                <a:t>155,52 Mbps</a:t>
              </a:r>
              <a:endParaRPr lang="pt-BR" sz="2800">
                <a:solidFill>
                  <a:schemeClr val="tx2"/>
                </a:solidFill>
              </a:endParaRPr>
            </a:p>
          </p:txBody>
        </p:sp>
      </p:grpSp>
      <p:sp>
        <p:nvSpPr>
          <p:cNvPr id="34834" name="Oval 26"/>
          <p:cNvSpPr>
            <a:spLocks noChangeArrowheads="1"/>
          </p:cNvSpPr>
          <p:nvPr/>
        </p:nvSpPr>
        <p:spPr bwMode="auto">
          <a:xfrm>
            <a:off x="3625850" y="1905000"/>
            <a:ext cx="2041525" cy="5334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4835" name="Text Box 27"/>
          <p:cNvSpPr txBox="1">
            <a:spLocks noChangeArrowheads="1"/>
          </p:cNvSpPr>
          <p:nvPr/>
        </p:nvSpPr>
        <p:spPr bwMode="auto">
          <a:xfrm>
            <a:off x="3600450" y="1973263"/>
            <a:ext cx="196215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2000">
                <a:solidFill>
                  <a:schemeClr val="tx2"/>
                </a:solidFill>
              </a:rPr>
              <a:t>155,52 Mbps x N</a:t>
            </a:r>
            <a:endParaRPr lang="pt-BR" sz="2800">
              <a:solidFill>
                <a:schemeClr val="tx2"/>
              </a:solidFill>
            </a:endParaRPr>
          </a:p>
        </p:txBody>
      </p:sp>
      <p:sp>
        <p:nvSpPr>
          <p:cNvPr id="34836" name="Text Box 28"/>
          <p:cNvSpPr txBox="1">
            <a:spLocks noChangeArrowheads="1"/>
          </p:cNvSpPr>
          <p:nvPr/>
        </p:nvSpPr>
        <p:spPr bwMode="auto">
          <a:xfrm>
            <a:off x="4572000" y="4648200"/>
            <a:ext cx="38735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600">
                <a:solidFill>
                  <a:srgbClr val="FF3300"/>
                </a:solidFill>
              </a:rPr>
              <a:t>x7</a:t>
            </a:r>
            <a:endParaRPr lang="pt-BR" sz="1600">
              <a:solidFill>
                <a:schemeClr val="accent2"/>
              </a:solidFill>
            </a:endParaRPr>
          </a:p>
        </p:txBody>
      </p:sp>
      <p:sp>
        <p:nvSpPr>
          <p:cNvPr id="34837" name="Text Box 29"/>
          <p:cNvSpPr txBox="1">
            <a:spLocks noChangeArrowheads="1"/>
          </p:cNvSpPr>
          <p:nvPr/>
        </p:nvSpPr>
        <p:spPr bwMode="auto">
          <a:xfrm>
            <a:off x="4648200" y="3581400"/>
            <a:ext cx="38735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600">
                <a:solidFill>
                  <a:schemeClr val="accent2"/>
                </a:solidFill>
              </a:rPr>
              <a:t>x3</a:t>
            </a:r>
          </a:p>
        </p:txBody>
      </p:sp>
      <p:sp>
        <p:nvSpPr>
          <p:cNvPr id="34838" name="Text Box 30"/>
          <p:cNvSpPr txBox="1">
            <a:spLocks noChangeArrowheads="1"/>
          </p:cNvSpPr>
          <p:nvPr/>
        </p:nvSpPr>
        <p:spPr bwMode="auto">
          <a:xfrm>
            <a:off x="4648200" y="2482850"/>
            <a:ext cx="43180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600">
                <a:solidFill>
                  <a:schemeClr val="accent2"/>
                </a:solidFill>
              </a:rPr>
              <a:t>xN</a:t>
            </a:r>
          </a:p>
        </p:txBody>
      </p:sp>
      <p:sp>
        <p:nvSpPr>
          <p:cNvPr id="34839" name="Text Box 31"/>
          <p:cNvSpPr txBox="1">
            <a:spLocks noChangeArrowheads="1"/>
          </p:cNvSpPr>
          <p:nvPr/>
        </p:nvSpPr>
        <p:spPr bwMode="auto">
          <a:xfrm>
            <a:off x="6308725" y="2174875"/>
            <a:ext cx="1368425" cy="11874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>
                <a:solidFill>
                  <a:srgbClr val="FF3300"/>
                </a:solidFill>
              </a:rPr>
              <a:t>Interface</a:t>
            </a:r>
          </a:p>
          <a:p>
            <a:r>
              <a:rPr lang="pt-BR">
                <a:solidFill>
                  <a:srgbClr val="FF3300"/>
                </a:solidFill>
              </a:rPr>
              <a:t>Universal</a:t>
            </a:r>
          </a:p>
          <a:p>
            <a:r>
              <a:rPr lang="pt-BR">
                <a:solidFill>
                  <a:srgbClr val="FF3300"/>
                </a:solidFill>
              </a:rPr>
              <a:t>Óptica</a:t>
            </a:r>
            <a:endParaRPr lang="pt-BR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05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 dirty="0" smtClean="0">
              <a:latin typeface="Times New Roman" pitchFamily="18" charset="0"/>
            </a:endParaRPr>
          </a:p>
        </p:txBody>
      </p:sp>
      <p:sp>
        <p:nvSpPr>
          <p:cNvPr id="35843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6FA0A67-BC26-463D-A15F-EF5565E07508}" type="slidenum">
              <a:rPr lang="en-US" smtClean="0"/>
              <a:pPr/>
              <a:t>58</a:t>
            </a:fld>
            <a:endParaRPr lang="en-US" smtClean="0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Quadro SONET Básico</a:t>
            </a:r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524000"/>
            <a:ext cx="7772400" cy="4114800"/>
          </a:xfrm>
        </p:spPr>
        <p:txBody>
          <a:bodyPr/>
          <a:lstStyle/>
          <a:p>
            <a:pPr lvl="1"/>
            <a:r>
              <a:rPr lang="pt-BR" smtClean="0"/>
              <a:t>Todo: 90 colunas</a:t>
            </a:r>
          </a:p>
          <a:p>
            <a:pPr lvl="1"/>
            <a:r>
              <a:rPr lang="pt-BR" smtClean="0"/>
              <a:t>SPE </a:t>
            </a:r>
            <a:r>
              <a:rPr lang="pt-BR" i="1" smtClean="0"/>
              <a:t>(Synchronous Payload Envelope):</a:t>
            </a:r>
          </a:p>
          <a:p>
            <a:pPr lvl="2"/>
            <a:r>
              <a:rPr lang="pt-BR" smtClean="0"/>
              <a:t> 87 colunas</a:t>
            </a:r>
          </a:p>
          <a:p>
            <a:pPr lvl="1"/>
            <a:r>
              <a:rPr lang="pt-BR" smtClean="0"/>
              <a:t>Usuário: 86 colunas</a:t>
            </a:r>
          </a:p>
        </p:txBody>
      </p:sp>
      <p:pic>
        <p:nvPicPr>
          <p:cNvPr id="3584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3317875"/>
            <a:ext cx="6096000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399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1: </a:t>
            </a:r>
            <a:r>
              <a:rPr lang="en-US" dirty="0" err="1" smtClean="0"/>
              <a:t>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39939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0984AF2-E2B1-4D92-9A8D-C9F8C255855A}" type="slidenum">
              <a:rPr lang="en-US" smtClean="0"/>
              <a:pPr/>
              <a:t>59</a:t>
            </a:fld>
            <a:endParaRPr lang="en-US" smtClean="0"/>
          </a:p>
        </p:txBody>
      </p:sp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001000" cy="1143000"/>
          </a:xfrm>
        </p:spPr>
        <p:txBody>
          <a:bodyPr/>
          <a:lstStyle/>
          <a:p>
            <a:r>
              <a:rPr lang="pt-BR" sz="3200" smtClean="0"/>
              <a:t>Comutação de pacotes versus comutação de circuitos</a:t>
            </a:r>
            <a:endParaRPr lang="pt-BR" smtClean="0"/>
          </a:p>
        </p:txBody>
      </p:sp>
      <p:sp>
        <p:nvSpPr>
          <p:cNvPr id="3994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73440" y="2155825"/>
            <a:ext cx="4095750" cy="4648200"/>
          </a:xfrm>
        </p:spPr>
        <p:txBody>
          <a:bodyPr/>
          <a:lstStyle/>
          <a:p>
            <a:r>
              <a:rPr lang="pt-BR" sz="2400" dirty="0" smtClean="0"/>
              <a:t>Enlace de 1 </a:t>
            </a:r>
            <a:r>
              <a:rPr lang="pt-BR" sz="2400" dirty="0" err="1" smtClean="0"/>
              <a:t>Mbit</a:t>
            </a:r>
            <a:endParaRPr lang="pt-BR" sz="2400" dirty="0" smtClean="0"/>
          </a:p>
          <a:p>
            <a:r>
              <a:rPr lang="pt-BR" sz="2400" dirty="0" smtClean="0"/>
              <a:t>cada usuário: </a:t>
            </a:r>
          </a:p>
          <a:p>
            <a:pPr lvl="1"/>
            <a:r>
              <a:rPr lang="pt-BR" sz="2000" dirty="0" smtClean="0"/>
              <a:t>100kbps quando “ativo”</a:t>
            </a:r>
          </a:p>
          <a:p>
            <a:pPr lvl="1"/>
            <a:r>
              <a:rPr lang="pt-BR" sz="2000" dirty="0" smtClean="0"/>
              <a:t>ativo 10% do tempo</a:t>
            </a:r>
          </a:p>
          <a:p>
            <a:r>
              <a:rPr lang="pt-BR" sz="2400" dirty="0" smtClean="0"/>
              <a:t>comutação por circuitos: </a:t>
            </a:r>
          </a:p>
          <a:p>
            <a:pPr lvl="1"/>
            <a:r>
              <a:rPr lang="pt-BR" sz="2000" dirty="0" smtClean="0"/>
              <a:t>10 usuários</a:t>
            </a:r>
          </a:p>
          <a:p>
            <a:r>
              <a:rPr lang="pt-BR" sz="2400" dirty="0" smtClean="0"/>
              <a:t>comutação por pacotes: </a:t>
            </a:r>
          </a:p>
          <a:p>
            <a:pPr lvl="1"/>
            <a:r>
              <a:rPr lang="pt-BR" sz="2000" dirty="0" smtClean="0"/>
              <a:t>com 35 usuários, probabilidade &gt; 10 ativos menor que 0,004</a:t>
            </a:r>
          </a:p>
        </p:txBody>
      </p:sp>
      <p:sp>
        <p:nvSpPr>
          <p:cNvPr id="3994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90550" y="1390650"/>
            <a:ext cx="7620000" cy="6096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smtClean="0">
                <a:solidFill>
                  <a:srgbClr val="FF0000"/>
                </a:solidFill>
              </a:rPr>
              <a:t>A comutação de pacotes permite que mais usuários usem a rede!</a:t>
            </a:r>
          </a:p>
        </p:txBody>
      </p:sp>
      <p:sp>
        <p:nvSpPr>
          <p:cNvPr id="171013" name="Rectangle 5"/>
          <p:cNvSpPr>
            <a:spLocks noChangeArrowheads="1"/>
          </p:cNvSpPr>
          <p:nvPr/>
        </p:nvSpPr>
        <p:spPr bwMode="auto">
          <a:xfrm>
            <a:off x="4629150" y="2054600"/>
            <a:ext cx="304800" cy="304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71014" name="Rectangle 6"/>
          <p:cNvSpPr>
            <a:spLocks noChangeArrowheads="1"/>
          </p:cNvSpPr>
          <p:nvPr/>
        </p:nvSpPr>
        <p:spPr bwMode="auto">
          <a:xfrm>
            <a:off x="4629150" y="3654800"/>
            <a:ext cx="304800" cy="304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39945" name="Line 7"/>
          <p:cNvSpPr>
            <a:spLocks noChangeShapeType="1"/>
          </p:cNvSpPr>
          <p:nvPr/>
        </p:nvSpPr>
        <p:spPr bwMode="auto">
          <a:xfrm>
            <a:off x="4933950" y="2359400"/>
            <a:ext cx="838200" cy="4572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9946" name="Line 8"/>
          <p:cNvSpPr>
            <a:spLocks noChangeShapeType="1"/>
          </p:cNvSpPr>
          <p:nvPr/>
        </p:nvSpPr>
        <p:spPr bwMode="auto">
          <a:xfrm>
            <a:off x="5772150" y="2816600"/>
            <a:ext cx="203835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9947" name="Line 9"/>
          <p:cNvSpPr>
            <a:spLocks noChangeShapeType="1"/>
          </p:cNvSpPr>
          <p:nvPr/>
        </p:nvSpPr>
        <p:spPr bwMode="auto">
          <a:xfrm>
            <a:off x="5772150" y="2969000"/>
            <a:ext cx="203835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9948" name="Line 10"/>
          <p:cNvSpPr>
            <a:spLocks noChangeShapeType="1"/>
          </p:cNvSpPr>
          <p:nvPr/>
        </p:nvSpPr>
        <p:spPr bwMode="auto">
          <a:xfrm flipV="1">
            <a:off x="5010150" y="2969000"/>
            <a:ext cx="762000" cy="6096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9949" name="Text Box 11"/>
          <p:cNvSpPr txBox="1">
            <a:spLocks noChangeArrowheads="1"/>
          </p:cNvSpPr>
          <p:nvPr/>
        </p:nvSpPr>
        <p:spPr bwMode="auto">
          <a:xfrm>
            <a:off x="4402946" y="2593128"/>
            <a:ext cx="106471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solidFill>
                  <a:schemeClr val="accent2"/>
                </a:solidFill>
                <a:latin typeface="Comic Sans MS" pitchFamily="66" charset="0"/>
              </a:rPr>
              <a:t>N </a:t>
            </a:r>
            <a:endParaRPr lang="en-US" sz="1800" dirty="0" smtClean="0">
              <a:solidFill>
                <a:schemeClr val="accent2"/>
              </a:solidFill>
              <a:latin typeface="Comic Sans MS" pitchFamily="66" charset="0"/>
            </a:endParaRPr>
          </a:p>
          <a:p>
            <a:pPr algn="ctr"/>
            <a:r>
              <a:rPr lang="en-US" sz="1800" dirty="0" err="1" smtClean="0">
                <a:solidFill>
                  <a:schemeClr val="accent2"/>
                </a:solidFill>
                <a:latin typeface="Comic Sans MS" pitchFamily="66" charset="0"/>
              </a:rPr>
              <a:t>usuários</a:t>
            </a:r>
            <a:endParaRPr lang="en-US" sz="1800" dirty="0"/>
          </a:p>
        </p:txBody>
      </p:sp>
      <p:sp>
        <p:nvSpPr>
          <p:cNvPr id="39950" name="Text Box 12"/>
          <p:cNvSpPr txBox="1">
            <a:spLocks noChangeArrowheads="1"/>
          </p:cNvSpPr>
          <p:nvPr/>
        </p:nvSpPr>
        <p:spPr bwMode="auto">
          <a:xfrm>
            <a:off x="7096125" y="3100763"/>
            <a:ext cx="15351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omic Sans MS" pitchFamily="66" charset="0"/>
              </a:rPr>
              <a:t>Enlace de</a:t>
            </a:r>
          </a:p>
          <a:p>
            <a:r>
              <a:rPr lang="en-US">
                <a:latin typeface="Comic Sans MS" pitchFamily="66" charset="0"/>
              </a:rPr>
              <a:t>1 Mbps</a:t>
            </a:r>
          </a:p>
        </p:txBody>
      </p:sp>
      <p:grpSp>
        <p:nvGrpSpPr>
          <p:cNvPr id="39951" name="Group 13"/>
          <p:cNvGrpSpPr>
            <a:grpSpLocks/>
          </p:cNvGrpSpPr>
          <p:nvPr/>
        </p:nvGrpSpPr>
        <p:grpSpPr bwMode="auto">
          <a:xfrm>
            <a:off x="5864225" y="2529263"/>
            <a:ext cx="1208088" cy="666750"/>
            <a:chOff x="4072" y="1331"/>
            <a:chExt cx="761" cy="420"/>
          </a:xfrm>
        </p:grpSpPr>
        <p:sp>
          <p:nvSpPr>
            <p:cNvPr id="39953" name="Oval 14"/>
            <p:cNvSpPr>
              <a:spLocks noChangeArrowheads="1"/>
            </p:cNvSpPr>
            <p:nvPr/>
          </p:nvSpPr>
          <p:spPr bwMode="auto">
            <a:xfrm>
              <a:off x="4072" y="1518"/>
              <a:ext cx="755" cy="233"/>
            </a:xfrm>
            <a:prstGeom prst="ellipse">
              <a:avLst/>
            </a:prstGeom>
            <a:solidFill>
              <a:schemeClr val="hlink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9954" name="Rectangle 15"/>
            <p:cNvSpPr>
              <a:spLocks noChangeArrowheads="1"/>
            </p:cNvSpPr>
            <p:nvPr/>
          </p:nvSpPr>
          <p:spPr bwMode="auto">
            <a:xfrm>
              <a:off x="4072" y="1475"/>
              <a:ext cx="755" cy="166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39955" name="Oval 16"/>
            <p:cNvSpPr>
              <a:spLocks noChangeArrowheads="1"/>
            </p:cNvSpPr>
            <p:nvPr/>
          </p:nvSpPr>
          <p:spPr bwMode="auto">
            <a:xfrm>
              <a:off x="4078" y="1331"/>
              <a:ext cx="755" cy="271"/>
            </a:xfrm>
            <a:prstGeom prst="ellipse">
              <a:avLst/>
            </a:prstGeom>
            <a:solidFill>
              <a:schemeClr val="hlink"/>
            </a:solidFill>
            <a:ln w="635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9956" name="Group 17"/>
            <p:cNvGrpSpPr>
              <a:grpSpLocks/>
            </p:cNvGrpSpPr>
            <p:nvPr/>
          </p:nvGrpSpPr>
          <p:grpSpPr bwMode="auto">
            <a:xfrm>
              <a:off x="4302" y="1410"/>
              <a:ext cx="314" cy="75"/>
              <a:chOff x="2208" y="2184"/>
              <a:chExt cx="176" cy="69"/>
            </a:xfrm>
          </p:grpSpPr>
          <p:grpSp>
            <p:nvGrpSpPr>
              <p:cNvPr id="39957" name="Group 18"/>
              <p:cNvGrpSpPr>
                <a:grpSpLocks/>
              </p:cNvGrpSpPr>
              <p:nvPr/>
            </p:nvGrpSpPr>
            <p:grpSpPr bwMode="auto">
              <a:xfrm>
                <a:off x="2208" y="2185"/>
                <a:ext cx="176" cy="68"/>
                <a:chOff x="2848" y="848"/>
                <a:chExt cx="140" cy="98"/>
              </a:xfrm>
            </p:grpSpPr>
            <p:sp>
              <p:nvSpPr>
                <p:cNvPr id="39962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9963" name="Line 2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9964" name="Line 2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39958" name="Group 22"/>
              <p:cNvGrpSpPr>
                <a:grpSpLocks/>
              </p:cNvGrpSpPr>
              <p:nvPr/>
            </p:nvGrpSpPr>
            <p:grpSpPr bwMode="auto">
              <a:xfrm flipV="1">
                <a:off x="2208" y="2184"/>
                <a:ext cx="176" cy="68"/>
                <a:chOff x="2848" y="848"/>
                <a:chExt cx="140" cy="98"/>
              </a:xfrm>
            </p:grpSpPr>
            <p:sp>
              <p:nvSpPr>
                <p:cNvPr id="39959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9960" name="Line 2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9961" name="Line 2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</p:grpSp>
      <p:sp>
        <p:nvSpPr>
          <p:cNvPr id="39952" name="Line 26"/>
          <p:cNvSpPr>
            <a:spLocks noChangeShapeType="1"/>
          </p:cNvSpPr>
          <p:nvPr/>
        </p:nvSpPr>
        <p:spPr bwMode="auto">
          <a:xfrm>
            <a:off x="7077075" y="2883275"/>
            <a:ext cx="17145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9" name="Group 35"/>
          <p:cNvGrpSpPr>
            <a:grpSpLocks/>
          </p:cNvGrpSpPr>
          <p:nvPr/>
        </p:nvGrpSpPr>
        <p:grpSpPr bwMode="auto">
          <a:xfrm>
            <a:off x="4674671" y="4767261"/>
            <a:ext cx="4471989" cy="990599"/>
            <a:chOff x="3016" y="3097"/>
            <a:chExt cx="2817" cy="624"/>
          </a:xfrm>
        </p:grpSpPr>
        <p:sp>
          <p:nvSpPr>
            <p:cNvPr id="30" name="Text Box 48"/>
            <p:cNvSpPr txBox="1">
              <a:spLocks noChangeArrowheads="1"/>
            </p:cNvSpPr>
            <p:nvPr/>
          </p:nvSpPr>
          <p:spPr bwMode="auto">
            <a:xfrm>
              <a:off x="3016" y="3097"/>
              <a:ext cx="281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pt-BR" altLang="pt-BR" i="1" dirty="0" smtClean="0">
                  <a:solidFill>
                    <a:srgbClr val="CC0000"/>
                  </a:solidFill>
                  <a:latin typeface="Gill Sans MT" pitchFamily="34" charset="0"/>
                </a:rPr>
                <a:t>P:</a:t>
              </a:r>
              <a:r>
                <a:rPr lang="pt-BR" altLang="pt-BR" dirty="0" smtClean="0">
                  <a:latin typeface="Gill Sans MT" pitchFamily="34" charset="0"/>
                </a:rPr>
                <a:t> como foi obtido o valor 0,0004?</a:t>
              </a:r>
              <a:endParaRPr lang="pt-BR" altLang="pt-BR" dirty="0">
                <a:latin typeface="Gill Sans MT" pitchFamily="34" charset="0"/>
              </a:endParaRPr>
            </a:p>
          </p:txBody>
        </p:sp>
        <p:sp>
          <p:nvSpPr>
            <p:cNvPr id="31" name="Text Box 48"/>
            <p:cNvSpPr txBox="1">
              <a:spLocks noChangeArrowheads="1"/>
            </p:cNvSpPr>
            <p:nvPr/>
          </p:nvSpPr>
          <p:spPr bwMode="auto">
            <a:xfrm>
              <a:off x="3031" y="3430"/>
              <a:ext cx="274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pt-BR" altLang="pt-BR" i="1" dirty="0" smtClean="0">
                  <a:solidFill>
                    <a:srgbClr val="CC0000"/>
                  </a:solidFill>
                  <a:latin typeface="Gill Sans MT" pitchFamily="34" charset="0"/>
                </a:rPr>
                <a:t>P:</a:t>
              </a:r>
              <a:r>
                <a:rPr lang="pt-BR" altLang="pt-BR" dirty="0" smtClean="0">
                  <a:latin typeface="Gill Sans MT" pitchFamily="34" charset="0"/>
                </a:rPr>
                <a:t> o que ocorre se &gt; 35 usuários?</a:t>
              </a:r>
              <a:endParaRPr lang="pt-BR" altLang="pt-BR" dirty="0">
                <a:latin typeface="Gill Sans MT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271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40963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F655DCA-D458-425E-9140-1CA641B62781}" type="slidenum">
              <a:rPr lang="en-US" smtClean="0"/>
              <a:pPr/>
              <a:t>60</a:t>
            </a:fld>
            <a:endParaRPr lang="en-US" smtClean="0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001000" cy="1143000"/>
          </a:xfrm>
        </p:spPr>
        <p:txBody>
          <a:bodyPr/>
          <a:lstStyle/>
          <a:p>
            <a:r>
              <a:rPr lang="pt-BR" sz="3200" smtClean="0"/>
              <a:t>Comutação de pacotes versus comutação de circuitos</a:t>
            </a:r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841500"/>
            <a:ext cx="80010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2400" smtClean="0"/>
              <a:t>Ótima para dados em surtos</a:t>
            </a:r>
          </a:p>
          <a:p>
            <a:pPr lvl="1">
              <a:lnSpc>
                <a:spcPct val="90000"/>
              </a:lnSpc>
            </a:pPr>
            <a:r>
              <a:rPr lang="pt-BR" smtClean="0"/>
              <a:t>compartilhamento dos recursos</a:t>
            </a:r>
          </a:p>
          <a:p>
            <a:pPr lvl="1">
              <a:lnSpc>
                <a:spcPct val="90000"/>
              </a:lnSpc>
            </a:pPr>
            <a:r>
              <a:rPr lang="pt-BR" smtClean="0"/>
              <a:t>não necessita estabelecimento de conexão</a:t>
            </a:r>
            <a:endParaRPr lang="pt-BR" sz="2000" smtClean="0"/>
          </a:p>
          <a:p>
            <a:pPr>
              <a:lnSpc>
                <a:spcPct val="90000"/>
              </a:lnSpc>
            </a:pPr>
            <a:r>
              <a:rPr lang="pt-BR" sz="2400" smtClean="0">
                <a:solidFill>
                  <a:srgbClr val="FF0000"/>
                </a:solidFill>
              </a:rPr>
              <a:t>Congestionamento excessivo:</a:t>
            </a:r>
            <a:r>
              <a:rPr lang="pt-BR" sz="2400" smtClean="0"/>
              <a:t> atraso e perda de pacotes</a:t>
            </a:r>
          </a:p>
          <a:p>
            <a:pPr lvl="1">
              <a:lnSpc>
                <a:spcPct val="90000"/>
              </a:lnSpc>
            </a:pPr>
            <a:r>
              <a:rPr lang="pt-BR" smtClean="0"/>
              <a:t>necessita de protocolos para transferência confiável de dados, controle de congestionamento</a:t>
            </a:r>
            <a:endParaRPr lang="pt-BR" sz="2000" smtClean="0"/>
          </a:p>
          <a:p>
            <a:pPr>
              <a:lnSpc>
                <a:spcPct val="90000"/>
              </a:lnSpc>
            </a:pPr>
            <a:r>
              <a:rPr lang="pt-BR" sz="2400" smtClean="0">
                <a:solidFill>
                  <a:srgbClr val="FF0000"/>
                </a:solidFill>
              </a:rPr>
              <a:t>P: Como fornecer um comportamento do tipo circuito?</a:t>
            </a:r>
            <a:endParaRPr lang="pt-BR" sz="2400" smtClean="0"/>
          </a:p>
          <a:p>
            <a:pPr lvl="1">
              <a:lnSpc>
                <a:spcPct val="90000"/>
              </a:lnSpc>
            </a:pPr>
            <a:r>
              <a:rPr lang="pt-BR" smtClean="0"/>
              <a:t>São necessárias garantias de banda para aplicações de áudio e vídeo </a:t>
            </a:r>
          </a:p>
          <a:p>
            <a:pPr lvl="1">
              <a:lnSpc>
                <a:spcPct val="90000"/>
              </a:lnSpc>
            </a:pPr>
            <a:r>
              <a:rPr lang="pt-BR" smtClean="0"/>
              <a:t>ainda é um problema não resolvido (cap. 7)</a:t>
            </a:r>
          </a:p>
        </p:txBody>
      </p:sp>
      <p:sp>
        <p:nvSpPr>
          <p:cNvPr id="4096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" y="1389063"/>
            <a:ext cx="7620000" cy="6096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A comutação de pacotes ganha de lavada?</a:t>
            </a:r>
            <a:endParaRPr lang="pt-BR" sz="2400" dirty="0" smtClean="0"/>
          </a:p>
        </p:txBody>
      </p:sp>
    </p:spTree>
    <p:extLst>
      <p:ext uri="{BB962C8B-B14F-4D97-AF65-F5344CB8AC3E}">
        <p14:creationId xmlns:p14="http://schemas.microsoft.com/office/powerpoint/2010/main" val="35026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/>
              <a:t>Estrutura da Internet: rede de redes</a:t>
            </a:r>
            <a:endParaRPr lang="pt-BR" dirty="0"/>
          </a:p>
        </p:txBody>
      </p:sp>
      <p:sp>
        <p:nvSpPr>
          <p:cNvPr id="8" name="Espaço Reservado para Conteúdo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400" dirty="0" smtClean="0"/>
              <a:t>Sistemas finais conectam-se à Internet através de </a:t>
            </a:r>
            <a:r>
              <a:rPr lang="pt-BR" sz="2400" dirty="0" err="1" smtClean="0">
                <a:solidFill>
                  <a:srgbClr val="FF0000"/>
                </a:solidFill>
              </a:rPr>
              <a:t>ISPs</a:t>
            </a:r>
            <a:r>
              <a:rPr lang="pt-BR" sz="2400" dirty="0" smtClean="0">
                <a:solidFill>
                  <a:srgbClr val="FF0000"/>
                </a:solidFill>
              </a:rPr>
              <a:t> </a:t>
            </a:r>
            <a:r>
              <a:rPr lang="pt-BR" sz="2400" i="1" dirty="0" smtClean="0"/>
              <a:t>(Internet Service </a:t>
            </a:r>
            <a:r>
              <a:rPr lang="pt-BR" sz="2400" i="1" dirty="0" err="1" smtClean="0"/>
              <a:t>Providers</a:t>
            </a:r>
            <a:r>
              <a:rPr lang="pt-BR" sz="2400" i="1" dirty="0" smtClean="0"/>
              <a:t>)</a:t>
            </a:r>
            <a:r>
              <a:rPr lang="pt-BR" sz="2400" dirty="0" smtClean="0">
                <a:solidFill>
                  <a:srgbClr val="FF0000"/>
                </a:solidFill>
              </a:rPr>
              <a:t> de acesso</a:t>
            </a:r>
          </a:p>
          <a:p>
            <a:pPr lvl="1"/>
            <a:r>
              <a:rPr lang="pt-BR" sz="2000" dirty="0" smtClean="0"/>
              <a:t>ISP residencial, corporativo e acadêmico</a:t>
            </a:r>
          </a:p>
          <a:p>
            <a:r>
              <a:rPr lang="pt-BR" sz="2400" dirty="0" smtClean="0"/>
              <a:t>Os </a:t>
            </a:r>
            <a:r>
              <a:rPr lang="pt-BR" sz="2400" dirty="0" err="1" smtClean="0"/>
              <a:t>ISPs</a:t>
            </a:r>
            <a:r>
              <a:rPr lang="pt-BR" sz="2400" dirty="0" smtClean="0"/>
              <a:t> de acesso devem ser interconectados</a:t>
            </a:r>
          </a:p>
          <a:p>
            <a:pPr lvl="1"/>
            <a:r>
              <a:rPr lang="pt-BR" sz="2000" dirty="0" smtClean="0"/>
              <a:t>De modo que quaisquer dois hospedeiros possam enviar pacotes um para o outro</a:t>
            </a:r>
          </a:p>
          <a:p>
            <a:r>
              <a:rPr lang="pt-BR" sz="2400" dirty="0" smtClean="0"/>
              <a:t>A rede de redes resultante é muito complexa</a:t>
            </a:r>
          </a:p>
          <a:p>
            <a:pPr lvl="1"/>
            <a:r>
              <a:rPr lang="pt-BR" sz="2000" dirty="0" smtClean="0"/>
              <a:t>Evolução foi dirigida pela economia e por políticas nacionais</a:t>
            </a:r>
          </a:p>
          <a:p>
            <a:r>
              <a:rPr lang="pt-BR" sz="2400" dirty="0" smtClean="0"/>
              <a:t>Seguiremos uma abordagem passo-a-passo para descrever a estrutura atual da Internet</a:t>
            </a:r>
            <a:endParaRPr lang="pt-BR" dirty="0" smtClean="0"/>
          </a:p>
          <a:p>
            <a:pPr lvl="1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1: </a:t>
            </a:r>
            <a:r>
              <a:rPr lang="en-US" dirty="0" err="1" smtClean="0"/>
              <a:t>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8EA91-78ED-4219-8F09-0A91F981639B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98545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/>
              <a:t>Estrutura da Internet: rede de redes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5CA30C-BB3F-4695-823B-CAA85338B9D0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73075" y="1193070"/>
            <a:ext cx="8204200" cy="90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0"/>
              <a:buChar char="r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ZapfDingbats" pitchFamily="82" charset="0"/>
              <a:buChar char="m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buSzPct val="75000"/>
              <a:buFont typeface="Wingdings" pitchFamily="2" charset="2"/>
              <a:buNone/>
            </a:pPr>
            <a:r>
              <a:rPr lang="pt-BR" altLang="pt-BR" sz="2000" i="1" kern="0" dirty="0" smtClean="0">
                <a:solidFill>
                  <a:srgbClr val="CC0000"/>
                </a:solidFill>
                <a:ea typeface="ＭＳ Ｐゴシック" pitchFamily="34" charset="-128"/>
              </a:rPr>
              <a:t>Pergunta: </a:t>
            </a:r>
            <a:r>
              <a:rPr lang="pt-BR" altLang="pt-BR" sz="2000" kern="0" dirty="0" smtClean="0">
                <a:ea typeface="ＭＳ Ｐゴシック" pitchFamily="34" charset="-128"/>
              </a:rPr>
              <a:t>dados </a:t>
            </a:r>
            <a:r>
              <a:rPr lang="pt-BR" altLang="pt-BR" sz="2000" i="1" kern="0" dirty="0" smtClean="0">
                <a:ea typeface="ＭＳ Ｐゴシック" pitchFamily="34" charset="-128"/>
              </a:rPr>
              <a:t>milhões </a:t>
            </a:r>
            <a:r>
              <a:rPr lang="pt-BR" altLang="pt-BR" sz="2000" kern="0" dirty="0" smtClean="0">
                <a:ea typeface="ＭＳ Ｐゴシック" pitchFamily="34" charset="-128"/>
              </a:rPr>
              <a:t>de </a:t>
            </a:r>
            <a:r>
              <a:rPr lang="pt-BR" altLang="pt-BR" sz="2000" kern="0" dirty="0" err="1" smtClean="0">
                <a:ea typeface="ＭＳ Ｐゴシック" pitchFamily="34" charset="-128"/>
              </a:rPr>
              <a:t>ISPs</a:t>
            </a:r>
            <a:r>
              <a:rPr lang="pt-BR" altLang="pt-BR" sz="2000" kern="0" dirty="0" smtClean="0">
                <a:ea typeface="ＭＳ Ｐゴシック" pitchFamily="34" charset="-128"/>
              </a:rPr>
              <a:t> de acesso, como interligar todos eles?</a:t>
            </a:r>
          </a:p>
          <a:p>
            <a:pPr marL="0" indent="0" eaLnBrk="1" hangingPunct="1">
              <a:buSzPct val="75000"/>
              <a:buFont typeface="Wingdings" pitchFamily="2" charset="2"/>
              <a:buNone/>
            </a:pPr>
            <a:endParaRPr lang="pt-BR" altLang="pt-BR" sz="2400" kern="0" dirty="0" smtClean="0">
              <a:ea typeface="ＭＳ Ｐゴシック" pitchFamily="34" charset="-128"/>
            </a:endParaRPr>
          </a:p>
        </p:txBody>
      </p: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450850" y="1849438"/>
            <a:ext cx="8437563" cy="4559300"/>
            <a:chOff x="154891" y="1905681"/>
            <a:chExt cx="8436427" cy="4559651"/>
          </a:xfrm>
        </p:grpSpPr>
        <p:grpSp>
          <p:nvGrpSpPr>
            <p:cNvPr id="8" name="Group 2"/>
            <p:cNvGrpSpPr>
              <a:grpSpLocks/>
            </p:cNvGrpSpPr>
            <p:nvPr/>
          </p:nvGrpSpPr>
          <p:grpSpPr bwMode="auto">
            <a:xfrm>
              <a:off x="1529396" y="2297655"/>
              <a:ext cx="648422" cy="418253"/>
              <a:chOff x="3053396" y="4304255"/>
              <a:chExt cx="648422" cy="418253"/>
            </a:xfrm>
          </p:grpSpPr>
          <p:sp>
            <p:nvSpPr>
              <p:cNvPr id="60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" name="TextBox 1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9" name="Group 131"/>
            <p:cNvGrpSpPr>
              <a:grpSpLocks/>
            </p:cNvGrpSpPr>
            <p:nvPr/>
          </p:nvGrpSpPr>
          <p:grpSpPr bwMode="auto">
            <a:xfrm>
              <a:off x="373696" y="3097755"/>
              <a:ext cx="648422" cy="418253"/>
              <a:chOff x="3053396" y="4304255"/>
              <a:chExt cx="648422" cy="418253"/>
            </a:xfrm>
          </p:grpSpPr>
          <p:sp>
            <p:nvSpPr>
              <p:cNvPr id="58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" name="TextBox 133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10" name="Group 135"/>
            <p:cNvGrpSpPr>
              <a:grpSpLocks/>
            </p:cNvGrpSpPr>
            <p:nvPr/>
          </p:nvGrpSpPr>
          <p:grpSpPr bwMode="auto">
            <a:xfrm>
              <a:off x="6037896" y="2551655"/>
              <a:ext cx="648422" cy="418253"/>
              <a:chOff x="3053396" y="4304255"/>
              <a:chExt cx="648422" cy="418253"/>
            </a:xfrm>
          </p:grpSpPr>
          <p:sp>
            <p:nvSpPr>
              <p:cNvPr id="56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7" name="TextBox 137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11" name="Group 138"/>
            <p:cNvGrpSpPr>
              <a:grpSpLocks/>
            </p:cNvGrpSpPr>
            <p:nvPr/>
          </p:nvGrpSpPr>
          <p:grpSpPr bwMode="auto">
            <a:xfrm>
              <a:off x="945196" y="5409155"/>
              <a:ext cx="648422" cy="418253"/>
              <a:chOff x="3053396" y="4304255"/>
              <a:chExt cx="648422" cy="418253"/>
            </a:xfrm>
          </p:grpSpPr>
          <p:sp>
            <p:nvSpPr>
              <p:cNvPr id="54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5" name="TextBox 140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12" name="Group 141"/>
            <p:cNvGrpSpPr>
              <a:grpSpLocks/>
            </p:cNvGrpSpPr>
            <p:nvPr/>
          </p:nvGrpSpPr>
          <p:grpSpPr bwMode="auto">
            <a:xfrm>
              <a:off x="526096" y="4786855"/>
              <a:ext cx="648422" cy="418253"/>
              <a:chOff x="3053396" y="4304255"/>
              <a:chExt cx="648422" cy="418253"/>
            </a:xfrm>
          </p:grpSpPr>
          <p:sp>
            <p:nvSpPr>
              <p:cNvPr id="52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" name="TextBox 143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13" name="Group 144"/>
            <p:cNvGrpSpPr>
              <a:grpSpLocks/>
            </p:cNvGrpSpPr>
            <p:nvPr/>
          </p:nvGrpSpPr>
          <p:grpSpPr bwMode="auto">
            <a:xfrm>
              <a:off x="297496" y="4126455"/>
              <a:ext cx="648422" cy="418253"/>
              <a:chOff x="3053396" y="4304255"/>
              <a:chExt cx="648422" cy="418253"/>
            </a:xfrm>
          </p:grpSpPr>
          <p:sp>
            <p:nvSpPr>
              <p:cNvPr id="50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" name="TextBox 146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14" name="Group 147"/>
            <p:cNvGrpSpPr>
              <a:grpSpLocks/>
            </p:cNvGrpSpPr>
            <p:nvPr/>
          </p:nvGrpSpPr>
          <p:grpSpPr bwMode="auto">
            <a:xfrm>
              <a:off x="6787196" y="2983455"/>
              <a:ext cx="648422" cy="418253"/>
              <a:chOff x="3053396" y="4304255"/>
              <a:chExt cx="648422" cy="418253"/>
            </a:xfrm>
          </p:grpSpPr>
          <p:sp>
            <p:nvSpPr>
              <p:cNvPr id="48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9" name="TextBox 149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15" name="Group 150"/>
            <p:cNvGrpSpPr>
              <a:grpSpLocks/>
            </p:cNvGrpSpPr>
            <p:nvPr/>
          </p:nvGrpSpPr>
          <p:grpSpPr bwMode="auto">
            <a:xfrm>
              <a:off x="3129596" y="2056355"/>
              <a:ext cx="648422" cy="418253"/>
              <a:chOff x="3053396" y="4304255"/>
              <a:chExt cx="648422" cy="418253"/>
            </a:xfrm>
          </p:grpSpPr>
          <p:sp>
            <p:nvSpPr>
              <p:cNvPr id="46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7" name="TextBox 152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16" name="Group 153"/>
            <p:cNvGrpSpPr>
              <a:grpSpLocks/>
            </p:cNvGrpSpPr>
            <p:nvPr/>
          </p:nvGrpSpPr>
          <p:grpSpPr bwMode="auto">
            <a:xfrm>
              <a:off x="754696" y="2704055"/>
              <a:ext cx="648422" cy="418253"/>
              <a:chOff x="3053396" y="4304255"/>
              <a:chExt cx="648422" cy="418253"/>
            </a:xfrm>
          </p:grpSpPr>
          <p:sp>
            <p:nvSpPr>
              <p:cNvPr id="44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5" name="TextBox 155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17" name="Group 156"/>
            <p:cNvGrpSpPr>
              <a:grpSpLocks/>
            </p:cNvGrpSpPr>
            <p:nvPr/>
          </p:nvGrpSpPr>
          <p:grpSpPr bwMode="auto">
            <a:xfrm>
              <a:off x="4043996" y="2030955"/>
              <a:ext cx="648422" cy="418253"/>
              <a:chOff x="3053396" y="4304255"/>
              <a:chExt cx="648422" cy="418253"/>
            </a:xfrm>
          </p:grpSpPr>
          <p:sp>
            <p:nvSpPr>
              <p:cNvPr id="42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3" name="TextBox 158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18" name="Group 160"/>
            <p:cNvGrpSpPr>
              <a:grpSpLocks/>
            </p:cNvGrpSpPr>
            <p:nvPr/>
          </p:nvGrpSpPr>
          <p:grpSpPr bwMode="auto">
            <a:xfrm>
              <a:off x="7104696" y="5663155"/>
              <a:ext cx="648422" cy="418253"/>
              <a:chOff x="3053396" y="4304255"/>
              <a:chExt cx="648422" cy="418253"/>
            </a:xfrm>
          </p:grpSpPr>
          <p:sp>
            <p:nvSpPr>
              <p:cNvPr id="40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1" name="TextBox 162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19" name="Group 163"/>
            <p:cNvGrpSpPr>
              <a:grpSpLocks/>
            </p:cNvGrpSpPr>
            <p:nvPr/>
          </p:nvGrpSpPr>
          <p:grpSpPr bwMode="auto">
            <a:xfrm>
              <a:off x="7942896" y="5015455"/>
              <a:ext cx="648422" cy="418253"/>
              <a:chOff x="3053396" y="4304255"/>
              <a:chExt cx="648422" cy="418253"/>
            </a:xfrm>
          </p:grpSpPr>
          <p:sp>
            <p:nvSpPr>
              <p:cNvPr id="38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9" name="TextBox 165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0" name="Group 166"/>
            <p:cNvGrpSpPr>
              <a:grpSpLocks/>
            </p:cNvGrpSpPr>
            <p:nvPr/>
          </p:nvGrpSpPr>
          <p:grpSpPr bwMode="auto">
            <a:xfrm>
              <a:off x="7714296" y="4101055"/>
              <a:ext cx="648422" cy="418253"/>
              <a:chOff x="3053396" y="4304255"/>
              <a:chExt cx="648422" cy="418253"/>
            </a:xfrm>
          </p:grpSpPr>
          <p:sp>
            <p:nvSpPr>
              <p:cNvPr id="36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7" name="TextBox 168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1" name="Group 169"/>
            <p:cNvGrpSpPr>
              <a:grpSpLocks/>
            </p:cNvGrpSpPr>
            <p:nvPr/>
          </p:nvGrpSpPr>
          <p:grpSpPr bwMode="auto">
            <a:xfrm>
              <a:off x="4869496" y="5904455"/>
              <a:ext cx="648422" cy="418253"/>
              <a:chOff x="3053396" y="4304255"/>
              <a:chExt cx="648422" cy="418253"/>
            </a:xfrm>
          </p:grpSpPr>
          <p:sp>
            <p:nvSpPr>
              <p:cNvPr id="34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5" name="TextBox 171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2" name="Group 172"/>
            <p:cNvGrpSpPr>
              <a:grpSpLocks/>
            </p:cNvGrpSpPr>
            <p:nvPr/>
          </p:nvGrpSpPr>
          <p:grpSpPr bwMode="auto">
            <a:xfrm>
              <a:off x="3955096" y="6044155"/>
              <a:ext cx="648422" cy="418253"/>
              <a:chOff x="3053396" y="4304255"/>
              <a:chExt cx="648422" cy="418253"/>
            </a:xfrm>
          </p:grpSpPr>
          <p:sp>
            <p:nvSpPr>
              <p:cNvPr id="32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" name="TextBox 174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3" name="Group 175"/>
            <p:cNvGrpSpPr>
              <a:grpSpLocks/>
            </p:cNvGrpSpPr>
            <p:nvPr/>
          </p:nvGrpSpPr>
          <p:grpSpPr bwMode="auto">
            <a:xfrm>
              <a:off x="2735896" y="5891755"/>
              <a:ext cx="648422" cy="418253"/>
              <a:chOff x="3053396" y="4304255"/>
              <a:chExt cx="648422" cy="418253"/>
            </a:xfrm>
          </p:grpSpPr>
          <p:sp>
            <p:nvSpPr>
              <p:cNvPr id="30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" name="TextBox 177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sp>
          <p:nvSpPr>
            <p:cNvPr id="24" name="TextBox 4"/>
            <p:cNvSpPr txBox="1">
              <a:spLocks noChangeArrowheads="1"/>
            </p:cNvSpPr>
            <p:nvPr/>
          </p:nvSpPr>
          <p:spPr bwMode="auto">
            <a:xfrm rot="1053502">
              <a:off x="5143500" y="1955800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25" name="TextBox 179"/>
            <p:cNvSpPr txBox="1">
              <a:spLocks noChangeArrowheads="1"/>
            </p:cNvSpPr>
            <p:nvPr/>
          </p:nvSpPr>
          <p:spPr bwMode="auto">
            <a:xfrm rot="2829263">
              <a:off x="7429500" y="3429000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26" name="TextBox 180"/>
            <p:cNvSpPr txBox="1">
              <a:spLocks noChangeArrowheads="1"/>
            </p:cNvSpPr>
            <p:nvPr/>
          </p:nvSpPr>
          <p:spPr bwMode="auto">
            <a:xfrm rot="9845918">
              <a:off x="6098241" y="5942112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27" name="TextBox 181"/>
            <p:cNvSpPr txBox="1">
              <a:spLocks noChangeArrowheads="1"/>
            </p:cNvSpPr>
            <p:nvPr/>
          </p:nvSpPr>
          <p:spPr bwMode="auto">
            <a:xfrm rot="-9948738">
              <a:off x="1730786" y="5845469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28" name="TextBox 182"/>
            <p:cNvSpPr txBox="1">
              <a:spLocks noChangeArrowheads="1"/>
            </p:cNvSpPr>
            <p:nvPr/>
          </p:nvSpPr>
          <p:spPr bwMode="auto">
            <a:xfrm rot="-4992697">
              <a:off x="144631" y="3539025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29" name="TextBox 183"/>
            <p:cNvSpPr txBox="1">
              <a:spLocks noChangeArrowheads="1"/>
            </p:cNvSpPr>
            <p:nvPr/>
          </p:nvSpPr>
          <p:spPr bwMode="auto">
            <a:xfrm rot="-1017263">
              <a:off x="2330376" y="1905681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856279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/>
              <a:t>Estrutura da Internet: rede de redes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5CA30C-BB3F-4695-823B-CAA85338B9D0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73075" y="1193070"/>
            <a:ext cx="8204200" cy="90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0"/>
              <a:buChar char="r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ZapfDingbats" pitchFamily="82" charset="0"/>
              <a:buChar char="m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buSzPct val="75000"/>
              <a:buFont typeface="Wingdings" pitchFamily="2" charset="2"/>
              <a:buNone/>
            </a:pPr>
            <a:r>
              <a:rPr lang="pt-BR" altLang="pt-BR" sz="2000" i="1" kern="0" dirty="0" smtClean="0">
                <a:solidFill>
                  <a:srgbClr val="CC0000"/>
                </a:solidFill>
                <a:ea typeface="ＭＳ Ｐゴシック" pitchFamily="34" charset="-128"/>
              </a:rPr>
              <a:t>Opção: </a:t>
            </a:r>
            <a:r>
              <a:rPr lang="pt-BR" altLang="pt-BR" sz="2000" kern="0" dirty="0" smtClean="0">
                <a:ea typeface="ＭＳ Ｐゴシック" pitchFamily="34" charset="-128"/>
              </a:rPr>
              <a:t>conectar cada ISP de acesso a cada um dos demais </a:t>
            </a:r>
            <a:r>
              <a:rPr lang="pt-BR" altLang="pt-BR" sz="2000" kern="0" dirty="0" err="1" smtClean="0">
                <a:ea typeface="ＭＳ Ｐゴシック" pitchFamily="34" charset="-128"/>
              </a:rPr>
              <a:t>ISPs</a:t>
            </a:r>
            <a:r>
              <a:rPr lang="pt-BR" altLang="pt-BR" sz="2000" kern="0" dirty="0" smtClean="0">
                <a:ea typeface="ＭＳ Ｐゴシック" pitchFamily="34" charset="-128"/>
              </a:rPr>
              <a:t> de acesso?</a:t>
            </a:r>
          </a:p>
          <a:p>
            <a:pPr marL="0" indent="0" eaLnBrk="1" hangingPunct="1">
              <a:buSzPct val="75000"/>
              <a:buFont typeface="Wingdings" pitchFamily="2" charset="2"/>
              <a:buNone/>
            </a:pPr>
            <a:endParaRPr lang="pt-BR" altLang="pt-BR" sz="2400" kern="0" dirty="0" smtClean="0">
              <a:ea typeface="ＭＳ Ｐゴシック" pitchFamily="34" charset="-128"/>
            </a:endParaRPr>
          </a:p>
        </p:txBody>
      </p: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450850" y="1849438"/>
            <a:ext cx="8437563" cy="4559300"/>
            <a:chOff x="154891" y="1905681"/>
            <a:chExt cx="8436427" cy="4559651"/>
          </a:xfrm>
        </p:grpSpPr>
        <p:grpSp>
          <p:nvGrpSpPr>
            <p:cNvPr id="8" name="Group 2"/>
            <p:cNvGrpSpPr>
              <a:grpSpLocks/>
            </p:cNvGrpSpPr>
            <p:nvPr/>
          </p:nvGrpSpPr>
          <p:grpSpPr bwMode="auto">
            <a:xfrm>
              <a:off x="1529396" y="2297655"/>
              <a:ext cx="648422" cy="418253"/>
              <a:chOff x="3053396" y="4304255"/>
              <a:chExt cx="648422" cy="418253"/>
            </a:xfrm>
          </p:grpSpPr>
          <p:sp>
            <p:nvSpPr>
              <p:cNvPr id="60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" name="TextBox 1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9" name="Group 131"/>
            <p:cNvGrpSpPr>
              <a:grpSpLocks/>
            </p:cNvGrpSpPr>
            <p:nvPr/>
          </p:nvGrpSpPr>
          <p:grpSpPr bwMode="auto">
            <a:xfrm>
              <a:off x="373696" y="3097755"/>
              <a:ext cx="648422" cy="418253"/>
              <a:chOff x="3053396" y="4304255"/>
              <a:chExt cx="648422" cy="418253"/>
            </a:xfrm>
          </p:grpSpPr>
          <p:sp>
            <p:nvSpPr>
              <p:cNvPr id="58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" name="TextBox 133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10" name="Group 135"/>
            <p:cNvGrpSpPr>
              <a:grpSpLocks/>
            </p:cNvGrpSpPr>
            <p:nvPr/>
          </p:nvGrpSpPr>
          <p:grpSpPr bwMode="auto">
            <a:xfrm>
              <a:off x="6037896" y="2551655"/>
              <a:ext cx="648422" cy="418253"/>
              <a:chOff x="3053396" y="4304255"/>
              <a:chExt cx="648422" cy="418253"/>
            </a:xfrm>
          </p:grpSpPr>
          <p:sp>
            <p:nvSpPr>
              <p:cNvPr id="56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7" name="TextBox 137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11" name="Group 138"/>
            <p:cNvGrpSpPr>
              <a:grpSpLocks/>
            </p:cNvGrpSpPr>
            <p:nvPr/>
          </p:nvGrpSpPr>
          <p:grpSpPr bwMode="auto">
            <a:xfrm>
              <a:off x="945196" y="5409155"/>
              <a:ext cx="648422" cy="418253"/>
              <a:chOff x="3053396" y="4304255"/>
              <a:chExt cx="648422" cy="418253"/>
            </a:xfrm>
          </p:grpSpPr>
          <p:sp>
            <p:nvSpPr>
              <p:cNvPr id="54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5" name="TextBox 140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12" name="Group 141"/>
            <p:cNvGrpSpPr>
              <a:grpSpLocks/>
            </p:cNvGrpSpPr>
            <p:nvPr/>
          </p:nvGrpSpPr>
          <p:grpSpPr bwMode="auto">
            <a:xfrm>
              <a:off x="526096" y="4786855"/>
              <a:ext cx="648422" cy="418253"/>
              <a:chOff x="3053396" y="4304255"/>
              <a:chExt cx="648422" cy="418253"/>
            </a:xfrm>
          </p:grpSpPr>
          <p:sp>
            <p:nvSpPr>
              <p:cNvPr id="52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" name="TextBox 143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13" name="Group 144"/>
            <p:cNvGrpSpPr>
              <a:grpSpLocks/>
            </p:cNvGrpSpPr>
            <p:nvPr/>
          </p:nvGrpSpPr>
          <p:grpSpPr bwMode="auto">
            <a:xfrm>
              <a:off x="297496" y="4126455"/>
              <a:ext cx="648422" cy="418253"/>
              <a:chOff x="3053396" y="4304255"/>
              <a:chExt cx="648422" cy="418253"/>
            </a:xfrm>
          </p:grpSpPr>
          <p:sp>
            <p:nvSpPr>
              <p:cNvPr id="50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" name="TextBox 146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14" name="Group 147"/>
            <p:cNvGrpSpPr>
              <a:grpSpLocks/>
            </p:cNvGrpSpPr>
            <p:nvPr/>
          </p:nvGrpSpPr>
          <p:grpSpPr bwMode="auto">
            <a:xfrm>
              <a:off x="6787196" y="2983455"/>
              <a:ext cx="648422" cy="418253"/>
              <a:chOff x="3053396" y="4304255"/>
              <a:chExt cx="648422" cy="418253"/>
            </a:xfrm>
          </p:grpSpPr>
          <p:sp>
            <p:nvSpPr>
              <p:cNvPr id="48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9" name="TextBox 149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15" name="Group 150"/>
            <p:cNvGrpSpPr>
              <a:grpSpLocks/>
            </p:cNvGrpSpPr>
            <p:nvPr/>
          </p:nvGrpSpPr>
          <p:grpSpPr bwMode="auto">
            <a:xfrm>
              <a:off x="3129596" y="2056355"/>
              <a:ext cx="648422" cy="418253"/>
              <a:chOff x="3053396" y="4304255"/>
              <a:chExt cx="648422" cy="418253"/>
            </a:xfrm>
          </p:grpSpPr>
          <p:sp>
            <p:nvSpPr>
              <p:cNvPr id="46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7" name="TextBox 152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16" name="Group 153"/>
            <p:cNvGrpSpPr>
              <a:grpSpLocks/>
            </p:cNvGrpSpPr>
            <p:nvPr/>
          </p:nvGrpSpPr>
          <p:grpSpPr bwMode="auto">
            <a:xfrm>
              <a:off x="754696" y="2704055"/>
              <a:ext cx="648422" cy="418253"/>
              <a:chOff x="3053396" y="4304255"/>
              <a:chExt cx="648422" cy="418253"/>
            </a:xfrm>
          </p:grpSpPr>
          <p:sp>
            <p:nvSpPr>
              <p:cNvPr id="44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5" name="TextBox 155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17" name="Group 156"/>
            <p:cNvGrpSpPr>
              <a:grpSpLocks/>
            </p:cNvGrpSpPr>
            <p:nvPr/>
          </p:nvGrpSpPr>
          <p:grpSpPr bwMode="auto">
            <a:xfrm>
              <a:off x="4043996" y="2030955"/>
              <a:ext cx="648422" cy="418253"/>
              <a:chOff x="3053396" y="4304255"/>
              <a:chExt cx="648422" cy="418253"/>
            </a:xfrm>
          </p:grpSpPr>
          <p:sp>
            <p:nvSpPr>
              <p:cNvPr id="42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3" name="TextBox 158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18" name="Group 160"/>
            <p:cNvGrpSpPr>
              <a:grpSpLocks/>
            </p:cNvGrpSpPr>
            <p:nvPr/>
          </p:nvGrpSpPr>
          <p:grpSpPr bwMode="auto">
            <a:xfrm>
              <a:off x="7104696" y="5663155"/>
              <a:ext cx="648422" cy="418253"/>
              <a:chOff x="3053396" y="4304255"/>
              <a:chExt cx="648422" cy="418253"/>
            </a:xfrm>
          </p:grpSpPr>
          <p:sp>
            <p:nvSpPr>
              <p:cNvPr id="40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1" name="TextBox 162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19" name="Group 163"/>
            <p:cNvGrpSpPr>
              <a:grpSpLocks/>
            </p:cNvGrpSpPr>
            <p:nvPr/>
          </p:nvGrpSpPr>
          <p:grpSpPr bwMode="auto">
            <a:xfrm>
              <a:off x="7942896" y="5015455"/>
              <a:ext cx="648422" cy="418253"/>
              <a:chOff x="3053396" y="4304255"/>
              <a:chExt cx="648422" cy="418253"/>
            </a:xfrm>
          </p:grpSpPr>
          <p:sp>
            <p:nvSpPr>
              <p:cNvPr id="38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9" name="TextBox 165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0" name="Group 166"/>
            <p:cNvGrpSpPr>
              <a:grpSpLocks/>
            </p:cNvGrpSpPr>
            <p:nvPr/>
          </p:nvGrpSpPr>
          <p:grpSpPr bwMode="auto">
            <a:xfrm>
              <a:off x="7714296" y="4101055"/>
              <a:ext cx="648422" cy="418253"/>
              <a:chOff x="3053396" y="4304255"/>
              <a:chExt cx="648422" cy="418253"/>
            </a:xfrm>
          </p:grpSpPr>
          <p:sp>
            <p:nvSpPr>
              <p:cNvPr id="36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7" name="TextBox 168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1" name="Group 169"/>
            <p:cNvGrpSpPr>
              <a:grpSpLocks/>
            </p:cNvGrpSpPr>
            <p:nvPr/>
          </p:nvGrpSpPr>
          <p:grpSpPr bwMode="auto">
            <a:xfrm>
              <a:off x="4869496" y="5904455"/>
              <a:ext cx="648422" cy="418253"/>
              <a:chOff x="3053396" y="4304255"/>
              <a:chExt cx="648422" cy="418253"/>
            </a:xfrm>
          </p:grpSpPr>
          <p:sp>
            <p:nvSpPr>
              <p:cNvPr id="34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5" name="TextBox 171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2" name="Group 172"/>
            <p:cNvGrpSpPr>
              <a:grpSpLocks/>
            </p:cNvGrpSpPr>
            <p:nvPr/>
          </p:nvGrpSpPr>
          <p:grpSpPr bwMode="auto">
            <a:xfrm>
              <a:off x="3955096" y="6044155"/>
              <a:ext cx="648422" cy="418253"/>
              <a:chOff x="3053396" y="4304255"/>
              <a:chExt cx="648422" cy="418253"/>
            </a:xfrm>
          </p:grpSpPr>
          <p:sp>
            <p:nvSpPr>
              <p:cNvPr id="32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" name="TextBox 174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3" name="Group 175"/>
            <p:cNvGrpSpPr>
              <a:grpSpLocks/>
            </p:cNvGrpSpPr>
            <p:nvPr/>
          </p:nvGrpSpPr>
          <p:grpSpPr bwMode="auto">
            <a:xfrm>
              <a:off x="2735896" y="5891755"/>
              <a:ext cx="648422" cy="418253"/>
              <a:chOff x="3053396" y="4304255"/>
              <a:chExt cx="648422" cy="418253"/>
            </a:xfrm>
          </p:grpSpPr>
          <p:sp>
            <p:nvSpPr>
              <p:cNvPr id="30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" name="TextBox 177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sp>
          <p:nvSpPr>
            <p:cNvPr id="24" name="TextBox 4"/>
            <p:cNvSpPr txBox="1">
              <a:spLocks noChangeArrowheads="1"/>
            </p:cNvSpPr>
            <p:nvPr/>
          </p:nvSpPr>
          <p:spPr bwMode="auto">
            <a:xfrm rot="1053502">
              <a:off x="5143500" y="1955800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25" name="TextBox 179"/>
            <p:cNvSpPr txBox="1">
              <a:spLocks noChangeArrowheads="1"/>
            </p:cNvSpPr>
            <p:nvPr/>
          </p:nvSpPr>
          <p:spPr bwMode="auto">
            <a:xfrm rot="2829263">
              <a:off x="7429500" y="3429000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26" name="TextBox 180"/>
            <p:cNvSpPr txBox="1">
              <a:spLocks noChangeArrowheads="1"/>
            </p:cNvSpPr>
            <p:nvPr/>
          </p:nvSpPr>
          <p:spPr bwMode="auto">
            <a:xfrm rot="9845918">
              <a:off x="6098241" y="5942112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27" name="TextBox 181"/>
            <p:cNvSpPr txBox="1">
              <a:spLocks noChangeArrowheads="1"/>
            </p:cNvSpPr>
            <p:nvPr/>
          </p:nvSpPr>
          <p:spPr bwMode="auto">
            <a:xfrm rot="-9948738">
              <a:off x="1730786" y="5845469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28" name="TextBox 182"/>
            <p:cNvSpPr txBox="1">
              <a:spLocks noChangeArrowheads="1"/>
            </p:cNvSpPr>
            <p:nvPr/>
          </p:nvSpPr>
          <p:spPr bwMode="auto">
            <a:xfrm rot="-4992697">
              <a:off x="144631" y="3539025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29" name="TextBox 183"/>
            <p:cNvSpPr txBox="1">
              <a:spLocks noChangeArrowheads="1"/>
            </p:cNvSpPr>
            <p:nvPr/>
          </p:nvSpPr>
          <p:spPr bwMode="auto">
            <a:xfrm rot="-1017263">
              <a:off x="2330376" y="1905681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</p:grpSp>
      <p:grpSp>
        <p:nvGrpSpPr>
          <p:cNvPr id="62" name="Group 223"/>
          <p:cNvGrpSpPr>
            <a:grpSpLocks/>
          </p:cNvGrpSpPr>
          <p:nvPr/>
        </p:nvGrpSpPr>
        <p:grpSpPr bwMode="auto">
          <a:xfrm>
            <a:off x="1158875" y="2305050"/>
            <a:ext cx="7094538" cy="3695700"/>
            <a:chOff x="862570" y="2361120"/>
            <a:chExt cx="7094553" cy="3695520"/>
          </a:xfrm>
        </p:grpSpPr>
        <p:cxnSp>
          <p:nvCxnSpPr>
            <p:cNvPr id="63" name="Straight Connector 224"/>
            <p:cNvCxnSpPr>
              <a:cxnSpLocks noChangeShapeType="1"/>
            </p:cNvCxnSpPr>
            <p:nvPr/>
          </p:nvCxnSpPr>
          <p:spPr bwMode="auto">
            <a:xfrm flipH="1">
              <a:off x="1446332" y="2897188"/>
              <a:ext cx="4736982" cy="25351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" name="Straight Connector 225"/>
            <p:cNvCxnSpPr>
              <a:cxnSpLocks noChangeShapeType="1"/>
            </p:cNvCxnSpPr>
            <p:nvPr/>
          </p:nvCxnSpPr>
          <p:spPr bwMode="auto">
            <a:xfrm flipH="1">
              <a:off x="2972043" y="2885760"/>
              <a:ext cx="3213953" cy="30412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" name="Straight Connector 226"/>
            <p:cNvCxnSpPr>
              <a:cxnSpLocks noChangeShapeType="1"/>
            </p:cNvCxnSpPr>
            <p:nvPr/>
          </p:nvCxnSpPr>
          <p:spPr bwMode="auto">
            <a:xfrm flipH="1">
              <a:off x="4328465" y="2877120"/>
              <a:ext cx="1866171" cy="31795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" name="Straight Connector 227"/>
            <p:cNvCxnSpPr>
              <a:cxnSpLocks noChangeShapeType="1"/>
            </p:cNvCxnSpPr>
            <p:nvPr/>
          </p:nvCxnSpPr>
          <p:spPr bwMode="auto">
            <a:xfrm flipH="1">
              <a:off x="5270184" y="2877120"/>
              <a:ext cx="915812" cy="30585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" name="Straight Connector 228"/>
            <p:cNvCxnSpPr>
              <a:cxnSpLocks noChangeShapeType="1"/>
            </p:cNvCxnSpPr>
            <p:nvPr/>
          </p:nvCxnSpPr>
          <p:spPr bwMode="auto">
            <a:xfrm>
              <a:off x="6167438" y="2901156"/>
              <a:ext cx="1141702" cy="28012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8" name="Straight Connector 229"/>
            <p:cNvCxnSpPr>
              <a:cxnSpLocks noChangeShapeType="1"/>
            </p:cNvCxnSpPr>
            <p:nvPr/>
          </p:nvCxnSpPr>
          <p:spPr bwMode="auto">
            <a:xfrm>
              <a:off x="6171406" y="2889250"/>
              <a:ext cx="1785717" cy="23552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" name="Straight Connector 230"/>
            <p:cNvCxnSpPr>
              <a:cxnSpLocks noChangeShapeType="1"/>
            </p:cNvCxnSpPr>
            <p:nvPr/>
          </p:nvCxnSpPr>
          <p:spPr bwMode="auto">
            <a:xfrm>
              <a:off x="6179344" y="2881313"/>
              <a:ext cx="1587707" cy="13868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0" name="Straight Connector 231"/>
            <p:cNvCxnSpPr>
              <a:cxnSpLocks noChangeShapeType="1"/>
            </p:cNvCxnSpPr>
            <p:nvPr/>
          </p:nvCxnSpPr>
          <p:spPr bwMode="auto">
            <a:xfrm>
              <a:off x="6179344" y="2897188"/>
              <a:ext cx="602786" cy="2909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1" name="Straight Connector 232"/>
            <p:cNvCxnSpPr>
              <a:cxnSpLocks noChangeShapeType="1"/>
            </p:cNvCxnSpPr>
            <p:nvPr/>
          </p:nvCxnSpPr>
          <p:spPr bwMode="auto">
            <a:xfrm>
              <a:off x="4584546" y="2364240"/>
              <a:ext cx="1558252" cy="5128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" name="Straight Connector 233"/>
            <p:cNvCxnSpPr>
              <a:cxnSpLocks noChangeShapeType="1"/>
            </p:cNvCxnSpPr>
            <p:nvPr/>
          </p:nvCxnSpPr>
          <p:spPr bwMode="auto">
            <a:xfrm>
              <a:off x="3691549" y="2361120"/>
              <a:ext cx="2485808" cy="5332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" name="Straight Connector 234"/>
            <p:cNvCxnSpPr>
              <a:cxnSpLocks noChangeShapeType="1"/>
            </p:cNvCxnSpPr>
            <p:nvPr/>
          </p:nvCxnSpPr>
          <p:spPr bwMode="auto">
            <a:xfrm>
              <a:off x="2081460" y="2548080"/>
              <a:ext cx="4078617" cy="3376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4" name="Straight Connector 235"/>
            <p:cNvCxnSpPr>
              <a:cxnSpLocks noChangeShapeType="1"/>
            </p:cNvCxnSpPr>
            <p:nvPr/>
          </p:nvCxnSpPr>
          <p:spPr bwMode="auto">
            <a:xfrm flipV="1">
              <a:off x="1309418" y="2903040"/>
              <a:ext cx="4842020" cy="30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5" name="Straight Connector 236"/>
            <p:cNvCxnSpPr>
              <a:cxnSpLocks noChangeShapeType="1"/>
            </p:cNvCxnSpPr>
            <p:nvPr/>
          </p:nvCxnSpPr>
          <p:spPr bwMode="auto">
            <a:xfrm flipV="1">
              <a:off x="934801" y="2894400"/>
              <a:ext cx="5242556" cy="3770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6" name="Straight Connector 237"/>
            <p:cNvCxnSpPr>
              <a:cxnSpLocks noChangeShapeType="1"/>
            </p:cNvCxnSpPr>
            <p:nvPr/>
          </p:nvCxnSpPr>
          <p:spPr bwMode="auto">
            <a:xfrm flipV="1">
              <a:off x="862570" y="2901156"/>
              <a:ext cx="5296930" cy="13866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7" name="Straight Connector 238"/>
            <p:cNvCxnSpPr>
              <a:cxnSpLocks noChangeShapeType="1"/>
            </p:cNvCxnSpPr>
            <p:nvPr/>
          </p:nvCxnSpPr>
          <p:spPr bwMode="auto">
            <a:xfrm flipV="1">
              <a:off x="1101367" y="2901156"/>
              <a:ext cx="5077977" cy="20260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8" name="TextBox 26"/>
          <p:cNvSpPr txBox="1">
            <a:spLocks noChangeArrowheads="1"/>
          </p:cNvSpPr>
          <p:nvPr/>
        </p:nvSpPr>
        <p:spPr bwMode="auto">
          <a:xfrm>
            <a:off x="2497138" y="3403600"/>
            <a:ext cx="4268787" cy="156966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/>
            <a:r>
              <a:rPr lang="pt-BR" altLang="pt-BR" dirty="0" smtClean="0"/>
              <a:t>Conectar cada ISP de acesso a cada um dos demais </a:t>
            </a:r>
            <a:r>
              <a:rPr lang="pt-BR" altLang="pt-BR" i="1" dirty="0" smtClean="0">
                <a:solidFill>
                  <a:srgbClr val="CC0000"/>
                </a:solidFill>
              </a:rPr>
              <a:t>não escala: </a:t>
            </a:r>
            <a:r>
              <a:rPr lang="pt-BR" altLang="pt-BR" dirty="0" smtClean="0"/>
              <a:t>são necessárias O(</a:t>
            </a:r>
            <a:r>
              <a:rPr lang="pt-BR" altLang="pt-BR" i="1" dirty="0" smtClean="0"/>
              <a:t>N</a:t>
            </a:r>
            <a:r>
              <a:rPr lang="pt-BR" altLang="pt-BR" baseline="30000" dirty="0" smtClean="0"/>
              <a:t>2</a:t>
            </a:r>
            <a:r>
              <a:rPr lang="pt-BR" altLang="pt-BR" dirty="0" smtClean="0"/>
              <a:t>) conexões</a:t>
            </a:r>
            <a:r>
              <a:rPr lang="en-US" altLang="pt-BR" dirty="0" smtClean="0"/>
              <a:t>.</a:t>
            </a:r>
            <a:endParaRPr lang="en-US" altLang="pt-BR" dirty="0"/>
          </a:p>
        </p:txBody>
      </p:sp>
    </p:spTree>
    <p:extLst>
      <p:ext uri="{BB962C8B-B14F-4D97-AF65-F5344CB8AC3E}">
        <p14:creationId xmlns:p14="http://schemas.microsoft.com/office/powerpoint/2010/main" val="1801633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6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/>
              <a:t>Estrutura da Internet: rede de redes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5CA30C-BB3F-4695-823B-CAA85338B9D0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73075" y="1193070"/>
            <a:ext cx="8204200" cy="90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0"/>
              <a:buChar char="r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ZapfDingbats" pitchFamily="82" charset="0"/>
              <a:buChar char="m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buSzPct val="75000"/>
              <a:buFont typeface="Wingdings" pitchFamily="2" charset="2"/>
              <a:buNone/>
            </a:pPr>
            <a:r>
              <a:rPr lang="pt-BR" altLang="pt-BR" sz="2000" i="1" kern="0" dirty="0" smtClean="0">
                <a:solidFill>
                  <a:srgbClr val="CC0000"/>
                </a:solidFill>
                <a:ea typeface="ＭＳ Ｐゴシック" pitchFamily="34" charset="-128"/>
              </a:rPr>
              <a:t>Opção: </a:t>
            </a:r>
            <a:r>
              <a:rPr lang="pt-BR" altLang="pt-BR" sz="2000" kern="0" dirty="0" smtClean="0">
                <a:ea typeface="ＭＳ Ｐゴシック" pitchFamily="34" charset="-128"/>
              </a:rPr>
              <a:t>conectar cada ISP de acesso a um ISP de trânsito global? Os </a:t>
            </a:r>
            <a:r>
              <a:rPr lang="pt-BR" altLang="pt-BR" sz="2000" kern="0" dirty="0" err="1" smtClean="0">
                <a:ea typeface="ＭＳ Ｐゴシック" pitchFamily="34" charset="-128"/>
              </a:rPr>
              <a:t>ISPs</a:t>
            </a:r>
            <a:r>
              <a:rPr lang="pt-BR" altLang="pt-BR" sz="2000" kern="0" dirty="0" smtClean="0">
                <a:ea typeface="ＭＳ Ｐゴシック" pitchFamily="34" charset="-128"/>
              </a:rPr>
              <a:t> de </a:t>
            </a:r>
            <a:r>
              <a:rPr lang="pt-BR" altLang="pt-BR" sz="2000" kern="0" dirty="0" smtClean="0">
                <a:solidFill>
                  <a:srgbClr val="FF0000"/>
                </a:solidFill>
                <a:ea typeface="ＭＳ Ｐゴシック" pitchFamily="34" charset="-128"/>
              </a:rPr>
              <a:t>usuário</a:t>
            </a:r>
            <a:r>
              <a:rPr lang="pt-BR" altLang="pt-BR" sz="2000" kern="0" dirty="0" smtClean="0">
                <a:ea typeface="ＭＳ Ｐゴシック" pitchFamily="34" charset="-128"/>
              </a:rPr>
              <a:t> e </a:t>
            </a:r>
            <a:r>
              <a:rPr lang="pt-BR" altLang="pt-BR" sz="2000" kern="0" dirty="0" smtClean="0">
                <a:solidFill>
                  <a:srgbClr val="FF0000"/>
                </a:solidFill>
                <a:ea typeface="ＭＳ Ｐゴシック" pitchFamily="34" charset="-128"/>
              </a:rPr>
              <a:t>provedor</a:t>
            </a:r>
            <a:r>
              <a:rPr lang="pt-BR" altLang="pt-BR" sz="2000" kern="0" dirty="0" smtClean="0">
                <a:ea typeface="ＭＳ Ｐゴシック" pitchFamily="34" charset="-128"/>
              </a:rPr>
              <a:t> têm um acordo econômico.</a:t>
            </a:r>
          </a:p>
          <a:p>
            <a:pPr marL="0" indent="0" eaLnBrk="1" hangingPunct="1">
              <a:buSzPct val="75000"/>
              <a:buFont typeface="Wingdings" pitchFamily="2" charset="2"/>
              <a:buNone/>
            </a:pPr>
            <a:endParaRPr lang="pt-BR" altLang="pt-BR" sz="2400" kern="0" dirty="0" smtClean="0">
              <a:ea typeface="ＭＳ Ｐゴシック" pitchFamily="34" charset="-128"/>
            </a:endParaRPr>
          </a:p>
        </p:txBody>
      </p:sp>
      <p:grpSp>
        <p:nvGrpSpPr>
          <p:cNvPr id="79" name="Group 5"/>
          <p:cNvGrpSpPr>
            <a:grpSpLocks/>
          </p:cNvGrpSpPr>
          <p:nvPr/>
        </p:nvGrpSpPr>
        <p:grpSpPr bwMode="auto">
          <a:xfrm>
            <a:off x="450850" y="1849438"/>
            <a:ext cx="8437563" cy="4559300"/>
            <a:chOff x="154891" y="1905681"/>
            <a:chExt cx="8436427" cy="4559651"/>
          </a:xfrm>
        </p:grpSpPr>
        <p:grpSp>
          <p:nvGrpSpPr>
            <p:cNvPr id="80" name="Group 2"/>
            <p:cNvGrpSpPr>
              <a:grpSpLocks/>
            </p:cNvGrpSpPr>
            <p:nvPr/>
          </p:nvGrpSpPr>
          <p:grpSpPr bwMode="auto">
            <a:xfrm>
              <a:off x="1529396" y="2297655"/>
              <a:ext cx="648422" cy="418253"/>
              <a:chOff x="3053396" y="4304255"/>
              <a:chExt cx="648422" cy="418253"/>
            </a:xfrm>
          </p:grpSpPr>
          <p:sp>
            <p:nvSpPr>
              <p:cNvPr id="132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3" name="TextBox 1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81" name="Group 131"/>
            <p:cNvGrpSpPr>
              <a:grpSpLocks/>
            </p:cNvGrpSpPr>
            <p:nvPr/>
          </p:nvGrpSpPr>
          <p:grpSpPr bwMode="auto">
            <a:xfrm>
              <a:off x="373696" y="3097755"/>
              <a:ext cx="648422" cy="418253"/>
              <a:chOff x="3053396" y="4304255"/>
              <a:chExt cx="648422" cy="418253"/>
            </a:xfrm>
          </p:grpSpPr>
          <p:sp>
            <p:nvSpPr>
              <p:cNvPr id="130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1" name="TextBox 133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82" name="Group 135"/>
            <p:cNvGrpSpPr>
              <a:grpSpLocks/>
            </p:cNvGrpSpPr>
            <p:nvPr/>
          </p:nvGrpSpPr>
          <p:grpSpPr bwMode="auto">
            <a:xfrm>
              <a:off x="6037896" y="2551655"/>
              <a:ext cx="648422" cy="418253"/>
              <a:chOff x="3053396" y="4304255"/>
              <a:chExt cx="648422" cy="418253"/>
            </a:xfrm>
          </p:grpSpPr>
          <p:sp>
            <p:nvSpPr>
              <p:cNvPr id="128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29" name="TextBox 137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83" name="Group 138"/>
            <p:cNvGrpSpPr>
              <a:grpSpLocks/>
            </p:cNvGrpSpPr>
            <p:nvPr/>
          </p:nvGrpSpPr>
          <p:grpSpPr bwMode="auto">
            <a:xfrm>
              <a:off x="945196" y="5409155"/>
              <a:ext cx="648422" cy="418253"/>
              <a:chOff x="3053396" y="4304255"/>
              <a:chExt cx="648422" cy="418253"/>
            </a:xfrm>
          </p:grpSpPr>
          <p:sp>
            <p:nvSpPr>
              <p:cNvPr id="126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27" name="TextBox 140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84" name="Group 141"/>
            <p:cNvGrpSpPr>
              <a:grpSpLocks/>
            </p:cNvGrpSpPr>
            <p:nvPr/>
          </p:nvGrpSpPr>
          <p:grpSpPr bwMode="auto">
            <a:xfrm>
              <a:off x="526096" y="4786855"/>
              <a:ext cx="648422" cy="418253"/>
              <a:chOff x="3053396" y="4304255"/>
              <a:chExt cx="648422" cy="418253"/>
            </a:xfrm>
          </p:grpSpPr>
          <p:sp>
            <p:nvSpPr>
              <p:cNvPr id="124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25" name="TextBox 143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85" name="Group 144"/>
            <p:cNvGrpSpPr>
              <a:grpSpLocks/>
            </p:cNvGrpSpPr>
            <p:nvPr/>
          </p:nvGrpSpPr>
          <p:grpSpPr bwMode="auto">
            <a:xfrm>
              <a:off x="297496" y="4126455"/>
              <a:ext cx="648422" cy="418253"/>
              <a:chOff x="3053396" y="4304255"/>
              <a:chExt cx="648422" cy="418253"/>
            </a:xfrm>
          </p:grpSpPr>
          <p:sp>
            <p:nvSpPr>
              <p:cNvPr id="122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23" name="TextBox 146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86" name="Group 147"/>
            <p:cNvGrpSpPr>
              <a:grpSpLocks/>
            </p:cNvGrpSpPr>
            <p:nvPr/>
          </p:nvGrpSpPr>
          <p:grpSpPr bwMode="auto">
            <a:xfrm>
              <a:off x="6787196" y="2983455"/>
              <a:ext cx="648422" cy="418253"/>
              <a:chOff x="3053396" y="4304255"/>
              <a:chExt cx="648422" cy="418253"/>
            </a:xfrm>
          </p:grpSpPr>
          <p:sp>
            <p:nvSpPr>
              <p:cNvPr id="120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21" name="TextBox 149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87" name="Group 150"/>
            <p:cNvGrpSpPr>
              <a:grpSpLocks/>
            </p:cNvGrpSpPr>
            <p:nvPr/>
          </p:nvGrpSpPr>
          <p:grpSpPr bwMode="auto">
            <a:xfrm>
              <a:off x="3129596" y="2056355"/>
              <a:ext cx="648422" cy="418253"/>
              <a:chOff x="3053396" y="4304255"/>
              <a:chExt cx="648422" cy="418253"/>
            </a:xfrm>
          </p:grpSpPr>
          <p:sp>
            <p:nvSpPr>
              <p:cNvPr id="118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19" name="TextBox 152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88" name="Group 153"/>
            <p:cNvGrpSpPr>
              <a:grpSpLocks/>
            </p:cNvGrpSpPr>
            <p:nvPr/>
          </p:nvGrpSpPr>
          <p:grpSpPr bwMode="auto">
            <a:xfrm>
              <a:off x="754696" y="2704055"/>
              <a:ext cx="648422" cy="418253"/>
              <a:chOff x="3053396" y="4304255"/>
              <a:chExt cx="648422" cy="418253"/>
            </a:xfrm>
          </p:grpSpPr>
          <p:sp>
            <p:nvSpPr>
              <p:cNvPr id="116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17" name="TextBox 155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89" name="Group 156"/>
            <p:cNvGrpSpPr>
              <a:grpSpLocks/>
            </p:cNvGrpSpPr>
            <p:nvPr/>
          </p:nvGrpSpPr>
          <p:grpSpPr bwMode="auto">
            <a:xfrm>
              <a:off x="4043996" y="2030955"/>
              <a:ext cx="648422" cy="418253"/>
              <a:chOff x="3053396" y="4304255"/>
              <a:chExt cx="648422" cy="418253"/>
            </a:xfrm>
          </p:grpSpPr>
          <p:sp>
            <p:nvSpPr>
              <p:cNvPr id="114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15" name="TextBox 158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90" name="Group 160"/>
            <p:cNvGrpSpPr>
              <a:grpSpLocks/>
            </p:cNvGrpSpPr>
            <p:nvPr/>
          </p:nvGrpSpPr>
          <p:grpSpPr bwMode="auto">
            <a:xfrm>
              <a:off x="7104696" y="5663155"/>
              <a:ext cx="648422" cy="418253"/>
              <a:chOff x="3053396" y="4304255"/>
              <a:chExt cx="648422" cy="418253"/>
            </a:xfrm>
          </p:grpSpPr>
          <p:sp>
            <p:nvSpPr>
              <p:cNvPr id="112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13" name="TextBox 162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91" name="Group 163"/>
            <p:cNvGrpSpPr>
              <a:grpSpLocks/>
            </p:cNvGrpSpPr>
            <p:nvPr/>
          </p:nvGrpSpPr>
          <p:grpSpPr bwMode="auto">
            <a:xfrm>
              <a:off x="7942896" y="5015455"/>
              <a:ext cx="648422" cy="418253"/>
              <a:chOff x="3053396" y="4304255"/>
              <a:chExt cx="648422" cy="418253"/>
            </a:xfrm>
          </p:grpSpPr>
          <p:sp>
            <p:nvSpPr>
              <p:cNvPr id="110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11" name="TextBox 165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92" name="Group 166"/>
            <p:cNvGrpSpPr>
              <a:grpSpLocks/>
            </p:cNvGrpSpPr>
            <p:nvPr/>
          </p:nvGrpSpPr>
          <p:grpSpPr bwMode="auto">
            <a:xfrm>
              <a:off x="7714296" y="4101055"/>
              <a:ext cx="648422" cy="418253"/>
              <a:chOff x="3053396" y="4304255"/>
              <a:chExt cx="648422" cy="418253"/>
            </a:xfrm>
          </p:grpSpPr>
          <p:sp>
            <p:nvSpPr>
              <p:cNvPr id="108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09" name="TextBox 168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93" name="Group 169"/>
            <p:cNvGrpSpPr>
              <a:grpSpLocks/>
            </p:cNvGrpSpPr>
            <p:nvPr/>
          </p:nvGrpSpPr>
          <p:grpSpPr bwMode="auto">
            <a:xfrm>
              <a:off x="4869496" y="5904455"/>
              <a:ext cx="648422" cy="418253"/>
              <a:chOff x="3053396" y="4304255"/>
              <a:chExt cx="648422" cy="418253"/>
            </a:xfrm>
          </p:grpSpPr>
          <p:sp>
            <p:nvSpPr>
              <p:cNvPr id="106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07" name="TextBox 171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94" name="Group 172"/>
            <p:cNvGrpSpPr>
              <a:grpSpLocks/>
            </p:cNvGrpSpPr>
            <p:nvPr/>
          </p:nvGrpSpPr>
          <p:grpSpPr bwMode="auto">
            <a:xfrm>
              <a:off x="3955096" y="6044155"/>
              <a:ext cx="648422" cy="418253"/>
              <a:chOff x="3053396" y="4304255"/>
              <a:chExt cx="648422" cy="418253"/>
            </a:xfrm>
          </p:grpSpPr>
          <p:sp>
            <p:nvSpPr>
              <p:cNvPr id="104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05" name="TextBox 174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95" name="Group 175"/>
            <p:cNvGrpSpPr>
              <a:grpSpLocks/>
            </p:cNvGrpSpPr>
            <p:nvPr/>
          </p:nvGrpSpPr>
          <p:grpSpPr bwMode="auto">
            <a:xfrm>
              <a:off x="2735896" y="5891755"/>
              <a:ext cx="648422" cy="418253"/>
              <a:chOff x="3053396" y="4304255"/>
              <a:chExt cx="648422" cy="418253"/>
            </a:xfrm>
          </p:grpSpPr>
          <p:sp>
            <p:nvSpPr>
              <p:cNvPr id="102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03" name="TextBox 177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sp>
          <p:nvSpPr>
            <p:cNvPr id="96" name="TextBox 4"/>
            <p:cNvSpPr txBox="1">
              <a:spLocks noChangeArrowheads="1"/>
            </p:cNvSpPr>
            <p:nvPr/>
          </p:nvSpPr>
          <p:spPr bwMode="auto">
            <a:xfrm rot="1053502">
              <a:off x="5143500" y="1955800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97" name="TextBox 179"/>
            <p:cNvSpPr txBox="1">
              <a:spLocks noChangeArrowheads="1"/>
            </p:cNvSpPr>
            <p:nvPr/>
          </p:nvSpPr>
          <p:spPr bwMode="auto">
            <a:xfrm rot="2829263">
              <a:off x="7429500" y="3429000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98" name="TextBox 180"/>
            <p:cNvSpPr txBox="1">
              <a:spLocks noChangeArrowheads="1"/>
            </p:cNvSpPr>
            <p:nvPr/>
          </p:nvSpPr>
          <p:spPr bwMode="auto">
            <a:xfrm rot="9845918">
              <a:off x="6098241" y="5942112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99" name="TextBox 181"/>
            <p:cNvSpPr txBox="1">
              <a:spLocks noChangeArrowheads="1"/>
            </p:cNvSpPr>
            <p:nvPr/>
          </p:nvSpPr>
          <p:spPr bwMode="auto">
            <a:xfrm rot="-9948738">
              <a:off x="1730786" y="5845469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100" name="TextBox 182"/>
            <p:cNvSpPr txBox="1">
              <a:spLocks noChangeArrowheads="1"/>
            </p:cNvSpPr>
            <p:nvPr/>
          </p:nvSpPr>
          <p:spPr bwMode="auto">
            <a:xfrm rot="-4992697">
              <a:off x="144631" y="3539025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101" name="TextBox 183"/>
            <p:cNvSpPr txBox="1">
              <a:spLocks noChangeArrowheads="1"/>
            </p:cNvSpPr>
            <p:nvPr/>
          </p:nvSpPr>
          <p:spPr bwMode="auto">
            <a:xfrm rot="-1017263">
              <a:off x="2330376" y="1905681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</p:grpSp>
      <p:sp>
        <p:nvSpPr>
          <p:cNvPr id="134" name="Oval 3"/>
          <p:cNvSpPr>
            <a:spLocks noChangeArrowheads="1"/>
          </p:cNvSpPr>
          <p:nvPr/>
        </p:nvSpPr>
        <p:spPr bwMode="auto">
          <a:xfrm>
            <a:off x="2716213" y="3192463"/>
            <a:ext cx="3709987" cy="1862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/>
          </a:p>
        </p:txBody>
      </p:sp>
      <p:grpSp>
        <p:nvGrpSpPr>
          <p:cNvPr id="135" name="Group 133"/>
          <p:cNvGrpSpPr>
            <a:grpSpLocks/>
          </p:cNvGrpSpPr>
          <p:nvPr/>
        </p:nvGrpSpPr>
        <p:grpSpPr bwMode="auto">
          <a:xfrm>
            <a:off x="3138488" y="4392613"/>
            <a:ext cx="617537" cy="250825"/>
            <a:chOff x="2356" y="1300"/>
            <a:chExt cx="555" cy="194"/>
          </a:xfrm>
        </p:grpSpPr>
        <p:sp>
          <p:nvSpPr>
            <p:cNvPr id="136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137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138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139" name="Group 137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142" name="Freeform 138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43" name="Freeform 139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140" name="Line 140"/>
            <p:cNvSpPr>
              <a:spLocks noChangeShapeType="1"/>
            </p:cNvSpPr>
            <p:nvPr/>
          </p:nvSpPr>
          <p:spPr bwMode="auto">
            <a:xfrm>
              <a:off x="2357" y="1361"/>
              <a:ext cx="0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41" name="Line 141"/>
            <p:cNvSpPr>
              <a:spLocks noChangeShapeType="1"/>
            </p:cNvSpPr>
            <p:nvPr/>
          </p:nvSpPr>
          <p:spPr bwMode="auto">
            <a:xfrm>
              <a:off x="2907" y="1363"/>
              <a:ext cx="0" cy="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44" name="Group 133"/>
          <p:cNvGrpSpPr>
            <a:grpSpLocks/>
          </p:cNvGrpSpPr>
          <p:nvPr/>
        </p:nvGrpSpPr>
        <p:grpSpPr bwMode="auto">
          <a:xfrm>
            <a:off x="4132263" y="3706813"/>
            <a:ext cx="617537" cy="250825"/>
            <a:chOff x="2356" y="1300"/>
            <a:chExt cx="555" cy="194"/>
          </a:xfrm>
        </p:grpSpPr>
        <p:sp>
          <p:nvSpPr>
            <p:cNvPr id="145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146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147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148" name="Group 137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151" name="Freeform 138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2" name="Freeform 139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149" name="Line 140"/>
            <p:cNvSpPr>
              <a:spLocks noChangeShapeType="1"/>
            </p:cNvSpPr>
            <p:nvPr/>
          </p:nvSpPr>
          <p:spPr bwMode="auto">
            <a:xfrm>
              <a:off x="2357" y="1361"/>
              <a:ext cx="0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50" name="Line 141"/>
            <p:cNvSpPr>
              <a:spLocks noChangeShapeType="1"/>
            </p:cNvSpPr>
            <p:nvPr/>
          </p:nvSpPr>
          <p:spPr bwMode="auto">
            <a:xfrm>
              <a:off x="2907" y="1363"/>
              <a:ext cx="0" cy="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53" name="Group 133"/>
          <p:cNvGrpSpPr>
            <a:grpSpLocks/>
          </p:cNvGrpSpPr>
          <p:nvPr/>
        </p:nvGrpSpPr>
        <p:grpSpPr bwMode="auto">
          <a:xfrm>
            <a:off x="4706938" y="4013200"/>
            <a:ext cx="617537" cy="250825"/>
            <a:chOff x="2356" y="1300"/>
            <a:chExt cx="555" cy="194"/>
          </a:xfrm>
        </p:grpSpPr>
        <p:sp>
          <p:nvSpPr>
            <p:cNvPr id="154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155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156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157" name="Group 137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160" name="Freeform 138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61" name="Freeform 139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158" name="Line 140"/>
            <p:cNvSpPr>
              <a:spLocks noChangeShapeType="1"/>
            </p:cNvSpPr>
            <p:nvPr/>
          </p:nvSpPr>
          <p:spPr bwMode="auto">
            <a:xfrm>
              <a:off x="2357" y="1361"/>
              <a:ext cx="0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59" name="Line 141"/>
            <p:cNvSpPr>
              <a:spLocks noChangeShapeType="1"/>
            </p:cNvSpPr>
            <p:nvPr/>
          </p:nvSpPr>
          <p:spPr bwMode="auto">
            <a:xfrm>
              <a:off x="2907" y="1363"/>
              <a:ext cx="0" cy="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62" name="Group 133"/>
          <p:cNvGrpSpPr>
            <a:grpSpLocks/>
          </p:cNvGrpSpPr>
          <p:nvPr/>
        </p:nvGrpSpPr>
        <p:grpSpPr bwMode="auto">
          <a:xfrm>
            <a:off x="5245100" y="3538538"/>
            <a:ext cx="617538" cy="250825"/>
            <a:chOff x="2356" y="1300"/>
            <a:chExt cx="555" cy="194"/>
          </a:xfrm>
        </p:grpSpPr>
        <p:sp>
          <p:nvSpPr>
            <p:cNvPr id="163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164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165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166" name="Group 137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169" name="Freeform 138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0" name="Freeform 139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167" name="Line 140"/>
            <p:cNvSpPr>
              <a:spLocks noChangeShapeType="1"/>
            </p:cNvSpPr>
            <p:nvPr/>
          </p:nvSpPr>
          <p:spPr bwMode="auto">
            <a:xfrm>
              <a:off x="2357" y="1361"/>
              <a:ext cx="0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68" name="Line 141"/>
            <p:cNvSpPr>
              <a:spLocks noChangeShapeType="1"/>
            </p:cNvSpPr>
            <p:nvPr/>
          </p:nvSpPr>
          <p:spPr bwMode="auto">
            <a:xfrm>
              <a:off x="2907" y="1363"/>
              <a:ext cx="0" cy="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71" name="Group 133"/>
          <p:cNvGrpSpPr>
            <a:grpSpLocks/>
          </p:cNvGrpSpPr>
          <p:nvPr/>
        </p:nvGrpSpPr>
        <p:grpSpPr bwMode="auto">
          <a:xfrm>
            <a:off x="3813175" y="4121150"/>
            <a:ext cx="617538" cy="250825"/>
            <a:chOff x="2356" y="1300"/>
            <a:chExt cx="555" cy="194"/>
          </a:xfrm>
        </p:grpSpPr>
        <p:sp>
          <p:nvSpPr>
            <p:cNvPr id="172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173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174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175" name="Group 137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178" name="Freeform 138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9" name="Freeform 139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176" name="Line 140"/>
            <p:cNvSpPr>
              <a:spLocks noChangeShapeType="1"/>
            </p:cNvSpPr>
            <p:nvPr/>
          </p:nvSpPr>
          <p:spPr bwMode="auto">
            <a:xfrm>
              <a:off x="2357" y="1361"/>
              <a:ext cx="0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77" name="Line 141"/>
            <p:cNvSpPr>
              <a:spLocks noChangeShapeType="1"/>
            </p:cNvSpPr>
            <p:nvPr/>
          </p:nvSpPr>
          <p:spPr bwMode="auto">
            <a:xfrm>
              <a:off x="2907" y="1363"/>
              <a:ext cx="0" cy="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80" name="Group 133"/>
          <p:cNvGrpSpPr>
            <a:grpSpLocks/>
          </p:cNvGrpSpPr>
          <p:nvPr/>
        </p:nvGrpSpPr>
        <p:grpSpPr bwMode="auto">
          <a:xfrm>
            <a:off x="4368800" y="4610100"/>
            <a:ext cx="617538" cy="250825"/>
            <a:chOff x="2356" y="1300"/>
            <a:chExt cx="555" cy="194"/>
          </a:xfrm>
        </p:grpSpPr>
        <p:sp>
          <p:nvSpPr>
            <p:cNvPr id="181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182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183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184" name="Group 137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187" name="Freeform 138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88" name="Freeform 139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185" name="Line 140"/>
            <p:cNvSpPr>
              <a:spLocks noChangeShapeType="1"/>
            </p:cNvSpPr>
            <p:nvPr/>
          </p:nvSpPr>
          <p:spPr bwMode="auto">
            <a:xfrm>
              <a:off x="2357" y="1361"/>
              <a:ext cx="0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86" name="Line 141"/>
            <p:cNvSpPr>
              <a:spLocks noChangeShapeType="1"/>
            </p:cNvSpPr>
            <p:nvPr/>
          </p:nvSpPr>
          <p:spPr bwMode="auto">
            <a:xfrm>
              <a:off x="2907" y="1363"/>
              <a:ext cx="0" cy="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89" name="Group 133"/>
          <p:cNvGrpSpPr>
            <a:grpSpLocks/>
          </p:cNvGrpSpPr>
          <p:nvPr/>
        </p:nvGrpSpPr>
        <p:grpSpPr bwMode="auto">
          <a:xfrm>
            <a:off x="5389563" y="4411663"/>
            <a:ext cx="617537" cy="250825"/>
            <a:chOff x="2356" y="1300"/>
            <a:chExt cx="555" cy="194"/>
          </a:xfrm>
        </p:grpSpPr>
        <p:sp>
          <p:nvSpPr>
            <p:cNvPr id="190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191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192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193" name="Group 137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196" name="Freeform 138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97" name="Freeform 139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194" name="Line 140"/>
            <p:cNvSpPr>
              <a:spLocks noChangeShapeType="1"/>
            </p:cNvSpPr>
            <p:nvPr/>
          </p:nvSpPr>
          <p:spPr bwMode="auto">
            <a:xfrm>
              <a:off x="2357" y="1361"/>
              <a:ext cx="0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95" name="Line 141"/>
            <p:cNvSpPr>
              <a:spLocks noChangeShapeType="1"/>
            </p:cNvSpPr>
            <p:nvPr/>
          </p:nvSpPr>
          <p:spPr bwMode="auto">
            <a:xfrm>
              <a:off x="2907" y="1363"/>
              <a:ext cx="0" cy="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98" name="Group 133"/>
          <p:cNvGrpSpPr>
            <a:grpSpLocks/>
          </p:cNvGrpSpPr>
          <p:nvPr/>
        </p:nvGrpSpPr>
        <p:grpSpPr bwMode="auto">
          <a:xfrm>
            <a:off x="3502025" y="3351213"/>
            <a:ext cx="617538" cy="250825"/>
            <a:chOff x="2356" y="1300"/>
            <a:chExt cx="555" cy="194"/>
          </a:xfrm>
        </p:grpSpPr>
        <p:sp>
          <p:nvSpPr>
            <p:cNvPr id="199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200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201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grpSp>
          <p:nvGrpSpPr>
            <p:cNvPr id="202" name="Group 137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205" name="Freeform 138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06" name="Freeform 139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203" name="Line 140"/>
            <p:cNvSpPr>
              <a:spLocks noChangeShapeType="1"/>
            </p:cNvSpPr>
            <p:nvPr/>
          </p:nvSpPr>
          <p:spPr bwMode="auto">
            <a:xfrm>
              <a:off x="2357" y="1361"/>
              <a:ext cx="0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04" name="Line 141"/>
            <p:cNvSpPr>
              <a:spLocks noChangeShapeType="1"/>
            </p:cNvSpPr>
            <p:nvPr/>
          </p:nvSpPr>
          <p:spPr bwMode="auto">
            <a:xfrm>
              <a:off x="2907" y="1363"/>
              <a:ext cx="0" cy="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cxnSp>
        <p:nvCxnSpPr>
          <p:cNvPr id="207" name="Straight Connector 10"/>
          <p:cNvCxnSpPr>
            <a:cxnSpLocks noChangeShapeType="1"/>
            <a:stCxn id="204" idx="0"/>
            <a:endCxn id="167" idx="0"/>
          </p:cNvCxnSpPr>
          <p:nvPr/>
        </p:nvCxnSpPr>
        <p:spPr bwMode="auto">
          <a:xfrm>
            <a:off x="4114800" y="3432175"/>
            <a:ext cx="1131888" cy="18573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8" name="Straight Connector 297"/>
          <p:cNvCxnSpPr>
            <a:cxnSpLocks noChangeShapeType="1"/>
            <a:endCxn id="156" idx="1"/>
          </p:cNvCxnSpPr>
          <p:nvPr/>
        </p:nvCxnSpPr>
        <p:spPr bwMode="auto">
          <a:xfrm>
            <a:off x="4656138" y="3924300"/>
            <a:ext cx="139700" cy="112713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9" name="Straight Connector 298"/>
          <p:cNvCxnSpPr>
            <a:cxnSpLocks noChangeShapeType="1"/>
            <a:endCxn id="158" idx="1"/>
          </p:cNvCxnSpPr>
          <p:nvPr/>
        </p:nvCxnSpPr>
        <p:spPr bwMode="auto">
          <a:xfrm flipV="1">
            <a:off x="4425950" y="4200525"/>
            <a:ext cx="280988" cy="61913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0" name="Straight Connector 299"/>
          <p:cNvCxnSpPr>
            <a:cxnSpLocks noChangeShapeType="1"/>
          </p:cNvCxnSpPr>
          <p:nvPr/>
        </p:nvCxnSpPr>
        <p:spPr bwMode="auto">
          <a:xfrm flipV="1">
            <a:off x="4083050" y="3962400"/>
            <a:ext cx="223838" cy="14922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1" name="Straight Connector 300"/>
          <p:cNvCxnSpPr>
            <a:cxnSpLocks noChangeShapeType="1"/>
          </p:cNvCxnSpPr>
          <p:nvPr/>
        </p:nvCxnSpPr>
        <p:spPr bwMode="auto">
          <a:xfrm flipV="1">
            <a:off x="3738563" y="4367213"/>
            <a:ext cx="222250" cy="147637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2" name="Straight Connector 301"/>
          <p:cNvCxnSpPr>
            <a:cxnSpLocks noChangeShapeType="1"/>
            <a:stCxn id="183" idx="0"/>
          </p:cNvCxnSpPr>
          <p:nvPr/>
        </p:nvCxnSpPr>
        <p:spPr bwMode="auto">
          <a:xfrm flipV="1">
            <a:off x="4675188" y="4267200"/>
            <a:ext cx="292100" cy="3429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3" name="Straight Connector 302"/>
          <p:cNvCxnSpPr>
            <a:cxnSpLocks noChangeShapeType="1"/>
          </p:cNvCxnSpPr>
          <p:nvPr/>
        </p:nvCxnSpPr>
        <p:spPr bwMode="auto">
          <a:xfrm flipH="1" flipV="1">
            <a:off x="5243513" y="4248150"/>
            <a:ext cx="412750" cy="16827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4" name="Straight Connector 303"/>
          <p:cNvCxnSpPr>
            <a:cxnSpLocks noChangeShapeType="1"/>
          </p:cNvCxnSpPr>
          <p:nvPr/>
        </p:nvCxnSpPr>
        <p:spPr bwMode="auto">
          <a:xfrm flipV="1">
            <a:off x="5227638" y="3776663"/>
            <a:ext cx="328612" cy="2667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" name="Straight Connector 304"/>
          <p:cNvCxnSpPr>
            <a:cxnSpLocks noChangeShapeType="1"/>
            <a:endCxn id="199" idx="4"/>
          </p:cNvCxnSpPr>
          <p:nvPr/>
        </p:nvCxnSpPr>
        <p:spPr bwMode="auto">
          <a:xfrm flipH="1" flipV="1">
            <a:off x="3810000" y="3602038"/>
            <a:ext cx="476250" cy="11747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6" name="Straight Connector 22"/>
          <p:cNvCxnSpPr>
            <a:cxnSpLocks noChangeShapeType="1"/>
            <a:endCxn id="201" idx="1"/>
          </p:cNvCxnSpPr>
          <p:nvPr/>
        </p:nvCxnSpPr>
        <p:spPr bwMode="auto">
          <a:xfrm>
            <a:off x="2362200" y="2578100"/>
            <a:ext cx="1230313" cy="796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" name="Straight Connector 305"/>
          <p:cNvCxnSpPr>
            <a:cxnSpLocks noChangeShapeType="1"/>
            <a:endCxn id="203" idx="0"/>
          </p:cNvCxnSpPr>
          <p:nvPr/>
        </p:nvCxnSpPr>
        <p:spPr bwMode="auto">
          <a:xfrm>
            <a:off x="1617663" y="2909888"/>
            <a:ext cx="1885950" cy="519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" name="Straight Connector 306"/>
          <p:cNvCxnSpPr>
            <a:cxnSpLocks noChangeShapeType="1"/>
            <a:endCxn id="203" idx="1"/>
          </p:cNvCxnSpPr>
          <p:nvPr/>
        </p:nvCxnSpPr>
        <p:spPr bwMode="auto">
          <a:xfrm>
            <a:off x="1230313" y="3278188"/>
            <a:ext cx="2273300" cy="260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" name="Straight Connector 307"/>
          <p:cNvCxnSpPr>
            <a:cxnSpLocks noChangeShapeType="1"/>
            <a:endCxn id="140" idx="0"/>
          </p:cNvCxnSpPr>
          <p:nvPr/>
        </p:nvCxnSpPr>
        <p:spPr bwMode="auto">
          <a:xfrm>
            <a:off x="1166813" y="4260850"/>
            <a:ext cx="1971675" cy="211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0" name="Straight Connector 308"/>
          <p:cNvCxnSpPr>
            <a:cxnSpLocks noChangeShapeType="1"/>
            <a:endCxn id="136" idx="2"/>
          </p:cNvCxnSpPr>
          <p:nvPr/>
        </p:nvCxnSpPr>
        <p:spPr bwMode="auto">
          <a:xfrm flipV="1">
            <a:off x="1393825" y="4573588"/>
            <a:ext cx="1744663" cy="411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1" name="Straight Connector 309"/>
          <p:cNvCxnSpPr>
            <a:cxnSpLocks noChangeShapeType="1"/>
            <a:endCxn id="136" idx="3"/>
          </p:cNvCxnSpPr>
          <p:nvPr/>
        </p:nvCxnSpPr>
        <p:spPr bwMode="auto">
          <a:xfrm flipV="1">
            <a:off x="1797050" y="4622800"/>
            <a:ext cx="1431925" cy="755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2" name="Straight Connector 310"/>
          <p:cNvCxnSpPr>
            <a:cxnSpLocks noChangeShapeType="1"/>
            <a:stCxn id="103" idx="0"/>
            <a:endCxn id="136" idx="4"/>
          </p:cNvCxnSpPr>
          <p:nvPr/>
        </p:nvCxnSpPr>
        <p:spPr bwMode="auto">
          <a:xfrm flipV="1">
            <a:off x="3389313" y="4643438"/>
            <a:ext cx="57150" cy="1211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3" name="Straight Connector 311"/>
          <p:cNvCxnSpPr>
            <a:cxnSpLocks noChangeShapeType="1"/>
          </p:cNvCxnSpPr>
          <p:nvPr/>
        </p:nvCxnSpPr>
        <p:spPr bwMode="auto">
          <a:xfrm flipV="1">
            <a:off x="4616450" y="4872038"/>
            <a:ext cx="6350" cy="1135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4" name="Straight Connector 312"/>
          <p:cNvCxnSpPr>
            <a:cxnSpLocks noChangeShapeType="1"/>
            <a:stCxn id="106" idx="1"/>
          </p:cNvCxnSpPr>
          <p:nvPr/>
        </p:nvCxnSpPr>
        <p:spPr bwMode="auto">
          <a:xfrm flipH="1" flipV="1">
            <a:off x="4924425" y="4821238"/>
            <a:ext cx="506413" cy="1058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" name="Straight Connector 313"/>
          <p:cNvCxnSpPr>
            <a:cxnSpLocks noChangeShapeType="1"/>
          </p:cNvCxnSpPr>
          <p:nvPr/>
        </p:nvCxnSpPr>
        <p:spPr bwMode="auto">
          <a:xfrm flipH="1" flipV="1">
            <a:off x="5832475" y="4648200"/>
            <a:ext cx="1722438" cy="1020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6" name="Straight Connector 314"/>
          <p:cNvCxnSpPr>
            <a:cxnSpLocks noChangeShapeType="1"/>
            <a:endCxn id="195" idx="1"/>
          </p:cNvCxnSpPr>
          <p:nvPr/>
        </p:nvCxnSpPr>
        <p:spPr bwMode="auto">
          <a:xfrm flipH="1" flipV="1">
            <a:off x="6002338" y="4600575"/>
            <a:ext cx="2244725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7" name="Straight Connector 315"/>
          <p:cNvCxnSpPr>
            <a:cxnSpLocks noChangeShapeType="1"/>
            <a:endCxn id="195" idx="0"/>
          </p:cNvCxnSpPr>
          <p:nvPr/>
        </p:nvCxnSpPr>
        <p:spPr bwMode="auto">
          <a:xfrm flipH="1">
            <a:off x="6002338" y="4295775"/>
            <a:ext cx="2017712" cy="196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8" name="Straight Connector 316"/>
          <p:cNvCxnSpPr>
            <a:cxnSpLocks noChangeShapeType="1"/>
          </p:cNvCxnSpPr>
          <p:nvPr/>
        </p:nvCxnSpPr>
        <p:spPr bwMode="auto">
          <a:xfrm flipH="1">
            <a:off x="5861050" y="3227388"/>
            <a:ext cx="1422400" cy="454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9" name="Straight Connector 317"/>
          <p:cNvCxnSpPr>
            <a:cxnSpLocks noChangeShapeType="1"/>
          </p:cNvCxnSpPr>
          <p:nvPr/>
        </p:nvCxnSpPr>
        <p:spPr bwMode="auto">
          <a:xfrm flipH="1">
            <a:off x="5684838" y="2803525"/>
            <a:ext cx="898525" cy="728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0" name="Straight Connector 318"/>
          <p:cNvCxnSpPr>
            <a:cxnSpLocks noChangeShapeType="1"/>
            <a:stCxn id="114" idx="9"/>
          </p:cNvCxnSpPr>
          <p:nvPr/>
        </p:nvCxnSpPr>
        <p:spPr bwMode="auto">
          <a:xfrm>
            <a:off x="4849813" y="2381250"/>
            <a:ext cx="555625" cy="11255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1" name="TextBox 39958"/>
          <p:cNvSpPr txBox="1">
            <a:spLocks noChangeArrowheads="1"/>
          </p:cNvSpPr>
          <p:nvPr/>
        </p:nvSpPr>
        <p:spPr bwMode="auto">
          <a:xfrm>
            <a:off x="2887663" y="3584575"/>
            <a:ext cx="10080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pt-BR" i="1"/>
              <a:t>global</a:t>
            </a:r>
            <a:br>
              <a:rPr lang="en-US" altLang="pt-BR" i="1"/>
            </a:br>
            <a:r>
              <a:rPr lang="en-US" altLang="pt-BR" i="1"/>
              <a:t>ISP</a:t>
            </a:r>
          </a:p>
        </p:txBody>
      </p:sp>
    </p:spTree>
    <p:extLst>
      <p:ext uri="{BB962C8B-B14F-4D97-AF65-F5344CB8AC3E}">
        <p14:creationId xmlns:p14="http://schemas.microsoft.com/office/powerpoint/2010/main" val="46526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/>
              <a:t>Estrutura da Internet: rede de redes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5CA30C-BB3F-4695-823B-CAA85338B9D0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73075" y="1193070"/>
            <a:ext cx="8204200" cy="90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0"/>
              <a:buChar char="r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ZapfDingbats" pitchFamily="82" charset="0"/>
              <a:buChar char="m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buSzPct val="75000"/>
              <a:buFont typeface="Wingdings" pitchFamily="2" charset="2"/>
              <a:buNone/>
            </a:pPr>
            <a:r>
              <a:rPr lang="pt-BR" altLang="pt-BR" sz="2000" kern="0" dirty="0" smtClean="0">
                <a:ea typeface="ＭＳ Ｐゴシック" pitchFamily="34" charset="-128"/>
              </a:rPr>
              <a:t>Mas, se um ISP global for um negócio viável, haverá competidores...</a:t>
            </a:r>
          </a:p>
          <a:p>
            <a:pPr marL="0" indent="0" eaLnBrk="1" hangingPunct="1">
              <a:buSzPct val="75000"/>
              <a:buFont typeface="Wingdings" pitchFamily="2" charset="2"/>
              <a:buNone/>
            </a:pPr>
            <a:endParaRPr lang="pt-BR" altLang="pt-BR" sz="2400" kern="0" dirty="0" smtClean="0">
              <a:ea typeface="ＭＳ Ｐゴシック" pitchFamily="34" charset="-128"/>
            </a:endParaRPr>
          </a:p>
        </p:txBody>
      </p:sp>
      <p:grpSp>
        <p:nvGrpSpPr>
          <p:cNvPr id="232" name="Group 5"/>
          <p:cNvGrpSpPr>
            <a:grpSpLocks/>
          </p:cNvGrpSpPr>
          <p:nvPr/>
        </p:nvGrpSpPr>
        <p:grpSpPr bwMode="auto">
          <a:xfrm>
            <a:off x="450850" y="1849438"/>
            <a:ext cx="8437563" cy="4559300"/>
            <a:chOff x="154891" y="1905681"/>
            <a:chExt cx="8436427" cy="4559651"/>
          </a:xfrm>
        </p:grpSpPr>
        <p:grpSp>
          <p:nvGrpSpPr>
            <p:cNvPr id="233" name="Group 2"/>
            <p:cNvGrpSpPr>
              <a:grpSpLocks/>
            </p:cNvGrpSpPr>
            <p:nvPr/>
          </p:nvGrpSpPr>
          <p:grpSpPr bwMode="auto">
            <a:xfrm>
              <a:off x="1529396" y="2297655"/>
              <a:ext cx="648422" cy="418253"/>
              <a:chOff x="3053396" y="4304255"/>
              <a:chExt cx="648422" cy="418253"/>
            </a:xfrm>
          </p:grpSpPr>
          <p:sp>
            <p:nvSpPr>
              <p:cNvPr id="285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6" name="TextBox 1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34" name="Group 131"/>
            <p:cNvGrpSpPr>
              <a:grpSpLocks/>
            </p:cNvGrpSpPr>
            <p:nvPr/>
          </p:nvGrpSpPr>
          <p:grpSpPr bwMode="auto">
            <a:xfrm>
              <a:off x="373696" y="3097755"/>
              <a:ext cx="648422" cy="418253"/>
              <a:chOff x="3053396" y="4304255"/>
              <a:chExt cx="648422" cy="418253"/>
            </a:xfrm>
          </p:grpSpPr>
          <p:sp>
            <p:nvSpPr>
              <p:cNvPr id="283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4" name="TextBox 133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35" name="Group 135"/>
            <p:cNvGrpSpPr>
              <a:grpSpLocks/>
            </p:cNvGrpSpPr>
            <p:nvPr/>
          </p:nvGrpSpPr>
          <p:grpSpPr bwMode="auto">
            <a:xfrm>
              <a:off x="6037896" y="2551655"/>
              <a:ext cx="648422" cy="418253"/>
              <a:chOff x="3053396" y="4304255"/>
              <a:chExt cx="648422" cy="418253"/>
            </a:xfrm>
          </p:grpSpPr>
          <p:sp>
            <p:nvSpPr>
              <p:cNvPr id="281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2" name="TextBox 137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36" name="Group 138"/>
            <p:cNvGrpSpPr>
              <a:grpSpLocks/>
            </p:cNvGrpSpPr>
            <p:nvPr/>
          </p:nvGrpSpPr>
          <p:grpSpPr bwMode="auto">
            <a:xfrm>
              <a:off x="945196" y="5409155"/>
              <a:ext cx="648422" cy="418253"/>
              <a:chOff x="3053396" y="4304255"/>
              <a:chExt cx="648422" cy="418253"/>
            </a:xfrm>
          </p:grpSpPr>
          <p:sp>
            <p:nvSpPr>
              <p:cNvPr id="279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0" name="TextBox 140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37" name="Group 141"/>
            <p:cNvGrpSpPr>
              <a:grpSpLocks/>
            </p:cNvGrpSpPr>
            <p:nvPr/>
          </p:nvGrpSpPr>
          <p:grpSpPr bwMode="auto">
            <a:xfrm>
              <a:off x="526096" y="4786855"/>
              <a:ext cx="648422" cy="418253"/>
              <a:chOff x="3053396" y="4304255"/>
              <a:chExt cx="648422" cy="418253"/>
            </a:xfrm>
          </p:grpSpPr>
          <p:sp>
            <p:nvSpPr>
              <p:cNvPr id="277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" name="TextBox 143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38" name="Group 144"/>
            <p:cNvGrpSpPr>
              <a:grpSpLocks/>
            </p:cNvGrpSpPr>
            <p:nvPr/>
          </p:nvGrpSpPr>
          <p:grpSpPr bwMode="auto">
            <a:xfrm>
              <a:off x="297496" y="4126455"/>
              <a:ext cx="648422" cy="418253"/>
              <a:chOff x="3053396" y="4304255"/>
              <a:chExt cx="648422" cy="418253"/>
            </a:xfrm>
          </p:grpSpPr>
          <p:sp>
            <p:nvSpPr>
              <p:cNvPr id="275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6" name="TextBox 146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39" name="Group 147"/>
            <p:cNvGrpSpPr>
              <a:grpSpLocks/>
            </p:cNvGrpSpPr>
            <p:nvPr/>
          </p:nvGrpSpPr>
          <p:grpSpPr bwMode="auto">
            <a:xfrm>
              <a:off x="6787196" y="2983455"/>
              <a:ext cx="648422" cy="418253"/>
              <a:chOff x="3053396" y="4304255"/>
              <a:chExt cx="648422" cy="418253"/>
            </a:xfrm>
          </p:grpSpPr>
          <p:sp>
            <p:nvSpPr>
              <p:cNvPr id="273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4" name="TextBox 149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40" name="Group 150"/>
            <p:cNvGrpSpPr>
              <a:grpSpLocks/>
            </p:cNvGrpSpPr>
            <p:nvPr/>
          </p:nvGrpSpPr>
          <p:grpSpPr bwMode="auto">
            <a:xfrm>
              <a:off x="3129596" y="2056355"/>
              <a:ext cx="648422" cy="418253"/>
              <a:chOff x="3053396" y="4304255"/>
              <a:chExt cx="648422" cy="418253"/>
            </a:xfrm>
          </p:grpSpPr>
          <p:sp>
            <p:nvSpPr>
              <p:cNvPr id="271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2" name="TextBox 152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41" name="Group 153"/>
            <p:cNvGrpSpPr>
              <a:grpSpLocks/>
            </p:cNvGrpSpPr>
            <p:nvPr/>
          </p:nvGrpSpPr>
          <p:grpSpPr bwMode="auto">
            <a:xfrm>
              <a:off x="754696" y="2704055"/>
              <a:ext cx="648422" cy="418253"/>
              <a:chOff x="3053396" y="4304255"/>
              <a:chExt cx="648422" cy="418253"/>
            </a:xfrm>
          </p:grpSpPr>
          <p:sp>
            <p:nvSpPr>
              <p:cNvPr id="269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0" name="TextBox 155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42" name="Group 156"/>
            <p:cNvGrpSpPr>
              <a:grpSpLocks/>
            </p:cNvGrpSpPr>
            <p:nvPr/>
          </p:nvGrpSpPr>
          <p:grpSpPr bwMode="auto">
            <a:xfrm>
              <a:off x="4043996" y="2030955"/>
              <a:ext cx="648422" cy="418253"/>
              <a:chOff x="3053396" y="4304255"/>
              <a:chExt cx="648422" cy="418253"/>
            </a:xfrm>
          </p:grpSpPr>
          <p:sp>
            <p:nvSpPr>
              <p:cNvPr id="267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8" name="TextBox 158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43" name="Group 160"/>
            <p:cNvGrpSpPr>
              <a:grpSpLocks/>
            </p:cNvGrpSpPr>
            <p:nvPr/>
          </p:nvGrpSpPr>
          <p:grpSpPr bwMode="auto">
            <a:xfrm>
              <a:off x="7104696" y="5663155"/>
              <a:ext cx="648422" cy="418253"/>
              <a:chOff x="3053396" y="4304255"/>
              <a:chExt cx="648422" cy="418253"/>
            </a:xfrm>
          </p:grpSpPr>
          <p:sp>
            <p:nvSpPr>
              <p:cNvPr id="265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" name="TextBox 162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44" name="Group 163"/>
            <p:cNvGrpSpPr>
              <a:grpSpLocks/>
            </p:cNvGrpSpPr>
            <p:nvPr/>
          </p:nvGrpSpPr>
          <p:grpSpPr bwMode="auto">
            <a:xfrm>
              <a:off x="7942896" y="5015455"/>
              <a:ext cx="648422" cy="418253"/>
              <a:chOff x="3053396" y="4304255"/>
              <a:chExt cx="648422" cy="418253"/>
            </a:xfrm>
          </p:grpSpPr>
          <p:sp>
            <p:nvSpPr>
              <p:cNvPr id="263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4" name="TextBox 165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45" name="Group 166"/>
            <p:cNvGrpSpPr>
              <a:grpSpLocks/>
            </p:cNvGrpSpPr>
            <p:nvPr/>
          </p:nvGrpSpPr>
          <p:grpSpPr bwMode="auto">
            <a:xfrm>
              <a:off x="7714296" y="4101055"/>
              <a:ext cx="648422" cy="418253"/>
              <a:chOff x="3053396" y="4304255"/>
              <a:chExt cx="648422" cy="418253"/>
            </a:xfrm>
          </p:grpSpPr>
          <p:sp>
            <p:nvSpPr>
              <p:cNvPr id="261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2" name="TextBox 168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46" name="Group 169"/>
            <p:cNvGrpSpPr>
              <a:grpSpLocks/>
            </p:cNvGrpSpPr>
            <p:nvPr/>
          </p:nvGrpSpPr>
          <p:grpSpPr bwMode="auto">
            <a:xfrm>
              <a:off x="4869496" y="5904455"/>
              <a:ext cx="648422" cy="418253"/>
              <a:chOff x="3053396" y="4304255"/>
              <a:chExt cx="648422" cy="418253"/>
            </a:xfrm>
          </p:grpSpPr>
          <p:sp>
            <p:nvSpPr>
              <p:cNvPr id="259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0" name="TextBox 171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47" name="Group 172"/>
            <p:cNvGrpSpPr>
              <a:grpSpLocks/>
            </p:cNvGrpSpPr>
            <p:nvPr/>
          </p:nvGrpSpPr>
          <p:grpSpPr bwMode="auto">
            <a:xfrm>
              <a:off x="3955096" y="6044155"/>
              <a:ext cx="648422" cy="418253"/>
              <a:chOff x="3053396" y="4304255"/>
              <a:chExt cx="648422" cy="418253"/>
            </a:xfrm>
          </p:grpSpPr>
          <p:sp>
            <p:nvSpPr>
              <p:cNvPr id="257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" name="TextBox 174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48" name="Group 175"/>
            <p:cNvGrpSpPr>
              <a:grpSpLocks/>
            </p:cNvGrpSpPr>
            <p:nvPr/>
          </p:nvGrpSpPr>
          <p:grpSpPr bwMode="auto">
            <a:xfrm>
              <a:off x="2735896" y="5891755"/>
              <a:ext cx="648422" cy="418253"/>
              <a:chOff x="3053396" y="4304255"/>
              <a:chExt cx="648422" cy="418253"/>
            </a:xfrm>
          </p:grpSpPr>
          <p:sp>
            <p:nvSpPr>
              <p:cNvPr id="255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" name="TextBox 177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sp>
          <p:nvSpPr>
            <p:cNvPr id="249" name="TextBox 4"/>
            <p:cNvSpPr txBox="1">
              <a:spLocks noChangeArrowheads="1"/>
            </p:cNvSpPr>
            <p:nvPr/>
          </p:nvSpPr>
          <p:spPr bwMode="auto">
            <a:xfrm rot="1053502">
              <a:off x="5143500" y="1955800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250" name="TextBox 179"/>
            <p:cNvSpPr txBox="1">
              <a:spLocks noChangeArrowheads="1"/>
            </p:cNvSpPr>
            <p:nvPr/>
          </p:nvSpPr>
          <p:spPr bwMode="auto">
            <a:xfrm rot="2829263">
              <a:off x="7429500" y="3429000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251" name="TextBox 180"/>
            <p:cNvSpPr txBox="1">
              <a:spLocks noChangeArrowheads="1"/>
            </p:cNvSpPr>
            <p:nvPr/>
          </p:nvSpPr>
          <p:spPr bwMode="auto">
            <a:xfrm rot="9845918">
              <a:off x="6098241" y="5942112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252" name="TextBox 181"/>
            <p:cNvSpPr txBox="1">
              <a:spLocks noChangeArrowheads="1"/>
            </p:cNvSpPr>
            <p:nvPr/>
          </p:nvSpPr>
          <p:spPr bwMode="auto">
            <a:xfrm rot="-9948738">
              <a:off x="1730786" y="5845469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253" name="TextBox 182"/>
            <p:cNvSpPr txBox="1">
              <a:spLocks noChangeArrowheads="1"/>
            </p:cNvSpPr>
            <p:nvPr/>
          </p:nvSpPr>
          <p:spPr bwMode="auto">
            <a:xfrm rot="-4992697">
              <a:off x="144631" y="3539025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254" name="TextBox 183"/>
            <p:cNvSpPr txBox="1">
              <a:spLocks noChangeArrowheads="1"/>
            </p:cNvSpPr>
            <p:nvPr/>
          </p:nvSpPr>
          <p:spPr bwMode="auto">
            <a:xfrm rot="-1017263">
              <a:off x="2330376" y="1905681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</p:grpSp>
      <p:grpSp>
        <p:nvGrpSpPr>
          <p:cNvPr id="287" name="Group 8"/>
          <p:cNvGrpSpPr>
            <a:grpSpLocks/>
          </p:cNvGrpSpPr>
          <p:nvPr/>
        </p:nvGrpSpPr>
        <p:grpSpPr bwMode="auto">
          <a:xfrm>
            <a:off x="4546600" y="3746500"/>
            <a:ext cx="3225800" cy="1117600"/>
            <a:chOff x="7848600" y="2044700"/>
            <a:chExt cx="3200399" cy="1371600"/>
          </a:xfrm>
        </p:grpSpPr>
        <p:sp>
          <p:nvSpPr>
            <p:cNvPr id="288" name="Oval 3"/>
            <p:cNvSpPr>
              <a:spLocks noChangeArrowheads="1"/>
            </p:cNvSpPr>
            <p:nvPr/>
          </p:nvSpPr>
          <p:spPr bwMode="auto">
            <a:xfrm>
              <a:off x="7848600" y="2044700"/>
              <a:ext cx="3200399" cy="1371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289" name="Group 133"/>
            <p:cNvGrpSpPr>
              <a:grpSpLocks/>
            </p:cNvGrpSpPr>
            <p:nvPr/>
          </p:nvGrpSpPr>
          <p:grpSpPr bwMode="auto">
            <a:xfrm>
              <a:off x="8526482" y="2160804"/>
              <a:ext cx="532759" cy="184809"/>
              <a:chOff x="2356" y="1300"/>
              <a:chExt cx="555" cy="194"/>
            </a:xfrm>
          </p:grpSpPr>
          <p:sp>
            <p:nvSpPr>
              <p:cNvPr id="363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64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65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366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369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70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67" name="Line 140"/>
              <p:cNvSpPr>
                <a:spLocks noChangeShapeType="1"/>
              </p:cNvSpPr>
              <p:nvPr/>
            </p:nvSpPr>
            <p:spPr bwMode="auto">
              <a:xfrm>
                <a:off x="2357" y="1362"/>
                <a:ext cx="0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68" name="Line 141"/>
              <p:cNvSpPr>
                <a:spLocks noChangeShapeType="1"/>
              </p:cNvSpPr>
              <p:nvPr/>
            </p:nvSpPr>
            <p:spPr bwMode="auto">
              <a:xfrm>
                <a:off x="2908" y="1364"/>
                <a:ext cx="0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cxnSp>
          <p:nvCxnSpPr>
            <p:cNvPr id="290" name="Straight Connector 10"/>
            <p:cNvCxnSpPr>
              <a:cxnSpLocks noChangeShapeType="1"/>
              <a:stCxn id="368" idx="0"/>
            </p:cNvCxnSpPr>
            <p:nvPr/>
          </p:nvCxnSpPr>
          <p:spPr bwMode="auto">
            <a:xfrm>
              <a:off x="9055401" y="2220819"/>
              <a:ext cx="975377" cy="13653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1" name="Straight Connector 297"/>
            <p:cNvCxnSpPr>
              <a:cxnSpLocks noChangeShapeType="1"/>
            </p:cNvCxnSpPr>
            <p:nvPr/>
          </p:nvCxnSpPr>
          <p:spPr bwMode="auto">
            <a:xfrm>
              <a:off x="9522191" y="2583188"/>
              <a:ext cx="120745" cy="8339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2" name="Straight Connector 298"/>
            <p:cNvCxnSpPr>
              <a:cxnSpLocks noChangeShapeType="1"/>
            </p:cNvCxnSpPr>
            <p:nvPr/>
          </p:nvCxnSpPr>
          <p:spPr bwMode="auto">
            <a:xfrm flipV="1">
              <a:off x="9323081" y="2786992"/>
              <a:ext cx="243358" cy="4562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3" name="Straight Connector 299"/>
            <p:cNvCxnSpPr>
              <a:cxnSpLocks noChangeShapeType="1"/>
            </p:cNvCxnSpPr>
            <p:nvPr/>
          </p:nvCxnSpPr>
          <p:spPr bwMode="auto">
            <a:xfrm flipV="1">
              <a:off x="9028147" y="2611644"/>
              <a:ext cx="192778" cy="1095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4" name="Straight Connector 300"/>
            <p:cNvCxnSpPr>
              <a:cxnSpLocks noChangeShapeType="1"/>
            </p:cNvCxnSpPr>
            <p:nvPr/>
          </p:nvCxnSpPr>
          <p:spPr bwMode="auto">
            <a:xfrm flipV="1">
              <a:off x="8729859" y="2909476"/>
              <a:ext cx="192778" cy="1095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5" name="Straight Connector 301"/>
            <p:cNvCxnSpPr>
              <a:cxnSpLocks noChangeShapeType="1"/>
            </p:cNvCxnSpPr>
            <p:nvPr/>
          </p:nvCxnSpPr>
          <p:spPr bwMode="auto">
            <a:xfrm flipV="1">
              <a:off x="9537887" y="2836224"/>
              <a:ext cx="252969" cy="25294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6" name="Straight Connector 302"/>
            <p:cNvCxnSpPr>
              <a:cxnSpLocks noChangeShapeType="1"/>
            </p:cNvCxnSpPr>
            <p:nvPr/>
          </p:nvCxnSpPr>
          <p:spPr bwMode="auto">
            <a:xfrm flipH="1" flipV="1">
              <a:off x="10029359" y="2822067"/>
              <a:ext cx="354959" cy="12439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" name="Straight Connector 303"/>
            <p:cNvCxnSpPr>
              <a:cxnSpLocks noChangeShapeType="1"/>
            </p:cNvCxnSpPr>
            <p:nvPr/>
          </p:nvCxnSpPr>
          <p:spPr bwMode="auto">
            <a:xfrm flipV="1">
              <a:off x="10015190" y="2475242"/>
              <a:ext cx="283363" cy="19566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8" name="Straight Connector 304"/>
            <p:cNvCxnSpPr>
              <a:cxnSpLocks noChangeShapeType="1"/>
              <a:endCxn id="363" idx="4"/>
            </p:cNvCxnSpPr>
            <p:nvPr/>
          </p:nvCxnSpPr>
          <p:spPr bwMode="auto">
            <a:xfrm flipH="1" flipV="1">
              <a:off x="8791902" y="2345614"/>
              <a:ext cx="410984" cy="8718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9" name="TextBox 39958"/>
            <p:cNvSpPr txBox="1">
              <a:spLocks noChangeArrowheads="1"/>
            </p:cNvSpPr>
            <p:nvPr/>
          </p:nvSpPr>
          <p:spPr bwMode="auto">
            <a:xfrm>
              <a:off x="7958081" y="2471291"/>
              <a:ext cx="886407" cy="491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000" i="1"/>
                <a:t>ISP B</a:t>
              </a:r>
            </a:p>
          </p:txBody>
        </p:sp>
        <p:grpSp>
          <p:nvGrpSpPr>
            <p:cNvPr id="300" name="Group 133"/>
            <p:cNvGrpSpPr>
              <a:grpSpLocks/>
            </p:cNvGrpSpPr>
            <p:nvPr/>
          </p:nvGrpSpPr>
          <p:grpSpPr bwMode="auto">
            <a:xfrm>
              <a:off x="9555206" y="2650627"/>
              <a:ext cx="532759" cy="184809"/>
              <a:chOff x="2356" y="1300"/>
              <a:chExt cx="555" cy="194"/>
            </a:xfrm>
          </p:grpSpPr>
          <p:sp>
            <p:nvSpPr>
              <p:cNvPr id="355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56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57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358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361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62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59" name="Line 140"/>
              <p:cNvSpPr>
                <a:spLocks noChangeShapeType="1"/>
              </p:cNvSpPr>
              <p:nvPr/>
            </p:nvSpPr>
            <p:spPr bwMode="auto">
              <a:xfrm>
                <a:off x="2358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60" name="Line 141"/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1" name="Group 133"/>
            <p:cNvGrpSpPr>
              <a:grpSpLocks/>
            </p:cNvGrpSpPr>
            <p:nvPr/>
          </p:nvGrpSpPr>
          <p:grpSpPr bwMode="auto">
            <a:xfrm>
              <a:off x="8772607" y="2725609"/>
              <a:ext cx="532759" cy="184809"/>
              <a:chOff x="2356" y="1300"/>
              <a:chExt cx="555" cy="194"/>
            </a:xfrm>
          </p:grpSpPr>
          <p:sp>
            <p:nvSpPr>
              <p:cNvPr id="347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48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49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350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353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54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51" name="Line 140"/>
              <p:cNvSpPr>
                <a:spLocks noChangeShapeType="1"/>
              </p:cNvSpPr>
              <p:nvPr/>
            </p:nvSpPr>
            <p:spPr bwMode="auto">
              <a:xfrm>
                <a:off x="2358" y="1356"/>
                <a:ext cx="0" cy="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52" name="Line 141"/>
              <p:cNvSpPr>
                <a:spLocks noChangeShapeType="1"/>
              </p:cNvSpPr>
              <p:nvPr/>
            </p:nvSpPr>
            <p:spPr bwMode="auto">
              <a:xfrm>
                <a:off x="2908" y="1358"/>
                <a:ext cx="0" cy="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2" name="Group 133"/>
            <p:cNvGrpSpPr>
              <a:grpSpLocks/>
            </p:cNvGrpSpPr>
            <p:nvPr/>
          </p:nvGrpSpPr>
          <p:grpSpPr bwMode="auto">
            <a:xfrm>
              <a:off x="9060908" y="2428111"/>
              <a:ext cx="532759" cy="184809"/>
              <a:chOff x="2356" y="1300"/>
              <a:chExt cx="555" cy="194"/>
            </a:xfrm>
          </p:grpSpPr>
          <p:sp>
            <p:nvSpPr>
              <p:cNvPr id="339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40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41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342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345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46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43" name="Line 140"/>
              <p:cNvSpPr>
                <a:spLocks noChangeShapeType="1"/>
              </p:cNvSpPr>
              <p:nvPr/>
            </p:nvSpPr>
            <p:spPr bwMode="auto">
              <a:xfrm>
                <a:off x="2358" y="136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44" name="Line 141"/>
              <p:cNvSpPr>
                <a:spLocks noChangeShapeType="1"/>
              </p:cNvSpPr>
              <p:nvPr/>
            </p:nvSpPr>
            <p:spPr bwMode="auto">
              <a:xfrm>
                <a:off x="2908" y="1364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3" name="Group 133"/>
            <p:cNvGrpSpPr>
              <a:grpSpLocks/>
            </p:cNvGrpSpPr>
            <p:nvPr/>
          </p:nvGrpSpPr>
          <p:grpSpPr bwMode="auto">
            <a:xfrm>
              <a:off x="10005281" y="2289952"/>
              <a:ext cx="532759" cy="184809"/>
              <a:chOff x="2356" y="1300"/>
              <a:chExt cx="555" cy="194"/>
            </a:xfrm>
          </p:grpSpPr>
          <p:sp>
            <p:nvSpPr>
              <p:cNvPr id="331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32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33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334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337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38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35" name="Line 140"/>
              <p:cNvSpPr>
                <a:spLocks noChangeShapeType="1"/>
              </p:cNvSpPr>
              <p:nvPr/>
            </p:nvSpPr>
            <p:spPr bwMode="auto">
              <a:xfrm>
                <a:off x="2357" y="136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6" name="Line 141"/>
              <p:cNvSpPr>
                <a:spLocks noChangeShapeType="1"/>
              </p:cNvSpPr>
              <p:nvPr/>
            </p:nvSpPr>
            <p:spPr bwMode="auto">
              <a:xfrm>
                <a:off x="2908" y="1364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4" name="Group 133"/>
            <p:cNvGrpSpPr>
              <a:grpSpLocks/>
            </p:cNvGrpSpPr>
            <p:nvPr/>
          </p:nvGrpSpPr>
          <p:grpSpPr bwMode="auto">
            <a:xfrm>
              <a:off x="10232661" y="2882876"/>
              <a:ext cx="532759" cy="184809"/>
              <a:chOff x="2356" y="1300"/>
              <a:chExt cx="555" cy="194"/>
            </a:xfrm>
          </p:grpSpPr>
          <p:sp>
            <p:nvSpPr>
              <p:cNvPr id="323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24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25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326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329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30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27" name="Line 140"/>
              <p:cNvSpPr>
                <a:spLocks noChangeShapeType="1"/>
              </p:cNvSpPr>
              <p:nvPr/>
            </p:nvSpPr>
            <p:spPr bwMode="auto">
              <a:xfrm>
                <a:off x="2358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28" name="Line 141"/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5" name="Group 133"/>
            <p:cNvGrpSpPr>
              <a:grpSpLocks/>
            </p:cNvGrpSpPr>
            <p:nvPr/>
          </p:nvGrpSpPr>
          <p:grpSpPr bwMode="auto">
            <a:xfrm>
              <a:off x="9330660" y="3072767"/>
              <a:ext cx="532759" cy="184809"/>
              <a:chOff x="2356" y="1300"/>
              <a:chExt cx="555" cy="194"/>
            </a:xfrm>
          </p:grpSpPr>
          <p:sp>
            <p:nvSpPr>
              <p:cNvPr id="315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16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17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318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321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22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9" name="Line 140"/>
              <p:cNvSpPr>
                <a:spLocks noChangeShapeType="1"/>
              </p:cNvSpPr>
              <p:nvPr/>
            </p:nvSpPr>
            <p:spPr bwMode="auto">
              <a:xfrm>
                <a:off x="2358" y="136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20" name="Line 141"/>
              <p:cNvSpPr>
                <a:spLocks noChangeShapeType="1"/>
              </p:cNvSpPr>
              <p:nvPr/>
            </p:nvSpPr>
            <p:spPr bwMode="auto">
              <a:xfrm>
                <a:off x="2907" y="1364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6" name="Group 133"/>
            <p:cNvGrpSpPr>
              <a:grpSpLocks/>
            </p:cNvGrpSpPr>
            <p:nvPr/>
          </p:nvGrpSpPr>
          <p:grpSpPr bwMode="auto">
            <a:xfrm>
              <a:off x="8438032" y="3018963"/>
              <a:ext cx="532759" cy="184809"/>
              <a:chOff x="2356" y="1300"/>
              <a:chExt cx="555" cy="194"/>
            </a:xfrm>
          </p:grpSpPr>
          <p:sp>
            <p:nvSpPr>
              <p:cNvPr id="307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08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09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310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313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4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1" name="Line 140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2" name="Line 141"/>
              <p:cNvSpPr>
                <a:spLocks noChangeShapeType="1"/>
              </p:cNvSpPr>
              <p:nvPr/>
            </p:nvSpPr>
            <p:spPr bwMode="auto">
              <a:xfrm>
                <a:off x="2910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71" name="Group 331"/>
          <p:cNvGrpSpPr>
            <a:grpSpLocks/>
          </p:cNvGrpSpPr>
          <p:nvPr/>
        </p:nvGrpSpPr>
        <p:grpSpPr bwMode="auto">
          <a:xfrm>
            <a:off x="1803400" y="2755900"/>
            <a:ext cx="3467100" cy="1193800"/>
            <a:chOff x="7848600" y="2044700"/>
            <a:chExt cx="3200399" cy="1371600"/>
          </a:xfrm>
        </p:grpSpPr>
        <p:sp>
          <p:nvSpPr>
            <p:cNvPr id="372" name="Oval 332"/>
            <p:cNvSpPr>
              <a:spLocks noChangeArrowheads="1"/>
            </p:cNvSpPr>
            <p:nvPr/>
          </p:nvSpPr>
          <p:spPr bwMode="auto">
            <a:xfrm>
              <a:off x="7848600" y="2044700"/>
              <a:ext cx="3200399" cy="1371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373" name="Group 133"/>
            <p:cNvGrpSpPr>
              <a:grpSpLocks/>
            </p:cNvGrpSpPr>
            <p:nvPr/>
          </p:nvGrpSpPr>
          <p:grpSpPr bwMode="auto">
            <a:xfrm>
              <a:off x="8526482" y="2160804"/>
              <a:ext cx="532759" cy="184809"/>
              <a:chOff x="2356" y="1300"/>
              <a:chExt cx="555" cy="194"/>
            </a:xfrm>
          </p:grpSpPr>
          <p:sp>
            <p:nvSpPr>
              <p:cNvPr id="447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48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49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50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453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54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51" name="Line 140"/>
              <p:cNvSpPr>
                <a:spLocks noChangeShapeType="1"/>
              </p:cNvSpPr>
              <p:nvPr/>
            </p:nvSpPr>
            <p:spPr bwMode="auto">
              <a:xfrm>
                <a:off x="2358" y="1362"/>
                <a:ext cx="0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52" name="Line 141"/>
              <p:cNvSpPr>
                <a:spLocks noChangeShapeType="1"/>
              </p:cNvSpPr>
              <p:nvPr/>
            </p:nvSpPr>
            <p:spPr bwMode="auto">
              <a:xfrm>
                <a:off x="2906" y="1364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cxnSp>
          <p:nvCxnSpPr>
            <p:cNvPr id="374" name="Straight Connector 334"/>
            <p:cNvCxnSpPr>
              <a:cxnSpLocks noChangeShapeType="1"/>
              <a:stCxn id="452" idx="0"/>
            </p:cNvCxnSpPr>
            <p:nvPr/>
          </p:nvCxnSpPr>
          <p:spPr bwMode="auto">
            <a:xfrm>
              <a:off x="9055401" y="2220819"/>
              <a:ext cx="975377" cy="13653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5" name="Straight Connector 335"/>
            <p:cNvCxnSpPr>
              <a:cxnSpLocks noChangeShapeType="1"/>
            </p:cNvCxnSpPr>
            <p:nvPr/>
          </p:nvCxnSpPr>
          <p:spPr bwMode="auto">
            <a:xfrm>
              <a:off x="9522191" y="2583188"/>
              <a:ext cx="120745" cy="8339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6" name="Straight Connector 336"/>
            <p:cNvCxnSpPr>
              <a:cxnSpLocks noChangeShapeType="1"/>
            </p:cNvCxnSpPr>
            <p:nvPr/>
          </p:nvCxnSpPr>
          <p:spPr bwMode="auto">
            <a:xfrm flipV="1">
              <a:off x="9323081" y="2786992"/>
              <a:ext cx="243358" cy="4562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7" name="Straight Connector 337"/>
            <p:cNvCxnSpPr>
              <a:cxnSpLocks noChangeShapeType="1"/>
            </p:cNvCxnSpPr>
            <p:nvPr/>
          </p:nvCxnSpPr>
          <p:spPr bwMode="auto">
            <a:xfrm flipV="1">
              <a:off x="9028147" y="2611644"/>
              <a:ext cx="192778" cy="1095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8" name="Straight Connector 338"/>
            <p:cNvCxnSpPr>
              <a:cxnSpLocks noChangeShapeType="1"/>
            </p:cNvCxnSpPr>
            <p:nvPr/>
          </p:nvCxnSpPr>
          <p:spPr bwMode="auto">
            <a:xfrm flipV="1">
              <a:off x="8729859" y="2909476"/>
              <a:ext cx="192778" cy="1095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" name="Straight Connector 339"/>
            <p:cNvCxnSpPr>
              <a:cxnSpLocks noChangeShapeType="1"/>
            </p:cNvCxnSpPr>
            <p:nvPr/>
          </p:nvCxnSpPr>
          <p:spPr bwMode="auto">
            <a:xfrm flipV="1">
              <a:off x="9537887" y="2836224"/>
              <a:ext cx="252969" cy="25294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0" name="Straight Connector 340"/>
            <p:cNvCxnSpPr>
              <a:cxnSpLocks noChangeShapeType="1"/>
            </p:cNvCxnSpPr>
            <p:nvPr/>
          </p:nvCxnSpPr>
          <p:spPr bwMode="auto">
            <a:xfrm flipH="1" flipV="1">
              <a:off x="10029359" y="2822067"/>
              <a:ext cx="354959" cy="12439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1" name="Straight Connector 341"/>
            <p:cNvCxnSpPr>
              <a:cxnSpLocks noChangeShapeType="1"/>
            </p:cNvCxnSpPr>
            <p:nvPr/>
          </p:nvCxnSpPr>
          <p:spPr bwMode="auto">
            <a:xfrm flipV="1">
              <a:off x="10015190" y="2475242"/>
              <a:ext cx="283363" cy="19566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2" name="Straight Connector 342"/>
            <p:cNvCxnSpPr>
              <a:cxnSpLocks noChangeShapeType="1"/>
              <a:endCxn id="447" idx="4"/>
            </p:cNvCxnSpPr>
            <p:nvPr/>
          </p:nvCxnSpPr>
          <p:spPr bwMode="auto">
            <a:xfrm flipH="1" flipV="1">
              <a:off x="8791902" y="2345614"/>
              <a:ext cx="410984" cy="8718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3" name="TextBox 343"/>
            <p:cNvSpPr txBox="1">
              <a:spLocks noChangeArrowheads="1"/>
            </p:cNvSpPr>
            <p:nvPr/>
          </p:nvSpPr>
          <p:spPr bwMode="auto">
            <a:xfrm>
              <a:off x="7958081" y="2471292"/>
              <a:ext cx="8744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000" i="1"/>
                <a:t>ISP A</a:t>
              </a:r>
            </a:p>
          </p:txBody>
        </p:sp>
        <p:grpSp>
          <p:nvGrpSpPr>
            <p:cNvPr id="384" name="Group 133"/>
            <p:cNvGrpSpPr>
              <a:grpSpLocks/>
            </p:cNvGrpSpPr>
            <p:nvPr/>
          </p:nvGrpSpPr>
          <p:grpSpPr bwMode="auto">
            <a:xfrm>
              <a:off x="9555206" y="2650627"/>
              <a:ext cx="532759" cy="184809"/>
              <a:chOff x="2356" y="1300"/>
              <a:chExt cx="555" cy="194"/>
            </a:xfrm>
          </p:grpSpPr>
          <p:sp>
            <p:nvSpPr>
              <p:cNvPr id="439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40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41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42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445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46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43" name="Line 140"/>
              <p:cNvSpPr>
                <a:spLocks noChangeShapeType="1"/>
              </p:cNvSpPr>
              <p:nvPr/>
            </p:nvSpPr>
            <p:spPr bwMode="auto">
              <a:xfrm>
                <a:off x="2358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44" name="Line 141"/>
              <p:cNvSpPr>
                <a:spLocks noChangeShapeType="1"/>
              </p:cNvSpPr>
              <p:nvPr/>
            </p:nvSpPr>
            <p:spPr bwMode="auto">
              <a:xfrm>
                <a:off x="2906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85" name="Group 133"/>
            <p:cNvGrpSpPr>
              <a:grpSpLocks/>
            </p:cNvGrpSpPr>
            <p:nvPr/>
          </p:nvGrpSpPr>
          <p:grpSpPr bwMode="auto">
            <a:xfrm>
              <a:off x="8772607" y="2725609"/>
              <a:ext cx="532759" cy="184809"/>
              <a:chOff x="2356" y="1300"/>
              <a:chExt cx="555" cy="194"/>
            </a:xfrm>
          </p:grpSpPr>
          <p:sp>
            <p:nvSpPr>
              <p:cNvPr id="431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32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33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34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437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38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35" name="Line 140"/>
              <p:cNvSpPr>
                <a:spLocks noChangeShapeType="1"/>
              </p:cNvSpPr>
              <p:nvPr/>
            </p:nvSpPr>
            <p:spPr bwMode="auto">
              <a:xfrm>
                <a:off x="2358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36" name="Line 141"/>
              <p:cNvSpPr>
                <a:spLocks noChangeShapeType="1"/>
              </p:cNvSpPr>
              <p:nvPr/>
            </p:nvSpPr>
            <p:spPr bwMode="auto">
              <a:xfrm>
                <a:off x="2906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86" name="Group 133"/>
            <p:cNvGrpSpPr>
              <a:grpSpLocks/>
            </p:cNvGrpSpPr>
            <p:nvPr/>
          </p:nvGrpSpPr>
          <p:grpSpPr bwMode="auto">
            <a:xfrm>
              <a:off x="9060908" y="2428111"/>
              <a:ext cx="532759" cy="184809"/>
              <a:chOff x="2356" y="1300"/>
              <a:chExt cx="555" cy="194"/>
            </a:xfrm>
          </p:grpSpPr>
          <p:sp>
            <p:nvSpPr>
              <p:cNvPr id="423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24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25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26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429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30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27" name="Line 140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28" name="Line 141"/>
              <p:cNvSpPr>
                <a:spLocks noChangeShapeType="1"/>
              </p:cNvSpPr>
              <p:nvPr/>
            </p:nvSpPr>
            <p:spPr bwMode="auto">
              <a:xfrm>
                <a:off x="2907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87" name="Group 133"/>
            <p:cNvGrpSpPr>
              <a:grpSpLocks/>
            </p:cNvGrpSpPr>
            <p:nvPr/>
          </p:nvGrpSpPr>
          <p:grpSpPr bwMode="auto">
            <a:xfrm>
              <a:off x="10005281" y="2289952"/>
              <a:ext cx="532759" cy="184809"/>
              <a:chOff x="2356" y="1300"/>
              <a:chExt cx="555" cy="194"/>
            </a:xfrm>
          </p:grpSpPr>
          <p:sp>
            <p:nvSpPr>
              <p:cNvPr id="415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16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17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18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421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22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19" name="Line 140"/>
              <p:cNvSpPr>
                <a:spLocks noChangeShapeType="1"/>
              </p:cNvSpPr>
              <p:nvPr/>
            </p:nvSpPr>
            <p:spPr bwMode="auto">
              <a:xfrm>
                <a:off x="2358" y="1360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20" name="Line 141"/>
              <p:cNvSpPr>
                <a:spLocks noChangeShapeType="1"/>
              </p:cNvSpPr>
              <p:nvPr/>
            </p:nvSpPr>
            <p:spPr bwMode="auto">
              <a:xfrm>
                <a:off x="2906" y="136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88" name="Group 133"/>
            <p:cNvGrpSpPr>
              <a:grpSpLocks/>
            </p:cNvGrpSpPr>
            <p:nvPr/>
          </p:nvGrpSpPr>
          <p:grpSpPr bwMode="auto">
            <a:xfrm>
              <a:off x="10232661" y="2882876"/>
              <a:ext cx="532759" cy="184809"/>
              <a:chOff x="2356" y="1300"/>
              <a:chExt cx="555" cy="194"/>
            </a:xfrm>
          </p:grpSpPr>
          <p:sp>
            <p:nvSpPr>
              <p:cNvPr id="407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08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09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10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413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14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11" name="Line 140"/>
              <p:cNvSpPr>
                <a:spLocks noChangeShapeType="1"/>
              </p:cNvSpPr>
              <p:nvPr/>
            </p:nvSpPr>
            <p:spPr bwMode="auto">
              <a:xfrm>
                <a:off x="2358" y="1362"/>
                <a:ext cx="0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12" name="Line 141"/>
              <p:cNvSpPr>
                <a:spLocks noChangeShapeType="1"/>
              </p:cNvSpPr>
              <p:nvPr/>
            </p:nvSpPr>
            <p:spPr bwMode="auto">
              <a:xfrm>
                <a:off x="2906" y="1364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89" name="Group 133"/>
            <p:cNvGrpSpPr>
              <a:grpSpLocks/>
            </p:cNvGrpSpPr>
            <p:nvPr/>
          </p:nvGrpSpPr>
          <p:grpSpPr bwMode="auto">
            <a:xfrm>
              <a:off x="9330660" y="3072767"/>
              <a:ext cx="532759" cy="184809"/>
              <a:chOff x="2356" y="1300"/>
              <a:chExt cx="555" cy="194"/>
            </a:xfrm>
          </p:grpSpPr>
          <p:sp>
            <p:nvSpPr>
              <p:cNvPr id="399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00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01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02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405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06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03" name="Line 140"/>
              <p:cNvSpPr>
                <a:spLocks noChangeShapeType="1"/>
              </p:cNvSpPr>
              <p:nvPr/>
            </p:nvSpPr>
            <p:spPr bwMode="auto">
              <a:xfrm>
                <a:off x="2357" y="1362"/>
                <a:ext cx="0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04" name="Line 141"/>
              <p:cNvSpPr>
                <a:spLocks noChangeShapeType="1"/>
              </p:cNvSpPr>
              <p:nvPr/>
            </p:nvSpPr>
            <p:spPr bwMode="auto">
              <a:xfrm>
                <a:off x="2907" y="1364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90" name="Group 133"/>
            <p:cNvGrpSpPr>
              <a:grpSpLocks/>
            </p:cNvGrpSpPr>
            <p:nvPr/>
          </p:nvGrpSpPr>
          <p:grpSpPr bwMode="auto">
            <a:xfrm>
              <a:off x="8438032" y="3018963"/>
              <a:ext cx="532759" cy="184809"/>
              <a:chOff x="2356" y="1300"/>
              <a:chExt cx="555" cy="194"/>
            </a:xfrm>
          </p:grpSpPr>
          <p:sp>
            <p:nvSpPr>
              <p:cNvPr id="391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92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93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394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397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98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95" name="Line 140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96" name="Line 141"/>
              <p:cNvSpPr>
                <a:spLocks noChangeShapeType="1"/>
              </p:cNvSpPr>
              <p:nvPr/>
            </p:nvSpPr>
            <p:spPr bwMode="auto">
              <a:xfrm>
                <a:off x="2907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455" name="Group 416"/>
          <p:cNvGrpSpPr>
            <a:grpSpLocks/>
          </p:cNvGrpSpPr>
          <p:nvPr/>
        </p:nvGrpSpPr>
        <p:grpSpPr bwMode="auto">
          <a:xfrm>
            <a:off x="1498600" y="4165600"/>
            <a:ext cx="3086100" cy="1168400"/>
            <a:chOff x="7848600" y="2044700"/>
            <a:chExt cx="3200399" cy="1371600"/>
          </a:xfrm>
        </p:grpSpPr>
        <p:sp>
          <p:nvSpPr>
            <p:cNvPr id="456" name="Oval 417"/>
            <p:cNvSpPr>
              <a:spLocks noChangeArrowheads="1"/>
            </p:cNvSpPr>
            <p:nvPr/>
          </p:nvSpPr>
          <p:spPr bwMode="auto">
            <a:xfrm>
              <a:off x="7848600" y="2044700"/>
              <a:ext cx="3200399" cy="1371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457" name="Group 133"/>
            <p:cNvGrpSpPr>
              <a:grpSpLocks/>
            </p:cNvGrpSpPr>
            <p:nvPr/>
          </p:nvGrpSpPr>
          <p:grpSpPr bwMode="auto">
            <a:xfrm>
              <a:off x="8526482" y="2160804"/>
              <a:ext cx="532759" cy="184809"/>
              <a:chOff x="2356" y="1300"/>
              <a:chExt cx="555" cy="194"/>
            </a:xfrm>
          </p:grpSpPr>
          <p:sp>
            <p:nvSpPr>
              <p:cNvPr id="531" name="Oval 492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32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33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534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537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38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535" name="Line 140"/>
              <p:cNvSpPr>
                <a:spLocks noChangeShapeType="1"/>
              </p:cNvSpPr>
              <p:nvPr/>
            </p:nvSpPr>
            <p:spPr bwMode="auto">
              <a:xfrm>
                <a:off x="2358" y="1360"/>
                <a:ext cx="0" cy="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" name="Line 141"/>
              <p:cNvSpPr>
                <a:spLocks noChangeShapeType="1"/>
              </p:cNvSpPr>
              <p:nvPr/>
            </p:nvSpPr>
            <p:spPr bwMode="auto">
              <a:xfrm>
                <a:off x="2907" y="136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cxnSp>
          <p:nvCxnSpPr>
            <p:cNvPr id="458" name="Straight Connector 419"/>
            <p:cNvCxnSpPr>
              <a:cxnSpLocks noChangeShapeType="1"/>
              <a:stCxn id="536" idx="0"/>
            </p:cNvCxnSpPr>
            <p:nvPr/>
          </p:nvCxnSpPr>
          <p:spPr bwMode="auto">
            <a:xfrm>
              <a:off x="9055401" y="2220819"/>
              <a:ext cx="975377" cy="13653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9" name="Straight Connector 420"/>
            <p:cNvCxnSpPr>
              <a:cxnSpLocks noChangeShapeType="1"/>
            </p:cNvCxnSpPr>
            <p:nvPr/>
          </p:nvCxnSpPr>
          <p:spPr bwMode="auto">
            <a:xfrm>
              <a:off x="9522191" y="2583188"/>
              <a:ext cx="120745" cy="8339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0" name="Straight Connector 421"/>
            <p:cNvCxnSpPr>
              <a:cxnSpLocks noChangeShapeType="1"/>
            </p:cNvCxnSpPr>
            <p:nvPr/>
          </p:nvCxnSpPr>
          <p:spPr bwMode="auto">
            <a:xfrm flipV="1">
              <a:off x="9323081" y="2786992"/>
              <a:ext cx="243358" cy="4562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1" name="Straight Connector 422"/>
            <p:cNvCxnSpPr>
              <a:cxnSpLocks noChangeShapeType="1"/>
            </p:cNvCxnSpPr>
            <p:nvPr/>
          </p:nvCxnSpPr>
          <p:spPr bwMode="auto">
            <a:xfrm flipV="1">
              <a:off x="9028147" y="2611644"/>
              <a:ext cx="192778" cy="1095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2" name="Straight Connector 423"/>
            <p:cNvCxnSpPr>
              <a:cxnSpLocks noChangeShapeType="1"/>
            </p:cNvCxnSpPr>
            <p:nvPr/>
          </p:nvCxnSpPr>
          <p:spPr bwMode="auto">
            <a:xfrm flipV="1">
              <a:off x="8729859" y="2909476"/>
              <a:ext cx="192778" cy="1095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3" name="Straight Connector 424"/>
            <p:cNvCxnSpPr>
              <a:cxnSpLocks noChangeShapeType="1"/>
            </p:cNvCxnSpPr>
            <p:nvPr/>
          </p:nvCxnSpPr>
          <p:spPr bwMode="auto">
            <a:xfrm flipV="1">
              <a:off x="9537887" y="2836224"/>
              <a:ext cx="252969" cy="25294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4" name="Straight Connector 425"/>
            <p:cNvCxnSpPr>
              <a:cxnSpLocks noChangeShapeType="1"/>
            </p:cNvCxnSpPr>
            <p:nvPr/>
          </p:nvCxnSpPr>
          <p:spPr bwMode="auto">
            <a:xfrm flipH="1" flipV="1">
              <a:off x="10029359" y="2822067"/>
              <a:ext cx="354959" cy="12439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5" name="Straight Connector 426"/>
            <p:cNvCxnSpPr>
              <a:cxnSpLocks noChangeShapeType="1"/>
            </p:cNvCxnSpPr>
            <p:nvPr/>
          </p:nvCxnSpPr>
          <p:spPr bwMode="auto">
            <a:xfrm flipV="1">
              <a:off x="10015190" y="2475242"/>
              <a:ext cx="283363" cy="19566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6" name="Straight Connector 427"/>
            <p:cNvCxnSpPr>
              <a:cxnSpLocks noChangeShapeType="1"/>
              <a:endCxn id="531" idx="4"/>
            </p:cNvCxnSpPr>
            <p:nvPr/>
          </p:nvCxnSpPr>
          <p:spPr bwMode="auto">
            <a:xfrm flipH="1" flipV="1">
              <a:off x="8791902" y="2345614"/>
              <a:ext cx="410984" cy="8718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67" name="TextBox 428"/>
            <p:cNvSpPr txBox="1">
              <a:spLocks noChangeArrowheads="1"/>
            </p:cNvSpPr>
            <p:nvPr/>
          </p:nvSpPr>
          <p:spPr bwMode="auto">
            <a:xfrm>
              <a:off x="7958081" y="2471292"/>
              <a:ext cx="876536" cy="469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000" i="1"/>
                <a:t>ISP C</a:t>
              </a:r>
            </a:p>
          </p:txBody>
        </p:sp>
        <p:grpSp>
          <p:nvGrpSpPr>
            <p:cNvPr id="468" name="Group 133"/>
            <p:cNvGrpSpPr>
              <a:grpSpLocks/>
            </p:cNvGrpSpPr>
            <p:nvPr/>
          </p:nvGrpSpPr>
          <p:grpSpPr bwMode="auto">
            <a:xfrm>
              <a:off x="9555206" y="2650627"/>
              <a:ext cx="532759" cy="184809"/>
              <a:chOff x="2356" y="1300"/>
              <a:chExt cx="555" cy="194"/>
            </a:xfrm>
          </p:grpSpPr>
          <p:sp>
            <p:nvSpPr>
              <p:cNvPr id="523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24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25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526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529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30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527" name="Line 140"/>
              <p:cNvSpPr>
                <a:spLocks noChangeShapeType="1"/>
              </p:cNvSpPr>
              <p:nvPr/>
            </p:nvSpPr>
            <p:spPr bwMode="auto">
              <a:xfrm>
                <a:off x="2358" y="1360"/>
                <a:ext cx="0" cy="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28" name="Line 141"/>
              <p:cNvSpPr>
                <a:spLocks noChangeShapeType="1"/>
              </p:cNvSpPr>
              <p:nvPr/>
            </p:nvSpPr>
            <p:spPr bwMode="auto">
              <a:xfrm>
                <a:off x="2907" y="136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469" name="Group 133"/>
            <p:cNvGrpSpPr>
              <a:grpSpLocks/>
            </p:cNvGrpSpPr>
            <p:nvPr/>
          </p:nvGrpSpPr>
          <p:grpSpPr bwMode="auto">
            <a:xfrm>
              <a:off x="8772607" y="2725609"/>
              <a:ext cx="532759" cy="184809"/>
              <a:chOff x="2356" y="1300"/>
              <a:chExt cx="555" cy="194"/>
            </a:xfrm>
          </p:grpSpPr>
          <p:sp>
            <p:nvSpPr>
              <p:cNvPr id="515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16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17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518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521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22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519" name="Line 140"/>
              <p:cNvSpPr>
                <a:spLocks noChangeShapeType="1"/>
              </p:cNvSpPr>
              <p:nvPr/>
            </p:nvSpPr>
            <p:spPr bwMode="auto">
              <a:xfrm>
                <a:off x="2357" y="1360"/>
                <a:ext cx="0" cy="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20" name="Line 141"/>
              <p:cNvSpPr>
                <a:spLocks noChangeShapeType="1"/>
              </p:cNvSpPr>
              <p:nvPr/>
            </p:nvSpPr>
            <p:spPr bwMode="auto">
              <a:xfrm>
                <a:off x="2908" y="1362"/>
                <a:ext cx="0" cy="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470" name="Group 133"/>
            <p:cNvGrpSpPr>
              <a:grpSpLocks/>
            </p:cNvGrpSpPr>
            <p:nvPr/>
          </p:nvGrpSpPr>
          <p:grpSpPr bwMode="auto">
            <a:xfrm>
              <a:off x="9060908" y="2428111"/>
              <a:ext cx="532759" cy="184809"/>
              <a:chOff x="2356" y="1300"/>
              <a:chExt cx="555" cy="194"/>
            </a:xfrm>
          </p:grpSpPr>
          <p:sp>
            <p:nvSpPr>
              <p:cNvPr id="507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08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09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510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513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511" name="Line 140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" name="Line 141"/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471" name="Group 133"/>
            <p:cNvGrpSpPr>
              <a:grpSpLocks/>
            </p:cNvGrpSpPr>
            <p:nvPr/>
          </p:nvGrpSpPr>
          <p:grpSpPr bwMode="auto">
            <a:xfrm>
              <a:off x="10005281" y="2289952"/>
              <a:ext cx="532759" cy="184809"/>
              <a:chOff x="2356" y="1300"/>
              <a:chExt cx="555" cy="194"/>
            </a:xfrm>
          </p:grpSpPr>
          <p:sp>
            <p:nvSpPr>
              <p:cNvPr id="499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00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01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502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505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06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503" name="Line 140"/>
              <p:cNvSpPr>
                <a:spLocks noChangeShapeType="1"/>
              </p:cNvSpPr>
              <p:nvPr/>
            </p:nvSpPr>
            <p:spPr bwMode="auto">
              <a:xfrm>
                <a:off x="2358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" name="Line 141"/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472" name="Group 133"/>
            <p:cNvGrpSpPr>
              <a:grpSpLocks/>
            </p:cNvGrpSpPr>
            <p:nvPr/>
          </p:nvGrpSpPr>
          <p:grpSpPr bwMode="auto">
            <a:xfrm>
              <a:off x="10232661" y="2882876"/>
              <a:ext cx="532759" cy="184809"/>
              <a:chOff x="2356" y="1300"/>
              <a:chExt cx="555" cy="194"/>
            </a:xfrm>
          </p:grpSpPr>
          <p:sp>
            <p:nvSpPr>
              <p:cNvPr id="491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92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93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94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497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98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95" name="Line 140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96" name="Line 141"/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473" name="Group 133"/>
            <p:cNvGrpSpPr>
              <a:grpSpLocks/>
            </p:cNvGrpSpPr>
            <p:nvPr/>
          </p:nvGrpSpPr>
          <p:grpSpPr bwMode="auto">
            <a:xfrm>
              <a:off x="9330660" y="3072767"/>
              <a:ext cx="532759" cy="184809"/>
              <a:chOff x="2356" y="1300"/>
              <a:chExt cx="555" cy="194"/>
            </a:xfrm>
          </p:grpSpPr>
          <p:sp>
            <p:nvSpPr>
              <p:cNvPr id="483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84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85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86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489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90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87" name="Line 140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88" name="Line 141"/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474" name="Group 133"/>
            <p:cNvGrpSpPr>
              <a:grpSpLocks/>
            </p:cNvGrpSpPr>
            <p:nvPr/>
          </p:nvGrpSpPr>
          <p:grpSpPr bwMode="auto">
            <a:xfrm>
              <a:off x="8438032" y="3018963"/>
              <a:ext cx="532759" cy="184809"/>
              <a:chOff x="2356" y="1300"/>
              <a:chExt cx="555" cy="194"/>
            </a:xfrm>
          </p:grpSpPr>
          <p:sp>
            <p:nvSpPr>
              <p:cNvPr id="475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76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77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78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481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82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79" name="Line 140"/>
              <p:cNvSpPr>
                <a:spLocks noChangeShapeType="1"/>
              </p:cNvSpPr>
              <p:nvPr/>
            </p:nvSpPr>
            <p:spPr bwMode="auto">
              <a:xfrm>
                <a:off x="2358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80" name="Line 141"/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</p:grpSp>
      <p:cxnSp>
        <p:nvCxnSpPr>
          <p:cNvPr id="539" name="Straight Connector 12"/>
          <p:cNvCxnSpPr>
            <a:cxnSpLocks noChangeShapeType="1"/>
            <a:endCxn id="449" idx="1"/>
          </p:cNvCxnSpPr>
          <p:nvPr/>
        </p:nvCxnSpPr>
        <p:spPr bwMode="auto">
          <a:xfrm>
            <a:off x="2382838" y="2609850"/>
            <a:ext cx="238125" cy="261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0" name="Straight Connector 500"/>
          <p:cNvCxnSpPr>
            <a:cxnSpLocks noChangeShapeType="1"/>
            <a:endCxn id="451" idx="1"/>
          </p:cNvCxnSpPr>
          <p:nvPr/>
        </p:nvCxnSpPr>
        <p:spPr bwMode="auto">
          <a:xfrm>
            <a:off x="1638300" y="2849563"/>
            <a:ext cx="900113" cy="12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1" name="Straight Connector 501"/>
          <p:cNvCxnSpPr>
            <a:cxnSpLocks noChangeShapeType="1"/>
            <a:endCxn id="447" idx="2"/>
          </p:cNvCxnSpPr>
          <p:nvPr/>
        </p:nvCxnSpPr>
        <p:spPr bwMode="auto">
          <a:xfrm flipV="1">
            <a:off x="1235075" y="2973388"/>
            <a:ext cx="1303338" cy="277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2" name="Straight Connector 502"/>
          <p:cNvCxnSpPr>
            <a:cxnSpLocks noChangeShapeType="1"/>
            <a:endCxn id="417" idx="1"/>
          </p:cNvCxnSpPr>
          <p:nvPr/>
        </p:nvCxnSpPr>
        <p:spPr bwMode="auto">
          <a:xfrm>
            <a:off x="3916363" y="2411413"/>
            <a:ext cx="307975" cy="573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3" name="Straight Connector 503"/>
          <p:cNvCxnSpPr>
            <a:cxnSpLocks noChangeShapeType="1"/>
            <a:endCxn id="417" idx="0"/>
          </p:cNvCxnSpPr>
          <p:nvPr/>
        </p:nvCxnSpPr>
        <p:spPr bwMode="auto">
          <a:xfrm flipH="1">
            <a:off x="4425950" y="2389188"/>
            <a:ext cx="384175" cy="579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4" name="Straight Connector 504"/>
          <p:cNvCxnSpPr>
            <a:cxnSpLocks noChangeShapeType="1"/>
            <a:endCxn id="333" idx="0"/>
          </p:cNvCxnSpPr>
          <p:nvPr/>
        </p:nvCxnSpPr>
        <p:spPr bwMode="auto">
          <a:xfrm>
            <a:off x="6770688" y="2900363"/>
            <a:ext cx="215900" cy="1046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5" name="Straight Connector 505"/>
          <p:cNvCxnSpPr>
            <a:cxnSpLocks noChangeShapeType="1"/>
          </p:cNvCxnSpPr>
          <p:nvPr/>
        </p:nvCxnSpPr>
        <p:spPr bwMode="auto">
          <a:xfrm flipH="1">
            <a:off x="7137400" y="3251200"/>
            <a:ext cx="241300" cy="692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6" name="Straight Connector 506"/>
          <p:cNvCxnSpPr>
            <a:cxnSpLocks noChangeShapeType="1"/>
            <a:stCxn id="261" idx="4"/>
            <a:endCxn id="328" idx="0"/>
          </p:cNvCxnSpPr>
          <p:nvPr/>
        </p:nvCxnSpPr>
        <p:spPr bwMode="auto">
          <a:xfrm flipH="1">
            <a:off x="7483475" y="4229100"/>
            <a:ext cx="541338" cy="249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7" name="Straight Connector 507"/>
          <p:cNvCxnSpPr>
            <a:cxnSpLocks noChangeShapeType="1"/>
          </p:cNvCxnSpPr>
          <p:nvPr/>
        </p:nvCxnSpPr>
        <p:spPr bwMode="auto">
          <a:xfrm flipH="1" flipV="1">
            <a:off x="7454900" y="4573588"/>
            <a:ext cx="796925" cy="614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8" name="Straight Connector 508"/>
          <p:cNvCxnSpPr>
            <a:cxnSpLocks noChangeShapeType="1"/>
            <a:endCxn id="315" idx="5"/>
          </p:cNvCxnSpPr>
          <p:nvPr/>
        </p:nvCxnSpPr>
        <p:spPr bwMode="auto">
          <a:xfrm flipH="1" flipV="1">
            <a:off x="6496050" y="4722813"/>
            <a:ext cx="1047750" cy="966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9" name="Straight Connector 509"/>
          <p:cNvCxnSpPr>
            <a:cxnSpLocks noChangeShapeType="1"/>
            <a:stCxn id="259" idx="0"/>
          </p:cNvCxnSpPr>
          <p:nvPr/>
        </p:nvCxnSpPr>
        <p:spPr bwMode="auto">
          <a:xfrm flipH="1" flipV="1">
            <a:off x="5319713" y="4694238"/>
            <a:ext cx="285750" cy="1160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0" name="Straight Connector 510"/>
          <p:cNvCxnSpPr>
            <a:cxnSpLocks noChangeShapeType="1"/>
          </p:cNvCxnSpPr>
          <p:nvPr/>
        </p:nvCxnSpPr>
        <p:spPr bwMode="auto">
          <a:xfrm flipH="1" flipV="1">
            <a:off x="4068763" y="5045075"/>
            <a:ext cx="371475" cy="973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1" name="Straight Connector 511"/>
          <p:cNvCxnSpPr>
            <a:cxnSpLocks noChangeShapeType="1"/>
            <a:stCxn id="256" idx="0"/>
          </p:cNvCxnSpPr>
          <p:nvPr/>
        </p:nvCxnSpPr>
        <p:spPr bwMode="auto">
          <a:xfrm flipH="1" flipV="1">
            <a:off x="3144838" y="5192713"/>
            <a:ext cx="244475" cy="661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2" name="Straight Connector 512"/>
          <p:cNvCxnSpPr>
            <a:cxnSpLocks noChangeShapeType="1"/>
          </p:cNvCxnSpPr>
          <p:nvPr/>
        </p:nvCxnSpPr>
        <p:spPr bwMode="auto">
          <a:xfrm flipV="1">
            <a:off x="1790700" y="5160963"/>
            <a:ext cx="401638" cy="20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3" name="Straight Connector 513"/>
          <p:cNvCxnSpPr>
            <a:cxnSpLocks noChangeShapeType="1"/>
            <a:endCxn id="479" idx="0"/>
          </p:cNvCxnSpPr>
          <p:nvPr/>
        </p:nvCxnSpPr>
        <p:spPr bwMode="auto">
          <a:xfrm flipV="1">
            <a:off x="1362075" y="5045075"/>
            <a:ext cx="706438" cy="44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4" name="Straight Connector 514"/>
          <p:cNvCxnSpPr>
            <a:cxnSpLocks noChangeShapeType="1"/>
            <a:endCxn id="535" idx="1"/>
          </p:cNvCxnSpPr>
          <p:nvPr/>
        </p:nvCxnSpPr>
        <p:spPr bwMode="auto">
          <a:xfrm>
            <a:off x="1155700" y="4376738"/>
            <a:ext cx="996950" cy="4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25639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/>
              <a:t>Estrutura da Internet: rede de redes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5CA30C-BB3F-4695-823B-CAA85338B9D0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73075" y="1193070"/>
            <a:ext cx="8204200" cy="90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0"/>
              <a:buChar char="r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ZapfDingbats" pitchFamily="82" charset="0"/>
              <a:buChar char="m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buSzPct val="75000"/>
              <a:buFont typeface="Wingdings" pitchFamily="2" charset="2"/>
              <a:buNone/>
            </a:pPr>
            <a:r>
              <a:rPr lang="pt-BR" altLang="pt-BR" sz="2000" kern="0" dirty="0" smtClean="0">
                <a:ea typeface="ＭＳ Ｐゴシック" pitchFamily="34" charset="-128"/>
              </a:rPr>
              <a:t>Mas, se um ISP global for um negócio viável, haverá competidores... que precisam se interconectar</a:t>
            </a:r>
          </a:p>
          <a:p>
            <a:pPr marL="0" indent="0" eaLnBrk="1" hangingPunct="1">
              <a:buSzPct val="75000"/>
              <a:buFont typeface="Wingdings" pitchFamily="2" charset="2"/>
              <a:buNone/>
            </a:pPr>
            <a:endParaRPr lang="pt-BR" altLang="pt-BR" sz="2400" kern="0" dirty="0" smtClean="0">
              <a:ea typeface="ＭＳ Ｐゴシック" pitchFamily="34" charset="-128"/>
            </a:endParaRPr>
          </a:p>
        </p:txBody>
      </p:sp>
      <p:grpSp>
        <p:nvGrpSpPr>
          <p:cNvPr id="232" name="Group 5"/>
          <p:cNvGrpSpPr>
            <a:grpSpLocks/>
          </p:cNvGrpSpPr>
          <p:nvPr/>
        </p:nvGrpSpPr>
        <p:grpSpPr bwMode="auto">
          <a:xfrm>
            <a:off x="450850" y="1849438"/>
            <a:ext cx="8437563" cy="4559300"/>
            <a:chOff x="154891" y="1905681"/>
            <a:chExt cx="8436427" cy="4559651"/>
          </a:xfrm>
        </p:grpSpPr>
        <p:grpSp>
          <p:nvGrpSpPr>
            <p:cNvPr id="233" name="Group 2"/>
            <p:cNvGrpSpPr>
              <a:grpSpLocks/>
            </p:cNvGrpSpPr>
            <p:nvPr/>
          </p:nvGrpSpPr>
          <p:grpSpPr bwMode="auto">
            <a:xfrm>
              <a:off x="1529396" y="2297655"/>
              <a:ext cx="648422" cy="418253"/>
              <a:chOff x="3053396" y="4304255"/>
              <a:chExt cx="648422" cy="418253"/>
            </a:xfrm>
          </p:grpSpPr>
          <p:sp>
            <p:nvSpPr>
              <p:cNvPr id="285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6" name="TextBox 1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34" name="Group 131"/>
            <p:cNvGrpSpPr>
              <a:grpSpLocks/>
            </p:cNvGrpSpPr>
            <p:nvPr/>
          </p:nvGrpSpPr>
          <p:grpSpPr bwMode="auto">
            <a:xfrm>
              <a:off x="373696" y="3097755"/>
              <a:ext cx="648422" cy="418253"/>
              <a:chOff x="3053396" y="4304255"/>
              <a:chExt cx="648422" cy="418253"/>
            </a:xfrm>
          </p:grpSpPr>
          <p:sp>
            <p:nvSpPr>
              <p:cNvPr id="283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4" name="TextBox 133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35" name="Group 135"/>
            <p:cNvGrpSpPr>
              <a:grpSpLocks/>
            </p:cNvGrpSpPr>
            <p:nvPr/>
          </p:nvGrpSpPr>
          <p:grpSpPr bwMode="auto">
            <a:xfrm>
              <a:off x="6037896" y="2551655"/>
              <a:ext cx="648422" cy="418253"/>
              <a:chOff x="3053396" y="4304255"/>
              <a:chExt cx="648422" cy="418253"/>
            </a:xfrm>
          </p:grpSpPr>
          <p:sp>
            <p:nvSpPr>
              <p:cNvPr id="281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2" name="TextBox 137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36" name="Group 138"/>
            <p:cNvGrpSpPr>
              <a:grpSpLocks/>
            </p:cNvGrpSpPr>
            <p:nvPr/>
          </p:nvGrpSpPr>
          <p:grpSpPr bwMode="auto">
            <a:xfrm>
              <a:off x="945196" y="5409155"/>
              <a:ext cx="648422" cy="418253"/>
              <a:chOff x="3053396" y="4304255"/>
              <a:chExt cx="648422" cy="418253"/>
            </a:xfrm>
          </p:grpSpPr>
          <p:sp>
            <p:nvSpPr>
              <p:cNvPr id="279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0" name="TextBox 140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37" name="Group 141"/>
            <p:cNvGrpSpPr>
              <a:grpSpLocks/>
            </p:cNvGrpSpPr>
            <p:nvPr/>
          </p:nvGrpSpPr>
          <p:grpSpPr bwMode="auto">
            <a:xfrm>
              <a:off x="526096" y="4786855"/>
              <a:ext cx="648422" cy="418253"/>
              <a:chOff x="3053396" y="4304255"/>
              <a:chExt cx="648422" cy="418253"/>
            </a:xfrm>
          </p:grpSpPr>
          <p:sp>
            <p:nvSpPr>
              <p:cNvPr id="277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" name="TextBox 143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38" name="Group 144"/>
            <p:cNvGrpSpPr>
              <a:grpSpLocks/>
            </p:cNvGrpSpPr>
            <p:nvPr/>
          </p:nvGrpSpPr>
          <p:grpSpPr bwMode="auto">
            <a:xfrm>
              <a:off x="297496" y="4126455"/>
              <a:ext cx="648422" cy="418253"/>
              <a:chOff x="3053396" y="4304255"/>
              <a:chExt cx="648422" cy="418253"/>
            </a:xfrm>
          </p:grpSpPr>
          <p:sp>
            <p:nvSpPr>
              <p:cNvPr id="275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6" name="TextBox 146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39" name="Group 147"/>
            <p:cNvGrpSpPr>
              <a:grpSpLocks/>
            </p:cNvGrpSpPr>
            <p:nvPr/>
          </p:nvGrpSpPr>
          <p:grpSpPr bwMode="auto">
            <a:xfrm>
              <a:off x="6787196" y="2983455"/>
              <a:ext cx="648422" cy="418253"/>
              <a:chOff x="3053396" y="4304255"/>
              <a:chExt cx="648422" cy="418253"/>
            </a:xfrm>
          </p:grpSpPr>
          <p:sp>
            <p:nvSpPr>
              <p:cNvPr id="273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4" name="TextBox 149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40" name="Group 150"/>
            <p:cNvGrpSpPr>
              <a:grpSpLocks/>
            </p:cNvGrpSpPr>
            <p:nvPr/>
          </p:nvGrpSpPr>
          <p:grpSpPr bwMode="auto">
            <a:xfrm>
              <a:off x="3129596" y="2056355"/>
              <a:ext cx="648422" cy="418253"/>
              <a:chOff x="3053396" y="4304255"/>
              <a:chExt cx="648422" cy="418253"/>
            </a:xfrm>
          </p:grpSpPr>
          <p:sp>
            <p:nvSpPr>
              <p:cNvPr id="271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2" name="TextBox 152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41" name="Group 153"/>
            <p:cNvGrpSpPr>
              <a:grpSpLocks/>
            </p:cNvGrpSpPr>
            <p:nvPr/>
          </p:nvGrpSpPr>
          <p:grpSpPr bwMode="auto">
            <a:xfrm>
              <a:off x="754696" y="2704055"/>
              <a:ext cx="648422" cy="418253"/>
              <a:chOff x="3053396" y="4304255"/>
              <a:chExt cx="648422" cy="418253"/>
            </a:xfrm>
          </p:grpSpPr>
          <p:sp>
            <p:nvSpPr>
              <p:cNvPr id="269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0" name="TextBox 155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42" name="Group 156"/>
            <p:cNvGrpSpPr>
              <a:grpSpLocks/>
            </p:cNvGrpSpPr>
            <p:nvPr/>
          </p:nvGrpSpPr>
          <p:grpSpPr bwMode="auto">
            <a:xfrm>
              <a:off x="4043996" y="2030955"/>
              <a:ext cx="648422" cy="418253"/>
              <a:chOff x="3053396" y="4304255"/>
              <a:chExt cx="648422" cy="418253"/>
            </a:xfrm>
          </p:grpSpPr>
          <p:sp>
            <p:nvSpPr>
              <p:cNvPr id="267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8" name="TextBox 158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43" name="Group 160"/>
            <p:cNvGrpSpPr>
              <a:grpSpLocks/>
            </p:cNvGrpSpPr>
            <p:nvPr/>
          </p:nvGrpSpPr>
          <p:grpSpPr bwMode="auto">
            <a:xfrm>
              <a:off x="7104696" y="5663155"/>
              <a:ext cx="648422" cy="418253"/>
              <a:chOff x="3053396" y="4304255"/>
              <a:chExt cx="648422" cy="418253"/>
            </a:xfrm>
          </p:grpSpPr>
          <p:sp>
            <p:nvSpPr>
              <p:cNvPr id="265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" name="TextBox 162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44" name="Group 163"/>
            <p:cNvGrpSpPr>
              <a:grpSpLocks/>
            </p:cNvGrpSpPr>
            <p:nvPr/>
          </p:nvGrpSpPr>
          <p:grpSpPr bwMode="auto">
            <a:xfrm>
              <a:off x="7942896" y="5015455"/>
              <a:ext cx="648422" cy="418253"/>
              <a:chOff x="3053396" y="4304255"/>
              <a:chExt cx="648422" cy="418253"/>
            </a:xfrm>
          </p:grpSpPr>
          <p:sp>
            <p:nvSpPr>
              <p:cNvPr id="263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4" name="TextBox 165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45" name="Group 166"/>
            <p:cNvGrpSpPr>
              <a:grpSpLocks/>
            </p:cNvGrpSpPr>
            <p:nvPr/>
          </p:nvGrpSpPr>
          <p:grpSpPr bwMode="auto">
            <a:xfrm>
              <a:off x="7714296" y="4101055"/>
              <a:ext cx="648422" cy="418253"/>
              <a:chOff x="3053396" y="4304255"/>
              <a:chExt cx="648422" cy="418253"/>
            </a:xfrm>
          </p:grpSpPr>
          <p:sp>
            <p:nvSpPr>
              <p:cNvPr id="261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2" name="TextBox 168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46" name="Group 169"/>
            <p:cNvGrpSpPr>
              <a:grpSpLocks/>
            </p:cNvGrpSpPr>
            <p:nvPr/>
          </p:nvGrpSpPr>
          <p:grpSpPr bwMode="auto">
            <a:xfrm>
              <a:off x="4869496" y="5904455"/>
              <a:ext cx="648422" cy="418253"/>
              <a:chOff x="3053396" y="4304255"/>
              <a:chExt cx="648422" cy="418253"/>
            </a:xfrm>
          </p:grpSpPr>
          <p:sp>
            <p:nvSpPr>
              <p:cNvPr id="259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0" name="TextBox 171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47" name="Group 172"/>
            <p:cNvGrpSpPr>
              <a:grpSpLocks/>
            </p:cNvGrpSpPr>
            <p:nvPr/>
          </p:nvGrpSpPr>
          <p:grpSpPr bwMode="auto">
            <a:xfrm>
              <a:off x="3955096" y="6044155"/>
              <a:ext cx="648422" cy="418253"/>
              <a:chOff x="3053396" y="4304255"/>
              <a:chExt cx="648422" cy="418253"/>
            </a:xfrm>
          </p:grpSpPr>
          <p:sp>
            <p:nvSpPr>
              <p:cNvPr id="257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" name="TextBox 174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248" name="Group 175"/>
            <p:cNvGrpSpPr>
              <a:grpSpLocks/>
            </p:cNvGrpSpPr>
            <p:nvPr/>
          </p:nvGrpSpPr>
          <p:grpSpPr bwMode="auto">
            <a:xfrm>
              <a:off x="2735896" y="5891755"/>
              <a:ext cx="648422" cy="418253"/>
              <a:chOff x="3053396" y="4304255"/>
              <a:chExt cx="648422" cy="418253"/>
            </a:xfrm>
          </p:grpSpPr>
          <p:sp>
            <p:nvSpPr>
              <p:cNvPr id="255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" name="TextBox 177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sp>
          <p:nvSpPr>
            <p:cNvPr id="249" name="TextBox 4"/>
            <p:cNvSpPr txBox="1">
              <a:spLocks noChangeArrowheads="1"/>
            </p:cNvSpPr>
            <p:nvPr/>
          </p:nvSpPr>
          <p:spPr bwMode="auto">
            <a:xfrm rot="1053502">
              <a:off x="5143500" y="1955800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250" name="TextBox 179"/>
            <p:cNvSpPr txBox="1">
              <a:spLocks noChangeArrowheads="1"/>
            </p:cNvSpPr>
            <p:nvPr/>
          </p:nvSpPr>
          <p:spPr bwMode="auto">
            <a:xfrm rot="2829263">
              <a:off x="7429500" y="3429000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251" name="TextBox 180"/>
            <p:cNvSpPr txBox="1">
              <a:spLocks noChangeArrowheads="1"/>
            </p:cNvSpPr>
            <p:nvPr/>
          </p:nvSpPr>
          <p:spPr bwMode="auto">
            <a:xfrm rot="9845918">
              <a:off x="6098241" y="5942112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252" name="TextBox 181"/>
            <p:cNvSpPr txBox="1">
              <a:spLocks noChangeArrowheads="1"/>
            </p:cNvSpPr>
            <p:nvPr/>
          </p:nvSpPr>
          <p:spPr bwMode="auto">
            <a:xfrm rot="-9948738">
              <a:off x="1730786" y="5845469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253" name="TextBox 182"/>
            <p:cNvSpPr txBox="1">
              <a:spLocks noChangeArrowheads="1"/>
            </p:cNvSpPr>
            <p:nvPr/>
          </p:nvSpPr>
          <p:spPr bwMode="auto">
            <a:xfrm rot="-4992697">
              <a:off x="144631" y="3539025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254" name="TextBox 183"/>
            <p:cNvSpPr txBox="1">
              <a:spLocks noChangeArrowheads="1"/>
            </p:cNvSpPr>
            <p:nvPr/>
          </p:nvSpPr>
          <p:spPr bwMode="auto">
            <a:xfrm rot="-1017263">
              <a:off x="2330376" y="1905681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</p:grpSp>
      <p:grpSp>
        <p:nvGrpSpPr>
          <p:cNvPr id="287" name="Group 8"/>
          <p:cNvGrpSpPr>
            <a:grpSpLocks/>
          </p:cNvGrpSpPr>
          <p:nvPr/>
        </p:nvGrpSpPr>
        <p:grpSpPr bwMode="auto">
          <a:xfrm>
            <a:off x="4546600" y="3746500"/>
            <a:ext cx="3225800" cy="1117600"/>
            <a:chOff x="7848600" y="2044700"/>
            <a:chExt cx="3200399" cy="1371600"/>
          </a:xfrm>
        </p:grpSpPr>
        <p:sp>
          <p:nvSpPr>
            <p:cNvPr id="288" name="Oval 3"/>
            <p:cNvSpPr>
              <a:spLocks noChangeArrowheads="1"/>
            </p:cNvSpPr>
            <p:nvPr/>
          </p:nvSpPr>
          <p:spPr bwMode="auto">
            <a:xfrm>
              <a:off x="7848600" y="2044700"/>
              <a:ext cx="3200399" cy="1371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289" name="Group 133"/>
            <p:cNvGrpSpPr>
              <a:grpSpLocks/>
            </p:cNvGrpSpPr>
            <p:nvPr/>
          </p:nvGrpSpPr>
          <p:grpSpPr bwMode="auto">
            <a:xfrm>
              <a:off x="8526482" y="2160804"/>
              <a:ext cx="532759" cy="184809"/>
              <a:chOff x="2356" y="1300"/>
              <a:chExt cx="555" cy="194"/>
            </a:xfrm>
          </p:grpSpPr>
          <p:sp>
            <p:nvSpPr>
              <p:cNvPr id="363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64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65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366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369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70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67" name="Line 140"/>
              <p:cNvSpPr>
                <a:spLocks noChangeShapeType="1"/>
              </p:cNvSpPr>
              <p:nvPr/>
            </p:nvSpPr>
            <p:spPr bwMode="auto">
              <a:xfrm>
                <a:off x="2357" y="1362"/>
                <a:ext cx="0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68" name="Line 141"/>
              <p:cNvSpPr>
                <a:spLocks noChangeShapeType="1"/>
              </p:cNvSpPr>
              <p:nvPr/>
            </p:nvSpPr>
            <p:spPr bwMode="auto">
              <a:xfrm>
                <a:off x="2908" y="1364"/>
                <a:ext cx="0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cxnSp>
          <p:nvCxnSpPr>
            <p:cNvPr id="290" name="Straight Connector 10"/>
            <p:cNvCxnSpPr>
              <a:cxnSpLocks noChangeShapeType="1"/>
              <a:stCxn id="368" idx="0"/>
            </p:cNvCxnSpPr>
            <p:nvPr/>
          </p:nvCxnSpPr>
          <p:spPr bwMode="auto">
            <a:xfrm>
              <a:off x="9055401" y="2220819"/>
              <a:ext cx="975377" cy="13653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1" name="Straight Connector 297"/>
            <p:cNvCxnSpPr>
              <a:cxnSpLocks noChangeShapeType="1"/>
            </p:cNvCxnSpPr>
            <p:nvPr/>
          </p:nvCxnSpPr>
          <p:spPr bwMode="auto">
            <a:xfrm>
              <a:off x="9522191" y="2583188"/>
              <a:ext cx="120745" cy="8339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2" name="Straight Connector 298"/>
            <p:cNvCxnSpPr>
              <a:cxnSpLocks noChangeShapeType="1"/>
            </p:cNvCxnSpPr>
            <p:nvPr/>
          </p:nvCxnSpPr>
          <p:spPr bwMode="auto">
            <a:xfrm flipV="1">
              <a:off x="9323081" y="2786992"/>
              <a:ext cx="243358" cy="4562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3" name="Straight Connector 299"/>
            <p:cNvCxnSpPr>
              <a:cxnSpLocks noChangeShapeType="1"/>
            </p:cNvCxnSpPr>
            <p:nvPr/>
          </p:nvCxnSpPr>
          <p:spPr bwMode="auto">
            <a:xfrm flipV="1">
              <a:off x="9028147" y="2611644"/>
              <a:ext cx="192778" cy="1095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4" name="Straight Connector 300"/>
            <p:cNvCxnSpPr>
              <a:cxnSpLocks noChangeShapeType="1"/>
            </p:cNvCxnSpPr>
            <p:nvPr/>
          </p:nvCxnSpPr>
          <p:spPr bwMode="auto">
            <a:xfrm flipV="1">
              <a:off x="8729859" y="2909476"/>
              <a:ext cx="192778" cy="1095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5" name="Straight Connector 301"/>
            <p:cNvCxnSpPr>
              <a:cxnSpLocks noChangeShapeType="1"/>
            </p:cNvCxnSpPr>
            <p:nvPr/>
          </p:nvCxnSpPr>
          <p:spPr bwMode="auto">
            <a:xfrm flipV="1">
              <a:off x="9537887" y="2836224"/>
              <a:ext cx="252969" cy="25294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6" name="Straight Connector 302"/>
            <p:cNvCxnSpPr>
              <a:cxnSpLocks noChangeShapeType="1"/>
            </p:cNvCxnSpPr>
            <p:nvPr/>
          </p:nvCxnSpPr>
          <p:spPr bwMode="auto">
            <a:xfrm flipH="1" flipV="1">
              <a:off x="10029359" y="2822067"/>
              <a:ext cx="354959" cy="12439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" name="Straight Connector 303"/>
            <p:cNvCxnSpPr>
              <a:cxnSpLocks noChangeShapeType="1"/>
            </p:cNvCxnSpPr>
            <p:nvPr/>
          </p:nvCxnSpPr>
          <p:spPr bwMode="auto">
            <a:xfrm flipV="1">
              <a:off x="10015190" y="2475242"/>
              <a:ext cx="283363" cy="19566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8" name="Straight Connector 304"/>
            <p:cNvCxnSpPr>
              <a:cxnSpLocks noChangeShapeType="1"/>
              <a:endCxn id="363" idx="4"/>
            </p:cNvCxnSpPr>
            <p:nvPr/>
          </p:nvCxnSpPr>
          <p:spPr bwMode="auto">
            <a:xfrm flipH="1" flipV="1">
              <a:off x="8791902" y="2345614"/>
              <a:ext cx="410984" cy="8718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9" name="TextBox 39958"/>
            <p:cNvSpPr txBox="1">
              <a:spLocks noChangeArrowheads="1"/>
            </p:cNvSpPr>
            <p:nvPr/>
          </p:nvSpPr>
          <p:spPr bwMode="auto">
            <a:xfrm>
              <a:off x="7958081" y="2471291"/>
              <a:ext cx="886407" cy="491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000" i="1"/>
                <a:t>ISP B</a:t>
              </a:r>
            </a:p>
          </p:txBody>
        </p:sp>
        <p:grpSp>
          <p:nvGrpSpPr>
            <p:cNvPr id="300" name="Group 133"/>
            <p:cNvGrpSpPr>
              <a:grpSpLocks/>
            </p:cNvGrpSpPr>
            <p:nvPr/>
          </p:nvGrpSpPr>
          <p:grpSpPr bwMode="auto">
            <a:xfrm>
              <a:off x="9555206" y="2650627"/>
              <a:ext cx="532759" cy="184809"/>
              <a:chOff x="2356" y="1300"/>
              <a:chExt cx="555" cy="194"/>
            </a:xfrm>
          </p:grpSpPr>
          <p:sp>
            <p:nvSpPr>
              <p:cNvPr id="355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56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57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358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361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62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59" name="Line 140"/>
              <p:cNvSpPr>
                <a:spLocks noChangeShapeType="1"/>
              </p:cNvSpPr>
              <p:nvPr/>
            </p:nvSpPr>
            <p:spPr bwMode="auto">
              <a:xfrm>
                <a:off x="2358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60" name="Line 141"/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1" name="Group 133"/>
            <p:cNvGrpSpPr>
              <a:grpSpLocks/>
            </p:cNvGrpSpPr>
            <p:nvPr/>
          </p:nvGrpSpPr>
          <p:grpSpPr bwMode="auto">
            <a:xfrm>
              <a:off x="8772607" y="2725609"/>
              <a:ext cx="532759" cy="184809"/>
              <a:chOff x="2356" y="1300"/>
              <a:chExt cx="555" cy="194"/>
            </a:xfrm>
          </p:grpSpPr>
          <p:sp>
            <p:nvSpPr>
              <p:cNvPr id="347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48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49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350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353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54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51" name="Line 140"/>
              <p:cNvSpPr>
                <a:spLocks noChangeShapeType="1"/>
              </p:cNvSpPr>
              <p:nvPr/>
            </p:nvSpPr>
            <p:spPr bwMode="auto">
              <a:xfrm>
                <a:off x="2358" y="1356"/>
                <a:ext cx="0" cy="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52" name="Line 141"/>
              <p:cNvSpPr>
                <a:spLocks noChangeShapeType="1"/>
              </p:cNvSpPr>
              <p:nvPr/>
            </p:nvSpPr>
            <p:spPr bwMode="auto">
              <a:xfrm>
                <a:off x="2908" y="1358"/>
                <a:ext cx="0" cy="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2" name="Group 133"/>
            <p:cNvGrpSpPr>
              <a:grpSpLocks/>
            </p:cNvGrpSpPr>
            <p:nvPr/>
          </p:nvGrpSpPr>
          <p:grpSpPr bwMode="auto">
            <a:xfrm>
              <a:off x="9060908" y="2428111"/>
              <a:ext cx="532759" cy="184809"/>
              <a:chOff x="2356" y="1300"/>
              <a:chExt cx="555" cy="194"/>
            </a:xfrm>
          </p:grpSpPr>
          <p:sp>
            <p:nvSpPr>
              <p:cNvPr id="339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40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41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342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345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46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43" name="Line 140"/>
              <p:cNvSpPr>
                <a:spLocks noChangeShapeType="1"/>
              </p:cNvSpPr>
              <p:nvPr/>
            </p:nvSpPr>
            <p:spPr bwMode="auto">
              <a:xfrm>
                <a:off x="2358" y="136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44" name="Line 141"/>
              <p:cNvSpPr>
                <a:spLocks noChangeShapeType="1"/>
              </p:cNvSpPr>
              <p:nvPr/>
            </p:nvSpPr>
            <p:spPr bwMode="auto">
              <a:xfrm>
                <a:off x="2908" y="1364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3" name="Group 133"/>
            <p:cNvGrpSpPr>
              <a:grpSpLocks/>
            </p:cNvGrpSpPr>
            <p:nvPr/>
          </p:nvGrpSpPr>
          <p:grpSpPr bwMode="auto">
            <a:xfrm>
              <a:off x="10005281" y="2289952"/>
              <a:ext cx="532759" cy="184809"/>
              <a:chOff x="2356" y="1300"/>
              <a:chExt cx="555" cy="194"/>
            </a:xfrm>
          </p:grpSpPr>
          <p:sp>
            <p:nvSpPr>
              <p:cNvPr id="331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32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33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334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337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38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35" name="Line 140"/>
              <p:cNvSpPr>
                <a:spLocks noChangeShapeType="1"/>
              </p:cNvSpPr>
              <p:nvPr/>
            </p:nvSpPr>
            <p:spPr bwMode="auto">
              <a:xfrm>
                <a:off x="2357" y="136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6" name="Line 141"/>
              <p:cNvSpPr>
                <a:spLocks noChangeShapeType="1"/>
              </p:cNvSpPr>
              <p:nvPr/>
            </p:nvSpPr>
            <p:spPr bwMode="auto">
              <a:xfrm>
                <a:off x="2908" y="1364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4" name="Group 133"/>
            <p:cNvGrpSpPr>
              <a:grpSpLocks/>
            </p:cNvGrpSpPr>
            <p:nvPr/>
          </p:nvGrpSpPr>
          <p:grpSpPr bwMode="auto">
            <a:xfrm>
              <a:off x="10232661" y="2882876"/>
              <a:ext cx="532759" cy="184809"/>
              <a:chOff x="2356" y="1300"/>
              <a:chExt cx="555" cy="194"/>
            </a:xfrm>
          </p:grpSpPr>
          <p:sp>
            <p:nvSpPr>
              <p:cNvPr id="323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24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25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326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329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30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27" name="Line 140"/>
              <p:cNvSpPr>
                <a:spLocks noChangeShapeType="1"/>
              </p:cNvSpPr>
              <p:nvPr/>
            </p:nvSpPr>
            <p:spPr bwMode="auto">
              <a:xfrm>
                <a:off x="2358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28" name="Line 141"/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5" name="Group 133"/>
            <p:cNvGrpSpPr>
              <a:grpSpLocks/>
            </p:cNvGrpSpPr>
            <p:nvPr/>
          </p:nvGrpSpPr>
          <p:grpSpPr bwMode="auto">
            <a:xfrm>
              <a:off x="9330660" y="3072767"/>
              <a:ext cx="532759" cy="184809"/>
              <a:chOff x="2356" y="1300"/>
              <a:chExt cx="555" cy="194"/>
            </a:xfrm>
          </p:grpSpPr>
          <p:sp>
            <p:nvSpPr>
              <p:cNvPr id="315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16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17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318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321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22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9" name="Line 140"/>
              <p:cNvSpPr>
                <a:spLocks noChangeShapeType="1"/>
              </p:cNvSpPr>
              <p:nvPr/>
            </p:nvSpPr>
            <p:spPr bwMode="auto">
              <a:xfrm>
                <a:off x="2358" y="136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20" name="Line 141"/>
              <p:cNvSpPr>
                <a:spLocks noChangeShapeType="1"/>
              </p:cNvSpPr>
              <p:nvPr/>
            </p:nvSpPr>
            <p:spPr bwMode="auto">
              <a:xfrm>
                <a:off x="2907" y="1364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6" name="Group 133"/>
            <p:cNvGrpSpPr>
              <a:grpSpLocks/>
            </p:cNvGrpSpPr>
            <p:nvPr/>
          </p:nvGrpSpPr>
          <p:grpSpPr bwMode="auto">
            <a:xfrm>
              <a:off x="8438032" y="3018963"/>
              <a:ext cx="532759" cy="184809"/>
              <a:chOff x="2356" y="1300"/>
              <a:chExt cx="555" cy="194"/>
            </a:xfrm>
          </p:grpSpPr>
          <p:sp>
            <p:nvSpPr>
              <p:cNvPr id="307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08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09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310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313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4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1" name="Line 140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2" name="Line 141"/>
              <p:cNvSpPr>
                <a:spLocks noChangeShapeType="1"/>
              </p:cNvSpPr>
              <p:nvPr/>
            </p:nvSpPr>
            <p:spPr bwMode="auto">
              <a:xfrm>
                <a:off x="2910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71" name="Group 331"/>
          <p:cNvGrpSpPr>
            <a:grpSpLocks/>
          </p:cNvGrpSpPr>
          <p:nvPr/>
        </p:nvGrpSpPr>
        <p:grpSpPr bwMode="auto">
          <a:xfrm>
            <a:off x="1803400" y="2755900"/>
            <a:ext cx="3467100" cy="1193800"/>
            <a:chOff x="7848600" y="2044700"/>
            <a:chExt cx="3200399" cy="1371600"/>
          </a:xfrm>
        </p:grpSpPr>
        <p:sp>
          <p:nvSpPr>
            <p:cNvPr id="372" name="Oval 332"/>
            <p:cNvSpPr>
              <a:spLocks noChangeArrowheads="1"/>
            </p:cNvSpPr>
            <p:nvPr/>
          </p:nvSpPr>
          <p:spPr bwMode="auto">
            <a:xfrm>
              <a:off x="7848600" y="2044700"/>
              <a:ext cx="3200399" cy="1371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373" name="Group 133"/>
            <p:cNvGrpSpPr>
              <a:grpSpLocks/>
            </p:cNvGrpSpPr>
            <p:nvPr/>
          </p:nvGrpSpPr>
          <p:grpSpPr bwMode="auto">
            <a:xfrm>
              <a:off x="8526482" y="2160804"/>
              <a:ext cx="532759" cy="184809"/>
              <a:chOff x="2356" y="1300"/>
              <a:chExt cx="555" cy="194"/>
            </a:xfrm>
          </p:grpSpPr>
          <p:sp>
            <p:nvSpPr>
              <p:cNvPr id="447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48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49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50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453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54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51" name="Line 140"/>
              <p:cNvSpPr>
                <a:spLocks noChangeShapeType="1"/>
              </p:cNvSpPr>
              <p:nvPr/>
            </p:nvSpPr>
            <p:spPr bwMode="auto">
              <a:xfrm>
                <a:off x="2358" y="1362"/>
                <a:ext cx="0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52" name="Line 141"/>
              <p:cNvSpPr>
                <a:spLocks noChangeShapeType="1"/>
              </p:cNvSpPr>
              <p:nvPr/>
            </p:nvSpPr>
            <p:spPr bwMode="auto">
              <a:xfrm>
                <a:off x="2906" y="1364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cxnSp>
          <p:nvCxnSpPr>
            <p:cNvPr id="374" name="Straight Connector 334"/>
            <p:cNvCxnSpPr>
              <a:cxnSpLocks noChangeShapeType="1"/>
              <a:stCxn id="452" idx="0"/>
            </p:cNvCxnSpPr>
            <p:nvPr/>
          </p:nvCxnSpPr>
          <p:spPr bwMode="auto">
            <a:xfrm>
              <a:off x="9055401" y="2220819"/>
              <a:ext cx="975377" cy="13653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5" name="Straight Connector 335"/>
            <p:cNvCxnSpPr>
              <a:cxnSpLocks noChangeShapeType="1"/>
            </p:cNvCxnSpPr>
            <p:nvPr/>
          </p:nvCxnSpPr>
          <p:spPr bwMode="auto">
            <a:xfrm>
              <a:off x="9522191" y="2583188"/>
              <a:ext cx="120745" cy="8339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6" name="Straight Connector 336"/>
            <p:cNvCxnSpPr>
              <a:cxnSpLocks noChangeShapeType="1"/>
            </p:cNvCxnSpPr>
            <p:nvPr/>
          </p:nvCxnSpPr>
          <p:spPr bwMode="auto">
            <a:xfrm flipV="1">
              <a:off x="9323081" y="2786992"/>
              <a:ext cx="243358" cy="4562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7" name="Straight Connector 337"/>
            <p:cNvCxnSpPr>
              <a:cxnSpLocks noChangeShapeType="1"/>
            </p:cNvCxnSpPr>
            <p:nvPr/>
          </p:nvCxnSpPr>
          <p:spPr bwMode="auto">
            <a:xfrm flipV="1">
              <a:off x="9028147" y="2611644"/>
              <a:ext cx="192778" cy="1095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8" name="Straight Connector 338"/>
            <p:cNvCxnSpPr>
              <a:cxnSpLocks noChangeShapeType="1"/>
            </p:cNvCxnSpPr>
            <p:nvPr/>
          </p:nvCxnSpPr>
          <p:spPr bwMode="auto">
            <a:xfrm flipV="1">
              <a:off x="8729859" y="2909476"/>
              <a:ext cx="192778" cy="1095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" name="Straight Connector 339"/>
            <p:cNvCxnSpPr>
              <a:cxnSpLocks noChangeShapeType="1"/>
            </p:cNvCxnSpPr>
            <p:nvPr/>
          </p:nvCxnSpPr>
          <p:spPr bwMode="auto">
            <a:xfrm flipV="1">
              <a:off x="9537887" y="2836224"/>
              <a:ext cx="252969" cy="25294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0" name="Straight Connector 340"/>
            <p:cNvCxnSpPr>
              <a:cxnSpLocks noChangeShapeType="1"/>
            </p:cNvCxnSpPr>
            <p:nvPr/>
          </p:nvCxnSpPr>
          <p:spPr bwMode="auto">
            <a:xfrm flipH="1" flipV="1">
              <a:off x="10029359" y="2822067"/>
              <a:ext cx="354959" cy="12439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1" name="Straight Connector 341"/>
            <p:cNvCxnSpPr>
              <a:cxnSpLocks noChangeShapeType="1"/>
            </p:cNvCxnSpPr>
            <p:nvPr/>
          </p:nvCxnSpPr>
          <p:spPr bwMode="auto">
            <a:xfrm flipV="1">
              <a:off x="10015190" y="2475242"/>
              <a:ext cx="283363" cy="19566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2" name="Straight Connector 342"/>
            <p:cNvCxnSpPr>
              <a:cxnSpLocks noChangeShapeType="1"/>
              <a:endCxn id="447" idx="4"/>
            </p:cNvCxnSpPr>
            <p:nvPr/>
          </p:nvCxnSpPr>
          <p:spPr bwMode="auto">
            <a:xfrm flipH="1" flipV="1">
              <a:off x="8791902" y="2345614"/>
              <a:ext cx="410984" cy="8718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3" name="TextBox 343"/>
            <p:cNvSpPr txBox="1">
              <a:spLocks noChangeArrowheads="1"/>
            </p:cNvSpPr>
            <p:nvPr/>
          </p:nvSpPr>
          <p:spPr bwMode="auto">
            <a:xfrm>
              <a:off x="7958081" y="2471292"/>
              <a:ext cx="8744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000" i="1"/>
                <a:t>ISP A</a:t>
              </a:r>
            </a:p>
          </p:txBody>
        </p:sp>
        <p:grpSp>
          <p:nvGrpSpPr>
            <p:cNvPr id="384" name="Group 133"/>
            <p:cNvGrpSpPr>
              <a:grpSpLocks/>
            </p:cNvGrpSpPr>
            <p:nvPr/>
          </p:nvGrpSpPr>
          <p:grpSpPr bwMode="auto">
            <a:xfrm>
              <a:off x="9555206" y="2650627"/>
              <a:ext cx="532759" cy="184809"/>
              <a:chOff x="2356" y="1300"/>
              <a:chExt cx="555" cy="194"/>
            </a:xfrm>
          </p:grpSpPr>
          <p:sp>
            <p:nvSpPr>
              <p:cNvPr id="439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40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41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42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445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46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43" name="Line 140"/>
              <p:cNvSpPr>
                <a:spLocks noChangeShapeType="1"/>
              </p:cNvSpPr>
              <p:nvPr/>
            </p:nvSpPr>
            <p:spPr bwMode="auto">
              <a:xfrm>
                <a:off x="2358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44" name="Line 141"/>
              <p:cNvSpPr>
                <a:spLocks noChangeShapeType="1"/>
              </p:cNvSpPr>
              <p:nvPr/>
            </p:nvSpPr>
            <p:spPr bwMode="auto">
              <a:xfrm>
                <a:off x="2906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85" name="Group 133"/>
            <p:cNvGrpSpPr>
              <a:grpSpLocks/>
            </p:cNvGrpSpPr>
            <p:nvPr/>
          </p:nvGrpSpPr>
          <p:grpSpPr bwMode="auto">
            <a:xfrm>
              <a:off x="8772607" y="2725609"/>
              <a:ext cx="532759" cy="184809"/>
              <a:chOff x="2356" y="1300"/>
              <a:chExt cx="555" cy="194"/>
            </a:xfrm>
          </p:grpSpPr>
          <p:sp>
            <p:nvSpPr>
              <p:cNvPr id="431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32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33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34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437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38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35" name="Line 140"/>
              <p:cNvSpPr>
                <a:spLocks noChangeShapeType="1"/>
              </p:cNvSpPr>
              <p:nvPr/>
            </p:nvSpPr>
            <p:spPr bwMode="auto">
              <a:xfrm>
                <a:off x="2358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36" name="Line 141"/>
              <p:cNvSpPr>
                <a:spLocks noChangeShapeType="1"/>
              </p:cNvSpPr>
              <p:nvPr/>
            </p:nvSpPr>
            <p:spPr bwMode="auto">
              <a:xfrm>
                <a:off x="2906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86" name="Group 133"/>
            <p:cNvGrpSpPr>
              <a:grpSpLocks/>
            </p:cNvGrpSpPr>
            <p:nvPr/>
          </p:nvGrpSpPr>
          <p:grpSpPr bwMode="auto">
            <a:xfrm>
              <a:off x="9060908" y="2428111"/>
              <a:ext cx="532759" cy="184809"/>
              <a:chOff x="2356" y="1300"/>
              <a:chExt cx="555" cy="194"/>
            </a:xfrm>
          </p:grpSpPr>
          <p:sp>
            <p:nvSpPr>
              <p:cNvPr id="423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24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25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26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429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30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27" name="Line 140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28" name="Line 141"/>
              <p:cNvSpPr>
                <a:spLocks noChangeShapeType="1"/>
              </p:cNvSpPr>
              <p:nvPr/>
            </p:nvSpPr>
            <p:spPr bwMode="auto">
              <a:xfrm>
                <a:off x="2907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87" name="Group 133"/>
            <p:cNvGrpSpPr>
              <a:grpSpLocks/>
            </p:cNvGrpSpPr>
            <p:nvPr/>
          </p:nvGrpSpPr>
          <p:grpSpPr bwMode="auto">
            <a:xfrm>
              <a:off x="10005281" y="2289952"/>
              <a:ext cx="532759" cy="184809"/>
              <a:chOff x="2356" y="1300"/>
              <a:chExt cx="555" cy="194"/>
            </a:xfrm>
          </p:grpSpPr>
          <p:sp>
            <p:nvSpPr>
              <p:cNvPr id="415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16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17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18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421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22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19" name="Line 140"/>
              <p:cNvSpPr>
                <a:spLocks noChangeShapeType="1"/>
              </p:cNvSpPr>
              <p:nvPr/>
            </p:nvSpPr>
            <p:spPr bwMode="auto">
              <a:xfrm>
                <a:off x="2358" y="1360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20" name="Line 141"/>
              <p:cNvSpPr>
                <a:spLocks noChangeShapeType="1"/>
              </p:cNvSpPr>
              <p:nvPr/>
            </p:nvSpPr>
            <p:spPr bwMode="auto">
              <a:xfrm>
                <a:off x="2906" y="136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88" name="Group 133"/>
            <p:cNvGrpSpPr>
              <a:grpSpLocks/>
            </p:cNvGrpSpPr>
            <p:nvPr/>
          </p:nvGrpSpPr>
          <p:grpSpPr bwMode="auto">
            <a:xfrm>
              <a:off x="10232661" y="2882876"/>
              <a:ext cx="532759" cy="184809"/>
              <a:chOff x="2356" y="1300"/>
              <a:chExt cx="555" cy="194"/>
            </a:xfrm>
          </p:grpSpPr>
          <p:sp>
            <p:nvSpPr>
              <p:cNvPr id="407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08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09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10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413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14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11" name="Line 140"/>
              <p:cNvSpPr>
                <a:spLocks noChangeShapeType="1"/>
              </p:cNvSpPr>
              <p:nvPr/>
            </p:nvSpPr>
            <p:spPr bwMode="auto">
              <a:xfrm>
                <a:off x="2358" y="1362"/>
                <a:ext cx="0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12" name="Line 141"/>
              <p:cNvSpPr>
                <a:spLocks noChangeShapeType="1"/>
              </p:cNvSpPr>
              <p:nvPr/>
            </p:nvSpPr>
            <p:spPr bwMode="auto">
              <a:xfrm>
                <a:off x="2906" y="1364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89" name="Group 133"/>
            <p:cNvGrpSpPr>
              <a:grpSpLocks/>
            </p:cNvGrpSpPr>
            <p:nvPr/>
          </p:nvGrpSpPr>
          <p:grpSpPr bwMode="auto">
            <a:xfrm>
              <a:off x="9330660" y="3072767"/>
              <a:ext cx="532759" cy="184809"/>
              <a:chOff x="2356" y="1300"/>
              <a:chExt cx="555" cy="194"/>
            </a:xfrm>
          </p:grpSpPr>
          <p:sp>
            <p:nvSpPr>
              <p:cNvPr id="399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00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01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02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405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06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03" name="Line 140"/>
              <p:cNvSpPr>
                <a:spLocks noChangeShapeType="1"/>
              </p:cNvSpPr>
              <p:nvPr/>
            </p:nvSpPr>
            <p:spPr bwMode="auto">
              <a:xfrm>
                <a:off x="2357" y="1362"/>
                <a:ext cx="0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04" name="Line 141"/>
              <p:cNvSpPr>
                <a:spLocks noChangeShapeType="1"/>
              </p:cNvSpPr>
              <p:nvPr/>
            </p:nvSpPr>
            <p:spPr bwMode="auto">
              <a:xfrm>
                <a:off x="2907" y="1364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90" name="Group 133"/>
            <p:cNvGrpSpPr>
              <a:grpSpLocks/>
            </p:cNvGrpSpPr>
            <p:nvPr/>
          </p:nvGrpSpPr>
          <p:grpSpPr bwMode="auto">
            <a:xfrm>
              <a:off x="8438032" y="3018963"/>
              <a:ext cx="532759" cy="184809"/>
              <a:chOff x="2356" y="1300"/>
              <a:chExt cx="555" cy="194"/>
            </a:xfrm>
          </p:grpSpPr>
          <p:sp>
            <p:nvSpPr>
              <p:cNvPr id="391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92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393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394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397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98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95" name="Line 140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96" name="Line 141"/>
              <p:cNvSpPr>
                <a:spLocks noChangeShapeType="1"/>
              </p:cNvSpPr>
              <p:nvPr/>
            </p:nvSpPr>
            <p:spPr bwMode="auto">
              <a:xfrm>
                <a:off x="2907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455" name="Group 416"/>
          <p:cNvGrpSpPr>
            <a:grpSpLocks/>
          </p:cNvGrpSpPr>
          <p:nvPr/>
        </p:nvGrpSpPr>
        <p:grpSpPr bwMode="auto">
          <a:xfrm>
            <a:off x="1498600" y="4165600"/>
            <a:ext cx="3086100" cy="1168400"/>
            <a:chOff x="7848600" y="2044700"/>
            <a:chExt cx="3200399" cy="1371600"/>
          </a:xfrm>
        </p:grpSpPr>
        <p:sp>
          <p:nvSpPr>
            <p:cNvPr id="456" name="Oval 417"/>
            <p:cNvSpPr>
              <a:spLocks noChangeArrowheads="1"/>
            </p:cNvSpPr>
            <p:nvPr/>
          </p:nvSpPr>
          <p:spPr bwMode="auto">
            <a:xfrm>
              <a:off x="7848600" y="2044700"/>
              <a:ext cx="3200399" cy="1371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457" name="Group 133"/>
            <p:cNvGrpSpPr>
              <a:grpSpLocks/>
            </p:cNvGrpSpPr>
            <p:nvPr/>
          </p:nvGrpSpPr>
          <p:grpSpPr bwMode="auto">
            <a:xfrm>
              <a:off x="8526482" y="2160804"/>
              <a:ext cx="532759" cy="184809"/>
              <a:chOff x="2356" y="1300"/>
              <a:chExt cx="555" cy="194"/>
            </a:xfrm>
          </p:grpSpPr>
          <p:sp>
            <p:nvSpPr>
              <p:cNvPr id="531" name="Oval 492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32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33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534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537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38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535" name="Line 140"/>
              <p:cNvSpPr>
                <a:spLocks noChangeShapeType="1"/>
              </p:cNvSpPr>
              <p:nvPr/>
            </p:nvSpPr>
            <p:spPr bwMode="auto">
              <a:xfrm>
                <a:off x="2358" y="1360"/>
                <a:ext cx="0" cy="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" name="Line 141"/>
              <p:cNvSpPr>
                <a:spLocks noChangeShapeType="1"/>
              </p:cNvSpPr>
              <p:nvPr/>
            </p:nvSpPr>
            <p:spPr bwMode="auto">
              <a:xfrm>
                <a:off x="2907" y="136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cxnSp>
          <p:nvCxnSpPr>
            <p:cNvPr id="458" name="Straight Connector 419"/>
            <p:cNvCxnSpPr>
              <a:cxnSpLocks noChangeShapeType="1"/>
              <a:stCxn id="536" idx="0"/>
            </p:cNvCxnSpPr>
            <p:nvPr/>
          </p:nvCxnSpPr>
          <p:spPr bwMode="auto">
            <a:xfrm>
              <a:off x="9055401" y="2220819"/>
              <a:ext cx="975377" cy="13653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9" name="Straight Connector 420"/>
            <p:cNvCxnSpPr>
              <a:cxnSpLocks noChangeShapeType="1"/>
            </p:cNvCxnSpPr>
            <p:nvPr/>
          </p:nvCxnSpPr>
          <p:spPr bwMode="auto">
            <a:xfrm>
              <a:off x="9522191" y="2583188"/>
              <a:ext cx="120745" cy="8339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0" name="Straight Connector 421"/>
            <p:cNvCxnSpPr>
              <a:cxnSpLocks noChangeShapeType="1"/>
            </p:cNvCxnSpPr>
            <p:nvPr/>
          </p:nvCxnSpPr>
          <p:spPr bwMode="auto">
            <a:xfrm flipV="1">
              <a:off x="9323081" y="2786992"/>
              <a:ext cx="243358" cy="4562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1" name="Straight Connector 422"/>
            <p:cNvCxnSpPr>
              <a:cxnSpLocks noChangeShapeType="1"/>
            </p:cNvCxnSpPr>
            <p:nvPr/>
          </p:nvCxnSpPr>
          <p:spPr bwMode="auto">
            <a:xfrm flipV="1">
              <a:off x="9028147" y="2611644"/>
              <a:ext cx="192778" cy="1095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2" name="Straight Connector 423"/>
            <p:cNvCxnSpPr>
              <a:cxnSpLocks noChangeShapeType="1"/>
            </p:cNvCxnSpPr>
            <p:nvPr/>
          </p:nvCxnSpPr>
          <p:spPr bwMode="auto">
            <a:xfrm flipV="1">
              <a:off x="8729859" y="2909476"/>
              <a:ext cx="192778" cy="1095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3" name="Straight Connector 424"/>
            <p:cNvCxnSpPr>
              <a:cxnSpLocks noChangeShapeType="1"/>
            </p:cNvCxnSpPr>
            <p:nvPr/>
          </p:nvCxnSpPr>
          <p:spPr bwMode="auto">
            <a:xfrm flipV="1">
              <a:off x="9537887" y="2836224"/>
              <a:ext cx="252969" cy="25294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4" name="Straight Connector 425"/>
            <p:cNvCxnSpPr>
              <a:cxnSpLocks noChangeShapeType="1"/>
            </p:cNvCxnSpPr>
            <p:nvPr/>
          </p:nvCxnSpPr>
          <p:spPr bwMode="auto">
            <a:xfrm flipH="1" flipV="1">
              <a:off x="10029359" y="2822067"/>
              <a:ext cx="354959" cy="12439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5" name="Straight Connector 426"/>
            <p:cNvCxnSpPr>
              <a:cxnSpLocks noChangeShapeType="1"/>
            </p:cNvCxnSpPr>
            <p:nvPr/>
          </p:nvCxnSpPr>
          <p:spPr bwMode="auto">
            <a:xfrm flipV="1">
              <a:off x="10015190" y="2475242"/>
              <a:ext cx="283363" cy="19566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6" name="Straight Connector 427"/>
            <p:cNvCxnSpPr>
              <a:cxnSpLocks noChangeShapeType="1"/>
              <a:endCxn id="531" idx="4"/>
            </p:cNvCxnSpPr>
            <p:nvPr/>
          </p:nvCxnSpPr>
          <p:spPr bwMode="auto">
            <a:xfrm flipH="1" flipV="1">
              <a:off x="8791902" y="2345614"/>
              <a:ext cx="410984" cy="8718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67" name="TextBox 428"/>
            <p:cNvSpPr txBox="1">
              <a:spLocks noChangeArrowheads="1"/>
            </p:cNvSpPr>
            <p:nvPr/>
          </p:nvSpPr>
          <p:spPr bwMode="auto">
            <a:xfrm>
              <a:off x="7958081" y="2471292"/>
              <a:ext cx="876536" cy="469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000" i="1"/>
                <a:t>ISP C</a:t>
              </a:r>
            </a:p>
          </p:txBody>
        </p:sp>
        <p:grpSp>
          <p:nvGrpSpPr>
            <p:cNvPr id="468" name="Group 133"/>
            <p:cNvGrpSpPr>
              <a:grpSpLocks/>
            </p:cNvGrpSpPr>
            <p:nvPr/>
          </p:nvGrpSpPr>
          <p:grpSpPr bwMode="auto">
            <a:xfrm>
              <a:off x="9555206" y="2650627"/>
              <a:ext cx="532759" cy="184809"/>
              <a:chOff x="2356" y="1300"/>
              <a:chExt cx="555" cy="194"/>
            </a:xfrm>
          </p:grpSpPr>
          <p:sp>
            <p:nvSpPr>
              <p:cNvPr id="523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24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25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526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529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30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527" name="Line 140"/>
              <p:cNvSpPr>
                <a:spLocks noChangeShapeType="1"/>
              </p:cNvSpPr>
              <p:nvPr/>
            </p:nvSpPr>
            <p:spPr bwMode="auto">
              <a:xfrm>
                <a:off x="2358" y="1360"/>
                <a:ext cx="0" cy="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28" name="Line 141"/>
              <p:cNvSpPr>
                <a:spLocks noChangeShapeType="1"/>
              </p:cNvSpPr>
              <p:nvPr/>
            </p:nvSpPr>
            <p:spPr bwMode="auto">
              <a:xfrm>
                <a:off x="2907" y="136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469" name="Group 133"/>
            <p:cNvGrpSpPr>
              <a:grpSpLocks/>
            </p:cNvGrpSpPr>
            <p:nvPr/>
          </p:nvGrpSpPr>
          <p:grpSpPr bwMode="auto">
            <a:xfrm>
              <a:off x="8772607" y="2725609"/>
              <a:ext cx="532759" cy="184809"/>
              <a:chOff x="2356" y="1300"/>
              <a:chExt cx="555" cy="194"/>
            </a:xfrm>
          </p:grpSpPr>
          <p:sp>
            <p:nvSpPr>
              <p:cNvPr id="515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16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17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518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521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22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519" name="Line 140"/>
              <p:cNvSpPr>
                <a:spLocks noChangeShapeType="1"/>
              </p:cNvSpPr>
              <p:nvPr/>
            </p:nvSpPr>
            <p:spPr bwMode="auto">
              <a:xfrm>
                <a:off x="2357" y="1360"/>
                <a:ext cx="0" cy="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20" name="Line 141"/>
              <p:cNvSpPr>
                <a:spLocks noChangeShapeType="1"/>
              </p:cNvSpPr>
              <p:nvPr/>
            </p:nvSpPr>
            <p:spPr bwMode="auto">
              <a:xfrm>
                <a:off x="2908" y="1362"/>
                <a:ext cx="0" cy="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470" name="Group 133"/>
            <p:cNvGrpSpPr>
              <a:grpSpLocks/>
            </p:cNvGrpSpPr>
            <p:nvPr/>
          </p:nvGrpSpPr>
          <p:grpSpPr bwMode="auto">
            <a:xfrm>
              <a:off x="9060908" y="2428111"/>
              <a:ext cx="532759" cy="184809"/>
              <a:chOff x="2356" y="1300"/>
              <a:chExt cx="555" cy="194"/>
            </a:xfrm>
          </p:grpSpPr>
          <p:sp>
            <p:nvSpPr>
              <p:cNvPr id="507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08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09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510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513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511" name="Line 140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" name="Line 141"/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471" name="Group 133"/>
            <p:cNvGrpSpPr>
              <a:grpSpLocks/>
            </p:cNvGrpSpPr>
            <p:nvPr/>
          </p:nvGrpSpPr>
          <p:grpSpPr bwMode="auto">
            <a:xfrm>
              <a:off x="10005281" y="2289952"/>
              <a:ext cx="532759" cy="184809"/>
              <a:chOff x="2356" y="1300"/>
              <a:chExt cx="555" cy="194"/>
            </a:xfrm>
          </p:grpSpPr>
          <p:sp>
            <p:nvSpPr>
              <p:cNvPr id="499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00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01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502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505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06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503" name="Line 140"/>
              <p:cNvSpPr>
                <a:spLocks noChangeShapeType="1"/>
              </p:cNvSpPr>
              <p:nvPr/>
            </p:nvSpPr>
            <p:spPr bwMode="auto">
              <a:xfrm>
                <a:off x="2358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" name="Line 141"/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472" name="Group 133"/>
            <p:cNvGrpSpPr>
              <a:grpSpLocks/>
            </p:cNvGrpSpPr>
            <p:nvPr/>
          </p:nvGrpSpPr>
          <p:grpSpPr bwMode="auto">
            <a:xfrm>
              <a:off x="10232661" y="2882876"/>
              <a:ext cx="532759" cy="184809"/>
              <a:chOff x="2356" y="1300"/>
              <a:chExt cx="555" cy="194"/>
            </a:xfrm>
          </p:grpSpPr>
          <p:sp>
            <p:nvSpPr>
              <p:cNvPr id="491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92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93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94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497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98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95" name="Line 140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96" name="Line 141"/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473" name="Group 133"/>
            <p:cNvGrpSpPr>
              <a:grpSpLocks/>
            </p:cNvGrpSpPr>
            <p:nvPr/>
          </p:nvGrpSpPr>
          <p:grpSpPr bwMode="auto">
            <a:xfrm>
              <a:off x="9330660" y="3072767"/>
              <a:ext cx="532759" cy="184809"/>
              <a:chOff x="2356" y="1300"/>
              <a:chExt cx="555" cy="194"/>
            </a:xfrm>
          </p:grpSpPr>
          <p:sp>
            <p:nvSpPr>
              <p:cNvPr id="483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84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85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86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489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90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87" name="Line 140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88" name="Line 141"/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474" name="Group 133"/>
            <p:cNvGrpSpPr>
              <a:grpSpLocks/>
            </p:cNvGrpSpPr>
            <p:nvPr/>
          </p:nvGrpSpPr>
          <p:grpSpPr bwMode="auto">
            <a:xfrm>
              <a:off x="8438032" y="3018963"/>
              <a:ext cx="532759" cy="184809"/>
              <a:chOff x="2356" y="1300"/>
              <a:chExt cx="555" cy="194"/>
            </a:xfrm>
          </p:grpSpPr>
          <p:sp>
            <p:nvSpPr>
              <p:cNvPr id="475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76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77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78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481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82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79" name="Line 140"/>
              <p:cNvSpPr>
                <a:spLocks noChangeShapeType="1"/>
              </p:cNvSpPr>
              <p:nvPr/>
            </p:nvSpPr>
            <p:spPr bwMode="auto">
              <a:xfrm>
                <a:off x="2358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80" name="Line 141"/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</p:grpSp>
      <p:cxnSp>
        <p:nvCxnSpPr>
          <p:cNvPr id="539" name="Straight Connector 12"/>
          <p:cNvCxnSpPr>
            <a:cxnSpLocks noChangeShapeType="1"/>
            <a:endCxn id="449" idx="1"/>
          </p:cNvCxnSpPr>
          <p:nvPr/>
        </p:nvCxnSpPr>
        <p:spPr bwMode="auto">
          <a:xfrm>
            <a:off x="2382838" y="2609850"/>
            <a:ext cx="238125" cy="261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0" name="Straight Connector 500"/>
          <p:cNvCxnSpPr>
            <a:cxnSpLocks noChangeShapeType="1"/>
            <a:endCxn id="451" idx="1"/>
          </p:cNvCxnSpPr>
          <p:nvPr/>
        </p:nvCxnSpPr>
        <p:spPr bwMode="auto">
          <a:xfrm>
            <a:off x="1638300" y="2849563"/>
            <a:ext cx="900113" cy="12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1" name="Straight Connector 501"/>
          <p:cNvCxnSpPr>
            <a:cxnSpLocks noChangeShapeType="1"/>
            <a:endCxn id="447" idx="2"/>
          </p:cNvCxnSpPr>
          <p:nvPr/>
        </p:nvCxnSpPr>
        <p:spPr bwMode="auto">
          <a:xfrm flipV="1">
            <a:off x="1235075" y="2973388"/>
            <a:ext cx="1303338" cy="277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2" name="Straight Connector 502"/>
          <p:cNvCxnSpPr>
            <a:cxnSpLocks noChangeShapeType="1"/>
            <a:endCxn id="417" idx="1"/>
          </p:cNvCxnSpPr>
          <p:nvPr/>
        </p:nvCxnSpPr>
        <p:spPr bwMode="auto">
          <a:xfrm>
            <a:off x="3916363" y="2411413"/>
            <a:ext cx="307975" cy="573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3" name="Straight Connector 503"/>
          <p:cNvCxnSpPr>
            <a:cxnSpLocks noChangeShapeType="1"/>
            <a:endCxn id="417" idx="0"/>
          </p:cNvCxnSpPr>
          <p:nvPr/>
        </p:nvCxnSpPr>
        <p:spPr bwMode="auto">
          <a:xfrm flipH="1">
            <a:off x="4425950" y="2389188"/>
            <a:ext cx="384175" cy="579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4" name="Straight Connector 504"/>
          <p:cNvCxnSpPr>
            <a:cxnSpLocks noChangeShapeType="1"/>
            <a:endCxn id="333" idx="0"/>
          </p:cNvCxnSpPr>
          <p:nvPr/>
        </p:nvCxnSpPr>
        <p:spPr bwMode="auto">
          <a:xfrm>
            <a:off x="6770688" y="2900363"/>
            <a:ext cx="215900" cy="1046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5" name="Straight Connector 505"/>
          <p:cNvCxnSpPr>
            <a:cxnSpLocks noChangeShapeType="1"/>
          </p:cNvCxnSpPr>
          <p:nvPr/>
        </p:nvCxnSpPr>
        <p:spPr bwMode="auto">
          <a:xfrm flipH="1">
            <a:off x="7137400" y="3251200"/>
            <a:ext cx="241300" cy="692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6" name="Straight Connector 506"/>
          <p:cNvCxnSpPr>
            <a:cxnSpLocks noChangeShapeType="1"/>
            <a:stCxn id="261" idx="4"/>
            <a:endCxn id="328" idx="0"/>
          </p:cNvCxnSpPr>
          <p:nvPr/>
        </p:nvCxnSpPr>
        <p:spPr bwMode="auto">
          <a:xfrm flipH="1">
            <a:off x="7483475" y="4229100"/>
            <a:ext cx="541338" cy="249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7" name="Straight Connector 507"/>
          <p:cNvCxnSpPr>
            <a:cxnSpLocks noChangeShapeType="1"/>
          </p:cNvCxnSpPr>
          <p:nvPr/>
        </p:nvCxnSpPr>
        <p:spPr bwMode="auto">
          <a:xfrm flipH="1" flipV="1">
            <a:off x="7454900" y="4573588"/>
            <a:ext cx="796925" cy="614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8" name="Straight Connector 508"/>
          <p:cNvCxnSpPr>
            <a:cxnSpLocks noChangeShapeType="1"/>
            <a:endCxn id="315" idx="5"/>
          </p:cNvCxnSpPr>
          <p:nvPr/>
        </p:nvCxnSpPr>
        <p:spPr bwMode="auto">
          <a:xfrm flipH="1" flipV="1">
            <a:off x="6496050" y="4722813"/>
            <a:ext cx="1047750" cy="966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9" name="Straight Connector 509"/>
          <p:cNvCxnSpPr>
            <a:cxnSpLocks noChangeShapeType="1"/>
            <a:stCxn id="259" idx="0"/>
          </p:cNvCxnSpPr>
          <p:nvPr/>
        </p:nvCxnSpPr>
        <p:spPr bwMode="auto">
          <a:xfrm flipH="1" flipV="1">
            <a:off x="5319713" y="4694238"/>
            <a:ext cx="285750" cy="1160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0" name="Straight Connector 510"/>
          <p:cNvCxnSpPr>
            <a:cxnSpLocks noChangeShapeType="1"/>
          </p:cNvCxnSpPr>
          <p:nvPr/>
        </p:nvCxnSpPr>
        <p:spPr bwMode="auto">
          <a:xfrm flipH="1" flipV="1">
            <a:off x="4068763" y="5045075"/>
            <a:ext cx="371475" cy="973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1" name="Straight Connector 511"/>
          <p:cNvCxnSpPr>
            <a:cxnSpLocks noChangeShapeType="1"/>
            <a:stCxn id="256" idx="0"/>
          </p:cNvCxnSpPr>
          <p:nvPr/>
        </p:nvCxnSpPr>
        <p:spPr bwMode="auto">
          <a:xfrm flipH="1" flipV="1">
            <a:off x="3144838" y="5192713"/>
            <a:ext cx="244475" cy="661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2" name="Straight Connector 512"/>
          <p:cNvCxnSpPr>
            <a:cxnSpLocks noChangeShapeType="1"/>
          </p:cNvCxnSpPr>
          <p:nvPr/>
        </p:nvCxnSpPr>
        <p:spPr bwMode="auto">
          <a:xfrm flipV="1">
            <a:off x="1790700" y="5160963"/>
            <a:ext cx="401638" cy="20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3" name="Straight Connector 513"/>
          <p:cNvCxnSpPr>
            <a:cxnSpLocks noChangeShapeType="1"/>
            <a:endCxn id="479" idx="0"/>
          </p:cNvCxnSpPr>
          <p:nvPr/>
        </p:nvCxnSpPr>
        <p:spPr bwMode="auto">
          <a:xfrm flipV="1">
            <a:off x="1362075" y="5045075"/>
            <a:ext cx="706438" cy="44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4" name="Straight Connector 514"/>
          <p:cNvCxnSpPr>
            <a:cxnSpLocks noChangeShapeType="1"/>
            <a:endCxn id="535" idx="1"/>
          </p:cNvCxnSpPr>
          <p:nvPr/>
        </p:nvCxnSpPr>
        <p:spPr bwMode="auto">
          <a:xfrm>
            <a:off x="1155700" y="4376738"/>
            <a:ext cx="996950" cy="4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55" name="Group 20"/>
          <p:cNvGrpSpPr>
            <a:grpSpLocks/>
          </p:cNvGrpSpPr>
          <p:nvPr/>
        </p:nvGrpSpPr>
        <p:grpSpPr bwMode="auto">
          <a:xfrm>
            <a:off x="4713288" y="2871788"/>
            <a:ext cx="2117725" cy="1082675"/>
            <a:chOff x="4712800" y="2871032"/>
            <a:chExt cx="2117908" cy="1082781"/>
          </a:xfrm>
        </p:grpSpPr>
        <p:grpSp>
          <p:nvGrpSpPr>
            <p:cNvPr id="556" name="Group 16"/>
            <p:cNvGrpSpPr>
              <a:grpSpLocks/>
            </p:cNvGrpSpPr>
            <p:nvPr/>
          </p:nvGrpSpPr>
          <p:grpSpPr bwMode="auto">
            <a:xfrm>
              <a:off x="5677190" y="2871032"/>
              <a:ext cx="530938" cy="338554"/>
              <a:chOff x="5573768" y="2726239"/>
              <a:chExt cx="530938" cy="338554"/>
            </a:xfrm>
          </p:grpSpPr>
          <p:sp>
            <p:nvSpPr>
              <p:cNvPr id="559" name="Oval 14"/>
              <p:cNvSpPr>
                <a:spLocks noChangeArrowheads="1"/>
              </p:cNvSpPr>
              <p:nvPr/>
            </p:nvSpPr>
            <p:spPr bwMode="auto">
              <a:xfrm>
                <a:off x="5573768" y="2751297"/>
                <a:ext cx="528092" cy="304800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560" name="TextBox 15"/>
              <p:cNvSpPr txBox="1">
                <a:spLocks noChangeArrowheads="1"/>
              </p:cNvSpPr>
              <p:nvPr/>
            </p:nvSpPr>
            <p:spPr bwMode="auto">
              <a:xfrm>
                <a:off x="5593027" y="2726239"/>
                <a:ext cx="511679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pt-BR" sz="1600">
                    <a:solidFill>
                      <a:schemeClr val="bg1"/>
                    </a:solidFill>
                  </a:rPr>
                  <a:t>IXP</a:t>
                </a:r>
              </a:p>
            </p:txBody>
          </p:sp>
        </p:grpSp>
        <p:cxnSp>
          <p:nvCxnSpPr>
            <p:cNvPr id="557" name="Straight Connector 18"/>
            <p:cNvCxnSpPr>
              <a:cxnSpLocks noChangeShapeType="1"/>
            </p:cNvCxnSpPr>
            <p:nvPr/>
          </p:nvCxnSpPr>
          <p:spPr bwMode="auto">
            <a:xfrm>
              <a:off x="4712800" y="3050554"/>
              <a:ext cx="964390" cy="26895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8" name="Straight Connector 516"/>
            <p:cNvCxnSpPr>
              <a:cxnSpLocks noChangeShapeType="1"/>
            </p:cNvCxnSpPr>
            <p:nvPr/>
          </p:nvCxnSpPr>
          <p:spPr bwMode="auto">
            <a:xfrm>
              <a:off x="6139092" y="3168890"/>
              <a:ext cx="691616" cy="784923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61" name="Group 39939"/>
          <p:cNvGrpSpPr>
            <a:grpSpLocks/>
          </p:cNvGrpSpPr>
          <p:nvPr/>
        </p:nvGrpSpPr>
        <p:grpSpPr bwMode="auto">
          <a:xfrm>
            <a:off x="2406650" y="3633788"/>
            <a:ext cx="2901950" cy="1296987"/>
            <a:chOff x="2407287" y="3633041"/>
            <a:chExt cx="2900648" cy="1297685"/>
          </a:xfrm>
        </p:grpSpPr>
        <p:cxnSp>
          <p:nvCxnSpPr>
            <p:cNvPr id="562" name="Straight Connector 7"/>
            <p:cNvCxnSpPr>
              <a:cxnSpLocks noChangeShapeType="1"/>
            </p:cNvCxnSpPr>
            <p:nvPr/>
          </p:nvCxnSpPr>
          <p:spPr bwMode="auto">
            <a:xfrm>
              <a:off x="4876256" y="3633041"/>
              <a:ext cx="431679" cy="222499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3" name="Straight Connector 415"/>
            <p:cNvCxnSpPr>
              <a:cxnSpLocks noChangeShapeType="1"/>
            </p:cNvCxnSpPr>
            <p:nvPr/>
          </p:nvCxnSpPr>
          <p:spPr bwMode="auto">
            <a:xfrm flipH="1">
              <a:off x="2407287" y="3753131"/>
              <a:ext cx="282429" cy="511372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4" name="Straight Connector 523"/>
            <p:cNvCxnSpPr>
              <a:cxnSpLocks noChangeShapeType="1"/>
            </p:cNvCxnSpPr>
            <p:nvPr/>
          </p:nvCxnSpPr>
          <p:spPr bwMode="auto">
            <a:xfrm flipV="1">
              <a:off x="4307545" y="4626270"/>
              <a:ext cx="843636" cy="304456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65" name="Group 39945"/>
          <p:cNvGrpSpPr>
            <a:grpSpLocks/>
          </p:cNvGrpSpPr>
          <p:nvPr/>
        </p:nvGrpSpPr>
        <p:grpSpPr bwMode="auto">
          <a:xfrm>
            <a:off x="4686294" y="4864100"/>
            <a:ext cx="2788090" cy="741248"/>
            <a:chOff x="4686300" y="4864100"/>
            <a:chExt cx="2787500" cy="740764"/>
          </a:xfrm>
        </p:grpSpPr>
        <p:sp>
          <p:nvSpPr>
            <p:cNvPr id="566" name="TextBox 39940"/>
            <p:cNvSpPr txBox="1">
              <a:spLocks noChangeArrowheads="1"/>
            </p:cNvSpPr>
            <p:nvPr/>
          </p:nvSpPr>
          <p:spPr bwMode="auto">
            <a:xfrm>
              <a:off x="4838700" y="5143500"/>
              <a:ext cx="2635100" cy="4613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i="1" dirty="0" smtClean="0">
                  <a:solidFill>
                    <a:srgbClr val="CC0000"/>
                  </a:solidFill>
                </a:rPr>
                <a:t>enlace de peering</a:t>
              </a:r>
              <a:endParaRPr lang="en-US" altLang="pt-BR" i="1" dirty="0">
                <a:solidFill>
                  <a:srgbClr val="CC0000"/>
                </a:solidFill>
              </a:endParaRPr>
            </a:p>
          </p:txBody>
        </p:sp>
        <p:cxnSp>
          <p:nvCxnSpPr>
            <p:cNvPr id="567" name="Straight Connector 39943"/>
            <p:cNvCxnSpPr>
              <a:cxnSpLocks noChangeShapeType="1"/>
            </p:cNvCxnSpPr>
            <p:nvPr/>
          </p:nvCxnSpPr>
          <p:spPr bwMode="auto">
            <a:xfrm>
              <a:off x="4686300" y="4864100"/>
              <a:ext cx="266700" cy="419100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68" name="Group 39950"/>
          <p:cNvGrpSpPr>
            <a:grpSpLocks/>
          </p:cNvGrpSpPr>
          <p:nvPr/>
        </p:nvGrpSpPr>
        <p:grpSpPr bwMode="auto">
          <a:xfrm>
            <a:off x="5270499" y="1701800"/>
            <a:ext cx="3658374" cy="1169988"/>
            <a:chOff x="5270500" y="1701800"/>
            <a:chExt cx="3657705" cy="1169232"/>
          </a:xfrm>
        </p:grpSpPr>
        <p:sp>
          <p:nvSpPr>
            <p:cNvPr id="569" name="TextBox 39946"/>
            <p:cNvSpPr txBox="1">
              <a:spLocks noChangeArrowheads="1"/>
            </p:cNvSpPr>
            <p:nvPr/>
          </p:nvSpPr>
          <p:spPr bwMode="auto">
            <a:xfrm>
              <a:off x="5270500" y="1701800"/>
              <a:ext cx="3657705" cy="461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i="1" dirty="0" smtClean="0">
                  <a:solidFill>
                    <a:srgbClr val="CC0000"/>
                  </a:solidFill>
                </a:rPr>
                <a:t>Ponto de </a:t>
              </a:r>
              <a:r>
                <a:rPr lang="en-US" altLang="pt-BR" i="1" dirty="0" err="1" smtClean="0">
                  <a:solidFill>
                    <a:srgbClr val="CC0000"/>
                  </a:solidFill>
                </a:rPr>
                <a:t>troca</a:t>
              </a:r>
              <a:r>
                <a:rPr lang="en-US" altLang="pt-BR" i="1" dirty="0" smtClean="0">
                  <a:solidFill>
                    <a:srgbClr val="CC0000"/>
                  </a:solidFill>
                </a:rPr>
                <a:t> de </a:t>
              </a:r>
              <a:r>
                <a:rPr lang="en-US" altLang="pt-BR" i="1" dirty="0" err="1" smtClean="0">
                  <a:solidFill>
                    <a:srgbClr val="CC0000"/>
                  </a:solidFill>
                </a:rPr>
                <a:t>tráfego</a:t>
              </a:r>
              <a:endParaRPr lang="en-US" altLang="pt-BR" i="1" dirty="0">
                <a:solidFill>
                  <a:srgbClr val="CC0000"/>
                </a:solidFill>
              </a:endParaRPr>
            </a:p>
          </p:txBody>
        </p:sp>
        <p:cxnSp>
          <p:nvCxnSpPr>
            <p:cNvPr id="570" name="Straight Connector 39948"/>
            <p:cNvCxnSpPr>
              <a:cxnSpLocks noChangeShapeType="1"/>
              <a:endCxn id="560" idx="0"/>
            </p:cNvCxnSpPr>
            <p:nvPr/>
          </p:nvCxnSpPr>
          <p:spPr bwMode="auto">
            <a:xfrm flipH="1">
              <a:off x="5952289" y="2159000"/>
              <a:ext cx="219911" cy="71203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71" name="Group 39937"/>
          <p:cNvGrpSpPr>
            <a:grpSpLocks/>
          </p:cNvGrpSpPr>
          <p:nvPr/>
        </p:nvGrpSpPr>
        <p:grpSpPr bwMode="auto">
          <a:xfrm>
            <a:off x="3692525" y="3789363"/>
            <a:ext cx="1538288" cy="585787"/>
            <a:chOff x="3692946" y="3789212"/>
            <a:chExt cx="1537885" cy="585306"/>
          </a:xfrm>
        </p:grpSpPr>
        <p:cxnSp>
          <p:nvCxnSpPr>
            <p:cNvPr id="572" name="Straight Connector 515"/>
            <p:cNvCxnSpPr>
              <a:cxnSpLocks noChangeShapeType="1"/>
            </p:cNvCxnSpPr>
            <p:nvPr/>
          </p:nvCxnSpPr>
          <p:spPr bwMode="auto">
            <a:xfrm flipV="1">
              <a:off x="3833272" y="4233204"/>
              <a:ext cx="190444" cy="141314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573" name="Group 518"/>
            <p:cNvGrpSpPr>
              <a:grpSpLocks/>
            </p:cNvGrpSpPr>
            <p:nvPr/>
          </p:nvGrpSpPr>
          <p:grpSpPr bwMode="auto">
            <a:xfrm>
              <a:off x="3932901" y="3934211"/>
              <a:ext cx="530938" cy="338554"/>
              <a:chOff x="5573768" y="2726239"/>
              <a:chExt cx="530938" cy="338554"/>
            </a:xfrm>
          </p:grpSpPr>
          <p:sp>
            <p:nvSpPr>
              <p:cNvPr id="576" name="Oval 521"/>
              <p:cNvSpPr>
                <a:spLocks noChangeArrowheads="1"/>
              </p:cNvSpPr>
              <p:nvPr/>
            </p:nvSpPr>
            <p:spPr bwMode="auto">
              <a:xfrm>
                <a:off x="5573768" y="2751297"/>
                <a:ext cx="528092" cy="304800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577" name="TextBox 522"/>
              <p:cNvSpPr txBox="1">
                <a:spLocks noChangeArrowheads="1"/>
              </p:cNvSpPr>
              <p:nvPr/>
            </p:nvSpPr>
            <p:spPr bwMode="auto">
              <a:xfrm>
                <a:off x="5593027" y="2726239"/>
                <a:ext cx="511679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pt-BR" sz="1600">
                    <a:solidFill>
                      <a:schemeClr val="bg1"/>
                    </a:solidFill>
                  </a:rPr>
                  <a:t>IXP</a:t>
                </a:r>
              </a:p>
            </p:txBody>
          </p:sp>
        </p:grpSp>
        <p:cxnSp>
          <p:nvCxnSpPr>
            <p:cNvPr id="574" name="Straight Connector 519"/>
            <p:cNvCxnSpPr>
              <a:cxnSpLocks noChangeShapeType="1"/>
              <a:stCxn id="576" idx="6"/>
            </p:cNvCxnSpPr>
            <p:nvPr/>
          </p:nvCxnSpPr>
          <p:spPr bwMode="auto">
            <a:xfrm flipV="1">
              <a:off x="4460993" y="3953654"/>
              <a:ext cx="769838" cy="158015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5" name="Straight Connector 520"/>
            <p:cNvCxnSpPr>
              <a:cxnSpLocks noChangeShapeType="1"/>
            </p:cNvCxnSpPr>
            <p:nvPr/>
          </p:nvCxnSpPr>
          <p:spPr bwMode="auto">
            <a:xfrm>
              <a:off x="3692946" y="3789212"/>
              <a:ext cx="342738" cy="204847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961404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/>
              <a:t>Estrutura da Internet: rede de redes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5CA30C-BB3F-4695-823B-CAA85338B9D0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73075" y="1193070"/>
            <a:ext cx="8204200" cy="90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0"/>
              <a:buChar char="r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ZapfDingbats" pitchFamily="82" charset="0"/>
              <a:buChar char="m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buSzPct val="75000"/>
              <a:buFont typeface="Wingdings" pitchFamily="2" charset="2"/>
              <a:buNone/>
            </a:pPr>
            <a:r>
              <a:rPr lang="pt-BR" altLang="pt-BR" sz="2000" kern="0" dirty="0" smtClean="0">
                <a:ea typeface="ＭＳ Ｐゴシック" pitchFamily="34" charset="-128"/>
              </a:rPr>
              <a:t>... e redes regionais podem surgir para conectar redes de acesso a </a:t>
            </a:r>
            <a:r>
              <a:rPr lang="pt-BR" altLang="pt-BR" sz="2000" kern="0" dirty="0" err="1" smtClean="0">
                <a:ea typeface="ＭＳ Ｐゴシック" pitchFamily="34" charset="-128"/>
              </a:rPr>
              <a:t>ISPs</a:t>
            </a:r>
            <a:endParaRPr lang="pt-BR" altLang="pt-BR" sz="2000" kern="0" dirty="0" smtClean="0">
              <a:ea typeface="ＭＳ Ｐゴシック" pitchFamily="34" charset="-128"/>
            </a:endParaRPr>
          </a:p>
          <a:p>
            <a:pPr marL="0" indent="0" eaLnBrk="1" hangingPunct="1">
              <a:buSzPct val="75000"/>
              <a:buFont typeface="Wingdings" pitchFamily="2" charset="2"/>
              <a:buNone/>
            </a:pPr>
            <a:endParaRPr lang="pt-BR" altLang="pt-BR" sz="2400" kern="0" dirty="0" smtClean="0">
              <a:ea typeface="ＭＳ Ｐゴシック" pitchFamily="34" charset="-128"/>
            </a:endParaRPr>
          </a:p>
        </p:txBody>
      </p:sp>
      <p:grpSp>
        <p:nvGrpSpPr>
          <p:cNvPr id="578" name="Group 5"/>
          <p:cNvGrpSpPr>
            <a:grpSpLocks/>
          </p:cNvGrpSpPr>
          <p:nvPr/>
        </p:nvGrpSpPr>
        <p:grpSpPr bwMode="auto">
          <a:xfrm>
            <a:off x="450850" y="1849438"/>
            <a:ext cx="8437563" cy="4559300"/>
            <a:chOff x="154891" y="1905681"/>
            <a:chExt cx="8436427" cy="4559651"/>
          </a:xfrm>
        </p:grpSpPr>
        <p:grpSp>
          <p:nvGrpSpPr>
            <p:cNvPr id="579" name="Group 2"/>
            <p:cNvGrpSpPr>
              <a:grpSpLocks/>
            </p:cNvGrpSpPr>
            <p:nvPr/>
          </p:nvGrpSpPr>
          <p:grpSpPr bwMode="auto">
            <a:xfrm>
              <a:off x="1529396" y="2297655"/>
              <a:ext cx="648422" cy="418253"/>
              <a:chOff x="3053396" y="4304255"/>
              <a:chExt cx="648422" cy="418253"/>
            </a:xfrm>
          </p:grpSpPr>
          <p:sp>
            <p:nvSpPr>
              <p:cNvPr id="631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32" name="TextBox 1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580" name="Group 131"/>
            <p:cNvGrpSpPr>
              <a:grpSpLocks/>
            </p:cNvGrpSpPr>
            <p:nvPr/>
          </p:nvGrpSpPr>
          <p:grpSpPr bwMode="auto">
            <a:xfrm>
              <a:off x="373696" y="3097755"/>
              <a:ext cx="648422" cy="418253"/>
              <a:chOff x="3053396" y="4304255"/>
              <a:chExt cx="648422" cy="418253"/>
            </a:xfrm>
          </p:grpSpPr>
          <p:sp>
            <p:nvSpPr>
              <p:cNvPr id="629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30" name="TextBox 133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581" name="Group 135"/>
            <p:cNvGrpSpPr>
              <a:grpSpLocks/>
            </p:cNvGrpSpPr>
            <p:nvPr/>
          </p:nvGrpSpPr>
          <p:grpSpPr bwMode="auto">
            <a:xfrm>
              <a:off x="6037896" y="2551655"/>
              <a:ext cx="648422" cy="418253"/>
              <a:chOff x="3053396" y="4304255"/>
              <a:chExt cx="648422" cy="418253"/>
            </a:xfrm>
          </p:grpSpPr>
          <p:sp>
            <p:nvSpPr>
              <p:cNvPr id="627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8" name="TextBox 137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582" name="Group 138"/>
            <p:cNvGrpSpPr>
              <a:grpSpLocks/>
            </p:cNvGrpSpPr>
            <p:nvPr/>
          </p:nvGrpSpPr>
          <p:grpSpPr bwMode="auto">
            <a:xfrm>
              <a:off x="945196" y="5409155"/>
              <a:ext cx="648422" cy="418253"/>
              <a:chOff x="3053396" y="4304255"/>
              <a:chExt cx="648422" cy="418253"/>
            </a:xfrm>
          </p:grpSpPr>
          <p:sp>
            <p:nvSpPr>
              <p:cNvPr id="625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6" name="TextBox 140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583" name="Group 141"/>
            <p:cNvGrpSpPr>
              <a:grpSpLocks/>
            </p:cNvGrpSpPr>
            <p:nvPr/>
          </p:nvGrpSpPr>
          <p:grpSpPr bwMode="auto">
            <a:xfrm>
              <a:off x="526096" y="4786855"/>
              <a:ext cx="648422" cy="418253"/>
              <a:chOff x="3053396" y="4304255"/>
              <a:chExt cx="648422" cy="418253"/>
            </a:xfrm>
          </p:grpSpPr>
          <p:sp>
            <p:nvSpPr>
              <p:cNvPr id="623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4" name="TextBox 143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584" name="Group 144"/>
            <p:cNvGrpSpPr>
              <a:grpSpLocks/>
            </p:cNvGrpSpPr>
            <p:nvPr/>
          </p:nvGrpSpPr>
          <p:grpSpPr bwMode="auto">
            <a:xfrm>
              <a:off x="297496" y="4126455"/>
              <a:ext cx="648422" cy="418253"/>
              <a:chOff x="3053396" y="4304255"/>
              <a:chExt cx="648422" cy="418253"/>
            </a:xfrm>
          </p:grpSpPr>
          <p:sp>
            <p:nvSpPr>
              <p:cNvPr id="621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2" name="TextBox 146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585" name="Group 147"/>
            <p:cNvGrpSpPr>
              <a:grpSpLocks/>
            </p:cNvGrpSpPr>
            <p:nvPr/>
          </p:nvGrpSpPr>
          <p:grpSpPr bwMode="auto">
            <a:xfrm>
              <a:off x="6787196" y="2983455"/>
              <a:ext cx="648422" cy="418253"/>
              <a:chOff x="3053396" y="4304255"/>
              <a:chExt cx="648422" cy="418253"/>
            </a:xfrm>
          </p:grpSpPr>
          <p:sp>
            <p:nvSpPr>
              <p:cNvPr id="619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0" name="TextBox 149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586" name="Group 150"/>
            <p:cNvGrpSpPr>
              <a:grpSpLocks/>
            </p:cNvGrpSpPr>
            <p:nvPr/>
          </p:nvGrpSpPr>
          <p:grpSpPr bwMode="auto">
            <a:xfrm>
              <a:off x="3129596" y="2056355"/>
              <a:ext cx="648422" cy="418253"/>
              <a:chOff x="3053396" y="4304255"/>
              <a:chExt cx="648422" cy="418253"/>
            </a:xfrm>
          </p:grpSpPr>
          <p:sp>
            <p:nvSpPr>
              <p:cNvPr id="617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8" name="TextBox 152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587" name="Group 153"/>
            <p:cNvGrpSpPr>
              <a:grpSpLocks/>
            </p:cNvGrpSpPr>
            <p:nvPr/>
          </p:nvGrpSpPr>
          <p:grpSpPr bwMode="auto">
            <a:xfrm>
              <a:off x="754696" y="2704055"/>
              <a:ext cx="648422" cy="418253"/>
              <a:chOff x="3053396" y="4304255"/>
              <a:chExt cx="648422" cy="418253"/>
            </a:xfrm>
          </p:grpSpPr>
          <p:sp>
            <p:nvSpPr>
              <p:cNvPr id="615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6" name="TextBox 155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588" name="Group 156"/>
            <p:cNvGrpSpPr>
              <a:grpSpLocks/>
            </p:cNvGrpSpPr>
            <p:nvPr/>
          </p:nvGrpSpPr>
          <p:grpSpPr bwMode="auto">
            <a:xfrm>
              <a:off x="4043996" y="2030955"/>
              <a:ext cx="648422" cy="418253"/>
              <a:chOff x="3053396" y="4304255"/>
              <a:chExt cx="648422" cy="418253"/>
            </a:xfrm>
          </p:grpSpPr>
          <p:sp>
            <p:nvSpPr>
              <p:cNvPr id="613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4" name="TextBox 158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589" name="Group 160"/>
            <p:cNvGrpSpPr>
              <a:grpSpLocks/>
            </p:cNvGrpSpPr>
            <p:nvPr/>
          </p:nvGrpSpPr>
          <p:grpSpPr bwMode="auto">
            <a:xfrm>
              <a:off x="7104696" y="5663155"/>
              <a:ext cx="648422" cy="418253"/>
              <a:chOff x="3053396" y="4304255"/>
              <a:chExt cx="648422" cy="418253"/>
            </a:xfrm>
          </p:grpSpPr>
          <p:sp>
            <p:nvSpPr>
              <p:cNvPr id="611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2" name="TextBox 162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590" name="Group 163"/>
            <p:cNvGrpSpPr>
              <a:grpSpLocks/>
            </p:cNvGrpSpPr>
            <p:nvPr/>
          </p:nvGrpSpPr>
          <p:grpSpPr bwMode="auto">
            <a:xfrm>
              <a:off x="7942896" y="5015455"/>
              <a:ext cx="648422" cy="418253"/>
              <a:chOff x="3053396" y="4304255"/>
              <a:chExt cx="648422" cy="418253"/>
            </a:xfrm>
          </p:grpSpPr>
          <p:sp>
            <p:nvSpPr>
              <p:cNvPr id="609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" name="TextBox 165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591" name="Group 166"/>
            <p:cNvGrpSpPr>
              <a:grpSpLocks/>
            </p:cNvGrpSpPr>
            <p:nvPr/>
          </p:nvGrpSpPr>
          <p:grpSpPr bwMode="auto">
            <a:xfrm>
              <a:off x="7714296" y="4101055"/>
              <a:ext cx="648422" cy="418253"/>
              <a:chOff x="3053396" y="4304255"/>
              <a:chExt cx="648422" cy="418253"/>
            </a:xfrm>
          </p:grpSpPr>
          <p:sp>
            <p:nvSpPr>
              <p:cNvPr id="607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08" name="TextBox 168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592" name="Group 169"/>
            <p:cNvGrpSpPr>
              <a:grpSpLocks/>
            </p:cNvGrpSpPr>
            <p:nvPr/>
          </p:nvGrpSpPr>
          <p:grpSpPr bwMode="auto">
            <a:xfrm>
              <a:off x="4869496" y="5904455"/>
              <a:ext cx="648422" cy="418253"/>
              <a:chOff x="3053396" y="4304255"/>
              <a:chExt cx="648422" cy="418253"/>
            </a:xfrm>
          </p:grpSpPr>
          <p:sp>
            <p:nvSpPr>
              <p:cNvPr id="605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06" name="TextBox 171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593" name="Group 172"/>
            <p:cNvGrpSpPr>
              <a:grpSpLocks/>
            </p:cNvGrpSpPr>
            <p:nvPr/>
          </p:nvGrpSpPr>
          <p:grpSpPr bwMode="auto">
            <a:xfrm>
              <a:off x="3955096" y="6044155"/>
              <a:ext cx="648422" cy="418253"/>
              <a:chOff x="3053396" y="4304255"/>
              <a:chExt cx="648422" cy="418253"/>
            </a:xfrm>
          </p:grpSpPr>
          <p:sp>
            <p:nvSpPr>
              <p:cNvPr id="603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04" name="TextBox 174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594" name="Group 175"/>
            <p:cNvGrpSpPr>
              <a:grpSpLocks/>
            </p:cNvGrpSpPr>
            <p:nvPr/>
          </p:nvGrpSpPr>
          <p:grpSpPr bwMode="auto">
            <a:xfrm>
              <a:off x="2735896" y="5891755"/>
              <a:ext cx="648422" cy="418253"/>
              <a:chOff x="3053396" y="4304255"/>
              <a:chExt cx="648422" cy="418253"/>
            </a:xfrm>
          </p:grpSpPr>
          <p:sp>
            <p:nvSpPr>
              <p:cNvPr id="601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02" name="TextBox 177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sp>
          <p:nvSpPr>
            <p:cNvPr id="595" name="TextBox 4"/>
            <p:cNvSpPr txBox="1">
              <a:spLocks noChangeArrowheads="1"/>
            </p:cNvSpPr>
            <p:nvPr/>
          </p:nvSpPr>
          <p:spPr bwMode="auto">
            <a:xfrm rot="1053502">
              <a:off x="5143500" y="1955800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596" name="TextBox 179"/>
            <p:cNvSpPr txBox="1">
              <a:spLocks noChangeArrowheads="1"/>
            </p:cNvSpPr>
            <p:nvPr/>
          </p:nvSpPr>
          <p:spPr bwMode="auto">
            <a:xfrm rot="2829263">
              <a:off x="7429500" y="3429000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597" name="TextBox 180"/>
            <p:cNvSpPr txBox="1">
              <a:spLocks noChangeArrowheads="1"/>
            </p:cNvSpPr>
            <p:nvPr/>
          </p:nvSpPr>
          <p:spPr bwMode="auto">
            <a:xfrm rot="9845918">
              <a:off x="6098241" y="5942112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 dirty="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598" name="TextBox 181"/>
            <p:cNvSpPr txBox="1">
              <a:spLocks noChangeArrowheads="1"/>
            </p:cNvSpPr>
            <p:nvPr/>
          </p:nvSpPr>
          <p:spPr bwMode="auto">
            <a:xfrm rot="-9948738">
              <a:off x="1730786" y="5845469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599" name="TextBox 182"/>
            <p:cNvSpPr txBox="1">
              <a:spLocks noChangeArrowheads="1"/>
            </p:cNvSpPr>
            <p:nvPr/>
          </p:nvSpPr>
          <p:spPr bwMode="auto">
            <a:xfrm rot="-4992697">
              <a:off x="144631" y="3539025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600" name="TextBox 183"/>
            <p:cNvSpPr txBox="1">
              <a:spLocks noChangeArrowheads="1"/>
            </p:cNvSpPr>
            <p:nvPr/>
          </p:nvSpPr>
          <p:spPr bwMode="auto">
            <a:xfrm rot="-1017263">
              <a:off x="2330376" y="1905681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</p:grpSp>
      <p:grpSp>
        <p:nvGrpSpPr>
          <p:cNvPr id="633" name="Group 8"/>
          <p:cNvGrpSpPr>
            <a:grpSpLocks/>
          </p:cNvGrpSpPr>
          <p:nvPr/>
        </p:nvGrpSpPr>
        <p:grpSpPr bwMode="auto">
          <a:xfrm>
            <a:off x="4546600" y="3746500"/>
            <a:ext cx="3225800" cy="1117600"/>
            <a:chOff x="7848600" y="2044700"/>
            <a:chExt cx="3200399" cy="1371600"/>
          </a:xfrm>
        </p:grpSpPr>
        <p:sp>
          <p:nvSpPr>
            <p:cNvPr id="634" name="Oval 3"/>
            <p:cNvSpPr>
              <a:spLocks noChangeArrowheads="1"/>
            </p:cNvSpPr>
            <p:nvPr/>
          </p:nvSpPr>
          <p:spPr bwMode="auto">
            <a:xfrm>
              <a:off x="7848600" y="2044700"/>
              <a:ext cx="3200399" cy="1371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635" name="Group 133"/>
            <p:cNvGrpSpPr>
              <a:grpSpLocks/>
            </p:cNvGrpSpPr>
            <p:nvPr/>
          </p:nvGrpSpPr>
          <p:grpSpPr bwMode="auto">
            <a:xfrm>
              <a:off x="8526482" y="2160804"/>
              <a:ext cx="532759" cy="184809"/>
              <a:chOff x="2356" y="1300"/>
              <a:chExt cx="555" cy="194"/>
            </a:xfrm>
          </p:grpSpPr>
          <p:sp>
            <p:nvSpPr>
              <p:cNvPr id="709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710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711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712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715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716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713" name="Line 140"/>
              <p:cNvSpPr>
                <a:spLocks noChangeShapeType="1"/>
              </p:cNvSpPr>
              <p:nvPr/>
            </p:nvSpPr>
            <p:spPr bwMode="auto">
              <a:xfrm>
                <a:off x="2357" y="1362"/>
                <a:ext cx="0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14" name="Line 141"/>
              <p:cNvSpPr>
                <a:spLocks noChangeShapeType="1"/>
              </p:cNvSpPr>
              <p:nvPr/>
            </p:nvSpPr>
            <p:spPr bwMode="auto">
              <a:xfrm>
                <a:off x="2908" y="1364"/>
                <a:ext cx="0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cxnSp>
          <p:nvCxnSpPr>
            <p:cNvPr id="636" name="Straight Connector 10"/>
            <p:cNvCxnSpPr>
              <a:cxnSpLocks noChangeShapeType="1"/>
              <a:stCxn id="714" idx="0"/>
            </p:cNvCxnSpPr>
            <p:nvPr/>
          </p:nvCxnSpPr>
          <p:spPr bwMode="auto">
            <a:xfrm>
              <a:off x="9055401" y="2220819"/>
              <a:ext cx="975377" cy="13653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7" name="Straight Connector 297"/>
            <p:cNvCxnSpPr>
              <a:cxnSpLocks noChangeShapeType="1"/>
            </p:cNvCxnSpPr>
            <p:nvPr/>
          </p:nvCxnSpPr>
          <p:spPr bwMode="auto">
            <a:xfrm>
              <a:off x="9522191" y="2583188"/>
              <a:ext cx="120745" cy="8339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8" name="Straight Connector 298"/>
            <p:cNvCxnSpPr>
              <a:cxnSpLocks noChangeShapeType="1"/>
            </p:cNvCxnSpPr>
            <p:nvPr/>
          </p:nvCxnSpPr>
          <p:spPr bwMode="auto">
            <a:xfrm flipV="1">
              <a:off x="9323081" y="2786992"/>
              <a:ext cx="243358" cy="4562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9" name="Straight Connector 299"/>
            <p:cNvCxnSpPr>
              <a:cxnSpLocks noChangeShapeType="1"/>
            </p:cNvCxnSpPr>
            <p:nvPr/>
          </p:nvCxnSpPr>
          <p:spPr bwMode="auto">
            <a:xfrm flipV="1">
              <a:off x="9028147" y="2611644"/>
              <a:ext cx="192778" cy="1095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0" name="Straight Connector 300"/>
            <p:cNvCxnSpPr>
              <a:cxnSpLocks noChangeShapeType="1"/>
            </p:cNvCxnSpPr>
            <p:nvPr/>
          </p:nvCxnSpPr>
          <p:spPr bwMode="auto">
            <a:xfrm flipV="1">
              <a:off x="8729859" y="2909476"/>
              <a:ext cx="192778" cy="1095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1" name="Straight Connector 301"/>
            <p:cNvCxnSpPr>
              <a:cxnSpLocks noChangeShapeType="1"/>
            </p:cNvCxnSpPr>
            <p:nvPr/>
          </p:nvCxnSpPr>
          <p:spPr bwMode="auto">
            <a:xfrm flipV="1">
              <a:off x="9537887" y="2836224"/>
              <a:ext cx="252969" cy="25294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2" name="Straight Connector 302"/>
            <p:cNvCxnSpPr>
              <a:cxnSpLocks noChangeShapeType="1"/>
            </p:cNvCxnSpPr>
            <p:nvPr/>
          </p:nvCxnSpPr>
          <p:spPr bwMode="auto">
            <a:xfrm flipH="1" flipV="1">
              <a:off x="10029359" y="2822067"/>
              <a:ext cx="354959" cy="12439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3" name="Straight Connector 303"/>
            <p:cNvCxnSpPr>
              <a:cxnSpLocks noChangeShapeType="1"/>
            </p:cNvCxnSpPr>
            <p:nvPr/>
          </p:nvCxnSpPr>
          <p:spPr bwMode="auto">
            <a:xfrm flipV="1">
              <a:off x="10015190" y="2475242"/>
              <a:ext cx="283363" cy="19566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4" name="Straight Connector 304"/>
            <p:cNvCxnSpPr>
              <a:cxnSpLocks noChangeShapeType="1"/>
              <a:endCxn id="709" idx="4"/>
            </p:cNvCxnSpPr>
            <p:nvPr/>
          </p:nvCxnSpPr>
          <p:spPr bwMode="auto">
            <a:xfrm flipH="1" flipV="1">
              <a:off x="8791902" y="2345614"/>
              <a:ext cx="410984" cy="8718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5" name="TextBox 39958"/>
            <p:cNvSpPr txBox="1">
              <a:spLocks noChangeArrowheads="1"/>
            </p:cNvSpPr>
            <p:nvPr/>
          </p:nvSpPr>
          <p:spPr bwMode="auto">
            <a:xfrm>
              <a:off x="7958081" y="2471291"/>
              <a:ext cx="886407" cy="491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000" i="1"/>
                <a:t>ISP B</a:t>
              </a:r>
            </a:p>
          </p:txBody>
        </p:sp>
        <p:grpSp>
          <p:nvGrpSpPr>
            <p:cNvPr id="646" name="Group 133"/>
            <p:cNvGrpSpPr>
              <a:grpSpLocks/>
            </p:cNvGrpSpPr>
            <p:nvPr/>
          </p:nvGrpSpPr>
          <p:grpSpPr bwMode="auto">
            <a:xfrm>
              <a:off x="9555206" y="2650627"/>
              <a:ext cx="532759" cy="184809"/>
              <a:chOff x="2356" y="1300"/>
              <a:chExt cx="555" cy="194"/>
            </a:xfrm>
          </p:grpSpPr>
          <p:sp>
            <p:nvSpPr>
              <p:cNvPr id="701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702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703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704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707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708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705" name="Line 140"/>
              <p:cNvSpPr>
                <a:spLocks noChangeShapeType="1"/>
              </p:cNvSpPr>
              <p:nvPr/>
            </p:nvSpPr>
            <p:spPr bwMode="auto">
              <a:xfrm>
                <a:off x="2358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06" name="Line 141"/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47" name="Group 133"/>
            <p:cNvGrpSpPr>
              <a:grpSpLocks/>
            </p:cNvGrpSpPr>
            <p:nvPr/>
          </p:nvGrpSpPr>
          <p:grpSpPr bwMode="auto">
            <a:xfrm>
              <a:off x="8772607" y="2725609"/>
              <a:ext cx="532759" cy="184809"/>
              <a:chOff x="2356" y="1300"/>
              <a:chExt cx="555" cy="194"/>
            </a:xfrm>
          </p:grpSpPr>
          <p:sp>
            <p:nvSpPr>
              <p:cNvPr id="693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694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695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696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699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700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697" name="Line 140"/>
              <p:cNvSpPr>
                <a:spLocks noChangeShapeType="1"/>
              </p:cNvSpPr>
              <p:nvPr/>
            </p:nvSpPr>
            <p:spPr bwMode="auto">
              <a:xfrm>
                <a:off x="2358" y="1356"/>
                <a:ext cx="0" cy="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98" name="Line 141"/>
              <p:cNvSpPr>
                <a:spLocks noChangeShapeType="1"/>
              </p:cNvSpPr>
              <p:nvPr/>
            </p:nvSpPr>
            <p:spPr bwMode="auto">
              <a:xfrm>
                <a:off x="2908" y="1358"/>
                <a:ext cx="0" cy="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48" name="Group 133"/>
            <p:cNvGrpSpPr>
              <a:grpSpLocks/>
            </p:cNvGrpSpPr>
            <p:nvPr/>
          </p:nvGrpSpPr>
          <p:grpSpPr bwMode="auto">
            <a:xfrm>
              <a:off x="9060908" y="2428111"/>
              <a:ext cx="532759" cy="184809"/>
              <a:chOff x="2356" y="1300"/>
              <a:chExt cx="555" cy="194"/>
            </a:xfrm>
          </p:grpSpPr>
          <p:sp>
            <p:nvSpPr>
              <p:cNvPr id="685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686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687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688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691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92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689" name="Line 140"/>
              <p:cNvSpPr>
                <a:spLocks noChangeShapeType="1"/>
              </p:cNvSpPr>
              <p:nvPr/>
            </p:nvSpPr>
            <p:spPr bwMode="auto">
              <a:xfrm>
                <a:off x="2358" y="136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90" name="Line 141"/>
              <p:cNvSpPr>
                <a:spLocks noChangeShapeType="1"/>
              </p:cNvSpPr>
              <p:nvPr/>
            </p:nvSpPr>
            <p:spPr bwMode="auto">
              <a:xfrm>
                <a:off x="2908" y="1364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49" name="Group 133"/>
            <p:cNvGrpSpPr>
              <a:grpSpLocks/>
            </p:cNvGrpSpPr>
            <p:nvPr/>
          </p:nvGrpSpPr>
          <p:grpSpPr bwMode="auto">
            <a:xfrm>
              <a:off x="10005281" y="2289952"/>
              <a:ext cx="532759" cy="184809"/>
              <a:chOff x="2356" y="1300"/>
              <a:chExt cx="555" cy="194"/>
            </a:xfrm>
          </p:grpSpPr>
          <p:sp>
            <p:nvSpPr>
              <p:cNvPr id="677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678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679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680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683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84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681" name="Line 140"/>
              <p:cNvSpPr>
                <a:spLocks noChangeShapeType="1"/>
              </p:cNvSpPr>
              <p:nvPr/>
            </p:nvSpPr>
            <p:spPr bwMode="auto">
              <a:xfrm>
                <a:off x="2357" y="136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82" name="Line 141"/>
              <p:cNvSpPr>
                <a:spLocks noChangeShapeType="1"/>
              </p:cNvSpPr>
              <p:nvPr/>
            </p:nvSpPr>
            <p:spPr bwMode="auto">
              <a:xfrm>
                <a:off x="2908" y="1364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50" name="Group 133"/>
            <p:cNvGrpSpPr>
              <a:grpSpLocks/>
            </p:cNvGrpSpPr>
            <p:nvPr/>
          </p:nvGrpSpPr>
          <p:grpSpPr bwMode="auto">
            <a:xfrm>
              <a:off x="10232661" y="2882876"/>
              <a:ext cx="532759" cy="184809"/>
              <a:chOff x="2356" y="1300"/>
              <a:chExt cx="555" cy="194"/>
            </a:xfrm>
          </p:grpSpPr>
          <p:sp>
            <p:nvSpPr>
              <p:cNvPr id="669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670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671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672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675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76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673" name="Line 140"/>
              <p:cNvSpPr>
                <a:spLocks noChangeShapeType="1"/>
              </p:cNvSpPr>
              <p:nvPr/>
            </p:nvSpPr>
            <p:spPr bwMode="auto">
              <a:xfrm>
                <a:off x="2358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74" name="Line 141"/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51" name="Group 133"/>
            <p:cNvGrpSpPr>
              <a:grpSpLocks/>
            </p:cNvGrpSpPr>
            <p:nvPr/>
          </p:nvGrpSpPr>
          <p:grpSpPr bwMode="auto">
            <a:xfrm>
              <a:off x="9330660" y="3072767"/>
              <a:ext cx="532759" cy="184809"/>
              <a:chOff x="2356" y="1300"/>
              <a:chExt cx="555" cy="194"/>
            </a:xfrm>
          </p:grpSpPr>
          <p:sp>
            <p:nvSpPr>
              <p:cNvPr id="661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662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663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664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667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68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665" name="Line 140"/>
              <p:cNvSpPr>
                <a:spLocks noChangeShapeType="1"/>
              </p:cNvSpPr>
              <p:nvPr/>
            </p:nvSpPr>
            <p:spPr bwMode="auto">
              <a:xfrm>
                <a:off x="2358" y="136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66" name="Line 141"/>
              <p:cNvSpPr>
                <a:spLocks noChangeShapeType="1"/>
              </p:cNvSpPr>
              <p:nvPr/>
            </p:nvSpPr>
            <p:spPr bwMode="auto">
              <a:xfrm>
                <a:off x="2907" y="1364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52" name="Group 133"/>
            <p:cNvGrpSpPr>
              <a:grpSpLocks/>
            </p:cNvGrpSpPr>
            <p:nvPr/>
          </p:nvGrpSpPr>
          <p:grpSpPr bwMode="auto">
            <a:xfrm>
              <a:off x="8438032" y="3018963"/>
              <a:ext cx="532759" cy="184809"/>
              <a:chOff x="2356" y="1300"/>
              <a:chExt cx="555" cy="194"/>
            </a:xfrm>
          </p:grpSpPr>
          <p:sp>
            <p:nvSpPr>
              <p:cNvPr id="653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654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655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656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659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60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657" name="Line 140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58" name="Line 141"/>
              <p:cNvSpPr>
                <a:spLocks noChangeShapeType="1"/>
              </p:cNvSpPr>
              <p:nvPr/>
            </p:nvSpPr>
            <p:spPr bwMode="auto">
              <a:xfrm>
                <a:off x="2910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717" name="Group 331"/>
          <p:cNvGrpSpPr>
            <a:grpSpLocks/>
          </p:cNvGrpSpPr>
          <p:nvPr/>
        </p:nvGrpSpPr>
        <p:grpSpPr bwMode="auto">
          <a:xfrm>
            <a:off x="1803400" y="2755900"/>
            <a:ext cx="3467100" cy="1193800"/>
            <a:chOff x="7848600" y="2044700"/>
            <a:chExt cx="3200399" cy="1371600"/>
          </a:xfrm>
        </p:grpSpPr>
        <p:sp>
          <p:nvSpPr>
            <p:cNvPr id="718" name="Oval 332"/>
            <p:cNvSpPr>
              <a:spLocks noChangeArrowheads="1"/>
            </p:cNvSpPr>
            <p:nvPr/>
          </p:nvSpPr>
          <p:spPr bwMode="auto">
            <a:xfrm>
              <a:off x="7848600" y="2044700"/>
              <a:ext cx="3200399" cy="1371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719" name="Group 133"/>
            <p:cNvGrpSpPr>
              <a:grpSpLocks/>
            </p:cNvGrpSpPr>
            <p:nvPr/>
          </p:nvGrpSpPr>
          <p:grpSpPr bwMode="auto">
            <a:xfrm>
              <a:off x="8526482" y="2160804"/>
              <a:ext cx="532759" cy="184809"/>
              <a:chOff x="2356" y="1300"/>
              <a:chExt cx="555" cy="194"/>
            </a:xfrm>
          </p:grpSpPr>
          <p:sp>
            <p:nvSpPr>
              <p:cNvPr id="793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794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795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796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799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00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797" name="Line 140"/>
              <p:cNvSpPr>
                <a:spLocks noChangeShapeType="1"/>
              </p:cNvSpPr>
              <p:nvPr/>
            </p:nvSpPr>
            <p:spPr bwMode="auto">
              <a:xfrm>
                <a:off x="2358" y="1362"/>
                <a:ext cx="0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98" name="Line 141"/>
              <p:cNvSpPr>
                <a:spLocks noChangeShapeType="1"/>
              </p:cNvSpPr>
              <p:nvPr/>
            </p:nvSpPr>
            <p:spPr bwMode="auto">
              <a:xfrm>
                <a:off x="2906" y="1364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cxnSp>
          <p:nvCxnSpPr>
            <p:cNvPr id="720" name="Straight Connector 334"/>
            <p:cNvCxnSpPr>
              <a:cxnSpLocks noChangeShapeType="1"/>
              <a:stCxn id="798" idx="0"/>
            </p:cNvCxnSpPr>
            <p:nvPr/>
          </p:nvCxnSpPr>
          <p:spPr bwMode="auto">
            <a:xfrm>
              <a:off x="9055401" y="2220819"/>
              <a:ext cx="975377" cy="13653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1" name="Straight Connector 335"/>
            <p:cNvCxnSpPr>
              <a:cxnSpLocks noChangeShapeType="1"/>
            </p:cNvCxnSpPr>
            <p:nvPr/>
          </p:nvCxnSpPr>
          <p:spPr bwMode="auto">
            <a:xfrm>
              <a:off x="9522191" y="2583188"/>
              <a:ext cx="120745" cy="8339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2" name="Straight Connector 336"/>
            <p:cNvCxnSpPr>
              <a:cxnSpLocks noChangeShapeType="1"/>
            </p:cNvCxnSpPr>
            <p:nvPr/>
          </p:nvCxnSpPr>
          <p:spPr bwMode="auto">
            <a:xfrm flipV="1">
              <a:off x="9323081" y="2786992"/>
              <a:ext cx="243358" cy="4562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3" name="Straight Connector 337"/>
            <p:cNvCxnSpPr>
              <a:cxnSpLocks noChangeShapeType="1"/>
            </p:cNvCxnSpPr>
            <p:nvPr/>
          </p:nvCxnSpPr>
          <p:spPr bwMode="auto">
            <a:xfrm flipV="1">
              <a:off x="9028147" y="2611644"/>
              <a:ext cx="192778" cy="1095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4" name="Straight Connector 338"/>
            <p:cNvCxnSpPr>
              <a:cxnSpLocks noChangeShapeType="1"/>
            </p:cNvCxnSpPr>
            <p:nvPr/>
          </p:nvCxnSpPr>
          <p:spPr bwMode="auto">
            <a:xfrm flipV="1">
              <a:off x="8729859" y="2909476"/>
              <a:ext cx="192778" cy="1095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5" name="Straight Connector 339"/>
            <p:cNvCxnSpPr>
              <a:cxnSpLocks noChangeShapeType="1"/>
            </p:cNvCxnSpPr>
            <p:nvPr/>
          </p:nvCxnSpPr>
          <p:spPr bwMode="auto">
            <a:xfrm flipV="1">
              <a:off x="9537887" y="2836224"/>
              <a:ext cx="252969" cy="25294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6" name="Straight Connector 340"/>
            <p:cNvCxnSpPr>
              <a:cxnSpLocks noChangeShapeType="1"/>
            </p:cNvCxnSpPr>
            <p:nvPr/>
          </p:nvCxnSpPr>
          <p:spPr bwMode="auto">
            <a:xfrm flipH="1" flipV="1">
              <a:off x="10029359" y="2822067"/>
              <a:ext cx="354959" cy="12439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7" name="Straight Connector 341"/>
            <p:cNvCxnSpPr>
              <a:cxnSpLocks noChangeShapeType="1"/>
            </p:cNvCxnSpPr>
            <p:nvPr/>
          </p:nvCxnSpPr>
          <p:spPr bwMode="auto">
            <a:xfrm flipV="1">
              <a:off x="10015190" y="2475242"/>
              <a:ext cx="283363" cy="19566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8" name="Straight Connector 342"/>
            <p:cNvCxnSpPr>
              <a:cxnSpLocks noChangeShapeType="1"/>
              <a:endCxn id="793" idx="4"/>
            </p:cNvCxnSpPr>
            <p:nvPr/>
          </p:nvCxnSpPr>
          <p:spPr bwMode="auto">
            <a:xfrm flipH="1" flipV="1">
              <a:off x="8791902" y="2345614"/>
              <a:ext cx="410984" cy="8718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29" name="TextBox 343"/>
            <p:cNvSpPr txBox="1">
              <a:spLocks noChangeArrowheads="1"/>
            </p:cNvSpPr>
            <p:nvPr/>
          </p:nvSpPr>
          <p:spPr bwMode="auto">
            <a:xfrm>
              <a:off x="7958081" y="2471292"/>
              <a:ext cx="8744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000" i="1"/>
                <a:t>ISP A</a:t>
              </a:r>
            </a:p>
          </p:txBody>
        </p:sp>
        <p:grpSp>
          <p:nvGrpSpPr>
            <p:cNvPr id="730" name="Group 133"/>
            <p:cNvGrpSpPr>
              <a:grpSpLocks/>
            </p:cNvGrpSpPr>
            <p:nvPr/>
          </p:nvGrpSpPr>
          <p:grpSpPr bwMode="auto">
            <a:xfrm>
              <a:off x="9555206" y="2650627"/>
              <a:ext cx="532759" cy="184809"/>
              <a:chOff x="2356" y="1300"/>
              <a:chExt cx="555" cy="194"/>
            </a:xfrm>
          </p:grpSpPr>
          <p:sp>
            <p:nvSpPr>
              <p:cNvPr id="785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786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787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788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791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792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789" name="Line 140"/>
              <p:cNvSpPr>
                <a:spLocks noChangeShapeType="1"/>
              </p:cNvSpPr>
              <p:nvPr/>
            </p:nvSpPr>
            <p:spPr bwMode="auto">
              <a:xfrm>
                <a:off x="2358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90" name="Line 141"/>
              <p:cNvSpPr>
                <a:spLocks noChangeShapeType="1"/>
              </p:cNvSpPr>
              <p:nvPr/>
            </p:nvSpPr>
            <p:spPr bwMode="auto">
              <a:xfrm>
                <a:off x="2906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731" name="Group 133"/>
            <p:cNvGrpSpPr>
              <a:grpSpLocks/>
            </p:cNvGrpSpPr>
            <p:nvPr/>
          </p:nvGrpSpPr>
          <p:grpSpPr bwMode="auto">
            <a:xfrm>
              <a:off x="8772607" y="2725609"/>
              <a:ext cx="532759" cy="184809"/>
              <a:chOff x="2356" y="1300"/>
              <a:chExt cx="555" cy="194"/>
            </a:xfrm>
          </p:grpSpPr>
          <p:sp>
            <p:nvSpPr>
              <p:cNvPr id="777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778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779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780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783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784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781" name="Line 140"/>
              <p:cNvSpPr>
                <a:spLocks noChangeShapeType="1"/>
              </p:cNvSpPr>
              <p:nvPr/>
            </p:nvSpPr>
            <p:spPr bwMode="auto">
              <a:xfrm>
                <a:off x="2358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82" name="Line 141"/>
              <p:cNvSpPr>
                <a:spLocks noChangeShapeType="1"/>
              </p:cNvSpPr>
              <p:nvPr/>
            </p:nvSpPr>
            <p:spPr bwMode="auto">
              <a:xfrm>
                <a:off x="2906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732" name="Group 133"/>
            <p:cNvGrpSpPr>
              <a:grpSpLocks/>
            </p:cNvGrpSpPr>
            <p:nvPr/>
          </p:nvGrpSpPr>
          <p:grpSpPr bwMode="auto">
            <a:xfrm>
              <a:off x="9060908" y="2428111"/>
              <a:ext cx="532759" cy="184809"/>
              <a:chOff x="2356" y="1300"/>
              <a:chExt cx="555" cy="194"/>
            </a:xfrm>
          </p:grpSpPr>
          <p:sp>
            <p:nvSpPr>
              <p:cNvPr id="769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770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771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772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775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776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773" name="Line 140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74" name="Line 141"/>
              <p:cNvSpPr>
                <a:spLocks noChangeShapeType="1"/>
              </p:cNvSpPr>
              <p:nvPr/>
            </p:nvSpPr>
            <p:spPr bwMode="auto">
              <a:xfrm>
                <a:off x="2907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733" name="Group 133"/>
            <p:cNvGrpSpPr>
              <a:grpSpLocks/>
            </p:cNvGrpSpPr>
            <p:nvPr/>
          </p:nvGrpSpPr>
          <p:grpSpPr bwMode="auto">
            <a:xfrm>
              <a:off x="10005281" y="2289952"/>
              <a:ext cx="532759" cy="184809"/>
              <a:chOff x="2356" y="1300"/>
              <a:chExt cx="555" cy="194"/>
            </a:xfrm>
          </p:grpSpPr>
          <p:sp>
            <p:nvSpPr>
              <p:cNvPr id="761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762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763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764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767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768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765" name="Line 140"/>
              <p:cNvSpPr>
                <a:spLocks noChangeShapeType="1"/>
              </p:cNvSpPr>
              <p:nvPr/>
            </p:nvSpPr>
            <p:spPr bwMode="auto">
              <a:xfrm>
                <a:off x="2358" y="1360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66" name="Line 141"/>
              <p:cNvSpPr>
                <a:spLocks noChangeShapeType="1"/>
              </p:cNvSpPr>
              <p:nvPr/>
            </p:nvSpPr>
            <p:spPr bwMode="auto">
              <a:xfrm>
                <a:off x="2906" y="136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734" name="Group 133"/>
            <p:cNvGrpSpPr>
              <a:grpSpLocks/>
            </p:cNvGrpSpPr>
            <p:nvPr/>
          </p:nvGrpSpPr>
          <p:grpSpPr bwMode="auto">
            <a:xfrm>
              <a:off x="10232661" y="2882876"/>
              <a:ext cx="532759" cy="184809"/>
              <a:chOff x="2356" y="1300"/>
              <a:chExt cx="555" cy="194"/>
            </a:xfrm>
          </p:grpSpPr>
          <p:sp>
            <p:nvSpPr>
              <p:cNvPr id="753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754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755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756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759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760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757" name="Line 140"/>
              <p:cNvSpPr>
                <a:spLocks noChangeShapeType="1"/>
              </p:cNvSpPr>
              <p:nvPr/>
            </p:nvSpPr>
            <p:spPr bwMode="auto">
              <a:xfrm>
                <a:off x="2358" y="1362"/>
                <a:ext cx="0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58" name="Line 141"/>
              <p:cNvSpPr>
                <a:spLocks noChangeShapeType="1"/>
              </p:cNvSpPr>
              <p:nvPr/>
            </p:nvSpPr>
            <p:spPr bwMode="auto">
              <a:xfrm>
                <a:off x="2906" y="1364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735" name="Group 133"/>
            <p:cNvGrpSpPr>
              <a:grpSpLocks/>
            </p:cNvGrpSpPr>
            <p:nvPr/>
          </p:nvGrpSpPr>
          <p:grpSpPr bwMode="auto">
            <a:xfrm>
              <a:off x="9330660" y="3072767"/>
              <a:ext cx="532759" cy="184809"/>
              <a:chOff x="2356" y="1300"/>
              <a:chExt cx="555" cy="194"/>
            </a:xfrm>
          </p:grpSpPr>
          <p:sp>
            <p:nvSpPr>
              <p:cNvPr id="745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746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747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748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751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752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749" name="Line 140"/>
              <p:cNvSpPr>
                <a:spLocks noChangeShapeType="1"/>
              </p:cNvSpPr>
              <p:nvPr/>
            </p:nvSpPr>
            <p:spPr bwMode="auto">
              <a:xfrm>
                <a:off x="2357" y="1362"/>
                <a:ext cx="0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50" name="Line 141"/>
              <p:cNvSpPr>
                <a:spLocks noChangeShapeType="1"/>
              </p:cNvSpPr>
              <p:nvPr/>
            </p:nvSpPr>
            <p:spPr bwMode="auto">
              <a:xfrm>
                <a:off x="2907" y="1364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736" name="Group 133"/>
            <p:cNvGrpSpPr>
              <a:grpSpLocks/>
            </p:cNvGrpSpPr>
            <p:nvPr/>
          </p:nvGrpSpPr>
          <p:grpSpPr bwMode="auto">
            <a:xfrm>
              <a:off x="8438032" y="3018963"/>
              <a:ext cx="532759" cy="184809"/>
              <a:chOff x="2356" y="1300"/>
              <a:chExt cx="555" cy="194"/>
            </a:xfrm>
          </p:grpSpPr>
          <p:sp>
            <p:nvSpPr>
              <p:cNvPr id="737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738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739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740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743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744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741" name="Line 140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42" name="Line 141"/>
              <p:cNvSpPr>
                <a:spLocks noChangeShapeType="1"/>
              </p:cNvSpPr>
              <p:nvPr/>
            </p:nvSpPr>
            <p:spPr bwMode="auto">
              <a:xfrm>
                <a:off x="2907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801" name="Group 416"/>
          <p:cNvGrpSpPr>
            <a:grpSpLocks/>
          </p:cNvGrpSpPr>
          <p:nvPr/>
        </p:nvGrpSpPr>
        <p:grpSpPr bwMode="auto">
          <a:xfrm>
            <a:off x="1498600" y="4165600"/>
            <a:ext cx="3086100" cy="1168400"/>
            <a:chOff x="7848600" y="2044700"/>
            <a:chExt cx="3200399" cy="1371600"/>
          </a:xfrm>
        </p:grpSpPr>
        <p:sp>
          <p:nvSpPr>
            <p:cNvPr id="802" name="Oval 417"/>
            <p:cNvSpPr>
              <a:spLocks noChangeArrowheads="1"/>
            </p:cNvSpPr>
            <p:nvPr/>
          </p:nvSpPr>
          <p:spPr bwMode="auto">
            <a:xfrm>
              <a:off x="7848600" y="2044700"/>
              <a:ext cx="3200399" cy="1371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803" name="Group 133"/>
            <p:cNvGrpSpPr>
              <a:grpSpLocks/>
            </p:cNvGrpSpPr>
            <p:nvPr/>
          </p:nvGrpSpPr>
          <p:grpSpPr bwMode="auto">
            <a:xfrm>
              <a:off x="8526482" y="2160804"/>
              <a:ext cx="532759" cy="184809"/>
              <a:chOff x="2356" y="1300"/>
              <a:chExt cx="555" cy="194"/>
            </a:xfrm>
          </p:grpSpPr>
          <p:sp>
            <p:nvSpPr>
              <p:cNvPr id="877" name="Oval 492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878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879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880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883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84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881" name="Line 140"/>
              <p:cNvSpPr>
                <a:spLocks noChangeShapeType="1"/>
              </p:cNvSpPr>
              <p:nvPr/>
            </p:nvSpPr>
            <p:spPr bwMode="auto">
              <a:xfrm>
                <a:off x="2358" y="1360"/>
                <a:ext cx="0" cy="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82" name="Line 141"/>
              <p:cNvSpPr>
                <a:spLocks noChangeShapeType="1"/>
              </p:cNvSpPr>
              <p:nvPr/>
            </p:nvSpPr>
            <p:spPr bwMode="auto">
              <a:xfrm>
                <a:off x="2907" y="136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cxnSp>
          <p:nvCxnSpPr>
            <p:cNvPr id="804" name="Straight Connector 419"/>
            <p:cNvCxnSpPr>
              <a:cxnSpLocks noChangeShapeType="1"/>
              <a:stCxn id="882" idx="0"/>
            </p:cNvCxnSpPr>
            <p:nvPr/>
          </p:nvCxnSpPr>
          <p:spPr bwMode="auto">
            <a:xfrm>
              <a:off x="9055401" y="2220819"/>
              <a:ext cx="975377" cy="13653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05" name="Straight Connector 420"/>
            <p:cNvCxnSpPr>
              <a:cxnSpLocks noChangeShapeType="1"/>
            </p:cNvCxnSpPr>
            <p:nvPr/>
          </p:nvCxnSpPr>
          <p:spPr bwMode="auto">
            <a:xfrm>
              <a:off x="9522191" y="2583188"/>
              <a:ext cx="120745" cy="8339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06" name="Straight Connector 421"/>
            <p:cNvCxnSpPr>
              <a:cxnSpLocks noChangeShapeType="1"/>
            </p:cNvCxnSpPr>
            <p:nvPr/>
          </p:nvCxnSpPr>
          <p:spPr bwMode="auto">
            <a:xfrm flipV="1">
              <a:off x="9323081" y="2786992"/>
              <a:ext cx="243358" cy="4562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07" name="Straight Connector 422"/>
            <p:cNvCxnSpPr>
              <a:cxnSpLocks noChangeShapeType="1"/>
            </p:cNvCxnSpPr>
            <p:nvPr/>
          </p:nvCxnSpPr>
          <p:spPr bwMode="auto">
            <a:xfrm flipV="1">
              <a:off x="9028147" y="2611644"/>
              <a:ext cx="192778" cy="1095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08" name="Straight Connector 423"/>
            <p:cNvCxnSpPr>
              <a:cxnSpLocks noChangeShapeType="1"/>
            </p:cNvCxnSpPr>
            <p:nvPr/>
          </p:nvCxnSpPr>
          <p:spPr bwMode="auto">
            <a:xfrm flipV="1">
              <a:off x="8729859" y="2909476"/>
              <a:ext cx="192778" cy="1095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09" name="Straight Connector 424"/>
            <p:cNvCxnSpPr>
              <a:cxnSpLocks noChangeShapeType="1"/>
            </p:cNvCxnSpPr>
            <p:nvPr/>
          </p:nvCxnSpPr>
          <p:spPr bwMode="auto">
            <a:xfrm flipV="1">
              <a:off x="9537887" y="2836224"/>
              <a:ext cx="252969" cy="25294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10" name="Straight Connector 425"/>
            <p:cNvCxnSpPr>
              <a:cxnSpLocks noChangeShapeType="1"/>
            </p:cNvCxnSpPr>
            <p:nvPr/>
          </p:nvCxnSpPr>
          <p:spPr bwMode="auto">
            <a:xfrm flipH="1" flipV="1">
              <a:off x="10029359" y="2822067"/>
              <a:ext cx="354959" cy="12439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11" name="Straight Connector 426"/>
            <p:cNvCxnSpPr>
              <a:cxnSpLocks noChangeShapeType="1"/>
            </p:cNvCxnSpPr>
            <p:nvPr/>
          </p:nvCxnSpPr>
          <p:spPr bwMode="auto">
            <a:xfrm flipV="1">
              <a:off x="10015190" y="2475242"/>
              <a:ext cx="283363" cy="19566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12" name="Straight Connector 427"/>
            <p:cNvCxnSpPr>
              <a:cxnSpLocks noChangeShapeType="1"/>
              <a:endCxn id="877" idx="4"/>
            </p:cNvCxnSpPr>
            <p:nvPr/>
          </p:nvCxnSpPr>
          <p:spPr bwMode="auto">
            <a:xfrm flipH="1" flipV="1">
              <a:off x="8791902" y="2345614"/>
              <a:ext cx="410984" cy="8718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13" name="TextBox 428"/>
            <p:cNvSpPr txBox="1">
              <a:spLocks noChangeArrowheads="1"/>
            </p:cNvSpPr>
            <p:nvPr/>
          </p:nvSpPr>
          <p:spPr bwMode="auto">
            <a:xfrm>
              <a:off x="7958081" y="2471292"/>
              <a:ext cx="876536" cy="469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000" i="1"/>
                <a:t>ISP C</a:t>
              </a:r>
            </a:p>
          </p:txBody>
        </p:sp>
        <p:grpSp>
          <p:nvGrpSpPr>
            <p:cNvPr id="814" name="Group 133"/>
            <p:cNvGrpSpPr>
              <a:grpSpLocks/>
            </p:cNvGrpSpPr>
            <p:nvPr/>
          </p:nvGrpSpPr>
          <p:grpSpPr bwMode="auto">
            <a:xfrm>
              <a:off x="9555206" y="2650627"/>
              <a:ext cx="532759" cy="184809"/>
              <a:chOff x="2356" y="1300"/>
              <a:chExt cx="555" cy="194"/>
            </a:xfrm>
          </p:grpSpPr>
          <p:sp>
            <p:nvSpPr>
              <p:cNvPr id="869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870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871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872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875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76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873" name="Line 140"/>
              <p:cNvSpPr>
                <a:spLocks noChangeShapeType="1"/>
              </p:cNvSpPr>
              <p:nvPr/>
            </p:nvSpPr>
            <p:spPr bwMode="auto">
              <a:xfrm>
                <a:off x="2358" y="1360"/>
                <a:ext cx="0" cy="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74" name="Line 141"/>
              <p:cNvSpPr>
                <a:spLocks noChangeShapeType="1"/>
              </p:cNvSpPr>
              <p:nvPr/>
            </p:nvSpPr>
            <p:spPr bwMode="auto">
              <a:xfrm>
                <a:off x="2907" y="136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815" name="Group 133"/>
            <p:cNvGrpSpPr>
              <a:grpSpLocks/>
            </p:cNvGrpSpPr>
            <p:nvPr/>
          </p:nvGrpSpPr>
          <p:grpSpPr bwMode="auto">
            <a:xfrm>
              <a:off x="8772607" y="2725609"/>
              <a:ext cx="532759" cy="184809"/>
              <a:chOff x="2356" y="1300"/>
              <a:chExt cx="555" cy="194"/>
            </a:xfrm>
          </p:grpSpPr>
          <p:sp>
            <p:nvSpPr>
              <p:cNvPr id="861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862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863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864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867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68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865" name="Line 140"/>
              <p:cNvSpPr>
                <a:spLocks noChangeShapeType="1"/>
              </p:cNvSpPr>
              <p:nvPr/>
            </p:nvSpPr>
            <p:spPr bwMode="auto">
              <a:xfrm>
                <a:off x="2357" y="1360"/>
                <a:ext cx="0" cy="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66" name="Line 141"/>
              <p:cNvSpPr>
                <a:spLocks noChangeShapeType="1"/>
              </p:cNvSpPr>
              <p:nvPr/>
            </p:nvSpPr>
            <p:spPr bwMode="auto">
              <a:xfrm>
                <a:off x="2908" y="1362"/>
                <a:ext cx="0" cy="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816" name="Group 133"/>
            <p:cNvGrpSpPr>
              <a:grpSpLocks/>
            </p:cNvGrpSpPr>
            <p:nvPr/>
          </p:nvGrpSpPr>
          <p:grpSpPr bwMode="auto">
            <a:xfrm>
              <a:off x="9060908" y="2428111"/>
              <a:ext cx="532759" cy="184809"/>
              <a:chOff x="2356" y="1300"/>
              <a:chExt cx="555" cy="194"/>
            </a:xfrm>
          </p:grpSpPr>
          <p:sp>
            <p:nvSpPr>
              <p:cNvPr id="853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854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855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856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859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60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857" name="Line 140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58" name="Line 141"/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817" name="Group 133"/>
            <p:cNvGrpSpPr>
              <a:grpSpLocks/>
            </p:cNvGrpSpPr>
            <p:nvPr/>
          </p:nvGrpSpPr>
          <p:grpSpPr bwMode="auto">
            <a:xfrm>
              <a:off x="10005281" y="2289952"/>
              <a:ext cx="532759" cy="184809"/>
              <a:chOff x="2356" y="1300"/>
              <a:chExt cx="555" cy="194"/>
            </a:xfrm>
          </p:grpSpPr>
          <p:sp>
            <p:nvSpPr>
              <p:cNvPr id="845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846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847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848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851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52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849" name="Line 140"/>
              <p:cNvSpPr>
                <a:spLocks noChangeShapeType="1"/>
              </p:cNvSpPr>
              <p:nvPr/>
            </p:nvSpPr>
            <p:spPr bwMode="auto">
              <a:xfrm>
                <a:off x="2358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50" name="Line 141"/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818" name="Group 133"/>
            <p:cNvGrpSpPr>
              <a:grpSpLocks/>
            </p:cNvGrpSpPr>
            <p:nvPr/>
          </p:nvGrpSpPr>
          <p:grpSpPr bwMode="auto">
            <a:xfrm>
              <a:off x="10232661" y="2882876"/>
              <a:ext cx="532759" cy="184809"/>
              <a:chOff x="2356" y="1300"/>
              <a:chExt cx="555" cy="194"/>
            </a:xfrm>
          </p:grpSpPr>
          <p:sp>
            <p:nvSpPr>
              <p:cNvPr id="837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838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839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840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843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44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841" name="Line 140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42" name="Line 141"/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819" name="Group 133"/>
            <p:cNvGrpSpPr>
              <a:grpSpLocks/>
            </p:cNvGrpSpPr>
            <p:nvPr/>
          </p:nvGrpSpPr>
          <p:grpSpPr bwMode="auto">
            <a:xfrm>
              <a:off x="9330660" y="3072767"/>
              <a:ext cx="532759" cy="184809"/>
              <a:chOff x="2356" y="1300"/>
              <a:chExt cx="555" cy="194"/>
            </a:xfrm>
          </p:grpSpPr>
          <p:sp>
            <p:nvSpPr>
              <p:cNvPr id="829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830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831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832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835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36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833" name="Line 140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34" name="Line 141"/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820" name="Group 133"/>
            <p:cNvGrpSpPr>
              <a:grpSpLocks/>
            </p:cNvGrpSpPr>
            <p:nvPr/>
          </p:nvGrpSpPr>
          <p:grpSpPr bwMode="auto">
            <a:xfrm>
              <a:off x="8438032" y="3018963"/>
              <a:ext cx="532759" cy="184809"/>
              <a:chOff x="2356" y="1300"/>
              <a:chExt cx="555" cy="194"/>
            </a:xfrm>
          </p:grpSpPr>
          <p:sp>
            <p:nvSpPr>
              <p:cNvPr id="821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822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823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824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827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28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825" name="Line 140"/>
              <p:cNvSpPr>
                <a:spLocks noChangeShapeType="1"/>
              </p:cNvSpPr>
              <p:nvPr/>
            </p:nvSpPr>
            <p:spPr bwMode="auto">
              <a:xfrm>
                <a:off x="2358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26" name="Line 141"/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</p:grpSp>
      <p:cxnSp>
        <p:nvCxnSpPr>
          <p:cNvPr id="885" name="Straight Connector 12"/>
          <p:cNvCxnSpPr>
            <a:cxnSpLocks noChangeShapeType="1"/>
            <a:endCxn id="795" idx="1"/>
          </p:cNvCxnSpPr>
          <p:nvPr/>
        </p:nvCxnSpPr>
        <p:spPr bwMode="auto">
          <a:xfrm>
            <a:off x="2382838" y="2609850"/>
            <a:ext cx="238125" cy="261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86" name="Straight Connector 500"/>
          <p:cNvCxnSpPr>
            <a:cxnSpLocks noChangeShapeType="1"/>
            <a:stCxn id="615" idx="8"/>
            <a:endCxn id="920" idx="2"/>
          </p:cNvCxnSpPr>
          <p:nvPr/>
        </p:nvCxnSpPr>
        <p:spPr bwMode="auto">
          <a:xfrm>
            <a:off x="1455738" y="2990850"/>
            <a:ext cx="38100" cy="309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87" name="Straight Connector 501"/>
          <p:cNvCxnSpPr>
            <a:cxnSpLocks noChangeShapeType="1"/>
            <a:endCxn id="920" idx="3"/>
          </p:cNvCxnSpPr>
          <p:nvPr/>
        </p:nvCxnSpPr>
        <p:spPr bwMode="auto">
          <a:xfrm>
            <a:off x="1235075" y="3271838"/>
            <a:ext cx="123825" cy="212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88" name="Straight Connector 502"/>
          <p:cNvCxnSpPr>
            <a:cxnSpLocks noChangeShapeType="1"/>
            <a:endCxn id="763" idx="1"/>
          </p:cNvCxnSpPr>
          <p:nvPr/>
        </p:nvCxnSpPr>
        <p:spPr bwMode="auto">
          <a:xfrm>
            <a:off x="3916363" y="2411413"/>
            <a:ext cx="307975" cy="573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89" name="Straight Connector 503"/>
          <p:cNvCxnSpPr>
            <a:cxnSpLocks noChangeShapeType="1"/>
            <a:endCxn id="763" idx="0"/>
          </p:cNvCxnSpPr>
          <p:nvPr/>
        </p:nvCxnSpPr>
        <p:spPr bwMode="auto">
          <a:xfrm flipH="1">
            <a:off x="4425950" y="2389188"/>
            <a:ext cx="384175" cy="579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90" name="Straight Connector 504"/>
          <p:cNvCxnSpPr>
            <a:cxnSpLocks noChangeShapeType="1"/>
            <a:endCxn id="679" idx="0"/>
          </p:cNvCxnSpPr>
          <p:nvPr/>
        </p:nvCxnSpPr>
        <p:spPr bwMode="auto">
          <a:xfrm>
            <a:off x="6770688" y="2900363"/>
            <a:ext cx="215900" cy="1046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91" name="Straight Connector 505"/>
          <p:cNvCxnSpPr>
            <a:cxnSpLocks noChangeShapeType="1"/>
          </p:cNvCxnSpPr>
          <p:nvPr/>
        </p:nvCxnSpPr>
        <p:spPr bwMode="auto">
          <a:xfrm flipH="1">
            <a:off x="7137400" y="3251200"/>
            <a:ext cx="241300" cy="692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92" name="Straight Connector 506"/>
          <p:cNvCxnSpPr>
            <a:cxnSpLocks noChangeShapeType="1"/>
            <a:stCxn id="607" idx="4"/>
            <a:endCxn id="674" idx="0"/>
          </p:cNvCxnSpPr>
          <p:nvPr/>
        </p:nvCxnSpPr>
        <p:spPr bwMode="auto">
          <a:xfrm flipH="1">
            <a:off x="7483475" y="4229100"/>
            <a:ext cx="541338" cy="249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93" name="Straight Connector 507"/>
          <p:cNvCxnSpPr>
            <a:cxnSpLocks noChangeShapeType="1"/>
          </p:cNvCxnSpPr>
          <p:nvPr/>
        </p:nvCxnSpPr>
        <p:spPr bwMode="auto">
          <a:xfrm flipH="1" flipV="1">
            <a:off x="7454900" y="4573588"/>
            <a:ext cx="796925" cy="614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94" name="Straight Connector 508"/>
          <p:cNvCxnSpPr>
            <a:cxnSpLocks noChangeShapeType="1"/>
            <a:endCxn id="661" idx="5"/>
          </p:cNvCxnSpPr>
          <p:nvPr/>
        </p:nvCxnSpPr>
        <p:spPr bwMode="auto">
          <a:xfrm flipH="1" flipV="1">
            <a:off x="6496050" y="4722813"/>
            <a:ext cx="1047750" cy="966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95" name="Straight Connector 509"/>
          <p:cNvCxnSpPr>
            <a:cxnSpLocks noChangeShapeType="1"/>
            <a:stCxn id="605" idx="0"/>
            <a:endCxn id="918" idx="5"/>
          </p:cNvCxnSpPr>
          <p:nvPr/>
        </p:nvCxnSpPr>
        <p:spPr bwMode="auto">
          <a:xfrm flipH="1" flipV="1">
            <a:off x="5084763" y="5684838"/>
            <a:ext cx="520700" cy="169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96" name="Straight Connector 510"/>
          <p:cNvCxnSpPr>
            <a:cxnSpLocks noChangeShapeType="1"/>
          </p:cNvCxnSpPr>
          <p:nvPr/>
        </p:nvCxnSpPr>
        <p:spPr bwMode="auto">
          <a:xfrm flipH="1" flipV="1">
            <a:off x="4068763" y="5045075"/>
            <a:ext cx="371475" cy="973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97" name="Straight Connector 511"/>
          <p:cNvCxnSpPr>
            <a:cxnSpLocks noChangeShapeType="1"/>
            <a:stCxn id="602" idx="0"/>
          </p:cNvCxnSpPr>
          <p:nvPr/>
        </p:nvCxnSpPr>
        <p:spPr bwMode="auto">
          <a:xfrm flipV="1">
            <a:off x="3389313" y="5689600"/>
            <a:ext cx="306387" cy="165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98" name="Straight Connector 512"/>
          <p:cNvCxnSpPr>
            <a:cxnSpLocks noChangeShapeType="1"/>
          </p:cNvCxnSpPr>
          <p:nvPr/>
        </p:nvCxnSpPr>
        <p:spPr bwMode="auto">
          <a:xfrm flipV="1">
            <a:off x="1790700" y="5160963"/>
            <a:ext cx="401638" cy="20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99" name="Straight Connector 513"/>
          <p:cNvCxnSpPr>
            <a:cxnSpLocks noChangeShapeType="1"/>
            <a:stCxn id="624" idx="0"/>
          </p:cNvCxnSpPr>
          <p:nvPr/>
        </p:nvCxnSpPr>
        <p:spPr bwMode="auto">
          <a:xfrm flipV="1">
            <a:off x="1179513" y="4467225"/>
            <a:ext cx="227012" cy="282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00" name="Straight Connector 514"/>
          <p:cNvCxnSpPr>
            <a:cxnSpLocks noChangeShapeType="1"/>
            <a:endCxn id="920" idx="5"/>
          </p:cNvCxnSpPr>
          <p:nvPr/>
        </p:nvCxnSpPr>
        <p:spPr bwMode="auto">
          <a:xfrm flipV="1">
            <a:off x="1155700" y="4368800"/>
            <a:ext cx="203200" cy="7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901" name="Group 20"/>
          <p:cNvGrpSpPr>
            <a:grpSpLocks/>
          </p:cNvGrpSpPr>
          <p:nvPr/>
        </p:nvGrpSpPr>
        <p:grpSpPr bwMode="auto">
          <a:xfrm>
            <a:off x="4713288" y="2871788"/>
            <a:ext cx="2117725" cy="1082675"/>
            <a:chOff x="4712800" y="2871032"/>
            <a:chExt cx="2117908" cy="1082781"/>
          </a:xfrm>
        </p:grpSpPr>
        <p:grpSp>
          <p:nvGrpSpPr>
            <p:cNvPr id="902" name="Group 16"/>
            <p:cNvGrpSpPr>
              <a:grpSpLocks/>
            </p:cNvGrpSpPr>
            <p:nvPr/>
          </p:nvGrpSpPr>
          <p:grpSpPr bwMode="auto">
            <a:xfrm>
              <a:off x="5677190" y="2871032"/>
              <a:ext cx="530938" cy="338554"/>
              <a:chOff x="5573768" y="2726239"/>
              <a:chExt cx="530938" cy="338554"/>
            </a:xfrm>
          </p:grpSpPr>
          <p:sp>
            <p:nvSpPr>
              <p:cNvPr id="905" name="Oval 14"/>
              <p:cNvSpPr>
                <a:spLocks noChangeArrowheads="1"/>
              </p:cNvSpPr>
              <p:nvPr/>
            </p:nvSpPr>
            <p:spPr bwMode="auto">
              <a:xfrm>
                <a:off x="5573768" y="2751297"/>
                <a:ext cx="528092" cy="304800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906" name="TextBox 15"/>
              <p:cNvSpPr txBox="1">
                <a:spLocks noChangeArrowheads="1"/>
              </p:cNvSpPr>
              <p:nvPr/>
            </p:nvSpPr>
            <p:spPr bwMode="auto">
              <a:xfrm>
                <a:off x="5593027" y="2726239"/>
                <a:ext cx="511679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pt-BR" sz="1600">
                    <a:solidFill>
                      <a:schemeClr val="bg1"/>
                    </a:solidFill>
                  </a:rPr>
                  <a:t>IXP</a:t>
                </a:r>
              </a:p>
            </p:txBody>
          </p:sp>
        </p:grpSp>
        <p:cxnSp>
          <p:nvCxnSpPr>
            <p:cNvPr id="903" name="Straight Connector 18"/>
            <p:cNvCxnSpPr>
              <a:cxnSpLocks noChangeShapeType="1"/>
            </p:cNvCxnSpPr>
            <p:nvPr/>
          </p:nvCxnSpPr>
          <p:spPr bwMode="auto">
            <a:xfrm>
              <a:off x="4712800" y="3050554"/>
              <a:ext cx="964390" cy="26895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04" name="Straight Connector 516"/>
            <p:cNvCxnSpPr>
              <a:cxnSpLocks noChangeShapeType="1"/>
            </p:cNvCxnSpPr>
            <p:nvPr/>
          </p:nvCxnSpPr>
          <p:spPr bwMode="auto">
            <a:xfrm>
              <a:off x="6139092" y="3168890"/>
              <a:ext cx="691616" cy="784923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07" name="Group 39937"/>
          <p:cNvGrpSpPr>
            <a:grpSpLocks/>
          </p:cNvGrpSpPr>
          <p:nvPr/>
        </p:nvGrpSpPr>
        <p:grpSpPr bwMode="auto">
          <a:xfrm>
            <a:off x="3692525" y="3789363"/>
            <a:ext cx="1538288" cy="585787"/>
            <a:chOff x="3692946" y="3789212"/>
            <a:chExt cx="1537885" cy="585306"/>
          </a:xfrm>
        </p:grpSpPr>
        <p:cxnSp>
          <p:nvCxnSpPr>
            <p:cNvPr id="908" name="Straight Connector 515"/>
            <p:cNvCxnSpPr>
              <a:cxnSpLocks noChangeShapeType="1"/>
              <a:stCxn id="847" idx="0"/>
            </p:cNvCxnSpPr>
            <p:nvPr/>
          </p:nvCxnSpPr>
          <p:spPr bwMode="auto">
            <a:xfrm flipV="1">
              <a:off x="3833272" y="4233204"/>
              <a:ext cx="190444" cy="141314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909" name="Group 518"/>
            <p:cNvGrpSpPr>
              <a:grpSpLocks/>
            </p:cNvGrpSpPr>
            <p:nvPr/>
          </p:nvGrpSpPr>
          <p:grpSpPr bwMode="auto">
            <a:xfrm>
              <a:off x="3932901" y="3934211"/>
              <a:ext cx="530938" cy="338554"/>
              <a:chOff x="5573768" y="2726239"/>
              <a:chExt cx="530938" cy="338554"/>
            </a:xfrm>
          </p:grpSpPr>
          <p:sp>
            <p:nvSpPr>
              <p:cNvPr id="912" name="Oval 521"/>
              <p:cNvSpPr>
                <a:spLocks noChangeArrowheads="1"/>
              </p:cNvSpPr>
              <p:nvPr/>
            </p:nvSpPr>
            <p:spPr bwMode="auto">
              <a:xfrm>
                <a:off x="5573768" y="2751297"/>
                <a:ext cx="528092" cy="304800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913" name="TextBox 522"/>
              <p:cNvSpPr txBox="1">
                <a:spLocks noChangeArrowheads="1"/>
              </p:cNvSpPr>
              <p:nvPr/>
            </p:nvSpPr>
            <p:spPr bwMode="auto">
              <a:xfrm>
                <a:off x="5593027" y="2726239"/>
                <a:ext cx="511679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pt-BR" sz="1600">
                    <a:solidFill>
                      <a:schemeClr val="bg1"/>
                    </a:solidFill>
                  </a:rPr>
                  <a:t>IXP</a:t>
                </a:r>
              </a:p>
            </p:txBody>
          </p:sp>
        </p:grpSp>
        <p:cxnSp>
          <p:nvCxnSpPr>
            <p:cNvPr id="910" name="Straight Connector 519"/>
            <p:cNvCxnSpPr>
              <a:cxnSpLocks noChangeShapeType="1"/>
              <a:stCxn id="912" idx="6"/>
              <a:endCxn id="713" idx="1"/>
            </p:cNvCxnSpPr>
            <p:nvPr/>
          </p:nvCxnSpPr>
          <p:spPr bwMode="auto">
            <a:xfrm flipV="1">
              <a:off x="4460993" y="3953654"/>
              <a:ext cx="769838" cy="158015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11" name="Straight Connector 520"/>
            <p:cNvCxnSpPr>
              <a:cxnSpLocks noChangeShapeType="1"/>
            </p:cNvCxnSpPr>
            <p:nvPr/>
          </p:nvCxnSpPr>
          <p:spPr bwMode="auto">
            <a:xfrm>
              <a:off x="3692946" y="3789212"/>
              <a:ext cx="342738" cy="204847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14" name="Group 39939"/>
          <p:cNvGrpSpPr>
            <a:grpSpLocks/>
          </p:cNvGrpSpPr>
          <p:nvPr/>
        </p:nvGrpSpPr>
        <p:grpSpPr bwMode="auto">
          <a:xfrm>
            <a:off x="2406650" y="3633788"/>
            <a:ext cx="2901950" cy="1296987"/>
            <a:chOff x="2407287" y="3633041"/>
            <a:chExt cx="2900648" cy="1297685"/>
          </a:xfrm>
        </p:grpSpPr>
        <p:cxnSp>
          <p:nvCxnSpPr>
            <p:cNvPr id="915" name="Straight Connector 7"/>
            <p:cNvCxnSpPr>
              <a:cxnSpLocks noChangeShapeType="1"/>
              <a:stCxn id="753" idx="5"/>
              <a:endCxn id="711" idx="1"/>
            </p:cNvCxnSpPr>
            <p:nvPr/>
          </p:nvCxnSpPr>
          <p:spPr bwMode="auto">
            <a:xfrm>
              <a:off x="4876256" y="3633041"/>
              <a:ext cx="431679" cy="222499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16" name="Straight Connector 415"/>
            <p:cNvCxnSpPr>
              <a:cxnSpLocks noChangeShapeType="1"/>
              <a:endCxn id="879" idx="0"/>
            </p:cNvCxnSpPr>
            <p:nvPr/>
          </p:nvCxnSpPr>
          <p:spPr bwMode="auto">
            <a:xfrm flipH="1">
              <a:off x="2407287" y="3753131"/>
              <a:ext cx="282429" cy="511372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17" name="Straight Connector 523"/>
            <p:cNvCxnSpPr>
              <a:cxnSpLocks noChangeShapeType="1"/>
              <a:stCxn id="842" idx="0"/>
            </p:cNvCxnSpPr>
            <p:nvPr/>
          </p:nvCxnSpPr>
          <p:spPr bwMode="auto">
            <a:xfrm flipV="1">
              <a:off x="4307545" y="4626270"/>
              <a:ext cx="843636" cy="304456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918" name="Oval 6"/>
          <p:cNvSpPr>
            <a:spLocks noChangeArrowheads="1"/>
          </p:cNvSpPr>
          <p:nvPr/>
        </p:nvSpPr>
        <p:spPr bwMode="auto">
          <a:xfrm>
            <a:off x="3340100" y="5359400"/>
            <a:ext cx="2044700" cy="381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/>
          </a:p>
        </p:txBody>
      </p:sp>
      <p:sp>
        <p:nvSpPr>
          <p:cNvPr id="919" name="TextBox 9"/>
          <p:cNvSpPr txBox="1">
            <a:spLocks noChangeArrowheads="1"/>
          </p:cNvSpPr>
          <p:nvPr/>
        </p:nvSpPr>
        <p:spPr bwMode="auto">
          <a:xfrm>
            <a:off x="3511932" y="5345017"/>
            <a:ext cx="168187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pt-BR" sz="2000" i="1" dirty="0" err="1" smtClean="0"/>
              <a:t>rede</a:t>
            </a:r>
            <a:r>
              <a:rPr lang="en-US" altLang="pt-BR" sz="2000" i="1" dirty="0" smtClean="0"/>
              <a:t> regional</a:t>
            </a:r>
            <a:endParaRPr lang="en-US" altLang="pt-BR" sz="2000" i="1" dirty="0"/>
          </a:p>
        </p:txBody>
      </p:sp>
      <p:sp>
        <p:nvSpPr>
          <p:cNvPr id="920" name="Oval 517"/>
          <p:cNvSpPr>
            <a:spLocks noChangeArrowheads="1"/>
          </p:cNvSpPr>
          <p:nvPr/>
        </p:nvSpPr>
        <p:spPr bwMode="auto">
          <a:xfrm rot="5400000">
            <a:off x="867569" y="3736182"/>
            <a:ext cx="1252537" cy="381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/>
          </a:p>
        </p:txBody>
      </p:sp>
      <p:cxnSp>
        <p:nvCxnSpPr>
          <p:cNvPr id="921" name="Straight Connector 39941"/>
          <p:cNvCxnSpPr>
            <a:cxnSpLocks noChangeShapeType="1"/>
            <a:stCxn id="920" idx="0"/>
            <a:endCxn id="741" idx="0"/>
          </p:cNvCxnSpPr>
          <p:nvPr/>
        </p:nvCxnSpPr>
        <p:spPr bwMode="auto">
          <a:xfrm flipV="1">
            <a:off x="1684338" y="3654425"/>
            <a:ext cx="758825" cy="273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" name="Straight Connector 524"/>
          <p:cNvCxnSpPr>
            <a:cxnSpLocks noChangeShapeType="1"/>
            <a:endCxn id="881" idx="1"/>
          </p:cNvCxnSpPr>
          <p:nvPr/>
        </p:nvCxnSpPr>
        <p:spPr bwMode="auto">
          <a:xfrm>
            <a:off x="1685925" y="4111625"/>
            <a:ext cx="466725" cy="269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7620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/>
              <a:t>Estrutura da Internet: rede de redes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5CA30C-BB3F-4695-823B-CAA85338B9D0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75422" y="1126968"/>
            <a:ext cx="8561549" cy="90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0"/>
              <a:buChar char="r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ZapfDingbats" pitchFamily="82" charset="0"/>
              <a:buChar char="m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buSzPct val="75000"/>
              <a:buFont typeface="Wingdings" pitchFamily="2" charset="2"/>
              <a:buNone/>
            </a:pPr>
            <a:r>
              <a:rPr lang="pt-BR" altLang="pt-BR" sz="2000" kern="0" dirty="0" smtClean="0">
                <a:ea typeface="ＭＳ Ｐゴシック" pitchFamily="34" charset="-128"/>
              </a:rPr>
              <a:t>... e redes de provedores de conteúdo (ex.: Google, Microsoft, </a:t>
            </a:r>
            <a:r>
              <a:rPr lang="pt-BR" altLang="pt-BR" sz="2000" kern="0" dirty="0" err="1" smtClean="0">
                <a:ea typeface="ＭＳ Ｐゴシック" pitchFamily="34" charset="-128"/>
              </a:rPr>
              <a:t>Akamai</a:t>
            </a:r>
            <a:r>
              <a:rPr lang="pt-BR" altLang="pt-BR" sz="2000" kern="0" dirty="0" smtClean="0">
                <a:ea typeface="ＭＳ Ｐゴシック" pitchFamily="34" charset="-128"/>
              </a:rPr>
              <a:t>) podem criar as suas próprias redes, para levar serviços e conteúdos próximos aos usuários finais</a:t>
            </a:r>
          </a:p>
          <a:p>
            <a:pPr marL="0" indent="0" eaLnBrk="1" hangingPunct="1">
              <a:buSzPct val="75000"/>
              <a:buFont typeface="Wingdings" pitchFamily="2" charset="2"/>
              <a:buNone/>
            </a:pPr>
            <a:endParaRPr lang="pt-BR" altLang="pt-BR" sz="2400" kern="0" dirty="0" smtClean="0">
              <a:ea typeface="ＭＳ Ｐゴシック" pitchFamily="34" charset="-128"/>
            </a:endParaRPr>
          </a:p>
        </p:txBody>
      </p:sp>
      <p:grpSp>
        <p:nvGrpSpPr>
          <p:cNvPr id="351" name="Group 5"/>
          <p:cNvGrpSpPr>
            <a:grpSpLocks/>
          </p:cNvGrpSpPr>
          <p:nvPr/>
        </p:nvGrpSpPr>
        <p:grpSpPr bwMode="auto">
          <a:xfrm>
            <a:off x="450850" y="1849438"/>
            <a:ext cx="8437563" cy="4559300"/>
            <a:chOff x="154891" y="1905681"/>
            <a:chExt cx="8436427" cy="4559651"/>
          </a:xfrm>
        </p:grpSpPr>
        <p:grpSp>
          <p:nvGrpSpPr>
            <p:cNvPr id="352" name="Group 2"/>
            <p:cNvGrpSpPr>
              <a:grpSpLocks/>
            </p:cNvGrpSpPr>
            <p:nvPr/>
          </p:nvGrpSpPr>
          <p:grpSpPr bwMode="auto">
            <a:xfrm>
              <a:off x="1529396" y="2297655"/>
              <a:ext cx="648422" cy="418253"/>
              <a:chOff x="3053396" y="4304255"/>
              <a:chExt cx="648422" cy="418253"/>
            </a:xfrm>
          </p:grpSpPr>
          <p:sp>
            <p:nvSpPr>
              <p:cNvPr id="404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05" name="TextBox 1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353" name="Group 131"/>
            <p:cNvGrpSpPr>
              <a:grpSpLocks/>
            </p:cNvGrpSpPr>
            <p:nvPr/>
          </p:nvGrpSpPr>
          <p:grpSpPr bwMode="auto">
            <a:xfrm>
              <a:off x="373696" y="3097755"/>
              <a:ext cx="648422" cy="418253"/>
              <a:chOff x="3053396" y="4304255"/>
              <a:chExt cx="648422" cy="418253"/>
            </a:xfrm>
          </p:grpSpPr>
          <p:sp>
            <p:nvSpPr>
              <p:cNvPr id="402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03" name="TextBox 133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354" name="Group 135"/>
            <p:cNvGrpSpPr>
              <a:grpSpLocks/>
            </p:cNvGrpSpPr>
            <p:nvPr/>
          </p:nvGrpSpPr>
          <p:grpSpPr bwMode="auto">
            <a:xfrm>
              <a:off x="6037896" y="2551655"/>
              <a:ext cx="648422" cy="418253"/>
              <a:chOff x="3053396" y="4304255"/>
              <a:chExt cx="648422" cy="418253"/>
            </a:xfrm>
          </p:grpSpPr>
          <p:sp>
            <p:nvSpPr>
              <p:cNvPr id="400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01" name="TextBox 137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355" name="Group 138"/>
            <p:cNvGrpSpPr>
              <a:grpSpLocks/>
            </p:cNvGrpSpPr>
            <p:nvPr/>
          </p:nvGrpSpPr>
          <p:grpSpPr bwMode="auto">
            <a:xfrm>
              <a:off x="945196" y="5409155"/>
              <a:ext cx="648422" cy="418253"/>
              <a:chOff x="3053396" y="4304255"/>
              <a:chExt cx="648422" cy="418253"/>
            </a:xfrm>
          </p:grpSpPr>
          <p:sp>
            <p:nvSpPr>
              <p:cNvPr id="398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99" name="TextBox 140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356" name="Group 141"/>
            <p:cNvGrpSpPr>
              <a:grpSpLocks/>
            </p:cNvGrpSpPr>
            <p:nvPr/>
          </p:nvGrpSpPr>
          <p:grpSpPr bwMode="auto">
            <a:xfrm>
              <a:off x="526096" y="4786855"/>
              <a:ext cx="648422" cy="418253"/>
              <a:chOff x="3053396" y="4304255"/>
              <a:chExt cx="648422" cy="418253"/>
            </a:xfrm>
          </p:grpSpPr>
          <p:sp>
            <p:nvSpPr>
              <p:cNvPr id="396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97" name="TextBox 143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357" name="Group 144"/>
            <p:cNvGrpSpPr>
              <a:grpSpLocks/>
            </p:cNvGrpSpPr>
            <p:nvPr/>
          </p:nvGrpSpPr>
          <p:grpSpPr bwMode="auto">
            <a:xfrm>
              <a:off x="297496" y="4126455"/>
              <a:ext cx="648422" cy="418253"/>
              <a:chOff x="3053396" y="4304255"/>
              <a:chExt cx="648422" cy="418253"/>
            </a:xfrm>
          </p:grpSpPr>
          <p:sp>
            <p:nvSpPr>
              <p:cNvPr id="394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95" name="TextBox 146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358" name="Group 147"/>
            <p:cNvGrpSpPr>
              <a:grpSpLocks/>
            </p:cNvGrpSpPr>
            <p:nvPr/>
          </p:nvGrpSpPr>
          <p:grpSpPr bwMode="auto">
            <a:xfrm>
              <a:off x="6787196" y="2983455"/>
              <a:ext cx="648422" cy="418253"/>
              <a:chOff x="3053396" y="4304255"/>
              <a:chExt cx="648422" cy="418253"/>
            </a:xfrm>
          </p:grpSpPr>
          <p:sp>
            <p:nvSpPr>
              <p:cNvPr id="392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93" name="TextBox 149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359" name="Group 150"/>
            <p:cNvGrpSpPr>
              <a:grpSpLocks/>
            </p:cNvGrpSpPr>
            <p:nvPr/>
          </p:nvGrpSpPr>
          <p:grpSpPr bwMode="auto">
            <a:xfrm>
              <a:off x="3129596" y="2056355"/>
              <a:ext cx="648422" cy="418253"/>
              <a:chOff x="3053396" y="4304255"/>
              <a:chExt cx="648422" cy="418253"/>
            </a:xfrm>
          </p:grpSpPr>
          <p:sp>
            <p:nvSpPr>
              <p:cNvPr id="390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91" name="TextBox 152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360" name="Group 153"/>
            <p:cNvGrpSpPr>
              <a:grpSpLocks/>
            </p:cNvGrpSpPr>
            <p:nvPr/>
          </p:nvGrpSpPr>
          <p:grpSpPr bwMode="auto">
            <a:xfrm>
              <a:off x="754696" y="2704055"/>
              <a:ext cx="648422" cy="418253"/>
              <a:chOff x="3053396" y="4304255"/>
              <a:chExt cx="648422" cy="418253"/>
            </a:xfrm>
          </p:grpSpPr>
          <p:sp>
            <p:nvSpPr>
              <p:cNvPr id="388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89" name="TextBox 155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361" name="Group 156"/>
            <p:cNvGrpSpPr>
              <a:grpSpLocks/>
            </p:cNvGrpSpPr>
            <p:nvPr/>
          </p:nvGrpSpPr>
          <p:grpSpPr bwMode="auto">
            <a:xfrm>
              <a:off x="4043996" y="2030955"/>
              <a:ext cx="648422" cy="418253"/>
              <a:chOff x="3053396" y="4304255"/>
              <a:chExt cx="648422" cy="418253"/>
            </a:xfrm>
          </p:grpSpPr>
          <p:sp>
            <p:nvSpPr>
              <p:cNvPr id="386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87" name="TextBox 158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362" name="Group 160"/>
            <p:cNvGrpSpPr>
              <a:grpSpLocks/>
            </p:cNvGrpSpPr>
            <p:nvPr/>
          </p:nvGrpSpPr>
          <p:grpSpPr bwMode="auto">
            <a:xfrm>
              <a:off x="7104696" y="5663155"/>
              <a:ext cx="648422" cy="418253"/>
              <a:chOff x="3053396" y="4304255"/>
              <a:chExt cx="648422" cy="418253"/>
            </a:xfrm>
          </p:grpSpPr>
          <p:sp>
            <p:nvSpPr>
              <p:cNvPr id="384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85" name="TextBox 162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363" name="Group 163"/>
            <p:cNvGrpSpPr>
              <a:grpSpLocks/>
            </p:cNvGrpSpPr>
            <p:nvPr/>
          </p:nvGrpSpPr>
          <p:grpSpPr bwMode="auto">
            <a:xfrm>
              <a:off x="7942896" y="5015455"/>
              <a:ext cx="648422" cy="418253"/>
              <a:chOff x="3053396" y="4304255"/>
              <a:chExt cx="648422" cy="418253"/>
            </a:xfrm>
          </p:grpSpPr>
          <p:sp>
            <p:nvSpPr>
              <p:cNvPr id="382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83" name="TextBox 165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364" name="Group 166"/>
            <p:cNvGrpSpPr>
              <a:grpSpLocks/>
            </p:cNvGrpSpPr>
            <p:nvPr/>
          </p:nvGrpSpPr>
          <p:grpSpPr bwMode="auto">
            <a:xfrm>
              <a:off x="7714296" y="4101055"/>
              <a:ext cx="648422" cy="418253"/>
              <a:chOff x="3053396" y="4304255"/>
              <a:chExt cx="648422" cy="418253"/>
            </a:xfrm>
          </p:grpSpPr>
          <p:sp>
            <p:nvSpPr>
              <p:cNvPr id="380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81" name="TextBox 168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365" name="Group 169"/>
            <p:cNvGrpSpPr>
              <a:grpSpLocks/>
            </p:cNvGrpSpPr>
            <p:nvPr/>
          </p:nvGrpSpPr>
          <p:grpSpPr bwMode="auto">
            <a:xfrm>
              <a:off x="4869496" y="5904455"/>
              <a:ext cx="648422" cy="418253"/>
              <a:chOff x="3053396" y="4304255"/>
              <a:chExt cx="648422" cy="418253"/>
            </a:xfrm>
          </p:grpSpPr>
          <p:sp>
            <p:nvSpPr>
              <p:cNvPr id="378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79" name="TextBox 171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366" name="Group 172"/>
            <p:cNvGrpSpPr>
              <a:grpSpLocks/>
            </p:cNvGrpSpPr>
            <p:nvPr/>
          </p:nvGrpSpPr>
          <p:grpSpPr bwMode="auto">
            <a:xfrm>
              <a:off x="3955096" y="6044155"/>
              <a:ext cx="648422" cy="418253"/>
              <a:chOff x="3053396" y="4304255"/>
              <a:chExt cx="648422" cy="418253"/>
            </a:xfrm>
          </p:grpSpPr>
          <p:sp>
            <p:nvSpPr>
              <p:cNvPr id="376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77" name="TextBox 174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grpSp>
          <p:nvGrpSpPr>
            <p:cNvPr id="367" name="Group 175"/>
            <p:cNvGrpSpPr>
              <a:grpSpLocks/>
            </p:cNvGrpSpPr>
            <p:nvPr/>
          </p:nvGrpSpPr>
          <p:grpSpPr bwMode="auto">
            <a:xfrm>
              <a:off x="2735896" y="5891755"/>
              <a:ext cx="648422" cy="418253"/>
              <a:chOff x="3053396" y="4304255"/>
              <a:chExt cx="648422" cy="418253"/>
            </a:xfrm>
          </p:grpSpPr>
          <p:sp>
            <p:nvSpPr>
              <p:cNvPr id="374" name="Freeform 84"/>
              <p:cNvSpPr>
                <a:spLocks/>
              </p:cNvSpPr>
              <p:nvPr/>
            </p:nvSpPr>
            <p:spPr bwMode="auto">
              <a:xfrm>
                <a:off x="3053396" y="4304255"/>
                <a:ext cx="596988" cy="418253"/>
              </a:xfrm>
              <a:custGeom>
                <a:avLst/>
                <a:gdLst>
                  <a:gd name="T0" fmla="*/ 2147483647 w 1036"/>
                  <a:gd name="T1" fmla="*/ 2147483647 h 675"/>
                  <a:gd name="T2" fmla="*/ 2147483647 w 1036"/>
                  <a:gd name="T3" fmla="*/ 2147483647 h 675"/>
                  <a:gd name="T4" fmla="*/ 2147483647 w 1036"/>
                  <a:gd name="T5" fmla="*/ 2147483647 h 675"/>
                  <a:gd name="T6" fmla="*/ 2147483647 w 1036"/>
                  <a:gd name="T7" fmla="*/ 2147483647 h 675"/>
                  <a:gd name="T8" fmla="*/ 2147483647 w 1036"/>
                  <a:gd name="T9" fmla="*/ 2147483647 h 675"/>
                  <a:gd name="T10" fmla="*/ 2147483647 w 1036"/>
                  <a:gd name="T11" fmla="*/ 2147483647 h 675"/>
                  <a:gd name="T12" fmla="*/ 2147483647 w 1036"/>
                  <a:gd name="T13" fmla="*/ 2147483647 h 675"/>
                  <a:gd name="T14" fmla="*/ 2147483647 w 1036"/>
                  <a:gd name="T15" fmla="*/ 2147483647 h 675"/>
                  <a:gd name="T16" fmla="*/ 2147483647 w 1036"/>
                  <a:gd name="T17" fmla="*/ 2147483647 h 675"/>
                  <a:gd name="T18" fmla="*/ 2147483647 w 1036"/>
                  <a:gd name="T19" fmla="*/ 2147483647 h 675"/>
                  <a:gd name="T20" fmla="*/ 2147483647 w 1036"/>
                  <a:gd name="T21" fmla="*/ 2147483647 h 675"/>
                  <a:gd name="T22" fmla="*/ 2147483647 w 1036"/>
                  <a:gd name="T23" fmla="*/ 2147483647 h 675"/>
                  <a:gd name="T24" fmla="*/ 2147483647 w 1036"/>
                  <a:gd name="T25" fmla="*/ 2147483647 h 675"/>
                  <a:gd name="T26" fmla="*/ 2147483647 w 1036"/>
                  <a:gd name="T27" fmla="*/ 2147483647 h 675"/>
                  <a:gd name="T28" fmla="*/ 2147483647 w 1036"/>
                  <a:gd name="T29" fmla="*/ 2147483647 h 675"/>
                  <a:gd name="T30" fmla="*/ 2147483647 w 1036"/>
                  <a:gd name="T31" fmla="*/ 2147483647 h 675"/>
                  <a:gd name="T32" fmla="*/ 2147483647 w 1036"/>
                  <a:gd name="T33" fmla="*/ 2147483647 h 675"/>
                  <a:gd name="T34" fmla="*/ 2147483647 w 1036"/>
                  <a:gd name="T35" fmla="*/ 2147483647 h 67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36"/>
                  <a:gd name="T55" fmla="*/ 0 h 675"/>
                  <a:gd name="T56" fmla="*/ 1036 w 1036"/>
                  <a:gd name="T57" fmla="*/ 675 h 67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36" h="675">
                    <a:moveTo>
                      <a:pt x="648" y="11"/>
                    </a:moveTo>
                    <a:cubicBezTo>
                      <a:pt x="584" y="19"/>
                      <a:pt x="464" y="33"/>
                      <a:pt x="390" y="53"/>
                    </a:cubicBezTo>
                    <a:cubicBezTo>
                      <a:pt x="316" y="73"/>
                      <a:pt x="246" y="100"/>
                      <a:pt x="206" y="129"/>
                    </a:cubicBezTo>
                    <a:cubicBezTo>
                      <a:pt x="166" y="158"/>
                      <a:pt x="183" y="201"/>
                      <a:pt x="152" y="229"/>
                    </a:cubicBezTo>
                    <a:cubicBezTo>
                      <a:pt x="121" y="257"/>
                      <a:pt x="44" y="259"/>
                      <a:pt x="22" y="297"/>
                    </a:cubicBezTo>
                    <a:cubicBezTo>
                      <a:pt x="0" y="335"/>
                      <a:pt x="0" y="427"/>
                      <a:pt x="18" y="459"/>
                    </a:cubicBezTo>
                    <a:cubicBezTo>
                      <a:pt x="36" y="491"/>
                      <a:pt x="59" y="484"/>
                      <a:pt x="132" y="489"/>
                    </a:cubicBezTo>
                    <a:cubicBezTo>
                      <a:pt x="205" y="494"/>
                      <a:pt x="380" y="478"/>
                      <a:pt x="458" y="489"/>
                    </a:cubicBezTo>
                    <a:cubicBezTo>
                      <a:pt x="536" y="500"/>
                      <a:pt x="549" y="527"/>
                      <a:pt x="598" y="555"/>
                    </a:cubicBezTo>
                    <a:cubicBezTo>
                      <a:pt x="647" y="583"/>
                      <a:pt x="707" y="639"/>
                      <a:pt x="752" y="657"/>
                    </a:cubicBezTo>
                    <a:cubicBezTo>
                      <a:pt x="797" y="675"/>
                      <a:pt x="837" y="670"/>
                      <a:pt x="870" y="661"/>
                    </a:cubicBezTo>
                    <a:cubicBezTo>
                      <a:pt x="903" y="652"/>
                      <a:pt x="932" y="639"/>
                      <a:pt x="952" y="603"/>
                    </a:cubicBezTo>
                    <a:cubicBezTo>
                      <a:pt x="972" y="567"/>
                      <a:pt x="981" y="497"/>
                      <a:pt x="992" y="445"/>
                    </a:cubicBezTo>
                    <a:cubicBezTo>
                      <a:pt x="1003" y="393"/>
                      <a:pt x="1013" y="347"/>
                      <a:pt x="1018" y="291"/>
                    </a:cubicBezTo>
                    <a:cubicBezTo>
                      <a:pt x="1023" y="235"/>
                      <a:pt x="1036" y="153"/>
                      <a:pt x="1022" y="107"/>
                    </a:cubicBezTo>
                    <a:cubicBezTo>
                      <a:pt x="1008" y="61"/>
                      <a:pt x="975" y="34"/>
                      <a:pt x="934" y="17"/>
                    </a:cubicBezTo>
                    <a:cubicBezTo>
                      <a:pt x="893" y="0"/>
                      <a:pt x="824" y="4"/>
                      <a:pt x="776" y="3"/>
                    </a:cubicBezTo>
                    <a:cubicBezTo>
                      <a:pt x="728" y="2"/>
                      <a:pt x="712" y="3"/>
                      <a:pt x="648" y="11"/>
                    </a:cubicBez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75" name="TextBox 177"/>
              <p:cNvSpPr txBox="1">
                <a:spLocks noChangeArrowheads="1"/>
              </p:cNvSpPr>
              <p:nvPr/>
            </p:nvSpPr>
            <p:spPr bwMode="auto">
              <a:xfrm>
                <a:off x="3118029" y="4323258"/>
                <a:ext cx="583789" cy="353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access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altLang="pt-BR" sz="1000"/>
                  <a:t>net</a:t>
                </a:r>
              </a:p>
            </p:txBody>
          </p:sp>
        </p:grpSp>
        <p:sp>
          <p:nvSpPr>
            <p:cNvPr id="368" name="TextBox 4"/>
            <p:cNvSpPr txBox="1">
              <a:spLocks noChangeArrowheads="1"/>
            </p:cNvSpPr>
            <p:nvPr/>
          </p:nvSpPr>
          <p:spPr bwMode="auto">
            <a:xfrm rot="1053502">
              <a:off x="5143500" y="1955800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369" name="TextBox 179"/>
            <p:cNvSpPr txBox="1">
              <a:spLocks noChangeArrowheads="1"/>
            </p:cNvSpPr>
            <p:nvPr/>
          </p:nvSpPr>
          <p:spPr bwMode="auto">
            <a:xfrm rot="2829263">
              <a:off x="7429500" y="3429000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370" name="TextBox 180"/>
            <p:cNvSpPr txBox="1">
              <a:spLocks noChangeArrowheads="1"/>
            </p:cNvSpPr>
            <p:nvPr/>
          </p:nvSpPr>
          <p:spPr bwMode="auto">
            <a:xfrm rot="9845918">
              <a:off x="6098241" y="5942112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371" name="TextBox 181"/>
            <p:cNvSpPr txBox="1">
              <a:spLocks noChangeArrowheads="1"/>
            </p:cNvSpPr>
            <p:nvPr/>
          </p:nvSpPr>
          <p:spPr bwMode="auto">
            <a:xfrm rot="-9948738">
              <a:off x="1730786" y="5845469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372" name="TextBox 182"/>
            <p:cNvSpPr txBox="1">
              <a:spLocks noChangeArrowheads="1"/>
            </p:cNvSpPr>
            <p:nvPr/>
          </p:nvSpPr>
          <p:spPr bwMode="auto">
            <a:xfrm rot="-4992697">
              <a:off x="144631" y="3539025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373" name="TextBox 183"/>
            <p:cNvSpPr txBox="1">
              <a:spLocks noChangeArrowheads="1"/>
            </p:cNvSpPr>
            <p:nvPr/>
          </p:nvSpPr>
          <p:spPr bwMode="auto">
            <a:xfrm rot="-1017263">
              <a:off x="2330376" y="1905681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800">
                  <a:solidFill>
                    <a:srgbClr val="0000FF"/>
                  </a:solidFill>
                </a:rPr>
                <a:t>…</a:t>
              </a:r>
            </a:p>
          </p:txBody>
        </p:sp>
      </p:grpSp>
      <p:grpSp>
        <p:nvGrpSpPr>
          <p:cNvPr id="406" name="Group 8"/>
          <p:cNvGrpSpPr>
            <a:grpSpLocks/>
          </p:cNvGrpSpPr>
          <p:nvPr/>
        </p:nvGrpSpPr>
        <p:grpSpPr bwMode="auto">
          <a:xfrm>
            <a:off x="4546600" y="3746500"/>
            <a:ext cx="3225800" cy="1117600"/>
            <a:chOff x="7848600" y="2044700"/>
            <a:chExt cx="3200399" cy="1371600"/>
          </a:xfrm>
        </p:grpSpPr>
        <p:sp>
          <p:nvSpPr>
            <p:cNvPr id="407" name="Oval 3"/>
            <p:cNvSpPr>
              <a:spLocks noChangeArrowheads="1"/>
            </p:cNvSpPr>
            <p:nvPr/>
          </p:nvSpPr>
          <p:spPr bwMode="auto">
            <a:xfrm>
              <a:off x="7848600" y="2044700"/>
              <a:ext cx="3200399" cy="1371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408" name="Group 133"/>
            <p:cNvGrpSpPr>
              <a:grpSpLocks/>
            </p:cNvGrpSpPr>
            <p:nvPr/>
          </p:nvGrpSpPr>
          <p:grpSpPr bwMode="auto">
            <a:xfrm>
              <a:off x="8526482" y="2160804"/>
              <a:ext cx="532759" cy="184809"/>
              <a:chOff x="2356" y="1300"/>
              <a:chExt cx="555" cy="194"/>
            </a:xfrm>
          </p:grpSpPr>
          <p:sp>
            <p:nvSpPr>
              <p:cNvPr id="482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83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84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85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488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89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86" name="Line 140"/>
              <p:cNvSpPr>
                <a:spLocks noChangeShapeType="1"/>
              </p:cNvSpPr>
              <p:nvPr/>
            </p:nvSpPr>
            <p:spPr bwMode="auto">
              <a:xfrm>
                <a:off x="2357" y="1362"/>
                <a:ext cx="0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87" name="Line 141"/>
              <p:cNvSpPr>
                <a:spLocks noChangeShapeType="1"/>
              </p:cNvSpPr>
              <p:nvPr/>
            </p:nvSpPr>
            <p:spPr bwMode="auto">
              <a:xfrm>
                <a:off x="2908" y="1364"/>
                <a:ext cx="0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cxnSp>
          <p:nvCxnSpPr>
            <p:cNvPr id="409" name="Straight Connector 10"/>
            <p:cNvCxnSpPr>
              <a:cxnSpLocks noChangeShapeType="1"/>
              <a:stCxn id="487" idx="0"/>
            </p:cNvCxnSpPr>
            <p:nvPr/>
          </p:nvCxnSpPr>
          <p:spPr bwMode="auto">
            <a:xfrm>
              <a:off x="9055401" y="2220819"/>
              <a:ext cx="975377" cy="13653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0" name="Straight Connector 297"/>
            <p:cNvCxnSpPr>
              <a:cxnSpLocks noChangeShapeType="1"/>
            </p:cNvCxnSpPr>
            <p:nvPr/>
          </p:nvCxnSpPr>
          <p:spPr bwMode="auto">
            <a:xfrm>
              <a:off x="9522191" y="2583188"/>
              <a:ext cx="120745" cy="8339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1" name="Straight Connector 298"/>
            <p:cNvCxnSpPr>
              <a:cxnSpLocks noChangeShapeType="1"/>
            </p:cNvCxnSpPr>
            <p:nvPr/>
          </p:nvCxnSpPr>
          <p:spPr bwMode="auto">
            <a:xfrm flipV="1">
              <a:off x="9323081" y="2786992"/>
              <a:ext cx="243358" cy="4562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2" name="Straight Connector 299"/>
            <p:cNvCxnSpPr>
              <a:cxnSpLocks noChangeShapeType="1"/>
            </p:cNvCxnSpPr>
            <p:nvPr/>
          </p:nvCxnSpPr>
          <p:spPr bwMode="auto">
            <a:xfrm flipV="1">
              <a:off x="9028147" y="2611644"/>
              <a:ext cx="192778" cy="1095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3" name="Straight Connector 300"/>
            <p:cNvCxnSpPr>
              <a:cxnSpLocks noChangeShapeType="1"/>
            </p:cNvCxnSpPr>
            <p:nvPr/>
          </p:nvCxnSpPr>
          <p:spPr bwMode="auto">
            <a:xfrm flipV="1">
              <a:off x="8729859" y="2909476"/>
              <a:ext cx="192778" cy="1095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4" name="Straight Connector 301"/>
            <p:cNvCxnSpPr>
              <a:cxnSpLocks noChangeShapeType="1"/>
            </p:cNvCxnSpPr>
            <p:nvPr/>
          </p:nvCxnSpPr>
          <p:spPr bwMode="auto">
            <a:xfrm flipV="1">
              <a:off x="9537887" y="2836224"/>
              <a:ext cx="252969" cy="25294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5" name="Straight Connector 302"/>
            <p:cNvCxnSpPr>
              <a:cxnSpLocks noChangeShapeType="1"/>
            </p:cNvCxnSpPr>
            <p:nvPr/>
          </p:nvCxnSpPr>
          <p:spPr bwMode="auto">
            <a:xfrm flipH="1" flipV="1">
              <a:off x="10029359" y="2822067"/>
              <a:ext cx="354959" cy="12439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6" name="Straight Connector 303"/>
            <p:cNvCxnSpPr>
              <a:cxnSpLocks noChangeShapeType="1"/>
            </p:cNvCxnSpPr>
            <p:nvPr/>
          </p:nvCxnSpPr>
          <p:spPr bwMode="auto">
            <a:xfrm flipV="1">
              <a:off x="10015190" y="2475242"/>
              <a:ext cx="283363" cy="19566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7" name="Straight Connector 304"/>
            <p:cNvCxnSpPr>
              <a:cxnSpLocks noChangeShapeType="1"/>
              <a:endCxn id="482" idx="4"/>
            </p:cNvCxnSpPr>
            <p:nvPr/>
          </p:nvCxnSpPr>
          <p:spPr bwMode="auto">
            <a:xfrm flipH="1" flipV="1">
              <a:off x="8791902" y="2345614"/>
              <a:ext cx="410984" cy="8718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8" name="TextBox 39958"/>
            <p:cNvSpPr txBox="1">
              <a:spLocks noChangeArrowheads="1"/>
            </p:cNvSpPr>
            <p:nvPr/>
          </p:nvSpPr>
          <p:spPr bwMode="auto">
            <a:xfrm>
              <a:off x="7958081" y="2471291"/>
              <a:ext cx="886407" cy="491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000" i="1"/>
                <a:t>ISP B</a:t>
              </a:r>
            </a:p>
          </p:txBody>
        </p:sp>
        <p:grpSp>
          <p:nvGrpSpPr>
            <p:cNvPr id="419" name="Group 133"/>
            <p:cNvGrpSpPr>
              <a:grpSpLocks/>
            </p:cNvGrpSpPr>
            <p:nvPr/>
          </p:nvGrpSpPr>
          <p:grpSpPr bwMode="auto">
            <a:xfrm>
              <a:off x="9555206" y="2650627"/>
              <a:ext cx="532759" cy="184809"/>
              <a:chOff x="2356" y="1300"/>
              <a:chExt cx="555" cy="194"/>
            </a:xfrm>
          </p:grpSpPr>
          <p:sp>
            <p:nvSpPr>
              <p:cNvPr id="474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75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76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77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480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81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78" name="Line 140"/>
              <p:cNvSpPr>
                <a:spLocks noChangeShapeType="1"/>
              </p:cNvSpPr>
              <p:nvPr/>
            </p:nvSpPr>
            <p:spPr bwMode="auto">
              <a:xfrm>
                <a:off x="2358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79" name="Line 141"/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420" name="Group 133"/>
            <p:cNvGrpSpPr>
              <a:grpSpLocks/>
            </p:cNvGrpSpPr>
            <p:nvPr/>
          </p:nvGrpSpPr>
          <p:grpSpPr bwMode="auto">
            <a:xfrm>
              <a:off x="8772607" y="2725609"/>
              <a:ext cx="532759" cy="184809"/>
              <a:chOff x="2356" y="1300"/>
              <a:chExt cx="555" cy="194"/>
            </a:xfrm>
          </p:grpSpPr>
          <p:sp>
            <p:nvSpPr>
              <p:cNvPr id="466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67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68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69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472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73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70" name="Line 140"/>
              <p:cNvSpPr>
                <a:spLocks noChangeShapeType="1"/>
              </p:cNvSpPr>
              <p:nvPr/>
            </p:nvSpPr>
            <p:spPr bwMode="auto">
              <a:xfrm>
                <a:off x="2358" y="1356"/>
                <a:ext cx="0" cy="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71" name="Line 141"/>
              <p:cNvSpPr>
                <a:spLocks noChangeShapeType="1"/>
              </p:cNvSpPr>
              <p:nvPr/>
            </p:nvSpPr>
            <p:spPr bwMode="auto">
              <a:xfrm>
                <a:off x="2908" y="1358"/>
                <a:ext cx="0" cy="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421" name="Group 133"/>
            <p:cNvGrpSpPr>
              <a:grpSpLocks/>
            </p:cNvGrpSpPr>
            <p:nvPr/>
          </p:nvGrpSpPr>
          <p:grpSpPr bwMode="auto">
            <a:xfrm>
              <a:off x="9060908" y="2428111"/>
              <a:ext cx="532759" cy="184809"/>
              <a:chOff x="2356" y="1300"/>
              <a:chExt cx="555" cy="194"/>
            </a:xfrm>
          </p:grpSpPr>
          <p:sp>
            <p:nvSpPr>
              <p:cNvPr id="458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59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60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61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464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65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62" name="Line 140"/>
              <p:cNvSpPr>
                <a:spLocks noChangeShapeType="1"/>
              </p:cNvSpPr>
              <p:nvPr/>
            </p:nvSpPr>
            <p:spPr bwMode="auto">
              <a:xfrm>
                <a:off x="2358" y="136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63" name="Line 141"/>
              <p:cNvSpPr>
                <a:spLocks noChangeShapeType="1"/>
              </p:cNvSpPr>
              <p:nvPr/>
            </p:nvSpPr>
            <p:spPr bwMode="auto">
              <a:xfrm>
                <a:off x="2908" y="1364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422" name="Group 133"/>
            <p:cNvGrpSpPr>
              <a:grpSpLocks/>
            </p:cNvGrpSpPr>
            <p:nvPr/>
          </p:nvGrpSpPr>
          <p:grpSpPr bwMode="auto">
            <a:xfrm>
              <a:off x="10005281" y="2289952"/>
              <a:ext cx="532759" cy="184809"/>
              <a:chOff x="2356" y="1300"/>
              <a:chExt cx="555" cy="194"/>
            </a:xfrm>
          </p:grpSpPr>
          <p:sp>
            <p:nvSpPr>
              <p:cNvPr id="450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51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52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53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456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57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54" name="Line 140"/>
              <p:cNvSpPr>
                <a:spLocks noChangeShapeType="1"/>
              </p:cNvSpPr>
              <p:nvPr/>
            </p:nvSpPr>
            <p:spPr bwMode="auto">
              <a:xfrm>
                <a:off x="2357" y="136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55" name="Line 141"/>
              <p:cNvSpPr>
                <a:spLocks noChangeShapeType="1"/>
              </p:cNvSpPr>
              <p:nvPr/>
            </p:nvSpPr>
            <p:spPr bwMode="auto">
              <a:xfrm>
                <a:off x="2908" y="1364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423" name="Group 133"/>
            <p:cNvGrpSpPr>
              <a:grpSpLocks/>
            </p:cNvGrpSpPr>
            <p:nvPr/>
          </p:nvGrpSpPr>
          <p:grpSpPr bwMode="auto">
            <a:xfrm>
              <a:off x="10232661" y="2882876"/>
              <a:ext cx="532759" cy="184809"/>
              <a:chOff x="2356" y="1300"/>
              <a:chExt cx="555" cy="194"/>
            </a:xfrm>
          </p:grpSpPr>
          <p:sp>
            <p:nvSpPr>
              <p:cNvPr id="442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43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44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45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448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49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46" name="Line 140"/>
              <p:cNvSpPr>
                <a:spLocks noChangeShapeType="1"/>
              </p:cNvSpPr>
              <p:nvPr/>
            </p:nvSpPr>
            <p:spPr bwMode="auto">
              <a:xfrm>
                <a:off x="2358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47" name="Line 141"/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424" name="Group 133"/>
            <p:cNvGrpSpPr>
              <a:grpSpLocks/>
            </p:cNvGrpSpPr>
            <p:nvPr/>
          </p:nvGrpSpPr>
          <p:grpSpPr bwMode="auto">
            <a:xfrm>
              <a:off x="9330660" y="3072767"/>
              <a:ext cx="532759" cy="184809"/>
              <a:chOff x="2356" y="1300"/>
              <a:chExt cx="555" cy="194"/>
            </a:xfrm>
          </p:grpSpPr>
          <p:sp>
            <p:nvSpPr>
              <p:cNvPr id="434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35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36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37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440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41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38" name="Line 140"/>
              <p:cNvSpPr>
                <a:spLocks noChangeShapeType="1"/>
              </p:cNvSpPr>
              <p:nvPr/>
            </p:nvSpPr>
            <p:spPr bwMode="auto">
              <a:xfrm>
                <a:off x="2358" y="136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39" name="Line 141"/>
              <p:cNvSpPr>
                <a:spLocks noChangeShapeType="1"/>
              </p:cNvSpPr>
              <p:nvPr/>
            </p:nvSpPr>
            <p:spPr bwMode="auto">
              <a:xfrm>
                <a:off x="2907" y="1364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425" name="Group 133"/>
            <p:cNvGrpSpPr>
              <a:grpSpLocks/>
            </p:cNvGrpSpPr>
            <p:nvPr/>
          </p:nvGrpSpPr>
          <p:grpSpPr bwMode="auto">
            <a:xfrm>
              <a:off x="8438032" y="3018963"/>
              <a:ext cx="532759" cy="184809"/>
              <a:chOff x="2356" y="1300"/>
              <a:chExt cx="555" cy="194"/>
            </a:xfrm>
          </p:grpSpPr>
          <p:sp>
            <p:nvSpPr>
              <p:cNvPr id="426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27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28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29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432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33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30" name="Line 140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31" name="Line 141"/>
              <p:cNvSpPr>
                <a:spLocks noChangeShapeType="1"/>
              </p:cNvSpPr>
              <p:nvPr/>
            </p:nvSpPr>
            <p:spPr bwMode="auto">
              <a:xfrm>
                <a:off x="2910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490" name="Group 331"/>
          <p:cNvGrpSpPr>
            <a:grpSpLocks/>
          </p:cNvGrpSpPr>
          <p:nvPr/>
        </p:nvGrpSpPr>
        <p:grpSpPr bwMode="auto">
          <a:xfrm>
            <a:off x="1803400" y="2755900"/>
            <a:ext cx="3467100" cy="1193800"/>
            <a:chOff x="7848600" y="2044700"/>
            <a:chExt cx="3200399" cy="1371600"/>
          </a:xfrm>
        </p:grpSpPr>
        <p:sp>
          <p:nvSpPr>
            <p:cNvPr id="491" name="Oval 332"/>
            <p:cNvSpPr>
              <a:spLocks noChangeArrowheads="1"/>
            </p:cNvSpPr>
            <p:nvPr/>
          </p:nvSpPr>
          <p:spPr bwMode="auto">
            <a:xfrm>
              <a:off x="7848600" y="2044700"/>
              <a:ext cx="3200399" cy="1371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492" name="Group 133"/>
            <p:cNvGrpSpPr>
              <a:grpSpLocks/>
            </p:cNvGrpSpPr>
            <p:nvPr/>
          </p:nvGrpSpPr>
          <p:grpSpPr bwMode="auto">
            <a:xfrm>
              <a:off x="8526482" y="2160804"/>
              <a:ext cx="532759" cy="184809"/>
              <a:chOff x="2356" y="1300"/>
              <a:chExt cx="555" cy="194"/>
            </a:xfrm>
          </p:grpSpPr>
          <p:sp>
            <p:nvSpPr>
              <p:cNvPr id="566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67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68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569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572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73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570" name="Line 140"/>
              <p:cNvSpPr>
                <a:spLocks noChangeShapeType="1"/>
              </p:cNvSpPr>
              <p:nvPr/>
            </p:nvSpPr>
            <p:spPr bwMode="auto">
              <a:xfrm>
                <a:off x="2358" y="1362"/>
                <a:ext cx="0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71" name="Line 141"/>
              <p:cNvSpPr>
                <a:spLocks noChangeShapeType="1"/>
              </p:cNvSpPr>
              <p:nvPr/>
            </p:nvSpPr>
            <p:spPr bwMode="auto">
              <a:xfrm>
                <a:off x="2906" y="1364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cxnSp>
          <p:nvCxnSpPr>
            <p:cNvPr id="493" name="Straight Connector 334"/>
            <p:cNvCxnSpPr>
              <a:cxnSpLocks noChangeShapeType="1"/>
              <a:stCxn id="571" idx="0"/>
            </p:cNvCxnSpPr>
            <p:nvPr/>
          </p:nvCxnSpPr>
          <p:spPr bwMode="auto">
            <a:xfrm>
              <a:off x="9055401" y="2220819"/>
              <a:ext cx="975377" cy="13653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4" name="Straight Connector 335"/>
            <p:cNvCxnSpPr>
              <a:cxnSpLocks noChangeShapeType="1"/>
            </p:cNvCxnSpPr>
            <p:nvPr/>
          </p:nvCxnSpPr>
          <p:spPr bwMode="auto">
            <a:xfrm>
              <a:off x="9522191" y="2583188"/>
              <a:ext cx="120745" cy="8339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5" name="Straight Connector 336"/>
            <p:cNvCxnSpPr>
              <a:cxnSpLocks noChangeShapeType="1"/>
            </p:cNvCxnSpPr>
            <p:nvPr/>
          </p:nvCxnSpPr>
          <p:spPr bwMode="auto">
            <a:xfrm flipV="1">
              <a:off x="9323081" y="2786992"/>
              <a:ext cx="243358" cy="4562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6" name="Straight Connector 337"/>
            <p:cNvCxnSpPr>
              <a:cxnSpLocks noChangeShapeType="1"/>
            </p:cNvCxnSpPr>
            <p:nvPr/>
          </p:nvCxnSpPr>
          <p:spPr bwMode="auto">
            <a:xfrm flipV="1">
              <a:off x="9028147" y="2611644"/>
              <a:ext cx="192778" cy="1095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7" name="Straight Connector 338"/>
            <p:cNvCxnSpPr>
              <a:cxnSpLocks noChangeShapeType="1"/>
            </p:cNvCxnSpPr>
            <p:nvPr/>
          </p:nvCxnSpPr>
          <p:spPr bwMode="auto">
            <a:xfrm flipV="1">
              <a:off x="8729859" y="2909476"/>
              <a:ext cx="192778" cy="1095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8" name="Straight Connector 339"/>
            <p:cNvCxnSpPr>
              <a:cxnSpLocks noChangeShapeType="1"/>
            </p:cNvCxnSpPr>
            <p:nvPr/>
          </p:nvCxnSpPr>
          <p:spPr bwMode="auto">
            <a:xfrm flipV="1">
              <a:off x="9537887" y="2836224"/>
              <a:ext cx="252969" cy="25294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9" name="Straight Connector 340"/>
            <p:cNvCxnSpPr>
              <a:cxnSpLocks noChangeShapeType="1"/>
            </p:cNvCxnSpPr>
            <p:nvPr/>
          </p:nvCxnSpPr>
          <p:spPr bwMode="auto">
            <a:xfrm flipH="1" flipV="1">
              <a:off x="10029359" y="2822067"/>
              <a:ext cx="354959" cy="12439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0" name="Straight Connector 341"/>
            <p:cNvCxnSpPr>
              <a:cxnSpLocks noChangeShapeType="1"/>
            </p:cNvCxnSpPr>
            <p:nvPr/>
          </p:nvCxnSpPr>
          <p:spPr bwMode="auto">
            <a:xfrm flipV="1">
              <a:off x="10015190" y="2475242"/>
              <a:ext cx="283363" cy="19566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1" name="Straight Connector 342"/>
            <p:cNvCxnSpPr>
              <a:cxnSpLocks noChangeShapeType="1"/>
              <a:endCxn id="566" idx="4"/>
            </p:cNvCxnSpPr>
            <p:nvPr/>
          </p:nvCxnSpPr>
          <p:spPr bwMode="auto">
            <a:xfrm flipH="1" flipV="1">
              <a:off x="8791902" y="2345614"/>
              <a:ext cx="410984" cy="8718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02" name="TextBox 343"/>
            <p:cNvSpPr txBox="1">
              <a:spLocks noChangeArrowheads="1"/>
            </p:cNvSpPr>
            <p:nvPr/>
          </p:nvSpPr>
          <p:spPr bwMode="auto">
            <a:xfrm>
              <a:off x="7958081" y="2471292"/>
              <a:ext cx="8744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000" i="1"/>
                <a:t>ISP A</a:t>
              </a:r>
            </a:p>
          </p:txBody>
        </p:sp>
        <p:grpSp>
          <p:nvGrpSpPr>
            <p:cNvPr id="503" name="Group 133"/>
            <p:cNvGrpSpPr>
              <a:grpSpLocks/>
            </p:cNvGrpSpPr>
            <p:nvPr/>
          </p:nvGrpSpPr>
          <p:grpSpPr bwMode="auto">
            <a:xfrm>
              <a:off x="9555206" y="2650627"/>
              <a:ext cx="532759" cy="184809"/>
              <a:chOff x="2356" y="1300"/>
              <a:chExt cx="555" cy="194"/>
            </a:xfrm>
          </p:grpSpPr>
          <p:sp>
            <p:nvSpPr>
              <p:cNvPr id="558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59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60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561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564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65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562" name="Line 140"/>
              <p:cNvSpPr>
                <a:spLocks noChangeShapeType="1"/>
              </p:cNvSpPr>
              <p:nvPr/>
            </p:nvSpPr>
            <p:spPr bwMode="auto">
              <a:xfrm>
                <a:off x="2358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63" name="Line 141"/>
              <p:cNvSpPr>
                <a:spLocks noChangeShapeType="1"/>
              </p:cNvSpPr>
              <p:nvPr/>
            </p:nvSpPr>
            <p:spPr bwMode="auto">
              <a:xfrm>
                <a:off x="2906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04" name="Group 133"/>
            <p:cNvGrpSpPr>
              <a:grpSpLocks/>
            </p:cNvGrpSpPr>
            <p:nvPr/>
          </p:nvGrpSpPr>
          <p:grpSpPr bwMode="auto">
            <a:xfrm>
              <a:off x="8772607" y="2725609"/>
              <a:ext cx="532759" cy="184809"/>
              <a:chOff x="2356" y="1300"/>
              <a:chExt cx="555" cy="194"/>
            </a:xfrm>
          </p:grpSpPr>
          <p:sp>
            <p:nvSpPr>
              <p:cNvPr id="550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51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52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553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556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57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554" name="Line 140"/>
              <p:cNvSpPr>
                <a:spLocks noChangeShapeType="1"/>
              </p:cNvSpPr>
              <p:nvPr/>
            </p:nvSpPr>
            <p:spPr bwMode="auto">
              <a:xfrm>
                <a:off x="2358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55" name="Line 141"/>
              <p:cNvSpPr>
                <a:spLocks noChangeShapeType="1"/>
              </p:cNvSpPr>
              <p:nvPr/>
            </p:nvSpPr>
            <p:spPr bwMode="auto">
              <a:xfrm>
                <a:off x="2906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05" name="Group 133"/>
            <p:cNvGrpSpPr>
              <a:grpSpLocks/>
            </p:cNvGrpSpPr>
            <p:nvPr/>
          </p:nvGrpSpPr>
          <p:grpSpPr bwMode="auto">
            <a:xfrm>
              <a:off x="9060908" y="2428111"/>
              <a:ext cx="532759" cy="184809"/>
              <a:chOff x="2356" y="1300"/>
              <a:chExt cx="555" cy="194"/>
            </a:xfrm>
          </p:grpSpPr>
          <p:sp>
            <p:nvSpPr>
              <p:cNvPr id="542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43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44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545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548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49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546" name="Line 140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7" name="Line 141"/>
              <p:cNvSpPr>
                <a:spLocks noChangeShapeType="1"/>
              </p:cNvSpPr>
              <p:nvPr/>
            </p:nvSpPr>
            <p:spPr bwMode="auto">
              <a:xfrm>
                <a:off x="2907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06" name="Group 133"/>
            <p:cNvGrpSpPr>
              <a:grpSpLocks/>
            </p:cNvGrpSpPr>
            <p:nvPr/>
          </p:nvGrpSpPr>
          <p:grpSpPr bwMode="auto">
            <a:xfrm>
              <a:off x="10005281" y="2289952"/>
              <a:ext cx="532759" cy="184809"/>
              <a:chOff x="2356" y="1300"/>
              <a:chExt cx="555" cy="194"/>
            </a:xfrm>
          </p:grpSpPr>
          <p:sp>
            <p:nvSpPr>
              <p:cNvPr id="534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35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36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537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540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41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538" name="Line 140"/>
              <p:cNvSpPr>
                <a:spLocks noChangeShapeType="1"/>
              </p:cNvSpPr>
              <p:nvPr/>
            </p:nvSpPr>
            <p:spPr bwMode="auto">
              <a:xfrm>
                <a:off x="2358" y="1360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" name="Line 141"/>
              <p:cNvSpPr>
                <a:spLocks noChangeShapeType="1"/>
              </p:cNvSpPr>
              <p:nvPr/>
            </p:nvSpPr>
            <p:spPr bwMode="auto">
              <a:xfrm>
                <a:off x="2906" y="136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07" name="Group 133"/>
            <p:cNvGrpSpPr>
              <a:grpSpLocks/>
            </p:cNvGrpSpPr>
            <p:nvPr/>
          </p:nvGrpSpPr>
          <p:grpSpPr bwMode="auto">
            <a:xfrm>
              <a:off x="10232661" y="2882876"/>
              <a:ext cx="532759" cy="184809"/>
              <a:chOff x="2356" y="1300"/>
              <a:chExt cx="555" cy="194"/>
            </a:xfrm>
          </p:grpSpPr>
          <p:sp>
            <p:nvSpPr>
              <p:cNvPr id="526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27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28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529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532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33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530" name="Line 140"/>
              <p:cNvSpPr>
                <a:spLocks noChangeShapeType="1"/>
              </p:cNvSpPr>
              <p:nvPr/>
            </p:nvSpPr>
            <p:spPr bwMode="auto">
              <a:xfrm>
                <a:off x="2358" y="1362"/>
                <a:ext cx="0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1" name="Line 141"/>
              <p:cNvSpPr>
                <a:spLocks noChangeShapeType="1"/>
              </p:cNvSpPr>
              <p:nvPr/>
            </p:nvSpPr>
            <p:spPr bwMode="auto">
              <a:xfrm>
                <a:off x="2906" y="1364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08" name="Group 133"/>
            <p:cNvGrpSpPr>
              <a:grpSpLocks/>
            </p:cNvGrpSpPr>
            <p:nvPr/>
          </p:nvGrpSpPr>
          <p:grpSpPr bwMode="auto">
            <a:xfrm>
              <a:off x="9330660" y="3072767"/>
              <a:ext cx="532759" cy="184809"/>
              <a:chOff x="2356" y="1300"/>
              <a:chExt cx="555" cy="194"/>
            </a:xfrm>
          </p:grpSpPr>
          <p:sp>
            <p:nvSpPr>
              <p:cNvPr id="518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19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20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521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524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25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522" name="Line 140"/>
              <p:cNvSpPr>
                <a:spLocks noChangeShapeType="1"/>
              </p:cNvSpPr>
              <p:nvPr/>
            </p:nvSpPr>
            <p:spPr bwMode="auto">
              <a:xfrm>
                <a:off x="2357" y="1362"/>
                <a:ext cx="0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23" name="Line 141"/>
              <p:cNvSpPr>
                <a:spLocks noChangeShapeType="1"/>
              </p:cNvSpPr>
              <p:nvPr/>
            </p:nvSpPr>
            <p:spPr bwMode="auto">
              <a:xfrm>
                <a:off x="2907" y="1364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09" name="Group 133"/>
            <p:cNvGrpSpPr>
              <a:grpSpLocks/>
            </p:cNvGrpSpPr>
            <p:nvPr/>
          </p:nvGrpSpPr>
          <p:grpSpPr bwMode="auto">
            <a:xfrm>
              <a:off x="8438032" y="3018963"/>
              <a:ext cx="532759" cy="184809"/>
              <a:chOff x="2356" y="1300"/>
              <a:chExt cx="555" cy="194"/>
            </a:xfrm>
          </p:grpSpPr>
          <p:sp>
            <p:nvSpPr>
              <p:cNvPr id="510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11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12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513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516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7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514" name="Line 140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5" name="Line 141"/>
              <p:cNvSpPr>
                <a:spLocks noChangeShapeType="1"/>
              </p:cNvSpPr>
              <p:nvPr/>
            </p:nvSpPr>
            <p:spPr bwMode="auto">
              <a:xfrm>
                <a:off x="2907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574" name="Group 416"/>
          <p:cNvGrpSpPr>
            <a:grpSpLocks/>
          </p:cNvGrpSpPr>
          <p:nvPr/>
        </p:nvGrpSpPr>
        <p:grpSpPr bwMode="auto">
          <a:xfrm>
            <a:off x="1498600" y="4165600"/>
            <a:ext cx="3086100" cy="1168400"/>
            <a:chOff x="7848600" y="2044700"/>
            <a:chExt cx="3200399" cy="1371600"/>
          </a:xfrm>
        </p:grpSpPr>
        <p:sp>
          <p:nvSpPr>
            <p:cNvPr id="575" name="Oval 417"/>
            <p:cNvSpPr>
              <a:spLocks noChangeArrowheads="1"/>
            </p:cNvSpPr>
            <p:nvPr/>
          </p:nvSpPr>
          <p:spPr bwMode="auto">
            <a:xfrm>
              <a:off x="7848600" y="2044700"/>
              <a:ext cx="3200399" cy="1371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  <p:grpSp>
          <p:nvGrpSpPr>
            <p:cNvPr id="576" name="Group 133"/>
            <p:cNvGrpSpPr>
              <a:grpSpLocks/>
            </p:cNvGrpSpPr>
            <p:nvPr/>
          </p:nvGrpSpPr>
          <p:grpSpPr bwMode="auto">
            <a:xfrm>
              <a:off x="8526482" y="2160804"/>
              <a:ext cx="532759" cy="184809"/>
              <a:chOff x="2356" y="1300"/>
              <a:chExt cx="555" cy="194"/>
            </a:xfrm>
          </p:grpSpPr>
          <p:sp>
            <p:nvSpPr>
              <p:cNvPr id="995" name="Oval 492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996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997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998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1001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002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999" name="Line 140"/>
              <p:cNvSpPr>
                <a:spLocks noChangeShapeType="1"/>
              </p:cNvSpPr>
              <p:nvPr/>
            </p:nvSpPr>
            <p:spPr bwMode="auto">
              <a:xfrm>
                <a:off x="2358" y="1360"/>
                <a:ext cx="0" cy="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000" name="Line 141"/>
              <p:cNvSpPr>
                <a:spLocks noChangeShapeType="1"/>
              </p:cNvSpPr>
              <p:nvPr/>
            </p:nvSpPr>
            <p:spPr bwMode="auto">
              <a:xfrm>
                <a:off x="2907" y="136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cxnSp>
          <p:nvCxnSpPr>
            <p:cNvPr id="577" name="Straight Connector 419"/>
            <p:cNvCxnSpPr>
              <a:cxnSpLocks noChangeShapeType="1"/>
              <a:stCxn id="1000" idx="0"/>
            </p:cNvCxnSpPr>
            <p:nvPr/>
          </p:nvCxnSpPr>
          <p:spPr bwMode="auto">
            <a:xfrm>
              <a:off x="9055401" y="2220819"/>
              <a:ext cx="975377" cy="13653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" name="Straight Connector 420"/>
            <p:cNvCxnSpPr>
              <a:cxnSpLocks noChangeShapeType="1"/>
            </p:cNvCxnSpPr>
            <p:nvPr/>
          </p:nvCxnSpPr>
          <p:spPr bwMode="auto">
            <a:xfrm>
              <a:off x="9522191" y="2583188"/>
              <a:ext cx="120745" cy="8339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4" name="Straight Connector 421"/>
            <p:cNvCxnSpPr>
              <a:cxnSpLocks noChangeShapeType="1"/>
            </p:cNvCxnSpPr>
            <p:nvPr/>
          </p:nvCxnSpPr>
          <p:spPr bwMode="auto">
            <a:xfrm flipV="1">
              <a:off x="9323081" y="2786992"/>
              <a:ext cx="243358" cy="4562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5" name="Straight Connector 422"/>
            <p:cNvCxnSpPr>
              <a:cxnSpLocks noChangeShapeType="1"/>
            </p:cNvCxnSpPr>
            <p:nvPr/>
          </p:nvCxnSpPr>
          <p:spPr bwMode="auto">
            <a:xfrm flipV="1">
              <a:off x="9028147" y="2611644"/>
              <a:ext cx="192778" cy="1095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6" name="Straight Connector 423"/>
            <p:cNvCxnSpPr>
              <a:cxnSpLocks noChangeShapeType="1"/>
            </p:cNvCxnSpPr>
            <p:nvPr/>
          </p:nvCxnSpPr>
          <p:spPr bwMode="auto">
            <a:xfrm flipV="1">
              <a:off x="8729859" y="2909476"/>
              <a:ext cx="192778" cy="1095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7" name="Straight Connector 424"/>
            <p:cNvCxnSpPr>
              <a:cxnSpLocks noChangeShapeType="1"/>
            </p:cNvCxnSpPr>
            <p:nvPr/>
          </p:nvCxnSpPr>
          <p:spPr bwMode="auto">
            <a:xfrm flipV="1">
              <a:off x="9537887" y="2836224"/>
              <a:ext cx="252969" cy="25294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8" name="Straight Connector 425"/>
            <p:cNvCxnSpPr>
              <a:cxnSpLocks noChangeShapeType="1"/>
            </p:cNvCxnSpPr>
            <p:nvPr/>
          </p:nvCxnSpPr>
          <p:spPr bwMode="auto">
            <a:xfrm flipH="1" flipV="1">
              <a:off x="10029359" y="2822067"/>
              <a:ext cx="354959" cy="12439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9" name="Straight Connector 426"/>
            <p:cNvCxnSpPr>
              <a:cxnSpLocks noChangeShapeType="1"/>
            </p:cNvCxnSpPr>
            <p:nvPr/>
          </p:nvCxnSpPr>
          <p:spPr bwMode="auto">
            <a:xfrm flipV="1">
              <a:off x="10015190" y="2475242"/>
              <a:ext cx="283363" cy="19566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30" name="Straight Connector 427"/>
            <p:cNvCxnSpPr>
              <a:cxnSpLocks noChangeShapeType="1"/>
              <a:endCxn id="995" idx="4"/>
            </p:cNvCxnSpPr>
            <p:nvPr/>
          </p:nvCxnSpPr>
          <p:spPr bwMode="auto">
            <a:xfrm flipH="1" flipV="1">
              <a:off x="8791902" y="2345614"/>
              <a:ext cx="410984" cy="8718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31" name="TextBox 428"/>
            <p:cNvSpPr txBox="1">
              <a:spLocks noChangeArrowheads="1"/>
            </p:cNvSpPr>
            <p:nvPr/>
          </p:nvSpPr>
          <p:spPr bwMode="auto">
            <a:xfrm>
              <a:off x="7958081" y="2471292"/>
              <a:ext cx="926532" cy="469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2000" i="1"/>
                <a:t>ISP B</a:t>
              </a:r>
            </a:p>
          </p:txBody>
        </p:sp>
        <p:grpSp>
          <p:nvGrpSpPr>
            <p:cNvPr id="932" name="Group 133"/>
            <p:cNvGrpSpPr>
              <a:grpSpLocks/>
            </p:cNvGrpSpPr>
            <p:nvPr/>
          </p:nvGrpSpPr>
          <p:grpSpPr bwMode="auto">
            <a:xfrm>
              <a:off x="9555206" y="2650627"/>
              <a:ext cx="532759" cy="184809"/>
              <a:chOff x="2356" y="1300"/>
              <a:chExt cx="555" cy="194"/>
            </a:xfrm>
          </p:grpSpPr>
          <p:sp>
            <p:nvSpPr>
              <p:cNvPr id="987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988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989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990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993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994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991" name="Line 140"/>
              <p:cNvSpPr>
                <a:spLocks noChangeShapeType="1"/>
              </p:cNvSpPr>
              <p:nvPr/>
            </p:nvSpPr>
            <p:spPr bwMode="auto">
              <a:xfrm>
                <a:off x="2358" y="1360"/>
                <a:ext cx="0" cy="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92" name="Line 141"/>
              <p:cNvSpPr>
                <a:spLocks noChangeShapeType="1"/>
              </p:cNvSpPr>
              <p:nvPr/>
            </p:nvSpPr>
            <p:spPr bwMode="auto">
              <a:xfrm>
                <a:off x="2907" y="136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933" name="Group 133"/>
            <p:cNvGrpSpPr>
              <a:grpSpLocks/>
            </p:cNvGrpSpPr>
            <p:nvPr/>
          </p:nvGrpSpPr>
          <p:grpSpPr bwMode="auto">
            <a:xfrm>
              <a:off x="8772607" y="2725609"/>
              <a:ext cx="532759" cy="184809"/>
              <a:chOff x="2356" y="1300"/>
              <a:chExt cx="555" cy="194"/>
            </a:xfrm>
          </p:grpSpPr>
          <p:sp>
            <p:nvSpPr>
              <p:cNvPr id="979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980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981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982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985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986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983" name="Line 140"/>
              <p:cNvSpPr>
                <a:spLocks noChangeShapeType="1"/>
              </p:cNvSpPr>
              <p:nvPr/>
            </p:nvSpPr>
            <p:spPr bwMode="auto">
              <a:xfrm>
                <a:off x="2357" y="1360"/>
                <a:ext cx="0" cy="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84" name="Line 141"/>
              <p:cNvSpPr>
                <a:spLocks noChangeShapeType="1"/>
              </p:cNvSpPr>
              <p:nvPr/>
            </p:nvSpPr>
            <p:spPr bwMode="auto">
              <a:xfrm>
                <a:off x="2908" y="1362"/>
                <a:ext cx="0" cy="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934" name="Group 133"/>
            <p:cNvGrpSpPr>
              <a:grpSpLocks/>
            </p:cNvGrpSpPr>
            <p:nvPr/>
          </p:nvGrpSpPr>
          <p:grpSpPr bwMode="auto">
            <a:xfrm>
              <a:off x="9060908" y="2428111"/>
              <a:ext cx="532759" cy="184809"/>
              <a:chOff x="2356" y="1300"/>
              <a:chExt cx="555" cy="194"/>
            </a:xfrm>
          </p:grpSpPr>
          <p:sp>
            <p:nvSpPr>
              <p:cNvPr id="971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972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973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974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977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978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975" name="Line 140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76" name="Line 141"/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935" name="Group 133"/>
            <p:cNvGrpSpPr>
              <a:grpSpLocks/>
            </p:cNvGrpSpPr>
            <p:nvPr/>
          </p:nvGrpSpPr>
          <p:grpSpPr bwMode="auto">
            <a:xfrm>
              <a:off x="10005281" y="2289952"/>
              <a:ext cx="532759" cy="184809"/>
              <a:chOff x="2356" y="1300"/>
              <a:chExt cx="555" cy="194"/>
            </a:xfrm>
          </p:grpSpPr>
          <p:sp>
            <p:nvSpPr>
              <p:cNvPr id="963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964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965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966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969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970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967" name="Line 140"/>
              <p:cNvSpPr>
                <a:spLocks noChangeShapeType="1"/>
              </p:cNvSpPr>
              <p:nvPr/>
            </p:nvSpPr>
            <p:spPr bwMode="auto">
              <a:xfrm>
                <a:off x="2358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68" name="Line 141"/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936" name="Group 133"/>
            <p:cNvGrpSpPr>
              <a:grpSpLocks/>
            </p:cNvGrpSpPr>
            <p:nvPr/>
          </p:nvGrpSpPr>
          <p:grpSpPr bwMode="auto">
            <a:xfrm>
              <a:off x="10232661" y="2882876"/>
              <a:ext cx="532759" cy="184809"/>
              <a:chOff x="2356" y="1300"/>
              <a:chExt cx="555" cy="194"/>
            </a:xfrm>
          </p:grpSpPr>
          <p:sp>
            <p:nvSpPr>
              <p:cNvPr id="955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956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957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958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961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962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959" name="Line 140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60" name="Line 141"/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937" name="Group 133"/>
            <p:cNvGrpSpPr>
              <a:grpSpLocks/>
            </p:cNvGrpSpPr>
            <p:nvPr/>
          </p:nvGrpSpPr>
          <p:grpSpPr bwMode="auto">
            <a:xfrm>
              <a:off x="9330660" y="3072767"/>
              <a:ext cx="532759" cy="184809"/>
              <a:chOff x="2356" y="1300"/>
              <a:chExt cx="555" cy="194"/>
            </a:xfrm>
          </p:grpSpPr>
          <p:sp>
            <p:nvSpPr>
              <p:cNvPr id="947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948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949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950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953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954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951" name="Line 140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52" name="Line 141"/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938" name="Group 133"/>
            <p:cNvGrpSpPr>
              <a:grpSpLocks/>
            </p:cNvGrpSpPr>
            <p:nvPr/>
          </p:nvGrpSpPr>
          <p:grpSpPr bwMode="auto">
            <a:xfrm>
              <a:off x="8438032" y="3018963"/>
              <a:ext cx="532759" cy="184809"/>
              <a:chOff x="2356" y="1300"/>
              <a:chExt cx="555" cy="194"/>
            </a:xfrm>
          </p:grpSpPr>
          <p:sp>
            <p:nvSpPr>
              <p:cNvPr id="939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940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941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942" name="Group 137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945" name="Freeform 13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946" name="Freeform 13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943" name="Line 140"/>
              <p:cNvSpPr>
                <a:spLocks noChangeShapeType="1"/>
              </p:cNvSpPr>
              <p:nvPr/>
            </p:nvSpPr>
            <p:spPr bwMode="auto">
              <a:xfrm>
                <a:off x="2358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44" name="Line 141"/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</p:grpSp>
      <p:cxnSp>
        <p:nvCxnSpPr>
          <p:cNvPr id="1003" name="Straight Connector 12"/>
          <p:cNvCxnSpPr>
            <a:cxnSpLocks noChangeShapeType="1"/>
            <a:endCxn id="568" idx="1"/>
          </p:cNvCxnSpPr>
          <p:nvPr/>
        </p:nvCxnSpPr>
        <p:spPr bwMode="auto">
          <a:xfrm>
            <a:off x="2382838" y="2609850"/>
            <a:ext cx="238125" cy="261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4" name="Straight Connector 500"/>
          <p:cNvCxnSpPr>
            <a:cxnSpLocks noChangeShapeType="1"/>
            <a:stCxn id="388" idx="8"/>
            <a:endCxn id="1038" idx="2"/>
          </p:cNvCxnSpPr>
          <p:nvPr/>
        </p:nvCxnSpPr>
        <p:spPr bwMode="auto">
          <a:xfrm>
            <a:off x="1455738" y="2990850"/>
            <a:ext cx="38100" cy="309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5" name="Straight Connector 501"/>
          <p:cNvCxnSpPr>
            <a:cxnSpLocks noChangeShapeType="1"/>
            <a:endCxn id="1038" idx="3"/>
          </p:cNvCxnSpPr>
          <p:nvPr/>
        </p:nvCxnSpPr>
        <p:spPr bwMode="auto">
          <a:xfrm>
            <a:off x="1235075" y="3271838"/>
            <a:ext cx="123825" cy="212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6" name="Straight Connector 502"/>
          <p:cNvCxnSpPr>
            <a:cxnSpLocks noChangeShapeType="1"/>
            <a:endCxn id="536" idx="1"/>
          </p:cNvCxnSpPr>
          <p:nvPr/>
        </p:nvCxnSpPr>
        <p:spPr bwMode="auto">
          <a:xfrm>
            <a:off x="3916363" y="2411413"/>
            <a:ext cx="307975" cy="573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7" name="Straight Connector 503"/>
          <p:cNvCxnSpPr>
            <a:cxnSpLocks noChangeShapeType="1"/>
            <a:endCxn id="536" idx="0"/>
          </p:cNvCxnSpPr>
          <p:nvPr/>
        </p:nvCxnSpPr>
        <p:spPr bwMode="auto">
          <a:xfrm flipH="1">
            <a:off x="4425950" y="2389188"/>
            <a:ext cx="384175" cy="579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8" name="Straight Connector 504"/>
          <p:cNvCxnSpPr>
            <a:cxnSpLocks noChangeShapeType="1"/>
            <a:endCxn id="452" idx="0"/>
          </p:cNvCxnSpPr>
          <p:nvPr/>
        </p:nvCxnSpPr>
        <p:spPr bwMode="auto">
          <a:xfrm>
            <a:off x="6770688" y="2900363"/>
            <a:ext cx="215900" cy="1046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9" name="Straight Connector 505"/>
          <p:cNvCxnSpPr>
            <a:cxnSpLocks noChangeShapeType="1"/>
          </p:cNvCxnSpPr>
          <p:nvPr/>
        </p:nvCxnSpPr>
        <p:spPr bwMode="auto">
          <a:xfrm flipH="1">
            <a:off x="7137400" y="3251200"/>
            <a:ext cx="241300" cy="692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0" name="Straight Connector 506"/>
          <p:cNvCxnSpPr>
            <a:cxnSpLocks noChangeShapeType="1"/>
            <a:stCxn id="380" idx="4"/>
            <a:endCxn id="447" idx="0"/>
          </p:cNvCxnSpPr>
          <p:nvPr/>
        </p:nvCxnSpPr>
        <p:spPr bwMode="auto">
          <a:xfrm flipH="1">
            <a:off x="7483475" y="4229100"/>
            <a:ext cx="541338" cy="249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1" name="Straight Connector 507"/>
          <p:cNvCxnSpPr>
            <a:cxnSpLocks noChangeShapeType="1"/>
          </p:cNvCxnSpPr>
          <p:nvPr/>
        </p:nvCxnSpPr>
        <p:spPr bwMode="auto">
          <a:xfrm flipH="1" flipV="1">
            <a:off x="7454900" y="4573588"/>
            <a:ext cx="796925" cy="614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2" name="Straight Connector 508"/>
          <p:cNvCxnSpPr>
            <a:cxnSpLocks noChangeShapeType="1"/>
            <a:endCxn id="434" idx="5"/>
          </p:cNvCxnSpPr>
          <p:nvPr/>
        </p:nvCxnSpPr>
        <p:spPr bwMode="auto">
          <a:xfrm flipH="1" flipV="1">
            <a:off x="6496050" y="4722813"/>
            <a:ext cx="1047750" cy="966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3" name="Straight Connector 509"/>
          <p:cNvCxnSpPr>
            <a:cxnSpLocks noChangeShapeType="1"/>
            <a:stCxn id="378" idx="0"/>
            <a:endCxn id="1036" idx="5"/>
          </p:cNvCxnSpPr>
          <p:nvPr/>
        </p:nvCxnSpPr>
        <p:spPr bwMode="auto">
          <a:xfrm flipH="1" flipV="1">
            <a:off x="5084763" y="5684838"/>
            <a:ext cx="520700" cy="169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4" name="Straight Connector 510"/>
          <p:cNvCxnSpPr>
            <a:cxnSpLocks noChangeShapeType="1"/>
          </p:cNvCxnSpPr>
          <p:nvPr/>
        </p:nvCxnSpPr>
        <p:spPr bwMode="auto">
          <a:xfrm flipH="1" flipV="1">
            <a:off x="4068763" y="5045075"/>
            <a:ext cx="371475" cy="973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5" name="Straight Connector 511"/>
          <p:cNvCxnSpPr>
            <a:cxnSpLocks noChangeShapeType="1"/>
            <a:stCxn id="375" idx="0"/>
          </p:cNvCxnSpPr>
          <p:nvPr/>
        </p:nvCxnSpPr>
        <p:spPr bwMode="auto">
          <a:xfrm flipV="1">
            <a:off x="3389313" y="5689600"/>
            <a:ext cx="306387" cy="165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6" name="Straight Connector 512"/>
          <p:cNvCxnSpPr>
            <a:cxnSpLocks noChangeShapeType="1"/>
          </p:cNvCxnSpPr>
          <p:nvPr/>
        </p:nvCxnSpPr>
        <p:spPr bwMode="auto">
          <a:xfrm flipV="1">
            <a:off x="1790700" y="5160963"/>
            <a:ext cx="401638" cy="20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7" name="Straight Connector 513"/>
          <p:cNvCxnSpPr>
            <a:cxnSpLocks noChangeShapeType="1"/>
            <a:stCxn id="397" idx="0"/>
          </p:cNvCxnSpPr>
          <p:nvPr/>
        </p:nvCxnSpPr>
        <p:spPr bwMode="auto">
          <a:xfrm flipV="1">
            <a:off x="1179513" y="4467225"/>
            <a:ext cx="227012" cy="282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8" name="Straight Connector 514"/>
          <p:cNvCxnSpPr>
            <a:cxnSpLocks noChangeShapeType="1"/>
            <a:endCxn id="1038" idx="5"/>
          </p:cNvCxnSpPr>
          <p:nvPr/>
        </p:nvCxnSpPr>
        <p:spPr bwMode="auto">
          <a:xfrm flipV="1">
            <a:off x="1155700" y="4368800"/>
            <a:ext cx="203200" cy="7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019" name="Group 20"/>
          <p:cNvGrpSpPr>
            <a:grpSpLocks/>
          </p:cNvGrpSpPr>
          <p:nvPr/>
        </p:nvGrpSpPr>
        <p:grpSpPr bwMode="auto">
          <a:xfrm>
            <a:off x="4713288" y="2871788"/>
            <a:ext cx="2117725" cy="1082675"/>
            <a:chOff x="4712800" y="2871032"/>
            <a:chExt cx="2117908" cy="1082781"/>
          </a:xfrm>
        </p:grpSpPr>
        <p:grpSp>
          <p:nvGrpSpPr>
            <p:cNvPr id="1020" name="Group 16"/>
            <p:cNvGrpSpPr>
              <a:grpSpLocks/>
            </p:cNvGrpSpPr>
            <p:nvPr/>
          </p:nvGrpSpPr>
          <p:grpSpPr bwMode="auto">
            <a:xfrm>
              <a:off x="5677190" y="2871032"/>
              <a:ext cx="530938" cy="338554"/>
              <a:chOff x="5573768" y="2726239"/>
              <a:chExt cx="530938" cy="338554"/>
            </a:xfrm>
          </p:grpSpPr>
          <p:sp>
            <p:nvSpPr>
              <p:cNvPr id="1023" name="Oval 14"/>
              <p:cNvSpPr>
                <a:spLocks noChangeArrowheads="1"/>
              </p:cNvSpPr>
              <p:nvPr/>
            </p:nvSpPr>
            <p:spPr bwMode="auto">
              <a:xfrm>
                <a:off x="5573768" y="2751297"/>
                <a:ext cx="528092" cy="304800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1024" name="TextBox 15"/>
              <p:cNvSpPr txBox="1">
                <a:spLocks noChangeArrowheads="1"/>
              </p:cNvSpPr>
              <p:nvPr/>
            </p:nvSpPr>
            <p:spPr bwMode="auto">
              <a:xfrm>
                <a:off x="5593027" y="2726239"/>
                <a:ext cx="511679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pt-BR" sz="1600">
                    <a:solidFill>
                      <a:schemeClr val="bg1"/>
                    </a:solidFill>
                  </a:rPr>
                  <a:t>IXP</a:t>
                </a:r>
              </a:p>
            </p:txBody>
          </p:sp>
        </p:grpSp>
        <p:cxnSp>
          <p:nvCxnSpPr>
            <p:cNvPr id="1021" name="Straight Connector 18"/>
            <p:cNvCxnSpPr>
              <a:cxnSpLocks noChangeShapeType="1"/>
            </p:cNvCxnSpPr>
            <p:nvPr/>
          </p:nvCxnSpPr>
          <p:spPr bwMode="auto">
            <a:xfrm>
              <a:off x="4712800" y="3050554"/>
              <a:ext cx="964390" cy="26895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2" name="Straight Connector 516"/>
            <p:cNvCxnSpPr>
              <a:cxnSpLocks noChangeShapeType="1"/>
            </p:cNvCxnSpPr>
            <p:nvPr/>
          </p:nvCxnSpPr>
          <p:spPr bwMode="auto">
            <a:xfrm>
              <a:off x="6139092" y="3168890"/>
              <a:ext cx="691616" cy="784923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25" name="Group 39937"/>
          <p:cNvGrpSpPr>
            <a:grpSpLocks/>
          </p:cNvGrpSpPr>
          <p:nvPr/>
        </p:nvGrpSpPr>
        <p:grpSpPr bwMode="auto">
          <a:xfrm>
            <a:off x="3692525" y="3789363"/>
            <a:ext cx="1538288" cy="585787"/>
            <a:chOff x="3692946" y="3789212"/>
            <a:chExt cx="1537885" cy="585306"/>
          </a:xfrm>
        </p:grpSpPr>
        <p:cxnSp>
          <p:nvCxnSpPr>
            <p:cNvPr id="1026" name="Straight Connector 515"/>
            <p:cNvCxnSpPr>
              <a:cxnSpLocks noChangeShapeType="1"/>
              <a:stCxn id="965" idx="0"/>
            </p:cNvCxnSpPr>
            <p:nvPr/>
          </p:nvCxnSpPr>
          <p:spPr bwMode="auto">
            <a:xfrm flipV="1">
              <a:off x="3833272" y="4233204"/>
              <a:ext cx="190444" cy="141314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027" name="Group 518"/>
            <p:cNvGrpSpPr>
              <a:grpSpLocks/>
            </p:cNvGrpSpPr>
            <p:nvPr/>
          </p:nvGrpSpPr>
          <p:grpSpPr bwMode="auto">
            <a:xfrm>
              <a:off x="3932901" y="3934211"/>
              <a:ext cx="530938" cy="338554"/>
              <a:chOff x="5573768" y="2726239"/>
              <a:chExt cx="530938" cy="338554"/>
            </a:xfrm>
          </p:grpSpPr>
          <p:sp>
            <p:nvSpPr>
              <p:cNvPr id="1030" name="Oval 521"/>
              <p:cNvSpPr>
                <a:spLocks noChangeArrowheads="1"/>
              </p:cNvSpPr>
              <p:nvPr/>
            </p:nvSpPr>
            <p:spPr bwMode="auto">
              <a:xfrm>
                <a:off x="5573768" y="2751297"/>
                <a:ext cx="528092" cy="304800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/>
              </a:p>
            </p:txBody>
          </p:sp>
          <p:sp>
            <p:nvSpPr>
              <p:cNvPr id="1031" name="TextBox 522"/>
              <p:cNvSpPr txBox="1">
                <a:spLocks noChangeArrowheads="1"/>
              </p:cNvSpPr>
              <p:nvPr/>
            </p:nvSpPr>
            <p:spPr bwMode="auto">
              <a:xfrm>
                <a:off x="5593027" y="2726239"/>
                <a:ext cx="511679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pt-BR" sz="1600">
                    <a:solidFill>
                      <a:schemeClr val="bg1"/>
                    </a:solidFill>
                  </a:rPr>
                  <a:t>IXP</a:t>
                </a:r>
              </a:p>
            </p:txBody>
          </p:sp>
        </p:grpSp>
        <p:cxnSp>
          <p:nvCxnSpPr>
            <p:cNvPr id="1028" name="Straight Connector 519"/>
            <p:cNvCxnSpPr>
              <a:cxnSpLocks noChangeShapeType="1"/>
              <a:stCxn id="1030" idx="6"/>
              <a:endCxn id="486" idx="1"/>
            </p:cNvCxnSpPr>
            <p:nvPr/>
          </p:nvCxnSpPr>
          <p:spPr bwMode="auto">
            <a:xfrm flipV="1">
              <a:off x="4460993" y="3953654"/>
              <a:ext cx="769838" cy="158015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" name="Straight Connector 520"/>
            <p:cNvCxnSpPr>
              <a:cxnSpLocks noChangeShapeType="1"/>
            </p:cNvCxnSpPr>
            <p:nvPr/>
          </p:nvCxnSpPr>
          <p:spPr bwMode="auto">
            <a:xfrm>
              <a:off x="3692946" y="3789212"/>
              <a:ext cx="342738" cy="204847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32" name="Group 39939"/>
          <p:cNvGrpSpPr>
            <a:grpSpLocks/>
          </p:cNvGrpSpPr>
          <p:nvPr/>
        </p:nvGrpSpPr>
        <p:grpSpPr bwMode="auto">
          <a:xfrm>
            <a:off x="2406650" y="3633788"/>
            <a:ext cx="2901950" cy="1296987"/>
            <a:chOff x="2407287" y="3633041"/>
            <a:chExt cx="2900648" cy="1297685"/>
          </a:xfrm>
        </p:grpSpPr>
        <p:cxnSp>
          <p:nvCxnSpPr>
            <p:cNvPr id="1033" name="Straight Connector 7"/>
            <p:cNvCxnSpPr>
              <a:cxnSpLocks noChangeShapeType="1"/>
              <a:stCxn id="526" idx="5"/>
              <a:endCxn id="484" idx="1"/>
            </p:cNvCxnSpPr>
            <p:nvPr/>
          </p:nvCxnSpPr>
          <p:spPr bwMode="auto">
            <a:xfrm>
              <a:off x="4876256" y="3633041"/>
              <a:ext cx="431679" cy="222499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4" name="Straight Connector 415"/>
            <p:cNvCxnSpPr>
              <a:cxnSpLocks noChangeShapeType="1"/>
              <a:endCxn id="997" idx="0"/>
            </p:cNvCxnSpPr>
            <p:nvPr/>
          </p:nvCxnSpPr>
          <p:spPr bwMode="auto">
            <a:xfrm flipH="1">
              <a:off x="2407287" y="3753131"/>
              <a:ext cx="282429" cy="511372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5" name="Straight Connector 523"/>
            <p:cNvCxnSpPr>
              <a:cxnSpLocks noChangeShapeType="1"/>
              <a:stCxn id="960" idx="0"/>
            </p:cNvCxnSpPr>
            <p:nvPr/>
          </p:nvCxnSpPr>
          <p:spPr bwMode="auto">
            <a:xfrm flipV="1">
              <a:off x="4307545" y="4626270"/>
              <a:ext cx="843636" cy="304456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036" name="Oval 6"/>
          <p:cNvSpPr>
            <a:spLocks noChangeArrowheads="1"/>
          </p:cNvSpPr>
          <p:nvPr/>
        </p:nvSpPr>
        <p:spPr bwMode="auto">
          <a:xfrm>
            <a:off x="3340100" y="5359400"/>
            <a:ext cx="2044700" cy="381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/>
          </a:p>
        </p:txBody>
      </p:sp>
      <p:sp>
        <p:nvSpPr>
          <p:cNvPr id="1037" name="TextBox 9"/>
          <p:cNvSpPr txBox="1">
            <a:spLocks noChangeArrowheads="1"/>
          </p:cNvSpPr>
          <p:nvPr/>
        </p:nvSpPr>
        <p:spPr bwMode="auto">
          <a:xfrm>
            <a:off x="3511932" y="5356034"/>
            <a:ext cx="168187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pt-BR" sz="2000" i="1" dirty="0" err="1" smtClean="0"/>
              <a:t>rede</a:t>
            </a:r>
            <a:r>
              <a:rPr lang="en-US" altLang="pt-BR" sz="2000" i="1" dirty="0" smtClean="0"/>
              <a:t> regional</a:t>
            </a:r>
            <a:endParaRPr lang="en-US" altLang="pt-BR" sz="2000" i="1" dirty="0"/>
          </a:p>
        </p:txBody>
      </p:sp>
      <p:sp>
        <p:nvSpPr>
          <p:cNvPr id="1038" name="Oval 517"/>
          <p:cNvSpPr>
            <a:spLocks noChangeArrowheads="1"/>
          </p:cNvSpPr>
          <p:nvPr/>
        </p:nvSpPr>
        <p:spPr bwMode="auto">
          <a:xfrm rot="5400000">
            <a:off x="867569" y="3736182"/>
            <a:ext cx="1252537" cy="381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/>
          </a:p>
        </p:txBody>
      </p:sp>
      <p:cxnSp>
        <p:nvCxnSpPr>
          <p:cNvPr id="1039" name="Straight Connector 39941"/>
          <p:cNvCxnSpPr>
            <a:cxnSpLocks noChangeShapeType="1"/>
            <a:stCxn id="1038" idx="0"/>
            <a:endCxn id="514" idx="0"/>
          </p:cNvCxnSpPr>
          <p:nvPr/>
        </p:nvCxnSpPr>
        <p:spPr bwMode="auto">
          <a:xfrm flipV="1">
            <a:off x="1684338" y="3654425"/>
            <a:ext cx="758825" cy="273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0" name="Straight Connector 524"/>
          <p:cNvCxnSpPr>
            <a:cxnSpLocks noChangeShapeType="1"/>
            <a:endCxn id="999" idx="1"/>
          </p:cNvCxnSpPr>
          <p:nvPr/>
        </p:nvCxnSpPr>
        <p:spPr bwMode="auto">
          <a:xfrm>
            <a:off x="1685925" y="4111625"/>
            <a:ext cx="466725" cy="269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41" name="Oval 11"/>
          <p:cNvSpPr>
            <a:spLocks noChangeArrowheads="1"/>
          </p:cNvSpPr>
          <p:nvPr/>
        </p:nvSpPr>
        <p:spPr bwMode="auto">
          <a:xfrm>
            <a:off x="1866900" y="3429000"/>
            <a:ext cx="6096000" cy="673100"/>
          </a:xfrm>
          <a:prstGeom prst="ellipse">
            <a:avLst/>
          </a:prstGeom>
          <a:solidFill>
            <a:srgbClr val="FF6600">
              <a:alpha val="7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/>
          </a:p>
        </p:txBody>
      </p:sp>
      <p:sp>
        <p:nvSpPr>
          <p:cNvPr id="1042" name="TextBox 13"/>
          <p:cNvSpPr txBox="1">
            <a:spLocks noChangeArrowheads="1"/>
          </p:cNvSpPr>
          <p:nvPr/>
        </p:nvSpPr>
        <p:spPr bwMode="auto">
          <a:xfrm>
            <a:off x="2771561" y="3541713"/>
            <a:ext cx="44326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pt-BR" i="1" dirty="0" err="1" smtClean="0">
                <a:solidFill>
                  <a:schemeClr val="bg1"/>
                </a:solidFill>
              </a:rPr>
              <a:t>Rede</a:t>
            </a:r>
            <a:r>
              <a:rPr lang="en-US" altLang="pt-BR" i="1" dirty="0" smtClean="0">
                <a:solidFill>
                  <a:schemeClr val="bg1"/>
                </a:solidFill>
              </a:rPr>
              <a:t> de </a:t>
            </a:r>
            <a:r>
              <a:rPr lang="en-US" altLang="pt-BR" i="1" dirty="0" err="1" smtClean="0">
                <a:solidFill>
                  <a:schemeClr val="bg1"/>
                </a:solidFill>
              </a:rPr>
              <a:t>provedor</a:t>
            </a:r>
            <a:r>
              <a:rPr lang="en-US" altLang="pt-BR" i="1" dirty="0" smtClean="0">
                <a:solidFill>
                  <a:schemeClr val="bg1"/>
                </a:solidFill>
              </a:rPr>
              <a:t> de </a:t>
            </a:r>
            <a:r>
              <a:rPr lang="en-US" altLang="pt-BR" i="1" dirty="0" err="1" smtClean="0">
                <a:solidFill>
                  <a:schemeClr val="bg1"/>
                </a:solidFill>
              </a:rPr>
              <a:t>conteúdo</a:t>
            </a:r>
            <a:endParaRPr lang="en-US" altLang="pt-BR" i="1" dirty="0">
              <a:solidFill>
                <a:schemeClr val="bg1"/>
              </a:solidFill>
            </a:endParaRPr>
          </a:p>
        </p:txBody>
      </p:sp>
      <p:cxnSp>
        <p:nvCxnSpPr>
          <p:cNvPr id="1043" name="Straight Connector 19"/>
          <p:cNvCxnSpPr>
            <a:cxnSpLocks noChangeShapeType="1"/>
            <a:stCxn id="401" idx="2"/>
          </p:cNvCxnSpPr>
          <p:nvPr/>
        </p:nvCxnSpPr>
        <p:spPr bwMode="auto">
          <a:xfrm flipH="1">
            <a:off x="6540500" y="2867025"/>
            <a:ext cx="150813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4" name="Straight Connector 525"/>
          <p:cNvCxnSpPr>
            <a:cxnSpLocks noChangeShapeType="1"/>
            <a:endCxn id="1041" idx="7"/>
          </p:cNvCxnSpPr>
          <p:nvPr/>
        </p:nvCxnSpPr>
        <p:spPr bwMode="auto">
          <a:xfrm flipH="1">
            <a:off x="7070725" y="3221038"/>
            <a:ext cx="142875" cy="306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5" name="Straight Connector 526"/>
          <p:cNvCxnSpPr>
            <a:cxnSpLocks noChangeShapeType="1"/>
          </p:cNvCxnSpPr>
          <p:nvPr/>
        </p:nvCxnSpPr>
        <p:spPr bwMode="auto">
          <a:xfrm flipH="1">
            <a:off x="5773738" y="3205163"/>
            <a:ext cx="111125" cy="24447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6" name="Straight Connector 527"/>
          <p:cNvCxnSpPr>
            <a:cxnSpLocks noChangeShapeType="1"/>
            <a:endCxn id="1041" idx="1"/>
          </p:cNvCxnSpPr>
          <p:nvPr/>
        </p:nvCxnSpPr>
        <p:spPr bwMode="auto">
          <a:xfrm>
            <a:off x="2682875" y="3008313"/>
            <a:ext cx="76200" cy="519112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7" name="Straight Connector 528"/>
          <p:cNvCxnSpPr>
            <a:cxnSpLocks noChangeShapeType="1"/>
            <a:endCxn id="965" idx="1"/>
          </p:cNvCxnSpPr>
          <p:nvPr/>
        </p:nvCxnSpPr>
        <p:spPr bwMode="auto">
          <a:xfrm>
            <a:off x="3413125" y="4049713"/>
            <a:ext cx="239713" cy="33972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8" name="Straight Connector 529"/>
          <p:cNvCxnSpPr>
            <a:cxnSpLocks noChangeShapeType="1"/>
          </p:cNvCxnSpPr>
          <p:nvPr/>
        </p:nvCxnSpPr>
        <p:spPr bwMode="auto">
          <a:xfrm>
            <a:off x="2303463" y="2651125"/>
            <a:ext cx="14287" cy="941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9" name="Straight Connector 530"/>
          <p:cNvCxnSpPr>
            <a:cxnSpLocks noChangeShapeType="1"/>
          </p:cNvCxnSpPr>
          <p:nvPr/>
        </p:nvCxnSpPr>
        <p:spPr bwMode="auto">
          <a:xfrm flipH="1">
            <a:off x="1693863" y="3935413"/>
            <a:ext cx="528637" cy="117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0" name="Straight Connector 531"/>
          <p:cNvCxnSpPr>
            <a:cxnSpLocks noChangeShapeType="1"/>
            <a:stCxn id="380" idx="3"/>
          </p:cNvCxnSpPr>
          <p:nvPr/>
        </p:nvCxnSpPr>
        <p:spPr bwMode="auto">
          <a:xfrm flipH="1" flipV="1">
            <a:off x="7713663" y="3903663"/>
            <a:ext cx="400050" cy="282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1" name="Straight Connector 532"/>
          <p:cNvCxnSpPr>
            <a:cxnSpLocks noChangeShapeType="1"/>
            <a:stCxn id="382" idx="4"/>
          </p:cNvCxnSpPr>
          <p:nvPr/>
        </p:nvCxnSpPr>
        <p:spPr bwMode="auto">
          <a:xfrm flipH="1" flipV="1">
            <a:off x="7624763" y="3929063"/>
            <a:ext cx="628650" cy="1214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0627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/>
              <a:t>Estrutura da Internet: rede de redes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5CA30C-BB3F-4695-823B-CAA85338B9D0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  <p:grpSp>
        <p:nvGrpSpPr>
          <p:cNvPr id="578" name="Group 67"/>
          <p:cNvGrpSpPr>
            <a:grpSpLocks/>
          </p:cNvGrpSpPr>
          <p:nvPr/>
        </p:nvGrpSpPr>
        <p:grpSpPr bwMode="auto">
          <a:xfrm>
            <a:off x="1221650" y="1161588"/>
            <a:ext cx="6813209" cy="3545015"/>
            <a:chOff x="1066800" y="1371600"/>
            <a:chExt cx="7194549" cy="3984625"/>
          </a:xfrm>
        </p:grpSpPr>
        <p:sp>
          <p:nvSpPr>
            <p:cNvPr id="579" name="Oval 76"/>
            <p:cNvSpPr>
              <a:spLocks noChangeArrowheads="1"/>
            </p:cNvSpPr>
            <p:nvPr/>
          </p:nvSpPr>
          <p:spPr bwMode="auto">
            <a:xfrm>
              <a:off x="1981200" y="4724400"/>
              <a:ext cx="793749" cy="631825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pt-BR" sz="1600"/>
                <a:t>access</a:t>
              </a:r>
            </a:p>
            <a:p>
              <a:pPr algn="ctr"/>
              <a:r>
                <a:rPr lang="en-US" altLang="pt-BR" sz="1600"/>
                <a:t>ISP</a:t>
              </a:r>
            </a:p>
          </p:txBody>
        </p:sp>
        <p:sp>
          <p:nvSpPr>
            <p:cNvPr id="580" name="Oval 76"/>
            <p:cNvSpPr>
              <a:spLocks noChangeArrowheads="1"/>
            </p:cNvSpPr>
            <p:nvPr/>
          </p:nvSpPr>
          <p:spPr bwMode="auto">
            <a:xfrm>
              <a:off x="1066800" y="4724400"/>
              <a:ext cx="793749" cy="631825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pt-BR" sz="1600"/>
                <a:t>access</a:t>
              </a:r>
            </a:p>
            <a:p>
              <a:pPr algn="ctr"/>
              <a:r>
                <a:rPr lang="en-US" altLang="pt-BR" sz="1600"/>
                <a:t>ISP</a:t>
              </a:r>
            </a:p>
          </p:txBody>
        </p:sp>
        <p:sp>
          <p:nvSpPr>
            <p:cNvPr id="581" name="Oval 76"/>
            <p:cNvSpPr>
              <a:spLocks noChangeArrowheads="1"/>
            </p:cNvSpPr>
            <p:nvPr/>
          </p:nvSpPr>
          <p:spPr bwMode="auto">
            <a:xfrm>
              <a:off x="5638800" y="4724400"/>
              <a:ext cx="793749" cy="631825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pt-BR" sz="1600"/>
                <a:t>access</a:t>
              </a:r>
            </a:p>
            <a:p>
              <a:pPr algn="ctr"/>
              <a:r>
                <a:rPr lang="en-US" altLang="pt-BR" sz="1600"/>
                <a:t>ISP</a:t>
              </a:r>
            </a:p>
          </p:txBody>
        </p:sp>
        <p:sp>
          <p:nvSpPr>
            <p:cNvPr id="582" name="Oval 76"/>
            <p:cNvSpPr>
              <a:spLocks noChangeArrowheads="1"/>
            </p:cNvSpPr>
            <p:nvPr/>
          </p:nvSpPr>
          <p:spPr bwMode="auto">
            <a:xfrm>
              <a:off x="4724400" y="4724400"/>
              <a:ext cx="793749" cy="631825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pt-BR" sz="1600" dirty="0"/>
                <a:t>access</a:t>
              </a:r>
            </a:p>
            <a:p>
              <a:pPr algn="ctr"/>
              <a:r>
                <a:rPr lang="en-US" altLang="pt-BR" sz="1600" dirty="0"/>
                <a:t>ISP</a:t>
              </a:r>
            </a:p>
          </p:txBody>
        </p:sp>
        <p:sp>
          <p:nvSpPr>
            <p:cNvPr id="583" name="Oval 76"/>
            <p:cNvSpPr>
              <a:spLocks noChangeArrowheads="1"/>
            </p:cNvSpPr>
            <p:nvPr/>
          </p:nvSpPr>
          <p:spPr bwMode="auto">
            <a:xfrm>
              <a:off x="3810000" y="4724400"/>
              <a:ext cx="793749" cy="631825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pt-BR" sz="1600"/>
                <a:t>access</a:t>
              </a:r>
            </a:p>
            <a:p>
              <a:pPr algn="ctr"/>
              <a:r>
                <a:rPr lang="en-US" altLang="pt-BR" sz="1600"/>
                <a:t>ISP</a:t>
              </a:r>
            </a:p>
          </p:txBody>
        </p:sp>
        <p:sp>
          <p:nvSpPr>
            <p:cNvPr id="584" name="Oval 76"/>
            <p:cNvSpPr>
              <a:spLocks noChangeArrowheads="1"/>
            </p:cNvSpPr>
            <p:nvPr/>
          </p:nvSpPr>
          <p:spPr bwMode="auto">
            <a:xfrm>
              <a:off x="2895600" y="4724400"/>
              <a:ext cx="793749" cy="631825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pt-BR" sz="1600"/>
                <a:t>access</a:t>
              </a:r>
            </a:p>
            <a:p>
              <a:pPr algn="ctr"/>
              <a:r>
                <a:rPr lang="en-US" altLang="pt-BR" sz="1600"/>
                <a:t>ISP</a:t>
              </a:r>
            </a:p>
          </p:txBody>
        </p:sp>
        <p:sp>
          <p:nvSpPr>
            <p:cNvPr id="585" name="Oval 76"/>
            <p:cNvSpPr>
              <a:spLocks noChangeArrowheads="1"/>
            </p:cNvSpPr>
            <p:nvPr/>
          </p:nvSpPr>
          <p:spPr bwMode="auto">
            <a:xfrm>
              <a:off x="6553200" y="4724400"/>
              <a:ext cx="793749" cy="631825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pt-BR" sz="1600"/>
                <a:t>access</a:t>
              </a:r>
            </a:p>
            <a:p>
              <a:pPr algn="ctr"/>
              <a:r>
                <a:rPr lang="en-US" altLang="pt-BR" sz="1600"/>
                <a:t>ISP</a:t>
              </a:r>
            </a:p>
          </p:txBody>
        </p:sp>
        <p:sp>
          <p:nvSpPr>
            <p:cNvPr id="586" name="Oval 76"/>
            <p:cNvSpPr>
              <a:spLocks noChangeArrowheads="1"/>
            </p:cNvSpPr>
            <p:nvPr/>
          </p:nvSpPr>
          <p:spPr bwMode="auto">
            <a:xfrm>
              <a:off x="7467600" y="4724400"/>
              <a:ext cx="793749" cy="631825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pt-BR" sz="1600"/>
                <a:t>access</a:t>
              </a:r>
            </a:p>
            <a:p>
              <a:pPr algn="ctr"/>
              <a:r>
                <a:rPr lang="en-US" altLang="pt-BR" sz="1600"/>
                <a:t>ISP</a:t>
              </a:r>
            </a:p>
          </p:txBody>
        </p:sp>
        <p:sp>
          <p:nvSpPr>
            <p:cNvPr id="587" name="Oval 33"/>
            <p:cNvSpPr>
              <a:spLocks noChangeArrowheads="1"/>
            </p:cNvSpPr>
            <p:nvPr/>
          </p:nvSpPr>
          <p:spPr bwMode="auto">
            <a:xfrm>
              <a:off x="2438400" y="3429000"/>
              <a:ext cx="1863725" cy="79057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pt-BR" sz="2000" dirty="0" smtClean="0">
                  <a:solidFill>
                    <a:srgbClr val="808080"/>
                  </a:solidFill>
                </a:rPr>
                <a:t>ISP Regional</a:t>
              </a:r>
              <a:endParaRPr lang="en-US" altLang="pt-BR" sz="2000" dirty="0">
                <a:solidFill>
                  <a:srgbClr val="808080"/>
                </a:solidFill>
              </a:endParaRPr>
            </a:p>
          </p:txBody>
        </p:sp>
        <p:sp>
          <p:nvSpPr>
            <p:cNvPr id="588" name="Oval 33"/>
            <p:cNvSpPr>
              <a:spLocks noChangeArrowheads="1"/>
            </p:cNvSpPr>
            <p:nvPr/>
          </p:nvSpPr>
          <p:spPr bwMode="auto">
            <a:xfrm>
              <a:off x="4800600" y="3429000"/>
              <a:ext cx="1863725" cy="79057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pt-BR" sz="2000" dirty="0">
                  <a:solidFill>
                    <a:srgbClr val="808080"/>
                  </a:solidFill>
                </a:rPr>
                <a:t>ISP Regional</a:t>
              </a:r>
            </a:p>
          </p:txBody>
        </p:sp>
        <p:sp>
          <p:nvSpPr>
            <p:cNvPr id="589" name="Rectangle 78"/>
            <p:cNvSpPr/>
            <p:nvPr/>
          </p:nvSpPr>
          <p:spPr>
            <a:xfrm>
              <a:off x="2133157" y="2819400"/>
              <a:ext cx="609985" cy="4572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dirty="0"/>
                <a:t>IXP</a:t>
              </a:r>
            </a:p>
          </p:txBody>
        </p:sp>
        <p:sp>
          <p:nvSpPr>
            <p:cNvPr id="590" name="Rectangle 79"/>
            <p:cNvSpPr/>
            <p:nvPr/>
          </p:nvSpPr>
          <p:spPr>
            <a:xfrm>
              <a:off x="4801284" y="2743200"/>
              <a:ext cx="608494" cy="4572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dirty="0"/>
                <a:t>IXP</a:t>
              </a:r>
            </a:p>
          </p:txBody>
        </p:sp>
        <p:sp>
          <p:nvSpPr>
            <p:cNvPr id="591" name="Oval 34"/>
            <p:cNvSpPr>
              <a:spLocks noChangeArrowheads="1"/>
            </p:cNvSpPr>
            <p:nvPr/>
          </p:nvSpPr>
          <p:spPr bwMode="auto">
            <a:xfrm>
              <a:off x="1143000" y="1600200"/>
              <a:ext cx="1863725" cy="790575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pt-BR">
                  <a:solidFill>
                    <a:schemeClr val="bg1"/>
                  </a:solidFill>
                </a:rPr>
                <a:t>Tier 1 ISP</a:t>
              </a:r>
              <a:endParaRPr lang="en-US" altLang="pt-BR"/>
            </a:p>
          </p:txBody>
        </p:sp>
        <p:sp>
          <p:nvSpPr>
            <p:cNvPr id="592" name="Oval 34"/>
            <p:cNvSpPr>
              <a:spLocks noChangeArrowheads="1"/>
            </p:cNvSpPr>
            <p:nvPr/>
          </p:nvSpPr>
          <p:spPr bwMode="auto">
            <a:xfrm>
              <a:off x="3352800" y="1600200"/>
              <a:ext cx="1863725" cy="790575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pt-BR">
                  <a:solidFill>
                    <a:schemeClr val="bg1"/>
                  </a:solidFill>
                </a:rPr>
                <a:t>Tier 1 ISP</a:t>
              </a:r>
              <a:endParaRPr lang="en-US" altLang="pt-BR"/>
            </a:p>
          </p:txBody>
        </p:sp>
        <p:sp>
          <p:nvSpPr>
            <p:cNvPr id="593" name="Oval 34"/>
            <p:cNvSpPr>
              <a:spLocks noChangeArrowheads="1"/>
            </p:cNvSpPr>
            <p:nvPr/>
          </p:nvSpPr>
          <p:spPr bwMode="auto">
            <a:xfrm>
              <a:off x="5638800" y="1600200"/>
              <a:ext cx="1981200" cy="838200"/>
            </a:xfrm>
            <a:prstGeom prst="ellipse">
              <a:avLst/>
            </a:prstGeom>
            <a:solidFill>
              <a:srgbClr val="00206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pt-BR">
                  <a:solidFill>
                    <a:schemeClr val="bg1"/>
                  </a:solidFill>
                </a:rPr>
                <a:t>Google</a:t>
              </a:r>
              <a:endParaRPr lang="en-US" altLang="pt-BR"/>
            </a:p>
          </p:txBody>
        </p:sp>
        <p:cxnSp>
          <p:nvCxnSpPr>
            <p:cNvPr id="594" name="Straight Connector 83"/>
            <p:cNvCxnSpPr>
              <a:endCxn id="580" idx="0"/>
            </p:cNvCxnSpPr>
            <p:nvPr/>
          </p:nvCxnSpPr>
          <p:spPr>
            <a:xfrm rot="5400000">
              <a:off x="427081" y="3398633"/>
              <a:ext cx="2362200" cy="28933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5" name="Straight Connector 84"/>
            <p:cNvCxnSpPr>
              <a:stCxn id="587" idx="4"/>
            </p:cNvCxnSpPr>
            <p:nvPr/>
          </p:nvCxnSpPr>
          <p:spPr>
            <a:xfrm rot="5400000">
              <a:off x="3070887" y="4425754"/>
              <a:ext cx="504825" cy="924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6" name="Straight Connector 85"/>
            <p:cNvCxnSpPr>
              <a:stCxn id="587" idx="3"/>
            </p:cNvCxnSpPr>
            <p:nvPr/>
          </p:nvCxnSpPr>
          <p:spPr>
            <a:xfrm rot="5400000">
              <a:off x="2265003" y="4277579"/>
              <a:ext cx="620712" cy="2729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7" name="Straight Connector 86"/>
            <p:cNvCxnSpPr/>
            <p:nvPr/>
          </p:nvCxnSpPr>
          <p:spPr>
            <a:xfrm rot="16200000" flipH="1">
              <a:off x="808066" y="3459105"/>
              <a:ext cx="2438400" cy="2445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8" name="Straight Connector 87"/>
            <p:cNvCxnSpPr>
              <a:stCxn id="589" idx="2"/>
            </p:cNvCxnSpPr>
            <p:nvPr/>
          </p:nvCxnSpPr>
          <p:spPr>
            <a:xfrm rot="5400000">
              <a:off x="1333803" y="3771707"/>
              <a:ext cx="1600200" cy="60998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9" name="Rectangle 88"/>
            <p:cNvSpPr/>
            <p:nvPr/>
          </p:nvSpPr>
          <p:spPr>
            <a:xfrm>
              <a:off x="7315797" y="2819400"/>
              <a:ext cx="608494" cy="4572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dirty="0"/>
                <a:t>IXP</a:t>
              </a:r>
            </a:p>
          </p:txBody>
        </p:sp>
        <p:cxnSp>
          <p:nvCxnSpPr>
            <p:cNvPr id="600" name="Straight Connector 89"/>
            <p:cNvCxnSpPr/>
            <p:nvPr/>
          </p:nvCxnSpPr>
          <p:spPr>
            <a:xfrm rot="16200000" flipH="1">
              <a:off x="3747986" y="4252513"/>
              <a:ext cx="504825" cy="3818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1" name="Straight Connector 90"/>
            <p:cNvCxnSpPr>
              <a:stCxn id="588" idx="2"/>
              <a:endCxn id="587" idx="6"/>
            </p:cNvCxnSpPr>
            <p:nvPr/>
          </p:nvCxnSpPr>
          <p:spPr>
            <a:xfrm rot="10800000">
              <a:off x="4301663" y="3824288"/>
              <a:ext cx="49962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2" name="Straight Connector 91"/>
            <p:cNvCxnSpPr/>
            <p:nvPr/>
          </p:nvCxnSpPr>
          <p:spPr>
            <a:xfrm rot="5400000">
              <a:off x="4931639" y="4288692"/>
              <a:ext cx="620713" cy="2729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3" name="Straight Connector 92"/>
            <p:cNvCxnSpPr/>
            <p:nvPr/>
          </p:nvCxnSpPr>
          <p:spPr>
            <a:xfrm rot="16200000" flipH="1">
              <a:off x="5633414" y="4425226"/>
              <a:ext cx="544513" cy="7606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4" name="Straight Connector 93"/>
            <p:cNvCxnSpPr>
              <a:stCxn id="588" idx="5"/>
            </p:cNvCxnSpPr>
            <p:nvPr/>
          </p:nvCxnSpPr>
          <p:spPr>
            <a:xfrm rot="16200000" flipH="1">
              <a:off x="6276143" y="4218669"/>
              <a:ext cx="620712" cy="39074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5" name="Straight Connector 94"/>
            <p:cNvCxnSpPr>
              <a:stCxn id="593" idx="4"/>
            </p:cNvCxnSpPr>
            <p:nvPr/>
          </p:nvCxnSpPr>
          <p:spPr>
            <a:xfrm rot="16200000" flipH="1">
              <a:off x="5747409" y="3320741"/>
              <a:ext cx="2297113" cy="53243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6" name="Straight Connector 95"/>
            <p:cNvCxnSpPr/>
            <p:nvPr/>
          </p:nvCxnSpPr>
          <p:spPr>
            <a:xfrm rot="10800000">
              <a:off x="2971328" y="1981200"/>
              <a:ext cx="49962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7" name="Straight Connector 96"/>
            <p:cNvCxnSpPr/>
            <p:nvPr/>
          </p:nvCxnSpPr>
          <p:spPr>
            <a:xfrm rot="10800000">
              <a:off x="5181593" y="1981200"/>
              <a:ext cx="4981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8" name="Arc 97"/>
            <p:cNvSpPr/>
            <p:nvPr/>
          </p:nvSpPr>
          <p:spPr>
            <a:xfrm>
              <a:off x="2133157" y="1371600"/>
              <a:ext cx="4190855" cy="457200"/>
            </a:xfrm>
            <a:prstGeom prst="arc">
              <a:avLst>
                <a:gd name="adj1" fmla="val 10681875"/>
                <a:gd name="adj2" fmla="val 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609" name="Straight Connector 98"/>
            <p:cNvCxnSpPr/>
            <p:nvPr/>
          </p:nvCxnSpPr>
          <p:spPr>
            <a:xfrm rot="16200000" flipH="1">
              <a:off x="6972290" y="2399831"/>
              <a:ext cx="533400" cy="3057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0" name="Straight Connector 99"/>
            <p:cNvCxnSpPr>
              <a:endCxn id="589" idx="0"/>
            </p:cNvCxnSpPr>
            <p:nvPr/>
          </p:nvCxnSpPr>
          <p:spPr>
            <a:xfrm rot="16200000" flipH="1">
              <a:off x="2095457" y="2475961"/>
              <a:ext cx="457200" cy="22967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1" name="Straight Connector 100"/>
            <p:cNvCxnSpPr/>
            <p:nvPr/>
          </p:nvCxnSpPr>
          <p:spPr>
            <a:xfrm rot="16200000" flipH="1">
              <a:off x="2628635" y="3238707"/>
              <a:ext cx="457200" cy="22818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2" name="Straight Connector 101"/>
            <p:cNvCxnSpPr/>
            <p:nvPr/>
          </p:nvCxnSpPr>
          <p:spPr>
            <a:xfrm rot="10800000" flipV="1">
              <a:off x="2743142" y="2209800"/>
              <a:ext cx="2972375" cy="7731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3" name="Straight Connector 102"/>
            <p:cNvCxnSpPr/>
            <p:nvPr/>
          </p:nvCxnSpPr>
          <p:spPr>
            <a:xfrm rot="16200000" flipH="1">
              <a:off x="4662218" y="2423713"/>
              <a:ext cx="504825" cy="3818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4" name="Straight Connector 103"/>
            <p:cNvCxnSpPr/>
            <p:nvPr/>
          </p:nvCxnSpPr>
          <p:spPr>
            <a:xfrm rot="5400000">
              <a:off x="3314806" y="2856893"/>
              <a:ext cx="1143000" cy="1536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5" name="Straight Connector 104"/>
            <p:cNvCxnSpPr/>
            <p:nvPr/>
          </p:nvCxnSpPr>
          <p:spPr>
            <a:xfrm rot="16200000" flipH="1">
              <a:off x="5105256" y="3276738"/>
              <a:ext cx="304800" cy="1521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6" name="Straight Connector 105"/>
            <p:cNvCxnSpPr/>
            <p:nvPr/>
          </p:nvCxnSpPr>
          <p:spPr>
            <a:xfrm rot="10800000" flipV="1">
              <a:off x="4039175" y="3124200"/>
              <a:ext cx="762109" cy="5445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7" name="Straight Connector 106"/>
            <p:cNvCxnSpPr>
              <a:stCxn id="591" idx="5"/>
            </p:cNvCxnSpPr>
            <p:nvPr/>
          </p:nvCxnSpPr>
          <p:spPr>
            <a:xfrm rot="16200000" flipH="1">
              <a:off x="3070757" y="1938325"/>
              <a:ext cx="1470025" cy="214315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8" name="Straight Connector 107"/>
            <p:cNvCxnSpPr>
              <a:stCxn id="599" idx="2"/>
            </p:cNvCxnSpPr>
            <p:nvPr/>
          </p:nvCxnSpPr>
          <p:spPr>
            <a:xfrm rot="16200000" flipH="1">
              <a:off x="7004680" y="3891964"/>
              <a:ext cx="1458913" cy="22818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9" name="Straight Connector 108"/>
            <p:cNvCxnSpPr/>
            <p:nvPr/>
          </p:nvCxnSpPr>
          <p:spPr>
            <a:xfrm rot="5400000">
              <a:off x="6052348" y="3472202"/>
              <a:ext cx="1535113" cy="11439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0" name="Straight Connector 109"/>
            <p:cNvCxnSpPr>
              <a:stCxn id="599" idx="1"/>
            </p:cNvCxnSpPr>
            <p:nvPr/>
          </p:nvCxnSpPr>
          <p:spPr>
            <a:xfrm rot="10800000" flipV="1">
              <a:off x="6095826" y="3048001"/>
              <a:ext cx="1219971" cy="4683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1" name="Straight Connector 110"/>
            <p:cNvCxnSpPr>
              <a:endCxn id="590" idx="3"/>
            </p:cNvCxnSpPr>
            <p:nvPr/>
          </p:nvCxnSpPr>
          <p:spPr>
            <a:xfrm rot="10800000" flipV="1">
              <a:off x="5409778" y="2362200"/>
              <a:ext cx="780007" cy="6096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2" name="Straight Connector 111"/>
            <p:cNvCxnSpPr/>
            <p:nvPr/>
          </p:nvCxnSpPr>
          <p:spPr>
            <a:xfrm>
              <a:off x="5053332" y="2217738"/>
              <a:ext cx="2286327" cy="6858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aixaDeTexto 2"/>
          <p:cNvSpPr txBox="1"/>
          <p:nvPr/>
        </p:nvSpPr>
        <p:spPr>
          <a:xfrm>
            <a:off x="163271" y="4814732"/>
            <a:ext cx="877752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 smtClean="0">
                <a:latin typeface="+mn-lt"/>
              </a:rPr>
              <a:t>No centro: pequeno no. de grandes redes bem conectadas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1800" dirty="0" err="1" smtClean="0">
                <a:solidFill>
                  <a:srgbClr val="FF0000"/>
                </a:solidFill>
                <a:latin typeface="+mn-lt"/>
              </a:rPr>
              <a:t>ISPs</a:t>
            </a:r>
            <a:r>
              <a:rPr lang="pt-BR" sz="1800" dirty="0" smtClean="0">
                <a:solidFill>
                  <a:srgbClr val="FF0000"/>
                </a:solidFill>
                <a:latin typeface="+mn-lt"/>
              </a:rPr>
              <a:t> comerciais “tier-1” </a:t>
            </a:r>
            <a:r>
              <a:rPr lang="pt-BR" sz="1800" dirty="0" smtClean="0">
                <a:latin typeface="+mn-lt"/>
              </a:rPr>
              <a:t>(ex., </a:t>
            </a:r>
            <a:r>
              <a:rPr lang="pt-BR" sz="1800" dirty="0" err="1" smtClean="0">
                <a:latin typeface="+mn-lt"/>
              </a:rPr>
              <a:t>Level</a:t>
            </a:r>
            <a:r>
              <a:rPr lang="pt-BR" sz="1800" dirty="0" smtClean="0">
                <a:latin typeface="+mn-lt"/>
              </a:rPr>
              <a:t> 3, Sprint, AT&amp;T, NTT), cobertura nacional e internacional)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1800" dirty="0" smtClean="0">
                <a:solidFill>
                  <a:srgbClr val="FF0000"/>
                </a:solidFill>
                <a:latin typeface="+mn-lt"/>
              </a:rPr>
              <a:t>rede de provedor de conteúdo </a:t>
            </a:r>
            <a:r>
              <a:rPr lang="pt-BR" sz="1800" dirty="0" smtClean="0">
                <a:latin typeface="+mn-lt"/>
              </a:rPr>
              <a:t>(ex. Google): rede privada que conecta os seus centros de dados à Internet, normalmente “</a:t>
            </a:r>
            <a:r>
              <a:rPr lang="pt-BR" sz="1800" dirty="0" err="1" smtClean="0">
                <a:latin typeface="+mn-lt"/>
              </a:rPr>
              <a:t>bypassando</a:t>
            </a:r>
            <a:r>
              <a:rPr lang="pt-BR" sz="1800" dirty="0" smtClean="0">
                <a:latin typeface="+mn-lt"/>
              </a:rPr>
              <a:t>” </a:t>
            </a:r>
            <a:r>
              <a:rPr lang="pt-BR" sz="1800" dirty="0" err="1" smtClean="0">
                <a:latin typeface="+mn-lt"/>
              </a:rPr>
              <a:t>ISPs</a:t>
            </a:r>
            <a:r>
              <a:rPr lang="pt-BR" sz="1800" dirty="0" smtClean="0">
                <a:latin typeface="+mn-lt"/>
              </a:rPr>
              <a:t> tier-1 e regionais.</a:t>
            </a:r>
            <a:endParaRPr lang="pt-BR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1320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ISP Tier-1: </a:t>
            </a:r>
            <a:r>
              <a:rPr lang="pt-BR" dirty="0" err="1" smtClean="0"/>
              <a:t>ex</a:t>
            </a:r>
            <a:r>
              <a:rPr lang="pt-BR" dirty="0" smtClean="0"/>
              <a:t>: Sprint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06502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ADDB34F-898A-4620-9F08-5A4CF15D1C43}" type="slidenum">
              <a:rPr lang="en-US" smtClean="0"/>
              <a:pPr/>
              <a:t>70</a:t>
            </a:fld>
            <a:endParaRPr lang="en-US" smtClean="0"/>
          </a:p>
        </p:txBody>
      </p:sp>
      <p:pic>
        <p:nvPicPr>
          <p:cNvPr id="8" name="Picture 3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1452563"/>
            <a:ext cx="8385175" cy="476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187"/>
          <p:cNvGrpSpPr>
            <a:grpSpLocks/>
          </p:cNvGrpSpPr>
          <p:nvPr/>
        </p:nvGrpSpPr>
        <p:grpSpPr bwMode="auto">
          <a:xfrm>
            <a:off x="1371600" y="1662113"/>
            <a:ext cx="3179763" cy="3081337"/>
            <a:chOff x="864" y="1047"/>
            <a:chExt cx="2003" cy="1941"/>
          </a:xfrm>
        </p:grpSpPr>
        <p:sp>
          <p:nvSpPr>
            <p:cNvPr id="10" name="Rectangle 202"/>
            <p:cNvSpPr>
              <a:spLocks noChangeArrowheads="1"/>
            </p:cNvSpPr>
            <p:nvPr/>
          </p:nvSpPr>
          <p:spPr bwMode="auto">
            <a:xfrm>
              <a:off x="1307" y="1103"/>
              <a:ext cx="1560" cy="18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11" name="Line 205"/>
            <p:cNvSpPr>
              <a:spLocks noChangeShapeType="1"/>
            </p:cNvSpPr>
            <p:nvPr/>
          </p:nvSpPr>
          <p:spPr bwMode="auto">
            <a:xfrm flipH="1">
              <a:off x="1408" y="1945"/>
              <a:ext cx="28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Line 206"/>
            <p:cNvSpPr>
              <a:spLocks noChangeShapeType="1"/>
            </p:cNvSpPr>
            <p:nvPr/>
          </p:nvSpPr>
          <p:spPr bwMode="auto">
            <a:xfrm flipH="1">
              <a:off x="1408" y="2028"/>
              <a:ext cx="28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 Box 207"/>
            <p:cNvSpPr txBox="1">
              <a:spLocks noChangeArrowheads="1"/>
            </p:cNvSpPr>
            <p:nvPr/>
          </p:nvSpPr>
          <p:spPr bwMode="auto">
            <a:xfrm flipH="1">
              <a:off x="1336" y="1789"/>
              <a:ext cx="229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>
                  <a:latin typeface="Times New Roman" pitchFamily="18" charset="0"/>
                </a:rPr>
                <a:t>…</a:t>
              </a:r>
            </a:p>
          </p:txBody>
        </p:sp>
        <p:grpSp>
          <p:nvGrpSpPr>
            <p:cNvPr id="14" name="Group 208"/>
            <p:cNvGrpSpPr>
              <a:grpSpLocks/>
            </p:cNvGrpSpPr>
            <p:nvPr/>
          </p:nvGrpSpPr>
          <p:grpSpPr bwMode="auto">
            <a:xfrm flipH="1">
              <a:off x="1617" y="2063"/>
              <a:ext cx="775" cy="284"/>
              <a:chOff x="2927" y="2500"/>
              <a:chExt cx="949" cy="332"/>
            </a:xfrm>
          </p:grpSpPr>
          <p:sp>
            <p:nvSpPr>
              <p:cNvPr id="86" name="Line 209"/>
              <p:cNvSpPr>
                <a:spLocks noChangeShapeType="1"/>
              </p:cNvSpPr>
              <p:nvPr/>
            </p:nvSpPr>
            <p:spPr bwMode="auto">
              <a:xfrm flipH="1">
                <a:off x="2927" y="2515"/>
                <a:ext cx="236" cy="31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7" name="Line 210"/>
              <p:cNvSpPr>
                <a:spLocks noChangeShapeType="1"/>
              </p:cNvSpPr>
              <p:nvPr/>
            </p:nvSpPr>
            <p:spPr bwMode="auto">
              <a:xfrm>
                <a:off x="3209" y="2500"/>
                <a:ext cx="201" cy="33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8" name="Line 211"/>
              <p:cNvSpPr>
                <a:spLocks noChangeShapeType="1"/>
              </p:cNvSpPr>
              <p:nvPr/>
            </p:nvSpPr>
            <p:spPr bwMode="auto">
              <a:xfrm>
                <a:off x="3315" y="2500"/>
                <a:ext cx="561" cy="32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15" name="Line 212"/>
            <p:cNvSpPr>
              <a:spLocks noChangeShapeType="1"/>
            </p:cNvSpPr>
            <p:nvPr/>
          </p:nvSpPr>
          <p:spPr bwMode="auto">
            <a:xfrm flipH="1" flipV="1">
              <a:off x="1819" y="1533"/>
              <a:ext cx="0" cy="35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Line 213"/>
            <p:cNvSpPr>
              <a:spLocks noChangeShapeType="1"/>
            </p:cNvSpPr>
            <p:nvPr/>
          </p:nvSpPr>
          <p:spPr bwMode="auto">
            <a:xfrm flipH="1">
              <a:off x="1587" y="2081"/>
              <a:ext cx="193" cy="26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Line 214"/>
            <p:cNvSpPr>
              <a:spLocks noChangeShapeType="1"/>
            </p:cNvSpPr>
            <p:nvPr/>
          </p:nvSpPr>
          <p:spPr bwMode="auto">
            <a:xfrm>
              <a:off x="1818" y="2068"/>
              <a:ext cx="164" cy="28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Line 215"/>
            <p:cNvSpPr>
              <a:spLocks noChangeShapeType="1"/>
            </p:cNvSpPr>
            <p:nvPr/>
          </p:nvSpPr>
          <p:spPr bwMode="auto">
            <a:xfrm>
              <a:off x="1904" y="2068"/>
              <a:ext cx="459" cy="27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Text Box 272"/>
            <p:cNvSpPr txBox="1">
              <a:spLocks noChangeArrowheads="1"/>
            </p:cNvSpPr>
            <p:nvPr/>
          </p:nvSpPr>
          <p:spPr bwMode="auto">
            <a:xfrm>
              <a:off x="1583" y="2691"/>
              <a:ext cx="114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pt-BR" sz="1600"/>
                <a:t>to/from customers</a:t>
              </a:r>
            </a:p>
          </p:txBody>
        </p:sp>
        <p:sp>
          <p:nvSpPr>
            <p:cNvPr id="20" name="Text Box 273"/>
            <p:cNvSpPr txBox="1">
              <a:spLocks noChangeArrowheads="1"/>
            </p:cNvSpPr>
            <p:nvPr/>
          </p:nvSpPr>
          <p:spPr bwMode="auto">
            <a:xfrm>
              <a:off x="2262" y="1699"/>
              <a:ext cx="541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pt-BR" sz="1600"/>
                <a:t>peering</a:t>
              </a:r>
            </a:p>
          </p:txBody>
        </p:sp>
        <p:sp>
          <p:nvSpPr>
            <p:cNvPr id="21" name="Text Box 274"/>
            <p:cNvSpPr txBox="1">
              <a:spLocks noChangeArrowheads="1"/>
            </p:cNvSpPr>
            <p:nvPr/>
          </p:nvSpPr>
          <p:spPr bwMode="auto">
            <a:xfrm>
              <a:off x="1636" y="1367"/>
              <a:ext cx="114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pt-BR" sz="1600"/>
                <a:t> to/from backbone</a:t>
              </a:r>
            </a:p>
          </p:txBody>
        </p:sp>
        <p:sp>
          <p:nvSpPr>
            <p:cNvPr id="22" name="Rectangle 275"/>
            <p:cNvSpPr>
              <a:spLocks noChangeArrowheads="1"/>
            </p:cNvSpPr>
            <p:nvPr/>
          </p:nvSpPr>
          <p:spPr bwMode="auto">
            <a:xfrm>
              <a:off x="1355" y="1139"/>
              <a:ext cx="1447" cy="1774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endParaRPr lang="pt-BR" altLang="pt-BR">
                <a:latin typeface="Times New Roman" pitchFamily="18" charset="0"/>
              </a:endParaRPr>
            </a:p>
          </p:txBody>
        </p:sp>
        <p:sp>
          <p:nvSpPr>
            <p:cNvPr id="23" name="Line 290"/>
            <p:cNvSpPr>
              <a:spLocks noChangeShapeType="1"/>
            </p:cNvSpPr>
            <p:nvPr/>
          </p:nvSpPr>
          <p:spPr bwMode="auto">
            <a:xfrm flipH="1" flipV="1">
              <a:off x="2226" y="1559"/>
              <a:ext cx="0" cy="35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Line 292"/>
            <p:cNvSpPr>
              <a:spLocks noChangeShapeType="1"/>
            </p:cNvSpPr>
            <p:nvPr/>
          </p:nvSpPr>
          <p:spPr bwMode="auto">
            <a:xfrm>
              <a:off x="2360" y="1948"/>
              <a:ext cx="3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Line 293"/>
            <p:cNvSpPr>
              <a:spLocks noChangeShapeType="1"/>
            </p:cNvSpPr>
            <p:nvPr/>
          </p:nvSpPr>
          <p:spPr bwMode="auto">
            <a:xfrm>
              <a:off x="2360" y="2030"/>
              <a:ext cx="3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Text Box 294"/>
            <p:cNvSpPr txBox="1">
              <a:spLocks noChangeArrowheads="1"/>
            </p:cNvSpPr>
            <p:nvPr/>
          </p:nvSpPr>
          <p:spPr bwMode="auto">
            <a:xfrm>
              <a:off x="2410" y="1790"/>
              <a:ext cx="29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>
                  <a:latin typeface="Times New Roman" pitchFamily="18" charset="0"/>
                </a:rPr>
                <a:t>…</a:t>
              </a:r>
            </a:p>
          </p:txBody>
        </p:sp>
        <p:grpSp>
          <p:nvGrpSpPr>
            <p:cNvPr id="27" name="Group 296"/>
            <p:cNvGrpSpPr>
              <a:grpSpLocks/>
            </p:cNvGrpSpPr>
            <p:nvPr/>
          </p:nvGrpSpPr>
          <p:grpSpPr bwMode="auto">
            <a:xfrm>
              <a:off x="2376" y="2519"/>
              <a:ext cx="83" cy="167"/>
              <a:chOff x="4467" y="2745"/>
              <a:chExt cx="96" cy="345"/>
            </a:xfrm>
          </p:grpSpPr>
          <p:sp>
            <p:nvSpPr>
              <p:cNvPr id="84" name="Line 297"/>
              <p:cNvSpPr>
                <a:spLocks noChangeShapeType="1"/>
              </p:cNvSpPr>
              <p:nvPr/>
            </p:nvSpPr>
            <p:spPr bwMode="auto">
              <a:xfrm rot="16200000" flipH="1">
                <a:off x="4294" y="2918"/>
                <a:ext cx="34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5" name="Line 298"/>
              <p:cNvSpPr>
                <a:spLocks noChangeShapeType="1"/>
              </p:cNvSpPr>
              <p:nvPr/>
            </p:nvSpPr>
            <p:spPr bwMode="auto">
              <a:xfrm rot="16200000" flipH="1">
                <a:off x="4390" y="2918"/>
                <a:ext cx="34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28" name="Text Box 299"/>
            <p:cNvSpPr txBox="1">
              <a:spLocks noChangeArrowheads="1"/>
            </p:cNvSpPr>
            <p:nvPr/>
          </p:nvSpPr>
          <p:spPr bwMode="auto">
            <a:xfrm rot="16200000" flipH="1">
              <a:off x="2242" y="2497"/>
              <a:ext cx="238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>
                  <a:latin typeface="Times New Roman" pitchFamily="18" charset="0"/>
                </a:rPr>
                <a:t>…</a:t>
              </a:r>
            </a:p>
          </p:txBody>
        </p:sp>
        <p:grpSp>
          <p:nvGrpSpPr>
            <p:cNvPr id="29" name="Group 301"/>
            <p:cNvGrpSpPr>
              <a:grpSpLocks/>
            </p:cNvGrpSpPr>
            <p:nvPr/>
          </p:nvGrpSpPr>
          <p:grpSpPr bwMode="auto">
            <a:xfrm>
              <a:off x="1977" y="2528"/>
              <a:ext cx="84" cy="167"/>
              <a:chOff x="4467" y="2745"/>
              <a:chExt cx="96" cy="345"/>
            </a:xfrm>
          </p:grpSpPr>
          <p:sp>
            <p:nvSpPr>
              <p:cNvPr id="82" name="Line 302"/>
              <p:cNvSpPr>
                <a:spLocks noChangeShapeType="1"/>
              </p:cNvSpPr>
              <p:nvPr/>
            </p:nvSpPr>
            <p:spPr bwMode="auto">
              <a:xfrm rot="16200000" flipH="1">
                <a:off x="4294" y="2918"/>
                <a:ext cx="34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3" name="Line 303"/>
              <p:cNvSpPr>
                <a:spLocks noChangeShapeType="1"/>
              </p:cNvSpPr>
              <p:nvPr/>
            </p:nvSpPr>
            <p:spPr bwMode="auto">
              <a:xfrm rot="16200000" flipH="1">
                <a:off x="4390" y="2918"/>
                <a:ext cx="34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30" name="Text Box 304"/>
            <p:cNvSpPr txBox="1">
              <a:spLocks noChangeArrowheads="1"/>
            </p:cNvSpPr>
            <p:nvPr/>
          </p:nvSpPr>
          <p:spPr bwMode="auto">
            <a:xfrm rot="16200000" flipH="1">
              <a:off x="1837" y="2491"/>
              <a:ext cx="23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>
                  <a:latin typeface="Times New Roman" pitchFamily="18" charset="0"/>
                </a:rPr>
                <a:t>…</a:t>
              </a:r>
            </a:p>
          </p:txBody>
        </p:sp>
        <p:grpSp>
          <p:nvGrpSpPr>
            <p:cNvPr id="31" name="Group 306"/>
            <p:cNvGrpSpPr>
              <a:grpSpLocks/>
            </p:cNvGrpSpPr>
            <p:nvPr/>
          </p:nvGrpSpPr>
          <p:grpSpPr bwMode="auto">
            <a:xfrm>
              <a:off x="1545" y="2526"/>
              <a:ext cx="92" cy="167"/>
              <a:chOff x="4467" y="2745"/>
              <a:chExt cx="96" cy="345"/>
            </a:xfrm>
          </p:grpSpPr>
          <p:sp>
            <p:nvSpPr>
              <p:cNvPr id="80" name="Line 307"/>
              <p:cNvSpPr>
                <a:spLocks noChangeShapeType="1"/>
              </p:cNvSpPr>
              <p:nvPr/>
            </p:nvSpPr>
            <p:spPr bwMode="auto">
              <a:xfrm rot="16200000" flipH="1">
                <a:off x="4294" y="2918"/>
                <a:ext cx="34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1" name="Line 308"/>
              <p:cNvSpPr>
                <a:spLocks noChangeShapeType="1"/>
              </p:cNvSpPr>
              <p:nvPr/>
            </p:nvSpPr>
            <p:spPr bwMode="auto">
              <a:xfrm rot="16200000" flipH="1">
                <a:off x="4390" y="2918"/>
                <a:ext cx="34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32" name="Text Box 309"/>
            <p:cNvSpPr txBox="1">
              <a:spLocks noChangeArrowheads="1"/>
            </p:cNvSpPr>
            <p:nvPr/>
          </p:nvSpPr>
          <p:spPr bwMode="auto">
            <a:xfrm rot="16200000" flipH="1">
              <a:off x="1407" y="2492"/>
              <a:ext cx="23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pt-BR">
                  <a:latin typeface="Times New Roman" pitchFamily="18" charset="0"/>
                </a:rPr>
                <a:t>…</a:t>
              </a:r>
            </a:p>
          </p:txBody>
        </p:sp>
        <p:sp>
          <p:nvSpPr>
            <p:cNvPr id="33" name="Text Box 310"/>
            <p:cNvSpPr txBox="1">
              <a:spLocks noChangeArrowheads="1"/>
            </p:cNvSpPr>
            <p:nvPr/>
          </p:nvSpPr>
          <p:spPr bwMode="auto">
            <a:xfrm>
              <a:off x="1415" y="1047"/>
              <a:ext cx="1282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pt-BR" sz="1400">
                  <a:solidFill>
                    <a:srgbClr val="FF0000"/>
                  </a:solidFill>
                </a:rPr>
                <a:t>POP: point-of-presence</a:t>
              </a:r>
            </a:p>
          </p:txBody>
        </p:sp>
        <p:grpSp>
          <p:nvGrpSpPr>
            <p:cNvPr id="34" name="Group 131"/>
            <p:cNvGrpSpPr>
              <a:grpSpLocks/>
            </p:cNvGrpSpPr>
            <p:nvPr/>
          </p:nvGrpSpPr>
          <p:grpSpPr bwMode="auto">
            <a:xfrm>
              <a:off x="1575" y="1880"/>
              <a:ext cx="415" cy="197"/>
              <a:chOff x="2356" y="1300"/>
              <a:chExt cx="555" cy="194"/>
            </a:xfrm>
          </p:grpSpPr>
          <p:sp>
            <p:nvSpPr>
              <p:cNvPr id="72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rgbClr val="009999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73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rgbClr val="009999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74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rgbClr val="009999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75" name="Group 135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78" name="Freeform 136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79" name="Freeform 137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76" name="Line 138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7" name="Line 139"/>
              <p:cNvSpPr>
                <a:spLocks noChangeShapeType="1"/>
              </p:cNvSpPr>
              <p:nvPr/>
            </p:nvSpPr>
            <p:spPr bwMode="auto">
              <a:xfrm>
                <a:off x="2907" y="1363"/>
                <a:ext cx="0" cy="8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5" name="Group 140"/>
            <p:cNvGrpSpPr>
              <a:grpSpLocks/>
            </p:cNvGrpSpPr>
            <p:nvPr/>
          </p:nvGrpSpPr>
          <p:grpSpPr bwMode="auto">
            <a:xfrm>
              <a:off x="2038" y="1886"/>
              <a:ext cx="413" cy="199"/>
              <a:chOff x="2356" y="1300"/>
              <a:chExt cx="555" cy="194"/>
            </a:xfrm>
          </p:grpSpPr>
          <p:sp>
            <p:nvSpPr>
              <p:cNvPr id="64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rgbClr val="009999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65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rgbClr val="009999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66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rgbClr val="009999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67" name="Group 144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70" name="Freeform 145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71" name="Freeform 146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68" name="Line 147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9" name="Line 148"/>
              <p:cNvSpPr>
                <a:spLocks noChangeShapeType="1"/>
              </p:cNvSpPr>
              <p:nvPr/>
            </p:nvSpPr>
            <p:spPr bwMode="auto">
              <a:xfrm>
                <a:off x="2907" y="1363"/>
                <a:ext cx="0" cy="8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6" name="Group 149"/>
            <p:cNvGrpSpPr>
              <a:grpSpLocks/>
            </p:cNvGrpSpPr>
            <p:nvPr/>
          </p:nvGrpSpPr>
          <p:grpSpPr bwMode="auto">
            <a:xfrm>
              <a:off x="1425" y="2322"/>
              <a:ext cx="343" cy="204"/>
              <a:chOff x="2356" y="1300"/>
              <a:chExt cx="555" cy="194"/>
            </a:xfrm>
          </p:grpSpPr>
          <p:sp>
            <p:nvSpPr>
              <p:cNvPr id="56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rgbClr val="009999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7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rgbClr val="009999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8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rgbClr val="009999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59" name="Group 153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62" name="Freeform 154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3" name="Freeform 155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60" name="Line 156"/>
              <p:cNvSpPr>
                <a:spLocks noChangeShapeType="1"/>
              </p:cNvSpPr>
              <p:nvPr/>
            </p:nvSpPr>
            <p:spPr bwMode="auto">
              <a:xfrm>
                <a:off x="2358" y="1361"/>
                <a:ext cx="0" cy="8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" name="Line 157"/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167"/>
            <p:cNvGrpSpPr>
              <a:grpSpLocks/>
            </p:cNvGrpSpPr>
            <p:nvPr/>
          </p:nvGrpSpPr>
          <p:grpSpPr bwMode="auto">
            <a:xfrm>
              <a:off x="2242" y="2332"/>
              <a:ext cx="343" cy="204"/>
              <a:chOff x="2356" y="1300"/>
              <a:chExt cx="555" cy="194"/>
            </a:xfrm>
          </p:grpSpPr>
          <p:sp>
            <p:nvSpPr>
              <p:cNvPr id="48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rgbClr val="009999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9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rgbClr val="009999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50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rgbClr val="009999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51" name="Group 171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54" name="Freeform 172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5" name="Freeform 173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52" name="Line 174"/>
              <p:cNvSpPr>
                <a:spLocks noChangeShapeType="1"/>
              </p:cNvSpPr>
              <p:nvPr/>
            </p:nvSpPr>
            <p:spPr bwMode="auto">
              <a:xfrm>
                <a:off x="2358" y="1361"/>
                <a:ext cx="0" cy="8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" name="Line 175"/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8" name="Group 176"/>
            <p:cNvGrpSpPr>
              <a:grpSpLocks/>
            </p:cNvGrpSpPr>
            <p:nvPr/>
          </p:nvGrpSpPr>
          <p:grpSpPr bwMode="auto">
            <a:xfrm>
              <a:off x="1847" y="2327"/>
              <a:ext cx="343" cy="204"/>
              <a:chOff x="2356" y="1300"/>
              <a:chExt cx="555" cy="194"/>
            </a:xfrm>
          </p:grpSpPr>
          <p:sp>
            <p:nvSpPr>
              <p:cNvPr id="40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rgbClr val="009999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1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rgbClr val="009999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pt-BR" altLang="pt-BR">
                  <a:latin typeface="Times New Roman" pitchFamily="18" charset="0"/>
                </a:endParaRPr>
              </a:p>
            </p:txBody>
          </p:sp>
          <p:sp>
            <p:nvSpPr>
              <p:cNvPr id="42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rgbClr val="009999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endParaRPr lang="pt-BR" altLang="pt-BR">
                  <a:latin typeface="Times New Roman" pitchFamily="18" charset="0"/>
                </a:endParaRPr>
              </a:p>
            </p:txBody>
          </p:sp>
          <p:grpSp>
            <p:nvGrpSpPr>
              <p:cNvPr id="43" name="Group 180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46" name="Freeform 181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7" name="Freeform 182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44" name="Line 183"/>
              <p:cNvSpPr>
                <a:spLocks noChangeShapeType="1"/>
              </p:cNvSpPr>
              <p:nvPr/>
            </p:nvSpPr>
            <p:spPr bwMode="auto">
              <a:xfrm>
                <a:off x="2358" y="1361"/>
                <a:ext cx="0" cy="8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5" name="Line 184"/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39" name="Freeform 186"/>
            <p:cNvSpPr>
              <a:spLocks/>
            </p:cNvSpPr>
            <p:nvPr/>
          </p:nvSpPr>
          <p:spPr bwMode="auto">
            <a:xfrm>
              <a:off x="864" y="1087"/>
              <a:ext cx="475" cy="1879"/>
            </a:xfrm>
            <a:custGeom>
              <a:avLst/>
              <a:gdLst>
                <a:gd name="T0" fmla="*/ 0 w 475"/>
                <a:gd name="T1" fmla="*/ 1224 h 1879"/>
                <a:gd name="T2" fmla="*/ 475 w 475"/>
                <a:gd name="T3" fmla="*/ 0 h 1879"/>
                <a:gd name="T4" fmla="*/ 468 w 475"/>
                <a:gd name="T5" fmla="*/ 1879 h 1879"/>
                <a:gd name="T6" fmla="*/ 0 w 475"/>
                <a:gd name="T7" fmla="*/ 1224 h 187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75"/>
                <a:gd name="T13" fmla="*/ 0 h 1879"/>
                <a:gd name="T14" fmla="*/ 475 w 475"/>
                <a:gd name="T15" fmla="*/ 1879 h 18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75" h="1879">
                  <a:moveTo>
                    <a:pt x="0" y="1224"/>
                  </a:moveTo>
                  <a:lnTo>
                    <a:pt x="475" y="0"/>
                  </a:lnTo>
                  <a:lnTo>
                    <a:pt x="468" y="1879"/>
                  </a:lnTo>
                  <a:lnTo>
                    <a:pt x="0" y="1224"/>
                  </a:lnTo>
                  <a:close/>
                </a:path>
              </a:pathLst>
            </a:cu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195255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53251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3716DAA-CE8A-4B6F-9426-33D7BC862B23}" type="slidenum">
              <a:rPr lang="en-US" smtClean="0"/>
              <a:pPr/>
              <a:t>71</a:t>
            </a:fld>
            <a:endParaRPr lang="en-US" smtClean="0"/>
          </a:p>
        </p:txBody>
      </p:sp>
      <p:sp>
        <p:nvSpPr>
          <p:cNvPr id="532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Provedor de </a:t>
            </a:r>
            <a:r>
              <a:rPr lang="pt-BR" i="1" smtClean="0"/>
              <a:t>Backbone</a:t>
            </a:r>
            <a:r>
              <a:rPr lang="pt-BR" smtClean="0"/>
              <a:t> Nacional</a:t>
            </a:r>
          </a:p>
        </p:txBody>
      </p:sp>
      <p:sp>
        <p:nvSpPr>
          <p:cNvPr id="53253" name="Text Box 3"/>
          <p:cNvSpPr txBox="1">
            <a:spLocks noChangeArrowheads="1"/>
          </p:cNvSpPr>
          <p:nvPr/>
        </p:nvSpPr>
        <p:spPr bwMode="auto">
          <a:xfrm>
            <a:off x="536575" y="1493838"/>
            <a:ext cx="2000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omic Sans MS" pitchFamily="66" charset="0"/>
              </a:rPr>
              <a:t>ex. Embratel</a:t>
            </a:r>
            <a:endParaRPr lang="en-US"/>
          </a:p>
        </p:txBody>
      </p:sp>
      <p:sp>
        <p:nvSpPr>
          <p:cNvPr id="53254" name="Text Box 4"/>
          <p:cNvSpPr txBox="1">
            <a:spLocks noChangeArrowheads="1"/>
          </p:cNvSpPr>
          <p:nvPr/>
        </p:nvSpPr>
        <p:spPr bwMode="auto">
          <a:xfrm>
            <a:off x="531813" y="6202363"/>
            <a:ext cx="2936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000"/>
              <a:t>http://www.embratel.net.br</a:t>
            </a:r>
            <a:endParaRPr lang="pt-BR"/>
          </a:p>
        </p:txBody>
      </p:sp>
      <p:sp>
        <p:nvSpPr>
          <p:cNvPr id="53255" name="AutoShape 5" descr="mapa_pronto_1"/>
          <p:cNvSpPr>
            <a:spLocks noChangeAspect="1" noChangeArrowheads="1"/>
          </p:cNvSpPr>
          <p:nvPr/>
        </p:nvSpPr>
        <p:spPr bwMode="auto">
          <a:xfrm>
            <a:off x="1423988" y="1892300"/>
            <a:ext cx="6297612" cy="307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pic>
        <p:nvPicPr>
          <p:cNvPr id="53256" name="Picture 6" descr="MG_40_10_20_mapa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22313" y="2149475"/>
            <a:ext cx="7886700" cy="3846513"/>
          </a:xfrm>
          <a:noFill/>
        </p:spPr>
      </p:pic>
    </p:spTree>
    <p:extLst>
      <p:ext uri="{BB962C8B-B14F-4D97-AF65-F5344CB8AC3E}">
        <p14:creationId xmlns:p14="http://schemas.microsoft.com/office/powerpoint/2010/main" val="249919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54275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0857766-0ECD-4555-89EC-62908C59820D}" type="slidenum">
              <a:rPr lang="en-US" smtClean="0"/>
              <a:pPr/>
              <a:t>72</a:t>
            </a:fld>
            <a:endParaRPr lang="en-US" smtClean="0"/>
          </a:p>
        </p:txBody>
      </p:sp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Conexões Internacionais</a:t>
            </a:r>
          </a:p>
        </p:txBody>
      </p:sp>
      <p:pic>
        <p:nvPicPr>
          <p:cNvPr id="54277" name="Picture 5" descr="MG_40_10_20_mapa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419225" y="1658938"/>
            <a:ext cx="6262688" cy="4613275"/>
          </a:xfrm>
          <a:noFill/>
        </p:spPr>
      </p:pic>
    </p:spTree>
    <p:extLst>
      <p:ext uri="{BB962C8B-B14F-4D97-AF65-F5344CB8AC3E}">
        <p14:creationId xmlns:p14="http://schemas.microsoft.com/office/powerpoint/2010/main" val="206440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Roteiro do Capítulo 1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1.1 O Que </a:t>
            </a:r>
            <a:r>
              <a:rPr lang="pt-BR" sz="2400" i="1" dirty="0" smtClean="0"/>
              <a:t>é</a:t>
            </a:r>
            <a:r>
              <a:rPr lang="pt-BR" sz="2400" dirty="0" smtClean="0"/>
              <a:t> a Internet?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1.2 A Borda (Periferia) da Internet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1.3 O Núcleo da Rede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>
                <a:solidFill>
                  <a:srgbClr val="C00000"/>
                </a:solidFill>
              </a:rPr>
              <a:t>1.4 Atraso, perda e vazão em redes de comutação de pacotes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1.5 Camadas de protocolos e seus modelos de serviços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1.6 Redes sob ameaça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1.7 História das redes de computadores e da Internet</a:t>
            </a:r>
          </a:p>
        </p:txBody>
      </p:sp>
      <p:sp>
        <p:nvSpPr>
          <p:cNvPr id="54277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5CA228E-D66C-44FC-8DC2-2E0456165C08}" type="slidenum">
              <a:rPr lang="en-US" smtClean="0"/>
              <a:pPr/>
              <a:t>73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2824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029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2BC43C-D07D-40BD-9D6B-F181459FC99F}" type="slidenum">
              <a:rPr lang="en-US" smtClean="0"/>
              <a:pPr>
                <a:defRPr/>
              </a:pPr>
              <a:t>74</a:t>
            </a:fld>
            <a:endParaRPr lang="en-US" smtClean="0"/>
          </a:p>
        </p:txBody>
      </p:sp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>
          <a:xfrm>
            <a:off x="476250" y="266700"/>
            <a:ext cx="7772400" cy="1143000"/>
          </a:xfrm>
        </p:spPr>
        <p:txBody>
          <a:bodyPr/>
          <a:lstStyle/>
          <a:p>
            <a:r>
              <a:rPr lang="pt-BR" sz="3600" smtClean="0"/>
              <a:t>Como ocorrem as perdas e atrasos?</a:t>
            </a:r>
            <a:endParaRPr lang="pt-BR" smtClean="0"/>
          </a:p>
        </p:txBody>
      </p:sp>
      <p:sp>
        <p:nvSpPr>
          <p:cNvPr id="10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9875" y="1371600"/>
            <a:ext cx="8445500" cy="211455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dirty="0" smtClean="0"/>
              <a:t>pacotes enfileiram nos buffers do roteador</a:t>
            </a:r>
            <a:endParaRPr lang="pt-BR" sz="2400" dirty="0" smtClean="0"/>
          </a:p>
          <a:p>
            <a:r>
              <a:rPr lang="pt-BR" sz="2400" dirty="0" smtClean="0">
                <a:solidFill>
                  <a:srgbClr val="FF0000"/>
                </a:solidFill>
              </a:rPr>
              <a:t>taxa de chegada de pacotes ao enlace excede a capacidade do enlace de saída.</a:t>
            </a:r>
          </a:p>
          <a:p>
            <a:r>
              <a:rPr lang="pt-BR" sz="2400" dirty="0" smtClean="0"/>
              <a:t>pacotes enfileiram, esperam pela vez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1298575" y="4953000"/>
          <a:ext cx="6461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54" name="Clip" r:id="rId4" imgW="1305000" imgH="1085760" progId="">
                  <p:embed/>
                </p:oleObj>
              </mc:Choice>
              <mc:Fallback>
                <p:oleObj name="Clip" r:id="rId4" imgW="1305000" imgH="1085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8575" y="4953000"/>
                        <a:ext cx="646113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2" name="Oval 5"/>
          <p:cNvSpPr>
            <a:spLocks noChangeArrowheads="1"/>
          </p:cNvSpPr>
          <p:nvPr/>
        </p:nvSpPr>
        <p:spPr bwMode="auto">
          <a:xfrm>
            <a:off x="2339975" y="4711700"/>
            <a:ext cx="1198563" cy="369888"/>
          </a:xfrm>
          <a:prstGeom prst="ellipse">
            <a:avLst/>
          </a:prstGeom>
          <a:solidFill>
            <a:schemeClr val="hlink"/>
          </a:soli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1033" name="Rectangle 6"/>
          <p:cNvSpPr>
            <a:spLocks noChangeArrowheads="1"/>
          </p:cNvSpPr>
          <p:nvPr/>
        </p:nvSpPr>
        <p:spPr bwMode="auto">
          <a:xfrm>
            <a:off x="2339975" y="4643438"/>
            <a:ext cx="1198563" cy="263525"/>
          </a:xfrm>
          <a:prstGeom prst="rect">
            <a:avLst/>
          </a:prstGeom>
          <a:solidFill>
            <a:schemeClr val="hlink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1034" name="Oval 7"/>
          <p:cNvSpPr>
            <a:spLocks noChangeArrowheads="1"/>
          </p:cNvSpPr>
          <p:nvPr/>
        </p:nvSpPr>
        <p:spPr bwMode="auto">
          <a:xfrm>
            <a:off x="2349500" y="4414838"/>
            <a:ext cx="1198563" cy="430212"/>
          </a:xfrm>
          <a:prstGeom prst="ellipse">
            <a:avLst/>
          </a:prstGeom>
          <a:solidFill>
            <a:schemeClr val="hlink"/>
          </a:soli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grpSp>
        <p:nvGrpSpPr>
          <p:cNvPr id="1035" name="Group 8"/>
          <p:cNvGrpSpPr>
            <a:grpSpLocks/>
          </p:cNvGrpSpPr>
          <p:nvPr/>
        </p:nvGrpSpPr>
        <p:grpSpPr bwMode="auto">
          <a:xfrm>
            <a:off x="2695575" y="4445000"/>
            <a:ext cx="498475" cy="119063"/>
            <a:chOff x="2208" y="2184"/>
            <a:chExt cx="176" cy="69"/>
          </a:xfrm>
        </p:grpSpPr>
        <p:grpSp>
          <p:nvGrpSpPr>
            <p:cNvPr id="1077" name="Group 9"/>
            <p:cNvGrpSpPr>
              <a:grpSpLocks/>
            </p:cNvGrpSpPr>
            <p:nvPr/>
          </p:nvGrpSpPr>
          <p:grpSpPr bwMode="auto">
            <a:xfrm>
              <a:off x="2208" y="2185"/>
              <a:ext cx="176" cy="68"/>
              <a:chOff x="2848" y="848"/>
              <a:chExt cx="140" cy="98"/>
            </a:xfrm>
          </p:grpSpPr>
          <p:sp>
            <p:nvSpPr>
              <p:cNvPr id="1082" name="Line 1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83" name="Line 1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84" name="Line 1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78" name="Group 13"/>
            <p:cNvGrpSpPr>
              <a:grpSpLocks/>
            </p:cNvGrpSpPr>
            <p:nvPr/>
          </p:nvGrpSpPr>
          <p:grpSpPr bwMode="auto">
            <a:xfrm flipV="1">
              <a:off x="2208" y="2184"/>
              <a:ext cx="176" cy="68"/>
              <a:chOff x="2848" y="848"/>
              <a:chExt cx="140" cy="98"/>
            </a:xfrm>
          </p:grpSpPr>
          <p:sp>
            <p:nvSpPr>
              <p:cNvPr id="1079" name="Line 1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80" name="Line 1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81" name="Line 1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036" name="Oval 17"/>
          <p:cNvSpPr>
            <a:spLocks noChangeArrowheads="1"/>
          </p:cNvSpPr>
          <p:nvPr/>
        </p:nvSpPr>
        <p:spPr bwMode="auto">
          <a:xfrm>
            <a:off x="5435600" y="4730750"/>
            <a:ext cx="1198563" cy="369888"/>
          </a:xfrm>
          <a:prstGeom prst="ellipse">
            <a:avLst/>
          </a:prstGeom>
          <a:solidFill>
            <a:schemeClr val="hlink"/>
          </a:soli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1037" name="Line 18"/>
          <p:cNvSpPr>
            <a:spLocks noChangeShapeType="1"/>
          </p:cNvSpPr>
          <p:nvPr/>
        </p:nvSpPr>
        <p:spPr bwMode="auto">
          <a:xfrm>
            <a:off x="5445125" y="4710113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38" name="Rectangle 19"/>
          <p:cNvSpPr>
            <a:spLocks noChangeArrowheads="1"/>
          </p:cNvSpPr>
          <p:nvPr/>
        </p:nvSpPr>
        <p:spPr bwMode="auto">
          <a:xfrm>
            <a:off x="5445125" y="4672013"/>
            <a:ext cx="1198563" cy="263525"/>
          </a:xfrm>
          <a:prstGeom prst="rect">
            <a:avLst/>
          </a:prstGeom>
          <a:solidFill>
            <a:schemeClr val="hlink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1039" name="Oval 20"/>
          <p:cNvSpPr>
            <a:spLocks noChangeArrowheads="1"/>
          </p:cNvSpPr>
          <p:nvPr/>
        </p:nvSpPr>
        <p:spPr bwMode="auto">
          <a:xfrm>
            <a:off x="5454650" y="4443413"/>
            <a:ext cx="1198563" cy="430212"/>
          </a:xfrm>
          <a:prstGeom prst="ellipse">
            <a:avLst/>
          </a:prstGeom>
          <a:solidFill>
            <a:schemeClr val="hlink"/>
          </a:soli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graphicFrame>
        <p:nvGraphicFramePr>
          <p:cNvPr id="1027" name="Object 21"/>
          <p:cNvGraphicFramePr>
            <a:graphicFrameLocks noChangeAspect="1"/>
          </p:cNvGraphicFramePr>
          <p:nvPr/>
        </p:nvGraphicFramePr>
        <p:xfrm>
          <a:off x="984250" y="3943350"/>
          <a:ext cx="6461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55" name="Clip" r:id="rId6" imgW="1305000" imgH="1085760" progId="">
                  <p:embed/>
                </p:oleObj>
              </mc:Choice>
              <mc:Fallback>
                <p:oleObj name="Clip" r:id="rId6" imgW="1305000" imgH="1085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4250" y="3943350"/>
                        <a:ext cx="646113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0" name="Line 22"/>
          <p:cNvSpPr>
            <a:spLocks noChangeShapeType="1"/>
          </p:cNvSpPr>
          <p:nvPr/>
        </p:nvSpPr>
        <p:spPr bwMode="auto">
          <a:xfrm>
            <a:off x="1609725" y="4349750"/>
            <a:ext cx="5048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41" name="Line 23"/>
          <p:cNvSpPr>
            <a:spLocks noChangeShapeType="1"/>
          </p:cNvSpPr>
          <p:nvPr/>
        </p:nvSpPr>
        <p:spPr bwMode="auto">
          <a:xfrm flipV="1">
            <a:off x="1914525" y="5335588"/>
            <a:ext cx="195263" cy="4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42" name="Line 24"/>
          <p:cNvSpPr>
            <a:spLocks noChangeShapeType="1"/>
          </p:cNvSpPr>
          <p:nvPr/>
        </p:nvSpPr>
        <p:spPr bwMode="auto">
          <a:xfrm>
            <a:off x="3533775" y="4768850"/>
            <a:ext cx="1933575" cy="95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43" name="Line 25"/>
          <p:cNvSpPr>
            <a:spLocks noChangeShapeType="1"/>
          </p:cNvSpPr>
          <p:nvPr/>
        </p:nvSpPr>
        <p:spPr bwMode="auto">
          <a:xfrm flipH="1">
            <a:off x="2114550" y="4340225"/>
            <a:ext cx="0" cy="1000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44" name="Line 26"/>
          <p:cNvSpPr>
            <a:spLocks noChangeShapeType="1"/>
          </p:cNvSpPr>
          <p:nvPr/>
        </p:nvSpPr>
        <p:spPr bwMode="auto">
          <a:xfrm>
            <a:off x="2124075" y="4773613"/>
            <a:ext cx="2000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45" name="Rectangle 27"/>
          <p:cNvSpPr>
            <a:spLocks noChangeArrowheads="1"/>
          </p:cNvSpPr>
          <p:nvPr/>
        </p:nvSpPr>
        <p:spPr bwMode="auto">
          <a:xfrm>
            <a:off x="3200400" y="4640263"/>
            <a:ext cx="147638" cy="200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1046" name="Rectangle 28"/>
          <p:cNvSpPr>
            <a:spLocks noChangeArrowheads="1"/>
          </p:cNvSpPr>
          <p:nvPr/>
        </p:nvSpPr>
        <p:spPr bwMode="auto">
          <a:xfrm>
            <a:off x="3362325" y="4640263"/>
            <a:ext cx="147638" cy="2000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1047" name="Rectangle 29"/>
          <p:cNvSpPr>
            <a:spLocks noChangeArrowheads="1"/>
          </p:cNvSpPr>
          <p:nvPr/>
        </p:nvSpPr>
        <p:spPr bwMode="auto">
          <a:xfrm>
            <a:off x="2147888" y="4540250"/>
            <a:ext cx="147637" cy="200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1048" name="Line 30"/>
          <p:cNvSpPr>
            <a:spLocks noChangeShapeType="1"/>
          </p:cNvSpPr>
          <p:nvPr/>
        </p:nvSpPr>
        <p:spPr bwMode="auto">
          <a:xfrm>
            <a:off x="2324100" y="4645025"/>
            <a:ext cx="242888" cy="4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49" name="Line 31"/>
          <p:cNvSpPr>
            <a:spLocks noChangeShapeType="1"/>
          </p:cNvSpPr>
          <p:nvPr/>
        </p:nvSpPr>
        <p:spPr bwMode="auto">
          <a:xfrm flipV="1">
            <a:off x="1990725" y="4921250"/>
            <a:ext cx="0" cy="176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50" name="Text Box 32"/>
          <p:cNvSpPr txBox="1">
            <a:spLocks noChangeArrowheads="1"/>
          </p:cNvSpPr>
          <p:nvPr/>
        </p:nvSpPr>
        <p:spPr bwMode="auto">
          <a:xfrm>
            <a:off x="631825" y="3967163"/>
            <a:ext cx="40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chemeClr val="accent1"/>
                </a:solidFill>
                <a:latin typeface="Comic Sans MS" pitchFamily="66" charset="0"/>
              </a:rPr>
              <a:t>A</a:t>
            </a:r>
            <a:endParaRPr lang="en-US">
              <a:solidFill>
                <a:schemeClr val="accent1"/>
              </a:solidFill>
            </a:endParaRPr>
          </a:p>
        </p:txBody>
      </p:sp>
      <p:sp>
        <p:nvSpPr>
          <p:cNvPr id="1051" name="Text Box 33"/>
          <p:cNvSpPr txBox="1">
            <a:spLocks noChangeArrowheads="1"/>
          </p:cNvSpPr>
          <p:nvPr/>
        </p:nvSpPr>
        <p:spPr bwMode="auto">
          <a:xfrm>
            <a:off x="908050" y="4986338"/>
            <a:ext cx="376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chemeClr val="accent2"/>
                </a:solidFill>
                <a:latin typeface="Comic Sans MS" pitchFamily="66" charset="0"/>
              </a:rPr>
              <a:t>B</a:t>
            </a:r>
            <a:endParaRPr lang="en-US">
              <a:solidFill>
                <a:schemeClr val="accent1"/>
              </a:solidFill>
            </a:endParaRPr>
          </a:p>
        </p:txBody>
      </p:sp>
      <p:sp>
        <p:nvSpPr>
          <p:cNvPr id="1052" name="Rectangle 34"/>
          <p:cNvSpPr>
            <a:spLocks noChangeArrowheads="1"/>
          </p:cNvSpPr>
          <p:nvPr/>
        </p:nvSpPr>
        <p:spPr bwMode="auto">
          <a:xfrm>
            <a:off x="3490913" y="4578350"/>
            <a:ext cx="147637" cy="200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grpSp>
        <p:nvGrpSpPr>
          <p:cNvPr id="5" name="Group 35"/>
          <p:cNvGrpSpPr>
            <a:grpSpLocks/>
          </p:cNvGrpSpPr>
          <p:nvPr/>
        </p:nvGrpSpPr>
        <p:grpSpPr bwMode="auto">
          <a:xfrm>
            <a:off x="3586163" y="3114675"/>
            <a:ext cx="4067175" cy="1454150"/>
            <a:chOff x="2259" y="2090"/>
            <a:chExt cx="2562" cy="916"/>
          </a:xfrm>
        </p:grpSpPr>
        <p:sp>
          <p:nvSpPr>
            <p:cNvPr id="1075" name="Text Box 36"/>
            <p:cNvSpPr txBox="1">
              <a:spLocks noChangeArrowheads="1"/>
            </p:cNvSpPr>
            <p:nvPr/>
          </p:nvSpPr>
          <p:spPr bwMode="auto">
            <a:xfrm>
              <a:off x="2602" y="2090"/>
              <a:ext cx="221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>
                  <a:latin typeface="Comic Sans MS" pitchFamily="66" charset="0"/>
                </a:rPr>
                <a:t>pacote em transmissão </a:t>
              </a: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(atraso)</a:t>
              </a:r>
            </a:p>
          </p:txBody>
        </p:sp>
        <p:sp>
          <p:nvSpPr>
            <p:cNvPr id="1076" name="Line 37"/>
            <p:cNvSpPr>
              <a:spLocks noChangeShapeType="1"/>
            </p:cNvSpPr>
            <p:nvPr/>
          </p:nvSpPr>
          <p:spPr bwMode="auto">
            <a:xfrm rot="10800000" flipV="1">
              <a:off x="2259" y="2294"/>
              <a:ext cx="1059" cy="7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6" name="Group 38"/>
          <p:cNvGrpSpPr>
            <a:grpSpLocks/>
          </p:cNvGrpSpPr>
          <p:nvPr/>
        </p:nvGrpSpPr>
        <p:grpSpPr bwMode="auto">
          <a:xfrm>
            <a:off x="3338513" y="4899025"/>
            <a:ext cx="4622800" cy="804863"/>
            <a:chOff x="2103" y="3214"/>
            <a:chExt cx="2912" cy="507"/>
          </a:xfrm>
        </p:grpSpPr>
        <p:sp>
          <p:nvSpPr>
            <p:cNvPr id="1073" name="Text Box 39"/>
            <p:cNvSpPr txBox="1">
              <a:spLocks noChangeArrowheads="1"/>
            </p:cNvSpPr>
            <p:nvPr/>
          </p:nvSpPr>
          <p:spPr bwMode="auto">
            <a:xfrm>
              <a:off x="2530" y="3490"/>
              <a:ext cx="248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>
                  <a:latin typeface="Comic Sans MS" pitchFamily="66" charset="0"/>
                </a:rPr>
                <a:t>enfileiramento de pacotes </a:t>
              </a: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 (atraso)</a:t>
              </a:r>
              <a:endParaRPr lang="en-US" sz="1800"/>
            </a:p>
          </p:txBody>
        </p:sp>
        <p:sp>
          <p:nvSpPr>
            <p:cNvPr id="1074" name="Line 40"/>
            <p:cNvSpPr>
              <a:spLocks noChangeShapeType="1"/>
            </p:cNvSpPr>
            <p:nvPr/>
          </p:nvSpPr>
          <p:spPr bwMode="auto">
            <a:xfrm rot="10800000">
              <a:off x="2103" y="3214"/>
              <a:ext cx="471" cy="4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055" name="Group 41"/>
          <p:cNvGrpSpPr>
            <a:grpSpLocks/>
          </p:cNvGrpSpPr>
          <p:nvPr/>
        </p:nvGrpSpPr>
        <p:grpSpPr bwMode="auto">
          <a:xfrm>
            <a:off x="5781675" y="4502150"/>
            <a:ext cx="498475" cy="119063"/>
            <a:chOff x="2208" y="2184"/>
            <a:chExt cx="176" cy="69"/>
          </a:xfrm>
        </p:grpSpPr>
        <p:grpSp>
          <p:nvGrpSpPr>
            <p:cNvPr id="1065" name="Group 42"/>
            <p:cNvGrpSpPr>
              <a:grpSpLocks/>
            </p:cNvGrpSpPr>
            <p:nvPr/>
          </p:nvGrpSpPr>
          <p:grpSpPr bwMode="auto">
            <a:xfrm>
              <a:off x="2208" y="2185"/>
              <a:ext cx="176" cy="68"/>
              <a:chOff x="2848" y="848"/>
              <a:chExt cx="140" cy="98"/>
            </a:xfrm>
          </p:grpSpPr>
          <p:sp>
            <p:nvSpPr>
              <p:cNvPr id="1070" name="Line 4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71" name="Line 4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72" name="Line 4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66" name="Group 46"/>
            <p:cNvGrpSpPr>
              <a:grpSpLocks/>
            </p:cNvGrpSpPr>
            <p:nvPr/>
          </p:nvGrpSpPr>
          <p:grpSpPr bwMode="auto">
            <a:xfrm flipV="1">
              <a:off x="2208" y="2184"/>
              <a:ext cx="176" cy="68"/>
              <a:chOff x="2848" y="848"/>
              <a:chExt cx="140" cy="98"/>
            </a:xfrm>
          </p:grpSpPr>
          <p:sp>
            <p:nvSpPr>
              <p:cNvPr id="1067" name="Line 4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68" name="Line 4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69" name="Line 4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056" name="Rectangle 50"/>
          <p:cNvSpPr>
            <a:spLocks noChangeArrowheads="1"/>
          </p:cNvSpPr>
          <p:nvPr/>
        </p:nvSpPr>
        <p:spPr bwMode="auto">
          <a:xfrm>
            <a:off x="1673225" y="4068763"/>
            <a:ext cx="147638" cy="2000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1057" name="Line 51"/>
          <p:cNvSpPr>
            <a:spLocks noChangeShapeType="1"/>
          </p:cNvSpPr>
          <p:nvPr/>
        </p:nvSpPr>
        <p:spPr bwMode="auto">
          <a:xfrm>
            <a:off x="1803400" y="4175125"/>
            <a:ext cx="242888" cy="4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58" name="Rectangle 52"/>
          <p:cNvSpPr>
            <a:spLocks noChangeArrowheads="1"/>
          </p:cNvSpPr>
          <p:nvPr/>
        </p:nvSpPr>
        <p:spPr bwMode="auto">
          <a:xfrm>
            <a:off x="1944688" y="5099050"/>
            <a:ext cx="147637" cy="200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1059" name="Rectangle 53"/>
          <p:cNvSpPr>
            <a:spLocks noChangeArrowheads="1"/>
          </p:cNvSpPr>
          <p:nvPr/>
        </p:nvSpPr>
        <p:spPr bwMode="auto">
          <a:xfrm>
            <a:off x="3060700" y="4640263"/>
            <a:ext cx="147638" cy="2000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1060" name="Rectangle 54"/>
          <p:cNvSpPr>
            <a:spLocks noChangeArrowheads="1"/>
          </p:cNvSpPr>
          <p:nvPr/>
        </p:nvSpPr>
        <p:spPr bwMode="auto">
          <a:xfrm>
            <a:off x="2921000" y="4640263"/>
            <a:ext cx="147638" cy="2000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1061" name="Rectangle 55"/>
          <p:cNvSpPr>
            <a:spLocks noChangeArrowheads="1"/>
          </p:cNvSpPr>
          <p:nvPr/>
        </p:nvSpPr>
        <p:spPr bwMode="auto">
          <a:xfrm>
            <a:off x="2781300" y="4640263"/>
            <a:ext cx="147638" cy="2000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grpSp>
        <p:nvGrpSpPr>
          <p:cNvPr id="10" name="Group 56"/>
          <p:cNvGrpSpPr>
            <a:grpSpLocks/>
          </p:cNvGrpSpPr>
          <p:nvPr/>
        </p:nvGrpSpPr>
        <p:grpSpPr bwMode="auto">
          <a:xfrm>
            <a:off x="2517775" y="4860925"/>
            <a:ext cx="5784850" cy="1511300"/>
            <a:chOff x="1586" y="3190"/>
            <a:chExt cx="3644" cy="952"/>
          </a:xfrm>
        </p:grpSpPr>
        <p:sp>
          <p:nvSpPr>
            <p:cNvPr id="1063" name="Line 57"/>
            <p:cNvSpPr>
              <a:spLocks noChangeShapeType="1"/>
            </p:cNvSpPr>
            <p:nvPr/>
          </p:nvSpPr>
          <p:spPr bwMode="auto">
            <a:xfrm rot="10800000" flipH="1">
              <a:off x="1798" y="3190"/>
              <a:ext cx="105" cy="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4" name="Text Box 58"/>
            <p:cNvSpPr txBox="1">
              <a:spLocks noChangeArrowheads="1"/>
            </p:cNvSpPr>
            <p:nvPr/>
          </p:nvSpPr>
          <p:spPr bwMode="auto">
            <a:xfrm>
              <a:off x="1586" y="3738"/>
              <a:ext cx="364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i="1">
                  <a:latin typeface="Comic Sans MS" pitchFamily="66" charset="0"/>
                </a:rPr>
                <a:t>buffers</a:t>
              </a:r>
              <a:r>
                <a:rPr lang="en-US" sz="1800">
                  <a:latin typeface="Comic Sans MS" pitchFamily="66" charset="0"/>
                </a:rPr>
                <a:t> livres (disponíveis): pacotes que chegam são </a:t>
              </a:r>
            </a:p>
            <a:p>
              <a:pPr eaLnBrk="0" hangingPunct="0"/>
              <a:r>
                <a:rPr lang="en-US" sz="1800">
                  <a:latin typeface="Comic Sans MS" pitchFamily="66" charset="0"/>
                </a:rPr>
                <a:t>descartados (</a:t>
              </a: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perda</a:t>
              </a:r>
              <a:r>
                <a:rPr lang="en-US" sz="1800">
                  <a:latin typeface="Comic Sans MS" pitchFamily="66" charset="0"/>
                </a:rPr>
                <a:t>) se não houver </a:t>
              </a:r>
              <a:r>
                <a:rPr lang="en-US" sz="1800" i="1">
                  <a:latin typeface="Comic Sans MS" pitchFamily="66" charset="0"/>
                </a:rPr>
                <a:t>buffers</a:t>
              </a:r>
              <a:r>
                <a:rPr lang="en-US" sz="1800">
                  <a:latin typeface="Comic Sans MS" pitchFamily="66" charset="0"/>
                </a:rPr>
                <a:t> livres</a:t>
              </a:r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227639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Quatro fontes de atraso dos pacotes</a:t>
            </a:r>
            <a:endParaRPr lang="pt-BR" smtClean="0"/>
          </a:p>
        </p:txBody>
      </p:sp>
      <p:sp>
        <p:nvSpPr>
          <p:cNvPr id="57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205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F34400-F58A-4246-8C6A-8A7DEBF44B84}" type="slidenum">
              <a:rPr lang="en-US" smtClean="0"/>
              <a:pPr>
                <a:defRPr/>
              </a:pPr>
              <a:t>75</a:t>
            </a:fld>
            <a:endParaRPr lang="en-US" smtClean="0"/>
          </a:p>
        </p:txBody>
      </p:sp>
      <p:sp>
        <p:nvSpPr>
          <p:cNvPr id="61" name="Rectangle 4"/>
          <p:cNvSpPr txBox="1">
            <a:spLocks noChangeArrowheads="1"/>
          </p:cNvSpPr>
          <p:nvPr/>
        </p:nvSpPr>
        <p:spPr bwMode="auto">
          <a:xfrm>
            <a:off x="862013" y="4491038"/>
            <a:ext cx="3810000" cy="16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0"/>
              <a:buChar char="r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ZapfDingbats" pitchFamily="82" charset="0"/>
              <a:buChar char="m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pt-BR" altLang="pt-BR" sz="2400" i="1" kern="0" dirty="0" err="1" smtClean="0">
                <a:solidFill>
                  <a:srgbClr val="CC0000"/>
                </a:solidFill>
                <a:ea typeface="ＭＳ Ｐゴシック" pitchFamily="34" charset="-128"/>
              </a:rPr>
              <a:t>d</a:t>
            </a:r>
            <a:r>
              <a:rPr lang="pt-BR" altLang="pt-BR" sz="2400" kern="0" baseline="-25000" dirty="0" err="1" smtClean="0">
                <a:solidFill>
                  <a:srgbClr val="CC0000"/>
                </a:solidFill>
                <a:ea typeface="ＭＳ Ｐゴシック" pitchFamily="34" charset="-128"/>
              </a:rPr>
              <a:t>proc</a:t>
            </a:r>
            <a:r>
              <a:rPr lang="pt-BR" altLang="pt-BR" sz="2400" kern="0" dirty="0" smtClean="0">
                <a:solidFill>
                  <a:srgbClr val="CC0000"/>
                </a:solidFill>
                <a:ea typeface="ＭＳ Ｐゴシック" pitchFamily="34" charset="-128"/>
              </a:rPr>
              <a:t>: processamento no nó</a:t>
            </a:r>
            <a:endParaRPr lang="pt-BR" altLang="pt-BR" sz="2400" kern="0" dirty="0" smtClean="0">
              <a:ea typeface="ＭＳ Ｐゴシック" pitchFamily="34" charset="-128"/>
            </a:endParaRPr>
          </a:p>
          <a:p>
            <a:pPr eaLnBrk="1" hangingPunct="1">
              <a:buSzTx/>
              <a:buFont typeface="Wingdings" pitchFamily="2" charset="2"/>
              <a:buChar char="§"/>
            </a:pPr>
            <a:r>
              <a:rPr lang="pt-BR" altLang="pt-BR" sz="2000" kern="0" dirty="0" smtClean="0">
                <a:ea typeface="ＭＳ Ｐゴシック" pitchFamily="34" charset="-128"/>
              </a:rPr>
              <a:t>verifica erros de bit</a:t>
            </a:r>
          </a:p>
          <a:p>
            <a:pPr eaLnBrk="1" hangingPunct="1">
              <a:buSzTx/>
              <a:buFont typeface="Wingdings" pitchFamily="2" charset="2"/>
              <a:buChar char="§"/>
            </a:pPr>
            <a:r>
              <a:rPr lang="pt-BR" altLang="pt-BR" sz="2000" kern="0" dirty="0" smtClean="0">
                <a:ea typeface="ＭＳ Ｐゴシック" pitchFamily="34" charset="-128"/>
              </a:rPr>
              <a:t>determina enlace de saída</a:t>
            </a:r>
          </a:p>
          <a:p>
            <a:pPr eaLnBrk="1" hangingPunct="1">
              <a:buSzTx/>
              <a:buFont typeface="Wingdings" pitchFamily="2" charset="2"/>
              <a:buChar char="§"/>
            </a:pPr>
            <a:r>
              <a:rPr lang="pt-BR" altLang="pt-BR" sz="2000" kern="0" dirty="0" smtClean="0">
                <a:ea typeface="ＭＳ Ｐゴシック" pitchFamily="34" charset="-128"/>
              </a:rPr>
              <a:t>tipicamente &lt; </a:t>
            </a:r>
            <a:r>
              <a:rPr lang="pt-BR" altLang="pt-BR" sz="2000" kern="0" dirty="0" err="1" smtClean="0">
                <a:ea typeface="ＭＳ Ｐゴシック" pitchFamily="34" charset="-128"/>
              </a:rPr>
              <a:t>mseg</a:t>
            </a:r>
            <a:endParaRPr lang="pt-BR" altLang="pt-BR" sz="2000" kern="0" dirty="0" smtClean="0">
              <a:ea typeface="ＭＳ Ｐゴシック" pitchFamily="34" charset="-128"/>
            </a:endParaRPr>
          </a:p>
        </p:txBody>
      </p:sp>
      <p:sp>
        <p:nvSpPr>
          <p:cNvPr id="62" name="Oval 7"/>
          <p:cNvSpPr>
            <a:spLocks noChangeArrowheads="1"/>
          </p:cNvSpPr>
          <p:nvPr/>
        </p:nvSpPr>
        <p:spPr bwMode="auto">
          <a:xfrm>
            <a:off x="3351213" y="2219325"/>
            <a:ext cx="1198562" cy="369888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63" name="Rectangle 8"/>
          <p:cNvSpPr>
            <a:spLocks noChangeArrowheads="1"/>
          </p:cNvSpPr>
          <p:nvPr/>
        </p:nvSpPr>
        <p:spPr bwMode="auto">
          <a:xfrm>
            <a:off x="3351213" y="2151063"/>
            <a:ext cx="1198562" cy="26352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/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64" name="Oval 9"/>
          <p:cNvSpPr>
            <a:spLocks noChangeArrowheads="1"/>
          </p:cNvSpPr>
          <p:nvPr/>
        </p:nvSpPr>
        <p:spPr bwMode="auto">
          <a:xfrm>
            <a:off x="3360738" y="1922463"/>
            <a:ext cx="1198562" cy="430212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grpSp>
        <p:nvGrpSpPr>
          <p:cNvPr id="65" name="Group 10"/>
          <p:cNvGrpSpPr>
            <a:grpSpLocks/>
          </p:cNvGrpSpPr>
          <p:nvPr/>
        </p:nvGrpSpPr>
        <p:grpSpPr bwMode="auto">
          <a:xfrm>
            <a:off x="3706813" y="1952625"/>
            <a:ext cx="498475" cy="119063"/>
            <a:chOff x="2208" y="2184"/>
            <a:chExt cx="176" cy="69"/>
          </a:xfrm>
        </p:grpSpPr>
        <p:grpSp>
          <p:nvGrpSpPr>
            <p:cNvPr id="66" name="Group 11"/>
            <p:cNvGrpSpPr>
              <a:grpSpLocks/>
            </p:cNvGrpSpPr>
            <p:nvPr/>
          </p:nvGrpSpPr>
          <p:grpSpPr bwMode="auto">
            <a:xfrm>
              <a:off x="2208" y="2185"/>
              <a:ext cx="176" cy="68"/>
              <a:chOff x="2848" y="848"/>
              <a:chExt cx="140" cy="98"/>
            </a:xfrm>
          </p:grpSpPr>
          <p:sp>
            <p:nvSpPr>
              <p:cNvPr id="71" name="Line 1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72" name="Line 1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73" name="Line 1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7" name="Group 15"/>
            <p:cNvGrpSpPr>
              <a:grpSpLocks/>
            </p:cNvGrpSpPr>
            <p:nvPr/>
          </p:nvGrpSpPr>
          <p:grpSpPr bwMode="auto">
            <a:xfrm flipV="1">
              <a:off x="2208" y="2184"/>
              <a:ext cx="176" cy="68"/>
              <a:chOff x="2848" y="848"/>
              <a:chExt cx="140" cy="98"/>
            </a:xfrm>
          </p:grpSpPr>
          <p:sp>
            <p:nvSpPr>
              <p:cNvPr id="68" name="Line 1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9" name="Line 1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70" name="Line 1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74" name="Oval 19"/>
          <p:cNvSpPr>
            <a:spLocks noChangeArrowheads="1"/>
          </p:cNvSpPr>
          <p:nvPr/>
        </p:nvSpPr>
        <p:spPr bwMode="auto">
          <a:xfrm>
            <a:off x="6446838" y="2238375"/>
            <a:ext cx="1198562" cy="369888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75" name="Line 20"/>
          <p:cNvSpPr>
            <a:spLocks noChangeShapeType="1"/>
          </p:cNvSpPr>
          <p:nvPr/>
        </p:nvSpPr>
        <p:spPr bwMode="auto">
          <a:xfrm>
            <a:off x="6456363" y="2217738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76" name="Rectangle 21"/>
          <p:cNvSpPr>
            <a:spLocks noChangeArrowheads="1"/>
          </p:cNvSpPr>
          <p:nvPr/>
        </p:nvSpPr>
        <p:spPr bwMode="auto">
          <a:xfrm>
            <a:off x="6456363" y="2179638"/>
            <a:ext cx="1198562" cy="26352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/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77" name="Oval 22"/>
          <p:cNvSpPr>
            <a:spLocks noChangeArrowheads="1"/>
          </p:cNvSpPr>
          <p:nvPr/>
        </p:nvSpPr>
        <p:spPr bwMode="auto">
          <a:xfrm>
            <a:off x="6465888" y="1951038"/>
            <a:ext cx="1198562" cy="430212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78" name="Line 24"/>
          <p:cNvSpPr>
            <a:spLocks noChangeShapeType="1"/>
          </p:cNvSpPr>
          <p:nvPr/>
        </p:nvSpPr>
        <p:spPr bwMode="auto">
          <a:xfrm>
            <a:off x="2620963" y="1857375"/>
            <a:ext cx="741362" cy="355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79" name="Line 25"/>
          <p:cNvSpPr>
            <a:spLocks noChangeShapeType="1"/>
          </p:cNvSpPr>
          <p:nvPr/>
        </p:nvSpPr>
        <p:spPr bwMode="auto">
          <a:xfrm flipV="1">
            <a:off x="2925763" y="2397125"/>
            <a:ext cx="428625" cy="4508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0" name="Line 26"/>
          <p:cNvSpPr>
            <a:spLocks noChangeShapeType="1"/>
          </p:cNvSpPr>
          <p:nvPr/>
        </p:nvSpPr>
        <p:spPr bwMode="auto">
          <a:xfrm>
            <a:off x="4545013" y="2276475"/>
            <a:ext cx="1933575" cy="95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1" name="Rectangle 29"/>
          <p:cNvSpPr>
            <a:spLocks noChangeArrowheads="1"/>
          </p:cNvSpPr>
          <p:nvPr/>
        </p:nvSpPr>
        <p:spPr bwMode="auto">
          <a:xfrm>
            <a:off x="5464175" y="2076450"/>
            <a:ext cx="147638" cy="200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211638" y="2147888"/>
            <a:ext cx="147637" cy="200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83" name="Rectangle 31"/>
          <p:cNvSpPr>
            <a:spLocks noChangeArrowheads="1"/>
          </p:cNvSpPr>
          <p:nvPr/>
        </p:nvSpPr>
        <p:spPr bwMode="auto">
          <a:xfrm>
            <a:off x="4373563" y="2147888"/>
            <a:ext cx="147637" cy="2000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84" name="Rectangle 32"/>
          <p:cNvSpPr>
            <a:spLocks noChangeArrowheads="1"/>
          </p:cNvSpPr>
          <p:nvPr/>
        </p:nvSpPr>
        <p:spPr bwMode="auto">
          <a:xfrm>
            <a:off x="3159125" y="2047875"/>
            <a:ext cx="147638" cy="200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85" name="Line 33"/>
          <p:cNvSpPr>
            <a:spLocks noChangeShapeType="1"/>
          </p:cNvSpPr>
          <p:nvPr/>
        </p:nvSpPr>
        <p:spPr bwMode="auto">
          <a:xfrm>
            <a:off x="3109913" y="1984375"/>
            <a:ext cx="2111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6" name="Line 35"/>
          <p:cNvSpPr>
            <a:spLocks noChangeShapeType="1"/>
          </p:cNvSpPr>
          <p:nvPr/>
        </p:nvSpPr>
        <p:spPr bwMode="auto">
          <a:xfrm flipV="1">
            <a:off x="6235700" y="1876425"/>
            <a:ext cx="3667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7" name="Text Box 36"/>
          <p:cNvSpPr txBox="1">
            <a:spLocks noChangeArrowheads="1"/>
          </p:cNvSpPr>
          <p:nvPr/>
        </p:nvSpPr>
        <p:spPr bwMode="auto">
          <a:xfrm>
            <a:off x="1743075" y="1541463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pt-BR">
                <a:solidFill>
                  <a:srgbClr val="006600"/>
                </a:solidFill>
              </a:rPr>
              <a:t>A</a:t>
            </a:r>
          </a:p>
        </p:txBody>
      </p:sp>
      <p:sp>
        <p:nvSpPr>
          <p:cNvPr id="88" name="Text Box 37"/>
          <p:cNvSpPr txBox="1">
            <a:spLocks noChangeArrowheads="1"/>
          </p:cNvSpPr>
          <p:nvPr/>
        </p:nvSpPr>
        <p:spPr bwMode="auto">
          <a:xfrm>
            <a:off x="1919288" y="2493963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pt-BR">
                <a:solidFill>
                  <a:srgbClr val="000099"/>
                </a:solidFill>
              </a:rPr>
              <a:t>B</a:t>
            </a:r>
          </a:p>
        </p:txBody>
      </p:sp>
      <p:sp>
        <p:nvSpPr>
          <p:cNvPr id="89" name="Rectangle 38"/>
          <p:cNvSpPr>
            <a:spLocks noChangeArrowheads="1"/>
          </p:cNvSpPr>
          <p:nvPr/>
        </p:nvSpPr>
        <p:spPr bwMode="auto">
          <a:xfrm>
            <a:off x="4502150" y="2085975"/>
            <a:ext cx="147638" cy="200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90" name="Text Box 39"/>
          <p:cNvSpPr txBox="1">
            <a:spLocks noChangeArrowheads="1"/>
          </p:cNvSpPr>
          <p:nvPr/>
        </p:nvSpPr>
        <p:spPr bwMode="auto">
          <a:xfrm>
            <a:off x="4891088" y="1689100"/>
            <a:ext cx="14029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pt-BR" altLang="pt-BR" sz="1800" dirty="0" smtClean="0">
                <a:solidFill>
                  <a:srgbClr val="CC0000"/>
                </a:solidFill>
              </a:rPr>
              <a:t>propagação</a:t>
            </a:r>
            <a:endParaRPr lang="pt-BR" altLang="pt-BR" sz="1800" dirty="0">
              <a:solidFill>
                <a:srgbClr val="CC0000"/>
              </a:solidFill>
            </a:endParaRPr>
          </a:p>
        </p:txBody>
      </p:sp>
      <p:sp>
        <p:nvSpPr>
          <p:cNvPr id="91" name="Line 40"/>
          <p:cNvSpPr>
            <a:spLocks noChangeShapeType="1"/>
          </p:cNvSpPr>
          <p:nvPr/>
        </p:nvSpPr>
        <p:spPr bwMode="auto">
          <a:xfrm rot="10800000">
            <a:off x="4645025" y="1876425"/>
            <a:ext cx="3190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92" name="Text Box 41"/>
          <p:cNvSpPr txBox="1">
            <a:spLocks noChangeArrowheads="1"/>
          </p:cNvSpPr>
          <p:nvPr/>
        </p:nvSpPr>
        <p:spPr bwMode="auto">
          <a:xfrm>
            <a:off x="2987675" y="1249363"/>
            <a:ext cx="14285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pt-BR" altLang="pt-BR" sz="1800" dirty="0" smtClean="0">
                <a:solidFill>
                  <a:srgbClr val="CC0000"/>
                </a:solidFill>
              </a:rPr>
              <a:t>transmissão</a:t>
            </a:r>
            <a:endParaRPr lang="pt-BR" altLang="pt-BR" sz="1800" dirty="0">
              <a:solidFill>
                <a:srgbClr val="CC0000"/>
              </a:solidFill>
            </a:endParaRPr>
          </a:p>
        </p:txBody>
      </p:sp>
      <p:sp>
        <p:nvSpPr>
          <p:cNvPr id="93" name="Line 42"/>
          <p:cNvSpPr>
            <a:spLocks noChangeShapeType="1"/>
          </p:cNvSpPr>
          <p:nvPr/>
        </p:nvSpPr>
        <p:spPr bwMode="auto">
          <a:xfrm rot="10800000" flipH="1" flipV="1">
            <a:off x="4038600" y="1517650"/>
            <a:ext cx="528638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94" name="Text Box 43"/>
          <p:cNvSpPr txBox="1">
            <a:spLocks noChangeArrowheads="1"/>
          </p:cNvSpPr>
          <p:nvPr/>
        </p:nvSpPr>
        <p:spPr bwMode="auto">
          <a:xfrm>
            <a:off x="2890892" y="2803525"/>
            <a:ext cx="176202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/>
            <a:r>
              <a:rPr lang="pt-BR" altLang="pt-BR" sz="1800" dirty="0" smtClean="0">
                <a:solidFill>
                  <a:srgbClr val="CC0000"/>
                </a:solidFill>
              </a:rPr>
              <a:t>processamento</a:t>
            </a:r>
          </a:p>
          <a:p>
            <a:pPr algn="ctr"/>
            <a:r>
              <a:rPr lang="pt-BR" altLang="pt-BR" sz="1800" dirty="0" smtClean="0">
                <a:solidFill>
                  <a:srgbClr val="CC0000"/>
                </a:solidFill>
              </a:rPr>
              <a:t>do nó</a:t>
            </a:r>
            <a:endParaRPr lang="pt-BR" altLang="pt-BR" sz="1800" dirty="0">
              <a:solidFill>
                <a:srgbClr val="CC0000"/>
              </a:solidFill>
            </a:endParaRPr>
          </a:p>
        </p:txBody>
      </p:sp>
      <p:sp>
        <p:nvSpPr>
          <p:cNvPr id="95" name="Line 44"/>
          <p:cNvSpPr>
            <a:spLocks noChangeShapeType="1"/>
          </p:cNvSpPr>
          <p:nvPr/>
        </p:nvSpPr>
        <p:spPr bwMode="auto">
          <a:xfrm rot="10800000">
            <a:off x="3378200" y="2847975"/>
            <a:ext cx="833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96" name="Line 45"/>
          <p:cNvSpPr>
            <a:spLocks noChangeShapeType="1"/>
          </p:cNvSpPr>
          <p:nvPr/>
        </p:nvSpPr>
        <p:spPr bwMode="auto">
          <a:xfrm rot="10800000" flipV="1">
            <a:off x="4187825" y="2609850"/>
            <a:ext cx="385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97" name="Text Box 46"/>
          <p:cNvSpPr txBox="1">
            <a:spLocks noChangeArrowheads="1"/>
          </p:cNvSpPr>
          <p:nvPr/>
        </p:nvSpPr>
        <p:spPr bwMode="auto">
          <a:xfrm>
            <a:off x="4595813" y="3060700"/>
            <a:ext cx="16337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pt-BR" altLang="pt-BR" sz="1800" dirty="0" smtClean="0">
                <a:solidFill>
                  <a:srgbClr val="CC0000"/>
                </a:solidFill>
              </a:rPr>
              <a:t>enfileiramento</a:t>
            </a:r>
            <a:endParaRPr lang="pt-BR" altLang="pt-BR" sz="1800" dirty="0">
              <a:solidFill>
                <a:srgbClr val="CC0000"/>
              </a:solidFill>
            </a:endParaRPr>
          </a:p>
        </p:txBody>
      </p:sp>
      <p:sp>
        <p:nvSpPr>
          <p:cNvPr id="98" name="Line 47"/>
          <p:cNvSpPr>
            <a:spLocks noChangeShapeType="1"/>
          </p:cNvSpPr>
          <p:nvPr/>
        </p:nvSpPr>
        <p:spPr bwMode="auto">
          <a:xfrm rot="10800000">
            <a:off x="4349750" y="2609850"/>
            <a:ext cx="595313" cy="552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9" name="Group 48"/>
          <p:cNvGrpSpPr>
            <a:grpSpLocks/>
          </p:cNvGrpSpPr>
          <p:nvPr/>
        </p:nvGrpSpPr>
        <p:grpSpPr bwMode="auto">
          <a:xfrm>
            <a:off x="6792913" y="2009775"/>
            <a:ext cx="498475" cy="119063"/>
            <a:chOff x="2208" y="2184"/>
            <a:chExt cx="176" cy="69"/>
          </a:xfrm>
        </p:grpSpPr>
        <p:grpSp>
          <p:nvGrpSpPr>
            <p:cNvPr id="100" name="Group 49"/>
            <p:cNvGrpSpPr>
              <a:grpSpLocks/>
            </p:cNvGrpSpPr>
            <p:nvPr/>
          </p:nvGrpSpPr>
          <p:grpSpPr bwMode="auto">
            <a:xfrm>
              <a:off x="2208" y="2185"/>
              <a:ext cx="176" cy="68"/>
              <a:chOff x="2848" y="848"/>
              <a:chExt cx="140" cy="98"/>
            </a:xfrm>
          </p:grpSpPr>
          <p:sp>
            <p:nvSpPr>
              <p:cNvPr id="105" name="Line 5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6" name="Line 5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7" name="Line 5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1" name="Group 53"/>
            <p:cNvGrpSpPr>
              <a:grpSpLocks/>
            </p:cNvGrpSpPr>
            <p:nvPr/>
          </p:nvGrpSpPr>
          <p:grpSpPr bwMode="auto">
            <a:xfrm flipV="1">
              <a:off x="2208" y="2184"/>
              <a:ext cx="176" cy="68"/>
              <a:chOff x="2848" y="848"/>
              <a:chExt cx="140" cy="98"/>
            </a:xfrm>
          </p:grpSpPr>
          <p:sp>
            <p:nvSpPr>
              <p:cNvPr id="102" name="Line 5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" name="Line 5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4" name="Line 5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08" name="Rectangle 58"/>
          <p:cNvSpPr>
            <a:spLocks noChangeArrowheads="1"/>
          </p:cNvSpPr>
          <p:nvPr/>
        </p:nvSpPr>
        <p:spPr bwMode="auto">
          <a:xfrm>
            <a:off x="4802188" y="4492625"/>
            <a:ext cx="3810000" cy="218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4488" indent="-344488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lnSpc>
                <a:spcPct val="85000"/>
              </a:lnSpc>
              <a:spcBef>
                <a:spcPct val="20000"/>
              </a:spcBef>
              <a:buClr>
                <a:srgbClr val="3333CC"/>
              </a:buClr>
              <a:buSzPct val="85000"/>
              <a:buFont typeface="Wingdings" pitchFamily="2" charset="2"/>
              <a:buNone/>
            </a:pPr>
            <a:r>
              <a:rPr lang="pt-BR" altLang="pt-BR" sz="2000" dirty="0" smtClean="0">
                <a:solidFill>
                  <a:srgbClr val="FF0000"/>
                </a:solidFill>
                <a:latin typeface="Gill Sans MT" pitchFamily="34" charset="0"/>
              </a:rPr>
              <a:t> </a:t>
            </a:r>
            <a:r>
              <a:rPr lang="pt-BR" altLang="pt-BR" i="1" dirty="0" err="1" smtClean="0">
                <a:solidFill>
                  <a:srgbClr val="CC0000"/>
                </a:solidFill>
                <a:latin typeface="Gill Sans MT" pitchFamily="34" charset="0"/>
              </a:rPr>
              <a:t>d</a:t>
            </a:r>
            <a:r>
              <a:rPr lang="pt-BR" altLang="pt-BR" baseline="-25000" dirty="0" err="1" smtClean="0">
                <a:solidFill>
                  <a:srgbClr val="CC0000"/>
                </a:solidFill>
                <a:latin typeface="Gill Sans MT" pitchFamily="34" charset="0"/>
              </a:rPr>
              <a:t>enfil</a:t>
            </a:r>
            <a:r>
              <a:rPr lang="pt-BR" altLang="pt-BR" dirty="0" smtClean="0">
                <a:solidFill>
                  <a:srgbClr val="CC0000"/>
                </a:solidFill>
                <a:latin typeface="Gill Sans MT" pitchFamily="34" charset="0"/>
              </a:rPr>
              <a:t>: atraso de enfileiramento</a:t>
            </a:r>
          </a:p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pt-BR" altLang="pt-BR" sz="2000" dirty="0" smtClean="0">
                <a:solidFill>
                  <a:srgbClr val="000000"/>
                </a:solidFill>
                <a:latin typeface="Gill Sans MT" pitchFamily="34" charset="0"/>
              </a:rPr>
              <a:t>tempo esperando no enlace de saída pela vez de transmitir</a:t>
            </a:r>
          </a:p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pt-BR" altLang="pt-BR" sz="2000" dirty="0" smtClean="0">
                <a:solidFill>
                  <a:srgbClr val="000000"/>
                </a:solidFill>
                <a:latin typeface="Gill Sans MT" pitchFamily="34" charset="0"/>
              </a:rPr>
              <a:t>depende do nível de congestionamento do roteador</a:t>
            </a:r>
            <a:endParaRPr lang="pt-BR" altLang="pt-BR" sz="2000" dirty="0">
              <a:solidFill>
                <a:srgbClr val="000000"/>
              </a:solidFill>
              <a:latin typeface="Gill Sans MT" pitchFamily="34" charset="0"/>
            </a:endParaRPr>
          </a:p>
        </p:txBody>
      </p:sp>
      <p:sp>
        <p:nvSpPr>
          <p:cNvPr id="109" name="Rectangle 3"/>
          <p:cNvSpPr>
            <a:spLocks noChangeArrowheads="1"/>
          </p:cNvSpPr>
          <p:nvPr/>
        </p:nvSpPr>
        <p:spPr bwMode="auto">
          <a:xfrm>
            <a:off x="2116138" y="3630613"/>
            <a:ext cx="4943475" cy="554037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2857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pitchFamily="2" charset="2"/>
              <a:buNone/>
            </a:pPr>
            <a:r>
              <a:rPr lang="en-US" altLang="pt-BR" i="1" dirty="0" err="1" smtClean="0">
                <a:solidFill>
                  <a:srgbClr val="000000"/>
                </a:solidFill>
                <a:latin typeface="Gill Sans MT" pitchFamily="34" charset="0"/>
              </a:rPr>
              <a:t>d</a:t>
            </a:r>
            <a:r>
              <a:rPr lang="en-US" altLang="pt-BR" baseline="-25000" dirty="0" err="1" smtClean="0">
                <a:solidFill>
                  <a:srgbClr val="000000"/>
                </a:solidFill>
                <a:latin typeface="Gill Sans MT" pitchFamily="34" charset="0"/>
              </a:rPr>
              <a:t>nó</a:t>
            </a:r>
            <a:r>
              <a:rPr lang="en-US" altLang="pt-BR" dirty="0" smtClean="0">
                <a:solidFill>
                  <a:srgbClr val="000000"/>
                </a:solidFill>
                <a:latin typeface="Gill Sans MT" pitchFamily="34" charset="0"/>
              </a:rPr>
              <a:t> </a:t>
            </a:r>
            <a:r>
              <a:rPr lang="en-US" altLang="pt-BR" dirty="0">
                <a:solidFill>
                  <a:srgbClr val="000000"/>
                </a:solidFill>
                <a:latin typeface="Gill Sans MT" pitchFamily="34" charset="0"/>
              </a:rPr>
              <a:t>= </a:t>
            </a:r>
            <a:r>
              <a:rPr lang="en-US" altLang="pt-BR" i="1" dirty="0" err="1">
                <a:solidFill>
                  <a:srgbClr val="000000"/>
                </a:solidFill>
                <a:latin typeface="Gill Sans MT" pitchFamily="34" charset="0"/>
              </a:rPr>
              <a:t>d</a:t>
            </a:r>
            <a:r>
              <a:rPr lang="en-US" altLang="pt-BR" baseline="-25000" dirty="0" err="1">
                <a:solidFill>
                  <a:srgbClr val="000000"/>
                </a:solidFill>
                <a:latin typeface="Gill Sans MT" pitchFamily="34" charset="0"/>
              </a:rPr>
              <a:t>proc</a:t>
            </a:r>
            <a:r>
              <a:rPr lang="en-US" altLang="pt-BR" dirty="0">
                <a:solidFill>
                  <a:srgbClr val="000000"/>
                </a:solidFill>
                <a:latin typeface="Gill Sans MT" pitchFamily="34" charset="0"/>
              </a:rPr>
              <a:t> + </a:t>
            </a:r>
            <a:r>
              <a:rPr lang="en-US" altLang="pt-BR" i="1" dirty="0" err="1" smtClean="0">
                <a:solidFill>
                  <a:srgbClr val="000000"/>
                </a:solidFill>
                <a:latin typeface="Gill Sans MT" pitchFamily="34" charset="0"/>
              </a:rPr>
              <a:t>d</a:t>
            </a:r>
            <a:r>
              <a:rPr lang="en-US" altLang="pt-BR" baseline="-25000" dirty="0" err="1" smtClean="0">
                <a:solidFill>
                  <a:srgbClr val="000000"/>
                </a:solidFill>
                <a:latin typeface="Gill Sans MT" pitchFamily="34" charset="0"/>
              </a:rPr>
              <a:t>enfil</a:t>
            </a:r>
            <a:r>
              <a:rPr lang="en-US" altLang="pt-BR" dirty="0" smtClean="0">
                <a:solidFill>
                  <a:srgbClr val="000000"/>
                </a:solidFill>
                <a:latin typeface="Gill Sans MT" pitchFamily="34" charset="0"/>
              </a:rPr>
              <a:t> </a:t>
            </a:r>
            <a:r>
              <a:rPr lang="en-US" altLang="pt-BR" dirty="0">
                <a:solidFill>
                  <a:srgbClr val="000000"/>
                </a:solidFill>
                <a:latin typeface="Gill Sans MT" pitchFamily="34" charset="0"/>
              </a:rPr>
              <a:t>+ </a:t>
            </a:r>
            <a:r>
              <a:rPr lang="en-US" altLang="pt-BR" i="1" dirty="0" err="1" smtClean="0">
                <a:solidFill>
                  <a:srgbClr val="000000"/>
                </a:solidFill>
                <a:latin typeface="Gill Sans MT" pitchFamily="34" charset="0"/>
              </a:rPr>
              <a:t>d</a:t>
            </a:r>
            <a:r>
              <a:rPr lang="en-US" altLang="pt-BR" baseline="-25000" dirty="0" err="1" smtClean="0">
                <a:solidFill>
                  <a:srgbClr val="000000"/>
                </a:solidFill>
                <a:latin typeface="Gill Sans MT" pitchFamily="34" charset="0"/>
              </a:rPr>
              <a:t>trans</a:t>
            </a:r>
            <a:r>
              <a:rPr lang="en-US" altLang="pt-BR" dirty="0" smtClean="0">
                <a:solidFill>
                  <a:srgbClr val="000000"/>
                </a:solidFill>
                <a:latin typeface="Gill Sans MT" pitchFamily="34" charset="0"/>
              </a:rPr>
              <a:t> </a:t>
            </a:r>
            <a:r>
              <a:rPr lang="en-US" altLang="pt-BR" dirty="0">
                <a:solidFill>
                  <a:srgbClr val="000000"/>
                </a:solidFill>
                <a:latin typeface="Gill Sans MT" pitchFamily="34" charset="0"/>
              </a:rPr>
              <a:t>+  </a:t>
            </a:r>
            <a:r>
              <a:rPr lang="en-US" altLang="pt-BR" i="1" dirty="0" err="1">
                <a:solidFill>
                  <a:srgbClr val="000000"/>
                </a:solidFill>
                <a:latin typeface="Gill Sans MT" pitchFamily="34" charset="0"/>
              </a:rPr>
              <a:t>d</a:t>
            </a:r>
            <a:r>
              <a:rPr lang="en-US" altLang="pt-BR" baseline="-25000" dirty="0" err="1">
                <a:solidFill>
                  <a:srgbClr val="000000"/>
                </a:solidFill>
                <a:latin typeface="Gill Sans MT" pitchFamily="34" charset="0"/>
              </a:rPr>
              <a:t>prop</a:t>
            </a:r>
            <a:endParaRPr lang="en-US" altLang="pt-BR" dirty="0">
              <a:solidFill>
                <a:srgbClr val="000000"/>
              </a:solidFill>
              <a:latin typeface="Gill Sans MT" pitchFamily="34" charset="0"/>
            </a:endParaRPr>
          </a:p>
        </p:txBody>
      </p:sp>
      <p:grpSp>
        <p:nvGrpSpPr>
          <p:cNvPr id="110" name="Group 66"/>
          <p:cNvGrpSpPr>
            <a:grpSpLocks/>
          </p:cNvGrpSpPr>
          <p:nvPr/>
        </p:nvGrpSpPr>
        <p:grpSpPr bwMode="auto">
          <a:xfrm>
            <a:off x="1893888" y="1541463"/>
            <a:ext cx="779462" cy="679450"/>
            <a:chOff x="-44" y="1473"/>
            <a:chExt cx="981" cy="1105"/>
          </a:xfrm>
        </p:grpSpPr>
        <p:pic>
          <p:nvPicPr>
            <p:cNvPr id="111" name="Picture 67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" name="Freeform 68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0045 w 356"/>
                <a:gd name="T3" fmla="*/ 645 h 368"/>
                <a:gd name="T4" fmla="*/ 11917 w 356"/>
                <a:gd name="T5" fmla="*/ 13448 h 368"/>
                <a:gd name="T6" fmla="*/ 2626 w 356"/>
                <a:gd name="T7" fmla="*/ 1681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113" name="Group 69"/>
          <p:cNvGrpSpPr>
            <a:grpSpLocks/>
          </p:cNvGrpSpPr>
          <p:nvPr/>
        </p:nvGrpSpPr>
        <p:grpSpPr bwMode="auto">
          <a:xfrm>
            <a:off x="2168525" y="2524125"/>
            <a:ext cx="779463" cy="679450"/>
            <a:chOff x="-44" y="1473"/>
            <a:chExt cx="981" cy="1105"/>
          </a:xfrm>
        </p:grpSpPr>
        <p:pic>
          <p:nvPicPr>
            <p:cNvPr id="114" name="Picture 70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5" name="Freeform 71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0045 w 356"/>
                <a:gd name="T3" fmla="*/ 645 h 368"/>
                <a:gd name="T4" fmla="*/ 11917 w 356"/>
                <a:gd name="T5" fmla="*/ 13448 h 368"/>
                <a:gd name="T6" fmla="*/ 2626 w 356"/>
                <a:gd name="T7" fmla="*/ 1681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06893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Quatro fontes de atraso dos pacotes</a:t>
            </a:r>
            <a:endParaRPr lang="pt-BR" smtClean="0"/>
          </a:p>
        </p:txBody>
      </p:sp>
      <p:sp>
        <p:nvSpPr>
          <p:cNvPr id="57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1: </a:t>
            </a:r>
            <a:r>
              <a:rPr lang="en-US" dirty="0" err="1" smtClean="0"/>
              <a:t>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205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F34400-F58A-4246-8C6A-8A7DEBF44B84}" type="slidenum">
              <a:rPr lang="en-US" smtClean="0"/>
              <a:pPr>
                <a:defRPr/>
              </a:pPr>
              <a:t>76</a:t>
            </a:fld>
            <a:endParaRPr lang="en-US" smtClean="0"/>
          </a:p>
        </p:txBody>
      </p:sp>
      <p:sp>
        <p:nvSpPr>
          <p:cNvPr id="61" name="Rectangle 4"/>
          <p:cNvSpPr txBox="1">
            <a:spLocks noChangeArrowheads="1"/>
          </p:cNvSpPr>
          <p:nvPr/>
        </p:nvSpPr>
        <p:spPr bwMode="auto">
          <a:xfrm>
            <a:off x="319490" y="4491038"/>
            <a:ext cx="4352524" cy="16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0"/>
              <a:buChar char="r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ZapfDingbats" pitchFamily="82" charset="0"/>
              <a:buChar char="m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pt-BR" altLang="pt-BR" sz="2000" i="1" kern="0" dirty="0" err="1" smtClean="0">
                <a:solidFill>
                  <a:srgbClr val="CC0000"/>
                </a:solidFill>
                <a:ea typeface="ＭＳ Ｐゴシック" pitchFamily="34" charset="-128"/>
              </a:rPr>
              <a:t>d</a:t>
            </a:r>
            <a:r>
              <a:rPr lang="pt-BR" altLang="pt-BR" sz="2000" kern="0" baseline="-25000" dirty="0" err="1" smtClean="0">
                <a:solidFill>
                  <a:srgbClr val="CC0000"/>
                </a:solidFill>
                <a:ea typeface="ＭＳ Ｐゴシック" pitchFamily="34" charset="-128"/>
              </a:rPr>
              <a:t>trans</a:t>
            </a:r>
            <a:r>
              <a:rPr lang="pt-BR" altLang="pt-BR" sz="2000" kern="0" dirty="0" smtClean="0">
                <a:solidFill>
                  <a:srgbClr val="CC0000"/>
                </a:solidFill>
                <a:ea typeface="ＭＳ Ｐゴシック" pitchFamily="34" charset="-128"/>
              </a:rPr>
              <a:t>: atraso de transmissão:</a:t>
            </a:r>
            <a:endParaRPr lang="pt-BR" altLang="pt-BR" sz="2000" kern="0" dirty="0" smtClean="0">
              <a:ea typeface="ＭＳ Ｐゴシック" pitchFamily="34" charset="-128"/>
            </a:endParaRPr>
          </a:p>
          <a:p>
            <a:pPr eaLnBrk="1" hangingPunct="1">
              <a:buSzTx/>
              <a:buFont typeface="Wingdings" pitchFamily="2" charset="2"/>
              <a:buChar char="§"/>
            </a:pPr>
            <a:r>
              <a:rPr lang="pt-BR" altLang="pt-BR" sz="1800" kern="0" dirty="0" smtClean="0">
                <a:ea typeface="ＭＳ Ｐゴシック" pitchFamily="34" charset="-128"/>
              </a:rPr>
              <a:t>L: comprimento do pacote (bits)</a:t>
            </a:r>
          </a:p>
          <a:p>
            <a:pPr eaLnBrk="1" hangingPunct="1">
              <a:buSzTx/>
              <a:buFont typeface="Wingdings" pitchFamily="2" charset="2"/>
              <a:buChar char="§"/>
            </a:pPr>
            <a:r>
              <a:rPr lang="pt-BR" altLang="pt-BR" sz="1800" kern="0" dirty="0" smtClean="0">
                <a:ea typeface="ＭＳ Ｐゴシック" pitchFamily="34" charset="-128"/>
              </a:rPr>
              <a:t>R: largura de banda do enlace (</a:t>
            </a:r>
            <a:r>
              <a:rPr lang="pt-BR" altLang="pt-BR" sz="1800" kern="0" dirty="0" err="1" smtClean="0">
                <a:ea typeface="ＭＳ Ｐゴシック" pitchFamily="34" charset="-128"/>
              </a:rPr>
              <a:t>bps</a:t>
            </a:r>
            <a:r>
              <a:rPr lang="pt-BR" altLang="pt-BR" sz="1800" kern="0" dirty="0" smtClean="0">
                <a:ea typeface="ＭＳ Ｐゴシック" pitchFamily="34" charset="-128"/>
              </a:rPr>
              <a:t>)</a:t>
            </a:r>
          </a:p>
          <a:p>
            <a:pPr eaLnBrk="1" hangingPunct="1">
              <a:buSzTx/>
              <a:buFont typeface="Wingdings" pitchFamily="2" charset="2"/>
              <a:buChar char="§"/>
            </a:pPr>
            <a:r>
              <a:rPr lang="pt-BR" altLang="pt-BR" sz="1800" kern="0" dirty="0" err="1" smtClean="0">
                <a:solidFill>
                  <a:srgbClr val="FF0000"/>
                </a:solidFill>
                <a:ea typeface="ＭＳ Ｐゴシック" pitchFamily="34" charset="-128"/>
              </a:rPr>
              <a:t>d</a:t>
            </a:r>
            <a:r>
              <a:rPr lang="pt-BR" altLang="pt-BR" sz="1800" kern="0" baseline="-25000" dirty="0" err="1" smtClean="0">
                <a:solidFill>
                  <a:srgbClr val="FF0000"/>
                </a:solidFill>
                <a:ea typeface="ＭＳ Ｐゴシック" pitchFamily="34" charset="-128"/>
              </a:rPr>
              <a:t>trans</a:t>
            </a:r>
            <a:r>
              <a:rPr lang="pt-BR" altLang="pt-BR" sz="1800" kern="0" dirty="0" smtClean="0">
                <a:ea typeface="ＭＳ Ｐゴシック" pitchFamily="34" charset="-128"/>
              </a:rPr>
              <a:t> = L/R</a:t>
            </a:r>
          </a:p>
        </p:txBody>
      </p:sp>
      <p:sp>
        <p:nvSpPr>
          <p:cNvPr id="62" name="Oval 7"/>
          <p:cNvSpPr>
            <a:spLocks noChangeArrowheads="1"/>
          </p:cNvSpPr>
          <p:nvPr/>
        </p:nvSpPr>
        <p:spPr bwMode="auto">
          <a:xfrm>
            <a:off x="3351213" y="2219325"/>
            <a:ext cx="1198562" cy="369888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63" name="Rectangle 8"/>
          <p:cNvSpPr>
            <a:spLocks noChangeArrowheads="1"/>
          </p:cNvSpPr>
          <p:nvPr/>
        </p:nvSpPr>
        <p:spPr bwMode="auto">
          <a:xfrm>
            <a:off x="3351213" y="2151063"/>
            <a:ext cx="1198562" cy="26352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/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64" name="Oval 9"/>
          <p:cNvSpPr>
            <a:spLocks noChangeArrowheads="1"/>
          </p:cNvSpPr>
          <p:nvPr/>
        </p:nvSpPr>
        <p:spPr bwMode="auto">
          <a:xfrm>
            <a:off x="3360738" y="1922463"/>
            <a:ext cx="1198562" cy="430212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grpSp>
        <p:nvGrpSpPr>
          <p:cNvPr id="65" name="Group 10"/>
          <p:cNvGrpSpPr>
            <a:grpSpLocks/>
          </p:cNvGrpSpPr>
          <p:nvPr/>
        </p:nvGrpSpPr>
        <p:grpSpPr bwMode="auto">
          <a:xfrm>
            <a:off x="3706813" y="1952625"/>
            <a:ext cx="498475" cy="119063"/>
            <a:chOff x="2208" y="2184"/>
            <a:chExt cx="176" cy="69"/>
          </a:xfrm>
        </p:grpSpPr>
        <p:grpSp>
          <p:nvGrpSpPr>
            <p:cNvPr id="66" name="Group 11"/>
            <p:cNvGrpSpPr>
              <a:grpSpLocks/>
            </p:cNvGrpSpPr>
            <p:nvPr/>
          </p:nvGrpSpPr>
          <p:grpSpPr bwMode="auto">
            <a:xfrm>
              <a:off x="2208" y="2185"/>
              <a:ext cx="176" cy="68"/>
              <a:chOff x="2848" y="848"/>
              <a:chExt cx="140" cy="98"/>
            </a:xfrm>
          </p:grpSpPr>
          <p:sp>
            <p:nvSpPr>
              <p:cNvPr id="71" name="Line 1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72" name="Line 1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73" name="Line 1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7" name="Group 15"/>
            <p:cNvGrpSpPr>
              <a:grpSpLocks/>
            </p:cNvGrpSpPr>
            <p:nvPr/>
          </p:nvGrpSpPr>
          <p:grpSpPr bwMode="auto">
            <a:xfrm flipV="1">
              <a:off x="2208" y="2184"/>
              <a:ext cx="176" cy="68"/>
              <a:chOff x="2848" y="848"/>
              <a:chExt cx="140" cy="98"/>
            </a:xfrm>
          </p:grpSpPr>
          <p:sp>
            <p:nvSpPr>
              <p:cNvPr id="68" name="Line 1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9" name="Line 1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70" name="Line 1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74" name="Oval 19"/>
          <p:cNvSpPr>
            <a:spLocks noChangeArrowheads="1"/>
          </p:cNvSpPr>
          <p:nvPr/>
        </p:nvSpPr>
        <p:spPr bwMode="auto">
          <a:xfrm>
            <a:off x="6446838" y="2238375"/>
            <a:ext cx="1198562" cy="369888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75" name="Line 20"/>
          <p:cNvSpPr>
            <a:spLocks noChangeShapeType="1"/>
          </p:cNvSpPr>
          <p:nvPr/>
        </p:nvSpPr>
        <p:spPr bwMode="auto">
          <a:xfrm>
            <a:off x="6456363" y="2217738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76" name="Rectangle 21"/>
          <p:cNvSpPr>
            <a:spLocks noChangeArrowheads="1"/>
          </p:cNvSpPr>
          <p:nvPr/>
        </p:nvSpPr>
        <p:spPr bwMode="auto">
          <a:xfrm>
            <a:off x="6456363" y="2179638"/>
            <a:ext cx="1198562" cy="26352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/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77" name="Oval 22"/>
          <p:cNvSpPr>
            <a:spLocks noChangeArrowheads="1"/>
          </p:cNvSpPr>
          <p:nvPr/>
        </p:nvSpPr>
        <p:spPr bwMode="auto">
          <a:xfrm>
            <a:off x="6465888" y="1951038"/>
            <a:ext cx="1198562" cy="430212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78" name="Line 24"/>
          <p:cNvSpPr>
            <a:spLocks noChangeShapeType="1"/>
          </p:cNvSpPr>
          <p:nvPr/>
        </p:nvSpPr>
        <p:spPr bwMode="auto">
          <a:xfrm>
            <a:off x="2620963" y="1857375"/>
            <a:ext cx="741362" cy="355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79" name="Line 25"/>
          <p:cNvSpPr>
            <a:spLocks noChangeShapeType="1"/>
          </p:cNvSpPr>
          <p:nvPr/>
        </p:nvSpPr>
        <p:spPr bwMode="auto">
          <a:xfrm flipV="1">
            <a:off x="2925763" y="2397125"/>
            <a:ext cx="428625" cy="4508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0" name="Line 26"/>
          <p:cNvSpPr>
            <a:spLocks noChangeShapeType="1"/>
          </p:cNvSpPr>
          <p:nvPr/>
        </p:nvSpPr>
        <p:spPr bwMode="auto">
          <a:xfrm>
            <a:off x="4545013" y="2276475"/>
            <a:ext cx="1933575" cy="95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1" name="Rectangle 29"/>
          <p:cNvSpPr>
            <a:spLocks noChangeArrowheads="1"/>
          </p:cNvSpPr>
          <p:nvPr/>
        </p:nvSpPr>
        <p:spPr bwMode="auto">
          <a:xfrm>
            <a:off x="5464175" y="2076450"/>
            <a:ext cx="147638" cy="200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211638" y="2147888"/>
            <a:ext cx="147637" cy="200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83" name="Rectangle 31"/>
          <p:cNvSpPr>
            <a:spLocks noChangeArrowheads="1"/>
          </p:cNvSpPr>
          <p:nvPr/>
        </p:nvSpPr>
        <p:spPr bwMode="auto">
          <a:xfrm>
            <a:off x="4373563" y="2147888"/>
            <a:ext cx="147637" cy="2000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84" name="Rectangle 32"/>
          <p:cNvSpPr>
            <a:spLocks noChangeArrowheads="1"/>
          </p:cNvSpPr>
          <p:nvPr/>
        </p:nvSpPr>
        <p:spPr bwMode="auto">
          <a:xfrm>
            <a:off x="3159125" y="2047875"/>
            <a:ext cx="147638" cy="200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85" name="Line 33"/>
          <p:cNvSpPr>
            <a:spLocks noChangeShapeType="1"/>
          </p:cNvSpPr>
          <p:nvPr/>
        </p:nvSpPr>
        <p:spPr bwMode="auto">
          <a:xfrm>
            <a:off x="3109913" y="1984375"/>
            <a:ext cx="2111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6" name="Line 35"/>
          <p:cNvSpPr>
            <a:spLocks noChangeShapeType="1"/>
          </p:cNvSpPr>
          <p:nvPr/>
        </p:nvSpPr>
        <p:spPr bwMode="auto">
          <a:xfrm flipV="1">
            <a:off x="6235700" y="1876425"/>
            <a:ext cx="3667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7" name="Text Box 36"/>
          <p:cNvSpPr txBox="1">
            <a:spLocks noChangeArrowheads="1"/>
          </p:cNvSpPr>
          <p:nvPr/>
        </p:nvSpPr>
        <p:spPr bwMode="auto">
          <a:xfrm>
            <a:off x="1743075" y="1541463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pt-BR">
                <a:solidFill>
                  <a:srgbClr val="006600"/>
                </a:solidFill>
              </a:rPr>
              <a:t>A</a:t>
            </a:r>
          </a:p>
        </p:txBody>
      </p:sp>
      <p:sp>
        <p:nvSpPr>
          <p:cNvPr id="88" name="Text Box 37"/>
          <p:cNvSpPr txBox="1">
            <a:spLocks noChangeArrowheads="1"/>
          </p:cNvSpPr>
          <p:nvPr/>
        </p:nvSpPr>
        <p:spPr bwMode="auto">
          <a:xfrm>
            <a:off x="1919288" y="2493963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pt-BR">
                <a:solidFill>
                  <a:srgbClr val="000099"/>
                </a:solidFill>
              </a:rPr>
              <a:t>B</a:t>
            </a:r>
          </a:p>
        </p:txBody>
      </p:sp>
      <p:sp>
        <p:nvSpPr>
          <p:cNvPr id="89" name="Rectangle 38"/>
          <p:cNvSpPr>
            <a:spLocks noChangeArrowheads="1"/>
          </p:cNvSpPr>
          <p:nvPr/>
        </p:nvSpPr>
        <p:spPr bwMode="auto">
          <a:xfrm>
            <a:off x="4502150" y="2085975"/>
            <a:ext cx="147638" cy="200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pt-BR" altLang="pt-BR">
              <a:solidFill>
                <a:srgbClr val="000000"/>
              </a:solidFill>
            </a:endParaRPr>
          </a:p>
        </p:txBody>
      </p:sp>
      <p:sp>
        <p:nvSpPr>
          <p:cNvPr id="90" name="Text Box 39"/>
          <p:cNvSpPr txBox="1">
            <a:spLocks noChangeArrowheads="1"/>
          </p:cNvSpPr>
          <p:nvPr/>
        </p:nvSpPr>
        <p:spPr bwMode="auto">
          <a:xfrm>
            <a:off x="4891088" y="1689100"/>
            <a:ext cx="14029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pt-BR" altLang="pt-BR" sz="1800" dirty="0" smtClean="0">
                <a:solidFill>
                  <a:srgbClr val="CC0000"/>
                </a:solidFill>
              </a:rPr>
              <a:t>propagação</a:t>
            </a:r>
            <a:endParaRPr lang="pt-BR" altLang="pt-BR" sz="1800" dirty="0">
              <a:solidFill>
                <a:srgbClr val="CC0000"/>
              </a:solidFill>
            </a:endParaRPr>
          </a:p>
        </p:txBody>
      </p:sp>
      <p:sp>
        <p:nvSpPr>
          <p:cNvPr id="91" name="Line 40"/>
          <p:cNvSpPr>
            <a:spLocks noChangeShapeType="1"/>
          </p:cNvSpPr>
          <p:nvPr/>
        </p:nvSpPr>
        <p:spPr bwMode="auto">
          <a:xfrm rot="10800000">
            <a:off x="4645025" y="1876425"/>
            <a:ext cx="3190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92" name="Text Box 41"/>
          <p:cNvSpPr txBox="1">
            <a:spLocks noChangeArrowheads="1"/>
          </p:cNvSpPr>
          <p:nvPr/>
        </p:nvSpPr>
        <p:spPr bwMode="auto">
          <a:xfrm>
            <a:off x="2987675" y="1249363"/>
            <a:ext cx="14285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pt-BR" altLang="pt-BR" sz="1800" dirty="0" smtClean="0">
                <a:solidFill>
                  <a:srgbClr val="CC0000"/>
                </a:solidFill>
              </a:rPr>
              <a:t>transmissão</a:t>
            </a:r>
            <a:endParaRPr lang="pt-BR" altLang="pt-BR" sz="1800" dirty="0">
              <a:solidFill>
                <a:srgbClr val="CC0000"/>
              </a:solidFill>
            </a:endParaRPr>
          </a:p>
        </p:txBody>
      </p:sp>
      <p:sp>
        <p:nvSpPr>
          <p:cNvPr id="93" name="Line 42"/>
          <p:cNvSpPr>
            <a:spLocks noChangeShapeType="1"/>
          </p:cNvSpPr>
          <p:nvPr/>
        </p:nvSpPr>
        <p:spPr bwMode="auto">
          <a:xfrm rot="10800000" flipH="1" flipV="1">
            <a:off x="4038600" y="1517650"/>
            <a:ext cx="528638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94" name="Text Box 43"/>
          <p:cNvSpPr txBox="1">
            <a:spLocks noChangeArrowheads="1"/>
          </p:cNvSpPr>
          <p:nvPr/>
        </p:nvSpPr>
        <p:spPr bwMode="auto">
          <a:xfrm>
            <a:off x="2890892" y="2803525"/>
            <a:ext cx="176202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/>
            <a:r>
              <a:rPr lang="pt-BR" altLang="pt-BR" sz="1800" dirty="0" smtClean="0">
                <a:solidFill>
                  <a:srgbClr val="CC0000"/>
                </a:solidFill>
              </a:rPr>
              <a:t>processamento</a:t>
            </a:r>
          </a:p>
          <a:p>
            <a:pPr algn="ctr"/>
            <a:r>
              <a:rPr lang="pt-BR" altLang="pt-BR" sz="1800" dirty="0" smtClean="0">
                <a:solidFill>
                  <a:srgbClr val="CC0000"/>
                </a:solidFill>
              </a:rPr>
              <a:t>do nó</a:t>
            </a:r>
            <a:endParaRPr lang="pt-BR" altLang="pt-BR" sz="1800" dirty="0">
              <a:solidFill>
                <a:srgbClr val="CC0000"/>
              </a:solidFill>
            </a:endParaRPr>
          </a:p>
        </p:txBody>
      </p:sp>
      <p:sp>
        <p:nvSpPr>
          <p:cNvPr id="95" name="Line 44"/>
          <p:cNvSpPr>
            <a:spLocks noChangeShapeType="1"/>
          </p:cNvSpPr>
          <p:nvPr/>
        </p:nvSpPr>
        <p:spPr bwMode="auto">
          <a:xfrm rot="10800000">
            <a:off x="3378200" y="2847975"/>
            <a:ext cx="833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96" name="Line 45"/>
          <p:cNvSpPr>
            <a:spLocks noChangeShapeType="1"/>
          </p:cNvSpPr>
          <p:nvPr/>
        </p:nvSpPr>
        <p:spPr bwMode="auto">
          <a:xfrm rot="10800000" flipV="1">
            <a:off x="4187825" y="2609850"/>
            <a:ext cx="385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97" name="Text Box 46"/>
          <p:cNvSpPr txBox="1">
            <a:spLocks noChangeArrowheads="1"/>
          </p:cNvSpPr>
          <p:nvPr/>
        </p:nvSpPr>
        <p:spPr bwMode="auto">
          <a:xfrm>
            <a:off x="4595813" y="3060700"/>
            <a:ext cx="16337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pt-BR" altLang="pt-BR" sz="1800" dirty="0" smtClean="0">
                <a:solidFill>
                  <a:srgbClr val="CC0000"/>
                </a:solidFill>
              </a:rPr>
              <a:t>enfileiramento</a:t>
            </a:r>
            <a:endParaRPr lang="pt-BR" altLang="pt-BR" sz="1800" dirty="0">
              <a:solidFill>
                <a:srgbClr val="CC0000"/>
              </a:solidFill>
            </a:endParaRPr>
          </a:p>
        </p:txBody>
      </p:sp>
      <p:sp>
        <p:nvSpPr>
          <p:cNvPr id="98" name="Line 47"/>
          <p:cNvSpPr>
            <a:spLocks noChangeShapeType="1"/>
          </p:cNvSpPr>
          <p:nvPr/>
        </p:nvSpPr>
        <p:spPr bwMode="auto">
          <a:xfrm rot="10800000">
            <a:off x="4349750" y="2609850"/>
            <a:ext cx="595313" cy="552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9" name="Group 48"/>
          <p:cNvGrpSpPr>
            <a:grpSpLocks/>
          </p:cNvGrpSpPr>
          <p:nvPr/>
        </p:nvGrpSpPr>
        <p:grpSpPr bwMode="auto">
          <a:xfrm>
            <a:off x="6792913" y="2009775"/>
            <a:ext cx="498475" cy="119063"/>
            <a:chOff x="2208" y="2184"/>
            <a:chExt cx="176" cy="69"/>
          </a:xfrm>
        </p:grpSpPr>
        <p:grpSp>
          <p:nvGrpSpPr>
            <p:cNvPr id="100" name="Group 49"/>
            <p:cNvGrpSpPr>
              <a:grpSpLocks/>
            </p:cNvGrpSpPr>
            <p:nvPr/>
          </p:nvGrpSpPr>
          <p:grpSpPr bwMode="auto">
            <a:xfrm>
              <a:off x="2208" y="2185"/>
              <a:ext cx="176" cy="68"/>
              <a:chOff x="2848" y="848"/>
              <a:chExt cx="140" cy="98"/>
            </a:xfrm>
          </p:grpSpPr>
          <p:sp>
            <p:nvSpPr>
              <p:cNvPr id="105" name="Line 5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6" name="Line 5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7" name="Line 5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1" name="Group 53"/>
            <p:cNvGrpSpPr>
              <a:grpSpLocks/>
            </p:cNvGrpSpPr>
            <p:nvPr/>
          </p:nvGrpSpPr>
          <p:grpSpPr bwMode="auto">
            <a:xfrm flipV="1">
              <a:off x="2208" y="2184"/>
              <a:ext cx="176" cy="68"/>
              <a:chOff x="2848" y="848"/>
              <a:chExt cx="140" cy="98"/>
            </a:xfrm>
          </p:grpSpPr>
          <p:sp>
            <p:nvSpPr>
              <p:cNvPr id="102" name="Line 5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" name="Line 5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4" name="Line 5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08" name="Rectangle 58"/>
          <p:cNvSpPr>
            <a:spLocks noChangeArrowheads="1"/>
          </p:cNvSpPr>
          <p:nvPr/>
        </p:nvSpPr>
        <p:spPr bwMode="auto">
          <a:xfrm>
            <a:off x="4802188" y="4492625"/>
            <a:ext cx="3810000" cy="218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4488" indent="-344488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lnSpc>
                <a:spcPct val="85000"/>
              </a:lnSpc>
              <a:spcBef>
                <a:spcPct val="20000"/>
              </a:spcBef>
              <a:buClr>
                <a:srgbClr val="3333CC"/>
              </a:buClr>
              <a:buSzPct val="85000"/>
              <a:buFont typeface="Wingdings" pitchFamily="2" charset="2"/>
              <a:buNone/>
            </a:pPr>
            <a:r>
              <a:rPr lang="pt-BR" altLang="pt-BR" sz="2000" dirty="0" smtClean="0">
                <a:solidFill>
                  <a:srgbClr val="FF0000"/>
                </a:solidFill>
                <a:latin typeface="Gill Sans MT" pitchFamily="34" charset="0"/>
              </a:rPr>
              <a:t> </a:t>
            </a:r>
            <a:r>
              <a:rPr lang="pt-BR" altLang="pt-BR" i="1" dirty="0" err="1" smtClean="0">
                <a:solidFill>
                  <a:srgbClr val="CC0000"/>
                </a:solidFill>
                <a:latin typeface="Gill Sans MT" pitchFamily="34" charset="0"/>
              </a:rPr>
              <a:t>d</a:t>
            </a:r>
            <a:r>
              <a:rPr lang="pt-BR" altLang="pt-BR" baseline="-25000" dirty="0" err="1" smtClean="0">
                <a:solidFill>
                  <a:srgbClr val="CC0000"/>
                </a:solidFill>
                <a:latin typeface="Gill Sans MT" pitchFamily="34" charset="0"/>
              </a:rPr>
              <a:t>prop</a:t>
            </a:r>
            <a:r>
              <a:rPr lang="pt-BR" altLang="pt-BR" dirty="0" smtClean="0">
                <a:solidFill>
                  <a:srgbClr val="CC0000"/>
                </a:solidFill>
                <a:latin typeface="Gill Sans MT" pitchFamily="34" charset="0"/>
              </a:rPr>
              <a:t>: atraso de propagação</a:t>
            </a:r>
          </a:p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pt-BR" altLang="pt-BR" sz="2000" dirty="0" smtClean="0">
                <a:solidFill>
                  <a:srgbClr val="000000"/>
                </a:solidFill>
                <a:latin typeface="Gill Sans MT" pitchFamily="34" charset="0"/>
              </a:rPr>
              <a:t>d: comprimento do enlace físico</a:t>
            </a:r>
          </a:p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pt-BR" altLang="pt-BR" sz="2000" dirty="0" smtClean="0">
                <a:solidFill>
                  <a:srgbClr val="000000"/>
                </a:solidFill>
                <a:latin typeface="Gill Sans MT" pitchFamily="34" charset="0"/>
              </a:rPr>
              <a:t>s: velocidade de propagação no meio (~2x10</a:t>
            </a:r>
            <a:r>
              <a:rPr lang="pt-BR" altLang="pt-BR" sz="2000" baseline="30000" dirty="0" smtClean="0">
                <a:solidFill>
                  <a:srgbClr val="000000"/>
                </a:solidFill>
                <a:latin typeface="Gill Sans MT" pitchFamily="34" charset="0"/>
              </a:rPr>
              <a:t>8</a:t>
            </a:r>
            <a:r>
              <a:rPr lang="pt-BR" altLang="pt-BR" sz="2000" dirty="0" smtClean="0">
                <a:solidFill>
                  <a:srgbClr val="000000"/>
                </a:solidFill>
                <a:latin typeface="Gill Sans MT" pitchFamily="34" charset="0"/>
              </a:rPr>
              <a:t> m/</a:t>
            </a:r>
            <a:r>
              <a:rPr lang="pt-BR" altLang="pt-BR" sz="2000" dirty="0" err="1" smtClean="0">
                <a:solidFill>
                  <a:srgbClr val="000000"/>
                </a:solidFill>
                <a:latin typeface="Gill Sans MT" pitchFamily="34" charset="0"/>
              </a:rPr>
              <a:t>seg</a:t>
            </a:r>
            <a:r>
              <a:rPr lang="pt-BR" altLang="pt-BR" sz="2000" dirty="0" smtClean="0">
                <a:solidFill>
                  <a:srgbClr val="000000"/>
                </a:solidFill>
                <a:latin typeface="Gill Sans MT" pitchFamily="34" charset="0"/>
              </a:rPr>
              <a:t>)</a:t>
            </a:r>
          </a:p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pt-BR" altLang="pt-BR" sz="2000" kern="0" dirty="0" err="1" smtClean="0">
                <a:solidFill>
                  <a:srgbClr val="FF0000"/>
                </a:solidFill>
              </a:rPr>
              <a:t>d</a:t>
            </a:r>
            <a:r>
              <a:rPr lang="pt-BR" altLang="pt-BR" sz="2000" kern="0" baseline="-25000" dirty="0" err="1" smtClean="0">
                <a:solidFill>
                  <a:srgbClr val="FF0000"/>
                </a:solidFill>
              </a:rPr>
              <a:t>prop</a:t>
            </a:r>
            <a:r>
              <a:rPr lang="pt-BR" altLang="pt-BR" sz="2000" kern="0" dirty="0" smtClean="0"/>
              <a:t> </a:t>
            </a:r>
            <a:r>
              <a:rPr lang="pt-BR" altLang="pt-BR" sz="2000" kern="0" dirty="0"/>
              <a:t>= </a:t>
            </a:r>
            <a:r>
              <a:rPr lang="pt-BR" altLang="pt-BR" sz="2000" kern="0" dirty="0" smtClean="0"/>
              <a:t>d/s</a:t>
            </a:r>
            <a:endParaRPr lang="pt-BR" altLang="pt-BR" sz="2000" kern="0" dirty="0"/>
          </a:p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</a:pPr>
            <a:endParaRPr lang="pt-BR" altLang="pt-BR" sz="2000" dirty="0">
              <a:solidFill>
                <a:srgbClr val="000000"/>
              </a:solidFill>
              <a:latin typeface="Gill Sans MT" pitchFamily="34" charset="0"/>
            </a:endParaRPr>
          </a:p>
        </p:txBody>
      </p:sp>
      <p:sp>
        <p:nvSpPr>
          <p:cNvPr id="109" name="Rectangle 3"/>
          <p:cNvSpPr>
            <a:spLocks noChangeArrowheads="1"/>
          </p:cNvSpPr>
          <p:nvPr/>
        </p:nvSpPr>
        <p:spPr bwMode="auto">
          <a:xfrm>
            <a:off x="2116138" y="3630613"/>
            <a:ext cx="4943475" cy="554037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2857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pitchFamily="2" charset="2"/>
              <a:buNone/>
            </a:pPr>
            <a:r>
              <a:rPr lang="en-US" altLang="pt-BR" i="1" dirty="0" err="1" smtClean="0">
                <a:solidFill>
                  <a:srgbClr val="000000"/>
                </a:solidFill>
                <a:latin typeface="Gill Sans MT" pitchFamily="34" charset="0"/>
              </a:rPr>
              <a:t>d</a:t>
            </a:r>
            <a:r>
              <a:rPr lang="en-US" altLang="pt-BR" baseline="-25000" dirty="0" err="1" smtClean="0">
                <a:solidFill>
                  <a:srgbClr val="000000"/>
                </a:solidFill>
                <a:latin typeface="Gill Sans MT" pitchFamily="34" charset="0"/>
              </a:rPr>
              <a:t>nó</a:t>
            </a:r>
            <a:r>
              <a:rPr lang="en-US" altLang="pt-BR" dirty="0" smtClean="0">
                <a:solidFill>
                  <a:srgbClr val="000000"/>
                </a:solidFill>
                <a:latin typeface="Gill Sans MT" pitchFamily="34" charset="0"/>
              </a:rPr>
              <a:t> </a:t>
            </a:r>
            <a:r>
              <a:rPr lang="en-US" altLang="pt-BR" dirty="0">
                <a:solidFill>
                  <a:srgbClr val="000000"/>
                </a:solidFill>
                <a:latin typeface="Gill Sans MT" pitchFamily="34" charset="0"/>
              </a:rPr>
              <a:t>= </a:t>
            </a:r>
            <a:r>
              <a:rPr lang="en-US" altLang="pt-BR" i="1" dirty="0" err="1">
                <a:solidFill>
                  <a:srgbClr val="000000"/>
                </a:solidFill>
                <a:latin typeface="Gill Sans MT" pitchFamily="34" charset="0"/>
              </a:rPr>
              <a:t>d</a:t>
            </a:r>
            <a:r>
              <a:rPr lang="en-US" altLang="pt-BR" baseline="-25000" dirty="0" err="1">
                <a:solidFill>
                  <a:srgbClr val="000000"/>
                </a:solidFill>
                <a:latin typeface="Gill Sans MT" pitchFamily="34" charset="0"/>
              </a:rPr>
              <a:t>proc</a:t>
            </a:r>
            <a:r>
              <a:rPr lang="en-US" altLang="pt-BR" dirty="0">
                <a:solidFill>
                  <a:srgbClr val="000000"/>
                </a:solidFill>
                <a:latin typeface="Gill Sans MT" pitchFamily="34" charset="0"/>
              </a:rPr>
              <a:t> + </a:t>
            </a:r>
            <a:r>
              <a:rPr lang="en-US" altLang="pt-BR" i="1" dirty="0" err="1" smtClean="0">
                <a:solidFill>
                  <a:srgbClr val="000000"/>
                </a:solidFill>
                <a:latin typeface="Gill Sans MT" pitchFamily="34" charset="0"/>
              </a:rPr>
              <a:t>d</a:t>
            </a:r>
            <a:r>
              <a:rPr lang="en-US" altLang="pt-BR" baseline="-25000" dirty="0" err="1" smtClean="0">
                <a:solidFill>
                  <a:srgbClr val="000000"/>
                </a:solidFill>
                <a:latin typeface="Gill Sans MT" pitchFamily="34" charset="0"/>
              </a:rPr>
              <a:t>enfil</a:t>
            </a:r>
            <a:r>
              <a:rPr lang="en-US" altLang="pt-BR" dirty="0" smtClean="0">
                <a:solidFill>
                  <a:srgbClr val="000000"/>
                </a:solidFill>
                <a:latin typeface="Gill Sans MT" pitchFamily="34" charset="0"/>
              </a:rPr>
              <a:t> </a:t>
            </a:r>
            <a:r>
              <a:rPr lang="en-US" altLang="pt-BR" dirty="0">
                <a:solidFill>
                  <a:srgbClr val="000000"/>
                </a:solidFill>
                <a:latin typeface="Gill Sans MT" pitchFamily="34" charset="0"/>
              </a:rPr>
              <a:t>+ </a:t>
            </a:r>
            <a:r>
              <a:rPr lang="en-US" altLang="pt-BR" i="1" dirty="0" err="1" smtClean="0">
                <a:solidFill>
                  <a:srgbClr val="000000"/>
                </a:solidFill>
                <a:latin typeface="Gill Sans MT" pitchFamily="34" charset="0"/>
              </a:rPr>
              <a:t>d</a:t>
            </a:r>
            <a:r>
              <a:rPr lang="en-US" altLang="pt-BR" baseline="-25000" dirty="0" err="1" smtClean="0">
                <a:solidFill>
                  <a:srgbClr val="000000"/>
                </a:solidFill>
                <a:latin typeface="Gill Sans MT" pitchFamily="34" charset="0"/>
              </a:rPr>
              <a:t>trans</a:t>
            </a:r>
            <a:r>
              <a:rPr lang="en-US" altLang="pt-BR" dirty="0" smtClean="0">
                <a:solidFill>
                  <a:srgbClr val="000000"/>
                </a:solidFill>
                <a:latin typeface="Gill Sans MT" pitchFamily="34" charset="0"/>
              </a:rPr>
              <a:t> </a:t>
            </a:r>
            <a:r>
              <a:rPr lang="en-US" altLang="pt-BR" dirty="0">
                <a:solidFill>
                  <a:srgbClr val="000000"/>
                </a:solidFill>
                <a:latin typeface="Gill Sans MT" pitchFamily="34" charset="0"/>
              </a:rPr>
              <a:t>+  </a:t>
            </a:r>
            <a:r>
              <a:rPr lang="en-US" altLang="pt-BR" i="1" dirty="0" err="1">
                <a:solidFill>
                  <a:srgbClr val="000000"/>
                </a:solidFill>
                <a:latin typeface="Gill Sans MT" pitchFamily="34" charset="0"/>
              </a:rPr>
              <a:t>d</a:t>
            </a:r>
            <a:r>
              <a:rPr lang="en-US" altLang="pt-BR" baseline="-25000" dirty="0" err="1">
                <a:solidFill>
                  <a:srgbClr val="000000"/>
                </a:solidFill>
                <a:latin typeface="Gill Sans MT" pitchFamily="34" charset="0"/>
              </a:rPr>
              <a:t>prop</a:t>
            </a:r>
            <a:endParaRPr lang="en-US" altLang="pt-BR" dirty="0">
              <a:solidFill>
                <a:srgbClr val="000000"/>
              </a:solidFill>
              <a:latin typeface="Gill Sans MT" pitchFamily="34" charset="0"/>
            </a:endParaRPr>
          </a:p>
        </p:txBody>
      </p:sp>
      <p:grpSp>
        <p:nvGrpSpPr>
          <p:cNvPr id="110" name="Group 66"/>
          <p:cNvGrpSpPr>
            <a:grpSpLocks/>
          </p:cNvGrpSpPr>
          <p:nvPr/>
        </p:nvGrpSpPr>
        <p:grpSpPr bwMode="auto">
          <a:xfrm>
            <a:off x="1893888" y="1541463"/>
            <a:ext cx="779462" cy="679450"/>
            <a:chOff x="-44" y="1473"/>
            <a:chExt cx="981" cy="1105"/>
          </a:xfrm>
        </p:grpSpPr>
        <p:pic>
          <p:nvPicPr>
            <p:cNvPr id="111" name="Picture 67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" name="Freeform 68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0045 w 356"/>
                <a:gd name="T3" fmla="*/ 645 h 368"/>
                <a:gd name="T4" fmla="*/ 11917 w 356"/>
                <a:gd name="T5" fmla="*/ 13448 h 368"/>
                <a:gd name="T6" fmla="*/ 2626 w 356"/>
                <a:gd name="T7" fmla="*/ 1681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113" name="Group 69"/>
          <p:cNvGrpSpPr>
            <a:grpSpLocks/>
          </p:cNvGrpSpPr>
          <p:nvPr/>
        </p:nvGrpSpPr>
        <p:grpSpPr bwMode="auto">
          <a:xfrm>
            <a:off x="2168525" y="2524125"/>
            <a:ext cx="779463" cy="679450"/>
            <a:chOff x="-44" y="1473"/>
            <a:chExt cx="981" cy="1105"/>
          </a:xfrm>
        </p:grpSpPr>
        <p:pic>
          <p:nvPicPr>
            <p:cNvPr id="114" name="Picture 70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5" name="Freeform 71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0045 w 356"/>
                <a:gd name="T3" fmla="*/ 645 h 368"/>
                <a:gd name="T4" fmla="*/ 11917 w 356"/>
                <a:gd name="T5" fmla="*/ 13448 h 368"/>
                <a:gd name="T6" fmla="*/ 2626 w 356"/>
                <a:gd name="T7" fmla="*/ 1681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60" name="Group 122"/>
          <p:cNvGrpSpPr>
            <a:grpSpLocks/>
          </p:cNvGrpSpPr>
          <p:nvPr/>
        </p:nvGrpSpPr>
        <p:grpSpPr bwMode="auto">
          <a:xfrm>
            <a:off x="2255838" y="5600700"/>
            <a:ext cx="2528887" cy="800100"/>
            <a:chOff x="1421" y="3528"/>
            <a:chExt cx="1593" cy="504"/>
          </a:xfrm>
        </p:grpSpPr>
        <p:sp>
          <p:nvSpPr>
            <p:cNvPr id="116" name="AutoShape 61"/>
            <p:cNvSpPr>
              <a:spLocks noChangeArrowheads="1"/>
            </p:cNvSpPr>
            <p:nvPr/>
          </p:nvSpPr>
          <p:spPr bwMode="auto">
            <a:xfrm rot="381619">
              <a:off x="1421" y="3528"/>
              <a:ext cx="1593" cy="201"/>
            </a:xfrm>
            <a:prstGeom prst="leftRightArrow">
              <a:avLst>
                <a:gd name="adj1" fmla="val 35324"/>
                <a:gd name="adj2" fmla="val 94994"/>
              </a:avLst>
            </a:prstGeom>
            <a:gradFill rotWithShape="1">
              <a:gsLst>
                <a:gs pos="0">
                  <a:srgbClr val="CC0000"/>
                </a:gs>
                <a:gs pos="50000">
                  <a:schemeClr val="bg1"/>
                </a:gs>
                <a:gs pos="100000">
                  <a:srgbClr val="CC00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7" name="Text Box 62"/>
            <p:cNvSpPr txBox="1">
              <a:spLocks noChangeArrowheads="1"/>
            </p:cNvSpPr>
            <p:nvPr/>
          </p:nvSpPr>
          <p:spPr bwMode="auto">
            <a:xfrm>
              <a:off x="1533" y="3590"/>
              <a:ext cx="1326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pt-BR" sz="2000" i="1" dirty="0" err="1">
                  <a:solidFill>
                    <a:srgbClr val="CC0000"/>
                  </a:solidFill>
                </a:rPr>
                <a:t>d</a:t>
              </a:r>
              <a:r>
                <a:rPr lang="en-US" altLang="pt-BR" sz="2000" baseline="-25000" dirty="0" err="1">
                  <a:solidFill>
                    <a:srgbClr val="CC0000"/>
                  </a:solidFill>
                </a:rPr>
                <a:t>trans</a:t>
              </a:r>
              <a:r>
                <a:rPr lang="en-US" altLang="pt-BR" sz="2000" baseline="-25000" dirty="0">
                  <a:solidFill>
                    <a:srgbClr val="CC0000"/>
                  </a:solidFill>
                </a:rPr>
                <a:t> </a:t>
              </a:r>
              <a:r>
                <a:rPr lang="en-US" altLang="pt-BR" sz="2000" dirty="0" smtClean="0">
                  <a:solidFill>
                    <a:srgbClr val="CC0000"/>
                  </a:solidFill>
                </a:rPr>
                <a:t>e </a:t>
              </a:r>
              <a:r>
                <a:rPr lang="en-US" altLang="pt-BR" sz="2000" i="1" dirty="0" err="1" smtClean="0">
                  <a:solidFill>
                    <a:srgbClr val="CC0000"/>
                  </a:solidFill>
                </a:rPr>
                <a:t>d</a:t>
              </a:r>
              <a:r>
                <a:rPr lang="en-US" altLang="pt-BR" sz="2000" baseline="-25000" dirty="0" err="1" smtClean="0">
                  <a:solidFill>
                    <a:srgbClr val="CC0000"/>
                  </a:solidFill>
                </a:rPr>
                <a:t>prop</a:t>
              </a:r>
              <a:endParaRPr lang="en-US" altLang="pt-BR" sz="2000" baseline="-25000" dirty="0">
                <a:solidFill>
                  <a:srgbClr val="CC0000"/>
                </a:solidFill>
              </a:endParaRPr>
            </a:p>
            <a:p>
              <a:pPr algn="ctr"/>
              <a:r>
                <a:rPr lang="en-US" altLang="pt-BR" sz="2000" i="1" dirty="0" err="1" smtClean="0">
                  <a:solidFill>
                    <a:srgbClr val="CC0000"/>
                  </a:solidFill>
                </a:rPr>
                <a:t>muito</a:t>
              </a:r>
              <a:r>
                <a:rPr lang="en-US" altLang="pt-BR" sz="2000" i="1" dirty="0" smtClean="0">
                  <a:solidFill>
                    <a:srgbClr val="CC0000"/>
                  </a:solidFill>
                </a:rPr>
                <a:t> </a:t>
              </a:r>
              <a:r>
                <a:rPr lang="en-US" altLang="pt-BR" sz="2000" i="1" dirty="0" err="1" smtClean="0">
                  <a:solidFill>
                    <a:srgbClr val="CC0000"/>
                  </a:solidFill>
                </a:rPr>
                <a:t>diferentes</a:t>
              </a:r>
              <a:endParaRPr lang="en-US" altLang="pt-BR" sz="2000" dirty="0">
                <a:solidFill>
                  <a:srgbClr val="CC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7229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29699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108F75-3927-4C38-BA2B-781150AF6EEA}" type="slidenum">
              <a:rPr lang="en-US" smtClean="0"/>
              <a:pPr>
                <a:defRPr/>
              </a:pPr>
              <a:t>77</a:t>
            </a:fld>
            <a:endParaRPr lang="en-US" smtClean="0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>
          <a:xfrm>
            <a:off x="522288" y="0"/>
            <a:ext cx="7772400" cy="1143000"/>
          </a:xfrm>
        </p:spPr>
        <p:txBody>
          <a:bodyPr/>
          <a:lstStyle/>
          <a:p>
            <a:r>
              <a:rPr lang="pt-BR" smtClean="0"/>
              <a:t>Analogia com uma Caravana</a:t>
            </a:r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79400" y="2679700"/>
            <a:ext cx="4216400" cy="3317875"/>
          </a:xfrm>
        </p:spPr>
        <p:txBody>
          <a:bodyPr/>
          <a:lstStyle/>
          <a:p>
            <a:r>
              <a:rPr lang="pt-BR" sz="2000" smtClean="0"/>
              <a:t>Os carros se “propagam” a </a:t>
            </a:r>
            <a:br>
              <a:rPr lang="pt-BR" sz="2000" smtClean="0"/>
            </a:br>
            <a:r>
              <a:rPr lang="pt-BR" sz="2000" smtClean="0"/>
              <a:t>100 km/h</a:t>
            </a:r>
          </a:p>
          <a:p>
            <a:r>
              <a:rPr lang="pt-BR" sz="2000" smtClean="0"/>
              <a:t>O pedágio leva 12 seg para atender um carro (tempo de transmissão)</a:t>
            </a:r>
          </a:p>
          <a:p>
            <a:r>
              <a:rPr lang="pt-BR" sz="2000" smtClean="0">
                <a:solidFill>
                  <a:schemeClr val="accent2"/>
                </a:solidFill>
              </a:rPr>
              <a:t>carro~bit; caravana ~ pacote</a:t>
            </a:r>
            <a:endParaRPr lang="pt-BR" sz="2000" smtClean="0"/>
          </a:p>
          <a:p>
            <a:r>
              <a:rPr lang="pt-BR" sz="2000" smtClean="0">
                <a:solidFill>
                  <a:srgbClr val="FF0000"/>
                </a:solidFill>
              </a:rPr>
              <a:t>P: Quanto tempo leva até que a caravana esteja enfileirada antes do segundo pedágio?</a:t>
            </a:r>
          </a:p>
        </p:txBody>
      </p:sp>
      <p:sp>
        <p:nvSpPr>
          <p:cNvPr id="2970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740275" y="2632075"/>
            <a:ext cx="4162425" cy="3365500"/>
          </a:xfrm>
        </p:spPr>
        <p:txBody>
          <a:bodyPr/>
          <a:lstStyle/>
          <a:p>
            <a:r>
              <a:rPr lang="pt-BR" sz="2000" smtClean="0"/>
              <a:t>Tempo para “atravessar” toda a caravana através do pedágio para a estrada = 12*10 = 120 seg</a:t>
            </a:r>
          </a:p>
          <a:p>
            <a:r>
              <a:rPr lang="pt-BR" sz="2000" smtClean="0"/>
              <a:t>Tempo para que o último carro se propaga do primeiro para o segundo pedágio: 100km/(100km/h)= 1 h</a:t>
            </a:r>
          </a:p>
          <a:p>
            <a:r>
              <a:rPr lang="pt-BR" sz="2000" smtClean="0">
                <a:solidFill>
                  <a:srgbClr val="FF0000"/>
                </a:solidFill>
              </a:rPr>
              <a:t>R: 62 minutos</a:t>
            </a:r>
            <a:endParaRPr lang="pt-BR" sz="2000" smtClean="0"/>
          </a:p>
        </p:txBody>
      </p:sp>
      <p:grpSp>
        <p:nvGrpSpPr>
          <p:cNvPr id="29703" name="Grupo 51"/>
          <p:cNvGrpSpPr>
            <a:grpSpLocks/>
          </p:cNvGrpSpPr>
          <p:nvPr/>
        </p:nvGrpSpPr>
        <p:grpSpPr bwMode="auto">
          <a:xfrm>
            <a:off x="309563" y="1150938"/>
            <a:ext cx="8291512" cy="1370012"/>
            <a:chOff x="310221" y="1150938"/>
            <a:chExt cx="8291082" cy="1370012"/>
          </a:xfrm>
        </p:grpSpPr>
        <p:sp>
          <p:nvSpPr>
            <p:cNvPr id="29704" name="Text Box 30"/>
            <p:cNvSpPr txBox="1">
              <a:spLocks noChangeArrowheads="1"/>
            </p:cNvSpPr>
            <p:nvPr/>
          </p:nvSpPr>
          <p:spPr bwMode="auto">
            <a:xfrm>
              <a:off x="776288" y="1819275"/>
              <a:ext cx="1812925" cy="701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000">
                  <a:latin typeface="Comic Sans MS" pitchFamily="66" charset="0"/>
                </a:rPr>
                <a:t>Caravana</a:t>
              </a:r>
            </a:p>
            <a:p>
              <a:pPr algn="ctr" eaLnBrk="0" hangingPunct="0"/>
              <a:r>
                <a:rPr lang="en-US" sz="2000">
                  <a:latin typeface="Comic Sans MS" pitchFamily="66" charset="0"/>
                </a:rPr>
                <a:t>de dez carros</a:t>
              </a:r>
              <a:endParaRPr lang="en-US" sz="2000"/>
            </a:p>
          </p:txBody>
        </p:sp>
        <p:grpSp>
          <p:nvGrpSpPr>
            <p:cNvPr id="29705" name="Grupo 50"/>
            <p:cNvGrpSpPr>
              <a:grpSpLocks/>
            </p:cNvGrpSpPr>
            <p:nvPr/>
          </p:nvGrpSpPr>
          <p:grpSpPr bwMode="auto">
            <a:xfrm>
              <a:off x="310221" y="1150938"/>
              <a:ext cx="8291082" cy="1176337"/>
              <a:chOff x="149801" y="1150938"/>
              <a:chExt cx="8291082" cy="1176337"/>
            </a:xfrm>
          </p:grpSpPr>
          <p:sp>
            <p:nvSpPr>
              <p:cNvPr id="29706" name="Text Box 7"/>
              <p:cNvSpPr txBox="1">
                <a:spLocks noChangeArrowheads="1"/>
              </p:cNvSpPr>
              <p:nvPr/>
            </p:nvSpPr>
            <p:spPr bwMode="auto">
              <a:xfrm>
                <a:off x="5483225" y="1930400"/>
                <a:ext cx="1079500" cy="396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>
                    <a:latin typeface="Comic Sans MS" pitchFamily="66" charset="0"/>
                  </a:rPr>
                  <a:t>pedágio</a:t>
                </a:r>
              </a:p>
            </p:txBody>
          </p:sp>
          <p:sp>
            <p:nvSpPr>
              <p:cNvPr id="29707" name="Text Box 10"/>
              <p:cNvSpPr txBox="1">
                <a:spLocks noChangeArrowheads="1"/>
              </p:cNvSpPr>
              <p:nvPr/>
            </p:nvSpPr>
            <p:spPr bwMode="auto">
              <a:xfrm>
                <a:off x="2630488" y="1930400"/>
                <a:ext cx="1079500" cy="396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>
                    <a:latin typeface="Comic Sans MS" pitchFamily="66" charset="0"/>
                  </a:rPr>
                  <a:t>pedágio</a:t>
                </a:r>
              </a:p>
            </p:txBody>
          </p:sp>
          <p:sp>
            <p:nvSpPr>
              <p:cNvPr id="29708" name="AutoShape 29"/>
              <p:cNvSpPr>
                <a:spLocks/>
              </p:cNvSpPr>
              <p:nvPr/>
            </p:nvSpPr>
            <p:spPr bwMode="auto">
              <a:xfrm rot="-5400000">
                <a:off x="1605756" y="488157"/>
                <a:ext cx="79375" cy="2767012"/>
              </a:xfrm>
              <a:prstGeom prst="leftBrace">
                <a:avLst>
                  <a:gd name="adj1" fmla="val 290500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pt-BR"/>
              </a:p>
            </p:txBody>
          </p:sp>
          <p:sp>
            <p:nvSpPr>
              <p:cNvPr id="29709" name="Text Box 33"/>
              <p:cNvSpPr txBox="1">
                <a:spLocks noChangeArrowheads="1"/>
              </p:cNvSpPr>
              <p:nvPr/>
            </p:nvSpPr>
            <p:spPr bwMode="auto">
              <a:xfrm>
                <a:off x="3992563" y="1349375"/>
                <a:ext cx="1079500" cy="396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 sz="2000">
                    <a:latin typeface="Comic Sans MS" pitchFamily="66" charset="0"/>
                  </a:rPr>
                  <a:t>100 km</a:t>
                </a:r>
              </a:p>
            </p:txBody>
          </p:sp>
          <p:sp>
            <p:nvSpPr>
              <p:cNvPr id="29710" name="Line 34"/>
              <p:cNvSpPr>
                <a:spLocks noChangeShapeType="1"/>
              </p:cNvSpPr>
              <p:nvPr/>
            </p:nvSpPr>
            <p:spPr bwMode="auto">
              <a:xfrm flipH="1">
                <a:off x="6229208" y="1549400"/>
                <a:ext cx="9271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711" name="Text Box 35"/>
              <p:cNvSpPr txBox="1">
                <a:spLocks noChangeArrowheads="1"/>
              </p:cNvSpPr>
              <p:nvPr/>
            </p:nvSpPr>
            <p:spPr bwMode="auto">
              <a:xfrm>
                <a:off x="7083571" y="1349375"/>
                <a:ext cx="1079500" cy="396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 sz="2000">
                    <a:latin typeface="Comic Sans MS" pitchFamily="66" charset="0"/>
                  </a:rPr>
                  <a:t>100 km</a:t>
                </a:r>
              </a:p>
            </p:txBody>
          </p:sp>
          <p:sp>
            <p:nvSpPr>
              <p:cNvPr id="29712" name="Line 36"/>
              <p:cNvSpPr>
                <a:spLocks noChangeShapeType="1"/>
              </p:cNvSpPr>
              <p:nvPr/>
            </p:nvSpPr>
            <p:spPr bwMode="auto">
              <a:xfrm>
                <a:off x="8163071" y="1549400"/>
                <a:ext cx="2778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713" name="Oval 56"/>
              <p:cNvSpPr>
                <a:spLocks noChangeArrowheads="1"/>
              </p:cNvSpPr>
              <p:nvPr/>
            </p:nvSpPr>
            <p:spPr bwMode="auto">
              <a:xfrm>
                <a:off x="932439" y="1549400"/>
                <a:ext cx="74612" cy="74612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pt-BR"/>
              </a:p>
            </p:txBody>
          </p:sp>
          <p:sp>
            <p:nvSpPr>
              <p:cNvPr id="29714" name="Oval 57"/>
              <p:cNvSpPr>
                <a:spLocks noChangeArrowheads="1"/>
              </p:cNvSpPr>
              <p:nvPr/>
            </p:nvSpPr>
            <p:spPr bwMode="auto">
              <a:xfrm>
                <a:off x="1084839" y="1549400"/>
                <a:ext cx="74612" cy="74612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pt-BR"/>
              </a:p>
            </p:txBody>
          </p:sp>
          <p:sp>
            <p:nvSpPr>
              <p:cNvPr id="29715" name="Oval 58"/>
              <p:cNvSpPr>
                <a:spLocks noChangeArrowheads="1"/>
              </p:cNvSpPr>
              <p:nvPr/>
            </p:nvSpPr>
            <p:spPr bwMode="auto">
              <a:xfrm>
                <a:off x="1308676" y="1549400"/>
                <a:ext cx="74612" cy="74612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pt-BR"/>
              </a:p>
            </p:txBody>
          </p:sp>
          <p:pic>
            <p:nvPicPr>
              <p:cNvPr id="29716" name="Picture 59" descr="MCj03985170000[1]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flipH="1">
                <a:off x="1416626" y="1460500"/>
                <a:ext cx="749300" cy="219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17" name="Picture 60" descr="MCj03985170000[1]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flipH="1">
                <a:off x="149801" y="1455738"/>
                <a:ext cx="749300" cy="219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9718" name="Group 61"/>
              <p:cNvGrpSpPr>
                <a:grpSpLocks/>
              </p:cNvGrpSpPr>
              <p:nvPr/>
            </p:nvGrpSpPr>
            <p:grpSpPr bwMode="auto">
              <a:xfrm>
                <a:off x="2735839" y="1150938"/>
                <a:ext cx="458787" cy="777875"/>
                <a:chOff x="2365" y="1352"/>
                <a:chExt cx="1022" cy="1616"/>
              </a:xfrm>
            </p:grpSpPr>
            <p:pic>
              <p:nvPicPr>
                <p:cNvPr id="29725" name="Picture 62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2373" y="1352"/>
                  <a:ext cx="1014" cy="161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9726" name="Rectangle 63"/>
                <p:cNvSpPr>
                  <a:spLocks noChangeArrowheads="1"/>
                </p:cNvSpPr>
                <p:nvPr/>
              </p:nvSpPr>
              <p:spPr bwMode="auto">
                <a:xfrm>
                  <a:off x="2365" y="2129"/>
                  <a:ext cx="367" cy="21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pt-BR"/>
                </a:p>
              </p:txBody>
            </p:sp>
          </p:grpSp>
          <p:pic>
            <p:nvPicPr>
              <p:cNvPr id="29719" name="Picture 64" descr="MCj03985170000[1]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flipH="1">
                <a:off x="2180214" y="1481138"/>
                <a:ext cx="749300" cy="219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9720" name="Group 65"/>
              <p:cNvGrpSpPr>
                <a:grpSpLocks/>
              </p:cNvGrpSpPr>
              <p:nvPr/>
            </p:nvGrpSpPr>
            <p:grpSpPr bwMode="auto">
              <a:xfrm>
                <a:off x="5762336" y="1179513"/>
                <a:ext cx="458787" cy="777875"/>
                <a:chOff x="2365" y="1352"/>
                <a:chExt cx="1022" cy="1616"/>
              </a:xfrm>
            </p:grpSpPr>
            <p:pic>
              <p:nvPicPr>
                <p:cNvPr id="29723" name="Picture 66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2373" y="1352"/>
                  <a:ext cx="1014" cy="161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9724" name="Rectangle 67"/>
                <p:cNvSpPr>
                  <a:spLocks noChangeArrowheads="1"/>
                </p:cNvSpPr>
                <p:nvPr/>
              </p:nvSpPr>
              <p:spPr bwMode="auto">
                <a:xfrm>
                  <a:off x="2365" y="2129"/>
                  <a:ext cx="367" cy="21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pt-BR"/>
                </a:p>
              </p:txBody>
            </p:sp>
          </p:grpSp>
          <p:sp>
            <p:nvSpPr>
              <p:cNvPr id="29721" name="Line 31"/>
              <p:cNvSpPr>
                <a:spLocks noChangeShapeType="1"/>
              </p:cNvSpPr>
              <p:nvPr/>
            </p:nvSpPr>
            <p:spPr bwMode="auto">
              <a:xfrm flipH="1">
                <a:off x="3168650" y="1549400"/>
                <a:ext cx="8239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722" name="Line 32"/>
              <p:cNvSpPr>
                <a:spLocks noChangeShapeType="1"/>
              </p:cNvSpPr>
              <p:nvPr/>
            </p:nvSpPr>
            <p:spPr bwMode="auto">
              <a:xfrm>
                <a:off x="5072063" y="1549400"/>
                <a:ext cx="86677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0307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072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C68E61-CDD9-4EE7-B48B-180DA7730A59}" type="slidenum">
              <a:rPr lang="en-US" smtClean="0"/>
              <a:pPr>
                <a:defRPr/>
              </a:pPr>
              <a:t>78</a:t>
            </a:fld>
            <a:endParaRPr lang="en-US" smtClean="0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522288" y="0"/>
            <a:ext cx="7772400" cy="1143000"/>
          </a:xfrm>
        </p:spPr>
        <p:txBody>
          <a:bodyPr/>
          <a:lstStyle/>
          <a:p>
            <a:r>
              <a:rPr lang="pt-BR" smtClean="0"/>
              <a:t>Analogia com uma caravana (mais)</a:t>
            </a:r>
          </a:p>
        </p:txBody>
      </p:sp>
      <p:sp>
        <p:nvSpPr>
          <p:cNvPr id="3072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01638" y="2930525"/>
            <a:ext cx="3941762" cy="3317875"/>
          </a:xfrm>
        </p:spPr>
        <p:txBody>
          <a:bodyPr/>
          <a:lstStyle/>
          <a:p>
            <a:r>
              <a:rPr lang="pt-BR" sz="2000" smtClean="0"/>
              <a:t>Os carros agora se “propagam” a 1000 km/h</a:t>
            </a:r>
          </a:p>
          <a:p>
            <a:r>
              <a:rPr lang="pt-BR" sz="2000" smtClean="0"/>
              <a:t>Os pedágios agora levam em torno de 1 min para atender um carro</a:t>
            </a:r>
            <a:endParaRPr lang="pt-BR" sz="2000" smtClean="0">
              <a:solidFill>
                <a:schemeClr val="accent2"/>
              </a:solidFill>
            </a:endParaRPr>
          </a:p>
          <a:p>
            <a:r>
              <a:rPr lang="pt-BR" sz="2000" smtClean="0">
                <a:solidFill>
                  <a:srgbClr val="FF0000"/>
                </a:solidFill>
              </a:rPr>
              <a:t>P:</a:t>
            </a:r>
            <a:r>
              <a:rPr lang="pt-BR" sz="2000" smtClean="0">
                <a:solidFill>
                  <a:schemeClr val="accent2"/>
                </a:solidFill>
              </a:rPr>
              <a:t> </a:t>
            </a:r>
            <a:r>
              <a:rPr lang="pt-BR" sz="2000" smtClean="0">
                <a:solidFill>
                  <a:srgbClr val="FF0000"/>
                </a:solidFill>
              </a:rPr>
              <a:t>Os carros chegarão ao segundo pedágio antes que todos os carros tenham sido atendidos no primeiro pedágio?</a:t>
            </a:r>
            <a:endParaRPr lang="pt-BR" sz="2000" smtClean="0">
              <a:solidFill>
                <a:schemeClr val="accent2"/>
              </a:solidFill>
            </a:endParaRPr>
          </a:p>
          <a:p>
            <a:pPr>
              <a:buFont typeface="ZapfDingbats" pitchFamily="82" charset="0"/>
              <a:buNone/>
            </a:pPr>
            <a:endParaRPr lang="pt-BR" sz="2000" smtClean="0">
              <a:solidFill>
                <a:schemeClr val="accent2"/>
              </a:solidFill>
            </a:endParaRPr>
          </a:p>
        </p:txBody>
      </p:sp>
      <p:sp>
        <p:nvSpPr>
          <p:cNvPr id="3072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2632075"/>
            <a:ext cx="4368800" cy="3365500"/>
          </a:xfrm>
        </p:spPr>
        <p:txBody>
          <a:bodyPr/>
          <a:lstStyle/>
          <a:p>
            <a:r>
              <a:rPr lang="pt-BR" sz="2000" smtClean="0">
                <a:solidFill>
                  <a:srgbClr val="FF0000"/>
                </a:solidFill>
              </a:rPr>
              <a:t>Sim!</a:t>
            </a:r>
            <a:r>
              <a:rPr lang="pt-BR" sz="2000" smtClean="0"/>
              <a:t> Após 7 min, o 1o. Carro chega ao 2o. Pedágio e ainda há 3 carros no 1o. pedágio.</a:t>
            </a:r>
          </a:p>
          <a:p>
            <a:r>
              <a:rPr lang="pt-BR" sz="2000" smtClean="0">
                <a:solidFill>
                  <a:schemeClr val="accent2"/>
                </a:solidFill>
              </a:rPr>
              <a:t>O 1o. bit do pacote pode chegar ao 2o. Roteador antes que o pacote tenha sido totalmente transmitido no 1o. roteador! </a:t>
            </a:r>
          </a:p>
          <a:p>
            <a:pPr lvl="1"/>
            <a:r>
              <a:rPr lang="pt-BR" sz="1800" smtClean="0">
                <a:solidFill>
                  <a:schemeClr val="accent2"/>
                </a:solidFill>
              </a:rPr>
              <a:t>Veja o applet Ethernet no site da AWL</a:t>
            </a:r>
            <a:endParaRPr lang="pt-BR" sz="1800" smtClean="0"/>
          </a:p>
        </p:txBody>
      </p:sp>
      <p:grpSp>
        <p:nvGrpSpPr>
          <p:cNvPr id="30727" name="Grupo 38"/>
          <p:cNvGrpSpPr>
            <a:grpSpLocks/>
          </p:cNvGrpSpPr>
          <p:nvPr/>
        </p:nvGrpSpPr>
        <p:grpSpPr bwMode="auto">
          <a:xfrm>
            <a:off x="309563" y="1150938"/>
            <a:ext cx="8291512" cy="1370012"/>
            <a:chOff x="310221" y="1150938"/>
            <a:chExt cx="8291082" cy="1370012"/>
          </a:xfrm>
        </p:grpSpPr>
        <p:sp>
          <p:nvSpPr>
            <p:cNvPr id="30728" name="Text Box 30"/>
            <p:cNvSpPr txBox="1">
              <a:spLocks noChangeArrowheads="1"/>
            </p:cNvSpPr>
            <p:nvPr/>
          </p:nvSpPr>
          <p:spPr bwMode="auto">
            <a:xfrm>
              <a:off x="776288" y="1819275"/>
              <a:ext cx="1812925" cy="701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000">
                  <a:latin typeface="Comic Sans MS" pitchFamily="66" charset="0"/>
                </a:rPr>
                <a:t>Caravana</a:t>
              </a:r>
            </a:p>
            <a:p>
              <a:pPr algn="ctr" eaLnBrk="0" hangingPunct="0"/>
              <a:r>
                <a:rPr lang="en-US" sz="2000">
                  <a:latin typeface="Comic Sans MS" pitchFamily="66" charset="0"/>
                </a:rPr>
                <a:t>de dez carros</a:t>
              </a:r>
              <a:endParaRPr lang="en-US" sz="2000"/>
            </a:p>
          </p:txBody>
        </p:sp>
        <p:grpSp>
          <p:nvGrpSpPr>
            <p:cNvPr id="30729" name="Grupo 50"/>
            <p:cNvGrpSpPr>
              <a:grpSpLocks/>
            </p:cNvGrpSpPr>
            <p:nvPr/>
          </p:nvGrpSpPr>
          <p:grpSpPr bwMode="auto">
            <a:xfrm>
              <a:off x="310221" y="1150938"/>
              <a:ext cx="8291082" cy="1176337"/>
              <a:chOff x="149801" y="1150938"/>
              <a:chExt cx="8291082" cy="1176337"/>
            </a:xfrm>
          </p:grpSpPr>
          <p:sp>
            <p:nvSpPr>
              <p:cNvPr id="30730" name="Text Box 7"/>
              <p:cNvSpPr txBox="1">
                <a:spLocks noChangeArrowheads="1"/>
              </p:cNvSpPr>
              <p:nvPr/>
            </p:nvSpPr>
            <p:spPr bwMode="auto">
              <a:xfrm>
                <a:off x="5483225" y="1930400"/>
                <a:ext cx="1079500" cy="396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>
                    <a:latin typeface="Comic Sans MS" pitchFamily="66" charset="0"/>
                  </a:rPr>
                  <a:t>pedágio</a:t>
                </a:r>
              </a:p>
            </p:txBody>
          </p:sp>
          <p:sp>
            <p:nvSpPr>
              <p:cNvPr id="30731" name="Text Box 10"/>
              <p:cNvSpPr txBox="1">
                <a:spLocks noChangeArrowheads="1"/>
              </p:cNvSpPr>
              <p:nvPr/>
            </p:nvSpPr>
            <p:spPr bwMode="auto">
              <a:xfrm>
                <a:off x="2630488" y="1930400"/>
                <a:ext cx="1079500" cy="396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>
                    <a:latin typeface="Comic Sans MS" pitchFamily="66" charset="0"/>
                  </a:rPr>
                  <a:t>pedágio</a:t>
                </a:r>
              </a:p>
            </p:txBody>
          </p:sp>
          <p:sp>
            <p:nvSpPr>
              <p:cNvPr id="30732" name="AutoShape 29"/>
              <p:cNvSpPr>
                <a:spLocks/>
              </p:cNvSpPr>
              <p:nvPr/>
            </p:nvSpPr>
            <p:spPr bwMode="auto">
              <a:xfrm rot="-5400000">
                <a:off x="1605756" y="488157"/>
                <a:ext cx="79375" cy="2767012"/>
              </a:xfrm>
              <a:prstGeom prst="leftBrace">
                <a:avLst>
                  <a:gd name="adj1" fmla="val 290500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pt-BR"/>
              </a:p>
            </p:txBody>
          </p:sp>
          <p:sp>
            <p:nvSpPr>
              <p:cNvPr id="30733" name="Text Box 33"/>
              <p:cNvSpPr txBox="1">
                <a:spLocks noChangeArrowheads="1"/>
              </p:cNvSpPr>
              <p:nvPr/>
            </p:nvSpPr>
            <p:spPr bwMode="auto">
              <a:xfrm>
                <a:off x="3992563" y="1349375"/>
                <a:ext cx="1079500" cy="396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 sz="2000">
                    <a:latin typeface="Comic Sans MS" pitchFamily="66" charset="0"/>
                  </a:rPr>
                  <a:t>100 km</a:t>
                </a:r>
              </a:p>
            </p:txBody>
          </p:sp>
          <p:sp>
            <p:nvSpPr>
              <p:cNvPr id="30734" name="Line 34"/>
              <p:cNvSpPr>
                <a:spLocks noChangeShapeType="1"/>
              </p:cNvSpPr>
              <p:nvPr/>
            </p:nvSpPr>
            <p:spPr bwMode="auto">
              <a:xfrm flipH="1">
                <a:off x="6229208" y="1549400"/>
                <a:ext cx="9271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735" name="Text Box 35"/>
              <p:cNvSpPr txBox="1">
                <a:spLocks noChangeArrowheads="1"/>
              </p:cNvSpPr>
              <p:nvPr/>
            </p:nvSpPr>
            <p:spPr bwMode="auto">
              <a:xfrm>
                <a:off x="7083571" y="1349375"/>
                <a:ext cx="1079500" cy="396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 sz="2000">
                    <a:latin typeface="Comic Sans MS" pitchFamily="66" charset="0"/>
                  </a:rPr>
                  <a:t>100 km</a:t>
                </a:r>
              </a:p>
            </p:txBody>
          </p:sp>
          <p:sp>
            <p:nvSpPr>
              <p:cNvPr id="30736" name="Line 36"/>
              <p:cNvSpPr>
                <a:spLocks noChangeShapeType="1"/>
              </p:cNvSpPr>
              <p:nvPr/>
            </p:nvSpPr>
            <p:spPr bwMode="auto">
              <a:xfrm>
                <a:off x="8163071" y="1549400"/>
                <a:ext cx="2778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737" name="Oval 56"/>
              <p:cNvSpPr>
                <a:spLocks noChangeArrowheads="1"/>
              </p:cNvSpPr>
              <p:nvPr/>
            </p:nvSpPr>
            <p:spPr bwMode="auto">
              <a:xfrm>
                <a:off x="932439" y="1549400"/>
                <a:ext cx="74612" cy="74612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pt-BR"/>
              </a:p>
            </p:txBody>
          </p:sp>
          <p:sp>
            <p:nvSpPr>
              <p:cNvPr id="30738" name="Oval 57"/>
              <p:cNvSpPr>
                <a:spLocks noChangeArrowheads="1"/>
              </p:cNvSpPr>
              <p:nvPr/>
            </p:nvSpPr>
            <p:spPr bwMode="auto">
              <a:xfrm>
                <a:off x="1084839" y="1549400"/>
                <a:ext cx="74612" cy="74612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pt-BR"/>
              </a:p>
            </p:txBody>
          </p:sp>
          <p:sp>
            <p:nvSpPr>
              <p:cNvPr id="30739" name="Oval 58"/>
              <p:cNvSpPr>
                <a:spLocks noChangeArrowheads="1"/>
              </p:cNvSpPr>
              <p:nvPr/>
            </p:nvSpPr>
            <p:spPr bwMode="auto">
              <a:xfrm>
                <a:off x="1308676" y="1549400"/>
                <a:ext cx="74612" cy="74612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pt-BR"/>
              </a:p>
            </p:txBody>
          </p:sp>
          <p:pic>
            <p:nvPicPr>
              <p:cNvPr id="30740" name="Picture 59" descr="MCj03985170000[1]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flipH="1">
                <a:off x="1416626" y="1460500"/>
                <a:ext cx="749300" cy="219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741" name="Picture 60" descr="MCj03985170000[1]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flipH="1">
                <a:off x="149801" y="1455738"/>
                <a:ext cx="749300" cy="219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0742" name="Group 61"/>
              <p:cNvGrpSpPr>
                <a:grpSpLocks/>
              </p:cNvGrpSpPr>
              <p:nvPr/>
            </p:nvGrpSpPr>
            <p:grpSpPr bwMode="auto">
              <a:xfrm>
                <a:off x="2735839" y="1150938"/>
                <a:ext cx="458787" cy="777875"/>
                <a:chOff x="2365" y="1352"/>
                <a:chExt cx="1022" cy="1616"/>
              </a:xfrm>
            </p:grpSpPr>
            <p:pic>
              <p:nvPicPr>
                <p:cNvPr id="30749" name="Picture 62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2373" y="1352"/>
                  <a:ext cx="1014" cy="161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0750" name="Rectangle 63"/>
                <p:cNvSpPr>
                  <a:spLocks noChangeArrowheads="1"/>
                </p:cNvSpPr>
                <p:nvPr/>
              </p:nvSpPr>
              <p:spPr bwMode="auto">
                <a:xfrm>
                  <a:off x="2365" y="2129"/>
                  <a:ext cx="367" cy="21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pt-BR"/>
                </a:p>
              </p:txBody>
            </p:sp>
          </p:grpSp>
          <p:pic>
            <p:nvPicPr>
              <p:cNvPr id="30743" name="Picture 64" descr="MCj03985170000[1]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flipH="1">
                <a:off x="2180214" y="1481138"/>
                <a:ext cx="749300" cy="219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0744" name="Group 65"/>
              <p:cNvGrpSpPr>
                <a:grpSpLocks/>
              </p:cNvGrpSpPr>
              <p:nvPr/>
            </p:nvGrpSpPr>
            <p:grpSpPr bwMode="auto">
              <a:xfrm>
                <a:off x="5762336" y="1179513"/>
                <a:ext cx="458787" cy="777875"/>
                <a:chOff x="2365" y="1352"/>
                <a:chExt cx="1022" cy="1616"/>
              </a:xfrm>
            </p:grpSpPr>
            <p:pic>
              <p:nvPicPr>
                <p:cNvPr id="30747" name="Picture 66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2373" y="1352"/>
                  <a:ext cx="1014" cy="161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0748" name="Rectangle 67"/>
                <p:cNvSpPr>
                  <a:spLocks noChangeArrowheads="1"/>
                </p:cNvSpPr>
                <p:nvPr/>
              </p:nvSpPr>
              <p:spPr bwMode="auto">
                <a:xfrm>
                  <a:off x="2365" y="2129"/>
                  <a:ext cx="367" cy="21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pt-BR"/>
                </a:p>
              </p:txBody>
            </p:sp>
          </p:grpSp>
          <p:sp>
            <p:nvSpPr>
              <p:cNvPr id="30745" name="Line 31"/>
              <p:cNvSpPr>
                <a:spLocks noChangeShapeType="1"/>
              </p:cNvSpPr>
              <p:nvPr/>
            </p:nvSpPr>
            <p:spPr bwMode="auto">
              <a:xfrm flipH="1">
                <a:off x="3168650" y="1549400"/>
                <a:ext cx="8239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746" name="Line 32"/>
              <p:cNvSpPr>
                <a:spLocks noChangeShapeType="1"/>
              </p:cNvSpPr>
              <p:nvPr/>
            </p:nvSpPr>
            <p:spPr bwMode="auto">
              <a:xfrm>
                <a:off x="5072063" y="1549400"/>
                <a:ext cx="86677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9378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174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E53F55-CD93-46B1-BD90-9BE3B4FCBBC5}" type="slidenum">
              <a:rPr lang="en-US" smtClean="0"/>
              <a:pPr>
                <a:defRPr/>
              </a:pPr>
              <a:t>79</a:t>
            </a:fld>
            <a:endParaRPr lang="en-US" smtClean="0"/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Atraso de enfileiramento</a:t>
            </a:r>
            <a:endParaRPr lang="pt-BR" smtClean="0"/>
          </a:p>
        </p:txBody>
      </p:sp>
      <p:sp>
        <p:nvSpPr>
          <p:cNvPr id="31749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pt-BR" sz="2000" dirty="0" smtClean="0"/>
              <a:t>R=largura de banda do enlace (</a:t>
            </a:r>
            <a:r>
              <a:rPr lang="pt-BR" sz="2000" dirty="0" err="1" smtClean="0"/>
              <a:t>bps</a:t>
            </a:r>
            <a:r>
              <a:rPr lang="pt-BR" sz="2000" dirty="0" smtClean="0"/>
              <a:t>)</a:t>
            </a:r>
          </a:p>
          <a:p>
            <a:r>
              <a:rPr lang="pt-BR" sz="2000" dirty="0" smtClean="0"/>
              <a:t>L=compr. do pacote (bits)</a:t>
            </a:r>
          </a:p>
          <a:p>
            <a:r>
              <a:rPr lang="pt-BR" sz="2000" dirty="0" smtClean="0"/>
              <a:t>a=taxa média de chegada de pacotes</a:t>
            </a:r>
          </a:p>
        </p:txBody>
      </p:sp>
      <p:sp>
        <p:nvSpPr>
          <p:cNvPr id="31750" name="Rectangle 5"/>
          <p:cNvSpPr>
            <a:spLocks noChangeArrowheads="1"/>
          </p:cNvSpPr>
          <p:nvPr/>
        </p:nvSpPr>
        <p:spPr bwMode="auto">
          <a:xfrm>
            <a:off x="495300" y="3987800"/>
            <a:ext cx="450056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intensidade de tráfego = La/R</a:t>
            </a:r>
          </a:p>
        </p:txBody>
      </p:sp>
      <p:sp>
        <p:nvSpPr>
          <p:cNvPr id="31751" name="Rectangle 6"/>
          <p:cNvSpPr>
            <a:spLocks noChangeArrowheads="1"/>
          </p:cNvSpPr>
          <p:nvPr/>
        </p:nvSpPr>
        <p:spPr bwMode="auto">
          <a:xfrm>
            <a:off x="571500" y="4448175"/>
            <a:ext cx="5185064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en-US" sz="2000" dirty="0">
                <a:latin typeface="Comic Sans MS" pitchFamily="66" charset="0"/>
              </a:rPr>
              <a:t>La/R ~ 0: </a:t>
            </a:r>
            <a:r>
              <a:rPr lang="pt-BR" sz="2000" dirty="0">
                <a:latin typeface="Comic Sans MS" pitchFamily="66" charset="0"/>
              </a:rPr>
              <a:t>pequeno atraso de enfileiramento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>
                <a:latin typeface="Comic Sans MS" pitchFamily="66" charset="0"/>
              </a:rPr>
              <a:t>La/R -&gt; 1: grande atraso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>
                <a:latin typeface="Comic Sans MS" pitchFamily="66" charset="0"/>
              </a:rPr>
              <a:t>La/R &gt; 1: chega mais “trabalho” do que a capacidade de atendimento, atraso médio infinito!</a:t>
            </a:r>
            <a:endParaRPr lang="pt-BR" dirty="0">
              <a:latin typeface="Comic Sans MS" pitchFamily="66" charset="0"/>
            </a:endParaRPr>
          </a:p>
        </p:txBody>
      </p:sp>
      <p:pic>
        <p:nvPicPr>
          <p:cNvPr id="31752" name="Picture 7" descr="f011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466054" y="1350963"/>
            <a:ext cx="2481862" cy="2265073"/>
          </a:xfrm>
        </p:spPr>
      </p:pic>
      <p:pic>
        <p:nvPicPr>
          <p:cNvPr id="9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463" y="4810846"/>
            <a:ext cx="1546225" cy="123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4072658"/>
            <a:ext cx="1481138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7554913" y="4017096"/>
            <a:ext cx="10541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sz="1800"/>
              <a:t>La/R ~ 0</a:t>
            </a:r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7885113" y="5985596"/>
            <a:ext cx="11303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sz="1800"/>
              <a:t>La/R -&gt; 1</a:t>
            </a:r>
          </a:p>
        </p:txBody>
      </p:sp>
    </p:spTree>
    <p:extLst>
      <p:ext uri="{BB962C8B-B14F-4D97-AF65-F5344CB8AC3E}">
        <p14:creationId xmlns:p14="http://schemas.microsoft.com/office/powerpoint/2010/main" val="3528989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12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145F82-E4D9-4769-9106-309C85447907}" type="slidenum">
              <a:rPr lang="en-US" smtClean="0"/>
              <a:pPr>
                <a:defRPr/>
              </a:pPr>
              <a:t>80</a:t>
            </a:fld>
            <a:endParaRPr lang="en-US" smtClean="0"/>
          </a:p>
        </p:txBody>
      </p:sp>
      <p:sp>
        <p:nvSpPr>
          <p:cNvPr id="51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Atrasos e rotas “reais” da Internet</a:t>
            </a:r>
          </a:p>
        </p:txBody>
      </p:sp>
      <p:sp>
        <p:nvSpPr>
          <p:cNvPr id="51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772400" cy="3098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2000" dirty="0" smtClean="0"/>
              <a:t>Como são os atrasos e as perdas reais da Internet?</a:t>
            </a:r>
          </a:p>
          <a:p>
            <a:pPr>
              <a:lnSpc>
                <a:spcPct val="90000"/>
              </a:lnSpc>
            </a:pPr>
            <a:r>
              <a:rPr lang="pt-BR" sz="2000" dirty="0" smtClean="0"/>
              <a:t>Programa</a:t>
            </a:r>
            <a:r>
              <a:rPr lang="pt-BR" sz="2000" b="1" dirty="0" smtClean="0">
                <a:latin typeface="Courier" pitchFamily="49" charset="0"/>
              </a:rPr>
              <a:t> </a:t>
            </a:r>
            <a:r>
              <a:rPr lang="pt-BR" sz="2000" b="1" u="sng" dirty="0" err="1" smtClean="0">
                <a:solidFill>
                  <a:srgbClr val="FF0000"/>
                </a:solidFill>
                <a:latin typeface="Courier"/>
              </a:rPr>
              <a:t>traceroute</a:t>
            </a:r>
            <a:r>
              <a:rPr lang="pt-BR" sz="2000" u="sng" dirty="0" smtClean="0">
                <a:solidFill>
                  <a:srgbClr val="FF0000"/>
                </a:solidFill>
              </a:rPr>
              <a:t> :</a:t>
            </a:r>
            <a:r>
              <a:rPr lang="pt-BR" sz="2000" dirty="0" smtClean="0"/>
              <a:t> fornece medições de atraso da fonte até os diversos roteadores ao longo do caminho fim-a-fim até o destino. Para cada </a:t>
            </a:r>
            <a:r>
              <a:rPr lang="pt-BR" sz="2000" i="1" dirty="0" smtClean="0"/>
              <a:t>i</a:t>
            </a:r>
            <a:r>
              <a:rPr lang="pt-BR" sz="2000" dirty="0" smtClean="0"/>
              <a:t>:</a:t>
            </a:r>
          </a:p>
          <a:p>
            <a:pPr lvl="1">
              <a:lnSpc>
                <a:spcPct val="90000"/>
              </a:lnSpc>
            </a:pPr>
            <a:r>
              <a:rPr lang="pt-BR" sz="1800" dirty="0" smtClean="0"/>
              <a:t>Envia três pacotes que alcançarão o roteador </a:t>
            </a:r>
            <a:r>
              <a:rPr lang="pt-BR" sz="1800" i="1" dirty="0" smtClean="0"/>
              <a:t>i</a:t>
            </a:r>
            <a:r>
              <a:rPr lang="pt-BR" sz="1800" dirty="0" smtClean="0"/>
              <a:t> no caminho até o destino.</a:t>
            </a:r>
          </a:p>
          <a:p>
            <a:pPr lvl="1">
              <a:lnSpc>
                <a:spcPct val="90000"/>
              </a:lnSpc>
            </a:pPr>
            <a:r>
              <a:rPr lang="pt-BR" sz="1800" dirty="0" smtClean="0"/>
              <a:t>O roteador </a:t>
            </a:r>
            <a:r>
              <a:rPr lang="pt-BR" sz="1800" i="1" dirty="0" smtClean="0"/>
              <a:t>i</a:t>
            </a:r>
            <a:r>
              <a:rPr lang="pt-BR" sz="1800" dirty="0" smtClean="0"/>
              <a:t> devolverá os pacotes ao transmissor</a:t>
            </a:r>
          </a:p>
          <a:p>
            <a:pPr lvl="1">
              <a:lnSpc>
                <a:spcPct val="90000"/>
              </a:lnSpc>
            </a:pPr>
            <a:r>
              <a:rPr lang="pt-BR" sz="1800" dirty="0" smtClean="0"/>
              <a:t>O transmissor calcula o intervalo de tempo decorrido entre a transmissão e a chegada da resposta.</a:t>
            </a:r>
            <a:endParaRPr lang="pt-BR" sz="2000" dirty="0" smtClean="0"/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984250" y="5078413"/>
          <a:ext cx="415925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50" name="Clip" r:id="rId4" imgW="1305000" imgH="1085760" progId="">
                  <p:embed/>
                </p:oleObj>
              </mc:Choice>
              <mc:Fallback>
                <p:oleObj name="Clip" r:id="rId4" imgW="1305000" imgH="1085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4250" y="5078413"/>
                        <a:ext cx="415925" cy="31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8" name="Line 5"/>
          <p:cNvSpPr>
            <a:spLocks noChangeShapeType="1"/>
          </p:cNvSpPr>
          <p:nvPr/>
        </p:nvSpPr>
        <p:spPr bwMode="auto">
          <a:xfrm>
            <a:off x="1285875" y="5319713"/>
            <a:ext cx="288925" cy="265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129" name="Line 6"/>
          <p:cNvSpPr>
            <a:spLocks noChangeShapeType="1"/>
          </p:cNvSpPr>
          <p:nvPr/>
        </p:nvSpPr>
        <p:spPr bwMode="auto">
          <a:xfrm flipV="1">
            <a:off x="2079625" y="5370513"/>
            <a:ext cx="458788" cy="207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130" name="Line 7"/>
          <p:cNvSpPr>
            <a:spLocks noChangeShapeType="1"/>
          </p:cNvSpPr>
          <p:nvPr/>
        </p:nvSpPr>
        <p:spPr bwMode="auto">
          <a:xfrm>
            <a:off x="3014663" y="5354638"/>
            <a:ext cx="485775" cy="207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131" name="Line 8"/>
          <p:cNvSpPr>
            <a:spLocks noChangeShapeType="1"/>
          </p:cNvSpPr>
          <p:nvPr/>
        </p:nvSpPr>
        <p:spPr bwMode="auto">
          <a:xfrm flipH="1">
            <a:off x="2776538" y="5086350"/>
            <a:ext cx="34925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132" name="Line 9"/>
          <p:cNvSpPr>
            <a:spLocks noChangeShapeType="1"/>
          </p:cNvSpPr>
          <p:nvPr/>
        </p:nvSpPr>
        <p:spPr bwMode="auto">
          <a:xfrm flipH="1">
            <a:off x="3990975" y="5414963"/>
            <a:ext cx="620713" cy="1444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5133" name="Group 10"/>
          <p:cNvGrpSpPr>
            <a:grpSpLocks/>
          </p:cNvGrpSpPr>
          <p:nvPr/>
        </p:nvGrpSpPr>
        <p:grpSpPr bwMode="auto">
          <a:xfrm>
            <a:off x="1560513" y="5467350"/>
            <a:ext cx="501650" cy="233363"/>
            <a:chOff x="3600" y="219"/>
            <a:chExt cx="360" cy="175"/>
          </a:xfrm>
        </p:grpSpPr>
        <p:sp>
          <p:nvSpPr>
            <p:cNvPr id="5202" name="Oval 11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5203" name="Line 12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04" name="Line 13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05" name="Rectangle 14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5206" name="Oval 15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grpSp>
          <p:nvGrpSpPr>
            <p:cNvPr id="5207" name="Group 16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5212" name="Line 1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13" name="Line 1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14" name="Line 1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208" name="Group 20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5209" name="Line 2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10" name="Line 2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11" name="Line 2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5134" name="Group 24"/>
          <p:cNvGrpSpPr>
            <a:grpSpLocks/>
          </p:cNvGrpSpPr>
          <p:nvPr/>
        </p:nvGrpSpPr>
        <p:grpSpPr bwMode="auto">
          <a:xfrm>
            <a:off x="2513013" y="5238750"/>
            <a:ext cx="501650" cy="233363"/>
            <a:chOff x="3600" y="219"/>
            <a:chExt cx="360" cy="175"/>
          </a:xfrm>
        </p:grpSpPr>
        <p:sp>
          <p:nvSpPr>
            <p:cNvPr id="5189" name="Oval 25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5190" name="Line 26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91" name="Line 27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92" name="Rectangle 28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5193" name="Oval 29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grpSp>
          <p:nvGrpSpPr>
            <p:cNvPr id="5194" name="Group 30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5199" name="Line 3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00" name="Line 3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01" name="Line 3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195" name="Group 34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5196" name="Line 3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97" name="Line 3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98" name="Line 3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5135" name="Group 38"/>
          <p:cNvGrpSpPr>
            <a:grpSpLocks/>
          </p:cNvGrpSpPr>
          <p:nvPr/>
        </p:nvGrpSpPr>
        <p:grpSpPr bwMode="auto">
          <a:xfrm>
            <a:off x="3500438" y="5446713"/>
            <a:ext cx="500062" cy="233362"/>
            <a:chOff x="3600" y="219"/>
            <a:chExt cx="360" cy="175"/>
          </a:xfrm>
        </p:grpSpPr>
        <p:sp>
          <p:nvSpPr>
            <p:cNvPr id="5176" name="Oval 39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5177" name="Line 40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78" name="Line 41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79" name="Rectangle 42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5180" name="Oval 43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grpSp>
          <p:nvGrpSpPr>
            <p:cNvPr id="5181" name="Group 44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5186" name="Line 4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87" name="Line 4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88" name="Line 4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182" name="Group 48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5183" name="Line 4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84" name="Line 5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85" name="Line 5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5136" name="Line 52"/>
          <p:cNvSpPr>
            <a:spLocks noChangeShapeType="1"/>
          </p:cNvSpPr>
          <p:nvPr/>
        </p:nvSpPr>
        <p:spPr bwMode="auto">
          <a:xfrm>
            <a:off x="5110163" y="5380038"/>
            <a:ext cx="485775" cy="207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137" name="Line 53"/>
          <p:cNvSpPr>
            <a:spLocks noChangeShapeType="1"/>
          </p:cNvSpPr>
          <p:nvPr/>
        </p:nvSpPr>
        <p:spPr bwMode="auto">
          <a:xfrm flipH="1">
            <a:off x="6048375" y="5326063"/>
            <a:ext cx="557213" cy="2778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5138" name="Group 54"/>
          <p:cNvGrpSpPr>
            <a:grpSpLocks/>
          </p:cNvGrpSpPr>
          <p:nvPr/>
        </p:nvGrpSpPr>
        <p:grpSpPr bwMode="auto">
          <a:xfrm>
            <a:off x="4608513" y="5264150"/>
            <a:ext cx="501650" cy="233363"/>
            <a:chOff x="3600" y="219"/>
            <a:chExt cx="360" cy="175"/>
          </a:xfrm>
        </p:grpSpPr>
        <p:sp>
          <p:nvSpPr>
            <p:cNvPr id="5163" name="Oval 55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5164" name="Line 56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65" name="Line 57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66" name="Rectangle 58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5167" name="Oval 59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grpSp>
          <p:nvGrpSpPr>
            <p:cNvPr id="5168" name="Group 60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5173" name="Line 6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74" name="Line 6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75" name="Line 6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169" name="Group 64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5170" name="Line 6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71" name="Line 6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72" name="Line 6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5139" name="Group 68"/>
          <p:cNvGrpSpPr>
            <a:grpSpLocks/>
          </p:cNvGrpSpPr>
          <p:nvPr/>
        </p:nvGrpSpPr>
        <p:grpSpPr bwMode="auto">
          <a:xfrm>
            <a:off x="5595938" y="5472113"/>
            <a:ext cx="500062" cy="233362"/>
            <a:chOff x="3600" y="219"/>
            <a:chExt cx="360" cy="175"/>
          </a:xfrm>
        </p:grpSpPr>
        <p:sp>
          <p:nvSpPr>
            <p:cNvPr id="5150" name="Oval 69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5151" name="Line 70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52" name="Line 71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53" name="Rectangle 72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5154" name="Oval 73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grpSp>
          <p:nvGrpSpPr>
            <p:cNvPr id="5155" name="Group 74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5160" name="Line 7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61" name="Line 7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62" name="Line 7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156" name="Group 78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5157" name="Line 7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58" name="Line 8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59" name="Line 8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aphicFrame>
        <p:nvGraphicFramePr>
          <p:cNvPr id="5123" name="Object 82"/>
          <p:cNvGraphicFramePr>
            <a:graphicFrameLocks noChangeAspect="1"/>
          </p:cNvGraphicFramePr>
          <p:nvPr/>
        </p:nvGraphicFramePr>
        <p:xfrm>
          <a:off x="6597650" y="5180013"/>
          <a:ext cx="415925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51" name="Clip" r:id="rId6" imgW="1305000" imgH="1085760" progId="">
                  <p:embed/>
                </p:oleObj>
              </mc:Choice>
              <mc:Fallback>
                <p:oleObj name="Clip" r:id="rId6" imgW="1305000" imgH="1085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97650" y="5180013"/>
                        <a:ext cx="415925" cy="31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40" name="Line 83"/>
          <p:cNvSpPr>
            <a:spLocks noChangeShapeType="1"/>
          </p:cNvSpPr>
          <p:nvPr/>
        </p:nvSpPr>
        <p:spPr bwMode="auto">
          <a:xfrm>
            <a:off x="2744788" y="5486400"/>
            <a:ext cx="228600" cy="311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141" name="Line 84"/>
          <p:cNvSpPr>
            <a:spLocks noChangeShapeType="1"/>
          </p:cNvSpPr>
          <p:nvPr/>
        </p:nvSpPr>
        <p:spPr bwMode="auto">
          <a:xfrm>
            <a:off x="4668838" y="5073650"/>
            <a:ext cx="228600" cy="311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142" name="Line 85"/>
          <p:cNvSpPr>
            <a:spLocks noChangeShapeType="1"/>
          </p:cNvSpPr>
          <p:nvPr/>
        </p:nvSpPr>
        <p:spPr bwMode="auto">
          <a:xfrm flipH="1">
            <a:off x="3386138" y="5676900"/>
            <a:ext cx="34925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143" name="Line 86"/>
          <p:cNvSpPr>
            <a:spLocks noChangeShapeType="1"/>
          </p:cNvSpPr>
          <p:nvPr/>
        </p:nvSpPr>
        <p:spPr bwMode="auto">
          <a:xfrm>
            <a:off x="3741738" y="5181600"/>
            <a:ext cx="6350" cy="260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50967" name="Freeform 87"/>
          <p:cNvSpPr>
            <a:spLocks/>
          </p:cNvSpPr>
          <p:nvPr/>
        </p:nvSpPr>
        <p:spPr bwMode="auto">
          <a:xfrm>
            <a:off x="1289050" y="5295900"/>
            <a:ext cx="419100" cy="419100"/>
          </a:xfrm>
          <a:custGeom>
            <a:avLst/>
            <a:gdLst>
              <a:gd name="T0" fmla="*/ 2147483647 w 264"/>
              <a:gd name="T1" fmla="*/ 0 h 264"/>
              <a:gd name="T2" fmla="*/ 2147483647 w 264"/>
              <a:gd name="T3" fmla="*/ 2147483647 h 264"/>
              <a:gd name="T4" fmla="*/ 0 w 264"/>
              <a:gd name="T5" fmla="*/ 2147483647 h 264"/>
              <a:gd name="T6" fmla="*/ 0 60000 65536"/>
              <a:gd name="T7" fmla="*/ 0 60000 65536"/>
              <a:gd name="T8" fmla="*/ 0 60000 65536"/>
              <a:gd name="T9" fmla="*/ 0 w 264"/>
              <a:gd name="T10" fmla="*/ 0 h 264"/>
              <a:gd name="T11" fmla="*/ 264 w 264"/>
              <a:gd name="T12" fmla="*/ 264 h 26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64" h="264">
                <a:moveTo>
                  <a:pt x="60" y="0"/>
                </a:moveTo>
                <a:cubicBezTo>
                  <a:pt x="86" y="31"/>
                  <a:pt x="264" y="176"/>
                  <a:pt x="228" y="220"/>
                </a:cubicBezTo>
                <a:cubicBezTo>
                  <a:pt x="192" y="264"/>
                  <a:pt x="60" y="109"/>
                  <a:pt x="0" y="88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250968" name="Text Box 88"/>
          <p:cNvSpPr txBox="1">
            <a:spLocks noChangeArrowheads="1"/>
          </p:cNvSpPr>
          <p:nvPr/>
        </p:nvSpPr>
        <p:spPr bwMode="auto">
          <a:xfrm>
            <a:off x="1387475" y="5038725"/>
            <a:ext cx="11160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>
                <a:solidFill>
                  <a:srgbClr val="FF0000"/>
                </a:solidFill>
                <a:latin typeface="Comic Sans MS" pitchFamily="66" charset="0"/>
              </a:rPr>
              <a:t>3 probes</a:t>
            </a:r>
          </a:p>
        </p:txBody>
      </p:sp>
      <p:sp>
        <p:nvSpPr>
          <p:cNvPr id="250969" name="Freeform 89"/>
          <p:cNvSpPr>
            <a:spLocks/>
          </p:cNvSpPr>
          <p:nvPr/>
        </p:nvSpPr>
        <p:spPr bwMode="auto">
          <a:xfrm>
            <a:off x="1282700" y="5219700"/>
            <a:ext cx="1346200" cy="474663"/>
          </a:xfrm>
          <a:custGeom>
            <a:avLst/>
            <a:gdLst>
              <a:gd name="T0" fmla="*/ 2147483647 w 848"/>
              <a:gd name="T1" fmla="*/ 2147483647 h 299"/>
              <a:gd name="T2" fmla="*/ 2147483647 w 848"/>
              <a:gd name="T3" fmla="*/ 2147483647 h 299"/>
              <a:gd name="T4" fmla="*/ 2147483647 w 848"/>
              <a:gd name="T5" fmla="*/ 2147483647 h 299"/>
              <a:gd name="T6" fmla="*/ 2147483647 w 848"/>
              <a:gd name="T7" fmla="*/ 2147483647 h 299"/>
              <a:gd name="T8" fmla="*/ 0 w 848"/>
              <a:gd name="T9" fmla="*/ 2147483647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48"/>
              <a:gd name="T16" fmla="*/ 0 h 299"/>
              <a:gd name="T17" fmla="*/ 848 w 848"/>
              <a:gd name="T18" fmla="*/ 299 h 29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48" h="299">
                <a:moveTo>
                  <a:pt x="76" y="76"/>
                </a:moveTo>
                <a:cubicBezTo>
                  <a:pt x="137" y="57"/>
                  <a:pt x="200" y="216"/>
                  <a:pt x="324" y="216"/>
                </a:cubicBezTo>
                <a:cubicBezTo>
                  <a:pt x="448" y="216"/>
                  <a:pt x="792" y="0"/>
                  <a:pt x="820" y="76"/>
                </a:cubicBezTo>
                <a:cubicBezTo>
                  <a:pt x="848" y="152"/>
                  <a:pt x="469" y="245"/>
                  <a:pt x="340" y="296"/>
                </a:cubicBezTo>
                <a:cubicBezTo>
                  <a:pt x="203" y="299"/>
                  <a:pt x="62" y="78"/>
                  <a:pt x="0" y="96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250970" name="Text Box 90"/>
          <p:cNvSpPr txBox="1">
            <a:spLocks noChangeArrowheads="1"/>
          </p:cNvSpPr>
          <p:nvPr/>
        </p:nvSpPr>
        <p:spPr bwMode="auto">
          <a:xfrm>
            <a:off x="1958975" y="5527675"/>
            <a:ext cx="11160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>
                <a:solidFill>
                  <a:srgbClr val="FF0000"/>
                </a:solidFill>
                <a:latin typeface="Comic Sans MS" pitchFamily="66" charset="0"/>
              </a:rPr>
              <a:t>3 probes</a:t>
            </a:r>
          </a:p>
        </p:txBody>
      </p:sp>
      <p:sp>
        <p:nvSpPr>
          <p:cNvPr id="250971" name="Freeform 91"/>
          <p:cNvSpPr>
            <a:spLocks/>
          </p:cNvSpPr>
          <p:nvPr/>
        </p:nvSpPr>
        <p:spPr bwMode="auto">
          <a:xfrm>
            <a:off x="1276350" y="5273675"/>
            <a:ext cx="2247900" cy="403225"/>
          </a:xfrm>
          <a:custGeom>
            <a:avLst/>
            <a:gdLst>
              <a:gd name="T0" fmla="*/ 2147483647 w 1416"/>
              <a:gd name="T1" fmla="*/ 2147483647 h 254"/>
              <a:gd name="T2" fmla="*/ 2147483647 w 1416"/>
              <a:gd name="T3" fmla="*/ 2147483647 h 254"/>
              <a:gd name="T4" fmla="*/ 2147483647 w 1416"/>
              <a:gd name="T5" fmla="*/ 2147483647 h 254"/>
              <a:gd name="T6" fmla="*/ 2147483647 w 1416"/>
              <a:gd name="T7" fmla="*/ 2147483647 h 254"/>
              <a:gd name="T8" fmla="*/ 2147483647 w 1416"/>
              <a:gd name="T9" fmla="*/ 2147483647 h 254"/>
              <a:gd name="T10" fmla="*/ 2147483647 w 1416"/>
              <a:gd name="T11" fmla="*/ 2147483647 h 254"/>
              <a:gd name="T12" fmla="*/ 0 w 1416"/>
              <a:gd name="T13" fmla="*/ 2147483647 h 25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16"/>
              <a:gd name="T22" fmla="*/ 0 h 254"/>
              <a:gd name="T23" fmla="*/ 1416 w 1416"/>
              <a:gd name="T24" fmla="*/ 254 h 25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16" h="254">
                <a:moveTo>
                  <a:pt x="76" y="30"/>
                </a:moveTo>
                <a:cubicBezTo>
                  <a:pt x="137" y="11"/>
                  <a:pt x="200" y="170"/>
                  <a:pt x="324" y="170"/>
                </a:cubicBezTo>
                <a:cubicBezTo>
                  <a:pt x="461" y="165"/>
                  <a:pt x="717" y="0"/>
                  <a:pt x="896" y="2"/>
                </a:cubicBezTo>
                <a:cubicBezTo>
                  <a:pt x="1075" y="4"/>
                  <a:pt x="1416" y="122"/>
                  <a:pt x="1400" y="182"/>
                </a:cubicBezTo>
                <a:cubicBezTo>
                  <a:pt x="1384" y="242"/>
                  <a:pt x="1073" y="63"/>
                  <a:pt x="896" y="74"/>
                </a:cubicBezTo>
                <a:cubicBezTo>
                  <a:pt x="719" y="85"/>
                  <a:pt x="489" y="254"/>
                  <a:pt x="340" y="250"/>
                </a:cubicBezTo>
                <a:cubicBezTo>
                  <a:pt x="191" y="246"/>
                  <a:pt x="62" y="32"/>
                  <a:pt x="0" y="50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250972" name="Text Box 92"/>
          <p:cNvSpPr txBox="1">
            <a:spLocks noChangeArrowheads="1"/>
          </p:cNvSpPr>
          <p:nvPr/>
        </p:nvSpPr>
        <p:spPr bwMode="auto">
          <a:xfrm>
            <a:off x="3025775" y="5013325"/>
            <a:ext cx="11160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>
                <a:solidFill>
                  <a:srgbClr val="FF0000"/>
                </a:solidFill>
                <a:latin typeface="Comic Sans MS" pitchFamily="66" charset="0"/>
              </a:rPr>
              <a:t>3 probes</a:t>
            </a:r>
          </a:p>
        </p:txBody>
      </p:sp>
    </p:spTree>
    <p:extLst>
      <p:ext uri="{BB962C8B-B14F-4D97-AF65-F5344CB8AC3E}">
        <p14:creationId xmlns:p14="http://schemas.microsoft.com/office/powerpoint/2010/main" val="235273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967" grpId="0" animBg="1"/>
      <p:bldP spid="250968" grpId="0"/>
      <p:bldP spid="250969" grpId="0" animBg="1"/>
      <p:bldP spid="250970" grpId="0"/>
      <p:bldP spid="250971" grpId="0" animBg="1"/>
      <p:bldP spid="250972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2771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A2A1CF-1EEB-48E7-8858-44DC6971A59C}" type="slidenum">
              <a:rPr lang="en-US" smtClean="0"/>
              <a:pPr>
                <a:defRPr/>
              </a:pPr>
              <a:t>81</a:t>
            </a:fld>
            <a:endParaRPr lang="en-US" smtClean="0"/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Atrasos e rotas “reais”</a:t>
            </a:r>
          </a:p>
        </p:txBody>
      </p:sp>
      <p:sp>
        <p:nvSpPr>
          <p:cNvPr id="32773" name="Text Box 3"/>
          <p:cNvSpPr txBox="1">
            <a:spLocks noChangeArrowheads="1"/>
          </p:cNvSpPr>
          <p:nvPr/>
        </p:nvSpPr>
        <p:spPr bwMode="auto">
          <a:xfrm>
            <a:off x="733425" y="2522538"/>
            <a:ext cx="8229600" cy="389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0" hangingPunct="0">
              <a:lnSpc>
                <a:spcPct val="80000"/>
              </a:lnSpc>
            </a:pPr>
            <a:r>
              <a:rPr lang="en-US" sz="1600">
                <a:latin typeface="Arial" charset="0"/>
              </a:rPr>
              <a:t>1  cs-gw (128.119.240.254)  1 ms  1 ms  2 ms</a:t>
            </a:r>
          </a:p>
          <a:p>
            <a:pPr marL="457200" indent="-457200" eaLnBrk="0" hangingPunct="0">
              <a:lnSpc>
                <a:spcPct val="80000"/>
              </a:lnSpc>
            </a:pPr>
            <a:r>
              <a:rPr lang="en-US" sz="1600">
                <a:latin typeface="Arial" charset="0"/>
              </a:rPr>
              <a:t>2  border1-rt-fa5-1-0.gw.umass.edu (128.119.3.145)  1 ms  1 ms  2 ms</a:t>
            </a:r>
          </a:p>
          <a:p>
            <a:pPr marL="457200" indent="-457200" eaLnBrk="0" hangingPunct="0">
              <a:lnSpc>
                <a:spcPct val="80000"/>
              </a:lnSpc>
            </a:pPr>
            <a:r>
              <a:rPr lang="en-US" sz="1600">
                <a:latin typeface="Arial" charset="0"/>
              </a:rPr>
              <a:t>3  cht-vbns.gw.umass.edu (128.119.3.130)  6 ms 5 ms 5 ms</a:t>
            </a:r>
          </a:p>
          <a:p>
            <a:pPr marL="457200" indent="-457200" eaLnBrk="0" hangingPunct="0">
              <a:lnSpc>
                <a:spcPct val="80000"/>
              </a:lnSpc>
            </a:pPr>
            <a:r>
              <a:rPr lang="en-US" sz="1600">
                <a:latin typeface="Arial" charset="0"/>
              </a:rPr>
              <a:t>4  jn1-at1-0-0-19.wor.vbns.net (204.147.132.129)  16 ms 11 ms 13 ms </a:t>
            </a:r>
          </a:p>
          <a:p>
            <a:pPr marL="457200" indent="-457200" eaLnBrk="0" hangingPunct="0">
              <a:lnSpc>
                <a:spcPct val="80000"/>
              </a:lnSpc>
            </a:pPr>
            <a:r>
              <a:rPr lang="en-US" sz="1600">
                <a:latin typeface="Arial" charset="0"/>
              </a:rPr>
              <a:t>5  jn1-so7-0-0-0.wae.vbns.net (204.147.136.136)  21 ms 18 ms 18 ms </a:t>
            </a:r>
          </a:p>
          <a:p>
            <a:pPr marL="457200" indent="-457200" eaLnBrk="0" hangingPunct="0">
              <a:lnSpc>
                <a:spcPct val="80000"/>
              </a:lnSpc>
            </a:pPr>
            <a:r>
              <a:rPr lang="en-US" sz="1600">
                <a:latin typeface="Arial" charset="0"/>
              </a:rPr>
              <a:t>6  abilene-vbns.abilene.ucaid.edu (198.32.11.9)  22 ms  18 ms  22 ms</a:t>
            </a:r>
          </a:p>
          <a:p>
            <a:pPr marL="457200" indent="-457200" eaLnBrk="0" hangingPunct="0">
              <a:lnSpc>
                <a:spcPct val="80000"/>
              </a:lnSpc>
            </a:pPr>
            <a:r>
              <a:rPr lang="en-US" sz="1600">
                <a:latin typeface="Arial" charset="0"/>
              </a:rPr>
              <a:t>7  nycm-wash.abilene.ucaid.edu (198.32.8.46)  22 ms  22 ms  22 ms</a:t>
            </a:r>
          </a:p>
          <a:p>
            <a:pPr marL="457200" indent="-457200" eaLnBrk="0" hangingPunct="0">
              <a:lnSpc>
                <a:spcPct val="80000"/>
              </a:lnSpc>
            </a:pPr>
            <a:r>
              <a:rPr lang="en-US" sz="1600">
                <a:latin typeface="Arial" charset="0"/>
              </a:rPr>
              <a:t>8  62.40.103.253 (62.40.103.253)  104 ms 109 ms 106 ms</a:t>
            </a:r>
          </a:p>
          <a:p>
            <a:pPr marL="457200" indent="-457200" eaLnBrk="0" hangingPunct="0">
              <a:lnSpc>
                <a:spcPct val="80000"/>
              </a:lnSpc>
            </a:pPr>
            <a:r>
              <a:rPr lang="en-US" sz="1600">
                <a:latin typeface="Arial" charset="0"/>
              </a:rPr>
              <a:t>9  de2-1.de1.de.geant.net (62.40.96.129)  109 ms 102 ms 104 ms</a:t>
            </a:r>
          </a:p>
          <a:p>
            <a:pPr marL="457200" indent="-457200" eaLnBrk="0" hangingPunct="0">
              <a:lnSpc>
                <a:spcPct val="80000"/>
              </a:lnSpc>
            </a:pPr>
            <a:r>
              <a:rPr lang="en-US" sz="1600">
                <a:latin typeface="Arial" charset="0"/>
              </a:rPr>
              <a:t>10  de.fr1.fr.geant.net (62.40.96.50)  113 ms 121 ms 114 ms</a:t>
            </a:r>
          </a:p>
          <a:p>
            <a:pPr marL="457200" indent="-457200" eaLnBrk="0" hangingPunct="0">
              <a:lnSpc>
                <a:spcPct val="80000"/>
              </a:lnSpc>
            </a:pPr>
            <a:r>
              <a:rPr lang="en-US" sz="1600">
                <a:latin typeface="Arial" charset="0"/>
              </a:rPr>
              <a:t>11  renater-gw.fr1.fr.geant.net (62.40.103.54)  112 ms  114 ms  112 ms</a:t>
            </a:r>
          </a:p>
          <a:p>
            <a:pPr marL="457200" indent="-457200" eaLnBrk="0" hangingPunct="0">
              <a:lnSpc>
                <a:spcPct val="80000"/>
              </a:lnSpc>
            </a:pPr>
            <a:r>
              <a:rPr lang="en-US" sz="1600">
                <a:latin typeface="Arial" charset="0"/>
              </a:rPr>
              <a:t>12  nio-n2.cssi.renater.fr (193.51.206.13)  111 ms  114 ms  116 ms</a:t>
            </a:r>
          </a:p>
          <a:p>
            <a:pPr marL="457200" indent="-457200" eaLnBrk="0" hangingPunct="0">
              <a:lnSpc>
                <a:spcPct val="80000"/>
              </a:lnSpc>
            </a:pPr>
            <a:r>
              <a:rPr lang="en-US" sz="1600">
                <a:latin typeface="Arial" charset="0"/>
              </a:rPr>
              <a:t>13  nice.cssi.renater.fr (195.220.98.102)  123 ms  125 ms  124 ms</a:t>
            </a:r>
          </a:p>
          <a:p>
            <a:pPr marL="457200" indent="-457200" eaLnBrk="0" hangingPunct="0">
              <a:lnSpc>
                <a:spcPct val="80000"/>
              </a:lnSpc>
            </a:pPr>
            <a:r>
              <a:rPr lang="en-US" sz="1600">
                <a:latin typeface="Arial" charset="0"/>
              </a:rPr>
              <a:t>14  r3t2-nice.cssi.renater.fr (195.220.98.110)  126 ms  126 ms  124 ms</a:t>
            </a:r>
          </a:p>
          <a:p>
            <a:pPr marL="457200" indent="-457200" eaLnBrk="0" hangingPunct="0">
              <a:lnSpc>
                <a:spcPct val="80000"/>
              </a:lnSpc>
            </a:pPr>
            <a:r>
              <a:rPr lang="en-US" sz="1600">
                <a:latin typeface="Arial" charset="0"/>
              </a:rPr>
              <a:t>15  eurecom-valbonne.r3t2.ft.net (193.48.50.54)  135 ms  128 ms  133 ms</a:t>
            </a:r>
          </a:p>
          <a:p>
            <a:pPr marL="457200" indent="-457200" eaLnBrk="0" hangingPunct="0">
              <a:lnSpc>
                <a:spcPct val="80000"/>
              </a:lnSpc>
            </a:pPr>
            <a:r>
              <a:rPr lang="en-US" sz="1600">
                <a:latin typeface="Arial" charset="0"/>
              </a:rPr>
              <a:t>16  194.214.211.25 (194.214.211.25)  126 ms  128 ms  126 ms</a:t>
            </a:r>
          </a:p>
          <a:p>
            <a:pPr marL="457200" indent="-457200" eaLnBrk="0" hangingPunct="0">
              <a:lnSpc>
                <a:spcPct val="80000"/>
              </a:lnSpc>
            </a:pPr>
            <a:r>
              <a:rPr lang="en-US" sz="1600">
                <a:latin typeface="Arial" charset="0"/>
              </a:rPr>
              <a:t>17  * * *</a:t>
            </a:r>
          </a:p>
          <a:p>
            <a:pPr marL="457200" indent="-457200" eaLnBrk="0" hangingPunct="0">
              <a:lnSpc>
                <a:spcPct val="80000"/>
              </a:lnSpc>
            </a:pPr>
            <a:r>
              <a:rPr lang="en-US" sz="1600">
                <a:latin typeface="Arial" charset="0"/>
              </a:rPr>
              <a:t>18  * * *</a:t>
            </a:r>
          </a:p>
          <a:p>
            <a:pPr marL="457200" indent="-457200" eaLnBrk="0" hangingPunct="0">
              <a:lnSpc>
                <a:spcPct val="80000"/>
              </a:lnSpc>
            </a:pPr>
            <a:r>
              <a:rPr lang="en-US" sz="1600">
                <a:latin typeface="Arial" charset="0"/>
              </a:rPr>
              <a:t>19  fantasia.eurecom.fr (193.55.113.142)  132 ms  128 ms  136</a:t>
            </a:r>
            <a:r>
              <a:rPr lang="en-US"/>
              <a:t> </a:t>
            </a:r>
            <a:r>
              <a:rPr lang="en-US" sz="1600"/>
              <a:t>ms</a:t>
            </a:r>
          </a:p>
        </p:txBody>
      </p:sp>
      <p:sp>
        <p:nvSpPr>
          <p:cNvPr id="32774" name="Text Box 4"/>
          <p:cNvSpPr txBox="1">
            <a:spLocks noChangeArrowheads="1"/>
          </p:cNvSpPr>
          <p:nvPr/>
        </p:nvSpPr>
        <p:spPr bwMode="auto">
          <a:xfrm>
            <a:off x="312738" y="1220788"/>
            <a:ext cx="8559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pt-BR">
                <a:solidFill>
                  <a:srgbClr val="FF0000"/>
                </a:solidFill>
                <a:latin typeface="Comic Sans MS" pitchFamily="66" charset="0"/>
              </a:rPr>
              <a:t>traceroute:</a:t>
            </a:r>
            <a:r>
              <a:rPr lang="pt-BR">
                <a:latin typeface="Comic Sans MS" pitchFamily="66" charset="0"/>
              </a:rPr>
              <a:t> gaia.cs.umass.edu para www.eurocom.fr</a:t>
            </a:r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4706938" y="1801813"/>
            <a:ext cx="4565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800">
                <a:solidFill>
                  <a:srgbClr val="FF0000"/>
                </a:solidFill>
                <a:latin typeface="Comic Sans MS" pitchFamily="66" charset="0"/>
              </a:rPr>
              <a:t>Três medições de atraso de </a:t>
            </a:r>
          </a:p>
          <a:p>
            <a:pPr eaLnBrk="0" hangingPunct="0"/>
            <a:r>
              <a:rPr lang="en-US" sz="1800">
                <a:solidFill>
                  <a:srgbClr val="FF0000"/>
                </a:solidFill>
                <a:latin typeface="Comic Sans MS" pitchFamily="66" charset="0"/>
              </a:rPr>
              <a:t>gaia.cs.umass.edu p/cs-gw.cs.umass.edu </a:t>
            </a:r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 flipV="1">
            <a:off x="3600450" y="2093913"/>
            <a:ext cx="671513" cy="4127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 flipV="1">
            <a:off x="4140200" y="2082800"/>
            <a:ext cx="139700" cy="40481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 flipH="1" flipV="1">
            <a:off x="4275138" y="2092325"/>
            <a:ext cx="366712" cy="3905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2779" name="Line 11"/>
          <p:cNvSpPr>
            <a:spLocks noChangeShapeType="1"/>
          </p:cNvSpPr>
          <p:nvPr/>
        </p:nvSpPr>
        <p:spPr bwMode="auto">
          <a:xfrm flipV="1">
            <a:off x="4267200" y="2098675"/>
            <a:ext cx="377825" cy="317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2780" name="Freeform 14"/>
          <p:cNvSpPr>
            <a:spLocks/>
          </p:cNvSpPr>
          <p:nvPr/>
        </p:nvSpPr>
        <p:spPr bwMode="auto">
          <a:xfrm>
            <a:off x="6092825" y="3811588"/>
            <a:ext cx="1012825" cy="246062"/>
          </a:xfrm>
          <a:custGeom>
            <a:avLst/>
            <a:gdLst>
              <a:gd name="T0" fmla="*/ 2147483647 w 638"/>
              <a:gd name="T1" fmla="*/ 0 h 155"/>
              <a:gd name="T2" fmla="*/ 2147483647 w 638"/>
              <a:gd name="T3" fmla="*/ 2147483647 h 155"/>
              <a:gd name="T4" fmla="*/ 2147483647 w 638"/>
              <a:gd name="T5" fmla="*/ 2147483647 h 155"/>
              <a:gd name="T6" fmla="*/ 2147483647 w 638"/>
              <a:gd name="T7" fmla="*/ 2147483647 h 155"/>
              <a:gd name="T8" fmla="*/ 0 w 638"/>
              <a:gd name="T9" fmla="*/ 2147483647 h 1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38"/>
              <a:gd name="T16" fmla="*/ 0 h 155"/>
              <a:gd name="T17" fmla="*/ 638 w 638"/>
              <a:gd name="T18" fmla="*/ 155 h 1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38" h="155">
                <a:moveTo>
                  <a:pt x="593" y="0"/>
                </a:moveTo>
                <a:cubicBezTo>
                  <a:pt x="607" y="9"/>
                  <a:pt x="621" y="18"/>
                  <a:pt x="623" y="38"/>
                </a:cubicBezTo>
                <a:cubicBezTo>
                  <a:pt x="625" y="58"/>
                  <a:pt x="638" y="104"/>
                  <a:pt x="608" y="123"/>
                </a:cubicBezTo>
                <a:cubicBezTo>
                  <a:pt x="578" y="142"/>
                  <a:pt x="547" y="153"/>
                  <a:pt x="446" y="154"/>
                </a:cubicBezTo>
                <a:cubicBezTo>
                  <a:pt x="345" y="155"/>
                  <a:pt x="72" y="133"/>
                  <a:pt x="0" y="130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2781" name="Text Box 15"/>
          <p:cNvSpPr txBox="1">
            <a:spLocks noChangeArrowheads="1"/>
          </p:cNvSpPr>
          <p:nvPr/>
        </p:nvSpPr>
        <p:spPr bwMode="auto">
          <a:xfrm>
            <a:off x="7137400" y="3597275"/>
            <a:ext cx="14065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solidFill>
                  <a:srgbClr val="FF0000"/>
                </a:solidFill>
                <a:latin typeface="Comic Sans MS" pitchFamily="66" charset="0"/>
              </a:rPr>
              <a:t>link</a:t>
            </a:r>
            <a:r>
              <a:rPr lang="en-US" sz="2000"/>
              <a:t> </a:t>
            </a:r>
            <a:r>
              <a:rPr lang="en-US" sz="2000">
                <a:solidFill>
                  <a:srgbClr val="FF0000"/>
                </a:solidFill>
                <a:latin typeface="Comic Sans MS" pitchFamily="66" charset="0"/>
              </a:rPr>
              <a:t>trans-</a:t>
            </a:r>
          </a:p>
          <a:p>
            <a:pPr eaLnBrk="0" hangingPunct="0"/>
            <a:r>
              <a:rPr lang="en-US" sz="2000">
                <a:solidFill>
                  <a:srgbClr val="FF0000"/>
                </a:solidFill>
                <a:latin typeface="Comic Sans MS" pitchFamily="66" charset="0"/>
              </a:rPr>
              <a:t>oceânico</a:t>
            </a:r>
          </a:p>
        </p:txBody>
      </p:sp>
      <p:sp>
        <p:nvSpPr>
          <p:cNvPr id="32782" name="Line 6"/>
          <p:cNvSpPr>
            <a:spLocks noChangeShapeType="1"/>
          </p:cNvSpPr>
          <p:nvPr/>
        </p:nvSpPr>
        <p:spPr bwMode="auto">
          <a:xfrm>
            <a:off x="1611313" y="5762625"/>
            <a:ext cx="1231900" cy="8413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2783" name="Text Box 12"/>
          <p:cNvSpPr txBox="1">
            <a:spLocks noChangeArrowheads="1"/>
          </p:cNvSpPr>
          <p:nvPr/>
        </p:nvSpPr>
        <p:spPr bwMode="auto">
          <a:xfrm>
            <a:off x="2908300" y="5692775"/>
            <a:ext cx="6286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800">
                <a:solidFill>
                  <a:srgbClr val="FF0000"/>
                </a:solidFill>
                <a:latin typeface="Comic Sans MS" pitchFamily="66" charset="0"/>
              </a:rPr>
              <a:t>* sem resposta (pacote perdido, roteador não responde)</a:t>
            </a:r>
          </a:p>
        </p:txBody>
      </p:sp>
    </p:spTree>
    <p:extLst>
      <p:ext uri="{BB962C8B-B14F-4D97-AF65-F5344CB8AC3E}">
        <p14:creationId xmlns:p14="http://schemas.microsoft.com/office/powerpoint/2010/main" val="235565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65"/>
          <p:cNvSpPr txBox="1">
            <a:spLocks noChangeArrowheads="1"/>
          </p:cNvSpPr>
          <p:nvPr/>
        </p:nvSpPr>
        <p:spPr bwMode="auto">
          <a:xfrm>
            <a:off x="2706688" y="4125913"/>
            <a:ext cx="19494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800">
                <a:solidFill>
                  <a:srgbClr val="FF0000"/>
                </a:solidFill>
                <a:latin typeface="Comic Sans MS" pitchFamily="66" charset="0"/>
              </a:rPr>
              <a:t>buffer </a:t>
            </a:r>
          </a:p>
          <a:p>
            <a:pPr algn="ctr" eaLnBrk="0" hangingPunct="0"/>
            <a:r>
              <a:rPr lang="en-US" sz="1800">
                <a:solidFill>
                  <a:srgbClr val="FF0000"/>
                </a:solidFill>
                <a:latin typeface="Comic Sans MS" pitchFamily="66" charset="0"/>
              </a:rPr>
              <a:t>(área de espera)</a:t>
            </a:r>
            <a:endParaRPr lang="en-US" sz="1800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6150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4EA112-3F91-4AE6-9DC7-BFEB35C2A7CF}" type="slidenum">
              <a:rPr lang="en-US" smtClean="0"/>
              <a:pPr>
                <a:defRPr/>
              </a:pPr>
              <a:t>82</a:t>
            </a:fld>
            <a:endParaRPr lang="en-US" smtClean="0"/>
          </a:p>
        </p:txBody>
      </p:sp>
      <p:sp>
        <p:nvSpPr>
          <p:cNvPr id="61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Perda de pacotes</a:t>
            </a:r>
          </a:p>
        </p:txBody>
      </p:sp>
      <p:sp>
        <p:nvSpPr>
          <p:cNvPr id="61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2425" y="1343025"/>
            <a:ext cx="8310563" cy="2689225"/>
          </a:xfrm>
        </p:spPr>
        <p:txBody>
          <a:bodyPr/>
          <a:lstStyle/>
          <a:p>
            <a:r>
              <a:rPr lang="pt-BR" sz="2400" smtClean="0"/>
              <a:t>fila (buffer) anterior a um canal possui capacidade finita</a:t>
            </a:r>
          </a:p>
          <a:p>
            <a:r>
              <a:rPr lang="pt-BR" sz="2400" smtClean="0"/>
              <a:t>quando um pacote chega numa fila cheia, o pacote é descartado (perdido)</a:t>
            </a:r>
          </a:p>
          <a:p>
            <a:r>
              <a:rPr lang="pt-BR" sz="2400" smtClean="0"/>
              <a:t>o pacote perdido pode ser retransmitido pelo nó anterior, pelo sistema origem, ou não ser retransmitido</a:t>
            </a:r>
          </a:p>
        </p:txBody>
      </p:sp>
      <p:graphicFrame>
        <p:nvGraphicFramePr>
          <p:cNvPr id="6146" name="Object 10"/>
          <p:cNvGraphicFramePr>
            <a:graphicFrameLocks noChangeAspect="1"/>
          </p:cNvGraphicFramePr>
          <p:nvPr/>
        </p:nvGraphicFramePr>
        <p:xfrm>
          <a:off x="2051050" y="5449888"/>
          <a:ext cx="6461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72" name="Clip" r:id="rId4" imgW="1305000" imgH="1085760" progId="">
                  <p:embed/>
                </p:oleObj>
              </mc:Choice>
              <mc:Fallback>
                <p:oleObj name="Clip" r:id="rId4" imgW="1305000" imgH="1085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5449888"/>
                        <a:ext cx="646113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3" name="Oval 6"/>
          <p:cNvSpPr>
            <a:spLocks noChangeArrowheads="1"/>
          </p:cNvSpPr>
          <p:nvPr/>
        </p:nvSpPr>
        <p:spPr bwMode="auto">
          <a:xfrm>
            <a:off x="3092450" y="5208588"/>
            <a:ext cx="1198563" cy="369887"/>
          </a:xfrm>
          <a:prstGeom prst="ellipse">
            <a:avLst/>
          </a:prstGeom>
          <a:solidFill>
            <a:schemeClr val="hlink"/>
          </a:soli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6154" name="Rectangle 7"/>
          <p:cNvSpPr>
            <a:spLocks noChangeArrowheads="1"/>
          </p:cNvSpPr>
          <p:nvPr/>
        </p:nvSpPr>
        <p:spPr bwMode="auto">
          <a:xfrm>
            <a:off x="3092450" y="5140325"/>
            <a:ext cx="1198563" cy="263525"/>
          </a:xfrm>
          <a:prstGeom prst="rect">
            <a:avLst/>
          </a:prstGeom>
          <a:solidFill>
            <a:schemeClr val="hlink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6155" name="Oval 8"/>
          <p:cNvSpPr>
            <a:spLocks noChangeArrowheads="1"/>
          </p:cNvSpPr>
          <p:nvPr/>
        </p:nvSpPr>
        <p:spPr bwMode="auto">
          <a:xfrm>
            <a:off x="3101975" y="4911725"/>
            <a:ext cx="1198563" cy="430213"/>
          </a:xfrm>
          <a:prstGeom prst="ellipse">
            <a:avLst/>
          </a:prstGeom>
          <a:solidFill>
            <a:schemeClr val="hlink"/>
          </a:soli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grpSp>
        <p:nvGrpSpPr>
          <p:cNvPr id="6156" name="Grupo 122"/>
          <p:cNvGrpSpPr>
            <a:grpSpLocks/>
          </p:cNvGrpSpPr>
          <p:nvPr/>
        </p:nvGrpSpPr>
        <p:grpSpPr bwMode="auto">
          <a:xfrm>
            <a:off x="3459163" y="4973638"/>
            <a:ext cx="498475" cy="88900"/>
            <a:chOff x="7396596" y="4931508"/>
            <a:chExt cx="498475" cy="89306"/>
          </a:xfrm>
        </p:grpSpPr>
        <p:grpSp>
          <p:nvGrpSpPr>
            <p:cNvPr id="6181" name="Group 10"/>
            <p:cNvGrpSpPr>
              <a:grpSpLocks/>
            </p:cNvGrpSpPr>
            <p:nvPr/>
          </p:nvGrpSpPr>
          <p:grpSpPr bwMode="auto">
            <a:xfrm>
              <a:off x="7396596" y="4931508"/>
              <a:ext cx="498475" cy="84552"/>
              <a:chOff x="2848" y="848"/>
              <a:chExt cx="140" cy="98"/>
            </a:xfrm>
          </p:grpSpPr>
          <p:sp>
            <p:nvSpPr>
              <p:cNvPr id="6186" name="Line 1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187" name="Line 1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188" name="Line 1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182" name="Group 14"/>
            <p:cNvGrpSpPr>
              <a:grpSpLocks/>
            </p:cNvGrpSpPr>
            <p:nvPr/>
          </p:nvGrpSpPr>
          <p:grpSpPr bwMode="auto">
            <a:xfrm flipV="1">
              <a:off x="7396596" y="4936262"/>
              <a:ext cx="498475" cy="84552"/>
              <a:chOff x="2848" y="848"/>
              <a:chExt cx="140" cy="98"/>
            </a:xfrm>
          </p:grpSpPr>
          <p:sp>
            <p:nvSpPr>
              <p:cNvPr id="6183" name="Line 1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184" name="Line 1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185" name="Line 1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aphicFrame>
        <p:nvGraphicFramePr>
          <p:cNvPr id="6147" name="Object 11"/>
          <p:cNvGraphicFramePr>
            <a:graphicFrameLocks noChangeAspect="1"/>
          </p:cNvGraphicFramePr>
          <p:nvPr/>
        </p:nvGraphicFramePr>
        <p:xfrm>
          <a:off x="1736725" y="4440238"/>
          <a:ext cx="6461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73" name="Clip" r:id="rId6" imgW="1305000" imgH="1085760" progId="">
                  <p:embed/>
                </p:oleObj>
              </mc:Choice>
              <mc:Fallback>
                <p:oleObj name="Clip" r:id="rId6" imgW="1305000" imgH="1085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6725" y="4440238"/>
                        <a:ext cx="646113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7" name="Line 23"/>
          <p:cNvSpPr>
            <a:spLocks noChangeShapeType="1"/>
          </p:cNvSpPr>
          <p:nvPr/>
        </p:nvSpPr>
        <p:spPr bwMode="auto">
          <a:xfrm>
            <a:off x="2362200" y="4846638"/>
            <a:ext cx="5048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58" name="Line 24"/>
          <p:cNvSpPr>
            <a:spLocks noChangeShapeType="1"/>
          </p:cNvSpPr>
          <p:nvPr/>
        </p:nvSpPr>
        <p:spPr bwMode="auto">
          <a:xfrm flipV="1">
            <a:off x="2667000" y="5832475"/>
            <a:ext cx="195263" cy="47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59" name="Line 25"/>
          <p:cNvSpPr>
            <a:spLocks noChangeShapeType="1"/>
          </p:cNvSpPr>
          <p:nvPr/>
        </p:nvSpPr>
        <p:spPr bwMode="auto">
          <a:xfrm>
            <a:off x="4286250" y="5265738"/>
            <a:ext cx="1933575" cy="95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60" name="Line 26"/>
          <p:cNvSpPr>
            <a:spLocks noChangeShapeType="1"/>
          </p:cNvSpPr>
          <p:nvPr/>
        </p:nvSpPr>
        <p:spPr bwMode="auto">
          <a:xfrm flipH="1">
            <a:off x="2867025" y="4837113"/>
            <a:ext cx="0" cy="1000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61" name="Line 27"/>
          <p:cNvSpPr>
            <a:spLocks noChangeShapeType="1"/>
          </p:cNvSpPr>
          <p:nvPr/>
        </p:nvSpPr>
        <p:spPr bwMode="auto">
          <a:xfrm>
            <a:off x="2876550" y="5270500"/>
            <a:ext cx="2000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62" name="Rectangle 28"/>
          <p:cNvSpPr>
            <a:spLocks noChangeArrowheads="1"/>
          </p:cNvSpPr>
          <p:nvPr/>
        </p:nvSpPr>
        <p:spPr bwMode="auto">
          <a:xfrm>
            <a:off x="5205413" y="5065713"/>
            <a:ext cx="147637" cy="200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6163" name="Rectangle 29"/>
          <p:cNvSpPr>
            <a:spLocks noChangeArrowheads="1"/>
          </p:cNvSpPr>
          <p:nvPr/>
        </p:nvSpPr>
        <p:spPr bwMode="auto">
          <a:xfrm>
            <a:off x="3952875" y="5137150"/>
            <a:ext cx="147638" cy="200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6164" name="Rectangle 30"/>
          <p:cNvSpPr>
            <a:spLocks noChangeArrowheads="1"/>
          </p:cNvSpPr>
          <p:nvPr/>
        </p:nvSpPr>
        <p:spPr bwMode="auto">
          <a:xfrm>
            <a:off x="4114800" y="5137150"/>
            <a:ext cx="147638" cy="2000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6165" name="Rectangle 31"/>
          <p:cNvSpPr>
            <a:spLocks noChangeArrowheads="1"/>
          </p:cNvSpPr>
          <p:nvPr/>
        </p:nvSpPr>
        <p:spPr bwMode="auto">
          <a:xfrm>
            <a:off x="2805113" y="5311775"/>
            <a:ext cx="147637" cy="2000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6166" name="Freeform 32"/>
          <p:cNvSpPr>
            <a:spLocks/>
          </p:cNvSpPr>
          <p:nvPr/>
        </p:nvSpPr>
        <p:spPr bwMode="auto">
          <a:xfrm>
            <a:off x="2903538" y="5191125"/>
            <a:ext cx="228600" cy="103188"/>
          </a:xfrm>
          <a:custGeom>
            <a:avLst/>
            <a:gdLst>
              <a:gd name="T0" fmla="*/ 0 w 111"/>
              <a:gd name="T1" fmla="*/ 2147483647 h 67"/>
              <a:gd name="T2" fmla="*/ 0 w 111"/>
              <a:gd name="T3" fmla="*/ 0 h 67"/>
              <a:gd name="T4" fmla="*/ 2147483647 w 111"/>
              <a:gd name="T5" fmla="*/ 2147483647 h 67"/>
              <a:gd name="T6" fmla="*/ 0 60000 65536"/>
              <a:gd name="T7" fmla="*/ 0 60000 65536"/>
              <a:gd name="T8" fmla="*/ 0 60000 65536"/>
              <a:gd name="T9" fmla="*/ 0 w 111"/>
              <a:gd name="T10" fmla="*/ 0 h 67"/>
              <a:gd name="T11" fmla="*/ 111 w 111"/>
              <a:gd name="T12" fmla="*/ 67 h 6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1" h="67">
                <a:moveTo>
                  <a:pt x="0" y="67"/>
                </a:moveTo>
                <a:lnTo>
                  <a:pt x="0" y="0"/>
                </a:lnTo>
                <a:lnTo>
                  <a:pt x="111" y="1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67" name="Line 33"/>
          <p:cNvSpPr>
            <a:spLocks noChangeShapeType="1"/>
          </p:cNvSpPr>
          <p:nvPr/>
        </p:nvSpPr>
        <p:spPr bwMode="auto">
          <a:xfrm flipV="1">
            <a:off x="2809875" y="5554663"/>
            <a:ext cx="0" cy="1762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68" name="Text Box 35"/>
          <p:cNvSpPr txBox="1">
            <a:spLocks noChangeArrowheads="1"/>
          </p:cNvSpPr>
          <p:nvPr/>
        </p:nvSpPr>
        <p:spPr bwMode="auto">
          <a:xfrm>
            <a:off x="1384300" y="4464050"/>
            <a:ext cx="40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chemeClr val="accent1"/>
                </a:solidFill>
                <a:latin typeface="Comic Sans MS" pitchFamily="66" charset="0"/>
              </a:rPr>
              <a:t>A</a:t>
            </a:r>
            <a:endParaRPr lang="en-US">
              <a:solidFill>
                <a:schemeClr val="accent1"/>
              </a:solidFill>
            </a:endParaRPr>
          </a:p>
        </p:txBody>
      </p:sp>
      <p:sp>
        <p:nvSpPr>
          <p:cNvPr id="6169" name="Text Box 36"/>
          <p:cNvSpPr txBox="1">
            <a:spLocks noChangeArrowheads="1"/>
          </p:cNvSpPr>
          <p:nvPr/>
        </p:nvSpPr>
        <p:spPr bwMode="auto">
          <a:xfrm>
            <a:off x="1660525" y="5483225"/>
            <a:ext cx="376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chemeClr val="accent2"/>
                </a:solidFill>
                <a:latin typeface="Comic Sans MS" pitchFamily="66" charset="0"/>
              </a:rPr>
              <a:t>B</a:t>
            </a:r>
            <a:endParaRPr lang="en-US">
              <a:solidFill>
                <a:schemeClr val="accent1"/>
              </a:solidFill>
            </a:endParaRPr>
          </a:p>
        </p:txBody>
      </p:sp>
      <p:sp>
        <p:nvSpPr>
          <p:cNvPr id="6170" name="Text Box 40"/>
          <p:cNvSpPr txBox="1">
            <a:spLocks noChangeArrowheads="1"/>
          </p:cNvSpPr>
          <p:nvPr/>
        </p:nvSpPr>
        <p:spPr bwMode="auto">
          <a:xfrm>
            <a:off x="4765675" y="4306888"/>
            <a:ext cx="26257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>
                <a:solidFill>
                  <a:srgbClr val="FF0000"/>
                </a:solidFill>
                <a:latin typeface="Comic Sans MS" pitchFamily="66" charset="0"/>
              </a:rPr>
              <a:t>pacote em transmissão</a:t>
            </a:r>
            <a:endParaRPr lang="en-US" sz="1800"/>
          </a:p>
        </p:txBody>
      </p:sp>
      <p:sp>
        <p:nvSpPr>
          <p:cNvPr id="6171" name="Line 41"/>
          <p:cNvSpPr>
            <a:spLocks noChangeShapeType="1"/>
          </p:cNvSpPr>
          <p:nvPr/>
        </p:nvSpPr>
        <p:spPr bwMode="auto">
          <a:xfrm rot="10800000" flipV="1">
            <a:off x="4283075" y="4598988"/>
            <a:ext cx="727075" cy="57785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72" name="Rectangle 56"/>
          <p:cNvSpPr>
            <a:spLocks noChangeArrowheads="1"/>
          </p:cNvSpPr>
          <p:nvPr/>
        </p:nvSpPr>
        <p:spPr bwMode="auto">
          <a:xfrm>
            <a:off x="3789363" y="5135563"/>
            <a:ext cx="147637" cy="2000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6173" name="Rectangle 57"/>
          <p:cNvSpPr>
            <a:spLocks noChangeArrowheads="1"/>
          </p:cNvSpPr>
          <p:nvPr/>
        </p:nvSpPr>
        <p:spPr bwMode="auto">
          <a:xfrm>
            <a:off x="3627438" y="5135563"/>
            <a:ext cx="147637" cy="200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6174" name="Rectangle 58"/>
          <p:cNvSpPr>
            <a:spLocks noChangeArrowheads="1"/>
          </p:cNvSpPr>
          <p:nvPr/>
        </p:nvSpPr>
        <p:spPr bwMode="auto">
          <a:xfrm>
            <a:off x="3462338" y="5135563"/>
            <a:ext cx="147637" cy="200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6175" name="Rectangle 59"/>
          <p:cNvSpPr>
            <a:spLocks noChangeArrowheads="1"/>
          </p:cNvSpPr>
          <p:nvPr/>
        </p:nvSpPr>
        <p:spPr bwMode="auto">
          <a:xfrm>
            <a:off x="3298825" y="5135563"/>
            <a:ext cx="147638" cy="2000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6176" name="Rectangle 61"/>
          <p:cNvSpPr>
            <a:spLocks noChangeArrowheads="1"/>
          </p:cNvSpPr>
          <p:nvPr/>
        </p:nvSpPr>
        <p:spPr bwMode="auto">
          <a:xfrm>
            <a:off x="3133725" y="5137150"/>
            <a:ext cx="147638" cy="200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6177" name="Rectangle 62"/>
          <p:cNvSpPr>
            <a:spLocks noChangeArrowheads="1"/>
          </p:cNvSpPr>
          <p:nvPr/>
        </p:nvSpPr>
        <p:spPr bwMode="auto">
          <a:xfrm>
            <a:off x="3105150" y="5113338"/>
            <a:ext cx="1171575" cy="242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6178" name="Line 63"/>
          <p:cNvSpPr>
            <a:spLocks noChangeShapeType="1"/>
          </p:cNvSpPr>
          <p:nvPr/>
        </p:nvSpPr>
        <p:spPr bwMode="auto">
          <a:xfrm rot="10800000">
            <a:off x="3008313" y="5551488"/>
            <a:ext cx="771525" cy="396875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79" name="Text Box 64"/>
          <p:cNvSpPr txBox="1">
            <a:spLocks noChangeArrowheads="1"/>
          </p:cNvSpPr>
          <p:nvPr/>
        </p:nvSpPr>
        <p:spPr bwMode="auto">
          <a:xfrm>
            <a:off x="3708400" y="5764213"/>
            <a:ext cx="332581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800">
                <a:solidFill>
                  <a:srgbClr val="FF0000"/>
                </a:solidFill>
                <a:latin typeface="Comic Sans MS" pitchFamily="66" charset="0"/>
              </a:rPr>
              <a:t>pacote que encontra o buffer cheio é descartado/perdido</a:t>
            </a:r>
            <a:endParaRPr lang="en-US" sz="1800" i="1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180" name="Line 66"/>
          <p:cNvSpPr>
            <a:spLocks noChangeShapeType="1"/>
          </p:cNvSpPr>
          <p:nvPr/>
        </p:nvSpPr>
        <p:spPr bwMode="auto">
          <a:xfrm>
            <a:off x="3238500" y="4722813"/>
            <a:ext cx="0" cy="333375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018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7172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19C8C8-B570-4639-B09B-9B4C8B268B2D}" type="slidenum">
              <a:rPr lang="en-US" smtClean="0"/>
              <a:pPr>
                <a:defRPr/>
              </a:pPr>
              <a:t>83</a:t>
            </a:fld>
            <a:endParaRPr lang="en-US" smtClean="0"/>
          </a:p>
        </p:txBody>
      </p:sp>
      <p:sp>
        <p:nvSpPr>
          <p:cNvPr id="7173" name="Line 321"/>
          <p:cNvSpPr>
            <a:spLocks noChangeShapeType="1"/>
          </p:cNvSpPr>
          <p:nvPr/>
        </p:nvSpPr>
        <p:spPr bwMode="auto">
          <a:xfrm>
            <a:off x="1441450" y="4530725"/>
            <a:ext cx="63166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71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Vazão (</a:t>
            </a:r>
            <a:r>
              <a:rPr lang="pt-BR" i="1" smtClean="0"/>
              <a:t>Throughput</a:t>
            </a:r>
            <a:r>
              <a:rPr lang="pt-BR" smtClean="0"/>
              <a:t>)</a:t>
            </a:r>
          </a:p>
        </p:txBody>
      </p:sp>
      <p:sp>
        <p:nvSpPr>
          <p:cNvPr id="71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9113" y="1447800"/>
            <a:ext cx="7772400" cy="4648200"/>
          </a:xfrm>
        </p:spPr>
        <p:txBody>
          <a:bodyPr/>
          <a:lstStyle/>
          <a:p>
            <a:r>
              <a:rPr lang="pt-BR" i="1" smtClean="0">
                <a:solidFill>
                  <a:srgbClr val="FF3300"/>
                </a:solidFill>
              </a:rPr>
              <a:t>vazão:</a:t>
            </a:r>
            <a:r>
              <a:rPr lang="pt-BR" smtClean="0"/>
              <a:t> taxa (bits/unidade de tempo) na qual os bits são transferidos entre o transmissor e o receptor</a:t>
            </a:r>
          </a:p>
          <a:p>
            <a:pPr lvl="1"/>
            <a:r>
              <a:rPr lang="pt-BR" i="1" smtClean="0">
                <a:solidFill>
                  <a:srgbClr val="FF3300"/>
                </a:solidFill>
              </a:rPr>
              <a:t>instantânea</a:t>
            </a:r>
            <a:r>
              <a:rPr lang="pt-BR" i="1" smtClean="0"/>
              <a:t>:</a:t>
            </a:r>
            <a:r>
              <a:rPr lang="pt-BR" smtClean="0"/>
              <a:t> taxa num certo instante de tempo</a:t>
            </a:r>
          </a:p>
          <a:p>
            <a:pPr lvl="1"/>
            <a:r>
              <a:rPr lang="pt-BR" i="1" smtClean="0">
                <a:solidFill>
                  <a:srgbClr val="FF3300"/>
                </a:solidFill>
              </a:rPr>
              <a:t>média:</a:t>
            </a:r>
            <a:r>
              <a:rPr lang="pt-BR" smtClean="0"/>
              <a:t> taxa num período de tempo mais longo</a:t>
            </a:r>
          </a:p>
        </p:txBody>
      </p:sp>
      <p:grpSp>
        <p:nvGrpSpPr>
          <p:cNvPr id="7176" name="Group 246"/>
          <p:cNvGrpSpPr>
            <a:grpSpLocks/>
          </p:cNvGrpSpPr>
          <p:nvPr/>
        </p:nvGrpSpPr>
        <p:grpSpPr bwMode="auto">
          <a:xfrm>
            <a:off x="3806825" y="4394200"/>
            <a:ext cx="1055688" cy="360363"/>
            <a:chOff x="3600" y="219"/>
            <a:chExt cx="360" cy="175"/>
          </a:xfrm>
        </p:grpSpPr>
        <p:sp>
          <p:nvSpPr>
            <p:cNvPr id="7211" name="Oval 247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7212" name="Line 248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213" name="Line 249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214" name="Rectangle 250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7215" name="Oval 251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grpSp>
          <p:nvGrpSpPr>
            <p:cNvPr id="7216" name="Group 252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7221" name="Line 25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7222" name="Line 25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7223" name="Line 25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7217" name="Group 256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7218" name="Line 25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7219" name="Line 25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7220" name="Line 25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7721600" y="4062413"/>
          <a:ext cx="785813" cy="65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77" name="Clip" r:id="rId3" imgW="1305000" imgH="1085760" progId="">
                  <p:embed/>
                </p:oleObj>
              </mc:Choice>
              <mc:Fallback>
                <p:oleObj name="Clip" r:id="rId3" imgW="1305000" imgH="1085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21600" y="4062413"/>
                        <a:ext cx="785813" cy="655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177" name="Group 300"/>
          <p:cNvGrpSpPr>
            <a:grpSpLocks/>
          </p:cNvGrpSpPr>
          <p:nvPr/>
        </p:nvGrpSpPr>
        <p:grpSpPr bwMode="auto">
          <a:xfrm>
            <a:off x="942975" y="3981450"/>
            <a:ext cx="374650" cy="838200"/>
            <a:chOff x="4180" y="783"/>
            <a:chExt cx="150" cy="307"/>
          </a:xfrm>
        </p:grpSpPr>
        <p:sp>
          <p:nvSpPr>
            <p:cNvPr id="7203" name="AutoShape 301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7204" name="Rectangle 302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7205" name="Rectangle 303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7206" name="AutoShape 304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7207" name="Line 305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208" name="Line 306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209" name="Rectangle 307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7210" name="Rectangle 308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</p:grpSp>
      <p:sp>
        <p:nvSpPr>
          <p:cNvPr id="7178" name="Text Box 325"/>
          <p:cNvSpPr txBox="1">
            <a:spLocks noChangeArrowheads="1"/>
          </p:cNvSpPr>
          <p:nvPr/>
        </p:nvSpPr>
        <p:spPr bwMode="auto">
          <a:xfrm>
            <a:off x="175437" y="5043488"/>
            <a:ext cx="226215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000" dirty="0" err="1" smtClean="0">
                <a:latin typeface="Comic Sans MS" pitchFamily="66" charset="0"/>
              </a:rPr>
              <a:t>servidor</a:t>
            </a:r>
            <a:r>
              <a:rPr lang="en-US" sz="2000" dirty="0">
                <a:latin typeface="Comic Sans MS" pitchFamily="66" charset="0"/>
              </a:rPr>
              <a:t>, </a:t>
            </a:r>
            <a:r>
              <a:rPr lang="en-US" sz="2000" dirty="0" smtClean="0">
                <a:latin typeface="Comic Sans MS" pitchFamily="66" charset="0"/>
              </a:rPr>
              <a:t>com</a:t>
            </a:r>
          </a:p>
          <a:p>
            <a:pPr algn="ctr" eaLnBrk="0" hangingPunct="0"/>
            <a:r>
              <a:rPr lang="en-US" sz="2000" dirty="0" err="1" smtClean="0">
                <a:latin typeface="Comic Sans MS" pitchFamily="66" charset="0"/>
              </a:rPr>
              <a:t>arquivo</a:t>
            </a:r>
            <a:r>
              <a:rPr lang="en-US" sz="2000" dirty="0" smtClean="0">
                <a:latin typeface="Comic Sans MS" pitchFamily="66" charset="0"/>
              </a:rPr>
              <a:t> de </a:t>
            </a:r>
            <a:r>
              <a:rPr lang="en-US" sz="2000" dirty="0">
                <a:latin typeface="Comic Sans MS" pitchFamily="66" charset="0"/>
              </a:rPr>
              <a:t>F bits </a:t>
            </a:r>
          </a:p>
          <a:p>
            <a:pPr algn="ctr" eaLnBrk="0" hangingPunct="0"/>
            <a:r>
              <a:rPr lang="en-US" sz="2000" dirty="0" err="1" smtClean="0">
                <a:latin typeface="Comic Sans MS" pitchFamily="66" charset="0"/>
              </a:rPr>
              <a:t>para</a:t>
            </a:r>
            <a:r>
              <a:rPr lang="en-US" sz="2000" dirty="0" smtClean="0">
                <a:latin typeface="Comic Sans MS" pitchFamily="66" charset="0"/>
              </a:rPr>
              <a:t> </a:t>
            </a:r>
            <a:r>
              <a:rPr lang="en-US" sz="2000" dirty="0" err="1" smtClean="0">
                <a:latin typeface="Comic Sans MS" pitchFamily="66" charset="0"/>
              </a:rPr>
              <a:t>enviar</a:t>
            </a:r>
            <a:r>
              <a:rPr lang="en-US" sz="2000" dirty="0" smtClean="0">
                <a:latin typeface="Comic Sans MS" pitchFamily="66" charset="0"/>
              </a:rPr>
              <a:t> </a:t>
            </a:r>
            <a:r>
              <a:rPr lang="en-US" sz="2000" dirty="0" err="1" smtClean="0">
                <a:latin typeface="Comic Sans MS" pitchFamily="66" charset="0"/>
              </a:rPr>
              <a:t>ao</a:t>
            </a:r>
            <a:r>
              <a:rPr lang="en-US" sz="2000" dirty="0" smtClean="0">
                <a:latin typeface="Comic Sans MS" pitchFamily="66" charset="0"/>
              </a:rPr>
              <a:t> </a:t>
            </a:r>
          </a:p>
          <a:p>
            <a:pPr algn="ctr" eaLnBrk="0" hangingPunct="0"/>
            <a:r>
              <a:rPr lang="en-US" sz="2000" dirty="0" err="1" smtClean="0">
                <a:latin typeface="Comic Sans MS" pitchFamily="66" charset="0"/>
              </a:rPr>
              <a:t>cliente</a:t>
            </a:r>
            <a:endParaRPr lang="en-US" sz="2000" dirty="0">
              <a:latin typeface="Comic Sans MS" pitchFamily="66" charset="0"/>
            </a:endParaRPr>
          </a:p>
        </p:txBody>
      </p:sp>
      <p:sp>
        <p:nvSpPr>
          <p:cNvPr id="7179" name="AutoShape 327"/>
          <p:cNvSpPr>
            <a:spLocks noChangeArrowheads="1"/>
          </p:cNvSpPr>
          <p:nvPr/>
        </p:nvSpPr>
        <p:spPr bwMode="auto">
          <a:xfrm>
            <a:off x="419100" y="3641725"/>
            <a:ext cx="449263" cy="581025"/>
          </a:xfrm>
          <a:prstGeom prst="can">
            <a:avLst>
              <a:gd name="adj" fmla="val 2614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7180" name="Text Box 328"/>
          <p:cNvSpPr txBox="1">
            <a:spLocks noChangeArrowheads="1"/>
          </p:cNvSpPr>
          <p:nvPr/>
        </p:nvSpPr>
        <p:spPr bwMode="auto">
          <a:xfrm>
            <a:off x="2572139" y="4973638"/>
            <a:ext cx="185659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000" dirty="0" err="1" smtClean="0">
                <a:latin typeface="Comic Sans MS" pitchFamily="66" charset="0"/>
              </a:rPr>
              <a:t>capacidade</a:t>
            </a:r>
            <a:r>
              <a:rPr lang="en-US" sz="2000" dirty="0" smtClean="0">
                <a:latin typeface="Comic Sans MS" pitchFamily="66" charset="0"/>
              </a:rPr>
              <a:t> do</a:t>
            </a:r>
          </a:p>
          <a:p>
            <a:pPr algn="ctr" eaLnBrk="0" hangingPunct="0"/>
            <a:r>
              <a:rPr lang="en-US" sz="2000" dirty="0" smtClean="0">
                <a:latin typeface="Comic Sans MS" pitchFamily="66" charset="0"/>
              </a:rPr>
              <a:t>enlace</a:t>
            </a:r>
            <a:endParaRPr lang="en-US" sz="2000" dirty="0">
              <a:latin typeface="Comic Sans MS" pitchFamily="66" charset="0"/>
            </a:endParaRPr>
          </a:p>
          <a:p>
            <a:pPr algn="ctr" eaLnBrk="0" hangingPunct="0"/>
            <a:r>
              <a:rPr lang="en-US" sz="2000" dirty="0">
                <a:latin typeface="Comic Sans MS" pitchFamily="66" charset="0"/>
              </a:rPr>
              <a:t> R</a:t>
            </a:r>
            <a:r>
              <a:rPr lang="en-US" sz="2800" baseline="-25000" dirty="0">
                <a:latin typeface="Comic Sans MS" pitchFamily="66" charset="0"/>
              </a:rPr>
              <a:t>s</a:t>
            </a:r>
            <a:r>
              <a:rPr lang="en-US" sz="2000" baseline="-25000" dirty="0">
                <a:latin typeface="Comic Sans MS" pitchFamily="66" charset="0"/>
              </a:rPr>
              <a:t> </a:t>
            </a:r>
            <a:r>
              <a:rPr lang="en-US" sz="2000" dirty="0" smtClean="0">
                <a:latin typeface="Comic Sans MS" pitchFamily="66" charset="0"/>
              </a:rPr>
              <a:t>bits/</a:t>
            </a:r>
            <a:r>
              <a:rPr lang="en-US" sz="2000" dirty="0" err="1" smtClean="0">
                <a:latin typeface="Comic Sans MS" pitchFamily="66" charset="0"/>
              </a:rPr>
              <a:t>seg</a:t>
            </a:r>
            <a:endParaRPr lang="en-US" sz="2000" dirty="0">
              <a:latin typeface="Comic Sans MS" pitchFamily="66" charset="0"/>
            </a:endParaRPr>
          </a:p>
        </p:txBody>
      </p:sp>
      <p:sp>
        <p:nvSpPr>
          <p:cNvPr id="7181" name="Text Box 329"/>
          <p:cNvSpPr txBox="1">
            <a:spLocks noChangeArrowheads="1"/>
          </p:cNvSpPr>
          <p:nvPr/>
        </p:nvSpPr>
        <p:spPr bwMode="auto">
          <a:xfrm>
            <a:off x="5440751" y="4970463"/>
            <a:ext cx="185659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000" dirty="0" err="1" smtClean="0">
                <a:latin typeface="Comic Sans MS" pitchFamily="66" charset="0"/>
              </a:rPr>
              <a:t>capacidade</a:t>
            </a:r>
            <a:r>
              <a:rPr lang="en-US" sz="2000" dirty="0" smtClean="0">
                <a:latin typeface="Comic Sans MS" pitchFamily="66" charset="0"/>
              </a:rPr>
              <a:t> do</a:t>
            </a:r>
          </a:p>
          <a:p>
            <a:pPr algn="ctr" eaLnBrk="0" hangingPunct="0"/>
            <a:r>
              <a:rPr lang="en-US" sz="2000" dirty="0" smtClean="0">
                <a:latin typeface="Comic Sans MS" pitchFamily="66" charset="0"/>
              </a:rPr>
              <a:t>enlace</a:t>
            </a:r>
            <a:endParaRPr lang="en-US" sz="2000" dirty="0">
              <a:latin typeface="Comic Sans MS" pitchFamily="66" charset="0"/>
            </a:endParaRPr>
          </a:p>
          <a:p>
            <a:pPr algn="ctr" eaLnBrk="0" hangingPunct="0"/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R</a:t>
            </a:r>
            <a:r>
              <a:rPr lang="en-US" sz="2800" baseline="-25000" dirty="0" err="1">
                <a:latin typeface="Comic Sans MS" pitchFamily="66" charset="0"/>
              </a:rPr>
              <a:t>c</a:t>
            </a:r>
            <a:r>
              <a:rPr lang="en-US" sz="2000" baseline="-25000" dirty="0">
                <a:latin typeface="Comic Sans MS" pitchFamily="66" charset="0"/>
              </a:rPr>
              <a:t> </a:t>
            </a:r>
            <a:r>
              <a:rPr lang="en-US" sz="2000" dirty="0" smtClean="0">
                <a:latin typeface="Comic Sans MS" pitchFamily="66" charset="0"/>
              </a:rPr>
              <a:t>bits/</a:t>
            </a:r>
            <a:r>
              <a:rPr lang="en-US" sz="2000" dirty="0" err="1" smtClean="0">
                <a:latin typeface="Comic Sans MS" pitchFamily="66" charset="0"/>
              </a:rPr>
              <a:t>seg</a:t>
            </a:r>
            <a:endParaRPr lang="en-US" sz="2000" dirty="0">
              <a:latin typeface="Comic Sans MS" pitchFamily="66" charset="0"/>
            </a:endParaRPr>
          </a:p>
        </p:txBody>
      </p:sp>
      <p:grpSp>
        <p:nvGrpSpPr>
          <p:cNvPr id="6" name="Group 338"/>
          <p:cNvGrpSpPr>
            <a:grpSpLocks/>
          </p:cNvGrpSpPr>
          <p:nvPr/>
        </p:nvGrpSpPr>
        <p:grpSpPr bwMode="auto">
          <a:xfrm>
            <a:off x="1404938" y="4371976"/>
            <a:ext cx="3490913" cy="1957388"/>
            <a:chOff x="913" y="2726"/>
            <a:chExt cx="2199" cy="1233"/>
          </a:xfrm>
        </p:grpSpPr>
        <p:grpSp>
          <p:nvGrpSpPr>
            <p:cNvPr id="7197" name="Group 335"/>
            <p:cNvGrpSpPr>
              <a:grpSpLocks/>
            </p:cNvGrpSpPr>
            <p:nvPr/>
          </p:nvGrpSpPr>
          <p:grpSpPr bwMode="auto">
            <a:xfrm>
              <a:off x="913" y="2726"/>
              <a:ext cx="1463" cy="247"/>
              <a:chOff x="2249" y="3430"/>
              <a:chExt cx="1389" cy="256"/>
            </a:xfrm>
          </p:grpSpPr>
          <p:sp>
            <p:nvSpPr>
              <p:cNvPr id="255309" name="Oval 333"/>
              <p:cNvSpPr>
                <a:spLocks noChangeArrowheads="1"/>
              </p:cNvSpPr>
              <p:nvPr/>
            </p:nvSpPr>
            <p:spPr bwMode="auto">
              <a:xfrm>
                <a:off x="3569" y="3433"/>
                <a:ext cx="69" cy="253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50000">
                    <a:schemeClr val="folHlink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pt-BR">
                  <a:cs typeface="+mn-cs"/>
                </a:endParaRPr>
              </a:p>
            </p:txBody>
          </p:sp>
          <p:sp>
            <p:nvSpPr>
              <p:cNvPr id="255308" name="Rectangle 332"/>
              <p:cNvSpPr>
                <a:spLocks noChangeArrowheads="1"/>
              </p:cNvSpPr>
              <p:nvPr/>
            </p:nvSpPr>
            <p:spPr bwMode="auto">
              <a:xfrm>
                <a:off x="2275" y="3433"/>
                <a:ext cx="1326" cy="253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50000">
                    <a:schemeClr val="folHlink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pt-BR">
                  <a:cs typeface="+mn-cs"/>
                </a:endParaRPr>
              </a:p>
            </p:txBody>
          </p:sp>
          <p:sp>
            <p:nvSpPr>
              <p:cNvPr id="7201" name="Oval 331"/>
              <p:cNvSpPr>
                <a:spLocks noChangeArrowheads="1"/>
              </p:cNvSpPr>
              <p:nvPr/>
            </p:nvSpPr>
            <p:spPr bwMode="auto">
              <a:xfrm>
                <a:off x="2249" y="3430"/>
                <a:ext cx="69" cy="253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pt-BR"/>
              </a:p>
            </p:txBody>
          </p:sp>
          <p:sp>
            <p:nvSpPr>
              <p:cNvPr id="255310" name="Rectangle 334"/>
              <p:cNvSpPr>
                <a:spLocks noChangeArrowheads="1"/>
              </p:cNvSpPr>
              <p:nvPr/>
            </p:nvSpPr>
            <p:spPr bwMode="auto">
              <a:xfrm>
                <a:off x="3562" y="3438"/>
                <a:ext cx="44" cy="246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50000">
                    <a:schemeClr val="folHlink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pt-BR">
                  <a:cs typeface="+mn-cs"/>
                </a:endParaRPr>
              </a:p>
            </p:txBody>
          </p:sp>
        </p:grpSp>
        <p:sp>
          <p:nvSpPr>
            <p:cNvPr id="7198" name="Text Box 336"/>
            <p:cNvSpPr txBox="1">
              <a:spLocks noChangeArrowheads="1"/>
            </p:cNvSpPr>
            <p:nvPr/>
          </p:nvSpPr>
          <p:spPr bwMode="auto">
            <a:xfrm>
              <a:off x="1343" y="3125"/>
              <a:ext cx="1769" cy="83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pt-BR" sz="2000" dirty="0">
                  <a:latin typeface="Comic Sans MS" pitchFamily="66" charset="0"/>
                </a:rPr>
                <a:t>cano que pode transportar fluído à taxa de</a:t>
              </a:r>
            </a:p>
            <a:p>
              <a:pPr algn="ctr" eaLnBrk="0" hangingPunct="0"/>
              <a:r>
                <a:rPr lang="pt-BR" sz="2000" dirty="0">
                  <a:latin typeface="Comic Sans MS" pitchFamily="66" charset="0"/>
                </a:rPr>
                <a:t> </a:t>
              </a:r>
              <a:r>
                <a:rPr lang="pt-BR" sz="2000" dirty="0" err="1">
                  <a:latin typeface="Comic Sans MS" pitchFamily="66" charset="0"/>
                </a:rPr>
                <a:t>R</a:t>
              </a:r>
              <a:r>
                <a:rPr lang="pt-BR" sz="2800" baseline="-25000" dirty="0" err="1">
                  <a:latin typeface="Comic Sans MS" pitchFamily="66" charset="0"/>
                </a:rPr>
                <a:t>s</a:t>
              </a:r>
              <a:r>
                <a:rPr lang="pt-BR" sz="2000" baseline="-25000" dirty="0">
                  <a:latin typeface="Comic Sans MS" pitchFamily="66" charset="0"/>
                </a:rPr>
                <a:t> </a:t>
              </a:r>
              <a:r>
                <a:rPr lang="pt-BR" sz="2000" dirty="0">
                  <a:latin typeface="Comic Sans MS" pitchFamily="66" charset="0"/>
                </a:rPr>
                <a:t>bits/</a:t>
              </a:r>
              <a:r>
                <a:rPr lang="pt-BR" sz="2000" dirty="0" err="1">
                  <a:latin typeface="Comic Sans MS" pitchFamily="66" charset="0"/>
                </a:rPr>
                <a:t>seg</a:t>
              </a:r>
              <a:endParaRPr lang="pt-BR" sz="2000" dirty="0">
                <a:latin typeface="Comic Sans MS" pitchFamily="66" charset="0"/>
              </a:endParaRPr>
            </a:p>
          </p:txBody>
        </p:sp>
      </p:grpSp>
      <p:sp>
        <p:nvSpPr>
          <p:cNvPr id="7183" name="Line 337"/>
          <p:cNvSpPr>
            <a:spLocks noChangeShapeType="1"/>
          </p:cNvSpPr>
          <p:nvPr/>
        </p:nvSpPr>
        <p:spPr bwMode="auto">
          <a:xfrm flipH="1" flipV="1">
            <a:off x="2801938" y="4614863"/>
            <a:ext cx="477837" cy="450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7184" name="Line 347"/>
          <p:cNvSpPr>
            <a:spLocks noChangeShapeType="1"/>
          </p:cNvSpPr>
          <p:nvPr/>
        </p:nvSpPr>
        <p:spPr bwMode="auto">
          <a:xfrm flipH="1" flipV="1">
            <a:off x="5834063" y="4557713"/>
            <a:ext cx="479425" cy="522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7185" name="AutoShape 349"/>
          <p:cNvSpPr>
            <a:spLocks noChangeArrowheads="1"/>
          </p:cNvSpPr>
          <p:nvPr/>
        </p:nvSpPr>
        <p:spPr bwMode="auto">
          <a:xfrm flipV="1">
            <a:off x="508000" y="4064000"/>
            <a:ext cx="974725" cy="7207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186" name="AutoShape 350"/>
          <p:cNvSpPr>
            <a:spLocks noChangeArrowheads="1"/>
          </p:cNvSpPr>
          <p:nvPr/>
        </p:nvSpPr>
        <p:spPr bwMode="auto">
          <a:xfrm>
            <a:off x="7286625" y="4325938"/>
            <a:ext cx="889000" cy="485775"/>
          </a:xfrm>
          <a:prstGeom prst="rightArrow">
            <a:avLst>
              <a:gd name="adj1" fmla="val 50000"/>
              <a:gd name="adj2" fmla="val 4575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grpSp>
        <p:nvGrpSpPr>
          <p:cNvPr id="8" name="Group 348"/>
          <p:cNvGrpSpPr>
            <a:grpSpLocks/>
          </p:cNvGrpSpPr>
          <p:nvPr/>
        </p:nvGrpSpPr>
        <p:grpSpPr bwMode="auto">
          <a:xfrm>
            <a:off x="4910139" y="4248151"/>
            <a:ext cx="3008313" cy="2046288"/>
            <a:chOff x="3093" y="2676"/>
            <a:chExt cx="1895" cy="1289"/>
          </a:xfrm>
        </p:grpSpPr>
        <p:grpSp>
          <p:nvGrpSpPr>
            <p:cNvPr id="7191" name="Group 341"/>
            <p:cNvGrpSpPr>
              <a:grpSpLocks/>
            </p:cNvGrpSpPr>
            <p:nvPr/>
          </p:nvGrpSpPr>
          <p:grpSpPr bwMode="auto">
            <a:xfrm>
              <a:off x="3093" y="2676"/>
              <a:ext cx="1765" cy="366"/>
              <a:chOff x="2249" y="3430"/>
              <a:chExt cx="1389" cy="256"/>
            </a:xfrm>
          </p:grpSpPr>
          <p:sp>
            <p:nvSpPr>
              <p:cNvPr id="255318" name="Oval 342"/>
              <p:cNvSpPr>
                <a:spLocks noChangeArrowheads="1"/>
              </p:cNvSpPr>
              <p:nvPr/>
            </p:nvSpPr>
            <p:spPr bwMode="auto">
              <a:xfrm>
                <a:off x="3569" y="3433"/>
                <a:ext cx="69" cy="253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50000">
                    <a:schemeClr val="folHlink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pt-BR">
                  <a:cs typeface="+mn-cs"/>
                </a:endParaRPr>
              </a:p>
            </p:txBody>
          </p:sp>
          <p:sp>
            <p:nvSpPr>
              <p:cNvPr id="255319" name="Rectangle 343"/>
              <p:cNvSpPr>
                <a:spLocks noChangeArrowheads="1"/>
              </p:cNvSpPr>
              <p:nvPr/>
            </p:nvSpPr>
            <p:spPr bwMode="auto">
              <a:xfrm>
                <a:off x="2275" y="3433"/>
                <a:ext cx="1326" cy="253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50000">
                    <a:schemeClr val="folHlink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pt-BR">
                  <a:cs typeface="+mn-cs"/>
                </a:endParaRPr>
              </a:p>
            </p:txBody>
          </p:sp>
          <p:sp>
            <p:nvSpPr>
              <p:cNvPr id="7195" name="Oval 344"/>
              <p:cNvSpPr>
                <a:spLocks noChangeArrowheads="1"/>
              </p:cNvSpPr>
              <p:nvPr/>
            </p:nvSpPr>
            <p:spPr bwMode="auto">
              <a:xfrm>
                <a:off x="2249" y="3430"/>
                <a:ext cx="69" cy="253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pt-BR"/>
              </a:p>
            </p:txBody>
          </p:sp>
          <p:sp>
            <p:nvSpPr>
              <p:cNvPr id="255321" name="Rectangle 345"/>
              <p:cNvSpPr>
                <a:spLocks noChangeArrowheads="1"/>
              </p:cNvSpPr>
              <p:nvPr/>
            </p:nvSpPr>
            <p:spPr bwMode="auto">
              <a:xfrm>
                <a:off x="3562" y="3438"/>
                <a:ext cx="44" cy="246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50000">
                    <a:schemeClr val="folHlink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pt-BR">
                  <a:cs typeface="+mn-cs"/>
                </a:endParaRPr>
              </a:p>
            </p:txBody>
          </p:sp>
        </p:grpSp>
        <p:sp>
          <p:nvSpPr>
            <p:cNvPr id="7192" name="Text Box 346"/>
            <p:cNvSpPr txBox="1">
              <a:spLocks noChangeArrowheads="1"/>
            </p:cNvSpPr>
            <p:nvPr/>
          </p:nvSpPr>
          <p:spPr bwMode="auto">
            <a:xfrm>
              <a:off x="3128" y="3131"/>
              <a:ext cx="1860" cy="83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pt-BR" sz="2000" dirty="0">
                  <a:latin typeface="Comic Sans MS" pitchFamily="66" charset="0"/>
                </a:rPr>
                <a:t> cano que pode transportar fluído à taxa de</a:t>
              </a:r>
            </a:p>
            <a:p>
              <a:pPr algn="ctr" eaLnBrk="0" hangingPunct="0"/>
              <a:r>
                <a:rPr lang="pt-BR" sz="2000" dirty="0">
                  <a:latin typeface="Comic Sans MS" pitchFamily="66" charset="0"/>
                </a:rPr>
                <a:t> </a:t>
              </a:r>
              <a:r>
                <a:rPr lang="pt-BR" sz="2000" dirty="0" err="1">
                  <a:latin typeface="Comic Sans MS" pitchFamily="66" charset="0"/>
                </a:rPr>
                <a:t>R</a:t>
              </a:r>
              <a:r>
                <a:rPr lang="pt-BR" sz="2800" baseline="-25000" dirty="0" err="1">
                  <a:latin typeface="Comic Sans MS" pitchFamily="66" charset="0"/>
                </a:rPr>
                <a:t>c</a:t>
              </a:r>
              <a:r>
                <a:rPr lang="pt-BR" sz="2000" baseline="-25000" dirty="0">
                  <a:latin typeface="Comic Sans MS" pitchFamily="66" charset="0"/>
                </a:rPr>
                <a:t> </a:t>
              </a:r>
              <a:r>
                <a:rPr lang="pt-BR" sz="2000" dirty="0">
                  <a:latin typeface="Comic Sans MS" pitchFamily="66" charset="0"/>
                </a:rPr>
                <a:t>bits/</a:t>
              </a:r>
              <a:r>
                <a:rPr lang="pt-BR" sz="2000" dirty="0" err="1">
                  <a:latin typeface="Comic Sans MS" pitchFamily="66" charset="0"/>
                </a:rPr>
                <a:t>seg</a:t>
              </a:r>
              <a:endParaRPr lang="pt-BR" sz="2000" dirty="0">
                <a:latin typeface="Comic Sans MS" pitchFamily="66" charset="0"/>
              </a:endParaRPr>
            </a:p>
          </p:txBody>
        </p:sp>
      </p:grpSp>
      <p:sp>
        <p:nvSpPr>
          <p:cNvPr id="7188" name="AutoShape 351"/>
          <p:cNvSpPr>
            <a:spLocks noChangeArrowheads="1"/>
          </p:cNvSpPr>
          <p:nvPr/>
        </p:nvSpPr>
        <p:spPr bwMode="auto">
          <a:xfrm>
            <a:off x="3708400" y="4319588"/>
            <a:ext cx="1484313" cy="485775"/>
          </a:xfrm>
          <a:prstGeom prst="rightArrow">
            <a:avLst>
              <a:gd name="adj1" fmla="val 50000"/>
              <a:gd name="adj2" fmla="val 7638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7189" name="Line 352"/>
          <p:cNvSpPr>
            <a:spLocks noChangeShapeType="1"/>
          </p:cNvSpPr>
          <p:nvPr/>
        </p:nvSpPr>
        <p:spPr bwMode="auto">
          <a:xfrm>
            <a:off x="1030288" y="4876800"/>
            <a:ext cx="0" cy="217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55329" name="Text Box 353"/>
          <p:cNvSpPr txBox="1">
            <a:spLocks noChangeArrowheads="1"/>
          </p:cNvSpPr>
          <p:nvPr/>
        </p:nvSpPr>
        <p:spPr bwMode="auto">
          <a:xfrm>
            <a:off x="0" y="5129293"/>
            <a:ext cx="2319338" cy="1323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pt-BR" sz="2000" dirty="0">
                <a:latin typeface="Comic Sans MS" pitchFamily="66" charset="0"/>
              </a:rPr>
              <a:t>servidor envia bits  (fluído) no cano</a:t>
            </a:r>
          </a:p>
          <a:p>
            <a:pPr algn="ctr" eaLnBrk="0" hangingPunct="0"/>
            <a:endParaRPr lang="pt-BR" sz="20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92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5329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819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835210-11F9-46B9-A7CE-24FBC5B3E34D}" type="slidenum">
              <a:rPr lang="en-US" smtClean="0"/>
              <a:pPr>
                <a:defRPr/>
              </a:pPr>
              <a:t>84</a:t>
            </a:fld>
            <a:endParaRPr lang="en-US" smtClean="0"/>
          </a:p>
        </p:txBody>
      </p:sp>
      <p:sp>
        <p:nvSpPr>
          <p:cNvPr id="819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Vazão (mais)</a:t>
            </a:r>
          </a:p>
        </p:txBody>
      </p:sp>
      <p:sp>
        <p:nvSpPr>
          <p:cNvPr id="819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19113" y="1447800"/>
            <a:ext cx="8150225" cy="554038"/>
          </a:xfrm>
        </p:spPr>
        <p:txBody>
          <a:bodyPr/>
          <a:lstStyle/>
          <a:p>
            <a:r>
              <a:rPr lang="pt-BR" i="1" smtClean="0">
                <a:solidFill>
                  <a:srgbClr val="FF3300"/>
                </a:solidFill>
              </a:rPr>
              <a:t>R</a:t>
            </a:r>
            <a:r>
              <a:rPr lang="pt-BR" i="1" baseline="-25000" smtClean="0">
                <a:solidFill>
                  <a:srgbClr val="FF3300"/>
                </a:solidFill>
              </a:rPr>
              <a:t>s</a:t>
            </a:r>
            <a:r>
              <a:rPr lang="pt-BR" i="1" smtClean="0">
                <a:solidFill>
                  <a:srgbClr val="FF3300"/>
                </a:solidFill>
              </a:rPr>
              <a:t> &lt; R</a:t>
            </a:r>
            <a:r>
              <a:rPr lang="pt-BR" i="1" baseline="-25000" smtClean="0">
                <a:solidFill>
                  <a:srgbClr val="FF3300"/>
                </a:solidFill>
              </a:rPr>
              <a:t>c</a:t>
            </a:r>
            <a:r>
              <a:rPr lang="pt-BR" i="1" smtClean="0">
                <a:solidFill>
                  <a:srgbClr val="FF3300"/>
                </a:solidFill>
              </a:rPr>
              <a:t>  </a:t>
            </a:r>
            <a:r>
              <a:rPr lang="pt-BR" smtClean="0"/>
              <a:t>Qual é a vazão média fim-a-fim?</a:t>
            </a:r>
          </a:p>
        </p:txBody>
      </p:sp>
      <p:sp>
        <p:nvSpPr>
          <p:cNvPr id="8200" name="Line 2"/>
          <p:cNvSpPr>
            <a:spLocks noChangeShapeType="1"/>
          </p:cNvSpPr>
          <p:nvPr/>
        </p:nvSpPr>
        <p:spPr bwMode="auto">
          <a:xfrm>
            <a:off x="2112963" y="2741613"/>
            <a:ext cx="5811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8201" name="Group 5"/>
          <p:cNvGrpSpPr>
            <a:grpSpLocks/>
          </p:cNvGrpSpPr>
          <p:nvPr/>
        </p:nvGrpSpPr>
        <p:grpSpPr bwMode="auto">
          <a:xfrm>
            <a:off x="4289425" y="2633663"/>
            <a:ext cx="971550" cy="282575"/>
            <a:chOff x="3600" y="219"/>
            <a:chExt cx="360" cy="175"/>
          </a:xfrm>
        </p:grpSpPr>
        <p:sp>
          <p:nvSpPr>
            <p:cNvPr id="8274" name="Oval 6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8275" name="Line 7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76" name="Line 8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77" name="Rectangle 9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8278" name="Oval 10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grpSp>
          <p:nvGrpSpPr>
            <p:cNvPr id="8279" name="Group 11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284" name="Line 1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285" name="Line 1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286" name="Line 1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8280" name="Group 15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281" name="Line 1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282" name="Line 1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283" name="Line 1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8104188" y="2454275"/>
          <a:ext cx="722312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0" name="Clip" r:id="rId3" imgW="1305000" imgH="1085760" progId="">
                  <p:embed/>
                </p:oleObj>
              </mc:Choice>
              <mc:Fallback>
                <p:oleObj name="Clip" r:id="rId3" imgW="1305000" imgH="1085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4188" y="2454275"/>
                        <a:ext cx="722312" cy="512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202" name="Group 20"/>
          <p:cNvGrpSpPr>
            <a:grpSpLocks/>
          </p:cNvGrpSpPr>
          <p:nvPr/>
        </p:nvGrpSpPr>
        <p:grpSpPr bwMode="auto">
          <a:xfrm>
            <a:off x="1655763" y="2311400"/>
            <a:ext cx="344487" cy="655638"/>
            <a:chOff x="4180" y="783"/>
            <a:chExt cx="150" cy="307"/>
          </a:xfrm>
        </p:grpSpPr>
        <p:sp>
          <p:nvSpPr>
            <p:cNvPr id="8266" name="AutoShape 21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8267" name="Rectangle 22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8268" name="Rectangle 23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8269" name="AutoShape 24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8270" name="Line 25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71" name="Line 26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72" name="Rectangle 27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8273" name="Rectangle 28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</p:grpSp>
      <p:sp>
        <p:nvSpPr>
          <p:cNvPr id="8203" name="AutoShape 30"/>
          <p:cNvSpPr>
            <a:spLocks noChangeArrowheads="1"/>
          </p:cNvSpPr>
          <p:nvPr/>
        </p:nvSpPr>
        <p:spPr bwMode="auto">
          <a:xfrm>
            <a:off x="1173163" y="2044700"/>
            <a:ext cx="412750" cy="455613"/>
          </a:xfrm>
          <a:prstGeom prst="can">
            <a:avLst>
              <a:gd name="adj" fmla="val 2231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grpSp>
        <p:nvGrpSpPr>
          <p:cNvPr id="8204" name="Group 34"/>
          <p:cNvGrpSpPr>
            <a:grpSpLocks/>
          </p:cNvGrpSpPr>
          <p:nvPr/>
        </p:nvGrpSpPr>
        <p:grpSpPr bwMode="auto">
          <a:xfrm>
            <a:off x="2066925" y="2606675"/>
            <a:ext cx="2136775" cy="307975"/>
            <a:chOff x="2249" y="3430"/>
            <a:chExt cx="1389" cy="256"/>
          </a:xfrm>
        </p:grpSpPr>
        <p:sp>
          <p:nvSpPr>
            <p:cNvPr id="256035" name="Oval 35"/>
            <p:cNvSpPr>
              <a:spLocks noChangeArrowheads="1"/>
            </p:cNvSpPr>
            <p:nvPr/>
          </p:nvSpPr>
          <p:spPr bwMode="auto">
            <a:xfrm>
              <a:off x="3569" y="3433"/>
              <a:ext cx="69" cy="25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pt-BR">
                <a:cs typeface="+mn-cs"/>
              </a:endParaRPr>
            </a:p>
          </p:txBody>
        </p:sp>
        <p:sp>
          <p:nvSpPr>
            <p:cNvPr id="256036" name="Rectangle 36"/>
            <p:cNvSpPr>
              <a:spLocks noChangeArrowheads="1"/>
            </p:cNvSpPr>
            <p:nvPr/>
          </p:nvSpPr>
          <p:spPr bwMode="auto">
            <a:xfrm>
              <a:off x="2275" y="3433"/>
              <a:ext cx="1326" cy="253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pt-BR">
                <a:cs typeface="+mn-cs"/>
              </a:endParaRPr>
            </a:p>
          </p:txBody>
        </p:sp>
        <p:sp>
          <p:nvSpPr>
            <p:cNvPr id="8264" name="Oval 37"/>
            <p:cNvSpPr>
              <a:spLocks noChangeArrowheads="1"/>
            </p:cNvSpPr>
            <p:nvPr/>
          </p:nvSpPr>
          <p:spPr bwMode="auto">
            <a:xfrm>
              <a:off x="2249" y="3430"/>
              <a:ext cx="69" cy="253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256038" name="Rectangle 38"/>
            <p:cNvSpPr>
              <a:spLocks noChangeArrowheads="1"/>
            </p:cNvSpPr>
            <p:nvPr/>
          </p:nvSpPr>
          <p:spPr bwMode="auto">
            <a:xfrm>
              <a:off x="3562" y="3438"/>
              <a:ext cx="44" cy="245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pt-BR">
                <a:cs typeface="+mn-cs"/>
              </a:endParaRPr>
            </a:p>
          </p:txBody>
        </p:sp>
      </p:grpSp>
      <p:sp>
        <p:nvSpPr>
          <p:cNvPr id="8205" name="Text Box 39"/>
          <p:cNvSpPr txBox="1">
            <a:spLocks noChangeArrowheads="1"/>
          </p:cNvSpPr>
          <p:nvPr/>
        </p:nvSpPr>
        <p:spPr bwMode="auto">
          <a:xfrm>
            <a:off x="1855788" y="2562225"/>
            <a:ext cx="25860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pt-BR" sz="2000">
                <a:latin typeface="Comic Sans MS" pitchFamily="66" charset="0"/>
              </a:rPr>
              <a:t>  R</a:t>
            </a:r>
            <a:r>
              <a:rPr lang="pt-BR" sz="2800" baseline="-25000">
                <a:latin typeface="Comic Sans MS" pitchFamily="66" charset="0"/>
              </a:rPr>
              <a:t>s</a:t>
            </a:r>
            <a:r>
              <a:rPr lang="pt-BR" sz="2000" baseline="-25000">
                <a:latin typeface="Comic Sans MS" pitchFamily="66" charset="0"/>
              </a:rPr>
              <a:t> </a:t>
            </a:r>
            <a:r>
              <a:rPr lang="pt-BR" sz="2000">
                <a:latin typeface="Comic Sans MS" pitchFamily="66" charset="0"/>
              </a:rPr>
              <a:t>bits/seg</a:t>
            </a:r>
          </a:p>
        </p:txBody>
      </p:sp>
      <p:sp>
        <p:nvSpPr>
          <p:cNvPr id="8206" name="AutoShape 42"/>
          <p:cNvSpPr>
            <a:spLocks noChangeArrowheads="1"/>
          </p:cNvSpPr>
          <p:nvPr/>
        </p:nvSpPr>
        <p:spPr bwMode="auto">
          <a:xfrm flipV="1">
            <a:off x="1255713" y="2374900"/>
            <a:ext cx="895350" cy="56515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8207" name="AutoShape 43"/>
          <p:cNvSpPr>
            <a:spLocks noChangeArrowheads="1"/>
          </p:cNvSpPr>
          <p:nvPr/>
        </p:nvSpPr>
        <p:spPr bwMode="auto">
          <a:xfrm>
            <a:off x="7489825" y="2581275"/>
            <a:ext cx="817563" cy="379413"/>
          </a:xfrm>
          <a:prstGeom prst="rightArrow">
            <a:avLst>
              <a:gd name="adj1" fmla="val 50000"/>
              <a:gd name="adj2" fmla="val 538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grpSp>
        <p:nvGrpSpPr>
          <p:cNvPr id="8208" name="Group 54"/>
          <p:cNvGrpSpPr>
            <a:grpSpLocks/>
          </p:cNvGrpSpPr>
          <p:nvPr/>
        </p:nvGrpSpPr>
        <p:grpSpPr bwMode="auto">
          <a:xfrm>
            <a:off x="5440363" y="2473325"/>
            <a:ext cx="2790825" cy="569913"/>
            <a:chOff x="3130" y="3069"/>
            <a:chExt cx="1911" cy="366"/>
          </a:xfrm>
        </p:grpSpPr>
        <p:grpSp>
          <p:nvGrpSpPr>
            <p:cNvPr id="8256" name="Group 45"/>
            <p:cNvGrpSpPr>
              <a:grpSpLocks/>
            </p:cNvGrpSpPr>
            <p:nvPr/>
          </p:nvGrpSpPr>
          <p:grpSpPr bwMode="auto">
            <a:xfrm>
              <a:off x="3130" y="3069"/>
              <a:ext cx="1765" cy="366"/>
              <a:chOff x="2249" y="3430"/>
              <a:chExt cx="1389" cy="256"/>
            </a:xfrm>
          </p:grpSpPr>
          <p:sp>
            <p:nvSpPr>
              <p:cNvPr id="256046" name="Oval 46"/>
              <p:cNvSpPr>
                <a:spLocks noChangeArrowheads="1"/>
              </p:cNvSpPr>
              <p:nvPr/>
            </p:nvSpPr>
            <p:spPr bwMode="auto">
              <a:xfrm>
                <a:off x="3569" y="3433"/>
                <a:ext cx="69" cy="253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50000">
                    <a:schemeClr val="folHlink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pt-BR">
                  <a:cs typeface="+mn-cs"/>
                </a:endParaRPr>
              </a:p>
            </p:txBody>
          </p:sp>
          <p:sp>
            <p:nvSpPr>
              <p:cNvPr id="256047" name="Rectangle 47"/>
              <p:cNvSpPr>
                <a:spLocks noChangeArrowheads="1"/>
              </p:cNvSpPr>
              <p:nvPr/>
            </p:nvSpPr>
            <p:spPr bwMode="auto">
              <a:xfrm>
                <a:off x="2275" y="3433"/>
                <a:ext cx="1329" cy="253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50000">
                    <a:schemeClr val="folHlink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pt-BR">
                  <a:cs typeface="+mn-cs"/>
                </a:endParaRPr>
              </a:p>
            </p:txBody>
          </p:sp>
          <p:sp>
            <p:nvSpPr>
              <p:cNvPr id="8260" name="Oval 48"/>
              <p:cNvSpPr>
                <a:spLocks noChangeArrowheads="1"/>
              </p:cNvSpPr>
              <p:nvPr/>
            </p:nvSpPr>
            <p:spPr bwMode="auto">
              <a:xfrm>
                <a:off x="2249" y="3430"/>
                <a:ext cx="69" cy="253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pt-BR"/>
              </a:p>
            </p:txBody>
          </p:sp>
          <p:sp>
            <p:nvSpPr>
              <p:cNvPr id="256049" name="Rectangle 49"/>
              <p:cNvSpPr>
                <a:spLocks noChangeArrowheads="1"/>
              </p:cNvSpPr>
              <p:nvPr/>
            </p:nvSpPr>
            <p:spPr bwMode="auto">
              <a:xfrm>
                <a:off x="3562" y="3438"/>
                <a:ext cx="44" cy="246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50000">
                    <a:schemeClr val="folHlink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pt-BR">
                  <a:cs typeface="+mn-cs"/>
                </a:endParaRPr>
              </a:p>
            </p:txBody>
          </p:sp>
        </p:grpSp>
        <p:sp>
          <p:nvSpPr>
            <p:cNvPr id="8257" name="Text Box 50"/>
            <p:cNvSpPr txBox="1">
              <a:spLocks noChangeArrowheads="1"/>
            </p:cNvSpPr>
            <p:nvPr/>
          </p:nvSpPr>
          <p:spPr bwMode="auto">
            <a:xfrm>
              <a:off x="3181" y="3135"/>
              <a:ext cx="1860" cy="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pt-BR" sz="2000">
                  <a:latin typeface="Comic Sans MS" pitchFamily="66" charset="0"/>
                </a:rPr>
                <a:t>R</a:t>
              </a:r>
              <a:r>
                <a:rPr lang="pt-BR" sz="2800" baseline="-25000">
                  <a:latin typeface="Comic Sans MS" pitchFamily="66" charset="0"/>
                </a:rPr>
                <a:t>c</a:t>
              </a:r>
              <a:r>
                <a:rPr lang="pt-BR" sz="2000" baseline="-25000">
                  <a:latin typeface="Comic Sans MS" pitchFamily="66" charset="0"/>
                </a:rPr>
                <a:t> </a:t>
              </a:r>
              <a:r>
                <a:rPr lang="pt-BR" sz="2000">
                  <a:latin typeface="Comic Sans MS" pitchFamily="66" charset="0"/>
                </a:rPr>
                <a:t>bits/seg</a:t>
              </a:r>
            </a:p>
          </p:txBody>
        </p:sp>
      </p:grpSp>
      <p:sp>
        <p:nvSpPr>
          <p:cNvPr id="8209" name="AutoShape 51"/>
          <p:cNvSpPr>
            <a:spLocks noChangeArrowheads="1"/>
          </p:cNvSpPr>
          <p:nvPr/>
        </p:nvSpPr>
        <p:spPr bwMode="auto">
          <a:xfrm>
            <a:off x="4198938" y="2574925"/>
            <a:ext cx="1365250" cy="381000"/>
          </a:xfrm>
          <a:prstGeom prst="rightArrow">
            <a:avLst>
              <a:gd name="adj1" fmla="val 50000"/>
              <a:gd name="adj2" fmla="val 8958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grpSp>
        <p:nvGrpSpPr>
          <p:cNvPr id="9" name="Group 109"/>
          <p:cNvGrpSpPr>
            <a:grpSpLocks/>
          </p:cNvGrpSpPr>
          <p:nvPr/>
        </p:nvGrpSpPr>
        <p:grpSpPr bwMode="auto">
          <a:xfrm>
            <a:off x="555625" y="3341688"/>
            <a:ext cx="8307388" cy="1536700"/>
            <a:chOff x="350" y="2105"/>
            <a:chExt cx="5233" cy="968"/>
          </a:xfrm>
        </p:grpSpPr>
        <p:sp>
          <p:nvSpPr>
            <p:cNvPr id="8215" name="Rectangle 56"/>
            <p:cNvSpPr>
              <a:spLocks noChangeArrowheads="1"/>
            </p:cNvSpPr>
            <p:nvPr/>
          </p:nvSpPr>
          <p:spPr bwMode="auto">
            <a:xfrm>
              <a:off x="350" y="2105"/>
              <a:ext cx="5079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eaLnBrk="0" hangingPunct="0"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itchFamily="2" charset="2"/>
                <a:buChar char="q"/>
              </a:pPr>
              <a:r>
                <a:rPr lang="pt-BR" sz="2800" i="1">
                  <a:solidFill>
                    <a:srgbClr val="FF3300"/>
                  </a:solidFill>
                  <a:latin typeface="Comic Sans MS" pitchFamily="66" charset="0"/>
                </a:rPr>
                <a:t>R</a:t>
              </a:r>
              <a:r>
                <a:rPr lang="pt-BR" sz="2800" i="1" baseline="-25000">
                  <a:solidFill>
                    <a:srgbClr val="FF3300"/>
                  </a:solidFill>
                  <a:latin typeface="Comic Sans MS" pitchFamily="66" charset="0"/>
                </a:rPr>
                <a:t>s</a:t>
              </a:r>
              <a:r>
                <a:rPr lang="pt-BR" sz="2800" i="1">
                  <a:solidFill>
                    <a:srgbClr val="FF3300"/>
                  </a:solidFill>
                  <a:latin typeface="Comic Sans MS" pitchFamily="66" charset="0"/>
                </a:rPr>
                <a:t> &gt; R</a:t>
              </a:r>
              <a:r>
                <a:rPr lang="pt-BR" sz="2800" i="1" baseline="-25000">
                  <a:solidFill>
                    <a:srgbClr val="FF3300"/>
                  </a:solidFill>
                  <a:latin typeface="Comic Sans MS" pitchFamily="66" charset="0"/>
                </a:rPr>
                <a:t>c</a:t>
              </a:r>
              <a:r>
                <a:rPr lang="pt-BR" sz="2800" i="1">
                  <a:solidFill>
                    <a:srgbClr val="FF3300"/>
                  </a:solidFill>
                  <a:latin typeface="Comic Sans MS" pitchFamily="66" charset="0"/>
                </a:rPr>
                <a:t>  </a:t>
              </a:r>
              <a:r>
                <a:rPr lang="pt-BR" sz="2800">
                  <a:latin typeface="Comic Sans MS" pitchFamily="66" charset="0"/>
                </a:rPr>
                <a:t>Qual é a vazão média fim-a-fim?</a:t>
              </a:r>
            </a:p>
          </p:txBody>
        </p:sp>
        <p:sp>
          <p:nvSpPr>
            <p:cNvPr id="8216" name="Line 57"/>
            <p:cNvSpPr>
              <a:spLocks noChangeShapeType="1"/>
            </p:cNvSpPr>
            <p:nvPr/>
          </p:nvSpPr>
          <p:spPr bwMode="auto">
            <a:xfrm>
              <a:off x="1354" y="2920"/>
              <a:ext cx="366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8217" name="Group 58"/>
            <p:cNvGrpSpPr>
              <a:grpSpLocks/>
            </p:cNvGrpSpPr>
            <p:nvPr/>
          </p:nvGrpSpPr>
          <p:grpSpPr bwMode="auto">
            <a:xfrm>
              <a:off x="2725" y="2852"/>
              <a:ext cx="612" cy="178"/>
              <a:chOff x="3600" y="219"/>
              <a:chExt cx="360" cy="175"/>
            </a:xfrm>
          </p:grpSpPr>
          <p:sp>
            <p:nvSpPr>
              <p:cNvPr id="8243" name="Oval 59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pt-BR"/>
              </a:p>
            </p:txBody>
          </p:sp>
          <p:sp>
            <p:nvSpPr>
              <p:cNvPr id="8244" name="Line 60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245" name="Line 61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246" name="Rectangle 62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8247" name="Oval 63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pt-BR"/>
              </a:p>
            </p:txBody>
          </p:sp>
          <p:grpSp>
            <p:nvGrpSpPr>
              <p:cNvPr id="8248" name="Group 64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8253" name="Line 6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254" name="Line 6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255" name="Line 6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8249" name="Group 68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8250" name="Line 6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251" name="Line 7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252" name="Line 7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aphicFrame>
          <p:nvGraphicFramePr>
            <p:cNvPr id="8195" name="Object 3"/>
            <p:cNvGraphicFramePr>
              <a:graphicFrameLocks noChangeAspect="1"/>
            </p:cNvGraphicFramePr>
            <p:nvPr/>
          </p:nvGraphicFramePr>
          <p:xfrm>
            <a:off x="5128" y="2739"/>
            <a:ext cx="455" cy="3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21" name="Clip" r:id="rId5" imgW="1305000" imgH="1085760" progId="">
                    <p:embed/>
                  </p:oleObj>
                </mc:Choice>
                <mc:Fallback>
                  <p:oleObj name="Clip" r:id="rId5" imgW="1305000" imgH="108576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28" y="2739"/>
                          <a:ext cx="455" cy="32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8218" name="Group 73"/>
            <p:cNvGrpSpPr>
              <a:grpSpLocks/>
            </p:cNvGrpSpPr>
            <p:nvPr/>
          </p:nvGrpSpPr>
          <p:grpSpPr bwMode="auto">
            <a:xfrm>
              <a:off x="1066" y="2649"/>
              <a:ext cx="217" cy="413"/>
              <a:chOff x="4180" y="783"/>
              <a:chExt cx="150" cy="307"/>
            </a:xfrm>
          </p:grpSpPr>
          <p:sp>
            <p:nvSpPr>
              <p:cNvPr id="8235" name="AutoShape 74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pt-BR"/>
              </a:p>
            </p:txBody>
          </p:sp>
          <p:sp>
            <p:nvSpPr>
              <p:cNvPr id="8236" name="Rectangle 75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pt-BR"/>
              </a:p>
            </p:txBody>
          </p:sp>
          <p:sp>
            <p:nvSpPr>
              <p:cNvPr id="8237" name="Rectangle 76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pt-BR"/>
              </a:p>
            </p:txBody>
          </p:sp>
          <p:sp>
            <p:nvSpPr>
              <p:cNvPr id="8238" name="AutoShape 77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pt-BR"/>
              </a:p>
            </p:txBody>
          </p:sp>
          <p:sp>
            <p:nvSpPr>
              <p:cNvPr id="8239" name="Line 78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240" name="Line 79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241" name="Rectangle 80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pt-BR"/>
              </a:p>
            </p:txBody>
          </p:sp>
          <p:sp>
            <p:nvSpPr>
              <p:cNvPr id="8242" name="Rectangle 81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pt-BR"/>
              </a:p>
            </p:txBody>
          </p:sp>
        </p:grpSp>
        <p:sp>
          <p:nvSpPr>
            <p:cNvPr id="8219" name="AutoShape 82"/>
            <p:cNvSpPr>
              <a:spLocks noChangeArrowheads="1"/>
            </p:cNvSpPr>
            <p:nvPr/>
          </p:nvSpPr>
          <p:spPr bwMode="auto">
            <a:xfrm>
              <a:off x="762" y="2481"/>
              <a:ext cx="260" cy="287"/>
            </a:xfrm>
            <a:prstGeom prst="can">
              <a:avLst>
                <a:gd name="adj" fmla="val 2231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8220" name="AutoShape 90"/>
            <p:cNvSpPr>
              <a:spLocks noChangeArrowheads="1"/>
            </p:cNvSpPr>
            <p:nvPr/>
          </p:nvSpPr>
          <p:spPr bwMode="auto">
            <a:xfrm>
              <a:off x="4741" y="2819"/>
              <a:ext cx="515" cy="239"/>
            </a:xfrm>
            <a:prstGeom prst="rightArrow">
              <a:avLst>
                <a:gd name="adj1" fmla="val 50000"/>
                <a:gd name="adj2" fmla="val 5387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grpSp>
          <p:nvGrpSpPr>
            <p:cNvPr id="8221" name="Group 92"/>
            <p:cNvGrpSpPr>
              <a:grpSpLocks/>
            </p:cNvGrpSpPr>
            <p:nvPr/>
          </p:nvGrpSpPr>
          <p:grpSpPr bwMode="auto">
            <a:xfrm>
              <a:off x="1328" y="2714"/>
              <a:ext cx="1347" cy="359"/>
              <a:chOff x="2249" y="3430"/>
              <a:chExt cx="1389" cy="256"/>
            </a:xfrm>
          </p:grpSpPr>
          <p:sp>
            <p:nvSpPr>
              <p:cNvPr id="256093" name="Oval 93"/>
              <p:cNvSpPr>
                <a:spLocks noChangeArrowheads="1"/>
              </p:cNvSpPr>
              <p:nvPr/>
            </p:nvSpPr>
            <p:spPr bwMode="auto">
              <a:xfrm>
                <a:off x="3569" y="3433"/>
                <a:ext cx="69" cy="253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50000">
                    <a:schemeClr val="folHlink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pt-BR">
                  <a:cs typeface="+mn-cs"/>
                </a:endParaRPr>
              </a:p>
            </p:txBody>
          </p:sp>
          <p:sp>
            <p:nvSpPr>
              <p:cNvPr id="256094" name="Rectangle 94"/>
              <p:cNvSpPr>
                <a:spLocks noChangeArrowheads="1"/>
              </p:cNvSpPr>
              <p:nvPr/>
            </p:nvSpPr>
            <p:spPr bwMode="auto">
              <a:xfrm>
                <a:off x="2275" y="3433"/>
                <a:ext cx="1326" cy="253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50000">
                    <a:schemeClr val="folHlink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pt-BR">
                  <a:cs typeface="+mn-cs"/>
                </a:endParaRPr>
              </a:p>
            </p:txBody>
          </p:sp>
          <p:sp>
            <p:nvSpPr>
              <p:cNvPr id="8233" name="Oval 95"/>
              <p:cNvSpPr>
                <a:spLocks noChangeArrowheads="1"/>
              </p:cNvSpPr>
              <p:nvPr/>
            </p:nvSpPr>
            <p:spPr bwMode="auto">
              <a:xfrm>
                <a:off x="2249" y="3430"/>
                <a:ext cx="69" cy="253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pt-BR"/>
              </a:p>
            </p:txBody>
          </p:sp>
          <p:sp>
            <p:nvSpPr>
              <p:cNvPr id="256096" name="Rectangle 96"/>
              <p:cNvSpPr>
                <a:spLocks noChangeArrowheads="1"/>
              </p:cNvSpPr>
              <p:nvPr/>
            </p:nvSpPr>
            <p:spPr bwMode="auto">
              <a:xfrm>
                <a:off x="3562" y="3438"/>
                <a:ext cx="44" cy="246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50000">
                    <a:schemeClr val="folHlink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pt-BR">
                  <a:cs typeface="+mn-cs"/>
                </a:endParaRPr>
              </a:p>
            </p:txBody>
          </p:sp>
        </p:grpSp>
        <p:sp>
          <p:nvSpPr>
            <p:cNvPr id="8222" name="Text Box 97"/>
            <p:cNvSpPr txBox="1">
              <a:spLocks noChangeArrowheads="1"/>
            </p:cNvSpPr>
            <p:nvPr/>
          </p:nvSpPr>
          <p:spPr bwMode="auto">
            <a:xfrm>
              <a:off x="1313" y="2788"/>
              <a:ext cx="141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pt-BR" sz="2000">
                  <a:latin typeface="Comic Sans MS" pitchFamily="66" charset="0"/>
                </a:rPr>
                <a:t>R</a:t>
              </a:r>
              <a:r>
                <a:rPr lang="pt-BR" sz="2800" baseline="-25000">
                  <a:latin typeface="Comic Sans MS" pitchFamily="66" charset="0"/>
                </a:rPr>
                <a:t>s</a:t>
              </a:r>
              <a:r>
                <a:rPr lang="pt-BR" sz="2000" baseline="-25000">
                  <a:latin typeface="Comic Sans MS" pitchFamily="66" charset="0"/>
                </a:rPr>
                <a:t> </a:t>
              </a:r>
              <a:r>
                <a:rPr lang="pt-BR" sz="2000">
                  <a:latin typeface="Comic Sans MS" pitchFamily="66" charset="0"/>
                </a:rPr>
                <a:t>bits/seg</a:t>
              </a:r>
            </a:p>
          </p:txBody>
        </p:sp>
        <p:grpSp>
          <p:nvGrpSpPr>
            <p:cNvPr id="8223" name="Group 83"/>
            <p:cNvGrpSpPr>
              <a:grpSpLocks/>
            </p:cNvGrpSpPr>
            <p:nvPr/>
          </p:nvGrpSpPr>
          <p:grpSpPr bwMode="auto">
            <a:xfrm>
              <a:off x="3419" y="2835"/>
              <a:ext cx="1621" cy="194"/>
              <a:chOff x="2249" y="3430"/>
              <a:chExt cx="1389" cy="256"/>
            </a:xfrm>
          </p:grpSpPr>
          <p:sp>
            <p:nvSpPr>
              <p:cNvPr id="256084" name="Oval 84"/>
              <p:cNvSpPr>
                <a:spLocks noChangeArrowheads="1"/>
              </p:cNvSpPr>
              <p:nvPr/>
            </p:nvSpPr>
            <p:spPr bwMode="auto">
              <a:xfrm>
                <a:off x="3569" y="3433"/>
                <a:ext cx="69" cy="253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50000">
                    <a:schemeClr val="folHlink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pt-BR">
                  <a:cs typeface="+mn-cs"/>
                </a:endParaRPr>
              </a:p>
            </p:txBody>
          </p:sp>
          <p:sp>
            <p:nvSpPr>
              <p:cNvPr id="256085" name="Rectangle 85"/>
              <p:cNvSpPr>
                <a:spLocks noChangeArrowheads="1"/>
              </p:cNvSpPr>
              <p:nvPr/>
            </p:nvSpPr>
            <p:spPr bwMode="auto">
              <a:xfrm>
                <a:off x="2275" y="3433"/>
                <a:ext cx="1326" cy="253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50000">
                    <a:schemeClr val="folHlink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pt-BR">
                  <a:cs typeface="+mn-cs"/>
                </a:endParaRPr>
              </a:p>
            </p:txBody>
          </p:sp>
          <p:sp>
            <p:nvSpPr>
              <p:cNvPr id="8229" name="Oval 86"/>
              <p:cNvSpPr>
                <a:spLocks noChangeArrowheads="1"/>
              </p:cNvSpPr>
              <p:nvPr/>
            </p:nvSpPr>
            <p:spPr bwMode="auto">
              <a:xfrm>
                <a:off x="2249" y="3430"/>
                <a:ext cx="69" cy="253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pt-BR"/>
              </a:p>
            </p:txBody>
          </p:sp>
          <p:sp>
            <p:nvSpPr>
              <p:cNvPr id="256087" name="Rectangle 87"/>
              <p:cNvSpPr>
                <a:spLocks noChangeArrowheads="1"/>
              </p:cNvSpPr>
              <p:nvPr/>
            </p:nvSpPr>
            <p:spPr bwMode="auto">
              <a:xfrm>
                <a:off x="3562" y="3438"/>
                <a:ext cx="45" cy="245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50000">
                    <a:schemeClr val="folHlink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pt-BR">
                  <a:cs typeface="+mn-cs"/>
                </a:endParaRPr>
              </a:p>
            </p:txBody>
          </p:sp>
        </p:grpSp>
        <p:sp>
          <p:nvSpPr>
            <p:cNvPr id="8224" name="Text Box 88"/>
            <p:cNvSpPr txBox="1">
              <a:spLocks noChangeArrowheads="1"/>
            </p:cNvSpPr>
            <p:nvPr/>
          </p:nvSpPr>
          <p:spPr bwMode="auto">
            <a:xfrm>
              <a:off x="3475" y="2807"/>
              <a:ext cx="162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pt-BR" sz="2000">
                  <a:latin typeface="Comic Sans MS" pitchFamily="66" charset="0"/>
                </a:rPr>
                <a:t>  R</a:t>
              </a:r>
              <a:r>
                <a:rPr lang="pt-BR" sz="2800" baseline="-25000">
                  <a:latin typeface="Comic Sans MS" pitchFamily="66" charset="0"/>
                </a:rPr>
                <a:t>c</a:t>
              </a:r>
              <a:r>
                <a:rPr lang="pt-BR" sz="2000" baseline="-25000">
                  <a:latin typeface="Comic Sans MS" pitchFamily="66" charset="0"/>
                </a:rPr>
                <a:t> </a:t>
              </a:r>
              <a:r>
                <a:rPr lang="pt-BR" sz="2000">
                  <a:latin typeface="Comic Sans MS" pitchFamily="66" charset="0"/>
                </a:rPr>
                <a:t>bits/seg</a:t>
              </a:r>
            </a:p>
          </p:txBody>
        </p:sp>
        <p:sp>
          <p:nvSpPr>
            <p:cNvPr id="8225" name="AutoShape 98"/>
            <p:cNvSpPr>
              <a:spLocks noChangeArrowheads="1"/>
            </p:cNvSpPr>
            <p:nvPr/>
          </p:nvSpPr>
          <p:spPr bwMode="auto">
            <a:xfrm>
              <a:off x="2668" y="2815"/>
              <a:ext cx="860" cy="240"/>
            </a:xfrm>
            <a:prstGeom prst="rightArrow">
              <a:avLst>
                <a:gd name="adj1" fmla="val 50000"/>
                <a:gd name="adj2" fmla="val 8958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8226" name="AutoShape 89"/>
            <p:cNvSpPr>
              <a:spLocks noChangeArrowheads="1"/>
            </p:cNvSpPr>
            <p:nvPr/>
          </p:nvSpPr>
          <p:spPr bwMode="auto">
            <a:xfrm flipV="1">
              <a:off x="814" y="2689"/>
              <a:ext cx="564" cy="35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09 w 21600"/>
                <a:gd name="T13" fmla="*/ 2912 h 21600"/>
                <a:gd name="T14" fmla="*/ 18230 w 21600"/>
                <a:gd name="T15" fmla="*/ 922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6" name="Group 108"/>
          <p:cNvGrpSpPr>
            <a:grpSpLocks/>
          </p:cNvGrpSpPr>
          <p:nvPr/>
        </p:nvGrpSpPr>
        <p:grpSpPr bwMode="auto">
          <a:xfrm>
            <a:off x="203200" y="5191125"/>
            <a:ext cx="8607425" cy="1220788"/>
            <a:chOff x="128" y="3270"/>
            <a:chExt cx="5422" cy="763"/>
          </a:xfrm>
        </p:grpSpPr>
        <p:sp>
          <p:nvSpPr>
            <p:cNvPr id="8212" name="Rectangle 102"/>
            <p:cNvSpPr>
              <a:spLocks noChangeArrowheads="1"/>
            </p:cNvSpPr>
            <p:nvPr/>
          </p:nvSpPr>
          <p:spPr bwMode="auto">
            <a:xfrm>
              <a:off x="128" y="3393"/>
              <a:ext cx="5403" cy="64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8213" name="Text Box 101"/>
            <p:cNvSpPr txBox="1">
              <a:spLocks noChangeArrowheads="1"/>
            </p:cNvSpPr>
            <p:nvPr/>
          </p:nvSpPr>
          <p:spPr bwMode="auto">
            <a:xfrm>
              <a:off x="208" y="3585"/>
              <a:ext cx="5342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pt-BR">
                  <a:latin typeface="Comic Sans MS" pitchFamily="66" charset="0"/>
                </a:rPr>
                <a:t>link no caminho fim-a-fim que restringe a vazão fim-a-fim</a:t>
              </a:r>
            </a:p>
          </p:txBody>
        </p:sp>
        <p:sp>
          <p:nvSpPr>
            <p:cNvPr id="8214" name="Text Box 104"/>
            <p:cNvSpPr txBox="1">
              <a:spLocks noChangeArrowheads="1"/>
            </p:cNvSpPr>
            <p:nvPr/>
          </p:nvSpPr>
          <p:spPr bwMode="auto">
            <a:xfrm>
              <a:off x="322" y="3270"/>
              <a:ext cx="1712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pt-BR" i="1">
                  <a:solidFill>
                    <a:srgbClr val="FF3300"/>
                  </a:solidFill>
                  <a:latin typeface="Comic Sans MS" pitchFamily="66" charset="0"/>
                </a:rPr>
                <a:t>Enlace gargalo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058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9222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3040D6-6205-4200-8F21-9F063C4CB597}" type="slidenum">
              <a:rPr lang="en-US" smtClean="0"/>
              <a:pPr>
                <a:defRPr/>
              </a:pPr>
              <a:t>85</a:t>
            </a:fld>
            <a:endParaRPr lang="en-US" smtClean="0"/>
          </a:p>
        </p:txBody>
      </p:sp>
      <p:sp>
        <p:nvSpPr>
          <p:cNvPr id="922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54000"/>
            <a:ext cx="7772400" cy="1143000"/>
          </a:xfrm>
        </p:spPr>
        <p:txBody>
          <a:bodyPr/>
          <a:lstStyle/>
          <a:p>
            <a:r>
              <a:rPr lang="pt-BR" smtClean="0"/>
              <a:t>Vazão: cenário da Internet</a:t>
            </a:r>
          </a:p>
        </p:txBody>
      </p:sp>
      <p:sp>
        <p:nvSpPr>
          <p:cNvPr id="9224" name="Text Box 44"/>
          <p:cNvSpPr txBox="1">
            <a:spLocks noChangeArrowheads="1"/>
          </p:cNvSpPr>
          <p:nvPr/>
        </p:nvSpPr>
        <p:spPr bwMode="auto">
          <a:xfrm>
            <a:off x="3584575" y="5619750"/>
            <a:ext cx="52847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pt-BR" sz="2000">
                <a:latin typeface="Comic Sans MS" pitchFamily="66" charset="0"/>
              </a:rPr>
              <a:t>10 conexões compartilham (de modo justo) o enlace gargalo do </a:t>
            </a:r>
            <a:r>
              <a:rPr lang="pt-BR" sz="2000" i="1">
                <a:latin typeface="Comic Sans MS" pitchFamily="66" charset="0"/>
              </a:rPr>
              <a:t>backbone</a:t>
            </a:r>
            <a:r>
              <a:rPr lang="pt-BR" sz="2000">
                <a:latin typeface="Comic Sans MS" pitchFamily="66" charset="0"/>
              </a:rPr>
              <a:t> de R</a:t>
            </a:r>
            <a:r>
              <a:rPr lang="pt-BR" sz="2000" baseline="-25000">
                <a:latin typeface="Comic Sans MS" pitchFamily="66" charset="0"/>
              </a:rPr>
              <a:t> </a:t>
            </a:r>
            <a:r>
              <a:rPr lang="pt-BR" sz="2000">
                <a:latin typeface="Comic Sans MS" pitchFamily="66" charset="0"/>
              </a:rPr>
              <a:t>bits/seg</a:t>
            </a:r>
          </a:p>
        </p:txBody>
      </p:sp>
      <p:sp>
        <p:nvSpPr>
          <p:cNvPr id="9225" name="Freeform 296"/>
          <p:cNvSpPr>
            <a:spLocks/>
          </p:cNvSpPr>
          <p:nvPr/>
        </p:nvSpPr>
        <p:spPr bwMode="auto">
          <a:xfrm>
            <a:off x="4883150" y="2720975"/>
            <a:ext cx="3127375" cy="1498600"/>
          </a:xfrm>
          <a:custGeom>
            <a:avLst/>
            <a:gdLst>
              <a:gd name="T0" fmla="*/ 2147483647 w 1877"/>
              <a:gd name="T1" fmla="*/ 2147483647 h 917"/>
              <a:gd name="T2" fmla="*/ 2147483647 w 1877"/>
              <a:gd name="T3" fmla="*/ 2147483647 h 917"/>
              <a:gd name="T4" fmla="*/ 2147483647 w 1877"/>
              <a:gd name="T5" fmla="*/ 2147483647 h 917"/>
              <a:gd name="T6" fmla="*/ 2147483647 w 1877"/>
              <a:gd name="T7" fmla="*/ 2147483647 h 917"/>
              <a:gd name="T8" fmla="*/ 2147483647 w 1877"/>
              <a:gd name="T9" fmla="*/ 2147483647 h 917"/>
              <a:gd name="T10" fmla="*/ 2147483647 w 1877"/>
              <a:gd name="T11" fmla="*/ 2147483647 h 917"/>
              <a:gd name="T12" fmla="*/ 2147483647 w 1877"/>
              <a:gd name="T13" fmla="*/ 2147483647 h 917"/>
              <a:gd name="T14" fmla="*/ 2147483647 w 1877"/>
              <a:gd name="T15" fmla="*/ 2147483647 h 917"/>
              <a:gd name="T16" fmla="*/ 2147483647 w 1877"/>
              <a:gd name="T17" fmla="*/ 2147483647 h 917"/>
              <a:gd name="T18" fmla="*/ 2147483647 w 1877"/>
              <a:gd name="T19" fmla="*/ 2147483647 h 917"/>
              <a:gd name="T20" fmla="*/ 2147483647 w 1877"/>
              <a:gd name="T21" fmla="*/ 2147483647 h 917"/>
              <a:gd name="T22" fmla="*/ 2147483647 w 1877"/>
              <a:gd name="T23" fmla="*/ 2147483647 h 917"/>
              <a:gd name="T24" fmla="*/ 2147483647 w 1877"/>
              <a:gd name="T25" fmla="*/ 2147483647 h 917"/>
              <a:gd name="T26" fmla="*/ 2147483647 w 1877"/>
              <a:gd name="T27" fmla="*/ 2147483647 h 917"/>
              <a:gd name="T28" fmla="*/ 2147483647 w 1877"/>
              <a:gd name="T29" fmla="*/ 2147483647 h 917"/>
              <a:gd name="T30" fmla="*/ 2147483647 w 1877"/>
              <a:gd name="T31" fmla="*/ 2147483647 h 917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877"/>
              <a:gd name="T49" fmla="*/ 0 h 917"/>
              <a:gd name="T50" fmla="*/ 1877 w 1877"/>
              <a:gd name="T51" fmla="*/ 917 h 917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877" h="917">
                <a:moveTo>
                  <a:pt x="889" y="23"/>
                </a:moveTo>
                <a:cubicBezTo>
                  <a:pt x="804" y="39"/>
                  <a:pt x="771" y="98"/>
                  <a:pt x="692" y="109"/>
                </a:cubicBezTo>
                <a:cubicBezTo>
                  <a:pt x="613" y="120"/>
                  <a:pt x="511" y="81"/>
                  <a:pt x="415" y="91"/>
                </a:cubicBezTo>
                <a:cubicBezTo>
                  <a:pt x="319" y="101"/>
                  <a:pt x="174" y="126"/>
                  <a:pt x="112" y="170"/>
                </a:cubicBezTo>
                <a:cubicBezTo>
                  <a:pt x="51" y="214"/>
                  <a:pt x="66" y="294"/>
                  <a:pt x="50" y="353"/>
                </a:cubicBezTo>
                <a:cubicBezTo>
                  <a:pt x="34" y="412"/>
                  <a:pt x="0" y="479"/>
                  <a:pt x="14" y="528"/>
                </a:cubicBezTo>
                <a:cubicBezTo>
                  <a:pt x="29" y="577"/>
                  <a:pt x="57" y="608"/>
                  <a:pt x="139" y="650"/>
                </a:cubicBezTo>
                <a:cubicBezTo>
                  <a:pt x="221" y="692"/>
                  <a:pt x="372" y="742"/>
                  <a:pt x="505" y="781"/>
                </a:cubicBezTo>
                <a:cubicBezTo>
                  <a:pt x="638" y="820"/>
                  <a:pt x="789" y="866"/>
                  <a:pt x="933" y="886"/>
                </a:cubicBezTo>
                <a:cubicBezTo>
                  <a:pt x="1077" y="906"/>
                  <a:pt x="1246" y="917"/>
                  <a:pt x="1370" y="901"/>
                </a:cubicBezTo>
                <a:cubicBezTo>
                  <a:pt x="1494" y="885"/>
                  <a:pt x="1594" y="839"/>
                  <a:pt x="1676" y="793"/>
                </a:cubicBezTo>
                <a:cubicBezTo>
                  <a:pt x="1758" y="747"/>
                  <a:pt x="1843" y="720"/>
                  <a:pt x="1860" y="624"/>
                </a:cubicBezTo>
                <a:cubicBezTo>
                  <a:pt x="1877" y="528"/>
                  <a:pt x="1835" y="306"/>
                  <a:pt x="1776" y="219"/>
                </a:cubicBezTo>
                <a:cubicBezTo>
                  <a:pt x="1717" y="132"/>
                  <a:pt x="1599" y="134"/>
                  <a:pt x="1503" y="100"/>
                </a:cubicBezTo>
                <a:cubicBezTo>
                  <a:pt x="1407" y="66"/>
                  <a:pt x="1302" y="26"/>
                  <a:pt x="1200" y="13"/>
                </a:cubicBezTo>
                <a:cubicBezTo>
                  <a:pt x="1098" y="0"/>
                  <a:pt x="974" y="7"/>
                  <a:pt x="889" y="23"/>
                </a:cubicBez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9226" name="AutoShape 21"/>
          <p:cNvSpPr>
            <a:spLocks noChangeArrowheads="1"/>
          </p:cNvSpPr>
          <p:nvPr/>
        </p:nvSpPr>
        <p:spPr bwMode="auto">
          <a:xfrm>
            <a:off x="4595813" y="2386013"/>
            <a:ext cx="312737" cy="152400"/>
          </a:xfrm>
          <a:prstGeom prst="parallelogram">
            <a:avLst>
              <a:gd name="adj" fmla="val 79053"/>
            </a:avLst>
          </a:prstGeom>
          <a:solidFill>
            <a:srgbClr val="33CC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9227" name="Rectangle 22"/>
          <p:cNvSpPr>
            <a:spLocks noChangeArrowheads="1"/>
          </p:cNvSpPr>
          <p:nvPr/>
        </p:nvSpPr>
        <p:spPr bwMode="auto">
          <a:xfrm>
            <a:off x="4754563" y="1882775"/>
            <a:ext cx="144462" cy="508000"/>
          </a:xfrm>
          <a:prstGeom prst="rect">
            <a:avLst/>
          </a:prstGeom>
          <a:solidFill>
            <a:srgbClr val="33CC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9228" name="Rectangle 23"/>
          <p:cNvSpPr>
            <a:spLocks noChangeArrowheads="1"/>
          </p:cNvSpPr>
          <p:nvPr/>
        </p:nvSpPr>
        <p:spPr bwMode="auto">
          <a:xfrm>
            <a:off x="4595813" y="2025650"/>
            <a:ext cx="200025" cy="508000"/>
          </a:xfrm>
          <a:prstGeom prst="rect">
            <a:avLst/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9229" name="AutoShape 24"/>
          <p:cNvSpPr>
            <a:spLocks noChangeArrowheads="1"/>
          </p:cNvSpPr>
          <p:nvPr/>
        </p:nvSpPr>
        <p:spPr bwMode="auto">
          <a:xfrm>
            <a:off x="4595813" y="1878013"/>
            <a:ext cx="312737" cy="153987"/>
          </a:xfrm>
          <a:prstGeom prst="parallelogram">
            <a:avLst>
              <a:gd name="adj" fmla="val 78238"/>
            </a:avLst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9230" name="Line 25"/>
          <p:cNvSpPr>
            <a:spLocks noChangeShapeType="1"/>
          </p:cNvSpPr>
          <p:nvPr/>
        </p:nvSpPr>
        <p:spPr bwMode="auto">
          <a:xfrm>
            <a:off x="4908550" y="1889125"/>
            <a:ext cx="0" cy="496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31" name="Line 26"/>
          <p:cNvSpPr>
            <a:spLocks noChangeShapeType="1"/>
          </p:cNvSpPr>
          <p:nvPr/>
        </p:nvSpPr>
        <p:spPr bwMode="auto">
          <a:xfrm flipH="1">
            <a:off x="4795838" y="2386013"/>
            <a:ext cx="112712" cy="1476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32" name="Rectangle 27"/>
          <p:cNvSpPr>
            <a:spLocks noChangeArrowheads="1"/>
          </p:cNvSpPr>
          <p:nvPr/>
        </p:nvSpPr>
        <p:spPr bwMode="auto">
          <a:xfrm>
            <a:off x="4622800" y="2093913"/>
            <a:ext cx="131763" cy="2921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9233" name="Rectangle 28"/>
          <p:cNvSpPr>
            <a:spLocks noChangeArrowheads="1"/>
          </p:cNvSpPr>
          <p:nvPr/>
        </p:nvSpPr>
        <p:spPr bwMode="auto">
          <a:xfrm>
            <a:off x="4641850" y="2181225"/>
            <a:ext cx="98425" cy="1031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9234" name="Text Box 35"/>
          <p:cNvSpPr txBox="1">
            <a:spLocks noChangeArrowheads="1"/>
          </p:cNvSpPr>
          <p:nvPr/>
        </p:nvSpPr>
        <p:spPr bwMode="auto">
          <a:xfrm>
            <a:off x="4746625" y="2344738"/>
            <a:ext cx="6762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2000">
                <a:latin typeface="Comic Sans MS" pitchFamily="66" charset="0"/>
              </a:rPr>
              <a:t>R</a:t>
            </a:r>
            <a:r>
              <a:rPr lang="en-US" sz="2800" baseline="-25000">
                <a:latin typeface="Comic Sans MS" pitchFamily="66" charset="0"/>
              </a:rPr>
              <a:t>s</a:t>
            </a:r>
            <a:endParaRPr lang="en-US" sz="2000">
              <a:latin typeface="Comic Sans MS" pitchFamily="66" charset="0"/>
            </a:endParaRPr>
          </a:p>
        </p:txBody>
      </p:sp>
      <p:sp>
        <p:nvSpPr>
          <p:cNvPr id="257064" name="Oval 40"/>
          <p:cNvSpPr>
            <a:spLocks noChangeArrowheads="1"/>
          </p:cNvSpPr>
          <p:nvPr/>
        </p:nvSpPr>
        <p:spPr bwMode="auto">
          <a:xfrm rot="5400000">
            <a:off x="6611144" y="3772694"/>
            <a:ext cx="50800" cy="5254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folHlink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pt-BR">
              <a:cs typeface="+mn-cs"/>
            </a:endParaRPr>
          </a:p>
        </p:txBody>
      </p:sp>
      <p:sp>
        <p:nvSpPr>
          <p:cNvPr id="257065" name="Rectangle 41"/>
          <p:cNvSpPr>
            <a:spLocks noChangeArrowheads="1"/>
          </p:cNvSpPr>
          <p:nvPr/>
        </p:nvSpPr>
        <p:spPr bwMode="auto">
          <a:xfrm rot="5400000">
            <a:off x="6144419" y="3278982"/>
            <a:ext cx="984250" cy="52546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chemeClr val="folHlink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pt-BR">
              <a:cs typeface="+mn-cs"/>
            </a:endParaRPr>
          </a:p>
        </p:txBody>
      </p:sp>
      <p:sp>
        <p:nvSpPr>
          <p:cNvPr id="9237" name="Oval 42"/>
          <p:cNvSpPr>
            <a:spLocks noChangeArrowheads="1"/>
          </p:cNvSpPr>
          <p:nvPr/>
        </p:nvSpPr>
        <p:spPr bwMode="auto">
          <a:xfrm rot="5400000">
            <a:off x="6615113" y="2794000"/>
            <a:ext cx="52387" cy="525463"/>
          </a:xfrm>
          <a:prstGeom prst="ellipse">
            <a:avLst/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257067" name="Rectangle 43"/>
          <p:cNvSpPr>
            <a:spLocks noChangeArrowheads="1"/>
          </p:cNvSpPr>
          <p:nvPr/>
        </p:nvSpPr>
        <p:spPr bwMode="auto">
          <a:xfrm rot="5400000">
            <a:off x="6615113" y="3765550"/>
            <a:ext cx="31750" cy="51117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chemeClr val="folHlink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pt-BR">
              <a:cs typeface="+mn-cs"/>
            </a:endParaRPr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4524375" y="4532313"/>
          <a:ext cx="546100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66" name="Clip" r:id="rId3" imgW="1305000" imgH="1085760" progId="">
                  <p:embed/>
                </p:oleObj>
              </mc:Choice>
              <mc:Fallback>
                <p:oleObj name="Clip" r:id="rId3" imgW="1305000" imgH="1085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4375" y="4532313"/>
                        <a:ext cx="546100" cy="530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7055" name="Oval 31"/>
          <p:cNvSpPr>
            <a:spLocks noChangeArrowheads="1"/>
          </p:cNvSpPr>
          <p:nvPr/>
        </p:nvSpPr>
        <p:spPr bwMode="auto">
          <a:xfrm rot="1792560">
            <a:off x="5621338" y="2668588"/>
            <a:ext cx="38100" cy="1587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folHlink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pt-BR">
              <a:cs typeface="+mn-cs"/>
            </a:endParaRPr>
          </a:p>
        </p:txBody>
      </p:sp>
      <p:sp>
        <p:nvSpPr>
          <p:cNvPr id="257056" name="Rectangle 32"/>
          <p:cNvSpPr>
            <a:spLocks noChangeArrowheads="1"/>
          </p:cNvSpPr>
          <p:nvPr/>
        </p:nvSpPr>
        <p:spPr bwMode="auto">
          <a:xfrm rot="1792560">
            <a:off x="4956175" y="2465388"/>
            <a:ext cx="730250" cy="1587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chemeClr val="folHlink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pt-BR">
              <a:cs typeface="+mn-cs"/>
            </a:endParaRPr>
          </a:p>
        </p:txBody>
      </p:sp>
      <p:sp>
        <p:nvSpPr>
          <p:cNvPr id="9241" name="Oval 33"/>
          <p:cNvSpPr>
            <a:spLocks noChangeArrowheads="1"/>
          </p:cNvSpPr>
          <p:nvPr/>
        </p:nvSpPr>
        <p:spPr bwMode="auto">
          <a:xfrm rot="1792560">
            <a:off x="4991100" y="2265363"/>
            <a:ext cx="38100" cy="158750"/>
          </a:xfrm>
          <a:prstGeom prst="ellipse">
            <a:avLst/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257058" name="Rectangle 34"/>
          <p:cNvSpPr>
            <a:spLocks noChangeArrowheads="1"/>
          </p:cNvSpPr>
          <p:nvPr/>
        </p:nvSpPr>
        <p:spPr bwMode="auto">
          <a:xfrm rot="1792560">
            <a:off x="5618163" y="2665413"/>
            <a:ext cx="23812" cy="1539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chemeClr val="folHlink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pt-BR">
              <a:cs typeface="+mn-cs"/>
            </a:endParaRPr>
          </a:p>
        </p:txBody>
      </p:sp>
      <p:sp>
        <p:nvSpPr>
          <p:cNvPr id="9243" name="Line 456"/>
          <p:cNvSpPr>
            <a:spLocks noChangeShapeType="1"/>
          </p:cNvSpPr>
          <p:nvPr/>
        </p:nvSpPr>
        <p:spPr bwMode="auto">
          <a:xfrm rot="1792560">
            <a:off x="4827588" y="2536825"/>
            <a:ext cx="955675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9244" name="AutoShape 459"/>
          <p:cNvSpPr>
            <a:spLocks noChangeArrowheads="1"/>
          </p:cNvSpPr>
          <p:nvPr/>
        </p:nvSpPr>
        <p:spPr bwMode="auto">
          <a:xfrm>
            <a:off x="5184775" y="1943100"/>
            <a:ext cx="312738" cy="153988"/>
          </a:xfrm>
          <a:prstGeom prst="parallelogram">
            <a:avLst>
              <a:gd name="adj" fmla="val 78238"/>
            </a:avLst>
          </a:prstGeom>
          <a:solidFill>
            <a:srgbClr val="33CC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9245" name="Rectangle 460"/>
          <p:cNvSpPr>
            <a:spLocks noChangeArrowheads="1"/>
          </p:cNvSpPr>
          <p:nvPr/>
        </p:nvSpPr>
        <p:spPr bwMode="auto">
          <a:xfrm>
            <a:off x="5343525" y="1439863"/>
            <a:ext cx="144463" cy="508000"/>
          </a:xfrm>
          <a:prstGeom prst="rect">
            <a:avLst/>
          </a:prstGeom>
          <a:solidFill>
            <a:srgbClr val="33CC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9246" name="Rectangle 461"/>
          <p:cNvSpPr>
            <a:spLocks noChangeArrowheads="1"/>
          </p:cNvSpPr>
          <p:nvPr/>
        </p:nvSpPr>
        <p:spPr bwMode="auto">
          <a:xfrm>
            <a:off x="5186363" y="1584325"/>
            <a:ext cx="198437" cy="508000"/>
          </a:xfrm>
          <a:prstGeom prst="rect">
            <a:avLst/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9247" name="AutoShape 462"/>
          <p:cNvSpPr>
            <a:spLocks noChangeArrowheads="1"/>
          </p:cNvSpPr>
          <p:nvPr/>
        </p:nvSpPr>
        <p:spPr bwMode="auto">
          <a:xfrm>
            <a:off x="5184775" y="1435100"/>
            <a:ext cx="312738" cy="153988"/>
          </a:xfrm>
          <a:prstGeom prst="parallelogram">
            <a:avLst>
              <a:gd name="adj" fmla="val 78238"/>
            </a:avLst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9248" name="Line 463"/>
          <p:cNvSpPr>
            <a:spLocks noChangeShapeType="1"/>
          </p:cNvSpPr>
          <p:nvPr/>
        </p:nvSpPr>
        <p:spPr bwMode="auto">
          <a:xfrm>
            <a:off x="5497513" y="1446213"/>
            <a:ext cx="0" cy="496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49" name="Line 464"/>
          <p:cNvSpPr>
            <a:spLocks noChangeShapeType="1"/>
          </p:cNvSpPr>
          <p:nvPr/>
        </p:nvSpPr>
        <p:spPr bwMode="auto">
          <a:xfrm flipH="1">
            <a:off x="5384800" y="1943100"/>
            <a:ext cx="112713" cy="149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50" name="Rectangle 465"/>
          <p:cNvSpPr>
            <a:spLocks noChangeArrowheads="1"/>
          </p:cNvSpPr>
          <p:nvPr/>
        </p:nvSpPr>
        <p:spPr bwMode="auto">
          <a:xfrm>
            <a:off x="5211763" y="1651000"/>
            <a:ext cx="131762" cy="2921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9251" name="Rectangle 466"/>
          <p:cNvSpPr>
            <a:spLocks noChangeArrowheads="1"/>
          </p:cNvSpPr>
          <p:nvPr/>
        </p:nvSpPr>
        <p:spPr bwMode="auto">
          <a:xfrm>
            <a:off x="5230813" y="1739900"/>
            <a:ext cx="100012" cy="101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257493" name="Oval 469"/>
          <p:cNvSpPr>
            <a:spLocks noChangeArrowheads="1"/>
          </p:cNvSpPr>
          <p:nvPr/>
        </p:nvSpPr>
        <p:spPr bwMode="auto">
          <a:xfrm rot="2768172">
            <a:off x="6130925" y="2671763"/>
            <a:ext cx="47625" cy="1428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folHlink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pt-BR">
              <a:cs typeface="+mn-cs"/>
            </a:endParaRPr>
          </a:p>
        </p:txBody>
      </p:sp>
      <p:sp>
        <p:nvSpPr>
          <p:cNvPr id="257494" name="Rectangle 470"/>
          <p:cNvSpPr>
            <a:spLocks noChangeArrowheads="1"/>
          </p:cNvSpPr>
          <p:nvPr/>
        </p:nvSpPr>
        <p:spPr bwMode="auto">
          <a:xfrm rot="2768172">
            <a:off x="5409407" y="2339181"/>
            <a:ext cx="915988" cy="14287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chemeClr val="folHlink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pt-BR">
              <a:cs typeface="+mn-cs"/>
            </a:endParaRPr>
          </a:p>
        </p:txBody>
      </p:sp>
      <p:sp>
        <p:nvSpPr>
          <p:cNvPr id="9254" name="Oval 471"/>
          <p:cNvSpPr>
            <a:spLocks noChangeArrowheads="1"/>
          </p:cNvSpPr>
          <p:nvPr/>
        </p:nvSpPr>
        <p:spPr bwMode="auto">
          <a:xfrm rot="2768172">
            <a:off x="5561013" y="2012950"/>
            <a:ext cx="47625" cy="142875"/>
          </a:xfrm>
          <a:prstGeom prst="ellipse">
            <a:avLst/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257496" name="Rectangle 472"/>
          <p:cNvSpPr>
            <a:spLocks noChangeArrowheads="1"/>
          </p:cNvSpPr>
          <p:nvPr/>
        </p:nvSpPr>
        <p:spPr bwMode="auto">
          <a:xfrm rot="2768172">
            <a:off x="6130925" y="2663825"/>
            <a:ext cx="30163" cy="13811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chemeClr val="folHlink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pt-BR">
              <a:cs typeface="+mn-cs"/>
            </a:endParaRPr>
          </a:p>
        </p:txBody>
      </p:sp>
      <p:sp>
        <p:nvSpPr>
          <p:cNvPr id="9256" name="Line 473"/>
          <p:cNvSpPr>
            <a:spLocks noChangeShapeType="1"/>
          </p:cNvSpPr>
          <p:nvPr/>
        </p:nvSpPr>
        <p:spPr bwMode="auto">
          <a:xfrm rot="2768172">
            <a:off x="5253037" y="2395538"/>
            <a:ext cx="1196975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57500" name="Oval 476"/>
          <p:cNvSpPr>
            <a:spLocks noChangeArrowheads="1"/>
          </p:cNvSpPr>
          <p:nvPr/>
        </p:nvSpPr>
        <p:spPr bwMode="auto">
          <a:xfrm rot="19807440" flipH="1">
            <a:off x="5084763" y="4521200"/>
            <a:ext cx="38100" cy="1587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folHlink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pt-BR">
              <a:cs typeface="+mn-cs"/>
            </a:endParaRPr>
          </a:p>
        </p:txBody>
      </p:sp>
      <p:sp>
        <p:nvSpPr>
          <p:cNvPr id="257501" name="Rectangle 477"/>
          <p:cNvSpPr>
            <a:spLocks noChangeArrowheads="1"/>
          </p:cNvSpPr>
          <p:nvPr/>
        </p:nvSpPr>
        <p:spPr bwMode="auto">
          <a:xfrm rot="19807440" flipH="1">
            <a:off x="5057775" y="4318000"/>
            <a:ext cx="730250" cy="1587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chemeClr val="folHlink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pt-BR">
              <a:cs typeface="+mn-cs"/>
            </a:endParaRPr>
          </a:p>
        </p:txBody>
      </p:sp>
      <p:sp>
        <p:nvSpPr>
          <p:cNvPr id="9259" name="Oval 478"/>
          <p:cNvSpPr>
            <a:spLocks noChangeArrowheads="1"/>
          </p:cNvSpPr>
          <p:nvPr/>
        </p:nvSpPr>
        <p:spPr bwMode="auto">
          <a:xfrm rot="19807440" flipH="1">
            <a:off x="5716588" y="4117975"/>
            <a:ext cx="36512" cy="158750"/>
          </a:xfrm>
          <a:prstGeom prst="ellipse">
            <a:avLst/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257503" name="Rectangle 479"/>
          <p:cNvSpPr>
            <a:spLocks noChangeArrowheads="1"/>
          </p:cNvSpPr>
          <p:nvPr/>
        </p:nvSpPr>
        <p:spPr bwMode="auto">
          <a:xfrm rot="19807440" flipH="1">
            <a:off x="5100638" y="4518025"/>
            <a:ext cx="23812" cy="15398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chemeClr val="folHlink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pt-BR">
              <a:cs typeface="+mn-cs"/>
            </a:endParaRPr>
          </a:p>
        </p:txBody>
      </p:sp>
      <p:sp>
        <p:nvSpPr>
          <p:cNvPr id="9261" name="Line 480"/>
          <p:cNvSpPr>
            <a:spLocks noChangeShapeType="1"/>
          </p:cNvSpPr>
          <p:nvPr/>
        </p:nvSpPr>
        <p:spPr bwMode="auto">
          <a:xfrm rot="19807440" flipH="1">
            <a:off x="4962525" y="4389438"/>
            <a:ext cx="955675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257507" name="Oval 483"/>
          <p:cNvSpPr>
            <a:spLocks noChangeArrowheads="1"/>
          </p:cNvSpPr>
          <p:nvPr/>
        </p:nvSpPr>
        <p:spPr bwMode="auto">
          <a:xfrm rot="18831828" flipV="1">
            <a:off x="6338888" y="4294188"/>
            <a:ext cx="47625" cy="1428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folHlink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pt-BR">
              <a:cs typeface="+mn-cs"/>
            </a:endParaRPr>
          </a:p>
        </p:txBody>
      </p:sp>
      <p:sp>
        <p:nvSpPr>
          <p:cNvPr id="257508" name="Rectangle 484"/>
          <p:cNvSpPr>
            <a:spLocks noChangeArrowheads="1"/>
          </p:cNvSpPr>
          <p:nvPr/>
        </p:nvSpPr>
        <p:spPr bwMode="auto">
          <a:xfrm rot="18831828" flipV="1">
            <a:off x="5616575" y="4625975"/>
            <a:ext cx="917575" cy="14287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chemeClr val="folHlink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pt-BR">
              <a:cs typeface="+mn-cs"/>
            </a:endParaRPr>
          </a:p>
        </p:txBody>
      </p:sp>
      <p:sp>
        <p:nvSpPr>
          <p:cNvPr id="9264" name="Oval 485"/>
          <p:cNvSpPr>
            <a:spLocks noChangeArrowheads="1"/>
          </p:cNvSpPr>
          <p:nvPr/>
        </p:nvSpPr>
        <p:spPr bwMode="auto">
          <a:xfrm rot="18831828" flipV="1">
            <a:off x="5770563" y="4953000"/>
            <a:ext cx="47625" cy="142875"/>
          </a:xfrm>
          <a:prstGeom prst="ellipse">
            <a:avLst/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257510" name="Rectangle 486"/>
          <p:cNvSpPr>
            <a:spLocks noChangeArrowheads="1"/>
          </p:cNvSpPr>
          <p:nvPr/>
        </p:nvSpPr>
        <p:spPr bwMode="auto">
          <a:xfrm rot="18831828" flipV="1">
            <a:off x="6338888" y="4303713"/>
            <a:ext cx="30162" cy="13811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chemeClr val="folHlink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pt-BR">
              <a:cs typeface="+mn-cs"/>
            </a:endParaRPr>
          </a:p>
        </p:txBody>
      </p:sp>
      <p:sp>
        <p:nvSpPr>
          <p:cNvPr id="9266" name="Line 487"/>
          <p:cNvSpPr>
            <a:spLocks noChangeShapeType="1"/>
          </p:cNvSpPr>
          <p:nvPr/>
        </p:nvSpPr>
        <p:spPr bwMode="auto">
          <a:xfrm rot="18831828" flipV="1">
            <a:off x="5461000" y="4711701"/>
            <a:ext cx="1196975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pt-BR"/>
          </a:p>
        </p:txBody>
      </p:sp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5189538" y="4987925"/>
          <a:ext cx="544512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67" name="Clip" r:id="rId5" imgW="1305000" imgH="1085760" progId="">
                  <p:embed/>
                </p:oleObj>
              </mc:Choice>
              <mc:Fallback>
                <p:oleObj name="Clip" r:id="rId5" imgW="1305000" imgH="1085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9538" y="4987925"/>
                        <a:ext cx="544512" cy="530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67" name="AutoShape 490"/>
          <p:cNvSpPr>
            <a:spLocks noChangeArrowheads="1"/>
          </p:cNvSpPr>
          <p:nvPr/>
        </p:nvSpPr>
        <p:spPr bwMode="auto">
          <a:xfrm>
            <a:off x="8074025" y="2266950"/>
            <a:ext cx="314325" cy="153988"/>
          </a:xfrm>
          <a:prstGeom prst="parallelogram">
            <a:avLst>
              <a:gd name="adj" fmla="val 78635"/>
            </a:avLst>
          </a:prstGeom>
          <a:solidFill>
            <a:srgbClr val="33CC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9268" name="Rectangle 491"/>
          <p:cNvSpPr>
            <a:spLocks noChangeArrowheads="1"/>
          </p:cNvSpPr>
          <p:nvPr/>
        </p:nvSpPr>
        <p:spPr bwMode="auto">
          <a:xfrm>
            <a:off x="8232775" y="1763713"/>
            <a:ext cx="144463" cy="508000"/>
          </a:xfrm>
          <a:prstGeom prst="rect">
            <a:avLst/>
          </a:prstGeom>
          <a:solidFill>
            <a:srgbClr val="33CC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9269" name="Rectangle 492"/>
          <p:cNvSpPr>
            <a:spLocks noChangeArrowheads="1"/>
          </p:cNvSpPr>
          <p:nvPr/>
        </p:nvSpPr>
        <p:spPr bwMode="auto">
          <a:xfrm>
            <a:off x="8075613" y="1908175"/>
            <a:ext cx="200025" cy="508000"/>
          </a:xfrm>
          <a:prstGeom prst="rect">
            <a:avLst/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9270" name="AutoShape 493"/>
          <p:cNvSpPr>
            <a:spLocks noChangeArrowheads="1"/>
          </p:cNvSpPr>
          <p:nvPr/>
        </p:nvSpPr>
        <p:spPr bwMode="auto">
          <a:xfrm>
            <a:off x="8074025" y="1758950"/>
            <a:ext cx="314325" cy="153988"/>
          </a:xfrm>
          <a:prstGeom prst="parallelogram">
            <a:avLst>
              <a:gd name="adj" fmla="val 78635"/>
            </a:avLst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9271" name="Line 494"/>
          <p:cNvSpPr>
            <a:spLocks noChangeShapeType="1"/>
          </p:cNvSpPr>
          <p:nvPr/>
        </p:nvSpPr>
        <p:spPr bwMode="auto">
          <a:xfrm>
            <a:off x="8388350" y="1770063"/>
            <a:ext cx="0" cy="496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72" name="Line 495"/>
          <p:cNvSpPr>
            <a:spLocks noChangeShapeType="1"/>
          </p:cNvSpPr>
          <p:nvPr/>
        </p:nvSpPr>
        <p:spPr bwMode="auto">
          <a:xfrm flipH="1">
            <a:off x="8275638" y="2266950"/>
            <a:ext cx="112712" cy="149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73" name="Rectangle 496"/>
          <p:cNvSpPr>
            <a:spLocks noChangeArrowheads="1"/>
          </p:cNvSpPr>
          <p:nvPr/>
        </p:nvSpPr>
        <p:spPr bwMode="auto">
          <a:xfrm>
            <a:off x="8102600" y="1974850"/>
            <a:ext cx="130175" cy="2921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9274" name="Rectangle 497"/>
          <p:cNvSpPr>
            <a:spLocks noChangeArrowheads="1"/>
          </p:cNvSpPr>
          <p:nvPr/>
        </p:nvSpPr>
        <p:spPr bwMode="auto">
          <a:xfrm>
            <a:off x="8120063" y="2063750"/>
            <a:ext cx="100012" cy="101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257524" name="Oval 500"/>
          <p:cNvSpPr>
            <a:spLocks noChangeArrowheads="1"/>
          </p:cNvSpPr>
          <p:nvPr/>
        </p:nvSpPr>
        <p:spPr bwMode="auto">
          <a:xfrm rot="19807440" flipH="1">
            <a:off x="7291388" y="2640013"/>
            <a:ext cx="38100" cy="1587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folHlink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pt-BR">
              <a:cs typeface="+mn-cs"/>
            </a:endParaRPr>
          </a:p>
        </p:txBody>
      </p:sp>
      <p:sp>
        <p:nvSpPr>
          <p:cNvPr id="257525" name="Rectangle 501"/>
          <p:cNvSpPr>
            <a:spLocks noChangeArrowheads="1"/>
          </p:cNvSpPr>
          <p:nvPr/>
        </p:nvSpPr>
        <p:spPr bwMode="auto">
          <a:xfrm rot="19807440" flipH="1">
            <a:off x="7264400" y="2436813"/>
            <a:ext cx="730250" cy="1587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chemeClr val="folHlink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pt-BR">
              <a:cs typeface="+mn-cs"/>
            </a:endParaRPr>
          </a:p>
        </p:txBody>
      </p:sp>
      <p:sp>
        <p:nvSpPr>
          <p:cNvPr id="9277" name="Oval 502"/>
          <p:cNvSpPr>
            <a:spLocks noChangeArrowheads="1"/>
          </p:cNvSpPr>
          <p:nvPr/>
        </p:nvSpPr>
        <p:spPr bwMode="auto">
          <a:xfrm rot="19807440" flipH="1">
            <a:off x="7923213" y="2236788"/>
            <a:ext cx="36512" cy="158750"/>
          </a:xfrm>
          <a:prstGeom prst="ellipse">
            <a:avLst/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257527" name="Rectangle 503"/>
          <p:cNvSpPr>
            <a:spLocks noChangeArrowheads="1"/>
          </p:cNvSpPr>
          <p:nvPr/>
        </p:nvSpPr>
        <p:spPr bwMode="auto">
          <a:xfrm rot="19807440" flipH="1">
            <a:off x="7307263" y="2636838"/>
            <a:ext cx="25400" cy="1539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chemeClr val="folHlink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pt-BR">
              <a:cs typeface="+mn-cs"/>
            </a:endParaRPr>
          </a:p>
        </p:txBody>
      </p:sp>
      <p:sp>
        <p:nvSpPr>
          <p:cNvPr id="9279" name="Line 504"/>
          <p:cNvSpPr>
            <a:spLocks noChangeShapeType="1"/>
          </p:cNvSpPr>
          <p:nvPr/>
        </p:nvSpPr>
        <p:spPr bwMode="auto">
          <a:xfrm rot="19807440" flipH="1">
            <a:off x="7169150" y="2508250"/>
            <a:ext cx="955675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57531" name="Oval 507"/>
          <p:cNvSpPr>
            <a:spLocks noChangeArrowheads="1"/>
          </p:cNvSpPr>
          <p:nvPr/>
        </p:nvSpPr>
        <p:spPr bwMode="auto">
          <a:xfrm rot="1792560">
            <a:off x="8048625" y="4600575"/>
            <a:ext cx="38100" cy="1587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folHlink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pt-BR">
              <a:cs typeface="+mn-cs"/>
            </a:endParaRPr>
          </a:p>
        </p:txBody>
      </p:sp>
      <p:sp>
        <p:nvSpPr>
          <p:cNvPr id="257532" name="Rectangle 508"/>
          <p:cNvSpPr>
            <a:spLocks noChangeArrowheads="1"/>
          </p:cNvSpPr>
          <p:nvPr/>
        </p:nvSpPr>
        <p:spPr bwMode="auto">
          <a:xfrm rot="1792560">
            <a:off x="7381875" y="4395788"/>
            <a:ext cx="731838" cy="1587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chemeClr val="folHlink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pt-BR">
              <a:cs typeface="+mn-cs"/>
            </a:endParaRPr>
          </a:p>
        </p:txBody>
      </p:sp>
      <p:sp>
        <p:nvSpPr>
          <p:cNvPr id="9282" name="Oval 509"/>
          <p:cNvSpPr>
            <a:spLocks noChangeArrowheads="1"/>
          </p:cNvSpPr>
          <p:nvPr/>
        </p:nvSpPr>
        <p:spPr bwMode="auto">
          <a:xfrm rot="1792560">
            <a:off x="7416800" y="4195763"/>
            <a:ext cx="38100" cy="158750"/>
          </a:xfrm>
          <a:prstGeom prst="ellipse">
            <a:avLst/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257534" name="Rectangle 510"/>
          <p:cNvSpPr>
            <a:spLocks noChangeArrowheads="1"/>
          </p:cNvSpPr>
          <p:nvPr/>
        </p:nvSpPr>
        <p:spPr bwMode="auto">
          <a:xfrm rot="1792560">
            <a:off x="8043863" y="4597400"/>
            <a:ext cx="25400" cy="1524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chemeClr val="folHlink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pt-BR">
              <a:cs typeface="+mn-cs"/>
            </a:endParaRPr>
          </a:p>
        </p:txBody>
      </p:sp>
      <p:sp>
        <p:nvSpPr>
          <p:cNvPr id="9284" name="Line 511"/>
          <p:cNvSpPr>
            <a:spLocks noChangeShapeType="1"/>
          </p:cNvSpPr>
          <p:nvPr/>
        </p:nvSpPr>
        <p:spPr bwMode="auto">
          <a:xfrm rot="1792560">
            <a:off x="7243763" y="4495800"/>
            <a:ext cx="1062037" cy="127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8077200" y="4799013"/>
          <a:ext cx="546100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68" name="Clip" r:id="rId6" imgW="1305000" imgH="1085760" progId="">
                  <p:embed/>
                </p:oleObj>
              </mc:Choice>
              <mc:Fallback>
                <p:oleObj name="Clip" r:id="rId6" imgW="1305000" imgH="1085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7200" y="4799013"/>
                        <a:ext cx="546100" cy="530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85" name="Text Box 513"/>
          <p:cNvSpPr txBox="1">
            <a:spLocks noChangeArrowheads="1"/>
          </p:cNvSpPr>
          <p:nvPr/>
        </p:nvSpPr>
        <p:spPr bwMode="auto">
          <a:xfrm>
            <a:off x="5716588" y="1903413"/>
            <a:ext cx="6762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2000">
                <a:latin typeface="Comic Sans MS" pitchFamily="66" charset="0"/>
              </a:rPr>
              <a:t>R</a:t>
            </a:r>
            <a:r>
              <a:rPr lang="en-US" sz="2800" baseline="-25000">
                <a:latin typeface="Comic Sans MS" pitchFamily="66" charset="0"/>
              </a:rPr>
              <a:t>s</a:t>
            </a:r>
            <a:endParaRPr lang="en-US" sz="2000">
              <a:latin typeface="Comic Sans MS" pitchFamily="66" charset="0"/>
            </a:endParaRPr>
          </a:p>
        </p:txBody>
      </p:sp>
      <p:sp>
        <p:nvSpPr>
          <p:cNvPr id="9286" name="Text Box 514"/>
          <p:cNvSpPr txBox="1">
            <a:spLocks noChangeArrowheads="1"/>
          </p:cNvSpPr>
          <p:nvPr/>
        </p:nvSpPr>
        <p:spPr bwMode="auto">
          <a:xfrm>
            <a:off x="7543800" y="2411413"/>
            <a:ext cx="6762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2000">
                <a:latin typeface="Comic Sans MS" pitchFamily="66" charset="0"/>
              </a:rPr>
              <a:t>R</a:t>
            </a:r>
            <a:r>
              <a:rPr lang="en-US" sz="2800" baseline="-25000">
                <a:latin typeface="Comic Sans MS" pitchFamily="66" charset="0"/>
              </a:rPr>
              <a:t>s</a:t>
            </a:r>
            <a:endParaRPr lang="en-US" sz="2000">
              <a:latin typeface="Comic Sans MS" pitchFamily="66" charset="0"/>
            </a:endParaRPr>
          </a:p>
        </p:txBody>
      </p:sp>
      <p:sp>
        <p:nvSpPr>
          <p:cNvPr id="9287" name="Freeform 515"/>
          <p:cNvSpPr>
            <a:spLocks/>
          </p:cNvSpPr>
          <p:nvPr/>
        </p:nvSpPr>
        <p:spPr bwMode="auto">
          <a:xfrm>
            <a:off x="5710238" y="2771775"/>
            <a:ext cx="800100" cy="1381125"/>
          </a:xfrm>
          <a:custGeom>
            <a:avLst/>
            <a:gdLst>
              <a:gd name="T0" fmla="*/ 0 w 504"/>
              <a:gd name="T1" fmla="*/ 0 h 870"/>
              <a:gd name="T2" fmla="*/ 2147483647 w 504"/>
              <a:gd name="T3" fmla="*/ 2147483647 h 870"/>
              <a:gd name="T4" fmla="*/ 2147483647 w 504"/>
              <a:gd name="T5" fmla="*/ 2147483647 h 870"/>
              <a:gd name="T6" fmla="*/ 2147483647 w 504"/>
              <a:gd name="T7" fmla="*/ 2147483647 h 870"/>
              <a:gd name="T8" fmla="*/ 2147483647 w 504"/>
              <a:gd name="T9" fmla="*/ 2147483647 h 870"/>
              <a:gd name="T10" fmla="*/ 2147483647 w 504"/>
              <a:gd name="T11" fmla="*/ 2147483647 h 870"/>
              <a:gd name="T12" fmla="*/ 2147483647 w 504"/>
              <a:gd name="T13" fmla="*/ 2147483647 h 870"/>
              <a:gd name="T14" fmla="*/ 2147483647 w 504"/>
              <a:gd name="T15" fmla="*/ 2147483647 h 870"/>
              <a:gd name="T16" fmla="*/ 2147483647 w 504"/>
              <a:gd name="T17" fmla="*/ 2147483647 h 870"/>
              <a:gd name="T18" fmla="*/ 2147483647 w 504"/>
              <a:gd name="T19" fmla="*/ 2147483647 h 87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04"/>
              <a:gd name="T31" fmla="*/ 0 h 870"/>
              <a:gd name="T32" fmla="*/ 504 w 504"/>
              <a:gd name="T33" fmla="*/ 870 h 87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04" h="870">
                <a:moveTo>
                  <a:pt x="0" y="0"/>
                </a:moveTo>
                <a:cubicBezTo>
                  <a:pt x="21" y="11"/>
                  <a:pt x="79" y="44"/>
                  <a:pt x="129" y="63"/>
                </a:cubicBezTo>
                <a:cubicBezTo>
                  <a:pt x="179" y="82"/>
                  <a:pt x="255" y="102"/>
                  <a:pt x="299" y="112"/>
                </a:cubicBezTo>
                <a:cubicBezTo>
                  <a:pt x="343" y="122"/>
                  <a:pt x="362" y="116"/>
                  <a:pt x="392" y="121"/>
                </a:cubicBezTo>
                <a:cubicBezTo>
                  <a:pt x="417" y="124"/>
                  <a:pt x="469" y="100"/>
                  <a:pt x="479" y="145"/>
                </a:cubicBezTo>
                <a:cubicBezTo>
                  <a:pt x="490" y="191"/>
                  <a:pt x="504" y="700"/>
                  <a:pt x="490" y="772"/>
                </a:cubicBezTo>
                <a:cubicBezTo>
                  <a:pt x="477" y="845"/>
                  <a:pt x="447" y="842"/>
                  <a:pt x="406" y="839"/>
                </a:cubicBezTo>
                <a:cubicBezTo>
                  <a:pt x="365" y="836"/>
                  <a:pt x="323" y="835"/>
                  <a:pt x="286" y="833"/>
                </a:cubicBezTo>
                <a:cubicBezTo>
                  <a:pt x="250" y="831"/>
                  <a:pt x="226" y="822"/>
                  <a:pt x="192" y="828"/>
                </a:cubicBezTo>
                <a:cubicBezTo>
                  <a:pt x="158" y="834"/>
                  <a:pt x="107" y="861"/>
                  <a:pt x="84" y="870"/>
                </a:cubicBezTo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9288" name="Text Box 516"/>
          <p:cNvSpPr txBox="1">
            <a:spLocks noChangeArrowheads="1"/>
          </p:cNvSpPr>
          <p:nvPr/>
        </p:nvSpPr>
        <p:spPr bwMode="auto">
          <a:xfrm>
            <a:off x="4724400" y="3960813"/>
            <a:ext cx="6746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2000">
                <a:latin typeface="Comic Sans MS" pitchFamily="66" charset="0"/>
              </a:rPr>
              <a:t>R</a:t>
            </a:r>
            <a:r>
              <a:rPr lang="en-US" sz="2800" baseline="-25000">
                <a:latin typeface="Comic Sans MS" pitchFamily="66" charset="0"/>
              </a:rPr>
              <a:t>c</a:t>
            </a:r>
            <a:endParaRPr lang="en-US" sz="2000">
              <a:latin typeface="Comic Sans MS" pitchFamily="66" charset="0"/>
            </a:endParaRPr>
          </a:p>
        </p:txBody>
      </p:sp>
      <p:sp>
        <p:nvSpPr>
          <p:cNvPr id="9289" name="Freeform 517"/>
          <p:cNvSpPr>
            <a:spLocks/>
          </p:cNvSpPr>
          <p:nvPr/>
        </p:nvSpPr>
        <p:spPr bwMode="auto">
          <a:xfrm>
            <a:off x="6173788" y="2749550"/>
            <a:ext cx="431800" cy="1570038"/>
          </a:xfrm>
          <a:custGeom>
            <a:avLst/>
            <a:gdLst>
              <a:gd name="T0" fmla="*/ 0 w 272"/>
              <a:gd name="T1" fmla="*/ 0 h 989"/>
              <a:gd name="T2" fmla="*/ 2147483647 w 272"/>
              <a:gd name="T3" fmla="*/ 2147483647 h 989"/>
              <a:gd name="T4" fmla="*/ 2147483647 w 272"/>
              <a:gd name="T5" fmla="*/ 2147483647 h 989"/>
              <a:gd name="T6" fmla="*/ 2147483647 w 272"/>
              <a:gd name="T7" fmla="*/ 2147483647 h 989"/>
              <a:gd name="T8" fmla="*/ 2147483647 w 272"/>
              <a:gd name="T9" fmla="*/ 2147483647 h 989"/>
              <a:gd name="T10" fmla="*/ 2147483647 w 272"/>
              <a:gd name="T11" fmla="*/ 2147483647 h 989"/>
              <a:gd name="T12" fmla="*/ 2147483647 w 272"/>
              <a:gd name="T13" fmla="*/ 2147483647 h 98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2"/>
              <a:gd name="T22" fmla="*/ 0 h 989"/>
              <a:gd name="T23" fmla="*/ 272 w 272"/>
              <a:gd name="T24" fmla="*/ 989 h 98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2" h="989">
                <a:moveTo>
                  <a:pt x="0" y="0"/>
                </a:moveTo>
                <a:cubicBezTo>
                  <a:pt x="15" y="13"/>
                  <a:pt x="49" y="56"/>
                  <a:pt x="92" y="80"/>
                </a:cubicBezTo>
                <a:cubicBezTo>
                  <a:pt x="231" y="84"/>
                  <a:pt x="204" y="89"/>
                  <a:pt x="257" y="147"/>
                </a:cubicBezTo>
                <a:cubicBezTo>
                  <a:pt x="270" y="295"/>
                  <a:pt x="272" y="652"/>
                  <a:pt x="268" y="774"/>
                </a:cubicBezTo>
                <a:cubicBezTo>
                  <a:pt x="268" y="895"/>
                  <a:pt x="261" y="853"/>
                  <a:pt x="257" y="875"/>
                </a:cubicBezTo>
                <a:cubicBezTo>
                  <a:pt x="251" y="894"/>
                  <a:pt x="257" y="889"/>
                  <a:pt x="242" y="908"/>
                </a:cubicBezTo>
                <a:cubicBezTo>
                  <a:pt x="227" y="927"/>
                  <a:pt x="183" y="972"/>
                  <a:pt x="167" y="989"/>
                </a:cubicBezTo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9290" name="Freeform 518"/>
          <p:cNvSpPr>
            <a:spLocks/>
          </p:cNvSpPr>
          <p:nvPr/>
        </p:nvSpPr>
        <p:spPr bwMode="auto">
          <a:xfrm>
            <a:off x="6757988" y="2733675"/>
            <a:ext cx="638175" cy="1538288"/>
          </a:xfrm>
          <a:custGeom>
            <a:avLst/>
            <a:gdLst>
              <a:gd name="T0" fmla="*/ 2147483647 w 402"/>
              <a:gd name="T1" fmla="*/ 0 h 969"/>
              <a:gd name="T2" fmla="*/ 2147483647 w 402"/>
              <a:gd name="T3" fmla="*/ 2147483647 h 969"/>
              <a:gd name="T4" fmla="*/ 2147483647 w 402"/>
              <a:gd name="T5" fmla="*/ 2147483647 h 969"/>
              <a:gd name="T6" fmla="*/ 2147483647 w 402"/>
              <a:gd name="T7" fmla="*/ 2147483647 h 969"/>
              <a:gd name="T8" fmla="*/ 2147483647 w 402"/>
              <a:gd name="T9" fmla="*/ 2147483647 h 969"/>
              <a:gd name="T10" fmla="*/ 2147483647 w 402"/>
              <a:gd name="T11" fmla="*/ 2147483647 h 969"/>
              <a:gd name="T12" fmla="*/ 2147483647 w 402"/>
              <a:gd name="T13" fmla="*/ 2147483647 h 969"/>
              <a:gd name="T14" fmla="*/ 2147483647 w 402"/>
              <a:gd name="T15" fmla="*/ 2147483647 h 969"/>
              <a:gd name="T16" fmla="*/ 2147483647 w 402"/>
              <a:gd name="T17" fmla="*/ 2147483647 h 96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02"/>
              <a:gd name="T28" fmla="*/ 0 h 969"/>
              <a:gd name="T29" fmla="*/ 402 w 402"/>
              <a:gd name="T30" fmla="*/ 969 h 96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02" h="969">
                <a:moveTo>
                  <a:pt x="306" y="0"/>
                </a:moveTo>
                <a:cubicBezTo>
                  <a:pt x="295" y="5"/>
                  <a:pt x="262" y="24"/>
                  <a:pt x="240" y="36"/>
                </a:cubicBezTo>
                <a:cubicBezTo>
                  <a:pt x="218" y="48"/>
                  <a:pt x="199" y="58"/>
                  <a:pt x="174" y="72"/>
                </a:cubicBezTo>
                <a:cubicBezTo>
                  <a:pt x="149" y="86"/>
                  <a:pt x="115" y="101"/>
                  <a:pt x="90" y="119"/>
                </a:cubicBezTo>
                <a:cubicBezTo>
                  <a:pt x="64" y="136"/>
                  <a:pt x="72" y="127"/>
                  <a:pt x="25" y="178"/>
                </a:cubicBezTo>
                <a:cubicBezTo>
                  <a:pt x="14" y="223"/>
                  <a:pt x="0" y="732"/>
                  <a:pt x="14" y="804"/>
                </a:cubicBezTo>
                <a:cubicBezTo>
                  <a:pt x="27" y="877"/>
                  <a:pt x="53" y="854"/>
                  <a:pt x="98" y="871"/>
                </a:cubicBezTo>
                <a:cubicBezTo>
                  <a:pt x="144" y="888"/>
                  <a:pt x="209" y="884"/>
                  <a:pt x="261" y="900"/>
                </a:cubicBezTo>
                <a:cubicBezTo>
                  <a:pt x="312" y="916"/>
                  <a:pt x="373" y="955"/>
                  <a:pt x="402" y="969"/>
                </a:cubicBezTo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9291" name="Text Box 519"/>
          <p:cNvSpPr txBox="1">
            <a:spLocks noChangeArrowheads="1"/>
          </p:cNvSpPr>
          <p:nvPr/>
        </p:nvSpPr>
        <p:spPr bwMode="auto">
          <a:xfrm>
            <a:off x="5983288" y="4498975"/>
            <a:ext cx="6762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2000">
                <a:latin typeface="Comic Sans MS" pitchFamily="66" charset="0"/>
              </a:rPr>
              <a:t>R</a:t>
            </a:r>
            <a:r>
              <a:rPr lang="en-US" sz="2800" baseline="-25000">
                <a:latin typeface="Comic Sans MS" pitchFamily="66" charset="0"/>
              </a:rPr>
              <a:t>c</a:t>
            </a:r>
            <a:endParaRPr lang="en-US" sz="2000">
              <a:latin typeface="Comic Sans MS" pitchFamily="66" charset="0"/>
            </a:endParaRPr>
          </a:p>
        </p:txBody>
      </p:sp>
      <p:sp>
        <p:nvSpPr>
          <p:cNvPr id="9292" name="Text Box 520"/>
          <p:cNvSpPr txBox="1">
            <a:spLocks noChangeArrowheads="1"/>
          </p:cNvSpPr>
          <p:nvPr/>
        </p:nvSpPr>
        <p:spPr bwMode="auto">
          <a:xfrm>
            <a:off x="7670800" y="3986213"/>
            <a:ext cx="6746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2000">
                <a:latin typeface="Comic Sans MS" pitchFamily="66" charset="0"/>
              </a:rPr>
              <a:t>R</a:t>
            </a:r>
            <a:r>
              <a:rPr lang="en-US" sz="2800" baseline="-25000">
                <a:latin typeface="Comic Sans MS" pitchFamily="66" charset="0"/>
              </a:rPr>
              <a:t>c</a:t>
            </a:r>
            <a:endParaRPr lang="en-US" sz="2000">
              <a:latin typeface="Comic Sans MS" pitchFamily="66" charset="0"/>
            </a:endParaRPr>
          </a:p>
        </p:txBody>
      </p:sp>
      <p:sp>
        <p:nvSpPr>
          <p:cNvPr id="9293" name="Text Box 521"/>
          <p:cNvSpPr txBox="1">
            <a:spLocks noChangeArrowheads="1"/>
          </p:cNvSpPr>
          <p:nvPr/>
        </p:nvSpPr>
        <p:spPr bwMode="auto">
          <a:xfrm>
            <a:off x="6699250" y="3357563"/>
            <a:ext cx="676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2000">
                <a:latin typeface="Comic Sans MS" pitchFamily="66" charset="0"/>
              </a:rPr>
              <a:t>R</a:t>
            </a:r>
          </a:p>
        </p:txBody>
      </p:sp>
      <p:sp>
        <p:nvSpPr>
          <p:cNvPr id="9294" name="Rectangle 523"/>
          <p:cNvSpPr>
            <a:spLocks noGrp="1" noChangeArrowheads="1"/>
          </p:cNvSpPr>
          <p:nvPr>
            <p:ph type="body" idx="1"/>
          </p:nvPr>
        </p:nvSpPr>
        <p:spPr>
          <a:xfrm>
            <a:off x="533400" y="2171700"/>
            <a:ext cx="3759200" cy="4076700"/>
          </a:xfrm>
        </p:spPr>
        <p:txBody>
          <a:bodyPr/>
          <a:lstStyle/>
          <a:p>
            <a:r>
              <a:rPr lang="pt-BR" dirty="0" smtClean="0"/>
              <a:t>vazão por conexão fim-a-fim: min(</a:t>
            </a:r>
            <a:r>
              <a:rPr lang="pt-BR" dirty="0" err="1" smtClean="0"/>
              <a:t>R</a:t>
            </a:r>
            <a:r>
              <a:rPr lang="pt-BR" baseline="-25000" dirty="0" err="1" smtClean="0"/>
              <a:t>c</a:t>
            </a:r>
            <a:r>
              <a:rPr lang="pt-BR" dirty="0" err="1" smtClean="0"/>
              <a:t>,R</a:t>
            </a:r>
            <a:r>
              <a:rPr lang="pt-BR" baseline="-25000" dirty="0" err="1" smtClean="0"/>
              <a:t>s</a:t>
            </a:r>
            <a:r>
              <a:rPr lang="pt-BR" dirty="0" err="1" smtClean="0"/>
              <a:t>,R</a:t>
            </a:r>
            <a:r>
              <a:rPr lang="pt-BR" dirty="0" smtClean="0"/>
              <a:t>/10)</a:t>
            </a:r>
          </a:p>
          <a:p>
            <a:r>
              <a:rPr lang="pt-BR" dirty="0" smtClean="0"/>
              <a:t>na prática: </a:t>
            </a:r>
            <a:r>
              <a:rPr lang="pt-BR" dirty="0" err="1" smtClean="0"/>
              <a:t>R</a:t>
            </a:r>
            <a:r>
              <a:rPr lang="pt-BR" baseline="-25000" dirty="0" err="1" smtClean="0"/>
              <a:t>c</a:t>
            </a:r>
            <a:r>
              <a:rPr lang="pt-BR" dirty="0" smtClean="0"/>
              <a:t> ou </a:t>
            </a:r>
            <a:r>
              <a:rPr lang="pt-BR" dirty="0" err="1" smtClean="0"/>
              <a:t>R</a:t>
            </a:r>
            <a:r>
              <a:rPr lang="pt-BR" baseline="-25000" dirty="0" err="1" smtClean="0"/>
              <a:t>s</a:t>
            </a:r>
            <a:r>
              <a:rPr lang="pt-BR" dirty="0" smtClean="0"/>
              <a:t> são </a:t>
            </a:r>
            <a:r>
              <a:rPr lang="pt-BR" dirty="0" err="1" smtClean="0"/>
              <a:t>frequentemen-te</a:t>
            </a:r>
            <a:r>
              <a:rPr lang="pt-BR" dirty="0" smtClean="0"/>
              <a:t> o gargalo</a:t>
            </a:r>
          </a:p>
        </p:txBody>
      </p:sp>
    </p:spTree>
    <p:extLst>
      <p:ext uri="{BB962C8B-B14F-4D97-AF65-F5344CB8AC3E}">
        <p14:creationId xmlns:p14="http://schemas.microsoft.com/office/powerpoint/2010/main" val="205876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Roteiro do Capítulo 1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1.1 O Que </a:t>
            </a:r>
            <a:r>
              <a:rPr lang="pt-BR" sz="2400" i="1" dirty="0" smtClean="0"/>
              <a:t>é</a:t>
            </a:r>
            <a:r>
              <a:rPr lang="pt-BR" sz="2400" dirty="0" smtClean="0"/>
              <a:t> a Internet?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1.2 A Borda (Periferia) da Internet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1.3 O Núcleo da Rede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1.4 Atraso, perda e vazão em redes de comutação de pacotes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>
                <a:solidFill>
                  <a:srgbClr val="C00000"/>
                </a:solidFill>
              </a:rPr>
              <a:t>1.5 Camadas de protocolos e seus modelos de serviços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1.6 Redes sob ameaça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1.7 História das redes de computadores e da Internet</a:t>
            </a:r>
          </a:p>
        </p:txBody>
      </p:sp>
      <p:sp>
        <p:nvSpPr>
          <p:cNvPr id="54277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5CA228E-D66C-44FC-8DC2-2E0456165C08}" type="slidenum">
              <a:rPr lang="en-US" smtClean="0"/>
              <a:pPr/>
              <a:t>86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2586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686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0B5FB0-6D13-4B2C-B035-E2FB81C20ED8}" type="slidenum">
              <a:rPr lang="en-US" smtClean="0"/>
              <a:pPr>
                <a:defRPr/>
              </a:pPr>
              <a:t>87</a:t>
            </a:fld>
            <a:endParaRPr lang="en-US" smtClean="0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“Camadas” de Protocolos</a:t>
            </a:r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371600"/>
            <a:ext cx="3767138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u="sng" smtClean="0">
                <a:solidFill>
                  <a:srgbClr val="FF0000"/>
                </a:solidFill>
              </a:rPr>
              <a:t>As redes são complexas! </a:t>
            </a:r>
          </a:p>
          <a:p>
            <a:r>
              <a:rPr lang="pt-BR" sz="2400" smtClean="0"/>
              <a:t>muitos “pedaços”:</a:t>
            </a:r>
          </a:p>
          <a:p>
            <a:pPr lvl="1"/>
            <a:r>
              <a:rPr lang="pt-BR" smtClean="0"/>
              <a:t>hosts</a:t>
            </a:r>
          </a:p>
          <a:p>
            <a:pPr lvl="1"/>
            <a:r>
              <a:rPr lang="pt-BR" smtClean="0"/>
              <a:t>roteadores</a:t>
            </a:r>
          </a:p>
          <a:p>
            <a:pPr lvl="1"/>
            <a:r>
              <a:rPr lang="pt-BR" smtClean="0"/>
              <a:t>enlaces de diversos meios</a:t>
            </a:r>
          </a:p>
          <a:p>
            <a:pPr lvl="1"/>
            <a:r>
              <a:rPr lang="pt-BR" smtClean="0"/>
              <a:t>aplicações</a:t>
            </a:r>
          </a:p>
          <a:p>
            <a:pPr lvl="1"/>
            <a:r>
              <a:rPr lang="pt-BR" smtClean="0"/>
              <a:t>protocolos</a:t>
            </a:r>
          </a:p>
          <a:p>
            <a:pPr lvl="1"/>
            <a:r>
              <a:rPr lang="pt-BR" smtClean="0"/>
              <a:t>hardware, software</a:t>
            </a:r>
            <a:endParaRPr lang="pt-BR" sz="2000" smtClean="0"/>
          </a:p>
        </p:txBody>
      </p:sp>
      <p:sp>
        <p:nvSpPr>
          <p:cNvPr id="3687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52950" y="2266950"/>
            <a:ext cx="3943350" cy="3295650"/>
          </a:xfrm>
        </p:spPr>
        <p:txBody>
          <a:bodyPr/>
          <a:lstStyle/>
          <a:p>
            <a:pPr algn="ctr">
              <a:buFont typeface="ZapfDingbats" pitchFamily="82" charset="0"/>
              <a:buNone/>
            </a:pPr>
            <a:r>
              <a:rPr lang="pt-BR" u="sng" smtClean="0">
                <a:solidFill>
                  <a:srgbClr val="FF0000"/>
                </a:solidFill>
              </a:rPr>
              <a:t>Pergunta:</a:t>
            </a:r>
            <a:r>
              <a:rPr lang="pt-BR" sz="2400" u="sng" smtClean="0">
                <a:solidFill>
                  <a:srgbClr val="FF0000"/>
                </a:solidFill>
              </a:rPr>
              <a:t> </a:t>
            </a:r>
          </a:p>
          <a:p>
            <a:pPr algn="ctr">
              <a:buFont typeface="ZapfDingbats" pitchFamily="82" charset="0"/>
              <a:buNone/>
            </a:pPr>
            <a:r>
              <a:rPr lang="pt-BR" sz="2400" smtClean="0"/>
              <a:t>Há alguma esperança em conseguirmos </a:t>
            </a:r>
            <a:r>
              <a:rPr lang="pt-BR" sz="2400" i="1" smtClean="0"/>
              <a:t>organizar</a:t>
            </a:r>
            <a:r>
              <a:rPr lang="pt-BR" sz="2400" smtClean="0"/>
              <a:t> a estrutura da rede?</a:t>
            </a:r>
          </a:p>
          <a:p>
            <a:pPr algn="ctr">
              <a:buFont typeface="ZapfDingbats" pitchFamily="82" charset="0"/>
              <a:buNone/>
            </a:pPr>
            <a:endParaRPr lang="pt-BR" sz="2400" smtClean="0"/>
          </a:p>
          <a:p>
            <a:pPr algn="ctr">
              <a:buFont typeface="ZapfDingbats" pitchFamily="82" charset="0"/>
              <a:buNone/>
            </a:pPr>
            <a:r>
              <a:rPr lang="pt-BR" sz="2400" smtClean="0"/>
              <a:t>Ou pelo menos a nossa discussão sobre redes?</a:t>
            </a:r>
          </a:p>
        </p:txBody>
      </p:sp>
    </p:spTree>
    <p:extLst>
      <p:ext uri="{BB962C8B-B14F-4D97-AF65-F5344CB8AC3E}">
        <p14:creationId xmlns:p14="http://schemas.microsoft.com/office/powerpoint/2010/main" val="222454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7891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2C348A-DC58-4815-B54B-C372737C122D}" type="slidenum">
              <a:rPr lang="en-US" smtClean="0"/>
              <a:pPr>
                <a:defRPr/>
              </a:pPr>
              <a:t>88</a:t>
            </a:fld>
            <a:endParaRPr lang="en-US" smtClean="0"/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Organização de uma viagem aérea</a:t>
            </a:r>
            <a:endParaRPr lang="pt-BR" smtClean="0"/>
          </a:p>
        </p:txBody>
      </p:sp>
      <p:pic>
        <p:nvPicPr>
          <p:cNvPr id="37893" name="Picture 19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625600" y="1670050"/>
            <a:ext cx="5715000" cy="4422775"/>
          </a:xfrm>
        </p:spPr>
      </p:pic>
      <p:sp>
        <p:nvSpPr>
          <p:cNvPr id="37894" name="Rectangle 21"/>
          <p:cNvSpPr>
            <a:spLocks noChangeArrowheads="1"/>
          </p:cNvSpPr>
          <p:nvPr/>
        </p:nvSpPr>
        <p:spPr bwMode="auto">
          <a:xfrm>
            <a:off x="457200" y="5753100"/>
            <a:ext cx="8416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en-US" sz="1700">
                <a:latin typeface="Trebuchet MS" pitchFamily="34" charset="0"/>
                <a:sym typeface="Symbol" pitchFamily="18" charset="2"/>
              </a:rPr>
              <a:t> </a:t>
            </a:r>
            <a:r>
              <a:rPr lang="en-US" sz="1900">
                <a:latin typeface="Trebuchet MS" pitchFamily="34" charset="0"/>
                <a:sym typeface="Symbol" pitchFamily="18" charset="2"/>
              </a:rPr>
              <a:t>U</a:t>
            </a:r>
            <a:r>
              <a:rPr lang="en-US" sz="1900">
                <a:latin typeface="Trebuchet MS" pitchFamily="34" charset="0"/>
              </a:rPr>
              <a:t>ma série de passos/ações</a:t>
            </a:r>
          </a:p>
        </p:txBody>
      </p:sp>
    </p:spTree>
    <p:extLst>
      <p:ext uri="{BB962C8B-B14F-4D97-AF65-F5344CB8AC3E}">
        <p14:creationId xmlns:p14="http://schemas.microsoft.com/office/powerpoint/2010/main" val="171463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891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49BF95-EF43-4706-BE49-A71668B86323}" type="slidenum">
              <a:rPr lang="en-US" smtClean="0"/>
              <a:pPr>
                <a:defRPr/>
              </a:pPr>
              <a:t>89</a:t>
            </a:fld>
            <a:endParaRPr lang="en-US" smtClean="0"/>
          </a:p>
        </p:txBody>
      </p:sp>
      <p:sp>
        <p:nvSpPr>
          <p:cNvPr id="3891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smtClean="0"/>
              <a:t>Funcionalidade de uma linha aérea em camadas</a:t>
            </a:r>
          </a:p>
        </p:txBody>
      </p:sp>
      <p:pic>
        <p:nvPicPr>
          <p:cNvPr id="38917" name="Picture 5" descr="f011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b="24011"/>
          <a:stretch>
            <a:fillRect/>
          </a:stretch>
        </p:blipFill>
        <p:spPr>
          <a:xfrm>
            <a:off x="533400" y="1625600"/>
            <a:ext cx="7772400" cy="3354388"/>
          </a:xfrm>
        </p:spPr>
      </p:pic>
      <p:sp>
        <p:nvSpPr>
          <p:cNvPr id="38918" name="Rectangle 8"/>
          <p:cNvSpPr>
            <a:spLocks noChangeArrowheads="1"/>
          </p:cNvSpPr>
          <p:nvPr/>
        </p:nvSpPr>
        <p:spPr bwMode="auto">
          <a:xfrm>
            <a:off x="514350" y="4921250"/>
            <a:ext cx="77724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>
                <a:solidFill>
                  <a:srgbClr val="FF0000"/>
                </a:solidFill>
                <a:latin typeface="Comic Sans MS" pitchFamily="66" charset="0"/>
              </a:rPr>
              <a:t>Camadas: </a:t>
            </a:r>
            <a:r>
              <a:rPr lang="pt-BR">
                <a:latin typeface="Comic Sans MS" pitchFamily="66" charset="0"/>
              </a:rPr>
              <a:t>cada camada implementa um serviço</a:t>
            </a:r>
            <a:endParaRPr lang="pt-BR" sz="2800">
              <a:latin typeface="Comic Sans MS" pitchFamily="66" charset="0"/>
            </a:endParaRPr>
          </a:p>
          <a:p>
            <a:pPr marL="742950" lvl="1" indent="-285750"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>
                <a:latin typeface="Comic Sans MS" pitchFamily="66" charset="0"/>
              </a:rPr>
              <a:t>através de ações internas à camada</a:t>
            </a:r>
          </a:p>
          <a:p>
            <a:pPr marL="742950" lvl="1" indent="-285750"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>
                <a:latin typeface="Comic Sans MS" pitchFamily="66" charset="0"/>
              </a:rPr>
              <a:t>depende dos serviços providos pela camada inferior</a:t>
            </a:r>
          </a:p>
        </p:txBody>
      </p:sp>
    </p:spTree>
    <p:extLst>
      <p:ext uri="{BB962C8B-B14F-4D97-AF65-F5344CB8AC3E}">
        <p14:creationId xmlns:p14="http://schemas.microsoft.com/office/powerpoint/2010/main" val="416656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993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47F763-09B2-4AA7-9F27-005D9CDC1201}" type="slidenum">
              <a:rPr lang="en-US" smtClean="0"/>
              <a:pPr>
                <a:defRPr/>
              </a:pPr>
              <a:t>90</a:t>
            </a:fld>
            <a:endParaRPr lang="en-US" smtClean="0"/>
          </a:p>
        </p:txBody>
      </p:sp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Por que dividir em camadas?</a:t>
            </a:r>
          </a:p>
        </p:txBody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6100" y="1346200"/>
            <a:ext cx="8154988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mtClean="0"/>
              <a:t>Lidar com sistemas complexos:</a:t>
            </a:r>
          </a:p>
          <a:p>
            <a:r>
              <a:rPr lang="pt-BR" sz="2400" smtClean="0"/>
              <a:t>estrutura explícita permite a identificação e relacionamento entre as partes do sistema complexo</a:t>
            </a:r>
            <a:endParaRPr lang="pt-BR" smtClean="0"/>
          </a:p>
          <a:p>
            <a:pPr lvl="1"/>
            <a:r>
              <a:rPr lang="pt-BR" smtClean="0">
                <a:solidFill>
                  <a:srgbClr val="FF0000"/>
                </a:solidFill>
              </a:rPr>
              <a:t>modelo de referência</a:t>
            </a:r>
            <a:r>
              <a:rPr lang="pt-BR" smtClean="0"/>
              <a:t> em camadas para discussão</a:t>
            </a:r>
          </a:p>
          <a:p>
            <a:r>
              <a:rPr lang="pt-BR" sz="2400" smtClean="0"/>
              <a:t>modularização facilita a manutenção e atualização do sistema</a:t>
            </a:r>
          </a:p>
          <a:p>
            <a:pPr lvl="1"/>
            <a:r>
              <a:rPr lang="pt-BR" smtClean="0"/>
              <a:t>mudança na implementação do serviço da camada é transparente para o resto do sistema</a:t>
            </a:r>
          </a:p>
          <a:p>
            <a:pPr lvl="1"/>
            <a:r>
              <a:rPr lang="pt-BR" smtClean="0"/>
              <a:t>ex., mudança no procedimento no portão não afeta o resto do sistema</a:t>
            </a:r>
          </a:p>
          <a:p>
            <a:r>
              <a:rPr lang="pt-BR" sz="2400" smtClean="0"/>
              <a:t>divisão em camadas é considerada prejudicial?</a:t>
            </a:r>
          </a:p>
        </p:txBody>
      </p:sp>
    </p:spTree>
    <p:extLst>
      <p:ext uri="{BB962C8B-B14F-4D97-AF65-F5344CB8AC3E}">
        <p14:creationId xmlns:p14="http://schemas.microsoft.com/office/powerpoint/2010/main" val="200023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409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00CAC2-BA99-4069-A3CE-FF0E883A5E42}" type="slidenum">
              <a:rPr lang="en-US" smtClean="0"/>
              <a:pPr>
                <a:defRPr/>
              </a:pPr>
              <a:t>91</a:t>
            </a:fld>
            <a:endParaRPr lang="en-US" smtClean="0"/>
          </a:p>
        </p:txBody>
      </p:sp>
      <p:sp>
        <p:nvSpPr>
          <p:cNvPr id="40964" name="Rectangle 2"/>
          <p:cNvSpPr>
            <a:spLocks noChangeArrowheads="1"/>
          </p:cNvSpPr>
          <p:nvPr/>
        </p:nvSpPr>
        <p:spPr bwMode="auto">
          <a:xfrm>
            <a:off x="6578600" y="1714500"/>
            <a:ext cx="1892300" cy="3530600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Pilha de protocolos Internet</a:t>
            </a:r>
          </a:p>
        </p:txBody>
      </p:sp>
      <p:sp>
        <p:nvSpPr>
          <p:cNvPr id="4096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571500" y="1422400"/>
            <a:ext cx="5715000" cy="4648200"/>
          </a:xfrm>
        </p:spPr>
        <p:txBody>
          <a:bodyPr/>
          <a:lstStyle/>
          <a:p>
            <a:r>
              <a:rPr lang="pt-BR" sz="2400" dirty="0" smtClean="0">
                <a:solidFill>
                  <a:srgbClr val="FF0000"/>
                </a:solidFill>
              </a:rPr>
              <a:t>aplicação:</a:t>
            </a:r>
            <a:r>
              <a:rPr lang="pt-BR" sz="2400" dirty="0" smtClean="0"/>
              <a:t> dá suporte a aplicações de rede</a:t>
            </a:r>
          </a:p>
          <a:p>
            <a:pPr lvl="1"/>
            <a:r>
              <a:rPr lang="pt-BR" sz="2000" dirty="0" smtClean="0"/>
              <a:t>FTP, SMTP, HTTP</a:t>
            </a:r>
          </a:p>
          <a:p>
            <a:r>
              <a:rPr lang="pt-BR" sz="2400" dirty="0" smtClean="0">
                <a:solidFill>
                  <a:srgbClr val="FF0000"/>
                </a:solidFill>
              </a:rPr>
              <a:t>transporte:</a:t>
            </a:r>
            <a:r>
              <a:rPr lang="pt-BR" sz="2400" dirty="0" smtClean="0"/>
              <a:t> transferência de dados processo a processo</a:t>
            </a:r>
          </a:p>
          <a:p>
            <a:pPr lvl="1"/>
            <a:r>
              <a:rPr lang="pt-BR" sz="2000" dirty="0" smtClean="0"/>
              <a:t>TCP, UDP</a:t>
            </a:r>
          </a:p>
          <a:p>
            <a:r>
              <a:rPr lang="pt-BR" sz="2400" dirty="0" smtClean="0">
                <a:solidFill>
                  <a:srgbClr val="FF0000"/>
                </a:solidFill>
              </a:rPr>
              <a:t>rede:</a:t>
            </a:r>
            <a:r>
              <a:rPr lang="pt-BR" sz="2400" dirty="0" smtClean="0"/>
              <a:t> repasse (encaminhamento) de </a:t>
            </a:r>
            <a:r>
              <a:rPr lang="pt-BR" sz="2400" dirty="0" err="1" smtClean="0"/>
              <a:t>datagramas</a:t>
            </a:r>
            <a:r>
              <a:rPr lang="pt-BR" sz="2400" dirty="0" smtClean="0"/>
              <a:t> da origem até o destino</a:t>
            </a:r>
          </a:p>
          <a:p>
            <a:pPr lvl="1"/>
            <a:r>
              <a:rPr lang="pt-BR" sz="2000" dirty="0" smtClean="0"/>
              <a:t>IP, protocolos de roteamento </a:t>
            </a:r>
          </a:p>
          <a:p>
            <a:r>
              <a:rPr lang="pt-BR" sz="2400" dirty="0" smtClean="0">
                <a:solidFill>
                  <a:srgbClr val="FF0000"/>
                </a:solidFill>
              </a:rPr>
              <a:t>enlace:</a:t>
            </a:r>
            <a:r>
              <a:rPr lang="pt-BR" sz="2400" dirty="0" smtClean="0"/>
              <a:t> transferência de dados entre elementos de rede vizinhos</a:t>
            </a:r>
          </a:p>
          <a:p>
            <a:pPr lvl="1"/>
            <a:r>
              <a:rPr lang="pt-BR" sz="2000" dirty="0" smtClean="0"/>
              <a:t>PPP, Ethernet, 802.11</a:t>
            </a:r>
          </a:p>
          <a:p>
            <a:r>
              <a:rPr lang="pt-BR" sz="2400" dirty="0" smtClean="0">
                <a:solidFill>
                  <a:srgbClr val="FF0000"/>
                </a:solidFill>
              </a:rPr>
              <a:t>física:</a:t>
            </a:r>
            <a:r>
              <a:rPr lang="pt-BR" sz="2400" dirty="0" smtClean="0"/>
              <a:t> bits “no fio”</a:t>
            </a:r>
          </a:p>
          <a:p>
            <a:endParaRPr lang="pt-BR" sz="2000" dirty="0" smtClean="0"/>
          </a:p>
        </p:txBody>
      </p:sp>
      <p:grpSp>
        <p:nvGrpSpPr>
          <p:cNvPr id="40967" name="Group 5"/>
          <p:cNvGrpSpPr>
            <a:grpSpLocks/>
          </p:cNvGrpSpPr>
          <p:nvPr/>
        </p:nvGrpSpPr>
        <p:grpSpPr bwMode="auto">
          <a:xfrm>
            <a:off x="6508750" y="1828800"/>
            <a:ext cx="1898650" cy="3530600"/>
            <a:chOff x="3076" y="888"/>
            <a:chExt cx="1196" cy="2224"/>
          </a:xfrm>
        </p:grpSpPr>
        <p:sp>
          <p:nvSpPr>
            <p:cNvPr id="40968" name="Rectangle 6"/>
            <p:cNvSpPr>
              <a:spLocks noChangeArrowheads="1"/>
            </p:cNvSpPr>
            <p:nvPr/>
          </p:nvSpPr>
          <p:spPr bwMode="auto">
            <a:xfrm>
              <a:off x="3080" y="888"/>
              <a:ext cx="1192" cy="222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40969" name="Text Box 7"/>
            <p:cNvSpPr txBox="1">
              <a:spLocks noChangeArrowheads="1"/>
            </p:cNvSpPr>
            <p:nvPr/>
          </p:nvSpPr>
          <p:spPr bwMode="auto">
            <a:xfrm>
              <a:off x="3145" y="949"/>
              <a:ext cx="1081" cy="2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>
                  <a:latin typeface="Comic Sans MS" pitchFamily="66" charset="0"/>
                </a:rPr>
                <a:t>aplicação</a:t>
              </a:r>
            </a:p>
            <a:p>
              <a:pPr algn="ctr" eaLnBrk="0" hangingPunct="0"/>
              <a:endParaRPr lang="en-US">
                <a:latin typeface="Comic Sans MS" pitchFamily="66" charset="0"/>
              </a:endParaRPr>
            </a:p>
            <a:p>
              <a:pPr algn="ctr" eaLnBrk="0" hangingPunct="0"/>
              <a:r>
                <a:rPr lang="en-US">
                  <a:latin typeface="Comic Sans MS" pitchFamily="66" charset="0"/>
                </a:rPr>
                <a:t>transporte</a:t>
              </a:r>
            </a:p>
            <a:p>
              <a:pPr algn="ctr" eaLnBrk="0" hangingPunct="0"/>
              <a:endParaRPr lang="en-US">
                <a:latin typeface="Comic Sans MS" pitchFamily="66" charset="0"/>
              </a:endParaRPr>
            </a:p>
            <a:p>
              <a:pPr algn="ctr" eaLnBrk="0" hangingPunct="0"/>
              <a:r>
                <a:rPr lang="en-US">
                  <a:latin typeface="Comic Sans MS" pitchFamily="66" charset="0"/>
                </a:rPr>
                <a:t>rede</a:t>
              </a:r>
            </a:p>
            <a:p>
              <a:pPr algn="ctr" eaLnBrk="0" hangingPunct="0"/>
              <a:endParaRPr lang="en-US">
                <a:latin typeface="Comic Sans MS" pitchFamily="66" charset="0"/>
              </a:endParaRPr>
            </a:p>
            <a:p>
              <a:pPr algn="ctr" eaLnBrk="0" hangingPunct="0"/>
              <a:r>
                <a:rPr lang="en-US">
                  <a:latin typeface="Comic Sans MS" pitchFamily="66" charset="0"/>
                </a:rPr>
                <a:t>enlace</a:t>
              </a:r>
            </a:p>
            <a:p>
              <a:pPr algn="ctr" eaLnBrk="0" hangingPunct="0"/>
              <a:endParaRPr lang="en-US">
                <a:latin typeface="Comic Sans MS" pitchFamily="66" charset="0"/>
              </a:endParaRPr>
            </a:p>
            <a:p>
              <a:pPr algn="ctr" eaLnBrk="0" hangingPunct="0"/>
              <a:r>
                <a:rPr lang="en-US"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40970" name="Line 8"/>
            <p:cNvSpPr>
              <a:spLocks noChangeShapeType="1"/>
            </p:cNvSpPr>
            <p:nvPr/>
          </p:nvSpPr>
          <p:spPr bwMode="auto">
            <a:xfrm>
              <a:off x="3076" y="1324"/>
              <a:ext cx="1188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0971" name="Line 9"/>
            <p:cNvSpPr>
              <a:spLocks noChangeShapeType="1"/>
            </p:cNvSpPr>
            <p:nvPr/>
          </p:nvSpPr>
          <p:spPr bwMode="auto">
            <a:xfrm>
              <a:off x="3076" y="1768"/>
              <a:ext cx="1188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0972" name="Line 10"/>
            <p:cNvSpPr>
              <a:spLocks noChangeShapeType="1"/>
            </p:cNvSpPr>
            <p:nvPr/>
          </p:nvSpPr>
          <p:spPr bwMode="auto">
            <a:xfrm>
              <a:off x="3076" y="2216"/>
              <a:ext cx="1188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0973" name="Line 11"/>
            <p:cNvSpPr>
              <a:spLocks noChangeShapeType="1"/>
            </p:cNvSpPr>
            <p:nvPr/>
          </p:nvSpPr>
          <p:spPr bwMode="auto">
            <a:xfrm>
              <a:off x="3076" y="2664"/>
              <a:ext cx="1188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4130190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9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09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09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9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9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9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9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09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9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09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9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6" grpId="0" build="p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4198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433D7-F8D3-4020-9822-B5EF435BD50E}" type="slidenum">
              <a:rPr lang="en-US" smtClean="0"/>
              <a:pPr>
                <a:defRPr/>
              </a:pPr>
              <a:t>92</a:t>
            </a:fld>
            <a:endParaRPr lang="en-US" smtClean="0"/>
          </a:p>
        </p:txBody>
      </p:sp>
      <p:sp>
        <p:nvSpPr>
          <p:cNvPr id="41988" name="Rectangle 2"/>
          <p:cNvSpPr>
            <a:spLocks noChangeArrowheads="1"/>
          </p:cNvSpPr>
          <p:nvPr/>
        </p:nvSpPr>
        <p:spPr bwMode="auto">
          <a:xfrm>
            <a:off x="6900803" y="1714500"/>
            <a:ext cx="1892300" cy="3530600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4198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Modelo de referência ISO/OSI</a:t>
            </a:r>
          </a:p>
        </p:txBody>
      </p:sp>
      <p:sp>
        <p:nvSpPr>
          <p:cNvPr id="4199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571500" y="1422400"/>
            <a:ext cx="5715000" cy="4648200"/>
          </a:xfrm>
        </p:spPr>
        <p:txBody>
          <a:bodyPr/>
          <a:lstStyle/>
          <a:p>
            <a:r>
              <a:rPr lang="pt-BR" sz="2400" smtClean="0">
                <a:solidFill>
                  <a:srgbClr val="FF0000"/>
                </a:solidFill>
              </a:rPr>
              <a:t>apresentação:</a:t>
            </a:r>
            <a:r>
              <a:rPr lang="pt-BR" sz="2400" smtClean="0"/>
              <a:t> permite às aplicações interpretar o significado dos dados, ex., cifragem, compressão, convenções específicas de máquina</a:t>
            </a:r>
          </a:p>
          <a:p>
            <a:r>
              <a:rPr lang="pt-BR" sz="2400" i="1" smtClean="0">
                <a:solidFill>
                  <a:srgbClr val="FF3300"/>
                </a:solidFill>
              </a:rPr>
              <a:t>sessão:</a:t>
            </a:r>
            <a:r>
              <a:rPr lang="pt-BR" sz="2400" smtClean="0"/>
              <a:t> sincronização, verificação, recuperação da troca de dados</a:t>
            </a:r>
          </a:p>
          <a:p>
            <a:r>
              <a:rPr lang="pt-BR" sz="2400" smtClean="0"/>
              <a:t>a pilha Internet não contém estas camadas!</a:t>
            </a:r>
          </a:p>
          <a:p>
            <a:pPr lvl="1"/>
            <a:r>
              <a:rPr lang="pt-BR" smtClean="0"/>
              <a:t>estes serviços, </a:t>
            </a:r>
            <a:r>
              <a:rPr lang="pt-BR" i="1" smtClean="0"/>
              <a:t>caso necessários,</a:t>
            </a:r>
            <a:r>
              <a:rPr lang="pt-BR" smtClean="0"/>
              <a:t> devem ser implementados na aplicação</a:t>
            </a:r>
          </a:p>
          <a:p>
            <a:pPr lvl="1"/>
            <a:r>
              <a:rPr lang="pt-BR" smtClean="0"/>
              <a:t>eles são necessários?</a:t>
            </a:r>
          </a:p>
        </p:txBody>
      </p:sp>
      <p:grpSp>
        <p:nvGrpSpPr>
          <p:cNvPr id="41991" name="Group 14"/>
          <p:cNvGrpSpPr>
            <a:grpSpLocks/>
          </p:cNvGrpSpPr>
          <p:nvPr/>
        </p:nvGrpSpPr>
        <p:grpSpPr bwMode="auto">
          <a:xfrm>
            <a:off x="6670616" y="1762125"/>
            <a:ext cx="2139950" cy="3625850"/>
            <a:chOff x="3230" y="1545"/>
            <a:chExt cx="1348" cy="2284"/>
          </a:xfrm>
        </p:grpSpPr>
        <p:sp>
          <p:nvSpPr>
            <p:cNvPr id="41992" name="Rectangle 6"/>
            <p:cNvSpPr>
              <a:spLocks noChangeArrowheads="1"/>
            </p:cNvSpPr>
            <p:nvPr/>
          </p:nvSpPr>
          <p:spPr bwMode="auto">
            <a:xfrm>
              <a:off x="3310" y="1545"/>
              <a:ext cx="1192" cy="225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41993" name="Text Box 7"/>
            <p:cNvSpPr txBox="1">
              <a:spLocks noChangeArrowheads="1"/>
            </p:cNvSpPr>
            <p:nvPr/>
          </p:nvSpPr>
          <p:spPr bwMode="auto">
            <a:xfrm>
              <a:off x="3230" y="1654"/>
              <a:ext cx="1348" cy="2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70000"/>
                </a:lnSpc>
              </a:pPr>
              <a:r>
                <a:rPr lang="pt-BR">
                  <a:latin typeface="Comic Sans MS" pitchFamily="66" charset="0"/>
                </a:rPr>
                <a:t>aplicação</a:t>
              </a:r>
            </a:p>
            <a:p>
              <a:pPr algn="ctr" eaLnBrk="0" hangingPunct="0">
                <a:lnSpc>
                  <a:spcPct val="70000"/>
                </a:lnSpc>
              </a:pPr>
              <a:endParaRPr lang="pt-BR">
                <a:latin typeface="Comic Sans MS" pitchFamily="66" charset="0"/>
              </a:endParaRPr>
            </a:p>
            <a:p>
              <a:pPr algn="ctr" eaLnBrk="0" hangingPunct="0">
                <a:lnSpc>
                  <a:spcPct val="70000"/>
                </a:lnSpc>
              </a:pPr>
              <a:r>
                <a:rPr lang="pt-BR">
                  <a:latin typeface="Comic Sans MS" pitchFamily="66" charset="0"/>
                </a:rPr>
                <a:t>apresentação</a:t>
              </a:r>
            </a:p>
            <a:p>
              <a:pPr algn="ctr" eaLnBrk="0" hangingPunct="0">
                <a:lnSpc>
                  <a:spcPct val="70000"/>
                </a:lnSpc>
              </a:pPr>
              <a:endParaRPr lang="pt-BR">
                <a:latin typeface="Comic Sans MS" pitchFamily="66" charset="0"/>
              </a:endParaRPr>
            </a:p>
            <a:p>
              <a:pPr algn="ctr" eaLnBrk="0" hangingPunct="0">
                <a:lnSpc>
                  <a:spcPct val="70000"/>
                </a:lnSpc>
              </a:pPr>
              <a:r>
                <a:rPr lang="pt-BR">
                  <a:latin typeface="Comic Sans MS" pitchFamily="66" charset="0"/>
                </a:rPr>
                <a:t>sessão</a:t>
              </a:r>
            </a:p>
            <a:p>
              <a:pPr algn="ctr" eaLnBrk="0" hangingPunct="0">
                <a:lnSpc>
                  <a:spcPct val="70000"/>
                </a:lnSpc>
              </a:pPr>
              <a:endParaRPr lang="pt-BR">
                <a:latin typeface="Comic Sans MS" pitchFamily="66" charset="0"/>
              </a:endParaRPr>
            </a:p>
            <a:p>
              <a:pPr algn="ctr" eaLnBrk="0" hangingPunct="0">
                <a:lnSpc>
                  <a:spcPct val="70000"/>
                </a:lnSpc>
              </a:pPr>
              <a:r>
                <a:rPr lang="pt-BR">
                  <a:latin typeface="Comic Sans MS" pitchFamily="66" charset="0"/>
                </a:rPr>
                <a:t>transporte</a:t>
              </a:r>
            </a:p>
            <a:p>
              <a:pPr algn="ctr" eaLnBrk="0" hangingPunct="0">
                <a:lnSpc>
                  <a:spcPct val="70000"/>
                </a:lnSpc>
              </a:pPr>
              <a:endParaRPr lang="pt-BR">
                <a:latin typeface="Comic Sans MS" pitchFamily="66" charset="0"/>
              </a:endParaRPr>
            </a:p>
            <a:p>
              <a:pPr algn="ctr" eaLnBrk="0" hangingPunct="0">
                <a:lnSpc>
                  <a:spcPct val="70000"/>
                </a:lnSpc>
              </a:pPr>
              <a:r>
                <a:rPr lang="pt-BR">
                  <a:latin typeface="Comic Sans MS" pitchFamily="66" charset="0"/>
                </a:rPr>
                <a:t>rede</a:t>
              </a:r>
            </a:p>
            <a:p>
              <a:pPr algn="ctr" eaLnBrk="0" hangingPunct="0">
                <a:lnSpc>
                  <a:spcPct val="70000"/>
                </a:lnSpc>
              </a:pPr>
              <a:endParaRPr lang="pt-BR">
                <a:latin typeface="Comic Sans MS" pitchFamily="66" charset="0"/>
              </a:endParaRPr>
            </a:p>
            <a:p>
              <a:pPr algn="ctr" eaLnBrk="0" hangingPunct="0">
                <a:lnSpc>
                  <a:spcPct val="70000"/>
                </a:lnSpc>
              </a:pPr>
              <a:r>
                <a:rPr lang="pt-BR">
                  <a:latin typeface="Comic Sans MS" pitchFamily="66" charset="0"/>
                </a:rPr>
                <a:t>enlace</a:t>
              </a:r>
            </a:p>
            <a:p>
              <a:pPr algn="ctr" eaLnBrk="0" hangingPunct="0">
                <a:lnSpc>
                  <a:spcPct val="70000"/>
                </a:lnSpc>
              </a:pPr>
              <a:endParaRPr lang="pt-BR">
                <a:latin typeface="Comic Sans MS" pitchFamily="66" charset="0"/>
              </a:endParaRPr>
            </a:p>
            <a:p>
              <a:pPr algn="ctr" eaLnBrk="0" hangingPunct="0">
                <a:lnSpc>
                  <a:spcPct val="70000"/>
                </a:lnSpc>
              </a:pPr>
              <a:r>
                <a:rPr lang="pt-BR"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41994" name="Line 8"/>
            <p:cNvSpPr>
              <a:spLocks noChangeShapeType="1"/>
            </p:cNvSpPr>
            <p:nvPr/>
          </p:nvSpPr>
          <p:spPr bwMode="auto">
            <a:xfrm>
              <a:off x="3297" y="1918"/>
              <a:ext cx="1188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995" name="Line 9"/>
            <p:cNvSpPr>
              <a:spLocks noChangeShapeType="1"/>
            </p:cNvSpPr>
            <p:nvPr/>
          </p:nvSpPr>
          <p:spPr bwMode="auto">
            <a:xfrm>
              <a:off x="3306" y="2533"/>
              <a:ext cx="1188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996" name="Line 10"/>
            <p:cNvSpPr>
              <a:spLocks noChangeShapeType="1"/>
            </p:cNvSpPr>
            <p:nvPr/>
          </p:nvSpPr>
          <p:spPr bwMode="auto">
            <a:xfrm>
              <a:off x="3306" y="2873"/>
              <a:ext cx="1188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997" name="Line 11"/>
            <p:cNvSpPr>
              <a:spLocks noChangeShapeType="1"/>
            </p:cNvSpPr>
            <p:nvPr/>
          </p:nvSpPr>
          <p:spPr bwMode="auto">
            <a:xfrm>
              <a:off x="3307" y="3513"/>
              <a:ext cx="1188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998" name="Line 12"/>
            <p:cNvSpPr>
              <a:spLocks noChangeShapeType="1"/>
            </p:cNvSpPr>
            <p:nvPr/>
          </p:nvSpPr>
          <p:spPr bwMode="auto">
            <a:xfrm>
              <a:off x="3297" y="3209"/>
              <a:ext cx="1188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999" name="Line 13"/>
            <p:cNvSpPr>
              <a:spLocks noChangeShapeType="1"/>
            </p:cNvSpPr>
            <p:nvPr/>
          </p:nvSpPr>
          <p:spPr bwMode="auto">
            <a:xfrm>
              <a:off x="3296" y="2245"/>
              <a:ext cx="1188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2467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1024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4A43C0-0C51-4F43-B5EA-815B25FE9854}" type="slidenum">
              <a:rPr lang="en-US" smtClean="0"/>
              <a:pPr>
                <a:defRPr/>
              </a:pPr>
              <a:t>93</a:t>
            </a:fld>
            <a:endParaRPr lang="en-US" smtClean="0"/>
          </a:p>
        </p:txBody>
      </p:sp>
      <p:sp>
        <p:nvSpPr>
          <p:cNvPr id="10246" name="Freeform 2"/>
          <p:cNvSpPr>
            <a:spLocks/>
          </p:cNvSpPr>
          <p:nvPr/>
        </p:nvSpPr>
        <p:spPr bwMode="auto">
          <a:xfrm>
            <a:off x="3817938" y="1447800"/>
            <a:ext cx="4048125" cy="3833813"/>
          </a:xfrm>
          <a:custGeom>
            <a:avLst/>
            <a:gdLst>
              <a:gd name="T0" fmla="*/ 2147483647 w 2550"/>
              <a:gd name="T1" fmla="*/ 0 h 2415"/>
              <a:gd name="T2" fmla="*/ 2147483647 w 2550"/>
              <a:gd name="T3" fmla="*/ 0 h 2415"/>
              <a:gd name="T4" fmla="*/ 2147483647 w 2550"/>
              <a:gd name="T5" fmla="*/ 2147483647 h 2415"/>
              <a:gd name="T6" fmla="*/ 0 w 2550"/>
              <a:gd name="T7" fmla="*/ 2147483647 h 2415"/>
              <a:gd name="T8" fmla="*/ 0 60000 65536"/>
              <a:gd name="T9" fmla="*/ 0 60000 65536"/>
              <a:gd name="T10" fmla="*/ 0 60000 65536"/>
              <a:gd name="T11" fmla="*/ 0 60000 65536"/>
              <a:gd name="T12" fmla="*/ 0 w 2550"/>
              <a:gd name="T13" fmla="*/ 0 h 2415"/>
              <a:gd name="T14" fmla="*/ 2550 w 2550"/>
              <a:gd name="T15" fmla="*/ 2415 h 24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50" h="2415">
                <a:moveTo>
                  <a:pt x="592" y="0"/>
                </a:moveTo>
                <a:lnTo>
                  <a:pt x="2544" y="0"/>
                </a:lnTo>
                <a:lnTo>
                  <a:pt x="2550" y="2415"/>
                </a:lnTo>
                <a:lnTo>
                  <a:pt x="0" y="2415"/>
                </a:lnTo>
              </a:path>
            </a:pathLst>
          </a:cu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0247" name="Freeform 3"/>
          <p:cNvSpPr>
            <a:spLocks/>
          </p:cNvSpPr>
          <p:nvPr/>
        </p:nvSpPr>
        <p:spPr bwMode="auto">
          <a:xfrm>
            <a:off x="7129463" y="2246313"/>
            <a:ext cx="638175" cy="852487"/>
          </a:xfrm>
          <a:custGeom>
            <a:avLst/>
            <a:gdLst>
              <a:gd name="T0" fmla="*/ 2147483647 w 402"/>
              <a:gd name="T1" fmla="*/ 2147483647 h 537"/>
              <a:gd name="T2" fmla="*/ 2147483647 w 402"/>
              <a:gd name="T3" fmla="*/ 0 h 537"/>
              <a:gd name="T4" fmla="*/ 0 w 402"/>
              <a:gd name="T5" fmla="*/ 2147483647 h 537"/>
              <a:gd name="T6" fmla="*/ 2147483647 w 402"/>
              <a:gd name="T7" fmla="*/ 2147483647 h 537"/>
              <a:gd name="T8" fmla="*/ 2147483647 w 402"/>
              <a:gd name="T9" fmla="*/ 2147483647 h 53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2"/>
              <a:gd name="T16" fmla="*/ 0 h 537"/>
              <a:gd name="T17" fmla="*/ 402 w 402"/>
              <a:gd name="T18" fmla="*/ 537 h 53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2" h="537">
                <a:moveTo>
                  <a:pt x="402" y="363"/>
                </a:moveTo>
                <a:lnTo>
                  <a:pt x="28" y="0"/>
                </a:lnTo>
                <a:lnTo>
                  <a:pt x="0" y="470"/>
                </a:lnTo>
                <a:lnTo>
                  <a:pt x="242" y="537"/>
                </a:lnTo>
                <a:lnTo>
                  <a:pt x="402" y="363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0248" name="Text Box 4"/>
          <p:cNvSpPr txBox="1">
            <a:spLocks noChangeArrowheads="1"/>
          </p:cNvSpPr>
          <p:nvPr/>
        </p:nvSpPr>
        <p:spPr bwMode="auto">
          <a:xfrm>
            <a:off x="758825" y="696913"/>
            <a:ext cx="11382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mensagem</a:t>
            </a:r>
            <a:endParaRPr lang="en-US" sz="1600">
              <a:solidFill>
                <a:schemeClr val="accent2"/>
              </a:solidFill>
              <a:latin typeface="Comic Sans MS" pitchFamily="66" charset="0"/>
            </a:endParaRPr>
          </a:p>
        </p:txBody>
      </p:sp>
      <p:sp>
        <p:nvSpPr>
          <p:cNvPr id="10249" name="Text Box 5"/>
          <p:cNvSpPr txBox="1">
            <a:spLocks noChangeArrowheads="1"/>
          </p:cNvSpPr>
          <p:nvPr/>
        </p:nvSpPr>
        <p:spPr bwMode="auto">
          <a:xfrm>
            <a:off x="511175" y="971550"/>
            <a:ext cx="10779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segmento</a:t>
            </a:r>
            <a:endParaRPr lang="en-US" sz="1600">
              <a:solidFill>
                <a:schemeClr val="accent2"/>
              </a:solidFill>
              <a:latin typeface="Comic Sans MS" pitchFamily="66" charset="0"/>
            </a:endParaRPr>
          </a:p>
        </p:txBody>
      </p:sp>
      <p:sp>
        <p:nvSpPr>
          <p:cNvPr id="10250" name="Text Box 6"/>
          <p:cNvSpPr txBox="1">
            <a:spLocks noChangeArrowheads="1"/>
          </p:cNvSpPr>
          <p:nvPr/>
        </p:nvSpPr>
        <p:spPr bwMode="auto">
          <a:xfrm>
            <a:off x="203200" y="1284288"/>
            <a:ext cx="1181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datagrama</a:t>
            </a:r>
            <a:endParaRPr lang="en-US" sz="1600">
              <a:solidFill>
                <a:schemeClr val="accent2"/>
              </a:solidFill>
              <a:latin typeface="Comic Sans MS" pitchFamily="66" charset="0"/>
            </a:endParaRPr>
          </a:p>
        </p:txBody>
      </p:sp>
      <p:sp>
        <p:nvSpPr>
          <p:cNvPr id="10251" name="Text Box 7"/>
          <p:cNvSpPr txBox="1">
            <a:spLocks noChangeArrowheads="1"/>
          </p:cNvSpPr>
          <p:nvPr/>
        </p:nvSpPr>
        <p:spPr bwMode="auto">
          <a:xfrm>
            <a:off x="195263" y="1617663"/>
            <a:ext cx="8255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quadro</a:t>
            </a:r>
            <a:endParaRPr lang="en-US" sz="1600">
              <a:solidFill>
                <a:schemeClr val="accent2"/>
              </a:solidFill>
              <a:latin typeface="Comic Sans MS" pitchFamily="66" charset="0"/>
            </a:endParaRPr>
          </a:p>
        </p:txBody>
      </p:sp>
      <p:sp>
        <p:nvSpPr>
          <p:cNvPr id="10252" name="Text Box 8"/>
          <p:cNvSpPr txBox="1">
            <a:spLocks noChangeArrowheads="1"/>
          </p:cNvSpPr>
          <p:nvPr/>
        </p:nvSpPr>
        <p:spPr bwMode="auto">
          <a:xfrm>
            <a:off x="2613025" y="211138"/>
            <a:ext cx="1141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chemeClr val="accent2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10242" name="Object 9"/>
          <p:cNvGraphicFramePr>
            <a:graphicFrameLocks noChangeAspect="1"/>
          </p:cNvGraphicFramePr>
          <p:nvPr/>
        </p:nvGraphicFramePr>
        <p:xfrm>
          <a:off x="4098925" y="1201738"/>
          <a:ext cx="6461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68" name="Clip" r:id="rId4" imgW="1305000" imgH="1085760" progId="">
                  <p:embed/>
                </p:oleObj>
              </mc:Choice>
              <mc:Fallback>
                <p:oleObj name="Clip" r:id="rId4" imgW="1305000" imgH="1085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8925" y="1201738"/>
                        <a:ext cx="646113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3" name="Freeform 10"/>
          <p:cNvSpPr>
            <a:spLocks/>
          </p:cNvSpPr>
          <p:nvPr/>
        </p:nvSpPr>
        <p:spPr bwMode="auto">
          <a:xfrm>
            <a:off x="3868738" y="654050"/>
            <a:ext cx="360362" cy="1577975"/>
          </a:xfrm>
          <a:custGeom>
            <a:avLst/>
            <a:gdLst>
              <a:gd name="T0" fmla="*/ 2147483647 w 267"/>
              <a:gd name="T1" fmla="*/ 2147483647 h 1186"/>
              <a:gd name="T2" fmla="*/ 0 w 267"/>
              <a:gd name="T3" fmla="*/ 0 h 1186"/>
              <a:gd name="T4" fmla="*/ 0 w 267"/>
              <a:gd name="T5" fmla="*/ 2147483647 h 1186"/>
              <a:gd name="T6" fmla="*/ 2147483647 w 267"/>
              <a:gd name="T7" fmla="*/ 2147483647 h 1186"/>
              <a:gd name="T8" fmla="*/ 2147483647 w 267"/>
              <a:gd name="T9" fmla="*/ 2147483647 h 118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67"/>
              <a:gd name="T16" fmla="*/ 0 h 1186"/>
              <a:gd name="T17" fmla="*/ 267 w 267"/>
              <a:gd name="T18" fmla="*/ 1186 h 118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10254" name="Group 11"/>
          <p:cNvGrpSpPr>
            <a:grpSpLocks/>
          </p:cNvGrpSpPr>
          <p:nvPr/>
        </p:nvGrpSpPr>
        <p:grpSpPr bwMode="auto">
          <a:xfrm>
            <a:off x="7488238" y="2827338"/>
            <a:ext cx="976312" cy="277812"/>
            <a:chOff x="198" y="3765"/>
            <a:chExt cx="693" cy="287"/>
          </a:xfrm>
        </p:grpSpPr>
        <p:sp>
          <p:nvSpPr>
            <p:cNvPr id="10399" name="Freeform 12"/>
            <p:cNvSpPr>
              <a:spLocks/>
            </p:cNvSpPr>
            <p:nvPr/>
          </p:nvSpPr>
          <p:spPr bwMode="auto">
            <a:xfrm>
              <a:off x="198" y="3888"/>
              <a:ext cx="672" cy="164"/>
            </a:xfrm>
            <a:custGeom>
              <a:avLst/>
              <a:gdLst>
                <a:gd name="T0" fmla="*/ 179 w 672"/>
                <a:gd name="T1" fmla="*/ 0 h 164"/>
                <a:gd name="T2" fmla="*/ 672 w 672"/>
                <a:gd name="T3" fmla="*/ 0 h 164"/>
                <a:gd name="T4" fmla="*/ 508 w 672"/>
                <a:gd name="T5" fmla="*/ 164 h 164"/>
                <a:gd name="T6" fmla="*/ 0 w 672"/>
                <a:gd name="T7" fmla="*/ 164 h 164"/>
                <a:gd name="T8" fmla="*/ 179 w 672"/>
                <a:gd name="T9" fmla="*/ 0 h 1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164"/>
                <a:gd name="T17" fmla="*/ 672 w 672"/>
                <a:gd name="T18" fmla="*/ 164 h 1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164">
                  <a:moveTo>
                    <a:pt x="179" y="0"/>
                  </a:moveTo>
                  <a:lnTo>
                    <a:pt x="672" y="0"/>
                  </a:lnTo>
                  <a:lnTo>
                    <a:pt x="508" y="164"/>
                  </a:lnTo>
                  <a:lnTo>
                    <a:pt x="0" y="164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0400" name="Freeform 13"/>
            <p:cNvSpPr>
              <a:spLocks/>
            </p:cNvSpPr>
            <p:nvPr/>
          </p:nvSpPr>
          <p:spPr bwMode="auto">
            <a:xfrm>
              <a:off x="213" y="3765"/>
              <a:ext cx="658" cy="281"/>
            </a:xfrm>
            <a:custGeom>
              <a:avLst/>
              <a:gdLst>
                <a:gd name="T0" fmla="*/ 0 w 658"/>
                <a:gd name="T1" fmla="*/ 281 h 281"/>
                <a:gd name="T2" fmla="*/ 13 w 658"/>
                <a:gd name="T3" fmla="*/ 150 h 281"/>
                <a:gd name="T4" fmla="*/ 658 w 658"/>
                <a:gd name="T5" fmla="*/ 0 h 281"/>
                <a:gd name="T6" fmla="*/ 658 w 658"/>
                <a:gd name="T7" fmla="*/ 130 h 281"/>
                <a:gd name="T8" fmla="*/ 0 w 658"/>
                <a:gd name="T9" fmla="*/ 281 h 2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8"/>
                <a:gd name="T16" fmla="*/ 0 h 281"/>
                <a:gd name="T17" fmla="*/ 658 w 658"/>
                <a:gd name="T18" fmla="*/ 281 h 2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8" h="281">
                  <a:moveTo>
                    <a:pt x="0" y="281"/>
                  </a:moveTo>
                  <a:lnTo>
                    <a:pt x="13" y="150"/>
                  </a:lnTo>
                  <a:lnTo>
                    <a:pt x="658" y="0"/>
                  </a:lnTo>
                  <a:lnTo>
                    <a:pt x="658" y="130"/>
                  </a:lnTo>
                  <a:lnTo>
                    <a:pt x="0" y="281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0401" name="Freeform 14"/>
            <p:cNvSpPr>
              <a:spLocks/>
            </p:cNvSpPr>
            <p:nvPr/>
          </p:nvSpPr>
          <p:spPr bwMode="auto">
            <a:xfrm>
              <a:off x="219" y="3765"/>
              <a:ext cx="672" cy="164"/>
            </a:xfrm>
            <a:custGeom>
              <a:avLst/>
              <a:gdLst>
                <a:gd name="T0" fmla="*/ 179 w 672"/>
                <a:gd name="T1" fmla="*/ 0 h 164"/>
                <a:gd name="T2" fmla="*/ 672 w 672"/>
                <a:gd name="T3" fmla="*/ 0 h 164"/>
                <a:gd name="T4" fmla="*/ 508 w 672"/>
                <a:gd name="T5" fmla="*/ 164 h 164"/>
                <a:gd name="T6" fmla="*/ 0 w 672"/>
                <a:gd name="T7" fmla="*/ 164 h 164"/>
                <a:gd name="T8" fmla="*/ 179 w 672"/>
                <a:gd name="T9" fmla="*/ 0 h 1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164"/>
                <a:gd name="T17" fmla="*/ 672 w 672"/>
                <a:gd name="T18" fmla="*/ 164 h 1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164">
                  <a:moveTo>
                    <a:pt x="179" y="0"/>
                  </a:moveTo>
                  <a:lnTo>
                    <a:pt x="672" y="0"/>
                  </a:lnTo>
                  <a:lnTo>
                    <a:pt x="508" y="164"/>
                  </a:lnTo>
                  <a:lnTo>
                    <a:pt x="0" y="164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10402" name="Group 15"/>
            <p:cNvGrpSpPr>
              <a:grpSpLocks/>
            </p:cNvGrpSpPr>
            <p:nvPr/>
          </p:nvGrpSpPr>
          <p:grpSpPr bwMode="auto">
            <a:xfrm>
              <a:off x="423" y="3789"/>
              <a:ext cx="238" cy="103"/>
              <a:chOff x="2848" y="848"/>
              <a:chExt cx="140" cy="98"/>
            </a:xfrm>
          </p:grpSpPr>
          <p:sp>
            <p:nvSpPr>
              <p:cNvPr id="10407" name="Line 1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408" name="Line 1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409" name="Line 1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403" name="Group 19"/>
            <p:cNvGrpSpPr>
              <a:grpSpLocks/>
            </p:cNvGrpSpPr>
            <p:nvPr/>
          </p:nvGrpSpPr>
          <p:grpSpPr bwMode="auto">
            <a:xfrm flipV="1">
              <a:off x="437" y="3787"/>
              <a:ext cx="238" cy="103"/>
              <a:chOff x="2848" y="848"/>
              <a:chExt cx="140" cy="98"/>
            </a:xfrm>
          </p:grpSpPr>
          <p:sp>
            <p:nvSpPr>
              <p:cNvPr id="10404" name="Line 2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405" name="Line 2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406" name="Line 2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0255" name="Rectangle 23"/>
          <p:cNvSpPr>
            <a:spLocks noChangeArrowheads="1"/>
          </p:cNvSpPr>
          <p:nvPr/>
        </p:nvSpPr>
        <p:spPr bwMode="auto">
          <a:xfrm>
            <a:off x="2644775" y="660400"/>
            <a:ext cx="1296988" cy="154622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10256" name="Rectangle 24"/>
          <p:cNvSpPr>
            <a:spLocks noChangeArrowheads="1"/>
          </p:cNvSpPr>
          <p:nvPr/>
        </p:nvSpPr>
        <p:spPr bwMode="auto">
          <a:xfrm>
            <a:off x="2597150" y="731838"/>
            <a:ext cx="1273175" cy="15367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10257" name="Line 25"/>
          <p:cNvSpPr>
            <a:spLocks noChangeShapeType="1"/>
          </p:cNvSpPr>
          <p:nvPr/>
        </p:nvSpPr>
        <p:spPr bwMode="auto">
          <a:xfrm>
            <a:off x="2597150" y="1049338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58" name="Text Box 26"/>
          <p:cNvSpPr txBox="1">
            <a:spLocks noChangeArrowheads="1"/>
          </p:cNvSpPr>
          <p:nvPr/>
        </p:nvSpPr>
        <p:spPr bwMode="auto">
          <a:xfrm>
            <a:off x="2554288" y="698500"/>
            <a:ext cx="1408112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en-US" sz="1800">
                <a:latin typeface="Comic Sans MS" pitchFamily="66" charset="0"/>
              </a:rPr>
              <a:t>aplicação</a:t>
            </a:r>
          </a:p>
          <a:p>
            <a:pPr algn="ctr" eaLnBrk="0" hangingPunct="0">
              <a:lnSpc>
                <a:spcPct val="110000"/>
              </a:lnSpc>
            </a:pPr>
            <a:r>
              <a:rPr lang="en-US" sz="1800">
                <a:latin typeface="Comic Sans MS" pitchFamily="66" charset="0"/>
              </a:rPr>
              <a:t>transporte</a:t>
            </a:r>
          </a:p>
          <a:p>
            <a:pPr algn="ctr" eaLnBrk="0" hangingPunct="0">
              <a:lnSpc>
                <a:spcPct val="110000"/>
              </a:lnSpc>
            </a:pPr>
            <a:r>
              <a:rPr lang="en-US" sz="1800">
                <a:latin typeface="Comic Sans MS" pitchFamily="66" charset="0"/>
              </a:rPr>
              <a:t>rede</a:t>
            </a:r>
          </a:p>
          <a:p>
            <a:pPr algn="ctr" eaLnBrk="0" hangingPunct="0">
              <a:lnSpc>
                <a:spcPct val="110000"/>
              </a:lnSpc>
            </a:pPr>
            <a:r>
              <a:rPr lang="en-US" sz="1800">
                <a:latin typeface="Comic Sans MS" pitchFamily="66" charset="0"/>
              </a:rPr>
              <a:t>enlace</a:t>
            </a:r>
          </a:p>
          <a:p>
            <a:pPr algn="ctr" eaLnBrk="0" hangingPunct="0">
              <a:lnSpc>
                <a:spcPct val="110000"/>
              </a:lnSpc>
            </a:pPr>
            <a:r>
              <a:rPr lang="en-US" sz="1800">
                <a:latin typeface="Comic Sans MS" pitchFamily="66" charset="0"/>
              </a:rPr>
              <a:t>física</a:t>
            </a:r>
          </a:p>
        </p:txBody>
      </p:sp>
      <p:sp>
        <p:nvSpPr>
          <p:cNvPr id="10259" name="Line 27"/>
          <p:cNvSpPr>
            <a:spLocks noChangeShapeType="1"/>
          </p:cNvSpPr>
          <p:nvPr/>
        </p:nvSpPr>
        <p:spPr bwMode="auto">
          <a:xfrm>
            <a:off x="2605088" y="1370013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60" name="Line 28"/>
          <p:cNvSpPr>
            <a:spLocks noChangeShapeType="1"/>
          </p:cNvSpPr>
          <p:nvPr/>
        </p:nvSpPr>
        <p:spPr bwMode="auto">
          <a:xfrm>
            <a:off x="2609850" y="1651000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61" name="Line 29"/>
          <p:cNvSpPr>
            <a:spLocks noChangeShapeType="1"/>
          </p:cNvSpPr>
          <p:nvPr/>
        </p:nvSpPr>
        <p:spPr bwMode="auto">
          <a:xfrm>
            <a:off x="2609850" y="1927225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262" name="Group 30"/>
          <p:cNvGrpSpPr>
            <a:grpSpLocks/>
          </p:cNvGrpSpPr>
          <p:nvPr/>
        </p:nvGrpSpPr>
        <p:grpSpPr bwMode="auto">
          <a:xfrm>
            <a:off x="1041400" y="1641475"/>
            <a:ext cx="1479550" cy="303213"/>
            <a:chOff x="332" y="2224"/>
            <a:chExt cx="932" cy="191"/>
          </a:xfrm>
        </p:grpSpPr>
        <p:sp>
          <p:nvSpPr>
            <p:cNvPr id="10391" name="Rectangle 31"/>
            <p:cNvSpPr>
              <a:spLocks noChangeArrowheads="1"/>
            </p:cNvSpPr>
            <p:nvPr/>
          </p:nvSpPr>
          <p:spPr bwMode="auto">
            <a:xfrm>
              <a:off x="345" y="2241"/>
              <a:ext cx="840" cy="1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0392" name="Rectangle 32"/>
            <p:cNvSpPr>
              <a:spLocks noChangeArrowheads="1"/>
            </p:cNvSpPr>
            <p:nvPr/>
          </p:nvSpPr>
          <p:spPr bwMode="auto">
            <a:xfrm>
              <a:off x="706" y="2224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H</a:t>
              </a:r>
              <a:r>
                <a:rPr lang="en-US" sz="1800" baseline="-25000">
                  <a:latin typeface="Comic Sans MS" pitchFamily="66" charset="0"/>
                </a:rPr>
                <a:t>t</a:t>
              </a:r>
            </a:p>
          </p:txBody>
        </p:sp>
        <p:sp>
          <p:nvSpPr>
            <p:cNvPr id="10393" name="Rectangle 33"/>
            <p:cNvSpPr>
              <a:spLocks noChangeArrowheads="1"/>
            </p:cNvSpPr>
            <p:nvPr/>
          </p:nvSpPr>
          <p:spPr bwMode="auto">
            <a:xfrm>
              <a:off x="520" y="2224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H</a:t>
              </a:r>
              <a:r>
                <a:rPr lang="en-US" sz="1800" baseline="-25000">
                  <a:latin typeface="Comic Sans MS" pitchFamily="66" charset="0"/>
                </a:rPr>
                <a:t>n</a:t>
              </a:r>
            </a:p>
          </p:txBody>
        </p:sp>
        <p:sp>
          <p:nvSpPr>
            <p:cNvPr id="10394" name="Rectangle 34"/>
            <p:cNvSpPr>
              <a:spLocks noChangeArrowheads="1"/>
            </p:cNvSpPr>
            <p:nvPr/>
          </p:nvSpPr>
          <p:spPr bwMode="auto">
            <a:xfrm>
              <a:off x="332" y="2224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H</a:t>
              </a:r>
              <a:r>
                <a:rPr lang="en-US" sz="1800" baseline="-25000">
                  <a:latin typeface="Comic Sans MS" pitchFamily="66" charset="0"/>
                </a:rPr>
                <a:t>l</a:t>
              </a:r>
            </a:p>
          </p:txBody>
        </p:sp>
        <p:sp>
          <p:nvSpPr>
            <p:cNvPr id="10395" name="Rectangle 35"/>
            <p:cNvSpPr>
              <a:spLocks noChangeArrowheads="1"/>
            </p:cNvSpPr>
            <p:nvPr/>
          </p:nvSpPr>
          <p:spPr bwMode="auto">
            <a:xfrm>
              <a:off x="836" y="2225"/>
              <a:ext cx="428" cy="19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M</a:t>
              </a:r>
              <a:endParaRPr lang="en-US" sz="1400"/>
            </a:p>
          </p:txBody>
        </p:sp>
        <p:sp>
          <p:nvSpPr>
            <p:cNvPr id="10396" name="Line 36"/>
            <p:cNvSpPr>
              <a:spLocks noChangeShapeType="1"/>
            </p:cNvSpPr>
            <p:nvPr/>
          </p:nvSpPr>
          <p:spPr bwMode="auto">
            <a:xfrm>
              <a:off x="510" y="2241"/>
              <a:ext cx="0" cy="1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0397" name="Line 37"/>
            <p:cNvSpPr>
              <a:spLocks noChangeShapeType="1"/>
            </p:cNvSpPr>
            <p:nvPr/>
          </p:nvSpPr>
          <p:spPr bwMode="auto">
            <a:xfrm>
              <a:off x="690" y="2247"/>
              <a:ext cx="0" cy="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0398" name="Line 38"/>
            <p:cNvSpPr>
              <a:spLocks noChangeShapeType="1"/>
            </p:cNvSpPr>
            <p:nvPr/>
          </p:nvSpPr>
          <p:spPr bwMode="auto">
            <a:xfrm>
              <a:off x="882" y="2244"/>
              <a:ext cx="0" cy="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0263" name="Group 39"/>
          <p:cNvGrpSpPr>
            <a:grpSpLocks/>
          </p:cNvGrpSpPr>
          <p:nvPr/>
        </p:nvGrpSpPr>
        <p:grpSpPr bwMode="auto">
          <a:xfrm>
            <a:off x="1309688" y="1343025"/>
            <a:ext cx="1208087" cy="303213"/>
            <a:chOff x="501" y="1990"/>
            <a:chExt cx="761" cy="191"/>
          </a:xfrm>
        </p:grpSpPr>
        <p:sp>
          <p:nvSpPr>
            <p:cNvPr id="10385" name="Rectangle 40"/>
            <p:cNvSpPr>
              <a:spLocks noChangeArrowheads="1"/>
            </p:cNvSpPr>
            <p:nvPr/>
          </p:nvSpPr>
          <p:spPr bwMode="auto">
            <a:xfrm>
              <a:off x="501" y="2007"/>
              <a:ext cx="682" cy="1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0386" name="Rectangle 41"/>
            <p:cNvSpPr>
              <a:spLocks noChangeArrowheads="1"/>
            </p:cNvSpPr>
            <p:nvPr/>
          </p:nvSpPr>
          <p:spPr bwMode="auto">
            <a:xfrm>
              <a:off x="704" y="1990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H</a:t>
              </a:r>
              <a:r>
                <a:rPr lang="en-US" sz="1800" baseline="-25000">
                  <a:latin typeface="Comic Sans MS" pitchFamily="66" charset="0"/>
                </a:rPr>
                <a:t>t</a:t>
              </a:r>
            </a:p>
          </p:txBody>
        </p:sp>
        <p:sp>
          <p:nvSpPr>
            <p:cNvPr id="10387" name="Rectangle 42"/>
            <p:cNvSpPr>
              <a:spLocks noChangeArrowheads="1"/>
            </p:cNvSpPr>
            <p:nvPr/>
          </p:nvSpPr>
          <p:spPr bwMode="auto">
            <a:xfrm>
              <a:off x="518" y="1990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H</a:t>
              </a:r>
              <a:r>
                <a:rPr lang="en-US" sz="1800" baseline="-25000">
                  <a:latin typeface="Comic Sans MS" pitchFamily="66" charset="0"/>
                </a:rPr>
                <a:t>n</a:t>
              </a:r>
            </a:p>
          </p:txBody>
        </p:sp>
        <p:sp>
          <p:nvSpPr>
            <p:cNvPr id="10388" name="Rectangle 43"/>
            <p:cNvSpPr>
              <a:spLocks noChangeArrowheads="1"/>
            </p:cNvSpPr>
            <p:nvPr/>
          </p:nvSpPr>
          <p:spPr bwMode="auto">
            <a:xfrm>
              <a:off x="834" y="1991"/>
              <a:ext cx="428" cy="19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M</a:t>
              </a:r>
              <a:endParaRPr lang="en-US" sz="1400"/>
            </a:p>
          </p:txBody>
        </p:sp>
        <p:sp>
          <p:nvSpPr>
            <p:cNvPr id="10389" name="Line 44"/>
            <p:cNvSpPr>
              <a:spLocks noChangeShapeType="1"/>
            </p:cNvSpPr>
            <p:nvPr/>
          </p:nvSpPr>
          <p:spPr bwMode="auto">
            <a:xfrm>
              <a:off x="688" y="2013"/>
              <a:ext cx="0" cy="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0390" name="Line 45"/>
            <p:cNvSpPr>
              <a:spLocks noChangeShapeType="1"/>
            </p:cNvSpPr>
            <p:nvPr/>
          </p:nvSpPr>
          <p:spPr bwMode="auto">
            <a:xfrm>
              <a:off x="880" y="2010"/>
              <a:ext cx="0" cy="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0264" name="Group 46"/>
          <p:cNvGrpSpPr>
            <a:grpSpLocks/>
          </p:cNvGrpSpPr>
          <p:nvPr/>
        </p:nvGrpSpPr>
        <p:grpSpPr bwMode="auto">
          <a:xfrm>
            <a:off x="1612900" y="1035050"/>
            <a:ext cx="890588" cy="303213"/>
            <a:chOff x="645" y="1734"/>
            <a:chExt cx="561" cy="191"/>
          </a:xfrm>
        </p:grpSpPr>
        <p:sp>
          <p:nvSpPr>
            <p:cNvPr id="10381" name="Rectangle 47"/>
            <p:cNvSpPr>
              <a:spLocks noChangeArrowheads="1"/>
            </p:cNvSpPr>
            <p:nvPr/>
          </p:nvSpPr>
          <p:spPr bwMode="auto">
            <a:xfrm>
              <a:off x="645" y="1751"/>
              <a:ext cx="482" cy="1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0382" name="Rectangle 48"/>
            <p:cNvSpPr>
              <a:spLocks noChangeArrowheads="1"/>
            </p:cNvSpPr>
            <p:nvPr/>
          </p:nvSpPr>
          <p:spPr bwMode="auto">
            <a:xfrm>
              <a:off x="648" y="1734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H</a:t>
              </a:r>
              <a:r>
                <a:rPr lang="en-US" sz="1800" baseline="-25000">
                  <a:latin typeface="Comic Sans MS" pitchFamily="66" charset="0"/>
                </a:rPr>
                <a:t>t</a:t>
              </a:r>
            </a:p>
          </p:txBody>
        </p:sp>
        <p:sp>
          <p:nvSpPr>
            <p:cNvPr id="10383" name="Rectangle 49"/>
            <p:cNvSpPr>
              <a:spLocks noChangeArrowheads="1"/>
            </p:cNvSpPr>
            <p:nvPr/>
          </p:nvSpPr>
          <p:spPr bwMode="auto">
            <a:xfrm>
              <a:off x="778" y="1735"/>
              <a:ext cx="428" cy="19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M</a:t>
              </a:r>
              <a:endParaRPr lang="en-US" sz="1400"/>
            </a:p>
          </p:txBody>
        </p:sp>
        <p:sp>
          <p:nvSpPr>
            <p:cNvPr id="10384" name="Line 50"/>
            <p:cNvSpPr>
              <a:spLocks noChangeShapeType="1"/>
            </p:cNvSpPr>
            <p:nvPr/>
          </p:nvSpPr>
          <p:spPr bwMode="auto">
            <a:xfrm>
              <a:off x="824" y="1754"/>
              <a:ext cx="0" cy="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0265" name="Group 51"/>
          <p:cNvGrpSpPr>
            <a:grpSpLocks/>
          </p:cNvGrpSpPr>
          <p:nvPr/>
        </p:nvGrpSpPr>
        <p:grpSpPr bwMode="auto">
          <a:xfrm>
            <a:off x="1819275" y="723900"/>
            <a:ext cx="679450" cy="301625"/>
            <a:chOff x="780" y="1553"/>
            <a:chExt cx="428" cy="190"/>
          </a:xfrm>
        </p:grpSpPr>
        <p:sp>
          <p:nvSpPr>
            <p:cNvPr id="10379" name="Rectangle 52"/>
            <p:cNvSpPr>
              <a:spLocks noChangeArrowheads="1"/>
            </p:cNvSpPr>
            <p:nvPr/>
          </p:nvSpPr>
          <p:spPr bwMode="auto">
            <a:xfrm>
              <a:off x="817" y="1569"/>
              <a:ext cx="312" cy="1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0380" name="Rectangle 53"/>
            <p:cNvSpPr>
              <a:spLocks noChangeArrowheads="1"/>
            </p:cNvSpPr>
            <p:nvPr/>
          </p:nvSpPr>
          <p:spPr bwMode="auto">
            <a:xfrm>
              <a:off x="780" y="1553"/>
              <a:ext cx="428" cy="19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M</a:t>
              </a:r>
              <a:endParaRPr lang="en-US" sz="1400"/>
            </a:p>
          </p:txBody>
        </p:sp>
      </p:grpSp>
      <p:sp>
        <p:nvSpPr>
          <p:cNvPr id="10266" name="Text Box 54"/>
          <p:cNvSpPr txBox="1">
            <a:spLocks noChangeArrowheads="1"/>
          </p:cNvSpPr>
          <p:nvPr/>
        </p:nvSpPr>
        <p:spPr bwMode="auto">
          <a:xfrm>
            <a:off x="1804988" y="4157663"/>
            <a:ext cx="1054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solidFill>
                  <a:schemeClr val="accent2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10243" name="Object 55"/>
          <p:cNvGraphicFramePr>
            <a:graphicFrameLocks noChangeAspect="1"/>
          </p:cNvGraphicFramePr>
          <p:nvPr/>
        </p:nvGraphicFramePr>
        <p:xfrm>
          <a:off x="3209925" y="5087938"/>
          <a:ext cx="6461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69" name="Clip" r:id="rId6" imgW="1305000" imgH="1085760" progId="">
                  <p:embed/>
                </p:oleObj>
              </mc:Choice>
              <mc:Fallback>
                <p:oleObj name="Clip" r:id="rId6" imgW="1305000" imgH="1085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9925" y="5087938"/>
                        <a:ext cx="646113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7" name="Freeform 56"/>
          <p:cNvSpPr>
            <a:spLocks/>
          </p:cNvSpPr>
          <p:nvPr/>
        </p:nvSpPr>
        <p:spPr bwMode="auto">
          <a:xfrm>
            <a:off x="2979738" y="4540250"/>
            <a:ext cx="360362" cy="1577975"/>
          </a:xfrm>
          <a:custGeom>
            <a:avLst/>
            <a:gdLst>
              <a:gd name="T0" fmla="*/ 2147483647 w 267"/>
              <a:gd name="T1" fmla="*/ 2147483647 h 1186"/>
              <a:gd name="T2" fmla="*/ 0 w 267"/>
              <a:gd name="T3" fmla="*/ 0 h 1186"/>
              <a:gd name="T4" fmla="*/ 0 w 267"/>
              <a:gd name="T5" fmla="*/ 2147483647 h 1186"/>
              <a:gd name="T6" fmla="*/ 2147483647 w 267"/>
              <a:gd name="T7" fmla="*/ 2147483647 h 1186"/>
              <a:gd name="T8" fmla="*/ 2147483647 w 267"/>
              <a:gd name="T9" fmla="*/ 2147483647 h 118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67"/>
              <a:gd name="T16" fmla="*/ 0 h 1186"/>
              <a:gd name="T17" fmla="*/ 267 w 267"/>
              <a:gd name="T18" fmla="*/ 1186 h 118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0268" name="Rectangle 57"/>
          <p:cNvSpPr>
            <a:spLocks noChangeArrowheads="1"/>
          </p:cNvSpPr>
          <p:nvPr/>
        </p:nvSpPr>
        <p:spPr bwMode="auto">
          <a:xfrm>
            <a:off x="1755775" y="4546600"/>
            <a:ext cx="1296988" cy="154622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10269" name="Rectangle 58"/>
          <p:cNvSpPr>
            <a:spLocks noChangeArrowheads="1"/>
          </p:cNvSpPr>
          <p:nvPr/>
        </p:nvSpPr>
        <p:spPr bwMode="auto">
          <a:xfrm>
            <a:off x="1708150" y="4618038"/>
            <a:ext cx="1273175" cy="15367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10270" name="Line 59"/>
          <p:cNvSpPr>
            <a:spLocks noChangeShapeType="1"/>
          </p:cNvSpPr>
          <p:nvPr/>
        </p:nvSpPr>
        <p:spPr bwMode="auto">
          <a:xfrm>
            <a:off x="1708150" y="4935538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71" name="Line 60"/>
          <p:cNvSpPr>
            <a:spLocks noChangeShapeType="1"/>
          </p:cNvSpPr>
          <p:nvPr/>
        </p:nvSpPr>
        <p:spPr bwMode="auto">
          <a:xfrm>
            <a:off x="1716088" y="5256213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72" name="Line 61"/>
          <p:cNvSpPr>
            <a:spLocks noChangeShapeType="1"/>
          </p:cNvSpPr>
          <p:nvPr/>
        </p:nvSpPr>
        <p:spPr bwMode="auto">
          <a:xfrm>
            <a:off x="1720850" y="5537200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73" name="Line 62"/>
          <p:cNvSpPr>
            <a:spLocks noChangeShapeType="1"/>
          </p:cNvSpPr>
          <p:nvPr/>
        </p:nvSpPr>
        <p:spPr bwMode="auto">
          <a:xfrm>
            <a:off x="1720850" y="5813425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274" name="Group 63"/>
          <p:cNvGrpSpPr>
            <a:grpSpLocks/>
          </p:cNvGrpSpPr>
          <p:nvPr/>
        </p:nvGrpSpPr>
        <p:grpSpPr bwMode="auto">
          <a:xfrm>
            <a:off x="152400" y="5527675"/>
            <a:ext cx="1479550" cy="303213"/>
            <a:chOff x="332" y="2224"/>
            <a:chExt cx="932" cy="191"/>
          </a:xfrm>
        </p:grpSpPr>
        <p:sp>
          <p:nvSpPr>
            <p:cNvPr id="10371" name="Rectangle 64"/>
            <p:cNvSpPr>
              <a:spLocks noChangeArrowheads="1"/>
            </p:cNvSpPr>
            <p:nvPr/>
          </p:nvSpPr>
          <p:spPr bwMode="auto">
            <a:xfrm>
              <a:off x="345" y="2241"/>
              <a:ext cx="840" cy="1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0372" name="Rectangle 65"/>
            <p:cNvSpPr>
              <a:spLocks noChangeArrowheads="1"/>
            </p:cNvSpPr>
            <p:nvPr/>
          </p:nvSpPr>
          <p:spPr bwMode="auto">
            <a:xfrm>
              <a:off x="706" y="2224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H</a:t>
              </a:r>
              <a:r>
                <a:rPr lang="en-US" sz="1800" baseline="-25000">
                  <a:latin typeface="Comic Sans MS" pitchFamily="66" charset="0"/>
                </a:rPr>
                <a:t>t</a:t>
              </a:r>
            </a:p>
          </p:txBody>
        </p:sp>
        <p:sp>
          <p:nvSpPr>
            <p:cNvPr id="10373" name="Rectangle 66"/>
            <p:cNvSpPr>
              <a:spLocks noChangeArrowheads="1"/>
            </p:cNvSpPr>
            <p:nvPr/>
          </p:nvSpPr>
          <p:spPr bwMode="auto">
            <a:xfrm>
              <a:off x="520" y="2224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H</a:t>
              </a:r>
              <a:r>
                <a:rPr lang="en-US" sz="1800" baseline="-25000">
                  <a:latin typeface="Comic Sans MS" pitchFamily="66" charset="0"/>
                </a:rPr>
                <a:t>n</a:t>
              </a:r>
            </a:p>
          </p:txBody>
        </p:sp>
        <p:sp>
          <p:nvSpPr>
            <p:cNvPr id="10374" name="Rectangle 67"/>
            <p:cNvSpPr>
              <a:spLocks noChangeArrowheads="1"/>
            </p:cNvSpPr>
            <p:nvPr/>
          </p:nvSpPr>
          <p:spPr bwMode="auto">
            <a:xfrm>
              <a:off x="332" y="2224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H</a:t>
              </a:r>
              <a:r>
                <a:rPr lang="en-US" sz="1800" baseline="-25000">
                  <a:latin typeface="Comic Sans MS" pitchFamily="66" charset="0"/>
                </a:rPr>
                <a:t>l</a:t>
              </a:r>
            </a:p>
          </p:txBody>
        </p:sp>
        <p:sp>
          <p:nvSpPr>
            <p:cNvPr id="10375" name="Rectangle 68"/>
            <p:cNvSpPr>
              <a:spLocks noChangeArrowheads="1"/>
            </p:cNvSpPr>
            <p:nvPr/>
          </p:nvSpPr>
          <p:spPr bwMode="auto">
            <a:xfrm>
              <a:off x="836" y="2225"/>
              <a:ext cx="428" cy="19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M</a:t>
              </a:r>
              <a:endParaRPr lang="en-US" sz="1400"/>
            </a:p>
          </p:txBody>
        </p:sp>
        <p:sp>
          <p:nvSpPr>
            <p:cNvPr id="10376" name="Line 69"/>
            <p:cNvSpPr>
              <a:spLocks noChangeShapeType="1"/>
            </p:cNvSpPr>
            <p:nvPr/>
          </p:nvSpPr>
          <p:spPr bwMode="auto">
            <a:xfrm>
              <a:off x="510" y="2241"/>
              <a:ext cx="0" cy="1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0377" name="Line 70"/>
            <p:cNvSpPr>
              <a:spLocks noChangeShapeType="1"/>
            </p:cNvSpPr>
            <p:nvPr/>
          </p:nvSpPr>
          <p:spPr bwMode="auto">
            <a:xfrm>
              <a:off x="690" y="2247"/>
              <a:ext cx="0" cy="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0378" name="Line 71"/>
            <p:cNvSpPr>
              <a:spLocks noChangeShapeType="1"/>
            </p:cNvSpPr>
            <p:nvPr/>
          </p:nvSpPr>
          <p:spPr bwMode="auto">
            <a:xfrm>
              <a:off x="882" y="2244"/>
              <a:ext cx="0" cy="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0275" name="Group 72"/>
          <p:cNvGrpSpPr>
            <a:grpSpLocks/>
          </p:cNvGrpSpPr>
          <p:nvPr/>
        </p:nvGrpSpPr>
        <p:grpSpPr bwMode="auto">
          <a:xfrm>
            <a:off x="420688" y="5229225"/>
            <a:ext cx="1208087" cy="303213"/>
            <a:chOff x="501" y="1990"/>
            <a:chExt cx="761" cy="191"/>
          </a:xfrm>
        </p:grpSpPr>
        <p:sp>
          <p:nvSpPr>
            <p:cNvPr id="10365" name="Rectangle 73"/>
            <p:cNvSpPr>
              <a:spLocks noChangeArrowheads="1"/>
            </p:cNvSpPr>
            <p:nvPr/>
          </p:nvSpPr>
          <p:spPr bwMode="auto">
            <a:xfrm>
              <a:off x="501" y="2007"/>
              <a:ext cx="682" cy="1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0366" name="Rectangle 74"/>
            <p:cNvSpPr>
              <a:spLocks noChangeArrowheads="1"/>
            </p:cNvSpPr>
            <p:nvPr/>
          </p:nvSpPr>
          <p:spPr bwMode="auto">
            <a:xfrm>
              <a:off x="704" y="1990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H</a:t>
              </a:r>
              <a:r>
                <a:rPr lang="en-US" sz="1800" baseline="-25000">
                  <a:latin typeface="Comic Sans MS" pitchFamily="66" charset="0"/>
                </a:rPr>
                <a:t>t</a:t>
              </a:r>
            </a:p>
          </p:txBody>
        </p:sp>
        <p:sp>
          <p:nvSpPr>
            <p:cNvPr id="10367" name="Rectangle 75"/>
            <p:cNvSpPr>
              <a:spLocks noChangeArrowheads="1"/>
            </p:cNvSpPr>
            <p:nvPr/>
          </p:nvSpPr>
          <p:spPr bwMode="auto">
            <a:xfrm>
              <a:off x="518" y="1990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H</a:t>
              </a:r>
              <a:r>
                <a:rPr lang="en-US" sz="1800" baseline="-25000">
                  <a:latin typeface="Comic Sans MS" pitchFamily="66" charset="0"/>
                </a:rPr>
                <a:t>n</a:t>
              </a:r>
            </a:p>
          </p:txBody>
        </p:sp>
        <p:sp>
          <p:nvSpPr>
            <p:cNvPr id="10368" name="Rectangle 76"/>
            <p:cNvSpPr>
              <a:spLocks noChangeArrowheads="1"/>
            </p:cNvSpPr>
            <p:nvPr/>
          </p:nvSpPr>
          <p:spPr bwMode="auto">
            <a:xfrm>
              <a:off x="834" y="1991"/>
              <a:ext cx="428" cy="19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M</a:t>
              </a:r>
              <a:endParaRPr lang="en-US" sz="1400"/>
            </a:p>
          </p:txBody>
        </p:sp>
        <p:sp>
          <p:nvSpPr>
            <p:cNvPr id="10369" name="Line 77"/>
            <p:cNvSpPr>
              <a:spLocks noChangeShapeType="1"/>
            </p:cNvSpPr>
            <p:nvPr/>
          </p:nvSpPr>
          <p:spPr bwMode="auto">
            <a:xfrm>
              <a:off x="688" y="2013"/>
              <a:ext cx="0" cy="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0370" name="Line 78"/>
            <p:cNvSpPr>
              <a:spLocks noChangeShapeType="1"/>
            </p:cNvSpPr>
            <p:nvPr/>
          </p:nvSpPr>
          <p:spPr bwMode="auto">
            <a:xfrm>
              <a:off x="880" y="2010"/>
              <a:ext cx="0" cy="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0276" name="Group 79"/>
          <p:cNvGrpSpPr>
            <a:grpSpLocks/>
          </p:cNvGrpSpPr>
          <p:nvPr/>
        </p:nvGrpSpPr>
        <p:grpSpPr bwMode="auto">
          <a:xfrm>
            <a:off x="723900" y="4921250"/>
            <a:ext cx="890588" cy="303213"/>
            <a:chOff x="645" y="1734"/>
            <a:chExt cx="561" cy="191"/>
          </a:xfrm>
        </p:grpSpPr>
        <p:sp>
          <p:nvSpPr>
            <p:cNvPr id="10361" name="Rectangle 80"/>
            <p:cNvSpPr>
              <a:spLocks noChangeArrowheads="1"/>
            </p:cNvSpPr>
            <p:nvPr/>
          </p:nvSpPr>
          <p:spPr bwMode="auto">
            <a:xfrm>
              <a:off x="645" y="1751"/>
              <a:ext cx="482" cy="1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0362" name="Rectangle 81"/>
            <p:cNvSpPr>
              <a:spLocks noChangeArrowheads="1"/>
            </p:cNvSpPr>
            <p:nvPr/>
          </p:nvSpPr>
          <p:spPr bwMode="auto">
            <a:xfrm>
              <a:off x="648" y="1734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H</a:t>
              </a:r>
              <a:r>
                <a:rPr lang="en-US" sz="1800" baseline="-25000">
                  <a:latin typeface="Comic Sans MS" pitchFamily="66" charset="0"/>
                </a:rPr>
                <a:t>t</a:t>
              </a:r>
            </a:p>
          </p:txBody>
        </p:sp>
        <p:sp>
          <p:nvSpPr>
            <p:cNvPr id="10363" name="Rectangle 82"/>
            <p:cNvSpPr>
              <a:spLocks noChangeArrowheads="1"/>
            </p:cNvSpPr>
            <p:nvPr/>
          </p:nvSpPr>
          <p:spPr bwMode="auto">
            <a:xfrm>
              <a:off x="778" y="1735"/>
              <a:ext cx="428" cy="19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M</a:t>
              </a:r>
              <a:endParaRPr lang="en-US" sz="1400"/>
            </a:p>
          </p:txBody>
        </p:sp>
        <p:sp>
          <p:nvSpPr>
            <p:cNvPr id="10364" name="Line 83"/>
            <p:cNvSpPr>
              <a:spLocks noChangeShapeType="1"/>
            </p:cNvSpPr>
            <p:nvPr/>
          </p:nvSpPr>
          <p:spPr bwMode="auto">
            <a:xfrm>
              <a:off x="824" y="1754"/>
              <a:ext cx="0" cy="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0277" name="Group 84"/>
          <p:cNvGrpSpPr>
            <a:grpSpLocks/>
          </p:cNvGrpSpPr>
          <p:nvPr/>
        </p:nvGrpSpPr>
        <p:grpSpPr bwMode="auto">
          <a:xfrm>
            <a:off x="930275" y="4610100"/>
            <a:ext cx="679450" cy="301625"/>
            <a:chOff x="780" y="1553"/>
            <a:chExt cx="428" cy="190"/>
          </a:xfrm>
        </p:grpSpPr>
        <p:sp>
          <p:nvSpPr>
            <p:cNvPr id="10359" name="Rectangle 85"/>
            <p:cNvSpPr>
              <a:spLocks noChangeArrowheads="1"/>
            </p:cNvSpPr>
            <p:nvPr/>
          </p:nvSpPr>
          <p:spPr bwMode="auto">
            <a:xfrm>
              <a:off x="817" y="1569"/>
              <a:ext cx="312" cy="1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0360" name="Rectangle 86"/>
            <p:cNvSpPr>
              <a:spLocks noChangeArrowheads="1"/>
            </p:cNvSpPr>
            <p:nvPr/>
          </p:nvSpPr>
          <p:spPr bwMode="auto">
            <a:xfrm>
              <a:off x="780" y="1553"/>
              <a:ext cx="428" cy="19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M</a:t>
              </a:r>
              <a:endParaRPr lang="en-US" sz="1400"/>
            </a:p>
          </p:txBody>
        </p:sp>
      </p:grpSp>
      <p:grpSp>
        <p:nvGrpSpPr>
          <p:cNvPr id="10278" name="Group 87"/>
          <p:cNvGrpSpPr>
            <a:grpSpLocks/>
          </p:cNvGrpSpPr>
          <p:nvPr/>
        </p:nvGrpSpPr>
        <p:grpSpPr bwMode="auto">
          <a:xfrm>
            <a:off x="5654675" y="4164013"/>
            <a:ext cx="1387475" cy="1035050"/>
            <a:chOff x="3601" y="168"/>
            <a:chExt cx="874" cy="652"/>
          </a:xfrm>
        </p:grpSpPr>
        <p:sp>
          <p:nvSpPr>
            <p:cNvPr id="10354" name="Rectangle 88"/>
            <p:cNvSpPr>
              <a:spLocks noChangeArrowheads="1"/>
            </p:cNvSpPr>
            <p:nvPr/>
          </p:nvSpPr>
          <p:spPr bwMode="auto">
            <a:xfrm>
              <a:off x="3658" y="168"/>
              <a:ext cx="817" cy="59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0355" name="Rectangle 89"/>
            <p:cNvSpPr>
              <a:spLocks noChangeArrowheads="1"/>
            </p:cNvSpPr>
            <p:nvPr/>
          </p:nvSpPr>
          <p:spPr bwMode="auto">
            <a:xfrm>
              <a:off x="3628" y="213"/>
              <a:ext cx="802" cy="59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0356" name="Line 90"/>
            <p:cNvSpPr>
              <a:spLocks noChangeShapeType="1"/>
            </p:cNvSpPr>
            <p:nvPr/>
          </p:nvSpPr>
          <p:spPr bwMode="auto">
            <a:xfrm>
              <a:off x="3628" y="413"/>
              <a:ext cx="796" cy="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57" name="Text Box 91"/>
            <p:cNvSpPr txBox="1">
              <a:spLocks noChangeArrowheads="1"/>
            </p:cNvSpPr>
            <p:nvPr/>
          </p:nvSpPr>
          <p:spPr bwMode="auto">
            <a:xfrm>
              <a:off x="3601" y="192"/>
              <a:ext cx="830" cy="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110000"/>
                </a:lnSpc>
              </a:pPr>
              <a:r>
                <a:rPr lang="en-US" sz="1800">
                  <a:latin typeface="Comic Sans MS" pitchFamily="66" charset="0"/>
                </a:rPr>
                <a:t>rede</a:t>
              </a:r>
            </a:p>
            <a:p>
              <a:pPr algn="ctr" eaLnBrk="0" hangingPunct="0">
                <a:lnSpc>
                  <a:spcPct val="110000"/>
                </a:lnSpc>
              </a:pPr>
              <a:r>
                <a:rPr lang="en-US" sz="1800">
                  <a:latin typeface="Comic Sans MS" pitchFamily="66" charset="0"/>
                </a:rPr>
                <a:t>enlace</a:t>
              </a:r>
            </a:p>
            <a:p>
              <a:pPr algn="ctr" eaLnBrk="0" hangingPunct="0">
                <a:lnSpc>
                  <a:spcPct val="110000"/>
                </a:lnSpc>
              </a:pPr>
              <a:r>
                <a:rPr lang="en-US" sz="1800"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10358" name="Line 92"/>
            <p:cNvSpPr>
              <a:spLocks noChangeShapeType="1"/>
            </p:cNvSpPr>
            <p:nvPr/>
          </p:nvSpPr>
          <p:spPr bwMode="auto">
            <a:xfrm>
              <a:off x="3633" y="615"/>
              <a:ext cx="796" cy="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0279" name="Group 93"/>
          <p:cNvGrpSpPr>
            <a:grpSpLocks/>
          </p:cNvGrpSpPr>
          <p:nvPr/>
        </p:nvGrpSpPr>
        <p:grpSpPr bwMode="auto">
          <a:xfrm>
            <a:off x="5821363" y="2271713"/>
            <a:ext cx="1387475" cy="733425"/>
            <a:chOff x="4696" y="597"/>
            <a:chExt cx="874" cy="462"/>
          </a:xfrm>
        </p:grpSpPr>
        <p:sp>
          <p:nvSpPr>
            <p:cNvPr id="10350" name="Rectangle 94"/>
            <p:cNvSpPr>
              <a:spLocks noChangeArrowheads="1"/>
            </p:cNvSpPr>
            <p:nvPr/>
          </p:nvSpPr>
          <p:spPr bwMode="auto">
            <a:xfrm>
              <a:off x="4753" y="597"/>
              <a:ext cx="817" cy="41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0351" name="Rectangle 95"/>
            <p:cNvSpPr>
              <a:spLocks noChangeArrowheads="1"/>
            </p:cNvSpPr>
            <p:nvPr/>
          </p:nvSpPr>
          <p:spPr bwMode="auto">
            <a:xfrm>
              <a:off x="4723" y="642"/>
              <a:ext cx="802" cy="41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0352" name="Line 96"/>
            <p:cNvSpPr>
              <a:spLocks noChangeShapeType="1"/>
            </p:cNvSpPr>
            <p:nvPr/>
          </p:nvSpPr>
          <p:spPr bwMode="auto">
            <a:xfrm>
              <a:off x="4723" y="842"/>
              <a:ext cx="796" cy="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53" name="Text Box 97"/>
            <p:cNvSpPr txBox="1">
              <a:spLocks noChangeArrowheads="1"/>
            </p:cNvSpPr>
            <p:nvPr/>
          </p:nvSpPr>
          <p:spPr bwMode="auto">
            <a:xfrm>
              <a:off x="4696" y="621"/>
              <a:ext cx="830" cy="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110000"/>
                </a:lnSpc>
              </a:pPr>
              <a:r>
                <a:rPr lang="en-US" sz="1800">
                  <a:latin typeface="Comic Sans MS" pitchFamily="66" charset="0"/>
                </a:rPr>
                <a:t>enlace</a:t>
              </a:r>
            </a:p>
            <a:p>
              <a:pPr algn="ctr" eaLnBrk="0" hangingPunct="0">
                <a:lnSpc>
                  <a:spcPct val="110000"/>
                </a:lnSpc>
              </a:pPr>
              <a:r>
                <a:rPr lang="en-US" sz="1800">
                  <a:latin typeface="Comic Sans MS" pitchFamily="66" charset="0"/>
                </a:rPr>
                <a:t>física</a:t>
              </a:r>
            </a:p>
          </p:txBody>
        </p:sp>
      </p:grpSp>
      <p:sp>
        <p:nvSpPr>
          <p:cNvPr id="10280" name="Freeform 98"/>
          <p:cNvSpPr>
            <a:spLocks/>
          </p:cNvSpPr>
          <p:nvPr/>
        </p:nvSpPr>
        <p:spPr bwMode="auto">
          <a:xfrm>
            <a:off x="6978650" y="4156075"/>
            <a:ext cx="655638" cy="1135063"/>
          </a:xfrm>
          <a:custGeom>
            <a:avLst/>
            <a:gdLst>
              <a:gd name="T0" fmla="*/ 2147483647 w 413"/>
              <a:gd name="T1" fmla="*/ 2147483647 h 715"/>
              <a:gd name="T2" fmla="*/ 2147483647 w 413"/>
              <a:gd name="T3" fmla="*/ 0 h 715"/>
              <a:gd name="T4" fmla="*/ 0 w 413"/>
              <a:gd name="T5" fmla="*/ 2147483647 h 715"/>
              <a:gd name="T6" fmla="*/ 2147483647 w 413"/>
              <a:gd name="T7" fmla="*/ 2147483647 h 715"/>
              <a:gd name="T8" fmla="*/ 2147483647 w 413"/>
              <a:gd name="T9" fmla="*/ 2147483647 h 7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13"/>
              <a:gd name="T16" fmla="*/ 0 h 715"/>
              <a:gd name="T17" fmla="*/ 413 w 413"/>
              <a:gd name="T18" fmla="*/ 715 h 7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13" h="715">
                <a:moveTo>
                  <a:pt x="413" y="570"/>
                </a:moveTo>
                <a:lnTo>
                  <a:pt x="9" y="0"/>
                </a:lnTo>
                <a:lnTo>
                  <a:pt x="0" y="604"/>
                </a:lnTo>
                <a:lnTo>
                  <a:pt x="397" y="715"/>
                </a:lnTo>
                <a:lnTo>
                  <a:pt x="413" y="57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10281" name="Group 99"/>
          <p:cNvGrpSpPr>
            <a:grpSpLocks/>
          </p:cNvGrpSpPr>
          <p:nvPr/>
        </p:nvGrpSpPr>
        <p:grpSpPr bwMode="auto">
          <a:xfrm>
            <a:off x="7581900" y="4983163"/>
            <a:ext cx="766763" cy="433387"/>
            <a:chOff x="3600" y="219"/>
            <a:chExt cx="360" cy="175"/>
          </a:xfrm>
        </p:grpSpPr>
        <p:sp>
          <p:nvSpPr>
            <p:cNvPr id="10337" name="Oval 100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0338" name="Line 101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39" name="Line 102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40" name="Rectangle 103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0341" name="Oval 104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grpSp>
          <p:nvGrpSpPr>
            <p:cNvPr id="10342" name="Group 105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0347" name="Line 10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48" name="Line 10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49" name="Line 10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43" name="Group 109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0344" name="Line 11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45" name="Line 11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46" name="Line 11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0282" name="Freeform 113"/>
          <p:cNvSpPr>
            <a:spLocks/>
          </p:cNvSpPr>
          <p:nvPr/>
        </p:nvSpPr>
        <p:spPr bwMode="auto">
          <a:xfrm>
            <a:off x="1828800" y="533400"/>
            <a:ext cx="5264150" cy="5494338"/>
          </a:xfrm>
          <a:custGeom>
            <a:avLst/>
            <a:gdLst>
              <a:gd name="T0" fmla="*/ 2147483647 w 3316"/>
              <a:gd name="T1" fmla="*/ 0 h 3461"/>
              <a:gd name="T2" fmla="*/ 2147483647 w 3316"/>
              <a:gd name="T3" fmla="*/ 2147483647 h 3461"/>
              <a:gd name="T4" fmla="*/ 2147483647 w 3316"/>
              <a:gd name="T5" fmla="*/ 2147483647 h 3461"/>
              <a:gd name="T6" fmla="*/ 2147483647 w 3316"/>
              <a:gd name="T7" fmla="*/ 2147483647 h 3461"/>
              <a:gd name="T8" fmla="*/ 2147483647 w 3316"/>
              <a:gd name="T9" fmla="*/ 2147483647 h 3461"/>
              <a:gd name="T10" fmla="*/ 2147483647 w 3316"/>
              <a:gd name="T11" fmla="*/ 2147483647 h 3461"/>
              <a:gd name="T12" fmla="*/ 2147483647 w 3316"/>
              <a:gd name="T13" fmla="*/ 2147483647 h 3461"/>
              <a:gd name="T14" fmla="*/ 2147483647 w 3316"/>
              <a:gd name="T15" fmla="*/ 2147483647 h 3461"/>
              <a:gd name="T16" fmla="*/ 2147483647 w 3316"/>
              <a:gd name="T17" fmla="*/ 2147483647 h 3461"/>
              <a:gd name="T18" fmla="*/ 2147483647 w 3316"/>
              <a:gd name="T19" fmla="*/ 2147483647 h 3461"/>
              <a:gd name="T20" fmla="*/ 2147483647 w 3316"/>
              <a:gd name="T21" fmla="*/ 2147483647 h 3461"/>
              <a:gd name="T22" fmla="*/ 0 w 3316"/>
              <a:gd name="T23" fmla="*/ 2147483647 h 3461"/>
              <a:gd name="T24" fmla="*/ 0 w 3316"/>
              <a:gd name="T25" fmla="*/ 2147483647 h 346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316"/>
              <a:gd name="T40" fmla="*/ 0 h 3461"/>
              <a:gd name="T41" fmla="*/ 3316 w 3316"/>
              <a:gd name="T42" fmla="*/ 3461 h 346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316" h="3461">
                <a:moveTo>
                  <a:pt x="872" y="0"/>
                </a:moveTo>
                <a:lnTo>
                  <a:pt x="878" y="1481"/>
                </a:lnTo>
                <a:lnTo>
                  <a:pt x="2612" y="1481"/>
                </a:lnTo>
                <a:lnTo>
                  <a:pt x="2612" y="1179"/>
                </a:lnTo>
                <a:lnTo>
                  <a:pt x="3294" y="1179"/>
                </a:lnTo>
                <a:lnTo>
                  <a:pt x="3316" y="3131"/>
                </a:lnTo>
                <a:lnTo>
                  <a:pt x="3148" y="2986"/>
                </a:lnTo>
                <a:lnTo>
                  <a:pt x="3143" y="2387"/>
                </a:lnTo>
                <a:lnTo>
                  <a:pt x="2505" y="2387"/>
                </a:lnTo>
                <a:lnTo>
                  <a:pt x="2505" y="3070"/>
                </a:lnTo>
                <a:lnTo>
                  <a:pt x="1057" y="3461"/>
                </a:lnTo>
                <a:lnTo>
                  <a:pt x="0" y="3461"/>
                </a:lnTo>
                <a:lnTo>
                  <a:pt x="0" y="2505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283" name="Group 114"/>
          <p:cNvGrpSpPr>
            <a:grpSpLocks/>
          </p:cNvGrpSpPr>
          <p:nvPr/>
        </p:nvGrpSpPr>
        <p:grpSpPr bwMode="auto">
          <a:xfrm>
            <a:off x="4238625" y="4546600"/>
            <a:ext cx="1479550" cy="303213"/>
            <a:chOff x="332" y="2224"/>
            <a:chExt cx="932" cy="191"/>
          </a:xfrm>
        </p:grpSpPr>
        <p:sp>
          <p:nvSpPr>
            <p:cNvPr id="10329" name="Rectangle 115"/>
            <p:cNvSpPr>
              <a:spLocks noChangeArrowheads="1"/>
            </p:cNvSpPr>
            <p:nvPr/>
          </p:nvSpPr>
          <p:spPr bwMode="auto">
            <a:xfrm>
              <a:off x="345" y="2241"/>
              <a:ext cx="840" cy="1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0330" name="Rectangle 116"/>
            <p:cNvSpPr>
              <a:spLocks noChangeArrowheads="1"/>
            </p:cNvSpPr>
            <p:nvPr/>
          </p:nvSpPr>
          <p:spPr bwMode="auto">
            <a:xfrm>
              <a:off x="706" y="2224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H</a:t>
              </a:r>
              <a:r>
                <a:rPr lang="en-US" sz="1800" baseline="-25000">
                  <a:latin typeface="Comic Sans MS" pitchFamily="66" charset="0"/>
                </a:rPr>
                <a:t>t</a:t>
              </a:r>
            </a:p>
          </p:txBody>
        </p:sp>
        <p:sp>
          <p:nvSpPr>
            <p:cNvPr id="10331" name="Rectangle 117"/>
            <p:cNvSpPr>
              <a:spLocks noChangeArrowheads="1"/>
            </p:cNvSpPr>
            <p:nvPr/>
          </p:nvSpPr>
          <p:spPr bwMode="auto">
            <a:xfrm>
              <a:off x="520" y="2224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H</a:t>
              </a:r>
              <a:r>
                <a:rPr lang="en-US" sz="1800" baseline="-25000">
                  <a:latin typeface="Comic Sans MS" pitchFamily="66" charset="0"/>
                </a:rPr>
                <a:t>n</a:t>
              </a:r>
            </a:p>
          </p:txBody>
        </p:sp>
        <p:sp>
          <p:nvSpPr>
            <p:cNvPr id="10332" name="Rectangle 118"/>
            <p:cNvSpPr>
              <a:spLocks noChangeArrowheads="1"/>
            </p:cNvSpPr>
            <p:nvPr/>
          </p:nvSpPr>
          <p:spPr bwMode="auto">
            <a:xfrm>
              <a:off x="332" y="2224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H</a:t>
              </a:r>
              <a:r>
                <a:rPr lang="en-US" sz="1800" baseline="-25000">
                  <a:latin typeface="Comic Sans MS" pitchFamily="66" charset="0"/>
                </a:rPr>
                <a:t>l</a:t>
              </a:r>
            </a:p>
          </p:txBody>
        </p:sp>
        <p:sp>
          <p:nvSpPr>
            <p:cNvPr id="10333" name="Rectangle 119"/>
            <p:cNvSpPr>
              <a:spLocks noChangeArrowheads="1"/>
            </p:cNvSpPr>
            <p:nvPr/>
          </p:nvSpPr>
          <p:spPr bwMode="auto">
            <a:xfrm>
              <a:off x="836" y="2225"/>
              <a:ext cx="428" cy="19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M</a:t>
              </a:r>
              <a:endParaRPr lang="en-US" sz="1400"/>
            </a:p>
          </p:txBody>
        </p:sp>
        <p:sp>
          <p:nvSpPr>
            <p:cNvPr id="10334" name="Line 120"/>
            <p:cNvSpPr>
              <a:spLocks noChangeShapeType="1"/>
            </p:cNvSpPr>
            <p:nvPr/>
          </p:nvSpPr>
          <p:spPr bwMode="auto">
            <a:xfrm>
              <a:off x="510" y="2241"/>
              <a:ext cx="0" cy="1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0335" name="Line 121"/>
            <p:cNvSpPr>
              <a:spLocks noChangeShapeType="1"/>
            </p:cNvSpPr>
            <p:nvPr/>
          </p:nvSpPr>
          <p:spPr bwMode="auto">
            <a:xfrm>
              <a:off x="690" y="2247"/>
              <a:ext cx="0" cy="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0336" name="Line 122"/>
            <p:cNvSpPr>
              <a:spLocks noChangeShapeType="1"/>
            </p:cNvSpPr>
            <p:nvPr/>
          </p:nvSpPr>
          <p:spPr bwMode="auto">
            <a:xfrm>
              <a:off x="882" y="2244"/>
              <a:ext cx="0" cy="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0284" name="Group 123"/>
          <p:cNvGrpSpPr>
            <a:grpSpLocks/>
          </p:cNvGrpSpPr>
          <p:nvPr/>
        </p:nvGrpSpPr>
        <p:grpSpPr bwMode="auto">
          <a:xfrm>
            <a:off x="4497388" y="4240213"/>
            <a:ext cx="1208087" cy="303212"/>
            <a:chOff x="501" y="1990"/>
            <a:chExt cx="761" cy="191"/>
          </a:xfrm>
        </p:grpSpPr>
        <p:sp>
          <p:nvSpPr>
            <p:cNvPr id="10323" name="Rectangle 124"/>
            <p:cNvSpPr>
              <a:spLocks noChangeArrowheads="1"/>
            </p:cNvSpPr>
            <p:nvPr/>
          </p:nvSpPr>
          <p:spPr bwMode="auto">
            <a:xfrm>
              <a:off x="501" y="2007"/>
              <a:ext cx="682" cy="1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0324" name="Rectangle 125"/>
            <p:cNvSpPr>
              <a:spLocks noChangeArrowheads="1"/>
            </p:cNvSpPr>
            <p:nvPr/>
          </p:nvSpPr>
          <p:spPr bwMode="auto">
            <a:xfrm>
              <a:off x="704" y="1990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H</a:t>
              </a:r>
              <a:r>
                <a:rPr lang="en-US" sz="1800" baseline="-25000">
                  <a:latin typeface="Comic Sans MS" pitchFamily="66" charset="0"/>
                </a:rPr>
                <a:t>t</a:t>
              </a:r>
            </a:p>
          </p:txBody>
        </p:sp>
        <p:sp>
          <p:nvSpPr>
            <p:cNvPr id="10325" name="Rectangle 126"/>
            <p:cNvSpPr>
              <a:spLocks noChangeArrowheads="1"/>
            </p:cNvSpPr>
            <p:nvPr/>
          </p:nvSpPr>
          <p:spPr bwMode="auto">
            <a:xfrm>
              <a:off x="518" y="1990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H</a:t>
              </a:r>
              <a:r>
                <a:rPr lang="en-US" sz="1800" baseline="-25000">
                  <a:latin typeface="Comic Sans MS" pitchFamily="66" charset="0"/>
                </a:rPr>
                <a:t>n</a:t>
              </a:r>
            </a:p>
          </p:txBody>
        </p:sp>
        <p:sp>
          <p:nvSpPr>
            <p:cNvPr id="10326" name="Rectangle 127"/>
            <p:cNvSpPr>
              <a:spLocks noChangeArrowheads="1"/>
            </p:cNvSpPr>
            <p:nvPr/>
          </p:nvSpPr>
          <p:spPr bwMode="auto">
            <a:xfrm>
              <a:off x="834" y="1991"/>
              <a:ext cx="428" cy="19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M</a:t>
              </a:r>
              <a:endParaRPr lang="en-US" sz="1400"/>
            </a:p>
          </p:txBody>
        </p:sp>
        <p:sp>
          <p:nvSpPr>
            <p:cNvPr id="10327" name="Line 128"/>
            <p:cNvSpPr>
              <a:spLocks noChangeShapeType="1"/>
            </p:cNvSpPr>
            <p:nvPr/>
          </p:nvSpPr>
          <p:spPr bwMode="auto">
            <a:xfrm>
              <a:off x="688" y="2013"/>
              <a:ext cx="0" cy="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0328" name="Line 129"/>
            <p:cNvSpPr>
              <a:spLocks noChangeShapeType="1"/>
            </p:cNvSpPr>
            <p:nvPr/>
          </p:nvSpPr>
          <p:spPr bwMode="auto">
            <a:xfrm>
              <a:off x="880" y="2010"/>
              <a:ext cx="0" cy="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0285" name="Group 130"/>
          <p:cNvGrpSpPr>
            <a:grpSpLocks/>
          </p:cNvGrpSpPr>
          <p:nvPr/>
        </p:nvGrpSpPr>
        <p:grpSpPr bwMode="auto">
          <a:xfrm>
            <a:off x="7035800" y="4575175"/>
            <a:ext cx="1479550" cy="303213"/>
            <a:chOff x="332" y="2224"/>
            <a:chExt cx="932" cy="191"/>
          </a:xfrm>
        </p:grpSpPr>
        <p:sp>
          <p:nvSpPr>
            <p:cNvPr id="10315" name="Rectangle 131"/>
            <p:cNvSpPr>
              <a:spLocks noChangeArrowheads="1"/>
            </p:cNvSpPr>
            <p:nvPr/>
          </p:nvSpPr>
          <p:spPr bwMode="auto">
            <a:xfrm>
              <a:off x="345" y="2241"/>
              <a:ext cx="840" cy="1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0316" name="Rectangle 132"/>
            <p:cNvSpPr>
              <a:spLocks noChangeArrowheads="1"/>
            </p:cNvSpPr>
            <p:nvPr/>
          </p:nvSpPr>
          <p:spPr bwMode="auto">
            <a:xfrm>
              <a:off x="706" y="2224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H</a:t>
              </a:r>
              <a:r>
                <a:rPr lang="en-US" sz="1800" baseline="-25000">
                  <a:latin typeface="Comic Sans MS" pitchFamily="66" charset="0"/>
                </a:rPr>
                <a:t>t</a:t>
              </a:r>
            </a:p>
          </p:txBody>
        </p:sp>
        <p:sp>
          <p:nvSpPr>
            <p:cNvPr id="10317" name="Rectangle 133"/>
            <p:cNvSpPr>
              <a:spLocks noChangeArrowheads="1"/>
            </p:cNvSpPr>
            <p:nvPr/>
          </p:nvSpPr>
          <p:spPr bwMode="auto">
            <a:xfrm>
              <a:off x="520" y="2224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H</a:t>
              </a:r>
              <a:r>
                <a:rPr lang="en-US" sz="1800" baseline="-25000">
                  <a:latin typeface="Comic Sans MS" pitchFamily="66" charset="0"/>
                </a:rPr>
                <a:t>n</a:t>
              </a:r>
            </a:p>
          </p:txBody>
        </p:sp>
        <p:sp>
          <p:nvSpPr>
            <p:cNvPr id="10318" name="Rectangle 134"/>
            <p:cNvSpPr>
              <a:spLocks noChangeArrowheads="1"/>
            </p:cNvSpPr>
            <p:nvPr/>
          </p:nvSpPr>
          <p:spPr bwMode="auto">
            <a:xfrm>
              <a:off x="332" y="2224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H</a:t>
              </a:r>
              <a:r>
                <a:rPr lang="en-US" sz="1800" baseline="-25000">
                  <a:latin typeface="Comic Sans MS" pitchFamily="66" charset="0"/>
                </a:rPr>
                <a:t>l</a:t>
              </a:r>
            </a:p>
          </p:txBody>
        </p:sp>
        <p:sp>
          <p:nvSpPr>
            <p:cNvPr id="10319" name="Rectangle 135"/>
            <p:cNvSpPr>
              <a:spLocks noChangeArrowheads="1"/>
            </p:cNvSpPr>
            <p:nvPr/>
          </p:nvSpPr>
          <p:spPr bwMode="auto">
            <a:xfrm>
              <a:off x="836" y="2225"/>
              <a:ext cx="428" cy="19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M</a:t>
              </a:r>
              <a:endParaRPr lang="en-US" sz="1400"/>
            </a:p>
          </p:txBody>
        </p:sp>
        <p:sp>
          <p:nvSpPr>
            <p:cNvPr id="10320" name="Line 136"/>
            <p:cNvSpPr>
              <a:spLocks noChangeShapeType="1"/>
            </p:cNvSpPr>
            <p:nvPr/>
          </p:nvSpPr>
          <p:spPr bwMode="auto">
            <a:xfrm>
              <a:off x="510" y="2241"/>
              <a:ext cx="0" cy="1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0321" name="Line 137"/>
            <p:cNvSpPr>
              <a:spLocks noChangeShapeType="1"/>
            </p:cNvSpPr>
            <p:nvPr/>
          </p:nvSpPr>
          <p:spPr bwMode="auto">
            <a:xfrm>
              <a:off x="690" y="2247"/>
              <a:ext cx="0" cy="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0322" name="Line 138"/>
            <p:cNvSpPr>
              <a:spLocks noChangeShapeType="1"/>
            </p:cNvSpPr>
            <p:nvPr/>
          </p:nvSpPr>
          <p:spPr bwMode="auto">
            <a:xfrm>
              <a:off x="882" y="2244"/>
              <a:ext cx="0" cy="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0286" name="Group 139"/>
          <p:cNvGrpSpPr>
            <a:grpSpLocks/>
          </p:cNvGrpSpPr>
          <p:nvPr/>
        </p:nvGrpSpPr>
        <p:grpSpPr bwMode="auto">
          <a:xfrm>
            <a:off x="7294563" y="4268788"/>
            <a:ext cx="1208087" cy="303212"/>
            <a:chOff x="501" y="1990"/>
            <a:chExt cx="761" cy="191"/>
          </a:xfrm>
        </p:grpSpPr>
        <p:sp>
          <p:nvSpPr>
            <p:cNvPr id="10309" name="Rectangle 140"/>
            <p:cNvSpPr>
              <a:spLocks noChangeArrowheads="1"/>
            </p:cNvSpPr>
            <p:nvPr/>
          </p:nvSpPr>
          <p:spPr bwMode="auto">
            <a:xfrm>
              <a:off x="501" y="2007"/>
              <a:ext cx="682" cy="1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0310" name="Rectangle 141"/>
            <p:cNvSpPr>
              <a:spLocks noChangeArrowheads="1"/>
            </p:cNvSpPr>
            <p:nvPr/>
          </p:nvSpPr>
          <p:spPr bwMode="auto">
            <a:xfrm>
              <a:off x="704" y="1990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H</a:t>
              </a:r>
              <a:r>
                <a:rPr lang="en-US" sz="1800" baseline="-25000">
                  <a:latin typeface="Comic Sans MS" pitchFamily="66" charset="0"/>
                </a:rPr>
                <a:t>t</a:t>
              </a:r>
            </a:p>
          </p:txBody>
        </p:sp>
        <p:sp>
          <p:nvSpPr>
            <p:cNvPr id="10311" name="Rectangle 142"/>
            <p:cNvSpPr>
              <a:spLocks noChangeArrowheads="1"/>
            </p:cNvSpPr>
            <p:nvPr/>
          </p:nvSpPr>
          <p:spPr bwMode="auto">
            <a:xfrm>
              <a:off x="518" y="1990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H</a:t>
              </a:r>
              <a:r>
                <a:rPr lang="en-US" sz="1800" baseline="-25000">
                  <a:latin typeface="Comic Sans MS" pitchFamily="66" charset="0"/>
                </a:rPr>
                <a:t>n</a:t>
              </a:r>
            </a:p>
          </p:txBody>
        </p:sp>
        <p:sp>
          <p:nvSpPr>
            <p:cNvPr id="10312" name="Rectangle 143"/>
            <p:cNvSpPr>
              <a:spLocks noChangeArrowheads="1"/>
            </p:cNvSpPr>
            <p:nvPr/>
          </p:nvSpPr>
          <p:spPr bwMode="auto">
            <a:xfrm>
              <a:off x="834" y="1991"/>
              <a:ext cx="428" cy="19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M</a:t>
              </a:r>
              <a:endParaRPr lang="en-US" sz="1400"/>
            </a:p>
          </p:txBody>
        </p:sp>
        <p:sp>
          <p:nvSpPr>
            <p:cNvPr id="10313" name="Line 144"/>
            <p:cNvSpPr>
              <a:spLocks noChangeShapeType="1"/>
            </p:cNvSpPr>
            <p:nvPr/>
          </p:nvSpPr>
          <p:spPr bwMode="auto">
            <a:xfrm>
              <a:off x="688" y="2013"/>
              <a:ext cx="0" cy="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0314" name="Line 145"/>
            <p:cNvSpPr>
              <a:spLocks noChangeShapeType="1"/>
            </p:cNvSpPr>
            <p:nvPr/>
          </p:nvSpPr>
          <p:spPr bwMode="auto">
            <a:xfrm>
              <a:off x="880" y="2010"/>
              <a:ext cx="0" cy="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0287" name="Group 146"/>
          <p:cNvGrpSpPr>
            <a:grpSpLocks/>
          </p:cNvGrpSpPr>
          <p:nvPr/>
        </p:nvGrpSpPr>
        <p:grpSpPr bwMode="auto">
          <a:xfrm>
            <a:off x="4408488" y="2354263"/>
            <a:ext cx="1479550" cy="303212"/>
            <a:chOff x="332" y="2224"/>
            <a:chExt cx="932" cy="191"/>
          </a:xfrm>
        </p:grpSpPr>
        <p:sp>
          <p:nvSpPr>
            <p:cNvPr id="10301" name="Rectangle 147"/>
            <p:cNvSpPr>
              <a:spLocks noChangeArrowheads="1"/>
            </p:cNvSpPr>
            <p:nvPr/>
          </p:nvSpPr>
          <p:spPr bwMode="auto">
            <a:xfrm>
              <a:off x="345" y="2241"/>
              <a:ext cx="840" cy="1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0302" name="Rectangle 148"/>
            <p:cNvSpPr>
              <a:spLocks noChangeArrowheads="1"/>
            </p:cNvSpPr>
            <p:nvPr/>
          </p:nvSpPr>
          <p:spPr bwMode="auto">
            <a:xfrm>
              <a:off x="706" y="2224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H</a:t>
              </a:r>
              <a:r>
                <a:rPr lang="en-US" sz="1800" baseline="-25000">
                  <a:latin typeface="Comic Sans MS" pitchFamily="66" charset="0"/>
                </a:rPr>
                <a:t>t</a:t>
              </a:r>
            </a:p>
          </p:txBody>
        </p:sp>
        <p:sp>
          <p:nvSpPr>
            <p:cNvPr id="10303" name="Rectangle 149"/>
            <p:cNvSpPr>
              <a:spLocks noChangeArrowheads="1"/>
            </p:cNvSpPr>
            <p:nvPr/>
          </p:nvSpPr>
          <p:spPr bwMode="auto">
            <a:xfrm>
              <a:off x="520" y="2224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H</a:t>
              </a:r>
              <a:r>
                <a:rPr lang="en-US" sz="1800" baseline="-25000">
                  <a:latin typeface="Comic Sans MS" pitchFamily="66" charset="0"/>
                </a:rPr>
                <a:t>n</a:t>
              </a:r>
            </a:p>
          </p:txBody>
        </p:sp>
        <p:sp>
          <p:nvSpPr>
            <p:cNvPr id="10304" name="Rectangle 150"/>
            <p:cNvSpPr>
              <a:spLocks noChangeArrowheads="1"/>
            </p:cNvSpPr>
            <p:nvPr/>
          </p:nvSpPr>
          <p:spPr bwMode="auto">
            <a:xfrm>
              <a:off x="332" y="2224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H</a:t>
              </a:r>
              <a:r>
                <a:rPr lang="en-US" sz="1800" baseline="-25000">
                  <a:latin typeface="Comic Sans MS" pitchFamily="66" charset="0"/>
                </a:rPr>
                <a:t>l</a:t>
              </a:r>
            </a:p>
          </p:txBody>
        </p:sp>
        <p:sp>
          <p:nvSpPr>
            <p:cNvPr id="10305" name="Rectangle 151"/>
            <p:cNvSpPr>
              <a:spLocks noChangeArrowheads="1"/>
            </p:cNvSpPr>
            <p:nvPr/>
          </p:nvSpPr>
          <p:spPr bwMode="auto">
            <a:xfrm>
              <a:off x="836" y="2225"/>
              <a:ext cx="428" cy="19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M</a:t>
              </a:r>
              <a:endParaRPr lang="en-US" sz="1400"/>
            </a:p>
          </p:txBody>
        </p:sp>
        <p:sp>
          <p:nvSpPr>
            <p:cNvPr id="10306" name="Line 152"/>
            <p:cNvSpPr>
              <a:spLocks noChangeShapeType="1"/>
            </p:cNvSpPr>
            <p:nvPr/>
          </p:nvSpPr>
          <p:spPr bwMode="auto">
            <a:xfrm>
              <a:off x="510" y="2241"/>
              <a:ext cx="0" cy="1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0307" name="Line 153"/>
            <p:cNvSpPr>
              <a:spLocks noChangeShapeType="1"/>
            </p:cNvSpPr>
            <p:nvPr/>
          </p:nvSpPr>
          <p:spPr bwMode="auto">
            <a:xfrm>
              <a:off x="690" y="2247"/>
              <a:ext cx="0" cy="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0308" name="Line 154"/>
            <p:cNvSpPr>
              <a:spLocks noChangeShapeType="1"/>
            </p:cNvSpPr>
            <p:nvPr/>
          </p:nvSpPr>
          <p:spPr bwMode="auto">
            <a:xfrm>
              <a:off x="882" y="2244"/>
              <a:ext cx="0" cy="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0288" name="Group 155"/>
          <p:cNvGrpSpPr>
            <a:grpSpLocks/>
          </p:cNvGrpSpPr>
          <p:nvPr/>
        </p:nvGrpSpPr>
        <p:grpSpPr bwMode="auto">
          <a:xfrm>
            <a:off x="7250113" y="2382838"/>
            <a:ext cx="1479550" cy="303212"/>
            <a:chOff x="332" y="2224"/>
            <a:chExt cx="932" cy="191"/>
          </a:xfrm>
        </p:grpSpPr>
        <p:sp>
          <p:nvSpPr>
            <p:cNvPr id="10293" name="Rectangle 156"/>
            <p:cNvSpPr>
              <a:spLocks noChangeArrowheads="1"/>
            </p:cNvSpPr>
            <p:nvPr/>
          </p:nvSpPr>
          <p:spPr bwMode="auto">
            <a:xfrm>
              <a:off x="345" y="2241"/>
              <a:ext cx="840" cy="1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0294" name="Rectangle 157"/>
            <p:cNvSpPr>
              <a:spLocks noChangeArrowheads="1"/>
            </p:cNvSpPr>
            <p:nvPr/>
          </p:nvSpPr>
          <p:spPr bwMode="auto">
            <a:xfrm>
              <a:off x="706" y="2224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H</a:t>
              </a:r>
              <a:r>
                <a:rPr lang="en-US" sz="1800" baseline="-25000">
                  <a:latin typeface="Comic Sans MS" pitchFamily="66" charset="0"/>
                </a:rPr>
                <a:t>t</a:t>
              </a:r>
            </a:p>
          </p:txBody>
        </p:sp>
        <p:sp>
          <p:nvSpPr>
            <p:cNvPr id="10295" name="Rectangle 158"/>
            <p:cNvSpPr>
              <a:spLocks noChangeArrowheads="1"/>
            </p:cNvSpPr>
            <p:nvPr/>
          </p:nvSpPr>
          <p:spPr bwMode="auto">
            <a:xfrm>
              <a:off x="520" y="2224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H</a:t>
              </a:r>
              <a:r>
                <a:rPr lang="en-US" sz="1800" baseline="-25000">
                  <a:latin typeface="Comic Sans MS" pitchFamily="66" charset="0"/>
                </a:rPr>
                <a:t>n</a:t>
              </a:r>
            </a:p>
          </p:txBody>
        </p:sp>
        <p:sp>
          <p:nvSpPr>
            <p:cNvPr id="10296" name="Rectangle 159"/>
            <p:cNvSpPr>
              <a:spLocks noChangeArrowheads="1"/>
            </p:cNvSpPr>
            <p:nvPr/>
          </p:nvSpPr>
          <p:spPr bwMode="auto">
            <a:xfrm>
              <a:off x="332" y="2224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H</a:t>
              </a:r>
              <a:r>
                <a:rPr lang="en-US" sz="1800" baseline="-25000">
                  <a:latin typeface="Comic Sans MS" pitchFamily="66" charset="0"/>
                </a:rPr>
                <a:t>l</a:t>
              </a:r>
            </a:p>
          </p:txBody>
        </p:sp>
        <p:sp>
          <p:nvSpPr>
            <p:cNvPr id="10297" name="Rectangle 160"/>
            <p:cNvSpPr>
              <a:spLocks noChangeArrowheads="1"/>
            </p:cNvSpPr>
            <p:nvPr/>
          </p:nvSpPr>
          <p:spPr bwMode="auto">
            <a:xfrm>
              <a:off x="836" y="2225"/>
              <a:ext cx="428" cy="19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400">
                  <a:latin typeface="Comic Sans MS" pitchFamily="66" charset="0"/>
                </a:rPr>
                <a:t>M</a:t>
              </a:r>
              <a:endParaRPr lang="en-US" sz="1400"/>
            </a:p>
          </p:txBody>
        </p:sp>
        <p:sp>
          <p:nvSpPr>
            <p:cNvPr id="10298" name="Line 161"/>
            <p:cNvSpPr>
              <a:spLocks noChangeShapeType="1"/>
            </p:cNvSpPr>
            <p:nvPr/>
          </p:nvSpPr>
          <p:spPr bwMode="auto">
            <a:xfrm>
              <a:off x="510" y="2241"/>
              <a:ext cx="0" cy="1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0299" name="Line 162"/>
            <p:cNvSpPr>
              <a:spLocks noChangeShapeType="1"/>
            </p:cNvSpPr>
            <p:nvPr/>
          </p:nvSpPr>
          <p:spPr bwMode="auto">
            <a:xfrm>
              <a:off x="690" y="2247"/>
              <a:ext cx="0" cy="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0300" name="Line 163"/>
            <p:cNvSpPr>
              <a:spLocks noChangeShapeType="1"/>
            </p:cNvSpPr>
            <p:nvPr/>
          </p:nvSpPr>
          <p:spPr bwMode="auto">
            <a:xfrm>
              <a:off x="882" y="2244"/>
              <a:ext cx="0" cy="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0289" name="Text Box 164"/>
          <p:cNvSpPr txBox="1">
            <a:spLocks noChangeArrowheads="1"/>
          </p:cNvSpPr>
          <p:nvPr/>
        </p:nvSpPr>
        <p:spPr bwMode="auto">
          <a:xfrm>
            <a:off x="7818438" y="5437188"/>
            <a:ext cx="1143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>
                <a:latin typeface="Comic Sans MS" pitchFamily="66" charset="0"/>
              </a:rPr>
              <a:t>roteador</a:t>
            </a:r>
          </a:p>
        </p:txBody>
      </p:sp>
      <p:sp>
        <p:nvSpPr>
          <p:cNvPr id="10290" name="Text Box 165"/>
          <p:cNvSpPr txBox="1">
            <a:spLocks noChangeArrowheads="1"/>
          </p:cNvSpPr>
          <p:nvPr/>
        </p:nvSpPr>
        <p:spPr bwMode="auto">
          <a:xfrm>
            <a:off x="7935913" y="3098800"/>
            <a:ext cx="8731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>
                <a:latin typeface="Comic Sans MS" pitchFamily="66" charset="0"/>
              </a:rPr>
              <a:t>switch</a:t>
            </a:r>
          </a:p>
        </p:txBody>
      </p:sp>
      <p:sp>
        <p:nvSpPr>
          <p:cNvPr id="10291" name="Rectangle 166"/>
          <p:cNvSpPr>
            <a:spLocks noGrp="1" noChangeArrowheads="1"/>
          </p:cNvSpPr>
          <p:nvPr>
            <p:ph type="title"/>
          </p:nvPr>
        </p:nvSpPr>
        <p:spPr>
          <a:xfrm>
            <a:off x="4995863" y="58738"/>
            <a:ext cx="3805237" cy="1143000"/>
          </a:xfrm>
        </p:spPr>
        <p:txBody>
          <a:bodyPr/>
          <a:lstStyle/>
          <a:p>
            <a:r>
              <a:rPr lang="pt-BR" sz="3600" smtClean="0"/>
              <a:t>Encapsulamento</a:t>
            </a:r>
          </a:p>
        </p:txBody>
      </p:sp>
      <p:sp>
        <p:nvSpPr>
          <p:cNvPr id="10292" name="Text Box 167"/>
          <p:cNvSpPr txBox="1">
            <a:spLocks noChangeArrowheads="1"/>
          </p:cNvSpPr>
          <p:nvPr/>
        </p:nvSpPr>
        <p:spPr bwMode="auto">
          <a:xfrm>
            <a:off x="1662113" y="4583113"/>
            <a:ext cx="1408112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en-US" sz="1800">
                <a:latin typeface="Comic Sans MS" pitchFamily="66" charset="0"/>
              </a:rPr>
              <a:t>aplicação</a:t>
            </a:r>
          </a:p>
          <a:p>
            <a:pPr algn="ctr" eaLnBrk="0" hangingPunct="0">
              <a:lnSpc>
                <a:spcPct val="110000"/>
              </a:lnSpc>
            </a:pPr>
            <a:r>
              <a:rPr lang="en-US" sz="1800">
                <a:latin typeface="Comic Sans MS" pitchFamily="66" charset="0"/>
              </a:rPr>
              <a:t>transporte</a:t>
            </a:r>
          </a:p>
          <a:p>
            <a:pPr algn="ctr" eaLnBrk="0" hangingPunct="0">
              <a:lnSpc>
                <a:spcPct val="110000"/>
              </a:lnSpc>
            </a:pPr>
            <a:r>
              <a:rPr lang="en-US" sz="1800">
                <a:latin typeface="Comic Sans MS" pitchFamily="66" charset="0"/>
              </a:rPr>
              <a:t>rede</a:t>
            </a:r>
          </a:p>
          <a:p>
            <a:pPr algn="ctr" eaLnBrk="0" hangingPunct="0">
              <a:lnSpc>
                <a:spcPct val="110000"/>
              </a:lnSpc>
            </a:pPr>
            <a:r>
              <a:rPr lang="en-US" sz="1800">
                <a:latin typeface="Comic Sans MS" pitchFamily="66" charset="0"/>
              </a:rPr>
              <a:t>enlace</a:t>
            </a:r>
          </a:p>
          <a:p>
            <a:pPr algn="ctr" eaLnBrk="0" hangingPunct="0">
              <a:lnSpc>
                <a:spcPct val="110000"/>
              </a:lnSpc>
            </a:pPr>
            <a:r>
              <a:rPr lang="en-US" sz="1800">
                <a:latin typeface="Comic Sans MS" pitchFamily="66" charset="0"/>
              </a:rPr>
              <a:t>física</a:t>
            </a:r>
          </a:p>
        </p:txBody>
      </p:sp>
    </p:spTree>
    <p:extLst>
      <p:ext uri="{BB962C8B-B14F-4D97-AF65-F5344CB8AC3E}">
        <p14:creationId xmlns:p14="http://schemas.microsoft.com/office/powerpoint/2010/main" val="289795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Roteiro do Capítulo 1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1.1 O Que </a:t>
            </a:r>
            <a:r>
              <a:rPr lang="pt-BR" sz="2400" i="1" dirty="0" smtClean="0"/>
              <a:t>é</a:t>
            </a:r>
            <a:r>
              <a:rPr lang="pt-BR" sz="2400" dirty="0" smtClean="0"/>
              <a:t> a Internet?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1.2 A Borda (Periferia) da Internet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1.3 O Núcleo da Rede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1.4 Atraso, perda e vazão em redes de comutação de pacotes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1.5 Camadas de protocolos e seus modelos de serviços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>
                <a:solidFill>
                  <a:srgbClr val="C00000"/>
                </a:solidFill>
              </a:rPr>
              <a:t>1.6 Redes sob ameaça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1.7 História das redes de computadores e da Internet</a:t>
            </a:r>
          </a:p>
        </p:txBody>
      </p:sp>
      <p:sp>
        <p:nvSpPr>
          <p:cNvPr id="54277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5CA228E-D66C-44FC-8DC2-2E0456165C08}" type="slidenum">
              <a:rPr lang="en-US" smtClean="0"/>
              <a:pPr/>
              <a:t>94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8721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4403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DF07AF-403A-4D23-94D9-9D3A68EB791C}" type="slidenum">
              <a:rPr lang="en-US" smtClean="0"/>
              <a:pPr>
                <a:defRPr/>
              </a:pPr>
              <a:t>95</a:t>
            </a:fld>
            <a:endParaRPr lang="en-US" smtClean="0"/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Segurança de Redes</a:t>
            </a:r>
          </a:p>
        </p:txBody>
      </p:sp>
      <p:sp>
        <p:nvSpPr>
          <p:cNvPr id="440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65250"/>
            <a:ext cx="8097838" cy="5119688"/>
          </a:xfrm>
        </p:spPr>
        <p:txBody>
          <a:bodyPr/>
          <a:lstStyle/>
          <a:p>
            <a:r>
              <a:rPr lang="pt-BR" sz="2400" dirty="0" smtClean="0">
                <a:solidFill>
                  <a:srgbClr val="FF0000"/>
                </a:solidFill>
              </a:rPr>
              <a:t>O campo de segurança de redes lida com:</a:t>
            </a:r>
          </a:p>
          <a:p>
            <a:pPr lvl="1"/>
            <a:r>
              <a:rPr lang="pt-BR" sz="2000" dirty="0" smtClean="0"/>
              <a:t>como os vilões podem atacar as redes</a:t>
            </a:r>
          </a:p>
          <a:p>
            <a:pPr lvl="1"/>
            <a:r>
              <a:rPr lang="pt-BR" sz="2000" dirty="0" smtClean="0"/>
              <a:t>como podemos defender as redes contra ataques</a:t>
            </a:r>
          </a:p>
          <a:p>
            <a:pPr lvl="1"/>
            <a:r>
              <a:rPr lang="pt-BR" sz="2000" dirty="0" smtClean="0"/>
              <a:t>como projetar arquiteturas que sejam imunes a ataques</a:t>
            </a:r>
          </a:p>
          <a:p>
            <a:pPr lvl="1"/>
            <a:endParaRPr lang="pt-BR" sz="2000" dirty="0" smtClean="0"/>
          </a:p>
          <a:p>
            <a:r>
              <a:rPr lang="pt-BR" sz="2400" dirty="0" smtClean="0">
                <a:solidFill>
                  <a:srgbClr val="FF0000"/>
                </a:solidFill>
              </a:rPr>
              <a:t>A Internet não foi projetada inicialmente com (muita) segurança em mente </a:t>
            </a:r>
          </a:p>
          <a:p>
            <a:pPr lvl="1"/>
            <a:r>
              <a:rPr lang="pt-BR" sz="2000" i="1" dirty="0" smtClean="0"/>
              <a:t>visão original:</a:t>
            </a:r>
            <a:r>
              <a:rPr lang="pt-BR" sz="2000" dirty="0" smtClean="0"/>
              <a:t> “um grupo de usuários mutuamente confiáveis conectados a uma rede transparente </a:t>
            </a:r>
            <a:r>
              <a:rPr lang="pt-BR" sz="2000" dirty="0" smtClean="0">
                <a:sym typeface="Wingdings" pitchFamily="2" charset="2"/>
              </a:rPr>
              <a:t></a:t>
            </a:r>
            <a:endParaRPr lang="pt-BR" sz="2000" dirty="0" smtClean="0"/>
          </a:p>
          <a:p>
            <a:pPr lvl="1"/>
            <a:r>
              <a:rPr lang="pt-BR" sz="2000" dirty="0" smtClean="0"/>
              <a:t>Projetistas dos protocolos Internet estão “correndo atrás do prejuízo”</a:t>
            </a:r>
          </a:p>
          <a:p>
            <a:pPr lvl="1"/>
            <a:r>
              <a:rPr lang="pt-BR" sz="2000" dirty="0" smtClean="0"/>
              <a:t>Considerações sobre segurança em todas as camadas!</a:t>
            </a:r>
          </a:p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376453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45059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82EB10-055C-4553-ADC1-8B84DAD0F3B3}" type="slidenum">
              <a:rPr lang="en-US" smtClean="0"/>
              <a:pPr>
                <a:defRPr/>
              </a:pPr>
              <a:t>96</a:t>
            </a:fld>
            <a:endParaRPr lang="en-US" smtClean="0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13713" cy="1143000"/>
          </a:xfrm>
        </p:spPr>
        <p:txBody>
          <a:bodyPr/>
          <a:lstStyle/>
          <a:p>
            <a:r>
              <a:rPr lang="pt-BR" sz="3600" dirty="0" smtClean="0"/>
              <a:t>Os vilões podem colocar </a:t>
            </a:r>
            <a:r>
              <a:rPr lang="pt-BR" sz="3600" i="1" dirty="0" err="1" smtClean="0"/>
              <a:t>malware</a:t>
            </a:r>
            <a:r>
              <a:rPr lang="pt-BR" sz="3600" dirty="0" smtClean="0"/>
              <a:t> no seu hospedeiro através da Internet</a:t>
            </a:r>
          </a:p>
        </p:txBody>
      </p:sp>
      <p:sp>
        <p:nvSpPr>
          <p:cNvPr id="45061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74675" y="1489075"/>
            <a:ext cx="7710488" cy="4772025"/>
          </a:xfrm>
        </p:spPr>
        <p:txBody>
          <a:bodyPr/>
          <a:lstStyle/>
          <a:p>
            <a:r>
              <a:rPr lang="pt-BR" sz="2400" dirty="0" smtClean="0"/>
              <a:t>O </a:t>
            </a:r>
            <a:r>
              <a:rPr lang="pt-BR" sz="2400" i="1" dirty="0" err="1" smtClean="0"/>
              <a:t>Malware</a:t>
            </a:r>
            <a:r>
              <a:rPr lang="pt-BR" sz="2400" dirty="0" smtClean="0"/>
              <a:t> pode entrar nos hospedeiros através de:</a:t>
            </a:r>
          </a:p>
          <a:p>
            <a:pPr lvl="1"/>
            <a:r>
              <a:rPr lang="pt-BR" sz="2000" dirty="0" smtClean="0">
                <a:solidFill>
                  <a:schemeClr val="accent2"/>
                </a:solidFill>
              </a:rPr>
              <a:t>vírus</a:t>
            </a:r>
            <a:r>
              <a:rPr lang="pt-BR" sz="2000" dirty="0" smtClean="0"/>
              <a:t>: infecção </a:t>
            </a:r>
            <a:r>
              <a:rPr lang="pt-BR" sz="2000" dirty="0" err="1" smtClean="0"/>
              <a:t>autoreplicante</a:t>
            </a:r>
            <a:r>
              <a:rPr lang="pt-BR" sz="2000" dirty="0" smtClean="0"/>
              <a:t> através da recepção/ execução de um objeto (ex., anexo de e-mail) </a:t>
            </a:r>
          </a:p>
          <a:p>
            <a:pPr lvl="1"/>
            <a:r>
              <a:rPr lang="pt-BR" sz="2000" dirty="0" err="1" smtClean="0">
                <a:solidFill>
                  <a:schemeClr val="accent2"/>
                </a:solidFill>
              </a:rPr>
              <a:t>Worms</a:t>
            </a:r>
            <a:r>
              <a:rPr lang="pt-BR" sz="2000" dirty="0" smtClean="0"/>
              <a:t>: </a:t>
            </a:r>
            <a:r>
              <a:rPr lang="pt-BR" sz="2000" dirty="0"/>
              <a:t>infecção </a:t>
            </a:r>
            <a:r>
              <a:rPr lang="pt-BR" sz="2000" dirty="0" err="1"/>
              <a:t>autoreplicante</a:t>
            </a:r>
            <a:r>
              <a:rPr lang="pt-BR" sz="2000" dirty="0"/>
              <a:t> através da </a:t>
            </a:r>
            <a:r>
              <a:rPr lang="pt-BR" sz="2000" dirty="0" smtClean="0"/>
              <a:t>recepção passiva </a:t>
            </a:r>
            <a:r>
              <a:rPr lang="pt-BR" sz="2000" dirty="0"/>
              <a:t>de um objeto </a:t>
            </a:r>
            <a:r>
              <a:rPr lang="pt-BR" sz="2000" dirty="0" smtClean="0"/>
              <a:t>que se </a:t>
            </a:r>
            <a:r>
              <a:rPr lang="pt-BR" sz="2000" dirty="0" err="1" smtClean="0"/>
              <a:t>autoexecuta</a:t>
            </a:r>
            <a:r>
              <a:rPr lang="pt-BR" sz="2000" dirty="0" smtClean="0"/>
              <a:t/>
            </a:r>
            <a:br>
              <a:rPr lang="pt-BR" sz="2000" dirty="0" smtClean="0"/>
            </a:br>
            <a:endParaRPr lang="pt-BR" sz="2000" dirty="0" smtClean="0"/>
          </a:p>
          <a:p>
            <a:r>
              <a:rPr lang="pt-BR" sz="2400" i="1" dirty="0" smtClean="0">
                <a:solidFill>
                  <a:schemeClr val="accent2"/>
                </a:solidFill>
              </a:rPr>
              <a:t>Spyware</a:t>
            </a:r>
            <a:r>
              <a:rPr lang="pt-BR" sz="2400" dirty="0" smtClean="0">
                <a:solidFill>
                  <a:schemeClr val="accent2"/>
                </a:solidFill>
              </a:rPr>
              <a:t> </a:t>
            </a:r>
            <a:r>
              <a:rPr lang="pt-BR" sz="2400" dirty="0" smtClean="0"/>
              <a:t>pode registrar teclas digitadas, sítios web visitados, carregar informações para sítio de coleta.</a:t>
            </a:r>
          </a:p>
          <a:p>
            <a:endParaRPr lang="pt-BR" sz="2400" dirty="0" smtClean="0"/>
          </a:p>
          <a:p>
            <a:r>
              <a:rPr lang="pt-BR" sz="2400" dirty="0" smtClean="0"/>
              <a:t>Hospedeiro infectado podem ser incluídos numa </a:t>
            </a:r>
            <a:r>
              <a:rPr lang="pt-BR" sz="2400" i="1" dirty="0" err="1" smtClean="0">
                <a:solidFill>
                  <a:schemeClr val="accent2"/>
                </a:solidFill>
              </a:rPr>
              <a:t>botnet</a:t>
            </a:r>
            <a:r>
              <a:rPr lang="pt-BR" sz="2400" dirty="0" smtClean="0"/>
              <a:t>, usada para gerar spams e ataques </a:t>
            </a:r>
            <a:r>
              <a:rPr lang="pt-BR" sz="2400" dirty="0" err="1" smtClean="0"/>
              <a:t>DDoS</a:t>
            </a:r>
            <a:r>
              <a:rPr lang="pt-BR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6148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11280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01B6A4-8712-4341-BA93-FE6E9F3D5039}" type="slidenum">
              <a:rPr lang="en-US" smtClean="0"/>
              <a:pPr>
                <a:defRPr/>
              </a:pPr>
              <a:t>97</a:t>
            </a:fld>
            <a:endParaRPr lang="en-US" smtClean="0"/>
          </a:p>
        </p:txBody>
      </p:sp>
      <p:sp>
        <p:nvSpPr>
          <p:cNvPr id="112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Ataque a servidores e à infra-estrutura da rede</a:t>
            </a:r>
          </a:p>
        </p:txBody>
      </p:sp>
      <p:sp>
        <p:nvSpPr>
          <p:cNvPr id="112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2275" y="1584325"/>
            <a:ext cx="8132763" cy="11715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2400" i="1" dirty="0" smtClean="0">
                <a:solidFill>
                  <a:srgbClr val="FF0000"/>
                </a:solidFill>
              </a:rPr>
              <a:t>Negação de serviço (</a:t>
            </a:r>
            <a:r>
              <a:rPr lang="pt-BR" sz="2400" i="1" dirty="0" err="1" smtClean="0">
                <a:solidFill>
                  <a:srgbClr val="FF0000"/>
                </a:solidFill>
              </a:rPr>
              <a:t>DoS</a:t>
            </a:r>
            <a:r>
              <a:rPr lang="pt-BR" sz="2400" i="1" dirty="0" smtClean="0">
                <a:solidFill>
                  <a:srgbClr val="FF0000"/>
                </a:solidFill>
              </a:rPr>
              <a:t>): </a:t>
            </a:r>
            <a:r>
              <a:rPr lang="pt-BR" sz="2400" dirty="0" smtClean="0"/>
              <a:t>atacantes deixam os recursos (servidor, banda) indisponíveis para o tráfego legítimo sobrecarregando o recurso com tráfego falso</a:t>
            </a:r>
          </a:p>
        </p:txBody>
      </p:sp>
      <p:sp>
        <p:nvSpPr>
          <p:cNvPr id="281604" name="Rectangle 4"/>
          <p:cNvSpPr>
            <a:spLocks noChangeArrowheads="1"/>
          </p:cNvSpPr>
          <p:nvPr/>
        </p:nvSpPr>
        <p:spPr bwMode="auto">
          <a:xfrm>
            <a:off x="287338" y="3059113"/>
            <a:ext cx="4114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AutoNum type="arabicPeriod"/>
            </a:pPr>
            <a:r>
              <a:rPr lang="pt-BR">
                <a:latin typeface="Comic Sans MS" pitchFamily="66" charset="0"/>
              </a:rPr>
              <a:t>seleciona o alvo</a:t>
            </a:r>
          </a:p>
        </p:txBody>
      </p:sp>
      <p:sp>
        <p:nvSpPr>
          <p:cNvPr id="281605" name="Rectangle 5"/>
          <p:cNvSpPr>
            <a:spLocks noChangeArrowheads="1"/>
          </p:cNvSpPr>
          <p:nvPr/>
        </p:nvSpPr>
        <p:spPr bwMode="auto">
          <a:xfrm>
            <a:off x="247650" y="3578225"/>
            <a:ext cx="379571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AutoNum type="arabicPeriod" startAt="2"/>
            </a:pPr>
            <a:r>
              <a:rPr lang="pt-BR">
                <a:latin typeface="Comic Sans MS" pitchFamily="66" charset="0"/>
              </a:rPr>
              <a:t>Invade hospedeiros na rede (vide botnet) </a:t>
            </a:r>
          </a:p>
        </p:txBody>
      </p:sp>
      <p:sp>
        <p:nvSpPr>
          <p:cNvPr id="281606" name="Rectangle 6"/>
          <p:cNvSpPr>
            <a:spLocks noChangeArrowheads="1"/>
          </p:cNvSpPr>
          <p:nvPr/>
        </p:nvSpPr>
        <p:spPr bwMode="auto">
          <a:xfrm>
            <a:off x="261938" y="4568825"/>
            <a:ext cx="4114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AutoNum type="arabicPeriod" startAt="3"/>
            </a:pPr>
            <a:r>
              <a:rPr lang="pt-BR">
                <a:latin typeface="Comic Sans MS" pitchFamily="66" charset="0"/>
              </a:rPr>
              <a:t>envia pacotes para o alvo a partir de hospedeiros invadidos</a:t>
            </a:r>
          </a:p>
        </p:txBody>
      </p:sp>
      <p:grpSp>
        <p:nvGrpSpPr>
          <p:cNvPr id="11286" name="Group 74"/>
          <p:cNvGrpSpPr>
            <a:grpSpLocks/>
          </p:cNvGrpSpPr>
          <p:nvPr/>
        </p:nvGrpSpPr>
        <p:grpSpPr bwMode="auto">
          <a:xfrm>
            <a:off x="4519613" y="2995613"/>
            <a:ext cx="3641725" cy="3559175"/>
            <a:chOff x="2820" y="1549"/>
            <a:chExt cx="2294" cy="2242"/>
          </a:xfrm>
        </p:grpSpPr>
        <p:grpSp>
          <p:nvGrpSpPr>
            <p:cNvPr id="11287" name="Group 20"/>
            <p:cNvGrpSpPr>
              <a:grpSpLocks/>
            </p:cNvGrpSpPr>
            <p:nvPr/>
          </p:nvGrpSpPr>
          <p:grpSpPr bwMode="auto">
            <a:xfrm>
              <a:off x="4029" y="2155"/>
              <a:ext cx="233" cy="530"/>
              <a:chOff x="5086" y="1108"/>
              <a:chExt cx="198" cy="417"/>
            </a:xfrm>
          </p:grpSpPr>
          <p:sp>
            <p:nvSpPr>
              <p:cNvPr id="11310" name="AutoShape 8"/>
              <p:cNvSpPr>
                <a:spLocks noChangeArrowheads="1"/>
              </p:cNvSpPr>
              <p:nvPr/>
            </p:nvSpPr>
            <p:spPr bwMode="auto">
              <a:xfrm>
                <a:off x="5086" y="1428"/>
                <a:ext cx="198" cy="97"/>
              </a:xfrm>
              <a:prstGeom prst="parallelogram">
                <a:avLst>
                  <a:gd name="adj" fmla="val 78635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pt-BR"/>
              </a:p>
            </p:txBody>
          </p:sp>
          <p:sp>
            <p:nvSpPr>
              <p:cNvPr id="11311" name="Rectangle 9"/>
              <p:cNvSpPr>
                <a:spLocks noChangeArrowheads="1"/>
              </p:cNvSpPr>
              <p:nvPr/>
            </p:nvSpPr>
            <p:spPr bwMode="auto">
              <a:xfrm>
                <a:off x="5186" y="1111"/>
                <a:ext cx="91" cy="320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pt-BR"/>
              </a:p>
            </p:txBody>
          </p:sp>
          <p:sp>
            <p:nvSpPr>
              <p:cNvPr id="11312" name="Rectangle 10"/>
              <p:cNvSpPr>
                <a:spLocks noChangeArrowheads="1"/>
              </p:cNvSpPr>
              <p:nvPr/>
            </p:nvSpPr>
            <p:spPr bwMode="auto">
              <a:xfrm>
                <a:off x="5087" y="1202"/>
                <a:ext cx="126" cy="320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pt-BR"/>
              </a:p>
            </p:txBody>
          </p:sp>
          <p:sp>
            <p:nvSpPr>
              <p:cNvPr id="11313" name="AutoShape 11"/>
              <p:cNvSpPr>
                <a:spLocks noChangeArrowheads="1"/>
              </p:cNvSpPr>
              <p:nvPr/>
            </p:nvSpPr>
            <p:spPr bwMode="auto">
              <a:xfrm>
                <a:off x="5086" y="1108"/>
                <a:ext cx="198" cy="97"/>
              </a:xfrm>
              <a:prstGeom prst="parallelogram">
                <a:avLst>
                  <a:gd name="adj" fmla="val 78635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pt-BR"/>
              </a:p>
            </p:txBody>
          </p:sp>
          <p:sp>
            <p:nvSpPr>
              <p:cNvPr id="11314" name="Line 12"/>
              <p:cNvSpPr>
                <a:spLocks noChangeShapeType="1"/>
              </p:cNvSpPr>
              <p:nvPr/>
            </p:nvSpPr>
            <p:spPr bwMode="auto">
              <a:xfrm>
                <a:off x="5284" y="1115"/>
                <a:ext cx="0" cy="3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15" name="Line 13"/>
              <p:cNvSpPr>
                <a:spLocks noChangeShapeType="1"/>
              </p:cNvSpPr>
              <p:nvPr/>
            </p:nvSpPr>
            <p:spPr bwMode="auto">
              <a:xfrm flipH="1">
                <a:off x="5213" y="1428"/>
                <a:ext cx="71" cy="9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16" name="Rectangle 14"/>
              <p:cNvSpPr>
                <a:spLocks noChangeArrowheads="1"/>
              </p:cNvSpPr>
              <p:nvPr/>
            </p:nvSpPr>
            <p:spPr bwMode="auto">
              <a:xfrm>
                <a:off x="5104" y="1244"/>
                <a:ext cx="82" cy="18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pt-BR"/>
              </a:p>
            </p:txBody>
          </p:sp>
          <p:sp>
            <p:nvSpPr>
              <p:cNvPr id="11317" name="Rectangle 15"/>
              <p:cNvSpPr>
                <a:spLocks noChangeArrowheads="1"/>
              </p:cNvSpPr>
              <p:nvPr/>
            </p:nvSpPr>
            <p:spPr bwMode="auto">
              <a:xfrm>
                <a:off x="5115" y="1300"/>
                <a:ext cx="63" cy="6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pt-BR"/>
              </a:p>
            </p:txBody>
          </p:sp>
        </p:grpSp>
        <p:graphicFrame>
          <p:nvGraphicFramePr>
            <p:cNvPr id="11266" name="Object 2"/>
            <p:cNvGraphicFramePr>
              <a:graphicFrameLocks noChangeAspect="1"/>
            </p:cNvGraphicFramePr>
            <p:nvPr/>
          </p:nvGraphicFramePr>
          <p:xfrm>
            <a:off x="4513" y="1549"/>
            <a:ext cx="344" cy="3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6201" name="Clip" r:id="rId3" imgW="1305000" imgH="1085760" progId="">
                    <p:embed/>
                  </p:oleObj>
                </mc:Choice>
                <mc:Fallback>
                  <p:oleObj name="Clip" r:id="rId3" imgW="1305000" imgH="108576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13" y="1549"/>
                          <a:ext cx="344" cy="33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88" name="Text Box 21"/>
            <p:cNvSpPr txBox="1">
              <a:spLocks noChangeArrowheads="1"/>
            </p:cNvSpPr>
            <p:nvPr/>
          </p:nvSpPr>
          <p:spPr bwMode="auto">
            <a:xfrm>
              <a:off x="3895" y="2707"/>
              <a:ext cx="40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>
                  <a:latin typeface="Comic Sans MS" pitchFamily="66" charset="0"/>
                </a:rPr>
                <a:t>alvo</a:t>
              </a:r>
            </a:p>
          </p:txBody>
        </p:sp>
        <p:graphicFrame>
          <p:nvGraphicFramePr>
            <p:cNvPr id="11267" name="Object 3"/>
            <p:cNvGraphicFramePr>
              <a:graphicFrameLocks noChangeAspect="1"/>
            </p:cNvGraphicFramePr>
            <p:nvPr/>
          </p:nvGraphicFramePr>
          <p:xfrm>
            <a:off x="3894" y="1633"/>
            <a:ext cx="344" cy="3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6202" name="Clip" r:id="rId5" imgW="1305000" imgH="1085760" progId="">
                    <p:embed/>
                  </p:oleObj>
                </mc:Choice>
                <mc:Fallback>
                  <p:oleObj name="Clip" r:id="rId5" imgW="1305000" imgH="108576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94" y="1633"/>
                          <a:ext cx="344" cy="33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68" name="Object 4"/>
            <p:cNvGraphicFramePr>
              <a:graphicFrameLocks noChangeAspect="1"/>
            </p:cNvGraphicFramePr>
            <p:nvPr/>
          </p:nvGraphicFramePr>
          <p:xfrm>
            <a:off x="3274" y="1651"/>
            <a:ext cx="344" cy="3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6203" name="Clip" r:id="rId6" imgW="1305000" imgH="1085760" progId="">
                    <p:embed/>
                  </p:oleObj>
                </mc:Choice>
                <mc:Fallback>
                  <p:oleObj name="Clip" r:id="rId6" imgW="1305000" imgH="108576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74" y="1651"/>
                          <a:ext cx="344" cy="33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69" name="Object 5"/>
            <p:cNvGraphicFramePr>
              <a:graphicFrameLocks noChangeAspect="1"/>
            </p:cNvGraphicFramePr>
            <p:nvPr/>
          </p:nvGraphicFramePr>
          <p:xfrm>
            <a:off x="3553" y="2069"/>
            <a:ext cx="344" cy="3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6204" name="Clip" r:id="rId7" imgW="1305000" imgH="1085760" progId="">
                    <p:embed/>
                  </p:oleObj>
                </mc:Choice>
                <mc:Fallback>
                  <p:oleObj name="Clip" r:id="rId7" imgW="1305000" imgH="108576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3" y="2069"/>
                          <a:ext cx="344" cy="33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0" name="Object 6"/>
            <p:cNvGraphicFramePr>
              <a:graphicFrameLocks noChangeAspect="1"/>
            </p:cNvGraphicFramePr>
            <p:nvPr/>
          </p:nvGraphicFramePr>
          <p:xfrm>
            <a:off x="4679" y="2070"/>
            <a:ext cx="344" cy="3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6205" name="Clip" r:id="rId8" imgW="1305000" imgH="1085760" progId="">
                    <p:embed/>
                  </p:oleObj>
                </mc:Choice>
                <mc:Fallback>
                  <p:oleObj name="Clip" r:id="rId8" imgW="1305000" imgH="108576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79" y="2070"/>
                          <a:ext cx="344" cy="33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1" name="Object 7"/>
            <p:cNvGraphicFramePr>
              <a:graphicFrameLocks noChangeAspect="1"/>
            </p:cNvGraphicFramePr>
            <p:nvPr/>
          </p:nvGraphicFramePr>
          <p:xfrm>
            <a:off x="4733" y="3029"/>
            <a:ext cx="344" cy="3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6206" name="Clip" r:id="rId9" imgW="1305000" imgH="1085760" progId="">
                    <p:embed/>
                  </p:oleObj>
                </mc:Choice>
                <mc:Fallback>
                  <p:oleObj name="Clip" r:id="rId9" imgW="1305000" imgH="108576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33" y="3029"/>
                          <a:ext cx="344" cy="33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2" name="Object 8"/>
            <p:cNvGraphicFramePr>
              <a:graphicFrameLocks noChangeAspect="1"/>
            </p:cNvGraphicFramePr>
            <p:nvPr/>
          </p:nvGraphicFramePr>
          <p:xfrm>
            <a:off x="2820" y="2096"/>
            <a:ext cx="344" cy="3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6207" name="Clip" r:id="rId10" imgW="1305000" imgH="1085760" progId="">
                    <p:embed/>
                  </p:oleObj>
                </mc:Choice>
                <mc:Fallback>
                  <p:oleObj name="Clip" r:id="rId10" imgW="1305000" imgH="108576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20" y="2096"/>
                          <a:ext cx="344" cy="33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3" name="Object 9"/>
            <p:cNvGraphicFramePr>
              <a:graphicFrameLocks noChangeAspect="1"/>
            </p:cNvGraphicFramePr>
            <p:nvPr/>
          </p:nvGraphicFramePr>
          <p:xfrm>
            <a:off x="3230" y="2558"/>
            <a:ext cx="344" cy="3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6208" name="Clip" r:id="rId11" imgW="1305000" imgH="1085760" progId="">
                    <p:embed/>
                  </p:oleObj>
                </mc:Choice>
                <mc:Fallback>
                  <p:oleObj name="Clip" r:id="rId11" imgW="1305000" imgH="108576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30" y="2558"/>
                          <a:ext cx="344" cy="33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4" name="Object 10"/>
            <p:cNvGraphicFramePr>
              <a:graphicFrameLocks noChangeAspect="1"/>
            </p:cNvGraphicFramePr>
            <p:nvPr/>
          </p:nvGraphicFramePr>
          <p:xfrm>
            <a:off x="3545" y="2951"/>
            <a:ext cx="344" cy="3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6209" name="Clip" r:id="rId12" imgW="1305000" imgH="1085760" progId="">
                    <p:embed/>
                  </p:oleObj>
                </mc:Choice>
                <mc:Fallback>
                  <p:oleObj name="Clip" r:id="rId12" imgW="1305000" imgH="108576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45" y="2951"/>
                          <a:ext cx="344" cy="33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5" name="Object 11"/>
            <p:cNvGraphicFramePr>
              <a:graphicFrameLocks noChangeAspect="1"/>
            </p:cNvGraphicFramePr>
            <p:nvPr/>
          </p:nvGraphicFramePr>
          <p:xfrm>
            <a:off x="4713" y="2506"/>
            <a:ext cx="344" cy="3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6210" name="Clip" r:id="rId13" imgW="1305000" imgH="1085760" progId="">
                    <p:embed/>
                  </p:oleObj>
                </mc:Choice>
                <mc:Fallback>
                  <p:oleObj name="Clip" r:id="rId13" imgW="1305000" imgH="108576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13" y="2506"/>
                          <a:ext cx="344" cy="33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6" name="Object 12"/>
            <p:cNvGraphicFramePr>
              <a:graphicFrameLocks noChangeAspect="1"/>
            </p:cNvGraphicFramePr>
            <p:nvPr/>
          </p:nvGraphicFramePr>
          <p:xfrm>
            <a:off x="4113" y="3196"/>
            <a:ext cx="344" cy="3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6211" name="Clip" r:id="rId14" imgW="1305000" imgH="1085760" progId="">
                    <p:embed/>
                  </p:oleObj>
                </mc:Choice>
                <mc:Fallback>
                  <p:oleObj name="Clip" r:id="rId14" imgW="1305000" imgH="108576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13" y="3196"/>
                          <a:ext cx="344" cy="33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7" name="Object 13"/>
            <p:cNvGraphicFramePr>
              <a:graphicFrameLocks noChangeAspect="1"/>
            </p:cNvGraphicFramePr>
            <p:nvPr/>
          </p:nvGraphicFramePr>
          <p:xfrm>
            <a:off x="3719" y="3457"/>
            <a:ext cx="344" cy="3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6212" name="Clip" r:id="rId15" imgW="1305000" imgH="1085760" progId="">
                    <p:embed/>
                  </p:oleObj>
                </mc:Choice>
                <mc:Fallback>
                  <p:oleObj name="Clip" r:id="rId15" imgW="1305000" imgH="108576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19" y="3457"/>
                          <a:ext cx="344" cy="33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8" name="Object 14"/>
            <p:cNvGraphicFramePr>
              <a:graphicFrameLocks noChangeAspect="1"/>
            </p:cNvGraphicFramePr>
            <p:nvPr/>
          </p:nvGraphicFramePr>
          <p:xfrm>
            <a:off x="2951" y="3126"/>
            <a:ext cx="344" cy="3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6213" name="Clip" r:id="rId16" imgW="1305000" imgH="1085760" progId="">
                    <p:embed/>
                  </p:oleObj>
                </mc:Choice>
                <mc:Fallback>
                  <p:oleObj name="Clip" r:id="rId16" imgW="1305000" imgH="108576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51" y="3126"/>
                          <a:ext cx="344" cy="33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1289" name="Picture 7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3940" y="1668"/>
              <a:ext cx="297" cy="279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</p:pic>
        <p:pic>
          <p:nvPicPr>
            <p:cNvPr id="11290" name="Picture 54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3294" y="1668"/>
              <a:ext cx="297" cy="279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</p:pic>
        <p:pic>
          <p:nvPicPr>
            <p:cNvPr id="11291" name="Picture 55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2893" y="2122"/>
              <a:ext cx="297" cy="279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</p:pic>
        <p:pic>
          <p:nvPicPr>
            <p:cNvPr id="11292" name="Picture 56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3243" y="2549"/>
              <a:ext cx="297" cy="279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</p:pic>
        <p:pic>
          <p:nvPicPr>
            <p:cNvPr id="11293" name="Picture 57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3593" y="2976"/>
              <a:ext cx="297" cy="279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</p:pic>
        <p:pic>
          <p:nvPicPr>
            <p:cNvPr id="11294" name="Picture 58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3760" y="3438"/>
              <a:ext cx="297" cy="279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</p:pic>
        <p:pic>
          <p:nvPicPr>
            <p:cNvPr id="11295" name="Picture 59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4817" y="3054"/>
              <a:ext cx="297" cy="279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</p:pic>
        <p:pic>
          <p:nvPicPr>
            <p:cNvPr id="11296" name="Picture 60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4731" y="2085"/>
              <a:ext cx="297" cy="279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</p:pic>
        <p:pic>
          <p:nvPicPr>
            <p:cNvPr id="11297" name="Picture 61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2987" y="3141"/>
              <a:ext cx="297" cy="279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</p:pic>
        <p:pic>
          <p:nvPicPr>
            <p:cNvPr id="11298" name="Picture 6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4525" y="1570"/>
              <a:ext cx="297" cy="279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</p:pic>
        <p:sp>
          <p:nvSpPr>
            <p:cNvPr id="11299" name="Line 63"/>
            <p:cNvSpPr>
              <a:spLocks noChangeShapeType="1"/>
            </p:cNvSpPr>
            <p:nvPr/>
          </p:nvSpPr>
          <p:spPr bwMode="auto">
            <a:xfrm flipV="1">
              <a:off x="3570" y="2487"/>
              <a:ext cx="436" cy="166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1300" name="Line 64"/>
            <p:cNvSpPr>
              <a:spLocks noChangeShapeType="1"/>
            </p:cNvSpPr>
            <p:nvPr/>
          </p:nvSpPr>
          <p:spPr bwMode="auto">
            <a:xfrm flipV="1">
              <a:off x="3823" y="2696"/>
              <a:ext cx="226" cy="324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1301" name="Line 65"/>
            <p:cNvSpPr>
              <a:spLocks noChangeShapeType="1"/>
            </p:cNvSpPr>
            <p:nvPr/>
          </p:nvSpPr>
          <p:spPr bwMode="auto">
            <a:xfrm flipH="1" flipV="1">
              <a:off x="4267" y="2643"/>
              <a:ext cx="595" cy="456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1302" name="Line 66"/>
            <p:cNvSpPr>
              <a:spLocks noChangeShapeType="1"/>
            </p:cNvSpPr>
            <p:nvPr/>
          </p:nvSpPr>
          <p:spPr bwMode="auto">
            <a:xfrm>
              <a:off x="4145" y="1781"/>
              <a:ext cx="16" cy="46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1303" name="Line 67"/>
            <p:cNvSpPr>
              <a:spLocks noChangeShapeType="1"/>
            </p:cNvSpPr>
            <p:nvPr/>
          </p:nvSpPr>
          <p:spPr bwMode="auto">
            <a:xfrm flipH="1">
              <a:off x="4239" y="2237"/>
              <a:ext cx="473" cy="181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1304" name="Line 68"/>
            <p:cNvSpPr>
              <a:spLocks noChangeShapeType="1"/>
            </p:cNvSpPr>
            <p:nvPr/>
          </p:nvSpPr>
          <p:spPr bwMode="auto">
            <a:xfrm>
              <a:off x="3148" y="2309"/>
              <a:ext cx="879" cy="111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1305" name="Line 69"/>
            <p:cNvSpPr>
              <a:spLocks noChangeShapeType="1"/>
            </p:cNvSpPr>
            <p:nvPr/>
          </p:nvSpPr>
          <p:spPr bwMode="auto">
            <a:xfrm flipV="1">
              <a:off x="3209" y="2588"/>
              <a:ext cx="800" cy="649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1306" name="Line 70"/>
            <p:cNvSpPr>
              <a:spLocks noChangeShapeType="1"/>
            </p:cNvSpPr>
            <p:nvPr/>
          </p:nvSpPr>
          <p:spPr bwMode="auto">
            <a:xfrm flipH="1">
              <a:off x="4262" y="1849"/>
              <a:ext cx="352" cy="398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1307" name="Line 71"/>
            <p:cNvSpPr>
              <a:spLocks noChangeShapeType="1"/>
            </p:cNvSpPr>
            <p:nvPr/>
          </p:nvSpPr>
          <p:spPr bwMode="auto">
            <a:xfrm flipV="1">
              <a:off x="3904" y="2808"/>
              <a:ext cx="198" cy="658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1308" name="Line 72"/>
            <p:cNvSpPr>
              <a:spLocks noChangeShapeType="1"/>
            </p:cNvSpPr>
            <p:nvPr/>
          </p:nvSpPr>
          <p:spPr bwMode="auto">
            <a:xfrm>
              <a:off x="3572" y="1964"/>
              <a:ext cx="416" cy="258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1309" name="Line 73"/>
            <p:cNvSpPr>
              <a:spLocks noChangeShapeType="1"/>
            </p:cNvSpPr>
            <p:nvPr/>
          </p:nvSpPr>
          <p:spPr bwMode="auto">
            <a:xfrm flipH="1" flipV="1">
              <a:off x="4319" y="2514"/>
              <a:ext cx="419" cy="113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703180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1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604" grpId="0" build="p" autoUpdateAnimBg="0"/>
      <p:bldP spid="281605" grpId="0" autoUpdateAnimBg="0"/>
      <p:bldP spid="281606" grpId="0" autoUpdateAnimBg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12293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FD440C-BA7D-44CB-8C61-CAAFBDB35F10}" type="slidenum">
              <a:rPr lang="en-US" smtClean="0"/>
              <a:pPr>
                <a:defRPr/>
              </a:pPr>
              <a:t>98</a:t>
            </a:fld>
            <a:endParaRPr lang="en-US" smtClean="0"/>
          </a:p>
        </p:txBody>
      </p:sp>
      <p:sp>
        <p:nvSpPr>
          <p:cNvPr id="122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048625" cy="1143000"/>
          </a:xfrm>
        </p:spPr>
        <p:txBody>
          <a:bodyPr/>
          <a:lstStyle/>
          <a:p>
            <a:r>
              <a:rPr lang="pt-BR" dirty="0" smtClean="0"/>
              <a:t>Os vilões podem analisar pacotes</a:t>
            </a:r>
          </a:p>
        </p:txBody>
      </p:sp>
      <p:sp>
        <p:nvSpPr>
          <p:cNvPr id="12295" name="Rectangle 17"/>
          <p:cNvSpPr>
            <a:spLocks noGrp="1" noChangeArrowheads="1"/>
          </p:cNvSpPr>
          <p:nvPr>
            <p:ph type="body" idx="1"/>
          </p:nvPr>
        </p:nvSpPr>
        <p:spPr>
          <a:xfrm>
            <a:off x="493713" y="1436688"/>
            <a:ext cx="8297862" cy="148431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pt-BR" i="1" dirty="0" smtClean="0">
                <a:solidFill>
                  <a:srgbClr val="FF3300"/>
                </a:solidFill>
              </a:rPr>
              <a:t>Analisadores (farejadores) de pacotes: </a:t>
            </a:r>
          </a:p>
          <a:p>
            <a:pPr lvl="1"/>
            <a:r>
              <a:rPr lang="pt-BR" dirty="0" smtClean="0"/>
              <a:t>meios de difusão (Ethernet compartilhado, sem fio)</a:t>
            </a:r>
          </a:p>
          <a:p>
            <a:pPr lvl="1"/>
            <a:r>
              <a:rPr lang="pt-BR" dirty="0" smtClean="0"/>
              <a:t>interface promíscua de rede lê/registra todos os pacotes que passam (incluindo senhas!)</a:t>
            </a:r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6294438" y="4791075"/>
          <a:ext cx="668337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016" name="ClipArt" r:id="rId3" imgW="1305000" imgH="1085760" progId="">
                  <p:embed/>
                </p:oleObj>
              </mc:Choice>
              <mc:Fallback>
                <p:oleObj name="ClipArt" r:id="rId3" imgW="1305000" imgH="1085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94438" y="4791075"/>
                        <a:ext cx="668337" cy="530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296" name="Group 19"/>
          <p:cNvGrpSpPr>
            <a:grpSpLocks/>
          </p:cNvGrpSpPr>
          <p:nvPr/>
        </p:nvGrpSpPr>
        <p:grpSpPr bwMode="auto">
          <a:xfrm>
            <a:off x="1905000" y="3360738"/>
            <a:ext cx="384175" cy="723900"/>
            <a:chOff x="4180" y="783"/>
            <a:chExt cx="150" cy="307"/>
          </a:xfrm>
        </p:grpSpPr>
        <p:sp>
          <p:nvSpPr>
            <p:cNvPr id="12328" name="AutoShape 20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2329" name="Rectangle 21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2330" name="Rectangle 22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2331" name="AutoShape 23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2332" name="Line 24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3" name="Line 25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4" name="Rectangle 26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2335" name="Rectangle 27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</p:grpSp>
      <p:grpSp>
        <p:nvGrpSpPr>
          <p:cNvPr id="12297" name="Group 28"/>
          <p:cNvGrpSpPr>
            <a:grpSpLocks/>
          </p:cNvGrpSpPr>
          <p:nvPr/>
        </p:nvGrpSpPr>
        <p:grpSpPr bwMode="auto">
          <a:xfrm>
            <a:off x="2859088" y="4851400"/>
            <a:ext cx="642937" cy="328613"/>
            <a:chOff x="3600" y="219"/>
            <a:chExt cx="360" cy="175"/>
          </a:xfrm>
        </p:grpSpPr>
        <p:sp>
          <p:nvSpPr>
            <p:cNvPr id="12315" name="Oval 29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2316" name="Line 30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7" name="Line 31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8" name="Rectangle 32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2319" name="Oval 33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grpSp>
          <p:nvGrpSpPr>
            <p:cNvPr id="12320" name="Group 34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2325" name="Line 3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26" name="Line 3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27" name="Line 3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321" name="Group 38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2322" name="Line 3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23" name="Line 4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24" name="Line 4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aphicFrame>
        <p:nvGraphicFramePr>
          <p:cNvPr id="12291" name="Object 3"/>
          <p:cNvGraphicFramePr>
            <a:graphicFrameLocks noChangeAspect="1"/>
          </p:cNvGraphicFramePr>
          <p:nvPr/>
        </p:nvGraphicFramePr>
        <p:xfrm>
          <a:off x="4437063" y="3422650"/>
          <a:ext cx="668337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017" name="ClipArt" r:id="rId5" imgW="1305000" imgH="1085760" progId="">
                  <p:embed/>
                </p:oleObj>
              </mc:Choice>
              <mc:Fallback>
                <p:oleObj name="ClipArt" r:id="rId5" imgW="1305000" imgH="1085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7063" y="3422650"/>
                        <a:ext cx="668337" cy="530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8" name="Freeform 43"/>
          <p:cNvSpPr>
            <a:spLocks/>
          </p:cNvSpPr>
          <p:nvPr/>
        </p:nvSpPr>
        <p:spPr bwMode="auto">
          <a:xfrm>
            <a:off x="2005013" y="4086225"/>
            <a:ext cx="4587875" cy="728663"/>
          </a:xfrm>
          <a:custGeom>
            <a:avLst/>
            <a:gdLst>
              <a:gd name="T0" fmla="*/ 2147483647 w 2620"/>
              <a:gd name="T1" fmla="*/ 0 h 459"/>
              <a:gd name="T2" fmla="*/ 0 w 2620"/>
              <a:gd name="T3" fmla="*/ 2147483647 h 459"/>
              <a:gd name="T4" fmla="*/ 2147483647 w 2620"/>
              <a:gd name="T5" fmla="*/ 2147483647 h 459"/>
              <a:gd name="T6" fmla="*/ 2147483647 w 2620"/>
              <a:gd name="T7" fmla="*/ 2147483647 h 459"/>
              <a:gd name="T8" fmla="*/ 0 60000 65536"/>
              <a:gd name="T9" fmla="*/ 0 60000 65536"/>
              <a:gd name="T10" fmla="*/ 0 60000 65536"/>
              <a:gd name="T11" fmla="*/ 0 60000 65536"/>
              <a:gd name="T12" fmla="*/ 0 w 2620"/>
              <a:gd name="T13" fmla="*/ 0 h 459"/>
              <a:gd name="T14" fmla="*/ 2620 w 2620"/>
              <a:gd name="T15" fmla="*/ 459 h 45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20" h="459">
                <a:moveTo>
                  <a:pt x="2" y="0"/>
                </a:moveTo>
                <a:lnTo>
                  <a:pt x="0" y="253"/>
                </a:lnTo>
                <a:lnTo>
                  <a:pt x="2620" y="253"/>
                </a:lnTo>
                <a:lnTo>
                  <a:pt x="2620" y="459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2299" name="Freeform 44"/>
          <p:cNvSpPr>
            <a:spLocks/>
          </p:cNvSpPr>
          <p:nvPr/>
        </p:nvSpPr>
        <p:spPr bwMode="auto">
          <a:xfrm>
            <a:off x="4837113" y="3956050"/>
            <a:ext cx="4762" cy="522288"/>
          </a:xfrm>
          <a:custGeom>
            <a:avLst/>
            <a:gdLst>
              <a:gd name="T0" fmla="*/ 0 w 3"/>
              <a:gd name="T1" fmla="*/ 2147483647 h 329"/>
              <a:gd name="T2" fmla="*/ 2147483647 w 3"/>
              <a:gd name="T3" fmla="*/ 0 h 329"/>
              <a:gd name="T4" fmla="*/ 0 60000 65536"/>
              <a:gd name="T5" fmla="*/ 0 60000 65536"/>
              <a:gd name="T6" fmla="*/ 0 w 3"/>
              <a:gd name="T7" fmla="*/ 0 h 329"/>
              <a:gd name="T8" fmla="*/ 3 w 3"/>
              <a:gd name="T9" fmla="*/ 329 h 3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" h="329">
                <a:moveTo>
                  <a:pt x="0" y="329"/>
                </a:moveTo>
                <a:lnTo>
                  <a:pt x="3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2300" name="Line 45"/>
          <p:cNvSpPr>
            <a:spLocks noChangeShapeType="1"/>
          </p:cNvSpPr>
          <p:nvPr/>
        </p:nvSpPr>
        <p:spPr bwMode="auto">
          <a:xfrm flipV="1">
            <a:off x="3179763" y="4478338"/>
            <a:ext cx="0" cy="3746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2301" name="Line 46"/>
          <p:cNvSpPr>
            <a:spLocks noChangeShapeType="1"/>
          </p:cNvSpPr>
          <p:nvPr/>
        </p:nvSpPr>
        <p:spPr bwMode="auto">
          <a:xfrm flipV="1">
            <a:off x="3198813" y="5189538"/>
            <a:ext cx="0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2302" name="Text Box 47"/>
          <p:cNvSpPr txBox="1">
            <a:spLocks noChangeArrowheads="1"/>
          </p:cNvSpPr>
          <p:nvPr/>
        </p:nvSpPr>
        <p:spPr bwMode="auto">
          <a:xfrm>
            <a:off x="1452563" y="3375025"/>
            <a:ext cx="40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>
                <a:latin typeface="Comic Sans MS" pitchFamily="66" charset="0"/>
              </a:rPr>
              <a:t>A</a:t>
            </a:r>
            <a:endParaRPr lang="en-US"/>
          </a:p>
        </p:txBody>
      </p:sp>
      <p:sp>
        <p:nvSpPr>
          <p:cNvPr id="12303" name="Text Box 48"/>
          <p:cNvSpPr txBox="1">
            <a:spLocks noChangeArrowheads="1"/>
          </p:cNvSpPr>
          <p:nvPr/>
        </p:nvSpPr>
        <p:spPr bwMode="auto">
          <a:xfrm>
            <a:off x="6937375" y="4838700"/>
            <a:ext cx="376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>
                <a:latin typeface="Comic Sans MS" pitchFamily="66" charset="0"/>
              </a:rPr>
              <a:t>B</a:t>
            </a:r>
            <a:endParaRPr lang="en-US"/>
          </a:p>
        </p:txBody>
      </p:sp>
      <p:sp>
        <p:nvSpPr>
          <p:cNvPr id="12304" name="Text Box 49"/>
          <p:cNvSpPr txBox="1">
            <a:spLocks noChangeArrowheads="1"/>
          </p:cNvSpPr>
          <p:nvPr/>
        </p:nvSpPr>
        <p:spPr bwMode="auto">
          <a:xfrm>
            <a:off x="5046663" y="3352800"/>
            <a:ext cx="368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>
                <a:latin typeface="Comic Sans MS" pitchFamily="66" charset="0"/>
              </a:rPr>
              <a:t>C</a:t>
            </a:r>
            <a:endParaRPr lang="en-US"/>
          </a:p>
        </p:txBody>
      </p:sp>
      <p:grpSp>
        <p:nvGrpSpPr>
          <p:cNvPr id="12305" name="Group 50"/>
          <p:cNvGrpSpPr>
            <a:grpSpLocks/>
          </p:cNvGrpSpPr>
          <p:nvPr/>
        </p:nvGrpSpPr>
        <p:grpSpPr bwMode="auto">
          <a:xfrm>
            <a:off x="3833813" y="4605338"/>
            <a:ext cx="2295525" cy="336550"/>
            <a:chOff x="2418" y="3342"/>
            <a:chExt cx="1446" cy="212"/>
          </a:xfrm>
        </p:grpSpPr>
        <p:sp>
          <p:nvSpPr>
            <p:cNvPr id="12310" name="Rectangle 51"/>
            <p:cNvSpPr>
              <a:spLocks noChangeArrowheads="1"/>
            </p:cNvSpPr>
            <p:nvPr/>
          </p:nvSpPr>
          <p:spPr bwMode="auto">
            <a:xfrm>
              <a:off x="2463" y="3366"/>
              <a:ext cx="1356" cy="17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2311" name="Line 52"/>
            <p:cNvSpPr>
              <a:spLocks noChangeShapeType="1"/>
            </p:cNvSpPr>
            <p:nvPr/>
          </p:nvSpPr>
          <p:spPr bwMode="auto">
            <a:xfrm>
              <a:off x="2784" y="3372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2" name="Line 53"/>
            <p:cNvSpPr>
              <a:spLocks noChangeShapeType="1"/>
            </p:cNvSpPr>
            <p:nvPr/>
          </p:nvSpPr>
          <p:spPr bwMode="auto">
            <a:xfrm>
              <a:off x="3186" y="337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3" name="Line 54"/>
            <p:cNvSpPr>
              <a:spLocks noChangeShapeType="1"/>
            </p:cNvSpPr>
            <p:nvPr/>
          </p:nvSpPr>
          <p:spPr bwMode="auto">
            <a:xfrm>
              <a:off x="3321" y="337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4" name="Text Box 55"/>
            <p:cNvSpPr txBox="1">
              <a:spLocks noChangeArrowheads="1"/>
            </p:cNvSpPr>
            <p:nvPr/>
          </p:nvSpPr>
          <p:spPr bwMode="auto">
            <a:xfrm>
              <a:off x="2418" y="3342"/>
              <a:ext cx="144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1600">
                  <a:latin typeface="Arial" charset="0"/>
                </a:rPr>
                <a:t>src:B dest:A     payload</a:t>
              </a:r>
              <a:endParaRPr lang="en-US" sz="1600"/>
            </a:p>
          </p:txBody>
        </p:sp>
      </p:grpSp>
      <p:sp>
        <p:nvSpPr>
          <p:cNvPr id="12306" name="Freeform 56"/>
          <p:cNvSpPr>
            <a:spLocks/>
          </p:cNvSpPr>
          <p:nvPr/>
        </p:nvSpPr>
        <p:spPr bwMode="auto">
          <a:xfrm>
            <a:off x="3802063" y="4560888"/>
            <a:ext cx="2635250" cy="241300"/>
          </a:xfrm>
          <a:custGeom>
            <a:avLst/>
            <a:gdLst>
              <a:gd name="T0" fmla="*/ 2147483647 w 1660"/>
              <a:gd name="T1" fmla="*/ 2147483647 h 152"/>
              <a:gd name="T2" fmla="*/ 2147483647 w 1660"/>
              <a:gd name="T3" fmla="*/ 0 h 152"/>
              <a:gd name="T4" fmla="*/ 0 w 1660"/>
              <a:gd name="T5" fmla="*/ 2147483647 h 152"/>
              <a:gd name="T6" fmla="*/ 0 60000 65536"/>
              <a:gd name="T7" fmla="*/ 0 60000 65536"/>
              <a:gd name="T8" fmla="*/ 0 60000 65536"/>
              <a:gd name="T9" fmla="*/ 0 w 1660"/>
              <a:gd name="T10" fmla="*/ 0 h 152"/>
              <a:gd name="T11" fmla="*/ 1660 w 1660"/>
              <a:gd name="T12" fmla="*/ 152 h 1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60" h="152">
                <a:moveTo>
                  <a:pt x="1660" y="152"/>
                </a:moveTo>
                <a:lnTo>
                  <a:pt x="1660" y="0"/>
                </a:lnTo>
                <a:lnTo>
                  <a:pt x="0" y="4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2307" name="Line 57"/>
          <p:cNvSpPr>
            <a:spLocks noChangeShapeType="1"/>
          </p:cNvSpPr>
          <p:nvPr/>
        </p:nvSpPr>
        <p:spPr bwMode="auto">
          <a:xfrm flipV="1">
            <a:off x="4945063" y="3957638"/>
            <a:ext cx="0" cy="6032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2308" name="Rectangle 59"/>
          <p:cNvSpPr>
            <a:spLocks noChangeArrowheads="1"/>
          </p:cNvSpPr>
          <p:nvPr/>
        </p:nvSpPr>
        <p:spPr bwMode="auto">
          <a:xfrm>
            <a:off x="573088" y="5360988"/>
            <a:ext cx="77724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v"/>
            </a:pPr>
            <a:r>
              <a:rPr lang="pt-BR" dirty="0">
                <a:latin typeface="Comic Sans MS" pitchFamily="66" charset="0"/>
              </a:rPr>
              <a:t>O programa </a:t>
            </a:r>
            <a:r>
              <a:rPr lang="pt-BR" dirty="0" err="1">
                <a:latin typeface="Comic Sans MS" pitchFamily="66" charset="0"/>
              </a:rPr>
              <a:t>Wireshark</a:t>
            </a:r>
            <a:r>
              <a:rPr lang="pt-BR" dirty="0">
                <a:latin typeface="Comic Sans MS" pitchFamily="66" charset="0"/>
              </a:rPr>
              <a:t> usado para os laboratórios no final do capítulo é um </a:t>
            </a:r>
            <a:r>
              <a:rPr lang="pt-BR" dirty="0" smtClean="0">
                <a:latin typeface="Comic Sans MS" pitchFamily="66" charset="0"/>
              </a:rPr>
              <a:t>analisador grátis </a:t>
            </a:r>
            <a:r>
              <a:rPr lang="pt-BR" dirty="0">
                <a:latin typeface="Comic Sans MS" pitchFamily="66" charset="0"/>
              </a:rPr>
              <a:t>de pacotes</a:t>
            </a:r>
          </a:p>
          <a:p>
            <a:pPr marL="742950" lvl="1" indent="-285750"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pt-BR" dirty="0">
              <a:latin typeface="Comic Sans MS" pitchFamily="66" charset="0"/>
            </a:endParaRPr>
          </a:p>
        </p:txBody>
      </p:sp>
      <p:pic>
        <p:nvPicPr>
          <p:cNvPr id="12309" name="Picture 6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37075" y="3419475"/>
            <a:ext cx="471488" cy="442913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7835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1331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0E4AA-52D3-43E4-BCCE-CDAD14C983C8}" type="slidenum">
              <a:rPr lang="en-US" smtClean="0"/>
              <a:pPr>
                <a:defRPr/>
              </a:pPr>
              <a:t>99</a:t>
            </a:fld>
            <a:endParaRPr lang="en-US" smtClean="0"/>
          </a:p>
        </p:txBody>
      </p:sp>
      <p:sp>
        <p:nvSpPr>
          <p:cNvPr id="133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Os vilões podem se passar por alguém de sua confiança</a:t>
            </a:r>
          </a:p>
        </p:txBody>
      </p:sp>
      <p:sp>
        <p:nvSpPr>
          <p:cNvPr id="133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3713" y="1558925"/>
            <a:ext cx="8077200" cy="1484313"/>
          </a:xfrm>
        </p:spPr>
        <p:txBody>
          <a:bodyPr/>
          <a:lstStyle/>
          <a:p>
            <a:r>
              <a:rPr lang="pt-BR" i="1" smtClean="0">
                <a:solidFill>
                  <a:srgbClr val="FF3300"/>
                </a:solidFill>
              </a:rPr>
              <a:t>Imitação (spoofing) de pacotes IP: </a:t>
            </a:r>
            <a:r>
              <a:rPr lang="pt-BR" sz="2400" smtClean="0"/>
              <a:t>envia pacotes com endereços origem falsos</a:t>
            </a:r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6411913" y="4305300"/>
          <a:ext cx="668337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42" name="ClipArt" r:id="rId3" imgW="1305000" imgH="1085760" progId="">
                  <p:embed/>
                </p:oleObj>
              </mc:Choice>
              <mc:Fallback>
                <p:oleObj name="ClipArt" r:id="rId3" imgW="1305000" imgH="1085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1913" y="4305300"/>
                        <a:ext cx="668337" cy="530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320" name="Group 46"/>
          <p:cNvGrpSpPr>
            <a:grpSpLocks/>
          </p:cNvGrpSpPr>
          <p:nvPr/>
        </p:nvGrpSpPr>
        <p:grpSpPr bwMode="auto">
          <a:xfrm>
            <a:off x="2022475" y="2874963"/>
            <a:ext cx="384175" cy="723900"/>
            <a:chOff x="4180" y="783"/>
            <a:chExt cx="150" cy="307"/>
          </a:xfrm>
        </p:grpSpPr>
        <p:sp>
          <p:nvSpPr>
            <p:cNvPr id="13350" name="AutoShape 47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3351" name="Rectangle 48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3352" name="Rectangle 49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3353" name="AutoShape 50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3354" name="Line 51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5" name="Line 52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6" name="Rectangle 53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3357" name="Rectangle 54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</p:grpSp>
      <p:grpSp>
        <p:nvGrpSpPr>
          <p:cNvPr id="13321" name="Group 55"/>
          <p:cNvGrpSpPr>
            <a:grpSpLocks/>
          </p:cNvGrpSpPr>
          <p:nvPr/>
        </p:nvGrpSpPr>
        <p:grpSpPr bwMode="auto">
          <a:xfrm>
            <a:off x="2976563" y="4365625"/>
            <a:ext cx="642937" cy="328613"/>
            <a:chOff x="3600" y="219"/>
            <a:chExt cx="360" cy="175"/>
          </a:xfrm>
        </p:grpSpPr>
        <p:sp>
          <p:nvSpPr>
            <p:cNvPr id="13337" name="Oval 56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3338" name="Line 57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9" name="Line 58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0" name="Rectangle 59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3341" name="Oval 60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grpSp>
          <p:nvGrpSpPr>
            <p:cNvPr id="13342" name="Group 61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3347" name="Line 6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348" name="Line 6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349" name="Line 6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343" name="Group 65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3344" name="Line 6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345" name="Line 6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346" name="Line 6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4554538" y="2936875"/>
          <a:ext cx="668337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43" name="ClipArt" r:id="rId5" imgW="1305000" imgH="1085760" progId="">
                  <p:embed/>
                </p:oleObj>
              </mc:Choice>
              <mc:Fallback>
                <p:oleObj name="ClipArt" r:id="rId5" imgW="1305000" imgH="1085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4538" y="2936875"/>
                        <a:ext cx="668337" cy="530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2" name="Freeform 70"/>
          <p:cNvSpPr>
            <a:spLocks/>
          </p:cNvSpPr>
          <p:nvPr/>
        </p:nvSpPr>
        <p:spPr bwMode="auto">
          <a:xfrm>
            <a:off x="2122488" y="3600450"/>
            <a:ext cx="4587875" cy="728663"/>
          </a:xfrm>
          <a:custGeom>
            <a:avLst/>
            <a:gdLst>
              <a:gd name="T0" fmla="*/ 2147483647 w 2620"/>
              <a:gd name="T1" fmla="*/ 0 h 459"/>
              <a:gd name="T2" fmla="*/ 0 w 2620"/>
              <a:gd name="T3" fmla="*/ 2147483647 h 459"/>
              <a:gd name="T4" fmla="*/ 2147483647 w 2620"/>
              <a:gd name="T5" fmla="*/ 2147483647 h 459"/>
              <a:gd name="T6" fmla="*/ 2147483647 w 2620"/>
              <a:gd name="T7" fmla="*/ 2147483647 h 459"/>
              <a:gd name="T8" fmla="*/ 0 60000 65536"/>
              <a:gd name="T9" fmla="*/ 0 60000 65536"/>
              <a:gd name="T10" fmla="*/ 0 60000 65536"/>
              <a:gd name="T11" fmla="*/ 0 60000 65536"/>
              <a:gd name="T12" fmla="*/ 0 w 2620"/>
              <a:gd name="T13" fmla="*/ 0 h 459"/>
              <a:gd name="T14" fmla="*/ 2620 w 2620"/>
              <a:gd name="T15" fmla="*/ 459 h 45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20" h="459">
                <a:moveTo>
                  <a:pt x="2" y="0"/>
                </a:moveTo>
                <a:lnTo>
                  <a:pt x="0" y="253"/>
                </a:lnTo>
                <a:lnTo>
                  <a:pt x="2620" y="253"/>
                </a:lnTo>
                <a:lnTo>
                  <a:pt x="2620" y="459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3323" name="Freeform 71"/>
          <p:cNvSpPr>
            <a:spLocks/>
          </p:cNvSpPr>
          <p:nvPr/>
        </p:nvSpPr>
        <p:spPr bwMode="auto">
          <a:xfrm>
            <a:off x="4954588" y="3470275"/>
            <a:ext cx="4762" cy="522288"/>
          </a:xfrm>
          <a:custGeom>
            <a:avLst/>
            <a:gdLst>
              <a:gd name="T0" fmla="*/ 0 w 3"/>
              <a:gd name="T1" fmla="*/ 2147483647 h 329"/>
              <a:gd name="T2" fmla="*/ 2147483647 w 3"/>
              <a:gd name="T3" fmla="*/ 0 h 329"/>
              <a:gd name="T4" fmla="*/ 0 60000 65536"/>
              <a:gd name="T5" fmla="*/ 0 60000 65536"/>
              <a:gd name="T6" fmla="*/ 0 w 3"/>
              <a:gd name="T7" fmla="*/ 0 h 329"/>
              <a:gd name="T8" fmla="*/ 3 w 3"/>
              <a:gd name="T9" fmla="*/ 329 h 3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" h="329">
                <a:moveTo>
                  <a:pt x="0" y="329"/>
                </a:moveTo>
                <a:lnTo>
                  <a:pt x="3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3324" name="Line 72"/>
          <p:cNvSpPr>
            <a:spLocks noChangeShapeType="1"/>
          </p:cNvSpPr>
          <p:nvPr/>
        </p:nvSpPr>
        <p:spPr bwMode="auto">
          <a:xfrm flipV="1">
            <a:off x="3297238" y="3992563"/>
            <a:ext cx="0" cy="3746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3325" name="Line 73"/>
          <p:cNvSpPr>
            <a:spLocks noChangeShapeType="1"/>
          </p:cNvSpPr>
          <p:nvPr/>
        </p:nvSpPr>
        <p:spPr bwMode="auto">
          <a:xfrm flipV="1">
            <a:off x="3316288" y="4703763"/>
            <a:ext cx="0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3326" name="Text Box 74"/>
          <p:cNvSpPr txBox="1">
            <a:spLocks noChangeArrowheads="1"/>
          </p:cNvSpPr>
          <p:nvPr/>
        </p:nvSpPr>
        <p:spPr bwMode="auto">
          <a:xfrm>
            <a:off x="1570038" y="2889250"/>
            <a:ext cx="40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>
                <a:latin typeface="Comic Sans MS" pitchFamily="66" charset="0"/>
              </a:rPr>
              <a:t>A</a:t>
            </a:r>
            <a:endParaRPr lang="en-US"/>
          </a:p>
        </p:txBody>
      </p:sp>
      <p:sp>
        <p:nvSpPr>
          <p:cNvPr id="13327" name="Text Box 75"/>
          <p:cNvSpPr txBox="1">
            <a:spLocks noChangeArrowheads="1"/>
          </p:cNvSpPr>
          <p:nvPr/>
        </p:nvSpPr>
        <p:spPr bwMode="auto">
          <a:xfrm>
            <a:off x="7054850" y="4352925"/>
            <a:ext cx="376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>
                <a:latin typeface="Comic Sans MS" pitchFamily="66" charset="0"/>
              </a:rPr>
              <a:t>B</a:t>
            </a:r>
            <a:endParaRPr lang="en-US"/>
          </a:p>
        </p:txBody>
      </p:sp>
      <p:sp>
        <p:nvSpPr>
          <p:cNvPr id="13328" name="Text Box 76"/>
          <p:cNvSpPr txBox="1">
            <a:spLocks noChangeArrowheads="1"/>
          </p:cNvSpPr>
          <p:nvPr/>
        </p:nvSpPr>
        <p:spPr bwMode="auto">
          <a:xfrm>
            <a:off x="5164138" y="2867025"/>
            <a:ext cx="368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>
                <a:latin typeface="Comic Sans MS" pitchFamily="66" charset="0"/>
              </a:rPr>
              <a:t>C</a:t>
            </a:r>
            <a:endParaRPr lang="en-US"/>
          </a:p>
        </p:txBody>
      </p:sp>
      <p:sp>
        <p:nvSpPr>
          <p:cNvPr id="13329" name="Freeform 77"/>
          <p:cNvSpPr>
            <a:spLocks/>
          </p:cNvSpPr>
          <p:nvPr/>
        </p:nvSpPr>
        <p:spPr bwMode="auto">
          <a:xfrm>
            <a:off x="2132013" y="3448050"/>
            <a:ext cx="2967037" cy="704850"/>
          </a:xfrm>
          <a:custGeom>
            <a:avLst/>
            <a:gdLst>
              <a:gd name="T0" fmla="*/ 2147483647 w 1869"/>
              <a:gd name="T1" fmla="*/ 0 h 444"/>
              <a:gd name="T2" fmla="*/ 2147483647 w 1869"/>
              <a:gd name="T3" fmla="*/ 2147483647 h 444"/>
              <a:gd name="T4" fmla="*/ 0 w 1869"/>
              <a:gd name="T5" fmla="*/ 2147483647 h 444"/>
              <a:gd name="T6" fmla="*/ 0 60000 65536"/>
              <a:gd name="T7" fmla="*/ 0 60000 65536"/>
              <a:gd name="T8" fmla="*/ 0 60000 65536"/>
              <a:gd name="T9" fmla="*/ 0 w 1869"/>
              <a:gd name="T10" fmla="*/ 0 h 444"/>
              <a:gd name="T11" fmla="*/ 1869 w 1869"/>
              <a:gd name="T12" fmla="*/ 444 h 4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69" h="444">
                <a:moveTo>
                  <a:pt x="1869" y="0"/>
                </a:moveTo>
                <a:lnTo>
                  <a:pt x="1869" y="444"/>
                </a:lnTo>
                <a:lnTo>
                  <a:pt x="0" y="444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3330" name="Group 78"/>
          <p:cNvGrpSpPr>
            <a:grpSpLocks/>
          </p:cNvGrpSpPr>
          <p:nvPr/>
        </p:nvGrpSpPr>
        <p:grpSpPr bwMode="auto">
          <a:xfrm>
            <a:off x="2598738" y="3930650"/>
            <a:ext cx="2295525" cy="336550"/>
            <a:chOff x="2418" y="3342"/>
            <a:chExt cx="1446" cy="212"/>
          </a:xfrm>
        </p:grpSpPr>
        <p:sp>
          <p:nvSpPr>
            <p:cNvPr id="13332" name="Rectangle 79"/>
            <p:cNvSpPr>
              <a:spLocks noChangeArrowheads="1"/>
            </p:cNvSpPr>
            <p:nvPr/>
          </p:nvSpPr>
          <p:spPr bwMode="auto">
            <a:xfrm>
              <a:off x="2463" y="3366"/>
              <a:ext cx="1356" cy="17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pt-BR"/>
            </a:p>
          </p:txBody>
        </p:sp>
        <p:sp>
          <p:nvSpPr>
            <p:cNvPr id="13333" name="Line 80"/>
            <p:cNvSpPr>
              <a:spLocks noChangeShapeType="1"/>
            </p:cNvSpPr>
            <p:nvPr/>
          </p:nvSpPr>
          <p:spPr bwMode="auto">
            <a:xfrm>
              <a:off x="2784" y="3372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4" name="Line 81"/>
            <p:cNvSpPr>
              <a:spLocks noChangeShapeType="1"/>
            </p:cNvSpPr>
            <p:nvPr/>
          </p:nvSpPr>
          <p:spPr bwMode="auto">
            <a:xfrm>
              <a:off x="3186" y="337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5" name="Line 82"/>
            <p:cNvSpPr>
              <a:spLocks noChangeShapeType="1"/>
            </p:cNvSpPr>
            <p:nvPr/>
          </p:nvSpPr>
          <p:spPr bwMode="auto">
            <a:xfrm>
              <a:off x="3321" y="337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6" name="Text Box 83"/>
            <p:cNvSpPr txBox="1">
              <a:spLocks noChangeArrowheads="1"/>
            </p:cNvSpPr>
            <p:nvPr/>
          </p:nvSpPr>
          <p:spPr bwMode="auto">
            <a:xfrm>
              <a:off x="2418" y="3342"/>
              <a:ext cx="144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1600">
                  <a:solidFill>
                    <a:srgbClr val="FF0000"/>
                  </a:solidFill>
                  <a:latin typeface="Arial" charset="0"/>
                </a:rPr>
                <a:t>src:B</a:t>
              </a:r>
              <a:r>
                <a:rPr lang="en-US" sz="1600">
                  <a:latin typeface="Arial" charset="0"/>
                </a:rPr>
                <a:t> dest:A     payload</a:t>
              </a:r>
              <a:endParaRPr lang="en-US" sz="1600"/>
            </a:p>
          </p:txBody>
        </p:sp>
      </p:grpSp>
      <p:pic>
        <p:nvPicPr>
          <p:cNvPr id="13331" name="Picture 8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30750" y="2962275"/>
            <a:ext cx="471488" cy="442913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</p:pic>
      <p:sp>
        <p:nvSpPr>
          <p:cNvPr id="46" name="Text Box 50"/>
          <p:cNvSpPr txBox="1">
            <a:spLocks noChangeArrowheads="1"/>
          </p:cNvSpPr>
          <p:nvPr/>
        </p:nvSpPr>
        <p:spPr bwMode="auto">
          <a:xfrm>
            <a:off x="946150" y="5562600"/>
            <a:ext cx="68918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pt-BR" altLang="pt-BR" sz="2800" i="1" dirty="0" smtClean="0">
                <a:latin typeface="Gill Sans MT" pitchFamily="34" charset="0"/>
              </a:rPr>
              <a:t>… muito mais sobre segurança (até o Capítulo 8)</a:t>
            </a:r>
            <a:endParaRPr lang="pt-BR" altLang="pt-BR" sz="2800" i="1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06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Roteiro do Capítulo 1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1.1 O Que </a:t>
            </a:r>
            <a:r>
              <a:rPr lang="pt-BR" sz="2400" i="1" dirty="0" smtClean="0"/>
              <a:t>é</a:t>
            </a:r>
            <a:r>
              <a:rPr lang="pt-BR" sz="2400" dirty="0" smtClean="0"/>
              <a:t> a Internet?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1.2 A Borda (Periferia) da Internet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1.3 O Núcleo da Rede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1.4 Atraso, perda e vazão em redes de comutação de pacotes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1.5 Camadas de protocolos e seus modelos de serviços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/>
              <a:t>1.6 Redes sob ameaça</a:t>
            </a:r>
          </a:p>
          <a:p>
            <a:pPr marL="533400" indent="-533400">
              <a:buFont typeface="ZapfDingbats" pitchFamily="82" charset="0"/>
              <a:buNone/>
            </a:pPr>
            <a:r>
              <a:rPr lang="pt-BR" sz="2400" dirty="0" smtClean="0">
                <a:solidFill>
                  <a:srgbClr val="C00000"/>
                </a:solidFill>
              </a:rPr>
              <a:t>1.7 História das redes de computadores e da Internet</a:t>
            </a:r>
          </a:p>
        </p:txBody>
      </p:sp>
      <p:sp>
        <p:nvSpPr>
          <p:cNvPr id="54277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5CA228E-D66C-44FC-8DC2-2E0456165C08}" type="slidenum">
              <a:rPr lang="en-US" smtClean="0"/>
              <a:pPr/>
              <a:t>100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8605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9155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52BA6F-C866-4D8C-B4D2-06A807ECDD05}" type="slidenum">
              <a:rPr lang="en-US" smtClean="0"/>
              <a:pPr>
                <a:defRPr/>
              </a:pPr>
              <a:t>101</a:t>
            </a:fld>
            <a:endParaRPr lang="en-US" smtClean="0"/>
          </a:p>
        </p:txBody>
      </p:sp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História da Internet</a:t>
            </a:r>
            <a:endParaRPr lang="pt-BR" smtClean="0"/>
          </a:p>
        </p:txBody>
      </p:sp>
      <p:sp>
        <p:nvSpPr>
          <p:cNvPr id="4915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pt-BR" sz="2000" smtClean="0">
                <a:solidFill>
                  <a:schemeClr val="accent2"/>
                </a:solidFill>
              </a:rPr>
              <a:t>1961:</a:t>
            </a:r>
            <a:r>
              <a:rPr lang="pt-BR" sz="2000" smtClean="0"/>
              <a:t> Kleinrock - teoria das filas demonstra eficiência da comutação por pacotes</a:t>
            </a:r>
          </a:p>
          <a:p>
            <a:r>
              <a:rPr lang="pt-BR" sz="2000" smtClean="0">
                <a:solidFill>
                  <a:schemeClr val="accent2"/>
                </a:solidFill>
              </a:rPr>
              <a:t>1964:</a:t>
            </a:r>
            <a:r>
              <a:rPr lang="pt-BR" sz="2000" smtClean="0"/>
              <a:t> Baran - comutação de pacotes em redes militares</a:t>
            </a:r>
          </a:p>
          <a:p>
            <a:r>
              <a:rPr lang="pt-BR" sz="2000" smtClean="0">
                <a:solidFill>
                  <a:schemeClr val="accent2"/>
                </a:solidFill>
              </a:rPr>
              <a:t>1967:</a:t>
            </a:r>
            <a:r>
              <a:rPr lang="pt-BR" sz="2000" smtClean="0"/>
              <a:t> concepção da ARPAnet pela ARPA (</a:t>
            </a:r>
            <a:r>
              <a:rPr lang="pt-BR" sz="2000" i="1" smtClean="0"/>
              <a:t>Advanced Research Projects Agency</a:t>
            </a:r>
            <a:r>
              <a:rPr lang="pt-BR" sz="2000" smtClean="0"/>
              <a:t>)</a:t>
            </a:r>
          </a:p>
          <a:p>
            <a:r>
              <a:rPr lang="pt-BR" sz="2000" smtClean="0">
                <a:solidFill>
                  <a:schemeClr val="accent2"/>
                </a:solidFill>
              </a:rPr>
              <a:t>1969:</a:t>
            </a:r>
            <a:r>
              <a:rPr lang="pt-BR" sz="2000" smtClean="0"/>
              <a:t> entra em operação o primeiro nó da ARPAnet</a:t>
            </a:r>
          </a:p>
          <a:p>
            <a:endParaRPr lang="pt-BR" sz="2000" smtClean="0"/>
          </a:p>
        </p:txBody>
      </p:sp>
      <p:pic>
        <p:nvPicPr>
          <p:cNvPr id="49158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/>
      </p:pic>
      <p:sp>
        <p:nvSpPr>
          <p:cNvPr id="49159" name="Rectangle 5"/>
          <p:cNvSpPr>
            <a:spLocks noChangeArrowheads="1"/>
          </p:cNvSpPr>
          <p:nvPr/>
        </p:nvSpPr>
        <p:spPr bwMode="auto">
          <a:xfrm>
            <a:off x="523875" y="1028700"/>
            <a:ext cx="77724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pt-BR" i="1">
                <a:solidFill>
                  <a:srgbClr val="FF0000"/>
                </a:solidFill>
                <a:latin typeface="Comic Sans MS" pitchFamily="66" charset="0"/>
              </a:rPr>
              <a:t>1961-1972: Estréia da comutação de pacotes</a:t>
            </a:r>
            <a:endParaRPr lang="pt-BR" sz="4000" u="sng">
              <a:solidFill>
                <a:schemeClr val="accent2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51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0179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EA7907-778B-439D-AD68-319911681495}" type="slidenum">
              <a:rPr lang="en-US" smtClean="0"/>
              <a:pPr>
                <a:defRPr/>
              </a:pPr>
              <a:t>102</a:t>
            </a:fld>
            <a:endParaRPr lang="en-US" smtClean="0"/>
          </a:p>
        </p:txBody>
      </p:sp>
      <p:sp>
        <p:nvSpPr>
          <p:cNvPr id="50180" name="Rectangle 2"/>
          <p:cNvSpPr>
            <a:spLocks noGrp="1" noChangeArrowheads="1"/>
          </p:cNvSpPr>
          <p:nvPr>
            <p:ph type="title"/>
          </p:nvPr>
        </p:nvSpPr>
        <p:spPr>
          <a:xfrm>
            <a:off x="476250" y="333375"/>
            <a:ext cx="7772400" cy="647700"/>
          </a:xfrm>
        </p:spPr>
        <p:txBody>
          <a:bodyPr/>
          <a:lstStyle/>
          <a:p>
            <a:r>
              <a:rPr lang="pt-BR" sz="3600" smtClean="0"/>
              <a:t>História da Internet</a:t>
            </a:r>
            <a:endParaRPr lang="pt-BR" smtClean="0"/>
          </a:p>
        </p:txBody>
      </p:sp>
      <p:sp>
        <p:nvSpPr>
          <p:cNvPr id="5018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790700"/>
            <a:ext cx="3695700" cy="4457700"/>
          </a:xfrm>
        </p:spPr>
        <p:txBody>
          <a:bodyPr/>
          <a:lstStyle/>
          <a:p>
            <a:r>
              <a:rPr lang="pt-BR" sz="2000" smtClean="0">
                <a:solidFill>
                  <a:schemeClr val="accent2"/>
                </a:solidFill>
              </a:rPr>
              <a:t>1972:</a:t>
            </a:r>
            <a:r>
              <a:rPr lang="pt-BR" sz="2000" smtClean="0"/>
              <a:t> </a:t>
            </a:r>
          </a:p>
          <a:p>
            <a:pPr lvl="1"/>
            <a:r>
              <a:rPr lang="pt-BR" sz="2000" smtClean="0"/>
              <a:t>demonstração pública da ARPAnet</a:t>
            </a:r>
          </a:p>
          <a:p>
            <a:pPr lvl="1"/>
            <a:r>
              <a:rPr lang="pt-BR" sz="2000" smtClean="0"/>
              <a:t>NCP (</a:t>
            </a:r>
            <a:r>
              <a:rPr lang="pt-BR" sz="2000" i="1" smtClean="0"/>
              <a:t>Network Control Protocol</a:t>
            </a:r>
            <a:r>
              <a:rPr lang="pt-BR" sz="2000" smtClean="0"/>
              <a:t>) primeiro protocolo host-host</a:t>
            </a:r>
          </a:p>
          <a:p>
            <a:pPr lvl="1"/>
            <a:r>
              <a:rPr lang="pt-BR" sz="2000" smtClean="0"/>
              <a:t>primeiro programa de  e-mail</a:t>
            </a:r>
          </a:p>
          <a:p>
            <a:pPr lvl="1"/>
            <a:r>
              <a:rPr lang="pt-BR" sz="2000" smtClean="0"/>
              <a:t>ARPAnet com 15 nós</a:t>
            </a:r>
          </a:p>
        </p:txBody>
      </p:sp>
      <p:sp>
        <p:nvSpPr>
          <p:cNvPr id="50182" name="Rectangle 5"/>
          <p:cNvSpPr>
            <a:spLocks noChangeArrowheads="1"/>
          </p:cNvSpPr>
          <p:nvPr/>
        </p:nvSpPr>
        <p:spPr bwMode="auto">
          <a:xfrm>
            <a:off x="523875" y="1028700"/>
            <a:ext cx="77724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pt-BR" i="1">
                <a:solidFill>
                  <a:srgbClr val="FF0000"/>
                </a:solidFill>
                <a:latin typeface="Comic Sans MS" pitchFamily="66" charset="0"/>
              </a:rPr>
              <a:t>1961-1972: Estréia da comutação de pacotes</a:t>
            </a:r>
            <a:endParaRPr lang="pt-BR" sz="4000" u="sng">
              <a:solidFill>
                <a:schemeClr val="accent2"/>
              </a:solidFill>
              <a:latin typeface="Comic Sans MS" pitchFamily="66" charset="0"/>
            </a:endParaRPr>
          </a:p>
        </p:txBody>
      </p:sp>
      <p:pic>
        <p:nvPicPr>
          <p:cNvPr id="50183" name="Picture 6" descr="arpanet2"/>
          <p:cNvPicPr>
            <a:picLocks noChangeAspect="1" noChangeArrowheads="1"/>
          </p:cNvPicPr>
          <p:nvPr/>
        </p:nvPicPr>
        <p:blipFill>
          <a:blip r:embed="rId3" cstate="print"/>
          <a:srcRect b="8458"/>
          <a:stretch>
            <a:fillRect/>
          </a:stretch>
        </p:blipFill>
        <p:spPr bwMode="auto">
          <a:xfrm>
            <a:off x="5157788" y="2139950"/>
            <a:ext cx="2976562" cy="288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178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120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87FA7A-5DEB-4904-ABFE-AEE6B0639BCD}" type="slidenum">
              <a:rPr lang="en-US" smtClean="0"/>
              <a:pPr>
                <a:defRPr/>
              </a:pPr>
              <a:t>103</a:t>
            </a:fld>
            <a:endParaRPr lang="en-US" smtClean="0"/>
          </a:p>
        </p:txBody>
      </p:sp>
      <p:sp>
        <p:nvSpPr>
          <p:cNvPr id="51204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4476750" y="1833563"/>
            <a:ext cx="3810000" cy="4448175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000" smtClean="0">
                <a:solidFill>
                  <a:srgbClr val="FF0000"/>
                </a:solidFill>
              </a:rPr>
              <a:t>Princípios de interconexão de Cerf e Kahn:</a:t>
            </a:r>
          </a:p>
          <a:p>
            <a:pPr lvl="1">
              <a:lnSpc>
                <a:spcPct val="90000"/>
              </a:lnSpc>
            </a:pPr>
            <a:r>
              <a:rPr lang="pt-BR" sz="2000" smtClean="0"/>
              <a:t>minimalismo, autonomia - não é necessária nenhuma mudança interna para interconectar redes</a:t>
            </a:r>
          </a:p>
          <a:p>
            <a:pPr lvl="1">
              <a:lnSpc>
                <a:spcPct val="90000"/>
              </a:lnSpc>
            </a:pPr>
            <a:r>
              <a:rPr lang="pt-BR" sz="2000" smtClean="0"/>
              <a:t>modelo de serviço </a:t>
            </a:r>
            <a:r>
              <a:rPr lang="pt-BR" sz="2000" i="1" smtClean="0"/>
              <a:t>best effort</a:t>
            </a:r>
            <a:endParaRPr lang="pt-BR" sz="2000" smtClean="0"/>
          </a:p>
          <a:p>
            <a:pPr lvl="1">
              <a:lnSpc>
                <a:spcPct val="90000"/>
              </a:lnSpc>
            </a:pPr>
            <a:r>
              <a:rPr lang="pt-BR" sz="2000" smtClean="0"/>
              <a:t>roteadores sem estados</a:t>
            </a:r>
          </a:p>
          <a:p>
            <a:pPr lvl="1">
              <a:lnSpc>
                <a:spcPct val="90000"/>
              </a:lnSpc>
            </a:pPr>
            <a:r>
              <a:rPr lang="pt-BR" sz="2000" smtClean="0"/>
              <a:t>controle descentralizado</a:t>
            </a:r>
          </a:p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000" smtClean="0">
                <a:solidFill>
                  <a:srgbClr val="FF0000"/>
                </a:solidFill>
              </a:rPr>
              <a:t>definem a arquitetura atual da Internet</a:t>
            </a:r>
            <a:endParaRPr lang="pt-BR" sz="2400" smtClean="0"/>
          </a:p>
        </p:txBody>
      </p:sp>
      <p:sp>
        <p:nvSpPr>
          <p:cNvPr id="51205" name="Rectangle 3"/>
          <p:cNvSpPr>
            <a:spLocks noGrp="1" noChangeArrowheads="1"/>
          </p:cNvSpPr>
          <p:nvPr>
            <p:ph type="title"/>
          </p:nvPr>
        </p:nvSpPr>
        <p:spPr>
          <a:xfrm>
            <a:off x="476250" y="333375"/>
            <a:ext cx="7772400" cy="647700"/>
          </a:xfrm>
        </p:spPr>
        <p:txBody>
          <a:bodyPr/>
          <a:lstStyle/>
          <a:p>
            <a:r>
              <a:rPr lang="pt-BR" sz="3600" smtClean="0"/>
              <a:t>História da Internet</a:t>
            </a:r>
          </a:p>
        </p:txBody>
      </p:sp>
      <p:sp>
        <p:nvSpPr>
          <p:cNvPr id="5120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695450"/>
            <a:ext cx="4152900" cy="4457700"/>
          </a:xfrm>
        </p:spPr>
        <p:txBody>
          <a:bodyPr/>
          <a:lstStyle/>
          <a:p>
            <a:r>
              <a:rPr lang="pt-BR" sz="2000" dirty="0" smtClean="0">
                <a:solidFill>
                  <a:schemeClr val="accent2"/>
                </a:solidFill>
              </a:rPr>
              <a:t>1970:</a:t>
            </a:r>
            <a:r>
              <a:rPr lang="pt-BR" sz="2000" dirty="0" smtClean="0"/>
              <a:t> rede de satélite </a:t>
            </a:r>
            <a:r>
              <a:rPr lang="pt-BR" sz="2000" dirty="0" err="1" smtClean="0"/>
              <a:t>ALOHAnet</a:t>
            </a:r>
            <a:r>
              <a:rPr lang="pt-BR" sz="2000" dirty="0" smtClean="0"/>
              <a:t> no Havaí</a:t>
            </a:r>
          </a:p>
          <a:p>
            <a:r>
              <a:rPr lang="pt-BR" sz="2000" dirty="0" smtClean="0">
                <a:solidFill>
                  <a:schemeClr val="accent2"/>
                </a:solidFill>
              </a:rPr>
              <a:t>1974:</a:t>
            </a:r>
            <a:r>
              <a:rPr lang="pt-BR" sz="2000" dirty="0" smtClean="0"/>
              <a:t> </a:t>
            </a:r>
            <a:r>
              <a:rPr lang="pt-BR" sz="2000" dirty="0" err="1" smtClean="0"/>
              <a:t>Cerf</a:t>
            </a:r>
            <a:r>
              <a:rPr lang="pt-BR" sz="2000" dirty="0" smtClean="0"/>
              <a:t> e Kahn - arquitetura para a interconexão de redes</a:t>
            </a:r>
          </a:p>
          <a:p>
            <a:r>
              <a:rPr lang="pt-BR" sz="2000" dirty="0" smtClean="0">
                <a:solidFill>
                  <a:schemeClr val="accent2"/>
                </a:solidFill>
              </a:rPr>
              <a:t>1976: </a:t>
            </a:r>
            <a:r>
              <a:rPr lang="pt-BR" sz="2000" dirty="0" smtClean="0"/>
              <a:t>Ethernet no XEROX PARC</a:t>
            </a:r>
          </a:p>
          <a:p>
            <a:r>
              <a:rPr lang="pt-BR" sz="2000" dirty="0" smtClean="0">
                <a:solidFill>
                  <a:schemeClr val="accent2"/>
                </a:solidFill>
              </a:rPr>
              <a:t>fim dos anos 70:</a:t>
            </a:r>
            <a:r>
              <a:rPr lang="pt-BR" sz="2000" dirty="0" smtClean="0"/>
              <a:t> arquiteturas proprietárias: </a:t>
            </a:r>
            <a:r>
              <a:rPr lang="pt-BR" sz="2000" dirty="0" err="1" smtClean="0"/>
              <a:t>DECnet</a:t>
            </a:r>
            <a:r>
              <a:rPr lang="pt-BR" sz="2000" dirty="0" smtClean="0"/>
              <a:t>, SNA, XNA</a:t>
            </a:r>
          </a:p>
          <a:p>
            <a:r>
              <a:rPr lang="pt-BR" sz="2000" dirty="0" smtClean="0">
                <a:solidFill>
                  <a:schemeClr val="accent2"/>
                </a:solidFill>
              </a:rPr>
              <a:t>fim dos anos 70:</a:t>
            </a:r>
            <a:r>
              <a:rPr lang="pt-BR" sz="2000" dirty="0" smtClean="0"/>
              <a:t> comutação de pacotes de comprimento fixo (precursor do ATM)</a:t>
            </a:r>
          </a:p>
          <a:p>
            <a:r>
              <a:rPr lang="pt-BR" sz="2000" dirty="0" smtClean="0">
                <a:solidFill>
                  <a:schemeClr val="accent2"/>
                </a:solidFill>
              </a:rPr>
              <a:t>1979:</a:t>
            </a:r>
            <a:r>
              <a:rPr lang="pt-BR" sz="2000" dirty="0" smtClean="0"/>
              <a:t> </a:t>
            </a:r>
            <a:r>
              <a:rPr lang="pt-BR" sz="2000" dirty="0" err="1" smtClean="0"/>
              <a:t>ARPAnet</a:t>
            </a:r>
            <a:r>
              <a:rPr lang="pt-BR" sz="2000" dirty="0" smtClean="0"/>
              <a:t> com 200 nós</a:t>
            </a:r>
          </a:p>
        </p:txBody>
      </p:sp>
      <p:sp>
        <p:nvSpPr>
          <p:cNvPr id="51207" name="Rectangle 5"/>
          <p:cNvSpPr>
            <a:spLocks noChangeArrowheads="1"/>
          </p:cNvSpPr>
          <p:nvPr/>
        </p:nvSpPr>
        <p:spPr bwMode="auto">
          <a:xfrm>
            <a:off x="523875" y="1028700"/>
            <a:ext cx="79724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i="1">
                <a:solidFill>
                  <a:srgbClr val="FF0000"/>
                </a:solidFill>
                <a:latin typeface="Comic Sans MS" pitchFamily="66" charset="0"/>
              </a:rPr>
              <a:t>1972-1980: Interconexão de redes novas e proprietárias</a:t>
            </a:r>
            <a:endParaRPr lang="en-US" sz="4000" u="sng">
              <a:solidFill>
                <a:schemeClr val="accent2"/>
              </a:solidFill>
              <a:latin typeface="Comic Sans MS" pitchFamily="66" charset="0"/>
            </a:endParaRPr>
          </a:p>
        </p:txBody>
      </p:sp>
      <p:sp>
        <p:nvSpPr>
          <p:cNvPr id="51208" name="Rectangle 6"/>
          <p:cNvSpPr>
            <a:spLocks noChangeArrowheads="1"/>
          </p:cNvSpPr>
          <p:nvPr/>
        </p:nvSpPr>
        <p:spPr bwMode="auto">
          <a:xfrm>
            <a:off x="4457700" y="1771650"/>
            <a:ext cx="3810000" cy="4435475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781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222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CA76F6-9303-47D8-A85B-E432CB3A4C12}" type="slidenum">
              <a:rPr lang="en-US" smtClean="0"/>
              <a:pPr>
                <a:defRPr/>
              </a:pPr>
              <a:t>104</a:t>
            </a:fld>
            <a:endParaRPr lang="en-US" smtClean="0"/>
          </a:p>
        </p:txBody>
      </p:sp>
      <p:sp>
        <p:nvSpPr>
          <p:cNvPr id="52228" name="Rectangle 2"/>
          <p:cNvSpPr>
            <a:spLocks noGrp="1" noChangeArrowheads="1"/>
          </p:cNvSpPr>
          <p:nvPr>
            <p:ph type="title"/>
          </p:nvPr>
        </p:nvSpPr>
        <p:spPr>
          <a:xfrm>
            <a:off x="476250" y="333375"/>
            <a:ext cx="7772400" cy="647700"/>
          </a:xfrm>
        </p:spPr>
        <p:txBody>
          <a:bodyPr/>
          <a:lstStyle/>
          <a:p>
            <a:r>
              <a:rPr lang="pt-BR" sz="3600" smtClean="0"/>
              <a:t>História da Internet</a:t>
            </a:r>
          </a:p>
        </p:txBody>
      </p:sp>
      <p:sp>
        <p:nvSpPr>
          <p:cNvPr id="522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790700"/>
            <a:ext cx="3810000" cy="4457700"/>
          </a:xfrm>
        </p:spPr>
        <p:txBody>
          <a:bodyPr/>
          <a:lstStyle/>
          <a:p>
            <a:r>
              <a:rPr lang="pt-BR" sz="2000" dirty="0" smtClean="0">
                <a:solidFill>
                  <a:schemeClr val="accent2"/>
                </a:solidFill>
              </a:rPr>
              <a:t>1983:</a:t>
            </a:r>
            <a:r>
              <a:rPr lang="pt-BR" sz="2000" dirty="0" smtClean="0"/>
              <a:t> implantação do TCP/IP</a:t>
            </a:r>
          </a:p>
          <a:p>
            <a:r>
              <a:rPr lang="pt-BR" sz="2000" dirty="0" smtClean="0">
                <a:solidFill>
                  <a:schemeClr val="accent2"/>
                </a:solidFill>
              </a:rPr>
              <a:t>1982:</a:t>
            </a:r>
            <a:r>
              <a:rPr lang="pt-BR" sz="2000" dirty="0" smtClean="0"/>
              <a:t> definição do protocolo SMTP para e-mail</a:t>
            </a:r>
          </a:p>
          <a:p>
            <a:r>
              <a:rPr lang="pt-BR" sz="2000" dirty="0" smtClean="0">
                <a:solidFill>
                  <a:schemeClr val="accent2"/>
                </a:solidFill>
              </a:rPr>
              <a:t>1983:</a:t>
            </a:r>
            <a:r>
              <a:rPr lang="pt-BR" sz="2000" dirty="0" smtClean="0"/>
              <a:t> definição do DNS para tradução de nome para endereço IP</a:t>
            </a:r>
          </a:p>
          <a:p>
            <a:r>
              <a:rPr lang="pt-BR" sz="2000" dirty="0" smtClean="0">
                <a:solidFill>
                  <a:schemeClr val="accent2"/>
                </a:solidFill>
              </a:rPr>
              <a:t>1985:</a:t>
            </a:r>
            <a:r>
              <a:rPr lang="pt-BR" sz="2000" dirty="0" smtClean="0"/>
              <a:t> definição do protocolo FTP</a:t>
            </a:r>
          </a:p>
          <a:p>
            <a:r>
              <a:rPr lang="pt-BR" sz="2000" dirty="0" smtClean="0">
                <a:solidFill>
                  <a:schemeClr val="accent2"/>
                </a:solidFill>
              </a:rPr>
              <a:t>1988:</a:t>
            </a:r>
            <a:r>
              <a:rPr lang="pt-BR" sz="2000" dirty="0" smtClean="0"/>
              <a:t> controle de congestionamento do TCP</a:t>
            </a:r>
          </a:p>
        </p:txBody>
      </p:sp>
      <p:sp>
        <p:nvSpPr>
          <p:cNvPr id="5223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800225"/>
            <a:ext cx="3810000" cy="4448175"/>
          </a:xfrm>
        </p:spPr>
        <p:txBody>
          <a:bodyPr/>
          <a:lstStyle/>
          <a:p>
            <a:r>
              <a:rPr lang="pt-BR" sz="2000" smtClean="0"/>
              <a:t>novas redes nacionais: Csnet, BITnet, NSFnet, Minitel</a:t>
            </a:r>
          </a:p>
          <a:p>
            <a:r>
              <a:rPr lang="pt-BR" sz="2000" smtClean="0"/>
              <a:t>100.000 hosts conectados numa confederação de redes</a:t>
            </a:r>
          </a:p>
          <a:p>
            <a:endParaRPr lang="pt-BR" sz="2400" smtClean="0"/>
          </a:p>
        </p:txBody>
      </p:sp>
      <p:sp>
        <p:nvSpPr>
          <p:cNvPr id="52231" name="Rectangle 5"/>
          <p:cNvSpPr>
            <a:spLocks noChangeArrowheads="1"/>
          </p:cNvSpPr>
          <p:nvPr/>
        </p:nvSpPr>
        <p:spPr bwMode="auto">
          <a:xfrm>
            <a:off x="523875" y="1028700"/>
            <a:ext cx="79629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i="1">
                <a:solidFill>
                  <a:srgbClr val="FF0000"/>
                </a:solidFill>
                <a:latin typeface="Comic Sans MS" pitchFamily="66" charset="0"/>
              </a:rPr>
              <a:t>1980-1990: novos protocolos, proliferação de redes</a:t>
            </a:r>
            <a:endParaRPr lang="en-US" sz="4000" u="sng">
              <a:solidFill>
                <a:schemeClr val="accent2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19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3251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DBDB42-CC79-4FD4-85EE-8AAC001D047B}" type="slidenum">
              <a:rPr lang="en-US" smtClean="0"/>
              <a:pPr>
                <a:defRPr/>
              </a:pPr>
              <a:t>105</a:t>
            </a:fld>
            <a:endParaRPr lang="en-US" smtClean="0"/>
          </a:p>
        </p:txBody>
      </p:sp>
      <p:sp>
        <p:nvSpPr>
          <p:cNvPr id="53252" name="Rectangle 2"/>
          <p:cNvSpPr>
            <a:spLocks noGrp="1" noChangeArrowheads="1"/>
          </p:cNvSpPr>
          <p:nvPr>
            <p:ph type="title"/>
          </p:nvPr>
        </p:nvSpPr>
        <p:spPr>
          <a:xfrm>
            <a:off x="476250" y="333375"/>
            <a:ext cx="7772400" cy="647700"/>
          </a:xfrm>
        </p:spPr>
        <p:txBody>
          <a:bodyPr/>
          <a:lstStyle/>
          <a:p>
            <a:r>
              <a:rPr lang="pt-BR" sz="3600" smtClean="0"/>
              <a:t>História da Internet</a:t>
            </a:r>
          </a:p>
        </p:txBody>
      </p:sp>
      <p:sp>
        <p:nvSpPr>
          <p:cNvPr id="5325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19100" y="1790700"/>
            <a:ext cx="4095750" cy="44577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2000" smtClean="0">
                <a:solidFill>
                  <a:schemeClr val="accent2"/>
                </a:solidFill>
              </a:rPr>
              <a:t>início dos anos 90: </a:t>
            </a:r>
            <a:r>
              <a:rPr lang="pt-BR" sz="2000" smtClean="0"/>
              <a:t>ARPAnet desativada</a:t>
            </a:r>
          </a:p>
          <a:p>
            <a:pPr>
              <a:lnSpc>
                <a:spcPct val="90000"/>
              </a:lnSpc>
            </a:pPr>
            <a:r>
              <a:rPr lang="pt-BR" sz="2000" smtClean="0">
                <a:solidFill>
                  <a:schemeClr val="accent2"/>
                </a:solidFill>
              </a:rPr>
              <a:t>1991: </a:t>
            </a:r>
            <a:r>
              <a:rPr lang="pt-BR" sz="2000" smtClean="0"/>
              <a:t>NSF remove restrições ao uso comercial da NSFnet (desativada em 1995)</a:t>
            </a:r>
          </a:p>
          <a:p>
            <a:pPr>
              <a:lnSpc>
                <a:spcPct val="90000"/>
              </a:lnSpc>
            </a:pPr>
            <a:r>
              <a:rPr lang="pt-BR" sz="2000" smtClean="0">
                <a:solidFill>
                  <a:schemeClr val="accent2"/>
                </a:solidFill>
              </a:rPr>
              <a:t>início dos anos 90 :</a:t>
            </a:r>
            <a:r>
              <a:rPr lang="pt-BR" sz="2000" smtClean="0"/>
              <a:t> Web</a:t>
            </a:r>
          </a:p>
          <a:p>
            <a:pPr lvl="1">
              <a:lnSpc>
                <a:spcPct val="90000"/>
              </a:lnSpc>
            </a:pPr>
            <a:r>
              <a:rPr lang="pt-BR" sz="2000" smtClean="0"/>
              <a:t>hypertexto [Bush 1945, Nelson 1960’s]</a:t>
            </a:r>
          </a:p>
          <a:p>
            <a:pPr lvl="1">
              <a:lnSpc>
                <a:spcPct val="90000"/>
              </a:lnSpc>
            </a:pPr>
            <a:r>
              <a:rPr lang="pt-BR" sz="2000" smtClean="0"/>
              <a:t>HTML, HTTP: Berners-Lee</a:t>
            </a:r>
          </a:p>
          <a:p>
            <a:pPr lvl="1">
              <a:lnSpc>
                <a:spcPct val="90000"/>
              </a:lnSpc>
            </a:pPr>
            <a:r>
              <a:rPr lang="pt-BR" sz="2000" smtClean="0"/>
              <a:t>1994: Mosaic, posteriormente Netscape</a:t>
            </a:r>
          </a:p>
          <a:p>
            <a:pPr lvl="1">
              <a:lnSpc>
                <a:spcPct val="90000"/>
              </a:lnSpc>
            </a:pPr>
            <a:r>
              <a:rPr lang="pt-BR" sz="2000" smtClean="0"/>
              <a:t>fim dos anos 90: comercialização da Web</a:t>
            </a:r>
            <a:endParaRPr lang="pt-BR" sz="1800" smtClean="0"/>
          </a:p>
        </p:txBody>
      </p:sp>
      <p:sp>
        <p:nvSpPr>
          <p:cNvPr id="5325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76800" y="1800225"/>
            <a:ext cx="3841750" cy="4448175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dirty="0" smtClean="0">
                <a:solidFill>
                  <a:schemeClr val="accent2"/>
                </a:solidFill>
              </a:rPr>
              <a:t>Final dos anos 90-00:</a:t>
            </a:r>
            <a:endParaRPr lang="pt-BR" sz="2400" dirty="0" smtClean="0">
              <a:solidFill>
                <a:srgbClr val="FF0000"/>
              </a:solidFill>
            </a:endParaRPr>
          </a:p>
          <a:p>
            <a:r>
              <a:rPr lang="pt-BR" sz="2000" dirty="0" smtClean="0"/>
              <a:t>novas aplicações: mensagens instantâneas, compartilhamento de arquivos P2P</a:t>
            </a:r>
          </a:p>
          <a:p>
            <a:r>
              <a:rPr lang="pt-BR" sz="2000" dirty="0" smtClean="0"/>
              <a:t>preocupação com a segurança de redes</a:t>
            </a:r>
          </a:p>
          <a:p>
            <a:r>
              <a:rPr lang="pt-BR" sz="2000" dirty="0" smtClean="0"/>
              <a:t>est. 50 milhões de computadores na Internet</a:t>
            </a:r>
          </a:p>
          <a:p>
            <a:r>
              <a:rPr lang="pt-BR" sz="2000" dirty="0" smtClean="0"/>
              <a:t>est. mais de 100 milhões de usuários</a:t>
            </a:r>
          </a:p>
          <a:p>
            <a:r>
              <a:rPr lang="pt-BR" sz="2000" dirty="0" smtClean="0"/>
              <a:t>enlaces de </a:t>
            </a:r>
            <a:r>
              <a:rPr lang="pt-BR" sz="2000" dirty="0" err="1" smtClean="0"/>
              <a:t>backbone</a:t>
            </a:r>
            <a:r>
              <a:rPr lang="pt-BR" sz="2000" dirty="0" smtClean="0"/>
              <a:t> a </a:t>
            </a:r>
            <a:r>
              <a:rPr lang="pt-BR" sz="2000" dirty="0" err="1" smtClean="0"/>
              <a:t>Gbps</a:t>
            </a:r>
            <a:endParaRPr lang="pt-BR" sz="2000" dirty="0" smtClean="0"/>
          </a:p>
          <a:p>
            <a:pPr>
              <a:buFont typeface="ZapfDingbats" pitchFamily="82" charset="0"/>
              <a:buNone/>
            </a:pPr>
            <a:endParaRPr lang="pt-BR" sz="2000" dirty="0" smtClean="0"/>
          </a:p>
        </p:txBody>
      </p:sp>
      <p:sp>
        <p:nvSpPr>
          <p:cNvPr id="53255" name="Rectangle 5"/>
          <p:cNvSpPr>
            <a:spLocks noChangeArrowheads="1"/>
          </p:cNvSpPr>
          <p:nvPr/>
        </p:nvSpPr>
        <p:spPr bwMode="auto">
          <a:xfrm>
            <a:off x="523875" y="1028700"/>
            <a:ext cx="79629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i="1">
                <a:solidFill>
                  <a:srgbClr val="FF0000"/>
                </a:solidFill>
                <a:latin typeface="Comic Sans MS" pitchFamily="66" charset="0"/>
              </a:rPr>
              <a:t>Anos 90 e 2000: comercialização, a Web, novas aplicações</a:t>
            </a:r>
            <a:endParaRPr lang="en-US" sz="4000" u="sng">
              <a:solidFill>
                <a:schemeClr val="accent2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91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História da Internet</a:t>
            </a:r>
          </a:p>
        </p:txBody>
      </p:sp>
      <p:sp>
        <p:nvSpPr>
          <p:cNvPr id="54275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33400" y="1496290"/>
            <a:ext cx="8028709" cy="4648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A partir de 2005:</a:t>
            </a:r>
          </a:p>
          <a:p>
            <a:r>
              <a:rPr lang="pt-BR" sz="2000" dirty="0" smtClean="0"/>
              <a:t>~750 milhões de hospedeiros</a:t>
            </a:r>
          </a:p>
          <a:p>
            <a:pPr lvl="1"/>
            <a:r>
              <a:rPr lang="pt-BR" sz="1800" i="1" dirty="0" smtClean="0"/>
              <a:t>Smartphones</a:t>
            </a:r>
            <a:r>
              <a:rPr lang="pt-BR" sz="1800" dirty="0" smtClean="0"/>
              <a:t> e </a:t>
            </a:r>
            <a:r>
              <a:rPr lang="pt-BR" sz="1800" i="1" dirty="0" err="1" smtClean="0"/>
              <a:t>tablets</a:t>
            </a:r>
            <a:endParaRPr lang="pt-BR" sz="1800" i="1" dirty="0" smtClean="0"/>
          </a:p>
          <a:p>
            <a:r>
              <a:rPr lang="pt-BR" sz="2000" dirty="0" smtClean="0"/>
              <a:t>Implantação agressiva de acesso de banda larga</a:t>
            </a:r>
          </a:p>
          <a:p>
            <a:r>
              <a:rPr lang="pt-BR" sz="2000" dirty="0" smtClean="0"/>
              <a:t>Crescente ubiquidade de acessos sem fio de alta velocidade</a:t>
            </a:r>
          </a:p>
          <a:p>
            <a:r>
              <a:rPr lang="pt-BR" sz="2000" dirty="0" smtClean="0"/>
              <a:t>Surgimento das redes sociais</a:t>
            </a:r>
          </a:p>
          <a:p>
            <a:pPr lvl="1"/>
            <a:r>
              <a:rPr lang="pt-BR" sz="1800" dirty="0" err="1" smtClean="0"/>
              <a:t>Facebook</a:t>
            </a:r>
            <a:r>
              <a:rPr lang="pt-BR" sz="1800" dirty="0" smtClean="0"/>
              <a:t>: prestes a alcançar um bilhão de usuários</a:t>
            </a:r>
          </a:p>
          <a:p>
            <a:r>
              <a:rPr lang="pt-BR" sz="2000" dirty="0" smtClean="0"/>
              <a:t>Provedores de serviço (Google, Microsoft) criam suas próprias redes</a:t>
            </a:r>
          </a:p>
          <a:p>
            <a:pPr lvl="1"/>
            <a:r>
              <a:rPr lang="pt-BR" sz="1800" dirty="0" smtClean="0"/>
              <a:t>Evitam a Internet, fornecendo acesso “instantâneo” a buscas, e-mails, etc.</a:t>
            </a:r>
          </a:p>
          <a:p>
            <a:r>
              <a:rPr lang="pt-BR" sz="2000" dirty="0" smtClean="0"/>
              <a:t>Comércio Eletrônico, universidades e empresas rodando serviços na “nuvem” (ex., </a:t>
            </a:r>
            <a:r>
              <a:rPr lang="pt-BR" sz="2000" dirty="0" err="1" smtClean="0"/>
              <a:t>Amazon</a:t>
            </a:r>
            <a:r>
              <a:rPr lang="pt-BR" sz="2000" dirty="0" smtClean="0"/>
              <a:t> EC2)</a:t>
            </a:r>
            <a:endParaRPr lang="pt-BR" sz="2400" dirty="0" smtClean="0"/>
          </a:p>
          <a:p>
            <a:endParaRPr lang="pt-BR" dirty="0" smtClean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427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B74E9C-4C44-46E9-BB34-49CBF045DFEB}" type="slidenum">
              <a:rPr lang="en-US" smtClean="0"/>
              <a:pPr>
                <a:defRPr/>
              </a:pPr>
              <a:t>106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7268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Evolução do Número de Hosts</a:t>
            </a:r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529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B39819-859F-4145-91A0-A2F00A11A5BD}" type="slidenum">
              <a:rPr lang="en-US" smtClean="0"/>
              <a:pPr>
                <a:defRPr/>
              </a:pPr>
              <a:t>107</a:t>
            </a:fld>
            <a:endParaRPr lang="en-US" smtClean="0"/>
          </a:p>
        </p:txBody>
      </p:sp>
      <p:pic>
        <p:nvPicPr>
          <p:cNvPr id="131074" name="Picture 2" descr="Internet Hosts 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52" y="1381241"/>
            <a:ext cx="7864504" cy="4600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3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Evolução do Número de Hosts</a:t>
            </a:r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632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A8597B-5BB7-4D1C-B57D-99382BB4C42D}" type="slidenum">
              <a:rPr lang="en-US" smtClean="0"/>
              <a:pPr>
                <a:defRPr/>
              </a:pPr>
              <a:t>108</a:t>
            </a:fld>
            <a:endParaRPr lang="en-US" smtClean="0"/>
          </a:p>
        </p:txBody>
      </p:sp>
      <p:pic>
        <p:nvPicPr>
          <p:cNvPr id="132098" name="Picture 2" descr="http://ftp.isc.org/www/survey/reports/host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874" y="1407997"/>
            <a:ext cx="7049457" cy="4941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9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Gráfico que representa o crescomento no número de HOSTS no Brasil, baseado nos números da tabela acim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1438619"/>
            <a:ext cx="5972175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57349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Internet/BR</a:t>
            </a:r>
          </a:p>
        </p:txBody>
      </p:sp>
      <p:sp>
        <p:nvSpPr>
          <p:cNvPr id="57350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43BB6A-4E64-4BAF-AC81-AAA5976F3E75}" type="slidenum">
              <a:rPr lang="en-US" smtClean="0"/>
              <a:pPr>
                <a:defRPr/>
              </a:pPr>
              <a:t>109</a:t>
            </a:fld>
            <a:endParaRPr lang="en-US" smtClean="0"/>
          </a:p>
        </p:txBody>
      </p:sp>
      <p:sp>
        <p:nvSpPr>
          <p:cNvPr id="11" name="CaixaDeTexto 10"/>
          <p:cNvSpPr txBox="1"/>
          <p:nvPr/>
        </p:nvSpPr>
        <p:spPr>
          <a:xfrm>
            <a:off x="6126646" y="1844824"/>
            <a:ext cx="2061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800" dirty="0" smtClean="0">
                <a:latin typeface="+mj-lt"/>
              </a:rPr>
              <a:t>Número de Hosts</a:t>
            </a:r>
            <a:endParaRPr lang="pt-BR" sz="1800" dirty="0">
              <a:latin typeface="+mj-lt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763688" y="5733256"/>
            <a:ext cx="1887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800" dirty="0" smtClean="0">
                <a:latin typeface="+mn-lt"/>
              </a:rPr>
              <a:t>Posição Relativa</a:t>
            </a:r>
            <a:endParaRPr lang="pt-BR" sz="1800" dirty="0">
              <a:latin typeface="+mn-lt"/>
            </a:endParaRPr>
          </a:p>
        </p:txBody>
      </p:sp>
      <p:pic>
        <p:nvPicPr>
          <p:cNvPr id="133124" name="Picture 4" descr="Gráfico que representa a evolução da posição do Brasil em número de Hosts. Começa em janeiro de 1995 na 46ª colocação e mostra a evolução até janeiro de 2010 na 5ª posição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743" y="4295774"/>
            <a:ext cx="5381625" cy="256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02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33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Internet/BR</a:t>
            </a:r>
            <a:endParaRPr lang="pt-BR" smtClean="0"/>
          </a:p>
        </p:txBody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A Rede Nacional de Pesquisa (RNP) teve início em 1989.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Aberta para uso comercial em 1994</a:t>
            </a:r>
          </a:p>
          <a:p>
            <a:pPr>
              <a:lnSpc>
                <a:spcPct val="90000"/>
              </a:lnSpc>
            </a:pPr>
            <a:endParaRPr lang="pt-BR" sz="2400" dirty="0" smtClean="0"/>
          </a:p>
          <a:p>
            <a:pPr>
              <a:lnSpc>
                <a:spcPct val="90000"/>
              </a:lnSpc>
            </a:pPr>
            <a:r>
              <a:rPr lang="pt-BR" sz="2400" dirty="0" smtClean="0"/>
              <a:t>Posição absoluta (7/11)</a:t>
            </a:r>
          </a:p>
          <a:p>
            <a:pPr lvl="1">
              <a:lnSpc>
                <a:spcPct val="90000"/>
              </a:lnSpc>
            </a:pPr>
            <a:r>
              <a:rPr lang="pt-BR" sz="1800" dirty="0" smtClean="0"/>
              <a:t>Número de hosts: 22.212.190 </a:t>
            </a:r>
          </a:p>
          <a:p>
            <a:pPr lvl="1">
              <a:lnSpc>
                <a:spcPct val="90000"/>
              </a:lnSpc>
            </a:pPr>
            <a:r>
              <a:rPr lang="pt-BR" sz="1800" dirty="0" smtClean="0"/>
              <a:t>4o do Mundo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IBOPE/</a:t>
            </a:r>
            <a:r>
              <a:rPr lang="pt-BR" sz="2400" dirty="0" err="1" smtClean="0"/>
              <a:t>NetRatings</a:t>
            </a:r>
            <a:r>
              <a:rPr lang="pt-BR" sz="2400" dirty="0" smtClean="0"/>
              <a:t> (11/12):</a:t>
            </a:r>
          </a:p>
          <a:p>
            <a:pPr lvl="1">
              <a:lnSpc>
                <a:spcPct val="90000"/>
              </a:lnSpc>
            </a:pPr>
            <a:r>
              <a:rPr lang="pt-BR" sz="1800" dirty="0" smtClean="0"/>
              <a:t>53,5 Milhões de Internautas residenciais ativos</a:t>
            </a:r>
          </a:p>
          <a:p>
            <a:pPr lvl="1">
              <a:lnSpc>
                <a:spcPct val="90000"/>
              </a:lnSpc>
            </a:pPr>
            <a:r>
              <a:rPr lang="pt-BR" sz="1800" dirty="0" smtClean="0"/>
              <a:t>46:19 </a:t>
            </a:r>
            <a:r>
              <a:rPr lang="pt-BR" sz="1800" dirty="0" err="1" smtClean="0"/>
              <a:t>hs</a:t>
            </a:r>
            <a:r>
              <a:rPr lang="pt-BR" sz="1800" dirty="0" smtClean="0"/>
              <a:t> de tempo médio mensal de horas navegadas por internauta ativo</a:t>
            </a:r>
          </a:p>
          <a:p>
            <a:pPr lvl="1">
              <a:lnSpc>
                <a:spcPct val="90000"/>
              </a:lnSpc>
              <a:buFont typeface="ZapfDingbats" pitchFamily="82" charset="0"/>
              <a:buNone/>
            </a:pPr>
            <a:endParaRPr lang="pt-BR" sz="2000" dirty="0" smtClean="0"/>
          </a:p>
          <a:p>
            <a:pPr algn="r">
              <a:lnSpc>
                <a:spcPct val="90000"/>
              </a:lnSpc>
              <a:buFont typeface="ZapfDingbats" pitchFamily="82" charset="0"/>
              <a:buNone/>
            </a:pPr>
            <a:r>
              <a:rPr lang="pt-BR" sz="2400" dirty="0" smtClean="0"/>
              <a:t>Fonte: www.cetic.br</a:t>
            </a:r>
            <a:endParaRPr lang="pt-BR" sz="2000" dirty="0" smtClean="0"/>
          </a:p>
        </p:txBody>
      </p:sp>
      <p:sp>
        <p:nvSpPr>
          <p:cNvPr id="133125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8F931A3-5C3E-404F-A60C-BDBAC65FF79F}" type="slidenum">
              <a:rPr lang="en-US" smtClean="0"/>
              <a:pPr/>
              <a:t>110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7073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1: Introdução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0419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D65746-F25C-4B19-BFA5-952238649B89}" type="slidenum">
              <a:rPr lang="en-US" smtClean="0"/>
              <a:pPr>
                <a:defRPr/>
              </a:pPr>
              <a:t>111</a:t>
            </a:fld>
            <a:endParaRPr lang="en-US" smtClean="0"/>
          </a:p>
        </p:txBody>
      </p:sp>
      <p:sp>
        <p:nvSpPr>
          <p:cNvPr id="604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Introdução: Resumo</a:t>
            </a:r>
          </a:p>
        </p:txBody>
      </p:sp>
      <p:sp>
        <p:nvSpPr>
          <p:cNvPr id="6042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371600"/>
            <a:ext cx="3833813" cy="464820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u="sng" smtClean="0">
                <a:solidFill>
                  <a:srgbClr val="FF0000"/>
                </a:solidFill>
              </a:rPr>
              <a:t>Foi coberta uma tonelada de material!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visão geral da Internet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o que é um protocolo?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borda da rede, núcleo, rede de acesso</a:t>
            </a:r>
          </a:p>
          <a:p>
            <a:pPr lvl="1">
              <a:lnSpc>
                <a:spcPct val="90000"/>
              </a:lnSpc>
            </a:pPr>
            <a:r>
              <a:rPr lang="pt-BR" sz="1800" smtClean="0"/>
              <a:t>Comutação de pacotes vs. Comutação de circuitos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estrutura da Internet/ISPs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desempenho: perda, atraso, vazão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modelos de camadas e de serviços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segurança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história</a:t>
            </a:r>
          </a:p>
        </p:txBody>
      </p:sp>
      <p:sp>
        <p:nvSpPr>
          <p:cNvPr id="6042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91088" y="1417638"/>
            <a:ext cx="3724275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u="sng" smtClean="0">
                <a:solidFill>
                  <a:srgbClr val="FF0000"/>
                </a:solidFill>
              </a:rPr>
              <a:t>Esperamos que agora você possua:</a:t>
            </a:r>
            <a:r>
              <a:rPr lang="pt-BR" sz="2400" smtClean="0"/>
              <a:t> </a:t>
            </a:r>
          </a:p>
          <a:p>
            <a:r>
              <a:rPr lang="pt-BR" sz="2400" smtClean="0"/>
              <a:t>contexto, visão geral, “sentimento” do que sejam redes</a:t>
            </a:r>
          </a:p>
          <a:p>
            <a:r>
              <a:rPr lang="pt-BR" sz="2400" smtClean="0"/>
              <a:t>maior profundidade, detalhes </a:t>
            </a:r>
            <a:r>
              <a:rPr lang="pt-BR" sz="2400" i="1" smtClean="0"/>
              <a:t>posteriormente </a:t>
            </a:r>
            <a:r>
              <a:rPr lang="pt-BR" sz="2400" smtClean="0"/>
              <a:t>no curso</a:t>
            </a:r>
          </a:p>
        </p:txBody>
      </p:sp>
    </p:spTree>
    <p:extLst>
      <p:ext uri="{BB962C8B-B14F-4D97-AF65-F5344CB8AC3E}">
        <p14:creationId xmlns:p14="http://schemas.microsoft.com/office/powerpoint/2010/main" val="120734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trutura padrão">
  <a:themeElements>
    <a:clrScheme name="Estrutura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9060</TotalTime>
  <Words>6584</Words>
  <Application>Microsoft Office PowerPoint</Application>
  <PresentationFormat>Apresentação na tela (4:3)</PresentationFormat>
  <Paragraphs>1793</Paragraphs>
  <Slides>111</Slides>
  <Notes>81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4</vt:i4>
      </vt:variant>
      <vt:variant>
        <vt:lpstr>Títulos de slides</vt:lpstr>
      </vt:variant>
      <vt:variant>
        <vt:i4>111</vt:i4>
      </vt:variant>
    </vt:vector>
  </HeadingPairs>
  <TitlesOfParts>
    <vt:vector size="116" baseType="lpstr">
      <vt:lpstr>Estrutura padrão</vt:lpstr>
      <vt:lpstr>Imagem de bitmap</vt:lpstr>
      <vt:lpstr>Clip</vt:lpstr>
      <vt:lpstr>Visio</vt:lpstr>
      <vt:lpstr>ClipArt</vt:lpstr>
      <vt:lpstr>Redes de Computadores e a Internet</vt:lpstr>
      <vt:lpstr>Livro-Texto:</vt:lpstr>
      <vt:lpstr>Conteúdo</vt:lpstr>
      <vt:lpstr>Capítulo I: Introdução</vt:lpstr>
      <vt:lpstr>Roteiro do Capítulo 1</vt:lpstr>
      <vt:lpstr>O que é a Internet: visão dos componentes</vt:lpstr>
      <vt:lpstr>Aparelhos internet interessantes</vt:lpstr>
      <vt:lpstr>Aplicações Populares</vt:lpstr>
      <vt:lpstr>Apresentação do PowerPoint</vt:lpstr>
      <vt:lpstr>O que é a Internet: visão dos componentes</vt:lpstr>
      <vt:lpstr>O que é a Internet: visão dos serviços</vt:lpstr>
      <vt:lpstr>O que é um protocolo?</vt:lpstr>
      <vt:lpstr>O que é um protocolo?</vt:lpstr>
      <vt:lpstr>Roteiro do Capítulo 1</vt:lpstr>
      <vt:lpstr>Uma olhada mais de perto na estrutura da rede:</vt:lpstr>
      <vt:lpstr>Redes de acesso e meios físicos</vt:lpstr>
      <vt:lpstr>O quão rápido é rápido?</vt:lpstr>
      <vt:lpstr>Acesso discado (alguém ainda usa?)</vt:lpstr>
      <vt:lpstr>Decomposição de um sinal binário em  suas harmônicas.</vt:lpstr>
      <vt:lpstr>Modems</vt:lpstr>
      <vt:lpstr>Modulação</vt:lpstr>
      <vt:lpstr>Modulação</vt:lpstr>
      <vt:lpstr>Modems</vt:lpstr>
      <vt:lpstr>Rede de acesso: DSL (Digital Subscriber Line)</vt:lpstr>
      <vt:lpstr>ADSL: Espectro de frequências</vt:lpstr>
      <vt:lpstr>Redes de Acesso: Tv a cabo</vt:lpstr>
      <vt:lpstr>Redes de Acesso: Tv a cabo</vt:lpstr>
      <vt:lpstr>Redes de acesso: rede doméstica</vt:lpstr>
      <vt:lpstr>Redes de acesso corporativas (Ethernet)</vt:lpstr>
      <vt:lpstr>Redes de acesso sem fio (wireless)</vt:lpstr>
      <vt:lpstr>Apresentação do PowerPoint</vt:lpstr>
      <vt:lpstr>WiMAX</vt:lpstr>
      <vt:lpstr>Hospedeiro: envia pacotes de dados</vt:lpstr>
      <vt:lpstr>Meios Físicos</vt:lpstr>
      <vt:lpstr>Meios físicos: cabo coaxial, fibra</vt:lpstr>
      <vt:lpstr>Apresentação do PowerPoint</vt:lpstr>
      <vt:lpstr>Eletronet</vt:lpstr>
      <vt:lpstr>Meios físicos: rádio</vt:lpstr>
      <vt:lpstr>Meios Físicos: Satélites de Baixa Órbita - Iridium</vt:lpstr>
      <vt:lpstr>Fogueira espacial</vt:lpstr>
      <vt:lpstr>Lei da Largura de Banda de Edholm</vt:lpstr>
      <vt:lpstr>Roteiro do Capítulo 1</vt:lpstr>
      <vt:lpstr>O Núcleo da Rede</vt:lpstr>
      <vt:lpstr>Comutação de pacotes: armazena e repassa</vt:lpstr>
      <vt:lpstr>Comutação de pacotes: atraso de enfileiramento, perdas</vt:lpstr>
      <vt:lpstr>Duas funções chave do núcleo da rede</vt:lpstr>
      <vt:lpstr>Alternativa: comutação de circuitos</vt:lpstr>
      <vt:lpstr>Núcleo da Rede: Comutação de Circuitos</vt:lpstr>
      <vt:lpstr>Apresentação do PowerPoint</vt:lpstr>
      <vt:lpstr>Comutação de Circuitos: FDM e TDM</vt:lpstr>
      <vt:lpstr>Alocação de Faixas de Freqüência no Brasil (www.anatel.gov.br)</vt:lpstr>
      <vt:lpstr>A Portadora T1</vt:lpstr>
      <vt:lpstr>Multiplexação de Canais T1</vt:lpstr>
      <vt:lpstr>Hierarquias Digitais Plesiócronas (PDH)</vt:lpstr>
      <vt:lpstr>SONET/SDH</vt:lpstr>
      <vt:lpstr>SONET</vt:lpstr>
      <vt:lpstr>Hierarquia digital síncrona</vt:lpstr>
      <vt:lpstr>Quadro SONET Básico</vt:lpstr>
      <vt:lpstr>Comutação de pacotes versus comutação de circuitos</vt:lpstr>
      <vt:lpstr>Comutação de pacotes versus comutação de circuitos</vt:lpstr>
      <vt:lpstr>Estrutura da Internet: rede de redes</vt:lpstr>
      <vt:lpstr>Estrutura da Internet: rede de redes</vt:lpstr>
      <vt:lpstr>Estrutura da Internet: rede de redes</vt:lpstr>
      <vt:lpstr>Estrutura da Internet: rede de redes</vt:lpstr>
      <vt:lpstr>Estrutura da Internet: rede de redes</vt:lpstr>
      <vt:lpstr>Estrutura da Internet: rede de redes</vt:lpstr>
      <vt:lpstr>Estrutura da Internet: rede de redes</vt:lpstr>
      <vt:lpstr>Estrutura da Internet: rede de redes</vt:lpstr>
      <vt:lpstr>Estrutura da Internet: rede de redes</vt:lpstr>
      <vt:lpstr>ISP Tier-1: ex: Sprint</vt:lpstr>
      <vt:lpstr>Provedor de Backbone Nacional</vt:lpstr>
      <vt:lpstr>Conexões Internacionais</vt:lpstr>
      <vt:lpstr>Roteiro do Capítulo 1</vt:lpstr>
      <vt:lpstr>Como ocorrem as perdas e atrasos?</vt:lpstr>
      <vt:lpstr>Quatro fontes de atraso dos pacotes</vt:lpstr>
      <vt:lpstr>Quatro fontes de atraso dos pacotes</vt:lpstr>
      <vt:lpstr>Analogia com uma Caravana</vt:lpstr>
      <vt:lpstr>Analogia com uma caravana (mais)</vt:lpstr>
      <vt:lpstr>Atraso de enfileiramento</vt:lpstr>
      <vt:lpstr>Atrasos e rotas “reais” da Internet</vt:lpstr>
      <vt:lpstr>Atrasos e rotas “reais”</vt:lpstr>
      <vt:lpstr>Perda de pacotes</vt:lpstr>
      <vt:lpstr>Vazão (Throughput)</vt:lpstr>
      <vt:lpstr>Vazão (mais)</vt:lpstr>
      <vt:lpstr>Vazão: cenário da Internet</vt:lpstr>
      <vt:lpstr>Roteiro do Capítulo 1</vt:lpstr>
      <vt:lpstr>“Camadas” de Protocolos</vt:lpstr>
      <vt:lpstr>Organização de uma viagem aérea</vt:lpstr>
      <vt:lpstr>Funcionalidade de uma linha aérea em camadas</vt:lpstr>
      <vt:lpstr>Por que dividir em camadas?</vt:lpstr>
      <vt:lpstr>Pilha de protocolos Internet</vt:lpstr>
      <vt:lpstr>Modelo de referência ISO/OSI</vt:lpstr>
      <vt:lpstr>Encapsulamento</vt:lpstr>
      <vt:lpstr>Roteiro do Capítulo 1</vt:lpstr>
      <vt:lpstr>Segurança de Redes</vt:lpstr>
      <vt:lpstr>Os vilões podem colocar malware no seu hospedeiro através da Internet</vt:lpstr>
      <vt:lpstr>Ataque a servidores e à infra-estrutura da rede</vt:lpstr>
      <vt:lpstr>Os vilões podem analisar pacotes</vt:lpstr>
      <vt:lpstr>Os vilões podem se passar por alguém de sua confiança</vt:lpstr>
      <vt:lpstr>Roteiro do Capítulo 1</vt:lpstr>
      <vt:lpstr>História da Internet</vt:lpstr>
      <vt:lpstr>História da Internet</vt:lpstr>
      <vt:lpstr>História da Internet</vt:lpstr>
      <vt:lpstr>História da Internet</vt:lpstr>
      <vt:lpstr>História da Internet</vt:lpstr>
      <vt:lpstr>História da Internet</vt:lpstr>
      <vt:lpstr>Evolução do Número de Hosts</vt:lpstr>
      <vt:lpstr>Evolução do Número de Hosts</vt:lpstr>
      <vt:lpstr>Internet/BR</vt:lpstr>
      <vt:lpstr>Internet/BR</vt:lpstr>
      <vt:lpstr>Introdução: Resumo</vt:lpstr>
    </vt:vector>
  </TitlesOfParts>
  <Company>University of Massachusetts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Parte  I: Introdução</dc:title>
  <dc:creator>Don Towsley (tradução: Suruagy)</dc:creator>
  <cp:lastModifiedBy>Mauro Oliveira</cp:lastModifiedBy>
  <cp:revision>206</cp:revision>
  <dcterms:created xsi:type="dcterms:W3CDTF">1999-10-08T19:08:27Z</dcterms:created>
  <dcterms:modified xsi:type="dcterms:W3CDTF">2014-04-04T20:15:00Z</dcterms:modified>
</cp:coreProperties>
</file>