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12" r:id="rId2"/>
    <p:sldId id="313" r:id="rId3"/>
    <p:sldId id="314" r:id="rId4"/>
    <p:sldId id="315" r:id="rId5"/>
    <p:sldId id="316" r:id="rId6"/>
    <p:sldId id="317" r:id="rId7"/>
    <p:sldId id="318" r:id="rId8"/>
    <p:sldId id="319" r:id="rId9"/>
    <p:sldId id="320" r:id="rId10"/>
    <p:sldId id="321" r:id="rId11"/>
    <p:sldId id="322" r:id="rId12"/>
    <p:sldId id="323" r:id="rId13"/>
    <p:sldId id="324" r:id="rId14"/>
    <p:sldId id="325" r:id="rId15"/>
    <p:sldId id="326" r:id="rId16"/>
    <p:sldId id="327" r:id="rId17"/>
    <p:sldId id="328" r:id="rId18"/>
    <p:sldId id="329" r:id="rId19"/>
    <p:sldId id="330" r:id="rId20"/>
    <p:sldId id="331" r:id="rId2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362" autoAdjust="0"/>
    <p:restoredTop sz="94660"/>
  </p:normalViewPr>
  <p:slideViewPr>
    <p:cSldViewPr>
      <p:cViewPr varScale="1">
        <p:scale>
          <a:sx n="52" d="100"/>
          <a:sy n="52" d="100"/>
        </p:scale>
        <p:origin x="-96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049424-236E-4E9F-893E-B50B74452C4E}" type="datetimeFigureOut">
              <a:rPr lang="pt-BR" smtClean="0"/>
              <a:t>04/04/2014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F9553C-652C-4B1A-A4F5-2DAA53E018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9829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BB5C030-7549-44B6-97BE-60C14B7A52C5}" type="slidenum">
              <a:rPr lang="en-US"/>
              <a:pPr/>
              <a:t>1</a:t>
            </a:fld>
            <a:endParaRPr lang="en-US"/>
          </a:p>
        </p:txBody>
      </p:sp>
      <p:sp>
        <p:nvSpPr>
          <p:cNvPr id="2007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07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C5CB625-5EE2-4612-923F-CB252173FF01}" type="slidenum">
              <a:rPr lang="en-US"/>
              <a:pPr/>
              <a:t>2</a:t>
            </a:fld>
            <a:endParaRPr lang="en-US"/>
          </a:p>
        </p:txBody>
      </p:sp>
      <p:sp>
        <p:nvSpPr>
          <p:cNvPr id="2017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17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9EAAECB-0F12-461E-B691-E038A08A4FF7}" type="slidenum">
              <a:rPr lang="en-US"/>
              <a:pPr/>
              <a:t>3</a:t>
            </a:fld>
            <a:endParaRPr lang="en-US"/>
          </a:p>
        </p:txBody>
      </p:sp>
      <p:sp>
        <p:nvSpPr>
          <p:cNvPr id="2027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27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F1FE80E-850E-4900-9784-A571F7D4C31E}" type="slidenum">
              <a:rPr lang="en-US"/>
              <a:pPr/>
              <a:t>4</a:t>
            </a:fld>
            <a:endParaRPr lang="en-US"/>
          </a:p>
        </p:txBody>
      </p:sp>
      <p:sp>
        <p:nvSpPr>
          <p:cNvPr id="2037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37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A4883E8-947B-416B-B1C3-8C939E54E356}" type="slidenum">
              <a:rPr lang="en-US"/>
              <a:pPr/>
              <a:t>5</a:t>
            </a:fld>
            <a:endParaRPr lang="en-US"/>
          </a:p>
        </p:txBody>
      </p:sp>
      <p:sp>
        <p:nvSpPr>
          <p:cNvPr id="2048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961476F-0878-4B45-9086-6A589F8F3461}" type="slidenum">
              <a:rPr lang="en-US"/>
              <a:pPr/>
              <a:t>6</a:t>
            </a:fld>
            <a:endParaRPr lang="en-US"/>
          </a:p>
        </p:txBody>
      </p:sp>
      <p:sp>
        <p:nvSpPr>
          <p:cNvPr id="2058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8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5338EBF-B556-48E1-BEF0-49C0BA3511AF}" type="slidenum">
              <a:rPr lang="en-US"/>
              <a:pPr/>
              <a:t>7</a:t>
            </a:fld>
            <a:endParaRPr lang="en-US"/>
          </a:p>
        </p:txBody>
      </p:sp>
      <p:sp>
        <p:nvSpPr>
          <p:cNvPr id="2068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68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53377E2-E209-4525-A292-2B9259020B7D}" type="slidenum">
              <a:rPr lang="en-US"/>
              <a:pPr/>
              <a:t>8</a:t>
            </a:fld>
            <a:endParaRPr lang="en-US"/>
          </a:p>
        </p:txBody>
      </p:sp>
      <p:sp>
        <p:nvSpPr>
          <p:cNvPr id="2078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78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F1C3F73-1D7C-4CD1-BC36-EA1A6D483A43}" type="slidenum">
              <a:rPr lang="en-US"/>
              <a:pPr/>
              <a:t>9</a:t>
            </a:fld>
            <a:endParaRPr lang="en-US"/>
          </a:p>
        </p:txBody>
      </p:sp>
      <p:sp>
        <p:nvSpPr>
          <p:cNvPr id="2088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88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77EEAD0-7460-41B4-B87C-AE80ABED3BDC}" type="slidenum">
              <a:rPr lang="en-US"/>
              <a:pPr/>
              <a:t>10</a:t>
            </a:fld>
            <a:endParaRPr lang="en-US"/>
          </a:p>
        </p:txBody>
      </p:sp>
      <p:sp>
        <p:nvSpPr>
          <p:cNvPr id="2099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99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7A0C013-C9F2-485D-97B9-E6697F32083B}" type="slidenum">
              <a:rPr lang="en-US"/>
              <a:pPr/>
              <a:t>11</a:t>
            </a:fld>
            <a:endParaRPr lang="en-US"/>
          </a:p>
        </p:txBody>
      </p:sp>
      <p:sp>
        <p:nvSpPr>
          <p:cNvPr id="2109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09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D90617E-8E29-451A-A8A7-F6BFF60E0069}" type="slidenum">
              <a:rPr lang="en-US"/>
              <a:pPr/>
              <a:t>12</a:t>
            </a:fld>
            <a:endParaRPr lang="en-US"/>
          </a:p>
        </p:txBody>
      </p:sp>
      <p:sp>
        <p:nvSpPr>
          <p:cNvPr id="2119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19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32594EC-00E2-4942-A3FF-E062879EE610}" type="slidenum">
              <a:rPr lang="en-US"/>
              <a:pPr/>
              <a:t>13</a:t>
            </a:fld>
            <a:endParaRPr lang="en-US"/>
          </a:p>
        </p:txBody>
      </p:sp>
      <p:sp>
        <p:nvSpPr>
          <p:cNvPr id="2129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29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FAEA289-1F34-488C-B237-F9EF067CE67C}" type="slidenum">
              <a:rPr lang="en-US"/>
              <a:pPr/>
              <a:t>14</a:t>
            </a:fld>
            <a:endParaRPr lang="en-US"/>
          </a:p>
        </p:txBody>
      </p:sp>
      <p:sp>
        <p:nvSpPr>
          <p:cNvPr id="2140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40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3E17916-A114-49A8-9ABC-144DD68ECDCD}" type="slidenum">
              <a:rPr lang="en-US"/>
              <a:pPr/>
              <a:t>15</a:t>
            </a:fld>
            <a:endParaRPr lang="en-US"/>
          </a:p>
        </p:txBody>
      </p:sp>
      <p:sp>
        <p:nvSpPr>
          <p:cNvPr id="2150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CAB0C31-F62B-4604-A783-8190DE78F896}" type="slidenum">
              <a:rPr lang="en-US"/>
              <a:pPr/>
              <a:t>16</a:t>
            </a:fld>
            <a:endParaRPr lang="en-US"/>
          </a:p>
        </p:txBody>
      </p:sp>
      <p:sp>
        <p:nvSpPr>
          <p:cNvPr id="2160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60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2D71B98-BA69-4F86-A13C-18AA532704E2}" type="slidenum">
              <a:rPr lang="en-US"/>
              <a:pPr/>
              <a:t>17</a:t>
            </a:fld>
            <a:endParaRPr lang="en-US"/>
          </a:p>
        </p:txBody>
      </p:sp>
      <p:sp>
        <p:nvSpPr>
          <p:cNvPr id="2170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70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EB863D0-B6B9-4025-8802-2B84B088E5FD}" type="slidenum">
              <a:rPr lang="en-US"/>
              <a:pPr/>
              <a:t>18</a:t>
            </a:fld>
            <a:endParaRPr lang="en-US"/>
          </a:p>
        </p:txBody>
      </p:sp>
      <p:sp>
        <p:nvSpPr>
          <p:cNvPr id="2181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81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E842D97-4114-475F-9D60-3CC263D63C75}" type="slidenum">
              <a:rPr lang="en-US"/>
              <a:pPr/>
              <a:t>19</a:t>
            </a:fld>
            <a:endParaRPr lang="en-US"/>
          </a:p>
        </p:txBody>
      </p:sp>
      <p:sp>
        <p:nvSpPr>
          <p:cNvPr id="2191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91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2DD96C2-2EFB-4CCD-B413-3F5FEA478C84}" type="slidenum">
              <a:rPr lang="en-US"/>
              <a:pPr/>
              <a:t>20</a:t>
            </a:fld>
            <a:endParaRPr lang="en-US"/>
          </a:p>
        </p:txBody>
      </p:sp>
      <p:sp>
        <p:nvSpPr>
          <p:cNvPr id="2201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01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04/04/2014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6808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04/04/2014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3569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04/04/2014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5467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04/04/2014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8912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04/04/2014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6324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04/04/2014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8924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04/04/2014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6770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04/04/2014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0075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04/04/2014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5658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04/04/2014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0124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495A3-6CEA-48B9-B2B7-C9AACA094643}" type="datetimeFigureOut">
              <a:rPr lang="pt-BR" smtClean="0"/>
              <a:t>04/04/2014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1059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495A3-6CEA-48B9-B2B7-C9AACA094643}" type="datetimeFigureOut">
              <a:rPr lang="pt-BR" smtClean="0"/>
              <a:t>04/04/2014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5C96E1-AB95-480D-A9FE-D4A05B764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7814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Text Box 1"/>
          <p:cNvSpPr txBox="1">
            <a:spLocks noChangeArrowheads="1"/>
          </p:cNvSpPr>
          <p:nvPr/>
        </p:nvSpPr>
        <p:spPr bwMode="auto">
          <a:xfrm>
            <a:off x="457200" y="533400"/>
            <a:ext cx="8305800" cy="1162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b="1">
                <a:solidFill>
                  <a:srgbClr val="000000"/>
                </a:solidFill>
              </a:rPr>
              <a:t>ESPECIFICAÇÃO de PROTOCOLOS</a:t>
            </a:r>
          </a:p>
        </p:txBody>
      </p:sp>
      <p:sp>
        <p:nvSpPr>
          <p:cNvPr id="92162" name="Text Box 2"/>
          <p:cNvSpPr txBox="1">
            <a:spLocks noChangeArrowheads="1"/>
          </p:cNvSpPr>
          <p:nvPr/>
        </p:nvSpPr>
        <p:spPr bwMode="auto">
          <a:xfrm>
            <a:off x="533400" y="1828800"/>
            <a:ext cx="8534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/>
          <a:lstStyle/>
          <a:p>
            <a:pPr algn="l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92163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9216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92165" name="Object 5"/>
          <p:cNvGraphicFramePr>
            <a:graphicFrameLocks noChangeAspect="1"/>
          </p:cNvGraphicFramePr>
          <p:nvPr/>
        </p:nvGraphicFramePr>
        <p:xfrm>
          <a:off x="2127250" y="3040063"/>
          <a:ext cx="5033963" cy="322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0" r:id="rId5" imgW="5043240" imgH="3236760" progId="">
                  <p:embed/>
                </p:oleObj>
              </mc:Choice>
              <mc:Fallback>
                <p:oleObj r:id="rId5" imgW="5043240" imgH="32367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3040063"/>
                        <a:ext cx="5033963" cy="3227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8720220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Text Box 1"/>
          <p:cNvSpPr txBox="1">
            <a:spLocks noChangeArrowheads="1"/>
          </p:cNvSpPr>
          <p:nvPr/>
        </p:nvSpPr>
        <p:spPr bwMode="auto">
          <a:xfrm>
            <a:off x="533400" y="228600"/>
            <a:ext cx="8610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Princípios de Transferência confiável de dados (rdt)</a:t>
            </a:r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9150" y="2114550"/>
            <a:ext cx="7623175" cy="3365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685800" y="1981200"/>
            <a:ext cx="38100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3188" name="Text Box 4"/>
          <p:cNvSpPr txBox="1">
            <a:spLocks noChangeArrowheads="1"/>
          </p:cNvSpPr>
          <p:nvPr/>
        </p:nvSpPr>
        <p:spPr bwMode="auto">
          <a:xfrm>
            <a:off x="4648200" y="1981200"/>
            <a:ext cx="38100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08671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Text Box 1"/>
          <p:cNvSpPr txBox="1">
            <a:spLocks noChangeArrowheads="1"/>
          </p:cNvSpPr>
          <p:nvPr/>
        </p:nvSpPr>
        <p:spPr bwMode="auto">
          <a:xfrm>
            <a:off x="685800" y="357188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Transferência confiável de dados (rdt): </a:t>
            </a:r>
          </a:p>
        </p:txBody>
      </p:sp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62100" y="2652713"/>
            <a:ext cx="5969000" cy="23860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94211" name="Text Box 3"/>
          <p:cNvSpPr txBox="1">
            <a:spLocks noChangeArrowheads="1"/>
          </p:cNvSpPr>
          <p:nvPr/>
        </p:nvSpPr>
        <p:spPr bwMode="auto">
          <a:xfrm>
            <a:off x="912813" y="3113088"/>
            <a:ext cx="1054100" cy="10683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3333CC"/>
                </a:solidFill>
                <a:latin typeface="Comic Sans MS" pitchFamily="66" charset="0"/>
              </a:rPr>
              <a:t>send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3333CC"/>
                </a:solidFill>
                <a:latin typeface="Comic Sans MS" pitchFamily="66" charset="0"/>
              </a:rPr>
              <a:t>side</a:t>
            </a:r>
          </a:p>
        </p:txBody>
      </p:sp>
      <p:sp>
        <p:nvSpPr>
          <p:cNvPr id="94212" name="Text Box 4"/>
          <p:cNvSpPr txBox="1">
            <a:spLocks noChangeArrowheads="1"/>
          </p:cNvSpPr>
          <p:nvPr/>
        </p:nvSpPr>
        <p:spPr bwMode="auto">
          <a:xfrm>
            <a:off x="6996113" y="3122613"/>
            <a:ext cx="1565275" cy="10683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3333CC"/>
                </a:solidFill>
                <a:latin typeface="Comic Sans MS" pitchFamily="66" charset="0"/>
              </a:rPr>
              <a:t>receive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3333CC"/>
                </a:solidFill>
                <a:latin typeface="Comic Sans MS" pitchFamily="66" charset="0"/>
              </a:rPr>
              <a:t>side</a:t>
            </a:r>
          </a:p>
        </p:txBody>
      </p:sp>
      <p:grpSp>
        <p:nvGrpSpPr>
          <p:cNvPr id="94213" name="Group 5"/>
          <p:cNvGrpSpPr>
            <a:grpSpLocks/>
          </p:cNvGrpSpPr>
          <p:nvPr/>
        </p:nvGrpSpPr>
        <p:grpSpPr bwMode="auto">
          <a:xfrm>
            <a:off x="227013" y="1460500"/>
            <a:ext cx="4343400" cy="1414463"/>
            <a:chOff x="143" y="920"/>
            <a:chExt cx="2736" cy="891"/>
          </a:xfrm>
        </p:grpSpPr>
        <p:sp>
          <p:nvSpPr>
            <p:cNvPr id="94214" name="Text Box 6"/>
            <p:cNvSpPr txBox="1">
              <a:spLocks noChangeArrowheads="1"/>
            </p:cNvSpPr>
            <p:nvPr/>
          </p:nvSpPr>
          <p:spPr bwMode="auto">
            <a:xfrm>
              <a:off x="143" y="920"/>
              <a:ext cx="2737" cy="5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FF0000"/>
                  </a:solidFill>
                  <a:latin typeface="Courier New" pitchFamily="49" charset="0"/>
                </a:rPr>
                <a:t>rdt_send():</a:t>
              </a:r>
              <a:r>
                <a:rPr lang="en-US" sz="1800">
                  <a:solidFill>
                    <a:srgbClr val="000000"/>
                  </a:solidFill>
                </a:rPr>
                <a:t> </a:t>
              </a: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chamada de cima, (p.ex.,pela apl.). Dados recebidos p/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entregar à camada sup. do receptor</a:t>
              </a:r>
            </a:p>
          </p:txBody>
        </p:sp>
        <p:grpSp>
          <p:nvGrpSpPr>
            <p:cNvPr id="94215" name="Group 7"/>
            <p:cNvGrpSpPr>
              <a:grpSpLocks/>
            </p:cNvGrpSpPr>
            <p:nvPr/>
          </p:nvGrpSpPr>
          <p:grpSpPr bwMode="auto">
            <a:xfrm>
              <a:off x="249" y="930"/>
              <a:ext cx="2595" cy="881"/>
              <a:chOff x="249" y="930"/>
              <a:chExt cx="2595" cy="881"/>
            </a:xfrm>
          </p:grpSpPr>
          <p:sp>
            <p:nvSpPr>
              <p:cNvPr id="94216" name="Line 8"/>
              <p:cNvSpPr>
                <a:spLocks noChangeShapeType="1"/>
              </p:cNvSpPr>
              <p:nvPr/>
            </p:nvSpPr>
            <p:spPr bwMode="auto">
              <a:xfrm>
                <a:off x="1018" y="1488"/>
                <a:ext cx="190" cy="324"/>
              </a:xfrm>
              <a:prstGeom prst="line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4217" name="Rectangle 9"/>
              <p:cNvSpPr>
                <a:spLocks noChangeArrowheads="1"/>
              </p:cNvSpPr>
              <p:nvPr/>
            </p:nvSpPr>
            <p:spPr bwMode="auto">
              <a:xfrm>
                <a:off x="249" y="930"/>
                <a:ext cx="2596" cy="558"/>
              </a:xfrm>
              <a:prstGeom prst="rect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94218" name="Group 10"/>
          <p:cNvGrpSpPr>
            <a:grpSpLocks/>
          </p:cNvGrpSpPr>
          <p:nvPr/>
        </p:nvGrpSpPr>
        <p:grpSpPr bwMode="auto">
          <a:xfrm>
            <a:off x="276225" y="4381500"/>
            <a:ext cx="3760788" cy="1862138"/>
            <a:chOff x="174" y="2760"/>
            <a:chExt cx="2369" cy="1173"/>
          </a:xfrm>
        </p:grpSpPr>
        <p:sp>
          <p:nvSpPr>
            <p:cNvPr id="94219" name="Text Box 11"/>
            <p:cNvSpPr txBox="1">
              <a:spLocks noChangeArrowheads="1"/>
            </p:cNvSpPr>
            <p:nvPr/>
          </p:nvSpPr>
          <p:spPr bwMode="auto">
            <a:xfrm>
              <a:off x="233" y="3356"/>
              <a:ext cx="2144" cy="5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FF0000"/>
                  </a:solidFill>
                  <a:latin typeface="Courier New" pitchFamily="49" charset="0"/>
                </a:rPr>
                <a:t>udt_send():</a:t>
              </a:r>
              <a:r>
                <a:rPr lang="en-US" sz="1800">
                  <a:solidFill>
                    <a:srgbClr val="000000"/>
                  </a:solidFill>
                </a:rPr>
                <a:t> </a:t>
              </a: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chamada por rdt, p/ transferir pacote pelo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canal ñ confiável ao receptor</a:t>
              </a:r>
            </a:p>
          </p:txBody>
        </p:sp>
        <p:grpSp>
          <p:nvGrpSpPr>
            <p:cNvPr id="94220" name="Group 12"/>
            <p:cNvGrpSpPr>
              <a:grpSpLocks/>
            </p:cNvGrpSpPr>
            <p:nvPr/>
          </p:nvGrpSpPr>
          <p:grpSpPr bwMode="auto">
            <a:xfrm>
              <a:off x="174" y="2760"/>
              <a:ext cx="2369" cy="1169"/>
              <a:chOff x="174" y="2760"/>
              <a:chExt cx="2369" cy="1169"/>
            </a:xfrm>
          </p:grpSpPr>
          <p:sp>
            <p:nvSpPr>
              <p:cNvPr id="94221" name="Line 13"/>
              <p:cNvSpPr>
                <a:spLocks noChangeShapeType="1"/>
              </p:cNvSpPr>
              <p:nvPr/>
            </p:nvSpPr>
            <p:spPr bwMode="auto">
              <a:xfrm flipV="1">
                <a:off x="882" y="2759"/>
                <a:ext cx="228" cy="608"/>
              </a:xfrm>
              <a:prstGeom prst="line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4222" name="Rectangle 14"/>
              <p:cNvSpPr>
                <a:spLocks noChangeArrowheads="1"/>
              </p:cNvSpPr>
              <p:nvPr/>
            </p:nvSpPr>
            <p:spPr bwMode="auto">
              <a:xfrm>
                <a:off x="174" y="3372"/>
                <a:ext cx="2370" cy="558"/>
              </a:xfrm>
              <a:prstGeom prst="rect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94223" name="Group 15"/>
          <p:cNvGrpSpPr>
            <a:grpSpLocks/>
          </p:cNvGrpSpPr>
          <p:nvPr/>
        </p:nvGrpSpPr>
        <p:grpSpPr bwMode="auto">
          <a:xfrm>
            <a:off x="4922838" y="4362450"/>
            <a:ext cx="3963987" cy="1900238"/>
            <a:chOff x="3101" y="2748"/>
            <a:chExt cx="2497" cy="1197"/>
          </a:xfrm>
        </p:grpSpPr>
        <p:sp>
          <p:nvSpPr>
            <p:cNvPr id="94224" name="Text Box 16"/>
            <p:cNvSpPr txBox="1">
              <a:spLocks noChangeArrowheads="1"/>
            </p:cNvSpPr>
            <p:nvPr/>
          </p:nvSpPr>
          <p:spPr bwMode="auto">
            <a:xfrm>
              <a:off x="3101" y="3368"/>
              <a:ext cx="2498" cy="5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FF0000"/>
                  </a:solidFill>
                  <a:latin typeface="Courier New" pitchFamily="49" charset="0"/>
                </a:rPr>
                <a:t>rdt_rcv():</a:t>
              </a:r>
              <a:r>
                <a:rPr lang="en-US" sz="1800">
                  <a:solidFill>
                    <a:srgbClr val="000000"/>
                  </a:solidFill>
                </a:rPr>
                <a:t> </a:t>
              </a: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chamada quando pacote chega no lado receptor do canal</a:t>
              </a:r>
            </a:p>
          </p:txBody>
        </p:sp>
        <p:grpSp>
          <p:nvGrpSpPr>
            <p:cNvPr id="94225" name="Group 17"/>
            <p:cNvGrpSpPr>
              <a:grpSpLocks/>
            </p:cNvGrpSpPr>
            <p:nvPr/>
          </p:nvGrpSpPr>
          <p:grpSpPr bwMode="auto">
            <a:xfrm>
              <a:off x="3162" y="2748"/>
              <a:ext cx="2369" cy="1189"/>
              <a:chOff x="3162" y="2748"/>
              <a:chExt cx="2369" cy="1189"/>
            </a:xfrm>
          </p:grpSpPr>
          <p:sp>
            <p:nvSpPr>
              <p:cNvPr id="94226" name="Line 18"/>
              <p:cNvSpPr>
                <a:spLocks noChangeShapeType="1"/>
              </p:cNvSpPr>
              <p:nvPr/>
            </p:nvSpPr>
            <p:spPr bwMode="auto">
              <a:xfrm flipH="1" flipV="1">
                <a:off x="4595" y="2747"/>
                <a:ext cx="302" cy="632"/>
              </a:xfrm>
              <a:prstGeom prst="line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4227" name="Rectangle 19"/>
              <p:cNvSpPr>
                <a:spLocks noChangeArrowheads="1"/>
              </p:cNvSpPr>
              <p:nvPr/>
            </p:nvSpPr>
            <p:spPr bwMode="auto">
              <a:xfrm>
                <a:off x="3162" y="3390"/>
                <a:ext cx="2370" cy="548"/>
              </a:xfrm>
              <a:prstGeom prst="rect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94228" name="Group 20"/>
          <p:cNvGrpSpPr>
            <a:grpSpLocks/>
          </p:cNvGrpSpPr>
          <p:nvPr/>
        </p:nvGrpSpPr>
        <p:grpSpPr bwMode="auto">
          <a:xfrm>
            <a:off x="4981575" y="1470025"/>
            <a:ext cx="3760788" cy="1347788"/>
            <a:chOff x="3138" y="926"/>
            <a:chExt cx="2369" cy="849"/>
          </a:xfrm>
        </p:grpSpPr>
        <p:sp>
          <p:nvSpPr>
            <p:cNvPr id="94229" name="Text Box 21"/>
            <p:cNvSpPr txBox="1">
              <a:spLocks noChangeArrowheads="1"/>
            </p:cNvSpPr>
            <p:nvPr/>
          </p:nvSpPr>
          <p:spPr bwMode="auto">
            <a:xfrm>
              <a:off x="3215" y="926"/>
              <a:ext cx="2078" cy="57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b="1">
                  <a:solidFill>
                    <a:srgbClr val="FF0000"/>
                  </a:solidFill>
                  <a:latin typeface="Courier New" pitchFamily="49" charset="0"/>
                </a:rPr>
                <a:t>deliver_data():</a:t>
              </a:r>
              <a:r>
                <a:rPr lang="en-US" sz="1800">
                  <a:solidFill>
                    <a:srgbClr val="000000"/>
                  </a:solidFill>
                </a:rPr>
                <a:t> </a:t>
              </a: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chamada por </a:t>
              </a:r>
              <a:r>
                <a:rPr lang="en-US" sz="1800" b="1">
                  <a:solidFill>
                    <a:srgbClr val="000000"/>
                  </a:solidFill>
                  <a:latin typeface="Courier New" pitchFamily="49" charset="0"/>
                </a:rPr>
                <a:t>rdt</a:t>
              </a:r>
              <a:r>
                <a:rPr lang="en-US" sz="1800">
                  <a:solidFill>
                    <a:srgbClr val="000000"/>
                  </a:solidFill>
                  <a:latin typeface="Comic Sans MS" pitchFamily="66" charset="0"/>
                </a:rPr>
                <a:t> p/ entregar dados p/ camada superior</a:t>
              </a:r>
            </a:p>
          </p:txBody>
        </p:sp>
        <p:grpSp>
          <p:nvGrpSpPr>
            <p:cNvPr id="94230" name="Group 22"/>
            <p:cNvGrpSpPr>
              <a:grpSpLocks/>
            </p:cNvGrpSpPr>
            <p:nvPr/>
          </p:nvGrpSpPr>
          <p:grpSpPr bwMode="auto">
            <a:xfrm>
              <a:off x="3138" y="942"/>
              <a:ext cx="2369" cy="833"/>
              <a:chOff x="3138" y="942"/>
              <a:chExt cx="2369" cy="833"/>
            </a:xfrm>
          </p:grpSpPr>
          <p:sp>
            <p:nvSpPr>
              <p:cNvPr id="94231" name="Line 23"/>
              <p:cNvSpPr>
                <a:spLocks noChangeShapeType="1"/>
              </p:cNvSpPr>
              <p:nvPr/>
            </p:nvSpPr>
            <p:spPr bwMode="auto">
              <a:xfrm flipH="1">
                <a:off x="4559" y="1508"/>
                <a:ext cx="140" cy="268"/>
              </a:xfrm>
              <a:prstGeom prst="line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4232" name="Rectangle 24"/>
              <p:cNvSpPr>
                <a:spLocks noChangeArrowheads="1"/>
              </p:cNvSpPr>
              <p:nvPr/>
            </p:nvSpPr>
            <p:spPr bwMode="auto">
              <a:xfrm>
                <a:off x="3138" y="942"/>
                <a:ext cx="2370" cy="548"/>
              </a:xfrm>
              <a:prstGeom prst="rect">
                <a:avLst/>
              </a:prstGeom>
              <a:noFill/>
              <a:ln w="19080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061741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4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4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4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4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9" dur="500"/>
                                        <p:tgtEl>
                                          <p:spTgt spid="94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4" dur="500"/>
                                        <p:tgtEl>
                                          <p:spTgt spid="94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Text Box 1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Transferência confiável de dados (rdt)</a:t>
            </a:r>
          </a:p>
        </p:txBody>
      </p:sp>
      <p:sp>
        <p:nvSpPr>
          <p:cNvPr id="95234" name="Text Box 2"/>
          <p:cNvSpPr txBox="1">
            <a:spLocks noChangeArrowheads="1"/>
          </p:cNvSpPr>
          <p:nvPr/>
        </p:nvSpPr>
        <p:spPr bwMode="auto">
          <a:xfrm>
            <a:off x="514350" y="1304925"/>
            <a:ext cx="7258050" cy="3352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Iremos: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desenvolver incrementalmente os lados remetente, receptor do protocolo RDT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considerar apenas fluxo unidirecional de dados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Usar máquinas de estados finitos (FSM)  p/ especificar remetente, receptor </a:t>
            </a:r>
          </a:p>
        </p:txBody>
      </p:sp>
      <p:grpSp>
        <p:nvGrpSpPr>
          <p:cNvPr id="95235" name="Group 3"/>
          <p:cNvGrpSpPr>
            <a:grpSpLocks/>
          </p:cNvGrpSpPr>
          <p:nvPr/>
        </p:nvGrpSpPr>
        <p:grpSpPr bwMode="auto">
          <a:xfrm>
            <a:off x="2982913" y="4619625"/>
            <a:ext cx="996950" cy="941388"/>
            <a:chOff x="1879" y="2910"/>
            <a:chExt cx="628" cy="593"/>
          </a:xfrm>
        </p:grpSpPr>
        <p:sp>
          <p:nvSpPr>
            <p:cNvPr id="95236" name="Oval 4"/>
            <p:cNvSpPr>
              <a:spLocks noChangeArrowheads="1"/>
            </p:cNvSpPr>
            <p:nvPr/>
          </p:nvSpPr>
          <p:spPr bwMode="auto">
            <a:xfrm>
              <a:off x="1998" y="2910"/>
              <a:ext cx="510" cy="55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5237" name="Oval 5"/>
            <p:cNvSpPr>
              <a:spLocks noChangeArrowheads="1"/>
            </p:cNvSpPr>
            <p:nvPr/>
          </p:nvSpPr>
          <p:spPr bwMode="auto">
            <a:xfrm>
              <a:off x="1950" y="2952"/>
              <a:ext cx="510" cy="552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5238" name="Text Box 6"/>
            <p:cNvSpPr txBox="1">
              <a:spLocks noChangeArrowheads="1"/>
            </p:cNvSpPr>
            <p:nvPr/>
          </p:nvSpPr>
          <p:spPr bwMode="auto">
            <a:xfrm>
              <a:off x="1879" y="3041"/>
              <a:ext cx="615" cy="44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t-BR" sz="2000">
                  <a:solidFill>
                    <a:srgbClr val="000000"/>
                  </a:solidFill>
                  <a:latin typeface="Comic Sans MS" pitchFamily="66" charset="0"/>
                </a:rPr>
                <a:t>estado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000000"/>
                  </a:solidFill>
                  <a:latin typeface="Comic Sans MS" pitchFamily="66" charset="0"/>
                </a:rPr>
                <a:t>1</a:t>
              </a:r>
            </a:p>
          </p:txBody>
        </p:sp>
      </p:grpSp>
      <p:sp>
        <p:nvSpPr>
          <p:cNvPr id="95239" name="AutoShape 7"/>
          <p:cNvSpPr>
            <a:spLocks/>
          </p:cNvSpPr>
          <p:nvPr/>
        </p:nvSpPr>
        <p:spPr bwMode="auto">
          <a:xfrm>
            <a:off x="3981450" y="4638675"/>
            <a:ext cx="3952875" cy="285750"/>
          </a:xfrm>
          <a:custGeom>
            <a:avLst/>
            <a:gdLst>
              <a:gd name="T0" fmla="*/ 0 w 1446"/>
              <a:gd name="T1" fmla="*/ 180 h 180"/>
              <a:gd name="T2" fmla="*/ 1446 w 1446"/>
              <a:gd name="T3" fmla="*/ 168 h 180"/>
              <a:gd name="T4" fmla="*/ 0 w 1446"/>
              <a:gd name="T5" fmla="*/ 0 h 180"/>
              <a:gd name="T6" fmla="*/ 1446 w 1446"/>
              <a:gd name="T7" fmla="*/ 180 h 1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446" h="180">
                <a:moveTo>
                  <a:pt x="0" y="180"/>
                </a:moveTo>
                <a:cubicBezTo>
                  <a:pt x="540" y="30"/>
                  <a:pt x="972" y="0"/>
                  <a:pt x="1446" y="168"/>
                </a:cubicBez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95240" name="Group 8"/>
          <p:cNvGrpSpPr>
            <a:grpSpLocks/>
          </p:cNvGrpSpPr>
          <p:nvPr/>
        </p:nvGrpSpPr>
        <p:grpSpPr bwMode="auto">
          <a:xfrm>
            <a:off x="7735888" y="4724400"/>
            <a:ext cx="996950" cy="941388"/>
            <a:chOff x="4873" y="2976"/>
            <a:chExt cx="628" cy="593"/>
          </a:xfrm>
        </p:grpSpPr>
        <p:sp>
          <p:nvSpPr>
            <p:cNvPr id="95241" name="Oval 9"/>
            <p:cNvSpPr>
              <a:spLocks noChangeArrowheads="1"/>
            </p:cNvSpPr>
            <p:nvPr/>
          </p:nvSpPr>
          <p:spPr bwMode="auto">
            <a:xfrm>
              <a:off x="4992" y="2976"/>
              <a:ext cx="510" cy="552"/>
            </a:xfrm>
            <a:prstGeom prst="ellipse">
              <a:avLst/>
            </a:prstGeom>
            <a:solidFill>
              <a:srgbClr val="3333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5242" name="Oval 10"/>
            <p:cNvSpPr>
              <a:spLocks noChangeArrowheads="1"/>
            </p:cNvSpPr>
            <p:nvPr/>
          </p:nvSpPr>
          <p:spPr bwMode="auto">
            <a:xfrm>
              <a:off x="4944" y="3018"/>
              <a:ext cx="510" cy="552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5243" name="Text Box 11"/>
            <p:cNvSpPr txBox="1">
              <a:spLocks noChangeArrowheads="1"/>
            </p:cNvSpPr>
            <p:nvPr/>
          </p:nvSpPr>
          <p:spPr bwMode="auto">
            <a:xfrm>
              <a:off x="4873" y="3107"/>
              <a:ext cx="615" cy="44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000000"/>
                  </a:solidFill>
                  <a:latin typeface="Comic Sans MS" pitchFamily="66" charset="0"/>
                </a:rPr>
                <a:t>estado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000000"/>
                  </a:solidFill>
                  <a:latin typeface="Comic Sans MS" pitchFamily="66" charset="0"/>
                </a:rPr>
                <a:t>2</a:t>
              </a:r>
            </a:p>
          </p:txBody>
        </p:sp>
      </p:grpSp>
      <p:sp>
        <p:nvSpPr>
          <p:cNvPr id="95244" name="Text Box 12"/>
          <p:cNvSpPr txBox="1">
            <a:spLocks noChangeArrowheads="1"/>
          </p:cNvSpPr>
          <p:nvPr/>
        </p:nvSpPr>
        <p:spPr bwMode="auto">
          <a:xfrm>
            <a:off x="3600450" y="4013200"/>
            <a:ext cx="4392613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800">
                <a:solidFill>
                  <a:srgbClr val="FF0000"/>
                </a:solidFill>
                <a:latin typeface="Comic Sans MS" pitchFamily="66" charset="0"/>
              </a:rPr>
              <a:t>evento causador da transição de estado</a:t>
            </a:r>
          </a:p>
        </p:txBody>
      </p:sp>
      <p:sp>
        <p:nvSpPr>
          <p:cNvPr id="95245" name="Text Box 13"/>
          <p:cNvSpPr txBox="1">
            <a:spLocks noChangeArrowheads="1"/>
          </p:cNvSpPr>
          <p:nvPr/>
        </p:nvSpPr>
        <p:spPr bwMode="auto">
          <a:xfrm>
            <a:off x="3765550" y="4308475"/>
            <a:ext cx="4195763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800">
                <a:solidFill>
                  <a:srgbClr val="FF0000"/>
                </a:solidFill>
                <a:latin typeface="Comic Sans MS" pitchFamily="66" charset="0"/>
              </a:rPr>
              <a:t>ações executadas ao mudar de estado</a:t>
            </a:r>
          </a:p>
        </p:txBody>
      </p:sp>
      <p:sp>
        <p:nvSpPr>
          <p:cNvPr id="95246" name="Line 14"/>
          <p:cNvSpPr>
            <a:spLocks noChangeShapeType="1"/>
          </p:cNvSpPr>
          <p:nvPr/>
        </p:nvSpPr>
        <p:spPr bwMode="auto">
          <a:xfrm>
            <a:off x="4105275" y="4352925"/>
            <a:ext cx="3381375" cy="1588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5247" name="Rectangle 15"/>
          <p:cNvSpPr>
            <a:spLocks noChangeArrowheads="1"/>
          </p:cNvSpPr>
          <p:nvPr/>
        </p:nvSpPr>
        <p:spPr bwMode="auto">
          <a:xfrm>
            <a:off x="123825" y="4686300"/>
            <a:ext cx="2771775" cy="1238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spcBef>
                <a:spcPts val="450"/>
              </a:spcBef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pt-BR" sz="1800">
                <a:solidFill>
                  <a:srgbClr val="FF0000"/>
                </a:solidFill>
                <a:latin typeface="Comic Sans MS" pitchFamily="66" charset="0"/>
              </a:rPr>
              <a:t>estado:</a:t>
            </a:r>
            <a:r>
              <a:rPr lang="pt-BR" sz="1800">
                <a:solidFill>
                  <a:srgbClr val="000000"/>
                </a:solidFill>
                <a:latin typeface="Comic Sans MS" pitchFamily="66" charset="0"/>
              </a:rPr>
              <a:t> neste “estado” o próximo estado é determinado unicamente pelo próximo evento</a:t>
            </a:r>
          </a:p>
        </p:txBody>
      </p:sp>
      <p:sp>
        <p:nvSpPr>
          <p:cNvPr id="95248" name="AutoShape 16"/>
          <p:cNvSpPr>
            <a:spLocks/>
          </p:cNvSpPr>
          <p:nvPr/>
        </p:nvSpPr>
        <p:spPr bwMode="auto">
          <a:xfrm>
            <a:off x="3381375" y="5562600"/>
            <a:ext cx="95250" cy="581025"/>
          </a:xfrm>
          <a:custGeom>
            <a:avLst/>
            <a:gdLst>
              <a:gd name="T0" fmla="*/ 48 w 60"/>
              <a:gd name="T1" fmla="*/ 366 h 366"/>
              <a:gd name="T2" fmla="*/ 60 w 60"/>
              <a:gd name="T3" fmla="*/ 0 h 366"/>
              <a:gd name="T4" fmla="*/ 0 w 60"/>
              <a:gd name="T5" fmla="*/ 0 h 366"/>
              <a:gd name="T6" fmla="*/ 60 w 60"/>
              <a:gd name="T7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0" h="366">
                <a:moveTo>
                  <a:pt x="48" y="366"/>
                </a:moveTo>
                <a:cubicBezTo>
                  <a:pt x="0" y="204"/>
                  <a:pt x="60" y="55"/>
                  <a:pt x="60" y="0"/>
                </a:cubicBez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5249" name="AutoShape 17"/>
          <p:cNvSpPr>
            <a:spLocks/>
          </p:cNvSpPr>
          <p:nvPr/>
        </p:nvSpPr>
        <p:spPr bwMode="auto">
          <a:xfrm flipH="1" flipV="1">
            <a:off x="8523288" y="5600700"/>
            <a:ext cx="95250" cy="581025"/>
          </a:xfrm>
          <a:custGeom>
            <a:avLst/>
            <a:gdLst>
              <a:gd name="T0" fmla="*/ 48 w 60"/>
              <a:gd name="T1" fmla="*/ 366 h 366"/>
              <a:gd name="T2" fmla="*/ 60 w 60"/>
              <a:gd name="T3" fmla="*/ 0 h 366"/>
              <a:gd name="T4" fmla="*/ 0 w 60"/>
              <a:gd name="T5" fmla="*/ 0 h 366"/>
              <a:gd name="T6" fmla="*/ 60 w 60"/>
              <a:gd name="T7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0" h="366">
                <a:moveTo>
                  <a:pt x="48" y="366"/>
                </a:moveTo>
                <a:cubicBezTo>
                  <a:pt x="0" y="204"/>
                  <a:pt x="60" y="55"/>
                  <a:pt x="60" y="0"/>
                </a:cubicBezTo>
              </a:path>
            </a:pathLst>
          </a:custGeom>
          <a:noFill/>
          <a:ln w="2844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5250" name="Line 18"/>
          <p:cNvSpPr>
            <a:spLocks noChangeShapeType="1"/>
          </p:cNvSpPr>
          <p:nvPr/>
        </p:nvSpPr>
        <p:spPr bwMode="auto">
          <a:xfrm>
            <a:off x="3905250" y="5305425"/>
            <a:ext cx="1571625" cy="752475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95251" name="Group 19"/>
          <p:cNvGrpSpPr>
            <a:grpSpLocks/>
          </p:cNvGrpSpPr>
          <p:nvPr/>
        </p:nvGrpSpPr>
        <p:grpSpPr bwMode="auto">
          <a:xfrm>
            <a:off x="4581525" y="5108575"/>
            <a:ext cx="941388" cy="671513"/>
            <a:chOff x="2886" y="3218"/>
            <a:chExt cx="593" cy="423"/>
          </a:xfrm>
        </p:grpSpPr>
        <p:sp>
          <p:nvSpPr>
            <p:cNvPr id="95252" name="Text Box 20"/>
            <p:cNvSpPr txBox="1">
              <a:spLocks noChangeArrowheads="1"/>
            </p:cNvSpPr>
            <p:nvPr/>
          </p:nvSpPr>
          <p:spPr bwMode="auto">
            <a:xfrm>
              <a:off x="2897" y="3218"/>
              <a:ext cx="561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evento</a:t>
              </a:r>
            </a:p>
          </p:txBody>
        </p:sp>
        <p:sp>
          <p:nvSpPr>
            <p:cNvPr id="95253" name="Text Box 21"/>
            <p:cNvSpPr txBox="1">
              <a:spLocks noChangeArrowheads="1"/>
            </p:cNvSpPr>
            <p:nvPr/>
          </p:nvSpPr>
          <p:spPr bwMode="auto">
            <a:xfrm>
              <a:off x="2955" y="3410"/>
              <a:ext cx="486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ações</a:t>
              </a:r>
            </a:p>
          </p:txBody>
        </p:sp>
        <p:sp>
          <p:nvSpPr>
            <p:cNvPr id="95254" name="Line 22"/>
            <p:cNvSpPr>
              <a:spLocks noChangeShapeType="1"/>
            </p:cNvSpPr>
            <p:nvPr/>
          </p:nvSpPr>
          <p:spPr bwMode="auto">
            <a:xfrm>
              <a:off x="2886" y="3438"/>
              <a:ext cx="594" cy="1"/>
            </a:xfrm>
            <a:prstGeom prst="line">
              <a:avLst/>
            </a:prstGeom>
            <a:noFill/>
            <a:ln w="2844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6686811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95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95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95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95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7" dur="500"/>
                                        <p:tgtEl>
                                          <p:spTgt spid="952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Text Box 1"/>
          <p:cNvSpPr txBox="1">
            <a:spLocks noChangeArrowheads="1"/>
          </p:cNvSpPr>
          <p:nvPr/>
        </p:nvSpPr>
        <p:spPr bwMode="auto">
          <a:xfrm>
            <a:off x="533400" y="228600"/>
            <a:ext cx="8001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Rdt1.0: </a:t>
            </a:r>
            <a:r>
              <a:rPr lang="pt-BR" sz="2400">
                <a:solidFill>
                  <a:srgbClr val="000000"/>
                </a:solidFill>
              </a:rPr>
              <a:t>transferência confiável usando um canal  confiável </a:t>
            </a:r>
          </a:p>
        </p:txBody>
      </p:sp>
      <p:sp>
        <p:nvSpPr>
          <p:cNvPr id="96258" name="Text Box 2"/>
          <p:cNvSpPr txBox="1">
            <a:spLocks noChangeArrowheads="1"/>
          </p:cNvSpPr>
          <p:nvPr/>
        </p:nvSpPr>
        <p:spPr bwMode="auto">
          <a:xfrm>
            <a:off x="542925" y="1428750"/>
            <a:ext cx="7896225" cy="3019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>
                <a:solidFill>
                  <a:srgbClr val="000000"/>
                </a:solidFill>
              </a:rPr>
              <a:t>canal subjacente perfeitamente confiável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não tem erros de bits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não tem perda de pacotes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400">
                <a:solidFill>
                  <a:srgbClr val="000000"/>
                </a:solidFill>
              </a:rPr>
              <a:t>FSMs separadas para remetente e receptor: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remetente envia dados pelo canal subjacente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receptor recebe dados do canal subjacente</a:t>
            </a:r>
          </a:p>
        </p:txBody>
      </p:sp>
      <p:sp>
        <p:nvSpPr>
          <p:cNvPr id="96259" name="Oval 3"/>
          <p:cNvSpPr>
            <a:spLocks noChangeArrowheads="1"/>
          </p:cNvSpPr>
          <p:nvPr/>
        </p:nvSpPr>
        <p:spPr bwMode="auto">
          <a:xfrm>
            <a:off x="808038" y="4246563"/>
            <a:ext cx="955675" cy="1011237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6260" name="Text Box 4"/>
          <p:cNvSpPr txBox="1">
            <a:spLocks noChangeArrowheads="1"/>
          </p:cNvSpPr>
          <p:nvPr/>
        </p:nvSpPr>
        <p:spPr bwMode="auto">
          <a:xfrm>
            <a:off x="744538" y="4332288"/>
            <a:ext cx="1098550" cy="9128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Wait for call from above</a:t>
            </a:r>
          </a:p>
        </p:txBody>
      </p:sp>
      <p:sp>
        <p:nvSpPr>
          <p:cNvPr id="96261" name="AutoShape 5"/>
          <p:cNvSpPr>
            <a:spLocks/>
          </p:cNvSpPr>
          <p:nvPr/>
        </p:nvSpPr>
        <p:spPr bwMode="auto">
          <a:xfrm>
            <a:off x="1617663" y="4230688"/>
            <a:ext cx="611187" cy="1027112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6262" name="Text Box 6"/>
          <p:cNvSpPr txBox="1">
            <a:spLocks noChangeArrowheads="1"/>
          </p:cNvSpPr>
          <p:nvPr/>
        </p:nvSpPr>
        <p:spPr bwMode="auto">
          <a:xfrm>
            <a:off x="2070100" y="4754563"/>
            <a:ext cx="2682875" cy="598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packet = make_pkt(data)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udt_send(packet)</a:t>
            </a:r>
          </a:p>
        </p:txBody>
      </p:sp>
      <p:sp>
        <p:nvSpPr>
          <p:cNvPr id="96263" name="Text Box 7"/>
          <p:cNvSpPr txBox="1">
            <a:spLocks noChangeArrowheads="1"/>
          </p:cNvSpPr>
          <p:nvPr/>
        </p:nvSpPr>
        <p:spPr bwMode="auto">
          <a:xfrm>
            <a:off x="2028825" y="4287838"/>
            <a:ext cx="2255838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96264" name="Line 8"/>
          <p:cNvSpPr>
            <a:spLocks noChangeShapeType="1"/>
          </p:cNvSpPr>
          <p:nvPr/>
        </p:nvSpPr>
        <p:spPr bwMode="auto">
          <a:xfrm>
            <a:off x="2128838" y="4630738"/>
            <a:ext cx="1296987" cy="1587"/>
          </a:xfrm>
          <a:prstGeom prst="line">
            <a:avLst/>
          </a:prstGeom>
          <a:noFill/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6265" name="Line 9"/>
          <p:cNvSpPr>
            <a:spLocks noChangeShapeType="1"/>
          </p:cNvSpPr>
          <p:nvPr/>
        </p:nvSpPr>
        <p:spPr bwMode="auto">
          <a:xfrm>
            <a:off x="484188" y="4230688"/>
            <a:ext cx="385762" cy="242887"/>
          </a:xfrm>
          <a:prstGeom prst="line">
            <a:avLst/>
          </a:prstGeom>
          <a:noFill/>
          <a:ln w="936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6266" name="Oval 10"/>
          <p:cNvSpPr>
            <a:spLocks noChangeArrowheads="1"/>
          </p:cNvSpPr>
          <p:nvPr/>
        </p:nvSpPr>
        <p:spPr bwMode="auto">
          <a:xfrm>
            <a:off x="5116513" y="4232275"/>
            <a:ext cx="955675" cy="1011238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6267" name="Text Box 11"/>
          <p:cNvSpPr txBox="1">
            <a:spLocks noChangeArrowheads="1"/>
          </p:cNvSpPr>
          <p:nvPr/>
        </p:nvSpPr>
        <p:spPr bwMode="auto">
          <a:xfrm>
            <a:off x="5053013" y="4318000"/>
            <a:ext cx="1098550" cy="912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Wait for call from below</a:t>
            </a:r>
          </a:p>
        </p:txBody>
      </p:sp>
      <p:sp>
        <p:nvSpPr>
          <p:cNvPr id="96268" name="AutoShape 12"/>
          <p:cNvSpPr>
            <a:spLocks/>
          </p:cNvSpPr>
          <p:nvPr/>
        </p:nvSpPr>
        <p:spPr bwMode="auto">
          <a:xfrm>
            <a:off x="5926138" y="4216400"/>
            <a:ext cx="611187" cy="1027113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6269" name="Text Box 13"/>
          <p:cNvSpPr txBox="1">
            <a:spLocks noChangeArrowheads="1"/>
          </p:cNvSpPr>
          <p:nvPr/>
        </p:nvSpPr>
        <p:spPr bwMode="auto">
          <a:xfrm>
            <a:off x="6337300" y="4273550"/>
            <a:ext cx="2255838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6270" name="Line 14"/>
          <p:cNvSpPr>
            <a:spLocks noChangeShapeType="1"/>
          </p:cNvSpPr>
          <p:nvPr/>
        </p:nvSpPr>
        <p:spPr bwMode="auto">
          <a:xfrm>
            <a:off x="6437313" y="4616450"/>
            <a:ext cx="1296987" cy="1588"/>
          </a:xfrm>
          <a:prstGeom prst="line">
            <a:avLst/>
          </a:prstGeom>
          <a:noFill/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6271" name="Line 15"/>
          <p:cNvSpPr>
            <a:spLocks noChangeShapeType="1"/>
          </p:cNvSpPr>
          <p:nvPr/>
        </p:nvSpPr>
        <p:spPr bwMode="auto">
          <a:xfrm>
            <a:off x="4792663" y="4216400"/>
            <a:ext cx="385762" cy="242888"/>
          </a:xfrm>
          <a:prstGeom prst="line">
            <a:avLst/>
          </a:prstGeom>
          <a:noFill/>
          <a:ln w="936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6272" name="Rectangle 16"/>
          <p:cNvSpPr>
            <a:spLocks noChangeArrowheads="1"/>
          </p:cNvSpPr>
          <p:nvPr/>
        </p:nvSpPr>
        <p:spPr bwMode="auto">
          <a:xfrm>
            <a:off x="6354763" y="4292600"/>
            <a:ext cx="1533525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rdt_rcv(packet)</a:t>
            </a:r>
          </a:p>
        </p:txBody>
      </p:sp>
      <p:sp>
        <p:nvSpPr>
          <p:cNvPr id="96273" name="Text Box 17"/>
          <p:cNvSpPr txBox="1">
            <a:spLocks noChangeArrowheads="1"/>
          </p:cNvSpPr>
          <p:nvPr/>
        </p:nvSpPr>
        <p:spPr bwMode="auto">
          <a:xfrm>
            <a:off x="1454150" y="5553075"/>
            <a:ext cx="2422525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FF0000"/>
                </a:solidFill>
                <a:latin typeface="Comic Sans MS" pitchFamily="66" charset="0"/>
              </a:rPr>
              <a:t>transmissor</a:t>
            </a:r>
          </a:p>
        </p:txBody>
      </p:sp>
      <p:sp>
        <p:nvSpPr>
          <p:cNvPr id="96274" name="Text Box 18"/>
          <p:cNvSpPr txBox="1">
            <a:spLocks noChangeArrowheads="1"/>
          </p:cNvSpPr>
          <p:nvPr/>
        </p:nvSpPr>
        <p:spPr bwMode="auto">
          <a:xfrm>
            <a:off x="5832475" y="5594350"/>
            <a:ext cx="1847850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FF0000"/>
                </a:solidFill>
                <a:latin typeface="Comic Sans MS" pitchFamily="66" charset="0"/>
              </a:rPr>
              <a:t>receptor</a:t>
            </a:r>
          </a:p>
        </p:txBody>
      </p:sp>
    </p:spTree>
    <p:extLst>
      <p:ext uri="{BB962C8B-B14F-4D97-AF65-F5344CB8AC3E}">
        <p14:creationId xmlns:p14="http://schemas.microsoft.com/office/powerpoint/2010/main" val="22995162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96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" dur="500"/>
                                        <p:tgtEl>
                                          <p:spTgt spid="962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" dur="500"/>
                                        <p:tgtEl>
                                          <p:spTgt spid="962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8" dur="500"/>
                                        <p:tgtEl>
                                          <p:spTgt spid="962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1" dur="500"/>
                                        <p:tgtEl>
                                          <p:spTgt spid="962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4" dur="500"/>
                                        <p:tgtEl>
                                          <p:spTgt spid="962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9" dur="500"/>
                                        <p:tgtEl>
                                          <p:spTgt spid="96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2" dur="500"/>
                                        <p:tgtEl>
                                          <p:spTgt spid="96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5" dur="500"/>
                                        <p:tgtEl>
                                          <p:spTgt spid="96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8" dur="500"/>
                                        <p:tgtEl>
                                          <p:spTgt spid="96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1" dur="500"/>
                                        <p:tgtEl>
                                          <p:spTgt spid="96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4" dur="500"/>
                                        <p:tgtEl>
                                          <p:spTgt spid="96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7" dur="500"/>
                                        <p:tgtEl>
                                          <p:spTgt spid="96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9" grpId="0" animBg="1"/>
      <p:bldP spid="96261" grpId="0" animBg="1"/>
      <p:bldP spid="96264" grpId="0" animBg="1"/>
      <p:bldP spid="9626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Text Box 1"/>
          <p:cNvSpPr txBox="1">
            <a:spLocks noChangeArrowheads="1"/>
          </p:cNvSpPr>
          <p:nvPr/>
        </p:nvSpPr>
        <p:spPr bwMode="auto">
          <a:xfrm>
            <a:off x="533400" y="228600"/>
            <a:ext cx="8001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Rdt2.0: canal com erros de bits</a:t>
            </a:r>
          </a:p>
        </p:txBody>
      </p:sp>
      <p:sp>
        <p:nvSpPr>
          <p:cNvPr id="97282" name="Text Box 2"/>
          <p:cNvSpPr txBox="1">
            <a:spLocks noChangeArrowheads="1"/>
          </p:cNvSpPr>
          <p:nvPr/>
        </p:nvSpPr>
        <p:spPr bwMode="auto">
          <a:xfrm>
            <a:off x="942975" y="1333500"/>
            <a:ext cx="7896225" cy="4448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canal subjacente pode inverter bits no pacote</a:t>
            </a:r>
          </a:p>
          <a:p>
            <a:pPr marL="741363" lvl="1" indent="-284163" algn="l">
              <a:spcBef>
                <a:spcPts val="45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pt-BR" sz="1800">
              <a:solidFill>
                <a:srgbClr val="000000"/>
              </a:solidFill>
            </a:endParaRP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 i="1">
                <a:solidFill>
                  <a:srgbClr val="000000"/>
                </a:solidFill>
              </a:rPr>
              <a:t>a </a:t>
            </a:r>
            <a:r>
              <a:rPr lang="pt-BR" sz="2000">
                <a:solidFill>
                  <a:srgbClr val="000000"/>
                </a:solidFill>
              </a:rPr>
              <a:t>questão: como recuperar dos erros?</a:t>
            </a:r>
          </a:p>
          <a:p>
            <a:pPr marL="741363" lvl="1" indent="-284163" algn="l">
              <a:spcBef>
                <a:spcPts val="450"/>
              </a:spcBef>
              <a:buClr>
                <a:srgbClr val="FF0000"/>
              </a:buClr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 i="1">
                <a:solidFill>
                  <a:srgbClr val="FF0000"/>
                </a:solidFill>
              </a:rPr>
              <a:t>reconhecimentos (ACKs):</a:t>
            </a:r>
            <a:r>
              <a:rPr lang="pt-BR" sz="1800">
                <a:solidFill>
                  <a:srgbClr val="000000"/>
                </a:solidFill>
              </a:rPr>
              <a:t> receptor avisa explicitamente ao remetente que pacote chegou bem</a:t>
            </a:r>
          </a:p>
          <a:p>
            <a:pPr marL="741363" lvl="1" indent="-284163" algn="l">
              <a:spcBef>
                <a:spcPts val="450"/>
              </a:spcBef>
              <a:buClr>
                <a:srgbClr val="FF0000"/>
              </a:buClr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 i="1">
                <a:solidFill>
                  <a:srgbClr val="FF0000"/>
                </a:solidFill>
              </a:rPr>
              <a:t>reconhecimentos negativos (NAKs):</a:t>
            </a:r>
            <a:r>
              <a:rPr lang="pt-BR" sz="1800">
                <a:solidFill>
                  <a:srgbClr val="000000"/>
                </a:solidFill>
              </a:rPr>
              <a:t> receptor avisa explicitamente ao remetente que pacote tinha erros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remetente retransmite pacote ao receber um NAK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cenários humanos usando ACKs, NAKs?</a:t>
            </a:r>
          </a:p>
          <a:p>
            <a:pPr marL="341313" indent="-341313" algn="l">
              <a:spcBef>
                <a:spcPts val="5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000">
                <a:solidFill>
                  <a:srgbClr val="000000"/>
                </a:solidFill>
              </a:rPr>
              <a:t>novos mecanismos em </a:t>
            </a:r>
            <a:r>
              <a:rPr lang="pt-BR" sz="2000" b="1">
                <a:solidFill>
                  <a:srgbClr val="000000"/>
                </a:solidFill>
                <a:latin typeface="Courier New" pitchFamily="49" charset="0"/>
              </a:rPr>
              <a:t>rdt2.0</a:t>
            </a:r>
            <a:r>
              <a:rPr lang="pt-BR" sz="2000">
                <a:solidFill>
                  <a:srgbClr val="000000"/>
                </a:solidFill>
              </a:rPr>
              <a:t> (em relação ao </a:t>
            </a:r>
            <a:r>
              <a:rPr lang="pt-BR" sz="2000" b="1">
                <a:solidFill>
                  <a:srgbClr val="000000"/>
                </a:solidFill>
                <a:latin typeface="Courier New" pitchFamily="49" charset="0"/>
              </a:rPr>
              <a:t>rdt1.0</a:t>
            </a:r>
            <a:r>
              <a:rPr lang="pt-BR" sz="2000">
                <a:solidFill>
                  <a:srgbClr val="000000"/>
                </a:solidFill>
              </a:rPr>
              <a:t>):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detecção de erros</a:t>
            </a:r>
          </a:p>
          <a:p>
            <a:pPr marL="741363" lvl="1" indent="-284163" algn="l">
              <a:spcBef>
                <a:spcPts val="45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realimentação pelo receptor: msgs de controle (ACK,NAK) </a:t>
            </a:r>
          </a:p>
          <a:p>
            <a:pPr marL="341313" indent="-341313" algn="l">
              <a:spcBef>
                <a:spcPts val="450"/>
              </a:spcBef>
              <a:buClrTx/>
              <a:buSz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1800">
                <a:solidFill>
                  <a:srgbClr val="000000"/>
                </a:solidFill>
              </a:rPr>
              <a:t>      receptor-&gt;remetente</a:t>
            </a:r>
          </a:p>
        </p:txBody>
      </p:sp>
    </p:spTree>
    <p:extLst>
      <p:ext uri="{BB962C8B-B14F-4D97-AF65-F5344CB8AC3E}">
        <p14:creationId xmlns:p14="http://schemas.microsoft.com/office/powerpoint/2010/main" val="159027470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97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972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5" dur="500"/>
                                        <p:tgtEl>
                                          <p:spTgt spid="972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8" dur="500"/>
                                        <p:tgtEl>
                                          <p:spTgt spid="972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1" dur="500"/>
                                        <p:tgtEl>
                                          <p:spTgt spid="972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4" dur="500"/>
                                        <p:tgtEl>
                                          <p:spTgt spid="972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9" dur="500"/>
                                        <p:tgtEl>
                                          <p:spTgt spid="972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2" dur="500"/>
                                        <p:tgtEl>
                                          <p:spTgt spid="972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5" dur="500"/>
                                        <p:tgtEl>
                                          <p:spTgt spid="972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8" dur="500"/>
                                        <p:tgtEl>
                                          <p:spTgt spid="9728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Text Box 1"/>
          <p:cNvSpPr txBox="1">
            <a:spLocks noChangeArrowheads="1"/>
          </p:cNvSpPr>
          <p:nvPr/>
        </p:nvSpPr>
        <p:spPr bwMode="auto">
          <a:xfrm>
            <a:off x="685800" y="28575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rdt2.0: especificação da FSM</a:t>
            </a:r>
          </a:p>
        </p:txBody>
      </p:sp>
      <p:sp>
        <p:nvSpPr>
          <p:cNvPr id="98306" name="Oval 2"/>
          <p:cNvSpPr>
            <a:spLocks noChangeArrowheads="1"/>
          </p:cNvSpPr>
          <p:nvPr/>
        </p:nvSpPr>
        <p:spPr bwMode="auto">
          <a:xfrm>
            <a:off x="696913" y="2728913"/>
            <a:ext cx="985837" cy="962025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8307" name="Text Box 3"/>
          <p:cNvSpPr txBox="1">
            <a:spLocks noChangeArrowheads="1"/>
          </p:cNvSpPr>
          <p:nvPr/>
        </p:nvSpPr>
        <p:spPr bwMode="auto">
          <a:xfrm>
            <a:off x="595313" y="2813050"/>
            <a:ext cx="1200150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Wait for call from above</a:t>
            </a:r>
          </a:p>
        </p:txBody>
      </p:sp>
      <p:sp>
        <p:nvSpPr>
          <p:cNvPr id="98308" name="Text Box 4"/>
          <p:cNvSpPr txBox="1">
            <a:spLocks noChangeArrowheads="1"/>
          </p:cNvSpPr>
          <p:nvPr/>
        </p:nvSpPr>
        <p:spPr bwMode="auto">
          <a:xfrm>
            <a:off x="1004888" y="2009775"/>
            <a:ext cx="3643312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snkpkt = make_pkt(data,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98309" name="Line 5"/>
          <p:cNvSpPr>
            <a:spLocks noChangeShapeType="1"/>
          </p:cNvSpPr>
          <p:nvPr/>
        </p:nvSpPr>
        <p:spPr bwMode="auto">
          <a:xfrm>
            <a:off x="1109663" y="2054225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8310" name="Text Box 6"/>
          <p:cNvSpPr txBox="1">
            <a:spLocks noChangeArrowheads="1"/>
          </p:cNvSpPr>
          <p:nvPr/>
        </p:nvSpPr>
        <p:spPr bwMode="auto">
          <a:xfrm>
            <a:off x="6319838" y="5314950"/>
            <a:ext cx="2143125" cy="619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extract(rcvpkt,data)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deliver_data(data)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udt_send(ACK)</a:t>
            </a:r>
          </a:p>
        </p:txBody>
      </p:sp>
      <p:sp>
        <p:nvSpPr>
          <p:cNvPr id="98311" name="Text Box 7"/>
          <p:cNvSpPr txBox="1">
            <a:spLocks noChangeArrowheads="1"/>
          </p:cNvSpPr>
          <p:nvPr/>
        </p:nvSpPr>
        <p:spPr bwMode="auto">
          <a:xfrm>
            <a:off x="6297613" y="4781550"/>
            <a:ext cx="2157412" cy="701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notcorrupt(rcvpkt)</a:t>
            </a:r>
          </a:p>
        </p:txBody>
      </p:sp>
      <p:sp>
        <p:nvSpPr>
          <p:cNvPr id="98312" name="Line 8"/>
          <p:cNvSpPr>
            <a:spLocks noChangeShapeType="1"/>
          </p:cNvSpPr>
          <p:nvPr/>
        </p:nvSpPr>
        <p:spPr bwMode="auto">
          <a:xfrm>
            <a:off x="6419850" y="5370513"/>
            <a:ext cx="148907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8313" name="AutoShape 9"/>
          <p:cNvSpPr>
            <a:spLocks/>
          </p:cNvSpPr>
          <p:nvPr/>
        </p:nvSpPr>
        <p:spPr bwMode="auto">
          <a:xfrm flipV="1">
            <a:off x="1057275" y="2498725"/>
            <a:ext cx="1800225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8314" name="AutoShape 10"/>
          <p:cNvSpPr>
            <a:spLocks/>
          </p:cNvSpPr>
          <p:nvPr/>
        </p:nvSpPr>
        <p:spPr bwMode="auto">
          <a:xfrm>
            <a:off x="1104900" y="3659188"/>
            <a:ext cx="1800225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8315" name="Text Box 11"/>
          <p:cNvSpPr txBox="1">
            <a:spLocks noChangeArrowheads="1"/>
          </p:cNvSpPr>
          <p:nvPr/>
        </p:nvSpPr>
        <p:spPr bwMode="auto">
          <a:xfrm>
            <a:off x="1071563" y="4011613"/>
            <a:ext cx="3548062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isACK(rcvpkt)</a:t>
            </a:r>
          </a:p>
        </p:txBody>
      </p:sp>
      <p:sp>
        <p:nvSpPr>
          <p:cNvPr id="98316" name="Line 12"/>
          <p:cNvSpPr>
            <a:spLocks noChangeShapeType="1"/>
          </p:cNvSpPr>
          <p:nvPr/>
        </p:nvSpPr>
        <p:spPr bwMode="auto">
          <a:xfrm>
            <a:off x="1173163" y="4335463"/>
            <a:ext cx="990600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8317" name="AutoShape 13"/>
          <p:cNvSpPr>
            <a:spLocks/>
          </p:cNvSpPr>
          <p:nvPr/>
        </p:nvSpPr>
        <p:spPr bwMode="auto">
          <a:xfrm>
            <a:off x="3252788" y="2805113"/>
            <a:ext cx="466725" cy="893762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8318" name="Text Box 14"/>
          <p:cNvSpPr txBox="1">
            <a:spLocks noChangeArrowheads="1"/>
          </p:cNvSpPr>
          <p:nvPr/>
        </p:nvSpPr>
        <p:spPr bwMode="auto">
          <a:xfrm>
            <a:off x="3562350" y="3119438"/>
            <a:ext cx="1763713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98319" name="Text Box 15"/>
          <p:cNvSpPr txBox="1">
            <a:spLocks noChangeArrowheads="1"/>
          </p:cNvSpPr>
          <p:nvPr/>
        </p:nvSpPr>
        <p:spPr bwMode="auto">
          <a:xfrm>
            <a:off x="3536950" y="2444750"/>
            <a:ext cx="2085975" cy="631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isNAK(rcvpkt)</a:t>
            </a:r>
          </a:p>
        </p:txBody>
      </p:sp>
      <p:sp>
        <p:nvSpPr>
          <p:cNvPr id="98320" name="Line 16"/>
          <p:cNvSpPr>
            <a:spLocks noChangeShapeType="1"/>
          </p:cNvSpPr>
          <p:nvPr/>
        </p:nvSpPr>
        <p:spPr bwMode="auto">
          <a:xfrm>
            <a:off x="3656013" y="3119438"/>
            <a:ext cx="990600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98321" name="Group 17"/>
          <p:cNvGrpSpPr>
            <a:grpSpLocks/>
          </p:cNvGrpSpPr>
          <p:nvPr/>
        </p:nvGrpSpPr>
        <p:grpSpPr bwMode="auto">
          <a:xfrm>
            <a:off x="6573838" y="2352675"/>
            <a:ext cx="1922462" cy="857250"/>
            <a:chOff x="4141" y="1482"/>
            <a:chExt cx="1211" cy="540"/>
          </a:xfrm>
        </p:grpSpPr>
        <p:sp>
          <p:nvSpPr>
            <p:cNvPr id="98322" name="Text Box 18"/>
            <p:cNvSpPr txBox="1">
              <a:spLocks noChangeArrowheads="1"/>
            </p:cNvSpPr>
            <p:nvPr/>
          </p:nvSpPr>
          <p:spPr bwMode="auto">
            <a:xfrm>
              <a:off x="4141" y="1861"/>
              <a:ext cx="1152" cy="16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udt_send(NAK)</a:t>
              </a:r>
            </a:p>
          </p:txBody>
        </p:sp>
        <p:sp>
          <p:nvSpPr>
            <p:cNvPr id="98323" name="Text Box 19"/>
            <p:cNvSpPr txBox="1">
              <a:spLocks noChangeArrowheads="1"/>
            </p:cNvSpPr>
            <p:nvPr/>
          </p:nvSpPr>
          <p:spPr bwMode="auto">
            <a:xfrm>
              <a:off x="4144" y="1482"/>
              <a:ext cx="1209" cy="19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rdt_rcv(rcvpkt) &amp;&amp; </a:t>
              </a:r>
            </a:p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  corrupt(rcvpkt)</a:t>
              </a:r>
            </a:p>
          </p:txBody>
        </p:sp>
        <p:sp>
          <p:nvSpPr>
            <p:cNvPr id="98324" name="Line 20"/>
            <p:cNvSpPr>
              <a:spLocks noChangeShapeType="1"/>
            </p:cNvSpPr>
            <p:nvPr/>
          </p:nvSpPr>
          <p:spPr bwMode="auto">
            <a:xfrm>
              <a:off x="4204" y="1862"/>
              <a:ext cx="624" cy="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8325" name="Group 21"/>
          <p:cNvGrpSpPr>
            <a:grpSpLocks/>
          </p:cNvGrpSpPr>
          <p:nvPr/>
        </p:nvGrpSpPr>
        <p:grpSpPr bwMode="auto">
          <a:xfrm>
            <a:off x="2292350" y="2741613"/>
            <a:ext cx="1073150" cy="960437"/>
            <a:chOff x="1444" y="1727"/>
            <a:chExt cx="676" cy="605"/>
          </a:xfrm>
        </p:grpSpPr>
        <p:sp>
          <p:nvSpPr>
            <p:cNvPr id="98326" name="Oval 22"/>
            <p:cNvSpPr>
              <a:spLocks noChangeArrowheads="1"/>
            </p:cNvSpPr>
            <p:nvPr/>
          </p:nvSpPr>
          <p:spPr bwMode="auto">
            <a:xfrm>
              <a:off x="1469" y="1727"/>
              <a:ext cx="621" cy="606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8327" name="Text Box 23"/>
            <p:cNvSpPr txBox="1">
              <a:spLocks noChangeArrowheads="1"/>
            </p:cNvSpPr>
            <p:nvPr/>
          </p:nvSpPr>
          <p:spPr bwMode="auto">
            <a:xfrm>
              <a:off x="1444" y="1774"/>
              <a:ext cx="677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Wait for ACK or NAK</a:t>
              </a:r>
            </a:p>
          </p:txBody>
        </p:sp>
      </p:grpSp>
      <p:sp>
        <p:nvSpPr>
          <p:cNvPr id="98328" name="Line 24"/>
          <p:cNvSpPr>
            <a:spLocks noChangeShapeType="1"/>
          </p:cNvSpPr>
          <p:nvPr/>
        </p:nvSpPr>
        <p:spPr bwMode="auto">
          <a:xfrm>
            <a:off x="6334125" y="3497263"/>
            <a:ext cx="433388" cy="244475"/>
          </a:xfrm>
          <a:prstGeom prst="line">
            <a:avLst/>
          </a:prstGeom>
          <a:noFill/>
          <a:ln w="2844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8329" name="AutoShape 25"/>
          <p:cNvSpPr>
            <a:spLocks/>
          </p:cNvSpPr>
          <p:nvPr/>
        </p:nvSpPr>
        <p:spPr bwMode="auto">
          <a:xfrm>
            <a:off x="6672263" y="3148013"/>
            <a:ext cx="12573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98330" name="Group 26"/>
          <p:cNvGrpSpPr>
            <a:grpSpLocks/>
          </p:cNvGrpSpPr>
          <p:nvPr/>
        </p:nvGrpSpPr>
        <p:grpSpPr bwMode="auto">
          <a:xfrm>
            <a:off x="6677025" y="3568700"/>
            <a:ext cx="1198563" cy="960438"/>
            <a:chOff x="4206" y="2248"/>
            <a:chExt cx="755" cy="605"/>
          </a:xfrm>
        </p:grpSpPr>
        <p:sp>
          <p:nvSpPr>
            <p:cNvPr id="98331" name="Oval 27"/>
            <p:cNvSpPr>
              <a:spLocks noChangeArrowheads="1"/>
            </p:cNvSpPr>
            <p:nvPr/>
          </p:nvSpPr>
          <p:spPr bwMode="auto">
            <a:xfrm>
              <a:off x="4261" y="2248"/>
              <a:ext cx="621" cy="606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8332" name="Text Box 28"/>
            <p:cNvSpPr txBox="1">
              <a:spLocks noChangeArrowheads="1"/>
            </p:cNvSpPr>
            <p:nvPr/>
          </p:nvSpPr>
          <p:spPr bwMode="auto">
            <a:xfrm>
              <a:off x="4206" y="2301"/>
              <a:ext cx="756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Wait for call from below</a:t>
              </a:r>
            </a:p>
          </p:txBody>
        </p:sp>
      </p:grpSp>
      <p:sp>
        <p:nvSpPr>
          <p:cNvPr id="98333" name="AutoShape 29"/>
          <p:cNvSpPr>
            <a:spLocks/>
          </p:cNvSpPr>
          <p:nvPr/>
        </p:nvSpPr>
        <p:spPr bwMode="auto">
          <a:xfrm flipV="1">
            <a:off x="6684963" y="4464050"/>
            <a:ext cx="12573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8334" name="Text Box 30"/>
          <p:cNvSpPr txBox="1">
            <a:spLocks noChangeArrowheads="1"/>
          </p:cNvSpPr>
          <p:nvPr/>
        </p:nvSpPr>
        <p:spPr bwMode="auto">
          <a:xfrm>
            <a:off x="234950" y="4686300"/>
            <a:ext cx="2422525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FF0000"/>
                </a:solidFill>
                <a:latin typeface="Comic Sans MS" pitchFamily="66" charset="0"/>
              </a:rPr>
              <a:t>transmissor</a:t>
            </a:r>
          </a:p>
        </p:txBody>
      </p:sp>
      <p:sp>
        <p:nvSpPr>
          <p:cNvPr id="98335" name="Text Box 31"/>
          <p:cNvSpPr txBox="1">
            <a:spLocks noChangeArrowheads="1"/>
          </p:cNvSpPr>
          <p:nvPr/>
        </p:nvSpPr>
        <p:spPr bwMode="auto">
          <a:xfrm>
            <a:off x="6677025" y="1479550"/>
            <a:ext cx="1847850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FF0000"/>
                </a:solidFill>
                <a:latin typeface="Comic Sans MS" pitchFamily="66" charset="0"/>
              </a:rPr>
              <a:t>receptor</a:t>
            </a:r>
          </a:p>
        </p:txBody>
      </p:sp>
      <p:sp>
        <p:nvSpPr>
          <p:cNvPr id="98336" name="Line 32"/>
          <p:cNvSpPr>
            <a:spLocks noChangeShapeType="1"/>
          </p:cNvSpPr>
          <p:nvPr/>
        </p:nvSpPr>
        <p:spPr bwMode="auto">
          <a:xfrm>
            <a:off x="349250" y="2686050"/>
            <a:ext cx="433388" cy="244475"/>
          </a:xfrm>
          <a:prstGeom prst="line">
            <a:avLst/>
          </a:prstGeom>
          <a:noFill/>
          <a:ln w="2844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8337" name="Text Box 33"/>
          <p:cNvSpPr txBox="1">
            <a:spLocks noChangeArrowheads="1"/>
          </p:cNvSpPr>
          <p:nvPr/>
        </p:nvSpPr>
        <p:spPr bwMode="auto">
          <a:xfrm>
            <a:off x="1031875" y="1731963"/>
            <a:ext cx="2255838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98338" name="Text Box 34"/>
          <p:cNvSpPr txBox="1">
            <a:spLocks noChangeArrowheads="1"/>
          </p:cNvSpPr>
          <p:nvPr/>
        </p:nvSpPr>
        <p:spPr bwMode="auto">
          <a:xfrm>
            <a:off x="1462088" y="4305300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</p:spTree>
    <p:extLst>
      <p:ext uri="{BB962C8B-B14F-4D97-AF65-F5344CB8AC3E}">
        <p14:creationId xmlns:p14="http://schemas.microsoft.com/office/powerpoint/2010/main" val="24523916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98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" dur="500"/>
                                        <p:tgtEl>
                                          <p:spTgt spid="98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" dur="500"/>
                                        <p:tgtEl>
                                          <p:spTgt spid="98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8" dur="500"/>
                                        <p:tgtEl>
                                          <p:spTgt spid="98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3" dur="500"/>
                                        <p:tgtEl>
                                          <p:spTgt spid="98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8" dur="500"/>
                                        <p:tgtEl>
                                          <p:spTgt spid="98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1" dur="500"/>
                                        <p:tgtEl>
                                          <p:spTgt spid="98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4" dur="500"/>
                                        <p:tgtEl>
                                          <p:spTgt spid="98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7" dur="500"/>
                                        <p:tgtEl>
                                          <p:spTgt spid="98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2" dur="500"/>
                                        <p:tgtEl>
                                          <p:spTgt spid="98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7" dur="500"/>
                                        <p:tgtEl>
                                          <p:spTgt spid="98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0" dur="500"/>
                                        <p:tgtEl>
                                          <p:spTgt spid="98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3" dur="500"/>
                                        <p:tgtEl>
                                          <p:spTgt spid="98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8" dur="500"/>
                                        <p:tgtEl>
                                          <p:spTgt spid="98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1" dur="500"/>
                                        <p:tgtEl>
                                          <p:spTgt spid="98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4" dur="500"/>
                                        <p:tgtEl>
                                          <p:spTgt spid="98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7" dur="500"/>
                                        <p:tgtEl>
                                          <p:spTgt spid="98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2" dur="500"/>
                                        <p:tgtEl>
                                          <p:spTgt spid="98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5" dur="500"/>
                                        <p:tgtEl>
                                          <p:spTgt spid="98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8" dur="500"/>
                                        <p:tgtEl>
                                          <p:spTgt spid="98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3" dur="500"/>
                                        <p:tgtEl>
                                          <p:spTgt spid="98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6" dur="500"/>
                                        <p:tgtEl>
                                          <p:spTgt spid="98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9" dur="500"/>
                                        <p:tgtEl>
                                          <p:spTgt spid="98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92" dur="500"/>
                                        <p:tgtEl>
                                          <p:spTgt spid="98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6" grpId="0" animBg="1"/>
      <p:bldP spid="98309" grpId="0" animBg="1"/>
      <p:bldP spid="98312" grpId="0" animBg="1"/>
      <p:bldP spid="98313" grpId="0" animBg="1"/>
      <p:bldP spid="98313" grpId="1" animBg="1"/>
      <p:bldP spid="98314" grpId="0" animBg="1"/>
      <p:bldP spid="98316" grpId="0" animBg="1"/>
      <p:bldP spid="98328" grpId="0" animBg="1"/>
      <p:bldP spid="98328" grpId="1" animBg="1"/>
      <p:bldP spid="98329" grpId="0" animBg="1"/>
      <p:bldP spid="98329" grpId="1" animBg="1"/>
      <p:bldP spid="98333" grpId="0" animBg="1"/>
      <p:bldP spid="98333" grpId="1" animBg="1"/>
      <p:bldP spid="9833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99330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72EC405F-7F2E-4875-A59F-8766C2F5207C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8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99331" name="Text Box 3"/>
          <p:cNvSpPr txBox="1">
            <a:spLocks noChangeArrowheads="1"/>
          </p:cNvSpPr>
          <p:nvPr/>
        </p:nvSpPr>
        <p:spPr bwMode="auto">
          <a:xfrm>
            <a:off x="685800" y="71438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rdt2.0: operação sem erros</a:t>
            </a:r>
          </a:p>
        </p:txBody>
      </p:sp>
      <p:sp>
        <p:nvSpPr>
          <p:cNvPr id="99332" name="Oval 4"/>
          <p:cNvSpPr>
            <a:spLocks noChangeArrowheads="1"/>
          </p:cNvSpPr>
          <p:nvPr/>
        </p:nvSpPr>
        <p:spPr bwMode="auto">
          <a:xfrm>
            <a:off x="696913" y="2209800"/>
            <a:ext cx="985837" cy="962025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33" name="Text Box 5"/>
          <p:cNvSpPr txBox="1">
            <a:spLocks noChangeArrowheads="1"/>
          </p:cNvSpPr>
          <p:nvPr/>
        </p:nvSpPr>
        <p:spPr bwMode="auto">
          <a:xfrm>
            <a:off x="595313" y="2293938"/>
            <a:ext cx="1200150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Wait for call from above</a:t>
            </a:r>
          </a:p>
        </p:txBody>
      </p:sp>
      <p:sp>
        <p:nvSpPr>
          <p:cNvPr id="99334" name="Text Box 6"/>
          <p:cNvSpPr txBox="1">
            <a:spLocks noChangeArrowheads="1"/>
          </p:cNvSpPr>
          <p:nvPr/>
        </p:nvSpPr>
        <p:spPr bwMode="auto">
          <a:xfrm>
            <a:off x="1004888" y="1490663"/>
            <a:ext cx="3643312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snkpkt = make_pkt(data,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99335" name="Line 7"/>
          <p:cNvSpPr>
            <a:spLocks noChangeShapeType="1"/>
          </p:cNvSpPr>
          <p:nvPr/>
        </p:nvSpPr>
        <p:spPr bwMode="auto">
          <a:xfrm>
            <a:off x="1109663" y="1535113"/>
            <a:ext cx="990600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9336" name="Text Box 8"/>
          <p:cNvSpPr txBox="1">
            <a:spLocks noChangeArrowheads="1"/>
          </p:cNvSpPr>
          <p:nvPr/>
        </p:nvSpPr>
        <p:spPr bwMode="auto">
          <a:xfrm>
            <a:off x="6319838" y="5314950"/>
            <a:ext cx="2143125" cy="619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extract(rcvpkt,data)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deliver_data(data)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udt_send(ACK)</a:t>
            </a:r>
          </a:p>
        </p:txBody>
      </p:sp>
      <p:sp>
        <p:nvSpPr>
          <p:cNvPr id="99337" name="Text Box 9"/>
          <p:cNvSpPr txBox="1">
            <a:spLocks noChangeArrowheads="1"/>
          </p:cNvSpPr>
          <p:nvPr/>
        </p:nvSpPr>
        <p:spPr bwMode="auto">
          <a:xfrm>
            <a:off x="6297613" y="4781550"/>
            <a:ext cx="2157412" cy="701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notcorrupt(rcvpkt)</a:t>
            </a:r>
          </a:p>
        </p:txBody>
      </p:sp>
      <p:sp>
        <p:nvSpPr>
          <p:cNvPr id="99338" name="Line 10"/>
          <p:cNvSpPr>
            <a:spLocks noChangeShapeType="1"/>
          </p:cNvSpPr>
          <p:nvPr/>
        </p:nvSpPr>
        <p:spPr bwMode="auto">
          <a:xfrm>
            <a:off x="6419850" y="5370513"/>
            <a:ext cx="148907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9339" name="AutoShape 11"/>
          <p:cNvSpPr>
            <a:spLocks/>
          </p:cNvSpPr>
          <p:nvPr/>
        </p:nvSpPr>
        <p:spPr bwMode="auto">
          <a:xfrm flipV="1">
            <a:off x="1057275" y="1979613"/>
            <a:ext cx="1800225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40" name="AutoShape 12"/>
          <p:cNvSpPr>
            <a:spLocks/>
          </p:cNvSpPr>
          <p:nvPr/>
        </p:nvSpPr>
        <p:spPr bwMode="auto">
          <a:xfrm>
            <a:off x="1104900" y="3140075"/>
            <a:ext cx="1800225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41" name="Text Box 13"/>
          <p:cNvSpPr txBox="1">
            <a:spLocks noChangeArrowheads="1"/>
          </p:cNvSpPr>
          <p:nvPr/>
        </p:nvSpPr>
        <p:spPr bwMode="auto">
          <a:xfrm>
            <a:off x="1071563" y="3492500"/>
            <a:ext cx="3548062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isACK(rcvpkt)</a:t>
            </a:r>
          </a:p>
        </p:txBody>
      </p:sp>
      <p:sp>
        <p:nvSpPr>
          <p:cNvPr id="99342" name="Line 14"/>
          <p:cNvSpPr>
            <a:spLocks noChangeShapeType="1"/>
          </p:cNvSpPr>
          <p:nvPr/>
        </p:nvSpPr>
        <p:spPr bwMode="auto">
          <a:xfrm>
            <a:off x="1173163" y="3816350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9343" name="AutoShape 15"/>
          <p:cNvSpPr>
            <a:spLocks/>
          </p:cNvSpPr>
          <p:nvPr/>
        </p:nvSpPr>
        <p:spPr bwMode="auto">
          <a:xfrm>
            <a:off x="3252788" y="2286000"/>
            <a:ext cx="466725" cy="893763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44" name="Text Box 16"/>
          <p:cNvSpPr txBox="1">
            <a:spLocks noChangeArrowheads="1"/>
          </p:cNvSpPr>
          <p:nvPr/>
        </p:nvSpPr>
        <p:spPr bwMode="auto">
          <a:xfrm>
            <a:off x="3562350" y="2600325"/>
            <a:ext cx="1763713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99345" name="Text Box 17"/>
          <p:cNvSpPr txBox="1">
            <a:spLocks noChangeArrowheads="1"/>
          </p:cNvSpPr>
          <p:nvPr/>
        </p:nvSpPr>
        <p:spPr bwMode="auto">
          <a:xfrm>
            <a:off x="3536950" y="1925638"/>
            <a:ext cx="2085975" cy="631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isNAK(rcvpkt)</a:t>
            </a:r>
          </a:p>
        </p:txBody>
      </p:sp>
      <p:sp>
        <p:nvSpPr>
          <p:cNvPr id="99346" name="Line 18"/>
          <p:cNvSpPr>
            <a:spLocks noChangeShapeType="1"/>
          </p:cNvSpPr>
          <p:nvPr/>
        </p:nvSpPr>
        <p:spPr bwMode="auto">
          <a:xfrm>
            <a:off x="3656013" y="2600325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99347" name="Group 19"/>
          <p:cNvGrpSpPr>
            <a:grpSpLocks/>
          </p:cNvGrpSpPr>
          <p:nvPr/>
        </p:nvGrpSpPr>
        <p:grpSpPr bwMode="auto">
          <a:xfrm>
            <a:off x="6573838" y="2352675"/>
            <a:ext cx="1922462" cy="857250"/>
            <a:chOff x="4141" y="1482"/>
            <a:chExt cx="1211" cy="540"/>
          </a:xfrm>
        </p:grpSpPr>
        <p:sp>
          <p:nvSpPr>
            <p:cNvPr id="99348" name="Text Box 20"/>
            <p:cNvSpPr txBox="1">
              <a:spLocks noChangeArrowheads="1"/>
            </p:cNvSpPr>
            <p:nvPr/>
          </p:nvSpPr>
          <p:spPr bwMode="auto">
            <a:xfrm>
              <a:off x="4141" y="1861"/>
              <a:ext cx="1152" cy="16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udt_send(NAK)</a:t>
              </a:r>
            </a:p>
          </p:txBody>
        </p:sp>
        <p:sp>
          <p:nvSpPr>
            <p:cNvPr id="99349" name="Text Box 21"/>
            <p:cNvSpPr txBox="1">
              <a:spLocks noChangeArrowheads="1"/>
            </p:cNvSpPr>
            <p:nvPr/>
          </p:nvSpPr>
          <p:spPr bwMode="auto">
            <a:xfrm>
              <a:off x="4144" y="1482"/>
              <a:ext cx="1209" cy="19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rdt_rcv(rcvpkt) &amp;&amp; </a:t>
              </a:r>
            </a:p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  corrupt(rcvpkt)</a:t>
              </a:r>
            </a:p>
          </p:txBody>
        </p:sp>
        <p:sp>
          <p:nvSpPr>
            <p:cNvPr id="99350" name="Line 22"/>
            <p:cNvSpPr>
              <a:spLocks noChangeShapeType="1"/>
            </p:cNvSpPr>
            <p:nvPr/>
          </p:nvSpPr>
          <p:spPr bwMode="auto">
            <a:xfrm>
              <a:off x="4204" y="1862"/>
              <a:ext cx="624" cy="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9351" name="Group 23"/>
          <p:cNvGrpSpPr>
            <a:grpSpLocks/>
          </p:cNvGrpSpPr>
          <p:nvPr/>
        </p:nvGrpSpPr>
        <p:grpSpPr bwMode="auto">
          <a:xfrm>
            <a:off x="2292350" y="2222500"/>
            <a:ext cx="1073150" cy="960438"/>
            <a:chOff x="1444" y="1400"/>
            <a:chExt cx="676" cy="605"/>
          </a:xfrm>
        </p:grpSpPr>
        <p:sp>
          <p:nvSpPr>
            <p:cNvPr id="99352" name="Oval 24"/>
            <p:cNvSpPr>
              <a:spLocks noChangeArrowheads="1"/>
            </p:cNvSpPr>
            <p:nvPr/>
          </p:nvSpPr>
          <p:spPr bwMode="auto">
            <a:xfrm>
              <a:off x="1469" y="1400"/>
              <a:ext cx="621" cy="606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9353" name="Text Box 25"/>
            <p:cNvSpPr txBox="1">
              <a:spLocks noChangeArrowheads="1"/>
            </p:cNvSpPr>
            <p:nvPr/>
          </p:nvSpPr>
          <p:spPr bwMode="auto">
            <a:xfrm>
              <a:off x="1444" y="1447"/>
              <a:ext cx="677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Wait for ACK or NAK</a:t>
              </a:r>
            </a:p>
          </p:txBody>
        </p:sp>
      </p:grpSp>
      <p:sp>
        <p:nvSpPr>
          <p:cNvPr id="99354" name="AutoShape 26"/>
          <p:cNvSpPr>
            <a:spLocks/>
          </p:cNvSpPr>
          <p:nvPr/>
        </p:nvSpPr>
        <p:spPr bwMode="auto">
          <a:xfrm>
            <a:off x="6672263" y="3148013"/>
            <a:ext cx="12573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55" name="Oval 27"/>
          <p:cNvSpPr>
            <a:spLocks noChangeArrowheads="1"/>
          </p:cNvSpPr>
          <p:nvPr/>
        </p:nvSpPr>
        <p:spPr bwMode="auto">
          <a:xfrm>
            <a:off x="6764338" y="3568700"/>
            <a:ext cx="985837" cy="962025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56" name="Text Box 28"/>
          <p:cNvSpPr txBox="1">
            <a:spLocks noChangeArrowheads="1"/>
          </p:cNvSpPr>
          <p:nvPr/>
        </p:nvSpPr>
        <p:spPr bwMode="auto">
          <a:xfrm>
            <a:off x="6677025" y="3652838"/>
            <a:ext cx="1200150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Wait for call from below</a:t>
            </a:r>
          </a:p>
        </p:txBody>
      </p:sp>
      <p:sp>
        <p:nvSpPr>
          <p:cNvPr id="99357" name="AutoShape 29"/>
          <p:cNvSpPr>
            <a:spLocks/>
          </p:cNvSpPr>
          <p:nvPr/>
        </p:nvSpPr>
        <p:spPr bwMode="auto">
          <a:xfrm flipV="1">
            <a:off x="6684963" y="4464050"/>
            <a:ext cx="12573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99358" name="Group 30"/>
          <p:cNvGrpSpPr>
            <a:grpSpLocks/>
          </p:cNvGrpSpPr>
          <p:nvPr/>
        </p:nvGrpSpPr>
        <p:grpSpPr bwMode="auto">
          <a:xfrm>
            <a:off x="349250" y="2166938"/>
            <a:ext cx="1331913" cy="1003300"/>
            <a:chOff x="220" y="1365"/>
            <a:chExt cx="839" cy="632"/>
          </a:xfrm>
        </p:grpSpPr>
        <p:sp>
          <p:nvSpPr>
            <p:cNvPr id="99359" name="Line 31"/>
            <p:cNvSpPr>
              <a:spLocks noChangeShapeType="1"/>
            </p:cNvSpPr>
            <p:nvPr/>
          </p:nvSpPr>
          <p:spPr bwMode="auto">
            <a:xfrm>
              <a:off x="220" y="1365"/>
              <a:ext cx="273" cy="154"/>
            </a:xfrm>
            <a:prstGeom prst="line">
              <a:avLst/>
            </a:prstGeom>
            <a:noFill/>
            <a:ln w="28440">
              <a:solidFill>
                <a:srgbClr val="FF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99360" name="Oval 32"/>
            <p:cNvSpPr>
              <a:spLocks noChangeArrowheads="1"/>
            </p:cNvSpPr>
            <p:nvPr/>
          </p:nvSpPr>
          <p:spPr bwMode="auto">
            <a:xfrm>
              <a:off x="439" y="1392"/>
              <a:ext cx="621" cy="606"/>
            </a:xfrm>
            <a:prstGeom prst="ellips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99361" name="Group 33"/>
          <p:cNvGrpSpPr>
            <a:grpSpLocks/>
          </p:cNvGrpSpPr>
          <p:nvPr/>
        </p:nvGrpSpPr>
        <p:grpSpPr bwMode="auto">
          <a:xfrm>
            <a:off x="6334125" y="3497263"/>
            <a:ext cx="1412875" cy="1031875"/>
            <a:chOff x="3990" y="2203"/>
            <a:chExt cx="890" cy="650"/>
          </a:xfrm>
        </p:grpSpPr>
        <p:sp>
          <p:nvSpPr>
            <p:cNvPr id="99362" name="Line 34"/>
            <p:cNvSpPr>
              <a:spLocks noChangeShapeType="1"/>
            </p:cNvSpPr>
            <p:nvPr/>
          </p:nvSpPr>
          <p:spPr bwMode="auto">
            <a:xfrm>
              <a:off x="3990" y="2203"/>
              <a:ext cx="273" cy="154"/>
            </a:xfrm>
            <a:prstGeom prst="line">
              <a:avLst/>
            </a:prstGeom>
            <a:noFill/>
            <a:ln w="28440">
              <a:solidFill>
                <a:srgbClr val="FF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99363" name="Oval 35"/>
            <p:cNvSpPr>
              <a:spLocks noChangeArrowheads="1"/>
            </p:cNvSpPr>
            <p:nvPr/>
          </p:nvSpPr>
          <p:spPr bwMode="auto">
            <a:xfrm>
              <a:off x="4260" y="2248"/>
              <a:ext cx="621" cy="606"/>
            </a:xfrm>
            <a:prstGeom prst="ellips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99364" name="Text Box 36"/>
          <p:cNvSpPr txBox="1">
            <a:spLocks noChangeArrowheads="1"/>
          </p:cNvSpPr>
          <p:nvPr/>
        </p:nvSpPr>
        <p:spPr bwMode="auto">
          <a:xfrm>
            <a:off x="1030288" y="1200150"/>
            <a:ext cx="2255837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99365" name="Line 37"/>
          <p:cNvSpPr>
            <a:spLocks noChangeShapeType="1"/>
          </p:cNvSpPr>
          <p:nvPr/>
        </p:nvSpPr>
        <p:spPr bwMode="auto">
          <a:xfrm>
            <a:off x="1011238" y="1289050"/>
            <a:ext cx="12700" cy="747713"/>
          </a:xfrm>
          <a:prstGeom prst="line">
            <a:avLst/>
          </a:prstGeom>
          <a:noFill/>
          <a:ln w="7632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9366" name="AutoShape 38"/>
          <p:cNvSpPr>
            <a:spLocks/>
          </p:cNvSpPr>
          <p:nvPr/>
        </p:nvSpPr>
        <p:spPr bwMode="auto">
          <a:xfrm>
            <a:off x="1011238" y="2006600"/>
            <a:ext cx="6697662" cy="3060700"/>
          </a:xfrm>
          <a:custGeom>
            <a:avLst/>
            <a:gdLst>
              <a:gd name="T0" fmla="*/ 0 w 4219"/>
              <a:gd name="T1" fmla="*/ 10 h 1928"/>
              <a:gd name="T2" fmla="*/ 1003 w 4219"/>
              <a:gd name="T3" fmla="*/ 0 h 1928"/>
              <a:gd name="T4" fmla="*/ 3387 w 4219"/>
              <a:gd name="T5" fmla="*/ 1928 h 1928"/>
              <a:gd name="T6" fmla="*/ 4219 w 4219"/>
              <a:gd name="T7" fmla="*/ 1928 h 1928"/>
              <a:gd name="T8" fmla="*/ 0 w 4219"/>
              <a:gd name="T9" fmla="*/ 0 h 1928"/>
              <a:gd name="T10" fmla="*/ 4219 w 4219"/>
              <a:gd name="T11" fmla="*/ 1928 h 1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4219" h="1928">
                <a:moveTo>
                  <a:pt x="0" y="10"/>
                </a:moveTo>
                <a:lnTo>
                  <a:pt x="1003" y="0"/>
                </a:lnTo>
                <a:lnTo>
                  <a:pt x="3387" y="1928"/>
                </a:lnTo>
                <a:lnTo>
                  <a:pt x="4219" y="1928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99367" name="Group 39"/>
          <p:cNvGrpSpPr>
            <a:grpSpLocks/>
          </p:cNvGrpSpPr>
          <p:nvPr/>
        </p:nvGrpSpPr>
        <p:grpSpPr bwMode="auto">
          <a:xfrm>
            <a:off x="347663" y="2166938"/>
            <a:ext cx="1331912" cy="1003300"/>
            <a:chOff x="219" y="1365"/>
            <a:chExt cx="839" cy="632"/>
          </a:xfrm>
        </p:grpSpPr>
        <p:sp>
          <p:nvSpPr>
            <p:cNvPr id="99368" name="Line 40"/>
            <p:cNvSpPr>
              <a:spLocks noChangeShapeType="1"/>
            </p:cNvSpPr>
            <p:nvPr/>
          </p:nvSpPr>
          <p:spPr bwMode="auto">
            <a:xfrm>
              <a:off x="219" y="1365"/>
              <a:ext cx="273" cy="154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99369" name="Oval 41"/>
            <p:cNvSpPr>
              <a:spLocks noChangeArrowheads="1"/>
            </p:cNvSpPr>
            <p:nvPr/>
          </p:nvSpPr>
          <p:spPr bwMode="auto">
            <a:xfrm>
              <a:off x="438" y="1392"/>
              <a:ext cx="621" cy="606"/>
            </a:xfrm>
            <a:prstGeom prst="ellipse">
              <a:avLst/>
            </a:prstGeom>
            <a:noFill/>
            <a:ln w="381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99370" name="Oval 42"/>
          <p:cNvSpPr>
            <a:spLocks noChangeArrowheads="1"/>
          </p:cNvSpPr>
          <p:nvPr/>
        </p:nvSpPr>
        <p:spPr bwMode="auto">
          <a:xfrm>
            <a:off x="2332038" y="2222500"/>
            <a:ext cx="985837" cy="962025"/>
          </a:xfrm>
          <a:prstGeom prst="ellips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71" name="Line 43"/>
          <p:cNvSpPr>
            <a:spLocks noChangeShapeType="1"/>
          </p:cNvSpPr>
          <p:nvPr/>
        </p:nvSpPr>
        <p:spPr bwMode="auto">
          <a:xfrm flipH="1">
            <a:off x="6259513" y="4902200"/>
            <a:ext cx="15875" cy="1193800"/>
          </a:xfrm>
          <a:prstGeom prst="line">
            <a:avLst/>
          </a:prstGeom>
          <a:noFill/>
          <a:ln w="7632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99372" name="AutoShape 44"/>
          <p:cNvSpPr>
            <a:spLocks/>
          </p:cNvSpPr>
          <p:nvPr/>
        </p:nvSpPr>
        <p:spPr bwMode="auto">
          <a:xfrm>
            <a:off x="1155700" y="3886200"/>
            <a:ext cx="6667500" cy="2260600"/>
          </a:xfrm>
          <a:custGeom>
            <a:avLst/>
            <a:gdLst>
              <a:gd name="T0" fmla="*/ 4200 w 4200"/>
              <a:gd name="T1" fmla="*/ 1424 h 1424"/>
              <a:gd name="T2" fmla="*/ 3224 w 4200"/>
              <a:gd name="T3" fmla="*/ 1424 h 1424"/>
              <a:gd name="T4" fmla="*/ 1880 w 4200"/>
              <a:gd name="T5" fmla="*/ 0 h 1424"/>
              <a:gd name="T6" fmla="*/ 0 w 4200"/>
              <a:gd name="T7" fmla="*/ 0 h 1424"/>
              <a:gd name="T8" fmla="*/ 0 w 4200"/>
              <a:gd name="T9" fmla="*/ 0 h 1424"/>
              <a:gd name="T10" fmla="*/ 4200 w 4200"/>
              <a:gd name="T11" fmla="*/ 1424 h 1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4200" h="1424">
                <a:moveTo>
                  <a:pt x="4200" y="1424"/>
                </a:moveTo>
                <a:lnTo>
                  <a:pt x="3224" y="1424"/>
                </a:lnTo>
                <a:lnTo>
                  <a:pt x="1880" y="0"/>
                </a:lnTo>
                <a:lnTo>
                  <a:pt x="0" y="0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99373" name="Group 45"/>
          <p:cNvGrpSpPr>
            <a:grpSpLocks/>
          </p:cNvGrpSpPr>
          <p:nvPr/>
        </p:nvGrpSpPr>
        <p:grpSpPr bwMode="auto">
          <a:xfrm>
            <a:off x="347663" y="2166938"/>
            <a:ext cx="1331912" cy="1003300"/>
            <a:chOff x="219" y="1365"/>
            <a:chExt cx="839" cy="632"/>
          </a:xfrm>
        </p:grpSpPr>
        <p:sp>
          <p:nvSpPr>
            <p:cNvPr id="99374" name="Line 46"/>
            <p:cNvSpPr>
              <a:spLocks noChangeShapeType="1"/>
            </p:cNvSpPr>
            <p:nvPr/>
          </p:nvSpPr>
          <p:spPr bwMode="auto">
            <a:xfrm>
              <a:off x="219" y="1365"/>
              <a:ext cx="273" cy="154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99375" name="Oval 47"/>
            <p:cNvSpPr>
              <a:spLocks noChangeArrowheads="1"/>
            </p:cNvSpPr>
            <p:nvPr/>
          </p:nvSpPr>
          <p:spPr bwMode="auto">
            <a:xfrm>
              <a:off x="438" y="1392"/>
              <a:ext cx="621" cy="606"/>
            </a:xfrm>
            <a:prstGeom prst="ellips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99376" name="Oval 48"/>
          <p:cNvSpPr>
            <a:spLocks noChangeArrowheads="1"/>
          </p:cNvSpPr>
          <p:nvPr/>
        </p:nvSpPr>
        <p:spPr bwMode="auto">
          <a:xfrm>
            <a:off x="2328863" y="2227263"/>
            <a:ext cx="985837" cy="962025"/>
          </a:xfrm>
          <a:prstGeom prst="ellipse">
            <a:avLst/>
          </a:prstGeom>
          <a:noFill/>
          <a:ln w="381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99377" name="Text Box 49"/>
          <p:cNvSpPr txBox="1">
            <a:spLocks noChangeArrowheads="1"/>
          </p:cNvSpPr>
          <p:nvPr/>
        </p:nvSpPr>
        <p:spPr bwMode="auto">
          <a:xfrm>
            <a:off x="1409700" y="3854450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</p:spTree>
    <p:extLst>
      <p:ext uri="{BB962C8B-B14F-4D97-AF65-F5344CB8AC3E}">
        <p14:creationId xmlns:p14="http://schemas.microsoft.com/office/powerpoint/2010/main" val="22734859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99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99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99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1000" fill="hold"/>
                                        <p:tgtEl>
                                          <p:spTgt spid="99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1000" fill="hold"/>
                                        <p:tgtEl>
                                          <p:spTgt spid="99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1000" fill="hold"/>
                                        <p:tgtEl>
                                          <p:spTgt spid="993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" dur="1000" fill="hold"/>
                                        <p:tgtEl>
                                          <p:spTgt spid="99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" dur="1000" fill="hold"/>
                                        <p:tgtEl>
                                          <p:spTgt spid="99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23" dur="1000"/>
                                        <p:tgtEl>
                                          <p:spTgt spid="993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9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28" dur="1000"/>
                                        <p:tgtEl>
                                          <p:spTgt spid="993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9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37" dur="1000"/>
                                        <p:tgtEl>
                                          <p:spTgt spid="9937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9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 additive="repl">
                                        <p:cTn id="42" dur="1000"/>
                                        <p:tgtEl>
                                          <p:spTgt spid="9937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0"/>
                                            </p:cond>
                                          </p:stCondLst>
                                        </p:cTn>
                                        <p:tgtEl>
                                          <p:spTgt spid="99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65" grpId="0" animBg="1"/>
      <p:bldP spid="99366" grpId="0" animBg="1"/>
      <p:bldP spid="99370" grpId="0" animBg="1"/>
      <p:bldP spid="99371" grpId="0" animBg="1"/>
      <p:bldP spid="99372" grpId="0" animBg="1"/>
      <p:bldP spid="99376" grpId="0" animBg="1"/>
      <p:bldP spid="99376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0354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3A9EB3E9-E561-438C-B59C-5C01D1DB74D4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9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0355" name="Text Box 3"/>
          <p:cNvSpPr txBox="1">
            <a:spLocks noChangeArrowheads="1"/>
          </p:cNvSpPr>
          <p:nvPr/>
        </p:nvSpPr>
        <p:spPr bwMode="auto">
          <a:xfrm>
            <a:off x="685800" y="71438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rdt2.0: cenário com erros</a:t>
            </a:r>
          </a:p>
        </p:txBody>
      </p:sp>
      <p:sp>
        <p:nvSpPr>
          <p:cNvPr id="100356" name="Oval 4"/>
          <p:cNvSpPr>
            <a:spLocks noChangeArrowheads="1"/>
          </p:cNvSpPr>
          <p:nvPr/>
        </p:nvSpPr>
        <p:spPr bwMode="auto">
          <a:xfrm>
            <a:off x="696913" y="2209800"/>
            <a:ext cx="985837" cy="962025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357" name="Text Box 5"/>
          <p:cNvSpPr txBox="1">
            <a:spLocks noChangeArrowheads="1"/>
          </p:cNvSpPr>
          <p:nvPr/>
        </p:nvSpPr>
        <p:spPr bwMode="auto">
          <a:xfrm>
            <a:off x="595313" y="2293938"/>
            <a:ext cx="1200150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Wait for call from above</a:t>
            </a:r>
          </a:p>
        </p:txBody>
      </p:sp>
      <p:sp>
        <p:nvSpPr>
          <p:cNvPr id="100358" name="Text Box 6"/>
          <p:cNvSpPr txBox="1">
            <a:spLocks noChangeArrowheads="1"/>
          </p:cNvSpPr>
          <p:nvPr/>
        </p:nvSpPr>
        <p:spPr bwMode="auto">
          <a:xfrm>
            <a:off x="1004888" y="1490663"/>
            <a:ext cx="3643312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snkpkt = make_pkt(data,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0359" name="Line 7"/>
          <p:cNvSpPr>
            <a:spLocks noChangeShapeType="1"/>
          </p:cNvSpPr>
          <p:nvPr/>
        </p:nvSpPr>
        <p:spPr bwMode="auto">
          <a:xfrm>
            <a:off x="1109663" y="1535113"/>
            <a:ext cx="990600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0360" name="Text Box 8"/>
          <p:cNvSpPr txBox="1">
            <a:spLocks noChangeArrowheads="1"/>
          </p:cNvSpPr>
          <p:nvPr/>
        </p:nvSpPr>
        <p:spPr bwMode="auto">
          <a:xfrm>
            <a:off x="6319838" y="5314950"/>
            <a:ext cx="2143125" cy="619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extract(rcvpkt,data)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deliver_data(data)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udt_send(ACK)</a:t>
            </a:r>
          </a:p>
        </p:txBody>
      </p:sp>
      <p:sp>
        <p:nvSpPr>
          <p:cNvPr id="100361" name="Text Box 9"/>
          <p:cNvSpPr txBox="1">
            <a:spLocks noChangeArrowheads="1"/>
          </p:cNvSpPr>
          <p:nvPr/>
        </p:nvSpPr>
        <p:spPr bwMode="auto">
          <a:xfrm>
            <a:off x="6297613" y="4781550"/>
            <a:ext cx="2157412" cy="701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notcorrupt(rcvpkt)</a:t>
            </a:r>
          </a:p>
        </p:txBody>
      </p:sp>
      <p:sp>
        <p:nvSpPr>
          <p:cNvPr id="100362" name="Line 10"/>
          <p:cNvSpPr>
            <a:spLocks noChangeShapeType="1"/>
          </p:cNvSpPr>
          <p:nvPr/>
        </p:nvSpPr>
        <p:spPr bwMode="auto">
          <a:xfrm>
            <a:off x="6419850" y="5370513"/>
            <a:ext cx="148907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0363" name="AutoShape 11"/>
          <p:cNvSpPr>
            <a:spLocks/>
          </p:cNvSpPr>
          <p:nvPr/>
        </p:nvSpPr>
        <p:spPr bwMode="auto">
          <a:xfrm flipV="1">
            <a:off x="1057275" y="1979613"/>
            <a:ext cx="1800225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364" name="AutoShape 12"/>
          <p:cNvSpPr>
            <a:spLocks/>
          </p:cNvSpPr>
          <p:nvPr/>
        </p:nvSpPr>
        <p:spPr bwMode="auto">
          <a:xfrm>
            <a:off x="1104900" y="3140075"/>
            <a:ext cx="1800225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365" name="Text Box 13"/>
          <p:cNvSpPr txBox="1">
            <a:spLocks noChangeArrowheads="1"/>
          </p:cNvSpPr>
          <p:nvPr/>
        </p:nvSpPr>
        <p:spPr bwMode="auto">
          <a:xfrm>
            <a:off x="1071563" y="3492500"/>
            <a:ext cx="3548062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isACK(rcvpkt)</a:t>
            </a:r>
          </a:p>
        </p:txBody>
      </p:sp>
      <p:sp>
        <p:nvSpPr>
          <p:cNvPr id="100366" name="Line 14"/>
          <p:cNvSpPr>
            <a:spLocks noChangeShapeType="1"/>
          </p:cNvSpPr>
          <p:nvPr/>
        </p:nvSpPr>
        <p:spPr bwMode="auto">
          <a:xfrm>
            <a:off x="1173163" y="3816350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0367" name="AutoShape 15"/>
          <p:cNvSpPr>
            <a:spLocks/>
          </p:cNvSpPr>
          <p:nvPr/>
        </p:nvSpPr>
        <p:spPr bwMode="auto">
          <a:xfrm>
            <a:off x="3252788" y="2286000"/>
            <a:ext cx="466725" cy="893763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368" name="Text Box 16"/>
          <p:cNvSpPr txBox="1">
            <a:spLocks noChangeArrowheads="1"/>
          </p:cNvSpPr>
          <p:nvPr/>
        </p:nvSpPr>
        <p:spPr bwMode="auto">
          <a:xfrm>
            <a:off x="3562350" y="2600325"/>
            <a:ext cx="1763713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0369" name="Text Box 17"/>
          <p:cNvSpPr txBox="1">
            <a:spLocks noChangeArrowheads="1"/>
          </p:cNvSpPr>
          <p:nvPr/>
        </p:nvSpPr>
        <p:spPr bwMode="auto">
          <a:xfrm>
            <a:off x="3536950" y="1925638"/>
            <a:ext cx="2085975" cy="631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isNAK(rcvpkt)</a:t>
            </a:r>
          </a:p>
        </p:txBody>
      </p:sp>
      <p:sp>
        <p:nvSpPr>
          <p:cNvPr id="100370" name="Line 18"/>
          <p:cNvSpPr>
            <a:spLocks noChangeShapeType="1"/>
          </p:cNvSpPr>
          <p:nvPr/>
        </p:nvSpPr>
        <p:spPr bwMode="auto">
          <a:xfrm>
            <a:off x="3656013" y="2600325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00371" name="Group 19"/>
          <p:cNvGrpSpPr>
            <a:grpSpLocks/>
          </p:cNvGrpSpPr>
          <p:nvPr/>
        </p:nvGrpSpPr>
        <p:grpSpPr bwMode="auto">
          <a:xfrm>
            <a:off x="6573838" y="2352675"/>
            <a:ext cx="1922462" cy="857250"/>
            <a:chOff x="4141" y="1482"/>
            <a:chExt cx="1211" cy="540"/>
          </a:xfrm>
        </p:grpSpPr>
        <p:sp>
          <p:nvSpPr>
            <p:cNvPr id="100372" name="Text Box 20"/>
            <p:cNvSpPr txBox="1">
              <a:spLocks noChangeArrowheads="1"/>
            </p:cNvSpPr>
            <p:nvPr/>
          </p:nvSpPr>
          <p:spPr bwMode="auto">
            <a:xfrm>
              <a:off x="4141" y="1861"/>
              <a:ext cx="1152" cy="16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udt_send(NAK)</a:t>
              </a:r>
            </a:p>
          </p:txBody>
        </p:sp>
        <p:sp>
          <p:nvSpPr>
            <p:cNvPr id="100373" name="Text Box 21"/>
            <p:cNvSpPr txBox="1">
              <a:spLocks noChangeArrowheads="1"/>
            </p:cNvSpPr>
            <p:nvPr/>
          </p:nvSpPr>
          <p:spPr bwMode="auto">
            <a:xfrm>
              <a:off x="4144" y="1482"/>
              <a:ext cx="1209" cy="19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rdt_rcv(rcvpkt) &amp;&amp; </a:t>
              </a:r>
            </a:p>
            <a:p>
              <a:pPr algn="l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  corrupt(rcvpkt)</a:t>
              </a:r>
            </a:p>
          </p:txBody>
        </p:sp>
        <p:sp>
          <p:nvSpPr>
            <p:cNvPr id="100374" name="Line 22"/>
            <p:cNvSpPr>
              <a:spLocks noChangeShapeType="1"/>
            </p:cNvSpPr>
            <p:nvPr/>
          </p:nvSpPr>
          <p:spPr bwMode="auto">
            <a:xfrm>
              <a:off x="4204" y="1862"/>
              <a:ext cx="624" cy="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00375" name="Group 23"/>
          <p:cNvGrpSpPr>
            <a:grpSpLocks/>
          </p:cNvGrpSpPr>
          <p:nvPr/>
        </p:nvGrpSpPr>
        <p:grpSpPr bwMode="auto">
          <a:xfrm>
            <a:off x="2292350" y="2222500"/>
            <a:ext cx="1073150" cy="960438"/>
            <a:chOff x="1444" y="1400"/>
            <a:chExt cx="676" cy="605"/>
          </a:xfrm>
        </p:grpSpPr>
        <p:sp>
          <p:nvSpPr>
            <p:cNvPr id="100376" name="Oval 24"/>
            <p:cNvSpPr>
              <a:spLocks noChangeArrowheads="1"/>
            </p:cNvSpPr>
            <p:nvPr/>
          </p:nvSpPr>
          <p:spPr bwMode="auto">
            <a:xfrm>
              <a:off x="1469" y="1400"/>
              <a:ext cx="621" cy="606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0377" name="Text Box 25"/>
            <p:cNvSpPr txBox="1">
              <a:spLocks noChangeArrowheads="1"/>
            </p:cNvSpPr>
            <p:nvPr/>
          </p:nvSpPr>
          <p:spPr bwMode="auto">
            <a:xfrm>
              <a:off x="1444" y="1447"/>
              <a:ext cx="677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</a:rPr>
                <a:t>Wait for ACK or NAK</a:t>
              </a:r>
            </a:p>
          </p:txBody>
        </p:sp>
      </p:grpSp>
      <p:sp>
        <p:nvSpPr>
          <p:cNvPr id="100378" name="AutoShape 26"/>
          <p:cNvSpPr>
            <a:spLocks/>
          </p:cNvSpPr>
          <p:nvPr/>
        </p:nvSpPr>
        <p:spPr bwMode="auto">
          <a:xfrm>
            <a:off x="6672263" y="3148013"/>
            <a:ext cx="12573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379" name="Oval 27"/>
          <p:cNvSpPr>
            <a:spLocks noChangeArrowheads="1"/>
          </p:cNvSpPr>
          <p:nvPr/>
        </p:nvSpPr>
        <p:spPr bwMode="auto">
          <a:xfrm>
            <a:off x="6764338" y="3568700"/>
            <a:ext cx="985837" cy="962025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380" name="Text Box 28"/>
          <p:cNvSpPr txBox="1">
            <a:spLocks noChangeArrowheads="1"/>
          </p:cNvSpPr>
          <p:nvPr/>
        </p:nvSpPr>
        <p:spPr bwMode="auto">
          <a:xfrm>
            <a:off x="6677025" y="3652838"/>
            <a:ext cx="1200150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Wait for call from below</a:t>
            </a:r>
          </a:p>
        </p:txBody>
      </p:sp>
      <p:sp>
        <p:nvSpPr>
          <p:cNvPr id="100381" name="AutoShape 29"/>
          <p:cNvSpPr>
            <a:spLocks/>
          </p:cNvSpPr>
          <p:nvPr/>
        </p:nvSpPr>
        <p:spPr bwMode="auto">
          <a:xfrm flipV="1">
            <a:off x="6684963" y="4464050"/>
            <a:ext cx="12573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0382" name="Group 30"/>
          <p:cNvGrpSpPr>
            <a:grpSpLocks/>
          </p:cNvGrpSpPr>
          <p:nvPr/>
        </p:nvGrpSpPr>
        <p:grpSpPr bwMode="auto">
          <a:xfrm>
            <a:off x="349250" y="2166938"/>
            <a:ext cx="1331913" cy="1003300"/>
            <a:chOff x="220" y="1365"/>
            <a:chExt cx="839" cy="632"/>
          </a:xfrm>
        </p:grpSpPr>
        <p:sp>
          <p:nvSpPr>
            <p:cNvPr id="100383" name="Line 31"/>
            <p:cNvSpPr>
              <a:spLocks noChangeShapeType="1"/>
            </p:cNvSpPr>
            <p:nvPr/>
          </p:nvSpPr>
          <p:spPr bwMode="auto">
            <a:xfrm>
              <a:off x="220" y="1365"/>
              <a:ext cx="273" cy="154"/>
            </a:xfrm>
            <a:prstGeom prst="line">
              <a:avLst/>
            </a:prstGeom>
            <a:noFill/>
            <a:ln w="28440">
              <a:solidFill>
                <a:srgbClr val="FF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00384" name="Oval 32"/>
            <p:cNvSpPr>
              <a:spLocks noChangeArrowheads="1"/>
            </p:cNvSpPr>
            <p:nvPr/>
          </p:nvSpPr>
          <p:spPr bwMode="auto">
            <a:xfrm>
              <a:off x="439" y="1392"/>
              <a:ext cx="621" cy="606"/>
            </a:xfrm>
            <a:prstGeom prst="ellips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100385" name="Group 33"/>
          <p:cNvGrpSpPr>
            <a:grpSpLocks/>
          </p:cNvGrpSpPr>
          <p:nvPr/>
        </p:nvGrpSpPr>
        <p:grpSpPr bwMode="auto">
          <a:xfrm>
            <a:off x="6334125" y="3497263"/>
            <a:ext cx="1412875" cy="1031875"/>
            <a:chOff x="3990" y="2203"/>
            <a:chExt cx="890" cy="650"/>
          </a:xfrm>
        </p:grpSpPr>
        <p:sp>
          <p:nvSpPr>
            <p:cNvPr id="100386" name="Line 34"/>
            <p:cNvSpPr>
              <a:spLocks noChangeShapeType="1"/>
            </p:cNvSpPr>
            <p:nvPr/>
          </p:nvSpPr>
          <p:spPr bwMode="auto">
            <a:xfrm>
              <a:off x="3990" y="2203"/>
              <a:ext cx="273" cy="154"/>
            </a:xfrm>
            <a:prstGeom prst="line">
              <a:avLst/>
            </a:prstGeom>
            <a:noFill/>
            <a:ln w="28440">
              <a:solidFill>
                <a:srgbClr val="FF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00387" name="Oval 35"/>
            <p:cNvSpPr>
              <a:spLocks noChangeArrowheads="1"/>
            </p:cNvSpPr>
            <p:nvPr/>
          </p:nvSpPr>
          <p:spPr bwMode="auto">
            <a:xfrm>
              <a:off x="4260" y="2248"/>
              <a:ext cx="621" cy="606"/>
            </a:xfrm>
            <a:prstGeom prst="ellips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00388" name="Text Box 36"/>
          <p:cNvSpPr txBox="1">
            <a:spLocks noChangeArrowheads="1"/>
          </p:cNvSpPr>
          <p:nvPr/>
        </p:nvSpPr>
        <p:spPr bwMode="auto">
          <a:xfrm>
            <a:off x="1030288" y="1200150"/>
            <a:ext cx="2255837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100389" name="Line 37"/>
          <p:cNvSpPr>
            <a:spLocks noChangeShapeType="1"/>
          </p:cNvSpPr>
          <p:nvPr/>
        </p:nvSpPr>
        <p:spPr bwMode="auto">
          <a:xfrm>
            <a:off x="1011238" y="1289050"/>
            <a:ext cx="12700" cy="747713"/>
          </a:xfrm>
          <a:prstGeom prst="line">
            <a:avLst/>
          </a:prstGeom>
          <a:noFill/>
          <a:ln w="7632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0390" name="AutoShape 38"/>
          <p:cNvSpPr>
            <a:spLocks/>
          </p:cNvSpPr>
          <p:nvPr/>
        </p:nvSpPr>
        <p:spPr bwMode="auto">
          <a:xfrm>
            <a:off x="1011238" y="2006600"/>
            <a:ext cx="6940550" cy="654050"/>
          </a:xfrm>
          <a:custGeom>
            <a:avLst/>
            <a:gdLst>
              <a:gd name="T0" fmla="*/ 0 w 4372"/>
              <a:gd name="T1" fmla="*/ 10 h 412"/>
              <a:gd name="T2" fmla="*/ 1003 w 4372"/>
              <a:gd name="T3" fmla="*/ 0 h 412"/>
              <a:gd name="T4" fmla="*/ 3508 w 4372"/>
              <a:gd name="T5" fmla="*/ 412 h 412"/>
              <a:gd name="T6" fmla="*/ 4372 w 4372"/>
              <a:gd name="T7" fmla="*/ 412 h 412"/>
              <a:gd name="T8" fmla="*/ 0 w 4372"/>
              <a:gd name="T9" fmla="*/ 0 h 412"/>
              <a:gd name="T10" fmla="*/ 4372 w 4372"/>
              <a:gd name="T11" fmla="*/ 412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4372" h="412">
                <a:moveTo>
                  <a:pt x="0" y="10"/>
                </a:moveTo>
                <a:lnTo>
                  <a:pt x="1003" y="0"/>
                </a:lnTo>
                <a:lnTo>
                  <a:pt x="3508" y="412"/>
                </a:lnTo>
                <a:lnTo>
                  <a:pt x="4372" y="412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0391" name="Group 39"/>
          <p:cNvGrpSpPr>
            <a:grpSpLocks/>
          </p:cNvGrpSpPr>
          <p:nvPr/>
        </p:nvGrpSpPr>
        <p:grpSpPr bwMode="auto">
          <a:xfrm>
            <a:off x="347663" y="2166938"/>
            <a:ext cx="1331912" cy="1003300"/>
            <a:chOff x="219" y="1365"/>
            <a:chExt cx="839" cy="632"/>
          </a:xfrm>
        </p:grpSpPr>
        <p:sp>
          <p:nvSpPr>
            <p:cNvPr id="100392" name="Line 40"/>
            <p:cNvSpPr>
              <a:spLocks noChangeShapeType="1"/>
            </p:cNvSpPr>
            <p:nvPr/>
          </p:nvSpPr>
          <p:spPr bwMode="auto">
            <a:xfrm>
              <a:off x="219" y="1365"/>
              <a:ext cx="273" cy="154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00393" name="Oval 41"/>
            <p:cNvSpPr>
              <a:spLocks noChangeArrowheads="1"/>
            </p:cNvSpPr>
            <p:nvPr/>
          </p:nvSpPr>
          <p:spPr bwMode="auto">
            <a:xfrm>
              <a:off x="438" y="1392"/>
              <a:ext cx="621" cy="606"/>
            </a:xfrm>
            <a:prstGeom prst="ellipse">
              <a:avLst/>
            </a:prstGeom>
            <a:noFill/>
            <a:ln w="381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00394" name="Oval 42"/>
          <p:cNvSpPr>
            <a:spLocks noChangeArrowheads="1"/>
          </p:cNvSpPr>
          <p:nvPr/>
        </p:nvSpPr>
        <p:spPr bwMode="auto">
          <a:xfrm>
            <a:off x="2332038" y="2222500"/>
            <a:ext cx="985837" cy="962025"/>
          </a:xfrm>
          <a:prstGeom prst="ellipse">
            <a:avLst/>
          </a:prstGeom>
          <a:noFill/>
          <a:ln w="381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395" name="Line 43"/>
          <p:cNvSpPr>
            <a:spLocks noChangeShapeType="1"/>
          </p:cNvSpPr>
          <p:nvPr/>
        </p:nvSpPr>
        <p:spPr bwMode="auto">
          <a:xfrm flipH="1">
            <a:off x="6259513" y="4902200"/>
            <a:ext cx="15875" cy="1193800"/>
          </a:xfrm>
          <a:prstGeom prst="line">
            <a:avLst/>
          </a:prstGeom>
          <a:noFill/>
          <a:ln w="7632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0396" name="AutoShape 44"/>
          <p:cNvSpPr>
            <a:spLocks/>
          </p:cNvSpPr>
          <p:nvPr/>
        </p:nvSpPr>
        <p:spPr bwMode="auto">
          <a:xfrm>
            <a:off x="1155700" y="3886200"/>
            <a:ext cx="6667500" cy="2260600"/>
          </a:xfrm>
          <a:custGeom>
            <a:avLst/>
            <a:gdLst>
              <a:gd name="T0" fmla="*/ 4200 w 4200"/>
              <a:gd name="T1" fmla="*/ 1424 h 1424"/>
              <a:gd name="T2" fmla="*/ 3224 w 4200"/>
              <a:gd name="T3" fmla="*/ 1424 h 1424"/>
              <a:gd name="T4" fmla="*/ 1880 w 4200"/>
              <a:gd name="T5" fmla="*/ 0 h 1424"/>
              <a:gd name="T6" fmla="*/ 0 w 4200"/>
              <a:gd name="T7" fmla="*/ 0 h 1424"/>
              <a:gd name="T8" fmla="*/ 0 w 4200"/>
              <a:gd name="T9" fmla="*/ 0 h 1424"/>
              <a:gd name="T10" fmla="*/ 4200 w 4200"/>
              <a:gd name="T11" fmla="*/ 1424 h 1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4200" h="1424">
                <a:moveTo>
                  <a:pt x="4200" y="1424"/>
                </a:moveTo>
                <a:lnTo>
                  <a:pt x="3224" y="1424"/>
                </a:lnTo>
                <a:lnTo>
                  <a:pt x="1880" y="0"/>
                </a:lnTo>
                <a:lnTo>
                  <a:pt x="0" y="0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0397" name="Group 45"/>
          <p:cNvGrpSpPr>
            <a:grpSpLocks/>
          </p:cNvGrpSpPr>
          <p:nvPr/>
        </p:nvGrpSpPr>
        <p:grpSpPr bwMode="auto">
          <a:xfrm>
            <a:off x="347663" y="2166938"/>
            <a:ext cx="1331912" cy="1003300"/>
            <a:chOff x="219" y="1365"/>
            <a:chExt cx="839" cy="632"/>
          </a:xfrm>
        </p:grpSpPr>
        <p:sp>
          <p:nvSpPr>
            <p:cNvPr id="100398" name="Line 46"/>
            <p:cNvSpPr>
              <a:spLocks noChangeShapeType="1"/>
            </p:cNvSpPr>
            <p:nvPr/>
          </p:nvSpPr>
          <p:spPr bwMode="auto">
            <a:xfrm>
              <a:off x="219" y="1365"/>
              <a:ext cx="273" cy="154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prstDash val="dash"/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00399" name="Oval 47"/>
            <p:cNvSpPr>
              <a:spLocks noChangeArrowheads="1"/>
            </p:cNvSpPr>
            <p:nvPr/>
          </p:nvSpPr>
          <p:spPr bwMode="auto">
            <a:xfrm>
              <a:off x="438" y="1392"/>
              <a:ext cx="621" cy="606"/>
            </a:xfrm>
            <a:prstGeom prst="ellipse">
              <a:avLst/>
            </a:prstGeom>
            <a:noFill/>
            <a:ln w="381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00400" name="Oval 48"/>
          <p:cNvSpPr>
            <a:spLocks noChangeArrowheads="1"/>
          </p:cNvSpPr>
          <p:nvPr/>
        </p:nvSpPr>
        <p:spPr bwMode="auto">
          <a:xfrm>
            <a:off x="2328863" y="2227263"/>
            <a:ext cx="985837" cy="962025"/>
          </a:xfrm>
          <a:prstGeom prst="ellipse">
            <a:avLst/>
          </a:prstGeom>
          <a:noFill/>
          <a:ln w="381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401" name="Line 49"/>
          <p:cNvSpPr>
            <a:spLocks noChangeShapeType="1"/>
          </p:cNvSpPr>
          <p:nvPr/>
        </p:nvSpPr>
        <p:spPr bwMode="auto">
          <a:xfrm>
            <a:off x="6553200" y="2493963"/>
            <a:ext cx="1588" cy="817562"/>
          </a:xfrm>
          <a:prstGeom prst="line">
            <a:avLst/>
          </a:prstGeom>
          <a:noFill/>
          <a:ln w="7632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0402" name="AutoShape 50"/>
          <p:cNvSpPr>
            <a:spLocks/>
          </p:cNvSpPr>
          <p:nvPr/>
        </p:nvSpPr>
        <p:spPr bwMode="auto">
          <a:xfrm>
            <a:off x="3657600" y="2216150"/>
            <a:ext cx="4378325" cy="1025525"/>
          </a:xfrm>
          <a:custGeom>
            <a:avLst/>
            <a:gdLst>
              <a:gd name="T0" fmla="*/ 2758 w 2758"/>
              <a:gd name="T1" fmla="*/ 646 h 646"/>
              <a:gd name="T2" fmla="*/ 1763 w 2758"/>
              <a:gd name="T3" fmla="*/ 629 h 646"/>
              <a:gd name="T4" fmla="*/ 1039 w 2758"/>
              <a:gd name="T5" fmla="*/ 0 h 646"/>
              <a:gd name="T6" fmla="*/ 0 w 2758"/>
              <a:gd name="T7" fmla="*/ 0 h 646"/>
              <a:gd name="T8" fmla="*/ 0 w 2758"/>
              <a:gd name="T9" fmla="*/ 0 h 646"/>
              <a:gd name="T10" fmla="*/ 2758 w 2758"/>
              <a:gd name="T11" fmla="*/ 646 h 6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758" h="646">
                <a:moveTo>
                  <a:pt x="2758" y="646"/>
                </a:moveTo>
                <a:lnTo>
                  <a:pt x="1763" y="629"/>
                </a:lnTo>
                <a:lnTo>
                  <a:pt x="1039" y="0"/>
                </a:lnTo>
                <a:lnTo>
                  <a:pt x="0" y="0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403" name="Line 51"/>
          <p:cNvSpPr>
            <a:spLocks noChangeShapeType="1"/>
          </p:cNvSpPr>
          <p:nvPr/>
        </p:nvSpPr>
        <p:spPr bwMode="auto">
          <a:xfrm>
            <a:off x="3548063" y="2090738"/>
            <a:ext cx="1587" cy="846137"/>
          </a:xfrm>
          <a:prstGeom prst="line">
            <a:avLst/>
          </a:prstGeom>
          <a:noFill/>
          <a:ln w="7632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0404" name="AutoShape 52"/>
          <p:cNvSpPr>
            <a:spLocks/>
          </p:cNvSpPr>
          <p:nvPr/>
        </p:nvSpPr>
        <p:spPr bwMode="auto">
          <a:xfrm>
            <a:off x="3643313" y="2951163"/>
            <a:ext cx="4073525" cy="2133600"/>
          </a:xfrm>
          <a:custGeom>
            <a:avLst/>
            <a:gdLst>
              <a:gd name="T0" fmla="*/ 0 w 2566"/>
              <a:gd name="T1" fmla="*/ 0 h 1344"/>
              <a:gd name="T2" fmla="*/ 1013 w 2566"/>
              <a:gd name="T3" fmla="*/ 0 h 1344"/>
              <a:gd name="T4" fmla="*/ 1650 w 2566"/>
              <a:gd name="T5" fmla="*/ 1344 h 1344"/>
              <a:gd name="T6" fmla="*/ 2566 w 2566"/>
              <a:gd name="T7" fmla="*/ 1344 h 1344"/>
              <a:gd name="T8" fmla="*/ 0 w 2566"/>
              <a:gd name="T9" fmla="*/ 0 h 1344"/>
              <a:gd name="T10" fmla="*/ 2566 w 2566"/>
              <a:gd name="T11" fmla="*/ 1344 h 1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566" h="1344">
                <a:moveTo>
                  <a:pt x="0" y="0"/>
                </a:moveTo>
                <a:lnTo>
                  <a:pt x="1013" y="0"/>
                </a:lnTo>
                <a:lnTo>
                  <a:pt x="1650" y="1344"/>
                </a:lnTo>
                <a:lnTo>
                  <a:pt x="2566" y="1344"/>
                </a:lnTo>
              </a:path>
            </a:pathLst>
          </a:custGeom>
          <a:noFill/>
          <a:ln w="3816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0405" name="Text Box 53"/>
          <p:cNvSpPr txBox="1">
            <a:spLocks noChangeArrowheads="1"/>
          </p:cNvSpPr>
          <p:nvPr/>
        </p:nvSpPr>
        <p:spPr bwMode="auto">
          <a:xfrm>
            <a:off x="1435100" y="3868738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</p:spTree>
    <p:extLst>
      <p:ext uri="{BB962C8B-B14F-4D97-AF65-F5344CB8AC3E}">
        <p14:creationId xmlns:p14="http://schemas.microsoft.com/office/powerpoint/2010/main" val="331415479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100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00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100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1000" fill="hold"/>
                                        <p:tgtEl>
                                          <p:spTgt spid="100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1000" fill="hold"/>
                                        <p:tgtEl>
                                          <p:spTgt spid="100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1000" fill="hold"/>
                                        <p:tgtEl>
                                          <p:spTgt spid="100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" dur="1000" fill="hold"/>
                                        <p:tgtEl>
                                          <p:spTgt spid="100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" dur="1000" fill="hold"/>
                                        <p:tgtEl>
                                          <p:spTgt spid="100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23" dur="1000"/>
                                        <p:tgtEl>
                                          <p:spTgt spid="10038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28" dur="1000"/>
                                        <p:tgtEl>
                                          <p:spTgt spid="10039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37" dur="1000"/>
                                        <p:tgtEl>
                                          <p:spTgt spid="10040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 additive="repl">
                                        <p:cTn id="42" dur="1000"/>
                                        <p:tgtEl>
                                          <p:spTgt spid="10040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47" dur="1000"/>
                                        <p:tgtEl>
                                          <p:spTgt spid="10040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52" dur="2000"/>
                                        <p:tgtEl>
                                          <p:spTgt spid="10040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57" dur="1000"/>
                                        <p:tgtEl>
                                          <p:spTgt spid="1003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62" dur="1000"/>
                                        <p:tgtEl>
                                          <p:spTgt spid="100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89" grpId="0" animBg="1"/>
      <p:bldP spid="100390" grpId="0" animBg="1"/>
      <p:bldP spid="100394" grpId="0" animBg="1"/>
      <p:bldP spid="100395" grpId="0" animBg="1"/>
      <p:bldP spid="100396" grpId="0" animBg="1"/>
      <p:bldP spid="100400" grpId="0" animBg="1"/>
      <p:bldP spid="100400" grpId="1" animBg="1"/>
      <p:bldP spid="100401" grpId="0" animBg="1"/>
      <p:bldP spid="100402" grpId="0" animBg="1"/>
      <p:bldP spid="100403" grpId="0" animBg="1"/>
      <p:bldP spid="10040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1378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9EE38E46-40F8-4C42-BBF2-AD6EE8C1130C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10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1379" name="Text Box 3"/>
          <p:cNvSpPr txBox="1">
            <a:spLocks noChangeArrowheads="1"/>
          </p:cNvSpPr>
          <p:nvPr/>
        </p:nvSpPr>
        <p:spPr bwMode="auto">
          <a:xfrm>
            <a:off x="685800" y="214313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rdt2.0 tem uma falha fatal!</a:t>
            </a:r>
          </a:p>
        </p:txBody>
      </p:sp>
      <p:sp>
        <p:nvSpPr>
          <p:cNvPr id="101380" name="Text Box 4"/>
          <p:cNvSpPr txBox="1">
            <a:spLocks noChangeArrowheads="1"/>
          </p:cNvSpPr>
          <p:nvPr/>
        </p:nvSpPr>
        <p:spPr bwMode="auto">
          <a:xfrm>
            <a:off x="515938" y="1414463"/>
            <a:ext cx="3810000" cy="48529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lnSpc>
                <a:spcPct val="90000"/>
              </a:lnSpc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O que acontece se ACK/NAK com erro?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Remetente não sabe o que se passou no receptor!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não se pode apenas retransmitir: possibilidade de pacotes duplicados</a:t>
            </a:r>
          </a:p>
          <a:p>
            <a:pPr marL="341313" indent="-341313" algn="l">
              <a:lnSpc>
                <a:spcPct val="90000"/>
              </a:lnSpc>
              <a:spcBef>
                <a:spcPts val="1800"/>
              </a:spcBef>
              <a:buClrTx/>
              <a:buSz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O que fazer?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remetente usa ACKs/NAKs p/ ACK/NAK do receptor? E se perder ACK/NAK do remetente?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retransmitir, mas pode causar retransmissão de pacote recebido certo!</a:t>
            </a:r>
          </a:p>
        </p:txBody>
      </p:sp>
      <p:sp>
        <p:nvSpPr>
          <p:cNvPr id="101381" name="Text Box 5"/>
          <p:cNvSpPr txBox="1">
            <a:spLocks noChangeArrowheads="1"/>
          </p:cNvSpPr>
          <p:nvPr/>
        </p:nvSpPr>
        <p:spPr bwMode="auto">
          <a:xfrm>
            <a:off x="4572000" y="1508125"/>
            <a:ext cx="3810000" cy="2562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lnSpc>
                <a:spcPct val="90000"/>
              </a:lnSpc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FF0000"/>
                </a:solidFill>
              </a:rPr>
              <a:t>Lidando c/ duplicação: 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remetente inclui </a:t>
            </a:r>
            <a:r>
              <a:rPr lang="pt-BR" sz="2000" i="1">
                <a:solidFill>
                  <a:srgbClr val="3333CC"/>
                </a:solidFill>
              </a:rPr>
              <a:t>número de seqüência</a:t>
            </a:r>
            <a:r>
              <a:rPr lang="pt-BR" sz="2000">
                <a:solidFill>
                  <a:srgbClr val="000000"/>
                </a:solidFill>
              </a:rPr>
              <a:t> p/ cada pacote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remetente retransmite pacote atual se ACK/NAK recebido com erro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receptor descarta (não entrega) pacote duplicado</a:t>
            </a:r>
          </a:p>
        </p:txBody>
      </p:sp>
      <p:sp>
        <p:nvSpPr>
          <p:cNvPr id="101382" name="Text Box 6"/>
          <p:cNvSpPr txBox="1">
            <a:spLocks noChangeArrowheads="1"/>
          </p:cNvSpPr>
          <p:nvPr/>
        </p:nvSpPr>
        <p:spPr bwMode="auto">
          <a:xfrm>
            <a:off x="4984750" y="4818063"/>
            <a:ext cx="3481388" cy="1008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000000"/>
                </a:solidFill>
                <a:latin typeface="Comic Sans MS" pitchFamily="66" charset="0"/>
              </a:rPr>
              <a:t>Remetente envia um pacote,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000000"/>
                </a:solidFill>
                <a:latin typeface="Comic Sans MS" pitchFamily="66" charset="0"/>
              </a:rPr>
              <a:t>e então aguarda resposta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000000"/>
                </a:solidFill>
                <a:latin typeface="Comic Sans MS" pitchFamily="66" charset="0"/>
              </a:rPr>
              <a:t>do receptor</a:t>
            </a:r>
          </a:p>
        </p:txBody>
      </p:sp>
      <p:sp>
        <p:nvSpPr>
          <p:cNvPr id="101383" name="Rectangle 7"/>
          <p:cNvSpPr>
            <a:spLocks noChangeArrowheads="1"/>
          </p:cNvSpPr>
          <p:nvPr/>
        </p:nvSpPr>
        <p:spPr bwMode="auto">
          <a:xfrm>
            <a:off x="4895850" y="4686300"/>
            <a:ext cx="3467100" cy="1238250"/>
          </a:xfrm>
          <a:prstGeom prst="rect">
            <a:avLst/>
          </a:prstGeom>
          <a:noFill/>
          <a:ln w="1908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1384" name="Group 8"/>
          <p:cNvGrpSpPr>
            <a:grpSpLocks/>
          </p:cNvGrpSpPr>
          <p:nvPr/>
        </p:nvGrpSpPr>
        <p:grpSpPr bwMode="auto">
          <a:xfrm>
            <a:off x="4975225" y="4522788"/>
            <a:ext cx="1774825" cy="396875"/>
            <a:chOff x="3134" y="2849"/>
            <a:chExt cx="1118" cy="250"/>
          </a:xfrm>
        </p:grpSpPr>
        <p:sp>
          <p:nvSpPr>
            <p:cNvPr id="101385" name="Rectangle 9"/>
            <p:cNvSpPr>
              <a:spLocks noChangeArrowheads="1"/>
            </p:cNvSpPr>
            <p:nvPr/>
          </p:nvSpPr>
          <p:spPr bwMode="auto">
            <a:xfrm>
              <a:off x="3174" y="2892"/>
              <a:ext cx="1038" cy="174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1386" name="Text Box 10"/>
            <p:cNvSpPr txBox="1">
              <a:spLocks noChangeArrowheads="1"/>
            </p:cNvSpPr>
            <p:nvPr/>
          </p:nvSpPr>
          <p:spPr bwMode="auto">
            <a:xfrm>
              <a:off x="3134" y="2849"/>
              <a:ext cx="1119" cy="25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>
                  <a:solidFill>
                    <a:srgbClr val="FF0000"/>
                  </a:solidFill>
                  <a:latin typeface="Comic Sans MS" pitchFamily="66" charset="0"/>
                </a:rPr>
                <a:t>pára e espera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96001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2402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9CA89C2B-0E26-45D8-835A-C452BCC36362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11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2403" name="Text Box 3"/>
          <p:cNvSpPr txBox="1">
            <a:spLocks noChangeArrowheads="1"/>
          </p:cNvSpPr>
          <p:nvPr/>
        </p:nvSpPr>
        <p:spPr bwMode="auto">
          <a:xfrm>
            <a:off x="333375" y="238125"/>
            <a:ext cx="8501063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rdt2.1: remetente, trata ACK/NAKs c/ erro</a:t>
            </a:r>
          </a:p>
        </p:txBody>
      </p:sp>
      <p:sp>
        <p:nvSpPr>
          <p:cNvPr id="102404" name="Oval 4"/>
          <p:cNvSpPr>
            <a:spLocks noChangeArrowheads="1"/>
          </p:cNvSpPr>
          <p:nvPr/>
        </p:nvSpPr>
        <p:spPr bwMode="auto">
          <a:xfrm>
            <a:off x="2868613" y="2306638"/>
            <a:ext cx="901700" cy="836612"/>
          </a:xfrm>
          <a:prstGeom prst="ellipse">
            <a:avLst/>
          </a:prstGeom>
          <a:solidFill>
            <a:srgbClr val="FFFFFF"/>
          </a:solidFill>
          <a:ln w="190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405" name="Text Box 5"/>
          <p:cNvSpPr txBox="1">
            <a:spLocks noChangeArrowheads="1"/>
          </p:cNvSpPr>
          <p:nvPr/>
        </p:nvSpPr>
        <p:spPr bwMode="auto">
          <a:xfrm>
            <a:off x="2816225" y="2395538"/>
            <a:ext cx="1090613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Wait for call 0 from above</a:t>
            </a:r>
          </a:p>
        </p:txBody>
      </p:sp>
      <p:sp>
        <p:nvSpPr>
          <p:cNvPr id="102406" name="Text Box 6"/>
          <p:cNvSpPr txBox="1">
            <a:spLocks noChangeArrowheads="1"/>
          </p:cNvSpPr>
          <p:nvPr/>
        </p:nvSpPr>
        <p:spPr bwMode="auto">
          <a:xfrm>
            <a:off x="3124200" y="1577975"/>
            <a:ext cx="3694113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sndpkt = make_pkt(0, 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2407" name="Text Box 7"/>
          <p:cNvSpPr txBox="1">
            <a:spLocks noChangeArrowheads="1"/>
          </p:cNvSpPr>
          <p:nvPr/>
        </p:nvSpPr>
        <p:spPr bwMode="auto">
          <a:xfrm>
            <a:off x="3138488" y="1265238"/>
            <a:ext cx="2111375" cy="3000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102408" name="Line 8"/>
          <p:cNvSpPr>
            <a:spLocks noChangeShapeType="1"/>
          </p:cNvSpPr>
          <p:nvPr/>
        </p:nvSpPr>
        <p:spPr bwMode="auto">
          <a:xfrm>
            <a:off x="3255963" y="1630363"/>
            <a:ext cx="2735262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2409" name="Line 9"/>
          <p:cNvSpPr>
            <a:spLocks noChangeShapeType="1"/>
          </p:cNvSpPr>
          <p:nvPr/>
        </p:nvSpPr>
        <p:spPr bwMode="auto">
          <a:xfrm>
            <a:off x="2593975" y="2262188"/>
            <a:ext cx="377825" cy="190500"/>
          </a:xfrm>
          <a:prstGeom prst="line">
            <a:avLst/>
          </a:prstGeom>
          <a:noFill/>
          <a:ln w="2844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2410" name="AutoShape 10"/>
          <p:cNvSpPr>
            <a:spLocks/>
          </p:cNvSpPr>
          <p:nvPr/>
        </p:nvSpPr>
        <p:spPr bwMode="auto">
          <a:xfrm rot="14580000">
            <a:off x="2179638" y="4605338"/>
            <a:ext cx="952500" cy="469900"/>
          </a:xfrm>
          <a:custGeom>
            <a:avLst/>
            <a:gdLst>
              <a:gd name="T0" fmla="*/ 361 w 1500"/>
              <a:gd name="T1" fmla="*/ 671 h 740"/>
              <a:gd name="T2" fmla="*/ 1017 w 1500"/>
              <a:gd name="T3" fmla="*/ 740 h 740"/>
              <a:gd name="T4" fmla="*/ 0 w 1500"/>
              <a:gd name="T5" fmla="*/ 0 h 740"/>
              <a:gd name="T6" fmla="*/ 1500 w 1500"/>
              <a:gd name="T7" fmla="*/ 740 h 7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2411" name="Group 11"/>
          <p:cNvGrpSpPr>
            <a:grpSpLocks/>
          </p:cNvGrpSpPr>
          <p:nvPr/>
        </p:nvGrpSpPr>
        <p:grpSpPr bwMode="auto">
          <a:xfrm>
            <a:off x="4702175" y="2254250"/>
            <a:ext cx="1087438" cy="863600"/>
            <a:chOff x="2962" y="1420"/>
            <a:chExt cx="685" cy="544"/>
          </a:xfrm>
        </p:grpSpPr>
        <p:sp>
          <p:nvSpPr>
            <p:cNvPr id="102412" name="Oval 12"/>
            <p:cNvSpPr>
              <a:spLocks noChangeArrowheads="1"/>
            </p:cNvSpPr>
            <p:nvPr/>
          </p:nvSpPr>
          <p:spPr bwMode="auto">
            <a:xfrm>
              <a:off x="3009" y="1420"/>
              <a:ext cx="590" cy="545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13" name="Text Box 13"/>
            <p:cNvSpPr txBox="1">
              <a:spLocks noChangeArrowheads="1"/>
            </p:cNvSpPr>
            <p:nvPr/>
          </p:nvSpPr>
          <p:spPr bwMode="auto">
            <a:xfrm>
              <a:off x="2962" y="1458"/>
              <a:ext cx="686" cy="41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ACK or NAK 0</a:t>
              </a:r>
            </a:p>
          </p:txBody>
        </p:sp>
      </p:grpSp>
      <p:sp>
        <p:nvSpPr>
          <p:cNvPr id="102414" name="AutoShape 14"/>
          <p:cNvSpPr>
            <a:spLocks/>
          </p:cNvSpPr>
          <p:nvPr/>
        </p:nvSpPr>
        <p:spPr bwMode="auto">
          <a:xfrm flipV="1">
            <a:off x="3425825" y="2130425"/>
            <a:ext cx="1482725" cy="220663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415" name="AutoShape 15"/>
          <p:cNvSpPr>
            <a:spLocks/>
          </p:cNvSpPr>
          <p:nvPr/>
        </p:nvSpPr>
        <p:spPr bwMode="auto">
          <a:xfrm rot="20220000">
            <a:off x="5588000" y="2116138"/>
            <a:ext cx="466725" cy="685800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416" name="Text Box 16"/>
          <p:cNvSpPr txBox="1">
            <a:spLocks noChangeArrowheads="1"/>
          </p:cNvSpPr>
          <p:nvPr/>
        </p:nvSpPr>
        <p:spPr bwMode="auto">
          <a:xfrm>
            <a:off x="5913438" y="2678113"/>
            <a:ext cx="2262187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2417" name="Text Box 17"/>
          <p:cNvSpPr txBox="1">
            <a:spLocks noChangeArrowheads="1"/>
          </p:cNvSpPr>
          <p:nvPr/>
        </p:nvSpPr>
        <p:spPr bwMode="auto">
          <a:xfrm>
            <a:off x="5875338" y="1920875"/>
            <a:ext cx="2563812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( corrupt(rcvpkt) ||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isNAK(rcvpkt) )</a:t>
            </a:r>
          </a:p>
        </p:txBody>
      </p:sp>
      <p:sp>
        <p:nvSpPr>
          <p:cNvPr id="102418" name="Line 18"/>
          <p:cNvSpPr>
            <a:spLocks noChangeShapeType="1"/>
          </p:cNvSpPr>
          <p:nvPr/>
        </p:nvSpPr>
        <p:spPr bwMode="auto">
          <a:xfrm>
            <a:off x="6045200" y="2717800"/>
            <a:ext cx="1433513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2419" name="AutoShape 19"/>
          <p:cNvSpPr>
            <a:spLocks/>
          </p:cNvSpPr>
          <p:nvPr/>
        </p:nvSpPr>
        <p:spPr bwMode="auto">
          <a:xfrm rot="16200000" flipV="1">
            <a:off x="2203450" y="3492500"/>
            <a:ext cx="1266825" cy="123825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420" name="AutoShape 20"/>
          <p:cNvSpPr>
            <a:spLocks/>
          </p:cNvSpPr>
          <p:nvPr/>
        </p:nvSpPr>
        <p:spPr bwMode="auto">
          <a:xfrm>
            <a:off x="3600450" y="4779963"/>
            <a:ext cx="1606550" cy="247650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421" name="AutoShape 21"/>
          <p:cNvSpPr>
            <a:spLocks/>
          </p:cNvSpPr>
          <p:nvPr/>
        </p:nvSpPr>
        <p:spPr bwMode="auto">
          <a:xfrm rot="5400000" flipH="1" flipV="1">
            <a:off x="4972050" y="3440113"/>
            <a:ext cx="1363663" cy="204787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2422" name="Text Box 22"/>
          <p:cNvSpPr txBox="1">
            <a:spLocks noChangeArrowheads="1"/>
          </p:cNvSpPr>
          <p:nvPr/>
        </p:nvSpPr>
        <p:spPr bwMode="auto">
          <a:xfrm>
            <a:off x="3365500" y="5364163"/>
            <a:ext cx="3763963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sndpkt = make_pkt(1, 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2423" name="Text Box 23"/>
          <p:cNvSpPr txBox="1">
            <a:spLocks noChangeArrowheads="1"/>
          </p:cNvSpPr>
          <p:nvPr/>
        </p:nvSpPr>
        <p:spPr bwMode="auto">
          <a:xfrm>
            <a:off x="3435350" y="5026025"/>
            <a:ext cx="2389188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102424" name="Line 24"/>
          <p:cNvSpPr>
            <a:spLocks noChangeShapeType="1"/>
          </p:cNvSpPr>
          <p:nvPr/>
        </p:nvSpPr>
        <p:spPr bwMode="auto">
          <a:xfrm>
            <a:off x="3482975" y="5378450"/>
            <a:ext cx="2903538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2425" name="Text Box 25"/>
          <p:cNvSpPr txBox="1">
            <a:spLocks noChangeArrowheads="1"/>
          </p:cNvSpPr>
          <p:nvPr/>
        </p:nvSpPr>
        <p:spPr bwMode="auto">
          <a:xfrm>
            <a:off x="5692775" y="3173413"/>
            <a:ext cx="2995613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&amp;&amp; isACK(rcvpkt) </a:t>
            </a:r>
          </a:p>
        </p:txBody>
      </p:sp>
      <p:sp>
        <p:nvSpPr>
          <p:cNvPr id="102426" name="Line 26"/>
          <p:cNvSpPr>
            <a:spLocks noChangeShapeType="1"/>
          </p:cNvSpPr>
          <p:nvPr/>
        </p:nvSpPr>
        <p:spPr bwMode="auto">
          <a:xfrm>
            <a:off x="5821363" y="3984625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2427" name="Text Box 27"/>
          <p:cNvSpPr txBox="1">
            <a:spLocks noChangeArrowheads="1"/>
          </p:cNvSpPr>
          <p:nvPr/>
        </p:nvSpPr>
        <p:spPr bwMode="auto">
          <a:xfrm>
            <a:off x="720725" y="5435600"/>
            <a:ext cx="1819275" cy="276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2428" name="Text Box 28"/>
          <p:cNvSpPr txBox="1">
            <a:spLocks noChangeArrowheads="1"/>
          </p:cNvSpPr>
          <p:nvPr/>
        </p:nvSpPr>
        <p:spPr bwMode="auto">
          <a:xfrm>
            <a:off x="695325" y="4618038"/>
            <a:ext cx="2011363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( corrupt(rcvpkt) ||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isNAK(rcvpkt) )</a:t>
            </a:r>
          </a:p>
        </p:txBody>
      </p:sp>
      <p:sp>
        <p:nvSpPr>
          <p:cNvPr id="102429" name="Line 29"/>
          <p:cNvSpPr>
            <a:spLocks noChangeShapeType="1"/>
          </p:cNvSpPr>
          <p:nvPr/>
        </p:nvSpPr>
        <p:spPr bwMode="auto">
          <a:xfrm>
            <a:off x="811213" y="5443538"/>
            <a:ext cx="1557337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2430" name="Text Box 30"/>
          <p:cNvSpPr txBox="1">
            <a:spLocks noChangeArrowheads="1"/>
          </p:cNvSpPr>
          <p:nvPr/>
        </p:nvSpPr>
        <p:spPr bwMode="auto">
          <a:xfrm>
            <a:off x="638175" y="3016250"/>
            <a:ext cx="2109788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&amp;&amp; isACK(rcvpkt)</a:t>
            </a:r>
            <a:r>
              <a:rPr lang="en-US" sz="1000">
                <a:solidFill>
                  <a:srgbClr val="000000"/>
                </a:solidFill>
                <a:latin typeface="Arial" pitchFamily="34" charset="0"/>
              </a:rPr>
              <a:t> </a:t>
            </a:r>
          </a:p>
        </p:txBody>
      </p:sp>
      <p:sp>
        <p:nvSpPr>
          <p:cNvPr id="102431" name="Line 31"/>
          <p:cNvSpPr>
            <a:spLocks noChangeShapeType="1"/>
          </p:cNvSpPr>
          <p:nvPr/>
        </p:nvSpPr>
        <p:spPr bwMode="auto">
          <a:xfrm>
            <a:off x="782638" y="3854450"/>
            <a:ext cx="1738312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02432" name="Group 32"/>
          <p:cNvGrpSpPr>
            <a:grpSpLocks/>
          </p:cNvGrpSpPr>
          <p:nvPr/>
        </p:nvGrpSpPr>
        <p:grpSpPr bwMode="auto">
          <a:xfrm>
            <a:off x="4852988" y="4200525"/>
            <a:ext cx="1116012" cy="822325"/>
            <a:chOff x="3057" y="2646"/>
            <a:chExt cx="703" cy="518"/>
          </a:xfrm>
        </p:grpSpPr>
        <p:sp>
          <p:nvSpPr>
            <p:cNvPr id="102433" name="Oval 33"/>
            <p:cNvSpPr>
              <a:spLocks noChangeArrowheads="1"/>
            </p:cNvSpPr>
            <p:nvPr/>
          </p:nvSpPr>
          <p:spPr bwMode="auto">
            <a:xfrm>
              <a:off x="3143" y="2646"/>
              <a:ext cx="567" cy="519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34" name="Text Box 34"/>
            <p:cNvSpPr txBox="1">
              <a:spLocks noChangeArrowheads="1"/>
            </p:cNvSpPr>
            <p:nvPr/>
          </p:nvSpPr>
          <p:spPr bwMode="auto">
            <a:xfrm>
              <a:off x="3057" y="2704"/>
              <a:ext cx="704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 call 1 from above</a:t>
              </a:r>
            </a:p>
          </p:txBody>
        </p:sp>
      </p:grpSp>
      <p:grpSp>
        <p:nvGrpSpPr>
          <p:cNvPr id="102435" name="Group 35"/>
          <p:cNvGrpSpPr>
            <a:grpSpLocks/>
          </p:cNvGrpSpPr>
          <p:nvPr/>
        </p:nvGrpSpPr>
        <p:grpSpPr bwMode="auto">
          <a:xfrm>
            <a:off x="2663825" y="4146550"/>
            <a:ext cx="1044575" cy="822325"/>
            <a:chOff x="1678" y="2612"/>
            <a:chExt cx="658" cy="518"/>
          </a:xfrm>
        </p:grpSpPr>
        <p:sp>
          <p:nvSpPr>
            <p:cNvPr id="102436" name="Oval 36"/>
            <p:cNvSpPr>
              <a:spLocks noChangeArrowheads="1"/>
            </p:cNvSpPr>
            <p:nvPr/>
          </p:nvSpPr>
          <p:spPr bwMode="auto">
            <a:xfrm>
              <a:off x="1719" y="2612"/>
              <a:ext cx="567" cy="519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37" name="Text Box 37"/>
            <p:cNvSpPr txBox="1">
              <a:spLocks noChangeArrowheads="1"/>
            </p:cNvSpPr>
            <p:nvPr/>
          </p:nvSpPr>
          <p:spPr bwMode="auto">
            <a:xfrm>
              <a:off x="1678" y="2665"/>
              <a:ext cx="659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ACK or NAK 1</a:t>
              </a:r>
            </a:p>
          </p:txBody>
        </p:sp>
      </p:grpSp>
      <p:sp>
        <p:nvSpPr>
          <p:cNvPr id="102438" name="Text Box 38"/>
          <p:cNvSpPr txBox="1">
            <a:spLocks noChangeArrowheads="1"/>
          </p:cNvSpPr>
          <p:nvPr/>
        </p:nvSpPr>
        <p:spPr bwMode="auto">
          <a:xfrm>
            <a:off x="6203950" y="3994150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  <p:sp>
        <p:nvSpPr>
          <p:cNvPr id="102439" name="Text Box 39"/>
          <p:cNvSpPr txBox="1">
            <a:spLocks noChangeArrowheads="1"/>
          </p:cNvSpPr>
          <p:nvPr/>
        </p:nvSpPr>
        <p:spPr bwMode="auto">
          <a:xfrm>
            <a:off x="1354138" y="3868738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</p:spTree>
    <p:extLst>
      <p:ext uri="{BB962C8B-B14F-4D97-AF65-F5344CB8AC3E}">
        <p14:creationId xmlns:p14="http://schemas.microsoft.com/office/powerpoint/2010/main" val="7216589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3426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E9E5D090-0493-45E4-8053-92C4E6F13FA5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12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3427" name="Text Box 3"/>
          <p:cNvSpPr txBox="1">
            <a:spLocks noChangeArrowheads="1"/>
          </p:cNvSpPr>
          <p:nvPr/>
        </p:nvSpPr>
        <p:spPr bwMode="auto">
          <a:xfrm>
            <a:off x="419100" y="228600"/>
            <a:ext cx="832485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rdt2.1: receptor, trata </a:t>
            </a:r>
            <a:r>
              <a:rPr lang="pt-BR" sz="2800">
                <a:solidFill>
                  <a:srgbClr val="000000"/>
                </a:solidFill>
              </a:rPr>
              <a:t>ACK/NAKs com erro</a:t>
            </a:r>
          </a:p>
        </p:txBody>
      </p:sp>
      <p:grpSp>
        <p:nvGrpSpPr>
          <p:cNvPr id="103428" name="Group 4"/>
          <p:cNvGrpSpPr>
            <a:grpSpLocks/>
          </p:cNvGrpSpPr>
          <p:nvPr/>
        </p:nvGrpSpPr>
        <p:grpSpPr bwMode="auto">
          <a:xfrm>
            <a:off x="3121025" y="3568700"/>
            <a:ext cx="815975" cy="793750"/>
            <a:chOff x="1966" y="2248"/>
            <a:chExt cx="514" cy="500"/>
          </a:xfrm>
        </p:grpSpPr>
        <p:sp>
          <p:nvSpPr>
            <p:cNvPr id="103429" name="Oval 5"/>
            <p:cNvSpPr>
              <a:spLocks noChangeArrowheads="1"/>
            </p:cNvSpPr>
            <p:nvPr/>
          </p:nvSpPr>
          <p:spPr bwMode="auto">
            <a:xfrm>
              <a:off x="1966" y="2248"/>
              <a:ext cx="490" cy="501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430" name="Text Box 6"/>
            <p:cNvSpPr txBox="1">
              <a:spLocks noChangeArrowheads="1"/>
            </p:cNvSpPr>
            <p:nvPr/>
          </p:nvSpPr>
          <p:spPr bwMode="auto">
            <a:xfrm>
              <a:off x="1977" y="2270"/>
              <a:ext cx="504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0 from below</a:t>
              </a:r>
            </a:p>
          </p:txBody>
        </p:sp>
      </p:grpSp>
      <p:sp>
        <p:nvSpPr>
          <p:cNvPr id="103431" name="Line 7"/>
          <p:cNvSpPr>
            <a:spLocks noChangeShapeType="1"/>
          </p:cNvSpPr>
          <p:nvPr/>
        </p:nvSpPr>
        <p:spPr bwMode="auto">
          <a:xfrm>
            <a:off x="2957513" y="2498725"/>
            <a:ext cx="419100" cy="1079500"/>
          </a:xfrm>
          <a:prstGeom prst="line">
            <a:avLst/>
          </a:prstGeom>
          <a:noFill/>
          <a:ln w="2844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32" name="AutoShape 8"/>
          <p:cNvSpPr>
            <a:spLocks/>
          </p:cNvSpPr>
          <p:nvPr/>
        </p:nvSpPr>
        <p:spPr bwMode="auto">
          <a:xfrm flipV="1">
            <a:off x="3638550" y="2816225"/>
            <a:ext cx="1590675" cy="785813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3433" name="Text Box 9"/>
          <p:cNvSpPr txBox="1">
            <a:spLocks noChangeArrowheads="1"/>
          </p:cNvSpPr>
          <p:nvPr/>
        </p:nvSpPr>
        <p:spPr bwMode="auto">
          <a:xfrm>
            <a:off x="6199188" y="3175000"/>
            <a:ext cx="3027362" cy="409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make_pkt(NAK, chksum)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3434" name="Text Box 10"/>
          <p:cNvSpPr txBox="1">
            <a:spLocks noChangeArrowheads="1"/>
          </p:cNvSpPr>
          <p:nvPr/>
        </p:nvSpPr>
        <p:spPr bwMode="auto">
          <a:xfrm>
            <a:off x="6202363" y="3887788"/>
            <a:ext cx="2624137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   not corrupt(rcvpkt) &amp;&amp;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   has_seq0(rcvpkt)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3435" name="Line 11"/>
          <p:cNvSpPr>
            <a:spLocks noChangeShapeType="1"/>
          </p:cNvSpPr>
          <p:nvPr/>
        </p:nvSpPr>
        <p:spPr bwMode="auto">
          <a:xfrm>
            <a:off x="6286500" y="4586288"/>
            <a:ext cx="1938338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36" name="AutoShape 12"/>
          <p:cNvSpPr>
            <a:spLocks/>
          </p:cNvSpPr>
          <p:nvPr/>
        </p:nvSpPr>
        <p:spPr bwMode="auto">
          <a:xfrm>
            <a:off x="3656013" y="4384675"/>
            <a:ext cx="1590675" cy="688975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3437" name="Text Box 13"/>
          <p:cNvSpPr txBox="1">
            <a:spLocks noChangeArrowheads="1"/>
          </p:cNvSpPr>
          <p:nvPr/>
        </p:nvSpPr>
        <p:spPr bwMode="auto">
          <a:xfrm>
            <a:off x="3044825" y="4965700"/>
            <a:ext cx="3581400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  &amp;&amp; has_seq1(rcvpkt)</a:t>
            </a: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</a:t>
            </a:r>
          </a:p>
        </p:txBody>
      </p:sp>
      <p:sp>
        <p:nvSpPr>
          <p:cNvPr id="103438" name="Line 14"/>
          <p:cNvSpPr>
            <a:spLocks noChangeShapeType="1"/>
          </p:cNvSpPr>
          <p:nvPr/>
        </p:nvSpPr>
        <p:spPr bwMode="auto">
          <a:xfrm>
            <a:off x="3111500" y="5522913"/>
            <a:ext cx="289877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39" name="Text Box 15"/>
          <p:cNvSpPr txBox="1">
            <a:spLocks noChangeArrowheads="1"/>
          </p:cNvSpPr>
          <p:nvPr/>
        </p:nvSpPr>
        <p:spPr bwMode="auto">
          <a:xfrm>
            <a:off x="3054350" y="5578475"/>
            <a:ext cx="3852863" cy="993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extract(rcvpkt,data)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deliver_data(data)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make_pkt(ACK, chksum)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grpSp>
        <p:nvGrpSpPr>
          <p:cNvPr id="103440" name="Group 16"/>
          <p:cNvGrpSpPr>
            <a:grpSpLocks/>
          </p:cNvGrpSpPr>
          <p:nvPr/>
        </p:nvGrpSpPr>
        <p:grpSpPr bwMode="auto">
          <a:xfrm>
            <a:off x="4819650" y="3603625"/>
            <a:ext cx="823913" cy="795338"/>
            <a:chOff x="3036" y="2270"/>
            <a:chExt cx="519" cy="501"/>
          </a:xfrm>
        </p:grpSpPr>
        <p:sp>
          <p:nvSpPr>
            <p:cNvPr id="103441" name="Oval 17"/>
            <p:cNvSpPr>
              <a:spLocks noChangeArrowheads="1"/>
            </p:cNvSpPr>
            <p:nvPr/>
          </p:nvSpPr>
          <p:spPr bwMode="auto">
            <a:xfrm>
              <a:off x="3036" y="2270"/>
              <a:ext cx="507" cy="502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442" name="Text Box 18"/>
            <p:cNvSpPr txBox="1">
              <a:spLocks noChangeArrowheads="1"/>
            </p:cNvSpPr>
            <p:nvPr/>
          </p:nvSpPr>
          <p:spPr bwMode="auto">
            <a:xfrm>
              <a:off x="3052" y="2300"/>
              <a:ext cx="504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1 from below</a:t>
              </a:r>
            </a:p>
          </p:txBody>
        </p:sp>
      </p:grpSp>
      <p:sp>
        <p:nvSpPr>
          <p:cNvPr id="103443" name="AutoShape 19"/>
          <p:cNvSpPr>
            <a:spLocks/>
          </p:cNvSpPr>
          <p:nvPr/>
        </p:nvSpPr>
        <p:spPr bwMode="auto">
          <a:xfrm rot="20220000">
            <a:off x="5519738" y="3197225"/>
            <a:ext cx="839787" cy="863600"/>
          </a:xfrm>
          <a:custGeom>
            <a:avLst/>
            <a:gdLst>
              <a:gd name="T0" fmla="*/ 39 w 619"/>
              <a:gd name="T1" fmla="*/ 1136 h 1815"/>
              <a:gd name="T2" fmla="*/ 0 w 619"/>
              <a:gd name="T3" fmla="*/ 773 h 1815"/>
              <a:gd name="T4" fmla="*/ 0 w 619"/>
              <a:gd name="T5" fmla="*/ 0 h 1815"/>
              <a:gd name="T6" fmla="*/ 619 w 619"/>
              <a:gd name="T7" fmla="*/ 1815 h 18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3444" name="Text Box 20"/>
          <p:cNvSpPr txBox="1">
            <a:spLocks noChangeArrowheads="1"/>
          </p:cNvSpPr>
          <p:nvPr/>
        </p:nvSpPr>
        <p:spPr bwMode="auto">
          <a:xfrm>
            <a:off x="3206750" y="1500188"/>
            <a:ext cx="3981450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  &amp;&amp; has_seq0(rcvpkt) </a:t>
            </a:r>
          </a:p>
        </p:txBody>
      </p:sp>
      <p:sp>
        <p:nvSpPr>
          <p:cNvPr id="103445" name="Line 21"/>
          <p:cNvSpPr>
            <a:spLocks noChangeShapeType="1"/>
          </p:cNvSpPr>
          <p:nvPr/>
        </p:nvSpPr>
        <p:spPr bwMode="auto">
          <a:xfrm>
            <a:off x="3316288" y="2070100"/>
            <a:ext cx="1914525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46" name="Text Box 22"/>
          <p:cNvSpPr txBox="1">
            <a:spLocks noChangeArrowheads="1"/>
          </p:cNvSpPr>
          <p:nvPr/>
        </p:nvSpPr>
        <p:spPr bwMode="auto">
          <a:xfrm>
            <a:off x="3219450" y="2027238"/>
            <a:ext cx="3475038" cy="704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extract(rcvpkt,data)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deliver_data(data)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make_pkt(ACK, chksum)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3447" name="AutoShape 23"/>
          <p:cNvSpPr>
            <a:spLocks/>
          </p:cNvSpPr>
          <p:nvPr/>
        </p:nvSpPr>
        <p:spPr bwMode="auto">
          <a:xfrm rot="1020000">
            <a:off x="5543550" y="3919538"/>
            <a:ext cx="839788" cy="863600"/>
          </a:xfrm>
          <a:custGeom>
            <a:avLst/>
            <a:gdLst>
              <a:gd name="T0" fmla="*/ 39 w 619"/>
              <a:gd name="T1" fmla="*/ 1136 h 1815"/>
              <a:gd name="T2" fmla="*/ 0 w 619"/>
              <a:gd name="T3" fmla="*/ 773 h 1815"/>
              <a:gd name="T4" fmla="*/ 0 w 619"/>
              <a:gd name="T5" fmla="*/ 0 h 1815"/>
              <a:gd name="T6" fmla="*/ 619 w 619"/>
              <a:gd name="T7" fmla="*/ 1815 h 18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3448" name="Text Box 24"/>
          <p:cNvSpPr txBox="1">
            <a:spLocks noChangeArrowheads="1"/>
          </p:cNvSpPr>
          <p:nvPr/>
        </p:nvSpPr>
        <p:spPr bwMode="auto">
          <a:xfrm>
            <a:off x="6149975" y="2878138"/>
            <a:ext cx="2871788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(corrupt(rcvpkt)</a:t>
            </a:r>
          </a:p>
        </p:txBody>
      </p:sp>
      <p:sp>
        <p:nvSpPr>
          <p:cNvPr id="103449" name="Line 25"/>
          <p:cNvSpPr>
            <a:spLocks noChangeShapeType="1"/>
          </p:cNvSpPr>
          <p:nvPr/>
        </p:nvSpPr>
        <p:spPr bwMode="auto">
          <a:xfrm>
            <a:off x="6288088" y="3189288"/>
            <a:ext cx="1938337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50" name="Text Box 26"/>
          <p:cNvSpPr txBox="1">
            <a:spLocks noChangeArrowheads="1"/>
          </p:cNvSpPr>
          <p:nvPr/>
        </p:nvSpPr>
        <p:spPr bwMode="auto">
          <a:xfrm>
            <a:off x="6157913" y="4640263"/>
            <a:ext cx="2940050" cy="409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make_pkt(ACK, chksum)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3451" name="Text Box 27"/>
          <p:cNvSpPr txBox="1">
            <a:spLocks noChangeArrowheads="1"/>
          </p:cNvSpPr>
          <p:nvPr/>
        </p:nvSpPr>
        <p:spPr bwMode="auto">
          <a:xfrm>
            <a:off x="276225" y="3867150"/>
            <a:ext cx="2624138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   not corrupt(rcvpkt) &amp;&amp;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   has_seq1(rcvpkt)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3452" name="Line 28"/>
          <p:cNvSpPr>
            <a:spLocks noChangeShapeType="1"/>
          </p:cNvSpPr>
          <p:nvPr/>
        </p:nvSpPr>
        <p:spPr bwMode="auto">
          <a:xfrm>
            <a:off x="360363" y="4575175"/>
            <a:ext cx="1938337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53" name="Text Box 29"/>
          <p:cNvSpPr txBox="1">
            <a:spLocks noChangeArrowheads="1"/>
          </p:cNvSpPr>
          <p:nvPr/>
        </p:nvSpPr>
        <p:spPr bwMode="auto">
          <a:xfrm>
            <a:off x="223838" y="2814638"/>
            <a:ext cx="2871787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(corrupt(rcvpkt)</a:t>
            </a:r>
          </a:p>
        </p:txBody>
      </p:sp>
      <p:sp>
        <p:nvSpPr>
          <p:cNvPr id="103454" name="Line 30"/>
          <p:cNvSpPr>
            <a:spLocks noChangeShapeType="1"/>
          </p:cNvSpPr>
          <p:nvPr/>
        </p:nvSpPr>
        <p:spPr bwMode="auto">
          <a:xfrm>
            <a:off x="361950" y="3189288"/>
            <a:ext cx="1938338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3455" name="Text Box 31"/>
          <p:cNvSpPr txBox="1">
            <a:spLocks noChangeArrowheads="1"/>
          </p:cNvSpPr>
          <p:nvPr/>
        </p:nvSpPr>
        <p:spPr bwMode="auto">
          <a:xfrm>
            <a:off x="307975" y="4597400"/>
            <a:ext cx="2940050" cy="409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make_pkt(ACK, chksum)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3456" name="Text Box 32"/>
          <p:cNvSpPr txBox="1">
            <a:spLocks noChangeArrowheads="1"/>
          </p:cNvSpPr>
          <p:nvPr/>
        </p:nvSpPr>
        <p:spPr bwMode="auto">
          <a:xfrm>
            <a:off x="284163" y="3155950"/>
            <a:ext cx="3027362" cy="409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make_pkt(NAK, chksum)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3457" name="AutoShape 33"/>
          <p:cNvSpPr>
            <a:spLocks/>
          </p:cNvSpPr>
          <p:nvPr/>
        </p:nvSpPr>
        <p:spPr bwMode="auto">
          <a:xfrm rot="20580000" flipH="1">
            <a:off x="2317750" y="3854450"/>
            <a:ext cx="839788" cy="863600"/>
          </a:xfrm>
          <a:custGeom>
            <a:avLst/>
            <a:gdLst>
              <a:gd name="T0" fmla="*/ 39 w 619"/>
              <a:gd name="T1" fmla="*/ 1136 h 1815"/>
              <a:gd name="T2" fmla="*/ 0 w 619"/>
              <a:gd name="T3" fmla="*/ 773 h 1815"/>
              <a:gd name="T4" fmla="*/ 0 w 619"/>
              <a:gd name="T5" fmla="*/ 0 h 1815"/>
              <a:gd name="T6" fmla="*/ 619 w 619"/>
              <a:gd name="T7" fmla="*/ 1815 h 18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3458" name="AutoShape 34"/>
          <p:cNvSpPr>
            <a:spLocks/>
          </p:cNvSpPr>
          <p:nvPr/>
        </p:nvSpPr>
        <p:spPr bwMode="auto">
          <a:xfrm rot="1380000" flipH="1">
            <a:off x="2305050" y="3209925"/>
            <a:ext cx="839788" cy="863600"/>
          </a:xfrm>
          <a:custGeom>
            <a:avLst/>
            <a:gdLst>
              <a:gd name="T0" fmla="*/ 39 w 619"/>
              <a:gd name="T1" fmla="*/ 1136 h 1815"/>
              <a:gd name="T2" fmla="*/ 0 w 619"/>
              <a:gd name="T3" fmla="*/ 773 h 1815"/>
              <a:gd name="T4" fmla="*/ 0 w 619"/>
              <a:gd name="T5" fmla="*/ 0 h 1815"/>
              <a:gd name="T6" fmla="*/ 619 w 619"/>
              <a:gd name="T7" fmla="*/ 1815 h 18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996930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4450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938B0101-D10E-42B8-897F-D3643E62D587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13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4451" name="Text Box 3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000000"/>
                </a:solidFill>
              </a:rPr>
              <a:t>rdt2.1: discussão</a:t>
            </a:r>
          </a:p>
        </p:txBody>
      </p:sp>
      <p:sp>
        <p:nvSpPr>
          <p:cNvPr id="104452" name="Text Box 4"/>
          <p:cNvSpPr txBox="1">
            <a:spLocks noChangeArrowheads="1"/>
          </p:cNvSpPr>
          <p:nvPr/>
        </p:nvSpPr>
        <p:spPr bwMode="auto">
          <a:xfrm>
            <a:off x="685800" y="1981200"/>
            <a:ext cx="3810000" cy="4302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 u="sng">
                <a:solidFill>
                  <a:srgbClr val="FF0000"/>
                </a:solidFill>
              </a:rPr>
              <a:t>Remetente: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no. de seq no pacote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bastam dois nos. de seq. (0,1).  Por quê?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deve checar se ACK/NAK recebido tinha erro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duplicou o no. de estados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estado deve “lembrar” se pacote “corrente” tem no. de seq. 0 ou 1</a:t>
            </a:r>
          </a:p>
          <a:p>
            <a:pPr marL="341313" indent="-341313" algn="l">
              <a:spcBef>
                <a:spcPts val="5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pt-BR" sz="2000">
              <a:solidFill>
                <a:srgbClr val="000000"/>
              </a:solidFill>
            </a:endParaRPr>
          </a:p>
        </p:txBody>
      </p:sp>
      <p:sp>
        <p:nvSpPr>
          <p:cNvPr id="104453" name="Text Box 5"/>
          <p:cNvSpPr txBox="1">
            <a:spLocks noChangeArrowheads="1"/>
          </p:cNvSpPr>
          <p:nvPr/>
        </p:nvSpPr>
        <p:spPr bwMode="auto">
          <a:xfrm>
            <a:off x="4648200" y="1981200"/>
            <a:ext cx="38100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 u="sng">
                <a:solidFill>
                  <a:srgbClr val="FF0000"/>
                </a:solidFill>
              </a:rPr>
              <a:t>Receptor: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deve checar se pacote recebido é duplicado</a:t>
            </a:r>
          </a:p>
          <a:p>
            <a:pPr marL="741363" lvl="1" indent="-284163" algn="l">
              <a:spcBef>
                <a:spcPts val="5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estado indica se no. de seq. esperado é 0 ou 1</a:t>
            </a:r>
          </a:p>
          <a:p>
            <a:pPr marL="341313" indent="-341313" algn="l">
              <a:spcBef>
                <a:spcPts val="6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>
                <a:solidFill>
                  <a:srgbClr val="000000"/>
                </a:solidFill>
              </a:rPr>
              <a:t>note: receptor não tem como saber se último ACK/NAK foi recebido bem pelo remetente</a:t>
            </a:r>
          </a:p>
        </p:txBody>
      </p:sp>
    </p:spTree>
    <p:extLst>
      <p:ext uri="{BB962C8B-B14F-4D97-AF65-F5344CB8AC3E}">
        <p14:creationId xmlns:p14="http://schemas.microsoft.com/office/powerpoint/2010/main" val="6028246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5474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7FB7A98E-3ADE-4F09-9532-9FFA0A1588F7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14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rdt2.2: um protocolo sem NAKs</a:t>
            </a:r>
          </a:p>
        </p:txBody>
      </p:sp>
      <p:sp>
        <p:nvSpPr>
          <p:cNvPr id="105476" name="Text Box 4"/>
          <p:cNvSpPr txBox="1">
            <a:spLocks noChangeArrowheads="1"/>
          </p:cNvSpPr>
          <p:nvPr/>
        </p:nvSpPr>
        <p:spPr bwMode="auto">
          <a:xfrm>
            <a:off x="685800" y="1981200"/>
            <a:ext cx="7772400" cy="4219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lnSpc>
                <a:spcPct val="90000"/>
              </a:lnSpc>
              <a:spcBef>
                <a:spcPts val="8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>
                <a:solidFill>
                  <a:srgbClr val="000000"/>
                </a:solidFill>
              </a:rPr>
              <a:t>mesma funcionalidade que rdt2.1, só com ACKs</a:t>
            </a:r>
          </a:p>
          <a:p>
            <a:pPr marL="341313" indent="-341313" algn="l">
              <a:lnSpc>
                <a:spcPct val="90000"/>
              </a:lnSpc>
              <a:spcBef>
                <a:spcPts val="8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>
                <a:solidFill>
                  <a:srgbClr val="000000"/>
                </a:solidFill>
              </a:rPr>
              <a:t>ao invés de NAK, receptor envia ACK p/ último pacote recebido bem</a:t>
            </a:r>
          </a:p>
          <a:p>
            <a:pPr marL="741363" lvl="1" indent="-284163" algn="l">
              <a:lnSpc>
                <a:spcPct val="90000"/>
              </a:lnSpc>
              <a:spcBef>
                <a:spcPts val="700"/>
              </a:spcBef>
              <a:buFont typeface="Times New Roman" pitchFamily="18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sz="2800">
                <a:solidFill>
                  <a:srgbClr val="000000"/>
                </a:solidFill>
              </a:rPr>
              <a:t>receptor deve incluir </a:t>
            </a:r>
            <a:r>
              <a:rPr lang="pt-BR" sz="2800" i="1">
                <a:solidFill>
                  <a:srgbClr val="000000"/>
                </a:solidFill>
              </a:rPr>
              <a:t>explicitamente </a:t>
            </a:r>
            <a:r>
              <a:rPr lang="pt-BR" sz="2800">
                <a:solidFill>
                  <a:srgbClr val="000000"/>
                </a:solidFill>
              </a:rPr>
              <a:t>no. de seq do pacote reconhecido</a:t>
            </a:r>
          </a:p>
          <a:p>
            <a:pPr marL="341313" indent="-341313" algn="l">
              <a:lnSpc>
                <a:spcPct val="90000"/>
              </a:lnSpc>
              <a:spcBef>
                <a:spcPts val="800"/>
              </a:spcBef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>
                <a:solidFill>
                  <a:srgbClr val="000000"/>
                </a:solidFill>
              </a:rPr>
              <a:t>ACK duplicado no remetente resulta na mesma ação que o NAK: </a:t>
            </a:r>
            <a:r>
              <a:rPr lang="pt-BR" i="1">
                <a:solidFill>
                  <a:srgbClr val="000000"/>
                </a:solidFill>
              </a:rPr>
              <a:t>retransmite pacote atual</a:t>
            </a:r>
          </a:p>
        </p:txBody>
      </p:sp>
    </p:spTree>
    <p:extLst>
      <p:ext uri="{BB962C8B-B14F-4D97-AF65-F5344CB8AC3E}">
        <p14:creationId xmlns:p14="http://schemas.microsoft.com/office/powerpoint/2010/main" val="23266707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6498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244D6D01-B6E1-4587-9406-D673B3848161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15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6499" name="Text Box 3"/>
          <p:cNvSpPr txBox="1">
            <a:spLocks noChangeArrowheads="1"/>
          </p:cNvSpPr>
          <p:nvPr/>
        </p:nvSpPr>
        <p:spPr bwMode="auto">
          <a:xfrm>
            <a:off x="449263" y="173038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rdt2.2: fragmentos do transmissor e receptor</a:t>
            </a:r>
          </a:p>
        </p:txBody>
      </p:sp>
      <p:grpSp>
        <p:nvGrpSpPr>
          <p:cNvPr id="106500" name="Group 4"/>
          <p:cNvGrpSpPr>
            <a:grpSpLocks/>
          </p:cNvGrpSpPr>
          <p:nvPr/>
        </p:nvGrpSpPr>
        <p:grpSpPr bwMode="auto">
          <a:xfrm>
            <a:off x="2620963" y="2220913"/>
            <a:ext cx="1060450" cy="836612"/>
            <a:chOff x="1651" y="1399"/>
            <a:chExt cx="668" cy="527"/>
          </a:xfrm>
        </p:grpSpPr>
        <p:sp>
          <p:nvSpPr>
            <p:cNvPr id="106501" name="Oval 5"/>
            <p:cNvSpPr>
              <a:spLocks noChangeArrowheads="1"/>
            </p:cNvSpPr>
            <p:nvPr/>
          </p:nvSpPr>
          <p:spPr bwMode="auto">
            <a:xfrm>
              <a:off x="1693" y="1399"/>
              <a:ext cx="578" cy="528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502" name="Text Box 6"/>
            <p:cNvSpPr txBox="1">
              <a:spLocks noChangeArrowheads="1"/>
            </p:cNvSpPr>
            <p:nvPr/>
          </p:nvSpPr>
          <p:spPr bwMode="auto">
            <a:xfrm>
              <a:off x="1651" y="1447"/>
              <a:ext cx="669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call 0 from above</a:t>
              </a:r>
            </a:p>
          </p:txBody>
        </p:sp>
      </p:grpSp>
      <p:sp>
        <p:nvSpPr>
          <p:cNvPr id="106503" name="Text Box 7"/>
          <p:cNvSpPr txBox="1">
            <a:spLocks noChangeArrowheads="1"/>
          </p:cNvSpPr>
          <p:nvPr/>
        </p:nvSpPr>
        <p:spPr bwMode="auto">
          <a:xfrm>
            <a:off x="2957513" y="1519238"/>
            <a:ext cx="3722687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sndpkt = make_pkt(0, 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6504" name="Text Box 8"/>
          <p:cNvSpPr txBox="1">
            <a:spLocks noChangeArrowheads="1"/>
          </p:cNvSpPr>
          <p:nvPr/>
        </p:nvSpPr>
        <p:spPr bwMode="auto">
          <a:xfrm>
            <a:off x="2970213" y="1238250"/>
            <a:ext cx="1724025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106505" name="Line 9"/>
          <p:cNvSpPr>
            <a:spLocks noChangeShapeType="1"/>
          </p:cNvSpPr>
          <p:nvPr/>
        </p:nvSpPr>
        <p:spPr bwMode="auto">
          <a:xfrm>
            <a:off x="3032125" y="1574800"/>
            <a:ext cx="3552825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6506" name="Line 10"/>
          <p:cNvSpPr>
            <a:spLocks noChangeShapeType="1"/>
          </p:cNvSpPr>
          <p:nvPr/>
        </p:nvSpPr>
        <p:spPr bwMode="auto">
          <a:xfrm>
            <a:off x="2427288" y="2084388"/>
            <a:ext cx="419100" cy="230187"/>
          </a:xfrm>
          <a:prstGeom prst="line">
            <a:avLst/>
          </a:prstGeom>
          <a:noFill/>
          <a:ln w="1908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6507" name="AutoShape 11"/>
          <p:cNvSpPr>
            <a:spLocks/>
          </p:cNvSpPr>
          <p:nvPr/>
        </p:nvSpPr>
        <p:spPr bwMode="auto">
          <a:xfrm flipV="1">
            <a:off x="3327400" y="2019300"/>
            <a:ext cx="1897063" cy="206375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6508" name="AutoShape 12"/>
          <p:cNvSpPr>
            <a:spLocks/>
          </p:cNvSpPr>
          <p:nvPr/>
        </p:nvSpPr>
        <p:spPr bwMode="auto">
          <a:xfrm rot="20220000">
            <a:off x="5802313" y="1946275"/>
            <a:ext cx="452437" cy="860425"/>
          </a:xfrm>
          <a:custGeom>
            <a:avLst/>
            <a:gdLst>
              <a:gd name="T0" fmla="*/ 0 w 735"/>
              <a:gd name="T1" fmla="*/ 195 h 1080"/>
              <a:gd name="T2" fmla="*/ 0 w 735"/>
              <a:gd name="T3" fmla="*/ 855 h 1080"/>
              <a:gd name="T4" fmla="*/ 0 w 735"/>
              <a:gd name="T5" fmla="*/ 0 h 1080"/>
              <a:gd name="T6" fmla="*/ 735 w 735"/>
              <a:gd name="T7" fmla="*/ 1080 h 10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6509" name="Text Box 13"/>
          <p:cNvSpPr txBox="1">
            <a:spLocks noChangeArrowheads="1"/>
          </p:cNvSpPr>
          <p:nvPr/>
        </p:nvSpPr>
        <p:spPr bwMode="auto">
          <a:xfrm>
            <a:off x="6315075" y="2651125"/>
            <a:ext cx="2124075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1">
                <a:solidFill>
                  <a:srgbClr val="FF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6510" name="Text Box 14"/>
          <p:cNvSpPr txBox="1">
            <a:spLocks noChangeArrowheads="1"/>
          </p:cNvSpPr>
          <p:nvPr/>
        </p:nvSpPr>
        <p:spPr bwMode="auto">
          <a:xfrm>
            <a:off x="6218238" y="1863725"/>
            <a:ext cx="2717800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( corrupt(rcvpkt) ||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</a:t>
            </a:r>
            <a:r>
              <a:rPr lang="en-US" sz="1600" b="1">
                <a:solidFill>
                  <a:srgbClr val="FF0000"/>
                </a:solidFill>
                <a:latin typeface="Arial" pitchFamily="34" charset="0"/>
              </a:rPr>
              <a:t>isACK(rcvpkt,1)</a:t>
            </a: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)</a:t>
            </a:r>
          </a:p>
        </p:txBody>
      </p:sp>
      <p:sp>
        <p:nvSpPr>
          <p:cNvPr id="106511" name="Line 15"/>
          <p:cNvSpPr>
            <a:spLocks noChangeShapeType="1"/>
          </p:cNvSpPr>
          <p:nvPr/>
        </p:nvSpPr>
        <p:spPr bwMode="auto">
          <a:xfrm flipV="1">
            <a:off x="6418263" y="2643188"/>
            <a:ext cx="1420812" cy="4762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6512" name="AutoShape 16"/>
          <p:cNvSpPr>
            <a:spLocks/>
          </p:cNvSpPr>
          <p:nvPr/>
        </p:nvSpPr>
        <p:spPr bwMode="auto">
          <a:xfrm>
            <a:off x="5948363" y="2844800"/>
            <a:ext cx="203200" cy="1228725"/>
          </a:xfrm>
          <a:custGeom>
            <a:avLst/>
            <a:gdLst>
              <a:gd name="T0" fmla="*/ 67 w 128"/>
              <a:gd name="T1" fmla="*/ 774 h 774"/>
              <a:gd name="T2" fmla="*/ 0 w 128"/>
              <a:gd name="T3" fmla="*/ 0 h 774"/>
              <a:gd name="T4" fmla="*/ 0 w 128"/>
              <a:gd name="T5" fmla="*/ 0 h 774"/>
              <a:gd name="T6" fmla="*/ 128 w 128"/>
              <a:gd name="T7" fmla="*/ 774 h 77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28" h="774">
                <a:moveTo>
                  <a:pt x="67" y="774"/>
                </a:moveTo>
                <a:cubicBezTo>
                  <a:pt x="128" y="425"/>
                  <a:pt x="81" y="0"/>
                  <a:pt x="0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6513" name="Text Box 17"/>
          <p:cNvSpPr txBox="1">
            <a:spLocks noChangeArrowheads="1"/>
          </p:cNvSpPr>
          <p:nvPr/>
        </p:nvSpPr>
        <p:spPr bwMode="auto">
          <a:xfrm>
            <a:off x="6092825" y="3255963"/>
            <a:ext cx="2413000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&amp;&amp; </a:t>
            </a:r>
            <a:r>
              <a:rPr lang="en-US" sz="1600" b="1">
                <a:solidFill>
                  <a:srgbClr val="FF0000"/>
                </a:solidFill>
                <a:latin typeface="Arial" pitchFamily="34" charset="0"/>
              </a:rPr>
              <a:t>isACK(rcvpkt,0)</a:t>
            </a:r>
            <a:r>
              <a:rPr lang="en-US" sz="1000">
                <a:solidFill>
                  <a:srgbClr val="000000"/>
                </a:solidFill>
                <a:latin typeface="Arial" pitchFamily="34" charset="0"/>
              </a:rPr>
              <a:t> </a:t>
            </a:r>
          </a:p>
        </p:txBody>
      </p:sp>
      <p:sp>
        <p:nvSpPr>
          <p:cNvPr id="106514" name="Line 18"/>
          <p:cNvSpPr>
            <a:spLocks noChangeShapeType="1"/>
          </p:cNvSpPr>
          <p:nvPr/>
        </p:nvSpPr>
        <p:spPr bwMode="auto">
          <a:xfrm>
            <a:off x="6181725" y="4079875"/>
            <a:ext cx="1863725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06515" name="Group 19"/>
          <p:cNvGrpSpPr>
            <a:grpSpLocks/>
          </p:cNvGrpSpPr>
          <p:nvPr/>
        </p:nvGrpSpPr>
        <p:grpSpPr bwMode="auto">
          <a:xfrm>
            <a:off x="4976813" y="2166938"/>
            <a:ext cx="1060450" cy="836612"/>
            <a:chOff x="3135" y="1365"/>
            <a:chExt cx="668" cy="527"/>
          </a:xfrm>
        </p:grpSpPr>
        <p:sp>
          <p:nvSpPr>
            <p:cNvPr id="106516" name="Oval 20"/>
            <p:cNvSpPr>
              <a:spLocks noChangeArrowheads="1"/>
            </p:cNvSpPr>
            <p:nvPr/>
          </p:nvSpPr>
          <p:spPr bwMode="auto">
            <a:xfrm>
              <a:off x="3177" y="1365"/>
              <a:ext cx="578" cy="528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517" name="Text Box 21"/>
            <p:cNvSpPr txBox="1">
              <a:spLocks noChangeArrowheads="1"/>
            </p:cNvSpPr>
            <p:nvPr/>
          </p:nvSpPr>
          <p:spPr bwMode="auto">
            <a:xfrm>
              <a:off x="3135" y="1413"/>
              <a:ext cx="669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ACK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0</a:t>
              </a:r>
            </a:p>
          </p:txBody>
        </p:sp>
      </p:grpSp>
      <p:sp>
        <p:nvSpPr>
          <p:cNvPr id="106518" name="Text Box 22"/>
          <p:cNvSpPr txBox="1">
            <a:spLocks noChangeArrowheads="1"/>
          </p:cNvSpPr>
          <p:nvPr/>
        </p:nvSpPr>
        <p:spPr bwMode="auto">
          <a:xfrm>
            <a:off x="3703638" y="2773363"/>
            <a:ext cx="1581150" cy="13128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Fragmento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da FSM do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transmissor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000">
              <a:solidFill>
                <a:srgbClr val="3333CC"/>
              </a:solidFill>
              <a:latin typeface="Comic Sans MS" pitchFamily="66" charset="0"/>
            </a:endParaRPr>
          </a:p>
        </p:txBody>
      </p:sp>
      <p:grpSp>
        <p:nvGrpSpPr>
          <p:cNvPr id="106519" name="Group 23"/>
          <p:cNvGrpSpPr>
            <a:grpSpLocks/>
          </p:cNvGrpSpPr>
          <p:nvPr/>
        </p:nvGrpSpPr>
        <p:grpSpPr bwMode="auto">
          <a:xfrm>
            <a:off x="2427288" y="4265613"/>
            <a:ext cx="846137" cy="793750"/>
            <a:chOff x="1529" y="2687"/>
            <a:chExt cx="533" cy="500"/>
          </a:xfrm>
        </p:grpSpPr>
        <p:sp>
          <p:nvSpPr>
            <p:cNvPr id="106520" name="Oval 24"/>
            <p:cNvSpPr>
              <a:spLocks noChangeArrowheads="1"/>
            </p:cNvSpPr>
            <p:nvPr/>
          </p:nvSpPr>
          <p:spPr bwMode="auto">
            <a:xfrm>
              <a:off x="1529" y="2687"/>
              <a:ext cx="534" cy="501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521" name="Text Box 25"/>
            <p:cNvSpPr txBox="1">
              <a:spLocks noChangeArrowheads="1"/>
            </p:cNvSpPr>
            <p:nvPr/>
          </p:nvSpPr>
          <p:spPr bwMode="auto">
            <a:xfrm>
              <a:off x="1556" y="2709"/>
              <a:ext cx="504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0 from below</a:t>
              </a:r>
            </a:p>
          </p:txBody>
        </p:sp>
      </p:grpSp>
      <p:sp>
        <p:nvSpPr>
          <p:cNvPr id="106522" name="AutoShape 26"/>
          <p:cNvSpPr>
            <a:spLocks/>
          </p:cNvSpPr>
          <p:nvPr/>
        </p:nvSpPr>
        <p:spPr bwMode="auto">
          <a:xfrm>
            <a:off x="3055938" y="4156075"/>
            <a:ext cx="825500" cy="185738"/>
          </a:xfrm>
          <a:custGeom>
            <a:avLst/>
            <a:gdLst>
              <a:gd name="T0" fmla="*/ 0 w 520"/>
              <a:gd name="T1" fmla="*/ 117 h 117"/>
              <a:gd name="T2" fmla="*/ 520 w 520"/>
              <a:gd name="T3" fmla="*/ 17 h 117"/>
              <a:gd name="T4" fmla="*/ 0 w 520"/>
              <a:gd name="T5" fmla="*/ 0 h 117"/>
              <a:gd name="T6" fmla="*/ 520 w 520"/>
              <a:gd name="T7" fmla="*/ 117 h 117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520" h="117">
                <a:moveTo>
                  <a:pt x="0" y="117"/>
                </a:moveTo>
                <a:cubicBezTo>
                  <a:pt x="136" y="17"/>
                  <a:pt x="276" y="0"/>
                  <a:pt x="520" y="17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6523" name="AutoShape 27"/>
          <p:cNvSpPr>
            <a:spLocks/>
          </p:cNvSpPr>
          <p:nvPr/>
        </p:nvSpPr>
        <p:spPr bwMode="auto">
          <a:xfrm>
            <a:off x="3168650" y="4960938"/>
            <a:ext cx="2403475" cy="206375"/>
          </a:xfrm>
          <a:custGeom>
            <a:avLst/>
            <a:gdLst>
              <a:gd name="T0" fmla="*/ 0 w 1514"/>
              <a:gd name="T1" fmla="*/ 0 h 130"/>
              <a:gd name="T2" fmla="*/ 1514 w 1514"/>
              <a:gd name="T3" fmla="*/ 17 h 130"/>
              <a:gd name="T4" fmla="*/ 0 w 1514"/>
              <a:gd name="T5" fmla="*/ 0 h 130"/>
              <a:gd name="T6" fmla="*/ 1514 w 1514"/>
              <a:gd name="T7" fmla="*/ 130 h 13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1514" h="130">
                <a:moveTo>
                  <a:pt x="0" y="0"/>
                </a:moveTo>
                <a:cubicBezTo>
                  <a:pt x="266" y="130"/>
                  <a:pt x="1322" y="113"/>
                  <a:pt x="1514" y="17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6524" name="Text Box 28"/>
          <p:cNvSpPr txBox="1">
            <a:spLocks noChangeArrowheads="1"/>
          </p:cNvSpPr>
          <p:nvPr/>
        </p:nvSpPr>
        <p:spPr bwMode="auto">
          <a:xfrm>
            <a:off x="2935288" y="5106988"/>
            <a:ext cx="3940175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&amp;&amp; has_seq1(rcvpkt) </a:t>
            </a:r>
          </a:p>
        </p:txBody>
      </p:sp>
      <p:sp>
        <p:nvSpPr>
          <p:cNvPr id="106525" name="Line 29"/>
          <p:cNvSpPr>
            <a:spLocks noChangeShapeType="1"/>
          </p:cNvSpPr>
          <p:nvPr/>
        </p:nvSpPr>
        <p:spPr bwMode="auto">
          <a:xfrm>
            <a:off x="3046413" y="5678488"/>
            <a:ext cx="191452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6526" name="Text Box 30"/>
          <p:cNvSpPr txBox="1">
            <a:spLocks noChangeArrowheads="1"/>
          </p:cNvSpPr>
          <p:nvPr/>
        </p:nvSpPr>
        <p:spPr bwMode="auto">
          <a:xfrm>
            <a:off x="2903538" y="5664200"/>
            <a:ext cx="4175125" cy="695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extract(rcvpkt,data)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deliver_data(data)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1">
                <a:solidFill>
                  <a:srgbClr val="FF0000"/>
                </a:solidFill>
                <a:latin typeface="Arial" pitchFamily="34" charset="0"/>
              </a:rPr>
              <a:t>sndpkt = make_pkt(ACK1, chksum)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6527" name="AutoShape 31"/>
          <p:cNvSpPr>
            <a:spLocks/>
          </p:cNvSpPr>
          <p:nvPr/>
        </p:nvSpPr>
        <p:spPr bwMode="auto">
          <a:xfrm flipH="1">
            <a:off x="1963738" y="3917950"/>
            <a:ext cx="490537" cy="1358900"/>
          </a:xfrm>
          <a:custGeom>
            <a:avLst/>
            <a:gdLst>
              <a:gd name="T0" fmla="*/ 39 w 619"/>
              <a:gd name="T1" fmla="*/ 1136 h 1815"/>
              <a:gd name="T2" fmla="*/ 0 w 619"/>
              <a:gd name="T3" fmla="*/ 773 h 1815"/>
              <a:gd name="T4" fmla="*/ 0 w 619"/>
              <a:gd name="T5" fmla="*/ 0 h 1815"/>
              <a:gd name="T6" fmla="*/ 619 w 619"/>
              <a:gd name="T7" fmla="*/ 1815 h 18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6528" name="Line 32"/>
          <p:cNvSpPr>
            <a:spLocks noChangeShapeType="1"/>
          </p:cNvSpPr>
          <p:nvPr/>
        </p:nvSpPr>
        <p:spPr bwMode="auto">
          <a:xfrm>
            <a:off x="90488" y="4660900"/>
            <a:ext cx="192405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6529" name="Text Box 33"/>
          <p:cNvSpPr txBox="1">
            <a:spLocks noChangeArrowheads="1"/>
          </p:cNvSpPr>
          <p:nvPr/>
        </p:nvSpPr>
        <p:spPr bwMode="auto">
          <a:xfrm>
            <a:off x="9525" y="3824288"/>
            <a:ext cx="2360613" cy="638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rdt_rcv(rcvpkt) &amp;&amp;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(corrupt(rcvpkt) ||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     </a:t>
            </a:r>
            <a:r>
              <a:rPr lang="en-US" sz="1600" b="1">
                <a:solidFill>
                  <a:srgbClr val="FF0000"/>
                </a:solidFill>
                <a:latin typeface="Arial" pitchFamily="34" charset="0"/>
              </a:rPr>
              <a:t>has_seq1(rcvpkt))</a:t>
            </a:r>
          </a:p>
        </p:txBody>
      </p:sp>
      <p:sp>
        <p:nvSpPr>
          <p:cNvPr id="106530" name="Text Box 34"/>
          <p:cNvSpPr txBox="1">
            <a:spLocks noChangeArrowheads="1"/>
          </p:cNvSpPr>
          <p:nvPr/>
        </p:nvSpPr>
        <p:spPr bwMode="auto">
          <a:xfrm>
            <a:off x="0" y="4689475"/>
            <a:ext cx="2038350" cy="409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1">
                <a:solidFill>
                  <a:srgbClr val="FF0000"/>
                </a:solidFill>
                <a:latin typeface="Arial" pitchFamily="34" charset="0"/>
              </a:rPr>
              <a:t>udt_send(sndpkt)</a:t>
            </a:r>
          </a:p>
        </p:txBody>
      </p:sp>
      <p:sp>
        <p:nvSpPr>
          <p:cNvPr id="106531" name="Text Box 35"/>
          <p:cNvSpPr txBox="1">
            <a:spLocks noChangeArrowheads="1"/>
          </p:cNvSpPr>
          <p:nvPr/>
        </p:nvSpPr>
        <p:spPr bwMode="auto">
          <a:xfrm>
            <a:off x="3300413" y="4333875"/>
            <a:ext cx="2617787" cy="1008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3333CC"/>
                </a:solidFill>
                <a:latin typeface="Comic Sans MS" pitchFamily="66" charset="0"/>
              </a:rPr>
              <a:t>Fragmento da FSM do receptor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000">
              <a:solidFill>
                <a:srgbClr val="3333CC"/>
              </a:solidFill>
              <a:latin typeface="Comic Sans MS" pitchFamily="66" charset="0"/>
            </a:endParaRPr>
          </a:p>
        </p:txBody>
      </p:sp>
      <p:sp>
        <p:nvSpPr>
          <p:cNvPr id="106532" name="Line 36"/>
          <p:cNvSpPr>
            <a:spLocks noChangeShapeType="1"/>
          </p:cNvSpPr>
          <p:nvPr/>
        </p:nvSpPr>
        <p:spPr bwMode="auto">
          <a:xfrm>
            <a:off x="665163" y="2603500"/>
            <a:ext cx="7883525" cy="2757488"/>
          </a:xfrm>
          <a:prstGeom prst="line">
            <a:avLst/>
          </a:prstGeom>
          <a:noFill/>
          <a:ln w="9360">
            <a:solidFill>
              <a:srgbClr val="000000"/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6533" name="Text Box 37"/>
          <p:cNvSpPr txBox="1">
            <a:spLocks noChangeArrowheads="1"/>
          </p:cNvSpPr>
          <p:nvPr/>
        </p:nvSpPr>
        <p:spPr bwMode="auto">
          <a:xfrm>
            <a:off x="6854825" y="4103688"/>
            <a:ext cx="37941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</p:spTree>
    <p:extLst>
      <p:ext uri="{BB962C8B-B14F-4D97-AF65-F5344CB8AC3E}">
        <p14:creationId xmlns:p14="http://schemas.microsoft.com/office/powerpoint/2010/main" val="21144603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7522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3C63468F-DEBA-4CF6-B62D-F5E528599F0C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16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7523" name="Text Box 3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>
                <a:solidFill>
                  <a:srgbClr val="000000"/>
                </a:solidFill>
              </a:rPr>
              <a:t>rdt3.0: canais com erros </a:t>
            </a:r>
            <a:r>
              <a:rPr lang="pt-BR" i="1">
                <a:solidFill>
                  <a:srgbClr val="000000"/>
                </a:solidFill>
              </a:rPr>
              <a:t>e</a:t>
            </a:r>
            <a:r>
              <a:rPr lang="pt-BR">
                <a:solidFill>
                  <a:srgbClr val="000000"/>
                </a:solidFill>
              </a:rPr>
              <a:t> perdas</a:t>
            </a:r>
          </a:p>
        </p:txBody>
      </p:sp>
      <p:sp>
        <p:nvSpPr>
          <p:cNvPr id="107524" name="Text Box 4"/>
          <p:cNvSpPr txBox="1">
            <a:spLocks noChangeArrowheads="1"/>
          </p:cNvSpPr>
          <p:nvPr/>
        </p:nvSpPr>
        <p:spPr bwMode="auto">
          <a:xfrm>
            <a:off x="533400" y="1600200"/>
            <a:ext cx="403860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>
              <a:lnSpc>
                <a:spcPct val="90000"/>
              </a:lnSpc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 u="sng">
                <a:solidFill>
                  <a:srgbClr val="FF0000"/>
                </a:solidFill>
              </a:rPr>
              <a:t>Nova suposição:</a:t>
            </a:r>
            <a:r>
              <a:rPr lang="pt-BR" sz="2400">
                <a:solidFill>
                  <a:srgbClr val="000000"/>
                </a:solidFill>
              </a:rPr>
              <a:t> canal subjacente também pode perder pacotes (dados ou ACKs)</a:t>
            </a:r>
          </a:p>
          <a:p>
            <a:pPr marL="741363" lvl="1" indent="-28416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checksum, no. de seq., ACKs, retransmissões podem ajudar, mas não serão suficientes</a:t>
            </a:r>
          </a:p>
          <a:p>
            <a:pPr algn="l">
              <a:lnSpc>
                <a:spcPct val="90000"/>
              </a:lnSpc>
              <a:spcBef>
                <a:spcPts val="600"/>
              </a:spcBef>
              <a:buClrTx/>
              <a:buSz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 u="sng">
                <a:solidFill>
                  <a:srgbClr val="FF0000"/>
                </a:solidFill>
              </a:rPr>
              <a:t>P:</a:t>
            </a:r>
            <a:r>
              <a:rPr lang="pt-BR" sz="2400">
                <a:solidFill>
                  <a:srgbClr val="000000"/>
                </a:solidFill>
              </a:rPr>
              <a:t> como lidar com perdas?</a:t>
            </a:r>
          </a:p>
          <a:p>
            <a:pPr marL="741363" lvl="1" indent="-28416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remetente espera até ter certeza que se perdeu pacote ou ACK, e então retransmite</a:t>
            </a:r>
          </a:p>
          <a:p>
            <a:pPr marL="741363" lvl="1" indent="-28416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eca!: desvantagens?</a:t>
            </a:r>
          </a:p>
        </p:txBody>
      </p:sp>
      <p:sp>
        <p:nvSpPr>
          <p:cNvPr id="107525" name="Text Box 5"/>
          <p:cNvSpPr txBox="1">
            <a:spLocks noChangeArrowheads="1"/>
          </p:cNvSpPr>
          <p:nvPr/>
        </p:nvSpPr>
        <p:spPr bwMode="auto">
          <a:xfrm>
            <a:off x="4495800" y="1600200"/>
            <a:ext cx="40957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l">
              <a:lnSpc>
                <a:spcPct val="90000"/>
              </a:lnSpc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400" u="sng">
                <a:solidFill>
                  <a:srgbClr val="FF0000"/>
                </a:solidFill>
              </a:rPr>
              <a:t>Abordagem:</a:t>
            </a:r>
            <a:r>
              <a:rPr lang="pt-BR" sz="2400">
                <a:solidFill>
                  <a:srgbClr val="000000"/>
                </a:solidFill>
              </a:rPr>
              <a:t> remetente aguarda um tempo “razoável” pelo ACK 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retransmite se nenhum ACK for recebido neste intervalo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se pacote (ou ACK) apenas atrasado (e não perdido):</a:t>
            </a:r>
          </a:p>
          <a:p>
            <a:pPr marL="741363" lvl="1" indent="-28416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retransmissão será duplicada, mas uso de no. de seq. já cuida disto</a:t>
            </a:r>
          </a:p>
          <a:p>
            <a:pPr marL="741363" lvl="1" indent="-28416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receptor deve especificar no. de seq do pacote sendo reconhecido</a:t>
            </a:r>
          </a:p>
          <a:p>
            <a:pPr marL="341313" indent="-341313" algn="l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pt-BR" sz="2000">
                <a:solidFill>
                  <a:srgbClr val="000000"/>
                </a:solidFill>
              </a:rPr>
              <a:t>requer temporizador</a:t>
            </a:r>
          </a:p>
        </p:txBody>
      </p:sp>
    </p:spTree>
    <p:extLst>
      <p:ext uri="{BB962C8B-B14F-4D97-AF65-F5344CB8AC3E}">
        <p14:creationId xmlns:p14="http://schemas.microsoft.com/office/powerpoint/2010/main" val="30836515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8546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97371A19-1A7B-48D9-848E-A541F07AEDBB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17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8547" name="Text Box 3"/>
          <p:cNvSpPr txBox="1">
            <a:spLocks noChangeArrowheads="1"/>
          </p:cNvSpPr>
          <p:nvPr/>
        </p:nvSpPr>
        <p:spPr bwMode="auto">
          <a:xfrm>
            <a:off x="685800" y="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rdt3.0: remetente</a:t>
            </a:r>
          </a:p>
        </p:txBody>
      </p:sp>
      <p:sp>
        <p:nvSpPr>
          <p:cNvPr id="108548" name="Text Box 4"/>
          <p:cNvSpPr txBox="1">
            <a:spLocks noChangeArrowheads="1"/>
          </p:cNvSpPr>
          <p:nvPr/>
        </p:nvSpPr>
        <p:spPr bwMode="auto">
          <a:xfrm>
            <a:off x="3019425" y="1384300"/>
            <a:ext cx="3860800" cy="561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make_pkt(0, 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start_timer</a:t>
            </a:r>
          </a:p>
        </p:txBody>
      </p:sp>
      <p:sp>
        <p:nvSpPr>
          <p:cNvPr id="108549" name="Text Box 5"/>
          <p:cNvSpPr txBox="1">
            <a:spLocks noChangeArrowheads="1"/>
          </p:cNvSpPr>
          <p:nvPr/>
        </p:nvSpPr>
        <p:spPr bwMode="auto">
          <a:xfrm>
            <a:off x="3060700" y="1090613"/>
            <a:ext cx="1724025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108550" name="Line 6"/>
          <p:cNvSpPr>
            <a:spLocks noChangeShapeType="1"/>
          </p:cNvSpPr>
          <p:nvPr/>
        </p:nvSpPr>
        <p:spPr bwMode="auto">
          <a:xfrm>
            <a:off x="3162300" y="1428750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51" name="Line 7"/>
          <p:cNvSpPr>
            <a:spLocks noChangeShapeType="1"/>
          </p:cNvSpPr>
          <p:nvPr/>
        </p:nvSpPr>
        <p:spPr bwMode="auto">
          <a:xfrm>
            <a:off x="2749550" y="1544638"/>
            <a:ext cx="157163" cy="576262"/>
          </a:xfrm>
          <a:prstGeom prst="line">
            <a:avLst/>
          </a:prstGeom>
          <a:noFill/>
          <a:ln w="28440">
            <a:solidFill>
              <a:srgbClr val="0000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08552" name="Group 8"/>
          <p:cNvGrpSpPr>
            <a:grpSpLocks/>
          </p:cNvGrpSpPr>
          <p:nvPr/>
        </p:nvGrpSpPr>
        <p:grpSpPr bwMode="auto">
          <a:xfrm>
            <a:off x="5360988" y="2090738"/>
            <a:ext cx="887412" cy="863600"/>
            <a:chOff x="3377" y="1317"/>
            <a:chExt cx="559" cy="544"/>
          </a:xfrm>
        </p:grpSpPr>
        <p:sp>
          <p:nvSpPr>
            <p:cNvPr id="108553" name="Oval 9"/>
            <p:cNvSpPr>
              <a:spLocks noChangeArrowheads="1"/>
            </p:cNvSpPr>
            <p:nvPr/>
          </p:nvSpPr>
          <p:spPr bwMode="auto">
            <a:xfrm>
              <a:off x="3377" y="1317"/>
              <a:ext cx="560" cy="545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554" name="Text Box 10"/>
            <p:cNvSpPr txBox="1">
              <a:spLocks noChangeArrowheads="1"/>
            </p:cNvSpPr>
            <p:nvPr/>
          </p:nvSpPr>
          <p:spPr bwMode="auto">
            <a:xfrm>
              <a:off x="3431" y="1353"/>
              <a:ext cx="450" cy="28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ACK0</a:t>
              </a:r>
            </a:p>
          </p:txBody>
        </p:sp>
      </p:grpSp>
      <p:sp>
        <p:nvSpPr>
          <p:cNvPr id="108555" name="AutoShape 11"/>
          <p:cNvSpPr>
            <a:spLocks/>
          </p:cNvSpPr>
          <p:nvPr/>
        </p:nvSpPr>
        <p:spPr bwMode="auto">
          <a:xfrm flipV="1">
            <a:off x="3384550" y="2071688"/>
            <a:ext cx="2090738" cy="163512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56" name="AutoShape 12"/>
          <p:cNvSpPr>
            <a:spLocks/>
          </p:cNvSpPr>
          <p:nvPr/>
        </p:nvSpPr>
        <p:spPr bwMode="auto">
          <a:xfrm>
            <a:off x="6069013" y="1674813"/>
            <a:ext cx="871537" cy="666750"/>
          </a:xfrm>
          <a:custGeom>
            <a:avLst/>
            <a:gdLst>
              <a:gd name="T0" fmla="*/ 0 w 549"/>
              <a:gd name="T1" fmla="*/ 306 h 420"/>
              <a:gd name="T2" fmla="*/ 87 w 549"/>
              <a:gd name="T3" fmla="*/ 420 h 420"/>
              <a:gd name="T4" fmla="*/ 0 w 549"/>
              <a:gd name="T5" fmla="*/ 0 h 420"/>
              <a:gd name="T6" fmla="*/ 549 w 549"/>
              <a:gd name="T7" fmla="*/ 420 h 42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549" h="420">
                <a:moveTo>
                  <a:pt x="0" y="306"/>
                </a:moveTo>
                <a:cubicBezTo>
                  <a:pt x="78" y="0"/>
                  <a:pt x="549" y="315"/>
                  <a:pt x="87" y="42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57" name="Text Box 13"/>
          <p:cNvSpPr txBox="1">
            <a:spLocks noChangeArrowheads="1"/>
          </p:cNvSpPr>
          <p:nvPr/>
        </p:nvSpPr>
        <p:spPr bwMode="auto">
          <a:xfrm>
            <a:off x="6481763" y="1196975"/>
            <a:ext cx="1704975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( corrupt(rcvpkt) ||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isACK(rcvpkt,1) )</a:t>
            </a:r>
          </a:p>
        </p:txBody>
      </p:sp>
      <p:sp>
        <p:nvSpPr>
          <p:cNvPr id="108558" name="Line 14"/>
          <p:cNvSpPr>
            <a:spLocks noChangeShapeType="1"/>
          </p:cNvSpPr>
          <p:nvPr/>
        </p:nvSpPr>
        <p:spPr bwMode="auto">
          <a:xfrm>
            <a:off x="6691313" y="1898650"/>
            <a:ext cx="1350962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08559" name="Group 15"/>
          <p:cNvGrpSpPr>
            <a:grpSpLocks/>
          </p:cNvGrpSpPr>
          <p:nvPr/>
        </p:nvGrpSpPr>
        <p:grpSpPr bwMode="auto">
          <a:xfrm>
            <a:off x="5453063" y="4005263"/>
            <a:ext cx="1187450" cy="849312"/>
            <a:chOff x="3435" y="2523"/>
            <a:chExt cx="748" cy="535"/>
          </a:xfrm>
        </p:grpSpPr>
        <p:sp>
          <p:nvSpPr>
            <p:cNvPr id="108560" name="Oval 16"/>
            <p:cNvSpPr>
              <a:spLocks noChangeArrowheads="1"/>
            </p:cNvSpPr>
            <p:nvPr/>
          </p:nvSpPr>
          <p:spPr bwMode="auto">
            <a:xfrm>
              <a:off x="3504" y="2523"/>
              <a:ext cx="595" cy="536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561" name="Text Box 17"/>
            <p:cNvSpPr txBox="1">
              <a:spLocks noChangeArrowheads="1"/>
            </p:cNvSpPr>
            <p:nvPr/>
          </p:nvSpPr>
          <p:spPr bwMode="auto">
            <a:xfrm>
              <a:off x="3435" y="2563"/>
              <a:ext cx="749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call 1 from above</a:t>
              </a:r>
            </a:p>
          </p:txBody>
        </p:sp>
      </p:grpSp>
      <p:sp>
        <p:nvSpPr>
          <p:cNvPr id="108562" name="AutoShape 18"/>
          <p:cNvSpPr>
            <a:spLocks/>
          </p:cNvSpPr>
          <p:nvPr/>
        </p:nvSpPr>
        <p:spPr bwMode="auto">
          <a:xfrm rot="16200000" flipV="1">
            <a:off x="2143919" y="3402806"/>
            <a:ext cx="1254125" cy="150813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63" name="AutoShape 19"/>
          <p:cNvSpPr>
            <a:spLocks/>
          </p:cNvSpPr>
          <p:nvPr/>
        </p:nvSpPr>
        <p:spPr bwMode="auto">
          <a:xfrm>
            <a:off x="3370263" y="4738688"/>
            <a:ext cx="2312987" cy="274637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64" name="AutoShape 20"/>
          <p:cNvSpPr>
            <a:spLocks/>
          </p:cNvSpPr>
          <p:nvPr/>
        </p:nvSpPr>
        <p:spPr bwMode="auto">
          <a:xfrm rot="5400000" flipH="1" flipV="1">
            <a:off x="5614194" y="3328194"/>
            <a:ext cx="1184275" cy="166687"/>
          </a:xfrm>
          <a:custGeom>
            <a:avLst/>
            <a:gdLst>
              <a:gd name="T0" fmla="*/ 0 w 2835"/>
              <a:gd name="T1" fmla="*/ 0 h 525"/>
              <a:gd name="T2" fmla="*/ 2835 w 2835"/>
              <a:gd name="T3" fmla="*/ 0 h 525"/>
              <a:gd name="T4" fmla="*/ 0 w 2835"/>
              <a:gd name="T5" fmla="*/ 0 h 525"/>
              <a:gd name="T6" fmla="*/ 2835 w 2835"/>
              <a:gd name="T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65" name="Text Box 21"/>
          <p:cNvSpPr txBox="1">
            <a:spLocks noChangeArrowheads="1"/>
          </p:cNvSpPr>
          <p:nvPr/>
        </p:nvSpPr>
        <p:spPr bwMode="auto">
          <a:xfrm>
            <a:off x="3316288" y="5224463"/>
            <a:ext cx="3444875" cy="552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sndpkt = make_pkt(1, data, checksum)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start_timer</a:t>
            </a:r>
          </a:p>
        </p:txBody>
      </p:sp>
      <p:sp>
        <p:nvSpPr>
          <p:cNvPr id="108566" name="Text Box 22"/>
          <p:cNvSpPr txBox="1">
            <a:spLocks noChangeArrowheads="1"/>
          </p:cNvSpPr>
          <p:nvPr/>
        </p:nvSpPr>
        <p:spPr bwMode="auto">
          <a:xfrm>
            <a:off x="3316288" y="4941888"/>
            <a:ext cx="1724025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rdt_send(data)</a:t>
            </a:r>
          </a:p>
        </p:txBody>
      </p:sp>
      <p:sp>
        <p:nvSpPr>
          <p:cNvPr id="108567" name="Line 23"/>
          <p:cNvSpPr>
            <a:spLocks noChangeShapeType="1"/>
          </p:cNvSpPr>
          <p:nvPr/>
        </p:nvSpPr>
        <p:spPr bwMode="auto">
          <a:xfrm>
            <a:off x="3435350" y="5253038"/>
            <a:ext cx="2598738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68" name="Text Box 24"/>
          <p:cNvSpPr txBox="1">
            <a:spLocks noChangeArrowheads="1"/>
          </p:cNvSpPr>
          <p:nvPr/>
        </p:nvSpPr>
        <p:spPr bwMode="auto">
          <a:xfrm>
            <a:off x="6280150" y="3106738"/>
            <a:ext cx="2149475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&amp;&amp; isACK(rcvpkt,0)</a:t>
            </a:r>
            <a:r>
              <a:rPr lang="en-US" sz="1000">
                <a:solidFill>
                  <a:srgbClr val="000000"/>
                </a:solidFill>
                <a:latin typeface="Arial" pitchFamily="34" charset="0"/>
              </a:rPr>
              <a:t> </a:t>
            </a:r>
          </a:p>
        </p:txBody>
      </p:sp>
      <p:sp>
        <p:nvSpPr>
          <p:cNvPr id="108569" name="Line 25"/>
          <p:cNvSpPr>
            <a:spLocks noChangeShapeType="1"/>
          </p:cNvSpPr>
          <p:nvPr/>
        </p:nvSpPr>
        <p:spPr bwMode="auto">
          <a:xfrm>
            <a:off x="6396038" y="3817938"/>
            <a:ext cx="141922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70" name="Text Box 26"/>
          <p:cNvSpPr txBox="1">
            <a:spLocks noChangeArrowheads="1"/>
          </p:cNvSpPr>
          <p:nvPr/>
        </p:nvSpPr>
        <p:spPr bwMode="auto">
          <a:xfrm>
            <a:off x="1290638" y="5062538"/>
            <a:ext cx="1622425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&amp;&amp;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( corrupt(rcvpkt) ||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isACK(rcvpkt,0) )</a:t>
            </a:r>
          </a:p>
        </p:txBody>
      </p:sp>
      <p:sp>
        <p:nvSpPr>
          <p:cNvPr id="108571" name="Line 27"/>
          <p:cNvSpPr>
            <a:spLocks noChangeShapeType="1"/>
          </p:cNvSpPr>
          <p:nvPr/>
        </p:nvSpPr>
        <p:spPr bwMode="auto">
          <a:xfrm>
            <a:off x="1393825" y="5788025"/>
            <a:ext cx="1254125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72" name="Text Box 28"/>
          <p:cNvSpPr txBox="1">
            <a:spLocks noChangeArrowheads="1"/>
          </p:cNvSpPr>
          <p:nvPr/>
        </p:nvSpPr>
        <p:spPr bwMode="auto">
          <a:xfrm>
            <a:off x="908050" y="2865438"/>
            <a:ext cx="1912938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  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&amp;&amp; notcorrupt(rcvpkt) 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&amp;&amp; isACK(rcvpkt,1)</a:t>
            </a:r>
            <a:r>
              <a:rPr lang="en-US" sz="1000">
                <a:solidFill>
                  <a:srgbClr val="000000"/>
                </a:solidFill>
                <a:latin typeface="Arial" pitchFamily="34" charset="0"/>
              </a:rPr>
              <a:t> </a:t>
            </a:r>
          </a:p>
        </p:txBody>
      </p:sp>
      <p:sp>
        <p:nvSpPr>
          <p:cNvPr id="108573" name="Line 29"/>
          <p:cNvSpPr>
            <a:spLocks noChangeShapeType="1"/>
          </p:cNvSpPr>
          <p:nvPr/>
        </p:nvSpPr>
        <p:spPr bwMode="auto">
          <a:xfrm>
            <a:off x="1035050" y="3605213"/>
            <a:ext cx="1517650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74" name="Text Box 30"/>
          <p:cNvSpPr txBox="1">
            <a:spLocks noChangeArrowheads="1"/>
          </p:cNvSpPr>
          <p:nvPr/>
        </p:nvSpPr>
        <p:spPr bwMode="auto">
          <a:xfrm>
            <a:off x="6300788" y="3798888"/>
            <a:ext cx="1514475" cy="1793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stop_timer</a:t>
            </a:r>
          </a:p>
        </p:txBody>
      </p:sp>
      <p:sp>
        <p:nvSpPr>
          <p:cNvPr id="108575" name="Text Box 31"/>
          <p:cNvSpPr txBox="1">
            <a:spLocks noChangeArrowheads="1"/>
          </p:cNvSpPr>
          <p:nvPr/>
        </p:nvSpPr>
        <p:spPr bwMode="auto">
          <a:xfrm>
            <a:off x="900113" y="3578225"/>
            <a:ext cx="1514475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stop_timer</a:t>
            </a:r>
          </a:p>
        </p:txBody>
      </p:sp>
      <p:sp>
        <p:nvSpPr>
          <p:cNvPr id="108576" name="AutoShape 32"/>
          <p:cNvSpPr>
            <a:spLocks/>
          </p:cNvSpPr>
          <p:nvPr/>
        </p:nvSpPr>
        <p:spPr bwMode="auto">
          <a:xfrm>
            <a:off x="6238875" y="2338388"/>
            <a:ext cx="461963" cy="682625"/>
          </a:xfrm>
          <a:custGeom>
            <a:avLst/>
            <a:gdLst>
              <a:gd name="T0" fmla="*/ 0 w 291"/>
              <a:gd name="T1" fmla="*/ 120 h 430"/>
              <a:gd name="T2" fmla="*/ 15 w 291"/>
              <a:gd name="T3" fmla="*/ 255 h 430"/>
              <a:gd name="T4" fmla="*/ 0 w 291"/>
              <a:gd name="T5" fmla="*/ 0 h 430"/>
              <a:gd name="T6" fmla="*/ 291 w 291"/>
              <a:gd name="T7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291" h="430">
                <a:moveTo>
                  <a:pt x="0" y="120"/>
                </a:moveTo>
                <a:cubicBezTo>
                  <a:pt x="291" y="0"/>
                  <a:pt x="259" y="430"/>
                  <a:pt x="15" y="25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77" name="Text Box 33"/>
          <p:cNvSpPr txBox="1">
            <a:spLocks noChangeArrowheads="1"/>
          </p:cNvSpPr>
          <p:nvPr/>
        </p:nvSpPr>
        <p:spPr bwMode="auto">
          <a:xfrm>
            <a:off x="6592888" y="2279650"/>
            <a:ext cx="1114425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timeout</a:t>
            </a:r>
          </a:p>
        </p:txBody>
      </p:sp>
      <p:sp>
        <p:nvSpPr>
          <p:cNvPr id="108578" name="Line 34"/>
          <p:cNvSpPr>
            <a:spLocks noChangeShapeType="1"/>
          </p:cNvSpPr>
          <p:nvPr/>
        </p:nvSpPr>
        <p:spPr bwMode="auto">
          <a:xfrm>
            <a:off x="6681788" y="2533650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79" name="AutoShape 35"/>
          <p:cNvSpPr>
            <a:spLocks/>
          </p:cNvSpPr>
          <p:nvPr/>
        </p:nvSpPr>
        <p:spPr bwMode="auto">
          <a:xfrm>
            <a:off x="2230438" y="4702175"/>
            <a:ext cx="692150" cy="631825"/>
          </a:xfrm>
          <a:custGeom>
            <a:avLst/>
            <a:gdLst>
              <a:gd name="T0" fmla="*/ 436 w 436"/>
              <a:gd name="T1" fmla="*/ 101 h 398"/>
              <a:gd name="T2" fmla="*/ 300 w 436"/>
              <a:gd name="T3" fmla="*/ 0 h 398"/>
              <a:gd name="T4" fmla="*/ 0 w 436"/>
              <a:gd name="T5" fmla="*/ 0 h 398"/>
              <a:gd name="T6" fmla="*/ 436 w 436"/>
              <a:gd name="T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436" h="398">
                <a:moveTo>
                  <a:pt x="436" y="101"/>
                </a:moveTo>
                <a:cubicBezTo>
                  <a:pt x="367" y="398"/>
                  <a:pt x="0" y="31"/>
                  <a:pt x="300" y="0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80" name="AutoShape 36"/>
          <p:cNvSpPr>
            <a:spLocks/>
          </p:cNvSpPr>
          <p:nvPr/>
        </p:nvSpPr>
        <p:spPr bwMode="auto">
          <a:xfrm>
            <a:off x="2030413" y="4413250"/>
            <a:ext cx="571500" cy="420688"/>
          </a:xfrm>
          <a:custGeom>
            <a:avLst/>
            <a:gdLst>
              <a:gd name="T0" fmla="*/ 900 w 900"/>
              <a:gd name="T1" fmla="*/ 360 h 662"/>
              <a:gd name="T2" fmla="*/ 825 w 900"/>
              <a:gd name="T3" fmla="*/ 15 h 662"/>
              <a:gd name="T4" fmla="*/ 0 w 900"/>
              <a:gd name="T5" fmla="*/ 0 h 662"/>
              <a:gd name="T6" fmla="*/ 900 w 900"/>
              <a:gd name="T7" fmla="*/ 662 h 66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900" h="662">
                <a:moveTo>
                  <a:pt x="900" y="360"/>
                </a:moveTo>
                <a:cubicBezTo>
                  <a:pt x="171" y="662"/>
                  <a:pt x="0" y="0"/>
                  <a:pt x="825" y="15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81" name="Text Box 37"/>
          <p:cNvSpPr txBox="1">
            <a:spLocks noChangeArrowheads="1"/>
          </p:cNvSpPr>
          <p:nvPr/>
        </p:nvSpPr>
        <p:spPr bwMode="auto">
          <a:xfrm>
            <a:off x="628650" y="4460875"/>
            <a:ext cx="1824038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start_timer</a:t>
            </a:r>
          </a:p>
        </p:txBody>
      </p:sp>
      <p:sp>
        <p:nvSpPr>
          <p:cNvPr id="108582" name="Text Box 38"/>
          <p:cNvSpPr txBox="1">
            <a:spLocks noChangeArrowheads="1"/>
          </p:cNvSpPr>
          <p:nvPr/>
        </p:nvSpPr>
        <p:spPr bwMode="auto">
          <a:xfrm>
            <a:off x="642938" y="4206875"/>
            <a:ext cx="1114425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timeout</a:t>
            </a:r>
          </a:p>
        </p:txBody>
      </p:sp>
      <p:sp>
        <p:nvSpPr>
          <p:cNvPr id="108583" name="Line 39"/>
          <p:cNvSpPr>
            <a:spLocks noChangeShapeType="1"/>
          </p:cNvSpPr>
          <p:nvPr/>
        </p:nvSpPr>
        <p:spPr bwMode="auto">
          <a:xfrm>
            <a:off x="746125" y="4489450"/>
            <a:ext cx="990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84" name="AutoShape 40"/>
          <p:cNvSpPr>
            <a:spLocks/>
          </p:cNvSpPr>
          <p:nvPr/>
        </p:nvSpPr>
        <p:spPr bwMode="auto">
          <a:xfrm>
            <a:off x="6426200" y="4373563"/>
            <a:ext cx="579438" cy="890587"/>
          </a:xfrm>
          <a:custGeom>
            <a:avLst/>
            <a:gdLst>
              <a:gd name="T0" fmla="*/ 31 w 322"/>
              <a:gd name="T1" fmla="*/ 120 h 483"/>
              <a:gd name="T2" fmla="*/ 0 w 322"/>
              <a:gd name="T3" fmla="*/ 183 h 483"/>
              <a:gd name="T4" fmla="*/ 0 w 322"/>
              <a:gd name="T5" fmla="*/ 0 h 483"/>
              <a:gd name="T6" fmla="*/ 322 w 322"/>
              <a:gd name="T7" fmla="*/ 483 h 483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322" h="483">
                <a:moveTo>
                  <a:pt x="31" y="120"/>
                </a:moveTo>
                <a:cubicBezTo>
                  <a:pt x="322" y="0"/>
                  <a:pt x="64" y="483"/>
                  <a:pt x="0" y="18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85" name="Text Box 41"/>
          <p:cNvSpPr txBox="1">
            <a:spLocks noChangeArrowheads="1"/>
          </p:cNvSpPr>
          <p:nvPr/>
        </p:nvSpPr>
        <p:spPr bwMode="auto">
          <a:xfrm>
            <a:off x="1036638" y="1874838"/>
            <a:ext cx="1428750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</a:t>
            </a:r>
          </a:p>
        </p:txBody>
      </p:sp>
      <p:grpSp>
        <p:nvGrpSpPr>
          <p:cNvPr id="108586" name="Group 42"/>
          <p:cNvGrpSpPr>
            <a:grpSpLocks/>
          </p:cNvGrpSpPr>
          <p:nvPr/>
        </p:nvGrpSpPr>
        <p:grpSpPr bwMode="auto">
          <a:xfrm>
            <a:off x="2419350" y="2135188"/>
            <a:ext cx="1187450" cy="849312"/>
            <a:chOff x="1524" y="1345"/>
            <a:chExt cx="748" cy="535"/>
          </a:xfrm>
        </p:grpSpPr>
        <p:sp>
          <p:nvSpPr>
            <p:cNvPr id="108587" name="Oval 43"/>
            <p:cNvSpPr>
              <a:spLocks noChangeArrowheads="1"/>
            </p:cNvSpPr>
            <p:nvPr/>
          </p:nvSpPr>
          <p:spPr bwMode="auto">
            <a:xfrm>
              <a:off x="1593" y="1345"/>
              <a:ext cx="595" cy="536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588" name="Text Box 44"/>
            <p:cNvSpPr txBox="1">
              <a:spLocks noChangeArrowheads="1"/>
            </p:cNvSpPr>
            <p:nvPr/>
          </p:nvSpPr>
          <p:spPr bwMode="auto">
            <a:xfrm>
              <a:off x="1524" y="1385"/>
              <a:ext cx="749" cy="38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</a:t>
              </a: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call 0from above</a:t>
              </a:r>
            </a:p>
          </p:txBody>
        </p:sp>
      </p:grpSp>
      <p:sp>
        <p:nvSpPr>
          <p:cNvPr id="108589" name="Line 45"/>
          <p:cNvSpPr>
            <a:spLocks noChangeShapeType="1"/>
          </p:cNvSpPr>
          <p:nvPr/>
        </p:nvSpPr>
        <p:spPr bwMode="auto">
          <a:xfrm>
            <a:off x="1123950" y="2160588"/>
            <a:ext cx="110172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grpSp>
        <p:nvGrpSpPr>
          <p:cNvPr id="108590" name="Group 46"/>
          <p:cNvGrpSpPr>
            <a:grpSpLocks/>
          </p:cNvGrpSpPr>
          <p:nvPr/>
        </p:nvGrpSpPr>
        <p:grpSpPr bwMode="auto">
          <a:xfrm>
            <a:off x="2630488" y="3989388"/>
            <a:ext cx="887412" cy="863600"/>
            <a:chOff x="1657" y="2513"/>
            <a:chExt cx="559" cy="544"/>
          </a:xfrm>
        </p:grpSpPr>
        <p:sp>
          <p:nvSpPr>
            <p:cNvPr id="108591" name="Oval 47"/>
            <p:cNvSpPr>
              <a:spLocks noChangeArrowheads="1"/>
            </p:cNvSpPr>
            <p:nvPr/>
          </p:nvSpPr>
          <p:spPr bwMode="auto">
            <a:xfrm>
              <a:off x="1657" y="2513"/>
              <a:ext cx="560" cy="545"/>
            </a:xfrm>
            <a:prstGeom prst="ellipse">
              <a:avLst/>
            </a:prstGeom>
            <a:solidFill>
              <a:srgbClr val="FFFFFF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8592" name="Text Box 48"/>
            <p:cNvSpPr txBox="1">
              <a:spLocks noChangeArrowheads="1"/>
            </p:cNvSpPr>
            <p:nvPr/>
          </p:nvSpPr>
          <p:spPr bwMode="auto">
            <a:xfrm>
              <a:off x="1711" y="2549"/>
              <a:ext cx="450" cy="28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</a:rPr>
                <a:t>Wait for ACK1</a:t>
              </a:r>
            </a:p>
          </p:txBody>
        </p:sp>
      </p:grpSp>
      <p:sp>
        <p:nvSpPr>
          <p:cNvPr id="108593" name="AutoShape 49"/>
          <p:cNvSpPr>
            <a:spLocks/>
          </p:cNvSpPr>
          <p:nvPr/>
        </p:nvSpPr>
        <p:spPr bwMode="auto">
          <a:xfrm flipH="1" flipV="1">
            <a:off x="2006600" y="1782763"/>
            <a:ext cx="579438" cy="890587"/>
          </a:xfrm>
          <a:custGeom>
            <a:avLst/>
            <a:gdLst>
              <a:gd name="T0" fmla="*/ 31 w 322"/>
              <a:gd name="T1" fmla="*/ 120 h 483"/>
              <a:gd name="T2" fmla="*/ 0 w 322"/>
              <a:gd name="T3" fmla="*/ 183 h 483"/>
              <a:gd name="T4" fmla="*/ 0 w 322"/>
              <a:gd name="T5" fmla="*/ 0 h 483"/>
              <a:gd name="T6" fmla="*/ 322 w 322"/>
              <a:gd name="T7" fmla="*/ 483 h 483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322" h="483">
                <a:moveTo>
                  <a:pt x="31" y="120"/>
                </a:moveTo>
                <a:cubicBezTo>
                  <a:pt x="322" y="0"/>
                  <a:pt x="64" y="483"/>
                  <a:pt x="0" y="183"/>
                </a:cubicBezTo>
              </a:path>
            </a:pathLst>
          </a:custGeom>
          <a:noFill/>
          <a:ln w="1908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08594" name="Text Box 50"/>
          <p:cNvSpPr txBox="1">
            <a:spLocks noChangeArrowheads="1"/>
          </p:cNvSpPr>
          <p:nvPr/>
        </p:nvSpPr>
        <p:spPr bwMode="auto">
          <a:xfrm>
            <a:off x="7224713" y="4852988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  <p:sp>
        <p:nvSpPr>
          <p:cNvPr id="108595" name="Text Box 51"/>
          <p:cNvSpPr txBox="1">
            <a:spLocks noChangeArrowheads="1"/>
          </p:cNvSpPr>
          <p:nvPr/>
        </p:nvSpPr>
        <p:spPr bwMode="auto">
          <a:xfrm>
            <a:off x="6757988" y="4603750"/>
            <a:ext cx="1428750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rdt_rcv(rcvpkt)</a:t>
            </a:r>
          </a:p>
        </p:txBody>
      </p:sp>
      <p:sp>
        <p:nvSpPr>
          <p:cNvPr id="108596" name="Line 52"/>
          <p:cNvSpPr>
            <a:spLocks noChangeShapeType="1"/>
          </p:cNvSpPr>
          <p:nvPr/>
        </p:nvSpPr>
        <p:spPr bwMode="auto">
          <a:xfrm>
            <a:off x="6845300" y="4889500"/>
            <a:ext cx="1101725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08597" name="Text Box 53"/>
          <p:cNvSpPr txBox="1">
            <a:spLocks noChangeArrowheads="1"/>
          </p:cNvSpPr>
          <p:nvPr/>
        </p:nvSpPr>
        <p:spPr bwMode="auto">
          <a:xfrm>
            <a:off x="7127875" y="1847850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  <p:sp>
        <p:nvSpPr>
          <p:cNvPr id="108598" name="Text Box 54"/>
          <p:cNvSpPr txBox="1">
            <a:spLocks noChangeArrowheads="1"/>
          </p:cNvSpPr>
          <p:nvPr/>
        </p:nvSpPr>
        <p:spPr bwMode="auto">
          <a:xfrm>
            <a:off x="1476375" y="2124075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  <p:sp>
        <p:nvSpPr>
          <p:cNvPr id="108599" name="Text Box 55"/>
          <p:cNvSpPr txBox="1">
            <a:spLocks noChangeArrowheads="1"/>
          </p:cNvSpPr>
          <p:nvPr/>
        </p:nvSpPr>
        <p:spPr bwMode="auto">
          <a:xfrm>
            <a:off x="1879600" y="5794375"/>
            <a:ext cx="32385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000000"/>
                </a:solidFill>
                <a:latin typeface="Symbol" pitchFamily="18" charset="2"/>
              </a:rPr>
              <a:t></a:t>
            </a:r>
          </a:p>
        </p:txBody>
      </p:sp>
      <p:sp>
        <p:nvSpPr>
          <p:cNvPr id="108600" name="Text Box 56"/>
          <p:cNvSpPr txBox="1">
            <a:spLocks noChangeArrowheads="1"/>
          </p:cNvSpPr>
          <p:nvPr/>
        </p:nvSpPr>
        <p:spPr bwMode="auto">
          <a:xfrm>
            <a:off x="6570663" y="2516188"/>
            <a:ext cx="2116137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udt_send(sndpkt)</a:t>
            </a: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  <a:latin typeface="Arial" pitchFamily="34" charset="0"/>
              </a:rPr>
              <a:t>start_timer</a:t>
            </a:r>
          </a:p>
        </p:txBody>
      </p:sp>
    </p:spTree>
    <p:extLst>
      <p:ext uri="{BB962C8B-B14F-4D97-AF65-F5344CB8AC3E}">
        <p14:creationId xmlns:p14="http://schemas.microsoft.com/office/powerpoint/2010/main" val="8769639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09570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BCA2BD5B-F5AE-42BD-9DEF-D7C5A3BC3246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18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9571" name="Text Box 3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rdt3.0 em ação</a:t>
            </a:r>
          </a:p>
        </p:txBody>
      </p:sp>
      <p:pic>
        <p:nvPicPr>
          <p:cNvPr id="10957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50" y="1485900"/>
            <a:ext cx="8428038" cy="4389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48344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400">
                <a:solidFill>
                  <a:srgbClr val="000000"/>
                </a:solidFill>
              </a:rPr>
              <a:t>3: Camada de Transporte</a:t>
            </a:r>
          </a:p>
        </p:txBody>
      </p:sp>
      <p:sp>
        <p:nvSpPr>
          <p:cNvPr id="110594" name="Text Box 2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000000"/>
                </a:solidFill>
              </a:rPr>
              <a:t>3a-</a:t>
            </a:r>
            <a:fld id="{7A56481D-9DB8-4C7C-8427-FFED9257A1C1}" type="slidenum">
              <a:rPr lang="en-US" sz="14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19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10595" name="Text Box 3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600">
                <a:solidFill>
                  <a:srgbClr val="000000"/>
                </a:solidFill>
              </a:rPr>
              <a:t>rdt3.0 em ação</a:t>
            </a:r>
          </a:p>
        </p:txBody>
      </p:sp>
      <p:pic>
        <p:nvPicPr>
          <p:cNvPr id="11059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5" y="1524000"/>
            <a:ext cx="8218488" cy="4254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415601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1"/>
          <p:cNvSpPr>
            <a:spLocks noChangeArrowheads="1"/>
          </p:cNvSpPr>
          <p:nvPr/>
        </p:nvSpPr>
        <p:spPr bwMode="auto">
          <a:xfrm>
            <a:off x="0" y="175260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11618" name="Rectangle 2"/>
          <p:cNvSpPr>
            <a:spLocks noChangeArrowheads="1"/>
          </p:cNvSpPr>
          <p:nvPr/>
        </p:nvSpPr>
        <p:spPr bwMode="auto">
          <a:xfrm>
            <a:off x="1588" y="1889125"/>
            <a:ext cx="180975" cy="504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l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900">
                <a:solidFill>
                  <a:srgbClr val="000000"/>
                </a:solidFill>
                <a:latin typeface="Arial" pitchFamily="34" charset="0"/>
              </a:rPr>
              <a:t/>
            </a:r>
            <a:br>
              <a:rPr lang="fr-FR" sz="900">
                <a:solidFill>
                  <a:srgbClr val="000000"/>
                </a:solidFill>
                <a:latin typeface="Arial" pitchFamily="34" charset="0"/>
              </a:rPr>
            </a:br>
            <a:endParaRPr lang="fr-FR" sz="900">
              <a:solidFill>
                <a:srgbClr val="000000"/>
              </a:solidFill>
              <a:latin typeface="Arial" pitchFamily="34" charset="0"/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9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11619" name="Rectangle 3"/>
          <p:cNvSpPr>
            <a:spLocks noChangeArrowheads="1"/>
          </p:cNvSpPr>
          <p:nvPr/>
        </p:nvSpPr>
        <p:spPr bwMode="auto">
          <a:xfrm>
            <a:off x="1588" y="4670425"/>
            <a:ext cx="180975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l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900">
              <a:solidFill>
                <a:srgbClr val="000000"/>
              </a:solidFill>
              <a:latin typeface="Arial" pitchFamily="34" charset="0"/>
            </a:endParaRPr>
          </a:p>
          <a:p>
            <a:pPr algn="l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900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11162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52413" y="-171450"/>
            <a:ext cx="9144001" cy="7305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11621" name="Rectangle 5"/>
          <p:cNvSpPr>
            <a:spLocks noChangeArrowheads="1"/>
          </p:cNvSpPr>
          <p:nvPr/>
        </p:nvSpPr>
        <p:spPr bwMode="auto">
          <a:xfrm>
            <a:off x="839788" y="6307138"/>
            <a:ext cx="4652962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800" b="1">
                <a:solidFill>
                  <a:srgbClr val="000000"/>
                </a:solidFill>
                <a:latin typeface="Arial" pitchFamily="34" charset="0"/>
              </a:rPr>
              <a:t>Diagramme d’état d’un protocole Internet</a:t>
            </a:r>
          </a:p>
        </p:txBody>
      </p:sp>
    </p:spTree>
    <p:extLst>
      <p:ext uri="{BB962C8B-B14F-4D97-AF65-F5344CB8AC3E}">
        <p14:creationId xmlns:p14="http://schemas.microsoft.com/office/powerpoint/2010/main" val="349672427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1416</Words>
  <Application>Microsoft Office PowerPoint</Application>
  <PresentationFormat>Apresentação na tela (4:3)</PresentationFormat>
  <Paragraphs>341</Paragraphs>
  <Slides>20</Slides>
  <Notes>20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0</vt:i4>
      </vt:variant>
      <vt:variant>
        <vt:lpstr>Títulos de slides</vt:lpstr>
      </vt:variant>
      <vt:variant>
        <vt:i4>20</vt:i4>
      </vt:variant>
    </vt:vector>
  </HeadingPairs>
  <TitlesOfParts>
    <vt:vector size="21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Mauro Oliveira</dc:creator>
  <cp:lastModifiedBy>Mauro Oliveira</cp:lastModifiedBy>
  <cp:revision>11</cp:revision>
  <dcterms:created xsi:type="dcterms:W3CDTF">2013-01-16T22:59:53Z</dcterms:created>
  <dcterms:modified xsi:type="dcterms:W3CDTF">2014-04-04T19:19:00Z</dcterms:modified>
</cp:coreProperties>
</file>