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6" r:id="rId2"/>
    <p:sldId id="398" r:id="rId3"/>
    <p:sldId id="326" r:id="rId4"/>
    <p:sldId id="403" r:id="rId5"/>
    <p:sldId id="272" r:id="rId6"/>
    <p:sldId id="330" r:id="rId7"/>
    <p:sldId id="331" r:id="rId8"/>
    <p:sldId id="405" r:id="rId9"/>
    <p:sldId id="404" r:id="rId10"/>
    <p:sldId id="410" r:id="rId11"/>
    <p:sldId id="411" r:id="rId12"/>
    <p:sldId id="321" r:id="rId13"/>
    <p:sldId id="322" r:id="rId14"/>
    <p:sldId id="328" r:id="rId15"/>
    <p:sldId id="329" r:id="rId16"/>
    <p:sldId id="415" r:id="rId17"/>
    <p:sldId id="271" r:id="rId18"/>
    <p:sldId id="302" r:id="rId19"/>
    <p:sldId id="303" r:id="rId20"/>
    <p:sldId id="315" r:id="rId21"/>
    <p:sldId id="333" r:id="rId22"/>
    <p:sldId id="327" r:id="rId23"/>
    <p:sldId id="332" r:id="rId24"/>
    <p:sldId id="323" r:id="rId25"/>
    <p:sldId id="369" r:id="rId26"/>
    <p:sldId id="297" r:id="rId27"/>
    <p:sldId id="406" r:id="rId28"/>
    <p:sldId id="370" r:id="rId29"/>
    <p:sldId id="374" r:id="rId30"/>
    <p:sldId id="375" r:id="rId31"/>
    <p:sldId id="396" r:id="rId32"/>
    <p:sldId id="397" r:id="rId33"/>
    <p:sldId id="382" r:id="rId34"/>
    <p:sldId id="334" r:id="rId35"/>
    <p:sldId id="408" r:id="rId36"/>
    <p:sldId id="412" r:id="rId37"/>
    <p:sldId id="413" r:id="rId38"/>
    <p:sldId id="414" r:id="rId39"/>
    <p:sldId id="409" r:id="rId40"/>
    <p:sldId id="279" r:id="rId41"/>
    <p:sldId id="281" r:id="rId42"/>
    <p:sldId id="282" r:id="rId43"/>
    <p:sldId id="284" r:id="rId44"/>
  </p:sldIdLst>
  <p:sldSz cx="10080625" cy="755967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9" autoAdjust="0"/>
    <p:restoredTop sz="94660"/>
  </p:normalViewPr>
  <p:slideViewPr>
    <p:cSldViewPr>
      <p:cViewPr>
        <p:scale>
          <a:sx n="50" d="100"/>
          <a:sy n="50" d="100"/>
        </p:scale>
        <p:origin x="-798" y="-27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30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>
              <a:ln>
                <a:noFill/>
              </a:ln>
              <a:latin typeface="Liberation Sans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3" name="Espaço Reservado para Data 2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>
              <a:ln>
                <a:noFill/>
              </a:ln>
              <a:latin typeface="Liberation Sans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4" name="Espaço Reservado para Rodapé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t-BR" sz="1400" b="0" i="0" u="none" strike="noStrike" kern="1200">
              <a:ln>
                <a:noFill/>
              </a:ln>
              <a:latin typeface="Liberation Sans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5" name="Espaço Reservado para Número de Slide 4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AE703E1-0AD2-4DEE-8416-5BF7D36E215F}" type="slidenum">
              <a:t>‹nº›</a:t>
            </a:fld>
            <a:endParaRPr lang="pt-BR" sz="1400" b="0" i="0" u="none" strike="noStrike" kern="1200">
              <a:ln>
                <a:noFill/>
              </a:ln>
              <a:latin typeface="Liberation Sans" pitchFamily="18"/>
              <a:ea typeface="WenQuanYi Micro Hei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16961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Espaço Reservado para Cabeçalho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AC9AC0-E4B8-463D-9584-93CDDB7D3DB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793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t-BR" sz="2000" b="0" i="0" u="none" strike="noStrike" kern="1200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Temos vários padrões, cada um com</a:t>
            </a:r>
            <a:r>
              <a:rPr lang="pt-BR" baseline="0" dirty="0" smtClean="0"/>
              <a:t> seus conceitos. O que ocorre quando utilizamos ontologias é um mapeamento desses conceitos para um MODELO DE REFERÊNCIA.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14D11-5FB4-44F5-9C18-77F4CD544869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032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0718" indent="-260718" algn="l" defTabSz="1042873" hangingPunct="1">
              <a:buFontTx/>
              <a:buAutoNum type="arabicParenR"/>
              <a:defRPr/>
            </a:pPr>
            <a:r>
              <a:rPr lang="pt-BR" dirty="0" smtClean="0"/>
              <a:t>A</a:t>
            </a:r>
            <a:r>
              <a:rPr lang="pt-BR" baseline="0" dirty="0" smtClean="0"/>
              <a:t> Solução foi utilizar os padrões a serem integrados simplesmente como uma fonte de informações sobre o escopo do domínio a ser delimitado. Feito isso, a estratégia foi esquecer momentaneamente os padrões é criar uma modelo cujo o objetivo seria a representação do fenômeno (eletrofisiologia cardíaca) em uma linguagem expressiva de representação (</a:t>
            </a:r>
            <a:r>
              <a:rPr lang="pt-BR" baseline="0" dirty="0" err="1" smtClean="0"/>
              <a:t>OntoUML</a:t>
            </a:r>
            <a:r>
              <a:rPr lang="pt-BR" baseline="0" dirty="0" smtClean="0"/>
              <a:t>) e sem fazer concessões que facilitassem o mapeamento para uma tecnologia particular de codificação ou classes específica de aplicações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14D11-5FB4-44F5-9C18-77F4CD544869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0718" indent="-260718" algn="l" defTabSz="1042873" hangingPunct="1">
              <a:buFontTx/>
              <a:buAutoNum type="arabicParenR"/>
              <a:defRPr/>
            </a:pPr>
            <a:r>
              <a:rPr lang="pt-BR" dirty="0" smtClean="0"/>
              <a:t>Com essa estratégia</a:t>
            </a:r>
            <a:r>
              <a:rPr lang="pt-BR" baseline="0" dirty="0" smtClean="0"/>
              <a:t> obteve-se o sucesso de integração desses padrões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14D11-5FB4-44F5-9C18-77F4CD544869}" type="slidenum">
              <a:rPr lang="pt-BR" smtClean="0"/>
              <a:pPr/>
              <a:t>32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 slide resume o projeto:</a:t>
            </a:r>
          </a:p>
          <a:p>
            <a:endParaRPr lang="pt-BR" dirty="0" smtClean="0"/>
          </a:p>
          <a:p>
            <a:r>
              <a:rPr lang="pt-BR" dirty="0" smtClean="0"/>
              <a:t>Animação 1) Será avaliada a </a:t>
            </a:r>
            <a:r>
              <a:rPr lang="pt-BR" baseline="0" dirty="0" smtClean="0"/>
              <a:t>conceituação por trás dos padrões e iniciativas (deve ser dito que as iniciativas encontram-se no nível de implementação, não adequado a ser usado como modelo de referência)</a:t>
            </a:r>
          </a:p>
          <a:p>
            <a:pPr marL="0" indent="0" algn="l" defTabSz="1042873" hangingPunct="1">
              <a:defRPr/>
            </a:pPr>
            <a:r>
              <a:rPr lang="pt-BR" dirty="0" smtClean="0"/>
              <a:t>Animação 2) Será criada uma conceituação compartilhada e comum</a:t>
            </a:r>
          </a:p>
          <a:p>
            <a:pPr marL="0" indent="0" algn="l" defTabSz="1042873" hangingPunct="1">
              <a:defRPr/>
            </a:pPr>
            <a:r>
              <a:rPr lang="pt-BR" dirty="0" smtClean="0"/>
              <a:t>Animação 3) Essa conceituação será formalizada como uma</a:t>
            </a:r>
            <a:r>
              <a:rPr lang="pt-BR" baseline="0" dirty="0" smtClean="0"/>
              <a:t> ontologia de referência para a área de saúde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14D11-5FB4-44F5-9C18-77F4CD544869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4263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E7AC9AC0-E4B8-463D-9584-93CDDB7D3DB1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20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56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47334" indent="-32589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303592" indent="-26071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825028" indent="-26071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346465" indent="-26071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867901" indent="-2607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389338" indent="-2607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910775" indent="-2607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432211" indent="-2607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AA3C5A9-EAA1-46F0-B407-FF23F7CF5C6C}" type="slidenum">
              <a:rPr lang="pt-BR" smtClean="0"/>
              <a:pPr eaLnBrk="1" hangingPunct="1"/>
              <a:t>43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EB3361-2665-4B7A-B4E5-28647DE6143F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09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3B065B-5871-4435-AEA4-36648494C579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05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22FCFB-EDDF-47F9-8FB4-CDDB47BA44B6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62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C5655-FB6C-4F2E-A9D9-BB78A66633D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08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588BDB-8A59-4CE1-89EB-67791C898E1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49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2717784-21D8-40D1-87A1-9C791BFCADF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33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D98A90-A504-4D43-BB0B-0D8069287C92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92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2AD8221-7785-4D82-8D53-FB2C56B5479E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88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A4EFE0-AE34-4DF0-A281-BAAF3EA9A5F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33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6BF758-EBDB-466E-97ED-00D390DDBD3F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19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6E225D-2FCF-4811-9B12-91EE4A843698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227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5520" y="972486"/>
            <a:ext cx="9072563" cy="5595167"/>
          </a:xfrm>
        </p:spPr>
        <p:txBody>
          <a:bodyPr/>
          <a:lstStyle>
            <a:lvl1pPr>
              <a:buFont typeface="Arial" pitchFamily="34" charset="0"/>
              <a:buNone/>
              <a:defRPr sz="2600" b="1">
                <a:solidFill>
                  <a:srgbClr val="1A4B7A"/>
                </a:solidFill>
              </a:defRPr>
            </a:lvl1pPr>
            <a:lvl2pPr marL="0" indent="0">
              <a:spcBef>
                <a:spcPts val="0"/>
              </a:spcBef>
              <a:buFont typeface="Arial" pitchFamily="34" charset="0"/>
              <a:buNone/>
              <a:defRPr sz="2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Arial" pitchFamily="34" charset="0"/>
              <a:buNone/>
              <a:defRPr sz="2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 typeface="Arial" pitchFamily="34" charset="0"/>
              <a:buNone/>
              <a:defRPr sz="2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itchFamily="34" charset="0"/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056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t-BR"/>
          </a:p>
        </p:txBody>
      </p:sp>
      <p:sp>
        <p:nvSpPr>
          <p:cNvPr id="3" name="Espaço Reservado para Tex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BR" sz="32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BR" sz="32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BR" sz="28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BR" sz="24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BR" sz="2000" b="0" i="0" u="none" strike="noStrike" kern="120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94D27BD-E8A1-484E-9E3F-B3709222DC33}" type="slidenum"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pt-BR" sz="4400" b="0" i="0" u="none" strike="noStrike" kern="1200">
          <a:ln>
            <a:noFill/>
          </a:ln>
          <a:latin typeface="Liberation Sans" pitchFamily="18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t-BR" sz="3200" b="0" i="0" u="none" strike="noStrike" kern="1200">
          <a:ln>
            <a:noFill/>
          </a:ln>
          <a:latin typeface="Liberation Sans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12" descr="circui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0" y="2238230"/>
            <a:ext cx="10080625" cy="2045663"/>
          </a:xfrm>
          <a:prstGeom prst="rect">
            <a:avLst/>
          </a:prstGeom>
          <a:solidFill>
            <a:srgbClr val="005CB8">
              <a:alpha val="6549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30" name="Retângulo 5"/>
          <p:cNvSpPr>
            <a:spLocks noChangeArrowheads="1"/>
          </p:cNvSpPr>
          <p:nvPr/>
        </p:nvSpPr>
        <p:spPr bwMode="auto">
          <a:xfrm>
            <a:off x="1203486" y="2457405"/>
            <a:ext cx="7725258" cy="157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/>
          <a:p>
            <a:pPr marL="108000" indent="0" algn="ctr">
              <a:buNone/>
            </a:pPr>
            <a:r>
              <a:rPr lang="pt-BR" sz="4000" b="1" i="1" dirty="0" smtClean="0">
                <a:solidFill>
                  <a:schemeClr val="bg1"/>
                </a:solidFill>
              </a:rPr>
              <a:t>Next </a:t>
            </a:r>
            <a:r>
              <a:rPr lang="pt-BR" sz="4000" b="1" i="1" dirty="0" smtClean="0">
                <a:solidFill>
                  <a:srgbClr val="FF0000"/>
                </a:solidFill>
              </a:rPr>
              <a:t>SAÚDE</a:t>
            </a:r>
          </a:p>
          <a:p>
            <a:pPr marL="108000" indent="0" algn="ctr">
              <a:buNone/>
            </a:pPr>
            <a:r>
              <a:rPr lang="pt-BR" sz="2800" b="1" i="1" dirty="0" smtClean="0">
                <a:solidFill>
                  <a:schemeClr val="bg1"/>
                </a:solidFill>
              </a:rPr>
              <a:t>Núcleo de </a:t>
            </a:r>
            <a:r>
              <a:rPr lang="pt-BR" sz="2800" b="1" i="1" dirty="0">
                <a:solidFill>
                  <a:schemeClr val="bg1"/>
                </a:solidFill>
              </a:rPr>
              <a:t>Inovação </a:t>
            </a:r>
            <a:r>
              <a:rPr lang="pt-BR" sz="2800" b="1" i="1" dirty="0" smtClean="0">
                <a:solidFill>
                  <a:schemeClr val="bg1"/>
                </a:solidFill>
              </a:rPr>
              <a:t> e Excelência  em Tecnologia da Informação em </a:t>
            </a:r>
            <a:r>
              <a:rPr lang="pt-BR" sz="2800" b="1" i="1" dirty="0" smtClean="0">
                <a:solidFill>
                  <a:srgbClr val="FF0000"/>
                </a:solidFill>
              </a:rPr>
              <a:t>Saúde</a:t>
            </a:r>
          </a:p>
        </p:txBody>
      </p:sp>
      <p:pic>
        <p:nvPicPr>
          <p:cNvPr id="3078" name="Picture 10" descr="link_ind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09" y="3680093"/>
            <a:ext cx="1753609" cy="49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2" descr="link_ind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09" y="3680093"/>
            <a:ext cx="1753609" cy="49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0" y="7034698"/>
            <a:ext cx="10080625" cy="5249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3" name="Imagem 6" descr="docto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m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6149641"/>
            <a:ext cx="360040" cy="31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648" y="6281467"/>
            <a:ext cx="435124" cy="36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356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43768" y="827509"/>
            <a:ext cx="979308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0">
              <a:buNone/>
            </a:pPr>
            <a:r>
              <a:rPr lang="pt-BR" sz="2000" dirty="0" smtClean="0"/>
              <a:t>A proposta do </a:t>
            </a:r>
            <a:r>
              <a:rPr lang="pt-BR" sz="2000" b="1" i="1" dirty="0" smtClean="0"/>
              <a:t>Núcleo de Inovação e Excelência em Tecnologia da Informação em Saúde (</a:t>
            </a:r>
            <a:r>
              <a:rPr lang="pt-BR" sz="2000" b="1" i="1" dirty="0" err="1" smtClean="0"/>
              <a:t>Next</a:t>
            </a:r>
            <a:r>
              <a:rPr lang="pt-BR" sz="2000" b="1" i="1" dirty="0" err="1" smtClean="0">
                <a:solidFill>
                  <a:srgbClr val="FF0000"/>
                </a:solidFill>
              </a:rPr>
              <a:t>SAUDE</a:t>
            </a:r>
            <a:r>
              <a:rPr lang="pt-BR" sz="2000" b="1" i="1" dirty="0" smtClean="0"/>
              <a:t>) </a:t>
            </a:r>
            <a:r>
              <a:rPr lang="pt-BR" sz="2000" dirty="0" smtClean="0"/>
              <a:t>foi apresentada ao </a:t>
            </a:r>
            <a:r>
              <a:rPr lang="pt-BR" sz="2000" dirty="0" err="1"/>
              <a:t>Prof</a:t>
            </a:r>
            <a:r>
              <a:rPr lang="pt-BR" sz="2000" dirty="0"/>
              <a:t> </a:t>
            </a:r>
            <a:r>
              <a:rPr lang="pt-BR" sz="2000" dirty="0" err="1"/>
              <a:t>Dr</a:t>
            </a:r>
            <a:r>
              <a:rPr lang="pt-BR" sz="2000" dirty="0"/>
              <a:t> Luiz Odorico </a:t>
            </a:r>
            <a:r>
              <a:rPr lang="pt-BR" sz="2000" dirty="0" smtClean="0"/>
              <a:t>Andrade Monteiro, Secretário da SGEP  do Ministério da Saúde, ao  </a:t>
            </a:r>
            <a:r>
              <a:rPr lang="pt-BR" sz="2000" dirty="0" err="1"/>
              <a:t>Dr</a:t>
            </a:r>
            <a:r>
              <a:rPr lang="pt-BR" sz="2000" dirty="0"/>
              <a:t> Augusto Cesar Gadelha Vieira, </a:t>
            </a:r>
            <a:r>
              <a:rPr lang="pt-BR" sz="2000" dirty="0" smtClean="0"/>
              <a:t>Diretor </a:t>
            </a:r>
            <a:r>
              <a:rPr lang="pt-BR" sz="2000" dirty="0"/>
              <a:t>do DATASUS, </a:t>
            </a:r>
            <a:r>
              <a:rPr lang="pt-BR" sz="2000" dirty="0" smtClean="0"/>
              <a:t>e ao Bel </a:t>
            </a:r>
            <a:r>
              <a:rPr lang="pt-BR" dirty="0" smtClean="0"/>
              <a:t>Maurício </a:t>
            </a:r>
            <a:r>
              <a:rPr lang="pt-BR" dirty="0" err="1"/>
              <a:t>Guernelli</a:t>
            </a:r>
            <a:r>
              <a:rPr lang="pt-BR" dirty="0"/>
              <a:t>, </a:t>
            </a:r>
            <a:r>
              <a:rPr lang="pt-BR" dirty="0" smtClean="0"/>
              <a:t>Coordenador </a:t>
            </a:r>
            <a:r>
              <a:rPr lang="pt-BR" dirty="0"/>
              <a:t>Geral de Desenvolvimento do </a:t>
            </a:r>
            <a:r>
              <a:rPr lang="pt-BR" dirty="0" smtClean="0"/>
              <a:t>DATASUS</a:t>
            </a:r>
            <a:r>
              <a:rPr lang="pt-BR" dirty="0"/>
              <a:t> </a:t>
            </a:r>
            <a:r>
              <a:rPr lang="pt-BR" dirty="0" smtClean="0"/>
              <a:t>,</a:t>
            </a:r>
            <a:r>
              <a:rPr lang="pt-BR" sz="2000" dirty="0" smtClean="0"/>
              <a:t>pelos </a:t>
            </a:r>
          </a:p>
          <a:p>
            <a:pPr marL="108000" lvl="1"/>
            <a:r>
              <a:rPr lang="pt-BR" sz="2000" dirty="0" smtClean="0"/>
              <a:t>pesquisadores </a:t>
            </a:r>
            <a:r>
              <a:rPr lang="pt-BR" sz="2000" dirty="0" err="1" smtClean="0"/>
              <a:t>Prof</a:t>
            </a:r>
            <a:r>
              <a:rPr lang="pt-BR" sz="2000" dirty="0" smtClean="0"/>
              <a:t> </a:t>
            </a:r>
            <a:r>
              <a:rPr lang="pt-BR" sz="2000" dirty="0" err="1" smtClean="0"/>
              <a:t>Dr</a:t>
            </a:r>
            <a:r>
              <a:rPr lang="pt-BR" sz="2000" dirty="0" smtClean="0"/>
              <a:t> </a:t>
            </a:r>
            <a:r>
              <a:rPr lang="pt-BR" sz="2000" dirty="0" err="1" smtClean="0"/>
              <a:t>Anilton</a:t>
            </a:r>
            <a:r>
              <a:rPr lang="pt-BR" sz="2000" dirty="0" smtClean="0"/>
              <a:t> Salles Garcia (UFES), </a:t>
            </a:r>
            <a:r>
              <a:rPr lang="pt-BR" sz="2000" dirty="0" err="1" smtClean="0"/>
              <a:t>Prof</a:t>
            </a:r>
            <a:r>
              <a:rPr lang="pt-BR" sz="2000" dirty="0" smtClean="0"/>
              <a:t> </a:t>
            </a:r>
            <a:r>
              <a:rPr lang="pt-BR" sz="2000" dirty="0" err="1" smtClean="0"/>
              <a:t>Dr</a:t>
            </a:r>
            <a:r>
              <a:rPr lang="pt-BR" sz="2000" dirty="0" smtClean="0"/>
              <a:t> Cesar Olavo Moura </a:t>
            </a:r>
          </a:p>
          <a:p>
            <a:pPr marL="108000" indent="0">
              <a:buNone/>
            </a:pPr>
            <a:r>
              <a:rPr lang="pt-BR" sz="2000" dirty="0" smtClean="0"/>
              <a:t>(IFCE) e </a:t>
            </a:r>
            <a:r>
              <a:rPr lang="pt-BR" sz="2000" dirty="0" err="1" smtClean="0"/>
              <a:t>Prof</a:t>
            </a:r>
            <a:r>
              <a:rPr lang="pt-BR" sz="2000" dirty="0" smtClean="0"/>
              <a:t> </a:t>
            </a:r>
            <a:r>
              <a:rPr lang="pt-BR" sz="2000" dirty="0" err="1" smtClean="0"/>
              <a:t>Dr</a:t>
            </a:r>
            <a:r>
              <a:rPr lang="pt-BR" sz="2000" dirty="0" smtClean="0"/>
              <a:t> Mauro Oliveira (IFCE).</a:t>
            </a:r>
          </a:p>
          <a:p>
            <a:pPr marL="108000" indent="0" algn="r">
              <a:buNone/>
            </a:pPr>
            <a:r>
              <a:rPr lang="pt-BR" b="1" dirty="0" smtClean="0">
                <a:solidFill>
                  <a:srgbClr val="FF0000"/>
                </a:solidFill>
              </a:rPr>
              <a:t>Brasília, </a:t>
            </a:r>
            <a:r>
              <a:rPr lang="pt-BR" b="1" dirty="0">
                <a:solidFill>
                  <a:srgbClr val="FF0000"/>
                </a:solidFill>
              </a:rPr>
              <a:t>no dia </a:t>
            </a:r>
            <a:r>
              <a:rPr lang="pt-BR" b="1" dirty="0" smtClean="0">
                <a:solidFill>
                  <a:srgbClr val="FF0000"/>
                </a:solidFill>
              </a:rPr>
              <a:t>26 de abril de 2013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</a:p>
          <a:p>
            <a:r>
              <a:rPr lang="pt-BR" b="1" i="1" dirty="0"/>
              <a:t> </a:t>
            </a:r>
            <a:endParaRPr lang="pt-BR" sz="1400" dirty="0"/>
          </a:p>
          <a:p>
            <a:r>
              <a:rPr lang="pt-BR" b="1" i="1" u="sng" dirty="0"/>
              <a:t>Colaboraram neste projeto</a:t>
            </a:r>
            <a:r>
              <a:rPr lang="pt-BR" b="1" i="1" dirty="0"/>
              <a:t>: </a:t>
            </a:r>
            <a:endParaRPr lang="pt-BR" sz="1400" dirty="0"/>
          </a:p>
          <a:p>
            <a:r>
              <a:rPr lang="pt-BR" b="1" i="1" dirty="0"/>
              <a:t> </a:t>
            </a:r>
            <a:endParaRPr lang="pt-BR" sz="1400" dirty="0"/>
          </a:p>
          <a:p>
            <a:r>
              <a:rPr lang="pt-BR" b="1" i="1" dirty="0" err="1" smtClean="0"/>
              <a:t>Anilton</a:t>
            </a:r>
            <a:r>
              <a:rPr lang="pt-BR" b="1" i="1" dirty="0" smtClean="0"/>
              <a:t> </a:t>
            </a:r>
            <a:r>
              <a:rPr lang="pt-BR" b="1" i="1" dirty="0"/>
              <a:t>Garcia </a:t>
            </a:r>
            <a:r>
              <a:rPr lang="pt-BR" b="1" i="1" dirty="0" smtClean="0"/>
              <a:t>(</a:t>
            </a:r>
            <a:r>
              <a:rPr lang="pt-BR" i="1" dirty="0" smtClean="0"/>
              <a:t>Pesquisador</a:t>
            </a:r>
            <a:r>
              <a:rPr lang="pt-BR" b="1" i="1" dirty="0" smtClean="0"/>
              <a:t>)</a:t>
            </a:r>
            <a:endParaRPr lang="pt-BR" sz="1400" dirty="0"/>
          </a:p>
          <a:p>
            <a:r>
              <a:rPr lang="pt-BR" b="1" i="1" dirty="0"/>
              <a:t>César Olavo de Moura Filho (</a:t>
            </a:r>
            <a:r>
              <a:rPr lang="pt-BR" i="1" dirty="0"/>
              <a:t>Coordenador Executivo</a:t>
            </a:r>
            <a:r>
              <a:rPr lang="pt-BR" b="1" i="1" dirty="0"/>
              <a:t>)</a:t>
            </a:r>
            <a:endParaRPr lang="pt-BR" sz="1400" dirty="0"/>
          </a:p>
          <a:p>
            <a:r>
              <a:rPr lang="pt-BR" b="1" i="1" dirty="0"/>
              <a:t>José </a:t>
            </a:r>
            <a:r>
              <a:rPr lang="pt-BR" b="1" i="1" dirty="0" err="1" smtClean="0"/>
              <a:t>Antonio</a:t>
            </a:r>
            <a:r>
              <a:rPr lang="pt-BR" b="1" i="1" dirty="0" smtClean="0"/>
              <a:t> Macedo </a:t>
            </a:r>
            <a:r>
              <a:rPr lang="pt-BR" b="1" i="1" dirty="0"/>
              <a:t>(</a:t>
            </a:r>
            <a:r>
              <a:rPr lang="pt-BR" i="1" dirty="0"/>
              <a:t>Pesquisador</a:t>
            </a:r>
            <a:r>
              <a:rPr lang="pt-BR" b="1" i="1" dirty="0"/>
              <a:t>)</a:t>
            </a:r>
            <a:endParaRPr lang="pt-BR" sz="1400" dirty="0"/>
          </a:p>
          <a:p>
            <a:r>
              <a:rPr lang="pt-BR" b="1" i="1" dirty="0"/>
              <a:t>José </a:t>
            </a:r>
            <a:r>
              <a:rPr lang="pt-BR" b="1" i="1" dirty="0" err="1"/>
              <a:t>Bringel</a:t>
            </a:r>
            <a:r>
              <a:rPr lang="pt-BR" b="1" i="1" dirty="0"/>
              <a:t> (</a:t>
            </a:r>
            <a:r>
              <a:rPr lang="pt-BR" i="1" dirty="0"/>
              <a:t>Pesquisador</a:t>
            </a:r>
            <a:r>
              <a:rPr lang="pt-BR" b="1" i="1" dirty="0"/>
              <a:t>)</a:t>
            </a:r>
          </a:p>
          <a:p>
            <a:r>
              <a:rPr lang="pt-BR" b="1" i="1" dirty="0"/>
              <a:t>Marcos </a:t>
            </a:r>
            <a:r>
              <a:rPr lang="pt-BR" b="1" i="1" dirty="0" smtClean="0"/>
              <a:t>Negreiros </a:t>
            </a:r>
            <a:r>
              <a:rPr lang="pt-BR" b="1" i="1" dirty="0"/>
              <a:t>(</a:t>
            </a:r>
            <a:r>
              <a:rPr lang="pt-BR" i="1" dirty="0"/>
              <a:t>Pesquisador</a:t>
            </a:r>
            <a:r>
              <a:rPr lang="pt-BR" b="1" i="1" dirty="0"/>
              <a:t>)</a:t>
            </a:r>
          </a:p>
          <a:p>
            <a:r>
              <a:rPr lang="pt-BR" b="1" i="1" dirty="0"/>
              <a:t>Mauro Oliveira (</a:t>
            </a:r>
            <a:r>
              <a:rPr lang="pt-BR" i="1" dirty="0"/>
              <a:t>Proponente</a:t>
            </a:r>
            <a:r>
              <a:rPr lang="pt-BR" b="1" i="1" dirty="0" smtClean="0"/>
              <a:t>)</a:t>
            </a:r>
          </a:p>
          <a:p>
            <a:r>
              <a:rPr lang="pt-BR" b="1" i="1" dirty="0" smtClean="0"/>
              <a:t>Reinaldo Braga (</a:t>
            </a:r>
            <a:r>
              <a:rPr lang="pt-BR" i="1" dirty="0" smtClean="0"/>
              <a:t>Pesquisador</a:t>
            </a:r>
            <a:r>
              <a:rPr lang="pt-BR" b="1" i="1" dirty="0" smtClean="0"/>
              <a:t>)</a:t>
            </a:r>
            <a:endParaRPr lang="pt-BR" b="1" i="1" dirty="0"/>
          </a:p>
          <a:p>
            <a:r>
              <a:rPr lang="pt-BR" b="1" i="1" dirty="0"/>
              <a:t>Vânia Vidal (</a:t>
            </a:r>
            <a:r>
              <a:rPr lang="pt-BR" i="1" dirty="0"/>
              <a:t>Pesquisadora</a:t>
            </a:r>
            <a:r>
              <a:rPr lang="pt-BR" b="1" i="1" dirty="0"/>
              <a:t>)</a:t>
            </a:r>
          </a:p>
          <a:p>
            <a:pPr marL="108000" indent="0">
              <a:buNone/>
            </a:pPr>
            <a:endParaRPr lang="pt-BR" dirty="0" smtClean="0"/>
          </a:p>
          <a:p>
            <a:pPr marL="108000" indent="0">
              <a:buNone/>
            </a:pPr>
            <a:endParaRPr lang="pt-BR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108000" indent="0">
              <a:buNone/>
            </a:pPr>
            <a:endParaRPr lang="pt-BR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16813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87784" y="3383987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			Índice</a:t>
            </a:r>
          </a:p>
          <a:p>
            <a:pPr lvl="0"/>
            <a:r>
              <a:rPr lang="pt-BR" sz="2200" b="1" dirty="0" smtClean="0"/>
              <a:t>1. O  </a:t>
            </a:r>
            <a:r>
              <a:rPr lang="pt-BR" sz="2200" b="1" dirty="0"/>
              <a:t>que é o </a:t>
            </a:r>
            <a:r>
              <a:rPr lang="pt-BR" sz="2200" b="1" dirty="0" err="1" smtClean="0"/>
              <a:t>Next</a:t>
            </a:r>
            <a:r>
              <a:rPr lang="pt-BR" sz="2200" b="1" dirty="0" err="1" smtClean="0">
                <a:solidFill>
                  <a:srgbClr val="FF0000"/>
                </a:solidFill>
              </a:rPr>
              <a:t>SAUDE</a:t>
            </a:r>
            <a:r>
              <a:rPr lang="pt-BR" sz="2200" b="1" dirty="0" smtClean="0"/>
              <a:t>?</a:t>
            </a:r>
            <a:endParaRPr lang="pt-BR" sz="2200" b="1" dirty="0"/>
          </a:p>
          <a:p>
            <a:pPr lvl="0"/>
            <a:r>
              <a:rPr lang="pt-BR" sz="2200" b="1" dirty="0" smtClean="0"/>
              <a:t>2. Quais </a:t>
            </a:r>
            <a:r>
              <a:rPr lang="pt-BR" sz="2200" b="1" dirty="0"/>
              <a:t>os objetivos</a:t>
            </a:r>
          </a:p>
          <a:p>
            <a:pPr lvl="0"/>
            <a:r>
              <a:rPr lang="pt-BR" sz="2200" b="1" dirty="0" smtClean="0"/>
              <a:t>3. Qual </a:t>
            </a:r>
            <a:r>
              <a:rPr lang="pt-BR" sz="2200" b="1" dirty="0"/>
              <a:t>o </a:t>
            </a:r>
            <a:r>
              <a:rPr lang="pt-BR" sz="2200" b="1" dirty="0">
                <a:solidFill>
                  <a:srgbClr val="FF0000"/>
                </a:solidFill>
              </a:rPr>
              <a:t>modelo</a:t>
            </a:r>
            <a:r>
              <a:rPr lang="pt-BR" sz="2200" b="1" dirty="0"/>
              <a:t> de funcionamento</a:t>
            </a:r>
          </a:p>
          <a:p>
            <a:pPr lvl="0"/>
            <a:r>
              <a:rPr lang="pt-BR" sz="2200" b="1" dirty="0" smtClean="0"/>
              <a:t>4. Estados </a:t>
            </a:r>
            <a:r>
              <a:rPr lang="pt-BR" sz="2200" b="1" dirty="0"/>
              <a:t>e instituições envolvidas </a:t>
            </a:r>
            <a:r>
              <a:rPr lang="pt-BR" sz="2200" b="1" dirty="0" smtClean="0">
                <a:solidFill>
                  <a:srgbClr val="FF0000"/>
                </a:solidFill>
              </a:rPr>
              <a:t>(Fase </a:t>
            </a:r>
            <a:r>
              <a:rPr lang="pt-BR" sz="2200" b="1" dirty="0">
                <a:solidFill>
                  <a:srgbClr val="FF0000"/>
                </a:solidFill>
              </a:rPr>
              <a:t>de </a:t>
            </a:r>
            <a:r>
              <a:rPr lang="pt-BR" sz="2200" b="1" dirty="0" smtClean="0">
                <a:solidFill>
                  <a:srgbClr val="FF0000"/>
                </a:solidFill>
              </a:rPr>
              <a:t>Instalação</a:t>
            </a:r>
            <a:r>
              <a:rPr lang="pt-BR" sz="2200" b="1" dirty="0" smtClean="0"/>
              <a:t>)</a:t>
            </a:r>
            <a:endParaRPr lang="pt-BR" sz="2200" b="1" dirty="0"/>
          </a:p>
          <a:p>
            <a:pPr lvl="0"/>
            <a:r>
              <a:rPr lang="pt-BR" sz="2200" b="1" dirty="0" smtClean="0"/>
              <a:t>5. Paradigma </a:t>
            </a:r>
            <a:r>
              <a:rPr lang="pt-BR" sz="2200" b="1" dirty="0"/>
              <a:t>em </a:t>
            </a:r>
            <a:r>
              <a:rPr lang="pt-BR" sz="2200" b="1" dirty="0" smtClean="0"/>
              <a:t>Saúde utilizados</a:t>
            </a:r>
            <a:endParaRPr lang="pt-BR" sz="2200" b="1" dirty="0"/>
          </a:p>
          <a:p>
            <a:pPr lvl="0"/>
            <a:r>
              <a:rPr lang="pt-BR" sz="2200" b="1" dirty="0" smtClean="0"/>
              <a:t>6. Estratégias </a:t>
            </a:r>
            <a:r>
              <a:rPr lang="pt-BR" sz="2200" b="1" dirty="0" smtClean="0">
                <a:solidFill>
                  <a:srgbClr val="FF0000"/>
                </a:solidFill>
              </a:rPr>
              <a:t>científica</a:t>
            </a:r>
            <a:r>
              <a:rPr lang="pt-BR" sz="2200" b="1" dirty="0" smtClean="0"/>
              <a:t> de implantação do </a:t>
            </a:r>
            <a:r>
              <a:rPr lang="pt-BR" sz="2200" b="1" dirty="0" err="1" smtClean="0"/>
              <a:t>Next</a:t>
            </a:r>
            <a:r>
              <a:rPr lang="pt-BR" sz="2200" b="1" dirty="0" err="1" smtClean="0">
                <a:solidFill>
                  <a:srgbClr val="FF0000"/>
                </a:solidFill>
              </a:rPr>
              <a:t>SAUDE</a:t>
            </a:r>
            <a:endParaRPr lang="pt-BR" sz="2200" b="1" dirty="0">
              <a:solidFill>
                <a:srgbClr val="FF0000"/>
              </a:solidFill>
            </a:endParaRPr>
          </a:p>
          <a:p>
            <a:pPr lvl="0"/>
            <a:r>
              <a:rPr lang="pt-BR" sz="2200" b="1" dirty="0" smtClean="0"/>
              <a:t>7. Eixo </a:t>
            </a:r>
            <a:r>
              <a:rPr lang="pt-BR" sz="2200" b="1" dirty="0">
                <a:solidFill>
                  <a:srgbClr val="FF0000"/>
                </a:solidFill>
              </a:rPr>
              <a:t>Principal</a:t>
            </a:r>
            <a:r>
              <a:rPr lang="pt-BR" sz="2200" b="1" dirty="0"/>
              <a:t> - Estratégia 01: Plataforma como Serviço </a:t>
            </a:r>
            <a:r>
              <a:rPr lang="pt-BR" sz="2200" b="1" dirty="0">
                <a:solidFill>
                  <a:srgbClr val="FF0000"/>
                </a:solidFill>
              </a:rPr>
              <a:t>(</a:t>
            </a:r>
            <a:r>
              <a:rPr lang="pt-BR" sz="2200" b="1" dirty="0" err="1">
                <a:solidFill>
                  <a:srgbClr val="FF0000"/>
                </a:solidFill>
              </a:rPr>
              <a:t>PaaS</a:t>
            </a:r>
            <a:r>
              <a:rPr lang="pt-BR" sz="2200" b="1" dirty="0"/>
              <a:t>) para o SUS</a:t>
            </a:r>
          </a:p>
          <a:p>
            <a:pPr lvl="0"/>
            <a:r>
              <a:rPr lang="pt-BR" sz="2200" b="1" dirty="0" smtClean="0"/>
              <a:t>8. Eixo </a:t>
            </a:r>
            <a:r>
              <a:rPr lang="pt-BR" sz="2200" b="1" dirty="0">
                <a:solidFill>
                  <a:srgbClr val="FF0000"/>
                </a:solidFill>
              </a:rPr>
              <a:t>Principal</a:t>
            </a:r>
            <a:r>
              <a:rPr lang="pt-BR" sz="2200" b="1" dirty="0"/>
              <a:t> - Estratégia 02: Interoperabilidade com </a:t>
            </a:r>
            <a:r>
              <a:rPr lang="pt-BR" sz="2200" b="1" dirty="0">
                <a:solidFill>
                  <a:srgbClr val="FF0000"/>
                </a:solidFill>
              </a:rPr>
              <a:t>Ontologia</a:t>
            </a:r>
            <a:r>
              <a:rPr lang="pt-BR" sz="2200" b="1" dirty="0"/>
              <a:t> no SUS</a:t>
            </a:r>
          </a:p>
          <a:p>
            <a:pPr lvl="0"/>
            <a:r>
              <a:rPr lang="pt-BR" sz="2200" b="1" dirty="0" smtClean="0"/>
              <a:t>9. Desafios </a:t>
            </a:r>
            <a:r>
              <a:rPr lang="pt-BR" sz="2200" b="1" dirty="0"/>
              <a:t>do Eixo Principal: </a:t>
            </a:r>
            <a:r>
              <a:rPr lang="pt-BR" sz="2200" b="1" dirty="0" err="1">
                <a:solidFill>
                  <a:srgbClr val="FF0000"/>
                </a:solidFill>
              </a:rPr>
              <a:t>Linked</a:t>
            </a:r>
            <a:r>
              <a:rPr lang="pt-BR" sz="2200" b="1" dirty="0">
                <a:solidFill>
                  <a:srgbClr val="FF0000"/>
                </a:solidFill>
              </a:rPr>
              <a:t> Data</a:t>
            </a:r>
          </a:p>
          <a:p>
            <a:pPr lvl="0"/>
            <a:r>
              <a:rPr lang="pt-BR" sz="2200" b="1" dirty="0" smtClean="0"/>
              <a:t>10. Eixo </a:t>
            </a:r>
            <a:r>
              <a:rPr lang="pt-BR" sz="2200" b="1" dirty="0">
                <a:solidFill>
                  <a:srgbClr val="FF0000"/>
                </a:solidFill>
              </a:rPr>
              <a:t>Transversal</a:t>
            </a:r>
            <a:r>
              <a:rPr lang="pt-BR" sz="2200" b="1" dirty="0"/>
              <a:t>: Projetos em Andamento</a:t>
            </a:r>
          </a:p>
          <a:p>
            <a:pPr lvl="0"/>
            <a:r>
              <a:rPr lang="pt-BR" sz="2200" b="1" dirty="0" smtClean="0"/>
              <a:t>11. Metodologia  </a:t>
            </a:r>
            <a:r>
              <a:rPr lang="pt-BR" sz="2200" b="1" dirty="0"/>
              <a:t>de Implantação</a:t>
            </a:r>
          </a:p>
          <a:p>
            <a:pPr lvl="0"/>
            <a:r>
              <a:rPr lang="pt-BR" sz="2200" b="1" dirty="0" smtClean="0"/>
              <a:t>12. </a:t>
            </a:r>
            <a:r>
              <a:rPr lang="pt-BR" sz="2200" b="1" dirty="0" smtClean="0">
                <a:solidFill>
                  <a:srgbClr val="FF0000"/>
                </a:solidFill>
              </a:rPr>
              <a:t>Recursos</a:t>
            </a:r>
            <a:r>
              <a:rPr lang="pt-BR" sz="2200" b="1" dirty="0" smtClean="0"/>
              <a:t> </a:t>
            </a:r>
            <a:r>
              <a:rPr lang="pt-BR" sz="2200" b="1" dirty="0"/>
              <a:t>Necessários</a:t>
            </a:r>
          </a:p>
          <a:p>
            <a:pPr lvl="0"/>
            <a:r>
              <a:rPr lang="pt-BR" sz="2200" b="1" dirty="0" smtClean="0"/>
              <a:t>13. Conclusão</a:t>
            </a:r>
            <a:endParaRPr lang="pt-BR" sz="2200" b="1" dirty="0"/>
          </a:p>
          <a:p>
            <a:pPr>
              <a:defRPr/>
            </a:pPr>
            <a:endParaRPr lang="pt-BR" sz="2000" b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	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718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87784" y="3419797"/>
            <a:ext cx="10081120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 marL="850950" indent="-742950">
              <a:buAutoNum type="arabicPeriod"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 que é o ...</a:t>
            </a:r>
          </a:p>
          <a:p>
            <a:pPr marL="108000"/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08000"/>
            <a:r>
              <a:rPr lang="pt-BR" sz="2400" b="1" i="1" dirty="0" smtClean="0"/>
              <a:t>	</a:t>
            </a:r>
            <a:r>
              <a:rPr lang="pt-BR" sz="2400" b="1" i="1" dirty="0"/>
              <a:t> </a:t>
            </a:r>
            <a:r>
              <a:rPr lang="pt-BR" sz="3600" b="1" i="1" dirty="0"/>
              <a:t>Núcleo de Inovação e Excelência em </a:t>
            </a:r>
            <a:r>
              <a:rPr lang="pt-BR" sz="3600" b="1" i="1" dirty="0" smtClean="0"/>
              <a:t>	Tecnologia </a:t>
            </a:r>
            <a:r>
              <a:rPr lang="pt-BR" sz="3600" b="1" i="1" dirty="0"/>
              <a:t>da Informação em </a:t>
            </a:r>
            <a:r>
              <a:rPr lang="pt-BR" sz="3600" b="1" i="1" dirty="0" smtClean="0"/>
              <a:t>Saúde </a:t>
            </a:r>
          </a:p>
          <a:p>
            <a:pPr marL="108000"/>
            <a:r>
              <a:rPr lang="pt-BR" sz="3600" b="1" i="1" dirty="0" smtClean="0"/>
              <a:t>	(</a:t>
            </a:r>
            <a:r>
              <a:rPr lang="pt-BR" sz="3600" b="1" i="1" dirty="0" err="1" smtClean="0"/>
              <a:t>Next</a:t>
            </a:r>
            <a:r>
              <a:rPr lang="pt-BR" sz="3600" b="1" i="1" dirty="0" err="1" smtClean="0">
                <a:solidFill>
                  <a:srgbClr val="FF0000"/>
                </a:solidFill>
              </a:rPr>
              <a:t>SAUDE</a:t>
            </a:r>
            <a:r>
              <a:rPr lang="pt-BR" sz="3600" b="1" i="1" dirty="0" smtClean="0">
                <a:solidFill>
                  <a:srgbClr val="FF0000"/>
                </a:solidFill>
              </a:rPr>
              <a:t> </a:t>
            </a:r>
            <a:r>
              <a:rPr lang="pt-BR" sz="2400" b="1" i="1" dirty="0" smtClean="0">
                <a:solidFill>
                  <a:srgbClr val="FF0000"/>
                </a:solidFill>
              </a:rPr>
              <a:t>)  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 </a:t>
            </a:r>
          </a:p>
          <a:p>
            <a:pPr>
              <a:defRPr/>
            </a:pPr>
            <a:endParaRPr lang="pt-BR" sz="4400" b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	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531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671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5529" y="5381020"/>
            <a:ext cx="8568531" cy="125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endParaRPr lang="pt-BR" sz="6600" kern="0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0531" y="467469"/>
            <a:ext cx="8788253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O </a:t>
            </a:r>
            <a:r>
              <a:rPr lang="pt-BR" sz="3200" b="1" dirty="0" err="1" smtClean="0">
                <a:solidFill>
                  <a:srgbClr val="3366FF"/>
                </a:solidFill>
                <a:latin typeface="+mj-lt"/>
              </a:rPr>
              <a:t>Next</a:t>
            </a:r>
            <a:r>
              <a:rPr lang="pt-BR" sz="3200" b="1" dirty="0" err="1" smtClean="0">
                <a:solidFill>
                  <a:srgbClr val="FF0000"/>
                </a:solidFill>
                <a:latin typeface="+mj-lt"/>
              </a:rPr>
              <a:t>SAUDE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 é </a:t>
            </a:r>
            <a:r>
              <a:rPr lang="pt-BR" sz="2400" b="1" dirty="0">
                <a:solidFill>
                  <a:srgbClr val="3366FF"/>
                </a:solidFill>
                <a:latin typeface="+mj-lt"/>
              </a:rPr>
              <a:t>u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m centro de pesquisa, desenvolvimento e inovação voltado para a aplicação das tecnologias </a:t>
            </a:r>
            <a:r>
              <a:rPr lang="pt-BR" sz="2400" b="1" dirty="0">
                <a:solidFill>
                  <a:srgbClr val="3366FF"/>
                </a:solidFill>
                <a:latin typeface="+mj-lt"/>
              </a:rPr>
              <a:t>de 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informação e </a:t>
            </a:r>
            <a:r>
              <a:rPr lang="pt-BR" sz="2400" b="1" dirty="0">
                <a:solidFill>
                  <a:srgbClr val="3366FF"/>
                </a:solidFill>
                <a:latin typeface="+mj-lt"/>
              </a:rPr>
              <a:t>comunicação 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(</a:t>
            </a:r>
            <a:r>
              <a:rPr lang="pt-BR" sz="2400" b="1" dirty="0" err="1" smtClean="0">
                <a:solidFill>
                  <a:srgbClr val="3366FF"/>
                </a:solidFill>
                <a:latin typeface="+mj-lt"/>
              </a:rPr>
              <a:t>TICs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) em saúde, com </a:t>
            </a:r>
            <a:r>
              <a:rPr lang="pt-BR" sz="2400" b="1" dirty="0">
                <a:solidFill>
                  <a:srgbClr val="FF0000"/>
                </a:solidFill>
                <a:latin typeface="+mj-lt"/>
              </a:rPr>
              <a:t>abrangência </a:t>
            </a:r>
            <a:r>
              <a:rPr lang="pt-BR" sz="2400" b="1" dirty="0" smtClean="0">
                <a:solidFill>
                  <a:srgbClr val="FF0000"/>
                </a:solidFill>
                <a:latin typeface="+mj-lt"/>
              </a:rPr>
              <a:t>nacional, 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focado nos interesses do </a:t>
            </a:r>
            <a:r>
              <a:rPr lang="pt-BR" sz="2400" b="1" dirty="0" smtClean="0">
                <a:solidFill>
                  <a:srgbClr val="FF0000"/>
                </a:solidFill>
                <a:latin typeface="+mj-lt"/>
              </a:rPr>
              <a:t>Sistema Único de Saúde (SUS) </a:t>
            </a:r>
            <a:r>
              <a:rPr lang="pt-BR" sz="2400" b="1" dirty="0" smtClean="0">
                <a:solidFill>
                  <a:srgbClr val="3366FF"/>
                </a:solidFill>
                <a:latin typeface="+mj-lt"/>
              </a:rPr>
              <a:t>do Brasil </a:t>
            </a:r>
            <a:endParaRPr lang="pt-BR" sz="2400" b="1" dirty="0">
              <a:solidFill>
                <a:srgbClr val="3366FF"/>
              </a:solidFill>
              <a:latin typeface="+mj-lt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43767" y="2915741"/>
            <a:ext cx="993685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Ênfase especial será dada às pesquisas de soluções de </a:t>
            </a:r>
            <a:r>
              <a:rPr lang="pt-BR" b="1" dirty="0" smtClean="0"/>
              <a:t>TICS </a:t>
            </a:r>
            <a:r>
              <a:rPr lang="pt-BR" b="1" dirty="0"/>
              <a:t>que promovam </a:t>
            </a:r>
            <a:r>
              <a:rPr lang="pt-BR" b="1" dirty="0" smtClean="0"/>
              <a:t>:</a:t>
            </a:r>
          </a:p>
          <a:p>
            <a:endParaRPr lang="pt-BR" b="1" dirty="0" smtClean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a </a:t>
            </a:r>
            <a:r>
              <a:rPr lang="pt-BR" sz="2000" dirty="0"/>
              <a:t>necessária integração das redes de serviço da saúde, </a:t>
            </a:r>
            <a:endParaRPr lang="pt-BR" sz="2000" dirty="0" smtClean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a </a:t>
            </a:r>
            <a:r>
              <a:rPr lang="pt-BR" sz="2000" dirty="0"/>
              <a:t>melhoria do acesso e da qualidade da atenção básica em saúde </a:t>
            </a:r>
            <a:endParaRPr lang="pt-BR" sz="2000" dirty="0" smtClean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a </a:t>
            </a:r>
            <a:r>
              <a:rPr lang="pt-BR" sz="2000" dirty="0"/>
              <a:t>melhoria da qualidade da alimentação de dados e </a:t>
            </a:r>
            <a:endParaRPr lang="pt-BR" sz="2000" dirty="0" smtClean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A melhoria  do </a:t>
            </a:r>
            <a:r>
              <a:rPr lang="pt-BR" sz="2000" dirty="0"/>
              <a:t>uso dos sistemas de informação como ferramenta de gestão do</a:t>
            </a:r>
            <a:r>
              <a:rPr lang="pt-BR" sz="2000" dirty="0">
                <a:solidFill>
                  <a:srgbClr val="FF0000"/>
                </a:solidFill>
              </a:rPr>
              <a:t> SUS</a:t>
            </a:r>
            <a:r>
              <a:rPr lang="pt-BR" sz="2000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51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3779837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2. Quais os objetivos ?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 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   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m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4211885"/>
            <a:ext cx="1650876" cy="145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5723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4830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83701" y="2756286"/>
            <a:ext cx="9542327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200" dirty="0">
              <a:solidFill>
                <a:schemeClr val="tx1"/>
              </a:solidFill>
              <a:latin typeface="Arial Black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pt-BR" sz="2200" dirty="0" smtClean="0">
                <a:solidFill>
                  <a:schemeClr val="tx1"/>
                </a:solidFill>
              </a:rPr>
              <a:t>Pesquisar</a:t>
            </a:r>
            <a:r>
              <a:rPr lang="pt-BR" sz="2200" dirty="0">
                <a:solidFill>
                  <a:schemeClr val="tx1"/>
                </a:solidFill>
              </a:rPr>
              <a:t>, desenvolver e propor </a:t>
            </a:r>
            <a:r>
              <a:rPr lang="pt-BR" sz="2200" dirty="0" smtClean="0">
                <a:solidFill>
                  <a:schemeClr val="tx1"/>
                </a:solidFill>
              </a:rPr>
              <a:t>novas soluções </a:t>
            </a:r>
            <a:r>
              <a:rPr lang="pt-BR" sz="2200" dirty="0">
                <a:solidFill>
                  <a:schemeClr val="tx1"/>
                </a:solidFill>
              </a:rPr>
              <a:t>na área de </a:t>
            </a:r>
            <a:r>
              <a:rPr lang="pt-BR" sz="2200" dirty="0" err="1" smtClean="0">
                <a:solidFill>
                  <a:schemeClr val="tx1"/>
                </a:solidFill>
              </a:rPr>
              <a:t>TICs</a:t>
            </a: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dirty="0">
                <a:solidFill>
                  <a:schemeClr val="tx1"/>
                </a:solidFill>
              </a:rPr>
              <a:t>que respondam às necessidades </a:t>
            </a:r>
            <a:r>
              <a:rPr lang="pt-BR" sz="2200" b="1" dirty="0">
                <a:solidFill>
                  <a:srgbClr val="FF0000"/>
                </a:solidFill>
              </a:rPr>
              <a:t>de informatização da saúde </a:t>
            </a:r>
            <a:r>
              <a:rPr lang="pt-BR" sz="2200" dirty="0">
                <a:solidFill>
                  <a:schemeClr val="tx1"/>
                </a:solidFill>
              </a:rPr>
              <a:t>no Brasil, 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Desenvolver </a:t>
            </a:r>
            <a:r>
              <a:rPr lang="pt-BR" sz="2200" b="1" dirty="0">
                <a:solidFill>
                  <a:srgbClr val="FF0000"/>
                </a:solidFill>
              </a:rPr>
              <a:t>protótipos e processos </a:t>
            </a:r>
            <a:r>
              <a:rPr lang="pt-BR" sz="2200" dirty="0">
                <a:solidFill>
                  <a:schemeClr val="tx1"/>
                </a:solidFill>
              </a:rPr>
              <a:t>adequados às necessidades do </a:t>
            </a:r>
            <a:r>
              <a:rPr lang="pt-BR" sz="2200" b="1" dirty="0" smtClean="0">
                <a:solidFill>
                  <a:srgbClr val="FF0000"/>
                </a:solidFill>
              </a:rPr>
              <a:t>SUS,</a:t>
            </a:r>
            <a:endParaRPr lang="pt-BR" sz="2200" b="1" dirty="0">
              <a:solidFill>
                <a:srgbClr val="FF0000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pt-BR" sz="2200" dirty="0" smtClean="0">
                <a:solidFill>
                  <a:schemeClr val="tx1"/>
                </a:solidFill>
              </a:rPr>
              <a:t>Complementar </a:t>
            </a:r>
            <a:r>
              <a:rPr lang="pt-BR" sz="2200" dirty="0">
                <a:solidFill>
                  <a:schemeClr val="tx1"/>
                </a:solidFill>
              </a:rPr>
              <a:t>e/ou </a:t>
            </a:r>
            <a:r>
              <a:rPr lang="pt-BR" sz="2200" dirty="0" smtClean="0">
                <a:solidFill>
                  <a:schemeClr val="tx1"/>
                </a:solidFill>
              </a:rPr>
              <a:t>aprimorar </a:t>
            </a:r>
            <a:r>
              <a:rPr lang="pt-BR" sz="2200" dirty="0">
                <a:solidFill>
                  <a:schemeClr val="tx1"/>
                </a:solidFill>
              </a:rPr>
              <a:t>as </a:t>
            </a:r>
            <a:r>
              <a:rPr lang="pt-BR" sz="2200" b="1" dirty="0">
                <a:solidFill>
                  <a:srgbClr val="FF0000"/>
                </a:solidFill>
              </a:rPr>
              <a:t>soluções já existentes no âmbito do SUS</a:t>
            </a:r>
            <a:r>
              <a:rPr lang="pt-BR" sz="2200" dirty="0">
                <a:solidFill>
                  <a:schemeClr val="tx1"/>
                </a:solidFill>
              </a:rPr>
              <a:t>, em particular, as desenvolvidas no DATASUS. </a:t>
            </a:r>
            <a:endParaRPr lang="pt-BR" sz="22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endParaRPr lang="pt-BR" sz="2200" dirty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Analisar soluções </a:t>
            </a:r>
            <a:r>
              <a:rPr lang="pt-BR" sz="2200" dirty="0" smtClean="0">
                <a:solidFill>
                  <a:schemeClr val="tx1"/>
                </a:solidFill>
              </a:rPr>
              <a:t>de </a:t>
            </a:r>
            <a:r>
              <a:rPr lang="pt-BR" sz="2200" dirty="0" err="1">
                <a:solidFill>
                  <a:schemeClr val="tx1"/>
                </a:solidFill>
              </a:rPr>
              <a:t>TICs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smtClean="0">
                <a:solidFill>
                  <a:schemeClr val="tx1"/>
                </a:solidFill>
              </a:rPr>
              <a:t>utilizadas em outros países, </a:t>
            </a:r>
            <a:r>
              <a:rPr lang="pt-BR" sz="2200" b="1" dirty="0">
                <a:solidFill>
                  <a:srgbClr val="FF0000"/>
                </a:solidFill>
              </a:rPr>
              <a:t>auxiliando na certificação das mesmas para uso no Brasil </a:t>
            </a:r>
            <a:r>
              <a:rPr lang="pt-BR" sz="2200" dirty="0">
                <a:solidFill>
                  <a:schemeClr val="tx1"/>
                </a:solidFill>
              </a:rPr>
              <a:t>ou propondo </a:t>
            </a:r>
            <a:r>
              <a:rPr lang="pt-BR" sz="2200" b="1" dirty="0">
                <a:solidFill>
                  <a:srgbClr val="FF0000"/>
                </a:solidFill>
              </a:rPr>
              <a:t>modificações para adaptá-las </a:t>
            </a:r>
            <a:r>
              <a:rPr lang="pt-BR" sz="2200" dirty="0">
                <a:solidFill>
                  <a:schemeClr val="tx1"/>
                </a:solidFill>
              </a:rPr>
              <a:t>às características </a:t>
            </a:r>
            <a:r>
              <a:rPr lang="pt-BR" sz="2200" dirty="0" smtClean="0">
                <a:solidFill>
                  <a:schemeClr val="tx1"/>
                </a:solidFill>
              </a:rPr>
              <a:t>socioeconômicas e </a:t>
            </a:r>
            <a:r>
              <a:rPr lang="pt-BR" sz="2200" dirty="0">
                <a:solidFill>
                  <a:schemeClr val="tx1"/>
                </a:solidFill>
              </a:rPr>
              <a:t>culturais do </a:t>
            </a:r>
            <a:r>
              <a:rPr lang="pt-BR" sz="2200" dirty="0" smtClean="0">
                <a:solidFill>
                  <a:schemeClr val="tx1"/>
                </a:solidFill>
              </a:rPr>
              <a:t>Brasil,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200" dirty="0" smtClean="0">
                <a:solidFill>
                  <a:schemeClr val="tx1"/>
                </a:solidFill>
              </a:rPr>
              <a:t>Propor </a:t>
            </a:r>
            <a:r>
              <a:rPr lang="pt-BR" sz="2200" dirty="0">
                <a:solidFill>
                  <a:schemeClr val="tx1"/>
                </a:solidFill>
              </a:rPr>
              <a:t>mecanismos para a </a:t>
            </a:r>
            <a:r>
              <a:rPr lang="pt-BR" sz="2200" b="1" dirty="0">
                <a:solidFill>
                  <a:srgbClr val="FF0000"/>
                </a:solidFill>
              </a:rPr>
              <a:t>governança em saúde</a:t>
            </a:r>
            <a:r>
              <a:rPr lang="pt-BR" sz="2200" dirty="0" smtClean="0">
                <a:solidFill>
                  <a:schemeClr val="tx1"/>
                </a:solidFill>
              </a:rPr>
              <a:t>,  sua </a:t>
            </a:r>
            <a:r>
              <a:rPr lang="pt-BR" sz="2200" b="1" dirty="0">
                <a:solidFill>
                  <a:srgbClr val="FF0000"/>
                </a:solidFill>
              </a:rPr>
              <a:t>gestão inteligente </a:t>
            </a:r>
            <a:r>
              <a:rPr lang="pt-BR" sz="2200" dirty="0">
                <a:solidFill>
                  <a:schemeClr val="tx1"/>
                </a:solidFill>
              </a:rPr>
              <a:t>e apoio à </a:t>
            </a:r>
            <a:r>
              <a:rPr lang="pt-BR" sz="2200" b="1" dirty="0" smtClean="0">
                <a:solidFill>
                  <a:srgbClr val="FF0000"/>
                </a:solidFill>
              </a:rPr>
              <a:t>tomada </a:t>
            </a:r>
            <a:r>
              <a:rPr lang="pt-BR" sz="2200" b="1" dirty="0">
                <a:solidFill>
                  <a:srgbClr val="FF0000"/>
                </a:solidFill>
              </a:rPr>
              <a:t>de decisão</a:t>
            </a:r>
            <a:r>
              <a:rPr lang="pt-BR" sz="2200" dirty="0" smtClean="0">
                <a:solidFill>
                  <a:schemeClr val="tx1"/>
                </a:solidFill>
              </a:rPr>
              <a:t>.</a:t>
            </a:r>
          </a:p>
          <a:p>
            <a:endParaRPr lang="pt-BR" sz="22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pt-BR" sz="2200" dirty="0">
                <a:solidFill>
                  <a:schemeClr val="tx1"/>
                </a:solidFill>
              </a:rPr>
              <a:t>Prospectar </a:t>
            </a:r>
            <a:r>
              <a:rPr lang="pt-BR" sz="2200" b="1" dirty="0" smtClean="0">
                <a:solidFill>
                  <a:srgbClr val="FF0000"/>
                </a:solidFill>
              </a:rPr>
              <a:t>inovações</a:t>
            </a:r>
            <a:r>
              <a:rPr lang="pt-BR" sz="2200" dirty="0" smtClean="0">
                <a:solidFill>
                  <a:schemeClr val="tx1"/>
                </a:solidFill>
              </a:rPr>
              <a:t> e </a:t>
            </a:r>
            <a:r>
              <a:rPr lang="pt-BR" sz="2200" b="1" dirty="0" smtClean="0">
                <a:solidFill>
                  <a:srgbClr val="FF0000"/>
                </a:solidFill>
              </a:rPr>
              <a:t>novas tecnologias </a:t>
            </a:r>
            <a:r>
              <a:rPr lang="pt-BR" sz="2200" dirty="0" smtClean="0">
                <a:solidFill>
                  <a:schemeClr val="tx1"/>
                </a:solidFill>
              </a:rPr>
              <a:t>em centros avançados de P&amp;D  em saúde no mundo.</a:t>
            </a:r>
            <a:endParaRPr lang="pt-BR" sz="2200" dirty="0">
              <a:solidFill>
                <a:schemeClr val="tx1"/>
              </a:solidFill>
            </a:endParaRPr>
          </a:p>
          <a:p>
            <a:endParaRPr lang="pt-BR" sz="2200" dirty="0">
              <a:solidFill>
                <a:schemeClr val="tx1"/>
              </a:solidFill>
            </a:endParaRPr>
          </a:p>
          <a:p>
            <a:pPr lvl="0"/>
            <a:r>
              <a:rPr lang="pt-BR" sz="2400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pt-BR" sz="2400" dirty="0" smtClean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 </a:t>
            </a:r>
            <a:endParaRPr lang="pt-BR" sz="22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3779837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3. Qual o modelo de funcionamento ?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 </a:t>
            </a:r>
          </a:p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   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7910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0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5529" y="5381020"/>
            <a:ext cx="8568531" cy="125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endParaRPr lang="pt-BR" sz="6600" kern="0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0531" y="812070"/>
            <a:ext cx="8932269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800" b="1" dirty="0" smtClean="0">
                <a:solidFill>
                  <a:srgbClr val="FF0000"/>
                </a:solidFill>
              </a:rPr>
              <a:t>MODELO de FUNCIONAMENTO</a:t>
            </a:r>
          </a:p>
          <a:p>
            <a:pPr>
              <a:defRPr/>
            </a:pPr>
            <a:endParaRPr lang="pt-BR" sz="2800" b="1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pt-BR" sz="2800" b="1" dirty="0" smtClean="0">
                <a:solidFill>
                  <a:schemeClr val="accent1"/>
                </a:solidFill>
              </a:rPr>
              <a:t>O </a:t>
            </a:r>
            <a:r>
              <a:rPr lang="pt-BR" sz="2800" b="1" dirty="0" err="1" smtClean="0">
                <a:solidFill>
                  <a:schemeClr val="tx1"/>
                </a:solidFill>
              </a:rPr>
              <a:t>Next</a:t>
            </a:r>
            <a:r>
              <a:rPr lang="pt-BR" sz="2800" b="1" dirty="0" err="1" smtClean="0">
                <a:solidFill>
                  <a:srgbClr val="FF0000"/>
                </a:solidFill>
              </a:rPr>
              <a:t>SAUDE</a:t>
            </a:r>
            <a:r>
              <a:rPr lang="pt-BR" sz="2800" b="1" dirty="0" smtClean="0">
                <a:solidFill>
                  <a:schemeClr val="accent1"/>
                </a:solidFill>
              </a:rPr>
              <a:t> tem seu modelo funcional inspirado no CTIC </a:t>
            </a:r>
            <a:r>
              <a:rPr lang="pt-BR" sz="2400" dirty="0" smtClean="0">
                <a:solidFill>
                  <a:schemeClr val="tx1"/>
                </a:solidFill>
              </a:rPr>
              <a:t>(Centro </a:t>
            </a:r>
            <a:r>
              <a:rPr lang="pt-BR" sz="2400" dirty="0">
                <a:solidFill>
                  <a:schemeClr val="tx1"/>
                </a:solidFill>
              </a:rPr>
              <a:t>de Pesquisa e Desenvolvimento em Tecnologias Digitais para </a:t>
            </a:r>
            <a:r>
              <a:rPr lang="pt-BR" sz="2400" dirty="0" smtClean="0">
                <a:solidFill>
                  <a:schemeClr val="tx1"/>
                </a:solidFill>
              </a:rPr>
              <a:t>Informação e Comunicação). </a:t>
            </a:r>
            <a:endParaRPr lang="pt-BR" sz="2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t-BR" sz="2400" dirty="0" smtClean="0">
                <a:solidFill>
                  <a:schemeClr val="tx1"/>
                </a:solidFill>
              </a:rPr>
              <a:t>.</a:t>
            </a:r>
            <a:endParaRPr lang="pt-BR" sz="2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 </a:t>
            </a: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26484" y="2843733"/>
            <a:ext cx="8890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b="1" dirty="0" smtClean="0">
              <a:solidFill>
                <a:srgbClr val="FF0000"/>
              </a:solidFill>
            </a:endParaRPr>
          </a:p>
          <a:p>
            <a:r>
              <a:rPr lang="pt-BR" sz="2400" b="1" dirty="0" smtClean="0">
                <a:solidFill>
                  <a:srgbClr val="FF0000"/>
                </a:solidFill>
              </a:rPr>
              <a:t>CTIC </a:t>
            </a:r>
            <a:r>
              <a:rPr lang="pt-BR" dirty="0" smtClean="0"/>
              <a:t>(http</a:t>
            </a:r>
            <a:r>
              <a:rPr lang="pt-BR" dirty="0"/>
              <a:t>://www.ctic.rnp.br</a:t>
            </a:r>
            <a:r>
              <a:rPr lang="pt-BR" dirty="0" smtClean="0"/>
              <a:t>/)</a:t>
            </a:r>
            <a:endParaRPr lang="pt-BR" b="1" dirty="0" smtClean="0"/>
          </a:p>
          <a:p>
            <a:r>
              <a:rPr lang="pt-BR" dirty="0" smtClean="0"/>
              <a:t>Tem </a:t>
            </a:r>
            <a:r>
              <a:rPr lang="pt-BR" dirty="0"/>
              <a:t>o objetivo de fomentar a pesquisa e o desenvolvimento ligados a áreas estratégicas para o Brasil. Criado pelo Governo Federal, atualmente tem a Rede Nacional de Ensino e Pesquisa (RNP) como sua </a:t>
            </a:r>
            <a:r>
              <a:rPr lang="pt-BR" dirty="0" smtClean="0"/>
              <a:t>incubadora. Hoje, suas </a:t>
            </a:r>
            <a:r>
              <a:rPr lang="pt-BR" dirty="0"/>
              <a:t>atividades </a:t>
            </a:r>
            <a:r>
              <a:rPr lang="pt-BR" dirty="0" smtClean="0"/>
              <a:t> </a:t>
            </a:r>
            <a:r>
              <a:rPr lang="pt-BR" dirty="0"/>
              <a:t>estão focadas no tema TV digital aberta.</a:t>
            </a:r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15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671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5529" y="5381020"/>
            <a:ext cx="8568531" cy="125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endParaRPr lang="pt-BR" sz="6600" kern="0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0531" y="812070"/>
            <a:ext cx="9220301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800" b="1" dirty="0" smtClean="0">
                <a:solidFill>
                  <a:srgbClr val="FF0000"/>
                </a:solidFill>
              </a:rPr>
              <a:t>MODELO de FUNCIONAMENTO</a:t>
            </a:r>
          </a:p>
          <a:p>
            <a:pPr>
              <a:defRPr/>
            </a:pPr>
            <a:endParaRPr lang="pt-BR" sz="2800" b="1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pt-BR" sz="2800" b="1" dirty="0" smtClean="0">
                <a:solidFill>
                  <a:schemeClr val="accent1"/>
                </a:solidFill>
              </a:rPr>
              <a:t>O </a:t>
            </a:r>
            <a:r>
              <a:rPr lang="pt-BR" sz="2800" b="1" dirty="0" err="1" smtClean="0">
                <a:solidFill>
                  <a:schemeClr val="tx1"/>
                </a:solidFill>
              </a:rPr>
              <a:t>Next</a:t>
            </a:r>
            <a:r>
              <a:rPr lang="pt-BR" sz="2800" b="1" dirty="0" err="1" smtClean="0">
                <a:solidFill>
                  <a:srgbClr val="FF0000"/>
                </a:solidFill>
              </a:rPr>
              <a:t>SAUDE</a:t>
            </a:r>
            <a:r>
              <a:rPr lang="pt-BR" sz="2800" b="1" dirty="0" smtClean="0">
                <a:solidFill>
                  <a:srgbClr val="FF0000"/>
                </a:solidFill>
              </a:rPr>
              <a:t> </a:t>
            </a:r>
            <a:r>
              <a:rPr lang="pt-BR" sz="2800" b="1" dirty="0" smtClean="0">
                <a:solidFill>
                  <a:schemeClr val="accent1"/>
                </a:solidFill>
              </a:rPr>
              <a:t>atuará como agente articulador entre </a:t>
            </a:r>
            <a:r>
              <a:rPr lang="pt-BR" sz="2800" b="1" dirty="0">
                <a:solidFill>
                  <a:schemeClr val="accent1"/>
                </a:solidFill>
              </a:rPr>
              <a:t>os interesses do Ministério da </a:t>
            </a:r>
            <a:r>
              <a:rPr lang="pt-BR" sz="2800" b="1" dirty="0" smtClean="0">
                <a:solidFill>
                  <a:schemeClr val="accent1"/>
                </a:solidFill>
              </a:rPr>
              <a:t>Saúde, </a:t>
            </a:r>
            <a:r>
              <a:rPr lang="pt-BR" sz="2800" b="1" dirty="0">
                <a:solidFill>
                  <a:schemeClr val="accent1"/>
                </a:solidFill>
              </a:rPr>
              <a:t>coordenados pelo </a:t>
            </a:r>
            <a:r>
              <a:rPr lang="pt-BR" sz="2800" b="1" dirty="0" smtClean="0">
                <a:solidFill>
                  <a:srgbClr val="FF0000"/>
                </a:solidFill>
              </a:rPr>
              <a:t>DATASUS, </a:t>
            </a:r>
            <a:r>
              <a:rPr lang="pt-BR" sz="2800" b="1" dirty="0" smtClean="0">
                <a:solidFill>
                  <a:schemeClr val="accent1"/>
                </a:solidFill>
              </a:rPr>
              <a:t>e os diversos grupos de pesquisa associados, </a:t>
            </a:r>
            <a:r>
              <a:rPr lang="pt-BR" sz="2800" b="1" dirty="0">
                <a:solidFill>
                  <a:schemeClr val="accent1"/>
                </a:solidFill>
              </a:rPr>
              <a:t>pertencentes </a:t>
            </a:r>
            <a:r>
              <a:rPr lang="pt-BR" sz="2800" b="1" dirty="0" smtClean="0">
                <a:solidFill>
                  <a:schemeClr val="accent1"/>
                </a:solidFill>
              </a:rPr>
              <a:t>a diversas </a:t>
            </a:r>
            <a:r>
              <a:rPr lang="pt-BR" sz="2800" b="1" dirty="0">
                <a:solidFill>
                  <a:schemeClr val="accent1"/>
                </a:solidFill>
              </a:rPr>
              <a:t>universidades e centros de </a:t>
            </a:r>
            <a:r>
              <a:rPr lang="pt-BR" sz="2800" b="1" dirty="0" smtClean="0">
                <a:solidFill>
                  <a:schemeClr val="accent1"/>
                </a:solidFill>
              </a:rPr>
              <a:t>P&amp;D brasileiros.</a:t>
            </a:r>
            <a:endParaRPr lang="pt-BR" sz="2800" b="1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 </a:t>
            </a: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74556" y="3419797"/>
            <a:ext cx="88902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FINANCIAMENTO</a:t>
            </a:r>
          </a:p>
          <a:p>
            <a:endParaRPr lang="pt-BR" b="1" dirty="0" smtClean="0"/>
          </a:p>
          <a:p>
            <a:r>
              <a:rPr lang="pt-BR" b="1" dirty="0" smtClean="0"/>
              <a:t>Financiado em sua </a:t>
            </a:r>
            <a:r>
              <a:rPr lang="pt-BR" b="1" dirty="0" smtClean="0">
                <a:solidFill>
                  <a:srgbClr val="FF0000"/>
                </a:solidFill>
              </a:rPr>
              <a:t>FASE de INSTALAÇÂO </a:t>
            </a:r>
            <a:r>
              <a:rPr lang="pt-BR" b="1" dirty="0" smtClean="0"/>
              <a:t>pelo </a:t>
            </a:r>
            <a:r>
              <a:rPr lang="pt-BR" b="1" dirty="0"/>
              <a:t>Ministério da Saúde, o </a:t>
            </a:r>
            <a:r>
              <a:rPr lang="pt-BR" b="1" dirty="0" err="1" smtClean="0"/>
              <a:t>Next</a:t>
            </a:r>
            <a:r>
              <a:rPr lang="pt-BR" b="1" dirty="0" err="1" smtClean="0">
                <a:solidFill>
                  <a:srgbClr val="FF0000"/>
                </a:solidFill>
              </a:rPr>
              <a:t>SAUDE</a:t>
            </a:r>
            <a:r>
              <a:rPr lang="pt-BR" b="1" dirty="0" smtClean="0"/>
              <a:t> almeja </a:t>
            </a:r>
            <a:r>
              <a:rPr lang="pt-BR" b="1" dirty="0"/>
              <a:t>ser apoiado por </a:t>
            </a:r>
            <a:r>
              <a:rPr lang="pt-BR" b="1" dirty="0" smtClean="0"/>
              <a:t>outras fontes, </a:t>
            </a:r>
            <a:r>
              <a:rPr lang="pt-BR" b="1" dirty="0"/>
              <a:t>tais como agências de fomento à pesquisa e inovação </a:t>
            </a:r>
            <a:r>
              <a:rPr lang="pt-BR" b="1" dirty="0" smtClean="0"/>
              <a:t>estadual, nacionais</a:t>
            </a:r>
            <a:r>
              <a:rPr lang="pt-BR" b="1" dirty="0"/>
              <a:t> </a:t>
            </a:r>
            <a:r>
              <a:rPr lang="pt-BR" b="1" dirty="0" smtClean="0"/>
              <a:t>e </a:t>
            </a:r>
            <a:r>
              <a:rPr lang="pt-BR" b="1" dirty="0"/>
              <a:t>internacionais.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826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2742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5529" y="5381020"/>
            <a:ext cx="8568531" cy="125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endParaRPr lang="pt-BR" sz="6600" kern="0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0531" y="812070"/>
            <a:ext cx="9220301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800" b="1" dirty="0" smtClean="0">
                <a:solidFill>
                  <a:srgbClr val="FF0000"/>
                </a:solidFill>
              </a:rPr>
              <a:t>MODELO de FUNCIONAMENTO</a:t>
            </a:r>
          </a:p>
          <a:p>
            <a:pPr>
              <a:defRPr/>
            </a:pPr>
            <a:endParaRPr lang="pt-BR" sz="2800" b="1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pt-BR" sz="2800" b="1" dirty="0" smtClean="0">
                <a:solidFill>
                  <a:schemeClr val="accent1"/>
                </a:solidFill>
              </a:rPr>
              <a:t>A exemplo do CTIC, o </a:t>
            </a:r>
            <a:r>
              <a:rPr lang="pt-BR" sz="2800" b="1" dirty="0" err="1" smtClean="0">
                <a:solidFill>
                  <a:schemeClr val="tx1"/>
                </a:solidFill>
              </a:rPr>
              <a:t>Next</a:t>
            </a:r>
            <a:r>
              <a:rPr lang="pt-BR" sz="2800" b="1" dirty="0" err="1" smtClean="0">
                <a:solidFill>
                  <a:srgbClr val="FF0000"/>
                </a:solidFill>
              </a:rPr>
              <a:t>SAUDE</a:t>
            </a:r>
            <a:r>
              <a:rPr lang="pt-BR" sz="2800" b="1" dirty="0" smtClean="0">
                <a:solidFill>
                  <a:srgbClr val="FF0000"/>
                </a:solidFill>
              </a:rPr>
              <a:t> </a:t>
            </a:r>
            <a:r>
              <a:rPr lang="pt-BR" sz="2800" b="1" dirty="0" smtClean="0">
                <a:solidFill>
                  <a:schemeClr val="accent1"/>
                </a:solidFill>
              </a:rPr>
              <a:t>terá uma instituição âncora para apoiar na administração de recursos humanos e financeiros: o GREAT (</a:t>
            </a:r>
            <a:r>
              <a:rPr lang="pt-BR" sz="2800" dirty="0" smtClean="0">
                <a:solidFill>
                  <a:schemeClr val="tx1"/>
                </a:solidFill>
              </a:rPr>
              <a:t>Grupo de Redes de Computadores, Engenharia de Software e Sistemas</a:t>
            </a:r>
            <a:r>
              <a:rPr lang="pt-BR" sz="2800" b="1" dirty="0" smtClean="0">
                <a:solidFill>
                  <a:schemeClr val="accent1"/>
                </a:solidFill>
              </a:rPr>
              <a:t>) da UFC</a:t>
            </a: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62588" y="3539420"/>
            <a:ext cx="84582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Quem é o </a:t>
            </a:r>
            <a:r>
              <a:rPr lang="pt-BR" sz="2400" b="1" dirty="0" smtClean="0">
                <a:solidFill>
                  <a:schemeClr val="accent1"/>
                </a:solidFill>
              </a:rPr>
              <a:t>GREAT </a:t>
            </a:r>
            <a:r>
              <a:rPr lang="pt-BR" sz="2400" b="1" dirty="0" smtClean="0"/>
              <a:t>(great.ufc.br)</a:t>
            </a:r>
          </a:p>
          <a:p>
            <a:endParaRPr lang="pt-BR" b="1" dirty="0" smtClean="0"/>
          </a:p>
          <a:p>
            <a:r>
              <a:rPr lang="pt-BR" sz="2000" dirty="0" smtClean="0"/>
              <a:t>O </a:t>
            </a:r>
            <a:r>
              <a:rPr lang="pt-BR" sz="2000" b="1" dirty="0" err="1" smtClean="0"/>
              <a:t>GREat</a:t>
            </a:r>
            <a:r>
              <a:rPr lang="pt-BR" sz="2000" dirty="0" smtClean="0"/>
              <a:t> </a:t>
            </a:r>
            <a:r>
              <a:rPr lang="pt-BR" sz="2000" dirty="0"/>
              <a:t>é composto por </a:t>
            </a:r>
            <a:r>
              <a:rPr lang="pt-BR" sz="2000" dirty="0" smtClean="0"/>
              <a:t>pesquisadores e </a:t>
            </a:r>
            <a:r>
              <a:rPr lang="pt-BR" sz="2000" dirty="0"/>
              <a:t>estudantes de pós-graduação e graduação da </a:t>
            </a:r>
            <a:r>
              <a:rPr lang="pt-BR" sz="2000" dirty="0" smtClean="0"/>
              <a:t>UFC </a:t>
            </a:r>
            <a:r>
              <a:rPr lang="pt-BR" sz="2000" dirty="0"/>
              <a:t>e de outras Instituições de Ensino Superior (IES). </a:t>
            </a:r>
            <a:endParaRPr lang="pt-BR" sz="2000" dirty="0" smtClean="0"/>
          </a:p>
          <a:p>
            <a:endParaRPr lang="pt-BR" sz="2000" dirty="0"/>
          </a:p>
          <a:p>
            <a:r>
              <a:rPr lang="pt-BR" sz="2000" dirty="0" smtClean="0"/>
              <a:t>Criado em 2002, o </a:t>
            </a:r>
            <a:r>
              <a:rPr lang="pt-BR" sz="2000" b="1" dirty="0" smtClean="0"/>
              <a:t>GREAT</a:t>
            </a:r>
            <a:r>
              <a:rPr lang="pt-BR" sz="2000" dirty="0" smtClean="0"/>
              <a:t> possui </a:t>
            </a:r>
          </a:p>
          <a:p>
            <a:r>
              <a:rPr lang="pt-BR" sz="2000" dirty="0" smtClean="0"/>
              <a:t>experiência na gestão de grandes projetos </a:t>
            </a:r>
          </a:p>
          <a:p>
            <a:r>
              <a:rPr lang="pt-BR" sz="2000" dirty="0" smtClean="0"/>
              <a:t>nacionais e internacionais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89040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699717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4. Estados e Instituições envolvidas 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m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4787949"/>
            <a:ext cx="1650876" cy="145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2905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0654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250265" y="2411685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400" dirty="0" smtClean="0">
                <a:solidFill>
                  <a:srgbClr val="FF0000"/>
                </a:solidFill>
                <a:latin typeface="Arial Black" pitchFamily="34" charset="0"/>
              </a:rPr>
              <a:t>... NOS SEGUINTES ESTADOS :</a:t>
            </a:r>
          </a:p>
          <a:p>
            <a:pPr>
              <a:defRPr/>
            </a:pPr>
            <a:endParaRPr lang="pt-BR" sz="2400" dirty="0" smtClean="0">
              <a:solidFill>
                <a:srgbClr val="3366FF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Ceará, </a:t>
            </a:r>
            <a:r>
              <a:rPr lang="pt-BR" sz="2400" dirty="0" err="1" smtClean="0">
                <a:solidFill>
                  <a:srgbClr val="3366FF"/>
                </a:solidFill>
                <a:latin typeface="Arial Black" pitchFamily="34" charset="0"/>
              </a:rPr>
              <a:t>Piaui</a:t>
            </a: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, Pernambuco, Paraíba, Bahia,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Espírito Santo, Mato Grosso, Rio </a:t>
            </a:r>
            <a:r>
              <a:rPr lang="pt-BR" sz="2400" dirty="0">
                <a:solidFill>
                  <a:srgbClr val="3366FF"/>
                </a:solidFill>
                <a:latin typeface="Arial Black" pitchFamily="34" charset="0"/>
              </a:rPr>
              <a:t>de Janeiro, </a:t>
            </a:r>
          </a:p>
        </p:txBody>
      </p:sp>
      <p:sp>
        <p:nvSpPr>
          <p:cNvPr id="5" name="Retângulo 4"/>
          <p:cNvSpPr/>
          <p:nvPr/>
        </p:nvSpPr>
        <p:spPr>
          <a:xfrm>
            <a:off x="250265" y="292575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4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pt-BR" sz="2400" dirty="0" smtClean="0">
                <a:solidFill>
                  <a:srgbClr val="FF0000"/>
                </a:solidFill>
                <a:latin typeface="Arial Black" pitchFamily="34" charset="0"/>
              </a:rPr>
              <a:t>INSTITUIÇÕES ENVOLVIDAS (12 Grupos de Pesquisa):</a:t>
            </a:r>
          </a:p>
          <a:p>
            <a:pPr>
              <a:defRPr/>
            </a:pPr>
            <a:endParaRPr lang="pt-BR" sz="2400" dirty="0" smtClean="0">
              <a:solidFill>
                <a:srgbClr val="3366FF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IFCE-Fortaleza, IFCE-Aracati, UFC, UECE, UNIFOR</a:t>
            </a:r>
            <a:r>
              <a:rPr lang="pt-BR" sz="2400" dirty="0">
                <a:solidFill>
                  <a:srgbClr val="3366FF"/>
                </a:solidFill>
                <a:latin typeface="Arial Black" pitchFamily="34" charset="0"/>
              </a:rPr>
              <a:t>, </a:t>
            </a:r>
            <a:endParaRPr lang="pt-BR" sz="2400" dirty="0" smtClean="0">
              <a:solidFill>
                <a:srgbClr val="3366FF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UFPI, UFPE, </a:t>
            </a:r>
            <a:r>
              <a:rPr lang="pt-BR" sz="2400" dirty="0">
                <a:solidFill>
                  <a:srgbClr val="3366FF"/>
                </a:solidFill>
                <a:latin typeface="Arial Black" pitchFamily="34" charset="0"/>
              </a:rPr>
              <a:t>UPPB, UFBA</a:t>
            </a: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, UFES, UNEMAT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rgbClr val="3366FF"/>
                </a:solidFill>
                <a:latin typeface="Arial Black" pitchFamily="34" charset="0"/>
              </a:rPr>
              <a:t>PUC-Ri0, UFRJ, MC, FIOCRUZ</a:t>
            </a: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  <a:p>
            <a:pPr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9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59" y="5436021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50513" y="3044318"/>
            <a:ext cx="9830359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000" dirty="0" smtClean="0">
                <a:solidFill>
                  <a:srgbClr val="FF0000"/>
                </a:solidFill>
                <a:latin typeface="Arial Black" pitchFamily="34" charset="0"/>
              </a:rPr>
              <a:t>PROFISSIONAIS CONVIDADOS (</a:t>
            </a:r>
            <a:r>
              <a:rPr lang="pt-BR" sz="2000" b="1" dirty="0" smtClean="0">
                <a:solidFill>
                  <a:schemeClr val="tx1"/>
                </a:solidFill>
                <a:latin typeface="Arial Black" pitchFamily="34" charset="0"/>
              </a:rPr>
              <a:t>FASE de INSTALAÇÃO</a:t>
            </a:r>
            <a:r>
              <a:rPr lang="pt-BR" sz="2000" dirty="0" smtClean="0">
                <a:solidFill>
                  <a:srgbClr val="FF0000"/>
                </a:solidFill>
                <a:latin typeface="Arial Black" pitchFamily="34" charset="0"/>
              </a:rPr>
              <a:t>):</a:t>
            </a:r>
          </a:p>
          <a:p>
            <a:endParaRPr lang="pt-BR" b="1" dirty="0" smtClean="0">
              <a:solidFill>
                <a:schemeClr val="tx1"/>
              </a:solidFill>
            </a:endParaRPr>
          </a:p>
          <a:p>
            <a:r>
              <a:rPr lang="pt-BR" b="1" dirty="0" smtClean="0">
                <a:solidFill>
                  <a:schemeClr val="tx1"/>
                </a:solidFill>
              </a:rPr>
              <a:t>Instituto </a:t>
            </a:r>
            <a:r>
              <a:rPr lang="pt-BR" b="1" dirty="0">
                <a:solidFill>
                  <a:schemeClr val="tx1"/>
                </a:solidFill>
              </a:rPr>
              <a:t>Federal do Ceará.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Mauro Oliveira (Coordenador do Grupo de Pesquisa </a:t>
            </a:r>
            <a:r>
              <a:rPr lang="pt-BR" dirty="0" smtClean="0">
                <a:solidFill>
                  <a:schemeClr val="tx1"/>
                </a:solidFill>
              </a:rPr>
              <a:t>LAR - IFCE)</a:t>
            </a:r>
            <a:endParaRPr lang="pt-BR" dirty="0">
              <a:solidFill>
                <a:schemeClr val="tx1"/>
              </a:solidFill>
            </a:endParaRP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Cesar Olavo Moura Filho (Pesquisador</a:t>
            </a:r>
            <a:r>
              <a:rPr lang="pt-BR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chemeClr val="tx1"/>
                </a:solidFill>
              </a:rPr>
              <a:t>C</a:t>
            </a:r>
            <a:r>
              <a:rPr lang="pt-BR" dirty="0" smtClean="0">
                <a:solidFill>
                  <a:schemeClr val="tx1"/>
                </a:solidFill>
              </a:rPr>
              <a:t>arlos </a:t>
            </a:r>
            <a:r>
              <a:rPr lang="pt-BR" dirty="0" err="1" smtClean="0">
                <a:solidFill>
                  <a:schemeClr val="tx1"/>
                </a:solidFill>
              </a:rPr>
              <a:t>Hairon</a:t>
            </a:r>
            <a:r>
              <a:rPr lang="pt-BR" dirty="0" smtClean="0">
                <a:solidFill>
                  <a:schemeClr val="tx1"/>
                </a:solidFill>
              </a:rPr>
              <a:t>  Gonçalves(Doutorando – UFC)</a:t>
            </a:r>
            <a:endParaRPr lang="pt-BR" dirty="0">
              <a:solidFill>
                <a:schemeClr val="tx1"/>
              </a:solidFill>
            </a:endParaRP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Ronaldo Ramos (</a:t>
            </a:r>
            <a:r>
              <a:rPr lang="pt-BR" dirty="0" smtClean="0">
                <a:solidFill>
                  <a:schemeClr val="tx1"/>
                </a:solidFill>
              </a:rPr>
              <a:t>Pesquisador - IFCE)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 Verônica Pimentel (</a:t>
            </a:r>
            <a:r>
              <a:rPr lang="pt-BR" dirty="0" err="1" smtClean="0">
                <a:solidFill>
                  <a:schemeClr val="tx1"/>
                </a:solidFill>
              </a:rPr>
              <a:t>Vice-Coordenador</a:t>
            </a:r>
            <a:r>
              <a:rPr lang="pt-BR" dirty="0" smtClean="0">
                <a:solidFill>
                  <a:schemeClr val="tx1"/>
                </a:solidFill>
              </a:rPr>
              <a:t> do Mestrado </a:t>
            </a:r>
            <a:r>
              <a:rPr lang="pt-BR" dirty="0">
                <a:solidFill>
                  <a:schemeClr val="tx1"/>
                </a:solidFill>
              </a:rPr>
              <a:t>Profissional em </a:t>
            </a:r>
            <a:r>
              <a:rPr lang="pt-BR" dirty="0" err="1" smtClean="0">
                <a:solidFill>
                  <a:schemeClr val="tx1"/>
                </a:solidFill>
              </a:rPr>
              <a:t>Comp</a:t>
            </a:r>
            <a:r>
              <a:rPr lang="pt-BR" dirty="0" smtClean="0">
                <a:solidFill>
                  <a:schemeClr val="tx1"/>
                </a:solidFill>
              </a:rPr>
              <a:t> – UECE/IFCE)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Antonio</a:t>
            </a:r>
            <a:r>
              <a:rPr lang="pt-BR" dirty="0" smtClean="0">
                <a:solidFill>
                  <a:schemeClr val="tx1"/>
                </a:solidFill>
              </a:rPr>
              <a:t> Barros Serra (Pesquisador IFCE)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CIdcley</a:t>
            </a:r>
            <a:r>
              <a:rPr lang="pt-BR" dirty="0">
                <a:solidFill>
                  <a:schemeClr val="tx1"/>
                </a:solidFill>
              </a:rPr>
              <a:t> Teixeira (Coordenador do Grupo de Pesquisa – IFCE)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Wendell </a:t>
            </a:r>
            <a:r>
              <a:rPr lang="pt-BR" dirty="0" smtClean="0">
                <a:solidFill>
                  <a:schemeClr val="tx1"/>
                </a:solidFill>
              </a:rPr>
              <a:t> Rodrigues </a:t>
            </a:r>
            <a:r>
              <a:rPr lang="pt-BR" dirty="0">
                <a:solidFill>
                  <a:schemeClr val="tx1"/>
                </a:solidFill>
              </a:rPr>
              <a:t>(</a:t>
            </a:r>
            <a:r>
              <a:rPr lang="pt-BR" dirty="0" smtClean="0">
                <a:solidFill>
                  <a:schemeClr val="tx1"/>
                </a:solidFill>
              </a:rPr>
              <a:t>Pesquisador IFCE)</a:t>
            </a:r>
          </a:p>
          <a:p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b="1" dirty="0" smtClean="0">
                <a:solidFill>
                  <a:schemeClr val="tx1"/>
                </a:solidFill>
              </a:rPr>
              <a:t>Universidade </a:t>
            </a:r>
            <a:r>
              <a:rPr lang="pt-BR" b="1" dirty="0">
                <a:solidFill>
                  <a:schemeClr val="tx1"/>
                </a:solidFill>
              </a:rPr>
              <a:t>Estadual do Ceará (UECE)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Marcos Negreiros (Coordenador </a:t>
            </a:r>
            <a:r>
              <a:rPr lang="pt-BR" dirty="0" smtClean="0">
                <a:solidFill>
                  <a:schemeClr val="tx1"/>
                </a:solidFill>
              </a:rPr>
              <a:t>do Mestrado </a:t>
            </a:r>
            <a:r>
              <a:rPr lang="pt-BR" dirty="0">
                <a:solidFill>
                  <a:schemeClr val="tx1"/>
                </a:solidFill>
              </a:rPr>
              <a:t>Profissional em </a:t>
            </a:r>
            <a:r>
              <a:rPr lang="pt-BR" dirty="0" smtClean="0">
                <a:solidFill>
                  <a:schemeClr val="tx1"/>
                </a:solidFill>
              </a:rPr>
              <a:t>Computação – UECE/IFCE)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b="1" dirty="0" smtClean="0">
                <a:solidFill>
                  <a:schemeClr val="tx1"/>
                </a:solidFill>
              </a:rPr>
              <a:t>Universidade </a:t>
            </a:r>
            <a:r>
              <a:rPr lang="pt-BR" b="1" dirty="0">
                <a:solidFill>
                  <a:schemeClr val="tx1"/>
                </a:solidFill>
              </a:rPr>
              <a:t>Federal do Ceará (UFCE)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Rossana</a:t>
            </a:r>
            <a:r>
              <a:rPr lang="pt-BR" dirty="0">
                <a:solidFill>
                  <a:schemeClr val="tx1"/>
                </a:solidFill>
              </a:rPr>
              <a:t> Andrade </a:t>
            </a:r>
            <a:r>
              <a:rPr lang="pt-BR" dirty="0" smtClean="0">
                <a:solidFill>
                  <a:schemeClr val="tx1"/>
                </a:solidFill>
              </a:rPr>
              <a:t>(Coordenadora </a:t>
            </a:r>
            <a:r>
              <a:rPr lang="pt-BR" smtClean="0">
                <a:solidFill>
                  <a:schemeClr val="tx1"/>
                </a:solidFill>
              </a:rPr>
              <a:t>da Pós-graduação  do MDCC - UFC)</a:t>
            </a:r>
            <a:endParaRPr lang="pt-BR" dirty="0" smtClean="0">
              <a:solidFill>
                <a:schemeClr val="tx1"/>
              </a:solidFill>
            </a:endParaRP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 </a:t>
            </a:r>
            <a:r>
              <a:rPr lang="pt-BR" dirty="0" err="1" smtClean="0">
                <a:solidFill>
                  <a:schemeClr val="tx1"/>
                </a:solidFill>
              </a:rPr>
              <a:t>Helano</a:t>
            </a:r>
            <a:r>
              <a:rPr lang="pt-BR" dirty="0" smtClean="0">
                <a:solidFill>
                  <a:schemeClr val="tx1"/>
                </a:solidFill>
              </a:rPr>
              <a:t> Castro (Coordenador do LESC – </a:t>
            </a:r>
            <a:r>
              <a:rPr lang="pt-BR" dirty="0" err="1" smtClean="0">
                <a:solidFill>
                  <a:schemeClr val="tx1"/>
                </a:solidFill>
              </a:rPr>
              <a:t>Lab</a:t>
            </a:r>
            <a:r>
              <a:rPr lang="pt-BR" dirty="0" smtClean="0">
                <a:solidFill>
                  <a:schemeClr val="tx1"/>
                </a:solidFill>
              </a:rPr>
              <a:t> UFC)</a:t>
            </a:r>
            <a:endParaRPr lang="pt-BR" dirty="0">
              <a:solidFill>
                <a:schemeClr val="tx1"/>
              </a:solidFill>
            </a:endParaRP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chemeClr val="tx1"/>
                </a:solidFill>
              </a:rPr>
              <a:t>Vania Vidal (</a:t>
            </a:r>
            <a:r>
              <a:rPr lang="pt-BR" dirty="0" smtClean="0">
                <a:solidFill>
                  <a:schemeClr val="tx1"/>
                </a:solidFill>
              </a:rPr>
              <a:t>Pesquisador UFC) </a:t>
            </a:r>
            <a:endParaRPr lang="pt-BR" dirty="0">
              <a:solidFill>
                <a:schemeClr val="tx1"/>
              </a:solidFill>
            </a:endParaRP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José </a:t>
            </a:r>
            <a:r>
              <a:rPr lang="pt-BR" dirty="0" err="1">
                <a:solidFill>
                  <a:schemeClr val="tx1"/>
                </a:solidFill>
              </a:rPr>
              <a:t>Antonio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smtClean="0">
                <a:solidFill>
                  <a:schemeClr val="tx1"/>
                </a:solidFill>
              </a:rPr>
              <a:t>Macedo (Pesquisador UFC)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Giovani Cordeiro Barroso (Pesquisador UFC)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Miguel Franklin (Coordenador GREAT)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Fernando carvalho (Presidente da ETICE)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José </a:t>
            </a:r>
            <a:r>
              <a:rPr lang="pt-BR" dirty="0" err="1" smtClean="0">
                <a:solidFill>
                  <a:schemeClr val="tx1"/>
                </a:solidFill>
              </a:rPr>
              <a:t>Neuman</a:t>
            </a:r>
            <a:r>
              <a:rPr lang="pt-BR" dirty="0" smtClean="0">
                <a:solidFill>
                  <a:schemeClr val="tx1"/>
                </a:solidFill>
              </a:rPr>
              <a:t> de </a:t>
            </a:r>
            <a:r>
              <a:rPr lang="pt-BR" dirty="0" err="1" smtClean="0">
                <a:solidFill>
                  <a:schemeClr val="tx1"/>
                </a:solidFill>
              </a:rPr>
              <a:t>Souaa</a:t>
            </a:r>
            <a:r>
              <a:rPr lang="pt-BR" dirty="0" smtClean="0">
                <a:solidFill>
                  <a:schemeClr val="tx1"/>
                </a:solidFill>
              </a:rPr>
              <a:t> (Pesquisador GREAT)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Danielo</a:t>
            </a:r>
            <a:r>
              <a:rPr lang="pt-BR" dirty="0" smtClean="0">
                <a:solidFill>
                  <a:schemeClr val="tx1"/>
                </a:solidFill>
              </a:rPr>
              <a:t>  Gonçalves (</a:t>
            </a:r>
            <a:r>
              <a:rPr lang="pt-BR" dirty="0" err="1" smtClean="0">
                <a:solidFill>
                  <a:schemeClr val="tx1"/>
                </a:solidFill>
              </a:rPr>
              <a:t>Vice-Coordenador</a:t>
            </a:r>
            <a:r>
              <a:rPr lang="pt-BR" dirty="0" smtClean="0">
                <a:solidFill>
                  <a:schemeClr val="tx1"/>
                </a:solidFill>
              </a:rPr>
              <a:t> do GREAT)</a:t>
            </a:r>
          </a:p>
          <a:p>
            <a:pPr lvl="1"/>
            <a:r>
              <a:rPr lang="pt-BR" dirty="0" err="1" smtClean="0">
                <a:solidFill>
                  <a:schemeClr val="tx1"/>
                </a:solidFill>
              </a:rPr>
              <a:t>Prof</a:t>
            </a:r>
            <a:r>
              <a:rPr lang="pt-BR" dirty="0" smtClean="0">
                <a:solidFill>
                  <a:schemeClr val="tx1"/>
                </a:solidFill>
              </a:rPr>
              <a:t> Paulo Cesar Cortez (Pesquisador LESC)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Dr</a:t>
            </a:r>
            <a:r>
              <a:rPr lang="pt-BR" dirty="0">
                <a:solidFill>
                  <a:schemeClr val="tx1"/>
                </a:solidFill>
              </a:rPr>
              <a:t> Reinaldo Braga (</a:t>
            </a:r>
            <a:r>
              <a:rPr lang="pt-BR" dirty="0" smtClean="0">
                <a:solidFill>
                  <a:schemeClr val="tx1"/>
                </a:solidFill>
              </a:rPr>
              <a:t>Pesquisador GREAT)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  </a:t>
            </a:r>
            <a:endParaRPr lang="pt-BR" sz="2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91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96" y="558679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50513" y="2684278"/>
            <a:ext cx="9830359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pt-BR" b="1" dirty="0" smtClean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r>
              <a:rPr lang="pt-BR" b="1" dirty="0" smtClean="0">
                <a:solidFill>
                  <a:schemeClr val="tx1"/>
                </a:solidFill>
              </a:rPr>
              <a:t>Universidade </a:t>
            </a:r>
            <a:r>
              <a:rPr lang="pt-BR" b="1" dirty="0">
                <a:solidFill>
                  <a:schemeClr val="tx1"/>
                </a:solidFill>
              </a:rPr>
              <a:t>de Fortaleza</a:t>
            </a:r>
          </a:p>
          <a:p>
            <a:pPr lvl="1"/>
            <a:r>
              <a:rPr lang="pt-BR" dirty="0" err="1">
                <a:solidFill>
                  <a:schemeClr val="tx1"/>
                </a:solidFill>
              </a:rPr>
              <a:t>Prof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Raimir</a:t>
            </a:r>
            <a:r>
              <a:rPr lang="pt-BR" dirty="0">
                <a:solidFill>
                  <a:schemeClr val="tx1"/>
                </a:solidFill>
              </a:rPr>
              <a:t> Holanda (Pesquisador)</a:t>
            </a:r>
          </a:p>
          <a:p>
            <a:r>
              <a:rPr lang="pt-BR" sz="1600" b="1" dirty="0" smtClean="0">
                <a:solidFill>
                  <a:schemeClr val="tx1"/>
                </a:solidFill>
              </a:rPr>
              <a:t>Universidade </a:t>
            </a:r>
            <a:r>
              <a:rPr lang="pt-BR" sz="1600" b="1" dirty="0">
                <a:solidFill>
                  <a:schemeClr val="tx1"/>
                </a:solidFill>
              </a:rPr>
              <a:t>Federal do Espírito Santo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Anilton</a:t>
            </a:r>
            <a:r>
              <a:rPr lang="pt-BR" sz="1600" dirty="0">
                <a:solidFill>
                  <a:schemeClr val="tx1"/>
                </a:solidFill>
              </a:rPr>
              <a:t> Salles Garcia (Presidente da Fundação de Pesquisa do ES)</a:t>
            </a:r>
          </a:p>
          <a:p>
            <a:pPr lvl="1"/>
            <a:r>
              <a:rPr lang="pt-BR" sz="1600" dirty="0">
                <a:solidFill>
                  <a:schemeClr val="tx1"/>
                </a:solidFill>
              </a:rPr>
              <a:t>Prof. Dr. Giancarlo </a:t>
            </a:r>
            <a:r>
              <a:rPr lang="pt-BR" sz="1600" dirty="0" err="1">
                <a:solidFill>
                  <a:schemeClr val="tx1"/>
                </a:solidFill>
              </a:rPr>
              <a:t>Guizzardi</a:t>
            </a:r>
            <a:r>
              <a:rPr lang="pt-BR" sz="1600" dirty="0">
                <a:solidFill>
                  <a:schemeClr val="tx1"/>
                </a:solidFill>
              </a:rPr>
              <a:t> 	(Pesquisador)</a:t>
            </a:r>
          </a:p>
          <a:p>
            <a:pPr lvl="1"/>
            <a:r>
              <a:rPr lang="pt-BR" sz="1600" dirty="0" smtClean="0">
                <a:solidFill>
                  <a:schemeClr val="tx1"/>
                </a:solidFill>
              </a:rPr>
              <a:t>Prof</a:t>
            </a:r>
            <a:r>
              <a:rPr lang="pt-BR" sz="1600" dirty="0">
                <a:solidFill>
                  <a:schemeClr val="tx1"/>
                </a:solidFill>
              </a:rPr>
              <a:t>. Dr. João Paulo A. Almeida 	(Pesquisador)</a:t>
            </a:r>
          </a:p>
          <a:p>
            <a:pPr lvl="1"/>
            <a:r>
              <a:rPr lang="pt-BR" sz="1600" dirty="0" smtClean="0">
                <a:solidFill>
                  <a:schemeClr val="tx1"/>
                </a:solidFill>
              </a:rPr>
              <a:t>Prof</a:t>
            </a:r>
            <a:r>
              <a:rPr lang="pt-BR" sz="1600" dirty="0">
                <a:solidFill>
                  <a:schemeClr val="tx1"/>
                </a:solidFill>
              </a:rPr>
              <a:t>. Dr. Ricardo de Almeida </a:t>
            </a:r>
            <a:r>
              <a:rPr lang="pt-BR" sz="1600" dirty="0" err="1" smtClean="0">
                <a:solidFill>
                  <a:schemeClr val="tx1"/>
                </a:solidFill>
              </a:rPr>
              <a:t>Falbo</a:t>
            </a:r>
            <a:r>
              <a:rPr lang="pt-BR" sz="1600" dirty="0" smtClean="0">
                <a:solidFill>
                  <a:schemeClr val="tx1"/>
                </a:solidFill>
              </a:rPr>
              <a:t>   	(</a:t>
            </a:r>
            <a:r>
              <a:rPr lang="pt-BR" sz="1600" dirty="0">
                <a:solidFill>
                  <a:schemeClr val="tx1"/>
                </a:solidFill>
              </a:rPr>
              <a:t>Pesquisador)</a:t>
            </a:r>
          </a:p>
          <a:p>
            <a:pPr lvl="0"/>
            <a:r>
              <a:rPr lang="pt-BR" sz="1600" b="1" dirty="0" smtClean="0">
                <a:solidFill>
                  <a:schemeClr val="tx1"/>
                </a:solidFill>
              </a:rPr>
              <a:t>Universidade Federal do </a:t>
            </a:r>
            <a:r>
              <a:rPr lang="pt-BR" sz="1600" b="1" dirty="0" err="1" smtClean="0">
                <a:solidFill>
                  <a:schemeClr val="tx1"/>
                </a:solidFill>
              </a:rPr>
              <a:t>Piaui</a:t>
            </a:r>
            <a:endParaRPr lang="pt-BR" sz="1600" b="1" dirty="0" smtClean="0">
              <a:solidFill>
                <a:schemeClr val="tx1"/>
              </a:solidFill>
            </a:endParaRPr>
          </a:p>
          <a:p>
            <a:pPr marL="0" lvl="1"/>
            <a:r>
              <a:rPr lang="pt-BR" sz="1600" dirty="0" smtClean="0">
                <a:solidFill>
                  <a:schemeClr val="tx1"/>
                </a:solidFill>
              </a:rPr>
              <a:t>        </a:t>
            </a:r>
            <a:r>
              <a:rPr lang="pt-BR" sz="1600" dirty="0" err="1" smtClean="0">
                <a:solidFill>
                  <a:schemeClr val="tx1"/>
                </a:solidFill>
              </a:rPr>
              <a:t>Prof</a:t>
            </a:r>
            <a:r>
              <a:rPr lang="pt-BR" sz="1600" dirty="0" smtClean="0">
                <a:solidFill>
                  <a:schemeClr val="tx1"/>
                </a:solidFill>
              </a:rPr>
              <a:t> José </a:t>
            </a:r>
            <a:r>
              <a:rPr lang="pt-BR" sz="1600" dirty="0" err="1" smtClean="0">
                <a:solidFill>
                  <a:schemeClr val="tx1"/>
                </a:solidFill>
              </a:rPr>
              <a:t>Bringel</a:t>
            </a:r>
            <a:r>
              <a:rPr lang="pt-BR" sz="1600" dirty="0" smtClean="0">
                <a:solidFill>
                  <a:schemeClr val="tx1"/>
                </a:solidFill>
              </a:rPr>
              <a:t>	Filho	(</a:t>
            </a:r>
            <a:r>
              <a:rPr lang="pt-BR" sz="1600" dirty="0">
                <a:solidFill>
                  <a:schemeClr val="tx1"/>
                </a:solidFill>
              </a:rPr>
              <a:t>Pesquisador)</a:t>
            </a:r>
          </a:p>
          <a:p>
            <a:pPr lvl="0"/>
            <a:r>
              <a:rPr lang="pt-BR" sz="1600" b="1" dirty="0" smtClean="0">
                <a:solidFill>
                  <a:schemeClr val="tx1"/>
                </a:solidFill>
              </a:rPr>
              <a:t>Universidade </a:t>
            </a:r>
            <a:r>
              <a:rPr lang="pt-BR" sz="1600" b="1" dirty="0">
                <a:solidFill>
                  <a:schemeClr val="tx1"/>
                </a:solidFill>
              </a:rPr>
              <a:t>Federal da Paraíba (UFPB)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Prof</a:t>
            </a:r>
            <a:r>
              <a:rPr lang="pt-BR" sz="1600" dirty="0">
                <a:solidFill>
                  <a:schemeClr val="tx1"/>
                </a:solidFill>
              </a:rPr>
              <a:t> Guido </a:t>
            </a:r>
            <a:r>
              <a:rPr lang="pt-BR" sz="1600" dirty="0" smtClean="0">
                <a:solidFill>
                  <a:schemeClr val="tx1"/>
                </a:solidFill>
              </a:rPr>
              <a:t>Lemos  (Coordenador do LAVID – </a:t>
            </a:r>
            <a:r>
              <a:rPr lang="pt-BR" sz="1600" dirty="0" err="1" smtClean="0">
                <a:solidFill>
                  <a:schemeClr val="tx1"/>
                </a:solidFill>
              </a:rPr>
              <a:t>Lab</a:t>
            </a:r>
            <a:r>
              <a:rPr lang="pt-BR" sz="1600" dirty="0" smtClean="0">
                <a:solidFill>
                  <a:schemeClr val="tx1"/>
                </a:solidFill>
              </a:rPr>
              <a:t> UFPB)</a:t>
            </a:r>
            <a:endParaRPr lang="pt-BR" sz="1600" dirty="0">
              <a:solidFill>
                <a:schemeClr val="tx1"/>
              </a:solidFill>
            </a:endParaRPr>
          </a:p>
          <a:p>
            <a:r>
              <a:rPr lang="pt-BR" sz="1600" dirty="0">
                <a:solidFill>
                  <a:schemeClr val="tx1"/>
                </a:solidFill>
              </a:rPr>
              <a:t> </a:t>
            </a:r>
            <a:r>
              <a:rPr lang="pt-BR" sz="1600" b="1" dirty="0" smtClean="0">
                <a:solidFill>
                  <a:schemeClr val="tx1"/>
                </a:solidFill>
              </a:rPr>
              <a:t>Universidade </a:t>
            </a:r>
            <a:r>
              <a:rPr lang="pt-BR" sz="1600" b="1" dirty="0">
                <a:solidFill>
                  <a:schemeClr val="tx1"/>
                </a:solidFill>
              </a:rPr>
              <a:t>Federal de Pernambuco (UFPE)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Prof</a:t>
            </a:r>
            <a:r>
              <a:rPr lang="pt-BR" sz="1600" dirty="0">
                <a:solidFill>
                  <a:schemeClr val="tx1"/>
                </a:solidFill>
              </a:rPr>
              <a:t> Paulo Cunha (Diretor do CIN – Centro de Informática)</a:t>
            </a:r>
          </a:p>
          <a:p>
            <a:r>
              <a:rPr lang="pt-BR" sz="1600" dirty="0">
                <a:solidFill>
                  <a:schemeClr val="tx1"/>
                </a:solidFill>
              </a:rPr>
              <a:t> </a:t>
            </a:r>
            <a:r>
              <a:rPr lang="pt-BR" sz="1600" b="1" dirty="0" smtClean="0">
                <a:solidFill>
                  <a:schemeClr val="tx1"/>
                </a:solidFill>
              </a:rPr>
              <a:t>Universidade </a:t>
            </a:r>
            <a:r>
              <a:rPr lang="pt-BR" sz="1600" b="1" dirty="0">
                <a:solidFill>
                  <a:schemeClr val="tx1"/>
                </a:solidFill>
              </a:rPr>
              <a:t>Federal da Bahia (UFBA)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Prof</a:t>
            </a:r>
            <a:r>
              <a:rPr lang="pt-BR" sz="1600" dirty="0">
                <a:solidFill>
                  <a:schemeClr val="tx1"/>
                </a:solidFill>
              </a:rPr>
              <a:t> Raimundo Macedo (Coordenador do LACID – </a:t>
            </a:r>
            <a:r>
              <a:rPr lang="pt-BR" sz="1600" dirty="0" err="1" smtClean="0">
                <a:solidFill>
                  <a:schemeClr val="tx1"/>
                </a:solidFill>
              </a:rPr>
              <a:t>Lab</a:t>
            </a:r>
            <a:r>
              <a:rPr lang="pt-BR" sz="1600" dirty="0" smtClean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UFBA)</a:t>
            </a:r>
          </a:p>
          <a:p>
            <a:pPr lvl="0"/>
            <a:r>
              <a:rPr lang="pt-BR" sz="1600" b="1" dirty="0" smtClean="0">
                <a:solidFill>
                  <a:schemeClr val="tx1"/>
                </a:solidFill>
              </a:rPr>
              <a:t> </a:t>
            </a:r>
            <a:r>
              <a:rPr lang="pt-BR" sz="1600" b="1" dirty="0">
                <a:solidFill>
                  <a:schemeClr val="tx1"/>
                </a:solidFill>
              </a:rPr>
              <a:t>Universidade </a:t>
            </a:r>
            <a:r>
              <a:rPr lang="pt-BR" sz="1600" b="1" dirty="0" smtClean="0">
                <a:solidFill>
                  <a:schemeClr val="tx1"/>
                </a:solidFill>
              </a:rPr>
              <a:t>Estadual de Mato Grosso </a:t>
            </a:r>
            <a:r>
              <a:rPr lang="pt-BR" sz="1600" b="1" dirty="0">
                <a:solidFill>
                  <a:schemeClr val="tx1"/>
                </a:solidFill>
              </a:rPr>
              <a:t>(</a:t>
            </a:r>
            <a:r>
              <a:rPr lang="pt-BR" sz="1600" b="1" dirty="0" smtClean="0">
                <a:solidFill>
                  <a:schemeClr val="tx1"/>
                </a:solidFill>
              </a:rPr>
              <a:t>UNEMAT)</a:t>
            </a:r>
            <a:endParaRPr lang="pt-BR" sz="1600" b="1" dirty="0">
              <a:solidFill>
                <a:schemeClr val="tx1"/>
              </a:solidFill>
            </a:endParaRPr>
          </a:p>
          <a:p>
            <a:pPr lvl="1"/>
            <a:r>
              <a:rPr lang="pt-BR" sz="1600" dirty="0" smtClean="0">
                <a:solidFill>
                  <a:schemeClr val="tx1"/>
                </a:solidFill>
              </a:rPr>
              <a:t>Bel </a:t>
            </a:r>
            <a:r>
              <a:rPr lang="pt-BR" sz="1600" dirty="0" err="1" smtClean="0">
                <a:solidFill>
                  <a:schemeClr val="tx1"/>
                </a:solidFill>
              </a:rPr>
              <a:t>Franciano</a:t>
            </a:r>
            <a:r>
              <a:rPr lang="pt-BR" sz="1600" dirty="0" smtClean="0">
                <a:solidFill>
                  <a:schemeClr val="tx1"/>
                </a:solidFill>
              </a:rPr>
              <a:t> Antunes , </a:t>
            </a:r>
            <a:r>
              <a:rPr lang="pt-BR" sz="1600" dirty="0" err="1" smtClean="0">
                <a:solidFill>
                  <a:schemeClr val="tx1"/>
                </a:solidFill>
              </a:rPr>
              <a:t>MSc</a:t>
            </a:r>
            <a:r>
              <a:rPr lang="pt-BR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pt-BR" sz="1600" b="1" dirty="0" smtClean="0">
                <a:solidFill>
                  <a:schemeClr val="tx1"/>
                </a:solidFill>
              </a:rPr>
              <a:t>Pontifícia Universidade Católica do Rio de Janeiro (PUC-Rio)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           </a:t>
            </a:r>
            <a:r>
              <a:rPr lang="pt-BR" sz="1600" dirty="0" err="1" smtClean="0">
                <a:solidFill>
                  <a:schemeClr val="tx1"/>
                </a:solidFill>
              </a:rPr>
              <a:t>Prof</a:t>
            </a:r>
            <a:r>
              <a:rPr lang="pt-BR" sz="1600" dirty="0" smtClean="0">
                <a:solidFill>
                  <a:schemeClr val="tx1"/>
                </a:solidFill>
              </a:rPr>
              <a:t> Luiz Fernando Gomes </a:t>
            </a:r>
            <a:r>
              <a:rPr lang="pt-BR" sz="1600" dirty="0">
                <a:solidFill>
                  <a:schemeClr val="tx1"/>
                </a:solidFill>
              </a:rPr>
              <a:t>Soares (Coordenador do </a:t>
            </a:r>
            <a:r>
              <a:rPr lang="pt-BR" sz="1600" dirty="0" err="1" smtClean="0">
                <a:solidFill>
                  <a:schemeClr val="tx1"/>
                </a:solidFill>
              </a:rPr>
              <a:t>Telemídia</a:t>
            </a:r>
            <a:r>
              <a:rPr lang="pt-BR" sz="1600" dirty="0" smtClean="0">
                <a:solidFill>
                  <a:schemeClr val="tx1"/>
                </a:solidFill>
              </a:rPr>
              <a:t> – </a:t>
            </a:r>
            <a:r>
              <a:rPr lang="pt-BR" sz="1600" dirty="0" err="1">
                <a:solidFill>
                  <a:schemeClr val="tx1"/>
                </a:solidFill>
              </a:rPr>
              <a:t>Lab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smtClean="0">
                <a:solidFill>
                  <a:schemeClr val="tx1"/>
                </a:solidFill>
              </a:rPr>
              <a:t>PUC Rio)</a:t>
            </a:r>
          </a:p>
          <a:p>
            <a:r>
              <a:rPr lang="pt-BR" sz="1600" b="1" dirty="0" smtClean="0">
                <a:solidFill>
                  <a:schemeClr val="tx1"/>
                </a:solidFill>
              </a:rPr>
              <a:t>Universidade Federal do Rio de Janeiro (UFRJ)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           </a:t>
            </a:r>
            <a:r>
              <a:rPr lang="pt-BR" sz="1600" dirty="0" err="1" smtClean="0">
                <a:solidFill>
                  <a:schemeClr val="tx1"/>
                </a:solidFill>
              </a:rPr>
              <a:t>Prof</a:t>
            </a:r>
            <a:r>
              <a:rPr lang="pt-BR" sz="1600" dirty="0" smtClean="0">
                <a:solidFill>
                  <a:schemeClr val="tx1"/>
                </a:solidFill>
              </a:rPr>
              <a:t> Claudio </a:t>
            </a:r>
            <a:r>
              <a:rPr lang="pt-BR" sz="1600" dirty="0" err="1" smtClean="0">
                <a:solidFill>
                  <a:schemeClr val="tx1"/>
                </a:solidFill>
              </a:rPr>
              <a:t>Lenz</a:t>
            </a:r>
            <a:r>
              <a:rPr lang="pt-BR" sz="1600" dirty="0" smtClean="0">
                <a:solidFill>
                  <a:schemeClr val="tx1"/>
                </a:solidFill>
              </a:rPr>
              <a:t> Cesar (Coordenador do  </a:t>
            </a:r>
            <a:r>
              <a:rPr lang="pt-BR" sz="1600" dirty="0">
                <a:solidFill>
                  <a:schemeClr val="tx1"/>
                </a:solidFill>
              </a:rPr>
              <a:t>Laboratório de </a:t>
            </a:r>
            <a:r>
              <a:rPr lang="pt-BR" sz="1600" dirty="0" err="1">
                <a:solidFill>
                  <a:schemeClr val="tx1"/>
                </a:solidFill>
              </a:rPr>
              <a:t>Super-Espectrocopia</a:t>
            </a:r>
            <a:r>
              <a:rPr lang="pt-BR" sz="1600" dirty="0">
                <a:solidFill>
                  <a:schemeClr val="tx1"/>
                </a:solidFill>
              </a:rPr>
              <a:t> do Rio</a:t>
            </a:r>
            <a:r>
              <a:rPr lang="pt-BR" sz="1600" dirty="0" smtClean="0">
                <a:solidFill>
                  <a:schemeClr val="tx1"/>
                </a:solidFill>
              </a:rPr>
              <a:t>)</a:t>
            </a:r>
          </a:p>
          <a:p>
            <a:r>
              <a:rPr lang="pt-BR" sz="1600" dirty="0">
                <a:solidFill>
                  <a:schemeClr val="tx1"/>
                </a:solidFill>
              </a:rPr>
              <a:t> </a:t>
            </a:r>
            <a:r>
              <a:rPr lang="pt-BR" sz="1600" b="1" dirty="0" smtClean="0">
                <a:solidFill>
                  <a:schemeClr val="tx1"/>
                </a:solidFill>
              </a:rPr>
              <a:t>Fiocruz </a:t>
            </a:r>
            <a:r>
              <a:rPr lang="pt-BR" sz="1600" b="1" dirty="0">
                <a:solidFill>
                  <a:schemeClr val="tx1"/>
                </a:solidFill>
              </a:rPr>
              <a:t>Ceará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Dr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 err="1">
                <a:solidFill>
                  <a:schemeClr val="tx1"/>
                </a:solidFill>
              </a:rPr>
              <a:t>Carlile</a:t>
            </a:r>
            <a:r>
              <a:rPr lang="pt-BR" sz="1600" dirty="0">
                <a:solidFill>
                  <a:schemeClr val="tx1"/>
                </a:solidFill>
              </a:rPr>
              <a:t> Lavor (Diretor da Fiocruz Ceará)</a:t>
            </a:r>
          </a:p>
          <a:p>
            <a:pPr lvl="1"/>
            <a:r>
              <a:rPr lang="pt-BR" sz="1600" dirty="0" err="1">
                <a:solidFill>
                  <a:schemeClr val="tx1"/>
                </a:solidFill>
              </a:rPr>
              <a:t>Anya</a:t>
            </a:r>
            <a:r>
              <a:rPr lang="pt-BR" sz="1600" dirty="0">
                <a:solidFill>
                  <a:schemeClr val="tx1"/>
                </a:solidFill>
              </a:rPr>
              <a:t> Fernandes Vieira </a:t>
            </a:r>
            <a:r>
              <a:rPr lang="pt-BR" sz="1600" dirty="0" smtClean="0">
                <a:solidFill>
                  <a:schemeClr val="tx1"/>
                </a:solidFill>
              </a:rPr>
              <a:t>(</a:t>
            </a:r>
            <a:r>
              <a:rPr lang="pt-BR" sz="1600" dirty="0" err="1" smtClean="0">
                <a:solidFill>
                  <a:schemeClr val="tx1"/>
                </a:solidFill>
              </a:rPr>
              <a:t>Coord</a:t>
            </a:r>
            <a:r>
              <a:rPr lang="pt-BR" sz="1600" dirty="0" smtClean="0">
                <a:solidFill>
                  <a:schemeClr val="tx1"/>
                </a:solidFill>
              </a:rPr>
              <a:t> Mestrado Saúde da Família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smtClean="0">
                <a:solidFill>
                  <a:schemeClr val="tx1"/>
                </a:solidFill>
              </a:rPr>
              <a:t> -  Fiocruz)</a:t>
            </a:r>
          </a:p>
          <a:p>
            <a:r>
              <a:rPr lang="pt-BR" sz="1600" b="1" dirty="0">
                <a:solidFill>
                  <a:schemeClr val="tx1"/>
                </a:solidFill>
              </a:rPr>
              <a:t>Ministério das Comunicações</a:t>
            </a:r>
          </a:p>
          <a:p>
            <a:r>
              <a:rPr lang="pt-BR" sz="1600" dirty="0">
                <a:solidFill>
                  <a:schemeClr val="tx1"/>
                </a:solidFill>
              </a:rPr>
              <a:t>           </a:t>
            </a:r>
            <a:r>
              <a:rPr lang="pt-BR" sz="1600" dirty="0" err="1">
                <a:solidFill>
                  <a:schemeClr val="tx1"/>
                </a:solidFill>
              </a:rPr>
              <a:t>Dr</a:t>
            </a:r>
            <a:r>
              <a:rPr lang="pt-BR" sz="1600" dirty="0">
                <a:solidFill>
                  <a:schemeClr val="tx1"/>
                </a:solidFill>
              </a:rPr>
              <a:t> Flavio </a:t>
            </a:r>
            <a:r>
              <a:rPr lang="pt-BR" sz="1600" dirty="0" err="1">
                <a:solidFill>
                  <a:schemeClr val="tx1"/>
                </a:solidFill>
              </a:rPr>
              <a:t>Lenz</a:t>
            </a:r>
            <a:r>
              <a:rPr lang="pt-BR" sz="1600" dirty="0">
                <a:solidFill>
                  <a:schemeClr val="tx1"/>
                </a:solidFill>
              </a:rPr>
              <a:t> (MC)</a:t>
            </a:r>
          </a:p>
          <a:p>
            <a:pPr lvl="1"/>
            <a:endParaRPr lang="pt-BR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pt-BR" sz="2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60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0808" y="5010734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50513" y="3620382"/>
            <a:ext cx="9830359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numCol="2" anchor="ctr"/>
          <a:lstStyle/>
          <a:p>
            <a:r>
              <a:rPr lang="pt-BR" sz="2000" b="1" dirty="0" smtClean="0">
                <a:solidFill>
                  <a:schemeClr val="tx1"/>
                </a:solidFill>
              </a:rPr>
              <a:t>Prof. João Batista Frota (IFCE)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. Marcos Eduardo (UECE)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.  </a:t>
            </a:r>
            <a:r>
              <a:rPr lang="pt-BR" sz="2000" b="1" dirty="0" err="1" smtClean="0">
                <a:solidFill>
                  <a:schemeClr val="tx1"/>
                </a:solidFill>
              </a:rPr>
              <a:t>Taciano</a:t>
            </a:r>
            <a:r>
              <a:rPr lang="pt-BR" sz="2000" b="1" dirty="0" smtClean="0">
                <a:solidFill>
                  <a:schemeClr val="tx1"/>
                </a:solidFill>
              </a:rPr>
              <a:t> Alcântara (UFC)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. Ana </a:t>
            </a:r>
            <a:r>
              <a:rPr lang="pt-BR" sz="2000" b="1" dirty="0" err="1" smtClean="0">
                <a:solidFill>
                  <a:schemeClr val="tx1"/>
                </a:solidFill>
              </a:rPr>
              <a:t>Veruska</a:t>
            </a:r>
            <a:r>
              <a:rPr lang="pt-BR" sz="2000" b="1" dirty="0" smtClean="0">
                <a:solidFill>
                  <a:schemeClr val="tx1"/>
                </a:solidFill>
              </a:rPr>
              <a:t> (UFC)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 Marcia </a:t>
            </a:r>
            <a:r>
              <a:rPr lang="pt-BR" sz="2000" b="1" dirty="0" err="1" smtClean="0">
                <a:solidFill>
                  <a:schemeClr val="tx1"/>
                </a:solidFill>
              </a:rPr>
              <a:t>Tonieto</a:t>
            </a:r>
            <a:r>
              <a:rPr lang="pt-BR" sz="2000" b="1" dirty="0" smtClean="0">
                <a:solidFill>
                  <a:schemeClr val="tx1"/>
                </a:solidFill>
              </a:rPr>
              <a:t> (FLF)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Nivaldo Teixeira (IFCE)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Eduardo Bastos (IFCE)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. </a:t>
            </a:r>
            <a:r>
              <a:rPr lang="pt-BR" sz="2000" b="1" dirty="0" err="1" smtClean="0">
                <a:solidFill>
                  <a:schemeClr val="tx1"/>
                </a:solidFill>
              </a:rPr>
              <a:t>Julio</a:t>
            </a:r>
            <a:r>
              <a:rPr lang="pt-BR" sz="2000" b="1" dirty="0" smtClean="0">
                <a:solidFill>
                  <a:schemeClr val="tx1"/>
                </a:solidFill>
              </a:rPr>
              <a:t> Cavalcante (</a:t>
            </a:r>
            <a:r>
              <a:rPr lang="pt-BR" sz="2000" b="1" dirty="0" err="1" smtClean="0">
                <a:solidFill>
                  <a:schemeClr val="tx1"/>
                </a:solidFill>
              </a:rPr>
              <a:t>Seduc</a:t>
            </a:r>
            <a:r>
              <a:rPr lang="pt-BR" sz="2000" b="1" dirty="0" smtClean="0">
                <a:solidFill>
                  <a:schemeClr val="tx1"/>
                </a:solidFill>
              </a:rPr>
              <a:t> – </a:t>
            </a:r>
            <a:r>
              <a:rPr lang="pt-BR" sz="2000" b="1" dirty="0" err="1" smtClean="0">
                <a:solidFill>
                  <a:schemeClr val="tx1"/>
                </a:solidFill>
              </a:rPr>
              <a:t>Ce</a:t>
            </a:r>
            <a:r>
              <a:rPr lang="pt-BR" sz="20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pt-BR" sz="2000" b="1" dirty="0" err="1" smtClean="0">
                <a:solidFill>
                  <a:schemeClr val="tx1"/>
                </a:solidFill>
              </a:rPr>
              <a:t>MSc</a:t>
            </a:r>
            <a:r>
              <a:rPr lang="pt-BR" sz="2000" b="1" dirty="0" smtClean="0">
                <a:solidFill>
                  <a:schemeClr val="tx1"/>
                </a:solidFill>
              </a:rPr>
              <a:t>. </a:t>
            </a:r>
            <a:r>
              <a:rPr lang="pt-BR" sz="2000" b="1" dirty="0" err="1" smtClean="0">
                <a:solidFill>
                  <a:schemeClr val="tx1"/>
                </a:solidFill>
              </a:rPr>
              <a:t>Lucelia</a:t>
            </a:r>
            <a:r>
              <a:rPr lang="pt-BR" sz="2000" b="1" dirty="0" smtClean="0">
                <a:solidFill>
                  <a:schemeClr val="tx1"/>
                </a:solidFill>
              </a:rPr>
              <a:t> Saraiva (UFC)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Raquel Silveira (IFCE)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 Paulo Alberto Barbosa (IFCE)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Evandro Lima (IFCE)</a:t>
            </a:r>
          </a:p>
          <a:p>
            <a:r>
              <a:rPr lang="pt-BR" sz="2000" b="1" dirty="0" smtClean="0">
                <a:solidFill>
                  <a:schemeClr val="tx1"/>
                </a:solidFill>
              </a:rPr>
              <a:t>Prof. Felipe Bastos (IFCE)</a:t>
            </a:r>
          </a:p>
          <a:p>
            <a:endParaRPr lang="pt-BR" sz="2000" b="1" dirty="0">
              <a:solidFill>
                <a:schemeClr val="tx1"/>
              </a:solidFill>
            </a:endParaRPr>
          </a:p>
          <a:p>
            <a:endParaRPr lang="pt-BR" sz="2000" b="1" dirty="0" smtClean="0">
              <a:solidFill>
                <a:schemeClr val="tx1"/>
              </a:solidFill>
            </a:endParaRPr>
          </a:p>
          <a:p>
            <a:endParaRPr lang="pt-BR" sz="2000" dirty="0">
              <a:solidFill>
                <a:schemeClr val="tx1"/>
              </a:solidFill>
            </a:endParaRPr>
          </a:p>
          <a:p>
            <a:endParaRPr lang="pt-BR" sz="2000" b="1" dirty="0" smtClean="0">
              <a:solidFill>
                <a:srgbClr val="FF0000"/>
              </a:solidFill>
            </a:endParaRPr>
          </a:p>
          <a:p>
            <a:endParaRPr lang="pt-BR" sz="2000" b="1" dirty="0">
              <a:solidFill>
                <a:srgbClr val="FF0000"/>
              </a:solidFill>
            </a:endParaRPr>
          </a:p>
          <a:p>
            <a:endParaRPr lang="pt-BR" sz="2000" b="1" dirty="0" smtClean="0">
              <a:solidFill>
                <a:srgbClr val="FF0000"/>
              </a:solidFill>
            </a:endParaRPr>
          </a:p>
          <a:p>
            <a:endParaRPr lang="pt-BR" sz="2000" b="1" dirty="0">
              <a:solidFill>
                <a:srgbClr val="FF0000"/>
              </a:solidFill>
            </a:endParaRPr>
          </a:p>
          <a:p>
            <a:endParaRPr lang="pt-BR" sz="2000" b="1" dirty="0" smtClean="0">
              <a:solidFill>
                <a:srgbClr val="FF0000"/>
              </a:solidFill>
            </a:endParaRPr>
          </a:p>
          <a:p>
            <a:endParaRPr lang="pt-BR" sz="2000" b="1" dirty="0">
              <a:solidFill>
                <a:srgbClr val="FF0000"/>
              </a:solidFill>
            </a:endParaRPr>
          </a:p>
          <a:p>
            <a:endParaRPr lang="pt-BR" sz="2000" b="1" dirty="0" smtClean="0">
              <a:solidFill>
                <a:srgbClr val="FF0000"/>
              </a:solidFill>
            </a:endParaRPr>
          </a:p>
          <a:p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b="1" dirty="0" smtClean="0">
                <a:solidFill>
                  <a:srgbClr val="FF0000"/>
                </a:solidFill>
              </a:rPr>
              <a:t>MESTRANDOS (COMPUTAÇÂO APLICADA)</a:t>
            </a:r>
          </a:p>
          <a:p>
            <a:r>
              <a:rPr lang="pt-BR" sz="2000" dirty="0" err="1">
                <a:solidFill>
                  <a:schemeClr val="tx1"/>
                </a:solidFill>
              </a:rPr>
              <a:t>Odara</a:t>
            </a:r>
            <a:r>
              <a:rPr lang="pt-BR" sz="2000" dirty="0">
                <a:solidFill>
                  <a:schemeClr val="tx1"/>
                </a:solidFill>
              </a:rPr>
              <a:t> Santos</a:t>
            </a:r>
          </a:p>
          <a:p>
            <a:r>
              <a:rPr lang="pt-BR" sz="2000" dirty="0">
                <a:solidFill>
                  <a:schemeClr val="tx1"/>
                </a:solidFill>
              </a:rPr>
              <a:t>Pablo Cardoso</a:t>
            </a:r>
          </a:p>
          <a:p>
            <a:r>
              <a:rPr lang="pt-BR" sz="2000" dirty="0" err="1">
                <a:solidFill>
                  <a:schemeClr val="tx1"/>
                </a:solidFill>
              </a:rPr>
              <a:t>Reivel</a:t>
            </a:r>
            <a:r>
              <a:rPr lang="pt-BR" sz="2000" dirty="0">
                <a:solidFill>
                  <a:schemeClr val="tx1"/>
                </a:solidFill>
              </a:rPr>
              <a:t> Vieira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Leonardo Gardini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Martinho Vieira</a:t>
            </a:r>
          </a:p>
          <a:p>
            <a:r>
              <a:rPr lang="pt-BR" sz="2000" dirty="0" err="1" smtClean="0">
                <a:solidFill>
                  <a:schemeClr val="tx1"/>
                </a:solidFill>
              </a:rPr>
              <a:t>Francinildo</a:t>
            </a:r>
            <a:r>
              <a:rPr lang="pt-BR" sz="2000" dirty="0" smtClean="0">
                <a:solidFill>
                  <a:schemeClr val="tx1"/>
                </a:solidFill>
              </a:rPr>
              <a:t> Felix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Tarcísio Costa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r>
              <a:rPr lang="pt-BR" sz="2000" b="1" dirty="0" smtClean="0">
                <a:solidFill>
                  <a:srgbClr val="FF0000"/>
                </a:solidFill>
              </a:rPr>
              <a:t>BOLSISTAS de (CIÊNCIA da COMPUTAÇÂO)</a:t>
            </a:r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dirty="0">
                <a:solidFill>
                  <a:schemeClr val="tx1"/>
                </a:solidFill>
              </a:rPr>
              <a:t>Anderson Douglas</a:t>
            </a:r>
          </a:p>
          <a:p>
            <a:r>
              <a:rPr lang="pt-BR" sz="2000" dirty="0" err="1" smtClean="0">
                <a:solidFill>
                  <a:schemeClr val="tx1"/>
                </a:solidFill>
              </a:rPr>
              <a:t>Eliezio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 err="1" smtClean="0">
                <a:solidFill>
                  <a:schemeClr val="tx1"/>
                </a:solidFill>
              </a:rPr>
              <a:t>Nexto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 err="1">
                <a:solidFill>
                  <a:schemeClr val="tx1"/>
                </a:solidFill>
              </a:rPr>
              <a:t>F</a:t>
            </a:r>
            <a:r>
              <a:rPr lang="pt-BR" sz="2000" dirty="0" err="1" smtClean="0">
                <a:solidFill>
                  <a:schemeClr val="tx1"/>
                </a:solidFill>
              </a:rPr>
              <a:t>iliphe</a:t>
            </a:r>
            <a:r>
              <a:rPr lang="pt-BR" sz="2000" dirty="0" smtClean="0">
                <a:solidFill>
                  <a:schemeClr val="tx1"/>
                </a:solidFill>
              </a:rPr>
              <a:t>  </a:t>
            </a:r>
            <a:r>
              <a:rPr lang="pt-BR" sz="2000" dirty="0" err="1" smtClean="0">
                <a:solidFill>
                  <a:schemeClr val="tx1"/>
                </a:solidFill>
              </a:rPr>
              <a:t>Athila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 err="1" smtClean="0">
                <a:solidFill>
                  <a:schemeClr val="tx1"/>
                </a:solidFill>
              </a:rPr>
              <a:t>Hyago</a:t>
            </a:r>
            <a:r>
              <a:rPr lang="pt-BR" sz="2000" dirty="0" smtClean="0">
                <a:solidFill>
                  <a:schemeClr val="tx1"/>
                </a:solidFill>
              </a:rPr>
              <a:t>  Cardoso 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 smtClean="0">
                <a:solidFill>
                  <a:schemeClr val="tx1"/>
                </a:solidFill>
              </a:rPr>
              <a:t>Nicodemos Freitas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Ivomar santos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 err="1" smtClean="0">
                <a:solidFill>
                  <a:schemeClr val="tx1"/>
                </a:solidFill>
              </a:rPr>
              <a:t>Oton</a:t>
            </a:r>
            <a:r>
              <a:rPr lang="pt-BR" sz="2000" dirty="0" smtClean="0">
                <a:solidFill>
                  <a:schemeClr val="tx1"/>
                </a:solidFill>
              </a:rPr>
              <a:t> Braga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 smtClean="0">
                <a:solidFill>
                  <a:schemeClr val="tx1"/>
                </a:solidFill>
              </a:rPr>
              <a:t>Rubens </a:t>
            </a:r>
            <a:r>
              <a:rPr lang="pt-BR" sz="2000" dirty="0">
                <a:solidFill>
                  <a:schemeClr val="tx1"/>
                </a:solidFill>
              </a:rPr>
              <a:t>Barbosa </a:t>
            </a: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>
              <a:solidFill>
                <a:schemeClr val="tx1"/>
              </a:solidFill>
            </a:endParaRPr>
          </a:p>
          <a:p>
            <a:pPr lvl="1"/>
            <a:endParaRPr lang="pt-BR" sz="20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pt-BR" sz="2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58971" y="395461"/>
            <a:ext cx="8813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rgbClr val="FF0000"/>
                </a:solidFill>
                <a:latin typeface="Arial Black" pitchFamily="34" charset="0"/>
              </a:rPr>
              <a:t>COLABORADORES convidados (</a:t>
            </a:r>
            <a:r>
              <a:rPr lang="pt-BR" b="1" dirty="0" smtClean="0">
                <a:latin typeface="Arial Black" pitchFamily="34" charset="0"/>
              </a:rPr>
              <a:t>FASE </a:t>
            </a:r>
            <a:r>
              <a:rPr lang="pt-BR" b="1" dirty="0">
                <a:latin typeface="Arial Black" pitchFamily="34" charset="0"/>
              </a:rPr>
              <a:t>de INSTALAÇÃO</a:t>
            </a:r>
            <a:r>
              <a:rPr lang="pt-BR" dirty="0">
                <a:solidFill>
                  <a:srgbClr val="FF0000"/>
                </a:solidFill>
                <a:latin typeface="Arial Black" pitchFamily="34" charset="0"/>
              </a:rPr>
              <a:t>):</a:t>
            </a:r>
          </a:p>
        </p:txBody>
      </p:sp>
    </p:spTree>
    <p:extLst>
      <p:ext uri="{BB962C8B-B14F-4D97-AF65-F5344CB8AC3E}">
        <p14:creationId xmlns:p14="http://schemas.microsoft.com/office/powerpoint/2010/main" val="337658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87749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5. O paradigma em Saúde utilizado 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5151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0" y="1"/>
            <a:ext cx="10080625" cy="1874170"/>
          </a:xfrm>
          <a:prstGeom prst="rect">
            <a:avLst/>
          </a:prstGeom>
          <a:solidFill>
            <a:srgbClr val="7BABDA">
              <a:alpha val="6588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825363" y="435732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Sistema de Saúde na </a:t>
            </a:r>
            <a:r>
              <a:rPr lang="pt-BR" sz="35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Era Industrial</a:t>
            </a:r>
          </a:p>
        </p:txBody>
      </p:sp>
      <p:sp>
        <p:nvSpPr>
          <p:cNvPr id="4101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1814863" y="1310695"/>
            <a:ext cx="9219572" cy="983458"/>
          </a:xfrm>
        </p:spPr>
        <p:txBody>
          <a:bodyPr/>
          <a:lstStyle/>
          <a:p>
            <a:pPr>
              <a:buFontTx/>
              <a:buNone/>
            </a:pPr>
            <a:r>
              <a:rPr lang="pt-BR" sz="2400" b="1">
                <a:solidFill>
                  <a:schemeClr val="bg1"/>
                </a:solidFill>
                <a:latin typeface="Calibri" pitchFamily="34" charset="0"/>
              </a:rPr>
              <a:t>Baseado no TRATAMENTO de doenças</a:t>
            </a:r>
          </a:p>
        </p:txBody>
      </p:sp>
      <p:sp>
        <p:nvSpPr>
          <p:cNvPr id="4102" name="Text Box 22"/>
          <p:cNvSpPr txBox="1">
            <a:spLocks noChangeArrowheads="1"/>
          </p:cNvSpPr>
          <p:nvPr/>
        </p:nvSpPr>
        <p:spPr bwMode="auto">
          <a:xfrm>
            <a:off x="2649664" y="7113445"/>
            <a:ext cx="6986433" cy="30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pt-BR" sz="1300" b="1">
                <a:latin typeface="Calibri" pitchFamily="34" charset="0"/>
              </a:rPr>
              <a:t>Fonte: </a:t>
            </a:r>
            <a:r>
              <a:rPr lang="pt-BR" sz="1300">
                <a:latin typeface="Calibri" pitchFamily="34" charset="0"/>
              </a:rPr>
              <a:t>K. Jennings, K. Miller, S. Materna (1997)</a:t>
            </a:r>
          </a:p>
        </p:txBody>
      </p:sp>
      <p:pic>
        <p:nvPicPr>
          <p:cNvPr id="23" name="Imagem 22" descr="Untitled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23" y="248490"/>
            <a:ext cx="1594349" cy="1363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upo 16"/>
          <p:cNvGrpSpPr/>
          <p:nvPr/>
        </p:nvGrpSpPr>
        <p:grpSpPr>
          <a:xfrm>
            <a:off x="3024160" y="2346106"/>
            <a:ext cx="5680490" cy="4362021"/>
            <a:chOff x="3029607" y="1952837"/>
            <a:chExt cx="5675585" cy="451102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" name="Grupo 15"/>
            <p:cNvGrpSpPr/>
            <p:nvPr/>
          </p:nvGrpSpPr>
          <p:grpSpPr>
            <a:xfrm>
              <a:off x="3116453" y="1988840"/>
              <a:ext cx="5504826" cy="4439077"/>
              <a:chOff x="3116453" y="1988840"/>
              <a:chExt cx="5504826" cy="4439077"/>
            </a:xfrm>
          </p:grpSpPr>
          <p:sp>
            <p:nvSpPr>
              <p:cNvPr id="10" name="Triângulo isósceles 9"/>
              <p:cNvSpPr/>
              <p:nvPr/>
            </p:nvSpPr>
            <p:spPr>
              <a:xfrm>
                <a:off x="5306886" y="1988840"/>
                <a:ext cx="1121963" cy="864096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1" name="Trapezóide 10"/>
              <p:cNvSpPr/>
              <p:nvPr/>
            </p:nvSpPr>
            <p:spPr>
              <a:xfrm>
                <a:off x="4860032" y="2852936"/>
                <a:ext cx="2016224" cy="720080"/>
              </a:xfrm>
              <a:prstGeom prst="trapezoid">
                <a:avLst>
                  <a:gd name="adj" fmla="val 62812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2" name="Trapezóide 11"/>
              <p:cNvSpPr/>
              <p:nvPr/>
            </p:nvSpPr>
            <p:spPr>
              <a:xfrm>
                <a:off x="4403705" y="3573016"/>
                <a:ext cx="2928323" cy="720080"/>
              </a:xfrm>
              <a:prstGeom prst="trapezoid">
                <a:avLst>
                  <a:gd name="adj" fmla="val 62812"/>
                </a:avLst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3" name="Trapezóide 12"/>
              <p:cNvSpPr/>
              <p:nvPr/>
            </p:nvSpPr>
            <p:spPr>
              <a:xfrm>
                <a:off x="3116453" y="4293095"/>
                <a:ext cx="5504826" cy="2134822"/>
              </a:xfrm>
              <a:prstGeom prst="trapezoid">
                <a:avLst>
                  <a:gd name="adj" fmla="val 62812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</p:grpSp>
        <p:sp>
          <p:nvSpPr>
            <p:cNvPr id="9" name="Triângulo isósceles 8"/>
            <p:cNvSpPr/>
            <p:nvPr/>
          </p:nvSpPr>
          <p:spPr>
            <a:xfrm>
              <a:off x="3029607" y="1952837"/>
              <a:ext cx="5675585" cy="4511026"/>
            </a:xfrm>
            <a:prstGeom prst="triangle">
              <a:avLst/>
            </a:prstGeom>
            <a:noFill/>
            <a:ln w="5715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18" name="Chave esquerda 17"/>
          <p:cNvSpPr/>
          <p:nvPr/>
        </p:nvSpPr>
        <p:spPr>
          <a:xfrm>
            <a:off x="3781985" y="2346650"/>
            <a:ext cx="539033" cy="2217154"/>
          </a:xfrm>
          <a:prstGeom prst="leftBrace">
            <a:avLst>
              <a:gd name="adj1" fmla="val 53231"/>
              <a:gd name="adj2" fmla="val 50690"/>
            </a:avLst>
          </a:prstGeom>
          <a:ln>
            <a:solidFill>
              <a:schemeClr val="accent5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20" name="Conector reto 19"/>
          <p:cNvCxnSpPr>
            <a:stCxn id="9" idx="0"/>
            <a:endCxn id="18" idx="0"/>
          </p:cNvCxnSpPr>
          <p:nvPr/>
        </p:nvCxnSpPr>
        <p:spPr>
          <a:xfrm flipH="1">
            <a:off x="4321019" y="2346650"/>
            <a:ext cx="15435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ta para a esquerda 28"/>
          <p:cNvSpPr/>
          <p:nvPr/>
        </p:nvSpPr>
        <p:spPr>
          <a:xfrm>
            <a:off x="7077922" y="3258480"/>
            <a:ext cx="2589678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Secundária</a:t>
            </a:r>
          </a:p>
        </p:txBody>
      </p:sp>
      <p:sp>
        <p:nvSpPr>
          <p:cNvPr id="30" name="Seta para a esquerda 29"/>
          <p:cNvSpPr/>
          <p:nvPr/>
        </p:nvSpPr>
        <p:spPr>
          <a:xfrm>
            <a:off x="7444612" y="3950759"/>
            <a:ext cx="2222987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Primária</a:t>
            </a:r>
          </a:p>
        </p:txBody>
      </p:sp>
      <p:sp>
        <p:nvSpPr>
          <p:cNvPr id="31" name="Seta para cima e para baixo 30"/>
          <p:cNvSpPr/>
          <p:nvPr/>
        </p:nvSpPr>
        <p:spPr>
          <a:xfrm>
            <a:off x="782113" y="2380864"/>
            <a:ext cx="1216628" cy="4414155"/>
          </a:xfrm>
          <a:prstGeom prst="upDown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0794" tIns="50397" rIns="100794" bIns="50397" anchor="ctr"/>
          <a:lstStyle/>
          <a:p>
            <a:pPr algn="ctr">
              <a:defRPr/>
            </a:pPr>
            <a:r>
              <a:rPr lang="pt-BR" sz="3100" dirty="0">
                <a:solidFill>
                  <a:srgbClr val="002060"/>
                </a:solidFill>
              </a:rPr>
              <a:t>Custo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1146322" y="2432396"/>
            <a:ext cx="470779" cy="696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sz="3100" b="1" dirty="0">
                <a:solidFill>
                  <a:srgbClr val="002060"/>
                </a:solidFill>
                <a:latin typeface="Wide Latin"/>
              </a:rPr>
              <a:t>$</a:t>
            </a:r>
            <a:endParaRPr lang="pt-BR" sz="3100" b="1" dirty="0">
              <a:solidFill>
                <a:srgbClr val="002060"/>
              </a:solidFill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1123570" y="6007493"/>
            <a:ext cx="469029" cy="694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sz="3100" b="1" dirty="0">
                <a:solidFill>
                  <a:srgbClr val="002060"/>
                </a:solidFill>
                <a:latin typeface="Wide Latin"/>
              </a:rPr>
              <a:t>¢</a:t>
            </a:r>
            <a:endParaRPr lang="pt-BR" sz="3100" b="1" dirty="0">
              <a:solidFill>
                <a:srgbClr val="002060"/>
              </a:solidFill>
            </a:endParaRPr>
          </a:p>
        </p:txBody>
      </p:sp>
      <p:sp>
        <p:nvSpPr>
          <p:cNvPr id="34" name="Seta para a esquerda 33"/>
          <p:cNvSpPr/>
          <p:nvPr/>
        </p:nvSpPr>
        <p:spPr>
          <a:xfrm>
            <a:off x="6587168" y="2496720"/>
            <a:ext cx="3080432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Terciária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70004" y="1928418"/>
            <a:ext cx="2640914" cy="556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Incentivado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63004" y="6754710"/>
            <a:ext cx="2642664" cy="556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Desencorajado</a:t>
            </a:r>
          </a:p>
        </p:txBody>
      </p:sp>
      <p:sp>
        <p:nvSpPr>
          <p:cNvPr id="36" name="Retângulo 35"/>
          <p:cNvSpPr/>
          <p:nvPr/>
        </p:nvSpPr>
        <p:spPr>
          <a:xfrm rot="16200000">
            <a:off x="3425063" y="2850577"/>
            <a:ext cx="1910918" cy="973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Assistência</a:t>
            </a:r>
          </a:p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Profissional</a:t>
            </a:r>
          </a:p>
        </p:txBody>
      </p:sp>
    </p:spTree>
    <p:extLst>
      <p:ext uri="{BB962C8B-B14F-4D97-AF65-F5344CB8AC3E}">
        <p14:creationId xmlns:p14="http://schemas.microsoft.com/office/powerpoint/2010/main" val="24633622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0"/>
            <a:ext cx="10080625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0" y="1"/>
            <a:ext cx="10080625" cy="1874170"/>
          </a:xfrm>
          <a:prstGeom prst="rect">
            <a:avLst/>
          </a:prstGeom>
          <a:solidFill>
            <a:srgbClr val="7BABDA">
              <a:alpha val="6588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825363" y="435732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Sistema de Saúde na </a:t>
            </a:r>
            <a:r>
              <a:rPr lang="pt-BR" sz="35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Era da Informação</a:t>
            </a:r>
          </a:p>
        </p:txBody>
      </p:sp>
      <p:sp>
        <p:nvSpPr>
          <p:cNvPr id="5125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1814863" y="1240698"/>
            <a:ext cx="9219572" cy="983458"/>
          </a:xfrm>
        </p:spPr>
        <p:txBody>
          <a:bodyPr/>
          <a:lstStyle/>
          <a:p>
            <a:pPr>
              <a:buFontTx/>
              <a:buNone/>
            </a:pPr>
            <a:r>
              <a:rPr lang="pt-BR" sz="2400" b="1">
                <a:solidFill>
                  <a:schemeClr val="bg1"/>
                </a:solidFill>
                <a:latin typeface="Calibri" pitchFamily="34" charset="0"/>
              </a:rPr>
              <a:t>Baseado na PREVENÇÃO de doenças</a:t>
            </a:r>
          </a:p>
        </p:txBody>
      </p:sp>
      <p:pic>
        <p:nvPicPr>
          <p:cNvPr id="23" name="Imagem 22" descr="Untitled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23" y="248490"/>
            <a:ext cx="1594349" cy="1363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upo 16"/>
          <p:cNvGrpSpPr/>
          <p:nvPr/>
        </p:nvGrpSpPr>
        <p:grpSpPr>
          <a:xfrm flipV="1">
            <a:off x="1824876" y="2467760"/>
            <a:ext cx="5680490" cy="4362021"/>
            <a:chOff x="3029607" y="1952837"/>
            <a:chExt cx="5675585" cy="4511026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3" name="Grupo 15"/>
            <p:cNvGrpSpPr/>
            <p:nvPr/>
          </p:nvGrpSpPr>
          <p:grpSpPr>
            <a:xfrm>
              <a:off x="3074179" y="1988840"/>
              <a:ext cx="5609816" cy="4464496"/>
              <a:chOff x="3074179" y="1988840"/>
              <a:chExt cx="5609816" cy="4464496"/>
            </a:xfrm>
          </p:grpSpPr>
          <p:sp>
            <p:nvSpPr>
              <p:cNvPr id="10" name="Triângulo isósceles 9"/>
              <p:cNvSpPr/>
              <p:nvPr/>
            </p:nvSpPr>
            <p:spPr>
              <a:xfrm>
                <a:off x="5306886" y="1988840"/>
                <a:ext cx="1121963" cy="864096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1" name="Trapezóide 10"/>
              <p:cNvSpPr/>
              <p:nvPr/>
            </p:nvSpPr>
            <p:spPr>
              <a:xfrm>
                <a:off x="4860032" y="2852936"/>
                <a:ext cx="2016224" cy="720080"/>
              </a:xfrm>
              <a:prstGeom prst="trapezoid">
                <a:avLst>
                  <a:gd name="adj" fmla="val 62812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2" name="Trapezóide 11"/>
              <p:cNvSpPr/>
              <p:nvPr/>
            </p:nvSpPr>
            <p:spPr>
              <a:xfrm>
                <a:off x="4403705" y="3573016"/>
                <a:ext cx="2928323" cy="720080"/>
              </a:xfrm>
              <a:prstGeom prst="trapezoid">
                <a:avLst>
                  <a:gd name="adj" fmla="val 62812"/>
                </a:avLst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3" name="Trapezóide 12"/>
              <p:cNvSpPr/>
              <p:nvPr/>
            </p:nvSpPr>
            <p:spPr>
              <a:xfrm>
                <a:off x="3954921" y="4293096"/>
                <a:ext cx="3831504" cy="720080"/>
              </a:xfrm>
              <a:prstGeom prst="trapezoid">
                <a:avLst>
                  <a:gd name="adj" fmla="val 62812"/>
                </a:avLst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4" name="Trapezóide 13"/>
              <p:cNvSpPr/>
              <p:nvPr/>
            </p:nvSpPr>
            <p:spPr>
              <a:xfrm>
                <a:off x="3517355" y="5013176"/>
                <a:ext cx="4712245" cy="720080"/>
              </a:xfrm>
              <a:prstGeom prst="trapezoid">
                <a:avLst>
                  <a:gd name="adj" fmla="val 62812"/>
                </a:avLst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15" name="Trapezóide 14"/>
              <p:cNvSpPr/>
              <p:nvPr/>
            </p:nvSpPr>
            <p:spPr>
              <a:xfrm>
                <a:off x="3074179" y="5733256"/>
                <a:ext cx="5609816" cy="720080"/>
              </a:xfrm>
              <a:prstGeom prst="trapezoid">
                <a:avLst>
                  <a:gd name="adj" fmla="val 62812"/>
                </a:avLst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</p:grpSp>
        <p:sp>
          <p:nvSpPr>
            <p:cNvPr id="9" name="Triângulo isósceles 8"/>
            <p:cNvSpPr/>
            <p:nvPr/>
          </p:nvSpPr>
          <p:spPr>
            <a:xfrm>
              <a:off x="3029607" y="1952837"/>
              <a:ext cx="5675585" cy="4511026"/>
            </a:xfrm>
            <a:prstGeom prst="triangle">
              <a:avLst/>
            </a:prstGeom>
            <a:noFill/>
            <a:ln w="57150"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19" name="Seta para cima e para baixo 18"/>
          <p:cNvSpPr/>
          <p:nvPr/>
        </p:nvSpPr>
        <p:spPr>
          <a:xfrm>
            <a:off x="538780" y="2380864"/>
            <a:ext cx="1216628" cy="4414155"/>
          </a:xfrm>
          <a:prstGeom prst="upDown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0794" tIns="50397" rIns="100794" bIns="50397" anchor="ctr"/>
          <a:lstStyle/>
          <a:p>
            <a:pPr algn="ctr">
              <a:defRPr/>
            </a:pPr>
            <a:r>
              <a:rPr lang="pt-BR" sz="3100" dirty="0">
                <a:solidFill>
                  <a:srgbClr val="002060"/>
                </a:solidFill>
              </a:rPr>
              <a:t>Custo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880305" y="2444646"/>
            <a:ext cx="469029" cy="694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sz="3100" b="1" dirty="0">
                <a:solidFill>
                  <a:srgbClr val="002060"/>
                </a:solidFill>
                <a:latin typeface="Wide Latin"/>
              </a:rPr>
              <a:t>¢</a:t>
            </a:r>
            <a:endParaRPr lang="pt-BR" sz="3100" b="1" dirty="0">
              <a:solidFill>
                <a:srgbClr val="002060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-173261" y="1928418"/>
            <a:ext cx="2640914" cy="556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Incentivado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-180262" y="6754710"/>
            <a:ext cx="2642665" cy="556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Desencorajado</a:t>
            </a:r>
          </a:p>
        </p:txBody>
      </p:sp>
      <p:sp>
        <p:nvSpPr>
          <p:cNvPr id="5132" name="Text Box 22"/>
          <p:cNvSpPr txBox="1">
            <a:spLocks noChangeArrowheads="1"/>
          </p:cNvSpPr>
          <p:nvPr/>
        </p:nvSpPr>
        <p:spPr bwMode="auto">
          <a:xfrm>
            <a:off x="2681166" y="7043448"/>
            <a:ext cx="6986433" cy="30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pt-BR" sz="1300" b="1">
                <a:latin typeface="Calibri" pitchFamily="34" charset="0"/>
              </a:rPr>
              <a:t>Fonte: </a:t>
            </a:r>
            <a:r>
              <a:rPr lang="pt-BR" sz="1300">
                <a:latin typeface="Calibri" pitchFamily="34" charset="0"/>
              </a:rPr>
              <a:t>K. Jennings, K. Miller, S. Materna (1997)</a:t>
            </a:r>
          </a:p>
        </p:txBody>
      </p:sp>
      <p:sp>
        <p:nvSpPr>
          <p:cNvPr id="27" name="Seta para a esquerda 26"/>
          <p:cNvSpPr/>
          <p:nvPr/>
        </p:nvSpPr>
        <p:spPr>
          <a:xfrm>
            <a:off x="5248877" y="6198354"/>
            <a:ext cx="4539481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Como Autoridades</a:t>
            </a:r>
          </a:p>
        </p:txBody>
      </p:sp>
      <p:sp>
        <p:nvSpPr>
          <p:cNvPr id="29" name="Chave esquerda 28"/>
          <p:cNvSpPr/>
          <p:nvPr/>
        </p:nvSpPr>
        <p:spPr>
          <a:xfrm>
            <a:off x="2462403" y="4535805"/>
            <a:ext cx="537283" cy="2218905"/>
          </a:xfrm>
          <a:prstGeom prst="leftBrace">
            <a:avLst>
              <a:gd name="adj1" fmla="val 53231"/>
              <a:gd name="adj2" fmla="val 50690"/>
            </a:avLst>
          </a:prstGeom>
          <a:ln>
            <a:solidFill>
              <a:schemeClr val="accent5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0" name="Retângulo 29"/>
          <p:cNvSpPr/>
          <p:nvPr/>
        </p:nvSpPr>
        <p:spPr>
          <a:xfrm rot="16200000">
            <a:off x="2155359" y="5213851"/>
            <a:ext cx="1912667" cy="973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Assistência</a:t>
            </a:r>
          </a:p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Profissional</a:t>
            </a:r>
          </a:p>
        </p:txBody>
      </p:sp>
      <p:cxnSp>
        <p:nvCxnSpPr>
          <p:cNvPr id="32" name="Conector reto 31"/>
          <p:cNvCxnSpPr/>
          <p:nvPr/>
        </p:nvCxnSpPr>
        <p:spPr>
          <a:xfrm>
            <a:off x="3146696" y="6794958"/>
            <a:ext cx="145959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eta para a esquerda 32"/>
          <p:cNvSpPr/>
          <p:nvPr/>
        </p:nvSpPr>
        <p:spPr>
          <a:xfrm>
            <a:off x="5700769" y="5430800"/>
            <a:ext cx="4087590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Como Parceiros</a:t>
            </a:r>
          </a:p>
        </p:txBody>
      </p:sp>
      <p:sp>
        <p:nvSpPr>
          <p:cNvPr id="34" name="Seta para a esquerda 33"/>
          <p:cNvSpPr/>
          <p:nvPr/>
        </p:nvSpPr>
        <p:spPr>
          <a:xfrm>
            <a:off x="6065757" y="4663282"/>
            <a:ext cx="3722602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Como Facilitadores</a:t>
            </a:r>
          </a:p>
        </p:txBody>
      </p:sp>
      <p:sp>
        <p:nvSpPr>
          <p:cNvPr id="35" name="Seta para a esquerda 34"/>
          <p:cNvSpPr/>
          <p:nvPr/>
        </p:nvSpPr>
        <p:spPr>
          <a:xfrm>
            <a:off x="7444612" y="2490959"/>
            <a:ext cx="2343745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Auto-Cuidado</a:t>
            </a:r>
          </a:p>
        </p:txBody>
      </p:sp>
      <p:sp>
        <p:nvSpPr>
          <p:cNvPr id="36" name="Seta para a esquerda 35"/>
          <p:cNvSpPr/>
          <p:nvPr/>
        </p:nvSpPr>
        <p:spPr>
          <a:xfrm>
            <a:off x="6952156" y="3180325"/>
            <a:ext cx="2836202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Amigos e Família</a:t>
            </a:r>
          </a:p>
        </p:txBody>
      </p:sp>
      <p:sp>
        <p:nvSpPr>
          <p:cNvPr id="37" name="Seta para a esquerda 36"/>
          <p:cNvSpPr/>
          <p:nvPr/>
        </p:nvSpPr>
        <p:spPr>
          <a:xfrm>
            <a:off x="6552407" y="3921828"/>
            <a:ext cx="3235950" cy="521357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dirty="0">
                <a:solidFill>
                  <a:srgbClr val="002060"/>
                </a:solidFill>
                <a:latin typeface="Arial Black" pitchFamily="34" charset="0"/>
              </a:rPr>
              <a:t>Redes de Apoio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903056" y="6030241"/>
            <a:ext cx="470780" cy="696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r>
              <a:rPr lang="pt-BR" sz="3100" b="1" dirty="0">
                <a:solidFill>
                  <a:srgbClr val="002060"/>
                </a:solidFill>
                <a:latin typeface="Wide Latin"/>
              </a:rPr>
              <a:t>$</a:t>
            </a:r>
            <a:endParaRPr lang="pt-BR" sz="31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817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0654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59792" y="2915741"/>
            <a:ext cx="9285057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6. Estratégias científica de Implantação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8624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0774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253295" y="2468254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644794" y="2324238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dirty="0" smtClean="0">
                <a:solidFill>
                  <a:schemeClr val="tx1"/>
                </a:solidFill>
                <a:latin typeface="Arial Black" pitchFamily="34" charset="0"/>
              </a:rPr>
              <a:t>Estratégia 01: </a:t>
            </a:r>
            <a:r>
              <a:rPr lang="pt-BR" dirty="0" smtClean="0">
                <a:solidFill>
                  <a:schemeClr val="tx1"/>
                </a:solidFill>
                <a:latin typeface="Arial Black" pitchFamily="34" charset="0"/>
              </a:rPr>
              <a:t>LINKED DATA</a:t>
            </a:r>
            <a:endParaRPr lang="pt-BR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pt-BR" dirty="0" smtClean="0">
                <a:solidFill>
                  <a:srgbClr val="FF0000"/>
                </a:solidFill>
                <a:latin typeface="Arial Black" pitchFamily="34" charset="0"/>
              </a:rPr>
              <a:t>Integração de dados abertos</a:t>
            </a:r>
            <a:endParaRPr lang="pt-BR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Construção de </a:t>
            </a:r>
            <a:r>
              <a:rPr lang="pt-BR" smtClean="0">
                <a:solidFill>
                  <a:srgbClr val="3366FF"/>
                </a:solidFill>
                <a:latin typeface="Arial Black" pitchFamily="34" charset="0"/>
              </a:rPr>
              <a:t>Mashups</a:t>
            </a: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Plataforma como um Serviço (</a:t>
            </a:r>
            <a:r>
              <a:rPr lang="pt-BR" dirty="0" err="1" smtClean="0">
                <a:solidFill>
                  <a:srgbClr val="3366FF"/>
                </a:solidFill>
                <a:latin typeface="Arial Black" pitchFamily="34" charset="0"/>
              </a:rPr>
              <a:t>PaaS</a:t>
            </a: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)</a:t>
            </a: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44794" y="4412470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dirty="0" smtClean="0">
                <a:solidFill>
                  <a:schemeClr val="tx1"/>
                </a:solidFill>
                <a:latin typeface="Arial Black" pitchFamily="34" charset="0"/>
              </a:rPr>
              <a:t>Estratégia 02: ONTOLOGIA </a:t>
            </a:r>
          </a:p>
          <a:p>
            <a:pPr>
              <a:defRPr/>
            </a:pPr>
            <a:r>
              <a:rPr lang="pt-BR" dirty="0" smtClean="0">
                <a:solidFill>
                  <a:srgbClr val="FF0000"/>
                </a:solidFill>
                <a:latin typeface="Arial Black" pitchFamily="34" charset="0"/>
              </a:rPr>
              <a:t>Uso de Ontologia em Saúde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Níveis Conceitual e de Implementação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Padronização W3C / Web Semântica</a:t>
            </a:r>
          </a:p>
          <a:p>
            <a:pPr>
              <a:defRPr/>
            </a:pPr>
            <a:endParaRPr lang="pt-BR" sz="35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090649" y="324612"/>
            <a:ext cx="317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rgbClr val="00B050"/>
                </a:solidFill>
              </a:rPr>
              <a:t>EIXO PRINCIPAL</a:t>
            </a:r>
            <a:endParaRPr lang="pt-BR" sz="3600" b="1" dirty="0">
              <a:solidFill>
                <a:srgbClr val="00B05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03808" y="1141039"/>
            <a:ext cx="8712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/>
              <a:t>Corresponde às estratégias </a:t>
            </a:r>
            <a:r>
              <a:rPr lang="pt-BR" sz="2400" b="1" dirty="0" smtClean="0"/>
              <a:t>que </a:t>
            </a:r>
            <a:r>
              <a:rPr lang="pt-BR" sz="2400" b="1" dirty="0"/>
              <a:t>deveram balizar </a:t>
            </a:r>
            <a:r>
              <a:rPr lang="pt-BR" sz="2400" b="1" dirty="0" smtClean="0"/>
              <a:t>as principais ações </a:t>
            </a:r>
            <a:r>
              <a:rPr lang="pt-BR" sz="2400" b="1" dirty="0"/>
              <a:t>de pesquisa desenvolvimento e inovação nos dois </a:t>
            </a:r>
            <a:r>
              <a:rPr lang="pt-BR" sz="2400" b="1" dirty="0" smtClean="0"/>
              <a:t>anos da </a:t>
            </a:r>
            <a:r>
              <a:rPr lang="pt-BR" sz="2400" b="1" dirty="0" smtClean="0">
                <a:solidFill>
                  <a:srgbClr val="FF0000"/>
                </a:solidFill>
              </a:rPr>
              <a:t>FASE de INSTALAÇÂO</a:t>
            </a:r>
            <a:r>
              <a:rPr lang="pt-BR" sz="2400" b="1" dirty="0" smtClean="0"/>
              <a:t> do </a:t>
            </a:r>
            <a:r>
              <a:rPr lang="pt-BR" sz="2400" b="1" dirty="0" err="1" smtClean="0"/>
              <a:t>Next</a:t>
            </a:r>
            <a:r>
              <a:rPr lang="pt-BR" sz="2400" b="1" dirty="0" err="1" smtClean="0">
                <a:solidFill>
                  <a:srgbClr val="FF0000"/>
                </a:solidFill>
              </a:rPr>
              <a:t>SAUDE</a:t>
            </a:r>
            <a:r>
              <a:rPr lang="pt-BR" sz="2400" b="1" dirty="0" smtClean="0"/>
              <a:t>,</a:t>
            </a:r>
            <a:endParaRPr lang="pt-BR" sz="2400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613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0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253295" y="1619597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31800" y="4052430"/>
            <a:ext cx="9214700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dirty="0" smtClean="0">
                <a:solidFill>
                  <a:schemeClr val="tx1"/>
                </a:solidFill>
                <a:latin typeface="Arial Black" pitchFamily="34" charset="0"/>
              </a:rPr>
              <a:t>Estratégia 04: </a:t>
            </a:r>
            <a:r>
              <a:rPr lang="pt-BR" dirty="0" err="1" smtClean="0">
                <a:solidFill>
                  <a:schemeClr val="tx1"/>
                </a:solidFill>
                <a:latin typeface="Arial Black" pitchFamily="34" charset="0"/>
              </a:rPr>
              <a:t>mHEALTH</a:t>
            </a:r>
            <a:endParaRPr lang="pt-BR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Conteúdo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para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web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baseado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no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monitoramento</a:t>
            </a:r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 do </a:t>
            </a:r>
            <a:r>
              <a:rPr lang="en-US" dirty="0" err="1" smtClean="0">
                <a:solidFill>
                  <a:srgbClr val="FF0000"/>
                </a:solidFill>
                <a:latin typeface="Arial Black" pitchFamily="34" charset="0"/>
              </a:rPr>
              <a:t>paciente</a:t>
            </a:r>
            <a:endParaRPr lang="pt-BR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defRPr/>
            </a:pPr>
            <a:endParaRPr lang="pt-BR" dirty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3366FF"/>
                </a:solidFill>
                <a:latin typeface="Arial Black" pitchFamily="34" charset="0"/>
              </a:rPr>
              <a:t>Dispositivos Móveis em Saúde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err="1">
                <a:solidFill>
                  <a:srgbClr val="3366FF"/>
                </a:solidFill>
                <a:latin typeface="Arial Black" pitchFamily="34" charset="0"/>
              </a:rPr>
              <a:t>Geolocalização</a:t>
            </a: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428770" y="2612270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dirty="0" smtClean="0">
                <a:solidFill>
                  <a:schemeClr val="tx1"/>
                </a:solidFill>
                <a:latin typeface="Arial Black" pitchFamily="34" charset="0"/>
              </a:rPr>
              <a:t>Estratégia 03: GOVERNANÇA EM SAÚDE </a:t>
            </a:r>
          </a:p>
          <a:p>
            <a:pPr>
              <a:defRPr/>
            </a:pPr>
            <a:r>
              <a:rPr lang="pt-BR" dirty="0" smtClean="0">
                <a:solidFill>
                  <a:srgbClr val="FF0000"/>
                </a:solidFill>
                <a:latin typeface="Arial Black" pitchFamily="34" charset="0"/>
              </a:rPr>
              <a:t>Inteligência na Tomada de Decisão em Governança de Saúde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Orientação a Contexto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 smtClean="0">
                <a:solidFill>
                  <a:srgbClr val="3366FF"/>
                </a:solidFill>
                <a:latin typeface="Arial Black" pitchFamily="34" charset="0"/>
              </a:rPr>
              <a:t>Sistemas Inteligentes em Saúde</a:t>
            </a:r>
          </a:p>
          <a:p>
            <a:pPr>
              <a:defRPr/>
            </a:pPr>
            <a:endParaRPr lang="pt-BR" sz="35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784774" y="331837"/>
            <a:ext cx="391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rgbClr val="002060"/>
                </a:solidFill>
              </a:rPr>
              <a:t>EIXO TRANSVERSAL</a:t>
            </a:r>
            <a:endParaRPr lang="pt-BR" sz="3600" b="1" dirty="0">
              <a:solidFill>
                <a:srgbClr val="00206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31800" y="1403573"/>
            <a:ext cx="9145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/>
              <a:t>Corresponde às estratégias mais específicas que, tendo por substrato as estratégias do Eixo Principal, devem resultar em produtos e/ou processos da aplicação de </a:t>
            </a:r>
            <a:r>
              <a:rPr lang="pt-BR" sz="2200" b="1" dirty="0" err="1"/>
              <a:t>TICs</a:t>
            </a:r>
            <a:r>
              <a:rPr lang="pt-BR" sz="2200" b="1" dirty="0"/>
              <a:t> em saúde, com enfoque voltado aos interesses do SUS.</a:t>
            </a:r>
          </a:p>
        </p:txBody>
      </p:sp>
    </p:spTree>
    <p:extLst>
      <p:ext uri="{BB962C8B-B14F-4D97-AF65-F5344CB8AC3E}">
        <p14:creationId xmlns:p14="http://schemas.microsoft.com/office/powerpoint/2010/main" val="290415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2702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466289" y="3131765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400" dirty="0" smtClean="0">
                <a:solidFill>
                  <a:schemeClr val="tx1"/>
                </a:solidFill>
                <a:latin typeface="Arial Black" pitchFamily="34" charset="0"/>
              </a:rPr>
              <a:t>Estratégia 05: DESENVOLVIMENTO DE FERRAMENTAS </a:t>
            </a:r>
          </a:p>
          <a:p>
            <a:pPr>
              <a:defRPr/>
            </a:pPr>
            <a:endParaRPr lang="pt-BR" sz="24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pt-BR" sz="2000" b="1" dirty="0">
                <a:solidFill>
                  <a:srgbClr val="FF0000"/>
                </a:solidFill>
                <a:latin typeface="Arial Black" pitchFamily="34" charset="0"/>
              </a:rPr>
              <a:t>PREVISÃO DE QUADROS GRAVES DE CARDIOPATIA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0070C0"/>
                </a:solidFill>
              </a:rPr>
              <a:t>Analise </a:t>
            </a:r>
            <a:r>
              <a:rPr lang="pt-BR" sz="2400" b="1" dirty="0">
                <a:solidFill>
                  <a:srgbClr val="0070C0"/>
                </a:solidFill>
              </a:rPr>
              <a:t>de Prontuários </a:t>
            </a:r>
            <a:r>
              <a:rPr lang="pt-BR" sz="2400" b="1" dirty="0" smtClean="0">
                <a:solidFill>
                  <a:srgbClr val="0070C0"/>
                </a:solidFill>
              </a:rPr>
              <a:t>Eletrônicos </a:t>
            </a:r>
            <a:r>
              <a:rPr lang="pt-BR" sz="2400" b="1" dirty="0">
                <a:solidFill>
                  <a:srgbClr val="0070C0"/>
                </a:solidFill>
              </a:rPr>
              <a:t>de </a:t>
            </a:r>
            <a:r>
              <a:rPr lang="pt-BR" sz="2400" b="1" dirty="0" smtClean="0">
                <a:solidFill>
                  <a:srgbClr val="0070C0"/>
                </a:solidFill>
              </a:rPr>
              <a:t>Pacientes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0070C0"/>
                </a:solidFill>
              </a:rPr>
              <a:t>Histórico </a:t>
            </a:r>
            <a:r>
              <a:rPr lang="pt-BR" sz="2400" b="1" dirty="0">
                <a:solidFill>
                  <a:srgbClr val="0070C0"/>
                </a:solidFill>
              </a:rPr>
              <a:t>de Procedimentos usando Inteligência </a:t>
            </a:r>
            <a:r>
              <a:rPr lang="pt-BR" sz="2400" b="1" dirty="0" smtClean="0">
                <a:solidFill>
                  <a:srgbClr val="0070C0"/>
                </a:solidFill>
              </a:rPr>
              <a:t>Computacional.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pt-BR" sz="24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pt-BR" sz="2000" b="1" dirty="0">
                <a:solidFill>
                  <a:srgbClr val="FF0000"/>
                </a:solidFill>
                <a:latin typeface="Arial Black" pitchFamily="34" charset="0"/>
              </a:rPr>
              <a:t>APOIO A DECISÃO ESPAÇO-TEMPORAL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0070C0"/>
                </a:solidFill>
              </a:rPr>
              <a:t>  Prevenção e controle de doenças urbanas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pt-BR" b="1" dirty="0" smtClean="0">
                <a:solidFill>
                  <a:srgbClr val="FF0000"/>
                </a:solidFill>
                <a:latin typeface="Arial Black" pitchFamily="34" charset="0"/>
              </a:rPr>
              <a:t>CONCEPÇÃO DE MECANISMOS DE PREVISÃO DE SINISTROS EM SISTEMAS DE SAÚDE SUPLEMENTAR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0070C0"/>
                </a:solidFill>
              </a:rPr>
              <a:t>  Uso </a:t>
            </a:r>
            <a:r>
              <a:rPr lang="pt-BR" sz="2400" b="1" dirty="0">
                <a:solidFill>
                  <a:srgbClr val="0070C0"/>
                </a:solidFill>
              </a:rPr>
              <a:t>de Simulação Discreta  </a:t>
            </a:r>
            <a:endParaRPr lang="pt-BR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400" b="1" dirty="0" smtClean="0">
                <a:solidFill>
                  <a:srgbClr val="0070C0"/>
                </a:solidFill>
              </a:rPr>
              <a:t>  Comitês </a:t>
            </a:r>
            <a:r>
              <a:rPr lang="pt-BR" sz="2400" b="1" dirty="0">
                <a:solidFill>
                  <a:srgbClr val="0070C0"/>
                </a:solidFill>
              </a:rPr>
              <a:t>de Classificadores</a:t>
            </a:r>
          </a:p>
          <a:p>
            <a:pPr marL="1200150" lvl="2" indent="-285750">
              <a:buFont typeface="Arial" pitchFamily="34" charset="0"/>
              <a:buChar char="•"/>
            </a:pPr>
            <a:endParaRPr lang="pt-BR" sz="1600" b="1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b="1" dirty="0" smtClean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endParaRPr lang="pt-BR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253295" y="2339677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632374" y="179437"/>
            <a:ext cx="391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rgbClr val="002060"/>
                </a:solidFill>
              </a:rPr>
              <a:t>EIXO TRANSVERSAL</a:t>
            </a:r>
            <a:endParaRPr lang="pt-BR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2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1574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7. Objetivo da Estratégia 01:</a:t>
            </a:r>
          </a:p>
          <a:p>
            <a:pPr>
              <a:defRPr/>
            </a:pPr>
            <a:r>
              <a:rPr lang="pt-BR" sz="44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pt-BR" sz="30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Publicação de dados em Computação em Nuvens</a:t>
            </a:r>
            <a:r>
              <a:rPr lang="pt-BR" sz="44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1401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0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253295" y="1619597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791840" y="2635428"/>
            <a:ext cx="958009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800" dirty="0" smtClean="0">
                <a:solidFill>
                  <a:schemeClr val="tx1"/>
                </a:solidFill>
                <a:latin typeface="Arial Black" pitchFamily="34" charset="0"/>
              </a:rPr>
              <a:t>COMPUTAÇÃO EM NUVENS &amp; ONTOLOGIA</a:t>
            </a:r>
            <a:endParaRPr lang="pt-BR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800" dirty="0" smtClean="0">
                <a:solidFill>
                  <a:srgbClr val="FF0000"/>
                </a:solidFill>
                <a:latin typeface="Arial Black" pitchFamily="34" charset="0"/>
              </a:rPr>
              <a:t>Publicação de Dados de Saúde em Computação em Nuvem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880072" y="969784"/>
            <a:ext cx="317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rgbClr val="00B050"/>
                </a:solidFill>
              </a:rPr>
              <a:t>EIXO PRINCIPAL</a:t>
            </a:r>
            <a:endParaRPr lang="pt-BR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450015" y="4202550"/>
            <a:ext cx="5152680" cy="31237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rma livre 6"/>
          <p:cNvSpPr/>
          <p:nvPr/>
        </p:nvSpPr>
        <p:spPr>
          <a:xfrm>
            <a:off x="1223936" y="3422070"/>
            <a:ext cx="5256000" cy="86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66"/>
              </a:gs>
              <a:gs pos="100000">
                <a:srgbClr val="996633"/>
              </a:gs>
            </a:gsLst>
            <a:lin ang="2700000"/>
          </a:gradFill>
          <a:ln w="0">
            <a:solidFill>
              <a:srgbClr val="E6FF00"/>
            </a:solidFill>
            <a:prstDash val="solid"/>
            <a:bevel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2000" b="1" i="1" u="none" strike="noStrike" kern="1200" dirty="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rPr>
              <a:t>Sistema Operacional + </a:t>
            </a:r>
            <a:r>
              <a:rPr lang="pt-BR" sz="2000" b="1" i="1" u="none" strike="noStrike" kern="1200" dirty="0" err="1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rPr>
              <a:t>App</a:t>
            </a:r>
            <a:r>
              <a:rPr lang="pt-BR" sz="2000" b="1" i="1" u="none" strike="noStrike" kern="1200" dirty="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rPr>
              <a:t> Server (SDK)</a:t>
            </a:r>
          </a:p>
        </p:txBody>
      </p:sp>
      <p:sp>
        <p:nvSpPr>
          <p:cNvPr id="9" name="Forma livre 8"/>
          <p:cNvSpPr/>
          <p:nvPr/>
        </p:nvSpPr>
        <p:spPr>
          <a:xfrm>
            <a:off x="1223576" y="2449710"/>
            <a:ext cx="5256000" cy="86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000080"/>
              </a:gs>
              <a:gs pos="100000">
                <a:srgbClr val="FFFFFF"/>
              </a:gs>
            </a:gsLst>
            <a:lin ang="2700000"/>
          </a:gradFill>
          <a:ln w="0">
            <a:solidFill>
              <a:srgbClr val="E6FF00"/>
            </a:solidFill>
            <a:prstDash val="solid"/>
            <a:bevel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3200" b="1" i="1" u="none" strike="noStrike" kern="1200" dirty="0">
                <a:ln>
                  <a:noFill/>
                </a:ln>
                <a:latin typeface="Liberation Sans" pitchFamily="18"/>
                <a:ea typeface="WenQuanYi Micro Hei" pitchFamily="2"/>
                <a:cs typeface="Lohit Hindi" pitchFamily="2"/>
              </a:rPr>
              <a:t>Aplicações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407935" y="2486069"/>
            <a:ext cx="936000" cy="5182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35410" b="0" i="0" u="none" strike="noStrike" kern="1200" dirty="0">
                <a:ln>
                  <a:noFill/>
                </a:ln>
                <a:latin typeface="Liberation Sans Narrow" pitchFamily="34"/>
                <a:ea typeface="WenQuanYi Micro Hei" pitchFamily="2"/>
                <a:cs typeface="Lohit Hindi" pitchFamily="2"/>
              </a:rPr>
              <a:t>}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7920784" y="5222430"/>
            <a:ext cx="1368000" cy="7556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t-BR" sz="3200" b="0" i="0" u="none" strike="noStrike" kern="1200" dirty="0" err="1">
                <a:ln>
                  <a:noFill/>
                </a:ln>
                <a:latin typeface="Liberation Sans Narrow" pitchFamily="34"/>
                <a:ea typeface="WenQuanYi Micro Hei" pitchFamily="2"/>
                <a:cs typeface="Lohit Hindi" pitchFamily="2"/>
              </a:rPr>
              <a:t>PaaS</a:t>
            </a:r>
            <a:endParaRPr lang="pt-BR" sz="3200" b="0" i="0" u="none" strike="noStrike" kern="1200" dirty="0">
              <a:ln>
                <a:noFill/>
              </a:ln>
              <a:latin typeface="Liberation Sans Narrow" pitchFamily="34"/>
              <a:ea typeface="WenQuanYi Micro Hei" pitchFamily="2"/>
              <a:cs typeface="Lohit Hindi" pitchFamily="2"/>
            </a:endParaRPr>
          </a:p>
        </p:txBody>
      </p:sp>
      <p:sp>
        <p:nvSpPr>
          <p:cNvPr id="12" name="Conector reto 11"/>
          <p:cNvSpPr/>
          <p:nvPr/>
        </p:nvSpPr>
        <p:spPr>
          <a:xfrm>
            <a:off x="-1331280" y="-108595"/>
            <a:ext cx="10044000" cy="0"/>
          </a:xfrm>
          <a:prstGeom prst="line">
            <a:avLst/>
          </a:prstGeom>
          <a:noFill/>
          <a:ln w="72000">
            <a:solidFill>
              <a:srgbClr val="FFFFFF"/>
            </a:solidFill>
            <a:prstDash val="solid"/>
          </a:ln>
        </p:spPr>
        <p:txBody>
          <a:bodyPr vert="horz" wrap="none" lIns="126000" tIns="81000" rIns="126000" bIns="81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t-BR" sz="1800" b="0" i="0" u="none" strike="noStrike" kern="1200">
              <a:ln>
                <a:noFill/>
              </a:ln>
              <a:latin typeface="Liberation Sans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13" name="Título 6"/>
          <p:cNvSpPr txBox="1">
            <a:spLocks noGrp="1"/>
          </p:cNvSpPr>
          <p:nvPr>
            <p:ph type="title" idx="4294967295"/>
          </p:nvPr>
        </p:nvSpPr>
        <p:spPr>
          <a:xfrm>
            <a:off x="1079872" y="1580108"/>
            <a:ext cx="8263304" cy="615553"/>
          </a:xfrm>
          <a:solidFill>
            <a:srgbClr val="FF0000"/>
          </a:solidFill>
        </p:spPr>
        <p:txBody>
          <a:bodyPr wrap="square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t-BR" sz="4000" b="1" dirty="0" smtClean="0">
                <a:solidFill>
                  <a:srgbClr val="FFFFFF"/>
                </a:solidFill>
                <a:latin typeface="Century Schoolbook L" pitchFamily="18"/>
              </a:rPr>
              <a:t>PAAS-</a:t>
            </a:r>
            <a:r>
              <a:rPr lang="pt-BR" sz="4000" b="1" dirty="0" err="1" smtClean="0">
                <a:solidFill>
                  <a:srgbClr val="FFFFFF"/>
                </a:solidFill>
                <a:latin typeface="Century Schoolbook L" pitchFamily="18"/>
              </a:rPr>
              <a:t>CexIS</a:t>
            </a:r>
            <a:r>
              <a:rPr lang="pt-BR" sz="4000" b="1" dirty="0" smtClean="0">
                <a:solidFill>
                  <a:srgbClr val="FFFFFF"/>
                </a:solidFill>
                <a:latin typeface="Century Schoolbook L" pitchFamily="18"/>
              </a:rPr>
              <a:t>: Um </a:t>
            </a:r>
            <a:r>
              <a:rPr lang="pt-BR" sz="4000" b="1" dirty="0" err="1" smtClean="0">
                <a:solidFill>
                  <a:srgbClr val="FFFFFF"/>
                </a:solidFill>
                <a:latin typeface="Century Schoolbook L" pitchFamily="18"/>
              </a:rPr>
              <a:t>PaaS</a:t>
            </a:r>
            <a:r>
              <a:rPr lang="pt-BR" sz="4000" b="1" dirty="0" smtClean="0">
                <a:solidFill>
                  <a:srgbClr val="FFFFFF"/>
                </a:solidFill>
                <a:latin typeface="Century Schoolbook L" pitchFamily="18"/>
              </a:rPr>
              <a:t> </a:t>
            </a:r>
            <a:r>
              <a:rPr lang="pt-BR" sz="4000" b="1" dirty="0">
                <a:solidFill>
                  <a:srgbClr val="FFFFFF"/>
                </a:solidFill>
                <a:latin typeface="Century Schoolbook L" pitchFamily="18"/>
              </a:rPr>
              <a:t>para </a:t>
            </a:r>
            <a:r>
              <a:rPr lang="pt-BR" sz="4000" b="1" dirty="0" smtClean="0">
                <a:solidFill>
                  <a:srgbClr val="FFFFFF"/>
                </a:solidFill>
                <a:latin typeface="Century Schoolbook L" pitchFamily="18"/>
              </a:rPr>
              <a:t>o SUS</a:t>
            </a:r>
            <a:endParaRPr lang="pt-BR" sz="4000" b="1" dirty="0">
              <a:solidFill>
                <a:srgbClr val="FFFFFF"/>
              </a:solidFill>
              <a:latin typeface="Century Schoolbook L" pitchFamily="18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1760" y="107429"/>
            <a:ext cx="958009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2400" dirty="0">
                <a:solidFill>
                  <a:schemeClr val="tx1"/>
                </a:solidFill>
                <a:latin typeface="Arial Black" pitchFamily="34" charset="0"/>
              </a:rPr>
              <a:t>COMPUTAÇÃO EM NUVENS &amp; ONTOLOGIA</a:t>
            </a:r>
            <a:endParaRPr lang="pt-BR" sz="2400" dirty="0">
              <a:solidFill>
                <a:srgbClr val="FF0000"/>
              </a:solidFill>
              <a:latin typeface="Arial Black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200" dirty="0" smtClean="0">
                <a:solidFill>
                  <a:srgbClr val="FF0000"/>
                </a:solidFill>
                <a:latin typeface="Arial Black" pitchFamily="34" charset="0"/>
              </a:rPr>
              <a:t>Publicação de Dados de Saúde em Computação em Nuvem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400" dirty="0">
              <a:solidFill>
                <a:srgbClr val="3366F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6066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1574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8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 Objetivo da Estratégia 02:</a:t>
            </a:r>
          </a:p>
          <a:p>
            <a:pPr>
              <a:defRPr/>
            </a:pPr>
            <a:r>
              <a:rPr lang="pt-BR" sz="44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pt-BR" sz="30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Publicação de dados em Computação em Nuvens</a:t>
            </a:r>
            <a:r>
              <a:rPr lang="pt-BR" sz="4400" b="1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m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4787949"/>
            <a:ext cx="1650876" cy="145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54433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0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253295" y="1619597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791840" y="683493"/>
            <a:ext cx="958009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marL="342900" indent="-342900">
              <a:buFont typeface="Arial" pitchFamily="34" charset="0"/>
              <a:buChar char="•"/>
              <a:defRPr/>
            </a:pP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295896" y="2540262"/>
            <a:ext cx="9580094" cy="203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>
              <a:defRPr/>
            </a:pPr>
            <a:r>
              <a:rPr lang="pt-BR" sz="3600" dirty="0" smtClean="0">
                <a:solidFill>
                  <a:schemeClr val="tx1"/>
                </a:solidFill>
                <a:latin typeface="Arial Black" pitchFamily="34" charset="0"/>
              </a:rPr>
              <a:t>Estratégia 02: ONTOLOGIA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3600" dirty="0" smtClean="0">
                <a:solidFill>
                  <a:srgbClr val="FF0000"/>
                </a:solidFill>
                <a:latin typeface="Arial Black" pitchFamily="34" charset="0"/>
              </a:rPr>
              <a:t>Uso de Ontologia em Saúde</a:t>
            </a:r>
            <a:r>
              <a:rPr lang="pt-BR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>
              <a:defRPr/>
            </a:pPr>
            <a:endParaRPr lang="pt-BR" dirty="0">
              <a:solidFill>
                <a:srgbClr val="3366FF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933191" y="1117282"/>
            <a:ext cx="317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rgbClr val="00B050"/>
                </a:solidFill>
              </a:rPr>
              <a:t>EIXO PRINCIPAL</a:t>
            </a:r>
            <a:endParaRPr lang="pt-BR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9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Utilização de Ontologias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4031" y="4414841"/>
            <a:ext cx="8400521" cy="2381265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Conceitos representados de forma </a:t>
            </a:r>
            <a:r>
              <a:rPr lang="pt-BR" b="1" dirty="0" smtClean="0"/>
              <a:t>clara e não ambígua</a:t>
            </a:r>
          </a:p>
          <a:p>
            <a:r>
              <a:rPr lang="pt-BR" dirty="0" smtClean="0"/>
              <a:t>A troca de informação só ocorre onde, de fato, deve ocorrer</a:t>
            </a:r>
          </a:p>
          <a:p>
            <a:r>
              <a:rPr lang="pt-BR" b="1" dirty="0" smtClean="0"/>
              <a:t>Eliminação de inconsistências</a:t>
            </a:r>
          </a:p>
          <a:p>
            <a:r>
              <a:rPr lang="pt-BR" dirty="0" smtClean="0"/>
              <a:t>Permite integração de informações de forma persistente e com baixa necessidade de manutenção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 bwMode="auto">
          <a:xfrm>
            <a:off x="1293391" y="1811786"/>
            <a:ext cx="3543995" cy="2047426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numCol="1" rtlCol="0" anchor="t" anchorCtr="0" compatLnSpc="1">
            <a:prstTxWarp prst="textNoShape">
              <a:avLst/>
            </a:prstTxWarp>
          </a:bodyPr>
          <a:lstStyle/>
          <a:p>
            <a:pPr defTabSz="495223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endParaRPr lang="pt-BR" sz="2000" dirty="0">
              <a:solidFill>
                <a:schemeClr val="bg1"/>
              </a:solidFill>
              <a:latin typeface="Arial" charset="0"/>
              <a:cs typeface="Lucida Sans Unicode" charset="0"/>
            </a:endParaRPr>
          </a:p>
        </p:txBody>
      </p:sp>
      <p:sp>
        <p:nvSpPr>
          <p:cNvPr id="5" name="Elipse 4"/>
          <p:cNvSpPr/>
          <p:nvPr/>
        </p:nvSpPr>
        <p:spPr bwMode="auto">
          <a:xfrm>
            <a:off x="2249769" y="2129288"/>
            <a:ext cx="1401887" cy="1340414"/>
          </a:xfrm>
          <a:prstGeom prst="ellipse">
            <a:avLst/>
          </a:prstGeom>
          <a:solidFill>
            <a:srgbClr val="CC330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numCol="1" rtlCol="0" anchor="t" anchorCtr="0" compatLnSpc="1">
            <a:prstTxWarp prst="textNoShape">
              <a:avLst/>
            </a:prstTxWarp>
          </a:bodyPr>
          <a:lstStyle/>
          <a:p>
            <a:pPr defTabSz="495223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endParaRPr lang="pt-BR" sz="2000" dirty="0">
              <a:solidFill>
                <a:schemeClr val="bg1"/>
              </a:solidFill>
              <a:latin typeface="Arial" charset="0"/>
              <a:cs typeface="Lucida Sans Unicode" charset="0"/>
            </a:endParaRPr>
          </a:p>
        </p:txBody>
      </p:sp>
      <p:sp>
        <p:nvSpPr>
          <p:cNvPr id="6" name="Elipse 5"/>
          <p:cNvSpPr/>
          <p:nvPr/>
        </p:nvSpPr>
        <p:spPr bwMode="auto">
          <a:xfrm rot="10800000">
            <a:off x="4207342" y="1811786"/>
            <a:ext cx="3543995" cy="2047426"/>
          </a:xfrm>
          <a:prstGeom prst="ellipse">
            <a:avLst/>
          </a:prstGeom>
          <a:solidFill>
            <a:srgbClr val="FFC000">
              <a:alpha val="63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numCol="1" rtlCol="0" anchor="t" anchorCtr="0" compatLnSpc="1">
            <a:prstTxWarp prst="textNoShape">
              <a:avLst/>
            </a:prstTxWarp>
          </a:bodyPr>
          <a:lstStyle/>
          <a:p>
            <a:pPr defTabSz="495223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endParaRPr lang="pt-BR" sz="2000" dirty="0">
              <a:solidFill>
                <a:schemeClr val="bg1"/>
              </a:solidFill>
              <a:latin typeface="Arial" charset="0"/>
              <a:cs typeface="Lucida Sans Unicode" charset="0"/>
            </a:endParaRPr>
          </a:p>
        </p:txBody>
      </p:sp>
      <p:sp>
        <p:nvSpPr>
          <p:cNvPr id="7" name="Elipse 6"/>
          <p:cNvSpPr/>
          <p:nvPr/>
        </p:nvSpPr>
        <p:spPr bwMode="auto">
          <a:xfrm rot="10800000">
            <a:off x="5318718" y="2129288"/>
            <a:ext cx="1401887" cy="1340414"/>
          </a:xfrm>
          <a:prstGeom prst="ellipse">
            <a:avLst/>
          </a:prstGeom>
          <a:solidFill>
            <a:srgbClr val="00B0F0"/>
          </a:solidFill>
          <a:ln w="38100" cap="flat" cmpd="sng" algn="ctr">
            <a:solidFill>
              <a:srgbClr val="E6D1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numCol="1" rtlCol="0" anchor="t" anchorCtr="0" compatLnSpc="1">
            <a:prstTxWarp prst="textNoShape">
              <a:avLst/>
            </a:prstTxWarp>
          </a:bodyPr>
          <a:lstStyle/>
          <a:p>
            <a:pPr defTabSz="495223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endParaRPr lang="pt-BR" sz="2000" dirty="0">
              <a:solidFill>
                <a:schemeClr val="bg1"/>
              </a:solidFill>
              <a:latin typeface="Arial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07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356667" y="5129221"/>
            <a:ext cx="8652836" cy="21431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Utilização de Ontologias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1029926" y="5446723"/>
            <a:ext cx="1667060" cy="1666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Padrão 1</a:t>
            </a:r>
            <a:endParaRPr lang="pt-BR" dirty="0"/>
          </a:p>
        </p:txBody>
      </p:sp>
      <p:sp>
        <p:nvSpPr>
          <p:cNvPr id="9" name="Elipse 8"/>
          <p:cNvSpPr/>
          <p:nvPr/>
        </p:nvSpPr>
        <p:spPr>
          <a:xfrm>
            <a:off x="2869486" y="5446723"/>
            <a:ext cx="1667060" cy="1666885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Padrão 2</a:t>
            </a:r>
          </a:p>
        </p:txBody>
      </p:sp>
      <p:sp>
        <p:nvSpPr>
          <p:cNvPr id="10" name="Elipse 9"/>
          <p:cNvSpPr/>
          <p:nvPr/>
        </p:nvSpPr>
        <p:spPr>
          <a:xfrm>
            <a:off x="4709045" y="5446723"/>
            <a:ext cx="1667060" cy="166688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Padrão 3</a:t>
            </a:r>
          </a:p>
        </p:txBody>
      </p:sp>
      <p:sp>
        <p:nvSpPr>
          <p:cNvPr id="13" name="Elipse 12"/>
          <p:cNvSpPr/>
          <p:nvPr/>
        </p:nvSpPr>
        <p:spPr>
          <a:xfrm>
            <a:off x="6548605" y="5434227"/>
            <a:ext cx="1667060" cy="166688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Padrão 4</a:t>
            </a:r>
          </a:p>
        </p:txBody>
      </p:sp>
      <p:sp>
        <p:nvSpPr>
          <p:cNvPr id="6" name="Texto explicativo em elipse 5"/>
          <p:cNvSpPr/>
          <p:nvPr/>
        </p:nvSpPr>
        <p:spPr>
          <a:xfrm>
            <a:off x="1567248" y="5586935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16" name="Texto explicativo em elipse 15"/>
          <p:cNvSpPr/>
          <p:nvPr/>
        </p:nvSpPr>
        <p:spPr>
          <a:xfrm>
            <a:off x="3406808" y="5586935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17" name="Texto explicativo em elipse 16"/>
          <p:cNvSpPr/>
          <p:nvPr/>
        </p:nvSpPr>
        <p:spPr>
          <a:xfrm>
            <a:off x="5246367" y="5586935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18" name="Texto explicativo em elipse 17"/>
          <p:cNvSpPr/>
          <p:nvPr/>
        </p:nvSpPr>
        <p:spPr>
          <a:xfrm>
            <a:off x="7085927" y="5586935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grpSp>
        <p:nvGrpSpPr>
          <p:cNvPr id="4" name="Grupo 49"/>
          <p:cNvGrpSpPr/>
          <p:nvPr/>
        </p:nvGrpSpPr>
        <p:grpSpPr>
          <a:xfrm>
            <a:off x="515435" y="1160447"/>
            <a:ext cx="8494069" cy="3810023"/>
            <a:chOff x="467544" y="1052736"/>
            <a:chExt cx="7704856" cy="3456384"/>
          </a:xfrm>
        </p:grpSpPr>
        <p:sp>
          <p:nvSpPr>
            <p:cNvPr id="8" name="Pergaminho horizontal 7"/>
            <p:cNvSpPr/>
            <p:nvPr/>
          </p:nvSpPr>
          <p:spPr>
            <a:xfrm>
              <a:off x="467544" y="1052736"/>
              <a:ext cx="7704856" cy="3456384"/>
            </a:xfrm>
            <a:prstGeom prst="horizontalScroll">
              <a:avLst>
                <a:gd name="adj" fmla="val 518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Estrela de 7 Pontos 20"/>
            <p:cNvSpPr/>
            <p:nvPr/>
          </p:nvSpPr>
          <p:spPr>
            <a:xfrm>
              <a:off x="3800773" y="1340768"/>
              <a:ext cx="1131267" cy="1131267"/>
            </a:xfrm>
            <a:prstGeom prst="star7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500" b="1" dirty="0"/>
            </a:p>
          </p:txBody>
        </p:sp>
        <p:sp>
          <p:nvSpPr>
            <p:cNvPr id="22" name="Estrela de 5 pontas 21"/>
            <p:cNvSpPr/>
            <p:nvPr/>
          </p:nvSpPr>
          <p:spPr>
            <a:xfrm>
              <a:off x="2195736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3" name="Estrela de 5 pontas 22"/>
            <p:cNvSpPr/>
            <p:nvPr/>
          </p:nvSpPr>
          <p:spPr>
            <a:xfrm>
              <a:off x="3887924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Estrela de 5 pontas 23"/>
            <p:cNvSpPr/>
            <p:nvPr/>
          </p:nvSpPr>
          <p:spPr>
            <a:xfrm>
              <a:off x="5580112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Seta para cima 35"/>
            <p:cNvSpPr/>
            <p:nvPr/>
          </p:nvSpPr>
          <p:spPr>
            <a:xfrm rot="2601798">
              <a:off x="3167509" y="2085490"/>
              <a:ext cx="515148" cy="142545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Seta para cima 36"/>
            <p:cNvSpPr/>
            <p:nvPr/>
          </p:nvSpPr>
          <p:spPr>
            <a:xfrm rot="18801798">
              <a:off x="5009447" y="2096763"/>
              <a:ext cx="515148" cy="142545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Seta para cima 37"/>
            <p:cNvSpPr/>
            <p:nvPr/>
          </p:nvSpPr>
          <p:spPr>
            <a:xfrm>
              <a:off x="4098402" y="2430234"/>
              <a:ext cx="515148" cy="71272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40" name="Conector de seta reta 39"/>
          <p:cNvCxnSpPr>
            <a:stCxn id="6" idx="0"/>
            <a:endCxn id="22" idx="2"/>
          </p:cNvCxnSpPr>
          <p:nvPr/>
        </p:nvCxnSpPr>
        <p:spPr>
          <a:xfrm flipV="1">
            <a:off x="1863457" y="4573590"/>
            <a:ext cx="754284" cy="1013345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>
            <a:stCxn id="16" idx="0"/>
            <a:endCxn id="22" idx="3"/>
          </p:cNvCxnSpPr>
          <p:nvPr/>
        </p:nvCxnSpPr>
        <p:spPr>
          <a:xfrm flipH="1" flipV="1">
            <a:off x="3255543" y="4573590"/>
            <a:ext cx="447473" cy="1013345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>
            <a:stCxn id="17" idx="0"/>
            <a:endCxn id="23" idx="3"/>
          </p:cNvCxnSpPr>
          <p:nvPr/>
        </p:nvCxnSpPr>
        <p:spPr>
          <a:xfrm flipH="1" flipV="1">
            <a:off x="5121063" y="4573590"/>
            <a:ext cx="421513" cy="1013345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ector de seta reta 46"/>
          <p:cNvCxnSpPr>
            <a:stCxn id="18" idx="0"/>
            <a:endCxn id="24" idx="3"/>
          </p:cNvCxnSpPr>
          <p:nvPr/>
        </p:nvCxnSpPr>
        <p:spPr>
          <a:xfrm flipH="1" flipV="1">
            <a:off x="6986583" y="4573590"/>
            <a:ext cx="395553" cy="1013345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CaixaDeTexto 50"/>
          <p:cNvSpPr txBox="1"/>
          <p:nvPr/>
        </p:nvSpPr>
        <p:spPr>
          <a:xfrm rot="16200000">
            <a:off x="-547552" y="2893664"/>
            <a:ext cx="2955021" cy="441093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algn="ctr"/>
            <a:r>
              <a:rPr lang="pt-BR" sz="2200" b="1" dirty="0"/>
              <a:t>Modelo de Referência</a:t>
            </a:r>
          </a:p>
        </p:txBody>
      </p:sp>
    </p:spTree>
    <p:extLst>
      <p:ext uri="{BB962C8B-B14F-4D97-AF65-F5344CB8AC3E}">
        <p14:creationId xmlns:p14="http://schemas.microsoft.com/office/powerpoint/2010/main" val="20115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Real</a:t>
            </a:r>
            <a:endParaRPr lang="pt-BR" dirty="0"/>
          </a:p>
        </p:txBody>
      </p:sp>
      <p:sp>
        <p:nvSpPr>
          <p:cNvPr id="27" name="Estrela de 7 Pontos 26"/>
          <p:cNvSpPr/>
          <p:nvPr/>
        </p:nvSpPr>
        <p:spPr>
          <a:xfrm>
            <a:off x="594819" y="2033577"/>
            <a:ext cx="2937201" cy="2857517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 sz="3500" b="1" dirty="0"/>
          </a:p>
        </p:txBody>
      </p:sp>
      <p:pic>
        <p:nvPicPr>
          <p:cNvPr id="2052" name="Picture 4" descr="http://www.ohsu.edu/xd/health/services/doernbecher/programs-services/heart-care/services/images/electrophysi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9697" y="1636699"/>
            <a:ext cx="3572271" cy="3571897"/>
          </a:xfrm>
          <a:prstGeom prst="rect">
            <a:avLst/>
          </a:prstGeom>
          <a:noFill/>
        </p:spPr>
      </p:pic>
      <p:sp>
        <p:nvSpPr>
          <p:cNvPr id="42" name="Seta para cima 41"/>
          <p:cNvSpPr/>
          <p:nvPr/>
        </p:nvSpPr>
        <p:spPr>
          <a:xfrm rot="16200000">
            <a:off x="3954444" y="2087399"/>
            <a:ext cx="567855" cy="157147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43" name="CaixaDeTexto 42"/>
          <p:cNvSpPr txBox="1"/>
          <p:nvPr/>
        </p:nvSpPr>
        <p:spPr>
          <a:xfrm>
            <a:off x="1150505" y="2906707"/>
            <a:ext cx="1746444" cy="932775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Ontologia  de Eletrofisiologia Cardíaca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1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Real</a:t>
            </a:r>
            <a:endParaRPr lang="pt-BR" dirty="0"/>
          </a:p>
        </p:txBody>
      </p:sp>
      <p:sp>
        <p:nvSpPr>
          <p:cNvPr id="19" name="Elipse 18"/>
          <p:cNvSpPr/>
          <p:nvPr/>
        </p:nvSpPr>
        <p:spPr>
          <a:xfrm>
            <a:off x="236088" y="4891094"/>
            <a:ext cx="1667060" cy="1666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AHA/MIT-BIH</a:t>
            </a:r>
            <a:endParaRPr lang="pt-BR" dirty="0"/>
          </a:p>
        </p:txBody>
      </p:sp>
      <p:sp>
        <p:nvSpPr>
          <p:cNvPr id="20" name="Elipse 19"/>
          <p:cNvSpPr/>
          <p:nvPr/>
        </p:nvSpPr>
        <p:spPr>
          <a:xfrm>
            <a:off x="2075648" y="4891094"/>
            <a:ext cx="1667060" cy="1666885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r>
              <a:rPr lang="pt-BR" dirty="0" smtClean="0"/>
              <a:t>SCP-ECG</a:t>
            </a:r>
            <a:endParaRPr lang="pt-BR" dirty="0"/>
          </a:p>
        </p:txBody>
      </p:sp>
      <p:sp>
        <p:nvSpPr>
          <p:cNvPr id="21" name="Elipse 20"/>
          <p:cNvSpPr/>
          <p:nvPr/>
        </p:nvSpPr>
        <p:spPr>
          <a:xfrm>
            <a:off x="3915207" y="4891094"/>
            <a:ext cx="1667060" cy="166688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lvl="1"/>
            <a:endParaRPr lang="pt-BR" dirty="0" smtClean="0"/>
          </a:p>
          <a:p>
            <a:pPr lvl="1"/>
            <a:endParaRPr lang="pt-BR" dirty="0" smtClean="0"/>
          </a:p>
        </p:txBody>
      </p:sp>
      <p:sp>
        <p:nvSpPr>
          <p:cNvPr id="22" name="Texto explicativo em elipse 21"/>
          <p:cNvSpPr/>
          <p:nvPr/>
        </p:nvSpPr>
        <p:spPr>
          <a:xfrm>
            <a:off x="773410" y="5031307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3" name="Texto explicativo em elipse 22"/>
          <p:cNvSpPr/>
          <p:nvPr/>
        </p:nvSpPr>
        <p:spPr>
          <a:xfrm>
            <a:off x="2612970" y="5031307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4" name="Texto explicativo em elipse 23"/>
          <p:cNvSpPr/>
          <p:nvPr/>
        </p:nvSpPr>
        <p:spPr>
          <a:xfrm>
            <a:off x="4452529" y="5031307"/>
            <a:ext cx="592416" cy="39687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7" name="Estrela de 7 Pontos 26"/>
          <p:cNvSpPr/>
          <p:nvPr/>
        </p:nvSpPr>
        <p:spPr>
          <a:xfrm>
            <a:off x="1706192" y="1636699"/>
            <a:ext cx="2222747" cy="2063763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 sz="3500" b="1" dirty="0"/>
          </a:p>
        </p:txBody>
      </p:sp>
      <p:cxnSp>
        <p:nvCxnSpPr>
          <p:cNvPr id="34" name="Conector de seta reta 33"/>
          <p:cNvCxnSpPr>
            <a:stCxn id="22" idx="0"/>
          </p:cNvCxnSpPr>
          <p:nvPr/>
        </p:nvCxnSpPr>
        <p:spPr>
          <a:xfrm flipV="1">
            <a:off x="1069618" y="3541711"/>
            <a:ext cx="1112877" cy="1489595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stCxn id="23" idx="0"/>
          </p:cNvCxnSpPr>
          <p:nvPr/>
        </p:nvCxnSpPr>
        <p:spPr>
          <a:xfrm flipH="1" flipV="1">
            <a:off x="2817566" y="3621087"/>
            <a:ext cx="91612" cy="1410220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>
            <a:stCxn id="24" idx="0"/>
          </p:cNvCxnSpPr>
          <p:nvPr/>
        </p:nvCxnSpPr>
        <p:spPr>
          <a:xfrm flipH="1" flipV="1">
            <a:off x="3532020" y="3462336"/>
            <a:ext cx="1216717" cy="1568971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CaixaDeTexto 39"/>
          <p:cNvSpPr txBox="1"/>
          <p:nvPr/>
        </p:nvSpPr>
        <p:spPr>
          <a:xfrm>
            <a:off x="4167091" y="5526098"/>
            <a:ext cx="1190757" cy="378777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HL7 </a:t>
            </a:r>
            <a:r>
              <a:rPr lang="pt-BR" dirty="0" err="1" smtClean="0">
                <a:solidFill>
                  <a:schemeClr val="bg1"/>
                </a:solidFill>
              </a:rPr>
              <a:t>aECG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www.ohsu.edu/xd/health/services/doernbecher/programs-services/heart-care/services/images/electrophysi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6616" y="1239822"/>
            <a:ext cx="3572271" cy="3571897"/>
          </a:xfrm>
          <a:prstGeom prst="rect">
            <a:avLst/>
          </a:prstGeom>
          <a:noFill/>
        </p:spPr>
      </p:pic>
      <p:sp>
        <p:nvSpPr>
          <p:cNvPr id="42" name="Seta para cima 41"/>
          <p:cNvSpPr/>
          <p:nvPr/>
        </p:nvSpPr>
        <p:spPr>
          <a:xfrm rot="16200000">
            <a:off x="4351363" y="1690522"/>
            <a:ext cx="567855" cy="157147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43" name="CaixaDeTexto 42"/>
          <p:cNvSpPr txBox="1"/>
          <p:nvPr/>
        </p:nvSpPr>
        <p:spPr>
          <a:xfrm>
            <a:off x="2103111" y="2192328"/>
            <a:ext cx="1508293" cy="655776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Ontologia  de Referência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5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 Ontologia </a:t>
            </a:r>
            <a:r>
              <a:rPr lang="pt-BR" dirty="0" err="1" smtClean="0"/>
              <a:t>DataSUS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15435" y="2037738"/>
            <a:ext cx="8494069" cy="22225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515435" y="4498378"/>
            <a:ext cx="8494069" cy="22225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910735" y="2792766"/>
            <a:ext cx="3873279" cy="655776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pPr algn="ctr"/>
            <a:r>
              <a:rPr lang="pt-BR" b="1" u="sng" dirty="0" smtClean="0"/>
              <a:t>Nível Conceitual: </a:t>
            </a:r>
          </a:p>
          <a:p>
            <a:pPr algn="ctr"/>
            <a:r>
              <a:rPr lang="pt-BR" b="1" dirty="0" smtClean="0"/>
              <a:t>Ontologia como Modelo de Referência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213928" y="5406075"/>
            <a:ext cx="3266896" cy="655776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pPr algn="ctr"/>
            <a:r>
              <a:rPr lang="pt-BR" b="1" u="sng" dirty="0" smtClean="0"/>
              <a:t>Nível de Implementação: </a:t>
            </a:r>
          </a:p>
          <a:p>
            <a:pPr algn="ctr"/>
            <a:r>
              <a:rPr lang="pt-BR" b="1" dirty="0" smtClean="0"/>
              <a:t>Ontologia como Implementação</a:t>
            </a:r>
          </a:p>
        </p:txBody>
      </p:sp>
      <p:sp>
        <p:nvSpPr>
          <p:cNvPr id="3" name="Cubo 2"/>
          <p:cNvSpPr/>
          <p:nvPr/>
        </p:nvSpPr>
        <p:spPr>
          <a:xfrm rot="5400000">
            <a:off x="991771" y="5464161"/>
            <a:ext cx="635004" cy="635071"/>
          </a:xfrm>
          <a:prstGeom prst="cube">
            <a:avLst>
              <a:gd name="adj" fmla="val 16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6" name="Cubo 25"/>
          <p:cNvSpPr/>
          <p:nvPr/>
        </p:nvSpPr>
        <p:spPr>
          <a:xfrm rot="5400000">
            <a:off x="1864993" y="5464161"/>
            <a:ext cx="635004" cy="635071"/>
          </a:xfrm>
          <a:prstGeom prst="cube">
            <a:avLst>
              <a:gd name="adj" fmla="val 16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7" name="Cubo 26"/>
          <p:cNvSpPr/>
          <p:nvPr/>
        </p:nvSpPr>
        <p:spPr>
          <a:xfrm rot="5400000">
            <a:off x="2738215" y="5464161"/>
            <a:ext cx="635004" cy="635071"/>
          </a:xfrm>
          <a:prstGeom prst="cube">
            <a:avLst>
              <a:gd name="adj" fmla="val 16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8" name="Cubo 27"/>
          <p:cNvSpPr/>
          <p:nvPr/>
        </p:nvSpPr>
        <p:spPr>
          <a:xfrm rot="5400000">
            <a:off x="3611437" y="5464161"/>
            <a:ext cx="635004" cy="635071"/>
          </a:xfrm>
          <a:prstGeom prst="cube">
            <a:avLst>
              <a:gd name="adj" fmla="val 161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29" name="Texto explicativo em forma de nuvem 28"/>
          <p:cNvSpPr/>
          <p:nvPr/>
        </p:nvSpPr>
        <p:spPr>
          <a:xfrm>
            <a:off x="1230150" y="4454750"/>
            <a:ext cx="714454" cy="712459"/>
          </a:xfrm>
          <a:prstGeom prst="cloudCallout">
            <a:avLst>
              <a:gd name="adj1" fmla="val -44349"/>
              <a:gd name="adj2" fmla="val 998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30" name="Texto explicativo em forma de nuvem 29"/>
          <p:cNvSpPr/>
          <p:nvPr/>
        </p:nvSpPr>
        <p:spPr>
          <a:xfrm>
            <a:off x="2103111" y="4496137"/>
            <a:ext cx="714454" cy="712459"/>
          </a:xfrm>
          <a:prstGeom prst="cloudCallout">
            <a:avLst>
              <a:gd name="adj1" fmla="val -44349"/>
              <a:gd name="adj2" fmla="val 998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31" name="Texto explicativo em forma de nuvem 30"/>
          <p:cNvSpPr/>
          <p:nvPr/>
        </p:nvSpPr>
        <p:spPr>
          <a:xfrm>
            <a:off x="3055717" y="4507773"/>
            <a:ext cx="714454" cy="712459"/>
          </a:xfrm>
          <a:prstGeom prst="cloudCallout">
            <a:avLst>
              <a:gd name="adj1" fmla="val -44349"/>
              <a:gd name="adj2" fmla="val 998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sp>
        <p:nvSpPr>
          <p:cNvPr id="32" name="Texto explicativo em forma de nuvem 31"/>
          <p:cNvSpPr/>
          <p:nvPr/>
        </p:nvSpPr>
        <p:spPr>
          <a:xfrm>
            <a:off x="3889247" y="4499198"/>
            <a:ext cx="714454" cy="712459"/>
          </a:xfrm>
          <a:prstGeom prst="cloudCallout">
            <a:avLst>
              <a:gd name="adj1" fmla="val -44349"/>
              <a:gd name="adj2" fmla="val 998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/>
            <a:endParaRPr lang="pt-BR"/>
          </a:p>
        </p:txBody>
      </p:sp>
      <p:grpSp>
        <p:nvGrpSpPr>
          <p:cNvPr id="37" name="Grupo 36"/>
          <p:cNvGrpSpPr/>
          <p:nvPr/>
        </p:nvGrpSpPr>
        <p:grpSpPr>
          <a:xfrm>
            <a:off x="932200" y="2351079"/>
            <a:ext cx="3619976" cy="1591671"/>
            <a:chOff x="845586" y="2132856"/>
            <a:chExt cx="3283632" cy="1443935"/>
          </a:xfrm>
        </p:grpSpPr>
        <p:sp>
          <p:nvSpPr>
            <p:cNvPr id="33" name="Texto explicativo em forma de nuvem 32"/>
            <p:cNvSpPr/>
            <p:nvPr/>
          </p:nvSpPr>
          <p:spPr>
            <a:xfrm>
              <a:off x="845586" y="2136631"/>
              <a:ext cx="3276364" cy="1440160"/>
            </a:xfrm>
            <a:prstGeom prst="cloudCallout">
              <a:avLst>
                <a:gd name="adj1" fmla="val -31299"/>
                <a:gd name="adj2" fmla="val 9512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Texto explicativo em forma de nuvem 33"/>
            <p:cNvSpPr/>
            <p:nvPr/>
          </p:nvSpPr>
          <p:spPr>
            <a:xfrm>
              <a:off x="845586" y="2132856"/>
              <a:ext cx="3276364" cy="1440160"/>
            </a:xfrm>
            <a:prstGeom prst="cloudCallout">
              <a:avLst>
                <a:gd name="adj1" fmla="val -8429"/>
                <a:gd name="adj2" fmla="val 102183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Texto explicativo em forma de nuvem 34"/>
            <p:cNvSpPr/>
            <p:nvPr/>
          </p:nvSpPr>
          <p:spPr>
            <a:xfrm>
              <a:off x="852854" y="2136631"/>
              <a:ext cx="3276364" cy="1440160"/>
            </a:xfrm>
            <a:prstGeom prst="cloudCallout">
              <a:avLst>
                <a:gd name="adj1" fmla="val 19093"/>
                <a:gd name="adj2" fmla="val 101301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Texto explicativo em forma de nuvem 35"/>
            <p:cNvSpPr/>
            <p:nvPr/>
          </p:nvSpPr>
          <p:spPr>
            <a:xfrm>
              <a:off x="848786" y="2136631"/>
              <a:ext cx="3276364" cy="1440160"/>
            </a:xfrm>
            <a:prstGeom prst="cloudCallout">
              <a:avLst>
                <a:gd name="adj1" fmla="val 45064"/>
                <a:gd name="adj2" fmla="val 98655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941792" y="2440507"/>
            <a:ext cx="3542834" cy="1498081"/>
            <a:chOff x="467544" y="1052736"/>
            <a:chExt cx="7704856" cy="3456384"/>
          </a:xfrm>
        </p:grpSpPr>
        <p:sp>
          <p:nvSpPr>
            <p:cNvPr id="48" name="Pergaminho horizontal 47"/>
            <p:cNvSpPr/>
            <p:nvPr/>
          </p:nvSpPr>
          <p:spPr>
            <a:xfrm>
              <a:off x="467544" y="1052736"/>
              <a:ext cx="7704856" cy="3456384"/>
            </a:xfrm>
            <a:prstGeom prst="horizontalScroll">
              <a:avLst>
                <a:gd name="adj" fmla="val 518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Estrela de 7 Pontos 48"/>
            <p:cNvSpPr/>
            <p:nvPr/>
          </p:nvSpPr>
          <p:spPr>
            <a:xfrm>
              <a:off x="3800773" y="1340768"/>
              <a:ext cx="1131267" cy="1131267"/>
            </a:xfrm>
            <a:prstGeom prst="star7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500" b="1" dirty="0"/>
            </a:p>
          </p:txBody>
        </p:sp>
        <p:sp>
          <p:nvSpPr>
            <p:cNvPr id="50" name="Estrela de 5 pontas 49"/>
            <p:cNvSpPr/>
            <p:nvPr/>
          </p:nvSpPr>
          <p:spPr>
            <a:xfrm>
              <a:off x="2195736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1" name="Estrela de 5 pontas 50"/>
            <p:cNvSpPr/>
            <p:nvPr/>
          </p:nvSpPr>
          <p:spPr>
            <a:xfrm>
              <a:off x="3887924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Estrela de 5 pontas 51"/>
            <p:cNvSpPr/>
            <p:nvPr/>
          </p:nvSpPr>
          <p:spPr>
            <a:xfrm>
              <a:off x="5580112" y="3212976"/>
              <a:ext cx="936104" cy="93610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Seta para cima 52"/>
            <p:cNvSpPr/>
            <p:nvPr/>
          </p:nvSpPr>
          <p:spPr>
            <a:xfrm rot="2601798">
              <a:off x="3167509" y="2085490"/>
              <a:ext cx="515148" cy="142545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Seta para cima 53"/>
            <p:cNvSpPr/>
            <p:nvPr/>
          </p:nvSpPr>
          <p:spPr>
            <a:xfrm rot="18801798">
              <a:off x="5009447" y="2096763"/>
              <a:ext cx="515148" cy="142545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Seta para cima 54"/>
            <p:cNvSpPr/>
            <p:nvPr/>
          </p:nvSpPr>
          <p:spPr>
            <a:xfrm>
              <a:off x="4098402" y="2430234"/>
              <a:ext cx="515148" cy="712729"/>
            </a:xfrm>
            <a:prstGeom prst="up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8138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1574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11. Metodologia de Implantação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6708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6061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87784" y="3528003"/>
            <a:ext cx="9792841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Instalação </a:t>
            </a:r>
            <a:r>
              <a:rPr lang="pt-B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(1 anos)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reparação do </a:t>
            </a:r>
            <a:r>
              <a:rPr lang="pt-B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Next</a:t>
            </a:r>
            <a:r>
              <a:rPr lang="pt-BR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SAUDE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para o modelo utilizado pelo </a:t>
            </a:r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CTIC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aturação a partir da coordenação de projetos existentes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Desenvolvimento de pesquisas iniciais orientadas aos interesses do SUS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Planejamento das atividades de pesquisa e administrativas da 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Consolidação</a:t>
            </a:r>
          </a:p>
          <a:p>
            <a:pPr marL="342900" indent="-342900">
              <a:buFontTx/>
              <a:buChar char="-"/>
              <a:defRPr/>
            </a:pPr>
            <a:endParaRPr lang="pt-B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Consolidação </a:t>
            </a:r>
            <a:r>
              <a:rPr lang="pt-B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(2 anos)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Realização das atividades planejadas na 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Instalação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Expansão das atividades para todos os estados brasileiros</a:t>
            </a: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endParaRPr lang="pt-BR" sz="1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Funcionamento Pleno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Reconhecimento do </a:t>
            </a:r>
            <a:r>
              <a:rPr lang="pt-B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Next</a:t>
            </a:r>
            <a:r>
              <a:rPr lang="pt-BR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SAUDE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como centro de referência nacional e internacional no uso de </a:t>
            </a:r>
            <a:r>
              <a:rPr lang="pt-B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TICs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em saúde</a:t>
            </a:r>
          </a:p>
          <a:p>
            <a:pPr marL="342900" indent="-3429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Reconhecimento do </a:t>
            </a:r>
            <a:r>
              <a:rPr lang="pt-B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Next</a:t>
            </a:r>
            <a:r>
              <a:rPr lang="pt-BR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SAUDE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como um </a:t>
            </a:r>
          </a:p>
          <a:p>
            <a:pPr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setor estratégico do </a:t>
            </a:r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DATASUS</a:t>
            </a:r>
          </a:p>
          <a:p>
            <a:pPr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664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1574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12. Recursos Necessários</a:t>
            </a:r>
            <a:endParaRPr lang="pt-BR" sz="4400" b="1" i="1" dirty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5431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5" y="5658806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447883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Orçamento (</a:t>
            </a:r>
            <a:r>
              <a:rPr lang="pt-B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Instalação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):</a:t>
            </a:r>
          </a:p>
          <a:p>
            <a:pPr>
              <a:defRPr/>
            </a:pP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CONFIGURAÇÃO BÁSICA:</a:t>
            </a:r>
          </a:p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57200" indent="-457200">
              <a:buFontTx/>
              <a:buChar char="-"/>
              <a:defRPr/>
            </a:pPr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12 grupos de pesquisa</a:t>
            </a:r>
          </a:p>
          <a:p>
            <a:pPr marL="457200" indent="-4572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Cada grupo com ...</a:t>
            </a:r>
          </a:p>
          <a:p>
            <a:pPr marL="914400" lvl="1" indent="-4572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 Coordenador &amp; pesquisador  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	R$ 3.500,00 = 	3500</a:t>
            </a:r>
            <a:endParaRPr lang="pt-B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1" indent="-4572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 Auxiliares de pesquisa	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  2x	R$ 1.200.00 =	2400</a:t>
            </a:r>
            <a:endParaRPr lang="pt-B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1" indent="-457200">
              <a:buFontTx/>
              <a:buChar char="-"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bolsistas de pós-graduação  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 3x	R$    800,00 = 	2400</a:t>
            </a:r>
            <a:endParaRPr lang="pt-B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1" indent="-457200">
              <a:buFontTx/>
              <a:buChar char="-"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4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bolsistas de IC                          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 4x   R$   500,00  =  2000</a:t>
            </a:r>
            <a:endParaRPr lang="pt-B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914400" lvl="1" indent="-457200">
              <a:buFontTx/>
              <a:buChar char="-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 Secretária (serviço de terceiros)              --------    =</a:t>
            </a:r>
          </a:p>
          <a:p>
            <a:pPr marL="457200" indent="-457200">
              <a:buFontTx/>
              <a:buChar char="-"/>
              <a:defRPr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Total (bolsa mensal/grupo) 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	= R$      10.300,00</a:t>
            </a:r>
          </a:p>
          <a:p>
            <a:pPr marL="457200" indent="-457200">
              <a:buFontTx/>
              <a:buChar char="-"/>
              <a:defRPr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TOTAL anual (x 12G x 12m)  =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R$1.483.200,00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136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14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5474" y="287993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Orçamento (</a:t>
            </a:r>
            <a:r>
              <a:rPr lang="pt-B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Fase de Instalação</a:t>
            </a: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):</a:t>
            </a:r>
          </a:p>
          <a:p>
            <a:pPr>
              <a:defRPr/>
            </a:pPr>
            <a:endParaRPr lang="pt-BR" sz="4400" b="1" dirty="0" smtClean="0">
              <a:solidFill>
                <a:srgbClr val="005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Recursos Humanos (bolsas):		R$  1.483.200,00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Reuniões dos líderes de grupos:	R$      096.000,00	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Encontro anual:				R$      120.000,00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Publicação em Eventos:			R$      028.000,00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Viagens p/ eventos nacionais:		R$	112.000,00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Material de consumo:			R$      072.000,00   </a:t>
            </a:r>
          </a:p>
          <a:p>
            <a:pPr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Serviço de terceiros:			R$      244.000,00 </a:t>
            </a:r>
          </a:p>
          <a:p>
            <a:pPr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				-----------------------</a:t>
            </a:r>
          </a:p>
          <a:p>
            <a:pPr>
              <a:defRPr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Total (</a:t>
            </a:r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anual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	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			</a:t>
            </a:r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R$   2.155.200,00</a:t>
            </a:r>
          </a:p>
          <a:p>
            <a:pPr>
              <a:defRPr/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pt-B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57200" indent="-457200">
              <a:buFontTx/>
              <a:buChar char="-"/>
              <a:defRPr/>
            </a:pP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Imagem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5851654"/>
            <a:ext cx="1650876" cy="145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0917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6" descr="doct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7568"/>
            <a:ext cx="10080625" cy="330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286" y="2915741"/>
            <a:ext cx="9072563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>
              <a:defRPr/>
            </a:pPr>
            <a:r>
              <a:rPr lang="pt-BR" sz="4400" b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13. Conclusão</a:t>
            </a:r>
          </a:p>
        </p:txBody>
      </p:sp>
      <p:pic>
        <p:nvPicPr>
          <p:cNvPr id="5" name="Imagem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56" y="4787949"/>
            <a:ext cx="1650876" cy="14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84" y="395461"/>
            <a:ext cx="1647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7664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24" descr="grf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91" y="1307194"/>
            <a:ext cx="7817734" cy="618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ângulo de cantos arredondados 19"/>
          <p:cNvSpPr/>
          <p:nvPr/>
        </p:nvSpPr>
        <p:spPr>
          <a:xfrm>
            <a:off x="4179260" y="2698384"/>
            <a:ext cx="1349334" cy="11059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16388" name="Grupo 14"/>
          <p:cNvGrpSpPr>
            <a:grpSpLocks/>
          </p:cNvGrpSpPr>
          <p:nvPr/>
        </p:nvGrpSpPr>
        <p:grpSpPr bwMode="auto">
          <a:xfrm>
            <a:off x="309770" y="309738"/>
            <a:ext cx="4828549" cy="3494599"/>
            <a:chOff x="900113" y="318052"/>
            <a:chExt cx="6911975" cy="5628723"/>
          </a:xfrm>
        </p:grpSpPr>
        <p:pic>
          <p:nvPicPr>
            <p:cNvPr id="16390" name="Imagem 6" descr="GRAFICO 23-09 - 1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113" y="333375"/>
              <a:ext cx="2232025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Imagem 9" descr="GRAFICO 23-09 - 2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9600" y="333375"/>
              <a:ext cx="2574925" cy="556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Imagem 11" descr="GRAFICO 23-09 - 4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963" y="4221163"/>
              <a:ext cx="2016125" cy="166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3" name="Grupo 7"/>
            <p:cNvGrpSpPr>
              <a:grpSpLocks/>
            </p:cNvGrpSpPr>
            <p:nvPr/>
          </p:nvGrpSpPr>
          <p:grpSpPr bwMode="auto">
            <a:xfrm>
              <a:off x="5867400" y="318052"/>
              <a:ext cx="1944688" cy="3852311"/>
              <a:chOff x="5867400" y="318052"/>
              <a:chExt cx="1944688" cy="3852311"/>
            </a:xfrm>
          </p:grpSpPr>
          <p:pic>
            <p:nvPicPr>
              <p:cNvPr id="16398" name="Imagem 10" descr="GRAFICO 23-09 - 3.jp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32"/>
              <a:stretch>
                <a:fillRect/>
              </a:stretch>
            </p:blipFill>
            <p:spPr bwMode="auto">
              <a:xfrm>
                <a:off x="5867400" y="652463"/>
                <a:ext cx="1944688" cy="3517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Arredondar Retângulo no Mesmo Canto Lateral 9"/>
              <p:cNvSpPr/>
              <p:nvPr/>
            </p:nvSpPr>
            <p:spPr>
              <a:xfrm>
                <a:off x="5979381" y="318052"/>
                <a:ext cx="1765189" cy="326003"/>
              </a:xfrm>
              <a:prstGeom prst="round2SameRect">
                <a:avLst/>
              </a:prstGeom>
              <a:solidFill>
                <a:srgbClr val="3366FF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pt-BR" sz="900" b="1" dirty="0"/>
                  <a:t>Modelo GISSA</a:t>
                </a:r>
              </a:p>
            </p:txBody>
          </p:sp>
        </p:grpSp>
        <p:sp>
          <p:nvSpPr>
            <p:cNvPr id="11" name="Retângulo 10"/>
            <p:cNvSpPr/>
            <p:nvPr/>
          </p:nvSpPr>
          <p:spPr>
            <a:xfrm>
              <a:off x="4041692" y="5679010"/>
              <a:ext cx="293113" cy="1747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1493856" y="5712833"/>
              <a:ext cx="295619" cy="1775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cxnSp>
          <p:nvCxnSpPr>
            <p:cNvPr id="13" name="Conector angulado 12"/>
            <p:cNvCxnSpPr>
              <a:endCxn id="11" idx="2"/>
            </p:cNvCxnSpPr>
            <p:nvPr/>
          </p:nvCxnSpPr>
          <p:spPr>
            <a:xfrm rot="5400000" flipH="1">
              <a:off x="5483146" y="4560117"/>
              <a:ext cx="28186" cy="2615478"/>
            </a:xfrm>
            <a:prstGeom prst="bentConnector3">
              <a:avLst>
                <a:gd name="adj1" fmla="val -1468833"/>
              </a:avLst>
            </a:prstGeom>
            <a:ln w="28575">
              <a:solidFill>
                <a:srgbClr val="005CB8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angulado 13"/>
            <p:cNvCxnSpPr>
              <a:endCxn id="12" idx="2"/>
            </p:cNvCxnSpPr>
            <p:nvPr/>
          </p:nvCxnSpPr>
          <p:spPr>
            <a:xfrm rot="5400000">
              <a:off x="4219096" y="3304518"/>
              <a:ext cx="8455" cy="5163313"/>
            </a:xfrm>
            <a:prstGeom prst="bentConnector3">
              <a:avLst>
                <a:gd name="adj1" fmla="val 6651806"/>
              </a:avLst>
            </a:prstGeom>
            <a:ln w="28575">
              <a:solidFill>
                <a:srgbClr val="005CB8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tângulo 24"/>
          <p:cNvSpPr/>
          <p:nvPr/>
        </p:nvSpPr>
        <p:spPr>
          <a:xfrm rot="4126927">
            <a:off x="3177426" y="4744591"/>
            <a:ext cx="2574972" cy="1840328"/>
          </a:xfrm>
          <a:prstGeom prst="rect">
            <a:avLst/>
          </a:prstGeom>
          <a:noFill/>
        </p:spPr>
        <p:txBody>
          <a:bodyPr spcFirstLastPara="1" wrap="none" lIns="100794" tIns="50397" rIns="100794" bIns="50397">
            <a:prstTxWarp prst="textArchDown">
              <a:avLst>
                <a:gd name="adj" fmla="val 4377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2200" b="1" spc="5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Detecção de Contexto</a:t>
            </a:r>
          </a:p>
        </p:txBody>
      </p:sp>
    </p:spTree>
    <p:extLst>
      <p:ext uri="{BB962C8B-B14F-4D97-AF65-F5344CB8AC3E}">
        <p14:creationId xmlns:p14="http://schemas.microsoft.com/office/powerpoint/2010/main" val="9311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18435" name="Imagem 11" descr="grf f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13" y="367484"/>
            <a:ext cx="9686851" cy="6866705"/>
          </a:xfrm>
          <a:prstGeom prst="rect">
            <a:avLst/>
          </a:prstGeom>
          <a:solidFill>
            <a:srgbClr val="F1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84196" y="5704755"/>
            <a:ext cx="2471153" cy="1321194"/>
          </a:xfrm>
          <a:prstGeom prst="rect">
            <a:avLst/>
          </a:prstGeom>
          <a:solidFill>
            <a:srgbClr val="F1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/>
          <a:lstStyle/>
          <a:p>
            <a:pPr algn="ctr">
              <a:defRPr/>
            </a:pPr>
            <a:r>
              <a:rPr lang="pt-BR" b="1" dirty="0">
                <a:solidFill>
                  <a:srgbClr val="FF3399"/>
                </a:solidFill>
              </a:rPr>
              <a:t>Saúde Pública</a:t>
            </a:r>
          </a:p>
          <a:p>
            <a:pPr algn="ctr">
              <a:defRPr/>
            </a:pPr>
            <a:r>
              <a:rPr lang="pt-BR" sz="1200" b="1" i="1" dirty="0">
                <a:solidFill>
                  <a:srgbClr val="990099"/>
                </a:solidFill>
              </a:rPr>
              <a:t>Secretarias de Saúde</a:t>
            </a:r>
          </a:p>
          <a:p>
            <a:pPr algn="ctr">
              <a:defRPr/>
            </a:pPr>
            <a:r>
              <a:rPr lang="pt-BR" sz="1200" b="1" i="1" dirty="0">
                <a:solidFill>
                  <a:srgbClr val="990099"/>
                </a:solidFill>
              </a:rPr>
              <a:t>Municipais e Estaduais</a:t>
            </a:r>
          </a:p>
          <a:p>
            <a:pPr algn="ctr">
              <a:defRPr/>
            </a:pPr>
            <a:r>
              <a:rPr lang="pt-BR" sz="1200" b="1" i="1" dirty="0">
                <a:solidFill>
                  <a:srgbClr val="990099"/>
                </a:solidFill>
              </a:rPr>
              <a:t>Ministério da Saúde</a:t>
            </a:r>
          </a:p>
          <a:p>
            <a:pPr algn="ctr">
              <a:defRPr/>
            </a:pPr>
            <a:r>
              <a:rPr lang="pt-BR" sz="1200" b="1" i="1" dirty="0">
                <a:solidFill>
                  <a:srgbClr val="990099"/>
                </a:solidFill>
              </a:rPr>
              <a:t>Presidente da República</a:t>
            </a:r>
          </a:p>
        </p:txBody>
      </p:sp>
    </p:spTree>
    <p:extLst>
      <p:ext uri="{BB962C8B-B14F-4D97-AF65-F5344CB8AC3E}">
        <p14:creationId xmlns:p14="http://schemas.microsoft.com/office/powerpoint/2010/main" val="71974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72530" y="762968"/>
            <a:ext cx="9135566" cy="5801001"/>
          </a:xfrm>
          <a:prstGeom prst="rect">
            <a:avLst/>
          </a:prstGeom>
        </p:spPr>
        <p:txBody>
          <a:bodyPr lIns="100794" tIns="50397" rIns="100794" bIns="50397"/>
          <a:lstStyle/>
          <a:p>
            <a:pPr marL="377979" indent="-377979" algn="ctr">
              <a:spcBef>
                <a:spcPct val="20000"/>
              </a:spcBef>
              <a:defRPr/>
            </a:pPr>
            <a:endParaRPr lang="pt-BR" b="1" kern="0" dirty="0">
              <a:solidFill>
                <a:srgbClr val="3333FF"/>
              </a:solidFill>
            </a:endParaRPr>
          </a:p>
          <a:p>
            <a:pPr marL="377979" indent="-377979" algn="ctr">
              <a:spcBef>
                <a:spcPct val="20000"/>
              </a:spcBef>
              <a:buFontTx/>
              <a:buChar char="•"/>
              <a:defRPr/>
            </a:pPr>
            <a:r>
              <a:rPr lang="pt-BR" b="1" kern="0" dirty="0" err="1">
                <a:solidFill>
                  <a:srgbClr val="3333FF"/>
                </a:solidFill>
              </a:rPr>
              <a:t>Pré-natal</a:t>
            </a:r>
            <a:r>
              <a:rPr lang="pt-BR" b="1" kern="0" dirty="0">
                <a:solidFill>
                  <a:srgbClr val="3333FF"/>
                </a:solidFill>
              </a:rPr>
              <a:t> de qualidade, com acesso a exames em tempo oportuno</a:t>
            </a:r>
          </a:p>
          <a:p>
            <a:pPr marL="377979" indent="-377979" algn="ctr">
              <a:spcBef>
                <a:spcPct val="20000"/>
              </a:spcBef>
              <a:buFontTx/>
              <a:buChar char="•"/>
              <a:defRPr/>
            </a:pPr>
            <a:r>
              <a:rPr lang="pt-BR" b="1" kern="0" dirty="0">
                <a:solidFill>
                  <a:srgbClr val="3333FF"/>
                </a:solidFill>
              </a:rPr>
              <a:t>Vinculação da gestante ao local em que será realizado o parto</a:t>
            </a:r>
          </a:p>
          <a:p>
            <a:pPr marL="377979" indent="-377979" algn="ctr">
              <a:spcBef>
                <a:spcPct val="20000"/>
              </a:spcBef>
              <a:buFontTx/>
              <a:buChar char="•"/>
              <a:defRPr/>
            </a:pPr>
            <a:r>
              <a:rPr lang="pt-BR" b="1" kern="0" dirty="0">
                <a:solidFill>
                  <a:srgbClr val="3333FF"/>
                </a:solidFill>
              </a:rPr>
              <a:t>Parto e Nascimento seguro e com direito a acompanhante</a:t>
            </a:r>
          </a:p>
          <a:p>
            <a:pPr marL="377979" indent="-377979" algn="ctr">
              <a:spcBef>
                <a:spcPct val="20000"/>
              </a:spcBef>
              <a:buFontTx/>
              <a:buChar char="•"/>
              <a:defRPr/>
            </a:pPr>
            <a:r>
              <a:rPr lang="pt-BR" b="1" kern="0" dirty="0">
                <a:solidFill>
                  <a:srgbClr val="3333FF"/>
                </a:solidFill>
              </a:rPr>
              <a:t>Seguimento na Atenção Primária</a:t>
            </a:r>
          </a:p>
          <a:p>
            <a:pPr marL="377979" indent="-377979">
              <a:spcBef>
                <a:spcPct val="20000"/>
              </a:spcBef>
              <a:buFontTx/>
              <a:buChar char="•"/>
              <a:defRPr/>
            </a:pPr>
            <a:endParaRPr lang="pt-BR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85799" y="0"/>
            <a:ext cx="9072563" cy="1259946"/>
          </a:xfrm>
          <a:prstGeom prst="rect">
            <a:avLst/>
          </a:prstGeom>
        </p:spPr>
        <p:txBody>
          <a:bodyPr lIns="100794" tIns="50397" rIns="100794" bIns="50397"/>
          <a:lstStyle/>
          <a:p>
            <a:pPr eaLnBrk="0" hangingPunct="0">
              <a:defRPr/>
            </a:pPr>
            <a:r>
              <a:rPr lang="pt-BR" sz="4400" b="1" dirty="0">
                <a:solidFill>
                  <a:srgbClr val="005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Rede Cegonha</a:t>
            </a:r>
            <a:r>
              <a:rPr lang="pt-BR" sz="33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/>
            </a:r>
            <a:br>
              <a:rPr lang="pt-BR" sz="33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</a:br>
            <a:endParaRPr lang="pt-BR" sz="3300" b="1" kern="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9460" name="Imagem 5" descr="1316116955_baby-c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031" y="0"/>
            <a:ext cx="859304" cy="85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1" name="Grupo 23"/>
          <p:cNvGrpSpPr>
            <a:grpSpLocks/>
          </p:cNvGrpSpPr>
          <p:nvPr/>
        </p:nvGrpSpPr>
        <p:grpSpPr bwMode="auto">
          <a:xfrm>
            <a:off x="1545346" y="2614388"/>
            <a:ext cx="6851674" cy="4567304"/>
            <a:chOff x="1357290" y="1571612"/>
            <a:chExt cx="6215085" cy="4143400"/>
          </a:xfrm>
        </p:grpSpPr>
        <p:sp>
          <p:nvSpPr>
            <p:cNvPr id="7" name="Seta para a direita 6"/>
            <p:cNvSpPr/>
            <p:nvPr/>
          </p:nvSpPr>
          <p:spPr>
            <a:xfrm>
              <a:off x="1428727" y="2285991"/>
              <a:ext cx="6143648" cy="14287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8" name="Seta para a direita 7"/>
            <p:cNvSpPr/>
            <p:nvPr/>
          </p:nvSpPr>
          <p:spPr>
            <a:xfrm>
              <a:off x="1428727" y="2928933"/>
              <a:ext cx="6143648" cy="14287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Seta para a direita 8"/>
            <p:cNvSpPr/>
            <p:nvPr/>
          </p:nvSpPr>
          <p:spPr>
            <a:xfrm>
              <a:off x="1428727" y="3500437"/>
              <a:ext cx="6143648" cy="14287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" name="Seta para a direita 9"/>
            <p:cNvSpPr/>
            <p:nvPr/>
          </p:nvSpPr>
          <p:spPr>
            <a:xfrm>
              <a:off x="1428727" y="4643444"/>
              <a:ext cx="6143648" cy="14287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1" name="Seta para a direita 10"/>
            <p:cNvSpPr/>
            <p:nvPr/>
          </p:nvSpPr>
          <p:spPr>
            <a:xfrm>
              <a:off x="1428727" y="4071940"/>
              <a:ext cx="6143648" cy="14287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4214810" y="1928802"/>
              <a:ext cx="504056" cy="331236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sz="2600" dirty="0"/>
                <a:t>Casas de apoio</a:t>
              </a:r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4716016" y="1916832"/>
              <a:ext cx="504056" cy="3312368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sz="2600" dirty="0"/>
                <a:t>Leitos obstétricos</a:t>
              </a:r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5214942" y="1928802"/>
              <a:ext cx="504056" cy="331236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sz="2200" dirty="0"/>
                <a:t>UCI e UTI Neonatal</a:t>
              </a:r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5715008" y="1928802"/>
              <a:ext cx="504056" cy="331236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sz="2200" dirty="0"/>
                <a:t>Leitos Canguru</a:t>
              </a:r>
            </a:p>
          </p:txBody>
        </p:sp>
        <p:sp>
          <p:nvSpPr>
            <p:cNvPr id="19472" name="CaixaDeTexto 21"/>
            <p:cNvSpPr txBox="1">
              <a:spLocks noChangeArrowheads="1"/>
            </p:cNvSpPr>
            <p:nvPr/>
          </p:nvSpPr>
          <p:spPr bwMode="auto">
            <a:xfrm>
              <a:off x="1357313" y="2630488"/>
              <a:ext cx="2786062" cy="33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pt-BR"/>
                <a:t>Acolhimento</a:t>
              </a:r>
            </a:p>
          </p:txBody>
        </p:sp>
        <p:sp>
          <p:nvSpPr>
            <p:cNvPr id="19473" name="CaixaDeTexto 22"/>
            <p:cNvSpPr txBox="1">
              <a:spLocks noChangeArrowheads="1"/>
            </p:cNvSpPr>
            <p:nvPr/>
          </p:nvSpPr>
          <p:spPr bwMode="auto">
            <a:xfrm>
              <a:off x="1357313" y="1987550"/>
              <a:ext cx="2786062" cy="33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pt-BR"/>
                <a:t>Promoção e prevenção</a:t>
              </a:r>
            </a:p>
          </p:txBody>
        </p:sp>
        <p:sp>
          <p:nvSpPr>
            <p:cNvPr id="19474" name="CaixaDeTexto 23"/>
            <p:cNvSpPr txBox="1">
              <a:spLocks noChangeArrowheads="1"/>
            </p:cNvSpPr>
            <p:nvPr/>
          </p:nvSpPr>
          <p:spPr bwMode="auto">
            <a:xfrm>
              <a:off x="1357313" y="3786188"/>
              <a:ext cx="2786062" cy="33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pt-BR"/>
                <a:t>Informação</a:t>
              </a:r>
            </a:p>
          </p:txBody>
        </p:sp>
        <p:sp>
          <p:nvSpPr>
            <p:cNvPr id="19475" name="CaixaDeTexto 24"/>
            <p:cNvSpPr txBox="1">
              <a:spLocks noChangeArrowheads="1"/>
            </p:cNvSpPr>
            <p:nvPr/>
          </p:nvSpPr>
          <p:spPr bwMode="auto">
            <a:xfrm>
              <a:off x="1357313" y="3201988"/>
              <a:ext cx="2786062" cy="33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pt-BR"/>
                <a:t>Qualificação/Educação</a:t>
              </a:r>
            </a:p>
          </p:txBody>
        </p:sp>
        <p:sp>
          <p:nvSpPr>
            <p:cNvPr id="19476" name="CaixaDeTexto 25"/>
            <p:cNvSpPr txBox="1">
              <a:spLocks noChangeArrowheads="1"/>
            </p:cNvSpPr>
            <p:nvPr/>
          </p:nvSpPr>
          <p:spPr bwMode="auto">
            <a:xfrm>
              <a:off x="1357313" y="4344988"/>
              <a:ext cx="2786062" cy="33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pt-BR"/>
                <a:t>Regulação</a:t>
              </a:r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6215074" y="1857364"/>
              <a:ext cx="504056" cy="3312368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dirty="0"/>
                <a:t>Centro de </a:t>
              </a:r>
              <a:r>
                <a:rPr lang="pt-BR" dirty="0" err="1"/>
                <a:t>PNormal</a:t>
              </a:r>
              <a:r>
                <a:rPr lang="pt-BR" dirty="0"/>
                <a:t> </a:t>
              </a:r>
              <a:r>
                <a:rPr lang="pt-BR" dirty="0" err="1"/>
                <a:t>Peri-hospitalar</a:t>
              </a:r>
              <a:endParaRPr lang="pt-BR" sz="2600" dirty="0"/>
            </a:p>
          </p:txBody>
        </p:sp>
        <p:sp>
          <p:nvSpPr>
            <p:cNvPr id="23" name="Retângulo 22"/>
            <p:cNvSpPr/>
            <p:nvPr/>
          </p:nvSpPr>
          <p:spPr>
            <a:xfrm rot="5400000">
              <a:off x="5212947" y="573475"/>
              <a:ext cx="504056" cy="25003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pt-BR" sz="2200" dirty="0"/>
                <a:t>REDE CEGONHA</a:t>
              </a: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357290" y="5143512"/>
              <a:ext cx="6143667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tângulo 24"/>
          <p:cNvSpPr/>
          <p:nvPr/>
        </p:nvSpPr>
        <p:spPr>
          <a:xfrm>
            <a:off x="6617162" y="7181691"/>
            <a:ext cx="3305954" cy="37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r">
              <a:defRPr/>
            </a:pPr>
            <a:r>
              <a:rPr lang="pt-BR" sz="1300" i="1" dirty="0">
                <a:solidFill>
                  <a:schemeClr val="tx1"/>
                </a:solidFill>
              </a:rPr>
              <a:t>Fonte: Ministério da Saúde</a:t>
            </a:r>
          </a:p>
        </p:txBody>
      </p:sp>
    </p:spTree>
    <p:extLst>
      <p:ext uri="{BB962C8B-B14F-4D97-AF65-F5344CB8AC3E}">
        <p14:creationId xmlns:p14="http://schemas.microsoft.com/office/powerpoint/2010/main" val="45676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" y="0"/>
            <a:ext cx="2677666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4"/>
          <a:stretch>
            <a:fillRect/>
          </a:stretch>
        </p:blipFill>
        <p:spPr bwMode="auto">
          <a:xfrm>
            <a:off x="2661916" y="0"/>
            <a:ext cx="7418709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Espaço Reservado para Conteúdo 2"/>
          <p:cNvSpPr>
            <a:spLocks noGrp="1"/>
          </p:cNvSpPr>
          <p:nvPr>
            <p:ph idx="1"/>
          </p:nvPr>
        </p:nvSpPr>
        <p:spPr>
          <a:xfrm>
            <a:off x="1155072" y="2061412"/>
            <a:ext cx="4016500" cy="2794630"/>
          </a:xfrm>
        </p:spPr>
        <p:txBody>
          <a:bodyPr/>
          <a:lstStyle/>
          <a:p>
            <a:pPr marL="0" indent="0" hangingPunct="1">
              <a:lnSpc>
                <a:spcPct val="80000"/>
              </a:lnSpc>
              <a:defRPr/>
            </a:pPr>
            <a:r>
              <a:rPr lang="pt-BR" sz="4400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Obrigado</a:t>
            </a:r>
          </a:p>
          <a:p>
            <a:pPr marL="0" indent="0" algn="r" hangingPunct="1">
              <a:lnSpc>
                <a:spcPct val="80000"/>
              </a:lnSpc>
              <a:defRPr/>
            </a:pPr>
            <a:endParaRPr lang="pt-BR" sz="4400" i="1" dirty="0">
              <a:solidFill>
                <a:srgbClr val="005CB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0" indent="0" algn="r" hangingPunct="1">
              <a:lnSpc>
                <a:spcPct val="80000"/>
              </a:lnSpc>
              <a:defRPr/>
            </a:pPr>
            <a:r>
              <a:rPr lang="pt-BR" sz="1800" i="1" dirty="0" err="1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Anilton</a:t>
            </a:r>
            <a:r>
              <a:rPr lang="pt-BR" sz="1800" i="1" dirty="0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Garcia</a:t>
            </a:r>
          </a:p>
          <a:p>
            <a:pPr marL="0" indent="0" algn="r" hangingPunct="1">
              <a:lnSpc>
                <a:spcPct val="80000"/>
              </a:lnSpc>
              <a:defRPr/>
            </a:pPr>
            <a:r>
              <a:rPr lang="pt-BR" sz="1800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Cesar Olavo</a:t>
            </a:r>
          </a:p>
          <a:p>
            <a:pPr marL="0" indent="0" algn="r" hangingPunct="1">
              <a:lnSpc>
                <a:spcPct val="80000"/>
              </a:lnSpc>
              <a:defRPr/>
            </a:pPr>
            <a:r>
              <a:rPr lang="pt-BR" sz="1800" i="1" dirty="0" smtClean="0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Mauro </a:t>
            </a:r>
            <a:r>
              <a:rPr lang="pt-BR" sz="1800" i="1" dirty="0">
                <a:solidFill>
                  <a:srgbClr val="005C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Oliveira</a:t>
            </a:r>
          </a:p>
          <a:p>
            <a:pPr marL="0" indent="0" algn="r" hangingPunct="1">
              <a:lnSpc>
                <a:spcPct val="80000"/>
              </a:lnSpc>
              <a:defRPr/>
            </a:pPr>
            <a:r>
              <a:rPr lang="pt-BR" sz="1800" i="1" dirty="0" smtClean="0">
                <a:solidFill>
                  <a:schemeClr val="tx1"/>
                </a:solidFill>
              </a:rPr>
              <a:t> </a:t>
            </a:r>
            <a:endParaRPr lang="pt-BR" sz="1800" i="1" dirty="0">
              <a:solidFill>
                <a:srgbClr val="005CB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84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dr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5700</TotalTime>
  <Words>1816</Words>
  <Application>Microsoft Office PowerPoint</Application>
  <PresentationFormat>Personalizar</PresentationFormat>
  <Paragraphs>403</Paragraphs>
  <Slides>43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PAAS-CexIS: Um PaaS para o SUS</vt:lpstr>
      <vt:lpstr>Apresentação do PowerPoint</vt:lpstr>
      <vt:lpstr>Apresentação do PowerPoint</vt:lpstr>
      <vt:lpstr>Utilização de Ontologias</vt:lpstr>
      <vt:lpstr>Utilização de Ontologias</vt:lpstr>
      <vt:lpstr>Exemplo Real</vt:lpstr>
      <vt:lpstr>Exemplo Real</vt:lpstr>
      <vt:lpstr>Projeto Ontologia DataSUS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CExIS</dc:title>
  <dc:creator>Cesar Moura</dc:creator>
  <cp:lastModifiedBy>Mauro Oliveira</cp:lastModifiedBy>
  <cp:revision>331</cp:revision>
  <dcterms:created xsi:type="dcterms:W3CDTF">2012-12-02T18:47:58Z</dcterms:created>
  <dcterms:modified xsi:type="dcterms:W3CDTF">2013-05-09T13:23:59Z</dcterms:modified>
</cp:coreProperties>
</file>