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53"/>
  </p:notesMasterIdLst>
  <p:sldIdLst>
    <p:sldId id="256" r:id="rId3"/>
    <p:sldId id="257" r:id="rId4"/>
    <p:sldId id="261" r:id="rId5"/>
    <p:sldId id="262" r:id="rId6"/>
    <p:sldId id="258" r:id="rId7"/>
    <p:sldId id="259" r:id="rId8"/>
    <p:sldId id="260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7" r:id="rId51"/>
    <p:sldId id="305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90" autoAdjust="0"/>
  </p:normalViewPr>
  <p:slideViewPr>
    <p:cSldViewPr>
      <p:cViewPr varScale="1">
        <p:scale>
          <a:sx n="39" d="100"/>
          <a:sy n="39" d="100"/>
        </p:scale>
        <p:origin x="8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18C455-DCBE-41F6-9A52-324D6BC54AEC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781F4-099F-4112-9B1E-8A4E4163911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D2D3F-B0F1-446B-B7CC-19B90EB0017B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4F69-47FA-46CC-8030-E13D0EF9E85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and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9" descr="top.gif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noFill/>
          </a:ln>
        </p:spPr>
        <p:txBody>
          <a:bodyPr/>
          <a:lstStyle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25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*.05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.4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2"/>
                          </p:val>
                        </p:tav>
                        <p:tav tm="100000">
                          <p:val>
                            <p:strVal val="#ppt_y+.1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1000" decel="500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5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*.05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.4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2"/>
                          </p:val>
                        </p:tav>
                        <p:tav tm="100000">
                          <p:val>
                            <p:strVal val="#ppt_y+.1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1000" decel="500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5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*.05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.4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2"/>
                          </p:val>
                        </p:tav>
                        <p:tav tm="100000">
                          <p:val>
                            <p:strVal val="#ppt_y+.1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1000" decel="500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5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*.05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.4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2"/>
                          </p:val>
                        </p:tav>
                        <p:tav tm="100000">
                          <p:val>
                            <p:strVal val="#ppt_y+.1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1000" decel="500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5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"/>
                          </p:val>
                        </p:tav>
                        <p:tav tm="100000">
                          <p:val>
                            <p:strVal val="#ppt_w*.05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.05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.4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decel="50000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2"/>
                          </p:val>
                        </p:tav>
                        <p:tav tm="100000">
                          <p:val>
                            <p:strVal val="#ppt_y+.1"/>
                          </p:val>
                        </p:tav>
                      </p:tavLst>
                    </p:anim>
                    <p:anim calcmode="lin" valueType="num">
                      <p:cBhvr>
                        <p:cTn dur="500" accel="50000" fill="hold">
                          <p:stCondLst>
                            <p:cond delay="500"/>
                          </p:stCondLst>
                        </p:cTn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fade">
                      <p:cBhvr>
                        <p:cTn dur="1000" decel="50000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29AB0-274B-47BE-985F-46164E2F9B8D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8FDB-2D8C-4804-B582-7DB90366B95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0B030-1580-4866-BCBB-5B9DCBDFAB68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B8B-B6EB-443D-9CB4-B019CEC8F47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F0F97-1060-4EBF-B543-874A8397FCDC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04A5-FF6A-4891-8FE3-D539A7A66E0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8A180-20FC-43E6-ACF2-E4D2D7D4238C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2834-41A2-49E3-8762-B14EE3F5CFB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42E86-E886-49FE-9E81-CBA74FDF21F4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A6F0D-A611-4358-861D-7B01E83038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854A5-A6D3-4FF2-A83D-4A92E35723B6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9F47-3AF0-4617-BC60-2E592392BB4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A2E3-A4EC-4D3C-A723-C30C7527518B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8B95-FD24-4BC4-B430-69A3136D11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B11F-C391-4BDD-82EB-6F3E13A9F9E1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0D068-AB96-40B8-9FAA-4228627632C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69FE-0345-4152-A335-E3D8B60CD5FA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40A0-6A5C-4BDA-AED7-03967CF047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D45C-81C4-4E27-A18A-8835B7066D8D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246AB-72DE-4829-A3EE-183283F17E5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F4F1D-9F1B-4CA4-932E-311654E99826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7303-0E5B-4E24-BCA3-62F5881C10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4233-E030-4D82-AE1D-06E871FCE686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7966-739A-4E4E-BEF8-5E9D65CAA6D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5EE9E-C85E-43CC-91D6-50F7B4961BB7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75778-597E-43D2-A71E-341C60964E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8884-1DEA-4C84-A489-E724713CC95E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1189-8D0B-455A-87B2-3A89DCBF685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DFE5A-BFC9-454A-A87C-69BA4FE25A0F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D2254-A369-4EE7-927D-AE713623071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A6603-BAC9-4FFA-BE72-57B7C0EDA50D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E04E-7B9E-40CB-AECA-9BEEF7D4B16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F2E53-C0F0-49CC-8B3F-6BA3D019B99D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75EC1-C65E-447A-8CAE-CC74F724346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A9AB-7925-475F-87E4-57F6EF092961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BC3C-EF4C-4932-8208-7FBB5701A0A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3780-DD3C-46A5-8303-4579155A8DB3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F33-582B-4B0D-B27A-32E91EEEB04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4502-BF88-49E9-A189-5718D68C95C9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5F4E-BD93-49E1-84D0-363BA31979D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62B1BE-7229-4612-B077-302E9FB27D58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367C90-D8D8-4A11-9BC3-E7451ACC5EB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0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>
    <p:pull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1CF5B1-68BC-4F44-89BE-2F24F67B5729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9DAB5F-4C32-47E8-A254-E438E2D0D3F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>
    <p:pull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ransparent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0463" y="1676400"/>
            <a:ext cx="4046537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br>
              <a:rPr lang="en-US" dirty="0" smtClean="0"/>
            </a:br>
            <a:r>
              <a:rPr lang="en-US" dirty="0" smtClean="0"/>
              <a:t>Computer System Overview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Patricia Roy</a:t>
            </a:r>
            <a:br>
              <a:rPr lang="en-US" smtClean="0"/>
            </a:br>
            <a:r>
              <a:rPr lang="en-US" smtClean="0"/>
              <a:t>Manatee Community College, Venice, FL</a:t>
            </a:r>
            <a:br>
              <a:rPr lang="en-US" smtClean="0"/>
            </a:br>
            <a:r>
              <a:rPr lang="en-US" smtClean="0"/>
              <a:t>©2008, Prentice Hall</a:t>
            </a:r>
            <a:br>
              <a:rPr lang="en-US" smtClean="0"/>
            </a:b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1371600" y="1524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Operating Systems:</a:t>
            </a:r>
            <a:b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Internals and Design Principles, 6/E</a:t>
            </a:r>
            <a:b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William Stallings</a:t>
            </a:r>
            <a:endParaRPr kumimoji="0" lang="en-US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Exploits the hardware resources of one or more processors</a:t>
            </a:r>
          </a:p>
          <a:p>
            <a:r>
              <a:rPr lang="en-US" dirty="0" smtClean="0"/>
              <a:t>Provides a set of services to system users</a:t>
            </a:r>
          </a:p>
          <a:p>
            <a:r>
              <a:rPr lang="en-US" dirty="0" smtClean="0"/>
              <a:t>Manages secondary memory and I/O devices</a:t>
            </a:r>
          </a:p>
          <a:p>
            <a:endParaRPr lang="en-US" dirty="0" smtClean="0"/>
          </a:p>
        </p:txBody>
      </p:sp>
    </p:spTree>
  </p:cSld>
  <p:clrMapOvr>
    <a:masterClrMapping/>
  </p:clrMapOvr>
  <p:transition>
    <p:pull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Elements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Processor</a:t>
            </a:r>
          </a:p>
          <a:p>
            <a:pPr lvl="1"/>
            <a:r>
              <a:rPr lang="en-US" smtClean="0"/>
              <a:t>Two internal registers</a:t>
            </a:r>
          </a:p>
          <a:p>
            <a:pPr lvl="2"/>
            <a:r>
              <a:rPr lang="en-US" smtClean="0"/>
              <a:t>Memory address resister (MAR)</a:t>
            </a:r>
          </a:p>
          <a:p>
            <a:pPr lvl="3"/>
            <a:r>
              <a:rPr lang="en-US" smtClean="0"/>
              <a:t>Specifies the address for the next read or write</a:t>
            </a:r>
          </a:p>
          <a:p>
            <a:pPr lvl="2"/>
            <a:r>
              <a:rPr lang="en-US" smtClean="0"/>
              <a:t>Memory buffer register (MBR)</a:t>
            </a:r>
          </a:p>
          <a:p>
            <a:pPr lvl="3"/>
            <a:r>
              <a:rPr lang="en-US" smtClean="0"/>
              <a:t>Contains data written into memory or receives data read from memory</a:t>
            </a:r>
          </a:p>
        </p:txBody>
      </p:sp>
    </p:spTree>
  </p:cSld>
  <p:clrMapOvr>
    <a:masterClrMapping/>
  </p:clrMapOvr>
  <p:transition>
    <p:pull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Elements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Processor</a:t>
            </a:r>
          </a:p>
          <a:p>
            <a:pPr lvl="1"/>
            <a:r>
              <a:rPr lang="en-US" smtClean="0"/>
              <a:t>I/O address register</a:t>
            </a:r>
          </a:p>
          <a:p>
            <a:pPr lvl="1"/>
            <a:r>
              <a:rPr lang="en-US" smtClean="0"/>
              <a:t>I/O buffer register</a:t>
            </a:r>
          </a:p>
        </p:txBody>
      </p:sp>
    </p:spTree>
  </p:cSld>
  <p:clrMapOvr>
    <a:masterClrMapping/>
  </p:clrMapOvr>
  <p:transition>
    <p:pull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Elements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Main Memory</a:t>
            </a:r>
          </a:p>
          <a:p>
            <a:pPr lvl="1"/>
            <a:r>
              <a:rPr lang="en-US" smtClean="0"/>
              <a:t>Volatile</a:t>
            </a:r>
          </a:p>
          <a:p>
            <a:pPr lvl="1"/>
            <a:r>
              <a:rPr lang="en-US" smtClean="0"/>
              <a:t>Referred to as real memory or primary memory</a:t>
            </a:r>
          </a:p>
        </p:txBody>
      </p:sp>
    </p:spTree>
  </p:cSld>
  <p:clrMapOvr>
    <a:masterClrMapping/>
  </p:clrMapOvr>
  <p:transition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Elements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I/O Modules</a:t>
            </a:r>
          </a:p>
          <a:p>
            <a:pPr lvl="1"/>
            <a:r>
              <a:rPr lang="en-US" smtClean="0"/>
              <a:t>Secondary Memory Devices</a:t>
            </a:r>
          </a:p>
          <a:p>
            <a:pPr lvl="1"/>
            <a:r>
              <a:rPr lang="en-US" smtClean="0"/>
              <a:t>Communications equipment</a:t>
            </a:r>
          </a:p>
          <a:p>
            <a:pPr lvl="1"/>
            <a:r>
              <a:rPr lang="en-US" smtClean="0"/>
              <a:t>Terminals</a:t>
            </a:r>
          </a:p>
          <a:p>
            <a:r>
              <a:rPr lang="en-US" smtClean="0"/>
              <a:t>System bus</a:t>
            </a:r>
          </a:p>
          <a:p>
            <a:pPr lvl="1"/>
            <a:r>
              <a:rPr lang="en-US" smtClean="0"/>
              <a:t>Communication among processors, main memory, and I/O modules</a:t>
            </a:r>
          </a:p>
        </p:txBody>
      </p:sp>
    </p:spTree>
  </p:cSld>
  <p:clrMapOvr>
    <a:masterClrMapping/>
  </p:clrMapOvr>
  <p:transition>
    <p:pull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Components: Top-Level View</a:t>
            </a:r>
          </a:p>
        </p:txBody>
      </p:sp>
      <p:pic>
        <p:nvPicPr>
          <p:cNvPr id="10243" name="Content Placeholder 3" descr="Fig01_01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992364" y="1600200"/>
            <a:ext cx="4928545" cy="5181600"/>
          </a:xfrm>
        </p:spPr>
      </p:pic>
    </p:spTree>
  </p:cSld>
  <p:clrMapOvr>
    <a:masterClrMapping/>
  </p:clrMapOvr>
  <p:transition>
    <p:pull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Processor Registers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User-visible registers</a:t>
            </a:r>
          </a:p>
          <a:p>
            <a:pPr lvl="1"/>
            <a:r>
              <a:rPr lang="en-US" smtClean="0"/>
              <a:t>Enable programmer to minimize main memory references by optimizing register use</a:t>
            </a:r>
          </a:p>
          <a:p>
            <a:r>
              <a:rPr lang="en-US" smtClean="0"/>
              <a:t>Control and status registers</a:t>
            </a:r>
          </a:p>
          <a:p>
            <a:pPr lvl="1"/>
            <a:r>
              <a:rPr lang="en-US" smtClean="0"/>
              <a:t>Used by processor to control operating of the processor</a:t>
            </a:r>
          </a:p>
          <a:p>
            <a:pPr lvl="1"/>
            <a:r>
              <a:rPr lang="en-US" smtClean="0"/>
              <a:t>Used by privileged OS routines to control the execution of programs</a:t>
            </a:r>
          </a:p>
        </p:txBody>
      </p:sp>
    </p:spTree>
  </p:cSld>
  <p:clrMapOvr>
    <a:masterClrMapping/>
  </p:clrMapOvr>
  <p:transition>
    <p:pull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User-Visible Registers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May be referenced by machine language</a:t>
            </a:r>
          </a:p>
          <a:p>
            <a:r>
              <a:rPr lang="en-US" smtClean="0"/>
              <a:t>Available to all programs – application programs and system programs</a:t>
            </a:r>
          </a:p>
        </p:txBody>
      </p:sp>
    </p:spTree>
  </p:cSld>
  <p:clrMapOvr>
    <a:masterClrMapping/>
  </p:clrMapOvr>
  <p:transition>
    <p:pull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User-Visible Registers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</a:t>
            </a:r>
          </a:p>
          <a:p>
            <a:r>
              <a:rPr lang="en-US" dirty="0" smtClean="0"/>
              <a:t>Address</a:t>
            </a:r>
          </a:p>
          <a:p>
            <a:pPr lvl="1"/>
            <a:r>
              <a:rPr lang="en-US" dirty="0" smtClean="0"/>
              <a:t>Index register: Adding an index to a base value to get the effective address</a:t>
            </a:r>
          </a:p>
          <a:p>
            <a:pPr lvl="1"/>
            <a:r>
              <a:rPr lang="en-US" dirty="0" smtClean="0"/>
              <a:t>Segment pointer: When memory is divided into segments, memory is referenced by a segment and an offset</a:t>
            </a:r>
          </a:p>
          <a:p>
            <a:pPr lvl="1"/>
            <a:r>
              <a:rPr lang="en-US" dirty="0" smtClean="0"/>
              <a:t>Stack pointer: Points to top of stack</a:t>
            </a:r>
          </a:p>
        </p:txBody>
      </p:sp>
    </p:spTree>
  </p:cSld>
  <p:clrMapOvr>
    <a:masterClrMapping/>
  </p:clrMapOvr>
  <p:transition>
    <p:pull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and Status Registers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Program counter (PC)</a:t>
            </a:r>
          </a:p>
          <a:p>
            <a:pPr lvl="1"/>
            <a:r>
              <a:rPr lang="en-US" smtClean="0"/>
              <a:t>Contains the address of an instruction to be fetched</a:t>
            </a:r>
          </a:p>
          <a:p>
            <a:r>
              <a:rPr lang="en-US" smtClean="0"/>
              <a:t>Instruction register (IR)</a:t>
            </a:r>
          </a:p>
          <a:p>
            <a:pPr lvl="1"/>
            <a:r>
              <a:rPr lang="en-US" smtClean="0"/>
              <a:t>Contains the instruction most recently fetched</a:t>
            </a:r>
          </a:p>
          <a:p>
            <a:r>
              <a:rPr lang="en-US" smtClean="0"/>
              <a:t>Program status word (PSW)</a:t>
            </a:r>
          </a:p>
          <a:p>
            <a:pPr lvl="1"/>
            <a:r>
              <a:rPr lang="en-US" smtClean="0"/>
              <a:t>Contains status information</a:t>
            </a:r>
          </a:p>
        </p:txBody>
      </p:sp>
    </p:spTree>
  </p:cSld>
  <p:clrMapOvr>
    <a:masterClrMapping/>
  </p:clrMapOvr>
  <p:transition>
    <p:pull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and Status Registers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Condition codes or flags</a:t>
            </a:r>
          </a:p>
          <a:p>
            <a:pPr lvl="1"/>
            <a:r>
              <a:rPr lang="en-US" smtClean="0"/>
              <a:t>Bits set by processor hardware as a result of operations</a:t>
            </a:r>
          </a:p>
          <a:p>
            <a:pPr lvl="1"/>
            <a:r>
              <a:rPr lang="en-US" smtClean="0"/>
              <a:t>Example</a:t>
            </a:r>
          </a:p>
          <a:p>
            <a:pPr lvl="2"/>
            <a:r>
              <a:rPr lang="en-US" smtClean="0"/>
              <a:t>Positive, negative, zero, or overflow result</a:t>
            </a:r>
          </a:p>
        </p:txBody>
      </p:sp>
    </p:spTree>
  </p:cSld>
  <p:clrMapOvr>
    <a:masterClrMapping/>
  </p:clrMapOvr>
  <p:transition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Execution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Two steps</a:t>
            </a:r>
          </a:p>
          <a:p>
            <a:pPr lvl="1"/>
            <a:r>
              <a:rPr lang="en-US" smtClean="0"/>
              <a:t>Processor reads (fetches) instructions from memory</a:t>
            </a:r>
          </a:p>
          <a:p>
            <a:pPr lvl="1"/>
            <a:r>
              <a:rPr lang="en-US" smtClean="0"/>
              <a:t>Processor executes each instruction</a:t>
            </a:r>
          </a:p>
        </p:txBody>
      </p:sp>
    </p:spTree>
  </p:cSld>
  <p:clrMapOvr>
    <a:masterClrMapping/>
  </p:clrMapOvr>
  <p:transition>
    <p:pull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Instruction Cycle</a:t>
            </a:r>
          </a:p>
        </p:txBody>
      </p:sp>
      <p:pic>
        <p:nvPicPr>
          <p:cNvPr id="18435" name="Content Placeholder 3" descr="Fig01_02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68931" y="1676400"/>
            <a:ext cx="7584469" cy="3590925"/>
          </a:xfrm>
        </p:spPr>
      </p:pic>
    </p:spTree>
  </p:cSld>
  <p:clrMapOvr>
    <a:masterClrMapping/>
  </p:clrMapOvr>
  <p:transition>
    <p:pull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Fetch and Execute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processor fetches the instruction from memory</a:t>
            </a:r>
          </a:p>
          <a:p>
            <a:r>
              <a:rPr lang="en-US" smtClean="0"/>
              <a:t>Program counter (PC) holds address of the instruction to be fetched next</a:t>
            </a:r>
          </a:p>
          <a:p>
            <a:r>
              <a:rPr lang="en-US" smtClean="0"/>
              <a:t>PC is incremented after each fetch</a:t>
            </a:r>
          </a:p>
        </p:txBody>
      </p:sp>
    </p:spTree>
  </p:cSld>
  <p:clrMapOvr>
    <a:masterClrMapping/>
  </p:clrMapOvr>
  <p:transition>
    <p:pull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Register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Fetched instruction loaded into instruction register</a:t>
            </a:r>
          </a:p>
          <a:p>
            <a:r>
              <a:rPr lang="en-US" smtClean="0"/>
              <a:t>Categories</a:t>
            </a:r>
          </a:p>
          <a:p>
            <a:pPr lvl="1"/>
            <a:r>
              <a:rPr lang="en-US" smtClean="0"/>
              <a:t>Processor-memory, processor-I/O, data processing, control</a:t>
            </a:r>
          </a:p>
        </p:txBody>
      </p:sp>
    </p:spTree>
  </p:cSld>
  <p:clrMapOvr>
    <a:masterClrMapping/>
  </p:clrMapOvr>
  <p:transition>
    <p:pull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a Hypothetical Machine</a:t>
            </a:r>
          </a:p>
        </p:txBody>
      </p:sp>
      <p:pic>
        <p:nvPicPr>
          <p:cNvPr id="21507" name="Content Placeholder 3" descr="Fig01_03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905000" y="1447800"/>
            <a:ext cx="5356049" cy="5236242"/>
          </a:xfrm>
        </p:spPr>
      </p:pic>
    </p:spTree>
  </p:cSld>
  <p:clrMapOvr>
    <a:masterClrMapping/>
  </p:clrMapOvr>
  <p:transition>
    <p:pull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Program Execution</a:t>
            </a:r>
          </a:p>
        </p:txBody>
      </p:sp>
      <p:pic>
        <p:nvPicPr>
          <p:cNvPr id="22531" name="Content Placeholder 3" descr="Fig01_04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14600" y="1143000"/>
            <a:ext cx="4319705" cy="5601682"/>
          </a:xfrm>
        </p:spPr>
      </p:pic>
    </p:spTree>
  </p:cSld>
  <p:clrMapOvr>
    <a:masterClrMapping/>
  </p:clrMapOvr>
  <p:transition>
    <p:pull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Interrupt the normal sequencing of the processor</a:t>
            </a:r>
          </a:p>
          <a:p>
            <a:r>
              <a:rPr lang="en-US" smtClean="0"/>
              <a:t>Most I/O devices are slower than the processor</a:t>
            </a:r>
          </a:p>
          <a:p>
            <a:pPr lvl="1"/>
            <a:r>
              <a:rPr lang="en-US" smtClean="0"/>
              <a:t>Processor must pause to wait for device</a:t>
            </a:r>
          </a:p>
        </p:txBody>
      </p:sp>
    </p:spTree>
  </p:cSld>
  <p:clrMapOvr>
    <a:masterClrMapping/>
  </p:clrMapOvr>
  <p:transition>
    <p:pull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Interrupts</a:t>
            </a:r>
          </a:p>
        </p:txBody>
      </p:sp>
      <p:pic>
        <p:nvPicPr>
          <p:cNvPr id="24579" name="Content Placeholder 3" descr="Table01_01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42834" y="1600200"/>
            <a:ext cx="8517981" cy="3838575"/>
          </a:xfrm>
        </p:spPr>
      </p:pic>
    </p:spTree>
  </p:cSld>
  <p:clrMapOvr>
    <a:masterClrMapping/>
  </p:clrMapOvr>
  <p:transition>
    <p:pull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Flow of Control</a:t>
            </a:r>
          </a:p>
        </p:txBody>
      </p:sp>
      <p:pic>
        <p:nvPicPr>
          <p:cNvPr id="25603" name="Content Placeholder 3" descr="Fig1_5a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00400" y="1156063"/>
            <a:ext cx="2971800" cy="5434148"/>
          </a:xfrm>
        </p:spPr>
      </p:pic>
    </p:spTree>
  </p:cSld>
  <p:clrMapOvr>
    <a:masterClrMapping/>
  </p:clrMapOvr>
  <p:transition>
    <p:pull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Flow of Control</a:t>
            </a:r>
          </a:p>
        </p:txBody>
      </p:sp>
      <p:pic>
        <p:nvPicPr>
          <p:cNvPr id="26627" name="Content Placeholder 3" descr="Fig1_5b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124201" y="1296176"/>
            <a:ext cx="2971800" cy="5422019"/>
          </a:xfrm>
        </p:spPr>
      </p:pic>
    </p:spTree>
  </p:cSld>
  <p:clrMapOvr>
    <a:masterClrMapping/>
  </p:clrMapOvr>
  <p:transition>
    <p:pull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Flow of Control</a:t>
            </a:r>
          </a:p>
        </p:txBody>
      </p:sp>
      <p:pic>
        <p:nvPicPr>
          <p:cNvPr id="27651" name="Content Placeholder 3" descr="Fig1_5c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124200" y="1253552"/>
            <a:ext cx="2971800" cy="5505138"/>
          </a:xfrm>
        </p:spPr>
      </p:pic>
    </p:spTree>
  </p:cSld>
  <p:clrMapOvr>
    <a:masterClrMapping/>
  </p:clrMapOvr>
  <p:transition>
    <p:pull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Stage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Processor checks for interrupts</a:t>
            </a:r>
          </a:p>
          <a:p>
            <a:r>
              <a:rPr lang="en-US" smtClean="0"/>
              <a:t>If interrupt</a:t>
            </a:r>
          </a:p>
          <a:p>
            <a:pPr lvl="1"/>
            <a:r>
              <a:rPr lang="en-US" smtClean="0"/>
              <a:t>Suspend execution of program</a:t>
            </a:r>
          </a:p>
          <a:p>
            <a:pPr lvl="1"/>
            <a:r>
              <a:rPr lang="en-US" smtClean="0"/>
              <a:t>Execute interrupt-handler routine</a:t>
            </a:r>
          </a:p>
        </p:txBody>
      </p:sp>
    </p:spTree>
  </p:cSld>
  <p:clrMapOvr>
    <a:masterClrMapping/>
  </p:clrMapOvr>
  <p:transition>
    <p:pull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of Control via Interrupts</a:t>
            </a:r>
          </a:p>
        </p:txBody>
      </p:sp>
      <p:pic>
        <p:nvPicPr>
          <p:cNvPr id="29699" name="Content Placeholder 3" descr="Fig01_06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1" y="1219201"/>
            <a:ext cx="5665472" cy="4824412"/>
          </a:xfrm>
        </p:spPr>
      </p:pic>
    </p:spTree>
  </p:cSld>
  <p:clrMapOvr>
    <a:masterClrMapping/>
  </p:clrMapOvr>
  <p:transition>
    <p:pull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Cycle with Interrupts</a:t>
            </a:r>
          </a:p>
        </p:txBody>
      </p:sp>
      <p:pic>
        <p:nvPicPr>
          <p:cNvPr id="30723" name="Content Placeholder 3" descr="Fig01_07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82781" y="1524000"/>
            <a:ext cx="7936801" cy="4067175"/>
          </a:xfrm>
        </p:spPr>
      </p:pic>
    </p:spTree>
  </p:cSld>
  <p:clrMapOvr>
    <a:masterClrMapping/>
  </p:clrMapOvr>
  <p:transition>
    <p:pull dir="r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Timing: Short I/O Wait</a:t>
            </a:r>
          </a:p>
        </p:txBody>
      </p:sp>
      <p:pic>
        <p:nvPicPr>
          <p:cNvPr id="31747" name="Content Placeholder 3" descr="Fig01_08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14600" y="1216959"/>
            <a:ext cx="4267199" cy="5522257"/>
          </a:xfrm>
        </p:spPr>
      </p:pic>
    </p:spTree>
  </p:cSld>
  <p:clrMapOvr>
    <a:masterClrMapping/>
  </p:clrMapOvr>
  <p:transition>
    <p:pull dir="r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Timing: Long I/O Wait</a:t>
            </a:r>
          </a:p>
        </p:txBody>
      </p:sp>
      <p:pic>
        <p:nvPicPr>
          <p:cNvPr id="32771" name="Content Placeholder 3" descr="Fig01_09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667000" y="1156800"/>
            <a:ext cx="3936858" cy="5548800"/>
          </a:xfrm>
        </p:spPr>
      </p:pic>
    </p:spTree>
  </p:cSld>
  <p:clrMapOvr>
    <a:masterClrMapping/>
  </p:clrMapOvr>
  <p:transition>
    <p:pull dir="r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Interrupt Processing</a:t>
            </a:r>
          </a:p>
        </p:txBody>
      </p:sp>
      <p:pic>
        <p:nvPicPr>
          <p:cNvPr id="33795" name="Content Placeholder 3" descr="Fig01_10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90801" y="1142999"/>
            <a:ext cx="4202522" cy="5550269"/>
          </a:xfrm>
        </p:spPr>
      </p:pic>
    </p:spTree>
  </p:cSld>
  <p:clrMapOvr>
    <a:masterClrMapping/>
  </p:clrMapOvr>
  <p:transition>
    <p:pull dir="r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Memory and Registers for an Interrupt</a:t>
            </a:r>
          </a:p>
        </p:txBody>
      </p:sp>
      <p:pic>
        <p:nvPicPr>
          <p:cNvPr id="34819" name="Content Placeholder 3" descr="Fig01_11a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1524000"/>
            <a:ext cx="2372420" cy="5293014"/>
          </a:xfrm>
        </p:spPr>
      </p:pic>
    </p:spTree>
  </p:cSld>
  <p:clrMapOvr>
    <a:masterClrMapping/>
  </p:clrMapOvr>
  <p:transition>
    <p:pull dir="r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Memory and Registers for an Interrupt</a:t>
            </a:r>
          </a:p>
        </p:txBody>
      </p:sp>
      <p:pic>
        <p:nvPicPr>
          <p:cNvPr id="35843" name="Content Placeholder 3" descr="Fig01_11b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1447800"/>
            <a:ext cx="2285471" cy="5308190"/>
          </a:xfrm>
        </p:spPr>
      </p:pic>
    </p:spTree>
  </p:cSld>
  <p:clrMapOvr>
    <a:masterClrMapping/>
  </p:clrMapOvr>
  <p:transition>
    <p:pull dir="r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Interrupt Processing</a:t>
            </a:r>
          </a:p>
        </p:txBody>
      </p:sp>
      <p:pic>
        <p:nvPicPr>
          <p:cNvPr id="36867" name="Content Placeholder 3" descr="Fig01_12a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62492" y="1295400"/>
            <a:ext cx="6409908" cy="4648200"/>
          </a:xfrm>
        </p:spPr>
      </p:pic>
    </p:spTree>
  </p:cSld>
  <p:clrMapOvr>
    <a:masterClrMapping/>
  </p:clrMapOvr>
  <p:transition>
    <p:pull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Interrupt Processing</a:t>
            </a:r>
          </a:p>
        </p:txBody>
      </p:sp>
      <p:pic>
        <p:nvPicPr>
          <p:cNvPr id="37891" name="Content Placeholder 3" descr="Fig01_12b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05993" y="1309687"/>
            <a:ext cx="6155902" cy="4633913"/>
          </a:xfrm>
        </p:spPr>
      </p:pic>
    </p:spTree>
  </p:cSld>
  <p:clrMapOvr>
    <a:masterClrMapping/>
  </p:clrMapOvr>
  <p:transition>
    <p:pull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Multiprogramming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Processor has more than one program to execute</a:t>
            </a:r>
          </a:p>
          <a:p>
            <a:r>
              <a:rPr lang="en-US" dirty="0" smtClean="0"/>
              <a:t>The sequence in which programs are executed depend on their relative priority and whether they are waiting for I/O</a:t>
            </a:r>
          </a:p>
          <a:p>
            <a:r>
              <a:rPr lang="en-US" dirty="0" smtClean="0"/>
              <a:t>After an interrupt handler completes, control may not return to the program that was executing at the time of the interrupt</a:t>
            </a:r>
          </a:p>
        </p:txBody>
      </p:sp>
    </p:spTree>
  </p:cSld>
  <p:clrMapOvr>
    <a:masterClrMapping/>
  </p:clrMapOvr>
  <p:transition>
    <p:pull dir="r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Hierarchy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Faster access time, greater cost per bit</a:t>
            </a:r>
          </a:p>
          <a:p>
            <a:r>
              <a:rPr lang="en-US" smtClean="0"/>
              <a:t>Greater capacity, smaller cost per bit</a:t>
            </a:r>
          </a:p>
          <a:p>
            <a:r>
              <a:rPr lang="en-US" smtClean="0"/>
              <a:t>Greater capacity, slower access speed</a:t>
            </a:r>
          </a:p>
        </p:txBody>
      </p:sp>
    </p:spTree>
  </p:cSld>
  <p:clrMapOvr>
    <a:masterClrMapping/>
  </p:clrMapOvr>
  <p:transition>
    <p:pull dir="r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Memory Hierarchy</a:t>
            </a:r>
          </a:p>
        </p:txBody>
      </p:sp>
      <p:pic>
        <p:nvPicPr>
          <p:cNvPr id="40963" name="Content Placeholder 3" descr="Fig01_14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09800" y="1219200"/>
            <a:ext cx="4916534" cy="5500062"/>
          </a:xfrm>
        </p:spPr>
      </p:pic>
    </p:spTree>
  </p:cSld>
  <p:clrMapOvr>
    <a:masterClrMapping/>
  </p:clrMapOvr>
  <p:transition>
    <p:pull dir="r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Going Down the Hierarchy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Decreasing cost per bit</a:t>
            </a:r>
          </a:p>
          <a:p>
            <a:r>
              <a:rPr lang="en-US" smtClean="0"/>
              <a:t>Increasing capacity</a:t>
            </a:r>
          </a:p>
          <a:p>
            <a:r>
              <a:rPr lang="en-US" smtClean="0"/>
              <a:t>Increasing access time</a:t>
            </a:r>
          </a:p>
          <a:p>
            <a:r>
              <a:rPr lang="en-US" smtClean="0"/>
              <a:t>Decreasing frequency of access to the memory by the processor</a:t>
            </a:r>
          </a:p>
        </p:txBody>
      </p:sp>
    </p:spTree>
  </p:cSld>
  <p:clrMapOvr>
    <a:masterClrMapping/>
  </p:clrMapOvr>
  <p:transition>
    <p:pull dir="r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Memory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Auxiliary memory</a:t>
            </a:r>
          </a:p>
          <a:p>
            <a:r>
              <a:rPr lang="en-US" smtClean="0"/>
              <a:t>External</a:t>
            </a:r>
          </a:p>
          <a:p>
            <a:r>
              <a:rPr lang="en-US" smtClean="0"/>
              <a:t>Nonvolatile</a:t>
            </a:r>
          </a:p>
          <a:p>
            <a:r>
              <a:rPr lang="en-US" smtClean="0"/>
              <a:t>Used to store program and data files</a:t>
            </a:r>
          </a:p>
        </p:txBody>
      </p:sp>
    </p:spTree>
  </p:cSld>
  <p:clrMapOvr>
    <a:masterClrMapping/>
  </p:clrMapOvr>
  <p:transition>
    <p:pull dir="r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Memory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Processor speed faster than memory access speed</a:t>
            </a:r>
          </a:p>
          <a:p>
            <a:r>
              <a:rPr lang="en-US" smtClean="0"/>
              <a:t>Exploit the principle of locality with a small fast memory</a:t>
            </a:r>
          </a:p>
        </p:txBody>
      </p:sp>
    </p:spTree>
  </p:cSld>
  <p:clrMapOvr>
    <a:masterClrMapping/>
  </p:clrMapOvr>
  <p:transition>
    <p:pull dir="r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and Main Memory</a:t>
            </a:r>
          </a:p>
        </p:txBody>
      </p:sp>
      <p:pic>
        <p:nvPicPr>
          <p:cNvPr id="45059" name="Content Placeholder 3" descr="Fig01_16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90600" y="1828800"/>
            <a:ext cx="6818894" cy="3500437"/>
          </a:xfrm>
        </p:spPr>
      </p:pic>
    </p:spTree>
  </p:cSld>
  <p:clrMapOvr>
    <a:masterClrMapping/>
  </p:clrMapOvr>
  <p:transition>
    <p:pull dir="r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Principles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copy of a portion of main memory</a:t>
            </a:r>
          </a:p>
          <a:p>
            <a:r>
              <a:rPr lang="en-US" dirty="0" smtClean="0"/>
              <a:t>Processor first checks cache</a:t>
            </a:r>
          </a:p>
          <a:p>
            <a:r>
              <a:rPr lang="en-US" dirty="0" smtClean="0"/>
              <a:t>If desired data item not found, relevant block of memory read into cache</a:t>
            </a:r>
          </a:p>
          <a:p>
            <a:r>
              <a:rPr lang="en-US" dirty="0" smtClean="0"/>
              <a:t>Because of locality of reference, it is likely that future memory references are in that block</a:t>
            </a:r>
          </a:p>
        </p:txBody>
      </p:sp>
    </p:spTree>
  </p:cSld>
  <p:clrMapOvr>
    <a:masterClrMapping/>
  </p:clrMapOvr>
  <p:transition>
    <p:pull dir="r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Cache/Main-Memory Structure</a:t>
            </a:r>
          </a:p>
        </p:txBody>
      </p:sp>
      <p:pic>
        <p:nvPicPr>
          <p:cNvPr id="47107" name="Content Placeholder 3" descr="Fig01_17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19661" y="1219200"/>
            <a:ext cx="6789652" cy="5334000"/>
          </a:xfrm>
        </p:spPr>
      </p:pic>
    </p:spTree>
  </p:cSld>
  <p:clrMapOvr>
    <a:masterClrMapping/>
  </p:clrMapOvr>
  <p:transition>
    <p:pull dir="r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Read Operation</a:t>
            </a:r>
          </a:p>
        </p:txBody>
      </p:sp>
      <p:pic>
        <p:nvPicPr>
          <p:cNvPr id="48131" name="Content Placeholder 3" descr="Fig01_18.gi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362200" y="1189653"/>
            <a:ext cx="4724400" cy="5592147"/>
          </a:xfrm>
        </p:spPr>
      </p:pic>
    </p:spTree>
  </p:cSld>
  <p:clrMapOvr>
    <a:masterClrMapping/>
  </p:clrMapOvr>
  <p:transition>
    <p:pull dir="r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Principles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Cache size</a:t>
            </a:r>
          </a:p>
          <a:p>
            <a:pPr lvl="1"/>
            <a:r>
              <a:rPr lang="en-US" dirty="0" smtClean="0"/>
              <a:t>Even small caches have significant impact on performance</a:t>
            </a:r>
          </a:p>
          <a:p>
            <a:r>
              <a:rPr lang="en-US" dirty="0" smtClean="0"/>
              <a:t>Block size</a:t>
            </a:r>
          </a:p>
          <a:p>
            <a:pPr lvl="1"/>
            <a:r>
              <a:rPr lang="en-US" dirty="0" smtClean="0"/>
              <a:t>The unit of data exchanged between cache and main memory</a:t>
            </a:r>
          </a:p>
          <a:p>
            <a:pPr lvl="1"/>
            <a:r>
              <a:rPr lang="en-US" dirty="0" smtClean="0"/>
              <a:t>Larger block size yields more hits until probability of using newly fetched data becomes less than the probability of reusing data that have to be moved out of cache</a:t>
            </a:r>
          </a:p>
        </p:txBody>
      </p:sp>
    </p:spTree>
  </p:cSld>
  <p:clrMapOvr>
    <a:masterClrMapping/>
  </p:clrMapOvr>
  <p:transition>
    <p:pull dir="r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Principles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Mapping function</a:t>
            </a:r>
          </a:p>
          <a:p>
            <a:pPr lvl="1"/>
            <a:r>
              <a:rPr lang="en-US" smtClean="0"/>
              <a:t>Determines which cache location the block will occupy</a:t>
            </a:r>
          </a:p>
          <a:p>
            <a:r>
              <a:rPr lang="en-US" smtClean="0"/>
              <a:t>Replacement algorithm</a:t>
            </a:r>
          </a:p>
          <a:p>
            <a:pPr lvl="1"/>
            <a:r>
              <a:rPr lang="en-US" smtClean="0"/>
              <a:t>Chooses which block to replace</a:t>
            </a:r>
          </a:p>
          <a:p>
            <a:pPr lvl="1"/>
            <a:r>
              <a:rPr lang="en-US" smtClean="0"/>
              <a:t>Least-recently-used (LRU) algorithm</a:t>
            </a:r>
          </a:p>
        </p:txBody>
      </p:sp>
    </p:spTree>
  </p:cSld>
  <p:clrMapOvr>
    <a:masterClrMapping/>
  </p:clrMapOvr>
  <p:transition>
    <p:pull dir="r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Principles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Write policy</a:t>
            </a:r>
          </a:p>
          <a:p>
            <a:pPr lvl="1"/>
            <a:r>
              <a:rPr lang="en-US" smtClean="0"/>
              <a:t>Dictates when the memory write operation takes place</a:t>
            </a:r>
          </a:p>
          <a:p>
            <a:pPr lvl="1"/>
            <a:r>
              <a:rPr lang="en-US" smtClean="0"/>
              <a:t>Can occur every time the block is updated</a:t>
            </a:r>
          </a:p>
          <a:p>
            <a:pPr lvl="1"/>
            <a:r>
              <a:rPr lang="en-US" smtClean="0"/>
              <a:t>Can occur when the block is replaced</a:t>
            </a:r>
          </a:p>
          <a:p>
            <a:pPr lvl="2"/>
            <a:r>
              <a:rPr lang="en-US" smtClean="0"/>
              <a:t>Minimize write operations</a:t>
            </a:r>
          </a:p>
          <a:p>
            <a:pPr lvl="2"/>
            <a:r>
              <a:rPr lang="en-US" smtClean="0"/>
              <a:t>Leave main memory in an obsolete state</a:t>
            </a:r>
          </a:p>
        </p:txBody>
      </p:sp>
    </p:spTree>
  </p:cSld>
  <p:clrMapOvr>
    <a:masterClrMapping/>
  </p:clrMapOvr>
  <p:transition>
    <p:pull dir="r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1143000"/>
          </a:xfrm>
        </p:spPr>
        <p:txBody>
          <a:bodyPr/>
          <a:lstStyle/>
          <a:p>
            <a:r>
              <a:rPr lang="en-US" dirty="0" smtClean="0"/>
              <a:t>Programmed I/O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43600" cy="4953000"/>
          </a:xfrm>
        </p:spPr>
        <p:txBody>
          <a:bodyPr/>
          <a:lstStyle/>
          <a:p>
            <a:r>
              <a:rPr lang="en-US" dirty="0" smtClean="0"/>
              <a:t>I/O module performs the action, not the processor</a:t>
            </a:r>
          </a:p>
          <a:p>
            <a:r>
              <a:rPr lang="en-US" dirty="0" smtClean="0"/>
              <a:t>Sets the appropriate bits in the I/O status register</a:t>
            </a:r>
          </a:p>
          <a:p>
            <a:r>
              <a:rPr lang="en-US" dirty="0" smtClean="0"/>
              <a:t>No interrupts occur</a:t>
            </a:r>
          </a:p>
          <a:p>
            <a:r>
              <a:rPr lang="en-US" dirty="0" smtClean="0"/>
              <a:t>Processor checks status until operation is complete</a:t>
            </a:r>
          </a:p>
        </p:txBody>
      </p:sp>
      <p:pic>
        <p:nvPicPr>
          <p:cNvPr id="52228" name="Picture 3" descr="Fig01_19a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3475" y="0"/>
            <a:ext cx="2930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6400" cy="1143000"/>
          </a:xfrm>
        </p:spPr>
        <p:txBody>
          <a:bodyPr/>
          <a:lstStyle/>
          <a:p>
            <a:r>
              <a:rPr lang="en-US" dirty="0" smtClean="0"/>
              <a:t>Interrupt-Driven I/O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0" cy="4953000"/>
          </a:xfrm>
        </p:spPr>
        <p:txBody>
          <a:bodyPr/>
          <a:lstStyle/>
          <a:p>
            <a:r>
              <a:rPr lang="en-US" sz="2800" dirty="0" smtClean="0"/>
              <a:t>Processor is interrupted when I/O module ready to exchange data</a:t>
            </a:r>
          </a:p>
          <a:p>
            <a:r>
              <a:rPr lang="en-US" sz="2800" dirty="0" smtClean="0"/>
              <a:t>Processor saves context of program executing and begins executing interrupt-handler</a:t>
            </a:r>
          </a:p>
        </p:txBody>
      </p:sp>
      <p:pic>
        <p:nvPicPr>
          <p:cNvPr id="53252" name="Picture 3" descr="Fig01_19b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27688" y="0"/>
            <a:ext cx="35163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6400" cy="1143000"/>
          </a:xfrm>
        </p:spPr>
        <p:txBody>
          <a:bodyPr/>
          <a:lstStyle/>
          <a:p>
            <a:r>
              <a:rPr lang="en-US" dirty="0" smtClean="0"/>
              <a:t>Interrupt-Driven I/O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05400" cy="4953000"/>
          </a:xfrm>
        </p:spPr>
        <p:txBody>
          <a:bodyPr/>
          <a:lstStyle/>
          <a:p>
            <a:r>
              <a:rPr lang="en-US" dirty="0" smtClean="0"/>
              <a:t>No needless waiting</a:t>
            </a:r>
          </a:p>
          <a:p>
            <a:r>
              <a:rPr lang="en-US" dirty="0" smtClean="0"/>
              <a:t>Consumes a lot of processor time because every word read or written passes through the processor</a:t>
            </a:r>
          </a:p>
        </p:txBody>
      </p:sp>
      <p:pic>
        <p:nvPicPr>
          <p:cNvPr id="53252" name="Picture 3" descr="Fig01_19b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27688" y="0"/>
            <a:ext cx="35163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Memory Access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0" cy="4953000"/>
          </a:xfrm>
        </p:spPr>
        <p:txBody>
          <a:bodyPr/>
          <a:lstStyle/>
          <a:p>
            <a:r>
              <a:rPr lang="en-US" dirty="0" smtClean="0"/>
              <a:t>Transfers a block of data directly to or from memory</a:t>
            </a:r>
          </a:p>
          <a:p>
            <a:r>
              <a:rPr lang="en-US" dirty="0" smtClean="0"/>
              <a:t>An interrupt is sent when the transfer is complete</a:t>
            </a:r>
          </a:p>
          <a:p>
            <a:r>
              <a:rPr lang="en-US" dirty="0" smtClean="0"/>
              <a:t>More efficient</a:t>
            </a:r>
          </a:p>
        </p:txBody>
      </p:sp>
      <p:pic>
        <p:nvPicPr>
          <p:cNvPr id="54276" name="Picture 3" descr="Fig01_19c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633538"/>
            <a:ext cx="34290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909</Words>
  <Application>Microsoft Office PowerPoint</Application>
  <PresentationFormat>Apresentação na tela (4:3)</PresentationFormat>
  <Paragraphs>208</Paragraphs>
  <Slides>50</Slides>
  <Notes>50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50</vt:i4>
      </vt:variant>
    </vt:vector>
  </HeadingPairs>
  <TitlesOfParts>
    <vt:vector size="54" baseType="lpstr">
      <vt:lpstr>Arial</vt:lpstr>
      <vt:lpstr>Calibri</vt:lpstr>
      <vt:lpstr>Office Theme</vt:lpstr>
      <vt:lpstr>Custom Design</vt:lpstr>
      <vt:lpstr>Chapter 1 Computer System Overview</vt:lpstr>
      <vt:lpstr>Operating System</vt:lpstr>
      <vt:lpstr>Basic Elements</vt:lpstr>
      <vt:lpstr>Basic Elements</vt:lpstr>
      <vt:lpstr>Basic Elements</vt:lpstr>
      <vt:lpstr>Basic Elements</vt:lpstr>
      <vt:lpstr>Computer Components: Top-Level View</vt:lpstr>
      <vt:lpstr>Processor Registers</vt:lpstr>
      <vt:lpstr>User-Visible Registers</vt:lpstr>
      <vt:lpstr>User-Visible Registers</vt:lpstr>
      <vt:lpstr>Control and Status Registers</vt:lpstr>
      <vt:lpstr>Control and Status Registers</vt:lpstr>
      <vt:lpstr>Instruction Execution</vt:lpstr>
      <vt:lpstr>Basic Instruction Cycle</vt:lpstr>
      <vt:lpstr>Instruction Fetch and Execute</vt:lpstr>
      <vt:lpstr>Instruction Register</vt:lpstr>
      <vt:lpstr>Characteristics of a Hypothetical Machine</vt:lpstr>
      <vt:lpstr>Example of Program Execution</vt:lpstr>
      <vt:lpstr>Interrupts</vt:lpstr>
      <vt:lpstr>Classes of Interrupts</vt:lpstr>
      <vt:lpstr>Program Flow of Control</vt:lpstr>
      <vt:lpstr>Program Flow of Control</vt:lpstr>
      <vt:lpstr>Program Flow of Control</vt:lpstr>
      <vt:lpstr>Interrupt Stage</vt:lpstr>
      <vt:lpstr>Transfer of Control via Interrupts</vt:lpstr>
      <vt:lpstr>Instruction Cycle with Interrupts</vt:lpstr>
      <vt:lpstr>Program Timing: Short I/O Wait</vt:lpstr>
      <vt:lpstr>Program Timing: Long I/O Wait</vt:lpstr>
      <vt:lpstr>Simple Interrupt Processing</vt:lpstr>
      <vt:lpstr>Changes in Memory and Registers for an Interrupt</vt:lpstr>
      <vt:lpstr>Changes in Memory and Registers for an Interrupt</vt:lpstr>
      <vt:lpstr>Sequential Interrupt Processing</vt:lpstr>
      <vt:lpstr>Nested Interrupt Processing</vt:lpstr>
      <vt:lpstr>Multiprogramming</vt:lpstr>
      <vt:lpstr>Memory Hierarchy</vt:lpstr>
      <vt:lpstr>The Memory Hierarchy</vt:lpstr>
      <vt:lpstr>Going Down the Hierarchy</vt:lpstr>
      <vt:lpstr>Secondary Memory</vt:lpstr>
      <vt:lpstr>Cache Memory</vt:lpstr>
      <vt:lpstr>Cache and Main Memory</vt:lpstr>
      <vt:lpstr>Cache Principles</vt:lpstr>
      <vt:lpstr>Cache/Main-Memory Structure</vt:lpstr>
      <vt:lpstr>Cache Read Operation</vt:lpstr>
      <vt:lpstr>Cache Principles</vt:lpstr>
      <vt:lpstr>Cache Principles</vt:lpstr>
      <vt:lpstr>Cache Principles</vt:lpstr>
      <vt:lpstr>Programmed I/O</vt:lpstr>
      <vt:lpstr>Interrupt-Driven I/O</vt:lpstr>
      <vt:lpstr>Interrupt-Driven I/O</vt:lpstr>
      <vt:lpstr>Direct Memory Access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2008-09-16T18:22:21Z</dcterms:created>
  <dcterms:modified xsi:type="dcterms:W3CDTF">2016-02-23T00:52:16Z</dcterms:modified>
</cp:coreProperties>
</file>