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9" r:id="rId2"/>
    <p:sldId id="310" r:id="rId3"/>
    <p:sldId id="304" r:id="rId4"/>
    <p:sldId id="305" r:id="rId5"/>
    <p:sldId id="306" r:id="rId6"/>
    <p:sldId id="307" r:id="rId7"/>
    <p:sldId id="308" r:id="rId8"/>
    <p:sldId id="300" r:id="rId9"/>
    <p:sldId id="301" r:id="rId10"/>
    <p:sldId id="266" r:id="rId11"/>
    <p:sldId id="268" r:id="rId12"/>
    <p:sldId id="302" r:id="rId13"/>
    <p:sldId id="303" r:id="rId14"/>
    <p:sldId id="269" r:id="rId15"/>
    <p:sldId id="270" r:id="rId16"/>
    <p:sldId id="294" r:id="rId17"/>
    <p:sldId id="285" r:id="rId18"/>
    <p:sldId id="279" r:id="rId19"/>
    <p:sldId id="280" r:id="rId20"/>
    <p:sldId id="281" r:id="rId21"/>
    <p:sldId id="282" r:id="rId22"/>
    <p:sldId id="283" r:id="rId23"/>
    <p:sldId id="272" r:id="rId24"/>
    <p:sldId id="273" r:id="rId25"/>
    <p:sldId id="274" r:id="rId26"/>
    <p:sldId id="277" r:id="rId27"/>
    <p:sldId id="296" r:id="rId28"/>
    <p:sldId id="29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9296" autoAdjust="0"/>
  </p:normalViewPr>
  <p:slideViewPr>
    <p:cSldViewPr>
      <p:cViewPr>
        <p:scale>
          <a:sx n="68" d="100"/>
          <a:sy n="68" d="100"/>
        </p:scale>
        <p:origin x="1232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02DC1-ABFE-46CE-84AA-B781E38A5767}" type="datetimeFigureOut">
              <a:rPr lang="pt-BR" smtClean="0"/>
              <a:pPr/>
              <a:t>29/05/2017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E9C3F-E54A-43AA-8398-61C48B0B94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53BC3E-2DFA-4B85-BBBB-A197203B8B23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887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52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50B6F-1D41-4E78-B551-DE7E2F2A0E83}" type="slidenum">
              <a:rPr lang="pt-BR" altLang="pt-BR" sz="1200" smtClean="0"/>
              <a:pPr/>
              <a:t>3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2540511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1536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DDBA9E-7361-4370-82A6-00F0AA1347EA}" type="slidenum">
              <a:rPr lang="pt-BR" altLang="pt-BR" sz="1200" smtClean="0"/>
              <a:pPr/>
              <a:t>12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1751613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428C42-2EF2-420D-8AB4-B7858C03E5A4}" type="slidenum">
              <a:rPr lang="pt-BR" altLang="pt-BR" sz="1200" smtClean="0"/>
              <a:pPr/>
              <a:t>13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63325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F601-6843-40E0-B4E7-7ADD1DB02795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54F8-2D6B-4BC8-8258-17B9ACB08181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21E2-51B7-4049-89A8-1EDBD1192E80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2552-4BA7-4BF7-9526-2F7E8A6B0941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F083E-5369-411F-B6F6-D873FE85A2CF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71B2-B691-4760-A2C7-88FB66001BB4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5951F-2339-4BDE-B651-A5D7855CF580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2487-4286-49E2-B1D8-C2F7197F8872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E57E-A3A8-4591-91AD-28B4E1A2BAB9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3C614-F54D-440B-A63E-EDF350DBD1F0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07B8-7186-4529-9F42-7A9BE26CC98E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98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9C75C-76F8-4CAA-8A88-8F9FA4587A44}" type="datetime1">
              <a:rPr lang="pt-BR" smtClean="0"/>
              <a:pPr/>
              <a:t>29/05/2017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9E924-6C27-47C1-A62C-30153C46204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Vivaldi%20-%20Four%20Seasons%20Winter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-%20What%20a%20Wonderful%20World%20-%20legendado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courses.cs.vt.edu/~csonline/MachineArchitecture/Lessons/CPU/index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3075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077" name="Título 1"/>
          <p:cNvSpPr>
            <a:spLocks noGrp="1"/>
          </p:cNvSpPr>
          <p:nvPr>
            <p:ph type="title"/>
          </p:nvPr>
        </p:nvSpPr>
        <p:spPr>
          <a:xfrm>
            <a:off x="685800" y="2276475"/>
            <a:ext cx="7772400" cy="1143000"/>
          </a:xfrm>
        </p:spPr>
        <p:txBody>
          <a:bodyPr>
            <a:normAutofit fontScale="90000"/>
          </a:bodyPr>
          <a:lstStyle/>
          <a:p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  <a:t>INSTITUTO FEDERAL </a:t>
            </a: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  <a:t>DO CEARÁ</a:t>
            </a:r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3000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2400" b="1" dirty="0">
                <a:solidFill>
                  <a:schemeClr val="bg1"/>
                </a:solidFill>
                <a:ea typeface="ＭＳ Ｐゴシック" pitchFamily="34" charset="-128"/>
              </a:rPr>
            </a:br>
            <a:br>
              <a:rPr lang="pt-BR" sz="2400" b="1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800" b="1" dirty="0">
                <a:solidFill>
                  <a:schemeClr val="tx1"/>
                </a:solidFill>
                <a:ea typeface="ＭＳ Ｐゴシック" pitchFamily="34" charset="-128"/>
              </a:rPr>
              <a:t>Mauro Oliveira</a:t>
            </a:r>
            <a:br>
              <a:rPr lang="pt-BR" sz="2400" b="1" dirty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pt-BR" sz="2400" b="1" dirty="0">
                <a:solidFill>
                  <a:schemeClr val="tx1"/>
                </a:solidFill>
                <a:ea typeface="ＭＳ Ｐゴシック" pitchFamily="34" charset="-128"/>
              </a:rPr>
              <a:t>www.maurooliveira.com.br </a:t>
            </a:r>
          </a:p>
        </p:txBody>
      </p:sp>
    </p:spTree>
    <p:extLst>
      <p:ext uri="{BB962C8B-B14F-4D97-AF65-F5344CB8AC3E}">
        <p14:creationId xmlns:p14="http://schemas.microsoft.com/office/powerpoint/2010/main" val="206627280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1371600" y="17145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>Arquitetura de Computadores</a:t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>Aula 01</a:t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33974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380037" y="212726"/>
            <a:ext cx="7358063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3200" b="1">
                <a:latin typeface="Calibri" panose="020F0502020204030204" pitchFamily="34" charset="0"/>
              </a:rPr>
              <a:t> </a:t>
            </a:r>
            <a:r>
              <a:rPr lang="pt-BR" altLang="pt-BR" sz="3200" b="1"/>
              <a:t>Execução de um</a:t>
            </a:r>
          </a:p>
          <a:p>
            <a:pPr>
              <a:lnSpc>
                <a:spcPct val="90000"/>
              </a:lnSpc>
            </a:pPr>
            <a:r>
              <a:rPr lang="pt-BR" altLang="pt-BR" sz="3200" b="1"/>
              <a:t>Programa pela CPU</a:t>
            </a:r>
          </a:p>
          <a:p>
            <a:pPr algn="ctr"/>
            <a:endParaRPr lang="pt-BR" altLang="pt-BR" sz="3200" b="1">
              <a:latin typeface="Calibri" panose="020F0502020204030204" pitchFamily="34" charset="0"/>
            </a:endParaRPr>
          </a:p>
        </p:txBody>
      </p:sp>
      <p:pic>
        <p:nvPicPr>
          <p:cNvPr id="7172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143500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1331913" y="2924175"/>
            <a:ext cx="2844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33400" indent="-5334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sz="2400" b="1"/>
              <a:t>Execução de um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sz="2400" b="1"/>
              <a:t>Programa pela CPU</a:t>
            </a:r>
          </a:p>
        </p:txBody>
      </p:sp>
    </p:spTree>
    <p:extLst>
      <p:ext uri="{BB962C8B-B14F-4D97-AF65-F5344CB8AC3E}">
        <p14:creationId xmlns:p14="http://schemas.microsoft.com/office/powerpoint/2010/main" val="259566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m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1268413"/>
            <a:ext cx="60642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1187450" y="5732463"/>
            <a:ext cx="227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ALAN TURING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5508625" y="5732463"/>
            <a:ext cx="2327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Von NEUMANN</a:t>
            </a:r>
          </a:p>
        </p:txBody>
      </p:sp>
      <p:sp>
        <p:nvSpPr>
          <p:cNvPr id="31749" name="CaixaDeTexto 8"/>
          <p:cNvSpPr txBox="1">
            <a:spLocks noChangeArrowheads="1"/>
          </p:cNvSpPr>
          <p:nvPr/>
        </p:nvSpPr>
        <p:spPr bwMode="auto">
          <a:xfrm>
            <a:off x="1403350" y="374650"/>
            <a:ext cx="6315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FF0000"/>
                </a:solidFill>
              </a:rPr>
              <a:t>Visão de ENGENHARIA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90154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aixaDeTexto 8"/>
          <p:cNvSpPr txBox="1">
            <a:spLocks noChangeArrowheads="1"/>
          </p:cNvSpPr>
          <p:nvPr/>
        </p:nvSpPr>
        <p:spPr bwMode="auto">
          <a:xfrm>
            <a:off x="1547813" y="476250"/>
            <a:ext cx="63150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b="1"/>
              <a:t>Execução de um programa na CPU</a:t>
            </a:r>
          </a:p>
        </p:txBody>
      </p:sp>
      <p:pic>
        <p:nvPicPr>
          <p:cNvPr id="32771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25538"/>
            <a:ext cx="82391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365625"/>
            <a:ext cx="5915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52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aixaDeTexto 8"/>
          <p:cNvSpPr txBox="1">
            <a:spLocks noChangeArrowheads="1"/>
          </p:cNvSpPr>
          <p:nvPr/>
        </p:nvSpPr>
        <p:spPr bwMode="auto">
          <a:xfrm>
            <a:off x="1547813" y="476250"/>
            <a:ext cx="63150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b="1"/>
              <a:t>Execução de um programa na CPU</a:t>
            </a:r>
          </a:p>
        </p:txBody>
      </p:sp>
      <p:pic>
        <p:nvPicPr>
          <p:cNvPr id="33795" name="Imagem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785938"/>
            <a:ext cx="89249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064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aixaDeTexto 8"/>
          <p:cNvSpPr txBox="1">
            <a:spLocks noChangeArrowheads="1"/>
          </p:cNvSpPr>
          <p:nvPr/>
        </p:nvSpPr>
        <p:spPr bwMode="auto">
          <a:xfrm>
            <a:off x="1547813" y="476250"/>
            <a:ext cx="63150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pt-BR" altLang="pt-BR" b="1"/>
              <a:t>Execução de um programa na CPU</a:t>
            </a:r>
          </a:p>
        </p:txBody>
      </p:sp>
      <p:pic>
        <p:nvPicPr>
          <p:cNvPr id="34819" name="Imagem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757363"/>
            <a:ext cx="89058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13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052513"/>
            <a:ext cx="6264275" cy="448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CaixaDeTexto 3"/>
          <p:cNvSpPr txBox="1">
            <a:spLocks noChangeArrowheads="1"/>
          </p:cNvSpPr>
          <p:nvPr/>
        </p:nvSpPr>
        <p:spPr bwMode="auto">
          <a:xfrm>
            <a:off x="2884384" y="490538"/>
            <a:ext cx="334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dirty="0"/>
              <a:t>Modelo de Von Neumann</a:t>
            </a:r>
          </a:p>
        </p:txBody>
      </p:sp>
    </p:spTree>
    <p:extLst>
      <p:ext uri="{BB962C8B-B14F-4D97-AF65-F5344CB8AC3E}">
        <p14:creationId xmlns:p14="http://schemas.microsoft.com/office/powerpoint/2010/main" val="78693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1268413"/>
            <a:ext cx="60642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1187450" y="5732463"/>
            <a:ext cx="227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ALAN TURING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5508625" y="5732463"/>
            <a:ext cx="2327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/>
              <a:t>Von NEUMANN</a:t>
            </a:r>
          </a:p>
        </p:txBody>
      </p:sp>
      <p:sp>
        <p:nvSpPr>
          <p:cNvPr id="13317" name="CaixaDeTexto 8"/>
          <p:cNvSpPr txBox="1">
            <a:spLocks noChangeArrowheads="1"/>
          </p:cNvSpPr>
          <p:nvPr/>
        </p:nvSpPr>
        <p:spPr bwMode="auto">
          <a:xfrm>
            <a:off x="1403350" y="374650"/>
            <a:ext cx="6315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>
                <a:solidFill>
                  <a:srgbClr val="FF0000"/>
                </a:solidFill>
              </a:rPr>
              <a:t>Visão de ENGENHARIA de um computador</a:t>
            </a:r>
          </a:p>
        </p:txBody>
      </p:sp>
    </p:spTree>
    <p:extLst>
      <p:ext uri="{BB962C8B-B14F-4D97-AF65-F5344CB8AC3E}">
        <p14:creationId xmlns:p14="http://schemas.microsoft.com/office/powerpoint/2010/main" val="414963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funciona um computador?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820472" cy="4680520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Algoritmos implementados por um </a:t>
            </a:r>
            <a:r>
              <a:rPr lang="pt-BR" u="sng" dirty="0">
                <a:solidFill>
                  <a:schemeClr val="tx1"/>
                </a:solidFill>
              </a:rPr>
              <a:t>programa</a:t>
            </a:r>
          </a:p>
          <a:p>
            <a:pPr algn="l">
              <a:buFont typeface="Wingdings" pitchFamily="2" charset="2"/>
              <a:buChar char="Ø"/>
            </a:pPr>
            <a:endParaRPr lang="pt-BR" u="sng" dirty="0">
              <a:solidFill>
                <a:schemeClr val="tx1"/>
              </a:solidFill>
            </a:endParaRPr>
          </a:p>
          <a:p>
            <a:pPr algn="l"/>
            <a:r>
              <a:rPr lang="pt-BR" dirty="0">
                <a:solidFill>
                  <a:schemeClr val="tx1"/>
                </a:solidFill>
              </a:rPr>
              <a:t>                                                         </a:t>
            </a:r>
            <a:r>
              <a:rPr lang="pt-BR" sz="2000" dirty="0">
                <a:solidFill>
                  <a:schemeClr val="tx1"/>
                </a:solidFill>
              </a:rPr>
              <a:t>escrito em uma</a:t>
            </a:r>
            <a:r>
              <a:rPr lang="pt-BR" dirty="0">
                <a:solidFill>
                  <a:schemeClr val="tx1"/>
                </a:solidFill>
              </a:rPr>
              <a:t>      </a:t>
            </a:r>
            <a:r>
              <a:rPr lang="pt-BR" sz="2000" dirty="0" err="1">
                <a:solidFill>
                  <a:schemeClr val="tx1"/>
                </a:solidFill>
              </a:rPr>
              <a:t>sequências</a:t>
            </a:r>
            <a:endParaRPr lang="pt-BR" sz="2000" dirty="0">
              <a:solidFill>
                <a:schemeClr val="tx1"/>
              </a:solidFill>
            </a:endParaRPr>
          </a:p>
          <a:p>
            <a:pPr algn="l"/>
            <a:r>
              <a:rPr lang="pt-BR" sz="2000" dirty="0">
                <a:solidFill>
                  <a:schemeClr val="tx1"/>
                </a:solidFill>
              </a:rPr>
              <a:t>                                                                                             linguagem de         </a:t>
            </a:r>
            <a:r>
              <a:rPr lang="pt-BR" sz="2000" dirty="0" err="1">
                <a:solidFill>
                  <a:schemeClr val="tx1"/>
                </a:solidFill>
              </a:rPr>
              <a:t>de</a:t>
            </a:r>
            <a:r>
              <a:rPr lang="pt-BR" sz="2000" dirty="0">
                <a:solidFill>
                  <a:schemeClr val="tx1"/>
                </a:solidFill>
              </a:rPr>
              <a:t> instruções</a:t>
            </a:r>
          </a:p>
          <a:p>
            <a:pPr algn="l"/>
            <a:r>
              <a:rPr lang="pt-BR" sz="2000" dirty="0">
                <a:solidFill>
                  <a:schemeClr val="tx1"/>
                </a:solidFill>
              </a:rPr>
              <a:t>                                                                                              programação </a:t>
            </a:r>
          </a:p>
          <a:p>
            <a:pPr algn="l"/>
            <a:endParaRPr lang="pt-BR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Programadores se comunicam com computadores através de uma linguagem de programação</a:t>
            </a:r>
          </a:p>
        </p:txBody>
      </p:sp>
      <p:cxnSp>
        <p:nvCxnSpPr>
          <p:cNvPr id="9" name="Conector angulado 8"/>
          <p:cNvCxnSpPr/>
          <p:nvPr/>
        </p:nvCxnSpPr>
        <p:spPr>
          <a:xfrm rot="5400000">
            <a:off x="6635080" y="2230016"/>
            <a:ext cx="936104" cy="885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do 12"/>
          <p:cNvCxnSpPr/>
          <p:nvPr/>
        </p:nvCxnSpPr>
        <p:spPr>
          <a:xfrm rot="16200000" flipH="1">
            <a:off x="7596336" y="2348880"/>
            <a:ext cx="936104" cy="6480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9896" y="428792"/>
            <a:ext cx="8136904" cy="612068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Linguagens	</a:t>
            </a:r>
          </a:p>
          <a:p>
            <a:pPr lvl="1"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Linguagem de alto nível</a:t>
            </a:r>
          </a:p>
          <a:p>
            <a:pPr lvl="1"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Linguagem de máquina</a:t>
            </a:r>
          </a:p>
          <a:p>
            <a:pPr lvl="1" algn="l"/>
            <a:endParaRPr lang="pt-BR" dirty="0">
              <a:solidFill>
                <a:schemeClr val="tx1"/>
              </a:solidFill>
            </a:endParaRPr>
          </a:p>
          <a:p>
            <a:pPr algn="l"/>
            <a:endParaRPr lang="pt-BR" sz="15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É necessária uma espécie de tradução das linguagens comuns para a linguagem binária, que é o que o computador “entende” de fato</a:t>
            </a:r>
          </a:p>
          <a:p>
            <a:pPr algn="l"/>
            <a:endParaRPr lang="pt-BR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 Veremos a seguir que, na verdade, tradução é apenas parte do processo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ixaDeTexto 1"/>
          <p:cNvSpPr txBox="1">
            <a:spLocks noChangeArrowheads="1"/>
          </p:cNvSpPr>
          <p:nvPr/>
        </p:nvSpPr>
        <p:spPr bwMode="auto">
          <a:xfrm>
            <a:off x="914400" y="4038600"/>
            <a:ext cx="4384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/>
              <a:t>LINGUAGEM DE ALTO NÍVEL</a:t>
            </a:r>
          </a:p>
          <a:p>
            <a:r>
              <a:rPr lang="pt-BR" altLang="pt-BR"/>
              <a:t> </a:t>
            </a:r>
          </a:p>
        </p:txBody>
      </p:sp>
      <p:pic>
        <p:nvPicPr>
          <p:cNvPr id="14339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268413"/>
            <a:ext cx="5915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CaixaDeTexto 7"/>
          <p:cNvSpPr txBox="1">
            <a:spLocks noChangeArrowheads="1"/>
          </p:cNvSpPr>
          <p:nvPr/>
        </p:nvSpPr>
        <p:spPr bwMode="auto">
          <a:xfrm>
            <a:off x="900113" y="455613"/>
            <a:ext cx="4292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/>
              <a:t>LLINGUAGEM DE MÁQUINA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900113" y="4830763"/>
            <a:ext cx="2600325" cy="1938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/>
              <a:t>DUAS TÉCNICAS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dirty="0"/>
              <a:t>Tradução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dirty="0"/>
              <a:t>Interpretação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273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29F395-FA89-4EFE-A3BE-420B165CDACD}" type="slidenum">
              <a:rPr lang="pt-BR" altLang="pt-BR" sz="1400" smtClean="0"/>
              <a:pPr/>
              <a:t>13</a:t>
            </a:fld>
            <a:endParaRPr lang="pt-BR" altLang="pt-BR" sz="1400"/>
          </a:p>
        </p:txBody>
      </p:sp>
      <p:sp>
        <p:nvSpPr>
          <p:cNvPr id="16387" name="CaixaDeTexto 2"/>
          <p:cNvSpPr txBox="1">
            <a:spLocks noChangeArrowheads="1"/>
          </p:cNvSpPr>
          <p:nvPr/>
        </p:nvSpPr>
        <p:spPr bwMode="auto">
          <a:xfrm>
            <a:off x="1258888" y="836613"/>
            <a:ext cx="3063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/>
              <a:t>MÁQUINA VIRTUAL</a:t>
            </a:r>
          </a:p>
        </p:txBody>
      </p:sp>
      <p:pic>
        <p:nvPicPr>
          <p:cNvPr id="16388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3600"/>
            <a:ext cx="4813300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2630488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40516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 descr="softwa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34928">
            <a:off x="308050" y="3308637"/>
            <a:ext cx="4831839" cy="2954698"/>
          </a:xfrm>
          <a:prstGeom prst="rect">
            <a:avLst/>
          </a:prstGeom>
        </p:spPr>
      </p:pic>
      <p:sp>
        <p:nvSpPr>
          <p:cNvPr id="56" name="Retângulo 55"/>
          <p:cNvSpPr/>
          <p:nvPr/>
        </p:nvSpPr>
        <p:spPr>
          <a:xfrm>
            <a:off x="2051720" y="2276872"/>
            <a:ext cx="223224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/>
          <a:lstStyle/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4" name="Retângulo de cantos arredondados 3"/>
          <p:cNvSpPr/>
          <p:nvPr/>
        </p:nvSpPr>
        <p:spPr>
          <a:xfrm>
            <a:off x="5508104" y="476672"/>
            <a:ext cx="201622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Ling. de </a:t>
            </a:r>
            <a:r>
              <a:rPr lang="pt-BR" sz="2000" dirty="0" err="1">
                <a:solidFill>
                  <a:schemeClr val="tx1"/>
                </a:solidFill>
              </a:rPr>
              <a:t>Prog</a:t>
            </a:r>
            <a:r>
              <a:rPr lang="pt-BR" sz="2000" dirty="0">
                <a:solidFill>
                  <a:schemeClr val="tx1"/>
                </a:solidFill>
              </a:rPr>
              <a:t>. Alto Nível</a:t>
            </a:r>
          </a:p>
        </p:txBody>
      </p:sp>
      <p:cxnSp>
        <p:nvCxnSpPr>
          <p:cNvPr id="6" name="Conector de seta reta 5"/>
          <p:cNvCxnSpPr>
            <a:stCxn id="4" idx="2"/>
          </p:cNvCxnSpPr>
          <p:nvPr/>
        </p:nvCxnSpPr>
        <p:spPr>
          <a:xfrm rot="5400000">
            <a:off x="6192180" y="1592796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de cantos arredondados 6"/>
          <p:cNvSpPr/>
          <p:nvPr/>
        </p:nvSpPr>
        <p:spPr>
          <a:xfrm>
            <a:off x="5508104" y="1916832"/>
            <a:ext cx="2016224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Montagem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5508104" y="3501008"/>
            <a:ext cx="2016224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Sistema Operacional</a:t>
            </a:r>
          </a:p>
        </p:txBody>
      </p:sp>
      <p:cxnSp>
        <p:nvCxnSpPr>
          <p:cNvPr id="11" name="Conector de seta reta 10"/>
          <p:cNvCxnSpPr>
            <a:stCxn id="7" idx="2"/>
            <a:endCxn id="8" idx="0"/>
          </p:cNvCxnSpPr>
          <p:nvPr/>
        </p:nvCxnSpPr>
        <p:spPr>
          <a:xfrm rot="5400000">
            <a:off x="6156176" y="3140968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>
            <a:stCxn id="8" idx="2"/>
            <a:endCxn id="21" idx="0"/>
          </p:cNvCxnSpPr>
          <p:nvPr/>
        </p:nvCxnSpPr>
        <p:spPr>
          <a:xfrm rot="5400000">
            <a:off x="6156176" y="4725144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de cantos arredondados 20"/>
          <p:cNvSpPr/>
          <p:nvPr/>
        </p:nvSpPr>
        <p:spPr>
          <a:xfrm>
            <a:off x="5436096" y="5085184"/>
            <a:ext cx="2160240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err="1">
                <a:solidFill>
                  <a:schemeClr val="tx1"/>
                </a:solidFill>
              </a:rPr>
              <a:t>Macroprogramação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95536" y="18864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3200" dirty="0"/>
              <a:t> Nível de software:</a:t>
            </a:r>
          </a:p>
        </p:txBody>
      </p:sp>
      <p:cxnSp>
        <p:nvCxnSpPr>
          <p:cNvPr id="35" name="Conector reto 34"/>
          <p:cNvCxnSpPr>
            <a:stCxn id="21" idx="2"/>
          </p:cNvCxnSpPr>
          <p:nvPr/>
        </p:nvCxnSpPr>
        <p:spPr>
          <a:xfrm rot="5400000">
            <a:off x="6061856" y="6403640"/>
            <a:ext cx="908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7596336" y="69269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N5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7596336" y="220486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N4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7596336" y="371703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N3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7668344" y="53012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N2</a:t>
            </a:r>
          </a:p>
        </p:txBody>
      </p:sp>
      <p:cxnSp>
        <p:nvCxnSpPr>
          <p:cNvPr id="41" name="Conector reto 40"/>
          <p:cNvCxnSpPr/>
          <p:nvPr/>
        </p:nvCxnSpPr>
        <p:spPr>
          <a:xfrm>
            <a:off x="4572000" y="2924944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/>
          <p:cNvSpPr txBox="1"/>
          <p:nvPr/>
        </p:nvSpPr>
        <p:spPr>
          <a:xfrm>
            <a:off x="6660232" y="2996952"/>
            <a:ext cx="126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Montador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6660232" y="141277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Compilação</a:t>
            </a:r>
          </a:p>
        </p:txBody>
      </p:sp>
      <p:cxnSp>
        <p:nvCxnSpPr>
          <p:cNvPr id="46" name="Conector reto 45"/>
          <p:cNvCxnSpPr/>
          <p:nvPr/>
        </p:nvCxnSpPr>
        <p:spPr>
          <a:xfrm rot="5400000" flipH="1" flipV="1">
            <a:off x="6984268" y="1592796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 rot="10800000">
            <a:off x="4644008" y="260648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 rot="5400000">
            <a:off x="3311860" y="1592796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51"/>
          <p:cNvSpPr txBox="1"/>
          <p:nvPr/>
        </p:nvSpPr>
        <p:spPr>
          <a:xfrm>
            <a:off x="8388424" y="260648"/>
            <a:ext cx="4007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/>
              <a:t>T</a:t>
            </a:r>
          </a:p>
          <a:p>
            <a:r>
              <a:rPr lang="pt-BR" sz="2200" dirty="0"/>
              <a:t>R</a:t>
            </a:r>
          </a:p>
          <a:p>
            <a:r>
              <a:rPr lang="pt-BR" sz="2200" dirty="0"/>
              <a:t>A</a:t>
            </a:r>
          </a:p>
          <a:p>
            <a:r>
              <a:rPr lang="pt-BR" sz="2200" dirty="0"/>
              <a:t>D</a:t>
            </a:r>
          </a:p>
          <a:p>
            <a:r>
              <a:rPr lang="pt-BR" sz="2200" dirty="0"/>
              <a:t>U</a:t>
            </a:r>
          </a:p>
          <a:p>
            <a:r>
              <a:rPr lang="pt-BR" sz="2200" dirty="0"/>
              <a:t>Ç</a:t>
            </a:r>
          </a:p>
          <a:p>
            <a:r>
              <a:rPr lang="pt-BR" sz="2200" dirty="0"/>
              <a:t>Ã</a:t>
            </a:r>
          </a:p>
          <a:p>
            <a:r>
              <a:rPr lang="pt-BR" sz="2200" dirty="0"/>
              <a:t>O</a:t>
            </a:r>
          </a:p>
        </p:txBody>
      </p:sp>
      <p:cxnSp>
        <p:nvCxnSpPr>
          <p:cNvPr id="54" name="Conector em curva 53"/>
          <p:cNvCxnSpPr>
            <a:stCxn id="8" idx="1"/>
            <a:endCxn id="56" idx="3"/>
          </p:cNvCxnSpPr>
          <p:nvPr/>
        </p:nvCxnSpPr>
        <p:spPr>
          <a:xfrm rot="10800000">
            <a:off x="4283968" y="2960948"/>
            <a:ext cx="1224136" cy="97210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/>
          <p:cNvSpPr txBox="1"/>
          <p:nvPr/>
        </p:nvSpPr>
        <p:spPr>
          <a:xfrm>
            <a:off x="2051720" y="2276872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Lê o código e, usando as informações nele contidas, manipula a memória.</a:t>
            </a:r>
          </a:p>
        </p:txBody>
      </p:sp>
      <p:sp>
        <p:nvSpPr>
          <p:cNvPr id="57" name="CaixaDeTexto 56"/>
          <p:cNvSpPr txBox="1"/>
          <p:nvPr/>
        </p:nvSpPr>
        <p:spPr>
          <a:xfrm>
            <a:off x="6732240" y="443711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Interpretação Parcial</a:t>
            </a:r>
          </a:p>
        </p:txBody>
      </p:sp>
      <p:sp>
        <p:nvSpPr>
          <p:cNvPr id="58" name="CaixaDeTexto 57"/>
          <p:cNvSpPr txBox="1"/>
          <p:nvPr/>
        </p:nvSpPr>
        <p:spPr>
          <a:xfrm>
            <a:off x="6732240" y="6165304"/>
            <a:ext cx="176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Interpretação</a:t>
            </a:r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14</a:t>
            </a:fld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/>
          <p:cNvSpPr/>
          <p:nvPr/>
        </p:nvSpPr>
        <p:spPr>
          <a:xfrm>
            <a:off x="683568" y="1484784"/>
            <a:ext cx="3672408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A nível de hardware, </a:t>
            </a:r>
          </a:p>
          <a:p>
            <a:pPr>
              <a:buNone/>
            </a:pPr>
            <a:r>
              <a:rPr lang="pt-BR" dirty="0"/>
              <a:t>temos:</a:t>
            </a:r>
          </a:p>
        </p:txBody>
      </p:sp>
      <p:cxnSp>
        <p:nvCxnSpPr>
          <p:cNvPr id="5" name="Conector de seta reta 4"/>
          <p:cNvCxnSpPr/>
          <p:nvPr/>
        </p:nvCxnSpPr>
        <p:spPr>
          <a:xfrm rot="5400000">
            <a:off x="5881836" y="562372"/>
            <a:ext cx="11247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de cantos arredondados 5"/>
          <p:cNvSpPr/>
          <p:nvPr/>
        </p:nvSpPr>
        <p:spPr>
          <a:xfrm>
            <a:off x="5436096" y="1124744"/>
            <a:ext cx="2088232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Microprogramação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1" name="Conector de seta reta 10"/>
          <p:cNvCxnSpPr>
            <a:stCxn id="6" idx="2"/>
            <a:endCxn id="14" idx="0"/>
          </p:cNvCxnSpPr>
          <p:nvPr/>
        </p:nvCxnSpPr>
        <p:spPr>
          <a:xfrm>
            <a:off x="6480212" y="2060848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de cantos arredondados 13"/>
          <p:cNvSpPr/>
          <p:nvPr/>
        </p:nvSpPr>
        <p:spPr>
          <a:xfrm>
            <a:off x="5436096" y="3068960"/>
            <a:ext cx="2088232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Circuitos Digitais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7596336" y="1412776"/>
            <a:ext cx="126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N1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596336" y="3356992"/>
            <a:ext cx="126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N0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588224" y="47667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Interpretação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588224" y="2204864"/>
            <a:ext cx="2555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Só agora são executadas as instruções</a:t>
            </a:r>
          </a:p>
        </p:txBody>
      </p:sp>
      <p:cxnSp>
        <p:nvCxnSpPr>
          <p:cNvPr id="20" name="Conector em curva 19"/>
          <p:cNvCxnSpPr>
            <a:stCxn id="14" idx="1"/>
            <a:endCxn id="22" idx="3"/>
          </p:cNvCxnSpPr>
          <p:nvPr/>
        </p:nvCxnSpPr>
        <p:spPr>
          <a:xfrm rot="10800000">
            <a:off x="4355976" y="2492896"/>
            <a:ext cx="1080120" cy="104411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755576" y="1556792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Aqui, há um número muito maior de instruções do que havia no início. Com isso, mais circuitos devem ser criados, aumentando o custo. Portanto, linguagem simples é necessária.</a:t>
            </a: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15</a:t>
            </a:fld>
            <a:endParaRPr lang="pt-BR"/>
          </a:p>
        </p:txBody>
      </p:sp>
      <p:pic>
        <p:nvPicPr>
          <p:cNvPr id="24" name="Imagem 23" descr="imagem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464338">
            <a:off x="775939" y="3404721"/>
            <a:ext cx="4313170" cy="28583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Tradução X Interpretação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492941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O esquema das etapas de execução de um programa apresentado anteriormente não é uma generalização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Isto porque existem linguagens compiladas (utilizam tradução) e outras, interpretadas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A </a:t>
            </a:r>
            <a:r>
              <a:rPr lang="pt-BR" u="sng" dirty="0"/>
              <a:t>tradução</a:t>
            </a:r>
            <a:r>
              <a:rPr lang="pt-BR" dirty="0"/>
              <a:t> é feita uma vez apenas. Já a </a:t>
            </a:r>
            <a:r>
              <a:rPr lang="pt-BR" u="sng" dirty="0"/>
              <a:t>interpretação</a:t>
            </a:r>
            <a:r>
              <a:rPr lang="pt-BR" dirty="0"/>
              <a:t> é realizada cada vez que o programa é executado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88640"/>
            <a:ext cx="8075240" cy="66693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Tradução: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 Interpretação: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7784" y="980728"/>
            <a:ext cx="1224136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______________________________________________________</a:t>
            </a:r>
          </a:p>
        </p:txBody>
      </p:sp>
      <p:sp>
        <p:nvSpPr>
          <p:cNvPr id="5" name="Retângulo 4"/>
          <p:cNvSpPr/>
          <p:nvPr/>
        </p:nvSpPr>
        <p:spPr>
          <a:xfrm>
            <a:off x="4860032" y="260648"/>
            <a:ext cx="1152128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________________________________________________________________________________________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059832" y="2780928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L2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220072" y="342900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L1</a:t>
            </a:r>
          </a:p>
        </p:txBody>
      </p:sp>
      <p:cxnSp>
        <p:nvCxnSpPr>
          <p:cNvPr id="11" name="Conector de seta reta 10"/>
          <p:cNvCxnSpPr/>
          <p:nvPr/>
        </p:nvCxnSpPr>
        <p:spPr>
          <a:xfrm>
            <a:off x="3851920" y="1844824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6660232" y="26064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Execução</a:t>
            </a:r>
          </a:p>
        </p:txBody>
      </p:sp>
      <p:cxnSp>
        <p:nvCxnSpPr>
          <p:cNvPr id="14" name="Conector em curva 13"/>
          <p:cNvCxnSpPr>
            <a:stCxn id="5" idx="3"/>
            <a:endCxn id="12" idx="1"/>
          </p:cNvCxnSpPr>
          <p:nvPr/>
        </p:nvCxnSpPr>
        <p:spPr>
          <a:xfrm flipV="1">
            <a:off x="6012160" y="445314"/>
            <a:ext cx="648072" cy="136350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6948264" y="764704"/>
            <a:ext cx="50405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✔✔✔✔✔✔✔</a:t>
            </a:r>
            <a:endParaRPr lang="pt-BR" dirty="0"/>
          </a:p>
          <a:p>
            <a:pPr algn="ctr"/>
            <a:r>
              <a:rPr lang="pt-BR" sz="1500" dirty="0">
                <a:latin typeface="+mj-lt"/>
              </a:rPr>
              <a:t>.</a:t>
            </a:r>
          </a:p>
          <a:p>
            <a:pPr algn="ctr"/>
            <a:r>
              <a:rPr lang="pt-BR" sz="1500" dirty="0">
                <a:latin typeface="+mj-lt"/>
              </a:rPr>
              <a:t>.</a:t>
            </a:r>
          </a:p>
          <a:p>
            <a:pPr algn="ctr"/>
            <a:r>
              <a:rPr lang="pt-BR" sz="1500" dirty="0">
                <a:latin typeface="+mj-lt"/>
              </a:rPr>
              <a:t>.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627784" y="4437112"/>
            <a:ext cx="1224136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______________________________________________________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059832" y="6237312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L2</a:t>
            </a:r>
          </a:p>
        </p:txBody>
      </p:sp>
      <p:cxnSp>
        <p:nvCxnSpPr>
          <p:cNvPr id="23" name="Conector de seta reta 22"/>
          <p:cNvCxnSpPr/>
          <p:nvPr/>
        </p:nvCxnSpPr>
        <p:spPr>
          <a:xfrm>
            <a:off x="3851920" y="4725144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3851920" y="5013176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>
            <a:off x="3851920" y="5301208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>
            <a:off x="3851920" y="5589240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>
            <a:off x="3851920" y="5805264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/>
          <p:nvPr/>
        </p:nvCxnSpPr>
        <p:spPr>
          <a:xfrm>
            <a:off x="3851920" y="6093296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/>
          <p:cNvSpPr txBox="1"/>
          <p:nvPr/>
        </p:nvSpPr>
        <p:spPr>
          <a:xfrm>
            <a:off x="5076056" y="45091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✔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5076056" y="47971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✔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5076056" y="50851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✔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5076056" y="53732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✔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5148064" y="5661248"/>
            <a:ext cx="23275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/>
              <a:t>.</a:t>
            </a:r>
          </a:p>
          <a:p>
            <a:r>
              <a:rPr lang="pt-BR" sz="1500" dirty="0"/>
              <a:t>.</a:t>
            </a:r>
          </a:p>
          <a:p>
            <a:r>
              <a:rPr lang="pt-BR" sz="1500" dirty="0"/>
              <a:t>.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148064" y="630932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L1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3635896" y="6165304"/>
            <a:ext cx="1416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Tempo de execução</a:t>
            </a:r>
          </a:p>
        </p:txBody>
      </p:sp>
      <p:sp>
        <p:nvSpPr>
          <p:cNvPr id="30" name="Espaço Reservado para Número de Slide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652534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Mas afinal, para que tantas etapas na execução de um programa?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O esquema abaixo mostra um dos problemas que ocorreriam caso as instruções das linguagens em alto nível fossem executadas sem todas essas etapas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691680" y="386104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" name="Retângulo 4"/>
          <p:cNvSpPr/>
          <p:nvPr/>
        </p:nvSpPr>
        <p:spPr>
          <a:xfrm>
            <a:off x="3059832" y="386104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Pascal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4427984" y="386104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Cobol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796136" y="3861048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C++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092280" y="3717032"/>
            <a:ext cx="12961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/>
              <a:t>.....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67544" y="3645024"/>
            <a:ext cx="6976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m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91680" y="5445224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Pentium 4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059832" y="5445224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I7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427984" y="5445224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Xeon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796136" y="5445224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AMD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164288" y="5229200"/>
            <a:ext cx="9941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.....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39552" y="5229200"/>
            <a:ext cx="5212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n</a:t>
            </a:r>
          </a:p>
        </p:txBody>
      </p:sp>
      <p:cxnSp>
        <p:nvCxnSpPr>
          <p:cNvPr id="17" name="Conector de seta reta 16"/>
          <p:cNvCxnSpPr>
            <a:stCxn id="4" idx="2"/>
            <a:endCxn id="10" idx="0"/>
          </p:cNvCxnSpPr>
          <p:nvPr/>
        </p:nvCxnSpPr>
        <p:spPr>
          <a:xfrm rot="5400000">
            <a:off x="1727684" y="494116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>
            <a:stCxn id="4" idx="2"/>
            <a:endCxn id="11" idx="0"/>
          </p:cNvCxnSpPr>
          <p:nvPr/>
        </p:nvCxnSpPr>
        <p:spPr>
          <a:xfrm rot="16200000" flipH="1">
            <a:off x="2411760" y="4257092"/>
            <a:ext cx="100811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>
            <a:stCxn id="4" idx="2"/>
            <a:endCxn id="12" idx="0"/>
          </p:cNvCxnSpPr>
          <p:nvPr/>
        </p:nvCxnSpPr>
        <p:spPr>
          <a:xfrm rot="16200000" flipH="1">
            <a:off x="3095836" y="3573016"/>
            <a:ext cx="1008112" cy="2736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>
            <a:stCxn id="4" idx="2"/>
            <a:endCxn id="13" idx="0"/>
          </p:cNvCxnSpPr>
          <p:nvPr/>
        </p:nvCxnSpPr>
        <p:spPr>
          <a:xfrm rot="16200000" flipH="1">
            <a:off x="3779912" y="2888940"/>
            <a:ext cx="1008112" cy="4104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>
            <a:stCxn id="5" idx="2"/>
            <a:endCxn id="10" idx="0"/>
          </p:cNvCxnSpPr>
          <p:nvPr/>
        </p:nvCxnSpPr>
        <p:spPr>
          <a:xfrm rot="5400000">
            <a:off x="2411760" y="4257092"/>
            <a:ext cx="1008112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>
            <a:stCxn id="5" idx="2"/>
            <a:endCxn id="11" idx="0"/>
          </p:cNvCxnSpPr>
          <p:nvPr/>
        </p:nvCxnSpPr>
        <p:spPr>
          <a:xfrm rot="5400000">
            <a:off x="3095836" y="4941168"/>
            <a:ext cx="10081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>
            <a:stCxn id="5" idx="2"/>
            <a:endCxn id="12" idx="0"/>
          </p:cNvCxnSpPr>
          <p:nvPr/>
        </p:nvCxnSpPr>
        <p:spPr>
          <a:xfrm rot="16200000" flipH="1">
            <a:off x="3779912" y="4257092"/>
            <a:ext cx="1008112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/>
          <p:cNvCxnSpPr>
            <a:stCxn id="5" idx="2"/>
            <a:endCxn id="13" idx="0"/>
          </p:cNvCxnSpPr>
          <p:nvPr/>
        </p:nvCxnSpPr>
        <p:spPr>
          <a:xfrm rot="16200000" flipH="1">
            <a:off x="4463988" y="3573016"/>
            <a:ext cx="1008112" cy="27363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/>
          <p:cNvCxnSpPr>
            <a:stCxn id="6" idx="2"/>
            <a:endCxn id="10" idx="0"/>
          </p:cNvCxnSpPr>
          <p:nvPr/>
        </p:nvCxnSpPr>
        <p:spPr>
          <a:xfrm rot="5400000">
            <a:off x="3095836" y="3573016"/>
            <a:ext cx="1008112" cy="273630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stCxn id="6" idx="2"/>
            <a:endCxn id="11" idx="0"/>
          </p:cNvCxnSpPr>
          <p:nvPr/>
        </p:nvCxnSpPr>
        <p:spPr>
          <a:xfrm rot="5400000">
            <a:off x="3779912" y="4257092"/>
            <a:ext cx="1008112" cy="136815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>
            <a:stCxn id="6" idx="2"/>
            <a:endCxn id="12" idx="0"/>
          </p:cNvCxnSpPr>
          <p:nvPr/>
        </p:nvCxnSpPr>
        <p:spPr>
          <a:xfrm rot="5400000">
            <a:off x="4463988" y="4941168"/>
            <a:ext cx="1008112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>
            <a:stCxn id="6" idx="2"/>
            <a:endCxn id="13" idx="0"/>
          </p:cNvCxnSpPr>
          <p:nvPr/>
        </p:nvCxnSpPr>
        <p:spPr>
          <a:xfrm rot="16200000" flipH="1">
            <a:off x="5148064" y="4257092"/>
            <a:ext cx="1008112" cy="136815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>
            <a:stCxn id="7" idx="2"/>
            <a:endCxn id="10" idx="0"/>
          </p:cNvCxnSpPr>
          <p:nvPr/>
        </p:nvCxnSpPr>
        <p:spPr>
          <a:xfrm rot="5400000">
            <a:off x="3779912" y="2888940"/>
            <a:ext cx="1008112" cy="4104456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>
            <a:stCxn id="7" idx="2"/>
            <a:endCxn id="11" idx="0"/>
          </p:cNvCxnSpPr>
          <p:nvPr/>
        </p:nvCxnSpPr>
        <p:spPr>
          <a:xfrm rot="5400000">
            <a:off x="4463988" y="3573016"/>
            <a:ext cx="1008112" cy="273630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>
            <a:stCxn id="7" idx="2"/>
            <a:endCxn id="12" idx="0"/>
          </p:cNvCxnSpPr>
          <p:nvPr/>
        </p:nvCxnSpPr>
        <p:spPr>
          <a:xfrm rot="5400000">
            <a:off x="5148064" y="4257092"/>
            <a:ext cx="1008112" cy="136815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/>
          <p:cNvCxnSpPr>
            <a:stCxn id="7" idx="2"/>
            <a:endCxn id="13" idx="0"/>
          </p:cNvCxnSpPr>
          <p:nvPr/>
        </p:nvCxnSpPr>
        <p:spPr>
          <a:xfrm rot="5400000">
            <a:off x="5832140" y="4941168"/>
            <a:ext cx="1008112" cy="158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ço Reservado para Número de Slid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676456" cy="536145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Note que, para cada linguagem diferente, seria necessária uma maneira diferente de fazer suas instruções serem executadas. Isso para </a:t>
            </a:r>
            <a:r>
              <a:rPr lang="pt-BR" u="sng" dirty="0"/>
              <a:t>cada</a:t>
            </a:r>
            <a:r>
              <a:rPr lang="pt-BR" dirty="0"/>
              <a:t> processador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Para cada nova linguagem ou novo processador, já haveria uma nova necessidade para que o programa fosse executado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No total, teríamos m*n</a:t>
            </a:r>
          </a:p>
          <a:p>
            <a:pPr>
              <a:buNone/>
            </a:pPr>
            <a:r>
              <a:rPr lang="pt-BR" dirty="0"/>
              <a:t>necessidades diferentes!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0"/>
            <a:ext cx="8291264" cy="61261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Todas aquelas etapas servem então para que, utilizando o conceito de </a:t>
            </a:r>
            <a:r>
              <a:rPr lang="pt-BR" i="1" dirty="0"/>
              <a:t>divisão e conquista</a:t>
            </a:r>
            <a:r>
              <a:rPr lang="pt-BR" dirty="0"/>
              <a:t>, os processadores não precisem “se preocupar” com linguagens, e vice-versa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As instruções complexas são reduzidas a instruções em uma linguagem simples, entendida por todos os processadores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1691680" y="3717032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" name="Retângulo 4"/>
          <p:cNvSpPr/>
          <p:nvPr/>
        </p:nvSpPr>
        <p:spPr>
          <a:xfrm>
            <a:off x="3059832" y="3717032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Pascal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4427984" y="3717032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Cobol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796136" y="3717032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C++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092280" y="3501008"/>
            <a:ext cx="12961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dirty="0"/>
              <a:t>.....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67544" y="3501008"/>
            <a:ext cx="6976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m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91680" y="5636186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Pentium 4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059832" y="5636186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I7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427984" y="5636186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Xeon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796136" y="5636186"/>
            <a:ext cx="10801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AMD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164288" y="5420162"/>
            <a:ext cx="9941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.....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39552" y="5420162"/>
            <a:ext cx="5212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n</a:t>
            </a:r>
          </a:p>
        </p:txBody>
      </p:sp>
      <p:sp>
        <p:nvSpPr>
          <p:cNvPr id="32" name="Elipse 31"/>
          <p:cNvSpPr/>
          <p:nvPr/>
        </p:nvSpPr>
        <p:spPr>
          <a:xfrm>
            <a:off x="1043608" y="4653136"/>
            <a:ext cx="7560840" cy="57606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34" name="Conector de seta reta 33"/>
          <p:cNvCxnSpPr>
            <a:stCxn id="4" idx="2"/>
          </p:cNvCxnSpPr>
          <p:nvPr/>
        </p:nvCxnSpPr>
        <p:spPr>
          <a:xfrm rot="16200000" flipH="1">
            <a:off x="2033718" y="4491118"/>
            <a:ext cx="432048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>
            <a:stCxn id="5" idx="2"/>
          </p:cNvCxnSpPr>
          <p:nvPr/>
        </p:nvCxnSpPr>
        <p:spPr>
          <a:xfrm rot="16200000" flipH="1">
            <a:off x="3437874" y="4455114"/>
            <a:ext cx="36004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/>
          <p:cNvCxnSpPr>
            <a:stCxn id="6" idx="2"/>
          </p:cNvCxnSpPr>
          <p:nvPr/>
        </p:nvCxnSpPr>
        <p:spPr>
          <a:xfrm rot="5400000">
            <a:off x="4770022" y="4455114"/>
            <a:ext cx="36004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>
            <a:stCxn id="7" idx="2"/>
          </p:cNvCxnSpPr>
          <p:nvPr/>
        </p:nvCxnSpPr>
        <p:spPr>
          <a:xfrm rot="5400000">
            <a:off x="6138174" y="4455114"/>
            <a:ext cx="360040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>
            <a:stCxn id="32" idx="4"/>
            <a:endCxn id="10" idx="0"/>
          </p:cNvCxnSpPr>
          <p:nvPr/>
        </p:nvCxnSpPr>
        <p:spPr>
          <a:xfrm rot="5400000">
            <a:off x="3324391" y="4136549"/>
            <a:ext cx="406986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>
            <a:stCxn id="32" idx="4"/>
            <a:endCxn id="11" idx="0"/>
          </p:cNvCxnSpPr>
          <p:nvPr/>
        </p:nvCxnSpPr>
        <p:spPr>
          <a:xfrm rot="5400000">
            <a:off x="4008467" y="4820625"/>
            <a:ext cx="40698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/>
          <p:cNvCxnSpPr>
            <a:stCxn id="32" idx="4"/>
            <a:endCxn id="12" idx="0"/>
          </p:cNvCxnSpPr>
          <p:nvPr/>
        </p:nvCxnSpPr>
        <p:spPr>
          <a:xfrm rot="16200000" flipH="1">
            <a:off x="4692543" y="5360685"/>
            <a:ext cx="40698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de seta reta 48"/>
          <p:cNvCxnSpPr>
            <a:stCxn id="32" idx="4"/>
            <a:endCxn id="13" idx="0"/>
          </p:cNvCxnSpPr>
          <p:nvPr/>
        </p:nvCxnSpPr>
        <p:spPr>
          <a:xfrm rot="16200000" flipH="1">
            <a:off x="5376619" y="4676609"/>
            <a:ext cx="406986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ço Reservado para Número de Slid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748464" cy="593752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 Agora, são apenas m+n maneiras </a:t>
            </a:r>
          </a:p>
          <a:p>
            <a:pPr>
              <a:buNone/>
            </a:pPr>
            <a:r>
              <a:rPr lang="pt-BR" dirty="0"/>
              <a:t>    diferentes de execução de programas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Intuitivamente, temos um custo maior por ter tantas etapas... mas não é bem assim. Dos níveis N5 até N3, o custo muitas vezes nem chega ao usuário, pois o software é compilado antes de chegar até ele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É importante ressaltar que uma instrução em L2 não pode nunca ser diretamente executada no nível N0.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Depois de N2, não ocorre mais tradução, apenas </a:t>
            </a:r>
            <a:r>
              <a:rPr lang="pt-BR" u="sng" dirty="0"/>
              <a:t>interpretação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352928" cy="640871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Na interpretação, as instruções são apenas convertidas nas ordens em que serão executadas, o que acontece de N1 para N0 no esquema apresentado anteriormente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Relembrando:</a:t>
            </a:r>
          </a:p>
          <a:p>
            <a:pPr>
              <a:buNone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 A seguir, uma melhor representação das etapas de um programa até que ele esteja em L2</a:t>
            </a:r>
          </a:p>
        </p:txBody>
      </p:sp>
      <p:sp>
        <p:nvSpPr>
          <p:cNvPr id="4" name="Retângulo 3"/>
          <p:cNvSpPr/>
          <p:nvPr/>
        </p:nvSpPr>
        <p:spPr>
          <a:xfrm>
            <a:off x="2627784" y="2492896"/>
            <a:ext cx="28803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Macroprogramação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627784" y="3573016"/>
            <a:ext cx="28803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Microprogramação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627784" y="4653136"/>
            <a:ext cx="28803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Circuitos digitais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508104" y="2852936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L2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08104" y="3933056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L1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508104" y="5013176"/>
            <a:ext cx="115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Instruções</a:t>
            </a:r>
          </a:p>
        </p:txBody>
      </p:sp>
      <p:cxnSp>
        <p:nvCxnSpPr>
          <p:cNvPr id="11" name="Conector de seta reta 10"/>
          <p:cNvCxnSpPr>
            <a:stCxn id="4" idx="2"/>
            <a:endCxn id="5" idx="0"/>
          </p:cNvCxnSpPr>
          <p:nvPr/>
        </p:nvCxnSpPr>
        <p:spPr>
          <a:xfrm rot="5400000">
            <a:off x="3815916" y="3320988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stCxn id="5" idx="2"/>
            <a:endCxn id="6" idx="0"/>
          </p:cNvCxnSpPr>
          <p:nvPr/>
        </p:nvCxnSpPr>
        <p:spPr>
          <a:xfrm rot="5400000">
            <a:off x="3815916" y="4401108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139952" y="3140968"/>
            <a:ext cx="1453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Interpretação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139952" y="422108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Execução</a:t>
            </a:r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ipse 56"/>
          <p:cNvSpPr/>
          <p:nvPr/>
        </p:nvSpPr>
        <p:spPr>
          <a:xfrm>
            <a:off x="395536" y="4437112"/>
            <a:ext cx="2880320" cy="1800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707904" y="404664"/>
            <a:ext cx="1728192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____________________________________________________</a:t>
            </a:r>
          </a:p>
        </p:txBody>
      </p:sp>
      <p:cxnSp>
        <p:nvCxnSpPr>
          <p:cNvPr id="7" name="Conector de seta reta 6"/>
          <p:cNvCxnSpPr>
            <a:stCxn id="5" idx="2"/>
            <a:endCxn id="16" idx="0"/>
          </p:cNvCxnSpPr>
          <p:nvPr/>
        </p:nvCxnSpPr>
        <p:spPr>
          <a:xfrm rot="5400000">
            <a:off x="4175956" y="2168860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>
            <a:endCxn id="13" idx="0"/>
          </p:cNvCxnSpPr>
          <p:nvPr/>
        </p:nvCxnSpPr>
        <p:spPr>
          <a:xfrm rot="10800000" flipV="1">
            <a:off x="2915816" y="1772816"/>
            <a:ext cx="165618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>
            <a:stCxn id="5" idx="2"/>
            <a:endCxn id="17" idx="0"/>
          </p:cNvCxnSpPr>
          <p:nvPr/>
        </p:nvCxnSpPr>
        <p:spPr>
          <a:xfrm rot="16200000" flipH="1">
            <a:off x="5040052" y="1304764"/>
            <a:ext cx="792088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 12"/>
          <p:cNvSpPr/>
          <p:nvPr/>
        </p:nvSpPr>
        <p:spPr>
          <a:xfrm>
            <a:off x="2411760" y="2564904"/>
            <a:ext cx="100811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4067944" y="2564904"/>
            <a:ext cx="100811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5796136" y="2564904"/>
            <a:ext cx="100811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563888" y="2636912"/>
            <a:ext cx="40748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dirty="0"/>
              <a:t>+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5220072" y="2636912"/>
            <a:ext cx="40748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dirty="0"/>
              <a:t>+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7092280" y="2636912"/>
            <a:ext cx="1368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+ .......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827584" y="2636912"/>
            <a:ext cx="1368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....... +</a:t>
            </a:r>
          </a:p>
        </p:txBody>
      </p:sp>
      <p:cxnSp>
        <p:nvCxnSpPr>
          <p:cNvPr id="26" name="Conector de seta reta 25"/>
          <p:cNvCxnSpPr>
            <a:stCxn id="5" idx="2"/>
          </p:cNvCxnSpPr>
          <p:nvPr/>
        </p:nvCxnSpPr>
        <p:spPr>
          <a:xfrm rot="5400000">
            <a:off x="2807804" y="728700"/>
            <a:ext cx="720080" cy="2808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>
            <a:stCxn id="5" idx="2"/>
          </p:cNvCxnSpPr>
          <p:nvPr/>
        </p:nvCxnSpPr>
        <p:spPr>
          <a:xfrm rot="16200000" flipH="1">
            <a:off x="5688124" y="656692"/>
            <a:ext cx="792088" cy="3024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rma livre 38"/>
          <p:cNvSpPr/>
          <p:nvPr/>
        </p:nvSpPr>
        <p:spPr>
          <a:xfrm>
            <a:off x="595745" y="3560618"/>
            <a:ext cx="7883237" cy="376382"/>
          </a:xfrm>
          <a:custGeom>
            <a:avLst/>
            <a:gdLst>
              <a:gd name="connsiteX0" fmla="*/ 0 w 7883237"/>
              <a:gd name="connsiteY0" fmla="*/ 13855 h 376382"/>
              <a:gd name="connsiteX1" fmla="*/ 3990110 w 7883237"/>
              <a:gd name="connsiteY1" fmla="*/ 374073 h 376382"/>
              <a:gd name="connsiteX2" fmla="*/ 7883237 w 7883237"/>
              <a:gd name="connsiteY2" fmla="*/ 0 h 37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83237" h="376382">
                <a:moveTo>
                  <a:pt x="0" y="13855"/>
                </a:moveTo>
                <a:cubicBezTo>
                  <a:pt x="1338118" y="195118"/>
                  <a:pt x="2676237" y="376382"/>
                  <a:pt x="3990110" y="374073"/>
                </a:cubicBezTo>
                <a:cubicBezTo>
                  <a:pt x="5303983" y="371764"/>
                  <a:pt x="6593610" y="185882"/>
                  <a:pt x="788323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1" name="Conector de seta reta 40"/>
          <p:cNvCxnSpPr>
            <a:endCxn id="44" idx="0"/>
          </p:cNvCxnSpPr>
          <p:nvPr/>
        </p:nvCxnSpPr>
        <p:spPr>
          <a:xfrm>
            <a:off x="4572000" y="400506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ângulo 43"/>
          <p:cNvSpPr/>
          <p:nvPr/>
        </p:nvSpPr>
        <p:spPr>
          <a:xfrm>
            <a:off x="3779912" y="4365104"/>
            <a:ext cx="1584176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010010101101001010101010101011100110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...</a:t>
            </a:r>
          </a:p>
        </p:txBody>
      </p:sp>
      <p:cxnSp>
        <p:nvCxnSpPr>
          <p:cNvPr id="50" name="Conector de seta reta 49"/>
          <p:cNvCxnSpPr>
            <a:stCxn id="44" idx="2"/>
            <a:endCxn id="51" idx="0"/>
          </p:cNvCxnSpPr>
          <p:nvPr/>
        </p:nvCxnSpPr>
        <p:spPr>
          <a:xfrm rot="5400000">
            <a:off x="4391980" y="5625244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ângulo 50"/>
          <p:cNvSpPr/>
          <p:nvPr/>
        </p:nvSpPr>
        <p:spPr>
          <a:xfrm>
            <a:off x="3779912" y="5805264"/>
            <a:ext cx="15841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101101010101010100101101...</a:t>
            </a:r>
          </a:p>
        </p:txBody>
      </p:sp>
      <p:sp>
        <p:nvSpPr>
          <p:cNvPr id="52" name="CaixaDeTexto 51"/>
          <p:cNvSpPr txBox="1"/>
          <p:nvPr/>
        </p:nvSpPr>
        <p:spPr>
          <a:xfrm>
            <a:off x="5580112" y="476672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L5</a:t>
            </a:r>
          </a:p>
        </p:txBody>
      </p:sp>
      <p:sp>
        <p:nvSpPr>
          <p:cNvPr id="53" name="CaixaDeTexto 52"/>
          <p:cNvSpPr txBox="1"/>
          <p:nvPr/>
        </p:nvSpPr>
        <p:spPr>
          <a:xfrm>
            <a:off x="8460432" y="2780928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L4</a:t>
            </a:r>
          </a:p>
        </p:txBody>
      </p:sp>
      <p:sp>
        <p:nvSpPr>
          <p:cNvPr id="54" name="CaixaDeTexto 53"/>
          <p:cNvSpPr txBox="1"/>
          <p:nvPr/>
        </p:nvSpPr>
        <p:spPr>
          <a:xfrm>
            <a:off x="5580112" y="458112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L3 -&gt; L2 + L1</a:t>
            </a:r>
          </a:p>
        </p:txBody>
      </p:sp>
      <p:sp>
        <p:nvSpPr>
          <p:cNvPr id="55" name="CaixaDeTexto 54"/>
          <p:cNvSpPr txBox="1"/>
          <p:nvPr/>
        </p:nvSpPr>
        <p:spPr>
          <a:xfrm>
            <a:off x="5652120" y="580526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L2</a:t>
            </a:r>
          </a:p>
        </p:txBody>
      </p:sp>
      <p:sp>
        <p:nvSpPr>
          <p:cNvPr id="56" name="CaixaDeTexto 55"/>
          <p:cNvSpPr txBox="1"/>
          <p:nvPr/>
        </p:nvSpPr>
        <p:spPr>
          <a:xfrm>
            <a:off x="683568" y="4725144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programa em L3 tem também os endereços de memória envolvidos no processo</a:t>
            </a:r>
          </a:p>
        </p:txBody>
      </p:sp>
      <p:sp>
        <p:nvSpPr>
          <p:cNvPr id="30" name="Elipse 29"/>
          <p:cNvSpPr/>
          <p:nvPr/>
        </p:nvSpPr>
        <p:spPr>
          <a:xfrm>
            <a:off x="3707904" y="1916832"/>
            <a:ext cx="1656184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3851920" y="19888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Compilação</a:t>
            </a:r>
          </a:p>
        </p:txBody>
      </p:sp>
      <p:sp>
        <p:nvSpPr>
          <p:cNvPr id="32" name="Elipse 31"/>
          <p:cNvSpPr/>
          <p:nvPr/>
        </p:nvSpPr>
        <p:spPr>
          <a:xfrm>
            <a:off x="3707904" y="3501008"/>
            <a:ext cx="1656184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3923928" y="357301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Montagem</a:t>
            </a:r>
          </a:p>
        </p:txBody>
      </p:sp>
      <p:sp>
        <p:nvSpPr>
          <p:cNvPr id="34" name="Espaço Reservado para Número de Slide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88640"/>
            <a:ext cx="8496944" cy="64087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Com o conceito de linguagens (L1, L2, L3 </a:t>
            </a:r>
            <a:r>
              <a:rPr lang="pt-BR" dirty="0" err="1"/>
              <a:t>etc</a:t>
            </a:r>
            <a:r>
              <a:rPr lang="pt-BR" dirty="0"/>
              <a:t>) apresentado, temos também o conceito de máquinas virtuais. Por exemplo: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915816" y="5373216"/>
            <a:ext cx="2664296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Circuitos digitais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15816" y="4005064"/>
            <a:ext cx="2664296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Microprogramação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915816" y="2636912"/>
            <a:ext cx="2664296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Macroprogramação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8" name="Conector de seta reta 7"/>
          <p:cNvCxnSpPr>
            <a:stCxn id="6" idx="2"/>
            <a:endCxn id="5" idx="0"/>
          </p:cNvCxnSpPr>
          <p:nvPr/>
        </p:nvCxnSpPr>
        <p:spPr>
          <a:xfrm rot="5400000">
            <a:off x="3959932" y="3717032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>
            <a:stCxn id="5" idx="2"/>
            <a:endCxn id="4" idx="0"/>
          </p:cNvCxnSpPr>
          <p:nvPr/>
        </p:nvCxnSpPr>
        <p:spPr>
          <a:xfrm rot="5400000">
            <a:off x="3959932" y="5085184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508104" y="342900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L2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508104" y="4797152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580112" y="6021288"/>
            <a:ext cx="115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Instruções</a:t>
            </a:r>
          </a:p>
        </p:txBody>
      </p:sp>
      <p:cxnSp>
        <p:nvCxnSpPr>
          <p:cNvPr id="17" name="Conector em curva 16"/>
          <p:cNvCxnSpPr>
            <a:stCxn id="19" idx="3"/>
          </p:cNvCxnSpPr>
          <p:nvPr/>
        </p:nvCxnSpPr>
        <p:spPr>
          <a:xfrm flipV="1">
            <a:off x="5787135" y="5301208"/>
            <a:ext cx="1233137" cy="54006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7020272" y="5157192"/>
            <a:ext cx="154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Máquina física</a:t>
            </a:r>
          </a:p>
        </p:txBody>
      </p:sp>
      <p:sp>
        <p:nvSpPr>
          <p:cNvPr id="19" name="Trapezóide 18"/>
          <p:cNvSpPr/>
          <p:nvPr/>
        </p:nvSpPr>
        <p:spPr>
          <a:xfrm>
            <a:off x="2555776" y="5229200"/>
            <a:ext cx="3384376" cy="1224136"/>
          </a:xfrm>
          <a:prstGeom prst="trapezoi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rapezóide 20"/>
          <p:cNvSpPr/>
          <p:nvPr/>
        </p:nvSpPr>
        <p:spPr>
          <a:xfrm>
            <a:off x="1979712" y="3861048"/>
            <a:ext cx="4536504" cy="2736304"/>
          </a:xfrm>
          <a:prstGeom prst="trapezoid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3" name="Conector em curva 22"/>
          <p:cNvCxnSpPr>
            <a:stCxn id="21" idx="3"/>
            <a:endCxn id="28" idx="1"/>
          </p:cNvCxnSpPr>
          <p:nvPr/>
        </p:nvCxnSpPr>
        <p:spPr>
          <a:xfrm flipV="1">
            <a:off x="6174178" y="4477762"/>
            <a:ext cx="846094" cy="75143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/>
          <p:cNvSpPr txBox="1"/>
          <p:nvPr/>
        </p:nvSpPr>
        <p:spPr>
          <a:xfrm>
            <a:off x="7020272" y="429309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F0"/>
                </a:solidFill>
              </a:rPr>
              <a:t>Máquina virtual L2</a:t>
            </a:r>
          </a:p>
        </p:txBody>
      </p:sp>
      <p:sp>
        <p:nvSpPr>
          <p:cNvPr id="41" name="Trapezóide 40"/>
          <p:cNvSpPr/>
          <p:nvPr/>
        </p:nvSpPr>
        <p:spPr>
          <a:xfrm>
            <a:off x="1619672" y="2420888"/>
            <a:ext cx="5184576" cy="4248472"/>
          </a:xfrm>
          <a:prstGeom prst="trapezoi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3" name="Conector em curva 42"/>
          <p:cNvCxnSpPr>
            <a:stCxn id="41" idx="3"/>
          </p:cNvCxnSpPr>
          <p:nvPr/>
        </p:nvCxnSpPr>
        <p:spPr>
          <a:xfrm flipV="1">
            <a:off x="6273189" y="3573016"/>
            <a:ext cx="1035115" cy="972108"/>
          </a:xfrm>
          <a:prstGeom prst="curved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/>
          <p:cNvSpPr txBox="1"/>
          <p:nvPr/>
        </p:nvSpPr>
        <p:spPr>
          <a:xfrm>
            <a:off x="7308304" y="3212976"/>
            <a:ext cx="136815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Máquina virtual L3</a:t>
            </a:r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Generalizando para o topo, temos: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55776" y="1340768"/>
            <a:ext cx="2952328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Linguagem de programação de alto nível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508104" y="2348880"/>
            <a:ext cx="432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L5</a:t>
            </a:r>
          </a:p>
        </p:txBody>
      </p:sp>
      <p:cxnSp>
        <p:nvCxnSpPr>
          <p:cNvPr id="10" name="Conector de seta reta 9"/>
          <p:cNvCxnSpPr>
            <a:stCxn id="4" idx="2"/>
          </p:cNvCxnSpPr>
          <p:nvPr/>
        </p:nvCxnSpPr>
        <p:spPr>
          <a:xfrm rot="16200000" flipH="1">
            <a:off x="3617894" y="2906942"/>
            <a:ext cx="864096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067944" y="2636912"/>
            <a:ext cx="128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Compilação</a:t>
            </a:r>
          </a:p>
        </p:txBody>
      </p:sp>
      <p:sp>
        <p:nvSpPr>
          <p:cNvPr id="13" name="Trapezóide 12"/>
          <p:cNvSpPr/>
          <p:nvPr/>
        </p:nvSpPr>
        <p:spPr>
          <a:xfrm>
            <a:off x="2339752" y="3140968"/>
            <a:ext cx="3456384" cy="3528392"/>
          </a:xfrm>
          <a:prstGeom prst="trapezoi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851920" y="3501009"/>
            <a:ext cx="5040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  <a:p>
            <a:pPr algn="ctr"/>
            <a:r>
              <a:rPr lang="pt-BR" sz="2000" dirty="0"/>
              <a:t>.</a:t>
            </a:r>
          </a:p>
        </p:txBody>
      </p:sp>
      <p:cxnSp>
        <p:nvCxnSpPr>
          <p:cNvPr id="17" name="Conector em curva 16"/>
          <p:cNvCxnSpPr>
            <a:stCxn id="13" idx="3"/>
          </p:cNvCxnSpPr>
          <p:nvPr/>
        </p:nvCxnSpPr>
        <p:spPr>
          <a:xfrm>
            <a:off x="5364088" y="4905164"/>
            <a:ext cx="1584176" cy="900100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6948264" y="5373216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Máquina virtual à vista do usuário</a:t>
            </a:r>
          </a:p>
        </p:txBody>
      </p:sp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Abstração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00141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Considere o seguinte esquema: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27584" y="1916832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" name="Retângulo 4"/>
          <p:cNvSpPr/>
          <p:nvPr/>
        </p:nvSpPr>
        <p:spPr>
          <a:xfrm>
            <a:off x="3851920" y="1916832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/>
                </a:solidFill>
              </a:rPr>
              <a:t>Pascal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7020272" y="1916832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dirty="0">
                <a:solidFill>
                  <a:schemeClr val="tx1"/>
                </a:solidFill>
              </a:rPr>
              <a:t>Java</a:t>
            </a:r>
          </a:p>
        </p:txBody>
      </p:sp>
      <p:sp>
        <p:nvSpPr>
          <p:cNvPr id="7" name="Retângulo 6"/>
          <p:cNvSpPr/>
          <p:nvPr/>
        </p:nvSpPr>
        <p:spPr>
          <a:xfrm>
            <a:off x="1547664" y="3645024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Windows</a:t>
            </a:r>
          </a:p>
        </p:txBody>
      </p:sp>
      <p:sp>
        <p:nvSpPr>
          <p:cNvPr id="8" name="Retângulo 7"/>
          <p:cNvSpPr/>
          <p:nvPr/>
        </p:nvSpPr>
        <p:spPr>
          <a:xfrm>
            <a:off x="3347864" y="3645024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solidFill>
                  <a:schemeClr val="tx1"/>
                </a:solidFill>
              </a:rPr>
              <a:t>Linux</a:t>
            </a:r>
          </a:p>
        </p:txBody>
      </p:sp>
      <p:sp>
        <p:nvSpPr>
          <p:cNvPr id="9" name="Retângulo 8"/>
          <p:cNvSpPr/>
          <p:nvPr/>
        </p:nvSpPr>
        <p:spPr>
          <a:xfrm>
            <a:off x="899592" y="5373216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solidFill>
                  <a:schemeClr val="tx1"/>
                </a:solidFill>
              </a:rPr>
              <a:t>Processador 1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915816" y="5373216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solidFill>
                  <a:schemeClr val="tx1"/>
                </a:solidFill>
              </a:rPr>
              <a:t>Processador 2</a:t>
            </a:r>
          </a:p>
        </p:txBody>
      </p:sp>
      <p:cxnSp>
        <p:nvCxnSpPr>
          <p:cNvPr id="12" name="Conector de seta reta 11"/>
          <p:cNvCxnSpPr>
            <a:stCxn id="4" idx="2"/>
            <a:endCxn id="7" idx="0"/>
          </p:cNvCxnSpPr>
          <p:nvPr/>
        </p:nvCxnSpPr>
        <p:spPr>
          <a:xfrm rot="16200000" flipH="1">
            <a:off x="1187624" y="2708920"/>
            <a:ext cx="115212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stCxn id="4" idx="2"/>
            <a:endCxn id="8" idx="0"/>
          </p:cNvCxnSpPr>
          <p:nvPr/>
        </p:nvCxnSpPr>
        <p:spPr>
          <a:xfrm rot="16200000" flipH="1">
            <a:off x="2087724" y="1808820"/>
            <a:ext cx="1152128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>
            <a:stCxn id="5" idx="2"/>
            <a:endCxn id="7" idx="0"/>
          </p:cNvCxnSpPr>
          <p:nvPr/>
        </p:nvCxnSpPr>
        <p:spPr>
          <a:xfrm rot="5400000">
            <a:off x="2699792" y="1916832"/>
            <a:ext cx="1152128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>
            <a:stCxn id="5" idx="2"/>
            <a:endCxn id="8" idx="0"/>
          </p:cNvCxnSpPr>
          <p:nvPr/>
        </p:nvCxnSpPr>
        <p:spPr>
          <a:xfrm rot="5400000">
            <a:off x="3599892" y="2816932"/>
            <a:ext cx="115212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stCxn id="7" idx="2"/>
            <a:endCxn id="9" idx="0"/>
          </p:cNvCxnSpPr>
          <p:nvPr/>
        </p:nvCxnSpPr>
        <p:spPr>
          <a:xfrm rot="5400000">
            <a:off x="1223628" y="4473116"/>
            <a:ext cx="115212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>
            <a:stCxn id="8" idx="2"/>
            <a:endCxn id="10" idx="0"/>
          </p:cNvCxnSpPr>
          <p:nvPr/>
        </p:nvCxnSpPr>
        <p:spPr>
          <a:xfrm rot="5400000">
            <a:off x="3131840" y="4581128"/>
            <a:ext cx="115212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>
            <a:stCxn id="7" idx="2"/>
            <a:endCxn id="10" idx="0"/>
          </p:cNvCxnSpPr>
          <p:nvPr/>
        </p:nvCxnSpPr>
        <p:spPr>
          <a:xfrm rot="16200000" flipH="1">
            <a:off x="2231740" y="4113076"/>
            <a:ext cx="115212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>
            <a:stCxn id="8" idx="2"/>
            <a:endCxn id="9" idx="0"/>
          </p:cNvCxnSpPr>
          <p:nvPr/>
        </p:nvCxnSpPr>
        <p:spPr>
          <a:xfrm rot="5400000">
            <a:off x="2123728" y="3573016"/>
            <a:ext cx="115212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827584" y="2996952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Compilador A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763688" y="2564904"/>
            <a:ext cx="10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Compilador B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4211960" y="2852936"/>
            <a:ext cx="1040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Compilador D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2987824" y="2564904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Compilador C</a:t>
            </a:r>
          </a:p>
        </p:txBody>
      </p:sp>
      <p:sp>
        <p:nvSpPr>
          <p:cNvPr id="32" name="Elipse 31"/>
          <p:cNvSpPr/>
          <p:nvPr/>
        </p:nvSpPr>
        <p:spPr>
          <a:xfrm>
            <a:off x="5399584" y="4725144"/>
            <a:ext cx="3744416" cy="19442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5940152" y="4941168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Política de compatibilidade da Intel: todas as instruções entendidas por um Pentium 4 são entendidas também pelo I7 (mais avançado)</a:t>
            </a:r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26</a:t>
            </a:fld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76672"/>
            <a:ext cx="8964488" cy="58772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 Vimos anteriormente que os compiladores A, B, C e D não são necessariamente diferentes, assim como os processadores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Porém, com processadores que não sejam da Intel, é possível que sejam necessários diferentes compiladores para cada situação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u="sng" dirty="0"/>
              <a:t>A linguagem Java, teoricamente, não possui restrições de plataforma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Veremos a seguir que ela utiliza</a:t>
            </a:r>
          </a:p>
          <a:p>
            <a:pPr>
              <a:buNone/>
            </a:pPr>
            <a:r>
              <a:rPr lang="pt-BR" dirty="0"/>
              <a:t>	uma espécie de disfarce...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fld id="{11C9E924-6C27-47C1-A62C-30153C46204C}" type="slidenum">
              <a:rPr lang="pt-BR" b="1" smtClean="0">
                <a:solidFill>
                  <a:schemeClr val="bg1"/>
                </a:solidFill>
              </a:rPr>
              <a:pPr/>
              <a:t>27</a:t>
            </a:fld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6858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Através da </a:t>
            </a:r>
            <a:r>
              <a:rPr lang="pt-BR" i="1" u="sng" dirty="0"/>
              <a:t>abstração</a:t>
            </a:r>
            <a:r>
              <a:rPr lang="pt-BR" dirty="0"/>
              <a:t>, a JVM (Java Virtual Machine) “esconde” as complexidades que envolvem as plataformas</a:t>
            </a:r>
            <a:endParaRPr lang="pt-BR" i="1" u="sng" dirty="0"/>
          </a:p>
        </p:txBody>
      </p:sp>
      <p:sp>
        <p:nvSpPr>
          <p:cNvPr id="4" name="Retângulo 3"/>
          <p:cNvSpPr/>
          <p:nvPr/>
        </p:nvSpPr>
        <p:spPr>
          <a:xfrm>
            <a:off x="2411760" y="1988840"/>
            <a:ext cx="2184317" cy="10118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Java</a:t>
            </a:r>
          </a:p>
        </p:txBody>
      </p:sp>
      <p:sp>
        <p:nvSpPr>
          <p:cNvPr id="6" name="Retângulo 5"/>
          <p:cNvSpPr/>
          <p:nvPr/>
        </p:nvSpPr>
        <p:spPr>
          <a:xfrm>
            <a:off x="4932040" y="3789040"/>
            <a:ext cx="2184317" cy="1155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____________________________________________________________________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411760" y="5157192"/>
            <a:ext cx="2184317" cy="10118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JVM</a:t>
            </a:r>
          </a:p>
        </p:txBody>
      </p:sp>
      <p:cxnSp>
        <p:nvCxnSpPr>
          <p:cNvPr id="19" name="Forma 18"/>
          <p:cNvCxnSpPr>
            <a:stCxn id="6" idx="1"/>
            <a:endCxn id="7" idx="0"/>
          </p:cNvCxnSpPr>
          <p:nvPr/>
        </p:nvCxnSpPr>
        <p:spPr>
          <a:xfrm rot="10800000" flipV="1">
            <a:off x="3503920" y="4366980"/>
            <a:ext cx="1428121" cy="79021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220072" y="4941168"/>
            <a:ext cx="309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Java </a:t>
            </a:r>
            <a:r>
              <a:rPr lang="pt-BR" dirty="0" err="1"/>
              <a:t>ByteCode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 rot="19718297">
            <a:off x="3182457" y="4024511"/>
            <a:ext cx="2374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Interpretação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475656" y="1772816"/>
            <a:ext cx="6624736" cy="4824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5148064" y="2204864"/>
            <a:ext cx="1800199" cy="8640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__________________________________________</a:t>
            </a:r>
          </a:p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31" name="Conector de seta reta 30"/>
          <p:cNvCxnSpPr>
            <a:stCxn id="4" idx="3"/>
            <a:endCxn id="28" idx="1"/>
          </p:cNvCxnSpPr>
          <p:nvPr/>
        </p:nvCxnSpPr>
        <p:spPr>
          <a:xfrm>
            <a:off x="4596077" y="2494772"/>
            <a:ext cx="551987" cy="142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/>
          <p:cNvCxnSpPr>
            <a:endCxn id="6" idx="0"/>
          </p:cNvCxnSpPr>
          <p:nvPr/>
        </p:nvCxnSpPr>
        <p:spPr>
          <a:xfrm>
            <a:off x="6012160" y="3068959"/>
            <a:ext cx="12039" cy="720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4139952" y="6165304"/>
            <a:ext cx="214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Máquina Virtual Java</a:t>
            </a: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Hardware X Software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18457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Considere o esquema abaixo: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771800" y="1340768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771800" y="2276872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771800" y="3284984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771800" y="4221088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771800" y="5157192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228184" y="162880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N5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228184" y="2564904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N4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228184" y="357301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N3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228184" y="450912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N2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228184" y="5445224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N1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2771800" y="6137920"/>
            <a:ext cx="345638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228184" y="630932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N0</a:t>
            </a:r>
          </a:p>
        </p:txBody>
      </p:sp>
      <p:cxnSp>
        <p:nvCxnSpPr>
          <p:cNvPr id="17" name="Conector de seta reta 16"/>
          <p:cNvCxnSpPr>
            <a:stCxn id="4" idx="2"/>
            <a:endCxn id="5" idx="0"/>
          </p:cNvCxnSpPr>
          <p:nvPr/>
        </p:nvCxnSpPr>
        <p:spPr>
          <a:xfrm rot="5400000">
            <a:off x="4283968" y="2060848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>
            <a:endCxn id="6" idx="0"/>
          </p:cNvCxnSpPr>
          <p:nvPr/>
        </p:nvCxnSpPr>
        <p:spPr>
          <a:xfrm rot="5400000">
            <a:off x="4248758" y="3032162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rot="5400000">
            <a:off x="4284762" y="4004270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>
            <a:stCxn id="7" idx="2"/>
          </p:cNvCxnSpPr>
          <p:nvPr/>
        </p:nvCxnSpPr>
        <p:spPr>
          <a:xfrm rot="5400000">
            <a:off x="4283968" y="4941168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>
            <a:endCxn id="14" idx="0"/>
          </p:cNvCxnSpPr>
          <p:nvPr/>
        </p:nvCxnSpPr>
        <p:spPr>
          <a:xfrm flipH="1">
            <a:off x="4499992" y="5661248"/>
            <a:ext cx="1588" cy="476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/>
          <p:nvPr/>
        </p:nvCxnSpPr>
        <p:spPr>
          <a:xfrm rot="5400000" flipH="1" flipV="1">
            <a:off x="-36512" y="3933056"/>
            <a:ext cx="47525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 rot="16200000">
            <a:off x="379749" y="3732819"/>
            <a:ext cx="3110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i="1" dirty="0"/>
              <a:t>COMPLEXIDADE</a:t>
            </a:r>
          </a:p>
        </p:txBody>
      </p:sp>
      <p:sp>
        <p:nvSpPr>
          <p:cNvPr id="33" name="CaixaDeTexto 32"/>
          <p:cNvSpPr txBox="1"/>
          <p:nvPr/>
        </p:nvSpPr>
        <p:spPr>
          <a:xfrm rot="20924165">
            <a:off x="1285285" y="6386588"/>
            <a:ext cx="1081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hardware</a:t>
            </a:r>
          </a:p>
        </p:txBody>
      </p:sp>
      <p:sp>
        <p:nvSpPr>
          <p:cNvPr id="34" name="CaixaDeTexto 33"/>
          <p:cNvSpPr txBox="1"/>
          <p:nvPr/>
        </p:nvSpPr>
        <p:spPr>
          <a:xfrm rot="20820182">
            <a:off x="1220068" y="1561591"/>
            <a:ext cx="1009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software</a:t>
            </a:r>
          </a:p>
        </p:txBody>
      </p:sp>
      <p:sp>
        <p:nvSpPr>
          <p:cNvPr id="25" name="Espaço Reservado para Número de Slid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29</a:t>
            </a:fld>
            <a:endParaRPr lang="pt-B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686800" cy="586551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/>
              <a:t> Mas, complexidade de...? </a:t>
            </a:r>
            <a:r>
              <a:rPr lang="pt-BR" u="sng" dirty="0"/>
              <a:t>Funcionalidade</a:t>
            </a: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 Cabe ao arquiteto do sistema saber onde cada função deve ser implementada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Adição e multiplicação são sempre feitas em hardware, pois o desempenho é muito melhor. Mas então, por que não implementar tudo em hardware?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u="sng" dirty="0"/>
              <a:t>Custo</a:t>
            </a:r>
            <a:r>
              <a:rPr lang="pt-BR" dirty="0"/>
              <a:t> é a resposta. Operações mais sofisticadas, se implementadas todas em hardware, aumentariam demais o custo (circuitos demais)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30</a:t>
            </a:fld>
            <a:endParaRPr lang="pt-B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526102"/>
            <a:ext cx="8676456" cy="586551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 Não são poucos os circuitos necessários para implementar operações de soma e multiplicação em hardware. Agora imagine implementar um programa complexo inteiro usando apenas esses circuitos digitais!</a:t>
            </a:r>
          </a:p>
          <a:p>
            <a:pPr>
              <a:buFont typeface="Wingdings" pitchFamily="2" charset="2"/>
              <a:buChar char="Ø"/>
            </a:pPr>
            <a:r>
              <a:rPr lang="pt-BR" dirty="0"/>
              <a:t> Por outro lado, imagine também o gasto de tempo desnecessário que haveria se,</a:t>
            </a:r>
          </a:p>
          <a:p>
            <a:pPr>
              <a:buNone/>
            </a:pPr>
            <a:r>
              <a:rPr lang="pt-BR" dirty="0"/>
              <a:t>    para cada vez que precisássemos</a:t>
            </a:r>
          </a:p>
          <a:p>
            <a:pPr>
              <a:buNone/>
            </a:pPr>
            <a:r>
              <a:rPr lang="pt-BR" dirty="0"/>
              <a:t>    somar ou multiplicar, fosse necessário traduzir </a:t>
            </a:r>
          </a:p>
          <a:p>
            <a:pPr>
              <a:buNone/>
            </a:pPr>
            <a:r>
              <a:rPr lang="pt-BR" dirty="0"/>
              <a:t>    as instruções em software para hardware!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0"/>
            <a:ext cx="8435280" cy="6858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/>
              <a:t> Outra desvantagem de hardware é: se ocorrer algum problema físico com as peças, como reparar?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/>
              <a:t> Softwares são mais baratos e, caso haja algum erro, é muito mais fácil localizar e consertá-lo. Porém, como já foi citado, o desempenho é menor.</a:t>
            </a:r>
          </a:p>
        </p:txBody>
      </p:sp>
      <p:pic>
        <p:nvPicPr>
          <p:cNvPr id="4" name="Imagem 3" descr="hardware-f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628800"/>
            <a:ext cx="5832648" cy="2708920"/>
          </a:xfrm>
          <a:prstGeom prst="rect">
            <a:avLst/>
          </a:prstGeo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9E924-6C27-47C1-A62C-30153C46204C}" type="slidenum">
              <a:rPr lang="pt-BR" smtClean="0"/>
              <a:pPr/>
              <a:t>32</a:t>
            </a:fld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8921</TotalTime>
  <Words>1110</Words>
  <Application>Microsoft Office PowerPoint</Application>
  <PresentationFormat>Apresentação na tela (4:3)</PresentationFormat>
  <Paragraphs>285</Paragraphs>
  <Slides>32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0" baseType="lpstr">
      <vt:lpstr>ＭＳ Ｐゴシック</vt:lpstr>
      <vt:lpstr>Arial</vt:lpstr>
      <vt:lpstr>Arial Unicode MS</vt:lpstr>
      <vt:lpstr>Calibri</vt:lpstr>
      <vt:lpstr>Times New Roman</vt:lpstr>
      <vt:lpstr>Verdana</vt:lpstr>
      <vt:lpstr>Wingdings</vt:lpstr>
      <vt:lpstr>Tema do Office</vt:lpstr>
      <vt:lpstr> INSTITUTO FEDERAL  DO CEARÁ       Mauro Oliveira www.maurooliveira.com.br </vt:lpstr>
      <vt:lpstr>Arquitetura de Computadores  Aula 01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funciona um computador?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Tradução X Interpretação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Abstração</vt:lpstr>
      <vt:lpstr>Apresentação do PowerPoint</vt:lpstr>
      <vt:lpstr>Apresentação do PowerPoint</vt:lpstr>
      <vt:lpstr>Hardware X Software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Arquiteturas de Computadores</dc:title>
  <dc:creator>Cesa</dc:creator>
  <cp:lastModifiedBy>Mauro Oliveira</cp:lastModifiedBy>
  <cp:revision>805</cp:revision>
  <dcterms:created xsi:type="dcterms:W3CDTF">2011-08-21T03:46:44Z</dcterms:created>
  <dcterms:modified xsi:type="dcterms:W3CDTF">2017-05-29T18:34:58Z</dcterms:modified>
</cp:coreProperties>
</file>