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sldSz cx="9144000" cy="6858000" type="screen4x3"/>
  <p:notesSz cx="6858000" cy="9144000"/>
  <p:defaultTextStyle>
    <a:defPPr>
      <a:defRPr lang="en-GB"/>
    </a:defPPr>
    <a:lvl1pPr algn="ctr" defTabSz="449263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3200" kern="1200">
        <a:solidFill>
          <a:schemeClr val="bg1"/>
        </a:solidFill>
        <a:latin typeface="Times New Roman" pitchFamily="18" charset="0"/>
        <a:ea typeface="+mn-ea"/>
        <a:cs typeface="Lucida Sans Unicode" pitchFamily="34" charset="0"/>
      </a:defRPr>
    </a:lvl1pPr>
    <a:lvl2pPr marL="742950" indent="-285750" algn="ctr" defTabSz="449263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3200" kern="1200">
        <a:solidFill>
          <a:schemeClr val="bg1"/>
        </a:solidFill>
        <a:latin typeface="Times New Roman" pitchFamily="18" charset="0"/>
        <a:ea typeface="+mn-ea"/>
        <a:cs typeface="Lucida Sans Unicode" pitchFamily="34" charset="0"/>
      </a:defRPr>
    </a:lvl2pPr>
    <a:lvl3pPr marL="1143000" indent="-228600" algn="ctr" defTabSz="449263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3200" kern="1200">
        <a:solidFill>
          <a:schemeClr val="bg1"/>
        </a:solidFill>
        <a:latin typeface="Times New Roman" pitchFamily="18" charset="0"/>
        <a:ea typeface="+mn-ea"/>
        <a:cs typeface="Lucida Sans Unicode" pitchFamily="34" charset="0"/>
      </a:defRPr>
    </a:lvl3pPr>
    <a:lvl4pPr marL="1600200" indent="-228600" algn="ctr" defTabSz="449263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3200" kern="1200">
        <a:solidFill>
          <a:schemeClr val="bg1"/>
        </a:solidFill>
        <a:latin typeface="Times New Roman" pitchFamily="18" charset="0"/>
        <a:ea typeface="+mn-ea"/>
        <a:cs typeface="Lucida Sans Unicode" pitchFamily="34" charset="0"/>
      </a:defRPr>
    </a:lvl4pPr>
    <a:lvl5pPr marL="2057400" indent="-228600" algn="ctr" defTabSz="449263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3200" kern="1200">
        <a:solidFill>
          <a:schemeClr val="bg1"/>
        </a:solidFill>
        <a:latin typeface="Times New Roman" pitchFamily="18" charset="0"/>
        <a:ea typeface="+mn-ea"/>
        <a:cs typeface="Lucida Sans Unicode" pitchFamily="34" charset="0"/>
      </a:defRPr>
    </a:lvl5pPr>
    <a:lvl6pPr marL="2286000" algn="l" defTabSz="914400" rtl="0" eaLnBrk="1" latinLnBrk="0" hangingPunct="1">
      <a:defRPr sz="3200" kern="1200">
        <a:solidFill>
          <a:schemeClr val="bg1"/>
        </a:solidFill>
        <a:latin typeface="Times New Roman" pitchFamily="18" charset="0"/>
        <a:ea typeface="+mn-ea"/>
        <a:cs typeface="Lucida Sans Unicode" pitchFamily="34" charset="0"/>
      </a:defRPr>
    </a:lvl6pPr>
    <a:lvl7pPr marL="2743200" algn="l" defTabSz="914400" rtl="0" eaLnBrk="1" latinLnBrk="0" hangingPunct="1">
      <a:defRPr sz="3200" kern="1200">
        <a:solidFill>
          <a:schemeClr val="bg1"/>
        </a:solidFill>
        <a:latin typeface="Times New Roman" pitchFamily="18" charset="0"/>
        <a:ea typeface="+mn-ea"/>
        <a:cs typeface="Lucida Sans Unicode" pitchFamily="34" charset="0"/>
      </a:defRPr>
    </a:lvl7pPr>
    <a:lvl8pPr marL="3200400" algn="l" defTabSz="914400" rtl="0" eaLnBrk="1" latinLnBrk="0" hangingPunct="1">
      <a:defRPr sz="3200" kern="1200">
        <a:solidFill>
          <a:schemeClr val="bg1"/>
        </a:solidFill>
        <a:latin typeface="Times New Roman" pitchFamily="18" charset="0"/>
        <a:ea typeface="+mn-ea"/>
        <a:cs typeface="Lucida Sans Unicode" pitchFamily="34" charset="0"/>
      </a:defRPr>
    </a:lvl8pPr>
    <a:lvl9pPr marL="3657600" algn="l" defTabSz="914400" rtl="0" eaLnBrk="1" latinLnBrk="0" hangingPunct="1">
      <a:defRPr sz="3200" kern="1200">
        <a:solidFill>
          <a:schemeClr val="bg1"/>
        </a:solidFill>
        <a:latin typeface="Times New Roman" pitchFamily="18" charset="0"/>
        <a:ea typeface="+mn-ea"/>
        <a:cs typeface="Lucida Sans Unicode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-1110" y="-78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744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2050" name="Text Box 2"/>
          <p:cNvSpPr txBox="1">
            <a:spLocks noChangeArrowheads="1"/>
          </p:cNvSpPr>
          <p:nvPr/>
        </p:nvSpPr>
        <p:spPr bwMode="auto">
          <a:xfrm>
            <a:off x="0" y="0"/>
            <a:ext cx="29718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2051" name="Text Box 3"/>
          <p:cNvSpPr txBox="1">
            <a:spLocks noChangeArrowheads="1"/>
          </p:cNvSpPr>
          <p:nvPr/>
        </p:nvSpPr>
        <p:spPr bwMode="auto">
          <a:xfrm>
            <a:off x="3886200" y="0"/>
            <a:ext cx="29718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2052" name="Rectangle 4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0413" cy="3427413"/>
          </a:xfrm>
          <a:prstGeom prst="rect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053" name="Rectangle 5"/>
          <p:cNvSpPr>
            <a:spLocks noGrp="1" noChangeArrowheads="1"/>
          </p:cNvSpPr>
          <p:nvPr>
            <p:ph type="body"/>
          </p:nvPr>
        </p:nvSpPr>
        <p:spPr bwMode="auto">
          <a:xfrm>
            <a:off x="914400" y="4343400"/>
            <a:ext cx="5027613" cy="41132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endParaRPr lang="pt-BR" smtClean="0"/>
          </a:p>
        </p:txBody>
      </p:sp>
      <p:sp>
        <p:nvSpPr>
          <p:cNvPr id="2054" name="Text Box 6"/>
          <p:cNvSpPr txBox="1">
            <a:spLocks noChangeArrowheads="1"/>
          </p:cNvSpPr>
          <p:nvPr/>
        </p:nvSpPr>
        <p:spPr bwMode="auto">
          <a:xfrm>
            <a:off x="0" y="8683625"/>
            <a:ext cx="29718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/>
          </p:nvPr>
        </p:nvSpPr>
        <p:spPr bwMode="auto">
          <a:xfrm>
            <a:off x="3886200" y="8686800"/>
            <a:ext cx="2970213" cy="455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</a:defRPr>
            </a:lvl1pPr>
          </a:lstStyle>
          <a:p>
            <a:fld id="{0EA28FA1-255C-444E-B154-44D6359DCEB0}" type="slidenum">
              <a:rPr lang="en-US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1458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F45F7D9-59D4-4A89-AE13-DC2B985851CA}" type="slidenum">
              <a:rPr lang="en-US"/>
              <a:pPr/>
              <a:t>1</a:t>
            </a:fld>
            <a:endParaRPr lang="en-US"/>
          </a:p>
        </p:txBody>
      </p:sp>
      <p:sp>
        <p:nvSpPr>
          <p:cNvPr id="11264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4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649E4FB-1103-4485-9CFF-4C0B55EF9641}" type="slidenum">
              <a:rPr lang="en-US"/>
              <a:pPr/>
              <a:t>2</a:t>
            </a:fld>
            <a:endParaRPr lang="en-US"/>
          </a:p>
        </p:txBody>
      </p:sp>
      <p:sp>
        <p:nvSpPr>
          <p:cNvPr id="11366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366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A515459-4D63-4FE7-8D9D-6088A76E09BB}" type="slidenum">
              <a:rPr lang="en-US"/>
              <a:pPr/>
              <a:t>3</a:t>
            </a:fld>
            <a:endParaRPr lang="en-US"/>
          </a:p>
        </p:txBody>
      </p:sp>
      <p:sp>
        <p:nvSpPr>
          <p:cNvPr id="114689" name="Text Box 1"/>
          <p:cNvSpPr txBox="1"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8905BC93-CB47-425D-A7A9-8C9CEEBADC0F}" type="slidenum">
              <a:rPr lang="en-US" sz="1200">
                <a:solidFill>
                  <a:srgbClr val="000000"/>
                </a:solidFill>
              </a:rPr>
              <a:pPr algn="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3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14690" name="Text Box 2"/>
          <p:cNvSpPr txBox="1">
            <a:spLocks noChangeArrowheads="1"/>
          </p:cNvSpPr>
          <p:nvPr/>
        </p:nvSpPr>
        <p:spPr bwMode="auto">
          <a:xfrm>
            <a:off x="1144588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14691" name="Rectangle 3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64815DC-682D-4E25-974D-3E3F5E8279D0}" type="slidenum">
              <a:rPr lang="en-US"/>
              <a:pPr/>
              <a:t>4</a:t>
            </a:fld>
            <a:endParaRPr lang="en-US"/>
          </a:p>
        </p:txBody>
      </p:sp>
      <p:sp>
        <p:nvSpPr>
          <p:cNvPr id="11571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571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391D6DA-F6A6-496F-937F-35DD297EB742}" type="slidenum">
              <a:rPr lang="en-US"/>
              <a:pPr/>
              <a:t>5</a:t>
            </a:fld>
            <a:endParaRPr lang="en-US"/>
          </a:p>
        </p:txBody>
      </p:sp>
      <p:sp>
        <p:nvSpPr>
          <p:cNvPr id="11673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673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70D1D9A-5800-4222-9BFB-4CAC5C7ED899}" type="slidenum">
              <a:rPr lang="en-US"/>
              <a:pPr/>
              <a:t>6</a:t>
            </a:fld>
            <a:endParaRPr lang="en-US"/>
          </a:p>
        </p:txBody>
      </p:sp>
      <p:sp>
        <p:nvSpPr>
          <p:cNvPr id="11776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776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CA1DF0E-8B2E-45DF-B71E-03C30FAD5A33}" type="slidenum">
              <a:rPr lang="en-US"/>
              <a:pPr/>
              <a:t>7</a:t>
            </a:fld>
            <a:endParaRPr lang="en-US"/>
          </a:p>
        </p:txBody>
      </p:sp>
      <p:sp>
        <p:nvSpPr>
          <p:cNvPr id="11878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878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6FF2644-6DE6-4031-84E7-049E9FC569A5}" type="slidenum">
              <a:rPr lang="en-US"/>
              <a:pPr/>
              <a:t>8</a:t>
            </a:fld>
            <a:endParaRPr lang="en-US"/>
          </a:p>
        </p:txBody>
      </p:sp>
      <p:sp>
        <p:nvSpPr>
          <p:cNvPr id="11980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981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0004A18-29FA-4409-9DDD-D089B31AC2C6}" type="slidenum">
              <a:rPr lang="en-US"/>
              <a:pPr/>
              <a:t>9</a:t>
            </a:fld>
            <a:endParaRPr lang="en-US"/>
          </a:p>
        </p:txBody>
      </p:sp>
      <p:sp>
        <p:nvSpPr>
          <p:cNvPr id="12083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083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F8A513F-23E9-42EF-90AF-EE3BB5F3D6EB}" type="slidenum">
              <a:rPr lang="en-US"/>
              <a:pPr/>
              <a:t>10</a:t>
            </a:fld>
            <a:endParaRPr lang="en-US"/>
          </a:p>
        </p:txBody>
      </p:sp>
      <p:sp>
        <p:nvSpPr>
          <p:cNvPr id="12185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185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EB27FC6-646C-4DD4-A22B-7C1C4FB715DF}" type="slidenum">
              <a:rPr lang="en-US"/>
              <a:pPr/>
              <a:t>11</a:t>
            </a:fld>
            <a:endParaRPr lang="en-US"/>
          </a:p>
        </p:txBody>
      </p:sp>
      <p:sp>
        <p:nvSpPr>
          <p:cNvPr id="12288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88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C4BA690-A45B-41AB-8B3C-A5B70BF7BE1D}" type="slidenum">
              <a:rPr lang="en-US"/>
              <a:pPr/>
              <a:t>12</a:t>
            </a:fld>
            <a:endParaRPr lang="en-US"/>
          </a:p>
        </p:txBody>
      </p:sp>
      <p:sp>
        <p:nvSpPr>
          <p:cNvPr id="12390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390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2F54766-99D9-42F8-BA19-2900A05463F1}" type="slidenum">
              <a:rPr lang="en-US"/>
              <a:pPr/>
              <a:t>13</a:t>
            </a:fld>
            <a:endParaRPr lang="en-US"/>
          </a:p>
        </p:txBody>
      </p:sp>
      <p:sp>
        <p:nvSpPr>
          <p:cNvPr id="12492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493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B810DA3-D1EF-4027-BB05-D3B5D4687E9A}" type="slidenum">
              <a:rPr lang="en-US"/>
              <a:pPr/>
              <a:t>14</a:t>
            </a:fld>
            <a:endParaRPr lang="en-US"/>
          </a:p>
        </p:txBody>
      </p:sp>
      <p:sp>
        <p:nvSpPr>
          <p:cNvPr id="12595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595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32B229E-26C5-4AC6-9115-A700BBE4436D}" type="slidenum">
              <a:rPr lang="en-US"/>
              <a:pPr/>
              <a:t>15</a:t>
            </a:fld>
            <a:endParaRPr lang="en-US"/>
          </a:p>
        </p:txBody>
      </p:sp>
      <p:sp>
        <p:nvSpPr>
          <p:cNvPr id="12697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72AD6AA-A508-4625-B1DB-2E2C55B44071}" type="slidenum">
              <a:rPr lang="en-US"/>
              <a:pPr/>
              <a:t>16</a:t>
            </a:fld>
            <a:endParaRPr lang="en-US"/>
          </a:p>
        </p:txBody>
      </p:sp>
      <p:sp>
        <p:nvSpPr>
          <p:cNvPr id="12800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800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4506D57-AF3D-464D-9696-11CF89F3782E}" type="slidenum">
              <a:rPr lang="en-US"/>
              <a:pPr/>
              <a:t>17</a:t>
            </a:fld>
            <a:endParaRPr lang="en-US"/>
          </a:p>
        </p:txBody>
      </p:sp>
      <p:sp>
        <p:nvSpPr>
          <p:cNvPr id="12902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902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6C65CA6-2A71-49CA-AE76-DB20E8D3A382}" type="slidenum">
              <a:rPr lang="en-US"/>
              <a:pPr/>
              <a:t>18</a:t>
            </a:fld>
            <a:endParaRPr lang="en-US"/>
          </a:p>
        </p:txBody>
      </p:sp>
      <p:sp>
        <p:nvSpPr>
          <p:cNvPr id="13004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005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611DB1A-37D1-476D-A0BA-07595BF8B6CE}" type="slidenum">
              <a:rPr lang="en-US"/>
              <a:pPr/>
              <a:t>19</a:t>
            </a:fld>
            <a:endParaRPr lang="en-US"/>
          </a:p>
        </p:txBody>
      </p:sp>
      <p:sp>
        <p:nvSpPr>
          <p:cNvPr id="13107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107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684E196-2078-448A-B604-EF2A0EB5F8C3}" type="slidenum">
              <a:rPr lang="en-US"/>
              <a:pPr/>
              <a:t>20</a:t>
            </a:fld>
            <a:endParaRPr lang="en-US"/>
          </a:p>
        </p:txBody>
      </p:sp>
      <p:sp>
        <p:nvSpPr>
          <p:cNvPr id="13209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209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2570680-B635-44F9-A962-D51F260C1004}" type="slidenum">
              <a:rPr lang="en-US"/>
              <a:pPr/>
              <a:t>21</a:t>
            </a:fld>
            <a:endParaRPr lang="en-US"/>
          </a:p>
        </p:txBody>
      </p:sp>
      <p:sp>
        <p:nvSpPr>
          <p:cNvPr id="13312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2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919FB02-8A7E-441B-A477-6009F6FC3965}" type="slidenum">
              <a:rPr lang="en-US"/>
              <a:pPr/>
              <a:t>22</a:t>
            </a:fld>
            <a:endParaRPr lang="en-US"/>
          </a:p>
        </p:txBody>
      </p:sp>
      <p:sp>
        <p:nvSpPr>
          <p:cNvPr id="13414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414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A6DA6A4-9633-4D74-A316-5D28E04C64CF}" type="slidenum">
              <a:rPr lang="en-US"/>
              <a:pPr/>
              <a:t>23</a:t>
            </a:fld>
            <a:endParaRPr lang="en-US"/>
          </a:p>
        </p:txBody>
      </p:sp>
      <p:sp>
        <p:nvSpPr>
          <p:cNvPr id="13516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517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AFE29FC-66D8-478E-B466-5CD7165C2556}" type="slidenum">
              <a:rPr lang="en-US"/>
              <a:pPr/>
              <a:t>24</a:t>
            </a:fld>
            <a:endParaRPr lang="en-US"/>
          </a:p>
        </p:txBody>
      </p:sp>
      <p:sp>
        <p:nvSpPr>
          <p:cNvPr id="13619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619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56D6496-0C9F-4F5D-A6F3-D4E7993A3AD8}" type="slidenum">
              <a:rPr lang="en-US"/>
              <a:pPr/>
              <a:t>25</a:t>
            </a:fld>
            <a:endParaRPr lang="en-US"/>
          </a:p>
        </p:txBody>
      </p:sp>
      <p:sp>
        <p:nvSpPr>
          <p:cNvPr id="13721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721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1F351CA-6C54-4C13-B792-0B9E0A888BEF}" type="slidenum">
              <a:rPr lang="en-US"/>
              <a:pPr/>
              <a:t>26</a:t>
            </a:fld>
            <a:endParaRPr lang="en-US"/>
          </a:p>
        </p:txBody>
      </p:sp>
      <p:sp>
        <p:nvSpPr>
          <p:cNvPr id="13824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824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FEAA2FA-39D8-467B-88F8-4BD5245167B9}" type="slidenum">
              <a:rPr lang="en-US"/>
              <a:pPr/>
              <a:t>27</a:t>
            </a:fld>
            <a:endParaRPr lang="en-US"/>
          </a:p>
        </p:txBody>
      </p:sp>
      <p:sp>
        <p:nvSpPr>
          <p:cNvPr id="139265" name="Text Box 1"/>
          <p:cNvSpPr txBox="1"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DC7C53F8-5273-4806-9CE6-F19727032C45}" type="slidenum">
              <a:rPr lang="en-US" sz="1200">
                <a:solidFill>
                  <a:srgbClr val="000000"/>
                </a:solidFill>
              </a:rPr>
              <a:pPr algn="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27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39266" name="Text Box 2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39267" name="Rectangle 3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E97FC7E-6FB6-45C7-B3B1-8F067666BF15}" type="slidenum">
              <a:rPr lang="en-US"/>
              <a:pPr/>
              <a:t>28</a:t>
            </a:fld>
            <a:endParaRPr lang="en-US"/>
          </a:p>
        </p:txBody>
      </p:sp>
      <p:sp>
        <p:nvSpPr>
          <p:cNvPr id="14028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029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FEC7B01-8673-406C-A1C3-72D65E1E5B6E}" type="slidenum">
              <a:rPr lang="en-US"/>
              <a:pPr/>
              <a:t>29</a:t>
            </a:fld>
            <a:endParaRPr lang="en-US"/>
          </a:p>
        </p:txBody>
      </p:sp>
      <p:sp>
        <p:nvSpPr>
          <p:cNvPr id="141313" name="Text Box 1"/>
          <p:cNvSpPr txBox="1"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4512BD0B-5B3C-4898-BF4F-99EB9A75C789}" type="slidenum">
              <a:rPr lang="en-US" sz="1200">
                <a:solidFill>
                  <a:srgbClr val="000000"/>
                </a:solidFill>
              </a:rPr>
              <a:pPr algn="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29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41314" name="Text Box 2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41315" name="Rectangle 3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E9D7D0E-10E9-4D40-8B55-DE9C31CE25AF}" type="slidenum">
              <a:rPr lang="en-US"/>
              <a:pPr/>
              <a:t>30</a:t>
            </a:fld>
            <a:endParaRPr lang="en-US"/>
          </a:p>
        </p:txBody>
      </p:sp>
      <p:sp>
        <p:nvSpPr>
          <p:cNvPr id="14233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233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05C743F-B0B3-4360-8D05-C4F6B6802FD5}" type="slidenum">
              <a:rPr lang="en-US"/>
              <a:pPr/>
              <a:t>31</a:t>
            </a:fld>
            <a:endParaRPr lang="en-US"/>
          </a:p>
        </p:txBody>
      </p:sp>
      <p:sp>
        <p:nvSpPr>
          <p:cNvPr id="14336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6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30506B1B-3028-41E1-8E4C-305F3BDC8B5F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41115FFC-2DF7-492A-8BD4-69530D6AB091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3451644B-437E-4689-AD14-289DC54F2F01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08413" cy="42338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6613" y="1981200"/>
            <a:ext cx="3810000" cy="42338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56DA4027-D663-4F11-BBDE-9DC6D200E102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CDE60398-B70F-4BB3-9F54-EA53F969C3D7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2FE05518-0DBF-4B24-B50C-6181784CC07A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D0D74128-64D6-4BED-AAD7-335C2415483C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30A6B6AA-30CA-4DE7-95E7-9400252FDFCB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07A6BF79-AFAE-4D10-84FC-2D20A7066EBD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9A73EFB0-AC7E-4EF1-9346-F64BF8737A7E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15100" y="463550"/>
            <a:ext cx="1941513" cy="5751513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85800" y="463550"/>
            <a:ext cx="5676900" cy="5751513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337BBDC8-B7BC-4700-8CA2-738153F06E69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63550"/>
            <a:ext cx="7770813" cy="14335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 para editar o formato do texto do título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0813" cy="42338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 para editar o formato do texto da estrutura de tópicos</a:t>
            </a:r>
          </a:p>
          <a:p>
            <a:pPr lvl="1"/>
            <a:r>
              <a:rPr lang="en-GB" smtClean="0"/>
              <a:t>2º Nível da estrutura de tópicos</a:t>
            </a:r>
          </a:p>
          <a:p>
            <a:pPr lvl="2"/>
            <a:r>
              <a:rPr lang="en-GB" smtClean="0"/>
              <a:t>3º Nível da estrutura de tópicos</a:t>
            </a:r>
          </a:p>
          <a:p>
            <a:pPr lvl="3"/>
            <a:r>
              <a:rPr lang="en-GB" smtClean="0"/>
              <a:t>4º Nível da estrutura de tópicos</a:t>
            </a:r>
          </a:p>
          <a:p>
            <a:pPr lvl="4"/>
            <a:r>
              <a:rPr lang="en-GB" smtClean="0"/>
              <a:t>5º Nível da estrutura de tópicos</a:t>
            </a:r>
          </a:p>
          <a:p>
            <a:pPr lvl="4"/>
            <a:r>
              <a:rPr lang="en-GB" smtClean="0"/>
              <a:t>6º Nível da estrutura de tópicos</a:t>
            </a:r>
          </a:p>
          <a:p>
            <a:pPr lvl="4"/>
            <a:r>
              <a:rPr lang="en-GB" smtClean="0"/>
              <a:t>7º Nível da estrutura de tópicos</a:t>
            </a:r>
          </a:p>
          <a:p>
            <a:pPr lvl="4"/>
            <a:r>
              <a:rPr lang="en-GB" smtClean="0"/>
              <a:t>8º Nível da estrutura de tópicos</a:t>
            </a:r>
          </a:p>
          <a:p>
            <a:pPr lvl="4"/>
            <a:r>
              <a:rPr lang="en-GB" smtClean="0"/>
              <a:t>9º Nível da estrutura de tópicos</a:t>
            </a:r>
          </a:p>
        </p:txBody>
      </p:sp>
      <p:sp>
        <p:nvSpPr>
          <p:cNvPr id="1027" name="Text Box 3"/>
          <p:cNvSpPr txBox="1">
            <a:spLocks noChangeArrowheads="1"/>
          </p:cNvSpPr>
          <p:nvPr/>
        </p:nvSpPr>
        <p:spPr bwMode="auto">
          <a:xfrm>
            <a:off x="685800" y="6248400"/>
            <a:ext cx="19050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3124200" y="6248400"/>
            <a:ext cx="28956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8400"/>
            <a:ext cx="1903413" cy="455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000000"/>
                </a:solidFill>
              </a:defRPr>
            </a:lvl1pPr>
          </a:lstStyle>
          <a:p>
            <a:fld id="{270BCD5D-A1D6-4EDE-9C44-AA91618EC741}" type="slidenum">
              <a:rPr lang="en-US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Times New Roman" pitchFamily="18" charset="0"/>
          <a:cs typeface="Lucida Sans Unicode" pitchFamily="34" charset="0"/>
        </a:defRPr>
      </a:lvl2pPr>
      <a:lvl3pPr marL="1143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Times New Roman" pitchFamily="18" charset="0"/>
          <a:cs typeface="Lucida Sans Unicode" pitchFamily="34" charset="0"/>
        </a:defRPr>
      </a:lvl3pPr>
      <a:lvl4pPr marL="1600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Times New Roman" pitchFamily="18" charset="0"/>
          <a:cs typeface="Lucida Sans Unicode" pitchFamily="34" charset="0"/>
        </a:defRPr>
      </a:lvl4pPr>
      <a:lvl5pPr marL="20574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Times New Roman" pitchFamily="18" charset="0"/>
          <a:cs typeface="Lucida Sans Unicode" pitchFamily="34" charset="0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Times New Roman" pitchFamily="18" charset="0"/>
          <a:cs typeface="Lucida Sans Unicode" pitchFamily="34" charset="0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Times New Roman" pitchFamily="18" charset="0"/>
          <a:cs typeface="Lucida Sans Unicode" pitchFamily="34" charset="0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Times New Roman" pitchFamily="18" charset="0"/>
          <a:cs typeface="Lucida Sans Unicode" pitchFamily="34" charset="0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Times New Roman" pitchFamily="18" charset="0"/>
          <a:cs typeface="Lucida Sans Unicode" pitchFamily="34" charset="0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800">
          <a:solidFill>
            <a:srgbClr val="000000"/>
          </a:solidFill>
          <a:latin typeface="+mn-lt"/>
          <a:cs typeface="+mn-cs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400">
          <a:solidFill>
            <a:srgbClr val="000000"/>
          </a:solidFill>
          <a:latin typeface="+mn-lt"/>
          <a:cs typeface="+mn-cs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cs typeface="+mn-cs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cs typeface="+mn-cs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cs typeface="+mn-cs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cs typeface="+mn-cs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cs typeface="+mn-cs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7" Type="http://schemas.openxmlformats.org/officeDocument/2006/relationships/image" Target="../media/image7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wmf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1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11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3" Type="http://schemas.openxmlformats.org/officeDocument/2006/relationships/notesSlide" Target="../notesSlides/notesSlide8.xml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11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.bin"/><Relationship Id="rId3" Type="http://schemas.openxmlformats.org/officeDocument/2006/relationships/notesSlide" Target="../notesSlides/notesSlide9.xml"/><Relationship Id="rId7" Type="http://schemas.openxmlformats.org/officeDocument/2006/relationships/oleObject" Target="../embeddings/oleObject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11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3" Type="http://schemas.openxmlformats.org/officeDocument/2006/relationships/notesSlide" Target="../notesSlides/notesSlide10.xml"/><Relationship Id="rId7" Type="http://schemas.openxmlformats.org/officeDocument/2006/relationships/oleObject" Target="../embeddings/oleObject1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11.bin"/><Relationship Id="rId4" Type="http://schemas.openxmlformats.org/officeDocument/2006/relationships/image" Target="../media/image11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.wmf"/><Relationship Id="rId5" Type="http://schemas.openxmlformats.org/officeDocument/2006/relationships/oleObject" Target="../embeddings/oleObject14.bin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16.wmf"/><Relationship Id="rId4" Type="http://schemas.openxmlformats.org/officeDocument/2006/relationships/oleObject" Target="../embeddings/oleObject15.bin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wm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7" Type="http://schemas.openxmlformats.org/officeDocument/2006/relationships/image" Target="../media/image20.w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wmf"/><Relationship Id="rId5" Type="http://schemas.openxmlformats.org/officeDocument/2006/relationships/image" Target="../media/image18.wmf"/><Relationship Id="rId4" Type="http://schemas.openxmlformats.org/officeDocument/2006/relationships/image" Target="../media/image17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7" Type="http://schemas.openxmlformats.org/officeDocument/2006/relationships/image" Target="../media/image20.w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wmf"/><Relationship Id="rId5" Type="http://schemas.openxmlformats.org/officeDocument/2006/relationships/image" Target="../media/image18.wmf"/><Relationship Id="rId4" Type="http://schemas.openxmlformats.org/officeDocument/2006/relationships/image" Target="../media/image17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7" Type="http://schemas.openxmlformats.org/officeDocument/2006/relationships/image" Target="../media/image20.w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wmf"/><Relationship Id="rId5" Type="http://schemas.openxmlformats.org/officeDocument/2006/relationships/image" Target="../media/image18.wmf"/><Relationship Id="rId4" Type="http://schemas.openxmlformats.org/officeDocument/2006/relationships/image" Target="../media/image17.w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7" Type="http://schemas.openxmlformats.org/officeDocument/2006/relationships/image" Target="../media/image20.w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wmf"/><Relationship Id="rId5" Type="http://schemas.openxmlformats.org/officeDocument/2006/relationships/image" Target="../media/image18.wmf"/><Relationship Id="rId4" Type="http://schemas.openxmlformats.org/officeDocument/2006/relationships/image" Target="../media/image17.wmf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7" Type="http://schemas.openxmlformats.org/officeDocument/2006/relationships/image" Target="../media/image20.wm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wmf"/><Relationship Id="rId5" Type="http://schemas.openxmlformats.org/officeDocument/2006/relationships/image" Target="../media/image18.wmf"/><Relationship Id="rId4" Type="http://schemas.openxmlformats.org/officeDocument/2006/relationships/image" Target="../media/image17.w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7" Type="http://schemas.openxmlformats.org/officeDocument/2006/relationships/image" Target="../media/image20.wm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wmf"/><Relationship Id="rId5" Type="http://schemas.openxmlformats.org/officeDocument/2006/relationships/image" Target="../media/image18.wmf"/><Relationship Id="rId4" Type="http://schemas.openxmlformats.org/officeDocument/2006/relationships/image" Target="../media/image17.w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17.bin"/><Relationship Id="rId5" Type="http://schemas.openxmlformats.org/officeDocument/2006/relationships/image" Target="../media/image22.wmf"/><Relationship Id="rId4" Type="http://schemas.openxmlformats.org/officeDocument/2006/relationships/oleObject" Target="../embeddings/oleObject16.bin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Text Box 1"/>
          <p:cNvSpPr txBox="1">
            <a:spLocks noChangeArrowheads="1"/>
          </p:cNvSpPr>
          <p:nvPr/>
        </p:nvSpPr>
        <p:spPr bwMode="auto">
          <a:xfrm>
            <a:off x="457200" y="323850"/>
            <a:ext cx="8305800" cy="15827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360" tIns="44280" rIns="90360" bIns="44280"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5400" b="1">
                <a:solidFill>
                  <a:srgbClr val="000000"/>
                </a:solidFill>
              </a:rPr>
              <a:t>Aula 2 </a:t>
            </a:r>
            <a:r>
              <a:rPr lang="pt-BR" b="1">
                <a:solidFill>
                  <a:srgbClr val="000000"/>
                </a:solidFill>
              </a:rPr>
              <a:t/>
            </a:r>
            <a:br>
              <a:rPr lang="pt-BR" b="1">
                <a:solidFill>
                  <a:srgbClr val="000000"/>
                </a:solidFill>
              </a:rPr>
            </a:br>
            <a:r>
              <a:rPr lang="pt-BR" sz="4400" b="1">
                <a:solidFill>
                  <a:srgbClr val="000000"/>
                </a:solidFill>
              </a:rPr>
              <a:t>Arquitetura &amp; Protocolos</a:t>
            </a:r>
          </a:p>
        </p:txBody>
      </p:sp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533400" y="1828800"/>
            <a:ext cx="8534400" cy="411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360" tIns="44280" rIns="90360" bIns="44280"/>
          <a:lstStyle/>
          <a:p>
            <a:pPr algn="l">
              <a:spcBef>
                <a:spcPts val="7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80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3075" name="AutoShape 3"/>
          <p:cNvSpPr>
            <a:spLocks noChangeArrowheads="1"/>
          </p:cNvSpPr>
          <p:nvPr/>
        </p:nvSpPr>
        <p:spPr bwMode="auto">
          <a:xfrm>
            <a:off x="82550" y="158750"/>
            <a:ext cx="8978900" cy="6388100"/>
          </a:xfrm>
          <a:prstGeom prst="roundRect">
            <a:avLst>
              <a:gd name="adj" fmla="val 12495"/>
            </a:avLst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4300" y="6096000"/>
            <a:ext cx="876300" cy="685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graphicFrame>
        <p:nvGraphicFramePr>
          <p:cNvPr id="3077" name="Object 5"/>
          <p:cNvGraphicFramePr>
            <a:graphicFrameLocks noChangeAspect="1"/>
          </p:cNvGraphicFramePr>
          <p:nvPr/>
        </p:nvGraphicFramePr>
        <p:xfrm>
          <a:off x="2127250" y="3040063"/>
          <a:ext cx="5033963" cy="3227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r:id="rId5" imgW="5043240" imgH="3236760" progId="">
                  <p:embed/>
                </p:oleObj>
              </mc:Choice>
              <mc:Fallback>
                <p:oleObj r:id="rId5" imgW="5043240" imgH="3236760" progId="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7250" y="3040063"/>
                        <a:ext cx="5033963" cy="32273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Text Box 1"/>
          <p:cNvSpPr txBox="1"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4400">
                <a:solidFill>
                  <a:srgbClr val="000000"/>
                </a:solidFill>
              </a:rPr>
              <a:t>Roteiro da Aula 2</a:t>
            </a:r>
          </a:p>
        </p:txBody>
      </p:sp>
      <p:sp>
        <p:nvSpPr>
          <p:cNvPr id="4098" name="Text Box 2"/>
          <p:cNvSpPr txBox="1">
            <a:spLocks noChangeArrowheads="1"/>
          </p:cNvSpPr>
          <p:nvPr/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algn="l">
              <a:lnSpc>
                <a:spcPct val="90000"/>
              </a:lnSpc>
              <a:spcBef>
                <a:spcPts val="800"/>
              </a:spcBef>
              <a:tabLst>
                <a:tab pos="1103313" algn="l"/>
                <a:tab pos="2017713" algn="l"/>
                <a:tab pos="2932113" algn="l"/>
                <a:tab pos="3846513" algn="l"/>
                <a:tab pos="4760913" algn="l"/>
                <a:tab pos="5675313" algn="l"/>
                <a:tab pos="6589713" algn="l"/>
                <a:tab pos="7504113" algn="l"/>
                <a:tab pos="8418513" algn="l"/>
                <a:tab pos="9332913" algn="l"/>
                <a:tab pos="10247313" algn="l"/>
              </a:tabLst>
            </a:pPr>
            <a:r>
              <a:rPr lang="pt-BR">
                <a:solidFill>
                  <a:srgbClr val="FF0000"/>
                </a:solidFill>
              </a:rPr>
              <a:t>1.1 Arquitetura em Camadas</a:t>
            </a:r>
          </a:p>
          <a:p>
            <a:pPr algn="l">
              <a:lnSpc>
                <a:spcPct val="90000"/>
              </a:lnSpc>
              <a:spcBef>
                <a:spcPts val="800"/>
              </a:spcBef>
              <a:tabLst>
                <a:tab pos="1103313" algn="l"/>
                <a:tab pos="2017713" algn="l"/>
                <a:tab pos="2932113" algn="l"/>
                <a:tab pos="3846513" algn="l"/>
                <a:tab pos="4760913" algn="l"/>
                <a:tab pos="5675313" algn="l"/>
                <a:tab pos="6589713" algn="l"/>
                <a:tab pos="7504113" algn="l"/>
                <a:tab pos="8418513" algn="l"/>
                <a:tab pos="9332913" algn="l"/>
                <a:tab pos="10247313" algn="l"/>
              </a:tabLst>
            </a:pPr>
            <a:r>
              <a:rPr lang="pt-BR">
                <a:solidFill>
                  <a:srgbClr val="FF0000"/>
                </a:solidFill>
              </a:rPr>
              <a:t>1.2 O que é um protocolo</a:t>
            </a:r>
          </a:p>
          <a:p>
            <a:pPr algn="l">
              <a:lnSpc>
                <a:spcPct val="90000"/>
              </a:lnSpc>
              <a:spcBef>
                <a:spcPts val="800"/>
              </a:spcBef>
              <a:tabLst>
                <a:tab pos="1103313" algn="l"/>
                <a:tab pos="2017713" algn="l"/>
                <a:tab pos="2932113" algn="l"/>
                <a:tab pos="3846513" algn="l"/>
                <a:tab pos="4760913" algn="l"/>
                <a:tab pos="5675313" algn="l"/>
                <a:tab pos="6589713" algn="l"/>
                <a:tab pos="7504113" algn="l"/>
                <a:tab pos="8418513" algn="l"/>
                <a:tab pos="9332913" algn="l"/>
                <a:tab pos="10247313" algn="l"/>
              </a:tabLst>
            </a:pPr>
            <a:r>
              <a:rPr lang="pt-BR">
                <a:solidFill>
                  <a:srgbClr val="FF0000"/>
                </a:solidFill>
              </a:rPr>
              <a:t>1.3 Implementação de um Protocolo Simples</a:t>
            </a:r>
          </a:p>
          <a:p>
            <a:pPr algn="l">
              <a:lnSpc>
                <a:spcPct val="90000"/>
              </a:lnSpc>
              <a:spcBef>
                <a:spcPts val="800"/>
              </a:spcBef>
              <a:tabLst>
                <a:tab pos="1103313" algn="l"/>
                <a:tab pos="2017713" algn="l"/>
                <a:tab pos="2932113" algn="l"/>
                <a:tab pos="3846513" algn="l"/>
                <a:tab pos="4760913" algn="l"/>
                <a:tab pos="5675313" algn="l"/>
                <a:tab pos="6589713" algn="l"/>
                <a:tab pos="7504113" algn="l"/>
                <a:tab pos="8418513" algn="l"/>
                <a:tab pos="9332913" algn="l"/>
                <a:tab pos="10247313" algn="l"/>
              </a:tabLst>
            </a:pPr>
            <a:r>
              <a:rPr lang="pt-BR">
                <a:solidFill>
                  <a:srgbClr val="FF0000"/>
                </a:solidFill>
              </a:rPr>
              <a:t>1.4 Especificação de Protocolo</a:t>
            </a:r>
          </a:p>
          <a:p>
            <a:pPr algn="l">
              <a:lnSpc>
                <a:spcPct val="90000"/>
              </a:lnSpc>
              <a:spcBef>
                <a:spcPts val="800"/>
              </a:spcBef>
              <a:tabLst>
                <a:tab pos="1103313" algn="l"/>
                <a:tab pos="2017713" algn="l"/>
                <a:tab pos="2932113" algn="l"/>
                <a:tab pos="3846513" algn="l"/>
                <a:tab pos="4760913" algn="l"/>
                <a:tab pos="5675313" algn="l"/>
                <a:tab pos="6589713" algn="l"/>
                <a:tab pos="7504113" algn="l"/>
                <a:tab pos="8418513" algn="l"/>
                <a:tab pos="9332913" algn="l"/>
                <a:tab pos="10247313" algn="l"/>
              </a:tabLst>
            </a:pPr>
            <a:endParaRPr lang="pt-BR">
              <a:solidFill>
                <a:srgbClr val="FF0000"/>
              </a:solidFill>
            </a:endParaRPr>
          </a:p>
          <a:p>
            <a:pPr algn="l">
              <a:lnSpc>
                <a:spcPct val="90000"/>
              </a:lnSpc>
              <a:spcBef>
                <a:spcPts val="800"/>
              </a:spcBef>
              <a:tabLst>
                <a:tab pos="1103313" algn="l"/>
                <a:tab pos="2017713" algn="l"/>
                <a:tab pos="2932113" algn="l"/>
                <a:tab pos="3846513" algn="l"/>
                <a:tab pos="4760913" algn="l"/>
                <a:tab pos="5675313" algn="l"/>
                <a:tab pos="6589713" algn="l"/>
                <a:tab pos="7504113" algn="l"/>
                <a:tab pos="8418513" algn="l"/>
                <a:tab pos="9332913" algn="l"/>
                <a:tab pos="10247313" algn="l"/>
              </a:tabLst>
            </a:pPr>
            <a:endParaRPr lang="pt-BR">
              <a:solidFill>
                <a:srgbClr val="000000"/>
              </a:solidFill>
            </a:endParaRPr>
          </a:p>
          <a:p>
            <a:pPr algn="l">
              <a:lnSpc>
                <a:spcPct val="90000"/>
              </a:lnSpc>
              <a:spcBef>
                <a:spcPts val="800"/>
              </a:spcBef>
              <a:tabLst>
                <a:tab pos="1103313" algn="l"/>
                <a:tab pos="2017713" algn="l"/>
                <a:tab pos="2932113" algn="l"/>
                <a:tab pos="3846513" algn="l"/>
                <a:tab pos="4760913" algn="l"/>
                <a:tab pos="5675313" algn="l"/>
                <a:tab pos="6589713" algn="l"/>
                <a:tab pos="7504113" algn="l"/>
                <a:tab pos="8418513" algn="l"/>
                <a:tab pos="9332913" algn="l"/>
                <a:tab pos="10247313" algn="l"/>
              </a:tabLst>
            </a:pPr>
            <a:endParaRPr lang="pt-BR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AutoShape 1"/>
          <p:cNvSpPr>
            <a:spLocks noChangeArrowheads="1"/>
          </p:cNvSpPr>
          <p:nvPr/>
        </p:nvSpPr>
        <p:spPr bwMode="auto">
          <a:xfrm>
            <a:off x="2371725" y="2457450"/>
            <a:ext cx="1501775" cy="987425"/>
          </a:xfrm>
          <a:custGeom>
            <a:avLst/>
            <a:gdLst>
              <a:gd name="T0" fmla="*/ 2147483647 w 946"/>
              <a:gd name="T1" fmla="*/ 2147483647 h 622"/>
              <a:gd name="T2" fmla="*/ 2147483647 w 946"/>
              <a:gd name="T3" fmla="*/ 2147483647 h 622"/>
              <a:gd name="T4" fmla="*/ 2147483647 w 946"/>
              <a:gd name="T5" fmla="*/ 2147483647 h 622"/>
              <a:gd name="T6" fmla="*/ 2147483647 w 946"/>
              <a:gd name="T7" fmla="*/ 2147483647 h 622"/>
              <a:gd name="T8" fmla="*/ 2147483647 w 946"/>
              <a:gd name="T9" fmla="*/ 2147483647 h 622"/>
              <a:gd name="T10" fmla="*/ 0 w 946"/>
              <a:gd name="T11" fmla="*/ 2147483647 h 622"/>
              <a:gd name="T12" fmla="*/ 2147483647 w 946"/>
              <a:gd name="T13" fmla="*/ 2147483647 h 622"/>
              <a:gd name="T14" fmla="*/ 2147483647 w 946"/>
              <a:gd name="T15" fmla="*/ 2147483647 h 622"/>
              <a:gd name="T16" fmla="*/ 2147483647 w 946"/>
              <a:gd name="T17" fmla="*/ 2147483647 h 622"/>
              <a:gd name="T18" fmla="*/ 2147483647 w 946"/>
              <a:gd name="T19" fmla="*/ 2147483647 h 622"/>
              <a:gd name="T20" fmla="*/ 2147483647 w 946"/>
              <a:gd name="T21" fmla="*/ 2147483647 h 622"/>
              <a:gd name="T22" fmla="*/ 2147483647 w 946"/>
              <a:gd name="T23" fmla="*/ 2147483647 h 622"/>
              <a:gd name="T24" fmla="*/ 2147483647 w 946"/>
              <a:gd name="T25" fmla="*/ 2147483647 h 622"/>
              <a:gd name="T26" fmla="*/ 2147483647 w 946"/>
              <a:gd name="T27" fmla="*/ 2147483647 h 622"/>
              <a:gd name="T28" fmla="*/ 2147483647 w 946"/>
              <a:gd name="T29" fmla="*/ 2147483647 h 622"/>
              <a:gd name="T30" fmla="*/ 2147483647 w 946"/>
              <a:gd name="T31" fmla="*/ 2147483647 h 622"/>
              <a:gd name="T32" fmla="*/ 2147483647 w 946"/>
              <a:gd name="T33" fmla="*/ 2147483647 h 622"/>
              <a:gd name="T34" fmla="*/ 2147483647 w 946"/>
              <a:gd name="T35" fmla="*/ 0 h 622"/>
              <a:gd name="T36" fmla="*/ 2147483647 w 946"/>
              <a:gd name="T37" fmla="*/ 0 h 622"/>
              <a:gd name="T38" fmla="*/ 2147483647 w 946"/>
              <a:gd name="T39" fmla="*/ 0 h 622"/>
              <a:gd name="T40" fmla="*/ 2147483647 w 946"/>
              <a:gd name="T41" fmla="*/ 0 h 622"/>
              <a:gd name="T42" fmla="*/ 2147483647 w 946"/>
              <a:gd name="T43" fmla="*/ 2147483647 h 622"/>
              <a:gd name="T44" fmla="*/ 2147483647 w 946"/>
              <a:gd name="T45" fmla="*/ 2147483647 h 622"/>
              <a:gd name="T46" fmla="*/ 2147483647 w 946"/>
              <a:gd name="T47" fmla="*/ 2147483647 h 622"/>
              <a:gd name="T48" fmla="*/ 2147483647 w 946"/>
              <a:gd name="T49" fmla="*/ 2147483647 h 622"/>
              <a:gd name="T50" fmla="*/ 2147483647 w 946"/>
              <a:gd name="T51" fmla="*/ 2147483647 h 622"/>
              <a:gd name="T52" fmla="*/ 2147483647 w 946"/>
              <a:gd name="T53" fmla="*/ 2147483647 h 622"/>
              <a:gd name="T54" fmla="*/ 2147483647 w 946"/>
              <a:gd name="T55" fmla="*/ 2147483647 h 622"/>
              <a:gd name="T56" fmla="*/ 2147483647 w 946"/>
              <a:gd name="T57" fmla="*/ 2147483647 h 622"/>
              <a:gd name="T58" fmla="*/ 2147483647 w 946"/>
              <a:gd name="T59" fmla="*/ 2147483647 h 622"/>
              <a:gd name="T60" fmla="*/ 2147483647 w 946"/>
              <a:gd name="T61" fmla="*/ 2147483647 h 622"/>
              <a:gd name="T62" fmla="*/ 2147483647 w 946"/>
              <a:gd name="T63" fmla="*/ 2147483647 h 622"/>
              <a:gd name="T64" fmla="*/ 2147483647 w 946"/>
              <a:gd name="T65" fmla="*/ 2147483647 h 622"/>
              <a:gd name="T66" fmla="*/ 2147483647 w 946"/>
              <a:gd name="T67" fmla="*/ 2147483647 h 622"/>
              <a:gd name="T68" fmla="*/ 2147483647 w 946"/>
              <a:gd name="T69" fmla="*/ 2147483647 h 622"/>
              <a:gd name="T70" fmla="*/ 2147483647 w 946"/>
              <a:gd name="T71" fmla="*/ 2147483647 h 622"/>
              <a:gd name="T72" fmla="*/ 2147483647 w 946"/>
              <a:gd name="T73" fmla="*/ 2147483647 h 622"/>
              <a:gd name="T74" fmla="*/ 2147483647 w 946"/>
              <a:gd name="T75" fmla="*/ 2147483647 h 622"/>
              <a:gd name="T76" fmla="*/ 2147483647 w 946"/>
              <a:gd name="T77" fmla="*/ 2147483647 h 622"/>
              <a:gd name="T78" fmla="*/ 2147483647 w 946"/>
              <a:gd name="T79" fmla="*/ 2147483647 h 622"/>
              <a:gd name="T80" fmla="*/ 2147483647 w 946"/>
              <a:gd name="T81" fmla="*/ 2147483647 h 622"/>
              <a:gd name="T82" fmla="*/ 2147483647 w 946"/>
              <a:gd name="T83" fmla="*/ 2147483647 h 622"/>
              <a:gd name="T84" fmla="*/ 2147483647 w 946"/>
              <a:gd name="T85" fmla="*/ 2147483647 h 622"/>
              <a:gd name="T86" fmla="*/ 2147483647 w 946"/>
              <a:gd name="T87" fmla="*/ 2147483647 h 622"/>
              <a:gd name="T88" fmla="*/ 2147483647 w 946"/>
              <a:gd name="T89" fmla="*/ 2147483647 h 622"/>
              <a:gd name="T90" fmla="*/ 2147483647 w 946"/>
              <a:gd name="T91" fmla="*/ 2147483647 h 622"/>
              <a:gd name="T92" fmla="*/ 2147483647 w 946"/>
              <a:gd name="T93" fmla="*/ 2147483647 h 622"/>
              <a:gd name="T94" fmla="*/ 2147483647 w 946"/>
              <a:gd name="T95" fmla="*/ 2147483647 h 622"/>
              <a:gd name="T96" fmla="*/ 0 w 946"/>
              <a:gd name="T97" fmla="*/ 0 h 622"/>
              <a:gd name="T98" fmla="*/ 946 w 946"/>
              <a:gd name="T99" fmla="*/ 622 h 6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T96" t="T97" r="T98" b="T99"/>
            <a:pathLst>
              <a:path w="946" h="622">
                <a:moveTo>
                  <a:pt x="189" y="441"/>
                </a:moveTo>
                <a:lnTo>
                  <a:pt x="180" y="441"/>
                </a:lnTo>
                <a:lnTo>
                  <a:pt x="153" y="441"/>
                </a:lnTo>
                <a:lnTo>
                  <a:pt x="126" y="441"/>
                </a:lnTo>
                <a:lnTo>
                  <a:pt x="99" y="441"/>
                </a:lnTo>
                <a:lnTo>
                  <a:pt x="72" y="441"/>
                </a:lnTo>
                <a:lnTo>
                  <a:pt x="45" y="423"/>
                </a:lnTo>
                <a:lnTo>
                  <a:pt x="18" y="405"/>
                </a:lnTo>
                <a:lnTo>
                  <a:pt x="18" y="378"/>
                </a:lnTo>
                <a:lnTo>
                  <a:pt x="9" y="351"/>
                </a:lnTo>
                <a:lnTo>
                  <a:pt x="0" y="324"/>
                </a:lnTo>
                <a:lnTo>
                  <a:pt x="0" y="297"/>
                </a:lnTo>
                <a:lnTo>
                  <a:pt x="27" y="288"/>
                </a:lnTo>
                <a:lnTo>
                  <a:pt x="54" y="270"/>
                </a:lnTo>
                <a:lnTo>
                  <a:pt x="81" y="270"/>
                </a:lnTo>
                <a:lnTo>
                  <a:pt x="90" y="264"/>
                </a:lnTo>
                <a:lnTo>
                  <a:pt x="111" y="249"/>
                </a:lnTo>
                <a:lnTo>
                  <a:pt x="117" y="216"/>
                </a:lnTo>
                <a:lnTo>
                  <a:pt x="117" y="189"/>
                </a:lnTo>
                <a:lnTo>
                  <a:pt x="117" y="162"/>
                </a:lnTo>
                <a:lnTo>
                  <a:pt x="117" y="135"/>
                </a:lnTo>
                <a:lnTo>
                  <a:pt x="135" y="108"/>
                </a:lnTo>
                <a:lnTo>
                  <a:pt x="162" y="99"/>
                </a:lnTo>
                <a:lnTo>
                  <a:pt x="189" y="90"/>
                </a:lnTo>
                <a:lnTo>
                  <a:pt x="225" y="90"/>
                </a:lnTo>
                <a:lnTo>
                  <a:pt x="261" y="81"/>
                </a:lnTo>
                <a:lnTo>
                  <a:pt x="288" y="81"/>
                </a:lnTo>
                <a:lnTo>
                  <a:pt x="315" y="81"/>
                </a:lnTo>
                <a:lnTo>
                  <a:pt x="342" y="81"/>
                </a:lnTo>
                <a:lnTo>
                  <a:pt x="369" y="81"/>
                </a:lnTo>
                <a:lnTo>
                  <a:pt x="396" y="81"/>
                </a:lnTo>
                <a:lnTo>
                  <a:pt x="423" y="63"/>
                </a:lnTo>
                <a:lnTo>
                  <a:pt x="450" y="45"/>
                </a:lnTo>
                <a:lnTo>
                  <a:pt x="468" y="18"/>
                </a:lnTo>
                <a:lnTo>
                  <a:pt x="495" y="9"/>
                </a:lnTo>
                <a:lnTo>
                  <a:pt x="522" y="0"/>
                </a:lnTo>
                <a:lnTo>
                  <a:pt x="558" y="0"/>
                </a:lnTo>
                <a:lnTo>
                  <a:pt x="585" y="0"/>
                </a:lnTo>
                <a:lnTo>
                  <a:pt x="621" y="0"/>
                </a:lnTo>
                <a:lnTo>
                  <a:pt x="648" y="0"/>
                </a:lnTo>
                <a:lnTo>
                  <a:pt x="675" y="0"/>
                </a:lnTo>
                <a:lnTo>
                  <a:pt x="702" y="0"/>
                </a:lnTo>
                <a:lnTo>
                  <a:pt x="729" y="18"/>
                </a:lnTo>
                <a:lnTo>
                  <a:pt x="756" y="36"/>
                </a:lnTo>
                <a:lnTo>
                  <a:pt x="765" y="63"/>
                </a:lnTo>
                <a:lnTo>
                  <a:pt x="798" y="81"/>
                </a:lnTo>
                <a:lnTo>
                  <a:pt x="792" y="66"/>
                </a:lnTo>
                <a:lnTo>
                  <a:pt x="828" y="87"/>
                </a:lnTo>
                <a:lnTo>
                  <a:pt x="846" y="102"/>
                </a:lnTo>
                <a:lnTo>
                  <a:pt x="840" y="153"/>
                </a:lnTo>
                <a:lnTo>
                  <a:pt x="864" y="162"/>
                </a:lnTo>
                <a:lnTo>
                  <a:pt x="891" y="210"/>
                </a:lnTo>
                <a:lnTo>
                  <a:pt x="885" y="192"/>
                </a:lnTo>
                <a:lnTo>
                  <a:pt x="894" y="219"/>
                </a:lnTo>
                <a:lnTo>
                  <a:pt x="909" y="243"/>
                </a:lnTo>
                <a:lnTo>
                  <a:pt x="918" y="270"/>
                </a:lnTo>
                <a:lnTo>
                  <a:pt x="918" y="297"/>
                </a:lnTo>
                <a:lnTo>
                  <a:pt x="909" y="324"/>
                </a:lnTo>
                <a:lnTo>
                  <a:pt x="921" y="351"/>
                </a:lnTo>
                <a:lnTo>
                  <a:pt x="927" y="378"/>
                </a:lnTo>
                <a:lnTo>
                  <a:pt x="918" y="414"/>
                </a:lnTo>
                <a:lnTo>
                  <a:pt x="927" y="441"/>
                </a:lnTo>
                <a:lnTo>
                  <a:pt x="936" y="468"/>
                </a:lnTo>
                <a:lnTo>
                  <a:pt x="945" y="495"/>
                </a:lnTo>
                <a:lnTo>
                  <a:pt x="945" y="522"/>
                </a:lnTo>
                <a:lnTo>
                  <a:pt x="936" y="549"/>
                </a:lnTo>
                <a:lnTo>
                  <a:pt x="918" y="576"/>
                </a:lnTo>
                <a:lnTo>
                  <a:pt x="891" y="585"/>
                </a:lnTo>
                <a:lnTo>
                  <a:pt x="855" y="603"/>
                </a:lnTo>
                <a:lnTo>
                  <a:pt x="828" y="612"/>
                </a:lnTo>
                <a:lnTo>
                  <a:pt x="801" y="621"/>
                </a:lnTo>
                <a:lnTo>
                  <a:pt x="774" y="621"/>
                </a:lnTo>
                <a:lnTo>
                  <a:pt x="747" y="621"/>
                </a:lnTo>
                <a:lnTo>
                  <a:pt x="720" y="621"/>
                </a:lnTo>
                <a:lnTo>
                  <a:pt x="693" y="594"/>
                </a:lnTo>
                <a:lnTo>
                  <a:pt x="666" y="576"/>
                </a:lnTo>
                <a:lnTo>
                  <a:pt x="639" y="549"/>
                </a:lnTo>
                <a:lnTo>
                  <a:pt x="618" y="552"/>
                </a:lnTo>
                <a:lnTo>
                  <a:pt x="585" y="558"/>
                </a:lnTo>
                <a:lnTo>
                  <a:pt x="558" y="576"/>
                </a:lnTo>
                <a:lnTo>
                  <a:pt x="531" y="594"/>
                </a:lnTo>
                <a:lnTo>
                  <a:pt x="504" y="612"/>
                </a:lnTo>
                <a:lnTo>
                  <a:pt x="477" y="612"/>
                </a:lnTo>
                <a:lnTo>
                  <a:pt x="450" y="621"/>
                </a:lnTo>
                <a:lnTo>
                  <a:pt x="423" y="621"/>
                </a:lnTo>
                <a:lnTo>
                  <a:pt x="396" y="621"/>
                </a:lnTo>
                <a:lnTo>
                  <a:pt x="369" y="621"/>
                </a:lnTo>
                <a:lnTo>
                  <a:pt x="351" y="594"/>
                </a:lnTo>
                <a:lnTo>
                  <a:pt x="315" y="579"/>
                </a:lnTo>
                <a:lnTo>
                  <a:pt x="279" y="534"/>
                </a:lnTo>
                <a:lnTo>
                  <a:pt x="264" y="540"/>
                </a:lnTo>
                <a:lnTo>
                  <a:pt x="261" y="540"/>
                </a:lnTo>
                <a:lnTo>
                  <a:pt x="234" y="522"/>
                </a:lnTo>
                <a:lnTo>
                  <a:pt x="225" y="495"/>
                </a:lnTo>
                <a:lnTo>
                  <a:pt x="207" y="468"/>
                </a:lnTo>
                <a:lnTo>
                  <a:pt x="189" y="441"/>
                </a:lnTo>
              </a:path>
            </a:pathLst>
          </a:custGeom>
          <a:gradFill rotWithShape="0">
            <a:gsLst>
              <a:gs pos="0">
                <a:srgbClr val="FFFFFF"/>
              </a:gs>
              <a:gs pos="100000">
                <a:srgbClr val="919191"/>
              </a:gs>
            </a:gsLst>
            <a:path path="rect">
              <a:fillToRect l="100000" t="100000"/>
            </a:path>
          </a:gradFill>
          <a:ln w="12600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5122" name="Line 2"/>
          <p:cNvSpPr>
            <a:spLocks noChangeShapeType="1"/>
          </p:cNvSpPr>
          <p:nvPr/>
        </p:nvSpPr>
        <p:spPr bwMode="auto">
          <a:xfrm flipH="1" flipV="1">
            <a:off x="3698875" y="3175000"/>
            <a:ext cx="2574925" cy="1527175"/>
          </a:xfrm>
          <a:prstGeom prst="line">
            <a:avLst/>
          </a:prstGeom>
          <a:noFill/>
          <a:ln w="25560">
            <a:solidFill>
              <a:srgbClr val="919191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123" name="AutoShape 3"/>
          <p:cNvSpPr>
            <a:spLocks noChangeArrowheads="1"/>
          </p:cNvSpPr>
          <p:nvPr/>
        </p:nvSpPr>
        <p:spPr bwMode="auto">
          <a:xfrm>
            <a:off x="1943100" y="3214688"/>
            <a:ext cx="958850" cy="944562"/>
          </a:xfrm>
          <a:custGeom>
            <a:avLst/>
            <a:gdLst>
              <a:gd name="T0" fmla="*/ 0 w 604"/>
              <a:gd name="T1" fmla="*/ 2147483647 h 595"/>
              <a:gd name="T2" fmla="*/ 2147483647 w 604"/>
              <a:gd name="T3" fmla="*/ 2147483647 h 595"/>
              <a:gd name="T4" fmla="*/ 2147483647 w 604"/>
              <a:gd name="T5" fmla="*/ 0 h 595"/>
              <a:gd name="T6" fmla="*/ 0 w 604"/>
              <a:gd name="T7" fmla="*/ 0 h 595"/>
              <a:gd name="T8" fmla="*/ 604 w 604"/>
              <a:gd name="T9" fmla="*/ 595 h 5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T6" t="T7" r="T8" b="T9"/>
            <a:pathLst>
              <a:path w="604" h="595">
                <a:moveTo>
                  <a:pt x="0" y="594"/>
                </a:moveTo>
                <a:lnTo>
                  <a:pt x="521" y="486"/>
                </a:lnTo>
                <a:lnTo>
                  <a:pt x="603" y="0"/>
                </a:lnTo>
              </a:path>
            </a:pathLst>
          </a:custGeom>
          <a:noFill/>
          <a:ln w="25560">
            <a:solidFill>
              <a:srgbClr val="91919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5124" name="Line 4"/>
          <p:cNvSpPr>
            <a:spLocks noChangeShapeType="1"/>
          </p:cNvSpPr>
          <p:nvPr/>
        </p:nvSpPr>
        <p:spPr bwMode="auto">
          <a:xfrm flipV="1">
            <a:off x="514350" y="2732088"/>
            <a:ext cx="2405063" cy="388937"/>
          </a:xfrm>
          <a:prstGeom prst="line">
            <a:avLst/>
          </a:prstGeom>
          <a:noFill/>
          <a:ln w="25560">
            <a:solidFill>
              <a:srgbClr val="919191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125" name="Line 5"/>
          <p:cNvSpPr>
            <a:spLocks noChangeShapeType="1"/>
          </p:cNvSpPr>
          <p:nvPr/>
        </p:nvSpPr>
        <p:spPr bwMode="auto">
          <a:xfrm flipV="1">
            <a:off x="2895600" y="2251075"/>
            <a:ext cx="881063" cy="455613"/>
          </a:xfrm>
          <a:prstGeom prst="line">
            <a:avLst/>
          </a:prstGeom>
          <a:noFill/>
          <a:ln w="25560">
            <a:solidFill>
              <a:srgbClr val="919191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126" name="Line 6"/>
          <p:cNvSpPr>
            <a:spLocks noChangeShapeType="1"/>
          </p:cNvSpPr>
          <p:nvPr/>
        </p:nvSpPr>
        <p:spPr bwMode="auto">
          <a:xfrm flipH="1" flipV="1">
            <a:off x="1646238" y="2598738"/>
            <a:ext cx="1250950" cy="107950"/>
          </a:xfrm>
          <a:prstGeom prst="line">
            <a:avLst/>
          </a:prstGeom>
          <a:noFill/>
          <a:ln w="25560">
            <a:solidFill>
              <a:srgbClr val="919191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127" name="Line 7"/>
          <p:cNvSpPr>
            <a:spLocks noChangeShapeType="1"/>
          </p:cNvSpPr>
          <p:nvPr/>
        </p:nvSpPr>
        <p:spPr bwMode="auto">
          <a:xfrm flipH="1" flipV="1">
            <a:off x="1503363" y="1751013"/>
            <a:ext cx="1408112" cy="955675"/>
          </a:xfrm>
          <a:prstGeom prst="line">
            <a:avLst/>
          </a:prstGeom>
          <a:noFill/>
          <a:ln w="25560">
            <a:solidFill>
              <a:srgbClr val="919191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128" name="AutoShape 8"/>
          <p:cNvSpPr>
            <a:spLocks noChangeArrowheads="1"/>
          </p:cNvSpPr>
          <p:nvPr/>
        </p:nvSpPr>
        <p:spPr bwMode="auto">
          <a:xfrm>
            <a:off x="5786438" y="6415088"/>
            <a:ext cx="1030287" cy="258762"/>
          </a:xfrm>
          <a:custGeom>
            <a:avLst/>
            <a:gdLst>
              <a:gd name="T0" fmla="*/ 2147483647 w 649"/>
              <a:gd name="T1" fmla="*/ 0 h 163"/>
              <a:gd name="T2" fmla="*/ 2147483647 w 649"/>
              <a:gd name="T3" fmla="*/ 2147483647 h 163"/>
              <a:gd name="T4" fmla="*/ 2147483647 w 649"/>
              <a:gd name="T5" fmla="*/ 2147483647 h 163"/>
              <a:gd name="T6" fmla="*/ 2147483647 w 649"/>
              <a:gd name="T7" fmla="*/ 2147483647 h 163"/>
              <a:gd name="T8" fmla="*/ 2147483647 w 649"/>
              <a:gd name="T9" fmla="*/ 2147483647 h 163"/>
              <a:gd name="T10" fmla="*/ 2147483647 w 649"/>
              <a:gd name="T11" fmla="*/ 2147483647 h 163"/>
              <a:gd name="T12" fmla="*/ 2147483647 w 649"/>
              <a:gd name="T13" fmla="*/ 2147483647 h 163"/>
              <a:gd name="T14" fmla="*/ 2147483647 w 649"/>
              <a:gd name="T15" fmla="*/ 2147483647 h 163"/>
              <a:gd name="T16" fmla="*/ 2147483647 w 649"/>
              <a:gd name="T17" fmla="*/ 2147483647 h 163"/>
              <a:gd name="T18" fmla="*/ 2147483647 w 649"/>
              <a:gd name="T19" fmla="*/ 2147483647 h 163"/>
              <a:gd name="T20" fmla="*/ 2147483647 w 649"/>
              <a:gd name="T21" fmla="*/ 2147483647 h 163"/>
              <a:gd name="T22" fmla="*/ 2147483647 w 649"/>
              <a:gd name="T23" fmla="*/ 2147483647 h 163"/>
              <a:gd name="T24" fmla="*/ 2147483647 w 649"/>
              <a:gd name="T25" fmla="*/ 2147483647 h 163"/>
              <a:gd name="T26" fmla="*/ 2147483647 w 649"/>
              <a:gd name="T27" fmla="*/ 2147483647 h 163"/>
              <a:gd name="T28" fmla="*/ 2147483647 w 649"/>
              <a:gd name="T29" fmla="*/ 2147483647 h 163"/>
              <a:gd name="T30" fmla="*/ 2147483647 w 649"/>
              <a:gd name="T31" fmla="*/ 2147483647 h 163"/>
              <a:gd name="T32" fmla="*/ 2147483647 w 649"/>
              <a:gd name="T33" fmla="*/ 2147483647 h 163"/>
              <a:gd name="T34" fmla="*/ 2147483647 w 649"/>
              <a:gd name="T35" fmla="*/ 2147483647 h 163"/>
              <a:gd name="T36" fmla="*/ 2147483647 w 649"/>
              <a:gd name="T37" fmla="*/ 2147483647 h 163"/>
              <a:gd name="T38" fmla="*/ 2147483647 w 649"/>
              <a:gd name="T39" fmla="*/ 2147483647 h 163"/>
              <a:gd name="T40" fmla="*/ 2147483647 w 649"/>
              <a:gd name="T41" fmla="*/ 2147483647 h 163"/>
              <a:gd name="T42" fmla="*/ 2147483647 w 649"/>
              <a:gd name="T43" fmla="*/ 2147483647 h 163"/>
              <a:gd name="T44" fmla="*/ 2147483647 w 649"/>
              <a:gd name="T45" fmla="*/ 2147483647 h 163"/>
              <a:gd name="T46" fmla="*/ 0 w 649"/>
              <a:gd name="T47" fmla="*/ 2147483647 h 163"/>
              <a:gd name="T48" fmla="*/ 0 w 649"/>
              <a:gd name="T49" fmla="*/ 0 h 163"/>
              <a:gd name="T50" fmla="*/ 649 w 649"/>
              <a:gd name="T51" fmla="*/ 163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T48" t="T49" r="T50" b="T51"/>
            <a:pathLst>
              <a:path w="649" h="163">
                <a:moveTo>
                  <a:pt x="648" y="0"/>
                </a:moveTo>
                <a:lnTo>
                  <a:pt x="648" y="27"/>
                </a:lnTo>
                <a:lnTo>
                  <a:pt x="621" y="54"/>
                </a:lnTo>
                <a:lnTo>
                  <a:pt x="603" y="81"/>
                </a:lnTo>
                <a:lnTo>
                  <a:pt x="567" y="99"/>
                </a:lnTo>
                <a:lnTo>
                  <a:pt x="531" y="99"/>
                </a:lnTo>
                <a:lnTo>
                  <a:pt x="504" y="99"/>
                </a:lnTo>
                <a:lnTo>
                  <a:pt x="477" y="99"/>
                </a:lnTo>
                <a:lnTo>
                  <a:pt x="450" y="99"/>
                </a:lnTo>
                <a:lnTo>
                  <a:pt x="396" y="99"/>
                </a:lnTo>
                <a:lnTo>
                  <a:pt x="342" y="99"/>
                </a:lnTo>
                <a:lnTo>
                  <a:pt x="315" y="99"/>
                </a:lnTo>
                <a:lnTo>
                  <a:pt x="279" y="108"/>
                </a:lnTo>
                <a:lnTo>
                  <a:pt x="252" y="117"/>
                </a:lnTo>
                <a:lnTo>
                  <a:pt x="225" y="126"/>
                </a:lnTo>
                <a:lnTo>
                  <a:pt x="198" y="135"/>
                </a:lnTo>
                <a:lnTo>
                  <a:pt x="171" y="144"/>
                </a:lnTo>
                <a:lnTo>
                  <a:pt x="144" y="153"/>
                </a:lnTo>
                <a:lnTo>
                  <a:pt x="117" y="153"/>
                </a:lnTo>
                <a:lnTo>
                  <a:pt x="90" y="162"/>
                </a:lnTo>
                <a:lnTo>
                  <a:pt x="63" y="162"/>
                </a:lnTo>
                <a:lnTo>
                  <a:pt x="36" y="144"/>
                </a:lnTo>
                <a:lnTo>
                  <a:pt x="27" y="117"/>
                </a:lnTo>
                <a:lnTo>
                  <a:pt x="0" y="99"/>
                </a:lnTo>
              </a:path>
            </a:pathLst>
          </a:custGeom>
          <a:noFill/>
          <a:ln w="12600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pic>
        <p:nvPicPr>
          <p:cNvPr id="5129" name="Picture 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3363" y="161925"/>
            <a:ext cx="588962" cy="5302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grpSp>
        <p:nvGrpSpPr>
          <p:cNvPr id="5130" name="Group 10"/>
          <p:cNvGrpSpPr>
            <a:grpSpLocks/>
          </p:cNvGrpSpPr>
          <p:nvPr/>
        </p:nvGrpSpPr>
        <p:grpSpPr bwMode="auto">
          <a:xfrm>
            <a:off x="228600" y="852488"/>
            <a:ext cx="590550" cy="600075"/>
            <a:chOff x="144" y="537"/>
            <a:chExt cx="372" cy="378"/>
          </a:xfrm>
        </p:grpSpPr>
        <p:grpSp>
          <p:nvGrpSpPr>
            <p:cNvPr id="5131" name="Group 11"/>
            <p:cNvGrpSpPr>
              <a:grpSpLocks/>
            </p:cNvGrpSpPr>
            <p:nvPr/>
          </p:nvGrpSpPr>
          <p:grpSpPr bwMode="auto">
            <a:xfrm>
              <a:off x="144" y="537"/>
              <a:ext cx="372" cy="375"/>
              <a:chOff x="144" y="537"/>
              <a:chExt cx="372" cy="375"/>
            </a:xfrm>
          </p:grpSpPr>
          <p:sp>
            <p:nvSpPr>
              <p:cNvPr id="5132" name="AutoShape 12"/>
              <p:cNvSpPr>
                <a:spLocks noChangeArrowheads="1"/>
              </p:cNvSpPr>
              <p:nvPr/>
            </p:nvSpPr>
            <p:spPr bwMode="auto">
              <a:xfrm>
                <a:off x="144" y="546"/>
                <a:ext cx="338" cy="366"/>
              </a:xfrm>
              <a:custGeom>
                <a:avLst/>
                <a:gdLst>
                  <a:gd name="T0" fmla="*/ 0 w 338"/>
                  <a:gd name="T1" fmla="*/ 0 h 366"/>
                  <a:gd name="T2" fmla="*/ 0 w 338"/>
                  <a:gd name="T3" fmla="*/ 310 h 366"/>
                  <a:gd name="T4" fmla="*/ 337 w 338"/>
                  <a:gd name="T5" fmla="*/ 365 h 366"/>
                  <a:gd name="T6" fmla="*/ 336 w 338"/>
                  <a:gd name="T7" fmla="*/ 15 h 366"/>
                  <a:gd name="T8" fmla="*/ 0 w 338"/>
                  <a:gd name="T9" fmla="*/ 0 h 366"/>
                  <a:gd name="T10" fmla="*/ 0 w 338"/>
                  <a:gd name="T11" fmla="*/ 0 h 366"/>
                  <a:gd name="T12" fmla="*/ 338 w 338"/>
                  <a:gd name="T13" fmla="*/ 366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338" h="366">
                    <a:moveTo>
                      <a:pt x="0" y="0"/>
                    </a:moveTo>
                    <a:lnTo>
                      <a:pt x="0" y="310"/>
                    </a:lnTo>
                    <a:lnTo>
                      <a:pt x="337" y="365"/>
                    </a:lnTo>
                    <a:lnTo>
                      <a:pt x="336" y="15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0C0C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133" name="AutoShape 13"/>
              <p:cNvSpPr>
                <a:spLocks noChangeArrowheads="1"/>
              </p:cNvSpPr>
              <p:nvPr/>
            </p:nvSpPr>
            <p:spPr bwMode="auto">
              <a:xfrm>
                <a:off x="144" y="537"/>
                <a:ext cx="372" cy="19"/>
              </a:xfrm>
              <a:custGeom>
                <a:avLst/>
                <a:gdLst>
                  <a:gd name="T0" fmla="*/ 0 w 372"/>
                  <a:gd name="T1" fmla="*/ 7 h 19"/>
                  <a:gd name="T2" fmla="*/ 69 w 372"/>
                  <a:gd name="T3" fmla="*/ 0 h 19"/>
                  <a:gd name="T4" fmla="*/ 371 w 372"/>
                  <a:gd name="T5" fmla="*/ 10 h 19"/>
                  <a:gd name="T6" fmla="*/ 337 w 372"/>
                  <a:gd name="T7" fmla="*/ 18 h 19"/>
                  <a:gd name="T8" fmla="*/ 0 w 372"/>
                  <a:gd name="T9" fmla="*/ 7 h 19"/>
                  <a:gd name="T10" fmla="*/ 0 w 372"/>
                  <a:gd name="T11" fmla="*/ 0 h 19"/>
                  <a:gd name="T12" fmla="*/ 372 w 372"/>
                  <a:gd name="T13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372" h="19">
                    <a:moveTo>
                      <a:pt x="0" y="7"/>
                    </a:moveTo>
                    <a:lnTo>
                      <a:pt x="69" y="0"/>
                    </a:lnTo>
                    <a:lnTo>
                      <a:pt x="371" y="10"/>
                    </a:lnTo>
                    <a:lnTo>
                      <a:pt x="337" y="18"/>
                    </a:lnTo>
                    <a:lnTo>
                      <a:pt x="0" y="7"/>
                    </a:lnTo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134" name="AutoShape 14"/>
              <p:cNvSpPr>
                <a:spLocks noChangeArrowheads="1"/>
              </p:cNvSpPr>
              <p:nvPr/>
            </p:nvSpPr>
            <p:spPr bwMode="auto">
              <a:xfrm>
                <a:off x="486" y="550"/>
                <a:ext cx="31" cy="363"/>
              </a:xfrm>
              <a:custGeom>
                <a:avLst/>
                <a:gdLst>
                  <a:gd name="T0" fmla="*/ 30 w 31"/>
                  <a:gd name="T1" fmla="*/ 0 h 363"/>
                  <a:gd name="T2" fmla="*/ 29 w 31"/>
                  <a:gd name="T3" fmla="*/ 318 h 363"/>
                  <a:gd name="T4" fmla="*/ 0 w 31"/>
                  <a:gd name="T5" fmla="*/ 362 h 363"/>
                  <a:gd name="T6" fmla="*/ 0 w 31"/>
                  <a:gd name="T7" fmla="*/ 11 h 363"/>
                  <a:gd name="T8" fmla="*/ 30 w 31"/>
                  <a:gd name="T9" fmla="*/ 0 h 363"/>
                  <a:gd name="T10" fmla="*/ 0 w 31"/>
                  <a:gd name="T11" fmla="*/ 0 h 363"/>
                  <a:gd name="T12" fmla="*/ 31 w 31"/>
                  <a:gd name="T13" fmla="*/ 363 h 3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31" h="363">
                    <a:moveTo>
                      <a:pt x="30" y="0"/>
                    </a:moveTo>
                    <a:lnTo>
                      <a:pt x="29" y="318"/>
                    </a:lnTo>
                    <a:lnTo>
                      <a:pt x="0" y="362"/>
                    </a:lnTo>
                    <a:lnTo>
                      <a:pt x="0" y="11"/>
                    </a:lnTo>
                    <a:lnTo>
                      <a:pt x="30" y="0"/>
                    </a:lnTo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5135" name="Group 15"/>
            <p:cNvGrpSpPr>
              <a:grpSpLocks/>
            </p:cNvGrpSpPr>
            <p:nvPr/>
          </p:nvGrpSpPr>
          <p:grpSpPr bwMode="auto">
            <a:xfrm>
              <a:off x="148" y="817"/>
              <a:ext cx="323" cy="98"/>
              <a:chOff x="148" y="817"/>
              <a:chExt cx="323" cy="98"/>
            </a:xfrm>
          </p:grpSpPr>
          <p:sp>
            <p:nvSpPr>
              <p:cNvPr id="5136" name="AutoShape 16"/>
              <p:cNvSpPr>
                <a:spLocks noChangeArrowheads="1"/>
              </p:cNvSpPr>
              <p:nvPr/>
            </p:nvSpPr>
            <p:spPr bwMode="auto">
              <a:xfrm>
                <a:off x="150" y="819"/>
                <a:ext cx="320" cy="91"/>
              </a:xfrm>
              <a:custGeom>
                <a:avLst/>
                <a:gdLst>
                  <a:gd name="T0" fmla="*/ 0 w 320"/>
                  <a:gd name="T1" fmla="*/ 0 h 91"/>
                  <a:gd name="T2" fmla="*/ 0 w 320"/>
                  <a:gd name="T3" fmla="*/ 40 h 91"/>
                  <a:gd name="T4" fmla="*/ 319 w 320"/>
                  <a:gd name="T5" fmla="*/ 90 h 91"/>
                  <a:gd name="T6" fmla="*/ 319 w 320"/>
                  <a:gd name="T7" fmla="*/ 41 h 91"/>
                  <a:gd name="T8" fmla="*/ 0 w 320"/>
                  <a:gd name="T9" fmla="*/ 0 h 91"/>
                  <a:gd name="T10" fmla="*/ 0 w 320"/>
                  <a:gd name="T11" fmla="*/ 0 h 91"/>
                  <a:gd name="T12" fmla="*/ 320 w 320"/>
                  <a:gd name="T13" fmla="*/ 91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320" h="91">
                    <a:moveTo>
                      <a:pt x="0" y="0"/>
                    </a:moveTo>
                    <a:lnTo>
                      <a:pt x="0" y="40"/>
                    </a:lnTo>
                    <a:lnTo>
                      <a:pt x="319" y="90"/>
                    </a:lnTo>
                    <a:lnTo>
                      <a:pt x="319" y="41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5137" name="Group 17"/>
              <p:cNvGrpSpPr>
                <a:grpSpLocks/>
              </p:cNvGrpSpPr>
              <p:nvPr/>
            </p:nvGrpSpPr>
            <p:grpSpPr bwMode="auto">
              <a:xfrm>
                <a:off x="148" y="817"/>
                <a:ext cx="323" cy="98"/>
                <a:chOff x="148" y="817"/>
                <a:chExt cx="323" cy="98"/>
              </a:xfrm>
            </p:grpSpPr>
            <p:grpSp>
              <p:nvGrpSpPr>
                <p:cNvPr id="5138" name="Group 18"/>
                <p:cNvGrpSpPr>
                  <a:grpSpLocks/>
                </p:cNvGrpSpPr>
                <p:nvPr/>
              </p:nvGrpSpPr>
              <p:grpSpPr bwMode="auto">
                <a:xfrm>
                  <a:off x="148" y="850"/>
                  <a:ext cx="321" cy="65"/>
                  <a:chOff x="148" y="850"/>
                  <a:chExt cx="321" cy="65"/>
                </a:xfrm>
              </p:grpSpPr>
              <p:sp>
                <p:nvSpPr>
                  <p:cNvPr id="5139" name="AutoShape 19"/>
                  <p:cNvSpPr>
                    <a:spLocks noChangeArrowheads="1"/>
                  </p:cNvSpPr>
                  <p:nvPr/>
                </p:nvSpPr>
                <p:spPr bwMode="auto">
                  <a:xfrm>
                    <a:off x="469" y="899"/>
                    <a:ext cx="1" cy="17"/>
                  </a:xfrm>
                  <a:custGeom>
                    <a:avLst/>
                    <a:gdLst>
                      <a:gd name="T0" fmla="*/ 0 w 1"/>
                      <a:gd name="T1" fmla="*/ 4 h 17"/>
                      <a:gd name="T2" fmla="*/ 0 w 1"/>
                      <a:gd name="T3" fmla="*/ 0 h 17"/>
                      <a:gd name="T4" fmla="*/ 0 w 1"/>
                      <a:gd name="T5" fmla="*/ 12 h 17"/>
                      <a:gd name="T6" fmla="*/ 0 w 1"/>
                      <a:gd name="T7" fmla="*/ 16 h 17"/>
                      <a:gd name="T8" fmla="*/ 0 w 1"/>
                      <a:gd name="T9" fmla="*/ 4 h 17"/>
                      <a:gd name="T10" fmla="*/ 0 w 1"/>
                      <a:gd name="T11" fmla="*/ 0 h 17"/>
                      <a:gd name="T12" fmla="*/ 1 w 1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1" h="17">
                        <a:moveTo>
                          <a:pt x="0" y="4"/>
                        </a:moveTo>
                        <a:lnTo>
                          <a:pt x="0" y="0"/>
                        </a:lnTo>
                        <a:lnTo>
                          <a:pt x="0" y="12"/>
                        </a:lnTo>
                        <a:lnTo>
                          <a:pt x="0" y="16"/>
                        </a:lnTo>
                        <a:lnTo>
                          <a:pt x="0" y="4"/>
                        </a:lnTo>
                      </a:path>
                    </a:pathLst>
                  </a:custGeom>
                  <a:solidFill>
                    <a:srgbClr val="808080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140" name="AutoShape 20"/>
                  <p:cNvSpPr>
                    <a:spLocks noChangeArrowheads="1"/>
                  </p:cNvSpPr>
                  <p:nvPr/>
                </p:nvSpPr>
                <p:spPr bwMode="auto">
                  <a:xfrm>
                    <a:off x="149" y="853"/>
                    <a:ext cx="315" cy="61"/>
                  </a:xfrm>
                  <a:custGeom>
                    <a:avLst/>
                    <a:gdLst>
                      <a:gd name="T0" fmla="*/ 0 w 315"/>
                      <a:gd name="T1" fmla="*/ 0 h 61"/>
                      <a:gd name="T2" fmla="*/ 314 w 315"/>
                      <a:gd name="T3" fmla="*/ 47 h 61"/>
                      <a:gd name="T4" fmla="*/ 314 w 315"/>
                      <a:gd name="T5" fmla="*/ 60 h 61"/>
                      <a:gd name="T6" fmla="*/ 0 w 315"/>
                      <a:gd name="T7" fmla="*/ 12 h 61"/>
                      <a:gd name="T8" fmla="*/ 0 w 315"/>
                      <a:gd name="T9" fmla="*/ 0 h 61"/>
                      <a:gd name="T10" fmla="*/ 0 w 315"/>
                      <a:gd name="T11" fmla="*/ 0 h 61"/>
                      <a:gd name="T12" fmla="*/ 315 w 315"/>
                      <a:gd name="T13" fmla="*/ 61 h 6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315" h="61">
                        <a:moveTo>
                          <a:pt x="0" y="0"/>
                        </a:moveTo>
                        <a:lnTo>
                          <a:pt x="314" y="47"/>
                        </a:lnTo>
                        <a:lnTo>
                          <a:pt x="314" y="60"/>
                        </a:lnTo>
                        <a:lnTo>
                          <a:pt x="0" y="12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808080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141" name="AutoShape 21"/>
                  <p:cNvSpPr>
                    <a:spLocks noChangeArrowheads="1"/>
                  </p:cNvSpPr>
                  <p:nvPr/>
                </p:nvSpPr>
                <p:spPr bwMode="auto">
                  <a:xfrm>
                    <a:off x="148" y="850"/>
                    <a:ext cx="322" cy="50"/>
                  </a:xfrm>
                  <a:custGeom>
                    <a:avLst/>
                    <a:gdLst>
                      <a:gd name="T0" fmla="*/ 0 w 322"/>
                      <a:gd name="T1" fmla="*/ 3 h 50"/>
                      <a:gd name="T2" fmla="*/ 6 w 322"/>
                      <a:gd name="T3" fmla="*/ 0 h 50"/>
                      <a:gd name="T4" fmla="*/ 321 w 322"/>
                      <a:gd name="T5" fmla="*/ 44 h 50"/>
                      <a:gd name="T6" fmla="*/ 315 w 322"/>
                      <a:gd name="T7" fmla="*/ 49 h 50"/>
                      <a:gd name="T8" fmla="*/ 0 w 322"/>
                      <a:gd name="T9" fmla="*/ 3 h 50"/>
                      <a:gd name="T10" fmla="*/ 0 w 322"/>
                      <a:gd name="T11" fmla="*/ 0 h 50"/>
                      <a:gd name="T12" fmla="*/ 322 w 322"/>
                      <a:gd name="T13" fmla="*/ 50 h 5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322" h="50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321" y="44"/>
                        </a:lnTo>
                        <a:lnTo>
                          <a:pt x="315" y="49"/>
                        </a:lnTo>
                        <a:lnTo>
                          <a:pt x="0" y="3"/>
                        </a:lnTo>
                      </a:path>
                    </a:pathLst>
                  </a:custGeom>
                  <a:solidFill>
                    <a:srgbClr val="402000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grpSp>
              <p:nvGrpSpPr>
                <p:cNvPr id="5142" name="Group 22"/>
                <p:cNvGrpSpPr>
                  <a:grpSpLocks/>
                </p:cNvGrpSpPr>
                <p:nvPr/>
              </p:nvGrpSpPr>
              <p:grpSpPr bwMode="auto">
                <a:xfrm>
                  <a:off x="149" y="825"/>
                  <a:ext cx="98" cy="34"/>
                  <a:chOff x="149" y="825"/>
                  <a:chExt cx="98" cy="34"/>
                </a:xfrm>
              </p:grpSpPr>
              <p:sp>
                <p:nvSpPr>
                  <p:cNvPr id="5143" name="AutoShape 23"/>
                  <p:cNvSpPr>
                    <a:spLocks noChangeArrowheads="1"/>
                  </p:cNvSpPr>
                  <p:nvPr/>
                </p:nvSpPr>
                <p:spPr bwMode="auto">
                  <a:xfrm>
                    <a:off x="149" y="828"/>
                    <a:ext cx="93" cy="32"/>
                  </a:xfrm>
                  <a:custGeom>
                    <a:avLst/>
                    <a:gdLst>
                      <a:gd name="T0" fmla="*/ 0 w 93"/>
                      <a:gd name="T1" fmla="*/ 0 h 32"/>
                      <a:gd name="T2" fmla="*/ 92 w 93"/>
                      <a:gd name="T3" fmla="*/ 13 h 32"/>
                      <a:gd name="T4" fmla="*/ 92 w 93"/>
                      <a:gd name="T5" fmla="*/ 31 h 32"/>
                      <a:gd name="T6" fmla="*/ 0 w 93"/>
                      <a:gd name="T7" fmla="*/ 18 h 32"/>
                      <a:gd name="T8" fmla="*/ 0 w 93"/>
                      <a:gd name="T9" fmla="*/ 0 h 32"/>
                      <a:gd name="T10" fmla="*/ 0 w 93"/>
                      <a:gd name="T11" fmla="*/ 0 h 32"/>
                      <a:gd name="T12" fmla="*/ 93 w 93"/>
                      <a:gd name="T13" fmla="*/ 32 h 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93" h="32">
                        <a:moveTo>
                          <a:pt x="0" y="0"/>
                        </a:moveTo>
                        <a:lnTo>
                          <a:pt x="92" y="13"/>
                        </a:lnTo>
                        <a:lnTo>
                          <a:pt x="92" y="31"/>
                        </a:lnTo>
                        <a:lnTo>
                          <a:pt x="0" y="18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808080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144" name="AutoShape 24"/>
                  <p:cNvSpPr>
                    <a:spLocks noChangeArrowheads="1"/>
                  </p:cNvSpPr>
                  <p:nvPr/>
                </p:nvSpPr>
                <p:spPr bwMode="auto">
                  <a:xfrm>
                    <a:off x="149" y="825"/>
                    <a:ext cx="99" cy="17"/>
                  </a:xfrm>
                  <a:custGeom>
                    <a:avLst/>
                    <a:gdLst>
                      <a:gd name="T0" fmla="*/ 0 w 99"/>
                      <a:gd name="T1" fmla="*/ 2 h 17"/>
                      <a:gd name="T2" fmla="*/ 6 w 99"/>
                      <a:gd name="T3" fmla="*/ 0 h 17"/>
                      <a:gd name="T4" fmla="*/ 98 w 99"/>
                      <a:gd name="T5" fmla="*/ 12 h 17"/>
                      <a:gd name="T6" fmla="*/ 92 w 99"/>
                      <a:gd name="T7" fmla="*/ 16 h 17"/>
                      <a:gd name="T8" fmla="*/ 0 w 99"/>
                      <a:gd name="T9" fmla="*/ 2 h 17"/>
                      <a:gd name="T10" fmla="*/ 0 w 99"/>
                      <a:gd name="T11" fmla="*/ 0 h 17"/>
                      <a:gd name="T12" fmla="*/ 99 w 99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99" h="17">
                        <a:moveTo>
                          <a:pt x="0" y="2"/>
                        </a:moveTo>
                        <a:lnTo>
                          <a:pt x="6" y="0"/>
                        </a:lnTo>
                        <a:lnTo>
                          <a:pt x="98" y="12"/>
                        </a:lnTo>
                        <a:lnTo>
                          <a:pt x="92" y="16"/>
                        </a:lnTo>
                        <a:lnTo>
                          <a:pt x="0" y="2"/>
                        </a:lnTo>
                      </a:path>
                    </a:pathLst>
                  </a:custGeom>
                  <a:solidFill>
                    <a:srgbClr val="402000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145" name="AutoShape 25"/>
                  <p:cNvSpPr>
                    <a:spLocks noChangeArrowheads="1"/>
                  </p:cNvSpPr>
                  <p:nvPr/>
                </p:nvSpPr>
                <p:spPr bwMode="auto">
                  <a:xfrm>
                    <a:off x="247" y="840"/>
                    <a:ext cx="1" cy="20"/>
                  </a:xfrm>
                  <a:custGeom>
                    <a:avLst/>
                    <a:gdLst>
                      <a:gd name="T0" fmla="*/ 0 w 1"/>
                      <a:gd name="T1" fmla="*/ 3 h 20"/>
                      <a:gd name="T2" fmla="*/ 0 w 1"/>
                      <a:gd name="T3" fmla="*/ 19 h 20"/>
                      <a:gd name="T4" fmla="*/ 0 w 1"/>
                      <a:gd name="T5" fmla="*/ 15 h 20"/>
                      <a:gd name="T6" fmla="*/ 0 w 1"/>
                      <a:gd name="T7" fmla="*/ 0 h 20"/>
                      <a:gd name="T8" fmla="*/ 0 w 1"/>
                      <a:gd name="T9" fmla="*/ 3 h 20"/>
                      <a:gd name="T10" fmla="*/ 0 w 1"/>
                      <a:gd name="T11" fmla="*/ 0 h 20"/>
                      <a:gd name="T12" fmla="*/ 1 w 1"/>
                      <a:gd name="T13" fmla="*/ 20 h 2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1" h="20">
                        <a:moveTo>
                          <a:pt x="0" y="3"/>
                        </a:moveTo>
                        <a:lnTo>
                          <a:pt x="0" y="19"/>
                        </a:lnTo>
                        <a:lnTo>
                          <a:pt x="0" y="15"/>
                        </a:lnTo>
                        <a:lnTo>
                          <a:pt x="0" y="0"/>
                        </a:lnTo>
                        <a:lnTo>
                          <a:pt x="0" y="3"/>
                        </a:lnTo>
                      </a:path>
                    </a:pathLst>
                  </a:custGeom>
                  <a:solidFill>
                    <a:srgbClr val="402000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grpSp>
              <p:nvGrpSpPr>
                <p:cNvPr id="5146" name="Group 26"/>
                <p:cNvGrpSpPr>
                  <a:grpSpLocks/>
                </p:cNvGrpSpPr>
                <p:nvPr/>
              </p:nvGrpSpPr>
              <p:grpSpPr bwMode="auto">
                <a:xfrm>
                  <a:off x="250" y="841"/>
                  <a:ext cx="99" cy="34"/>
                  <a:chOff x="250" y="841"/>
                  <a:chExt cx="99" cy="34"/>
                </a:xfrm>
              </p:grpSpPr>
              <p:sp>
                <p:nvSpPr>
                  <p:cNvPr id="5147" name="AutoShape 27"/>
                  <p:cNvSpPr>
                    <a:spLocks noChangeArrowheads="1"/>
                  </p:cNvSpPr>
                  <p:nvPr/>
                </p:nvSpPr>
                <p:spPr bwMode="auto">
                  <a:xfrm>
                    <a:off x="250" y="845"/>
                    <a:ext cx="94" cy="31"/>
                  </a:xfrm>
                  <a:custGeom>
                    <a:avLst/>
                    <a:gdLst>
                      <a:gd name="T0" fmla="*/ 0 w 94"/>
                      <a:gd name="T1" fmla="*/ 0 h 31"/>
                      <a:gd name="T2" fmla="*/ 93 w 94"/>
                      <a:gd name="T3" fmla="*/ 13 h 31"/>
                      <a:gd name="T4" fmla="*/ 93 w 94"/>
                      <a:gd name="T5" fmla="*/ 30 h 31"/>
                      <a:gd name="T6" fmla="*/ 0 w 94"/>
                      <a:gd name="T7" fmla="*/ 17 h 31"/>
                      <a:gd name="T8" fmla="*/ 0 w 94"/>
                      <a:gd name="T9" fmla="*/ 0 h 31"/>
                      <a:gd name="T10" fmla="*/ 0 w 94"/>
                      <a:gd name="T11" fmla="*/ 0 h 31"/>
                      <a:gd name="T12" fmla="*/ 94 w 94"/>
                      <a:gd name="T13" fmla="*/ 31 h 3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94" h="31">
                        <a:moveTo>
                          <a:pt x="0" y="0"/>
                        </a:moveTo>
                        <a:lnTo>
                          <a:pt x="93" y="13"/>
                        </a:lnTo>
                        <a:lnTo>
                          <a:pt x="93" y="30"/>
                        </a:lnTo>
                        <a:lnTo>
                          <a:pt x="0" y="17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E0E0E0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148" name="AutoShape 28"/>
                  <p:cNvSpPr>
                    <a:spLocks noChangeArrowheads="1"/>
                  </p:cNvSpPr>
                  <p:nvPr/>
                </p:nvSpPr>
                <p:spPr bwMode="auto">
                  <a:xfrm>
                    <a:off x="349" y="856"/>
                    <a:ext cx="1" cy="20"/>
                  </a:xfrm>
                  <a:custGeom>
                    <a:avLst/>
                    <a:gdLst>
                      <a:gd name="T0" fmla="*/ 0 w 1"/>
                      <a:gd name="T1" fmla="*/ 3 h 20"/>
                      <a:gd name="T2" fmla="*/ 0 w 1"/>
                      <a:gd name="T3" fmla="*/ 19 h 20"/>
                      <a:gd name="T4" fmla="*/ 0 w 1"/>
                      <a:gd name="T5" fmla="*/ 15 h 20"/>
                      <a:gd name="T6" fmla="*/ 0 w 1"/>
                      <a:gd name="T7" fmla="*/ 0 h 20"/>
                      <a:gd name="T8" fmla="*/ 0 w 1"/>
                      <a:gd name="T9" fmla="*/ 3 h 20"/>
                      <a:gd name="T10" fmla="*/ 0 w 1"/>
                      <a:gd name="T11" fmla="*/ 0 h 20"/>
                      <a:gd name="T12" fmla="*/ 1 w 1"/>
                      <a:gd name="T13" fmla="*/ 20 h 2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1" h="20">
                        <a:moveTo>
                          <a:pt x="0" y="3"/>
                        </a:moveTo>
                        <a:lnTo>
                          <a:pt x="0" y="19"/>
                        </a:lnTo>
                        <a:lnTo>
                          <a:pt x="0" y="15"/>
                        </a:lnTo>
                        <a:lnTo>
                          <a:pt x="0" y="0"/>
                        </a:lnTo>
                        <a:lnTo>
                          <a:pt x="0" y="3"/>
                        </a:lnTo>
                      </a:path>
                    </a:pathLst>
                  </a:custGeom>
                  <a:solidFill>
                    <a:srgbClr val="606060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149" name="AutoShape 29"/>
                  <p:cNvSpPr>
                    <a:spLocks noChangeArrowheads="1"/>
                  </p:cNvSpPr>
                  <p:nvPr/>
                </p:nvSpPr>
                <p:spPr bwMode="auto">
                  <a:xfrm>
                    <a:off x="250" y="841"/>
                    <a:ext cx="99" cy="17"/>
                  </a:xfrm>
                  <a:custGeom>
                    <a:avLst/>
                    <a:gdLst>
                      <a:gd name="T0" fmla="*/ 0 w 99"/>
                      <a:gd name="T1" fmla="*/ 3 h 17"/>
                      <a:gd name="T2" fmla="*/ 5 w 99"/>
                      <a:gd name="T3" fmla="*/ 0 h 17"/>
                      <a:gd name="T4" fmla="*/ 98 w 99"/>
                      <a:gd name="T5" fmla="*/ 13 h 17"/>
                      <a:gd name="T6" fmla="*/ 93 w 99"/>
                      <a:gd name="T7" fmla="*/ 16 h 17"/>
                      <a:gd name="T8" fmla="*/ 0 w 99"/>
                      <a:gd name="T9" fmla="*/ 3 h 17"/>
                      <a:gd name="T10" fmla="*/ 0 w 99"/>
                      <a:gd name="T11" fmla="*/ 0 h 17"/>
                      <a:gd name="T12" fmla="*/ 99 w 99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99" h="17">
                        <a:moveTo>
                          <a:pt x="0" y="3"/>
                        </a:moveTo>
                        <a:lnTo>
                          <a:pt x="5" y="0"/>
                        </a:lnTo>
                        <a:lnTo>
                          <a:pt x="98" y="13"/>
                        </a:lnTo>
                        <a:lnTo>
                          <a:pt x="93" y="16"/>
                        </a:lnTo>
                        <a:lnTo>
                          <a:pt x="0" y="3"/>
                        </a:lnTo>
                      </a:path>
                    </a:pathLst>
                  </a:custGeom>
                  <a:solidFill>
                    <a:srgbClr val="A0A0A0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grpSp>
              <p:nvGrpSpPr>
                <p:cNvPr id="5150" name="Group 30"/>
                <p:cNvGrpSpPr>
                  <a:grpSpLocks/>
                </p:cNvGrpSpPr>
                <p:nvPr/>
              </p:nvGrpSpPr>
              <p:grpSpPr bwMode="auto">
                <a:xfrm>
                  <a:off x="352" y="857"/>
                  <a:ext cx="100" cy="35"/>
                  <a:chOff x="352" y="857"/>
                  <a:chExt cx="100" cy="35"/>
                </a:xfrm>
              </p:grpSpPr>
              <p:sp>
                <p:nvSpPr>
                  <p:cNvPr id="5151" name="AutoShape 31"/>
                  <p:cNvSpPr>
                    <a:spLocks noChangeArrowheads="1"/>
                  </p:cNvSpPr>
                  <p:nvPr/>
                </p:nvSpPr>
                <p:spPr bwMode="auto">
                  <a:xfrm>
                    <a:off x="352" y="861"/>
                    <a:ext cx="95" cy="32"/>
                  </a:xfrm>
                  <a:custGeom>
                    <a:avLst/>
                    <a:gdLst>
                      <a:gd name="T0" fmla="*/ 0 w 95"/>
                      <a:gd name="T1" fmla="*/ 0 h 32"/>
                      <a:gd name="T2" fmla="*/ 94 w 95"/>
                      <a:gd name="T3" fmla="*/ 13 h 32"/>
                      <a:gd name="T4" fmla="*/ 94 w 95"/>
                      <a:gd name="T5" fmla="*/ 31 h 32"/>
                      <a:gd name="T6" fmla="*/ 0 w 95"/>
                      <a:gd name="T7" fmla="*/ 18 h 32"/>
                      <a:gd name="T8" fmla="*/ 0 w 95"/>
                      <a:gd name="T9" fmla="*/ 0 h 32"/>
                      <a:gd name="T10" fmla="*/ 0 w 95"/>
                      <a:gd name="T11" fmla="*/ 0 h 32"/>
                      <a:gd name="T12" fmla="*/ 95 w 95"/>
                      <a:gd name="T13" fmla="*/ 32 h 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95" h="32">
                        <a:moveTo>
                          <a:pt x="0" y="0"/>
                        </a:moveTo>
                        <a:lnTo>
                          <a:pt x="94" y="13"/>
                        </a:lnTo>
                        <a:lnTo>
                          <a:pt x="94" y="31"/>
                        </a:lnTo>
                        <a:lnTo>
                          <a:pt x="0" y="18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E0E0E0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152" name="AutoShape 32"/>
                  <p:cNvSpPr>
                    <a:spLocks noChangeArrowheads="1"/>
                  </p:cNvSpPr>
                  <p:nvPr/>
                </p:nvSpPr>
                <p:spPr bwMode="auto">
                  <a:xfrm>
                    <a:off x="452" y="872"/>
                    <a:ext cx="1" cy="21"/>
                  </a:xfrm>
                  <a:custGeom>
                    <a:avLst/>
                    <a:gdLst>
                      <a:gd name="T0" fmla="*/ 0 w 1"/>
                      <a:gd name="T1" fmla="*/ 3 h 21"/>
                      <a:gd name="T2" fmla="*/ 0 w 1"/>
                      <a:gd name="T3" fmla="*/ 0 h 21"/>
                      <a:gd name="T4" fmla="*/ 0 w 1"/>
                      <a:gd name="T5" fmla="*/ 16 h 21"/>
                      <a:gd name="T6" fmla="*/ 0 w 1"/>
                      <a:gd name="T7" fmla="*/ 20 h 21"/>
                      <a:gd name="T8" fmla="*/ 0 w 1"/>
                      <a:gd name="T9" fmla="*/ 3 h 21"/>
                      <a:gd name="T10" fmla="*/ 0 w 1"/>
                      <a:gd name="T11" fmla="*/ 0 h 21"/>
                      <a:gd name="T12" fmla="*/ 1 w 1"/>
                      <a:gd name="T13" fmla="*/ 21 h 2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1" h="21">
                        <a:moveTo>
                          <a:pt x="0" y="3"/>
                        </a:moveTo>
                        <a:lnTo>
                          <a:pt x="0" y="0"/>
                        </a:lnTo>
                        <a:lnTo>
                          <a:pt x="0" y="16"/>
                        </a:lnTo>
                        <a:lnTo>
                          <a:pt x="0" y="20"/>
                        </a:lnTo>
                        <a:lnTo>
                          <a:pt x="0" y="3"/>
                        </a:lnTo>
                      </a:path>
                    </a:pathLst>
                  </a:custGeom>
                  <a:solidFill>
                    <a:srgbClr val="606060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153" name="AutoShape 33"/>
                  <p:cNvSpPr>
                    <a:spLocks noChangeArrowheads="1"/>
                  </p:cNvSpPr>
                  <p:nvPr/>
                </p:nvSpPr>
                <p:spPr bwMode="auto">
                  <a:xfrm>
                    <a:off x="352" y="857"/>
                    <a:ext cx="101" cy="17"/>
                  </a:xfrm>
                  <a:custGeom>
                    <a:avLst/>
                    <a:gdLst>
                      <a:gd name="T0" fmla="*/ 0 w 101"/>
                      <a:gd name="T1" fmla="*/ 3 h 17"/>
                      <a:gd name="T2" fmla="*/ 5 w 101"/>
                      <a:gd name="T3" fmla="*/ 0 h 17"/>
                      <a:gd name="T4" fmla="*/ 100 w 101"/>
                      <a:gd name="T5" fmla="*/ 12 h 17"/>
                      <a:gd name="T6" fmla="*/ 94 w 101"/>
                      <a:gd name="T7" fmla="*/ 16 h 17"/>
                      <a:gd name="T8" fmla="*/ 0 w 101"/>
                      <a:gd name="T9" fmla="*/ 3 h 17"/>
                      <a:gd name="T10" fmla="*/ 0 w 101"/>
                      <a:gd name="T11" fmla="*/ 0 h 17"/>
                      <a:gd name="T12" fmla="*/ 101 w 101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101" h="17">
                        <a:moveTo>
                          <a:pt x="0" y="3"/>
                        </a:moveTo>
                        <a:lnTo>
                          <a:pt x="5" y="0"/>
                        </a:lnTo>
                        <a:lnTo>
                          <a:pt x="100" y="12"/>
                        </a:lnTo>
                        <a:lnTo>
                          <a:pt x="94" y="16"/>
                        </a:lnTo>
                        <a:lnTo>
                          <a:pt x="0" y="3"/>
                        </a:lnTo>
                      </a:path>
                    </a:pathLst>
                  </a:custGeom>
                  <a:solidFill>
                    <a:srgbClr val="A0A0A0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grpSp>
              <p:nvGrpSpPr>
                <p:cNvPr id="5154" name="Group 34"/>
                <p:cNvGrpSpPr>
                  <a:grpSpLocks/>
                </p:cNvGrpSpPr>
                <p:nvPr/>
              </p:nvGrpSpPr>
              <p:grpSpPr bwMode="auto">
                <a:xfrm>
                  <a:off x="455" y="872"/>
                  <a:ext cx="16" cy="23"/>
                  <a:chOff x="455" y="872"/>
                  <a:chExt cx="16" cy="23"/>
                </a:xfrm>
              </p:grpSpPr>
              <p:sp>
                <p:nvSpPr>
                  <p:cNvPr id="5155" name="AutoShape 35"/>
                  <p:cNvSpPr>
                    <a:spLocks noChangeArrowheads="1"/>
                  </p:cNvSpPr>
                  <p:nvPr/>
                </p:nvSpPr>
                <p:spPr bwMode="auto">
                  <a:xfrm>
                    <a:off x="469" y="874"/>
                    <a:ext cx="1" cy="22"/>
                  </a:xfrm>
                  <a:custGeom>
                    <a:avLst/>
                    <a:gdLst>
                      <a:gd name="T0" fmla="*/ 0 w 1"/>
                      <a:gd name="T1" fmla="*/ 4 h 22"/>
                      <a:gd name="T2" fmla="*/ 0 w 1"/>
                      <a:gd name="T3" fmla="*/ 0 h 22"/>
                      <a:gd name="T4" fmla="*/ 0 w 1"/>
                      <a:gd name="T5" fmla="*/ 16 h 22"/>
                      <a:gd name="T6" fmla="*/ 0 w 1"/>
                      <a:gd name="T7" fmla="*/ 21 h 22"/>
                      <a:gd name="T8" fmla="*/ 0 w 1"/>
                      <a:gd name="T9" fmla="*/ 4 h 22"/>
                      <a:gd name="T10" fmla="*/ 0 w 1"/>
                      <a:gd name="T11" fmla="*/ 0 h 22"/>
                      <a:gd name="T12" fmla="*/ 1 w 1"/>
                      <a:gd name="T13" fmla="*/ 22 h 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1" h="22">
                        <a:moveTo>
                          <a:pt x="0" y="4"/>
                        </a:moveTo>
                        <a:lnTo>
                          <a:pt x="0" y="0"/>
                        </a:lnTo>
                        <a:lnTo>
                          <a:pt x="0" y="16"/>
                        </a:lnTo>
                        <a:lnTo>
                          <a:pt x="0" y="21"/>
                        </a:lnTo>
                        <a:lnTo>
                          <a:pt x="0" y="4"/>
                        </a:lnTo>
                      </a:path>
                    </a:pathLst>
                  </a:custGeom>
                  <a:solidFill>
                    <a:srgbClr val="606060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156" name="AutoShape 36"/>
                  <p:cNvSpPr>
                    <a:spLocks noChangeArrowheads="1"/>
                  </p:cNvSpPr>
                  <p:nvPr/>
                </p:nvSpPr>
                <p:spPr bwMode="auto">
                  <a:xfrm>
                    <a:off x="455" y="877"/>
                    <a:ext cx="17" cy="19"/>
                  </a:xfrm>
                  <a:custGeom>
                    <a:avLst/>
                    <a:gdLst>
                      <a:gd name="T0" fmla="*/ 0 w 17"/>
                      <a:gd name="T1" fmla="*/ 0 h 19"/>
                      <a:gd name="T2" fmla="*/ 16 w 17"/>
                      <a:gd name="T3" fmla="*/ 2 h 19"/>
                      <a:gd name="T4" fmla="*/ 16 w 17"/>
                      <a:gd name="T5" fmla="*/ 18 h 19"/>
                      <a:gd name="T6" fmla="*/ 0 w 17"/>
                      <a:gd name="T7" fmla="*/ 17 h 19"/>
                      <a:gd name="T8" fmla="*/ 0 w 17"/>
                      <a:gd name="T9" fmla="*/ 0 h 19"/>
                      <a:gd name="T10" fmla="*/ 0 w 17"/>
                      <a:gd name="T11" fmla="*/ 0 h 19"/>
                      <a:gd name="T12" fmla="*/ 17 w 17"/>
                      <a:gd name="T13" fmla="*/ 19 h 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17" h="19">
                        <a:moveTo>
                          <a:pt x="0" y="0"/>
                        </a:moveTo>
                        <a:lnTo>
                          <a:pt x="16" y="2"/>
                        </a:lnTo>
                        <a:lnTo>
                          <a:pt x="16" y="18"/>
                        </a:lnTo>
                        <a:lnTo>
                          <a:pt x="0" y="17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E0E0E0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157" name="AutoShape 37"/>
                  <p:cNvSpPr>
                    <a:spLocks noChangeArrowheads="1"/>
                  </p:cNvSpPr>
                  <p:nvPr/>
                </p:nvSpPr>
                <p:spPr bwMode="auto">
                  <a:xfrm>
                    <a:off x="455" y="872"/>
                    <a:ext cx="17" cy="17"/>
                  </a:xfrm>
                  <a:custGeom>
                    <a:avLst/>
                    <a:gdLst>
                      <a:gd name="T0" fmla="*/ 0 w 17"/>
                      <a:gd name="T1" fmla="*/ 16 h 17"/>
                      <a:gd name="T2" fmla="*/ 5 w 17"/>
                      <a:gd name="T3" fmla="*/ 0 h 17"/>
                      <a:gd name="T4" fmla="*/ 16 w 17"/>
                      <a:gd name="T5" fmla="*/ 0 h 17"/>
                      <a:gd name="T6" fmla="*/ 11 w 17"/>
                      <a:gd name="T7" fmla="*/ 16 h 17"/>
                      <a:gd name="T8" fmla="*/ 0 w 17"/>
                      <a:gd name="T9" fmla="*/ 16 h 17"/>
                      <a:gd name="T10" fmla="*/ 0 w 17"/>
                      <a:gd name="T11" fmla="*/ 0 h 17"/>
                      <a:gd name="T12" fmla="*/ 17 w 17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17" h="17">
                        <a:moveTo>
                          <a:pt x="0" y="16"/>
                        </a:moveTo>
                        <a:lnTo>
                          <a:pt x="5" y="0"/>
                        </a:lnTo>
                        <a:lnTo>
                          <a:pt x="16" y="0"/>
                        </a:lnTo>
                        <a:lnTo>
                          <a:pt x="11" y="16"/>
                        </a:lnTo>
                        <a:lnTo>
                          <a:pt x="0" y="16"/>
                        </a:lnTo>
                      </a:path>
                    </a:pathLst>
                  </a:custGeom>
                  <a:solidFill>
                    <a:srgbClr val="A0A0A0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grpSp>
              <p:nvGrpSpPr>
                <p:cNvPr id="5158" name="Group 38"/>
                <p:cNvGrpSpPr>
                  <a:grpSpLocks/>
                </p:cNvGrpSpPr>
                <p:nvPr/>
              </p:nvGrpSpPr>
              <p:grpSpPr bwMode="auto">
                <a:xfrm>
                  <a:off x="149" y="817"/>
                  <a:ext cx="320" cy="62"/>
                  <a:chOff x="149" y="817"/>
                  <a:chExt cx="320" cy="62"/>
                </a:xfrm>
              </p:grpSpPr>
              <p:sp>
                <p:nvSpPr>
                  <p:cNvPr id="5159" name="AutoShape 39"/>
                  <p:cNvSpPr>
                    <a:spLocks noChangeArrowheads="1"/>
                  </p:cNvSpPr>
                  <p:nvPr/>
                </p:nvSpPr>
                <p:spPr bwMode="auto">
                  <a:xfrm>
                    <a:off x="469" y="863"/>
                    <a:ext cx="1" cy="17"/>
                  </a:xfrm>
                  <a:custGeom>
                    <a:avLst/>
                    <a:gdLst>
                      <a:gd name="T0" fmla="*/ 0 w 1"/>
                      <a:gd name="T1" fmla="*/ 4 h 17"/>
                      <a:gd name="T2" fmla="*/ 0 w 1"/>
                      <a:gd name="T3" fmla="*/ 0 h 17"/>
                      <a:gd name="T4" fmla="*/ 0 w 1"/>
                      <a:gd name="T5" fmla="*/ 9 h 17"/>
                      <a:gd name="T6" fmla="*/ 0 w 1"/>
                      <a:gd name="T7" fmla="*/ 16 h 17"/>
                      <a:gd name="T8" fmla="*/ 0 w 1"/>
                      <a:gd name="T9" fmla="*/ 4 h 17"/>
                      <a:gd name="T10" fmla="*/ 0 w 1"/>
                      <a:gd name="T11" fmla="*/ 0 h 17"/>
                      <a:gd name="T12" fmla="*/ 1 w 1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1" h="17">
                        <a:moveTo>
                          <a:pt x="0" y="4"/>
                        </a:moveTo>
                        <a:lnTo>
                          <a:pt x="0" y="0"/>
                        </a:lnTo>
                        <a:lnTo>
                          <a:pt x="0" y="9"/>
                        </a:lnTo>
                        <a:lnTo>
                          <a:pt x="0" y="16"/>
                        </a:lnTo>
                        <a:lnTo>
                          <a:pt x="0" y="4"/>
                        </a:lnTo>
                      </a:path>
                    </a:pathLst>
                  </a:custGeom>
                  <a:solidFill>
                    <a:srgbClr val="808080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160" name="AutoShape 40"/>
                  <p:cNvSpPr>
                    <a:spLocks noChangeArrowheads="1"/>
                  </p:cNvSpPr>
                  <p:nvPr/>
                </p:nvSpPr>
                <p:spPr bwMode="auto">
                  <a:xfrm>
                    <a:off x="149" y="819"/>
                    <a:ext cx="315" cy="52"/>
                  </a:xfrm>
                  <a:custGeom>
                    <a:avLst/>
                    <a:gdLst>
                      <a:gd name="T0" fmla="*/ 0 w 315"/>
                      <a:gd name="T1" fmla="*/ 0 h 52"/>
                      <a:gd name="T2" fmla="*/ 314 w 315"/>
                      <a:gd name="T3" fmla="*/ 43 h 52"/>
                      <a:gd name="T4" fmla="*/ 314 w 315"/>
                      <a:gd name="T5" fmla="*/ 51 h 52"/>
                      <a:gd name="T6" fmla="*/ 0 w 315"/>
                      <a:gd name="T7" fmla="*/ 5 h 52"/>
                      <a:gd name="T8" fmla="*/ 0 w 315"/>
                      <a:gd name="T9" fmla="*/ 0 h 52"/>
                      <a:gd name="T10" fmla="*/ 0 w 315"/>
                      <a:gd name="T11" fmla="*/ 0 h 52"/>
                      <a:gd name="T12" fmla="*/ 315 w 315"/>
                      <a:gd name="T13" fmla="*/ 52 h 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315" h="52">
                        <a:moveTo>
                          <a:pt x="0" y="0"/>
                        </a:moveTo>
                        <a:lnTo>
                          <a:pt x="314" y="43"/>
                        </a:lnTo>
                        <a:lnTo>
                          <a:pt x="314" y="51"/>
                        </a:lnTo>
                        <a:lnTo>
                          <a:pt x="0" y="5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808080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161" name="AutoShape 41"/>
                  <p:cNvSpPr>
                    <a:spLocks noChangeArrowheads="1"/>
                  </p:cNvSpPr>
                  <p:nvPr/>
                </p:nvSpPr>
                <p:spPr bwMode="auto">
                  <a:xfrm>
                    <a:off x="149" y="817"/>
                    <a:ext cx="321" cy="45"/>
                  </a:xfrm>
                  <a:custGeom>
                    <a:avLst/>
                    <a:gdLst>
                      <a:gd name="T0" fmla="*/ 0 w 321"/>
                      <a:gd name="T1" fmla="*/ 2 h 45"/>
                      <a:gd name="T2" fmla="*/ 5 w 321"/>
                      <a:gd name="T3" fmla="*/ 0 h 45"/>
                      <a:gd name="T4" fmla="*/ 320 w 321"/>
                      <a:gd name="T5" fmla="*/ 40 h 45"/>
                      <a:gd name="T6" fmla="*/ 314 w 321"/>
                      <a:gd name="T7" fmla="*/ 44 h 45"/>
                      <a:gd name="T8" fmla="*/ 0 w 321"/>
                      <a:gd name="T9" fmla="*/ 2 h 45"/>
                      <a:gd name="T10" fmla="*/ 0 w 321"/>
                      <a:gd name="T11" fmla="*/ 0 h 45"/>
                      <a:gd name="T12" fmla="*/ 321 w 321"/>
                      <a:gd name="T13" fmla="*/ 45 h 4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321" h="45">
                        <a:moveTo>
                          <a:pt x="0" y="2"/>
                        </a:moveTo>
                        <a:lnTo>
                          <a:pt x="5" y="0"/>
                        </a:lnTo>
                        <a:lnTo>
                          <a:pt x="320" y="40"/>
                        </a:lnTo>
                        <a:lnTo>
                          <a:pt x="314" y="44"/>
                        </a:lnTo>
                        <a:lnTo>
                          <a:pt x="0" y="2"/>
                        </a:lnTo>
                      </a:path>
                    </a:pathLst>
                  </a:custGeom>
                  <a:solidFill>
                    <a:srgbClr val="402000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</p:grpSp>
        </p:grpSp>
        <p:sp>
          <p:nvSpPr>
            <p:cNvPr id="5162" name="AutoShape 42"/>
            <p:cNvSpPr>
              <a:spLocks noChangeArrowheads="1"/>
            </p:cNvSpPr>
            <p:nvPr/>
          </p:nvSpPr>
          <p:spPr bwMode="auto">
            <a:xfrm>
              <a:off x="148" y="555"/>
              <a:ext cx="330" cy="311"/>
            </a:xfrm>
            <a:custGeom>
              <a:avLst/>
              <a:gdLst>
                <a:gd name="T0" fmla="*/ 0 w 330"/>
                <a:gd name="T1" fmla="*/ 0 h 311"/>
                <a:gd name="T2" fmla="*/ 329 w 330"/>
                <a:gd name="T3" fmla="*/ 14 h 311"/>
                <a:gd name="T4" fmla="*/ 329 w 330"/>
                <a:gd name="T5" fmla="*/ 310 h 311"/>
                <a:gd name="T6" fmla="*/ 0 w 330"/>
                <a:gd name="T7" fmla="*/ 262 h 311"/>
                <a:gd name="T8" fmla="*/ 0 w 330"/>
                <a:gd name="T9" fmla="*/ 0 h 311"/>
                <a:gd name="T10" fmla="*/ 0 w 330"/>
                <a:gd name="T11" fmla="*/ 0 h 311"/>
                <a:gd name="T12" fmla="*/ 330 w 330"/>
                <a:gd name="T13" fmla="*/ 311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330" h="311">
                  <a:moveTo>
                    <a:pt x="0" y="0"/>
                  </a:moveTo>
                  <a:lnTo>
                    <a:pt x="329" y="14"/>
                  </a:lnTo>
                  <a:lnTo>
                    <a:pt x="329" y="310"/>
                  </a:lnTo>
                  <a:lnTo>
                    <a:pt x="0" y="262"/>
                  </a:lnTo>
                  <a:lnTo>
                    <a:pt x="0" y="0"/>
                  </a:lnTo>
                </a:path>
              </a:pathLst>
            </a:custGeom>
            <a:solidFill>
              <a:srgbClr val="60606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5163" name="Group 43"/>
            <p:cNvGrpSpPr>
              <a:grpSpLocks/>
            </p:cNvGrpSpPr>
            <p:nvPr/>
          </p:nvGrpSpPr>
          <p:grpSpPr bwMode="auto">
            <a:xfrm>
              <a:off x="158" y="565"/>
              <a:ext cx="307" cy="291"/>
              <a:chOff x="158" y="565"/>
              <a:chExt cx="307" cy="291"/>
            </a:xfrm>
          </p:grpSpPr>
          <p:sp>
            <p:nvSpPr>
              <p:cNvPr id="5164" name="AutoShape 44"/>
              <p:cNvSpPr>
                <a:spLocks noChangeArrowheads="1"/>
              </p:cNvSpPr>
              <p:nvPr/>
            </p:nvSpPr>
            <p:spPr bwMode="auto">
              <a:xfrm>
                <a:off x="159" y="565"/>
                <a:ext cx="306" cy="291"/>
              </a:xfrm>
              <a:custGeom>
                <a:avLst/>
                <a:gdLst>
                  <a:gd name="T0" fmla="*/ 0 w 306"/>
                  <a:gd name="T1" fmla="*/ 0 h 291"/>
                  <a:gd name="T2" fmla="*/ 305 w 306"/>
                  <a:gd name="T3" fmla="*/ 13 h 291"/>
                  <a:gd name="T4" fmla="*/ 305 w 306"/>
                  <a:gd name="T5" fmla="*/ 290 h 291"/>
                  <a:gd name="T6" fmla="*/ 0 w 306"/>
                  <a:gd name="T7" fmla="*/ 245 h 291"/>
                  <a:gd name="T8" fmla="*/ 0 w 306"/>
                  <a:gd name="T9" fmla="*/ 0 h 291"/>
                  <a:gd name="T10" fmla="*/ 0 w 306"/>
                  <a:gd name="T11" fmla="*/ 0 h 291"/>
                  <a:gd name="T12" fmla="*/ 306 w 306"/>
                  <a:gd name="T13" fmla="*/ 291 h 2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306" h="291">
                    <a:moveTo>
                      <a:pt x="0" y="0"/>
                    </a:moveTo>
                    <a:lnTo>
                      <a:pt x="305" y="13"/>
                    </a:lnTo>
                    <a:lnTo>
                      <a:pt x="305" y="290"/>
                    </a:lnTo>
                    <a:lnTo>
                      <a:pt x="0" y="245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404040"/>
              </a:solidFill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165" name="AutoShape 45"/>
              <p:cNvSpPr>
                <a:spLocks noChangeArrowheads="1"/>
              </p:cNvSpPr>
              <p:nvPr/>
            </p:nvSpPr>
            <p:spPr bwMode="auto">
              <a:xfrm>
                <a:off x="159" y="789"/>
                <a:ext cx="306" cy="68"/>
              </a:xfrm>
              <a:custGeom>
                <a:avLst/>
                <a:gdLst>
                  <a:gd name="T0" fmla="*/ 0 w 306"/>
                  <a:gd name="T1" fmla="*/ 0 h 68"/>
                  <a:gd name="T2" fmla="*/ 305 w 306"/>
                  <a:gd name="T3" fmla="*/ 37 h 68"/>
                  <a:gd name="T4" fmla="*/ 305 w 306"/>
                  <a:gd name="T5" fmla="*/ 67 h 68"/>
                  <a:gd name="T6" fmla="*/ 0 w 306"/>
                  <a:gd name="T7" fmla="*/ 23 h 68"/>
                  <a:gd name="T8" fmla="*/ 0 w 306"/>
                  <a:gd name="T9" fmla="*/ 0 h 68"/>
                  <a:gd name="T10" fmla="*/ 0 w 306"/>
                  <a:gd name="T11" fmla="*/ 0 h 68"/>
                  <a:gd name="T12" fmla="*/ 306 w 306"/>
                  <a:gd name="T13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306" h="68">
                    <a:moveTo>
                      <a:pt x="0" y="0"/>
                    </a:moveTo>
                    <a:lnTo>
                      <a:pt x="305" y="37"/>
                    </a:lnTo>
                    <a:lnTo>
                      <a:pt x="305" y="67"/>
                    </a:lnTo>
                    <a:lnTo>
                      <a:pt x="0" y="23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A0A0A0"/>
              </a:solidFill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166" name="AutoShape 46"/>
              <p:cNvSpPr>
                <a:spLocks noChangeArrowheads="1"/>
              </p:cNvSpPr>
              <p:nvPr/>
            </p:nvSpPr>
            <p:spPr bwMode="auto">
              <a:xfrm>
                <a:off x="158" y="565"/>
                <a:ext cx="19" cy="248"/>
              </a:xfrm>
              <a:custGeom>
                <a:avLst/>
                <a:gdLst>
                  <a:gd name="T0" fmla="*/ 0 w 19"/>
                  <a:gd name="T1" fmla="*/ 247 h 248"/>
                  <a:gd name="T2" fmla="*/ 18 w 19"/>
                  <a:gd name="T3" fmla="*/ 232 h 248"/>
                  <a:gd name="T4" fmla="*/ 18 w 19"/>
                  <a:gd name="T5" fmla="*/ 7 h 248"/>
                  <a:gd name="T6" fmla="*/ 1 w 19"/>
                  <a:gd name="T7" fmla="*/ 0 h 248"/>
                  <a:gd name="T8" fmla="*/ 0 w 19"/>
                  <a:gd name="T9" fmla="*/ 247 h 248"/>
                  <a:gd name="T10" fmla="*/ 0 w 19"/>
                  <a:gd name="T11" fmla="*/ 0 h 248"/>
                  <a:gd name="T12" fmla="*/ 19 w 19"/>
                  <a:gd name="T13" fmla="*/ 248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19" h="248">
                    <a:moveTo>
                      <a:pt x="0" y="247"/>
                    </a:moveTo>
                    <a:lnTo>
                      <a:pt x="18" y="232"/>
                    </a:lnTo>
                    <a:lnTo>
                      <a:pt x="18" y="7"/>
                    </a:lnTo>
                    <a:lnTo>
                      <a:pt x="1" y="0"/>
                    </a:lnTo>
                    <a:lnTo>
                      <a:pt x="0" y="247"/>
                    </a:lnTo>
                  </a:path>
                </a:pathLst>
              </a:custGeom>
              <a:solidFill>
                <a:srgbClr val="808080"/>
              </a:solidFill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167" name="AutoShape 47"/>
              <p:cNvSpPr>
                <a:spLocks noChangeArrowheads="1"/>
              </p:cNvSpPr>
              <p:nvPr/>
            </p:nvSpPr>
            <p:spPr bwMode="auto">
              <a:xfrm>
                <a:off x="175" y="570"/>
                <a:ext cx="291" cy="269"/>
              </a:xfrm>
              <a:custGeom>
                <a:avLst/>
                <a:gdLst>
                  <a:gd name="T0" fmla="*/ 0 w 291"/>
                  <a:gd name="T1" fmla="*/ 2 h 269"/>
                  <a:gd name="T2" fmla="*/ 1 w 291"/>
                  <a:gd name="T3" fmla="*/ 227 h 269"/>
                  <a:gd name="T4" fmla="*/ 13 w 291"/>
                  <a:gd name="T5" fmla="*/ 233 h 269"/>
                  <a:gd name="T6" fmla="*/ 27 w 291"/>
                  <a:gd name="T7" fmla="*/ 238 h 269"/>
                  <a:gd name="T8" fmla="*/ 42 w 291"/>
                  <a:gd name="T9" fmla="*/ 244 h 269"/>
                  <a:gd name="T10" fmla="*/ 55 w 291"/>
                  <a:gd name="T11" fmla="*/ 247 h 269"/>
                  <a:gd name="T12" fmla="*/ 68 w 291"/>
                  <a:gd name="T13" fmla="*/ 251 h 269"/>
                  <a:gd name="T14" fmla="*/ 87 w 291"/>
                  <a:gd name="T15" fmla="*/ 254 h 269"/>
                  <a:gd name="T16" fmla="*/ 100 w 291"/>
                  <a:gd name="T17" fmla="*/ 256 h 269"/>
                  <a:gd name="T18" fmla="*/ 117 w 291"/>
                  <a:gd name="T19" fmla="*/ 259 h 269"/>
                  <a:gd name="T20" fmla="*/ 133 w 291"/>
                  <a:gd name="T21" fmla="*/ 261 h 269"/>
                  <a:gd name="T22" fmla="*/ 148 w 291"/>
                  <a:gd name="T23" fmla="*/ 263 h 269"/>
                  <a:gd name="T24" fmla="*/ 168 w 291"/>
                  <a:gd name="T25" fmla="*/ 265 h 269"/>
                  <a:gd name="T26" fmla="*/ 183 w 291"/>
                  <a:gd name="T27" fmla="*/ 266 h 269"/>
                  <a:gd name="T28" fmla="*/ 194 w 291"/>
                  <a:gd name="T29" fmla="*/ 266 h 269"/>
                  <a:gd name="T30" fmla="*/ 207 w 291"/>
                  <a:gd name="T31" fmla="*/ 267 h 269"/>
                  <a:gd name="T32" fmla="*/ 221 w 291"/>
                  <a:gd name="T33" fmla="*/ 267 h 269"/>
                  <a:gd name="T34" fmla="*/ 238 w 291"/>
                  <a:gd name="T35" fmla="*/ 268 h 269"/>
                  <a:gd name="T36" fmla="*/ 255 w 291"/>
                  <a:gd name="T37" fmla="*/ 268 h 269"/>
                  <a:gd name="T38" fmla="*/ 267 w 291"/>
                  <a:gd name="T39" fmla="*/ 267 h 269"/>
                  <a:gd name="T40" fmla="*/ 279 w 291"/>
                  <a:gd name="T41" fmla="*/ 267 h 269"/>
                  <a:gd name="T42" fmla="*/ 290 w 291"/>
                  <a:gd name="T43" fmla="*/ 266 h 269"/>
                  <a:gd name="T44" fmla="*/ 290 w 291"/>
                  <a:gd name="T45" fmla="*/ 14 h 269"/>
                  <a:gd name="T46" fmla="*/ 282 w 291"/>
                  <a:gd name="T47" fmla="*/ 13 h 269"/>
                  <a:gd name="T48" fmla="*/ 270 w 291"/>
                  <a:gd name="T49" fmla="*/ 12 h 269"/>
                  <a:gd name="T50" fmla="*/ 256 w 291"/>
                  <a:gd name="T51" fmla="*/ 10 h 269"/>
                  <a:gd name="T52" fmla="*/ 243 w 291"/>
                  <a:gd name="T53" fmla="*/ 9 h 269"/>
                  <a:gd name="T54" fmla="*/ 227 w 291"/>
                  <a:gd name="T55" fmla="*/ 7 h 269"/>
                  <a:gd name="T56" fmla="*/ 209 w 291"/>
                  <a:gd name="T57" fmla="*/ 6 h 269"/>
                  <a:gd name="T58" fmla="*/ 183 w 291"/>
                  <a:gd name="T59" fmla="*/ 4 h 269"/>
                  <a:gd name="T60" fmla="*/ 164 w 291"/>
                  <a:gd name="T61" fmla="*/ 3 h 269"/>
                  <a:gd name="T62" fmla="*/ 147 w 291"/>
                  <a:gd name="T63" fmla="*/ 2 h 269"/>
                  <a:gd name="T64" fmla="*/ 130 w 291"/>
                  <a:gd name="T65" fmla="*/ 1 h 269"/>
                  <a:gd name="T66" fmla="*/ 107 w 291"/>
                  <a:gd name="T67" fmla="*/ 1 h 269"/>
                  <a:gd name="T68" fmla="*/ 88 w 291"/>
                  <a:gd name="T69" fmla="*/ 0 h 269"/>
                  <a:gd name="T70" fmla="*/ 62 w 291"/>
                  <a:gd name="T71" fmla="*/ 0 h 269"/>
                  <a:gd name="T72" fmla="*/ 35 w 291"/>
                  <a:gd name="T73" fmla="*/ 1 h 269"/>
                  <a:gd name="T74" fmla="*/ 9 w 291"/>
                  <a:gd name="T75" fmla="*/ 2 h 269"/>
                  <a:gd name="T76" fmla="*/ 0 w 291"/>
                  <a:gd name="T77" fmla="*/ 2 h 269"/>
                  <a:gd name="T78" fmla="*/ 0 w 291"/>
                  <a:gd name="T79" fmla="*/ 0 h 269"/>
                  <a:gd name="T80" fmla="*/ 291 w 291"/>
                  <a:gd name="T81" fmla="*/ 269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T78" t="T79" r="T80" b="T81"/>
                <a:pathLst>
                  <a:path w="291" h="269">
                    <a:moveTo>
                      <a:pt x="0" y="2"/>
                    </a:moveTo>
                    <a:lnTo>
                      <a:pt x="1" y="227"/>
                    </a:lnTo>
                    <a:lnTo>
                      <a:pt x="13" y="233"/>
                    </a:lnTo>
                    <a:lnTo>
                      <a:pt x="27" y="238"/>
                    </a:lnTo>
                    <a:lnTo>
                      <a:pt x="42" y="244"/>
                    </a:lnTo>
                    <a:lnTo>
                      <a:pt x="55" y="247"/>
                    </a:lnTo>
                    <a:lnTo>
                      <a:pt x="68" y="251"/>
                    </a:lnTo>
                    <a:lnTo>
                      <a:pt x="87" y="254"/>
                    </a:lnTo>
                    <a:lnTo>
                      <a:pt x="100" y="256"/>
                    </a:lnTo>
                    <a:lnTo>
                      <a:pt x="117" y="259"/>
                    </a:lnTo>
                    <a:lnTo>
                      <a:pt x="133" y="261"/>
                    </a:lnTo>
                    <a:lnTo>
                      <a:pt x="148" y="263"/>
                    </a:lnTo>
                    <a:lnTo>
                      <a:pt x="168" y="265"/>
                    </a:lnTo>
                    <a:lnTo>
                      <a:pt x="183" y="266"/>
                    </a:lnTo>
                    <a:lnTo>
                      <a:pt x="194" y="266"/>
                    </a:lnTo>
                    <a:lnTo>
                      <a:pt x="207" y="267"/>
                    </a:lnTo>
                    <a:lnTo>
                      <a:pt x="221" y="267"/>
                    </a:lnTo>
                    <a:lnTo>
                      <a:pt x="238" y="268"/>
                    </a:lnTo>
                    <a:lnTo>
                      <a:pt x="255" y="268"/>
                    </a:lnTo>
                    <a:lnTo>
                      <a:pt x="267" y="267"/>
                    </a:lnTo>
                    <a:lnTo>
                      <a:pt x="279" y="267"/>
                    </a:lnTo>
                    <a:lnTo>
                      <a:pt x="290" y="266"/>
                    </a:lnTo>
                    <a:lnTo>
                      <a:pt x="290" y="14"/>
                    </a:lnTo>
                    <a:lnTo>
                      <a:pt x="282" y="13"/>
                    </a:lnTo>
                    <a:lnTo>
                      <a:pt x="270" y="12"/>
                    </a:lnTo>
                    <a:lnTo>
                      <a:pt x="256" y="10"/>
                    </a:lnTo>
                    <a:lnTo>
                      <a:pt x="243" y="9"/>
                    </a:lnTo>
                    <a:lnTo>
                      <a:pt x="227" y="7"/>
                    </a:lnTo>
                    <a:lnTo>
                      <a:pt x="209" y="6"/>
                    </a:lnTo>
                    <a:lnTo>
                      <a:pt x="183" y="4"/>
                    </a:lnTo>
                    <a:lnTo>
                      <a:pt x="164" y="3"/>
                    </a:lnTo>
                    <a:lnTo>
                      <a:pt x="147" y="2"/>
                    </a:lnTo>
                    <a:lnTo>
                      <a:pt x="130" y="1"/>
                    </a:lnTo>
                    <a:lnTo>
                      <a:pt x="107" y="1"/>
                    </a:lnTo>
                    <a:lnTo>
                      <a:pt x="88" y="0"/>
                    </a:lnTo>
                    <a:lnTo>
                      <a:pt x="62" y="0"/>
                    </a:lnTo>
                    <a:lnTo>
                      <a:pt x="35" y="1"/>
                    </a:lnTo>
                    <a:lnTo>
                      <a:pt x="9" y="2"/>
                    </a:lnTo>
                    <a:lnTo>
                      <a:pt x="0" y="2"/>
                    </a:lnTo>
                  </a:path>
                </a:pathLst>
              </a:custGeom>
              <a:solidFill>
                <a:srgbClr val="606060"/>
              </a:solidFill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5168" name="AutoShape 48"/>
            <p:cNvSpPr>
              <a:spLocks noChangeArrowheads="1"/>
            </p:cNvSpPr>
            <p:nvPr/>
          </p:nvSpPr>
          <p:spPr bwMode="auto">
            <a:xfrm>
              <a:off x="186" y="577"/>
              <a:ext cx="270" cy="249"/>
            </a:xfrm>
            <a:custGeom>
              <a:avLst/>
              <a:gdLst>
                <a:gd name="T0" fmla="*/ 0 w 270"/>
                <a:gd name="T1" fmla="*/ 1 h 249"/>
                <a:gd name="T2" fmla="*/ 0 w 270"/>
                <a:gd name="T3" fmla="*/ 210 h 249"/>
                <a:gd name="T4" fmla="*/ 11 w 270"/>
                <a:gd name="T5" fmla="*/ 215 h 249"/>
                <a:gd name="T6" fmla="*/ 25 w 270"/>
                <a:gd name="T7" fmla="*/ 221 h 249"/>
                <a:gd name="T8" fmla="*/ 39 w 270"/>
                <a:gd name="T9" fmla="*/ 225 h 249"/>
                <a:gd name="T10" fmla="*/ 51 w 270"/>
                <a:gd name="T11" fmla="*/ 229 h 249"/>
                <a:gd name="T12" fmla="*/ 62 w 270"/>
                <a:gd name="T13" fmla="*/ 232 h 249"/>
                <a:gd name="T14" fmla="*/ 80 w 270"/>
                <a:gd name="T15" fmla="*/ 235 h 249"/>
                <a:gd name="T16" fmla="*/ 93 w 270"/>
                <a:gd name="T17" fmla="*/ 237 h 249"/>
                <a:gd name="T18" fmla="*/ 108 w 270"/>
                <a:gd name="T19" fmla="*/ 240 h 249"/>
                <a:gd name="T20" fmla="*/ 124 w 270"/>
                <a:gd name="T21" fmla="*/ 241 h 249"/>
                <a:gd name="T22" fmla="*/ 138 w 270"/>
                <a:gd name="T23" fmla="*/ 243 h 249"/>
                <a:gd name="T24" fmla="*/ 156 w 270"/>
                <a:gd name="T25" fmla="*/ 245 h 249"/>
                <a:gd name="T26" fmla="*/ 170 w 270"/>
                <a:gd name="T27" fmla="*/ 246 h 249"/>
                <a:gd name="T28" fmla="*/ 180 w 270"/>
                <a:gd name="T29" fmla="*/ 247 h 249"/>
                <a:gd name="T30" fmla="*/ 192 w 270"/>
                <a:gd name="T31" fmla="*/ 247 h 249"/>
                <a:gd name="T32" fmla="*/ 206 w 270"/>
                <a:gd name="T33" fmla="*/ 247 h 249"/>
                <a:gd name="T34" fmla="*/ 221 w 270"/>
                <a:gd name="T35" fmla="*/ 248 h 249"/>
                <a:gd name="T36" fmla="*/ 238 w 270"/>
                <a:gd name="T37" fmla="*/ 248 h 249"/>
                <a:gd name="T38" fmla="*/ 250 w 270"/>
                <a:gd name="T39" fmla="*/ 248 h 249"/>
                <a:gd name="T40" fmla="*/ 259 w 270"/>
                <a:gd name="T41" fmla="*/ 247 h 249"/>
                <a:gd name="T42" fmla="*/ 269 w 270"/>
                <a:gd name="T43" fmla="*/ 247 h 249"/>
                <a:gd name="T44" fmla="*/ 269 w 270"/>
                <a:gd name="T45" fmla="*/ 13 h 249"/>
                <a:gd name="T46" fmla="*/ 263 w 270"/>
                <a:gd name="T47" fmla="*/ 12 h 249"/>
                <a:gd name="T48" fmla="*/ 251 w 270"/>
                <a:gd name="T49" fmla="*/ 10 h 249"/>
                <a:gd name="T50" fmla="*/ 238 w 270"/>
                <a:gd name="T51" fmla="*/ 9 h 249"/>
                <a:gd name="T52" fmla="*/ 226 w 270"/>
                <a:gd name="T53" fmla="*/ 8 h 249"/>
                <a:gd name="T54" fmla="*/ 211 w 270"/>
                <a:gd name="T55" fmla="*/ 7 h 249"/>
                <a:gd name="T56" fmla="*/ 194 w 270"/>
                <a:gd name="T57" fmla="*/ 5 h 249"/>
                <a:gd name="T58" fmla="*/ 170 w 270"/>
                <a:gd name="T59" fmla="*/ 3 h 249"/>
                <a:gd name="T60" fmla="*/ 152 w 270"/>
                <a:gd name="T61" fmla="*/ 2 h 249"/>
                <a:gd name="T62" fmla="*/ 137 w 270"/>
                <a:gd name="T63" fmla="*/ 1 h 249"/>
                <a:gd name="T64" fmla="*/ 121 w 270"/>
                <a:gd name="T65" fmla="*/ 1 h 249"/>
                <a:gd name="T66" fmla="*/ 100 w 270"/>
                <a:gd name="T67" fmla="*/ 0 h 249"/>
                <a:gd name="T68" fmla="*/ 81 w 270"/>
                <a:gd name="T69" fmla="*/ 0 h 249"/>
                <a:gd name="T70" fmla="*/ 58 w 270"/>
                <a:gd name="T71" fmla="*/ 0 h 249"/>
                <a:gd name="T72" fmla="*/ 32 w 270"/>
                <a:gd name="T73" fmla="*/ 0 h 249"/>
                <a:gd name="T74" fmla="*/ 8 w 270"/>
                <a:gd name="T75" fmla="*/ 1 h 249"/>
                <a:gd name="T76" fmla="*/ 0 w 270"/>
                <a:gd name="T77" fmla="*/ 1 h 249"/>
                <a:gd name="T78" fmla="*/ 0 w 270"/>
                <a:gd name="T79" fmla="*/ 0 h 249"/>
                <a:gd name="T80" fmla="*/ 270 w 270"/>
                <a:gd name="T81" fmla="*/ 249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T78" t="T79" r="T80" b="T81"/>
              <a:pathLst>
                <a:path w="270" h="249">
                  <a:moveTo>
                    <a:pt x="0" y="1"/>
                  </a:moveTo>
                  <a:lnTo>
                    <a:pt x="0" y="210"/>
                  </a:lnTo>
                  <a:lnTo>
                    <a:pt x="11" y="215"/>
                  </a:lnTo>
                  <a:lnTo>
                    <a:pt x="25" y="221"/>
                  </a:lnTo>
                  <a:lnTo>
                    <a:pt x="39" y="225"/>
                  </a:lnTo>
                  <a:lnTo>
                    <a:pt x="51" y="229"/>
                  </a:lnTo>
                  <a:lnTo>
                    <a:pt x="62" y="232"/>
                  </a:lnTo>
                  <a:lnTo>
                    <a:pt x="80" y="235"/>
                  </a:lnTo>
                  <a:lnTo>
                    <a:pt x="93" y="237"/>
                  </a:lnTo>
                  <a:lnTo>
                    <a:pt x="108" y="240"/>
                  </a:lnTo>
                  <a:lnTo>
                    <a:pt x="124" y="241"/>
                  </a:lnTo>
                  <a:lnTo>
                    <a:pt x="138" y="243"/>
                  </a:lnTo>
                  <a:lnTo>
                    <a:pt x="156" y="245"/>
                  </a:lnTo>
                  <a:lnTo>
                    <a:pt x="170" y="246"/>
                  </a:lnTo>
                  <a:lnTo>
                    <a:pt x="180" y="247"/>
                  </a:lnTo>
                  <a:lnTo>
                    <a:pt x="192" y="247"/>
                  </a:lnTo>
                  <a:lnTo>
                    <a:pt x="206" y="247"/>
                  </a:lnTo>
                  <a:lnTo>
                    <a:pt x="221" y="248"/>
                  </a:lnTo>
                  <a:lnTo>
                    <a:pt x="238" y="248"/>
                  </a:lnTo>
                  <a:lnTo>
                    <a:pt x="250" y="248"/>
                  </a:lnTo>
                  <a:lnTo>
                    <a:pt x="259" y="247"/>
                  </a:lnTo>
                  <a:lnTo>
                    <a:pt x="269" y="247"/>
                  </a:lnTo>
                  <a:lnTo>
                    <a:pt x="269" y="13"/>
                  </a:lnTo>
                  <a:lnTo>
                    <a:pt x="263" y="12"/>
                  </a:lnTo>
                  <a:lnTo>
                    <a:pt x="251" y="10"/>
                  </a:lnTo>
                  <a:lnTo>
                    <a:pt x="238" y="9"/>
                  </a:lnTo>
                  <a:lnTo>
                    <a:pt x="226" y="8"/>
                  </a:lnTo>
                  <a:lnTo>
                    <a:pt x="211" y="7"/>
                  </a:lnTo>
                  <a:lnTo>
                    <a:pt x="194" y="5"/>
                  </a:lnTo>
                  <a:lnTo>
                    <a:pt x="170" y="3"/>
                  </a:lnTo>
                  <a:lnTo>
                    <a:pt x="152" y="2"/>
                  </a:lnTo>
                  <a:lnTo>
                    <a:pt x="137" y="1"/>
                  </a:lnTo>
                  <a:lnTo>
                    <a:pt x="121" y="1"/>
                  </a:lnTo>
                  <a:lnTo>
                    <a:pt x="100" y="0"/>
                  </a:lnTo>
                  <a:lnTo>
                    <a:pt x="81" y="0"/>
                  </a:lnTo>
                  <a:lnTo>
                    <a:pt x="58" y="0"/>
                  </a:lnTo>
                  <a:lnTo>
                    <a:pt x="32" y="0"/>
                  </a:lnTo>
                  <a:lnTo>
                    <a:pt x="8" y="1"/>
                  </a:lnTo>
                  <a:lnTo>
                    <a:pt x="0" y="1"/>
                  </a:lnTo>
                </a:path>
              </a:pathLst>
            </a:custGeom>
            <a:gradFill rotWithShape="0">
              <a:gsLst>
                <a:gs pos="0">
                  <a:srgbClr val="080CDD"/>
                </a:gs>
                <a:gs pos="100000">
                  <a:srgbClr val="060AB1"/>
                </a:gs>
              </a:gsLst>
              <a:path path="rect">
                <a:fillToRect l="100000" t="100000"/>
              </a:path>
            </a:gradFill>
            <a:ln w="12600">
              <a:solidFill>
                <a:srgbClr val="A0A0A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5169" name="Group 49"/>
          <p:cNvGrpSpPr>
            <a:grpSpLocks/>
          </p:cNvGrpSpPr>
          <p:nvPr/>
        </p:nvGrpSpPr>
        <p:grpSpPr bwMode="auto">
          <a:xfrm>
            <a:off x="2301875" y="5659438"/>
            <a:ext cx="1139825" cy="966787"/>
            <a:chOff x="1450" y="3565"/>
            <a:chExt cx="718" cy="609"/>
          </a:xfrm>
        </p:grpSpPr>
        <p:grpSp>
          <p:nvGrpSpPr>
            <p:cNvPr id="5170" name="Group 50"/>
            <p:cNvGrpSpPr>
              <a:grpSpLocks/>
            </p:cNvGrpSpPr>
            <p:nvPr/>
          </p:nvGrpSpPr>
          <p:grpSpPr bwMode="auto">
            <a:xfrm>
              <a:off x="1639" y="3587"/>
              <a:ext cx="124" cy="587"/>
              <a:chOff x="1639" y="3587"/>
              <a:chExt cx="124" cy="587"/>
            </a:xfrm>
          </p:grpSpPr>
          <p:grpSp>
            <p:nvGrpSpPr>
              <p:cNvPr id="5171" name="Group 51"/>
              <p:cNvGrpSpPr>
                <a:grpSpLocks/>
              </p:cNvGrpSpPr>
              <p:nvPr/>
            </p:nvGrpSpPr>
            <p:grpSpPr bwMode="auto">
              <a:xfrm>
                <a:off x="1667" y="3587"/>
                <a:ext cx="62" cy="137"/>
                <a:chOff x="1667" y="3587"/>
                <a:chExt cx="62" cy="137"/>
              </a:xfrm>
            </p:grpSpPr>
            <p:sp>
              <p:nvSpPr>
                <p:cNvPr id="5172" name="AutoShape 52"/>
                <p:cNvSpPr>
                  <a:spLocks noChangeArrowheads="1"/>
                </p:cNvSpPr>
                <p:nvPr/>
              </p:nvSpPr>
              <p:spPr bwMode="auto">
                <a:xfrm>
                  <a:off x="1667" y="3587"/>
                  <a:ext cx="63" cy="105"/>
                </a:xfrm>
                <a:custGeom>
                  <a:avLst/>
                  <a:gdLst>
                    <a:gd name="T0" fmla="*/ 24 w 63"/>
                    <a:gd name="T1" fmla="*/ 2 h 105"/>
                    <a:gd name="T2" fmla="*/ 18 w 63"/>
                    <a:gd name="T3" fmla="*/ 5 h 105"/>
                    <a:gd name="T4" fmla="*/ 13 w 63"/>
                    <a:gd name="T5" fmla="*/ 9 h 105"/>
                    <a:gd name="T6" fmla="*/ 10 w 63"/>
                    <a:gd name="T7" fmla="*/ 14 h 105"/>
                    <a:gd name="T8" fmla="*/ 6 w 63"/>
                    <a:gd name="T9" fmla="*/ 25 h 105"/>
                    <a:gd name="T10" fmla="*/ 2 w 63"/>
                    <a:gd name="T11" fmla="*/ 41 h 105"/>
                    <a:gd name="T12" fmla="*/ 0 w 63"/>
                    <a:gd name="T13" fmla="*/ 55 h 105"/>
                    <a:gd name="T14" fmla="*/ 1 w 63"/>
                    <a:gd name="T15" fmla="*/ 61 h 105"/>
                    <a:gd name="T16" fmla="*/ 1 w 63"/>
                    <a:gd name="T17" fmla="*/ 66 h 105"/>
                    <a:gd name="T18" fmla="*/ 2 w 63"/>
                    <a:gd name="T19" fmla="*/ 74 h 105"/>
                    <a:gd name="T20" fmla="*/ 7 w 63"/>
                    <a:gd name="T21" fmla="*/ 104 h 105"/>
                    <a:gd name="T22" fmla="*/ 10 w 63"/>
                    <a:gd name="T23" fmla="*/ 98 h 105"/>
                    <a:gd name="T24" fmla="*/ 16 w 63"/>
                    <a:gd name="T25" fmla="*/ 97 h 105"/>
                    <a:gd name="T26" fmla="*/ 18 w 63"/>
                    <a:gd name="T27" fmla="*/ 96 h 105"/>
                    <a:gd name="T28" fmla="*/ 23 w 63"/>
                    <a:gd name="T29" fmla="*/ 92 h 105"/>
                    <a:gd name="T30" fmla="*/ 21 w 63"/>
                    <a:gd name="T31" fmla="*/ 77 h 105"/>
                    <a:gd name="T32" fmla="*/ 21 w 63"/>
                    <a:gd name="T33" fmla="*/ 71 h 105"/>
                    <a:gd name="T34" fmla="*/ 17 w 63"/>
                    <a:gd name="T35" fmla="*/ 61 h 105"/>
                    <a:gd name="T36" fmla="*/ 16 w 63"/>
                    <a:gd name="T37" fmla="*/ 44 h 105"/>
                    <a:gd name="T38" fmla="*/ 17 w 63"/>
                    <a:gd name="T39" fmla="*/ 29 h 105"/>
                    <a:gd name="T40" fmla="*/ 26 w 63"/>
                    <a:gd name="T41" fmla="*/ 20 h 105"/>
                    <a:gd name="T42" fmla="*/ 41 w 63"/>
                    <a:gd name="T43" fmla="*/ 18 h 105"/>
                    <a:gd name="T44" fmla="*/ 47 w 63"/>
                    <a:gd name="T45" fmla="*/ 27 h 105"/>
                    <a:gd name="T46" fmla="*/ 47 w 63"/>
                    <a:gd name="T47" fmla="*/ 59 h 105"/>
                    <a:gd name="T48" fmla="*/ 41 w 63"/>
                    <a:gd name="T49" fmla="*/ 72 h 105"/>
                    <a:gd name="T50" fmla="*/ 39 w 63"/>
                    <a:gd name="T51" fmla="*/ 92 h 105"/>
                    <a:gd name="T52" fmla="*/ 43 w 63"/>
                    <a:gd name="T53" fmla="*/ 89 h 105"/>
                    <a:gd name="T54" fmla="*/ 46 w 63"/>
                    <a:gd name="T55" fmla="*/ 93 h 105"/>
                    <a:gd name="T56" fmla="*/ 49 w 63"/>
                    <a:gd name="T57" fmla="*/ 95 h 105"/>
                    <a:gd name="T58" fmla="*/ 52 w 63"/>
                    <a:gd name="T59" fmla="*/ 96 h 105"/>
                    <a:gd name="T60" fmla="*/ 56 w 63"/>
                    <a:gd name="T61" fmla="*/ 99 h 105"/>
                    <a:gd name="T62" fmla="*/ 59 w 63"/>
                    <a:gd name="T63" fmla="*/ 78 h 105"/>
                    <a:gd name="T64" fmla="*/ 61 w 63"/>
                    <a:gd name="T65" fmla="*/ 65 h 105"/>
                    <a:gd name="T66" fmla="*/ 62 w 63"/>
                    <a:gd name="T67" fmla="*/ 57 h 105"/>
                    <a:gd name="T68" fmla="*/ 62 w 63"/>
                    <a:gd name="T69" fmla="*/ 51 h 105"/>
                    <a:gd name="T70" fmla="*/ 62 w 63"/>
                    <a:gd name="T71" fmla="*/ 44 h 105"/>
                    <a:gd name="T72" fmla="*/ 61 w 63"/>
                    <a:gd name="T73" fmla="*/ 39 h 105"/>
                    <a:gd name="T74" fmla="*/ 59 w 63"/>
                    <a:gd name="T75" fmla="*/ 34 h 105"/>
                    <a:gd name="T76" fmla="*/ 58 w 63"/>
                    <a:gd name="T77" fmla="*/ 29 h 105"/>
                    <a:gd name="T78" fmla="*/ 58 w 63"/>
                    <a:gd name="T79" fmla="*/ 25 h 105"/>
                    <a:gd name="T80" fmla="*/ 57 w 63"/>
                    <a:gd name="T81" fmla="*/ 19 h 105"/>
                    <a:gd name="T82" fmla="*/ 55 w 63"/>
                    <a:gd name="T83" fmla="*/ 13 h 105"/>
                    <a:gd name="T84" fmla="*/ 51 w 63"/>
                    <a:gd name="T85" fmla="*/ 6 h 105"/>
                    <a:gd name="T86" fmla="*/ 45 w 63"/>
                    <a:gd name="T87" fmla="*/ 2 h 105"/>
                    <a:gd name="T88" fmla="*/ 38 w 63"/>
                    <a:gd name="T89" fmla="*/ 0 h 105"/>
                    <a:gd name="T90" fmla="*/ 32 w 63"/>
                    <a:gd name="T91" fmla="*/ 0 h 105"/>
                    <a:gd name="T92" fmla="*/ 24 w 63"/>
                    <a:gd name="T93" fmla="*/ 2 h 105"/>
                    <a:gd name="T94" fmla="*/ 0 w 63"/>
                    <a:gd name="T95" fmla="*/ 0 h 105"/>
                    <a:gd name="T96" fmla="*/ 63 w 63"/>
                    <a:gd name="T97" fmla="*/ 105 h 1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T94" t="T95" r="T96" b="T97"/>
                  <a:pathLst>
                    <a:path w="63" h="105">
                      <a:moveTo>
                        <a:pt x="24" y="2"/>
                      </a:moveTo>
                      <a:lnTo>
                        <a:pt x="18" y="5"/>
                      </a:lnTo>
                      <a:lnTo>
                        <a:pt x="13" y="9"/>
                      </a:lnTo>
                      <a:lnTo>
                        <a:pt x="10" y="14"/>
                      </a:lnTo>
                      <a:lnTo>
                        <a:pt x="6" y="25"/>
                      </a:lnTo>
                      <a:lnTo>
                        <a:pt x="2" y="41"/>
                      </a:lnTo>
                      <a:lnTo>
                        <a:pt x="0" y="55"/>
                      </a:lnTo>
                      <a:lnTo>
                        <a:pt x="1" y="61"/>
                      </a:lnTo>
                      <a:lnTo>
                        <a:pt x="1" y="66"/>
                      </a:lnTo>
                      <a:lnTo>
                        <a:pt x="2" y="74"/>
                      </a:lnTo>
                      <a:lnTo>
                        <a:pt x="7" y="104"/>
                      </a:lnTo>
                      <a:lnTo>
                        <a:pt x="10" y="98"/>
                      </a:lnTo>
                      <a:lnTo>
                        <a:pt x="16" y="97"/>
                      </a:lnTo>
                      <a:lnTo>
                        <a:pt x="18" y="96"/>
                      </a:lnTo>
                      <a:lnTo>
                        <a:pt x="23" y="92"/>
                      </a:lnTo>
                      <a:lnTo>
                        <a:pt x="21" y="77"/>
                      </a:lnTo>
                      <a:lnTo>
                        <a:pt x="21" y="71"/>
                      </a:lnTo>
                      <a:lnTo>
                        <a:pt x="17" y="61"/>
                      </a:lnTo>
                      <a:lnTo>
                        <a:pt x="16" y="44"/>
                      </a:lnTo>
                      <a:lnTo>
                        <a:pt x="17" y="29"/>
                      </a:lnTo>
                      <a:lnTo>
                        <a:pt x="26" y="20"/>
                      </a:lnTo>
                      <a:lnTo>
                        <a:pt x="41" y="18"/>
                      </a:lnTo>
                      <a:lnTo>
                        <a:pt x="47" y="27"/>
                      </a:lnTo>
                      <a:lnTo>
                        <a:pt x="47" y="59"/>
                      </a:lnTo>
                      <a:lnTo>
                        <a:pt x="41" y="72"/>
                      </a:lnTo>
                      <a:lnTo>
                        <a:pt x="39" y="92"/>
                      </a:lnTo>
                      <a:lnTo>
                        <a:pt x="43" y="89"/>
                      </a:lnTo>
                      <a:lnTo>
                        <a:pt x="46" y="93"/>
                      </a:lnTo>
                      <a:lnTo>
                        <a:pt x="49" y="95"/>
                      </a:lnTo>
                      <a:lnTo>
                        <a:pt x="52" y="96"/>
                      </a:lnTo>
                      <a:lnTo>
                        <a:pt x="56" y="99"/>
                      </a:lnTo>
                      <a:lnTo>
                        <a:pt x="59" y="78"/>
                      </a:lnTo>
                      <a:lnTo>
                        <a:pt x="61" y="65"/>
                      </a:lnTo>
                      <a:lnTo>
                        <a:pt x="62" y="57"/>
                      </a:lnTo>
                      <a:lnTo>
                        <a:pt x="62" y="51"/>
                      </a:lnTo>
                      <a:lnTo>
                        <a:pt x="62" y="44"/>
                      </a:lnTo>
                      <a:lnTo>
                        <a:pt x="61" y="39"/>
                      </a:lnTo>
                      <a:lnTo>
                        <a:pt x="59" y="34"/>
                      </a:lnTo>
                      <a:lnTo>
                        <a:pt x="58" y="29"/>
                      </a:lnTo>
                      <a:lnTo>
                        <a:pt x="58" y="25"/>
                      </a:lnTo>
                      <a:lnTo>
                        <a:pt x="57" y="19"/>
                      </a:lnTo>
                      <a:lnTo>
                        <a:pt x="55" y="13"/>
                      </a:lnTo>
                      <a:lnTo>
                        <a:pt x="51" y="6"/>
                      </a:lnTo>
                      <a:lnTo>
                        <a:pt x="45" y="2"/>
                      </a:lnTo>
                      <a:lnTo>
                        <a:pt x="38" y="0"/>
                      </a:lnTo>
                      <a:lnTo>
                        <a:pt x="32" y="0"/>
                      </a:lnTo>
                      <a:lnTo>
                        <a:pt x="24" y="2"/>
                      </a:lnTo>
                    </a:path>
                  </a:pathLst>
                </a:custGeom>
                <a:solidFill>
                  <a:srgbClr val="C0400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5173" name="AutoShape 53"/>
                <p:cNvSpPr>
                  <a:spLocks noChangeArrowheads="1"/>
                </p:cNvSpPr>
                <p:nvPr/>
              </p:nvSpPr>
              <p:spPr bwMode="auto">
                <a:xfrm>
                  <a:off x="1674" y="3603"/>
                  <a:ext cx="51" cy="122"/>
                </a:xfrm>
                <a:custGeom>
                  <a:avLst/>
                  <a:gdLst>
                    <a:gd name="T0" fmla="*/ 19 w 51"/>
                    <a:gd name="T1" fmla="*/ 2 h 122"/>
                    <a:gd name="T2" fmla="*/ 14 w 51"/>
                    <a:gd name="T3" fmla="*/ 4 h 122"/>
                    <a:gd name="T4" fmla="*/ 12 w 51"/>
                    <a:gd name="T5" fmla="*/ 8 h 122"/>
                    <a:gd name="T6" fmla="*/ 9 w 51"/>
                    <a:gd name="T7" fmla="*/ 13 h 122"/>
                    <a:gd name="T8" fmla="*/ 9 w 51"/>
                    <a:gd name="T9" fmla="*/ 19 h 122"/>
                    <a:gd name="T10" fmla="*/ 8 w 51"/>
                    <a:gd name="T11" fmla="*/ 29 h 122"/>
                    <a:gd name="T12" fmla="*/ 9 w 51"/>
                    <a:gd name="T13" fmla="*/ 44 h 122"/>
                    <a:gd name="T14" fmla="*/ 11 w 51"/>
                    <a:gd name="T15" fmla="*/ 49 h 122"/>
                    <a:gd name="T16" fmla="*/ 14 w 51"/>
                    <a:gd name="T17" fmla="*/ 57 h 122"/>
                    <a:gd name="T18" fmla="*/ 14 w 51"/>
                    <a:gd name="T19" fmla="*/ 76 h 122"/>
                    <a:gd name="T20" fmla="*/ 0 w 51"/>
                    <a:gd name="T21" fmla="*/ 86 h 122"/>
                    <a:gd name="T22" fmla="*/ 26 w 51"/>
                    <a:gd name="T23" fmla="*/ 121 h 122"/>
                    <a:gd name="T24" fmla="*/ 50 w 51"/>
                    <a:gd name="T25" fmla="*/ 83 h 122"/>
                    <a:gd name="T26" fmla="*/ 33 w 51"/>
                    <a:gd name="T27" fmla="*/ 72 h 122"/>
                    <a:gd name="T28" fmla="*/ 33 w 51"/>
                    <a:gd name="T29" fmla="*/ 57 h 122"/>
                    <a:gd name="T30" fmla="*/ 38 w 51"/>
                    <a:gd name="T31" fmla="*/ 49 h 122"/>
                    <a:gd name="T32" fmla="*/ 40 w 51"/>
                    <a:gd name="T33" fmla="*/ 44 h 122"/>
                    <a:gd name="T34" fmla="*/ 41 w 51"/>
                    <a:gd name="T35" fmla="*/ 29 h 122"/>
                    <a:gd name="T36" fmla="*/ 41 w 51"/>
                    <a:gd name="T37" fmla="*/ 21 h 122"/>
                    <a:gd name="T38" fmla="*/ 41 w 51"/>
                    <a:gd name="T39" fmla="*/ 15 h 122"/>
                    <a:gd name="T40" fmla="*/ 39 w 51"/>
                    <a:gd name="T41" fmla="*/ 9 h 122"/>
                    <a:gd name="T42" fmla="*/ 37 w 51"/>
                    <a:gd name="T43" fmla="*/ 5 h 122"/>
                    <a:gd name="T44" fmla="*/ 33 w 51"/>
                    <a:gd name="T45" fmla="*/ 2 h 122"/>
                    <a:gd name="T46" fmla="*/ 28 w 51"/>
                    <a:gd name="T47" fmla="*/ 0 h 122"/>
                    <a:gd name="T48" fmla="*/ 23 w 51"/>
                    <a:gd name="T49" fmla="*/ 0 h 122"/>
                    <a:gd name="T50" fmla="*/ 19 w 51"/>
                    <a:gd name="T51" fmla="*/ 2 h 122"/>
                    <a:gd name="T52" fmla="*/ 0 w 51"/>
                    <a:gd name="T53" fmla="*/ 0 h 122"/>
                    <a:gd name="T54" fmla="*/ 51 w 51"/>
                    <a:gd name="T55" fmla="*/ 122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T52" t="T53" r="T54" b="T55"/>
                  <a:pathLst>
                    <a:path w="51" h="122">
                      <a:moveTo>
                        <a:pt x="19" y="2"/>
                      </a:moveTo>
                      <a:lnTo>
                        <a:pt x="14" y="4"/>
                      </a:lnTo>
                      <a:lnTo>
                        <a:pt x="12" y="8"/>
                      </a:lnTo>
                      <a:lnTo>
                        <a:pt x="9" y="13"/>
                      </a:lnTo>
                      <a:lnTo>
                        <a:pt x="9" y="19"/>
                      </a:lnTo>
                      <a:lnTo>
                        <a:pt x="8" y="29"/>
                      </a:lnTo>
                      <a:lnTo>
                        <a:pt x="9" y="44"/>
                      </a:lnTo>
                      <a:lnTo>
                        <a:pt x="11" y="49"/>
                      </a:lnTo>
                      <a:lnTo>
                        <a:pt x="14" y="57"/>
                      </a:lnTo>
                      <a:lnTo>
                        <a:pt x="14" y="76"/>
                      </a:lnTo>
                      <a:lnTo>
                        <a:pt x="0" y="86"/>
                      </a:lnTo>
                      <a:lnTo>
                        <a:pt x="26" y="121"/>
                      </a:lnTo>
                      <a:lnTo>
                        <a:pt x="50" y="83"/>
                      </a:lnTo>
                      <a:lnTo>
                        <a:pt x="33" y="72"/>
                      </a:lnTo>
                      <a:lnTo>
                        <a:pt x="33" y="57"/>
                      </a:lnTo>
                      <a:lnTo>
                        <a:pt x="38" y="49"/>
                      </a:lnTo>
                      <a:lnTo>
                        <a:pt x="40" y="44"/>
                      </a:lnTo>
                      <a:lnTo>
                        <a:pt x="41" y="29"/>
                      </a:lnTo>
                      <a:lnTo>
                        <a:pt x="41" y="21"/>
                      </a:lnTo>
                      <a:lnTo>
                        <a:pt x="41" y="15"/>
                      </a:lnTo>
                      <a:lnTo>
                        <a:pt x="39" y="9"/>
                      </a:lnTo>
                      <a:lnTo>
                        <a:pt x="37" y="5"/>
                      </a:lnTo>
                      <a:lnTo>
                        <a:pt x="33" y="2"/>
                      </a:lnTo>
                      <a:lnTo>
                        <a:pt x="28" y="0"/>
                      </a:lnTo>
                      <a:lnTo>
                        <a:pt x="23" y="0"/>
                      </a:lnTo>
                      <a:lnTo>
                        <a:pt x="19" y="2"/>
                      </a:lnTo>
                    </a:path>
                  </a:pathLst>
                </a:custGeom>
                <a:solidFill>
                  <a:srgbClr val="FF808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5174" name="AutoShape 54"/>
                <p:cNvSpPr>
                  <a:spLocks noChangeArrowheads="1"/>
                </p:cNvSpPr>
                <p:nvPr/>
              </p:nvSpPr>
              <p:spPr bwMode="auto">
                <a:xfrm>
                  <a:off x="1686" y="3626"/>
                  <a:ext cx="17" cy="19"/>
                </a:xfrm>
                <a:custGeom>
                  <a:avLst/>
                  <a:gdLst>
                    <a:gd name="T0" fmla="*/ 2 w 17"/>
                    <a:gd name="T1" fmla="*/ 0 h 19"/>
                    <a:gd name="T2" fmla="*/ 6 w 17"/>
                    <a:gd name="T3" fmla="*/ 0 h 19"/>
                    <a:gd name="T4" fmla="*/ 9 w 17"/>
                    <a:gd name="T5" fmla="*/ 1 h 19"/>
                    <a:gd name="T6" fmla="*/ 12 w 17"/>
                    <a:gd name="T7" fmla="*/ 1 h 19"/>
                    <a:gd name="T8" fmla="*/ 12 w 17"/>
                    <a:gd name="T9" fmla="*/ 16 h 19"/>
                    <a:gd name="T10" fmla="*/ 16 w 17"/>
                    <a:gd name="T11" fmla="*/ 16 h 19"/>
                    <a:gd name="T12" fmla="*/ 12 w 17"/>
                    <a:gd name="T13" fmla="*/ 18 h 19"/>
                    <a:gd name="T14" fmla="*/ 9 w 17"/>
                    <a:gd name="T15" fmla="*/ 16 h 19"/>
                    <a:gd name="T16" fmla="*/ 9 w 17"/>
                    <a:gd name="T17" fmla="*/ 5 h 19"/>
                    <a:gd name="T18" fmla="*/ 3 w 17"/>
                    <a:gd name="T19" fmla="*/ 6 h 19"/>
                    <a:gd name="T20" fmla="*/ 8 w 17"/>
                    <a:gd name="T21" fmla="*/ 4 h 19"/>
                    <a:gd name="T22" fmla="*/ 3 w 17"/>
                    <a:gd name="T23" fmla="*/ 4 h 19"/>
                    <a:gd name="T24" fmla="*/ 0 w 17"/>
                    <a:gd name="T25" fmla="*/ 3 h 19"/>
                    <a:gd name="T26" fmla="*/ 2 w 17"/>
                    <a:gd name="T27" fmla="*/ 0 h 19"/>
                    <a:gd name="T28" fmla="*/ 0 w 17"/>
                    <a:gd name="T29" fmla="*/ 0 h 19"/>
                    <a:gd name="T30" fmla="*/ 17 w 17"/>
                    <a:gd name="T31" fmla="*/ 19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T28" t="T29" r="T30" b="T31"/>
                  <a:pathLst>
                    <a:path w="17" h="19">
                      <a:moveTo>
                        <a:pt x="2" y="0"/>
                      </a:moveTo>
                      <a:lnTo>
                        <a:pt x="6" y="0"/>
                      </a:lnTo>
                      <a:lnTo>
                        <a:pt x="9" y="1"/>
                      </a:lnTo>
                      <a:lnTo>
                        <a:pt x="12" y="1"/>
                      </a:lnTo>
                      <a:lnTo>
                        <a:pt x="12" y="16"/>
                      </a:lnTo>
                      <a:lnTo>
                        <a:pt x="16" y="16"/>
                      </a:lnTo>
                      <a:lnTo>
                        <a:pt x="12" y="18"/>
                      </a:lnTo>
                      <a:lnTo>
                        <a:pt x="9" y="16"/>
                      </a:lnTo>
                      <a:lnTo>
                        <a:pt x="9" y="5"/>
                      </a:lnTo>
                      <a:lnTo>
                        <a:pt x="3" y="6"/>
                      </a:lnTo>
                      <a:lnTo>
                        <a:pt x="8" y="4"/>
                      </a:lnTo>
                      <a:lnTo>
                        <a:pt x="3" y="4"/>
                      </a:lnTo>
                      <a:lnTo>
                        <a:pt x="0" y="3"/>
                      </a:lnTo>
                      <a:lnTo>
                        <a:pt x="2" y="0"/>
                      </a:lnTo>
                    </a:path>
                  </a:pathLst>
                </a:custGeom>
                <a:solidFill>
                  <a:srgbClr val="C0400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5175" name="Group 55"/>
              <p:cNvGrpSpPr>
                <a:grpSpLocks/>
              </p:cNvGrpSpPr>
              <p:nvPr/>
            </p:nvGrpSpPr>
            <p:grpSpPr bwMode="auto">
              <a:xfrm>
                <a:off x="1660" y="3872"/>
                <a:ext cx="103" cy="276"/>
                <a:chOff x="1660" y="3872"/>
                <a:chExt cx="103" cy="276"/>
              </a:xfrm>
            </p:grpSpPr>
            <p:grpSp>
              <p:nvGrpSpPr>
                <p:cNvPr id="5176" name="Group 56"/>
                <p:cNvGrpSpPr>
                  <a:grpSpLocks/>
                </p:cNvGrpSpPr>
                <p:nvPr/>
              </p:nvGrpSpPr>
              <p:grpSpPr bwMode="auto">
                <a:xfrm>
                  <a:off x="1660" y="3872"/>
                  <a:ext cx="103" cy="276"/>
                  <a:chOff x="1660" y="3872"/>
                  <a:chExt cx="103" cy="276"/>
                </a:xfrm>
              </p:grpSpPr>
              <p:sp>
                <p:nvSpPr>
                  <p:cNvPr id="5177" name="AutoShape 57"/>
                  <p:cNvSpPr>
                    <a:spLocks noChangeArrowheads="1"/>
                  </p:cNvSpPr>
                  <p:nvPr/>
                </p:nvSpPr>
                <p:spPr bwMode="auto">
                  <a:xfrm>
                    <a:off x="1660" y="3933"/>
                    <a:ext cx="71" cy="216"/>
                  </a:xfrm>
                  <a:custGeom>
                    <a:avLst/>
                    <a:gdLst>
                      <a:gd name="T0" fmla="*/ 13 w 71"/>
                      <a:gd name="T1" fmla="*/ 5 h 216"/>
                      <a:gd name="T2" fmla="*/ 14 w 71"/>
                      <a:gd name="T3" fmla="*/ 66 h 216"/>
                      <a:gd name="T4" fmla="*/ 13 w 71"/>
                      <a:gd name="T5" fmla="*/ 119 h 216"/>
                      <a:gd name="T6" fmla="*/ 16 w 71"/>
                      <a:gd name="T7" fmla="*/ 169 h 216"/>
                      <a:gd name="T8" fmla="*/ 8 w 71"/>
                      <a:gd name="T9" fmla="*/ 191 h 216"/>
                      <a:gd name="T10" fmla="*/ 2 w 71"/>
                      <a:gd name="T11" fmla="*/ 206 h 216"/>
                      <a:gd name="T12" fmla="*/ 0 w 71"/>
                      <a:gd name="T13" fmla="*/ 210 h 216"/>
                      <a:gd name="T14" fmla="*/ 3 w 71"/>
                      <a:gd name="T15" fmla="*/ 215 h 216"/>
                      <a:gd name="T16" fmla="*/ 15 w 71"/>
                      <a:gd name="T17" fmla="*/ 214 h 216"/>
                      <a:gd name="T18" fmla="*/ 26 w 71"/>
                      <a:gd name="T19" fmla="*/ 185 h 216"/>
                      <a:gd name="T20" fmla="*/ 27 w 71"/>
                      <a:gd name="T21" fmla="*/ 167 h 216"/>
                      <a:gd name="T22" fmla="*/ 35 w 71"/>
                      <a:gd name="T23" fmla="*/ 108 h 216"/>
                      <a:gd name="T24" fmla="*/ 37 w 71"/>
                      <a:gd name="T25" fmla="*/ 95 h 216"/>
                      <a:gd name="T26" fmla="*/ 36 w 71"/>
                      <a:gd name="T27" fmla="*/ 122 h 216"/>
                      <a:gd name="T28" fmla="*/ 40 w 71"/>
                      <a:gd name="T29" fmla="*/ 162 h 216"/>
                      <a:gd name="T30" fmla="*/ 39 w 71"/>
                      <a:gd name="T31" fmla="*/ 180 h 216"/>
                      <a:gd name="T32" fmla="*/ 44 w 71"/>
                      <a:gd name="T33" fmla="*/ 199 h 216"/>
                      <a:gd name="T34" fmla="*/ 52 w 71"/>
                      <a:gd name="T35" fmla="*/ 212 h 216"/>
                      <a:gd name="T36" fmla="*/ 63 w 71"/>
                      <a:gd name="T37" fmla="*/ 213 h 216"/>
                      <a:gd name="T38" fmla="*/ 67 w 71"/>
                      <a:gd name="T39" fmla="*/ 208 h 216"/>
                      <a:gd name="T40" fmla="*/ 55 w 71"/>
                      <a:gd name="T41" fmla="*/ 179 h 216"/>
                      <a:gd name="T42" fmla="*/ 53 w 71"/>
                      <a:gd name="T43" fmla="*/ 166 h 216"/>
                      <a:gd name="T44" fmla="*/ 56 w 71"/>
                      <a:gd name="T45" fmla="*/ 138 h 216"/>
                      <a:gd name="T46" fmla="*/ 60 w 71"/>
                      <a:gd name="T47" fmla="*/ 91 h 216"/>
                      <a:gd name="T48" fmla="*/ 70 w 71"/>
                      <a:gd name="T49" fmla="*/ 0 h 216"/>
                      <a:gd name="T50" fmla="*/ 13 w 71"/>
                      <a:gd name="T51" fmla="*/ 5 h 216"/>
                      <a:gd name="T52" fmla="*/ 0 w 71"/>
                      <a:gd name="T53" fmla="*/ 0 h 216"/>
                      <a:gd name="T54" fmla="*/ 71 w 71"/>
                      <a:gd name="T55" fmla="*/ 216 h 21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</a:cxnLst>
                    <a:rect l="T52" t="T53" r="T54" b="T55"/>
                    <a:pathLst>
                      <a:path w="71" h="216">
                        <a:moveTo>
                          <a:pt x="13" y="5"/>
                        </a:moveTo>
                        <a:lnTo>
                          <a:pt x="14" y="66"/>
                        </a:lnTo>
                        <a:lnTo>
                          <a:pt x="13" y="119"/>
                        </a:lnTo>
                        <a:lnTo>
                          <a:pt x="16" y="169"/>
                        </a:lnTo>
                        <a:lnTo>
                          <a:pt x="8" y="191"/>
                        </a:lnTo>
                        <a:lnTo>
                          <a:pt x="2" y="206"/>
                        </a:lnTo>
                        <a:lnTo>
                          <a:pt x="0" y="210"/>
                        </a:lnTo>
                        <a:lnTo>
                          <a:pt x="3" y="215"/>
                        </a:lnTo>
                        <a:lnTo>
                          <a:pt x="15" y="214"/>
                        </a:lnTo>
                        <a:lnTo>
                          <a:pt x="26" y="185"/>
                        </a:lnTo>
                        <a:lnTo>
                          <a:pt x="27" y="167"/>
                        </a:lnTo>
                        <a:lnTo>
                          <a:pt x="35" y="108"/>
                        </a:lnTo>
                        <a:lnTo>
                          <a:pt x="37" y="95"/>
                        </a:lnTo>
                        <a:lnTo>
                          <a:pt x="36" y="122"/>
                        </a:lnTo>
                        <a:lnTo>
                          <a:pt x="40" y="162"/>
                        </a:lnTo>
                        <a:lnTo>
                          <a:pt x="39" y="180"/>
                        </a:lnTo>
                        <a:lnTo>
                          <a:pt x="44" y="199"/>
                        </a:lnTo>
                        <a:lnTo>
                          <a:pt x="52" y="212"/>
                        </a:lnTo>
                        <a:lnTo>
                          <a:pt x="63" y="213"/>
                        </a:lnTo>
                        <a:lnTo>
                          <a:pt x="67" y="208"/>
                        </a:lnTo>
                        <a:lnTo>
                          <a:pt x="55" y="179"/>
                        </a:lnTo>
                        <a:lnTo>
                          <a:pt x="53" y="166"/>
                        </a:lnTo>
                        <a:lnTo>
                          <a:pt x="56" y="138"/>
                        </a:lnTo>
                        <a:lnTo>
                          <a:pt x="60" y="91"/>
                        </a:lnTo>
                        <a:lnTo>
                          <a:pt x="70" y="0"/>
                        </a:lnTo>
                        <a:lnTo>
                          <a:pt x="13" y="5"/>
                        </a:lnTo>
                      </a:path>
                    </a:pathLst>
                  </a:custGeom>
                  <a:solidFill>
                    <a:srgbClr val="FF804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178" name="AutoShape 58"/>
                  <p:cNvSpPr>
                    <a:spLocks noChangeArrowheads="1"/>
                  </p:cNvSpPr>
                  <p:nvPr/>
                </p:nvSpPr>
                <p:spPr bwMode="auto">
                  <a:xfrm>
                    <a:off x="1747" y="3872"/>
                    <a:ext cx="17" cy="25"/>
                  </a:xfrm>
                  <a:custGeom>
                    <a:avLst/>
                    <a:gdLst>
                      <a:gd name="T0" fmla="*/ 16 w 17"/>
                      <a:gd name="T1" fmla="*/ 0 h 25"/>
                      <a:gd name="T2" fmla="*/ 16 w 17"/>
                      <a:gd name="T3" fmla="*/ 12 h 25"/>
                      <a:gd name="T4" fmla="*/ 0 w 17"/>
                      <a:gd name="T5" fmla="*/ 24 h 25"/>
                      <a:gd name="T6" fmla="*/ 6 w 17"/>
                      <a:gd name="T7" fmla="*/ 2 h 25"/>
                      <a:gd name="T8" fmla="*/ 16 w 17"/>
                      <a:gd name="T9" fmla="*/ 0 h 25"/>
                      <a:gd name="T10" fmla="*/ 0 w 17"/>
                      <a:gd name="T11" fmla="*/ 0 h 25"/>
                      <a:gd name="T12" fmla="*/ 17 w 17"/>
                      <a:gd name="T13" fmla="*/ 25 h 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17" h="25">
                        <a:moveTo>
                          <a:pt x="16" y="0"/>
                        </a:moveTo>
                        <a:lnTo>
                          <a:pt x="16" y="12"/>
                        </a:lnTo>
                        <a:lnTo>
                          <a:pt x="0" y="24"/>
                        </a:lnTo>
                        <a:lnTo>
                          <a:pt x="6" y="2"/>
                        </a:lnTo>
                        <a:lnTo>
                          <a:pt x="16" y="0"/>
                        </a:lnTo>
                      </a:path>
                    </a:pathLst>
                  </a:custGeom>
                  <a:solidFill>
                    <a:srgbClr val="FF804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sp>
              <p:nvSpPr>
                <p:cNvPr id="5179" name="AutoShape 59"/>
                <p:cNvSpPr>
                  <a:spLocks noChangeArrowheads="1"/>
                </p:cNvSpPr>
                <p:nvPr/>
              </p:nvSpPr>
              <p:spPr bwMode="auto">
                <a:xfrm>
                  <a:off x="1699" y="3936"/>
                  <a:ext cx="17" cy="97"/>
                </a:xfrm>
                <a:custGeom>
                  <a:avLst/>
                  <a:gdLst>
                    <a:gd name="T0" fmla="*/ 16 w 17"/>
                    <a:gd name="T1" fmla="*/ 0 h 97"/>
                    <a:gd name="T2" fmla="*/ 16 w 17"/>
                    <a:gd name="T3" fmla="*/ 32 h 97"/>
                    <a:gd name="T4" fmla="*/ 12 w 17"/>
                    <a:gd name="T5" fmla="*/ 51 h 97"/>
                    <a:gd name="T6" fmla="*/ 9 w 17"/>
                    <a:gd name="T7" fmla="*/ 71 h 97"/>
                    <a:gd name="T8" fmla="*/ 0 w 17"/>
                    <a:gd name="T9" fmla="*/ 91 h 97"/>
                    <a:gd name="T10" fmla="*/ 3 w 17"/>
                    <a:gd name="T11" fmla="*/ 96 h 97"/>
                    <a:gd name="T12" fmla="*/ 16 w 17"/>
                    <a:gd name="T13" fmla="*/ 0 h 97"/>
                    <a:gd name="T14" fmla="*/ 0 w 17"/>
                    <a:gd name="T15" fmla="*/ 0 h 97"/>
                    <a:gd name="T16" fmla="*/ 17 w 17"/>
                    <a:gd name="T17" fmla="*/ 97 h 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T14" t="T15" r="T16" b="T17"/>
                  <a:pathLst>
                    <a:path w="17" h="97">
                      <a:moveTo>
                        <a:pt x="16" y="0"/>
                      </a:moveTo>
                      <a:lnTo>
                        <a:pt x="16" y="32"/>
                      </a:lnTo>
                      <a:lnTo>
                        <a:pt x="12" y="51"/>
                      </a:lnTo>
                      <a:lnTo>
                        <a:pt x="9" y="71"/>
                      </a:lnTo>
                      <a:lnTo>
                        <a:pt x="0" y="91"/>
                      </a:lnTo>
                      <a:lnTo>
                        <a:pt x="3" y="96"/>
                      </a:lnTo>
                      <a:lnTo>
                        <a:pt x="16" y="0"/>
                      </a:lnTo>
                    </a:path>
                  </a:pathLst>
                </a:custGeom>
                <a:solidFill>
                  <a:srgbClr val="FF602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5180" name="Group 60"/>
              <p:cNvGrpSpPr>
                <a:grpSpLocks/>
              </p:cNvGrpSpPr>
              <p:nvPr/>
            </p:nvGrpSpPr>
            <p:grpSpPr bwMode="auto">
              <a:xfrm>
                <a:off x="1656" y="4117"/>
                <a:ext cx="75" cy="57"/>
                <a:chOff x="1656" y="4117"/>
                <a:chExt cx="75" cy="57"/>
              </a:xfrm>
            </p:grpSpPr>
            <p:sp>
              <p:nvSpPr>
                <p:cNvPr id="5181" name="AutoShape 61"/>
                <p:cNvSpPr>
                  <a:spLocks noChangeArrowheads="1"/>
                </p:cNvSpPr>
                <p:nvPr/>
              </p:nvSpPr>
              <p:spPr bwMode="auto">
                <a:xfrm>
                  <a:off x="1699" y="4117"/>
                  <a:ext cx="33" cy="55"/>
                </a:xfrm>
                <a:custGeom>
                  <a:avLst/>
                  <a:gdLst>
                    <a:gd name="T0" fmla="*/ 2 w 33"/>
                    <a:gd name="T1" fmla="*/ 0 h 55"/>
                    <a:gd name="T2" fmla="*/ 0 w 33"/>
                    <a:gd name="T3" fmla="*/ 8 h 55"/>
                    <a:gd name="T4" fmla="*/ 0 w 33"/>
                    <a:gd name="T5" fmla="*/ 24 h 55"/>
                    <a:gd name="T6" fmla="*/ 4 w 33"/>
                    <a:gd name="T7" fmla="*/ 18 h 55"/>
                    <a:gd name="T8" fmla="*/ 7 w 33"/>
                    <a:gd name="T9" fmla="*/ 26 h 55"/>
                    <a:gd name="T10" fmla="*/ 8 w 33"/>
                    <a:gd name="T11" fmla="*/ 37 h 55"/>
                    <a:gd name="T12" fmla="*/ 13 w 33"/>
                    <a:gd name="T13" fmla="*/ 47 h 55"/>
                    <a:gd name="T14" fmla="*/ 21 w 33"/>
                    <a:gd name="T15" fmla="*/ 53 h 55"/>
                    <a:gd name="T16" fmla="*/ 27 w 33"/>
                    <a:gd name="T17" fmla="*/ 54 h 55"/>
                    <a:gd name="T18" fmla="*/ 32 w 33"/>
                    <a:gd name="T19" fmla="*/ 53 h 55"/>
                    <a:gd name="T20" fmla="*/ 32 w 33"/>
                    <a:gd name="T21" fmla="*/ 42 h 55"/>
                    <a:gd name="T22" fmla="*/ 28 w 33"/>
                    <a:gd name="T23" fmla="*/ 26 h 55"/>
                    <a:gd name="T24" fmla="*/ 26 w 33"/>
                    <a:gd name="T25" fmla="*/ 30 h 55"/>
                    <a:gd name="T26" fmla="*/ 21 w 33"/>
                    <a:gd name="T27" fmla="*/ 30 h 55"/>
                    <a:gd name="T28" fmla="*/ 14 w 33"/>
                    <a:gd name="T29" fmla="*/ 30 h 55"/>
                    <a:gd name="T30" fmla="*/ 10 w 33"/>
                    <a:gd name="T31" fmla="*/ 22 h 55"/>
                    <a:gd name="T32" fmla="*/ 6 w 33"/>
                    <a:gd name="T33" fmla="*/ 14 h 55"/>
                    <a:gd name="T34" fmla="*/ 2 w 33"/>
                    <a:gd name="T35" fmla="*/ 0 h 55"/>
                    <a:gd name="T36" fmla="*/ 0 w 33"/>
                    <a:gd name="T37" fmla="*/ 0 h 55"/>
                    <a:gd name="T38" fmla="*/ 33 w 33"/>
                    <a:gd name="T39" fmla="*/ 55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T36" t="T37" r="T38" b="T39"/>
                  <a:pathLst>
                    <a:path w="33" h="55">
                      <a:moveTo>
                        <a:pt x="2" y="0"/>
                      </a:moveTo>
                      <a:lnTo>
                        <a:pt x="0" y="8"/>
                      </a:lnTo>
                      <a:lnTo>
                        <a:pt x="0" y="24"/>
                      </a:lnTo>
                      <a:lnTo>
                        <a:pt x="4" y="18"/>
                      </a:lnTo>
                      <a:lnTo>
                        <a:pt x="7" y="26"/>
                      </a:lnTo>
                      <a:lnTo>
                        <a:pt x="8" y="37"/>
                      </a:lnTo>
                      <a:lnTo>
                        <a:pt x="13" y="47"/>
                      </a:lnTo>
                      <a:lnTo>
                        <a:pt x="21" y="53"/>
                      </a:lnTo>
                      <a:lnTo>
                        <a:pt x="27" y="54"/>
                      </a:lnTo>
                      <a:lnTo>
                        <a:pt x="32" y="53"/>
                      </a:lnTo>
                      <a:lnTo>
                        <a:pt x="32" y="42"/>
                      </a:lnTo>
                      <a:lnTo>
                        <a:pt x="28" y="26"/>
                      </a:lnTo>
                      <a:lnTo>
                        <a:pt x="26" y="30"/>
                      </a:lnTo>
                      <a:lnTo>
                        <a:pt x="21" y="30"/>
                      </a:lnTo>
                      <a:lnTo>
                        <a:pt x="14" y="30"/>
                      </a:lnTo>
                      <a:lnTo>
                        <a:pt x="10" y="22"/>
                      </a:lnTo>
                      <a:lnTo>
                        <a:pt x="6" y="14"/>
                      </a:lnTo>
                      <a:lnTo>
                        <a:pt x="2" y="0"/>
                      </a:lnTo>
                    </a:path>
                  </a:pathLst>
                </a:custGeom>
                <a:solidFill>
                  <a:srgbClr val="80604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5182" name="AutoShape 62"/>
                <p:cNvSpPr>
                  <a:spLocks noChangeArrowheads="1"/>
                </p:cNvSpPr>
                <p:nvPr/>
              </p:nvSpPr>
              <p:spPr bwMode="auto">
                <a:xfrm>
                  <a:off x="1656" y="4118"/>
                  <a:ext cx="29" cy="57"/>
                </a:xfrm>
                <a:custGeom>
                  <a:avLst/>
                  <a:gdLst>
                    <a:gd name="T0" fmla="*/ 28 w 29"/>
                    <a:gd name="T1" fmla="*/ 0 h 57"/>
                    <a:gd name="T2" fmla="*/ 28 w 29"/>
                    <a:gd name="T3" fmla="*/ 22 h 57"/>
                    <a:gd name="T4" fmla="*/ 27 w 29"/>
                    <a:gd name="T5" fmla="*/ 17 h 57"/>
                    <a:gd name="T6" fmla="*/ 24 w 29"/>
                    <a:gd name="T7" fmla="*/ 24 h 57"/>
                    <a:gd name="T8" fmla="*/ 22 w 29"/>
                    <a:gd name="T9" fmla="*/ 35 h 57"/>
                    <a:gd name="T10" fmla="*/ 20 w 29"/>
                    <a:gd name="T11" fmla="*/ 43 h 57"/>
                    <a:gd name="T12" fmla="*/ 14 w 29"/>
                    <a:gd name="T13" fmla="*/ 50 h 57"/>
                    <a:gd name="T14" fmla="*/ 9 w 29"/>
                    <a:gd name="T15" fmla="*/ 55 h 57"/>
                    <a:gd name="T16" fmla="*/ 3 w 29"/>
                    <a:gd name="T17" fmla="*/ 56 h 57"/>
                    <a:gd name="T18" fmla="*/ 2 w 29"/>
                    <a:gd name="T19" fmla="*/ 53 h 57"/>
                    <a:gd name="T20" fmla="*/ 0 w 29"/>
                    <a:gd name="T21" fmla="*/ 48 h 57"/>
                    <a:gd name="T22" fmla="*/ 0 w 29"/>
                    <a:gd name="T23" fmla="*/ 43 h 57"/>
                    <a:gd name="T24" fmla="*/ 1 w 29"/>
                    <a:gd name="T25" fmla="*/ 37 h 57"/>
                    <a:gd name="T26" fmla="*/ 3 w 29"/>
                    <a:gd name="T27" fmla="*/ 27 h 57"/>
                    <a:gd name="T28" fmla="*/ 7 w 29"/>
                    <a:gd name="T29" fmla="*/ 31 h 57"/>
                    <a:gd name="T30" fmla="*/ 13 w 29"/>
                    <a:gd name="T31" fmla="*/ 31 h 57"/>
                    <a:gd name="T32" fmla="*/ 17 w 29"/>
                    <a:gd name="T33" fmla="*/ 30 h 57"/>
                    <a:gd name="T34" fmla="*/ 25 w 29"/>
                    <a:gd name="T35" fmla="*/ 12 h 57"/>
                    <a:gd name="T36" fmla="*/ 28 w 29"/>
                    <a:gd name="T37" fmla="*/ 0 h 57"/>
                    <a:gd name="T38" fmla="*/ 0 w 29"/>
                    <a:gd name="T39" fmla="*/ 0 h 57"/>
                    <a:gd name="T40" fmla="*/ 29 w 29"/>
                    <a:gd name="T41" fmla="*/ 57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T38" t="T39" r="T40" b="T41"/>
                  <a:pathLst>
                    <a:path w="29" h="57">
                      <a:moveTo>
                        <a:pt x="28" y="0"/>
                      </a:moveTo>
                      <a:lnTo>
                        <a:pt x="28" y="22"/>
                      </a:lnTo>
                      <a:lnTo>
                        <a:pt x="27" y="17"/>
                      </a:lnTo>
                      <a:lnTo>
                        <a:pt x="24" y="24"/>
                      </a:lnTo>
                      <a:lnTo>
                        <a:pt x="22" y="35"/>
                      </a:lnTo>
                      <a:lnTo>
                        <a:pt x="20" y="43"/>
                      </a:lnTo>
                      <a:lnTo>
                        <a:pt x="14" y="50"/>
                      </a:lnTo>
                      <a:lnTo>
                        <a:pt x="9" y="55"/>
                      </a:lnTo>
                      <a:lnTo>
                        <a:pt x="3" y="56"/>
                      </a:lnTo>
                      <a:lnTo>
                        <a:pt x="2" y="53"/>
                      </a:lnTo>
                      <a:lnTo>
                        <a:pt x="0" y="48"/>
                      </a:lnTo>
                      <a:lnTo>
                        <a:pt x="0" y="43"/>
                      </a:lnTo>
                      <a:lnTo>
                        <a:pt x="1" y="37"/>
                      </a:lnTo>
                      <a:lnTo>
                        <a:pt x="3" y="27"/>
                      </a:lnTo>
                      <a:lnTo>
                        <a:pt x="7" y="31"/>
                      </a:lnTo>
                      <a:lnTo>
                        <a:pt x="13" y="31"/>
                      </a:lnTo>
                      <a:lnTo>
                        <a:pt x="17" y="30"/>
                      </a:lnTo>
                      <a:lnTo>
                        <a:pt x="25" y="12"/>
                      </a:lnTo>
                      <a:lnTo>
                        <a:pt x="28" y="0"/>
                      </a:lnTo>
                    </a:path>
                  </a:pathLst>
                </a:custGeom>
                <a:solidFill>
                  <a:srgbClr val="80604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5183" name="Group 63"/>
              <p:cNvGrpSpPr>
                <a:grpSpLocks/>
              </p:cNvGrpSpPr>
              <p:nvPr/>
            </p:nvGrpSpPr>
            <p:grpSpPr bwMode="auto">
              <a:xfrm>
                <a:off x="1639" y="3685"/>
                <a:ext cx="123" cy="425"/>
                <a:chOff x="1639" y="3685"/>
                <a:chExt cx="123" cy="425"/>
              </a:xfrm>
            </p:grpSpPr>
            <p:grpSp>
              <p:nvGrpSpPr>
                <p:cNvPr id="5184" name="Group 64"/>
                <p:cNvGrpSpPr>
                  <a:grpSpLocks/>
                </p:cNvGrpSpPr>
                <p:nvPr/>
              </p:nvGrpSpPr>
              <p:grpSpPr bwMode="auto">
                <a:xfrm>
                  <a:off x="1639" y="3685"/>
                  <a:ext cx="123" cy="425"/>
                  <a:chOff x="1639" y="3685"/>
                  <a:chExt cx="123" cy="425"/>
                </a:xfrm>
              </p:grpSpPr>
              <p:sp>
                <p:nvSpPr>
                  <p:cNvPr id="5185" name="AutoShape 65"/>
                  <p:cNvSpPr>
                    <a:spLocks noChangeArrowheads="1"/>
                  </p:cNvSpPr>
                  <p:nvPr/>
                </p:nvSpPr>
                <p:spPr bwMode="auto">
                  <a:xfrm>
                    <a:off x="1639" y="3685"/>
                    <a:ext cx="124" cy="426"/>
                  </a:xfrm>
                  <a:custGeom>
                    <a:avLst/>
                    <a:gdLst>
                      <a:gd name="T0" fmla="*/ 35 w 124"/>
                      <a:gd name="T1" fmla="*/ 5 h 426"/>
                      <a:gd name="T2" fmla="*/ 11 w 124"/>
                      <a:gd name="T3" fmla="*/ 18 h 426"/>
                      <a:gd name="T4" fmla="*/ 5 w 124"/>
                      <a:gd name="T5" fmla="*/ 30 h 426"/>
                      <a:gd name="T6" fmla="*/ 0 w 124"/>
                      <a:gd name="T7" fmla="*/ 127 h 426"/>
                      <a:gd name="T8" fmla="*/ 2 w 124"/>
                      <a:gd name="T9" fmla="*/ 151 h 426"/>
                      <a:gd name="T10" fmla="*/ 17 w 124"/>
                      <a:gd name="T11" fmla="*/ 149 h 426"/>
                      <a:gd name="T12" fmla="*/ 16 w 124"/>
                      <a:gd name="T13" fmla="*/ 207 h 426"/>
                      <a:gd name="T14" fmla="*/ 23 w 124"/>
                      <a:gd name="T15" fmla="*/ 207 h 426"/>
                      <a:gd name="T16" fmla="*/ 32 w 124"/>
                      <a:gd name="T17" fmla="*/ 327 h 426"/>
                      <a:gd name="T18" fmla="*/ 32 w 124"/>
                      <a:gd name="T19" fmla="*/ 390 h 426"/>
                      <a:gd name="T20" fmla="*/ 33 w 124"/>
                      <a:gd name="T21" fmla="*/ 419 h 426"/>
                      <a:gd name="T22" fmla="*/ 39 w 124"/>
                      <a:gd name="T23" fmla="*/ 425 h 426"/>
                      <a:gd name="T24" fmla="*/ 50 w 124"/>
                      <a:gd name="T25" fmla="*/ 420 h 426"/>
                      <a:gd name="T26" fmla="*/ 56 w 124"/>
                      <a:gd name="T27" fmla="*/ 371 h 426"/>
                      <a:gd name="T28" fmla="*/ 60 w 124"/>
                      <a:gd name="T29" fmla="*/ 422 h 426"/>
                      <a:gd name="T30" fmla="*/ 69 w 124"/>
                      <a:gd name="T31" fmla="*/ 424 h 426"/>
                      <a:gd name="T32" fmla="*/ 77 w 124"/>
                      <a:gd name="T33" fmla="*/ 421 h 426"/>
                      <a:gd name="T34" fmla="*/ 86 w 124"/>
                      <a:gd name="T35" fmla="*/ 324 h 426"/>
                      <a:gd name="T36" fmla="*/ 97 w 124"/>
                      <a:gd name="T37" fmla="*/ 254 h 426"/>
                      <a:gd name="T38" fmla="*/ 114 w 124"/>
                      <a:gd name="T39" fmla="*/ 188 h 426"/>
                      <a:gd name="T40" fmla="*/ 123 w 124"/>
                      <a:gd name="T41" fmla="*/ 187 h 426"/>
                      <a:gd name="T42" fmla="*/ 114 w 124"/>
                      <a:gd name="T43" fmla="*/ 97 h 426"/>
                      <a:gd name="T44" fmla="*/ 114 w 124"/>
                      <a:gd name="T45" fmla="*/ 25 h 426"/>
                      <a:gd name="T46" fmla="*/ 108 w 124"/>
                      <a:gd name="T47" fmla="*/ 17 h 426"/>
                      <a:gd name="T48" fmla="*/ 83 w 124"/>
                      <a:gd name="T49" fmla="*/ 0 h 426"/>
                      <a:gd name="T50" fmla="*/ 61 w 124"/>
                      <a:gd name="T51" fmla="*/ 38 h 426"/>
                      <a:gd name="T52" fmla="*/ 35 w 124"/>
                      <a:gd name="T53" fmla="*/ 5 h 426"/>
                      <a:gd name="T54" fmla="*/ 0 w 124"/>
                      <a:gd name="T55" fmla="*/ 0 h 426"/>
                      <a:gd name="T56" fmla="*/ 124 w 124"/>
                      <a:gd name="T57" fmla="*/ 426 h 42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</a:cxnLst>
                    <a:rect l="T54" t="T55" r="T56" b="T57"/>
                    <a:pathLst>
                      <a:path w="124" h="426">
                        <a:moveTo>
                          <a:pt x="35" y="5"/>
                        </a:moveTo>
                        <a:lnTo>
                          <a:pt x="11" y="18"/>
                        </a:lnTo>
                        <a:lnTo>
                          <a:pt x="5" y="30"/>
                        </a:lnTo>
                        <a:lnTo>
                          <a:pt x="0" y="127"/>
                        </a:lnTo>
                        <a:lnTo>
                          <a:pt x="2" y="151"/>
                        </a:lnTo>
                        <a:lnTo>
                          <a:pt x="17" y="149"/>
                        </a:lnTo>
                        <a:lnTo>
                          <a:pt x="16" y="207"/>
                        </a:lnTo>
                        <a:lnTo>
                          <a:pt x="23" y="207"/>
                        </a:lnTo>
                        <a:lnTo>
                          <a:pt x="32" y="327"/>
                        </a:lnTo>
                        <a:lnTo>
                          <a:pt x="32" y="390"/>
                        </a:lnTo>
                        <a:lnTo>
                          <a:pt x="33" y="419"/>
                        </a:lnTo>
                        <a:lnTo>
                          <a:pt x="39" y="425"/>
                        </a:lnTo>
                        <a:lnTo>
                          <a:pt x="50" y="420"/>
                        </a:lnTo>
                        <a:lnTo>
                          <a:pt x="56" y="371"/>
                        </a:lnTo>
                        <a:lnTo>
                          <a:pt x="60" y="422"/>
                        </a:lnTo>
                        <a:lnTo>
                          <a:pt x="69" y="424"/>
                        </a:lnTo>
                        <a:lnTo>
                          <a:pt x="77" y="421"/>
                        </a:lnTo>
                        <a:lnTo>
                          <a:pt x="86" y="324"/>
                        </a:lnTo>
                        <a:lnTo>
                          <a:pt x="97" y="254"/>
                        </a:lnTo>
                        <a:lnTo>
                          <a:pt x="114" y="188"/>
                        </a:lnTo>
                        <a:lnTo>
                          <a:pt x="123" y="187"/>
                        </a:lnTo>
                        <a:lnTo>
                          <a:pt x="114" y="97"/>
                        </a:lnTo>
                        <a:lnTo>
                          <a:pt x="114" y="25"/>
                        </a:lnTo>
                        <a:lnTo>
                          <a:pt x="108" y="17"/>
                        </a:lnTo>
                        <a:lnTo>
                          <a:pt x="83" y="0"/>
                        </a:lnTo>
                        <a:lnTo>
                          <a:pt x="61" y="38"/>
                        </a:lnTo>
                        <a:lnTo>
                          <a:pt x="35" y="5"/>
                        </a:lnTo>
                      </a:path>
                    </a:pathLst>
                  </a:custGeom>
                  <a:solidFill>
                    <a:srgbClr val="80604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grpSp>
                <p:nvGrpSpPr>
                  <p:cNvPr id="5186" name="Group 66"/>
                  <p:cNvGrpSpPr>
                    <a:grpSpLocks/>
                  </p:cNvGrpSpPr>
                  <p:nvPr/>
                </p:nvGrpSpPr>
                <p:grpSpPr bwMode="auto">
                  <a:xfrm>
                    <a:off x="1659" y="3803"/>
                    <a:ext cx="56" cy="91"/>
                    <a:chOff x="1659" y="3803"/>
                    <a:chExt cx="56" cy="91"/>
                  </a:xfrm>
                </p:grpSpPr>
                <p:sp>
                  <p:nvSpPr>
                    <p:cNvPr id="5187" name="AutoShape 6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666" y="3803"/>
                      <a:ext cx="50" cy="92"/>
                    </a:xfrm>
                    <a:custGeom>
                      <a:avLst/>
                      <a:gdLst>
                        <a:gd name="T0" fmla="*/ 0 w 50"/>
                        <a:gd name="T1" fmla="*/ 91 h 92"/>
                        <a:gd name="T2" fmla="*/ 47 w 50"/>
                        <a:gd name="T3" fmla="*/ 86 h 92"/>
                        <a:gd name="T4" fmla="*/ 49 w 50"/>
                        <a:gd name="T5" fmla="*/ 0 h 92"/>
                        <a:gd name="T6" fmla="*/ 0 w 50"/>
                        <a:gd name="T7" fmla="*/ 0 h 92"/>
                        <a:gd name="T8" fmla="*/ 50 w 50"/>
                        <a:gd name="T9" fmla="*/ 92 h 9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T6" t="T7" r="T8" b="T9"/>
                      <a:pathLst>
                        <a:path w="50" h="92">
                          <a:moveTo>
                            <a:pt x="0" y="91"/>
                          </a:moveTo>
                          <a:lnTo>
                            <a:pt x="47" y="86"/>
                          </a:lnTo>
                          <a:lnTo>
                            <a:pt x="49" y="0"/>
                          </a:lnTo>
                        </a:path>
                      </a:pathLst>
                    </a:custGeom>
                    <a:noFill/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188" name="AutoShape 6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659" y="3815"/>
                      <a:ext cx="55" cy="23"/>
                    </a:xfrm>
                    <a:custGeom>
                      <a:avLst/>
                      <a:gdLst>
                        <a:gd name="T0" fmla="*/ 0 w 55"/>
                        <a:gd name="T1" fmla="*/ 22 h 23"/>
                        <a:gd name="T2" fmla="*/ 19 w 55"/>
                        <a:gd name="T3" fmla="*/ 16 h 23"/>
                        <a:gd name="T4" fmla="*/ 54 w 55"/>
                        <a:gd name="T5" fmla="*/ 0 h 23"/>
                        <a:gd name="T6" fmla="*/ 0 w 55"/>
                        <a:gd name="T7" fmla="*/ 0 h 23"/>
                        <a:gd name="T8" fmla="*/ 55 w 55"/>
                        <a:gd name="T9" fmla="*/ 23 h 2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T6" t="T7" r="T8" b="T9"/>
                      <a:pathLst>
                        <a:path w="55" h="23">
                          <a:moveTo>
                            <a:pt x="0" y="22"/>
                          </a:moveTo>
                          <a:lnTo>
                            <a:pt x="19" y="16"/>
                          </a:lnTo>
                          <a:lnTo>
                            <a:pt x="54" y="0"/>
                          </a:lnTo>
                        </a:path>
                      </a:pathLst>
                    </a:custGeom>
                    <a:noFill/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</p:grpSp>
            <p:grpSp>
              <p:nvGrpSpPr>
                <p:cNvPr id="5189" name="Group 69"/>
                <p:cNvGrpSpPr>
                  <a:grpSpLocks/>
                </p:cNvGrpSpPr>
                <p:nvPr/>
              </p:nvGrpSpPr>
              <p:grpSpPr bwMode="auto">
                <a:xfrm>
                  <a:off x="1656" y="3730"/>
                  <a:ext cx="74" cy="101"/>
                  <a:chOff x="1656" y="3730"/>
                  <a:chExt cx="74" cy="101"/>
                </a:xfrm>
              </p:grpSpPr>
              <p:sp>
                <p:nvSpPr>
                  <p:cNvPr id="5190" name="AutoShape 70"/>
                  <p:cNvSpPr>
                    <a:spLocks noChangeArrowheads="1"/>
                  </p:cNvSpPr>
                  <p:nvPr/>
                </p:nvSpPr>
                <p:spPr bwMode="auto">
                  <a:xfrm>
                    <a:off x="1663" y="3730"/>
                    <a:ext cx="63" cy="76"/>
                  </a:xfrm>
                  <a:custGeom>
                    <a:avLst/>
                    <a:gdLst>
                      <a:gd name="T0" fmla="*/ 0 w 63"/>
                      <a:gd name="T1" fmla="*/ 26 h 76"/>
                      <a:gd name="T2" fmla="*/ 40 w 63"/>
                      <a:gd name="T3" fmla="*/ 0 h 76"/>
                      <a:gd name="T4" fmla="*/ 62 w 63"/>
                      <a:gd name="T5" fmla="*/ 50 h 76"/>
                      <a:gd name="T6" fmla="*/ 22 w 63"/>
                      <a:gd name="T7" fmla="*/ 75 h 76"/>
                      <a:gd name="T8" fmla="*/ 0 w 63"/>
                      <a:gd name="T9" fmla="*/ 26 h 76"/>
                      <a:gd name="T10" fmla="*/ 0 w 63"/>
                      <a:gd name="T11" fmla="*/ 0 h 76"/>
                      <a:gd name="T12" fmla="*/ 63 w 63"/>
                      <a:gd name="T13" fmla="*/ 76 h 7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63" h="76">
                        <a:moveTo>
                          <a:pt x="0" y="26"/>
                        </a:moveTo>
                        <a:lnTo>
                          <a:pt x="40" y="0"/>
                        </a:lnTo>
                        <a:lnTo>
                          <a:pt x="62" y="50"/>
                        </a:lnTo>
                        <a:lnTo>
                          <a:pt x="22" y="75"/>
                        </a:lnTo>
                        <a:lnTo>
                          <a:pt x="0" y="26"/>
                        </a:lnTo>
                      </a:path>
                    </a:pathLst>
                  </a:custGeom>
                  <a:solidFill>
                    <a:srgbClr val="E0E0FF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191" name="AutoShape 71"/>
                  <p:cNvSpPr>
                    <a:spLocks noChangeArrowheads="1"/>
                  </p:cNvSpPr>
                  <p:nvPr/>
                </p:nvSpPr>
                <p:spPr bwMode="auto">
                  <a:xfrm>
                    <a:off x="1706" y="3763"/>
                    <a:ext cx="25" cy="40"/>
                  </a:xfrm>
                  <a:custGeom>
                    <a:avLst/>
                    <a:gdLst>
                      <a:gd name="T0" fmla="*/ 0 w 25"/>
                      <a:gd name="T1" fmla="*/ 24 h 40"/>
                      <a:gd name="T2" fmla="*/ 6 w 25"/>
                      <a:gd name="T3" fmla="*/ 18 h 40"/>
                      <a:gd name="T4" fmla="*/ 9 w 25"/>
                      <a:gd name="T5" fmla="*/ 7 h 40"/>
                      <a:gd name="T6" fmla="*/ 14 w 25"/>
                      <a:gd name="T7" fmla="*/ 3 h 40"/>
                      <a:gd name="T8" fmla="*/ 16 w 25"/>
                      <a:gd name="T9" fmla="*/ 0 h 40"/>
                      <a:gd name="T10" fmla="*/ 18 w 25"/>
                      <a:gd name="T11" fmla="*/ 1 h 40"/>
                      <a:gd name="T12" fmla="*/ 18 w 25"/>
                      <a:gd name="T13" fmla="*/ 4 h 40"/>
                      <a:gd name="T14" fmla="*/ 23 w 25"/>
                      <a:gd name="T15" fmla="*/ 9 h 40"/>
                      <a:gd name="T16" fmla="*/ 24 w 25"/>
                      <a:gd name="T17" fmla="*/ 19 h 40"/>
                      <a:gd name="T18" fmla="*/ 23 w 25"/>
                      <a:gd name="T19" fmla="*/ 26 h 40"/>
                      <a:gd name="T20" fmla="*/ 16 w 25"/>
                      <a:gd name="T21" fmla="*/ 33 h 40"/>
                      <a:gd name="T22" fmla="*/ 2 w 25"/>
                      <a:gd name="T23" fmla="*/ 39 h 40"/>
                      <a:gd name="T24" fmla="*/ 0 w 25"/>
                      <a:gd name="T25" fmla="*/ 24 h 40"/>
                      <a:gd name="T26" fmla="*/ 0 w 25"/>
                      <a:gd name="T27" fmla="*/ 0 h 40"/>
                      <a:gd name="T28" fmla="*/ 25 w 25"/>
                      <a:gd name="T29" fmla="*/ 40 h 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T26" t="T27" r="T28" b="T29"/>
                    <a:pathLst>
                      <a:path w="25" h="40">
                        <a:moveTo>
                          <a:pt x="0" y="24"/>
                        </a:moveTo>
                        <a:lnTo>
                          <a:pt x="6" y="18"/>
                        </a:lnTo>
                        <a:lnTo>
                          <a:pt x="9" y="7"/>
                        </a:lnTo>
                        <a:lnTo>
                          <a:pt x="14" y="3"/>
                        </a:lnTo>
                        <a:lnTo>
                          <a:pt x="16" y="0"/>
                        </a:lnTo>
                        <a:lnTo>
                          <a:pt x="18" y="1"/>
                        </a:lnTo>
                        <a:lnTo>
                          <a:pt x="18" y="4"/>
                        </a:lnTo>
                        <a:lnTo>
                          <a:pt x="23" y="9"/>
                        </a:lnTo>
                        <a:lnTo>
                          <a:pt x="24" y="19"/>
                        </a:lnTo>
                        <a:lnTo>
                          <a:pt x="23" y="26"/>
                        </a:lnTo>
                        <a:lnTo>
                          <a:pt x="16" y="33"/>
                        </a:lnTo>
                        <a:lnTo>
                          <a:pt x="2" y="39"/>
                        </a:lnTo>
                        <a:lnTo>
                          <a:pt x="0" y="24"/>
                        </a:lnTo>
                      </a:path>
                    </a:pathLst>
                  </a:custGeom>
                  <a:solidFill>
                    <a:srgbClr val="FF804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192" name="AutoShape 72"/>
                  <p:cNvSpPr>
                    <a:spLocks noChangeArrowheads="1"/>
                  </p:cNvSpPr>
                  <p:nvPr/>
                </p:nvSpPr>
                <p:spPr bwMode="auto">
                  <a:xfrm>
                    <a:off x="1656" y="3788"/>
                    <a:ext cx="51" cy="44"/>
                  </a:xfrm>
                  <a:custGeom>
                    <a:avLst/>
                    <a:gdLst>
                      <a:gd name="T0" fmla="*/ 0 w 51"/>
                      <a:gd name="T1" fmla="*/ 43 h 44"/>
                      <a:gd name="T2" fmla="*/ 21 w 51"/>
                      <a:gd name="T3" fmla="*/ 35 h 44"/>
                      <a:gd name="T4" fmla="*/ 36 w 51"/>
                      <a:gd name="T5" fmla="*/ 27 h 44"/>
                      <a:gd name="T6" fmla="*/ 50 w 51"/>
                      <a:gd name="T7" fmla="*/ 19 h 44"/>
                      <a:gd name="T8" fmla="*/ 45 w 51"/>
                      <a:gd name="T9" fmla="*/ 0 h 44"/>
                      <a:gd name="T10" fmla="*/ 18 w 51"/>
                      <a:gd name="T11" fmla="*/ 11 h 44"/>
                      <a:gd name="T12" fmla="*/ 2 w 51"/>
                      <a:gd name="T13" fmla="*/ 17 h 44"/>
                      <a:gd name="T14" fmla="*/ 1 w 51"/>
                      <a:gd name="T15" fmla="*/ 14 h 44"/>
                      <a:gd name="T16" fmla="*/ 0 w 51"/>
                      <a:gd name="T17" fmla="*/ 43 h 44"/>
                      <a:gd name="T18" fmla="*/ 0 w 51"/>
                      <a:gd name="T19" fmla="*/ 0 h 44"/>
                      <a:gd name="T20" fmla="*/ 51 w 51"/>
                      <a:gd name="T21" fmla="*/ 44 h 4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T18" t="T19" r="T20" b="T21"/>
                    <a:pathLst>
                      <a:path w="51" h="44">
                        <a:moveTo>
                          <a:pt x="0" y="43"/>
                        </a:moveTo>
                        <a:lnTo>
                          <a:pt x="21" y="35"/>
                        </a:lnTo>
                        <a:lnTo>
                          <a:pt x="36" y="27"/>
                        </a:lnTo>
                        <a:lnTo>
                          <a:pt x="50" y="19"/>
                        </a:lnTo>
                        <a:lnTo>
                          <a:pt x="45" y="0"/>
                        </a:lnTo>
                        <a:lnTo>
                          <a:pt x="18" y="11"/>
                        </a:lnTo>
                        <a:lnTo>
                          <a:pt x="2" y="17"/>
                        </a:lnTo>
                        <a:lnTo>
                          <a:pt x="1" y="14"/>
                        </a:lnTo>
                        <a:lnTo>
                          <a:pt x="0" y="43"/>
                        </a:lnTo>
                      </a:path>
                    </a:pathLst>
                  </a:custGeom>
                  <a:solidFill>
                    <a:srgbClr val="80604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</p:grpSp>
          <p:sp>
            <p:nvSpPr>
              <p:cNvPr id="5193" name="AutoShape 73"/>
              <p:cNvSpPr>
                <a:spLocks noChangeArrowheads="1"/>
              </p:cNvSpPr>
              <p:nvPr/>
            </p:nvSpPr>
            <p:spPr bwMode="auto">
              <a:xfrm>
                <a:off x="1698" y="3908"/>
                <a:ext cx="17" cy="157"/>
              </a:xfrm>
              <a:custGeom>
                <a:avLst/>
                <a:gdLst>
                  <a:gd name="T0" fmla="*/ 16 w 17"/>
                  <a:gd name="T1" fmla="*/ 0 h 157"/>
                  <a:gd name="T2" fmla="*/ 11 w 17"/>
                  <a:gd name="T3" fmla="*/ 84 h 157"/>
                  <a:gd name="T4" fmla="*/ 0 w 17"/>
                  <a:gd name="T5" fmla="*/ 156 h 157"/>
                  <a:gd name="T6" fmla="*/ 0 w 17"/>
                  <a:gd name="T7" fmla="*/ 0 h 157"/>
                  <a:gd name="T8" fmla="*/ 17 w 17"/>
                  <a:gd name="T9" fmla="*/ 157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T6" t="T7" r="T8" b="T9"/>
                <a:pathLst>
                  <a:path w="17" h="157">
                    <a:moveTo>
                      <a:pt x="16" y="0"/>
                    </a:moveTo>
                    <a:lnTo>
                      <a:pt x="11" y="84"/>
                    </a:lnTo>
                    <a:lnTo>
                      <a:pt x="0" y="156"/>
                    </a:lnTo>
                  </a:path>
                </a:pathLst>
              </a:custGeom>
              <a:noFill/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5194" name="Group 74"/>
            <p:cNvGrpSpPr>
              <a:grpSpLocks/>
            </p:cNvGrpSpPr>
            <p:nvPr/>
          </p:nvGrpSpPr>
          <p:grpSpPr bwMode="auto">
            <a:xfrm>
              <a:off x="1450" y="3587"/>
              <a:ext cx="123" cy="587"/>
              <a:chOff x="1450" y="3587"/>
              <a:chExt cx="123" cy="587"/>
            </a:xfrm>
          </p:grpSpPr>
          <p:grpSp>
            <p:nvGrpSpPr>
              <p:cNvPr id="5195" name="Group 75"/>
              <p:cNvGrpSpPr>
                <a:grpSpLocks/>
              </p:cNvGrpSpPr>
              <p:nvPr/>
            </p:nvGrpSpPr>
            <p:grpSpPr bwMode="auto">
              <a:xfrm>
                <a:off x="1477" y="3587"/>
                <a:ext cx="63" cy="98"/>
                <a:chOff x="1477" y="3587"/>
                <a:chExt cx="63" cy="98"/>
              </a:xfrm>
            </p:grpSpPr>
            <p:sp>
              <p:nvSpPr>
                <p:cNvPr id="5196" name="AutoShape 76"/>
                <p:cNvSpPr>
                  <a:spLocks noChangeArrowheads="1"/>
                </p:cNvSpPr>
                <p:nvPr/>
              </p:nvSpPr>
              <p:spPr bwMode="auto">
                <a:xfrm>
                  <a:off x="1477" y="3587"/>
                  <a:ext cx="64" cy="77"/>
                </a:xfrm>
                <a:custGeom>
                  <a:avLst/>
                  <a:gdLst>
                    <a:gd name="T0" fmla="*/ 24 w 64"/>
                    <a:gd name="T1" fmla="*/ 1 h 77"/>
                    <a:gd name="T2" fmla="*/ 17 w 64"/>
                    <a:gd name="T3" fmla="*/ 5 h 77"/>
                    <a:gd name="T4" fmla="*/ 13 w 64"/>
                    <a:gd name="T5" fmla="*/ 8 h 77"/>
                    <a:gd name="T6" fmla="*/ 10 w 64"/>
                    <a:gd name="T7" fmla="*/ 14 h 77"/>
                    <a:gd name="T8" fmla="*/ 6 w 64"/>
                    <a:gd name="T9" fmla="*/ 24 h 77"/>
                    <a:gd name="T10" fmla="*/ 2 w 64"/>
                    <a:gd name="T11" fmla="*/ 40 h 77"/>
                    <a:gd name="T12" fmla="*/ 0 w 64"/>
                    <a:gd name="T13" fmla="*/ 54 h 77"/>
                    <a:gd name="T14" fmla="*/ 1 w 64"/>
                    <a:gd name="T15" fmla="*/ 60 h 77"/>
                    <a:gd name="T16" fmla="*/ 2 w 64"/>
                    <a:gd name="T17" fmla="*/ 65 h 77"/>
                    <a:gd name="T18" fmla="*/ 3 w 64"/>
                    <a:gd name="T19" fmla="*/ 72 h 77"/>
                    <a:gd name="T20" fmla="*/ 3 w 64"/>
                    <a:gd name="T21" fmla="*/ 74 h 77"/>
                    <a:gd name="T22" fmla="*/ 5 w 64"/>
                    <a:gd name="T23" fmla="*/ 74 h 77"/>
                    <a:gd name="T24" fmla="*/ 9 w 64"/>
                    <a:gd name="T25" fmla="*/ 74 h 77"/>
                    <a:gd name="T26" fmla="*/ 13 w 64"/>
                    <a:gd name="T27" fmla="*/ 74 h 77"/>
                    <a:gd name="T28" fmla="*/ 19 w 64"/>
                    <a:gd name="T29" fmla="*/ 75 h 77"/>
                    <a:gd name="T30" fmla="*/ 22 w 64"/>
                    <a:gd name="T31" fmla="*/ 76 h 77"/>
                    <a:gd name="T32" fmla="*/ 22 w 64"/>
                    <a:gd name="T33" fmla="*/ 71 h 77"/>
                    <a:gd name="T34" fmla="*/ 17 w 64"/>
                    <a:gd name="T35" fmla="*/ 60 h 77"/>
                    <a:gd name="T36" fmla="*/ 17 w 64"/>
                    <a:gd name="T37" fmla="*/ 43 h 77"/>
                    <a:gd name="T38" fmla="*/ 17 w 64"/>
                    <a:gd name="T39" fmla="*/ 28 h 77"/>
                    <a:gd name="T40" fmla="*/ 26 w 64"/>
                    <a:gd name="T41" fmla="*/ 19 h 77"/>
                    <a:gd name="T42" fmla="*/ 41 w 64"/>
                    <a:gd name="T43" fmla="*/ 17 h 77"/>
                    <a:gd name="T44" fmla="*/ 48 w 64"/>
                    <a:gd name="T45" fmla="*/ 27 h 77"/>
                    <a:gd name="T46" fmla="*/ 47 w 64"/>
                    <a:gd name="T47" fmla="*/ 59 h 77"/>
                    <a:gd name="T48" fmla="*/ 41 w 64"/>
                    <a:gd name="T49" fmla="*/ 71 h 77"/>
                    <a:gd name="T50" fmla="*/ 41 w 64"/>
                    <a:gd name="T51" fmla="*/ 75 h 77"/>
                    <a:gd name="T52" fmla="*/ 45 w 64"/>
                    <a:gd name="T53" fmla="*/ 75 h 77"/>
                    <a:gd name="T54" fmla="*/ 50 w 64"/>
                    <a:gd name="T55" fmla="*/ 74 h 77"/>
                    <a:gd name="T56" fmla="*/ 53 w 64"/>
                    <a:gd name="T57" fmla="*/ 74 h 77"/>
                    <a:gd name="T58" fmla="*/ 57 w 64"/>
                    <a:gd name="T59" fmla="*/ 75 h 77"/>
                    <a:gd name="T60" fmla="*/ 59 w 64"/>
                    <a:gd name="T61" fmla="*/ 75 h 77"/>
                    <a:gd name="T62" fmla="*/ 59 w 64"/>
                    <a:gd name="T63" fmla="*/ 71 h 77"/>
                    <a:gd name="T64" fmla="*/ 62 w 64"/>
                    <a:gd name="T65" fmla="*/ 63 h 77"/>
                    <a:gd name="T66" fmla="*/ 63 w 64"/>
                    <a:gd name="T67" fmla="*/ 56 h 77"/>
                    <a:gd name="T68" fmla="*/ 63 w 64"/>
                    <a:gd name="T69" fmla="*/ 50 h 77"/>
                    <a:gd name="T70" fmla="*/ 63 w 64"/>
                    <a:gd name="T71" fmla="*/ 43 h 77"/>
                    <a:gd name="T72" fmla="*/ 62 w 64"/>
                    <a:gd name="T73" fmla="*/ 39 h 77"/>
                    <a:gd name="T74" fmla="*/ 60 w 64"/>
                    <a:gd name="T75" fmla="*/ 33 h 77"/>
                    <a:gd name="T76" fmla="*/ 59 w 64"/>
                    <a:gd name="T77" fmla="*/ 28 h 77"/>
                    <a:gd name="T78" fmla="*/ 59 w 64"/>
                    <a:gd name="T79" fmla="*/ 24 h 77"/>
                    <a:gd name="T80" fmla="*/ 58 w 64"/>
                    <a:gd name="T81" fmla="*/ 18 h 77"/>
                    <a:gd name="T82" fmla="*/ 56 w 64"/>
                    <a:gd name="T83" fmla="*/ 11 h 77"/>
                    <a:gd name="T84" fmla="*/ 52 w 64"/>
                    <a:gd name="T85" fmla="*/ 5 h 77"/>
                    <a:gd name="T86" fmla="*/ 46 w 64"/>
                    <a:gd name="T87" fmla="*/ 2 h 77"/>
                    <a:gd name="T88" fmla="*/ 39 w 64"/>
                    <a:gd name="T89" fmla="*/ 0 h 77"/>
                    <a:gd name="T90" fmla="*/ 33 w 64"/>
                    <a:gd name="T91" fmla="*/ 0 h 77"/>
                    <a:gd name="T92" fmla="*/ 24 w 64"/>
                    <a:gd name="T93" fmla="*/ 1 h 77"/>
                    <a:gd name="T94" fmla="*/ 0 w 64"/>
                    <a:gd name="T95" fmla="*/ 0 h 77"/>
                    <a:gd name="T96" fmla="*/ 64 w 64"/>
                    <a:gd name="T97" fmla="*/ 77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T94" t="T95" r="T96" b="T97"/>
                  <a:pathLst>
                    <a:path w="64" h="77">
                      <a:moveTo>
                        <a:pt x="24" y="1"/>
                      </a:moveTo>
                      <a:lnTo>
                        <a:pt x="17" y="5"/>
                      </a:lnTo>
                      <a:lnTo>
                        <a:pt x="13" y="8"/>
                      </a:lnTo>
                      <a:lnTo>
                        <a:pt x="10" y="14"/>
                      </a:lnTo>
                      <a:lnTo>
                        <a:pt x="6" y="24"/>
                      </a:lnTo>
                      <a:lnTo>
                        <a:pt x="2" y="40"/>
                      </a:lnTo>
                      <a:lnTo>
                        <a:pt x="0" y="54"/>
                      </a:lnTo>
                      <a:lnTo>
                        <a:pt x="1" y="60"/>
                      </a:lnTo>
                      <a:lnTo>
                        <a:pt x="2" y="65"/>
                      </a:lnTo>
                      <a:lnTo>
                        <a:pt x="3" y="72"/>
                      </a:lnTo>
                      <a:lnTo>
                        <a:pt x="3" y="74"/>
                      </a:lnTo>
                      <a:lnTo>
                        <a:pt x="5" y="74"/>
                      </a:lnTo>
                      <a:lnTo>
                        <a:pt x="9" y="74"/>
                      </a:lnTo>
                      <a:lnTo>
                        <a:pt x="13" y="74"/>
                      </a:lnTo>
                      <a:lnTo>
                        <a:pt x="19" y="75"/>
                      </a:lnTo>
                      <a:lnTo>
                        <a:pt x="22" y="76"/>
                      </a:lnTo>
                      <a:lnTo>
                        <a:pt x="22" y="71"/>
                      </a:lnTo>
                      <a:lnTo>
                        <a:pt x="17" y="60"/>
                      </a:lnTo>
                      <a:lnTo>
                        <a:pt x="17" y="43"/>
                      </a:lnTo>
                      <a:lnTo>
                        <a:pt x="17" y="28"/>
                      </a:lnTo>
                      <a:lnTo>
                        <a:pt x="26" y="19"/>
                      </a:lnTo>
                      <a:lnTo>
                        <a:pt x="41" y="17"/>
                      </a:lnTo>
                      <a:lnTo>
                        <a:pt x="48" y="27"/>
                      </a:lnTo>
                      <a:lnTo>
                        <a:pt x="47" y="59"/>
                      </a:lnTo>
                      <a:lnTo>
                        <a:pt x="41" y="71"/>
                      </a:lnTo>
                      <a:lnTo>
                        <a:pt x="41" y="75"/>
                      </a:lnTo>
                      <a:lnTo>
                        <a:pt x="45" y="75"/>
                      </a:lnTo>
                      <a:lnTo>
                        <a:pt x="50" y="74"/>
                      </a:lnTo>
                      <a:lnTo>
                        <a:pt x="53" y="74"/>
                      </a:lnTo>
                      <a:lnTo>
                        <a:pt x="57" y="75"/>
                      </a:lnTo>
                      <a:lnTo>
                        <a:pt x="59" y="75"/>
                      </a:lnTo>
                      <a:lnTo>
                        <a:pt x="59" y="71"/>
                      </a:lnTo>
                      <a:lnTo>
                        <a:pt x="62" y="63"/>
                      </a:lnTo>
                      <a:lnTo>
                        <a:pt x="63" y="56"/>
                      </a:lnTo>
                      <a:lnTo>
                        <a:pt x="63" y="50"/>
                      </a:lnTo>
                      <a:lnTo>
                        <a:pt x="63" y="43"/>
                      </a:lnTo>
                      <a:lnTo>
                        <a:pt x="62" y="39"/>
                      </a:lnTo>
                      <a:lnTo>
                        <a:pt x="60" y="33"/>
                      </a:lnTo>
                      <a:lnTo>
                        <a:pt x="59" y="28"/>
                      </a:lnTo>
                      <a:lnTo>
                        <a:pt x="59" y="24"/>
                      </a:lnTo>
                      <a:lnTo>
                        <a:pt x="58" y="18"/>
                      </a:lnTo>
                      <a:lnTo>
                        <a:pt x="56" y="11"/>
                      </a:lnTo>
                      <a:lnTo>
                        <a:pt x="52" y="5"/>
                      </a:lnTo>
                      <a:lnTo>
                        <a:pt x="46" y="2"/>
                      </a:lnTo>
                      <a:lnTo>
                        <a:pt x="39" y="0"/>
                      </a:lnTo>
                      <a:lnTo>
                        <a:pt x="33" y="0"/>
                      </a:lnTo>
                      <a:lnTo>
                        <a:pt x="24" y="1"/>
                      </a:lnTo>
                    </a:path>
                  </a:pathLst>
                </a:custGeom>
                <a:solidFill>
                  <a:srgbClr val="C0400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5197" name="AutoShape 77"/>
                <p:cNvSpPr>
                  <a:spLocks noChangeArrowheads="1"/>
                </p:cNvSpPr>
                <p:nvPr/>
              </p:nvSpPr>
              <p:spPr bwMode="auto">
                <a:xfrm>
                  <a:off x="1492" y="3603"/>
                  <a:ext cx="35" cy="83"/>
                </a:xfrm>
                <a:custGeom>
                  <a:avLst/>
                  <a:gdLst>
                    <a:gd name="T0" fmla="*/ 3 w 35"/>
                    <a:gd name="T1" fmla="*/ 8 h 83"/>
                    <a:gd name="T2" fmla="*/ 1 w 35"/>
                    <a:gd name="T3" fmla="*/ 14 h 83"/>
                    <a:gd name="T4" fmla="*/ 0 w 35"/>
                    <a:gd name="T5" fmla="*/ 21 h 83"/>
                    <a:gd name="T6" fmla="*/ 0 w 35"/>
                    <a:gd name="T7" fmla="*/ 28 h 83"/>
                    <a:gd name="T8" fmla="*/ 0 w 35"/>
                    <a:gd name="T9" fmla="*/ 34 h 83"/>
                    <a:gd name="T10" fmla="*/ 1 w 35"/>
                    <a:gd name="T11" fmla="*/ 39 h 83"/>
                    <a:gd name="T12" fmla="*/ 7 w 35"/>
                    <a:gd name="T13" fmla="*/ 56 h 83"/>
                    <a:gd name="T14" fmla="*/ 7 w 35"/>
                    <a:gd name="T15" fmla="*/ 72 h 83"/>
                    <a:gd name="T16" fmla="*/ 18 w 35"/>
                    <a:gd name="T17" fmla="*/ 82 h 83"/>
                    <a:gd name="T18" fmla="*/ 26 w 35"/>
                    <a:gd name="T19" fmla="*/ 71 h 83"/>
                    <a:gd name="T20" fmla="*/ 26 w 35"/>
                    <a:gd name="T21" fmla="*/ 56 h 83"/>
                    <a:gd name="T22" fmla="*/ 33 w 35"/>
                    <a:gd name="T23" fmla="*/ 43 h 83"/>
                    <a:gd name="T24" fmla="*/ 33 w 35"/>
                    <a:gd name="T25" fmla="*/ 35 h 83"/>
                    <a:gd name="T26" fmla="*/ 34 w 35"/>
                    <a:gd name="T27" fmla="*/ 28 h 83"/>
                    <a:gd name="T28" fmla="*/ 34 w 35"/>
                    <a:gd name="T29" fmla="*/ 22 h 83"/>
                    <a:gd name="T30" fmla="*/ 33 w 35"/>
                    <a:gd name="T31" fmla="*/ 17 h 83"/>
                    <a:gd name="T32" fmla="*/ 33 w 35"/>
                    <a:gd name="T33" fmla="*/ 11 h 83"/>
                    <a:gd name="T34" fmla="*/ 30 w 35"/>
                    <a:gd name="T35" fmla="*/ 5 h 83"/>
                    <a:gd name="T36" fmla="*/ 27 w 35"/>
                    <a:gd name="T37" fmla="*/ 2 h 83"/>
                    <a:gd name="T38" fmla="*/ 21 w 35"/>
                    <a:gd name="T39" fmla="*/ 1 h 83"/>
                    <a:gd name="T40" fmla="*/ 16 w 35"/>
                    <a:gd name="T41" fmla="*/ 0 h 83"/>
                    <a:gd name="T42" fmla="*/ 11 w 35"/>
                    <a:gd name="T43" fmla="*/ 1 h 83"/>
                    <a:gd name="T44" fmla="*/ 6 w 35"/>
                    <a:gd name="T45" fmla="*/ 4 h 83"/>
                    <a:gd name="T46" fmla="*/ 3 w 35"/>
                    <a:gd name="T47" fmla="*/ 8 h 83"/>
                    <a:gd name="T48" fmla="*/ 0 w 35"/>
                    <a:gd name="T49" fmla="*/ 0 h 83"/>
                    <a:gd name="T50" fmla="*/ 35 w 35"/>
                    <a:gd name="T51" fmla="*/ 83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T48" t="T49" r="T50" b="T51"/>
                  <a:pathLst>
                    <a:path w="35" h="83">
                      <a:moveTo>
                        <a:pt x="3" y="8"/>
                      </a:moveTo>
                      <a:lnTo>
                        <a:pt x="1" y="14"/>
                      </a:lnTo>
                      <a:lnTo>
                        <a:pt x="0" y="21"/>
                      </a:lnTo>
                      <a:lnTo>
                        <a:pt x="0" y="28"/>
                      </a:lnTo>
                      <a:lnTo>
                        <a:pt x="0" y="34"/>
                      </a:lnTo>
                      <a:lnTo>
                        <a:pt x="1" y="39"/>
                      </a:lnTo>
                      <a:lnTo>
                        <a:pt x="7" y="56"/>
                      </a:lnTo>
                      <a:lnTo>
                        <a:pt x="7" y="72"/>
                      </a:lnTo>
                      <a:lnTo>
                        <a:pt x="18" y="82"/>
                      </a:lnTo>
                      <a:lnTo>
                        <a:pt x="26" y="71"/>
                      </a:lnTo>
                      <a:lnTo>
                        <a:pt x="26" y="56"/>
                      </a:lnTo>
                      <a:lnTo>
                        <a:pt x="33" y="43"/>
                      </a:lnTo>
                      <a:lnTo>
                        <a:pt x="33" y="35"/>
                      </a:lnTo>
                      <a:lnTo>
                        <a:pt x="34" y="28"/>
                      </a:lnTo>
                      <a:lnTo>
                        <a:pt x="34" y="22"/>
                      </a:lnTo>
                      <a:lnTo>
                        <a:pt x="33" y="17"/>
                      </a:lnTo>
                      <a:lnTo>
                        <a:pt x="33" y="11"/>
                      </a:lnTo>
                      <a:lnTo>
                        <a:pt x="30" y="5"/>
                      </a:lnTo>
                      <a:lnTo>
                        <a:pt x="27" y="2"/>
                      </a:lnTo>
                      <a:lnTo>
                        <a:pt x="21" y="1"/>
                      </a:lnTo>
                      <a:lnTo>
                        <a:pt x="16" y="0"/>
                      </a:lnTo>
                      <a:lnTo>
                        <a:pt x="11" y="1"/>
                      </a:lnTo>
                      <a:lnTo>
                        <a:pt x="6" y="4"/>
                      </a:lnTo>
                      <a:lnTo>
                        <a:pt x="3" y="8"/>
                      </a:lnTo>
                    </a:path>
                  </a:pathLst>
                </a:custGeom>
                <a:solidFill>
                  <a:srgbClr val="FF808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grpSp>
              <p:nvGrpSpPr>
                <p:cNvPr id="5198" name="Group 78"/>
                <p:cNvGrpSpPr>
                  <a:grpSpLocks/>
                </p:cNvGrpSpPr>
                <p:nvPr/>
              </p:nvGrpSpPr>
              <p:grpSpPr bwMode="auto">
                <a:xfrm>
                  <a:off x="1486" y="3642"/>
                  <a:ext cx="45" cy="2"/>
                  <a:chOff x="1486" y="3642"/>
                  <a:chExt cx="45" cy="2"/>
                </a:xfrm>
              </p:grpSpPr>
              <p:grpSp>
                <p:nvGrpSpPr>
                  <p:cNvPr id="5199" name="Group 79"/>
                  <p:cNvGrpSpPr>
                    <a:grpSpLocks/>
                  </p:cNvGrpSpPr>
                  <p:nvPr/>
                </p:nvGrpSpPr>
                <p:grpSpPr bwMode="auto">
                  <a:xfrm>
                    <a:off x="1486" y="3642"/>
                    <a:ext cx="6" cy="2"/>
                    <a:chOff x="1486" y="3642"/>
                    <a:chExt cx="6" cy="2"/>
                  </a:xfrm>
                </p:grpSpPr>
                <p:sp>
                  <p:nvSpPr>
                    <p:cNvPr id="5200" name="Oval 80"/>
                    <p:cNvSpPr>
                      <a:spLocks noChangeArrowheads="1"/>
                    </p:cNvSpPr>
                    <p:nvPr/>
                  </p:nvSpPr>
                  <p:spPr bwMode="auto">
                    <a:xfrm flipH="1" flipV="1">
                      <a:off x="1487" y="3643"/>
                      <a:ext cx="5" cy="1"/>
                    </a:xfrm>
                    <a:prstGeom prst="ellipse">
                      <a:avLst/>
                    </a:prstGeom>
                    <a:solidFill>
                      <a:srgbClr val="6000A0"/>
                    </a:solidFill>
                    <a:ln w="12600">
                      <a:solidFill>
                        <a:srgbClr val="808080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201" name="Oval 81"/>
                    <p:cNvSpPr>
                      <a:spLocks noChangeArrowheads="1"/>
                    </p:cNvSpPr>
                    <p:nvPr/>
                  </p:nvSpPr>
                  <p:spPr bwMode="auto">
                    <a:xfrm flipH="1" flipV="1">
                      <a:off x="1486" y="3641"/>
                      <a:ext cx="7" cy="3"/>
                    </a:xfrm>
                    <a:prstGeom prst="ellipse">
                      <a:avLst/>
                    </a:prstGeom>
                    <a:solidFill>
                      <a:srgbClr val="C060FF"/>
                    </a:solidFill>
                    <a:ln w="12600">
                      <a:solidFill>
                        <a:srgbClr val="808080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5202" name="Group 82"/>
                  <p:cNvGrpSpPr>
                    <a:grpSpLocks/>
                  </p:cNvGrpSpPr>
                  <p:nvPr/>
                </p:nvGrpSpPr>
                <p:grpSpPr bwMode="auto">
                  <a:xfrm>
                    <a:off x="1524" y="3642"/>
                    <a:ext cx="7" cy="2"/>
                    <a:chOff x="1524" y="3642"/>
                    <a:chExt cx="7" cy="2"/>
                  </a:xfrm>
                </p:grpSpPr>
                <p:sp>
                  <p:nvSpPr>
                    <p:cNvPr id="5203" name="Oval 83"/>
                    <p:cNvSpPr>
                      <a:spLocks noChangeArrowheads="1"/>
                    </p:cNvSpPr>
                    <p:nvPr/>
                  </p:nvSpPr>
                  <p:spPr bwMode="auto">
                    <a:xfrm flipH="1" flipV="1">
                      <a:off x="1525" y="3643"/>
                      <a:ext cx="6" cy="1"/>
                    </a:xfrm>
                    <a:prstGeom prst="ellipse">
                      <a:avLst/>
                    </a:prstGeom>
                    <a:solidFill>
                      <a:srgbClr val="6000A0"/>
                    </a:solidFill>
                    <a:ln w="12600">
                      <a:solidFill>
                        <a:srgbClr val="808080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204" name="Oval 84"/>
                    <p:cNvSpPr>
                      <a:spLocks noChangeArrowheads="1"/>
                    </p:cNvSpPr>
                    <p:nvPr/>
                  </p:nvSpPr>
                  <p:spPr bwMode="auto">
                    <a:xfrm flipH="1" flipV="1">
                      <a:off x="1524" y="3641"/>
                      <a:ext cx="8" cy="3"/>
                    </a:xfrm>
                    <a:prstGeom prst="ellipse">
                      <a:avLst/>
                    </a:prstGeom>
                    <a:solidFill>
                      <a:srgbClr val="C060FF"/>
                    </a:solidFill>
                    <a:ln w="12600">
                      <a:solidFill>
                        <a:srgbClr val="808080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</p:grpSp>
          </p:grpSp>
          <p:grpSp>
            <p:nvGrpSpPr>
              <p:cNvPr id="5205" name="Group 85"/>
              <p:cNvGrpSpPr>
                <a:grpSpLocks/>
              </p:cNvGrpSpPr>
              <p:nvPr/>
            </p:nvGrpSpPr>
            <p:grpSpPr bwMode="auto">
              <a:xfrm>
                <a:off x="1471" y="3872"/>
                <a:ext cx="102" cy="276"/>
                <a:chOff x="1471" y="3872"/>
                <a:chExt cx="102" cy="276"/>
              </a:xfrm>
            </p:grpSpPr>
            <p:grpSp>
              <p:nvGrpSpPr>
                <p:cNvPr id="5206" name="Group 86"/>
                <p:cNvGrpSpPr>
                  <a:grpSpLocks/>
                </p:cNvGrpSpPr>
                <p:nvPr/>
              </p:nvGrpSpPr>
              <p:grpSpPr bwMode="auto">
                <a:xfrm>
                  <a:off x="1471" y="3872"/>
                  <a:ext cx="102" cy="276"/>
                  <a:chOff x="1471" y="3872"/>
                  <a:chExt cx="102" cy="276"/>
                </a:xfrm>
              </p:grpSpPr>
              <p:sp>
                <p:nvSpPr>
                  <p:cNvPr id="5207" name="AutoShape 87"/>
                  <p:cNvSpPr>
                    <a:spLocks noChangeArrowheads="1"/>
                  </p:cNvSpPr>
                  <p:nvPr/>
                </p:nvSpPr>
                <p:spPr bwMode="auto">
                  <a:xfrm>
                    <a:off x="1471" y="3933"/>
                    <a:ext cx="70" cy="216"/>
                  </a:xfrm>
                  <a:custGeom>
                    <a:avLst/>
                    <a:gdLst>
                      <a:gd name="T0" fmla="*/ 13 w 70"/>
                      <a:gd name="T1" fmla="*/ 5 h 216"/>
                      <a:gd name="T2" fmla="*/ 13 w 70"/>
                      <a:gd name="T3" fmla="*/ 66 h 216"/>
                      <a:gd name="T4" fmla="*/ 13 w 70"/>
                      <a:gd name="T5" fmla="*/ 119 h 216"/>
                      <a:gd name="T6" fmla="*/ 16 w 70"/>
                      <a:gd name="T7" fmla="*/ 169 h 216"/>
                      <a:gd name="T8" fmla="*/ 8 w 70"/>
                      <a:gd name="T9" fmla="*/ 191 h 216"/>
                      <a:gd name="T10" fmla="*/ 1 w 70"/>
                      <a:gd name="T11" fmla="*/ 206 h 216"/>
                      <a:gd name="T12" fmla="*/ 0 w 70"/>
                      <a:gd name="T13" fmla="*/ 210 h 216"/>
                      <a:gd name="T14" fmla="*/ 3 w 70"/>
                      <a:gd name="T15" fmla="*/ 215 h 216"/>
                      <a:gd name="T16" fmla="*/ 15 w 70"/>
                      <a:gd name="T17" fmla="*/ 214 h 216"/>
                      <a:gd name="T18" fmla="*/ 26 w 70"/>
                      <a:gd name="T19" fmla="*/ 185 h 216"/>
                      <a:gd name="T20" fmla="*/ 27 w 70"/>
                      <a:gd name="T21" fmla="*/ 167 h 216"/>
                      <a:gd name="T22" fmla="*/ 35 w 70"/>
                      <a:gd name="T23" fmla="*/ 108 h 216"/>
                      <a:gd name="T24" fmla="*/ 36 w 70"/>
                      <a:gd name="T25" fmla="*/ 95 h 216"/>
                      <a:gd name="T26" fmla="*/ 36 w 70"/>
                      <a:gd name="T27" fmla="*/ 122 h 216"/>
                      <a:gd name="T28" fmla="*/ 39 w 70"/>
                      <a:gd name="T29" fmla="*/ 162 h 216"/>
                      <a:gd name="T30" fmla="*/ 39 w 70"/>
                      <a:gd name="T31" fmla="*/ 180 h 216"/>
                      <a:gd name="T32" fmla="*/ 44 w 70"/>
                      <a:gd name="T33" fmla="*/ 199 h 216"/>
                      <a:gd name="T34" fmla="*/ 51 w 70"/>
                      <a:gd name="T35" fmla="*/ 212 h 216"/>
                      <a:gd name="T36" fmla="*/ 62 w 70"/>
                      <a:gd name="T37" fmla="*/ 213 h 216"/>
                      <a:gd name="T38" fmla="*/ 66 w 70"/>
                      <a:gd name="T39" fmla="*/ 208 h 216"/>
                      <a:gd name="T40" fmla="*/ 54 w 70"/>
                      <a:gd name="T41" fmla="*/ 179 h 216"/>
                      <a:gd name="T42" fmla="*/ 53 w 70"/>
                      <a:gd name="T43" fmla="*/ 166 h 216"/>
                      <a:gd name="T44" fmla="*/ 55 w 70"/>
                      <a:gd name="T45" fmla="*/ 138 h 216"/>
                      <a:gd name="T46" fmla="*/ 59 w 70"/>
                      <a:gd name="T47" fmla="*/ 91 h 216"/>
                      <a:gd name="T48" fmla="*/ 69 w 70"/>
                      <a:gd name="T49" fmla="*/ 0 h 216"/>
                      <a:gd name="T50" fmla="*/ 13 w 70"/>
                      <a:gd name="T51" fmla="*/ 5 h 216"/>
                      <a:gd name="T52" fmla="*/ 0 w 70"/>
                      <a:gd name="T53" fmla="*/ 0 h 216"/>
                      <a:gd name="T54" fmla="*/ 70 w 70"/>
                      <a:gd name="T55" fmla="*/ 216 h 21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</a:cxnLst>
                    <a:rect l="T52" t="T53" r="T54" b="T55"/>
                    <a:pathLst>
                      <a:path w="70" h="216">
                        <a:moveTo>
                          <a:pt x="13" y="5"/>
                        </a:moveTo>
                        <a:lnTo>
                          <a:pt x="13" y="66"/>
                        </a:lnTo>
                        <a:lnTo>
                          <a:pt x="13" y="119"/>
                        </a:lnTo>
                        <a:lnTo>
                          <a:pt x="16" y="169"/>
                        </a:lnTo>
                        <a:lnTo>
                          <a:pt x="8" y="191"/>
                        </a:lnTo>
                        <a:lnTo>
                          <a:pt x="1" y="206"/>
                        </a:lnTo>
                        <a:lnTo>
                          <a:pt x="0" y="210"/>
                        </a:lnTo>
                        <a:lnTo>
                          <a:pt x="3" y="215"/>
                        </a:lnTo>
                        <a:lnTo>
                          <a:pt x="15" y="214"/>
                        </a:lnTo>
                        <a:lnTo>
                          <a:pt x="26" y="185"/>
                        </a:lnTo>
                        <a:lnTo>
                          <a:pt x="27" y="167"/>
                        </a:lnTo>
                        <a:lnTo>
                          <a:pt x="35" y="108"/>
                        </a:lnTo>
                        <a:lnTo>
                          <a:pt x="36" y="95"/>
                        </a:lnTo>
                        <a:lnTo>
                          <a:pt x="36" y="122"/>
                        </a:lnTo>
                        <a:lnTo>
                          <a:pt x="39" y="162"/>
                        </a:lnTo>
                        <a:lnTo>
                          <a:pt x="39" y="180"/>
                        </a:lnTo>
                        <a:lnTo>
                          <a:pt x="44" y="199"/>
                        </a:lnTo>
                        <a:lnTo>
                          <a:pt x="51" y="212"/>
                        </a:lnTo>
                        <a:lnTo>
                          <a:pt x="62" y="213"/>
                        </a:lnTo>
                        <a:lnTo>
                          <a:pt x="66" y="208"/>
                        </a:lnTo>
                        <a:lnTo>
                          <a:pt x="54" y="179"/>
                        </a:lnTo>
                        <a:lnTo>
                          <a:pt x="53" y="166"/>
                        </a:lnTo>
                        <a:lnTo>
                          <a:pt x="55" y="138"/>
                        </a:lnTo>
                        <a:lnTo>
                          <a:pt x="59" y="91"/>
                        </a:lnTo>
                        <a:lnTo>
                          <a:pt x="69" y="0"/>
                        </a:lnTo>
                        <a:lnTo>
                          <a:pt x="13" y="5"/>
                        </a:lnTo>
                      </a:path>
                    </a:pathLst>
                  </a:custGeom>
                  <a:solidFill>
                    <a:srgbClr val="FF804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208" name="AutoShape 88"/>
                  <p:cNvSpPr>
                    <a:spLocks noChangeArrowheads="1"/>
                  </p:cNvSpPr>
                  <p:nvPr/>
                </p:nvSpPr>
                <p:spPr bwMode="auto">
                  <a:xfrm>
                    <a:off x="1557" y="3872"/>
                    <a:ext cx="17" cy="25"/>
                  </a:xfrm>
                  <a:custGeom>
                    <a:avLst/>
                    <a:gdLst>
                      <a:gd name="T0" fmla="*/ 16 w 17"/>
                      <a:gd name="T1" fmla="*/ 0 h 25"/>
                      <a:gd name="T2" fmla="*/ 16 w 17"/>
                      <a:gd name="T3" fmla="*/ 12 h 25"/>
                      <a:gd name="T4" fmla="*/ 0 w 17"/>
                      <a:gd name="T5" fmla="*/ 24 h 25"/>
                      <a:gd name="T6" fmla="*/ 7 w 17"/>
                      <a:gd name="T7" fmla="*/ 2 h 25"/>
                      <a:gd name="T8" fmla="*/ 16 w 17"/>
                      <a:gd name="T9" fmla="*/ 0 h 25"/>
                      <a:gd name="T10" fmla="*/ 0 w 17"/>
                      <a:gd name="T11" fmla="*/ 0 h 25"/>
                      <a:gd name="T12" fmla="*/ 17 w 17"/>
                      <a:gd name="T13" fmla="*/ 25 h 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17" h="25">
                        <a:moveTo>
                          <a:pt x="16" y="0"/>
                        </a:moveTo>
                        <a:lnTo>
                          <a:pt x="16" y="12"/>
                        </a:lnTo>
                        <a:lnTo>
                          <a:pt x="0" y="24"/>
                        </a:lnTo>
                        <a:lnTo>
                          <a:pt x="7" y="2"/>
                        </a:lnTo>
                        <a:lnTo>
                          <a:pt x="16" y="0"/>
                        </a:lnTo>
                      </a:path>
                    </a:pathLst>
                  </a:custGeom>
                  <a:solidFill>
                    <a:srgbClr val="FF804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sp>
              <p:nvSpPr>
                <p:cNvPr id="5209" name="AutoShape 89"/>
                <p:cNvSpPr>
                  <a:spLocks noChangeArrowheads="1"/>
                </p:cNvSpPr>
                <p:nvPr/>
              </p:nvSpPr>
              <p:spPr bwMode="auto">
                <a:xfrm>
                  <a:off x="1509" y="3936"/>
                  <a:ext cx="17" cy="97"/>
                </a:xfrm>
                <a:custGeom>
                  <a:avLst/>
                  <a:gdLst>
                    <a:gd name="T0" fmla="*/ 16 w 17"/>
                    <a:gd name="T1" fmla="*/ 0 h 97"/>
                    <a:gd name="T2" fmla="*/ 16 w 17"/>
                    <a:gd name="T3" fmla="*/ 32 h 97"/>
                    <a:gd name="T4" fmla="*/ 13 w 17"/>
                    <a:gd name="T5" fmla="*/ 51 h 97"/>
                    <a:gd name="T6" fmla="*/ 8 w 17"/>
                    <a:gd name="T7" fmla="*/ 71 h 97"/>
                    <a:gd name="T8" fmla="*/ 0 w 17"/>
                    <a:gd name="T9" fmla="*/ 91 h 97"/>
                    <a:gd name="T10" fmla="*/ 2 w 17"/>
                    <a:gd name="T11" fmla="*/ 96 h 97"/>
                    <a:gd name="T12" fmla="*/ 16 w 17"/>
                    <a:gd name="T13" fmla="*/ 0 h 97"/>
                    <a:gd name="T14" fmla="*/ 0 w 17"/>
                    <a:gd name="T15" fmla="*/ 0 h 97"/>
                    <a:gd name="T16" fmla="*/ 17 w 17"/>
                    <a:gd name="T17" fmla="*/ 97 h 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T14" t="T15" r="T16" b="T17"/>
                  <a:pathLst>
                    <a:path w="17" h="97">
                      <a:moveTo>
                        <a:pt x="16" y="0"/>
                      </a:moveTo>
                      <a:lnTo>
                        <a:pt x="16" y="32"/>
                      </a:lnTo>
                      <a:lnTo>
                        <a:pt x="13" y="51"/>
                      </a:lnTo>
                      <a:lnTo>
                        <a:pt x="8" y="71"/>
                      </a:lnTo>
                      <a:lnTo>
                        <a:pt x="0" y="91"/>
                      </a:lnTo>
                      <a:lnTo>
                        <a:pt x="2" y="96"/>
                      </a:lnTo>
                      <a:lnTo>
                        <a:pt x="16" y="0"/>
                      </a:lnTo>
                    </a:path>
                  </a:pathLst>
                </a:custGeom>
                <a:solidFill>
                  <a:srgbClr val="FF602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5210" name="Group 90"/>
              <p:cNvGrpSpPr>
                <a:grpSpLocks/>
              </p:cNvGrpSpPr>
              <p:nvPr/>
            </p:nvGrpSpPr>
            <p:grpSpPr bwMode="auto">
              <a:xfrm>
                <a:off x="1450" y="3677"/>
                <a:ext cx="122" cy="259"/>
                <a:chOff x="1450" y="3677"/>
                <a:chExt cx="122" cy="259"/>
              </a:xfrm>
            </p:grpSpPr>
            <p:sp>
              <p:nvSpPr>
                <p:cNvPr id="5211" name="AutoShape 91"/>
                <p:cNvSpPr>
                  <a:spLocks noChangeArrowheads="1"/>
                </p:cNvSpPr>
                <p:nvPr/>
              </p:nvSpPr>
              <p:spPr bwMode="auto">
                <a:xfrm>
                  <a:off x="1450" y="3677"/>
                  <a:ext cx="123" cy="260"/>
                </a:xfrm>
                <a:custGeom>
                  <a:avLst/>
                  <a:gdLst>
                    <a:gd name="T0" fmla="*/ 48 w 123"/>
                    <a:gd name="T1" fmla="*/ 2 h 260"/>
                    <a:gd name="T2" fmla="*/ 11 w 123"/>
                    <a:gd name="T3" fmla="*/ 26 h 260"/>
                    <a:gd name="T4" fmla="*/ 5 w 123"/>
                    <a:gd name="T5" fmla="*/ 38 h 260"/>
                    <a:gd name="T6" fmla="*/ 0 w 123"/>
                    <a:gd name="T7" fmla="*/ 134 h 260"/>
                    <a:gd name="T8" fmla="*/ 2 w 123"/>
                    <a:gd name="T9" fmla="*/ 158 h 260"/>
                    <a:gd name="T10" fmla="*/ 17 w 123"/>
                    <a:gd name="T11" fmla="*/ 155 h 260"/>
                    <a:gd name="T12" fmla="*/ 16 w 123"/>
                    <a:gd name="T13" fmla="*/ 213 h 260"/>
                    <a:gd name="T14" fmla="*/ 23 w 123"/>
                    <a:gd name="T15" fmla="*/ 213 h 260"/>
                    <a:gd name="T16" fmla="*/ 29 w 123"/>
                    <a:gd name="T17" fmla="*/ 257 h 260"/>
                    <a:gd name="T18" fmla="*/ 55 w 123"/>
                    <a:gd name="T19" fmla="*/ 258 h 260"/>
                    <a:gd name="T20" fmla="*/ 77 w 123"/>
                    <a:gd name="T21" fmla="*/ 256 h 260"/>
                    <a:gd name="T22" fmla="*/ 91 w 123"/>
                    <a:gd name="T23" fmla="*/ 259 h 260"/>
                    <a:gd name="T24" fmla="*/ 113 w 123"/>
                    <a:gd name="T25" fmla="*/ 195 h 260"/>
                    <a:gd name="T26" fmla="*/ 122 w 123"/>
                    <a:gd name="T27" fmla="*/ 193 h 260"/>
                    <a:gd name="T28" fmla="*/ 114 w 123"/>
                    <a:gd name="T29" fmla="*/ 104 h 260"/>
                    <a:gd name="T30" fmla="*/ 113 w 123"/>
                    <a:gd name="T31" fmla="*/ 33 h 260"/>
                    <a:gd name="T32" fmla="*/ 107 w 123"/>
                    <a:gd name="T33" fmla="*/ 25 h 260"/>
                    <a:gd name="T34" fmla="*/ 68 w 123"/>
                    <a:gd name="T35" fmla="*/ 0 h 260"/>
                    <a:gd name="T36" fmla="*/ 60 w 123"/>
                    <a:gd name="T37" fmla="*/ 10 h 260"/>
                    <a:gd name="T38" fmla="*/ 48 w 123"/>
                    <a:gd name="T39" fmla="*/ 2 h 260"/>
                    <a:gd name="T40" fmla="*/ 0 w 123"/>
                    <a:gd name="T41" fmla="*/ 0 h 260"/>
                    <a:gd name="T42" fmla="*/ 123 w 123"/>
                    <a:gd name="T43" fmla="*/ 260 h 2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T40" t="T41" r="T42" b="T43"/>
                  <a:pathLst>
                    <a:path w="123" h="260">
                      <a:moveTo>
                        <a:pt x="48" y="2"/>
                      </a:moveTo>
                      <a:lnTo>
                        <a:pt x="11" y="26"/>
                      </a:lnTo>
                      <a:lnTo>
                        <a:pt x="5" y="38"/>
                      </a:lnTo>
                      <a:lnTo>
                        <a:pt x="0" y="134"/>
                      </a:lnTo>
                      <a:lnTo>
                        <a:pt x="2" y="158"/>
                      </a:lnTo>
                      <a:lnTo>
                        <a:pt x="17" y="155"/>
                      </a:lnTo>
                      <a:lnTo>
                        <a:pt x="16" y="213"/>
                      </a:lnTo>
                      <a:lnTo>
                        <a:pt x="23" y="213"/>
                      </a:lnTo>
                      <a:lnTo>
                        <a:pt x="29" y="257"/>
                      </a:lnTo>
                      <a:lnTo>
                        <a:pt x="55" y="258"/>
                      </a:lnTo>
                      <a:lnTo>
                        <a:pt x="77" y="256"/>
                      </a:lnTo>
                      <a:lnTo>
                        <a:pt x="91" y="259"/>
                      </a:lnTo>
                      <a:lnTo>
                        <a:pt x="113" y="195"/>
                      </a:lnTo>
                      <a:lnTo>
                        <a:pt x="122" y="193"/>
                      </a:lnTo>
                      <a:lnTo>
                        <a:pt x="114" y="104"/>
                      </a:lnTo>
                      <a:lnTo>
                        <a:pt x="113" y="33"/>
                      </a:lnTo>
                      <a:lnTo>
                        <a:pt x="107" y="25"/>
                      </a:lnTo>
                      <a:lnTo>
                        <a:pt x="68" y="0"/>
                      </a:lnTo>
                      <a:lnTo>
                        <a:pt x="60" y="10"/>
                      </a:lnTo>
                      <a:lnTo>
                        <a:pt x="48" y="2"/>
                      </a:lnTo>
                    </a:path>
                  </a:pathLst>
                </a:custGeom>
                <a:solidFill>
                  <a:srgbClr val="6000A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grpSp>
              <p:nvGrpSpPr>
                <p:cNvPr id="5212" name="Group 92"/>
                <p:cNvGrpSpPr>
                  <a:grpSpLocks/>
                </p:cNvGrpSpPr>
                <p:nvPr/>
              </p:nvGrpSpPr>
              <p:grpSpPr bwMode="auto">
                <a:xfrm>
                  <a:off x="1467" y="3730"/>
                  <a:ext cx="73" cy="164"/>
                  <a:chOff x="1467" y="3730"/>
                  <a:chExt cx="73" cy="164"/>
                </a:xfrm>
              </p:grpSpPr>
              <p:grpSp>
                <p:nvGrpSpPr>
                  <p:cNvPr id="5213" name="Group 93"/>
                  <p:cNvGrpSpPr>
                    <a:grpSpLocks/>
                  </p:cNvGrpSpPr>
                  <p:nvPr/>
                </p:nvGrpSpPr>
                <p:grpSpPr bwMode="auto">
                  <a:xfrm>
                    <a:off x="1469" y="3803"/>
                    <a:ext cx="56" cy="91"/>
                    <a:chOff x="1469" y="3803"/>
                    <a:chExt cx="56" cy="91"/>
                  </a:xfrm>
                </p:grpSpPr>
                <p:sp>
                  <p:nvSpPr>
                    <p:cNvPr id="5214" name="AutoShape 9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476" y="3803"/>
                      <a:ext cx="50" cy="92"/>
                    </a:xfrm>
                    <a:custGeom>
                      <a:avLst/>
                      <a:gdLst>
                        <a:gd name="T0" fmla="*/ 0 w 50"/>
                        <a:gd name="T1" fmla="*/ 91 h 92"/>
                        <a:gd name="T2" fmla="*/ 47 w 50"/>
                        <a:gd name="T3" fmla="*/ 86 h 92"/>
                        <a:gd name="T4" fmla="*/ 49 w 50"/>
                        <a:gd name="T5" fmla="*/ 0 h 92"/>
                        <a:gd name="T6" fmla="*/ 0 w 50"/>
                        <a:gd name="T7" fmla="*/ 0 h 92"/>
                        <a:gd name="T8" fmla="*/ 50 w 50"/>
                        <a:gd name="T9" fmla="*/ 92 h 9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T6" t="T7" r="T8" b="T9"/>
                      <a:pathLst>
                        <a:path w="50" h="92">
                          <a:moveTo>
                            <a:pt x="0" y="91"/>
                          </a:moveTo>
                          <a:lnTo>
                            <a:pt x="47" y="86"/>
                          </a:lnTo>
                          <a:lnTo>
                            <a:pt x="49" y="0"/>
                          </a:lnTo>
                        </a:path>
                      </a:pathLst>
                    </a:custGeom>
                    <a:noFill/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215" name="AutoShape 9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469" y="3815"/>
                      <a:ext cx="56" cy="23"/>
                    </a:xfrm>
                    <a:custGeom>
                      <a:avLst/>
                      <a:gdLst>
                        <a:gd name="T0" fmla="*/ 0 w 56"/>
                        <a:gd name="T1" fmla="*/ 22 h 23"/>
                        <a:gd name="T2" fmla="*/ 19 w 56"/>
                        <a:gd name="T3" fmla="*/ 16 h 23"/>
                        <a:gd name="T4" fmla="*/ 55 w 56"/>
                        <a:gd name="T5" fmla="*/ 0 h 23"/>
                        <a:gd name="T6" fmla="*/ 0 w 56"/>
                        <a:gd name="T7" fmla="*/ 0 h 23"/>
                        <a:gd name="T8" fmla="*/ 56 w 56"/>
                        <a:gd name="T9" fmla="*/ 23 h 2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T6" t="T7" r="T8" b="T9"/>
                      <a:pathLst>
                        <a:path w="56" h="23">
                          <a:moveTo>
                            <a:pt x="0" y="22"/>
                          </a:moveTo>
                          <a:lnTo>
                            <a:pt x="19" y="16"/>
                          </a:lnTo>
                          <a:lnTo>
                            <a:pt x="55" y="0"/>
                          </a:lnTo>
                        </a:path>
                      </a:pathLst>
                    </a:custGeom>
                    <a:noFill/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5216" name="Group 96"/>
                  <p:cNvGrpSpPr>
                    <a:grpSpLocks/>
                  </p:cNvGrpSpPr>
                  <p:nvPr/>
                </p:nvGrpSpPr>
                <p:grpSpPr bwMode="auto">
                  <a:xfrm>
                    <a:off x="1467" y="3730"/>
                    <a:ext cx="73" cy="101"/>
                    <a:chOff x="1467" y="3730"/>
                    <a:chExt cx="73" cy="101"/>
                  </a:xfrm>
                </p:grpSpPr>
                <p:sp>
                  <p:nvSpPr>
                    <p:cNvPr id="5217" name="AutoShape 9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473" y="3730"/>
                      <a:ext cx="64" cy="76"/>
                    </a:xfrm>
                    <a:custGeom>
                      <a:avLst/>
                      <a:gdLst>
                        <a:gd name="T0" fmla="*/ 0 w 64"/>
                        <a:gd name="T1" fmla="*/ 26 h 76"/>
                        <a:gd name="T2" fmla="*/ 41 w 64"/>
                        <a:gd name="T3" fmla="*/ 0 h 76"/>
                        <a:gd name="T4" fmla="*/ 63 w 64"/>
                        <a:gd name="T5" fmla="*/ 50 h 76"/>
                        <a:gd name="T6" fmla="*/ 23 w 64"/>
                        <a:gd name="T7" fmla="*/ 75 h 76"/>
                        <a:gd name="T8" fmla="*/ 0 w 64"/>
                        <a:gd name="T9" fmla="*/ 26 h 76"/>
                        <a:gd name="T10" fmla="*/ 0 w 64"/>
                        <a:gd name="T11" fmla="*/ 0 h 76"/>
                        <a:gd name="T12" fmla="*/ 64 w 64"/>
                        <a:gd name="T13" fmla="*/ 76 h 7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64" h="76">
                          <a:moveTo>
                            <a:pt x="0" y="26"/>
                          </a:moveTo>
                          <a:lnTo>
                            <a:pt x="41" y="0"/>
                          </a:lnTo>
                          <a:lnTo>
                            <a:pt x="63" y="50"/>
                          </a:lnTo>
                          <a:lnTo>
                            <a:pt x="23" y="75"/>
                          </a:lnTo>
                          <a:lnTo>
                            <a:pt x="0" y="26"/>
                          </a:lnTo>
                        </a:path>
                      </a:pathLst>
                    </a:custGeom>
                    <a:solidFill>
                      <a:srgbClr val="E0E0FF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grpSp>
                  <p:nvGrpSpPr>
                    <p:cNvPr id="5218" name="Group 9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467" y="3763"/>
                      <a:ext cx="73" cy="68"/>
                      <a:chOff x="1467" y="3763"/>
                      <a:chExt cx="73" cy="68"/>
                    </a:xfrm>
                  </p:grpSpPr>
                  <p:sp>
                    <p:nvSpPr>
                      <p:cNvPr id="5219" name="AutoShape 9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516" y="3763"/>
                        <a:ext cx="25" cy="40"/>
                      </a:xfrm>
                      <a:custGeom>
                        <a:avLst/>
                        <a:gdLst>
                          <a:gd name="T0" fmla="*/ 0 w 25"/>
                          <a:gd name="T1" fmla="*/ 24 h 40"/>
                          <a:gd name="T2" fmla="*/ 6 w 25"/>
                          <a:gd name="T3" fmla="*/ 18 h 40"/>
                          <a:gd name="T4" fmla="*/ 9 w 25"/>
                          <a:gd name="T5" fmla="*/ 7 h 40"/>
                          <a:gd name="T6" fmla="*/ 14 w 25"/>
                          <a:gd name="T7" fmla="*/ 3 h 40"/>
                          <a:gd name="T8" fmla="*/ 16 w 25"/>
                          <a:gd name="T9" fmla="*/ 0 h 40"/>
                          <a:gd name="T10" fmla="*/ 18 w 25"/>
                          <a:gd name="T11" fmla="*/ 1 h 40"/>
                          <a:gd name="T12" fmla="*/ 18 w 25"/>
                          <a:gd name="T13" fmla="*/ 4 h 40"/>
                          <a:gd name="T14" fmla="*/ 23 w 25"/>
                          <a:gd name="T15" fmla="*/ 9 h 40"/>
                          <a:gd name="T16" fmla="*/ 24 w 25"/>
                          <a:gd name="T17" fmla="*/ 19 h 40"/>
                          <a:gd name="T18" fmla="*/ 23 w 25"/>
                          <a:gd name="T19" fmla="*/ 26 h 40"/>
                          <a:gd name="T20" fmla="*/ 16 w 25"/>
                          <a:gd name="T21" fmla="*/ 33 h 40"/>
                          <a:gd name="T22" fmla="*/ 2 w 25"/>
                          <a:gd name="T23" fmla="*/ 39 h 40"/>
                          <a:gd name="T24" fmla="*/ 0 w 25"/>
                          <a:gd name="T25" fmla="*/ 24 h 40"/>
                          <a:gd name="T26" fmla="*/ 0 w 25"/>
                          <a:gd name="T27" fmla="*/ 0 h 40"/>
                          <a:gd name="T28" fmla="*/ 25 w 25"/>
                          <a:gd name="T29" fmla="*/ 40 h 4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</a:cxnLst>
                        <a:rect l="T26" t="T27" r="T28" b="T29"/>
                        <a:pathLst>
                          <a:path w="25" h="40">
                            <a:moveTo>
                              <a:pt x="0" y="24"/>
                            </a:moveTo>
                            <a:lnTo>
                              <a:pt x="6" y="18"/>
                            </a:lnTo>
                            <a:lnTo>
                              <a:pt x="9" y="7"/>
                            </a:lnTo>
                            <a:lnTo>
                              <a:pt x="14" y="3"/>
                            </a:lnTo>
                            <a:lnTo>
                              <a:pt x="16" y="0"/>
                            </a:lnTo>
                            <a:lnTo>
                              <a:pt x="18" y="1"/>
                            </a:lnTo>
                            <a:lnTo>
                              <a:pt x="18" y="4"/>
                            </a:lnTo>
                            <a:lnTo>
                              <a:pt x="23" y="9"/>
                            </a:lnTo>
                            <a:lnTo>
                              <a:pt x="24" y="19"/>
                            </a:lnTo>
                            <a:lnTo>
                              <a:pt x="23" y="26"/>
                            </a:lnTo>
                            <a:lnTo>
                              <a:pt x="16" y="33"/>
                            </a:lnTo>
                            <a:lnTo>
                              <a:pt x="2" y="39"/>
                            </a:lnTo>
                            <a:lnTo>
                              <a:pt x="0" y="24"/>
                            </a:lnTo>
                          </a:path>
                        </a:pathLst>
                      </a:custGeom>
                      <a:solidFill>
                        <a:srgbClr val="FF8040"/>
                      </a:solidFill>
                      <a:ln w="12600">
                        <a:solidFill>
                          <a:srgbClr val="808080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220" name="AutoShape 10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467" y="3788"/>
                        <a:ext cx="50" cy="44"/>
                      </a:xfrm>
                      <a:custGeom>
                        <a:avLst/>
                        <a:gdLst>
                          <a:gd name="T0" fmla="*/ 0 w 50"/>
                          <a:gd name="T1" fmla="*/ 43 h 44"/>
                          <a:gd name="T2" fmla="*/ 20 w 50"/>
                          <a:gd name="T3" fmla="*/ 35 h 44"/>
                          <a:gd name="T4" fmla="*/ 35 w 50"/>
                          <a:gd name="T5" fmla="*/ 27 h 44"/>
                          <a:gd name="T6" fmla="*/ 49 w 50"/>
                          <a:gd name="T7" fmla="*/ 19 h 44"/>
                          <a:gd name="T8" fmla="*/ 44 w 50"/>
                          <a:gd name="T9" fmla="*/ 0 h 44"/>
                          <a:gd name="T10" fmla="*/ 18 w 50"/>
                          <a:gd name="T11" fmla="*/ 11 h 44"/>
                          <a:gd name="T12" fmla="*/ 2 w 50"/>
                          <a:gd name="T13" fmla="*/ 17 h 44"/>
                          <a:gd name="T14" fmla="*/ 1 w 50"/>
                          <a:gd name="T15" fmla="*/ 14 h 44"/>
                          <a:gd name="T16" fmla="*/ 0 w 50"/>
                          <a:gd name="T17" fmla="*/ 43 h 44"/>
                          <a:gd name="T18" fmla="*/ 0 w 50"/>
                          <a:gd name="T19" fmla="*/ 0 h 44"/>
                          <a:gd name="T20" fmla="*/ 50 w 50"/>
                          <a:gd name="T21" fmla="*/ 44 h 44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</a:cxnLst>
                        <a:rect l="T18" t="T19" r="T20" b="T21"/>
                        <a:pathLst>
                          <a:path w="50" h="44">
                            <a:moveTo>
                              <a:pt x="0" y="43"/>
                            </a:moveTo>
                            <a:lnTo>
                              <a:pt x="20" y="35"/>
                            </a:lnTo>
                            <a:lnTo>
                              <a:pt x="35" y="27"/>
                            </a:lnTo>
                            <a:lnTo>
                              <a:pt x="49" y="19"/>
                            </a:lnTo>
                            <a:lnTo>
                              <a:pt x="44" y="0"/>
                            </a:lnTo>
                            <a:lnTo>
                              <a:pt x="18" y="11"/>
                            </a:lnTo>
                            <a:lnTo>
                              <a:pt x="2" y="17"/>
                            </a:lnTo>
                            <a:lnTo>
                              <a:pt x="1" y="14"/>
                            </a:lnTo>
                            <a:lnTo>
                              <a:pt x="0" y="43"/>
                            </a:lnTo>
                          </a:path>
                        </a:pathLst>
                      </a:custGeom>
                      <a:solidFill>
                        <a:srgbClr val="6000A0"/>
                      </a:solidFill>
                      <a:ln w="12600">
                        <a:solidFill>
                          <a:srgbClr val="808080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pt-BR"/>
                      </a:p>
                    </p:txBody>
                  </p:sp>
                </p:grpSp>
              </p:grpSp>
            </p:grpSp>
          </p:grpSp>
          <p:grpSp>
            <p:nvGrpSpPr>
              <p:cNvPr id="5221" name="Group 101"/>
              <p:cNvGrpSpPr>
                <a:grpSpLocks/>
              </p:cNvGrpSpPr>
              <p:nvPr/>
            </p:nvGrpSpPr>
            <p:grpSpPr bwMode="auto">
              <a:xfrm>
                <a:off x="1467" y="4117"/>
                <a:ext cx="74" cy="57"/>
                <a:chOff x="1467" y="4117"/>
                <a:chExt cx="74" cy="57"/>
              </a:xfrm>
            </p:grpSpPr>
            <p:sp>
              <p:nvSpPr>
                <p:cNvPr id="5222" name="AutoShape 102"/>
                <p:cNvSpPr>
                  <a:spLocks noChangeArrowheads="1"/>
                </p:cNvSpPr>
                <p:nvPr/>
              </p:nvSpPr>
              <p:spPr bwMode="auto">
                <a:xfrm>
                  <a:off x="1510" y="4117"/>
                  <a:ext cx="32" cy="55"/>
                </a:xfrm>
                <a:custGeom>
                  <a:avLst/>
                  <a:gdLst>
                    <a:gd name="T0" fmla="*/ 2 w 32"/>
                    <a:gd name="T1" fmla="*/ 0 h 55"/>
                    <a:gd name="T2" fmla="*/ 0 w 32"/>
                    <a:gd name="T3" fmla="*/ 8 h 55"/>
                    <a:gd name="T4" fmla="*/ 0 w 32"/>
                    <a:gd name="T5" fmla="*/ 24 h 55"/>
                    <a:gd name="T6" fmla="*/ 3 w 32"/>
                    <a:gd name="T7" fmla="*/ 18 h 55"/>
                    <a:gd name="T8" fmla="*/ 7 w 32"/>
                    <a:gd name="T9" fmla="*/ 26 h 55"/>
                    <a:gd name="T10" fmla="*/ 8 w 32"/>
                    <a:gd name="T11" fmla="*/ 37 h 55"/>
                    <a:gd name="T12" fmla="*/ 12 w 32"/>
                    <a:gd name="T13" fmla="*/ 47 h 55"/>
                    <a:gd name="T14" fmla="*/ 20 w 32"/>
                    <a:gd name="T15" fmla="*/ 53 h 55"/>
                    <a:gd name="T16" fmla="*/ 26 w 32"/>
                    <a:gd name="T17" fmla="*/ 54 h 55"/>
                    <a:gd name="T18" fmla="*/ 31 w 32"/>
                    <a:gd name="T19" fmla="*/ 53 h 55"/>
                    <a:gd name="T20" fmla="*/ 31 w 32"/>
                    <a:gd name="T21" fmla="*/ 42 h 55"/>
                    <a:gd name="T22" fmla="*/ 27 w 32"/>
                    <a:gd name="T23" fmla="*/ 26 h 55"/>
                    <a:gd name="T24" fmla="*/ 25 w 32"/>
                    <a:gd name="T25" fmla="*/ 30 h 55"/>
                    <a:gd name="T26" fmla="*/ 20 w 32"/>
                    <a:gd name="T27" fmla="*/ 30 h 55"/>
                    <a:gd name="T28" fmla="*/ 14 w 32"/>
                    <a:gd name="T29" fmla="*/ 30 h 55"/>
                    <a:gd name="T30" fmla="*/ 10 w 32"/>
                    <a:gd name="T31" fmla="*/ 22 h 55"/>
                    <a:gd name="T32" fmla="*/ 6 w 32"/>
                    <a:gd name="T33" fmla="*/ 14 h 55"/>
                    <a:gd name="T34" fmla="*/ 2 w 32"/>
                    <a:gd name="T35" fmla="*/ 0 h 55"/>
                    <a:gd name="T36" fmla="*/ 0 w 32"/>
                    <a:gd name="T37" fmla="*/ 0 h 55"/>
                    <a:gd name="T38" fmla="*/ 32 w 32"/>
                    <a:gd name="T39" fmla="*/ 55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T36" t="T37" r="T38" b="T39"/>
                  <a:pathLst>
                    <a:path w="32" h="55">
                      <a:moveTo>
                        <a:pt x="2" y="0"/>
                      </a:moveTo>
                      <a:lnTo>
                        <a:pt x="0" y="8"/>
                      </a:lnTo>
                      <a:lnTo>
                        <a:pt x="0" y="24"/>
                      </a:lnTo>
                      <a:lnTo>
                        <a:pt x="3" y="18"/>
                      </a:lnTo>
                      <a:lnTo>
                        <a:pt x="7" y="26"/>
                      </a:lnTo>
                      <a:lnTo>
                        <a:pt x="8" y="37"/>
                      </a:lnTo>
                      <a:lnTo>
                        <a:pt x="12" y="47"/>
                      </a:lnTo>
                      <a:lnTo>
                        <a:pt x="20" y="53"/>
                      </a:lnTo>
                      <a:lnTo>
                        <a:pt x="26" y="54"/>
                      </a:lnTo>
                      <a:lnTo>
                        <a:pt x="31" y="53"/>
                      </a:lnTo>
                      <a:lnTo>
                        <a:pt x="31" y="42"/>
                      </a:lnTo>
                      <a:lnTo>
                        <a:pt x="27" y="26"/>
                      </a:lnTo>
                      <a:lnTo>
                        <a:pt x="25" y="30"/>
                      </a:lnTo>
                      <a:lnTo>
                        <a:pt x="20" y="30"/>
                      </a:lnTo>
                      <a:lnTo>
                        <a:pt x="14" y="30"/>
                      </a:lnTo>
                      <a:lnTo>
                        <a:pt x="10" y="22"/>
                      </a:lnTo>
                      <a:lnTo>
                        <a:pt x="6" y="14"/>
                      </a:lnTo>
                      <a:lnTo>
                        <a:pt x="2" y="0"/>
                      </a:lnTo>
                    </a:path>
                  </a:pathLst>
                </a:custGeom>
                <a:solidFill>
                  <a:srgbClr val="E0406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5223" name="AutoShape 103"/>
                <p:cNvSpPr>
                  <a:spLocks noChangeArrowheads="1"/>
                </p:cNvSpPr>
                <p:nvPr/>
              </p:nvSpPr>
              <p:spPr bwMode="auto">
                <a:xfrm>
                  <a:off x="1467" y="4118"/>
                  <a:ext cx="29" cy="57"/>
                </a:xfrm>
                <a:custGeom>
                  <a:avLst/>
                  <a:gdLst>
                    <a:gd name="T0" fmla="*/ 28 w 29"/>
                    <a:gd name="T1" fmla="*/ 0 h 57"/>
                    <a:gd name="T2" fmla="*/ 28 w 29"/>
                    <a:gd name="T3" fmla="*/ 22 h 57"/>
                    <a:gd name="T4" fmla="*/ 27 w 29"/>
                    <a:gd name="T5" fmla="*/ 17 h 57"/>
                    <a:gd name="T6" fmla="*/ 24 w 29"/>
                    <a:gd name="T7" fmla="*/ 24 h 57"/>
                    <a:gd name="T8" fmla="*/ 22 w 29"/>
                    <a:gd name="T9" fmla="*/ 35 h 57"/>
                    <a:gd name="T10" fmla="*/ 20 w 29"/>
                    <a:gd name="T11" fmla="*/ 43 h 57"/>
                    <a:gd name="T12" fmla="*/ 14 w 29"/>
                    <a:gd name="T13" fmla="*/ 50 h 57"/>
                    <a:gd name="T14" fmla="*/ 9 w 29"/>
                    <a:gd name="T15" fmla="*/ 55 h 57"/>
                    <a:gd name="T16" fmla="*/ 3 w 29"/>
                    <a:gd name="T17" fmla="*/ 56 h 57"/>
                    <a:gd name="T18" fmla="*/ 2 w 29"/>
                    <a:gd name="T19" fmla="*/ 53 h 57"/>
                    <a:gd name="T20" fmla="*/ 0 w 29"/>
                    <a:gd name="T21" fmla="*/ 48 h 57"/>
                    <a:gd name="T22" fmla="*/ 0 w 29"/>
                    <a:gd name="T23" fmla="*/ 43 h 57"/>
                    <a:gd name="T24" fmla="*/ 1 w 29"/>
                    <a:gd name="T25" fmla="*/ 37 h 57"/>
                    <a:gd name="T26" fmla="*/ 3 w 29"/>
                    <a:gd name="T27" fmla="*/ 27 h 57"/>
                    <a:gd name="T28" fmla="*/ 7 w 29"/>
                    <a:gd name="T29" fmla="*/ 31 h 57"/>
                    <a:gd name="T30" fmla="*/ 13 w 29"/>
                    <a:gd name="T31" fmla="*/ 31 h 57"/>
                    <a:gd name="T32" fmla="*/ 17 w 29"/>
                    <a:gd name="T33" fmla="*/ 30 h 57"/>
                    <a:gd name="T34" fmla="*/ 25 w 29"/>
                    <a:gd name="T35" fmla="*/ 12 h 57"/>
                    <a:gd name="T36" fmla="*/ 28 w 29"/>
                    <a:gd name="T37" fmla="*/ 0 h 57"/>
                    <a:gd name="T38" fmla="*/ 0 w 29"/>
                    <a:gd name="T39" fmla="*/ 0 h 57"/>
                    <a:gd name="T40" fmla="*/ 29 w 29"/>
                    <a:gd name="T41" fmla="*/ 57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T38" t="T39" r="T40" b="T41"/>
                  <a:pathLst>
                    <a:path w="29" h="57">
                      <a:moveTo>
                        <a:pt x="28" y="0"/>
                      </a:moveTo>
                      <a:lnTo>
                        <a:pt x="28" y="22"/>
                      </a:lnTo>
                      <a:lnTo>
                        <a:pt x="27" y="17"/>
                      </a:lnTo>
                      <a:lnTo>
                        <a:pt x="24" y="24"/>
                      </a:lnTo>
                      <a:lnTo>
                        <a:pt x="22" y="35"/>
                      </a:lnTo>
                      <a:lnTo>
                        <a:pt x="20" y="43"/>
                      </a:lnTo>
                      <a:lnTo>
                        <a:pt x="14" y="50"/>
                      </a:lnTo>
                      <a:lnTo>
                        <a:pt x="9" y="55"/>
                      </a:lnTo>
                      <a:lnTo>
                        <a:pt x="3" y="56"/>
                      </a:lnTo>
                      <a:lnTo>
                        <a:pt x="2" y="53"/>
                      </a:lnTo>
                      <a:lnTo>
                        <a:pt x="0" y="48"/>
                      </a:lnTo>
                      <a:lnTo>
                        <a:pt x="0" y="43"/>
                      </a:lnTo>
                      <a:lnTo>
                        <a:pt x="1" y="37"/>
                      </a:lnTo>
                      <a:lnTo>
                        <a:pt x="3" y="27"/>
                      </a:lnTo>
                      <a:lnTo>
                        <a:pt x="7" y="31"/>
                      </a:lnTo>
                      <a:lnTo>
                        <a:pt x="13" y="31"/>
                      </a:lnTo>
                      <a:lnTo>
                        <a:pt x="17" y="30"/>
                      </a:lnTo>
                      <a:lnTo>
                        <a:pt x="25" y="12"/>
                      </a:lnTo>
                      <a:lnTo>
                        <a:pt x="28" y="0"/>
                      </a:lnTo>
                    </a:path>
                  </a:pathLst>
                </a:custGeom>
                <a:solidFill>
                  <a:srgbClr val="E0406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  <p:grpSp>
          <p:nvGrpSpPr>
            <p:cNvPr id="5224" name="Group 104"/>
            <p:cNvGrpSpPr>
              <a:grpSpLocks/>
            </p:cNvGrpSpPr>
            <p:nvPr/>
          </p:nvGrpSpPr>
          <p:grpSpPr bwMode="auto">
            <a:xfrm>
              <a:off x="2025" y="3565"/>
              <a:ext cx="143" cy="609"/>
              <a:chOff x="2025" y="3565"/>
              <a:chExt cx="143" cy="609"/>
            </a:xfrm>
          </p:grpSpPr>
          <p:grpSp>
            <p:nvGrpSpPr>
              <p:cNvPr id="5225" name="Group 105"/>
              <p:cNvGrpSpPr>
                <a:grpSpLocks/>
              </p:cNvGrpSpPr>
              <p:nvPr/>
            </p:nvGrpSpPr>
            <p:grpSpPr bwMode="auto">
              <a:xfrm>
                <a:off x="2028" y="4119"/>
                <a:ext cx="140" cy="55"/>
                <a:chOff x="2028" y="4119"/>
                <a:chExt cx="140" cy="55"/>
              </a:xfrm>
            </p:grpSpPr>
            <p:sp>
              <p:nvSpPr>
                <p:cNvPr id="5226" name="AutoShape 106"/>
                <p:cNvSpPr>
                  <a:spLocks noChangeArrowheads="1"/>
                </p:cNvSpPr>
                <p:nvPr/>
              </p:nvSpPr>
              <p:spPr bwMode="auto">
                <a:xfrm>
                  <a:off x="2113" y="4119"/>
                  <a:ext cx="56" cy="33"/>
                </a:xfrm>
                <a:custGeom>
                  <a:avLst/>
                  <a:gdLst>
                    <a:gd name="T0" fmla="*/ 27 w 56"/>
                    <a:gd name="T1" fmla="*/ 0 h 33"/>
                    <a:gd name="T2" fmla="*/ 36 w 56"/>
                    <a:gd name="T3" fmla="*/ 8 h 33"/>
                    <a:gd name="T4" fmla="*/ 44 w 56"/>
                    <a:gd name="T5" fmla="*/ 17 h 33"/>
                    <a:gd name="T6" fmla="*/ 54 w 56"/>
                    <a:gd name="T7" fmla="*/ 26 h 33"/>
                    <a:gd name="T8" fmla="*/ 55 w 56"/>
                    <a:gd name="T9" fmla="*/ 30 h 33"/>
                    <a:gd name="T10" fmla="*/ 45 w 56"/>
                    <a:gd name="T11" fmla="*/ 32 h 33"/>
                    <a:gd name="T12" fmla="*/ 35 w 56"/>
                    <a:gd name="T13" fmla="*/ 31 h 33"/>
                    <a:gd name="T14" fmla="*/ 22 w 56"/>
                    <a:gd name="T15" fmla="*/ 26 h 33"/>
                    <a:gd name="T16" fmla="*/ 13 w 56"/>
                    <a:gd name="T17" fmla="*/ 20 h 33"/>
                    <a:gd name="T18" fmla="*/ 3 w 56"/>
                    <a:gd name="T19" fmla="*/ 19 h 33"/>
                    <a:gd name="T20" fmla="*/ 0 w 56"/>
                    <a:gd name="T21" fmla="*/ 17 h 33"/>
                    <a:gd name="T22" fmla="*/ 1 w 56"/>
                    <a:gd name="T23" fmla="*/ 1 h 33"/>
                    <a:gd name="T24" fmla="*/ 27 w 56"/>
                    <a:gd name="T25" fmla="*/ 0 h 33"/>
                    <a:gd name="T26" fmla="*/ 0 w 56"/>
                    <a:gd name="T27" fmla="*/ 0 h 33"/>
                    <a:gd name="T28" fmla="*/ 56 w 56"/>
                    <a:gd name="T29" fmla="*/ 33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T26" t="T27" r="T28" b="T29"/>
                  <a:pathLst>
                    <a:path w="56" h="33">
                      <a:moveTo>
                        <a:pt x="27" y="0"/>
                      </a:moveTo>
                      <a:lnTo>
                        <a:pt x="36" y="8"/>
                      </a:lnTo>
                      <a:lnTo>
                        <a:pt x="44" y="17"/>
                      </a:lnTo>
                      <a:lnTo>
                        <a:pt x="54" y="26"/>
                      </a:lnTo>
                      <a:lnTo>
                        <a:pt x="55" y="30"/>
                      </a:lnTo>
                      <a:lnTo>
                        <a:pt x="45" y="32"/>
                      </a:lnTo>
                      <a:lnTo>
                        <a:pt x="35" y="31"/>
                      </a:lnTo>
                      <a:lnTo>
                        <a:pt x="22" y="26"/>
                      </a:lnTo>
                      <a:lnTo>
                        <a:pt x="13" y="20"/>
                      </a:lnTo>
                      <a:lnTo>
                        <a:pt x="3" y="19"/>
                      </a:lnTo>
                      <a:lnTo>
                        <a:pt x="0" y="17"/>
                      </a:lnTo>
                      <a:lnTo>
                        <a:pt x="1" y="1"/>
                      </a:lnTo>
                      <a:lnTo>
                        <a:pt x="27" y="0"/>
                      </a:lnTo>
                    </a:path>
                  </a:pathLst>
                </a:custGeom>
                <a:solidFill>
                  <a:srgbClr val="00000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5227" name="AutoShape 107"/>
                <p:cNvSpPr>
                  <a:spLocks noChangeArrowheads="1"/>
                </p:cNvSpPr>
                <p:nvPr/>
              </p:nvSpPr>
              <p:spPr bwMode="auto">
                <a:xfrm>
                  <a:off x="2028" y="4137"/>
                  <a:ext cx="34" cy="38"/>
                </a:xfrm>
                <a:custGeom>
                  <a:avLst/>
                  <a:gdLst>
                    <a:gd name="T0" fmla="*/ 32 w 34"/>
                    <a:gd name="T1" fmla="*/ 1 h 38"/>
                    <a:gd name="T2" fmla="*/ 33 w 34"/>
                    <a:gd name="T3" fmla="*/ 11 h 38"/>
                    <a:gd name="T4" fmla="*/ 28 w 34"/>
                    <a:gd name="T5" fmla="*/ 16 h 38"/>
                    <a:gd name="T6" fmla="*/ 27 w 34"/>
                    <a:gd name="T7" fmla="*/ 23 h 38"/>
                    <a:gd name="T8" fmla="*/ 20 w 34"/>
                    <a:gd name="T9" fmla="*/ 31 h 38"/>
                    <a:gd name="T10" fmla="*/ 13 w 34"/>
                    <a:gd name="T11" fmla="*/ 36 h 38"/>
                    <a:gd name="T12" fmla="*/ 8 w 34"/>
                    <a:gd name="T13" fmla="*/ 37 h 38"/>
                    <a:gd name="T14" fmla="*/ 3 w 34"/>
                    <a:gd name="T15" fmla="*/ 36 h 38"/>
                    <a:gd name="T16" fmla="*/ 0 w 34"/>
                    <a:gd name="T17" fmla="*/ 31 h 38"/>
                    <a:gd name="T18" fmla="*/ 1 w 34"/>
                    <a:gd name="T19" fmla="*/ 23 h 38"/>
                    <a:gd name="T20" fmla="*/ 6 w 34"/>
                    <a:gd name="T21" fmla="*/ 14 h 38"/>
                    <a:gd name="T22" fmla="*/ 14 w 34"/>
                    <a:gd name="T23" fmla="*/ 4 h 38"/>
                    <a:gd name="T24" fmla="*/ 15 w 34"/>
                    <a:gd name="T25" fmla="*/ 0 h 38"/>
                    <a:gd name="T26" fmla="*/ 32 w 34"/>
                    <a:gd name="T27" fmla="*/ 1 h 38"/>
                    <a:gd name="T28" fmla="*/ 0 w 34"/>
                    <a:gd name="T29" fmla="*/ 0 h 38"/>
                    <a:gd name="T30" fmla="*/ 34 w 34"/>
                    <a:gd name="T31" fmla="*/ 38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T28" t="T29" r="T30" b="T31"/>
                  <a:pathLst>
                    <a:path w="34" h="38">
                      <a:moveTo>
                        <a:pt x="32" y="1"/>
                      </a:moveTo>
                      <a:lnTo>
                        <a:pt x="33" y="11"/>
                      </a:lnTo>
                      <a:lnTo>
                        <a:pt x="28" y="16"/>
                      </a:lnTo>
                      <a:lnTo>
                        <a:pt x="27" y="23"/>
                      </a:lnTo>
                      <a:lnTo>
                        <a:pt x="20" y="31"/>
                      </a:lnTo>
                      <a:lnTo>
                        <a:pt x="13" y="36"/>
                      </a:lnTo>
                      <a:lnTo>
                        <a:pt x="8" y="37"/>
                      </a:lnTo>
                      <a:lnTo>
                        <a:pt x="3" y="36"/>
                      </a:lnTo>
                      <a:lnTo>
                        <a:pt x="0" y="31"/>
                      </a:lnTo>
                      <a:lnTo>
                        <a:pt x="1" y="23"/>
                      </a:lnTo>
                      <a:lnTo>
                        <a:pt x="6" y="14"/>
                      </a:lnTo>
                      <a:lnTo>
                        <a:pt x="14" y="4"/>
                      </a:lnTo>
                      <a:lnTo>
                        <a:pt x="15" y="0"/>
                      </a:lnTo>
                      <a:lnTo>
                        <a:pt x="32" y="1"/>
                      </a:lnTo>
                    </a:path>
                  </a:pathLst>
                </a:custGeom>
                <a:solidFill>
                  <a:srgbClr val="00000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5228" name="AutoShape 108"/>
              <p:cNvSpPr>
                <a:spLocks noChangeArrowheads="1"/>
              </p:cNvSpPr>
              <p:nvPr/>
            </p:nvSpPr>
            <p:spPr bwMode="auto">
              <a:xfrm>
                <a:off x="2137" y="3899"/>
                <a:ext cx="17" cy="42"/>
              </a:xfrm>
              <a:custGeom>
                <a:avLst/>
                <a:gdLst>
                  <a:gd name="T0" fmla="*/ 14 w 17"/>
                  <a:gd name="T1" fmla="*/ 1 h 42"/>
                  <a:gd name="T2" fmla="*/ 16 w 17"/>
                  <a:gd name="T3" fmla="*/ 23 h 42"/>
                  <a:gd name="T4" fmla="*/ 7 w 17"/>
                  <a:gd name="T5" fmla="*/ 37 h 42"/>
                  <a:gd name="T6" fmla="*/ 3 w 17"/>
                  <a:gd name="T7" fmla="*/ 41 h 42"/>
                  <a:gd name="T8" fmla="*/ 3 w 17"/>
                  <a:gd name="T9" fmla="*/ 21 h 42"/>
                  <a:gd name="T10" fmla="*/ 2 w 17"/>
                  <a:gd name="T11" fmla="*/ 23 h 42"/>
                  <a:gd name="T12" fmla="*/ 1 w 17"/>
                  <a:gd name="T13" fmla="*/ 30 h 42"/>
                  <a:gd name="T14" fmla="*/ 0 w 17"/>
                  <a:gd name="T15" fmla="*/ 23 h 42"/>
                  <a:gd name="T16" fmla="*/ 2 w 17"/>
                  <a:gd name="T17" fmla="*/ 11 h 42"/>
                  <a:gd name="T18" fmla="*/ 7 w 17"/>
                  <a:gd name="T19" fmla="*/ 0 h 42"/>
                  <a:gd name="T20" fmla="*/ 14 w 17"/>
                  <a:gd name="T21" fmla="*/ 1 h 42"/>
                  <a:gd name="T22" fmla="*/ 0 w 17"/>
                  <a:gd name="T23" fmla="*/ 0 h 42"/>
                  <a:gd name="T24" fmla="*/ 17 w 17"/>
                  <a:gd name="T25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T22" t="T23" r="T24" b="T25"/>
                <a:pathLst>
                  <a:path w="17" h="42">
                    <a:moveTo>
                      <a:pt x="14" y="1"/>
                    </a:moveTo>
                    <a:lnTo>
                      <a:pt x="16" y="23"/>
                    </a:lnTo>
                    <a:lnTo>
                      <a:pt x="7" y="37"/>
                    </a:lnTo>
                    <a:lnTo>
                      <a:pt x="3" y="41"/>
                    </a:lnTo>
                    <a:lnTo>
                      <a:pt x="3" y="21"/>
                    </a:lnTo>
                    <a:lnTo>
                      <a:pt x="2" y="23"/>
                    </a:lnTo>
                    <a:lnTo>
                      <a:pt x="1" y="30"/>
                    </a:lnTo>
                    <a:lnTo>
                      <a:pt x="0" y="23"/>
                    </a:lnTo>
                    <a:lnTo>
                      <a:pt x="2" y="11"/>
                    </a:lnTo>
                    <a:lnTo>
                      <a:pt x="7" y="0"/>
                    </a:lnTo>
                    <a:lnTo>
                      <a:pt x="14" y="1"/>
                    </a:lnTo>
                  </a:path>
                </a:pathLst>
              </a:custGeom>
              <a:solidFill>
                <a:srgbClr val="FF804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229" name="AutoShape 109"/>
              <p:cNvSpPr>
                <a:spLocks noChangeArrowheads="1"/>
              </p:cNvSpPr>
              <p:nvPr/>
            </p:nvSpPr>
            <p:spPr bwMode="auto">
              <a:xfrm>
                <a:off x="2042" y="3799"/>
                <a:ext cx="101" cy="335"/>
              </a:xfrm>
              <a:custGeom>
                <a:avLst/>
                <a:gdLst>
                  <a:gd name="T0" fmla="*/ 98 w 101"/>
                  <a:gd name="T1" fmla="*/ 0 h 335"/>
                  <a:gd name="T2" fmla="*/ 100 w 101"/>
                  <a:gd name="T3" fmla="*/ 182 h 335"/>
                  <a:gd name="T4" fmla="*/ 98 w 101"/>
                  <a:gd name="T5" fmla="*/ 317 h 335"/>
                  <a:gd name="T6" fmla="*/ 69 w 101"/>
                  <a:gd name="T7" fmla="*/ 322 h 335"/>
                  <a:gd name="T8" fmla="*/ 64 w 101"/>
                  <a:gd name="T9" fmla="*/ 213 h 335"/>
                  <a:gd name="T10" fmla="*/ 68 w 101"/>
                  <a:gd name="T11" fmla="*/ 202 h 335"/>
                  <a:gd name="T12" fmla="*/ 64 w 101"/>
                  <a:gd name="T13" fmla="*/ 196 h 335"/>
                  <a:gd name="T14" fmla="*/ 64 w 101"/>
                  <a:gd name="T15" fmla="*/ 128 h 335"/>
                  <a:gd name="T16" fmla="*/ 57 w 101"/>
                  <a:gd name="T17" fmla="*/ 150 h 335"/>
                  <a:gd name="T18" fmla="*/ 40 w 101"/>
                  <a:gd name="T19" fmla="*/ 241 h 335"/>
                  <a:gd name="T20" fmla="*/ 25 w 101"/>
                  <a:gd name="T21" fmla="*/ 334 h 335"/>
                  <a:gd name="T22" fmla="*/ 0 w 101"/>
                  <a:gd name="T23" fmla="*/ 334 h 335"/>
                  <a:gd name="T24" fmla="*/ 11 w 101"/>
                  <a:gd name="T25" fmla="*/ 209 h 335"/>
                  <a:gd name="T26" fmla="*/ 16 w 101"/>
                  <a:gd name="T27" fmla="*/ 102 h 335"/>
                  <a:gd name="T28" fmla="*/ 14 w 101"/>
                  <a:gd name="T29" fmla="*/ 2 h 335"/>
                  <a:gd name="T30" fmla="*/ 98 w 101"/>
                  <a:gd name="T31" fmla="*/ 0 h 335"/>
                  <a:gd name="T32" fmla="*/ 0 w 101"/>
                  <a:gd name="T33" fmla="*/ 0 h 335"/>
                  <a:gd name="T34" fmla="*/ 101 w 101"/>
                  <a:gd name="T35" fmla="*/ 335 h 3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T32" t="T33" r="T34" b="T35"/>
                <a:pathLst>
                  <a:path w="101" h="335">
                    <a:moveTo>
                      <a:pt x="98" y="0"/>
                    </a:moveTo>
                    <a:lnTo>
                      <a:pt x="100" y="182"/>
                    </a:lnTo>
                    <a:lnTo>
                      <a:pt x="98" y="317"/>
                    </a:lnTo>
                    <a:lnTo>
                      <a:pt x="69" y="322"/>
                    </a:lnTo>
                    <a:lnTo>
                      <a:pt x="64" y="213"/>
                    </a:lnTo>
                    <a:lnTo>
                      <a:pt x="68" y="202"/>
                    </a:lnTo>
                    <a:lnTo>
                      <a:pt x="64" y="196"/>
                    </a:lnTo>
                    <a:lnTo>
                      <a:pt x="64" y="128"/>
                    </a:lnTo>
                    <a:lnTo>
                      <a:pt x="57" y="150"/>
                    </a:lnTo>
                    <a:lnTo>
                      <a:pt x="40" y="241"/>
                    </a:lnTo>
                    <a:lnTo>
                      <a:pt x="25" y="334"/>
                    </a:lnTo>
                    <a:lnTo>
                      <a:pt x="0" y="334"/>
                    </a:lnTo>
                    <a:lnTo>
                      <a:pt x="11" y="209"/>
                    </a:lnTo>
                    <a:lnTo>
                      <a:pt x="16" y="102"/>
                    </a:lnTo>
                    <a:lnTo>
                      <a:pt x="14" y="2"/>
                    </a:lnTo>
                    <a:lnTo>
                      <a:pt x="98" y="0"/>
                    </a:lnTo>
                  </a:path>
                </a:pathLst>
              </a:custGeom>
              <a:solidFill>
                <a:srgbClr val="80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230" name="AutoShape 110"/>
              <p:cNvSpPr>
                <a:spLocks noChangeArrowheads="1"/>
              </p:cNvSpPr>
              <p:nvPr/>
            </p:nvSpPr>
            <p:spPr bwMode="auto">
              <a:xfrm>
                <a:off x="2025" y="3643"/>
                <a:ext cx="130" cy="255"/>
              </a:xfrm>
              <a:custGeom>
                <a:avLst/>
                <a:gdLst>
                  <a:gd name="T0" fmla="*/ 87 w 130"/>
                  <a:gd name="T1" fmla="*/ 3 h 255"/>
                  <a:gd name="T2" fmla="*/ 125 w 130"/>
                  <a:gd name="T3" fmla="*/ 34 h 255"/>
                  <a:gd name="T4" fmla="*/ 128 w 130"/>
                  <a:gd name="T5" fmla="*/ 115 h 255"/>
                  <a:gd name="T6" fmla="*/ 129 w 130"/>
                  <a:gd name="T7" fmla="*/ 156 h 255"/>
                  <a:gd name="T8" fmla="*/ 127 w 130"/>
                  <a:gd name="T9" fmla="*/ 254 h 255"/>
                  <a:gd name="T10" fmla="*/ 117 w 130"/>
                  <a:gd name="T11" fmla="*/ 254 h 255"/>
                  <a:gd name="T12" fmla="*/ 114 w 130"/>
                  <a:gd name="T13" fmla="*/ 154 h 255"/>
                  <a:gd name="T14" fmla="*/ 31 w 130"/>
                  <a:gd name="T15" fmla="*/ 154 h 255"/>
                  <a:gd name="T16" fmla="*/ 29 w 130"/>
                  <a:gd name="T17" fmla="*/ 129 h 255"/>
                  <a:gd name="T18" fmla="*/ 26 w 130"/>
                  <a:gd name="T19" fmla="*/ 147 h 255"/>
                  <a:gd name="T20" fmla="*/ 32 w 130"/>
                  <a:gd name="T21" fmla="*/ 184 h 255"/>
                  <a:gd name="T22" fmla="*/ 37 w 130"/>
                  <a:gd name="T23" fmla="*/ 241 h 255"/>
                  <a:gd name="T24" fmla="*/ 23 w 130"/>
                  <a:gd name="T25" fmla="*/ 245 h 255"/>
                  <a:gd name="T26" fmla="*/ 0 w 130"/>
                  <a:gd name="T27" fmla="*/ 145 h 255"/>
                  <a:gd name="T28" fmla="*/ 15 w 130"/>
                  <a:gd name="T29" fmla="*/ 28 h 255"/>
                  <a:gd name="T30" fmla="*/ 59 w 130"/>
                  <a:gd name="T31" fmla="*/ 0 h 255"/>
                  <a:gd name="T32" fmla="*/ 78 w 130"/>
                  <a:gd name="T33" fmla="*/ 13 h 255"/>
                  <a:gd name="T34" fmla="*/ 87 w 130"/>
                  <a:gd name="T35" fmla="*/ 3 h 255"/>
                  <a:gd name="T36" fmla="*/ 0 w 130"/>
                  <a:gd name="T37" fmla="*/ 0 h 255"/>
                  <a:gd name="T38" fmla="*/ 130 w 130"/>
                  <a:gd name="T39" fmla="*/ 255 h 2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T36" t="T37" r="T38" b="T39"/>
                <a:pathLst>
                  <a:path w="130" h="255">
                    <a:moveTo>
                      <a:pt x="87" y="3"/>
                    </a:moveTo>
                    <a:lnTo>
                      <a:pt x="125" y="34"/>
                    </a:lnTo>
                    <a:lnTo>
                      <a:pt x="128" y="115"/>
                    </a:lnTo>
                    <a:lnTo>
                      <a:pt x="129" y="156"/>
                    </a:lnTo>
                    <a:lnTo>
                      <a:pt x="127" y="254"/>
                    </a:lnTo>
                    <a:lnTo>
                      <a:pt x="117" y="254"/>
                    </a:lnTo>
                    <a:lnTo>
                      <a:pt x="114" y="154"/>
                    </a:lnTo>
                    <a:lnTo>
                      <a:pt x="31" y="154"/>
                    </a:lnTo>
                    <a:lnTo>
                      <a:pt x="29" y="129"/>
                    </a:lnTo>
                    <a:lnTo>
                      <a:pt x="26" y="147"/>
                    </a:lnTo>
                    <a:lnTo>
                      <a:pt x="32" y="184"/>
                    </a:lnTo>
                    <a:lnTo>
                      <a:pt x="37" y="241"/>
                    </a:lnTo>
                    <a:lnTo>
                      <a:pt x="23" y="245"/>
                    </a:lnTo>
                    <a:lnTo>
                      <a:pt x="0" y="145"/>
                    </a:lnTo>
                    <a:lnTo>
                      <a:pt x="15" y="28"/>
                    </a:lnTo>
                    <a:lnTo>
                      <a:pt x="59" y="0"/>
                    </a:lnTo>
                    <a:lnTo>
                      <a:pt x="78" y="13"/>
                    </a:lnTo>
                    <a:lnTo>
                      <a:pt x="87" y="3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231" name="AutoShape 111"/>
              <p:cNvSpPr>
                <a:spLocks noChangeArrowheads="1"/>
              </p:cNvSpPr>
              <p:nvPr/>
            </p:nvSpPr>
            <p:spPr bwMode="auto">
              <a:xfrm>
                <a:off x="2047" y="3887"/>
                <a:ext cx="17" cy="40"/>
              </a:xfrm>
              <a:custGeom>
                <a:avLst/>
                <a:gdLst>
                  <a:gd name="T0" fmla="*/ 11 w 17"/>
                  <a:gd name="T1" fmla="*/ 0 h 40"/>
                  <a:gd name="T2" fmla="*/ 16 w 17"/>
                  <a:gd name="T3" fmla="*/ 21 h 40"/>
                  <a:gd name="T4" fmla="*/ 7 w 17"/>
                  <a:gd name="T5" fmla="*/ 39 h 40"/>
                  <a:gd name="T6" fmla="*/ 5 w 17"/>
                  <a:gd name="T7" fmla="*/ 37 h 40"/>
                  <a:gd name="T8" fmla="*/ 0 w 17"/>
                  <a:gd name="T9" fmla="*/ 35 h 40"/>
                  <a:gd name="T10" fmla="*/ 2 w 17"/>
                  <a:gd name="T11" fmla="*/ 29 h 40"/>
                  <a:gd name="T12" fmla="*/ 2 w 17"/>
                  <a:gd name="T13" fmla="*/ 22 h 40"/>
                  <a:gd name="T14" fmla="*/ 0 w 17"/>
                  <a:gd name="T15" fmla="*/ 14 h 40"/>
                  <a:gd name="T16" fmla="*/ 2 w 17"/>
                  <a:gd name="T17" fmla="*/ 1 h 40"/>
                  <a:gd name="T18" fmla="*/ 11 w 17"/>
                  <a:gd name="T19" fmla="*/ 0 h 40"/>
                  <a:gd name="T20" fmla="*/ 0 w 17"/>
                  <a:gd name="T21" fmla="*/ 0 h 40"/>
                  <a:gd name="T22" fmla="*/ 17 w 17"/>
                  <a:gd name="T23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17" h="40">
                    <a:moveTo>
                      <a:pt x="11" y="0"/>
                    </a:moveTo>
                    <a:lnTo>
                      <a:pt x="16" y="21"/>
                    </a:lnTo>
                    <a:lnTo>
                      <a:pt x="7" y="39"/>
                    </a:lnTo>
                    <a:lnTo>
                      <a:pt x="5" y="37"/>
                    </a:lnTo>
                    <a:lnTo>
                      <a:pt x="0" y="35"/>
                    </a:lnTo>
                    <a:lnTo>
                      <a:pt x="2" y="29"/>
                    </a:lnTo>
                    <a:lnTo>
                      <a:pt x="2" y="22"/>
                    </a:lnTo>
                    <a:lnTo>
                      <a:pt x="0" y="14"/>
                    </a:lnTo>
                    <a:lnTo>
                      <a:pt x="2" y="1"/>
                    </a:lnTo>
                    <a:lnTo>
                      <a:pt x="11" y="0"/>
                    </a:lnTo>
                  </a:path>
                </a:pathLst>
              </a:custGeom>
              <a:solidFill>
                <a:srgbClr val="FF804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5232" name="Group 112"/>
              <p:cNvGrpSpPr>
                <a:grpSpLocks/>
              </p:cNvGrpSpPr>
              <p:nvPr/>
            </p:nvGrpSpPr>
            <p:grpSpPr bwMode="auto">
              <a:xfrm>
                <a:off x="2057" y="3647"/>
                <a:ext cx="84" cy="160"/>
                <a:chOff x="2057" y="3647"/>
                <a:chExt cx="84" cy="160"/>
              </a:xfrm>
            </p:grpSpPr>
            <p:grpSp>
              <p:nvGrpSpPr>
                <p:cNvPr id="5233" name="Group 113"/>
                <p:cNvGrpSpPr>
                  <a:grpSpLocks/>
                </p:cNvGrpSpPr>
                <p:nvPr/>
              </p:nvGrpSpPr>
              <p:grpSpPr bwMode="auto">
                <a:xfrm>
                  <a:off x="2057" y="3647"/>
                  <a:ext cx="84" cy="160"/>
                  <a:chOff x="2057" y="3647"/>
                  <a:chExt cx="84" cy="160"/>
                </a:xfrm>
              </p:grpSpPr>
              <p:grpSp>
                <p:nvGrpSpPr>
                  <p:cNvPr id="5234" name="Group 114"/>
                  <p:cNvGrpSpPr>
                    <a:grpSpLocks/>
                  </p:cNvGrpSpPr>
                  <p:nvPr/>
                </p:nvGrpSpPr>
                <p:grpSpPr bwMode="auto">
                  <a:xfrm>
                    <a:off x="2057" y="3800"/>
                    <a:ext cx="84" cy="7"/>
                    <a:chOff x="2057" y="3800"/>
                    <a:chExt cx="84" cy="7"/>
                  </a:xfrm>
                </p:grpSpPr>
                <p:sp>
                  <p:nvSpPr>
                    <p:cNvPr id="5235" name="Line 115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2056" y="3808"/>
                      <a:ext cx="87" cy="1"/>
                    </a:xfrm>
                    <a:prstGeom prst="line">
                      <a:avLst/>
                    </a:prstGeom>
                    <a:noFill/>
                    <a:ln w="12600">
                      <a:solidFill>
                        <a:srgbClr val="808080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236" name="Line 116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2056" y="3800"/>
                      <a:ext cx="87" cy="1"/>
                    </a:xfrm>
                    <a:prstGeom prst="line">
                      <a:avLst/>
                    </a:prstGeom>
                    <a:noFill/>
                    <a:ln w="12600">
                      <a:solidFill>
                        <a:srgbClr val="808080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pt-BR"/>
                    </a:p>
                  </p:txBody>
                </p:sp>
              </p:grpSp>
              <p:sp>
                <p:nvSpPr>
                  <p:cNvPr id="5237" name="AutoShape 117"/>
                  <p:cNvSpPr>
                    <a:spLocks noChangeArrowheads="1"/>
                  </p:cNvSpPr>
                  <p:nvPr/>
                </p:nvSpPr>
                <p:spPr bwMode="auto">
                  <a:xfrm>
                    <a:off x="2079" y="3647"/>
                    <a:ext cx="40" cy="25"/>
                  </a:xfrm>
                  <a:custGeom>
                    <a:avLst/>
                    <a:gdLst>
                      <a:gd name="T0" fmla="*/ 39 w 40"/>
                      <a:gd name="T1" fmla="*/ 3 h 25"/>
                      <a:gd name="T2" fmla="*/ 37 w 40"/>
                      <a:gd name="T3" fmla="*/ 24 h 25"/>
                      <a:gd name="T4" fmla="*/ 27 w 40"/>
                      <a:gd name="T5" fmla="*/ 9 h 25"/>
                      <a:gd name="T6" fmla="*/ 19 w 40"/>
                      <a:gd name="T7" fmla="*/ 24 h 25"/>
                      <a:gd name="T8" fmla="*/ 0 w 40"/>
                      <a:gd name="T9" fmla="*/ 0 h 25"/>
                      <a:gd name="T10" fmla="*/ 0 w 40"/>
                      <a:gd name="T11" fmla="*/ 0 h 25"/>
                      <a:gd name="T12" fmla="*/ 40 w 40"/>
                      <a:gd name="T13" fmla="*/ 25 h 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40" h="25">
                        <a:moveTo>
                          <a:pt x="39" y="3"/>
                        </a:moveTo>
                        <a:lnTo>
                          <a:pt x="37" y="24"/>
                        </a:lnTo>
                        <a:lnTo>
                          <a:pt x="27" y="9"/>
                        </a:lnTo>
                        <a:lnTo>
                          <a:pt x="19" y="24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sp>
              <p:nvSpPr>
                <p:cNvPr id="5238" name="Line 118"/>
                <p:cNvSpPr>
                  <a:spLocks noChangeShapeType="1"/>
                </p:cNvSpPr>
                <p:nvPr/>
              </p:nvSpPr>
              <p:spPr bwMode="auto">
                <a:xfrm>
                  <a:off x="2106" y="3659"/>
                  <a:ext cx="1" cy="148"/>
                </a:xfrm>
                <a:prstGeom prst="line">
                  <a:avLst/>
                </a:prstGeom>
                <a:noFill/>
                <a:ln w="1260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5239" name="Group 119"/>
              <p:cNvGrpSpPr>
                <a:grpSpLocks/>
              </p:cNvGrpSpPr>
              <p:nvPr/>
            </p:nvGrpSpPr>
            <p:grpSpPr bwMode="auto">
              <a:xfrm>
                <a:off x="2075" y="3565"/>
                <a:ext cx="59" cy="86"/>
                <a:chOff x="2075" y="3565"/>
                <a:chExt cx="59" cy="86"/>
              </a:xfrm>
            </p:grpSpPr>
            <p:grpSp>
              <p:nvGrpSpPr>
                <p:cNvPr id="5240" name="Group 120"/>
                <p:cNvGrpSpPr>
                  <a:grpSpLocks/>
                </p:cNvGrpSpPr>
                <p:nvPr/>
              </p:nvGrpSpPr>
              <p:grpSpPr bwMode="auto">
                <a:xfrm>
                  <a:off x="2078" y="3569"/>
                  <a:ext cx="56" cy="82"/>
                  <a:chOff x="2078" y="3569"/>
                  <a:chExt cx="56" cy="82"/>
                </a:xfrm>
              </p:grpSpPr>
              <p:sp>
                <p:nvSpPr>
                  <p:cNvPr id="5241" name="AutoShape 121"/>
                  <p:cNvSpPr>
                    <a:spLocks noChangeArrowheads="1"/>
                  </p:cNvSpPr>
                  <p:nvPr/>
                </p:nvSpPr>
                <p:spPr bwMode="auto">
                  <a:xfrm>
                    <a:off x="2078" y="3569"/>
                    <a:ext cx="48" cy="83"/>
                  </a:xfrm>
                  <a:custGeom>
                    <a:avLst/>
                    <a:gdLst>
                      <a:gd name="T0" fmla="*/ 45 w 48"/>
                      <a:gd name="T1" fmla="*/ 15 h 83"/>
                      <a:gd name="T2" fmla="*/ 46 w 48"/>
                      <a:gd name="T3" fmla="*/ 23 h 83"/>
                      <a:gd name="T4" fmla="*/ 46 w 48"/>
                      <a:gd name="T5" fmla="*/ 26 h 83"/>
                      <a:gd name="T6" fmla="*/ 45 w 48"/>
                      <a:gd name="T7" fmla="*/ 29 h 83"/>
                      <a:gd name="T8" fmla="*/ 47 w 48"/>
                      <a:gd name="T9" fmla="*/ 35 h 83"/>
                      <a:gd name="T10" fmla="*/ 46 w 48"/>
                      <a:gd name="T11" fmla="*/ 45 h 83"/>
                      <a:gd name="T12" fmla="*/ 45 w 48"/>
                      <a:gd name="T13" fmla="*/ 50 h 83"/>
                      <a:gd name="T14" fmla="*/ 43 w 48"/>
                      <a:gd name="T15" fmla="*/ 54 h 83"/>
                      <a:gd name="T16" fmla="*/ 42 w 48"/>
                      <a:gd name="T17" fmla="*/ 59 h 83"/>
                      <a:gd name="T18" fmla="*/ 40 w 48"/>
                      <a:gd name="T19" fmla="*/ 64 h 83"/>
                      <a:gd name="T20" fmla="*/ 37 w 48"/>
                      <a:gd name="T21" fmla="*/ 65 h 83"/>
                      <a:gd name="T22" fmla="*/ 33 w 48"/>
                      <a:gd name="T23" fmla="*/ 66 h 83"/>
                      <a:gd name="T24" fmla="*/ 33 w 48"/>
                      <a:gd name="T25" fmla="*/ 70 h 83"/>
                      <a:gd name="T26" fmla="*/ 33 w 48"/>
                      <a:gd name="T27" fmla="*/ 72 h 83"/>
                      <a:gd name="T28" fmla="*/ 26 w 48"/>
                      <a:gd name="T29" fmla="*/ 82 h 83"/>
                      <a:gd name="T30" fmla="*/ 7 w 48"/>
                      <a:gd name="T31" fmla="*/ 70 h 83"/>
                      <a:gd name="T32" fmla="*/ 7 w 48"/>
                      <a:gd name="T33" fmla="*/ 47 h 83"/>
                      <a:gd name="T34" fmla="*/ 4 w 48"/>
                      <a:gd name="T35" fmla="*/ 41 h 83"/>
                      <a:gd name="T36" fmla="*/ 2 w 48"/>
                      <a:gd name="T37" fmla="*/ 36 h 83"/>
                      <a:gd name="T38" fmla="*/ 1 w 48"/>
                      <a:gd name="T39" fmla="*/ 29 h 83"/>
                      <a:gd name="T40" fmla="*/ 0 w 48"/>
                      <a:gd name="T41" fmla="*/ 24 h 83"/>
                      <a:gd name="T42" fmla="*/ 1 w 48"/>
                      <a:gd name="T43" fmla="*/ 20 h 83"/>
                      <a:gd name="T44" fmla="*/ 1 w 48"/>
                      <a:gd name="T45" fmla="*/ 14 h 83"/>
                      <a:gd name="T46" fmla="*/ 2 w 48"/>
                      <a:gd name="T47" fmla="*/ 10 h 83"/>
                      <a:gd name="T48" fmla="*/ 4 w 48"/>
                      <a:gd name="T49" fmla="*/ 7 h 83"/>
                      <a:gd name="T50" fmla="*/ 7 w 48"/>
                      <a:gd name="T51" fmla="*/ 4 h 83"/>
                      <a:gd name="T52" fmla="*/ 10 w 48"/>
                      <a:gd name="T53" fmla="*/ 2 h 83"/>
                      <a:gd name="T54" fmla="*/ 14 w 48"/>
                      <a:gd name="T55" fmla="*/ 2 h 83"/>
                      <a:gd name="T56" fmla="*/ 19 w 48"/>
                      <a:gd name="T57" fmla="*/ 1 h 83"/>
                      <a:gd name="T58" fmla="*/ 24 w 48"/>
                      <a:gd name="T59" fmla="*/ 0 h 83"/>
                      <a:gd name="T60" fmla="*/ 29 w 48"/>
                      <a:gd name="T61" fmla="*/ 1 h 83"/>
                      <a:gd name="T62" fmla="*/ 35 w 48"/>
                      <a:gd name="T63" fmla="*/ 2 h 83"/>
                      <a:gd name="T64" fmla="*/ 38 w 48"/>
                      <a:gd name="T65" fmla="*/ 5 h 83"/>
                      <a:gd name="T66" fmla="*/ 41 w 48"/>
                      <a:gd name="T67" fmla="*/ 7 h 83"/>
                      <a:gd name="T68" fmla="*/ 43 w 48"/>
                      <a:gd name="T69" fmla="*/ 11 h 83"/>
                      <a:gd name="T70" fmla="*/ 45 w 48"/>
                      <a:gd name="T71" fmla="*/ 15 h 83"/>
                      <a:gd name="T72" fmla="*/ 0 w 48"/>
                      <a:gd name="T73" fmla="*/ 0 h 83"/>
                      <a:gd name="T74" fmla="*/ 48 w 48"/>
                      <a:gd name="T75" fmla="*/ 83 h 8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</a:cxnLst>
                    <a:rect l="T72" t="T73" r="T74" b="T75"/>
                    <a:pathLst>
                      <a:path w="48" h="83">
                        <a:moveTo>
                          <a:pt x="45" y="15"/>
                        </a:moveTo>
                        <a:lnTo>
                          <a:pt x="46" y="23"/>
                        </a:lnTo>
                        <a:lnTo>
                          <a:pt x="46" y="26"/>
                        </a:lnTo>
                        <a:lnTo>
                          <a:pt x="45" y="29"/>
                        </a:lnTo>
                        <a:lnTo>
                          <a:pt x="47" y="35"/>
                        </a:lnTo>
                        <a:lnTo>
                          <a:pt x="46" y="45"/>
                        </a:lnTo>
                        <a:lnTo>
                          <a:pt x="45" y="50"/>
                        </a:lnTo>
                        <a:lnTo>
                          <a:pt x="43" y="54"/>
                        </a:lnTo>
                        <a:lnTo>
                          <a:pt x="42" y="59"/>
                        </a:lnTo>
                        <a:lnTo>
                          <a:pt x="40" y="64"/>
                        </a:lnTo>
                        <a:lnTo>
                          <a:pt x="37" y="65"/>
                        </a:lnTo>
                        <a:lnTo>
                          <a:pt x="33" y="66"/>
                        </a:lnTo>
                        <a:lnTo>
                          <a:pt x="33" y="70"/>
                        </a:lnTo>
                        <a:lnTo>
                          <a:pt x="33" y="72"/>
                        </a:lnTo>
                        <a:lnTo>
                          <a:pt x="26" y="82"/>
                        </a:lnTo>
                        <a:lnTo>
                          <a:pt x="7" y="70"/>
                        </a:lnTo>
                        <a:lnTo>
                          <a:pt x="7" y="47"/>
                        </a:lnTo>
                        <a:lnTo>
                          <a:pt x="4" y="41"/>
                        </a:lnTo>
                        <a:lnTo>
                          <a:pt x="2" y="36"/>
                        </a:lnTo>
                        <a:lnTo>
                          <a:pt x="1" y="29"/>
                        </a:lnTo>
                        <a:lnTo>
                          <a:pt x="0" y="24"/>
                        </a:lnTo>
                        <a:lnTo>
                          <a:pt x="1" y="20"/>
                        </a:lnTo>
                        <a:lnTo>
                          <a:pt x="1" y="14"/>
                        </a:lnTo>
                        <a:lnTo>
                          <a:pt x="2" y="10"/>
                        </a:lnTo>
                        <a:lnTo>
                          <a:pt x="4" y="7"/>
                        </a:lnTo>
                        <a:lnTo>
                          <a:pt x="7" y="4"/>
                        </a:lnTo>
                        <a:lnTo>
                          <a:pt x="10" y="2"/>
                        </a:lnTo>
                        <a:lnTo>
                          <a:pt x="14" y="2"/>
                        </a:lnTo>
                        <a:lnTo>
                          <a:pt x="19" y="1"/>
                        </a:lnTo>
                        <a:lnTo>
                          <a:pt x="24" y="0"/>
                        </a:lnTo>
                        <a:lnTo>
                          <a:pt x="29" y="1"/>
                        </a:lnTo>
                        <a:lnTo>
                          <a:pt x="35" y="2"/>
                        </a:lnTo>
                        <a:lnTo>
                          <a:pt x="38" y="5"/>
                        </a:lnTo>
                        <a:lnTo>
                          <a:pt x="41" y="7"/>
                        </a:lnTo>
                        <a:lnTo>
                          <a:pt x="43" y="11"/>
                        </a:lnTo>
                        <a:lnTo>
                          <a:pt x="45" y="15"/>
                        </a:lnTo>
                      </a:path>
                    </a:pathLst>
                  </a:custGeom>
                  <a:solidFill>
                    <a:srgbClr val="FF804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242" name="AutoShape 122"/>
                  <p:cNvSpPr>
                    <a:spLocks noChangeArrowheads="1"/>
                  </p:cNvSpPr>
                  <p:nvPr/>
                </p:nvSpPr>
                <p:spPr bwMode="auto">
                  <a:xfrm>
                    <a:off x="2097" y="3599"/>
                    <a:ext cx="17" cy="17"/>
                  </a:xfrm>
                  <a:custGeom>
                    <a:avLst/>
                    <a:gdLst>
                      <a:gd name="T0" fmla="*/ 13 w 17"/>
                      <a:gd name="T1" fmla="*/ 1 h 17"/>
                      <a:gd name="T2" fmla="*/ 9 w 17"/>
                      <a:gd name="T3" fmla="*/ 0 h 17"/>
                      <a:gd name="T4" fmla="*/ 6 w 17"/>
                      <a:gd name="T5" fmla="*/ 0 h 17"/>
                      <a:gd name="T6" fmla="*/ 2 w 17"/>
                      <a:gd name="T7" fmla="*/ 1 h 17"/>
                      <a:gd name="T8" fmla="*/ 1 w 17"/>
                      <a:gd name="T9" fmla="*/ 1 h 17"/>
                      <a:gd name="T10" fmla="*/ 1 w 17"/>
                      <a:gd name="T11" fmla="*/ 2 h 17"/>
                      <a:gd name="T12" fmla="*/ 0 w 17"/>
                      <a:gd name="T13" fmla="*/ 3 h 17"/>
                      <a:gd name="T14" fmla="*/ 7 w 17"/>
                      <a:gd name="T15" fmla="*/ 4 h 17"/>
                      <a:gd name="T16" fmla="*/ 6 w 17"/>
                      <a:gd name="T17" fmla="*/ 4 h 17"/>
                      <a:gd name="T18" fmla="*/ 2 w 17"/>
                      <a:gd name="T19" fmla="*/ 4 h 17"/>
                      <a:gd name="T20" fmla="*/ 9 w 17"/>
                      <a:gd name="T21" fmla="*/ 4 h 17"/>
                      <a:gd name="T22" fmla="*/ 13 w 17"/>
                      <a:gd name="T23" fmla="*/ 4 h 17"/>
                      <a:gd name="T24" fmla="*/ 14 w 17"/>
                      <a:gd name="T25" fmla="*/ 13 h 17"/>
                      <a:gd name="T26" fmla="*/ 13 w 17"/>
                      <a:gd name="T27" fmla="*/ 15 h 17"/>
                      <a:gd name="T28" fmla="*/ 13 w 17"/>
                      <a:gd name="T29" fmla="*/ 16 h 17"/>
                      <a:gd name="T30" fmla="*/ 16 w 17"/>
                      <a:gd name="T31" fmla="*/ 14 h 17"/>
                      <a:gd name="T32" fmla="*/ 14 w 17"/>
                      <a:gd name="T33" fmla="*/ 4 h 17"/>
                      <a:gd name="T34" fmla="*/ 13 w 17"/>
                      <a:gd name="T35" fmla="*/ 1 h 17"/>
                      <a:gd name="T36" fmla="*/ 0 w 17"/>
                      <a:gd name="T37" fmla="*/ 0 h 17"/>
                      <a:gd name="T38" fmla="*/ 17 w 17"/>
                      <a:gd name="T39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</a:cxnLst>
                    <a:rect l="T36" t="T37" r="T38" b="T39"/>
                    <a:pathLst>
                      <a:path w="17" h="17">
                        <a:moveTo>
                          <a:pt x="13" y="1"/>
                        </a:moveTo>
                        <a:lnTo>
                          <a:pt x="9" y="0"/>
                        </a:lnTo>
                        <a:lnTo>
                          <a:pt x="6" y="0"/>
                        </a:lnTo>
                        <a:lnTo>
                          <a:pt x="2" y="1"/>
                        </a:lnTo>
                        <a:lnTo>
                          <a:pt x="1" y="1"/>
                        </a:lnTo>
                        <a:lnTo>
                          <a:pt x="1" y="2"/>
                        </a:lnTo>
                        <a:lnTo>
                          <a:pt x="0" y="3"/>
                        </a:lnTo>
                        <a:lnTo>
                          <a:pt x="7" y="4"/>
                        </a:lnTo>
                        <a:lnTo>
                          <a:pt x="6" y="4"/>
                        </a:lnTo>
                        <a:lnTo>
                          <a:pt x="2" y="4"/>
                        </a:lnTo>
                        <a:lnTo>
                          <a:pt x="9" y="4"/>
                        </a:lnTo>
                        <a:lnTo>
                          <a:pt x="13" y="4"/>
                        </a:lnTo>
                        <a:lnTo>
                          <a:pt x="14" y="13"/>
                        </a:lnTo>
                        <a:lnTo>
                          <a:pt x="13" y="15"/>
                        </a:lnTo>
                        <a:lnTo>
                          <a:pt x="13" y="16"/>
                        </a:lnTo>
                        <a:lnTo>
                          <a:pt x="16" y="14"/>
                        </a:lnTo>
                        <a:lnTo>
                          <a:pt x="14" y="4"/>
                        </a:lnTo>
                        <a:lnTo>
                          <a:pt x="13" y="1"/>
                        </a:lnTo>
                      </a:path>
                    </a:pathLst>
                  </a:custGeom>
                  <a:solidFill>
                    <a:srgbClr val="80400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243" name="AutoShape 123"/>
                  <p:cNvSpPr>
                    <a:spLocks noChangeArrowheads="1"/>
                  </p:cNvSpPr>
                  <p:nvPr/>
                </p:nvSpPr>
                <p:spPr bwMode="auto">
                  <a:xfrm>
                    <a:off x="2118" y="3599"/>
                    <a:ext cx="17" cy="17"/>
                  </a:xfrm>
                  <a:custGeom>
                    <a:avLst/>
                    <a:gdLst>
                      <a:gd name="T0" fmla="*/ 0 w 17"/>
                      <a:gd name="T1" fmla="*/ 0 h 17"/>
                      <a:gd name="T2" fmla="*/ 10 w 17"/>
                      <a:gd name="T3" fmla="*/ 0 h 17"/>
                      <a:gd name="T4" fmla="*/ 16 w 17"/>
                      <a:gd name="T5" fmla="*/ 0 h 17"/>
                      <a:gd name="T6" fmla="*/ 16 w 17"/>
                      <a:gd name="T7" fmla="*/ 8 h 17"/>
                      <a:gd name="T8" fmla="*/ 16 w 17"/>
                      <a:gd name="T9" fmla="*/ 8 h 17"/>
                      <a:gd name="T10" fmla="*/ 8 w 17"/>
                      <a:gd name="T11" fmla="*/ 8 h 17"/>
                      <a:gd name="T12" fmla="*/ 5 w 17"/>
                      <a:gd name="T13" fmla="*/ 8 h 17"/>
                      <a:gd name="T14" fmla="*/ 10 w 17"/>
                      <a:gd name="T15" fmla="*/ 16 h 17"/>
                      <a:gd name="T16" fmla="*/ 16 w 17"/>
                      <a:gd name="T17" fmla="*/ 16 h 17"/>
                      <a:gd name="T18" fmla="*/ 2 w 17"/>
                      <a:gd name="T19" fmla="*/ 16 h 17"/>
                      <a:gd name="T20" fmla="*/ 0 w 17"/>
                      <a:gd name="T21" fmla="*/ 16 h 17"/>
                      <a:gd name="T22" fmla="*/ 0 w 17"/>
                      <a:gd name="T23" fmla="*/ 0 h 17"/>
                      <a:gd name="T24" fmla="*/ 0 w 17"/>
                      <a:gd name="T25" fmla="*/ 0 h 17"/>
                      <a:gd name="T26" fmla="*/ 17 w 17"/>
                      <a:gd name="T27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T24" t="T25" r="T26" b="T27"/>
                    <a:pathLst>
                      <a:path w="17" h="17">
                        <a:moveTo>
                          <a:pt x="0" y="0"/>
                        </a:moveTo>
                        <a:lnTo>
                          <a:pt x="10" y="0"/>
                        </a:lnTo>
                        <a:lnTo>
                          <a:pt x="16" y="0"/>
                        </a:lnTo>
                        <a:lnTo>
                          <a:pt x="16" y="8"/>
                        </a:lnTo>
                        <a:lnTo>
                          <a:pt x="8" y="8"/>
                        </a:lnTo>
                        <a:lnTo>
                          <a:pt x="5" y="8"/>
                        </a:lnTo>
                        <a:lnTo>
                          <a:pt x="10" y="16"/>
                        </a:lnTo>
                        <a:lnTo>
                          <a:pt x="16" y="16"/>
                        </a:lnTo>
                        <a:lnTo>
                          <a:pt x="2" y="16"/>
                        </a:lnTo>
                        <a:lnTo>
                          <a:pt x="0" y="16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80400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244" name="AutoShape 124"/>
                  <p:cNvSpPr>
                    <a:spLocks noChangeArrowheads="1"/>
                  </p:cNvSpPr>
                  <p:nvPr/>
                </p:nvSpPr>
                <p:spPr bwMode="auto">
                  <a:xfrm>
                    <a:off x="2085" y="3616"/>
                    <a:ext cx="22" cy="24"/>
                  </a:xfrm>
                  <a:custGeom>
                    <a:avLst/>
                    <a:gdLst>
                      <a:gd name="T0" fmla="*/ 4 w 22"/>
                      <a:gd name="T1" fmla="*/ 6 h 24"/>
                      <a:gd name="T2" fmla="*/ 6 w 22"/>
                      <a:gd name="T3" fmla="*/ 12 h 24"/>
                      <a:gd name="T4" fmla="*/ 21 w 22"/>
                      <a:gd name="T5" fmla="*/ 20 h 24"/>
                      <a:gd name="T6" fmla="*/ 13 w 22"/>
                      <a:gd name="T7" fmla="*/ 18 h 24"/>
                      <a:gd name="T8" fmla="*/ 10 w 22"/>
                      <a:gd name="T9" fmla="*/ 17 h 24"/>
                      <a:gd name="T10" fmla="*/ 5 w 22"/>
                      <a:gd name="T11" fmla="*/ 18 h 24"/>
                      <a:gd name="T12" fmla="*/ 2 w 22"/>
                      <a:gd name="T13" fmla="*/ 19 h 24"/>
                      <a:gd name="T14" fmla="*/ 1 w 22"/>
                      <a:gd name="T15" fmla="*/ 23 h 24"/>
                      <a:gd name="T16" fmla="*/ 0 w 22"/>
                      <a:gd name="T17" fmla="*/ 7 h 24"/>
                      <a:gd name="T18" fmla="*/ 1 w 22"/>
                      <a:gd name="T19" fmla="*/ 3 h 24"/>
                      <a:gd name="T20" fmla="*/ 3 w 22"/>
                      <a:gd name="T21" fmla="*/ 0 h 24"/>
                      <a:gd name="T22" fmla="*/ 4 w 22"/>
                      <a:gd name="T23" fmla="*/ 6 h 24"/>
                      <a:gd name="T24" fmla="*/ 0 w 22"/>
                      <a:gd name="T25" fmla="*/ 0 h 24"/>
                      <a:gd name="T26" fmla="*/ 22 w 22"/>
                      <a:gd name="T27" fmla="*/ 24 h 2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T24" t="T25" r="T26" b="T27"/>
                    <a:pathLst>
                      <a:path w="22" h="24">
                        <a:moveTo>
                          <a:pt x="4" y="6"/>
                        </a:moveTo>
                        <a:lnTo>
                          <a:pt x="6" y="12"/>
                        </a:lnTo>
                        <a:lnTo>
                          <a:pt x="21" y="20"/>
                        </a:lnTo>
                        <a:lnTo>
                          <a:pt x="13" y="18"/>
                        </a:lnTo>
                        <a:lnTo>
                          <a:pt x="10" y="17"/>
                        </a:lnTo>
                        <a:lnTo>
                          <a:pt x="5" y="18"/>
                        </a:lnTo>
                        <a:lnTo>
                          <a:pt x="2" y="19"/>
                        </a:lnTo>
                        <a:lnTo>
                          <a:pt x="1" y="23"/>
                        </a:lnTo>
                        <a:lnTo>
                          <a:pt x="0" y="7"/>
                        </a:lnTo>
                        <a:lnTo>
                          <a:pt x="1" y="3"/>
                        </a:lnTo>
                        <a:lnTo>
                          <a:pt x="3" y="0"/>
                        </a:lnTo>
                        <a:lnTo>
                          <a:pt x="4" y="6"/>
                        </a:lnTo>
                      </a:path>
                    </a:pathLst>
                  </a:custGeom>
                  <a:solidFill>
                    <a:srgbClr val="80400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sp>
              <p:nvSpPr>
                <p:cNvPr id="5245" name="AutoShape 125"/>
                <p:cNvSpPr>
                  <a:spLocks noChangeArrowheads="1"/>
                </p:cNvSpPr>
                <p:nvPr/>
              </p:nvSpPr>
              <p:spPr bwMode="auto">
                <a:xfrm>
                  <a:off x="2075" y="3565"/>
                  <a:ext cx="52" cy="59"/>
                </a:xfrm>
                <a:custGeom>
                  <a:avLst/>
                  <a:gdLst>
                    <a:gd name="T0" fmla="*/ 42 w 52"/>
                    <a:gd name="T1" fmla="*/ 4 h 59"/>
                    <a:gd name="T2" fmla="*/ 37 w 52"/>
                    <a:gd name="T3" fmla="*/ 2 h 59"/>
                    <a:gd name="T4" fmla="*/ 34 w 52"/>
                    <a:gd name="T5" fmla="*/ 1 h 59"/>
                    <a:gd name="T6" fmla="*/ 28 w 52"/>
                    <a:gd name="T7" fmla="*/ 0 h 59"/>
                    <a:gd name="T8" fmla="*/ 23 w 52"/>
                    <a:gd name="T9" fmla="*/ 0 h 59"/>
                    <a:gd name="T10" fmla="*/ 18 w 52"/>
                    <a:gd name="T11" fmla="*/ 0 h 59"/>
                    <a:gd name="T12" fmla="*/ 14 w 52"/>
                    <a:gd name="T13" fmla="*/ 1 h 59"/>
                    <a:gd name="T14" fmla="*/ 10 w 52"/>
                    <a:gd name="T15" fmla="*/ 1 h 59"/>
                    <a:gd name="T16" fmla="*/ 7 w 52"/>
                    <a:gd name="T17" fmla="*/ 2 h 59"/>
                    <a:gd name="T18" fmla="*/ 4 w 52"/>
                    <a:gd name="T19" fmla="*/ 4 h 59"/>
                    <a:gd name="T20" fmla="*/ 2 w 52"/>
                    <a:gd name="T21" fmla="*/ 7 h 59"/>
                    <a:gd name="T22" fmla="*/ 1 w 52"/>
                    <a:gd name="T23" fmla="*/ 12 h 59"/>
                    <a:gd name="T24" fmla="*/ 1 w 52"/>
                    <a:gd name="T25" fmla="*/ 18 h 59"/>
                    <a:gd name="T26" fmla="*/ 0 w 52"/>
                    <a:gd name="T27" fmla="*/ 25 h 59"/>
                    <a:gd name="T28" fmla="*/ 1 w 52"/>
                    <a:gd name="T29" fmla="*/ 32 h 59"/>
                    <a:gd name="T30" fmla="*/ 2 w 52"/>
                    <a:gd name="T31" fmla="*/ 38 h 59"/>
                    <a:gd name="T32" fmla="*/ 3 w 52"/>
                    <a:gd name="T33" fmla="*/ 44 h 59"/>
                    <a:gd name="T34" fmla="*/ 4 w 52"/>
                    <a:gd name="T35" fmla="*/ 48 h 59"/>
                    <a:gd name="T36" fmla="*/ 6 w 52"/>
                    <a:gd name="T37" fmla="*/ 51 h 59"/>
                    <a:gd name="T38" fmla="*/ 7 w 52"/>
                    <a:gd name="T39" fmla="*/ 54 h 59"/>
                    <a:gd name="T40" fmla="*/ 9 w 52"/>
                    <a:gd name="T41" fmla="*/ 58 h 59"/>
                    <a:gd name="T42" fmla="*/ 11 w 52"/>
                    <a:gd name="T43" fmla="*/ 58 h 59"/>
                    <a:gd name="T44" fmla="*/ 10 w 52"/>
                    <a:gd name="T45" fmla="*/ 53 h 59"/>
                    <a:gd name="T46" fmla="*/ 12 w 52"/>
                    <a:gd name="T47" fmla="*/ 50 h 59"/>
                    <a:gd name="T48" fmla="*/ 12 w 52"/>
                    <a:gd name="T49" fmla="*/ 48 h 59"/>
                    <a:gd name="T50" fmla="*/ 11 w 52"/>
                    <a:gd name="T51" fmla="*/ 44 h 59"/>
                    <a:gd name="T52" fmla="*/ 10 w 52"/>
                    <a:gd name="T53" fmla="*/ 38 h 59"/>
                    <a:gd name="T54" fmla="*/ 12 w 52"/>
                    <a:gd name="T55" fmla="*/ 36 h 59"/>
                    <a:gd name="T56" fmla="*/ 14 w 52"/>
                    <a:gd name="T57" fmla="*/ 39 h 59"/>
                    <a:gd name="T58" fmla="*/ 16 w 52"/>
                    <a:gd name="T59" fmla="*/ 42 h 59"/>
                    <a:gd name="T60" fmla="*/ 15 w 52"/>
                    <a:gd name="T61" fmla="*/ 36 h 59"/>
                    <a:gd name="T62" fmla="*/ 17 w 52"/>
                    <a:gd name="T63" fmla="*/ 30 h 59"/>
                    <a:gd name="T64" fmla="*/ 17 w 52"/>
                    <a:gd name="T65" fmla="*/ 22 h 59"/>
                    <a:gd name="T66" fmla="*/ 17 w 52"/>
                    <a:gd name="T67" fmla="*/ 18 h 59"/>
                    <a:gd name="T68" fmla="*/ 15 w 52"/>
                    <a:gd name="T69" fmla="*/ 16 h 59"/>
                    <a:gd name="T70" fmla="*/ 19 w 52"/>
                    <a:gd name="T71" fmla="*/ 17 h 59"/>
                    <a:gd name="T72" fmla="*/ 22 w 52"/>
                    <a:gd name="T73" fmla="*/ 19 h 59"/>
                    <a:gd name="T74" fmla="*/ 24 w 52"/>
                    <a:gd name="T75" fmla="*/ 19 h 59"/>
                    <a:gd name="T76" fmla="*/ 29 w 52"/>
                    <a:gd name="T77" fmla="*/ 19 h 59"/>
                    <a:gd name="T78" fmla="*/ 32 w 52"/>
                    <a:gd name="T79" fmla="*/ 21 h 59"/>
                    <a:gd name="T80" fmla="*/ 28 w 52"/>
                    <a:gd name="T81" fmla="*/ 19 h 59"/>
                    <a:gd name="T82" fmla="*/ 31 w 52"/>
                    <a:gd name="T83" fmla="*/ 19 h 59"/>
                    <a:gd name="T84" fmla="*/ 36 w 52"/>
                    <a:gd name="T85" fmla="*/ 19 h 59"/>
                    <a:gd name="T86" fmla="*/ 41 w 52"/>
                    <a:gd name="T87" fmla="*/ 18 h 59"/>
                    <a:gd name="T88" fmla="*/ 46 w 52"/>
                    <a:gd name="T89" fmla="*/ 18 h 59"/>
                    <a:gd name="T90" fmla="*/ 47 w 52"/>
                    <a:gd name="T91" fmla="*/ 22 h 59"/>
                    <a:gd name="T92" fmla="*/ 48 w 52"/>
                    <a:gd name="T93" fmla="*/ 26 h 59"/>
                    <a:gd name="T94" fmla="*/ 50 w 52"/>
                    <a:gd name="T95" fmla="*/ 21 h 59"/>
                    <a:gd name="T96" fmla="*/ 51 w 52"/>
                    <a:gd name="T97" fmla="*/ 14 h 59"/>
                    <a:gd name="T98" fmla="*/ 48 w 52"/>
                    <a:gd name="T99" fmla="*/ 10 h 59"/>
                    <a:gd name="T100" fmla="*/ 45 w 52"/>
                    <a:gd name="T101" fmla="*/ 7 h 59"/>
                    <a:gd name="T102" fmla="*/ 42 w 52"/>
                    <a:gd name="T103" fmla="*/ 4 h 59"/>
                    <a:gd name="T104" fmla="*/ 0 w 52"/>
                    <a:gd name="T105" fmla="*/ 0 h 59"/>
                    <a:gd name="T106" fmla="*/ 52 w 52"/>
                    <a:gd name="T107" fmla="*/ 59 h 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T104" t="T105" r="T106" b="T107"/>
                  <a:pathLst>
                    <a:path w="52" h="59">
                      <a:moveTo>
                        <a:pt x="42" y="4"/>
                      </a:moveTo>
                      <a:lnTo>
                        <a:pt x="37" y="2"/>
                      </a:lnTo>
                      <a:lnTo>
                        <a:pt x="34" y="1"/>
                      </a:lnTo>
                      <a:lnTo>
                        <a:pt x="28" y="0"/>
                      </a:lnTo>
                      <a:lnTo>
                        <a:pt x="23" y="0"/>
                      </a:lnTo>
                      <a:lnTo>
                        <a:pt x="18" y="0"/>
                      </a:lnTo>
                      <a:lnTo>
                        <a:pt x="14" y="1"/>
                      </a:lnTo>
                      <a:lnTo>
                        <a:pt x="10" y="1"/>
                      </a:lnTo>
                      <a:lnTo>
                        <a:pt x="7" y="2"/>
                      </a:lnTo>
                      <a:lnTo>
                        <a:pt x="4" y="4"/>
                      </a:lnTo>
                      <a:lnTo>
                        <a:pt x="2" y="7"/>
                      </a:lnTo>
                      <a:lnTo>
                        <a:pt x="1" y="12"/>
                      </a:lnTo>
                      <a:lnTo>
                        <a:pt x="1" y="18"/>
                      </a:lnTo>
                      <a:lnTo>
                        <a:pt x="0" y="25"/>
                      </a:lnTo>
                      <a:lnTo>
                        <a:pt x="1" y="32"/>
                      </a:lnTo>
                      <a:lnTo>
                        <a:pt x="2" y="38"/>
                      </a:lnTo>
                      <a:lnTo>
                        <a:pt x="3" y="44"/>
                      </a:lnTo>
                      <a:lnTo>
                        <a:pt x="4" y="48"/>
                      </a:lnTo>
                      <a:lnTo>
                        <a:pt x="6" y="51"/>
                      </a:lnTo>
                      <a:lnTo>
                        <a:pt x="7" y="54"/>
                      </a:lnTo>
                      <a:lnTo>
                        <a:pt x="9" y="58"/>
                      </a:lnTo>
                      <a:lnTo>
                        <a:pt x="11" y="58"/>
                      </a:lnTo>
                      <a:lnTo>
                        <a:pt x="10" y="53"/>
                      </a:lnTo>
                      <a:lnTo>
                        <a:pt x="12" y="50"/>
                      </a:lnTo>
                      <a:lnTo>
                        <a:pt x="12" y="48"/>
                      </a:lnTo>
                      <a:lnTo>
                        <a:pt x="11" y="44"/>
                      </a:lnTo>
                      <a:lnTo>
                        <a:pt x="10" y="38"/>
                      </a:lnTo>
                      <a:lnTo>
                        <a:pt x="12" y="36"/>
                      </a:lnTo>
                      <a:lnTo>
                        <a:pt x="14" y="39"/>
                      </a:lnTo>
                      <a:lnTo>
                        <a:pt x="16" y="42"/>
                      </a:lnTo>
                      <a:lnTo>
                        <a:pt x="15" y="36"/>
                      </a:lnTo>
                      <a:lnTo>
                        <a:pt x="17" y="30"/>
                      </a:lnTo>
                      <a:lnTo>
                        <a:pt x="17" y="22"/>
                      </a:lnTo>
                      <a:lnTo>
                        <a:pt x="17" y="18"/>
                      </a:lnTo>
                      <a:lnTo>
                        <a:pt x="15" y="16"/>
                      </a:lnTo>
                      <a:lnTo>
                        <a:pt x="19" y="17"/>
                      </a:lnTo>
                      <a:lnTo>
                        <a:pt x="22" y="19"/>
                      </a:lnTo>
                      <a:lnTo>
                        <a:pt x="24" y="19"/>
                      </a:lnTo>
                      <a:lnTo>
                        <a:pt x="29" y="19"/>
                      </a:lnTo>
                      <a:lnTo>
                        <a:pt x="32" y="21"/>
                      </a:lnTo>
                      <a:lnTo>
                        <a:pt x="28" y="19"/>
                      </a:lnTo>
                      <a:lnTo>
                        <a:pt x="31" y="19"/>
                      </a:lnTo>
                      <a:lnTo>
                        <a:pt x="36" y="19"/>
                      </a:lnTo>
                      <a:lnTo>
                        <a:pt x="41" y="18"/>
                      </a:lnTo>
                      <a:lnTo>
                        <a:pt x="46" y="18"/>
                      </a:lnTo>
                      <a:lnTo>
                        <a:pt x="47" y="22"/>
                      </a:lnTo>
                      <a:lnTo>
                        <a:pt x="48" y="26"/>
                      </a:lnTo>
                      <a:lnTo>
                        <a:pt x="50" y="21"/>
                      </a:lnTo>
                      <a:lnTo>
                        <a:pt x="51" y="14"/>
                      </a:lnTo>
                      <a:lnTo>
                        <a:pt x="48" y="10"/>
                      </a:lnTo>
                      <a:lnTo>
                        <a:pt x="45" y="7"/>
                      </a:lnTo>
                      <a:lnTo>
                        <a:pt x="42" y="4"/>
                      </a:lnTo>
                    </a:path>
                  </a:pathLst>
                </a:custGeom>
                <a:solidFill>
                  <a:srgbClr val="C0802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  <p:grpSp>
          <p:nvGrpSpPr>
            <p:cNvPr id="5246" name="Group 126"/>
            <p:cNvGrpSpPr>
              <a:grpSpLocks/>
            </p:cNvGrpSpPr>
            <p:nvPr/>
          </p:nvGrpSpPr>
          <p:grpSpPr bwMode="auto">
            <a:xfrm>
              <a:off x="1819" y="3587"/>
              <a:ext cx="123" cy="587"/>
              <a:chOff x="1819" y="3587"/>
              <a:chExt cx="123" cy="587"/>
            </a:xfrm>
          </p:grpSpPr>
          <p:grpSp>
            <p:nvGrpSpPr>
              <p:cNvPr id="5247" name="Group 127"/>
              <p:cNvGrpSpPr>
                <a:grpSpLocks/>
              </p:cNvGrpSpPr>
              <p:nvPr/>
            </p:nvGrpSpPr>
            <p:grpSpPr bwMode="auto">
              <a:xfrm>
                <a:off x="1852" y="3587"/>
                <a:ext cx="63" cy="137"/>
                <a:chOff x="1852" y="3587"/>
                <a:chExt cx="63" cy="137"/>
              </a:xfrm>
            </p:grpSpPr>
            <p:sp>
              <p:nvSpPr>
                <p:cNvPr id="5248" name="AutoShape 128"/>
                <p:cNvSpPr>
                  <a:spLocks noChangeArrowheads="1"/>
                </p:cNvSpPr>
                <p:nvPr/>
              </p:nvSpPr>
              <p:spPr bwMode="auto">
                <a:xfrm>
                  <a:off x="1852" y="3587"/>
                  <a:ext cx="64" cy="77"/>
                </a:xfrm>
                <a:custGeom>
                  <a:avLst/>
                  <a:gdLst>
                    <a:gd name="T0" fmla="*/ 37 w 64"/>
                    <a:gd name="T1" fmla="*/ 2 h 77"/>
                    <a:gd name="T2" fmla="*/ 46 w 64"/>
                    <a:gd name="T3" fmla="*/ 5 h 77"/>
                    <a:gd name="T4" fmla="*/ 50 w 64"/>
                    <a:gd name="T5" fmla="*/ 8 h 77"/>
                    <a:gd name="T6" fmla="*/ 54 w 64"/>
                    <a:gd name="T7" fmla="*/ 14 h 77"/>
                    <a:gd name="T8" fmla="*/ 57 w 64"/>
                    <a:gd name="T9" fmla="*/ 24 h 77"/>
                    <a:gd name="T10" fmla="*/ 61 w 64"/>
                    <a:gd name="T11" fmla="*/ 40 h 77"/>
                    <a:gd name="T12" fmla="*/ 63 w 64"/>
                    <a:gd name="T13" fmla="*/ 54 h 77"/>
                    <a:gd name="T14" fmla="*/ 63 w 64"/>
                    <a:gd name="T15" fmla="*/ 60 h 77"/>
                    <a:gd name="T16" fmla="*/ 62 w 64"/>
                    <a:gd name="T17" fmla="*/ 65 h 77"/>
                    <a:gd name="T18" fmla="*/ 61 w 64"/>
                    <a:gd name="T19" fmla="*/ 75 h 77"/>
                    <a:gd name="T20" fmla="*/ 59 w 64"/>
                    <a:gd name="T21" fmla="*/ 74 h 77"/>
                    <a:gd name="T22" fmla="*/ 55 w 64"/>
                    <a:gd name="T23" fmla="*/ 74 h 77"/>
                    <a:gd name="T24" fmla="*/ 50 w 64"/>
                    <a:gd name="T25" fmla="*/ 74 h 77"/>
                    <a:gd name="T26" fmla="*/ 45 w 64"/>
                    <a:gd name="T27" fmla="*/ 75 h 77"/>
                    <a:gd name="T28" fmla="*/ 41 w 64"/>
                    <a:gd name="T29" fmla="*/ 76 h 77"/>
                    <a:gd name="T30" fmla="*/ 41 w 64"/>
                    <a:gd name="T31" fmla="*/ 71 h 77"/>
                    <a:gd name="T32" fmla="*/ 46 w 64"/>
                    <a:gd name="T33" fmla="*/ 60 h 77"/>
                    <a:gd name="T34" fmla="*/ 47 w 64"/>
                    <a:gd name="T35" fmla="*/ 43 h 77"/>
                    <a:gd name="T36" fmla="*/ 46 w 64"/>
                    <a:gd name="T37" fmla="*/ 28 h 77"/>
                    <a:gd name="T38" fmla="*/ 38 w 64"/>
                    <a:gd name="T39" fmla="*/ 19 h 77"/>
                    <a:gd name="T40" fmla="*/ 23 w 64"/>
                    <a:gd name="T41" fmla="*/ 17 h 77"/>
                    <a:gd name="T42" fmla="*/ 15 w 64"/>
                    <a:gd name="T43" fmla="*/ 27 h 77"/>
                    <a:gd name="T44" fmla="*/ 16 w 64"/>
                    <a:gd name="T45" fmla="*/ 59 h 77"/>
                    <a:gd name="T46" fmla="*/ 23 w 64"/>
                    <a:gd name="T47" fmla="*/ 71 h 77"/>
                    <a:gd name="T48" fmla="*/ 23 w 64"/>
                    <a:gd name="T49" fmla="*/ 75 h 77"/>
                    <a:gd name="T50" fmla="*/ 19 w 64"/>
                    <a:gd name="T51" fmla="*/ 75 h 77"/>
                    <a:gd name="T52" fmla="*/ 14 w 64"/>
                    <a:gd name="T53" fmla="*/ 74 h 77"/>
                    <a:gd name="T54" fmla="*/ 10 w 64"/>
                    <a:gd name="T55" fmla="*/ 74 h 77"/>
                    <a:gd name="T56" fmla="*/ 5 w 64"/>
                    <a:gd name="T57" fmla="*/ 76 h 77"/>
                    <a:gd name="T58" fmla="*/ 5 w 64"/>
                    <a:gd name="T59" fmla="*/ 71 h 77"/>
                    <a:gd name="T60" fmla="*/ 2 w 64"/>
                    <a:gd name="T61" fmla="*/ 63 h 77"/>
                    <a:gd name="T62" fmla="*/ 1 w 64"/>
                    <a:gd name="T63" fmla="*/ 56 h 77"/>
                    <a:gd name="T64" fmla="*/ 0 w 64"/>
                    <a:gd name="T65" fmla="*/ 50 h 77"/>
                    <a:gd name="T66" fmla="*/ 1 w 64"/>
                    <a:gd name="T67" fmla="*/ 43 h 77"/>
                    <a:gd name="T68" fmla="*/ 2 w 64"/>
                    <a:gd name="T69" fmla="*/ 39 h 77"/>
                    <a:gd name="T70" fmla="*/ 3 w 64"/>
                    <a:gd name="T71" fmla="*/ 33 h 77"/>
                    <a:gd name="T72" fmla="*/ 5 w 64"/>
                    <a:gd name="T73" fmla="*/ 28 h 77"/>
                    <a:gd name="T74" fmla="*/ 5 w 64"/>
                    <a:gd name="T75" fmla="*/ 24 h 77"/>
                    <a:gd name="T76" fmla="*/ 5 w 64"/>
                    <a:gd name="T77" fmla="*/ 18 h 77"/>
                    <a:gd name="T78" fmla="*/ 7 w 64"/>
                    <a:gd name="T79" fmla="*/ 11 h 77"/>
                    <a:gd name="T80" fmla="*/ 14 w 64"/>
                    <a:gd name="T81" fmla="*/ 5 h 77"/>
                    <a:gd name="T82" fmla="*/ 18 w 64"/>
                    <a:gd name="T83" fmla="*/ 2 h 77"/>
                    <a:gd name="T84" fmla="*/ 25 w 64"/>
                    <a:gd name="T85" fmla="*/ 0 h 77"/>
                    <a:gd name="T86" fmla="*/ 31 w 64"/>
                    <a:gd name="T87" fmla="*/ 0 h 77"/>
                    <a:gd name="T88" fmla="*/ 37 w 64"/>
                    <a:gd name="T89" fmla="*/ 2 h 77"/>
                    <a:gd name="T90" fmla="*/ 0 w 64"/>
                    <a:gd name="T91" fmla="*/ 0 h 77"/>
                    <a:gd name="T92" fmla="*/ 64 w 64"/>
                    <a:gd name="T93" fmla="*/ 77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T90" t="T91" r="T92" b="T93"/>
                  <a:pathLst>
                    <a:path w="64" h="77">
                      <a:moveTo>
                        <a:pt x="37" y="2"/>
                      </a:moveTo>
                      <a:lnTo>
                        <a:pt x="46" y="5"/>
                      </a:lnTo>
                      <a:lnTo>
                        <a:pt x="50" y="8"/>
                      </a:lnTo>
                      <a:lnTo>
                        <a:pt x="54" y="14"/>
                      </a:lnTo>
                      <a:lnTo>
                        <a:pt x="57" y="24"/>
                      </a:lnTo>
                      <a:lnTo>
                        <a:pt x="61" y="40"/>
                      </a:lnTo>
                      <a:lnTo>
                        <a:pt x="63" y="54"/>
                      </a:lnTo>
                      <a:lnTo>
                        <a:pt x="63" y="60"/>
                      </a:lnTo>
                      <a:lnTo>
                        <a:pt x="62" y="65"/>
                      </a:lnTo>
                      <a:lnTo>
                        <a:pt x="61" y="75"/>
                      </a:lnTo>
                      <a:lnTo>
                        <a:pt x="59" y="74"/>
                      </a:lnTo>
                      <a:lnTo>
                        <a:pt x="55" y="74"/>
                      </a:lnTo>
                      <a:lnTo>
                        <a:pt x="50" y="74"/>
                      </a:lnTo>
                      <a:lnTo>
                        <a:pt x="45" y="75"/>
                      </a:lnTo>
                      <a:lnTo>
                        <a:pt x="41" y="76"/>
                      </a:lnTo>
                      <a:lnTo>
                        <a:pt x="41" y="71"/>
                      </a:lnTo>
                      <a:lnTo>
                        <a:pt x="46" y="60"/>
                      </a:lnTo>
                      <a:lnTo>
                        <a:pt x="47" y="43"/>
                      </a:lnTo>
                      <a:lnTo>
                        <a:pt x="46" y="28"/>
                      </a:lnTo>
                      <a:lnTo>
                        <a:pt x="38" y="19"/>
                      </a:lnTo>
                      <a:lnTo>
                        <a:pt x="23" y="17"/>
                      </a:lnTo>
                      <a:lnTo>
                        <a:pt x="15" y="27"/>
                      </a:lnTo>
                      <a:lnTo>
                        <a:pt x="16" y="59"/>
                      </a:lnTo>
                      <a:lnTo>
                        <a:pt x="23" y="71"/>
                      </a:lnTo>
                      <a:lnTo>
                        <a:pt x="23" y="75"/>
                      </a:lnTo>
                      <a:lnTo>
                        <a:pt x="19" y="75"/>
                      </a:lnTo>
                      <a:lnTo>
                        <a:pt x="14" y="74"/>
                      </a:lnTo>
                      <a:lnTo>
                        <a:pt x="10" y="74"/>
                      </a:lnTo>
                      <a:lnTo>
                        <a:pt x="5" y="76"/>
                      </a:lnTo>
                      <a:lnTo>
                        <a:pt x="5" y="71"/>
                      </a:lnTo>
                      <a:lnTo>
                        <a:pt x="2" y="63"/>
                      </a:lnTo>
                      <a:lnTo>
                        <a:pt x="1" y="56"/>
                      </a:lnTo>
                      <a:lnTo>
                        <a:pt x="0" y="50"/>
                      </a:lnTo>
                      <a:lnTo>
                        <a:pt x="1" y="43"/>
                      </a:lnTo>
                      <a:lnTo>
                        <a:pt x="2" y="39"/>
                      </a:lnTo>
                      <a:lnTo>
                        <a:pt x="3" y="33"/>
                      </a:lnTo>
                      <a:lnTo>
                        <a:pt x="5" y="28"/>
                      </a:lnTo>
                      <a:lnTo>
                        <a:pt x="5" y="24"/>
                      </a:lnTo>
                      <a:lnTo>
                        <a:pt x="5" y="18"/>
                      </a:lnTo>
                      <a:lnTo>
                        <a:pt x="7" y="11"/>
                      </a:lnTo>
                      <a:lnTo>
                        <a:pt x="14" y="5"/>
                      </a:lnTo>
                      <a:lnTo>
                        <a:pt x="18" y="2"/>
                      </a:lnTo>
                      <a:lnTo>
                        <a:pt x="25" y="0"/>
                      </a:lnTo>
                      <a:lnTo>
                        <a:pt x="31" y="0"/>
                      </a:lnTo>
                      <a:lnTo>
                        <a:pt x="37" y="2"/>
                      </a:lnTo>
                    </a:path>
                  </a:pathLst>
                </a:custGeom>
                <a:solidFill>
                  <a:srgbClr val="00000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5249" name="AutoShape 129"/>
                <p:cNvSpPr>
                  <a:spLocks noChangeArrowheads="1"/>
                </p:cNvSpPr>
                <p:nvPr/>
              </p:nvSpPr>
              <p:spPr bwMode="auto">
                <a:xfrm>
                  <a:off x="1857" y="3602"/>
                  <a:ext cx="51" cy="123"/>
                </a:xfrm>
                <a:custGeom>
                  <a:avLst/>
                  <a:gdLst>
                    <a:gd name="T0" fmla="*/ 31 w 51"/>
                    <a:gd name="T1" fmla="*/ 2 h 123"/>
                    <a:gd name="T2" fmla="*/ 35 w 51"/>
                    <a:gd name="T3" fmla="*/ 3 h 123"/>
                    <a:gd name="T4" fmla="*/ 38 w 51"/>
                    <a:gd name="T5" fmla="*/ 6 h 123"/>
                    <a:gd name="T6" fmla="*/ 41 w 51"/>
                    <a:gd name="T7" fmla="*/ 10 h 123"/>
                    <a:gd name="T8" fmla="*/ 41 w 51"/>
                    <a:gd name="T9" fmla="*/ 15 h 123"/>
                    <a:gd name="T10" fmla="*/ 42 w 51"/>
                    <a:gd name="T11" fmla="*/ 30 h 123"/>
                    <a:gd name="T12" fmla="*/ 42 w 51"/>
                    <a:gd name="T13" fmla="*/ 36 h 123"/>
                    <a:gd name="T14" fmla="*/ 41 w 51"/>
                    <a:gd name="T15" fmla="*/ 46 h 123"/>
                    <a:gd name="T16" fmla="*/ 39 w 51"/>
                    <a:gd name="T17" fmla="*/ 51 h 123"/>
                    <a:gd name="T18" fmla="*/ 36 w 51"/>
                    <a:gd name="T19" fmla="*/ 58 h 123"/>
                    <a:gd name="T20" fmla="*/ 36 w 51"/>
                    <a:gd name="T21" fmla="*/ 77 h 123"/>
                    <a:gd name="T22" fmla="*/ 50 w 51"/>
                    <a:gd name="T23" fmla="*/ 87 h 123"/>
                    <a:gd name="T24" fmla="*/ 24 w 51"/>
                    <a:gd name="T25" fmla="*/ 122 h 123"/>
                    <a:gd name="T26" fmla="*/ 0 w 51"/>
                    <a:gd name="T27" fmla="*/ 84 h 123"/>
                    <a:gd name="T28" fmla="*/ 17 w 51"/>
                    <a:gd name="T29" fmla="*/ 73 h 123"/>
                    <a:gd name="T30" fmla="*/ 17 w 51"/>
                    <a:gd name="T31" fmla="*/ 58 h 123"/>
                    <a:gd name="T32" fmla="*/ 13 w 51"/>
                    <a:gd name="T33" fmla="*/ 51 h 123"/>
                    <a:gd name="T34" fmla="*/ 11 w 51"/>
                    <a:gd name="T35" fmla="*/ 46 h 123"/>
                    <a:gd name="T36" fmla="*/ 9 w 51"/>
                    <a:gd name="T37" fmla="*/ 40 h 123"/>
                    <a:gd name="T38" fmla="*/ 9 w 51"/>
                    <a:gd name="T39" fmla="*/ 33 h 123"/>
                    <a:gd name="T40" fmla="*/ 9 w 51"/>
                    <a:gd name="T41" fmla="*/ 28 h 123"/>
                    <a:gd name="T42" fmla="*/ 9 w 51"/>
                    <a:gd name="T43" fmla="*/ 20 h 123"/>
                    <a:gd name="T44" fmla="*/ 9 w 51"/>
                    <a:gd name="T45" fmla="*/ 15 h 123"/>
                    <a:gd name="T46" fmla="*/ 10 w 51"/>
                    <a:gd name="T47" fmla="*/ 10 h 123"/>
                    <a:gd name="T48" fmla="*/ 13 w 51"/>
                    <a:gd name="T49" fmla="*/ 5 h 123"/>
                    <a:gd name="T50" fmla="*/ 17 w 51"/>
                    <a:gd name="T51" fmla="*/ 2 h 123"/>
                    <a:gd name="T52" fmla="*/ 21 w 51"/>
                    <a:gd name="T53" fmla="*/ 1 h 123"/>
                    <a:gd name="T54" fmla="*/ 25 w 51"/>
                    <a:gd name="T55" fmla="*/ 0 h 123"/>
                    <a:gd name="T56" fmla="*/ 31 w 51"/>
                    <a:gd name="T57" fmla="*/ 2 h 123"/>
                    <a:gd name="T58" fmla="*/ 0 w 51"/>
                    <a:gd name="T59" fmla="*/ 0 h 123"/>
                    <a:gd name="T60" fmla="*/ 51 w 51"/>
                    <a:gd name="T61" fmla="*/ 123 h 1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T58" t="T59" r="T60" b="T61"/>
                  <a:pathLst>
                    <a:path w="51" h="123">
                      <a:moveTo>
                        <a:pt x="31" y="2"/>
                      </a:moveTo>
                      <a:lnTo>
                        <a:pt x="35" y="3"/>
                      </a:lnTo>
                      <a:lnTo>
                        <a:pt x="38" y="6"/>
                      </a:lnTo>
                      <a:lnTo>
                        <a:pt x="41" y="10"/>
                      </a:lnTo>
                      <a:lnTo>
                        <a:pt x="41" y="15"/>
                      </a:lnTo>
                      <a:lnTo>
                        <a:pt x="42" y="30"/>
                      </a:lnTo>
                      <a:lnTo>
                        <a:pt x="42" y="36"/>
                      </a:lnTo>
                      <a:lnTo>
                        <a:pt x="41" y="46"/>
                      </a:lnTo>
                      <a:lnTo>
                        <a:pt x="39" y="51"/>
                      </a:lnTo>
                      <a:lnTo>
                        <a:pt x="36" y="58"/>
                      </a:lnTo>
                      <a:lnTo>
                        <a:pt x="36" y="77"/>
                      </a:lnTo>
                      <a:lnTo>
                        <a:pt x="50" y="87"/>
                      </a:lnTo>
                      <a:lnTo>
                        <a:pt x="24" y="122"/>
                      </a:lnTo>
                      <a:lnTo>
                        <a:pt x="0" y="84"/>
                      </a:lnTo>
                      <a:lnTo>
                        <a:pt x="17" y="73"/>
                      </a:lnTo>
                      <a:lnTo>
                        <a:pt x="17" y="58"/>
                      </a:lnTo>
                      <a:lnTo>
                        <a:pt x="13" y="51"/>
                      </a:lnTo>
                      <a:lnTo>
                        <a:pt x="11" y="46"/>
                      </a:lnTo>
                      <a:lnTo>
                        <a:pt x="9" y="40"/>
                      </a:lnTo>
                      <a:lnTo>
                        <a:pt x="9" y="33"/>
                      </a:lnTo>
                      <a:lnTo>
                        <a:pt x="9" y="28"/>
                      </a:lnTo>
                      <a:lnTo>
                        <a:pt x="9" y="20"/>
                      </a:lnTo>
                      <a:lnTo>
                        <a:pt x="9" y="15"/>
                      </a:lnTo>
                      <a:lnTo>
                        <a:pt x="10" y="10"/>
                      </a:lnTo>
                      <a:lnTo>
                        <a:pt x="13" y="5"/>
                      </a:lnTo>
                      <a:lnTo>
                        <a:pt x="17" y="2"/>
                      </a:lnTo>
                      <a:lnTo>
                        <a:pt x="21" y="1"/>
                      </a:lnTo>
                      <a:lnTo>
                        <a:pt x="25" y="0"/>
                      </a:lnTo>
                      <a:lnTo>
                        <a:pt x="31" y="2"/>
                      </a:lnTo>
                    </a:path>
                  </a:pathLst>
                </a:custGeom>
                <a:solidFill>
                  <a:srgbClr val="FF808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5250" name="Group 130"/>
              <p:cNvGrpSpPr>
                <a:grpSpLocks/>
              </p:cNvGrpSpPr>
              <p:nvPr/>
            </p:nvGrpSpPr>
            <p:grpSpPr bwMode="auto">
              <a:xfrm>
                <a:off x="1822" y="3872"/>
                <a:ext cx="100" cy="276"/>
                <a:chOff x="1822" y="3872"/>
                <a:chExt cx="100" cy="276"/>
              </a:xfrm>
            </p:grpSpPr>
            <p:grpSp>
              <p:nvGrpSpPr>
                <p:cNvPr id="5251" name="Group 131"/>
                <p:cNvGrpSpPr>
                  <a:grpSpLocks/>
                </p:cNvGrpSpPr>
                <p:nvPr/>
              </p:nvGrpSpPr>
              <p:grpSpPr bwMode="auto">
                <a:xfrm>
                  <a:off x="1822" y="3872"/>
                  <a:ext cx="100" cy="276"/>
                  <a:chOff x="1822" y="3872"/>
                  <a:chExt cx="100" cy="276"/>
                </a:xfrm>
              </p:grpSpPr>
              <p:sp>
                <p:nvSpPr>
                  <p:cNvPr id="5252" name="AutoShape 132"/>
                  <p:cNvSpPr>
                    <a:spLocks noChangeArrowheads="1"/>
                  </p:cNvSpPr>
                  <p:nvPr/>
                </p:nvSpPr>
                <p:spPr bwMode="auto">
                  <a:xfrm>
                    <a:off x="1851" y="3933"/>
                    <a:ext cx="72" cy="216"/>
                  </a:xfrm>
                  <a:custGeom>
                    <a:avLst/>
                    <a:gdLst>
                      <a:gd name="T0" fmla="*/ 58 w 72"/>
                      <a:gd name="T1" fmla="*/ 5 h 216"/>
                      <a:gd name="T2" fmla="*/ 57 w 72"/>
                      <a:gd name="T3" fmla="*/ 66 h 216"/>
                      <a:gd name="T4" fmla="*/ 57 w 72"/>
                      <a:gd name="T5" fmla="*/ 119 h 216"/>
                      <a:gd name="T6" fmla="*/ 54 w 72"/>
                      <a:gd name="T7" fmla="*/ 169 h 216"/>
                      <a:gd name="T8" fmla="*/ 63 w 72"/>
                      <a:gd name="T9" fmla="*/ 191 h 216"/>
                      <a:gd name="T10" fmla="*/ 69 w 72"/>
                      <a:gd name="T11" fmla="*/ 206 h 216"/>
                      <a:gd name="T12" fmla="*/ 71 w 72"/>
                      <a:gd name="T13" fmla="*/ 210 h 216"/>
                      <a:gd name="T14" fmla="*/ 68 w 72"/>
                      <a:gd name="T15" fmla="*/ 215 h 216"/>
                      <a:gd name="T16" fmla="*/ 55 w 72"/>
                      <a:gd name="T17" fmla="*/ 214 h 216"/>
                      <a:gd name="T18" fmla="*/ 44 w 72"/>
                      <a:gd name="T19" fmla="*/ 185 h 216"/>
                      <a:gd name="T20" fmla="*/ 43 w 72"/>
                      <a:gd name="T21" fmla="*/ 167 h 216"/>
                      <a:gd name="T22" fmla="*/ 35 w 72"/>
                      <a:gd name="T23" fmla="*/ 108 h 216"/>
                      <a:gd name="T24" fmla="*/ 34 w 72"/>
                      <a:gd name="T25" fmla="*/ 95 h 216"/>
                      <a:gd name="T26" fmla="*/ 34 w 72"/>
                      <a:gd name="T27" fmla="*/ 122 h 216"/>
                      <a:gd name="T28" fmla="*/ 30 w 72"/>
                      <a:gd name="T29" fmla="*/ 162 h 216"/>
                      <a:gd name="T30" fmla="*/ 32 w 72"/>
                      <a:gd name="T31" fmla="*/ 180 h 216"/>
                      <a:gd name="T32" fmla="*/ 26 w 72"/>
                      <a:gd name="T33" fmla="*/ 199 h 216"/>
                      <a:gd name="T34" fmla="*/ 18 w 72"/>
                      <a:gd name="T35" fmla="*/ 212 h 216"/>
                      <a:gd name="T36" fmla="*/ 7 w 72"/>
                      <a:gd name="T37" fmla="*/ 213 h 216"/>
                      <a:gd name="T38" fmla="*/ 4 w 72"/>
                      <a:gd name="T39" fmla="*/ 208 h 216"/>
                      <a:gd name="T40" fmla="*/ 16 w 72"/>
                      <a:gd name="T41" fmla="*/ 179 h 216"/>
                      <a:gd name="T42" fmla="*/ 17 w 72"/>
                      <a:gd name="T43" fmla="*/ 166 h 216"/>
                      <a:gd name="T44" fmla="*/ 14 w 72"/>
                      <a:gd name="T45" fmla="*/ 138 h 216"/>
                      <a:gd name="T46" fmla="*/ 10 w 72"/>
                      <a:gd name="T47" fmla="*/ 91 h 216"/>
                      <a:gd name="T48" fmla="*/ 0 w 72"/>
                      <a:gd name="T49" fmla="*/ 0 h 216"/>
                      <a:gd name="T50" fmla="*/ 58 w 72"/>
                      <a:gd name="T51" fmla="*/ 5 h 216"/>
                      <a:gd name="T52" fmla="*/ 0 w 72"/>
                      <a:gd name="T53" fmla="*/ 0 h 216"/>
                      <a:gd name="T54" fmla="*/ 72 w 72"/>
                      <a:gd name="T55" fmla="*/ 216 h 21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</a:cxnLst>
                    <a:rect l="T52" t="T53" r="T54" b="T55"/>
                    <a:pathLst>
                      <a:path w="72" h="216">
                        <a:moveTo>
                          <a:pt x="58" y="5"/>
                        </a:moveTo>
                        <a:lnTo>
                          <a:pt x="57" y="66"/>
                        </a:lnTo>
                        <a:lnTo>
                          <a:pt x="57" y="119"/>
                        </a:lnTo>
                        <a:lnTo>
                          <a:pt x="54" y="169"/>
                        </a:lnTo>
                        <a:lnTo>
                          <a:pt x="63" y="191"/>
                        </a:lnTo>
                        <a:lnTo>
                          <a:pt x="69" y="206"/>
                        </a:lnTo>
                        <a:lnTo>
                          <a:pt x="71" y="210"/>
                        </a:lnTo>
                        <a:lnTo>
                          <a:pt x="68" y="215"/>
                        </a:lnTo>
                        <a:lnTo>
                          <a:pt x="55" y="214"/>
                        </a:lnTo>
                        <a:lnTo>
                          <a:pt x="44" y="185"/>
                        </a:lnTo>
                        <a:lnTo>
                          <a:pt x="43" y="167"/>
                        </a:lnTo>
                        <a:lnTo>
                          <a:pt x="35" y="108"/>
                        </a:lnTo>
                        <a:lnTo>
                          <a:pt x="34" y="95"/>
                        </a:lnTo>
                        <a:lnTo>
                          <a:pt x="34" y="122"/>
                        </a:lnTo>
                        <a:lnTo>
                          <a:pt x="30" y="162"/>
                        </a:lnTo>
                        <a:lnTo>
                          <a:pt x="32" y="180"/>
                        </a:lnTo>
                        <a:lnTo>
                          <a:pt x="26" y="199"/>
                        </a:lnTo>
                        <a:lnTo>
                          <a:pt x="18" y="212"/>
                        </a:lnTo>
                        <a:lnTo>
                          <a:pt x="7" y="213"/>
                        </a:lnTo>
                        <a:lnTo>
                          <a:pt x="4" y="208"/>
                        </a:lnTo>
                        <a:lnTo>
                          <a:pt x="16" y="179"/>
                        </a:lnTo>
                        <a:lnTo>
                          <a:pt x="17" y="166"/>
                        </a:lnTo>
                        <a:lnTo>
                          <a:pt x="14" y="138"/>
                        </a:lnTo>
                        <a:lnTo>
                          <a:pt x="10" y="91"/>
                        </a:lnTo>
                        <a:lnTo>
                          <a:pt x="0" y="0"/>
                        </a:lnTo>
                        <a:lnTo>
                          <a:pt x="58" y="5"/>
                        </a:lnTo>
                      </a:path>
                    </a:pathLst>
                  </a:custGeom>
                  <a:solidFill>
                    <a:srgbClr val="FF808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253" name="AutoShape 133"/>
                  <p:cNvSpPr>
                    <a:spLocks noChangeArrowheads="1"/>
                  </p:cNvSpPr>
                  <p:nvPr/>
                </p:nvSpPr>
                <p:spPr bwMode="auto">
                  <a:xfrm>
                    <a:off x="1822" y="3872"/>
                    <a:ext cx="17" cy="25"/>
                  </a:xfrm>
                  <a:custGeom>
                    <a:avLst/>
                    <a:gdLst>
                      <a:gd name="T0" fmla="*/ 0 w 17"/>
                      <a:gd name="T1" fmla="*/ 0 h 25"/>
                      <a:gd name="T2" fmla="*/ 0 w 17"/>
                      <a:gd name="T3" fmla="*/ 12 h 25"/>
                      <a:gd name="T4" fmla="*/ 16 w 17"/>
                      <a:gd name="T5" fmla="*/ 24 h 25"/>
                      <a:gd name="T6" fmla="*/ 8 w 17"/>
                      <a:gd name="T7" fmla="*/ 2 h 25"/>
                      <a:gd name="T8" fmla="*/ 0 w 17"/>
                      <a:gd name="T9" fmla="*/ 0 h 25"/>
                      <a:gd name="T10" fmla="*/ 0 w 17"/>
                      <a:gd name="T11" fmla="*/ 0 h 25"/>
                      <a:gd name="T12" fmla="*/ 17 w 17"/>
                      <a:gd name="T13" fmla="*/ 25 h 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17" h="25">
                        <a:moveTo>
                          <a:pt x="0" y="0"/>
                        </a:moveTo>
                        <a:lnTo>
                          <a:pt x="0" y="12"/>
                        </a:lnTo>
                        <a:lnTo>
                          <a:pt x="16" y="24"/>
                        </a:lnTo>
                        <a:lnTo>
                          <a:pt x="8" y="2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FF808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sp>
              <p:nvSpPr>
                <p:cNvPr id="5254" name="AutoShape 134"/>
                <p:cNvSpPr>
                  <a:spLocks noChangeArrowheads="1"/>
                </p:cNvSpPr>
                <p:nvPr/>
              </p:nvSpPr>
              <p:spPr bwMode="auto">
                <a:xfrm>
                  <a:off x="1882" y="3936"/>
                  <a:ext cx="17" cy="97"/>
                </a:xfrm>
                <a:custGeom>
                  <a:avLst/>
                  <a:gdLst>
                    <a:gd name="T0" fmla="*/ 0 w 17"/>
                    <a:gd name="T1" fmla="*/ 0 h 97"/>
                    <a:gd name="T2" fmla="*/ 0 w 17"/>
                    <a:gd name="T3" fmla="*/ 32 h 97"/>
                    <a:gd name="T4" fmla="*/ 3 w 17"/>
                    <a:gd name="T5" fmla="*/ 51 h 97"/>
                    <a:gd name="T6" fmla="*/ 6 w 17"/>
                    <a:gd name="T7" fmla="*/ 71 h 97"/>
                    <a:gd name="T8" fmla="*/ 16 w 17"/>
                    <a:gd name="T9" fmla="*/ 91 h 97"/>
                    <a:gd name="T10" fmla="*/ 12 w 17"/>
                    <a:gd name="T11" fmla="*/ 96 h 97"/>
                    <a:gd name="T12" fmla="*/ 0 w 17"/>
                    <a:gd name="T13" fmla="*/ 0 h 97"/>
                    <a:gd name="T14" fmla="*/ 0 w 17"/>
                    <a:gd name="T15" fmla="*/ 0 h 97"/>
                    <a:gd name="T16" fmla="*/ 17 w 17"/>
                    <a:gd name="T17" fmla="*/ 97 h 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T14" t="T15" r="T16" b="T17"/>
                  <a:pathLst>
                    <a:path w="17" h="97">
                      <a:moveTo>
                        <a:pt x="0" y="0"/>
                      </a:moveTo>
                      <a:lnTo>
                        <a:pt x="0" y="32"/>
                      </a:lnTo>
                      <a:lnTo>
                        <a:pt x="3" y="51"/>
                      </a:lnTo>
                      <a:lnTo>
                        <a:pt x="6" y="71"/>
                      </a:lnTo>
                      <a:lnTo>
                        <a:pt x="16" y="91"/>
                      </a:lnTo>
                      <a:lnTo>
                        <a:pt x="12" y="96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FF808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5255" name="Group 135"/>
              <p:cNvGrpSpPr>
                <a:grpSpLocks/>
              </p:cNvGrpSpPr>
              <p:nvPr/>
            </p:nvGrpSpPr>
            <p:grpSpPr bwMode="auto">
              <a:xfrm>
                <a:off x="1851" y="4117"/>
                <a:ext cx="75" cy="57"/>
                <a:chOff x="1851" y="4117"/>
                <a:chExt cx="75" cy="57"/>
              </a:xfrm>
            </p:grpSpPr>
            <p:sp>
              <p:nvSpPr>
                <p:cNvPr id="5256" name="AutoShape 136"/>
                <p:cNvSpPr>
                  <a:spLocks noChangeArrowheads="1"/>
                </p:cNvSpPr>
                <p:nvPr/>
              </p:nvSpPr>
              <p:spPr bwMode="auto">
                <a:xfrm>
                  <a:off x="1851" y="4117"/>
                  <a:ext cx="32" cy="55"/>
                </a:xfrm>
                <a:custGeom>
                  <a:avLst/>
                  <a:gdLst>
                    <a:gd name="T0" fmla="*/ 29 w 32"/>
                    <a:gd name="T1" fmla="*/ 0 h 55"/>
                    <a:gd name="T2" fmla="*/ 31 w 32"/>
                    <a:gd name="T3" fmla="*/ 8 h 55"/>
                    <a:gd name="T4" fmla="*/ 31 w 32"/>
                    <a:gd name="T5" fmla="*/ 24 h 55"/>
                    <a:gd name="T6" fmla="*/ 28 w 32"/>
                    <a:gd name="T7" fmla="*/ 18 h 55"/>
                    <a:gd name="T8" fmla="*/ 25 w 32"/>
                    <a:gd name="T9" fmla="*/ 26 h 55"/>
                    <a:gd name="T10" fmla="*/ 23 w 32"/>
                    <a:gd name="T11" fmla="*/ 37 h 55"/>
                    <a:gd name="T12" fmla="*/ 19 w 32"/>
                    <a:gd name="T13" fmla="*/ 47 h 55"/>
                    <a:gd name="T14" fmla="*/ 11 w 32"/>
                    <a:gd name="T15" fmla="*/ 53 h 55"/>
                    <a:gd name="T16" fmla="*/ 6 w 32"/>
                    <a:gd name="T17" fmla="*/ 54 h 55"/>
                    <a:gd name="T18" fmla="*/ 0 w 32"/>
                    <a:gd name="T19" fmla="*/ 53 h 55"/>
                    <a:gd name="T20" fmla="*/ 0 w 32"/>
                    <a:gd name="T21" fmla="*/ 42 h 55"/>
                    <a:gd name="T22" fmla="*/ 4 w 32"/>
                    <a:gd name="T23" fmla="*/ 26 h 55"/>
                    <a:gd name="T24" fmla="*/ 7 w 32"/>
                    <a:gd name="T25" fmla="*/ 30 h 55"/>
                    <a:gd name="T26" fmla="*/ 11 w 32"/>
                    <a:gd name="T27" fmla="*/ 30 h 55"/>
                    <a:gd name="T28" fmla="*/ 17 w 32"/>
                    <a:gd name="T29" fmla="*/ 30 h 55"/>
                    <a:gd name="T30" fmla="*/ 21 w 32"/>
                    <a:gd name="T31" fmla="*/ 22 h 55"/>
                    <a:gd name="T32" fmla="*/ 25 w 32"/>
                    <a:gd name="T33" fmla="*/ 14 h 55"/>
                    <a:gd name="T34" fmla="*/ 29 w 32"/>
                    <a:gd name="T35" fmla="*/ 0 h 55"/>
                    <a:gd name="T36" fmla="*/ 0 w 32"/>
                    <a:gd name="T37" fmla="*/ 0 h 55"/>
                    <a:gd name="T38" fmla="*/ 32 w 32"/>
                    <a:gd name="T39" fmla="*/ 55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T36" t="T37" r="T38" b="T39"/>
                  <a:pathLst>
                    <a:path w="32" h="55">
                      <a:moveTo>
                        <a:pt x="29" y="0"/>
                      </a:moveTo>
                      <a:lnTo>
                        <a:pt x="31" y="8"/>
                      </a:lnTo>
                      <a:lnTo>
                        <a:pt x="31" y="24"/>
                      </a:lnTo>
                      <a:lnTo>
                        <a:pt x="28" y="18"/>
                      </a:lnTo>
                      <a:lnTo>
                        <a:pt x="25" y="26"/>
                      </a:lnTo>
                      <a:lnTo>
                        <a:pt x="23" y="37"/>
                      </a:lnTo>
                      <a:lnTo>
                        <a:pt x="19" y="47"/>
                      </a:lnTo>
                      <a:lnTo>
                        <a:pt x="11" y="53"/>
                      </a:lnTo>
                      <a:lnTo>
                        <a:pt x="6" y="54"/>
                      </a:lnTo>
                      <a:lnTo>
                        <a:pt x="0" y="53"/>
                      </a:lnTo>
                      <a:lnTo>
                        <a:pt x="0" y="42"/>
                      </a:lnTo>
                      <a:lnTo>
                        <a:pt x="4" y="26"/>
                      </a:lnTo>
                      <a:lnTo>
                        <a:pt x="7" y="30"/>
                      </a:lnTo>
                      <a:lnTo>
                        <a:pt x="11" y="30"/>
                      </a:lnTo>
                      <a:lnTo>
                        <a:pt x="17" y="30"/>
                      </a:lnTo>
                      <a:lnTo>
                        <a:pt x="21" y="22"/>
                      </a:lnTo>
                      <a:lnTo>
                        <a:pt x="25" y="14"/>
                      </a:lnTo>
                      <a:lnTo>
                        <a:pt x="29" y="0"/>
                      </a:lnTo>
                    </a:path>
                  </a:pathLst>
                </a:custGeom>
                <a:solidFill>
                  <a:srgbClr val="80808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5257" name="AutoShape 137"/>
                <p:cNvSpPr>
                  <a:spLocks noChangeArrowheads="1"/>
                </p:cNvSpPr>
                <p:nvPr/>
              </p:nvSpPr>
              <p:spPr bwMode="auto">
                <a:xfrm>
                  <a:off x="1897" y="4118"/>
                  <a:ext cx="30" cy="57"/>
                </a:xfrm>
                <a:custGeom>
                  <a:avLst/>
                  <a:gdLst>
                    <a:gd name="T0" fmla="*/ 1 w 30"/>
                    <a:gd name="T1" fmla="*/ 0 h 57"/>
                    <a:gd name="T2" fmla="*/ 0 w 30"/>
                    <a:gd name="T3" fmla="*/ 22 h 57"/>
                    <a:gd name="T4" fmla="*/ 2 w 30"/>
                    <a:gd name="T5" fmla="*/ 17 h 57"/>
                    <a:gd name="T6" fmla="*/ 4 w 30"/>
                    <a:gd name="T7" fmla="*/ 24 h 57"/>
                    <a:gd name="T8" fmla="*/ 6 w 30"/>
                    <a:gd name="T9" fmla="*/ 35 h 57"/>
                    <a:gd name="T10" fmla="*/ 9 w 30"/>
                    <a:gd name="T11" fmla="*/ 43 h 57"/>
                    <a:gd name="T12" fmla="*/ 15 w 30"/>
                    <a:gd name="T13" fmla="*/ 50 h 57"/>
                    <a:gd name="T14" fmla="*/ 20 w 30"/>
                    <a:gd name="T15" fmla="*/ 55 h 57"/>
                    <a:gd name="T16" fmla="*/ 25 w 30"/>
                    <a:gd name="T17" fmla="*/ 56 h 57"/>
                    <a:gd name="T18" fmla="*/ 27 w 30"/>
                    <a:gd name="T19" fmla="*/ 53 h 57"/>
                    <a:gd name="T20" fmla="*/ 28 w 30"/>
                    <a:gd name="T21" fmla="*/ 48 h 57"/>
                    <a:gd name="T22" fmla="*/ 29 w 30"/>
                    <a:gd name="T23" fmla="*/ 43 h 57"/>
                    <a:gd name="T24" fmla="*/ 28 w 30"/>
                    <a:gd name="T25" fmla="*/ 37 h 57"/>
                    <a:gd name="T26" fmla="*/ 26 w 30"/>
                    <a:gd name="T27" fmla="*/ 27 h 57"/>
                    <a:gd name="T28" fmla="*/ 21 w 30"/>
                    <a:gd name="T29" fmla="*/ 31 h 57"/>
                    <a:gd name="T30" fmla="*/ 15 w 30"/>
                    <a:gd name="T31" fmla="*/ 31 h 57"/>
                    <a:gd name="T32" fmla="*/ 11 w 30"/>
                    <a:gd name="T33" fmla="*/ 30 h 57"/>
                    <a:gd name="T34" fmla="*/ 3 w 30"/>
                    <a:gd name="T35" fmla="*/ 12 h 57"/>
                    <a:gd name="T36" fmla="*/ 1 w 30"/>
                    <a:gd name="T37" fmla="*/ 0 h 57"/>
                    <a:gd name="T38" fmla="*/ 0 w 30"/>
                    <a:gd name="T39" fmla="*/ 0 h 57"/>
                    <a:gd name="T40" fmla="*/ 30 w 30"/>
                    <a:gd name="T41" fmla="*/ 57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T38" t="T39" r="T40" b="T41"/>
                  <a:pathLst>
                    <a:path w="30" h="57">
                      <a:moveTo>
                        <a:pt x="1" y="0"/>
                      </a:moveTo>
                      <a:lnTo>
                        <a:pt x="0" y="22"/>
                      </a:lnTo>
                      <a:lnTo>
                        <a:pt x="2" y="17"/>
                      </a:lnTo>
                      <a:lnTo>
                        <a:pt x="4" y="24"/>
                      </a:lnTo>
                      <a:lnTo>
                        <a:pt x="6" y="35"/>
                      </a:lnTo>
                      <a:lnTo>
                        <a:pt x="9" y="43"/>
                      </a:lnTo>
                      <a:lnTo>
                        <a:pt x="15" y="50"/>
                      </a:lnTo>
                      <a:lnTo>
                        <a:pt x="20" y="55"/>
                      </a:lnTo>
                      <a:lnTo>
                        <a:pt x="25" y="56"/>
                      </a:lnTo>
                      <a:lnTo>
                        <a:pt x="27" y="53"/>
                      </a:lnTo>
                      <a:lnTo>
                        <a:pt x="28" y="48"/>
                      </a:lnTo>
                      <a:lnTo>
                        <a:pt x="29" y="43"/>
                      </a:lnTo>
                      <a:lnTo>
                        <a:pt x="28" y="37"/>
                      </a:lnTo>
                      <a:lnTo>
                        <a:pt x="26" y="27"/>
                      </a:lnTo>
                      <a:lnTo>
                        <a:pt x="21" y="31"/>
                      </a:lnTo>
                      <a:lnTo>
                        <a:pt x="15" y="31"/>
                      </a:lnTo>
                      <a:lnTo>
                        <a:pt x="11" y="30"/>
                      </a:lnTo>
                      <a:lnTo>
                        <a:pt x="3" y="12"/>
                      </a:lnTo>
                      <a:lnTo>
                        <a:pt x="1" y="0"/>
                      </a:lnTo>
                    </a:path>
                  </a:pathLst>
                </a:custGeom>
                <a:solidFill>
                  <a:srgbClr val="80808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5258" name="AutoShape 138"/>
              <p:cNvSpPr>
                <a:spLocks noChangeArrowheads="1"/>
              </p:cNvSpPr>
              <p:nvPr/>
            </p:nvSpPr>
            <p:spPr bwMode="auto">
              <a:xfrm>
                <a:off x="1819" y="3685"/>
                <a:ext cx="124" cy="426"/>
              </a:xfrm>
              <a:custGeom>
                <a:avLst/>
                <a:gdLst>
                  <a:gd name="T0" fmla="*/ 88 w 124"/>
                  <a:gd name="T1" fmla="*/ 5 h 426"/>
                  <a:gd name="T2" fmla="*/ 112 w 124"/>
                  <a:gd name="T3" fmla="*/ 18 h 426"/>
                  <a:gd name="T4" fmla="*/ 118 w 124"/>
                  <a:gd name="T5" fmla="*/ 30 h 426"/>
                  <a:gd name="T6" fmla="*/ 123 w 124"/>
                  <a:gd name="T7" fmla="*/ 127 h 426"/>
                  <a:gd name="T8" fmla="*/ 121 w 124"/>
                  <a:gd name="T9" fmla="*/ 151 h 426"/>
                  <a:gd name="T10" fmla="*/ 107 w 124"/>
                  <a:gd name="T11" fmla="*/ 149 h 426"/>
                  <a:gd name="T12" fmla="*/ 108 w 124"/>
                  <a:gd name="T13" fmla="*/ 207 h 426"/>
                  <a:gd name="T14" fmla="*/ 101 w 124"/>
                  <a:gd name="T15" fmla="*/ 207 h 426"/>
                  <a:gd name="T16" fmla="*/ 92 w 124"/>
                  <a:gd name="T17" fmla="*/ 327 h 426"/>
                  <a:gd name="T18" fmla="*/ 91 w 124"/>
                  <a:gd name="T19" fmla="*/ 390 h 426"/>
                  <a:gd name="T20" fmla="*/ 90 w 124"/>
                  <a:gd name="T21" fmla="*/ 419 h 426"/>
                  <a:gd name="T22" fmla="*/ 84 w 124"/>
                  <a:gd name="T23" fmla="*/ 425 h 426"/>
                  <a:gd name="T24" fmla="*/ 73 w 124"/>
                  <a:gd name="T25" fmla="*/ 420 h 426"/>
                  <a:gd name="T26" fmla="*/ 67 w 124"/>
                  <a:gd name="T27" fmla="*/ 371 h 426"/>
                  <a:gd name="T28" fmla="*/ 63 w 124"/>
                  <a:gd name="T29" fmla="*/ 422 h 426"/>
                  <a:gd name="T30" fmla="*/ 54 w 124"/>
                  <a:gd name="T31" fmla="*/ 424 h 426"/>
                  <a:gd name="T32" fmla="*/ 46 w 124"/>
                  <a:gd name="T33" fmla="*/ 421 h 426"/>
                  <a:gd name="T34" fmla="*/ 37 w 124"/>
                  <a:gd name="T35" fmla="*/ 324 h 426"/>
                  <a:gd name="T36" fmla="*/ 26 w 124"/>
                  <a:gd name="T37" fmla="*/ 254 h 426"/>
                  <a:gd name="T38" fmla="*/ 10 w 124"/>
                  <a:gd name="T39" fmla="*/ 188 h 426"/>
                  <a:gd name="T40" fmla="*/ 0 w 124"/>
                  <a:gd name="T41" fmla="*/ 187 h 426"/>
                  <a:gd name="T42" fmla="*/ 9 w 124"/>
                  <a:gd name="T43" fmla="*/ 97 h 426"/>
                  <a:gd name="T44" fmla="*/ 9 w 124"/>
                  <a:gd name="T45" fmla="*/ 25 h 426"/>
                  <a:gd name="T46" fmla="*/ 15 w 124"/>
                  <a:gd name="T47" fmla="*/ 17 h 426"/>
                  <a:gd name="T48" fmla="*/ 40 w 124"/>
                  <a:gd name="T49" fmla="*/ 0 h 426"/>
                  <a:gd name="T50" fmla="*/ 62 w 124"/>
                  <a:gd name="T51" fmla="*/ 38 h 426"/>
                  <a:gd name="T52" fmla="*/ 88 w 124"/>
                  <a:gd name="T53" fmla="*/ 5 h 426"/>
                  <a:gd name="T54" fmla="*/ 0 w 124"/>
                  <a:gd name="T55" fmla="*/ 0 h 426"/>
                  <a:gd name="T56" fmla="*/ 124 w 124"/>
                  <a:gd name="T57" fmla="*/ 426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T54" t="T55" r="T56" b="T57"/>
                <a:pathLst>
                  <a:path w="124" h="426">
                    <a:moveTo>
                      <a:pt x="88" y="5"/>
                    </a:moveTo>
                    <a:lnTo>
                      <a:pt x="112" y="18"/>
                    </a:lnTo>
                    <a:lnTo>
                      <a:pt x="118" y="30"/>
                    </a:lnTo>
                    <a:lnTo>
                      <a:pt x="123" y="127"/>
                    </a:lnTo>
                    <a:lnTo>
                      <a:pt x="121" y="151"/>
                    </a:lnTo>
                    <a:lnTo>
                      <a:pt x="107" y="149"/>
                    </a:lnTo>
                    <a:lnTo>
                      <a:pt x="108" y="207"/>
                    </a:lnTo>
                    <a:lnTo>
                      <a:pt x="101" y="207"/>
                    </a:lnTo>
                    <a:lnTo>
                      <a:pt x="92" y="327"/>
                    </a:lnTo>
                    <a:lnTo>
                      <a:pt x="91" y="390"/>
                    </a:lnTo>
                    <a:lnTo>
                      <a:pt x="90" y="419"/>
                    </a:lnTo>
                    <a:lnTo>
                      <a:pt x="84" y="425"/>
                    </a:lnTo>
                    <a:lnTo>
                      <a:pt x="73" y="420"/>
                    </a:lnTo>
                    <a:lnTo>
                      <a:pt x="67" y="371"/>
                    </a:lnTo>
                    <a:lnTo>
                      <a:pt x="63" y="422"/>
                    </a:lnTo>
                    <a:lnTo>
                      <a:pt x="54" y="424"/>
                    </a:lnTo>
                    <a:lnTo>
                      <a:pt x="46" y="421"/>
                    </a:lnTo>
                    <a:lnTo>
                      <a:pt x="37" y="324"/>
                    </a:lnTo>
                    <a:lnTo>
                      <a:pt x="26" y="254"/>
                    </a:lnTo>
                    <a:lnTo>
                      <a:pt x="10" y="188"/>
                    </a:lnTo>
                    <a:lnTo>
                      <a:pt x="0" y="187"/>
                    </a:lnTo>
                    <a:lnTo>
                      <a:pt x="9" y="97"/>
                    </a:lnTo>
                    <a:lnTo>
                      <a:pt x="9" y="25"/>
                    </a:lnTo>
                    <a:lnTo>
                      <a:pt x="15" y="17"/>
                    </a:lnTo>
                    <a:lnTo>
                      <a:pt x="40" y="0"/>
                    </a:lnTo>
                    <a:lnTo>
                      <a:pt x="62" y="38"/>
                    </a:lnTo>
                    <a:lnTo>
                      <a:pt x="88" y="5"/>
                    </a:lnTo>
                  </a:path>
                </a:pathLst>
              </a:custGeom>
              <a:solidFill>
                <a:srgbClr val="A0A0A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5259" name="Group 139"/>
              <p:cNvGrpSpPr>
                <a:grpSpLocks/>
              </p:cNvGrpSpPr>
              <p:nvPr/>
            </p:nvGrpSpPr>
            <p:grpSpPr bwMode="auto">
              <a:xfrm>
                <a:off x="1851" y="3730"/>
                <a:ext cx="74" cy="101"/>
                <a:chOff x="1851" y="3730"/>
                <a:chExt cx="74" cy="101"/>
              </a:xfrm>
            </p:grpSpPr>
            <p:sp>
              <p:nvSpPr>
                <p:cNvPr id="5260" name="AutoShape 140"/>
                <p:cNvSpPr>
                  <a:spLocks noChangeArrowheads="1"/>
                </p:cNvSpPr>
                <p:nvPr/>
              </p:nvSpPr>
              <p:spPr bwMode="auto">
                <a:xfrm>
                  <a:off x="1857" y="3730"/>
                  <a:ext cx="63" cy="76"/>
                </a:xfrm>
                <a:custGeom>
                  <a:avLst/>
                  <a:gdLst>
                    <a:gd name="T0" fmla="*/ 62 w 63"/>
                    <a:gd name="T1" fmla="*/ 26 h 76"/>
                    <a:gd name="T2" fmla="*/ 22 w 63"/>
                    <a:gd name="T3" fmla="*/ 0 h 76"/>
                    <a:gd name="T4" fmla="*/ 0 w 63"/>
                    <a:gd name="T5" fmla="*/ 50 h 76"/>
                    <a:gd name="T6" fmla="*/ 40 w 63"/>
                    <a:gd name="T7" fmla="*/ 75 h 76"/>
                    <a:gd name="T8" fmla="*/ 62 w 63"/>
                    <a:gd name="T9" fmla="*/ 26 h 76"/>
                    <a:gd name="T10" fmla="*/ 0 w 63"/>
                    <a:gd name="T11" fmla="*/ 0 h 76"/>
                    <a:gd name="T12" fmla="*/ 63 w 63"/>
                    <a:gd name="T13" fmla="*/ 76 h 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T10" t="T11" r="T12" b="T13"/>
                  <a:pathLst>
                    <a:path w="63" h="76">
                      <a:moveTo>
                        <a:pt x="62" y="26"/>
                      </a:moveTo>
                      <a:lnTo>
                        <a:pt x="22" y="0"/>
                      </a:lnTo>
                      <a:lnTo>
                        <a:pt x="0" y="50"/>
                      </a:lnTo>
                      <a:lnTo>
                        <a:pt x="40" y="75"/>
                      </a:lnTo>
                      <a:lnTo>
                        <a:pt x="62" y="26"/>
                      </a:lnTo>
                    </a:path>
                  </a:pathLst>
                </a:custGeom>
                <a:solidFill>
                  <a:srgbClr val="E0E0FF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5261" name="AutoShape 141"/>
                <p:cNvSpPr>
                  <a:spLocks noChangeArrowheads="1"/>
                </p:cNvSpPr>
                <p:nvPr/>
              </p:nvSpPr>
              <p:spPr bwMode="auto">
                <a:xfrm>
                  <a:off x="1851" y="3763"/>
                  <a:ext cx="26" cy="40"/>
                </a:xfrm>
                <a:custGeom>
                  <a:avLst/>
                  <a:gdLst>
                    <a:gd name="T0" fmla="*/ 25 w 26"/>
                    <a:gd name="T1" fmla="*/ 24 h 40"/>
                    <a:gd name="T2" fmla="*/ 19 w 26"/>
                    <a:gd name="T3" fmla="*/ 18 h 40"/>
                    <a:gd name="T4" fmla="*/ 16 w 26"/>
                    <a:gd name="T5" fmla="*/ 7 h 40"/>
                    <a:gd name="T6" fmla="*/ 11 w 26"/>
                    <a:gd name="T7" fmla="*/ 3 h 40"/>
                    <a:gd name="T8" fmla="*/ 8 w 26"/>
                    <a:gd name="T9" fmla="*/ 0 h 40"/>
                    <a:gd name="T10" fmla="*/ 7 w 26"/>
                    <a:gd name="T11" fmla="*/ 1 h 40"/>
                    <a:gd name="T12" fmla="*/ 6 w 26"/>
                    <a:gd name="T13" fmla="*/ 4 h 40"/>
                    <a:gd name="T14" fmla="*/ 1 w 26"/>
                    <a:gd name="T15" fmla="*/ 9 h 40"/>
                    <a:gd name="T16" fmla="*/ 0 w 26"/>
                    <a:gd name="T17" fmla="*/ 19 h 40"/>
                    <a:gd name="T18" fmla="*/ 1 w 26"/>
                    <a:gd name="T19" fmla="*/ 26 h 40"/>
                    <a:gd name="T20" fmla="*/ 9 w 26"/>
                    <a:gd name="T21" fmla="*/ 33 h 40"/>
                    <a:gd name="T22" fmla="*/ 22 w 26"/>
                    <a:gd name="T23" fmla="*/ 39 h 40"/>
                    <a:gd name="T24" fmla="*/ 25 w 26"/>
                    <a:gd name="T25" fmla="*/ 24 h 40"/>
                    <a:gd name="T26" fmla="*/ 0 w 26"/>
                    <a:gd name="T27" fmla="*/ 0 h 40"/>
                    <a:gd name="T28" fmla="*/ 26 w 26"/>
                    <a:gd name="T29" fmla="*/ 40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T26" t="T27" r="T28" b="T29"/>
                  <a:pathLst>
                    <a:path w="26" h="40">
                      <a:moveTo>
                        <a:pt x="25" y="24"/>
                      </a:moveTo>
                      <a:lnTo>
                        <a:pt x="19" y="18"/>
                      </a:lnTo>
                      <a:lnTo>
                        <a:pt x="16" y="7"/>
                      </a:lnTo>
                      <a:lnTo>
                        <a:pt x="11" y="3"/>
                      </a:lnTo>
                      <a:lnTo>
                        <a:pt x="8" y="0"/>
                      </a:lnTo>
                      <a:lnTo>
                        <a:pt x="7" y="1"/>
                      </a:lnTo>
                      <a:lnTo>
                        <a:pt x="6" y="4"/>
                      </a:lnTo>
                      <a:lnTo>
                        <a:pt x="1" y="9"/>
                      </a:lnTo>
                      <a:lnTo>
                        <a:pt x="0" y="19"/>
                      </a:lnTo>
                      <a:lnTo>
                        <a:pt x="1" y="26"/>
                      </a:lnTo>
                      <a:lnTo>
                        <a:pt x="9" y="33"/>
                      </a:lnTo>
                      <a:lnTo>
                        <a:pt x="22" y="39"/>
                      </a:lnTo>
                      <a:lnTo>
                        <a:pt x="25" y="24"/>
                      </a:lnTo>
                    </a:path>
                  </a:pathLst>
                </a:custGeom>
                <a:solidFill>
                  <a:srgbClr val="FF808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5262" name="AutoShape 142"/>
                <p:cNvSpPr>
                  <a:spLocks noChangeArrowheads="1"/>
                </p:cNvSpPr>
                <p:nvPr/>
              </p:nvSpPr>
              <p:spPr bwMode="auto">
                <a:xfrm>
                  <a:off x="1875" y="3788"/>
                  <a:ext cx="51" cy="44"/>
                </a:xfrm>
                <a:custGeom>
                  <a:avLst/>
                  <a:gdLst>
                    <a:gd name="T0" fmla="*/ 50 w 51"/>
                    <a:gd name="T1" fmla="*/ 43 h 44"/>
                    <a:gd name="T2" fmla="*/ 30 w 51"/>
                    <a:gd name="T3" fmla="*/ 35 h 44"/>
                    <a:gd name="T4" fmla="*/ 15 w 51"/>
                    <a:gd name="T5" fmla="*/ 27 h 44"/>
                    <a:gd name="T6" fmla="*/ 0 w 51"/>
                    <a:gd name="T7" fmla="*/ 19 h 44"/>
                    <a:gd name="T8" fmla="*/ 6 w 51"/>
                    <a:gd name="T9" fmla="*/ 0 h 44"/>
                    <a:gd name="T10" fmla="*/ 32 w 51"/>
                    <a:gd name="T11" fmla="*/ 11 h 44"/>
                    <a:gd name="T12" fmla="*/ 48 w 51"/>
                    <a:gd name="T13" fmla="*/ 17 h 44"/>
                    <a:gd name="T14" fmla="*/ 49 w 51"/>
                    <a:gd name="T15" fmla="*/ 14 h 44"/>
                    <a:gd name="T16" fmla="*/ 50 w 51"/>
                    <a:gd name="T17" fmla="*/ 43 h 44"/>
                    <a:gd name="T18" fmla="*/ 0 w 51"/>
                    <a:gd name="T19" fmla="*/ 0 h 44"/>
                    <a:gd name="T20" fmla="*/ 51 w 51"/>
                    <a:gd name="T21" fmla="*/ 44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T18" t="T19" r="T20" b="T21"/>
                  <a:pathLst>
                    <a:path w="51" h="44">
                      <a:moveTo>
                        <a:pt x="50" y="43"/>
                      </a:moveTo>
                      <a:lnTo>
                        <a:pt x="30" y="35"/>
                      </a:lnTo>
                      <a:lnTo>
                        <a:pt x="15" y="27"/>
                      </a:lnTo>
                      <a:lnTo>
                        <a:pt x="0" y="19"/>
                      </a:lnTo>
                      <a:lnTo>
                        <a:pt x="6" y="0"/>
                      </a:lnTo>
                      <a:lnTo>
                        <a:pt x="32" y="11"/>
                      </a:lnTo>
                      <a:lnTo>
                        <a:pt x="48" y="17"/>
                      </a:lnTo>
                      <a:lnTo>
                        <a:pt x="49" y="14"/>
                      </a:lnTo>
                      <a:lnTo>
                        <a:pt x="50" y="43"/>
                      </a:lnTo>
                    </a:path>
                  </a:pathLst>
                </a:custGeom>
                <a:solidFill>
                  <a:srgbClr val="A0A0A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5263" name="Group 143"/>
              <p:cNvGrpSpPr>
                <a:grpSpLocks/>
              </p:cNvGrpSpPr>
              <p:nvPr/>
            </p:nvGrpSpPr>
            <p:grpSpPr bwMode="auto">
              <a:xfrm>
                <a:off x="1872" y="3803"/>
                <a:ext cx="55" cy="261"/>
                <a:chOff x="1872" y="3803"/>
                <a:chExt cx="55" cy="261"/>
              </a:xfrm>
            </p:grpSpPr>
            <p:grpSp>
              <p:nvGrpSpPr>
                <p:cNvPr id="5264" name="Group 144"/>
                <p:cNvGrpSpPr>
                  <a:grpSpLocks/>
                </p:cNvGrpSpPr>
                <p:nvPr/>
              </p:nvGrpSpPr>
              <p:grpSpPr bwMode="auto">
                <a:xfrm>
                  <a:off x="1872" y="3803"/>
                  <a:ext cx="55" cy="91"/>
                  <a:chOff x="1872" y="3803"/>
                  <a:chExt cx="55" cy="91"/>
                </a:xfrm>
              </p:grpSpPr>
              <p:sp>
                <p:nvSpPr>
                  <p:cNvPr id="5265" name="AutoShape 145"/>
                  <p:cNvSpPr>
                    <a:spLocks noChangeArrowheads="1"/>
                  </p:cNvSpPr>
                  <p:nvPr/>
                </p:nvSpPr>
                <p:spPr bwMode="auto">
                  <a:xfrm>
                    <a:off x="1872" y="3803"/>
                    <a:ext cx="49" cy="92"/>
                  </a:xfrm>
                  <a:custGeom>
                    <a:avLst/>
                    <a:gdLst>
                      <a:gd name="T0" fmla="*/ 48 w 49"/>
                      <a:gd name="T1" fmla="*/ 91 h 92"/>
                      <a:gd name="T2" fmla="*/ 1 w 49"/>
                      <a:gd name="T3" fmla="*/ 86 h 92"/>
                      <a:gd name="T4" fmla="*/ 0 w 49"/>
                      <a:gd name="T5" fmla="*/ 0 h 92"/>
                      <a:gd name="T6" fmla="*/ 0 w 49"/>
                      <a:gd name="T7" fmla="*/ 0 h 92"/>
                      <a:gd name="T8" fmla="*/ 49 w 49"/>
                      <a:gd name="T9" fmla="*/ 92 h 9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T6" t="T7" r="T8" b="T9"/>
                    <a:pathLst>
                      <a:path w="49" h="92">
                        <a:moveTo>
                          <a:pt x="48" y="91"/>
                        </a:moveTo>
                        <a:lnTo>
                          <a:pt x="1" y="86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266" name="AutoShape 146"/>
                  <p:cNvSpPr>
                    <a:spLocks noChangeArrowheads="1"/>
                  </p:cNvSpPr>
                  <p:nvPr/>
                </p:nvSpPr>
                <p:spPr bwMode="auto">
                  <a:xfrm>
                    <a:off x="1873" y="3815"/>
                    <a:ext cx="55" cy="23"/>
                  </a:xfrm>
                  <a:custGeom>
                    <a:avLst/>
                    <a:gdLst>
                      <a:gd name="T0" fmla="*/ 54 w 55"/>
                      <a:gd name="T1" fmla="*/ 22 h 23"/>
                      <a:gd name="T2" fmla="*/ 35 w 55"/>
                      <a:gd name="T3" fmla="*/ 16 h 23"/>
                      <a:gd name="T4" fmla="*/ 0 w 55"/>
                      <a:gd name="T5" fmla="*/ 0 h 23"/>
                      <a:gd name="T6" fmla="*/ 0 w 55"/>
                      <a:gd name="T7" fmla="*/ 0 h 23"/>
                      <a:gd name="T8" fmla="*/ 55 w 55"/>
                      <a:gd name="T9" fmla="*/ 23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T6" t="T7" r="T8" b="T9"/>
                    <a:pathLst>
                      <a:path w="55" h="23">
                        <a:moveTo>
                          <a:pt x="54" y="22"/>
                        </a:moveTo>
                        <a:lnTo>
                          <a:pt x="35" y="16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sp>
              <p:nvSpPr>
                <p:cNvPr id="5267" name="AutoShape 147"/>
                <p:cNvSpPr>
                  <a:spLocks noChangeArrowheads="1"/>
                </p:cNvSpPr>
                <p:nvPr/>
              </p:nvSpPr>
              <p:spPr bwMode="auto">
                <a:xfrm>
                  <a:off x="1882" y="3908"/>
                  <a:ext cx="17" cy="157"/>
                </a:xfrm>
                <a:custGeom>
                  <a:avLst/>
                  <a:gdLst>
                    <a:gd name="T0" fmla="*/ 0 w 17"/>
                    <a:gd name="T1" fmla="*/ 0 h 157"/>
                    <a:gd name="T2" fmla="*/ 4 w 17"/>
                    <a:gd name="T3" fmla="*/ 84 h 157"/>
                    <a:gd name="T4" fmla="*/ 16 w 17"/>
                    <a:gd name="T5" fmla="*/ 156 h 157"/>
                    <a:gd name="T6" fmla="*/ 0 w 17"/>
                    <a:gd name="T7" fmla="*/ 0 h 157"/>
                    <a:gd name="T8" fmla="*/ 17 w 17"/>
                    <a:gd name="T9" fmla="*/ 157 h 1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T6" t="T7" r="T8" b="T9"/>
                  <a:pathLst>
                    <a:path w="17" h="157">
                      <a:moveTo>
                        <a:pt x="0" y="0"/>
                      </a:moveTo>
                      <a:lnTo>
                        <a:pt x="4" y="84"/>
                      </a:lnTo>
                      <a:lnTo>
                        <a:pt x="16" y="156"/>
                      </a:lnTo>
                    </a:path>
                  </a:pathLst>
                </a:custGeom>
                <a:noFill/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</p:grpSp>
      <p:sp>
        <p:nvSpPr>
          <p:cNvPr id="5268" name="Line 148"/>
          <p:cNvSpPr>
            <a:spLocks noChangeShapeType="1"/>
          </p:cNvSpPr>
          <p:nvPr/>
        </p:nvSpPr>
        <p:spPr bwMode="auto">
          <a:xfrm>
            <a:off x="2800350" y="2967038"/>
            <a:ext cx="414338" cy="74612"/>
          </a:xfrm>
          <a:prstGeom prst="line">
            <a:avLst/>
          </a:prstGeom>
          <a:noFill/>
          <a:ln w="12600">
            <a:solidFill>
              <a:srgbClr val="80808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269" name="Line 149"/>
          <p:cNvSpPr>
            <a:spLocks noChangeShapeType="1"/>
          </p:cNvSpPr>
          <p:nvPr/>
        </p:nvSpPr>
        <p:spPr bwMode="auto">
          <a:xfrm>
            <a:off x="3168650" y="2727325"/>
            <a:ext cx="103188" cy="312738"/>
          </a:xfrm>
          <a:prstGeom prst="line">
            <a:avLst/>
          </a:prstGeom>
          <a:noFill/>
          <a:ln w="12600">
            <a:solidFill>
              <a:srgbClr val="80808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270" name="Line 150"/>
          <p:cNvSpPr>
            <a:spLocks noChangeShapeType="1"/>
          </p:cNvSpPr>
          <p:nvPr/>
        </p:nvSpPr>
        <p:spPr bwMode="auto">
          <a:xfrm>
            <a:off x="3195638" y="2740025"/>
            <a:ext cx="334962" cy="58738"/>
          </a:xfrm>
          <a:prstGeom prst="line">
            <a:avLst/>
          </a:prstGeom>
          <a:noFill/>
          <a:ln w="12600">
            <a:solidFill>
              <a:srgbClr val="80808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271" name="Line 151"/>
          <p:cNvSpPr>
            <a:spLocks noChangeShapeType="1"/>
          </p:cNvSpPr>
          <p:nvPr/>
        </p:nvSpPr>
        <p:spPr bwMode="auto">
          <a:xfrm>
            <a:off x="3235325" y="3032125"/>
            <a:ext cx="446088" cy="136525"/>
          </a:xfrm>
          <a:prstGeom prst="line">
            <a:avLst/>
          </a:prstGeom>
          <a:noFill/>
          <a:ln w="12600">
            <a:solidFill>
              <a:srgbClr val="80808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272" name="Line 152"/>
          <p:cNvSpPr>
            <a:spLocks noChangeShapeType="1"/>
          </p:cNvSpPr>
          <p:nvPr/>
        </p:nvSpPr>
        <p:spPr bwMode="auto">
          <a:xfrm flipV="1">
            <a:off x="3279775" y="3165475"/>
            <a:ext cx="395288" cy="82550"/>
          </a:xfrm>
          <a:prstGeom prst="line">
            <a:avLst/>
          </a:prstGeom>
          <a:noFill/>
          <a:ln w="12600">
            <a:solidFill>
              <a:srgbClr val="80808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273" name="Line 153"/>
          <p:cNvSpPr>
            <a:spLocks noChangeShapeType="1"/>
          </p:cNvSpPr>
          <p:nvPr/>
        </p:nvSpPr>
        <p:spPr bwMode="auto">
          <a:xfrm>
            <a:off x="3524250" y="2789238"/>
            <a:ext cx="128588" cy="371475"/>
          </a:xfrm>
          <a:prstGeom prst="line">
            <a:avLst/>
          </a:prstGeom>
          <a:noFill/>
          <a:ln w="12600">
            <a:solidFill>
              <a:srgbClr val="80808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274" name="Line 154"/>
          <p:cNvSpPr>
            <a:spLocks noChangeShapeType="1"/>
          </p:cNvSpPr>
          <p:nvPr/>
        </p:nvSpPr>
        <p:spPr bwMode="auto">
          <a:xfrm>
            <a:off x="2781300" y="2974975"/>
            <a:ext cx="157163" cy="212725"/>
          </a:xfrm>
          <a:prstGeom prst="line">
            <a:avLst/>
          </a:prstGeom>
          <a:noFill/>
          <a:ln w="12600">
            <a:solidFill>
              <a:srgbClr val="80808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275" name="Line 155"/>
          <p:cNvSpPr>
            <a:spLocks noChangeShapeType="1"/>
          </p:cNvSpPr>
          <p:nvPr/>
        </p:nvSpPr>
        <p:spPr bwMode="auto">
          <a:xfrm>
            <a:off x="2995613" y="3187700"/>
            <a:ext cx="300037" cy="93663"/>
          </a:xfrm>
          <a:prstGeom prst="line">
            <a:avLst/>
          </a:prstGeom>
          <a:noFill/>
          <a:ln w="12600">
            <a:solidFill>
              <a:srgbClr val="80808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276" name="Line 156"/>
          <p:cNvSpPr>
            <a:spLocks noChangeShapeType="1"/>
          </p:cNvSpPr>
          <p:nvPr/>
        </p:nvSpPr>
        <p:spPr bwMode="auto">
          <a:xfrm flipH="1">
            <a:off x="2767013" y="2714625"/>
            <a:ext cx="130175" cy="260350"/>
          </a:xfrm>
          <a:prstGeom prst="line">
            <a:avLst/>
          </a:prstGeom>
          <a:noFill/>
          <a:ln w="12600">
            <a:solidFill>
              <a:srgbClr val="80808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277" name="Line 157"/>
          <p:cNvSpPr>
            <a:spLocks noChangeShapeType="1"/>
          </p:cNvSpPr>
          <p:nvPr/>
        </p:nvSpPr>
        <p:spPr bwMode="auto">
          <a:xfrm>
            <a:off x="2895600" y="2700338"/>
            <a:ext cx="266700" cy="47625"/>
          </a:xfrm>
          <a:prstGeom prst="line">
            <a:avLst/>
          </a:prstGeom>
          <a:noFill/>
          <a:ln w="12600">
            <a:solidFill>
              <a:srgbClr val="80808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278" name="Oval 158"/>
          <p:cNvSpPr>
            <a:spLocks noChangeArrowheads="1"/>
          </p:cNvSpPr>
          <p:nvPr/>
        </p:nvSpPr>
        <p:spPr bwMode="auto">
          <a:xfrm>
            <a:off x="3209925" y="2987675"/>
            <a:ext cx="100013" cy="87313"/>
          </a:xfrm>
          <a:prstGeom prst="ellipse">
            <a:avLst/>
          </a:prstGeom>
          <a:solidFill>
            <a:srgbClr val="10816D"/>
          </a:solidFill>
          <a:ln w="12600">
            <a:solidFill>
              <a:srgbClr val="80808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5279" name="Oval 159"/>
          <p:cNvSpPr>
            <a:spLocks noChangeArrowheads="1"/>
          </p:cNvSpPr>
          <p:nvPr/>
        </p:nvSpPr>
        <p:spPr bwMode="auto">
          <a:xfrm>
            <a:off x="2868613" y="3127375"/>
            <a:ext cx="100012" cy="87313"/>
          </a:xfrm>
          <a:prstGeom prst="ellipse">
            <a:avLst/>
          </a:prstGeom>
          <a:solidFill>
            <a:srgbClr val="10816D"/>
          </a:solidFill>
          <a:ln w="12600">
            <a:solidFill>
              <a:srgbClr val="80808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5280" name="Oval 160"/>
          <p:cNvSpPr>
            <a:spLocks noChangeArrowheads="1"/>
          </p:cNvSpPr>
          <p:nvPr/>
        </p:nvSpPr>
        <p:spPr bwMode="auto">
          <a:xfrm>
            <a:off x="3492500" y="2773363"/>
            <a:ext cx="100013" cy="87312"/>
          </a:xfrm>
          <a:prstGeom prst="ellipse">
            <a:avLst/>
          </a:prstGeom>
          <a:solidFill>
            <a:srgbClr val="10816D"/>
          </a:solidFill>
          <a:ln w="12600">
            <a:solidFill>
              <a:srgbClr val="80808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5281" name="Oval 161"/>
          <p:cNvSpPr>
            <a:spLocks noChangeArrowheads="1"/>
          </p:cNvSpPr>
          <p:nvPr/>
        </p:nvSpPr>
        <p:spPr bwMode="auto">
          <a:xfrm>
            <a:off x="3195638" y="3206750"/>
            <a:ext cx="100012" cy="87313"/>
          </a:xfrm>
          <a:prstGeom prst="ellipse">
            <a:avLst/>
          </a:prstGeom>
          <a:solidFill>
            <a:srgbClr val="10816D"/>
          </a:solidFill>
          <a:ln w="12600">
            <a:solidFill>
              <a:srgbClr val="80808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5282" name="Oval 162"/>
          <p:cNvSpPr>
            <a:spLocks noChangeArrowheads="1"/>
          </p:cNvSpPr>
          <p:nvPr/>
        </p:nvSpPr>
        <p:spPr bwMode="auto">
          <a:xfrm>
            <a:off x="2847975" y="2667000"/>
            <a:ext cx="100013" cy="87313"/>
          </a:xfrm>
          <a:prstGeom prst="ellipse">
            <a:avLst/>
          </a:prstGeom>
          <a:solidFill>
            <a:srgbClr val="10816D"/>
          </a:solidFill>
          <a:ln w="12600">
            <a:solidFill>
              <a:srgbClr val="80808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5283" name="Oval 163"/>
          <p:cNvSpPr>
            <a:spLocks noChangeArrowheads="1"/>
          </p:cNvSpPr>
          <p:nvPr/>
        </p:nvSpPr>
        <p:spPr bwMode="auto">
          <a:xfrm>
            <a:off x="2711450" y="2924175"/>
            <a:ext cx="101600" cy="87313"/>
          </a:xfrm>
          <a:prstGeom prst="ellipse">
            <a:avLst/>
          </a:prstGeom>
          <a:solidFill>
            <a:srgbClr val="10816D"/>
          </a:solidFill>
          <a:ln w="12600">
            <a:solidFill>
              <a:srgbClr val="80808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5284" name="Oval 164"/>
          <p:cNvSpPr>
            <a:spLocks noChangeArrowheads="1"/>
          </p:cNvSpPr>
          <p:nvPr/>
        </p:nvSpPr>
        <p:spPr bwMode="auto">
          <a:xfrm>
            <a:off x="3613150" y="3116263"/>
            <a:ext cx="100013" cy="87312"/>
          </a:xfrm>
          <a:prstGeom prst="ellipse">
            <a:avLst/>
          </a:prstGeom>
          <a:solidFill>
            <a:srgbClr val="10816D"/>
          </a:solidFill>
          <a:ln w="12600">
            <a:solidFill>
              <a:srgbClr val="80808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5285" name="Oval 165"/>
          <p:cNvSpPr>
            <a:spLocks noChangeArrowheads="1"/>
          </p:cNvSpPr>
          <p:nvPr/>
        </p:nvSpPr>
        <p:spPr bwMode="auto">
          <a:xfrm>
            <a:off x="3135313" y="2706688"/>
            <a:ext cx="100012" cy="87312"/>
          </a:xfrm>
          <a:prstGeom prst="ellipse">
            <a:avLst/>
          </a:prstGeom>
          <a:solidFill>
            <a:srgbClr val="10816D"/>
          </a:solidFill>
          <a:ln w="12600">
            <a:solidFill>
              <a:srgbClr val="80808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pic>
        <p:nvPicPr>
          <p:cNvPr id="5286" name="Picture 16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0038" y="4678363"/>
            <a:ext cx="1717675" cy="20605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grpSp>
        <p:nvGrpSpPr>
          <p:cNvPr id="5287" name="Group 167"/>
          <p:cNvGrpSpPr>
            <a:grpSpLocks/>
          </p:cNvGrpSpPr>
          <p:nvPr/>
        </p:nvGrpSpPr>
        <p:grpSpPr bwMode="auto">
          <a:xfrm>
            <a:off x="6230938" y="5567363"/>
            <a:ext cx="534987" cy="460375"/>
            <a:chOff x="3925" y="3507"/>
            <a:chExt cx="337" cy="290"/>
          </a:xfrm>
        </p:grpSpPr>
        <p:grpSp>
          <p:nvGrpSpPr>
            <p:cNvPr id="5288" name="Group 168"/>
            <p:cNvGrpSpPr>
              <a:grpSpLocks/>
            </p:cNvGrpSpPr>
            <p:nvPr/>
          </p:nvGrpSpPr>
          <p:grpSpPr bwMode="auto">
            <a:xfrm>
              <a:off x="3925" y="3722"/>
              <a:ext cx="337" cy="75"/>
              <a:chOff x="3925" y="3722"/>
              <a:chExt cx="337" cy="75"/>
            </a:xfrm>
          </p:grpSpPr>
          <p:sp>
            <p:nvSpPr>
              <p:cNvPr id="5289" name="Rectangle 169"/>
              <p:cNvSpPr>
                <a:spLocks noChangeArrowheads="1"/>
              </p:cNvSpPr>
              <p:nvPr/>
            </p:nvSpPr>
            <p:spPr bwMode="auto">
              <a:xfrm>
                <a:off x="3929" y="3790"/>
                <a:ext cx="329" cy="8"/>
              </a:xfrm>
              <a:prstGeom prst="rect">
                <a:avLst/>
              </a:prstGeom>
              <a:solidFill>
                <a:srgbClr val="C0C0C0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290" name="AutoShape 170"/>
              <p:cNvSpPr>
                <a:spLocks noChangeArrowheads="1"/>
              </p:cNvSpPr>
              <p:nvPr/>
            </p:nvSpPr>
            <p:spPr bwMode="auto">
              <a:xfrm>
                <a:off x="3925" y="3722"/>
                <a:ext cx="338" cy="65"/>
              </a:xfrm>
              <a:custGeom>
                <a:avLst/>
                <a:gdLst>
                  <a:gd name="T0" fmla="*/ 0 w 338"/>
                  <a:gd name="T1" fmla="*/ 64 h 65"/>
                  <a:gd name="T2" fmla="*/ 337 w 338"/>
                  <a:gd name="T3" fmla="*/ 64 h 65"/>
                  <a:gd name="T4" fmla="*/ 317 w 338"/>
                  <a:gd name="T5" fmla="*/ 0 h 65"/>
                  <a:gd name="T6" fmla="*/ 25 w 338"/>
                  <a:gd name="T7" fmla="*/ 0 h 65"/>
                  <a:gd name="T8" fmla="*/ 0 w 338"/>
                  <a:gd name="T9" fmla="*/ 64 h 65"/>
                  <a:gd name="T10" fmla="*/ 0 w 338"/>
                  <a:gd name="T11" fmla="*/ 0 h 65"/>
                  <a:gd name="T12" fmla="*/ 338 w 338"/>
                  <a:gd name="T13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338" h="65">
                    <a:moveTo>
                      <a:pt x="0" y="64"/>
                    </a:moveTo>
                    <a:lnTo>
                      <a:pt x="337" y="64"/>
                    </a:lnTo>
                    <a:lnTo>
                      <a:pt x="317" y="0"/>
                    </a:lnTo>
                    <a:lnTo>
                      <a:pt x="25" y="0"/>
                    </a:lnTo>
                    <a:lnTo>
                      <a:pt x="0" y="64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291" name="AutoShape 171"/>
              <p:cNvSpPr>
                <a:spLocks noChangeArrowheads="1"/>
              </p:cNvSpPr>
              <p:nvPr/>
            </p:nvSpPr>
            <p:spPr bwMode="auto">
              <a:xfrm>
                <a:off x="3935" y="3728"/>
                <a:ext cx="316" cy="53"/>
              </a:xfrm>
              <a:custGeom>
                <a:avLst/>
                <a:gdLst>
                  <a:gd name="T0" fmla="*/ 18 w 316"/>
                  <a:gd name="T1" fmla="*/ 0 h 53"/>
                  <a:gd name="T2" fmla="*/ 0 w 316"/>
                  <a:gd name="T3" fmla="*/ 52 h 53"/>
                  <a:gd name="T4" fmla="*/ 315 w 316"/>
                  <a:gd name="T5" fmla="*/ 52 h 53"/>
                  <a:gd name="T6" fmla="*/ 301 w 316"/>
                  <a:gd name="T7" fmla="*/ 0 h 53"/>
                  <a:gd name="T8" fmla="*/ 0 w 316"/>
                  <a:gd name="T9" fmla="*/ 0 h 53"/>
                  <a:gd name="T10" fmla="*/ 316 w 316"/>
                  <a:gd name="T11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316" h="53">
                    <a:moveTo>
                      <a:pt x="18" y="0"/>
                    </a:moveTo>
                    <a:lnTo>
                      <a:pt x="0" y="52"/>
                    </a:lnTo>
                    <a:lnTo>
                      <a:pt x="315" y="52"/>
                    </a:lnTo>
                    <a:lnTo>
                      <a:pt x="301" y="0"/>
                    </a:lnTo>
                  </a:path>
                </a:pathLst>
              </a:custGeom>
              <a:noFill/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292" name="AutoShape 172"/>
              <p:cNvSpPr>
                <a:spLocks noChangeArrowheads="1"/>
              </p:cNvSpPr>
              <p:nvPr/>
            </p:nvSpPr>
            <p:spPr bwMode="auto">
              <a:xfrm>
                <a:off x="3962" y="3728"/>
                <a:ext cx="17" cy="17"/>
              </a:xfrm>
              <a:custGeom>
                <a:avLst/>
                <a:gdLst>
                  <a:gd name="T0" fmla="*/ 4 w 17"/>
                  <a:gd name="T1" fmla="*/ 0 h 17"/>
                  <a:gd name="T2" fmla="*/ 16 w 17"/>
                  <a:gd name="T3" fmla="*/ 0 h 17"/>
                  <a:gd name="T4" fmla="*/ 11 w 17"/>
                  <a:gd name="T5" fmla="*/ 16 h 17"/>
                  <a:gd name="T6" fmla="*/ 0 w 17"/>
                  <a:gd name="T7" fmla="*/ 16 h 17"/>
                  <a:gd name="T8" fmla="*/ 4 w 17"/>
                  <a:gd name="T9" fmla="*/ 0 h 17"/>
                  <a:gd name="T10" fmla="*/ 0 w 17"/>
                  <a:gd name="T11" fmla="*/ 0 h 17"/>
                  <a:gd name="T12" fmla="*/ 17 w 17"/>
                  <a:gd name="T1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17" h="17">
                    <a:moveTo>
                      <a:pt x="4" y="0"/>
                    </a:moveTo>
                    <a:lnTo>
                      <a:pt x="16" y="0"/>
                    </a:lnTo>
                    <a:lnTo>
                      <a:pt x="11" y="16"/>
                    </a:lnTo>
                    <a:lnTo>
                      <a:pt x="0" y="16"/>
                    </a:lnTo>
                    <a:lnTo>
                      <a:pt x="4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293" name="AutoShape 173"/>
              <p:cNvSpPr>
                <a:spLocks noChangeArrowheads="1"/>
              </p:cNvSpPr>
              <p:nvPr/>
            </p:nvSpPr>
            <p:spPr bwMode="auto">
              <a:xfrm>
                <a:off x="3989" y="3728"/>
                <a:ext cx="41" cy="17"/>
              </a:xfrm>
              <a:custGeom>
                <a:avLst/>
                <a:gdLst>
                  <a:gd name="T0" fmla="*/ 2 w 41"/>
                  <a:gd name="T1" fmla="*/ 0 h 17"/>
                  <a:gd name="T2" fmla="*/ 40 w 41"/>
                  <a:gd name="T3" fmla="*/ 0 h 17"/>
                  <a:gd name="T4" fmla="*/ 39 w 41"/>
                  <a:gd name="T5" fmla="*/ 16 h 17"/>
                  <a:gd name="T6" fmla="*/ 0 w 41"/>
                  <a:gd name="T7" fmla="*/ 16 h 17"/>
                  <a:gd name="T8" fmla="*/ 2 w 41"/>
                  <a:gd name="T9" fmla="*/ 0 h 17"/>
                  <a:gd name="T10" fmla="*/ 0 w 41"/>
                  <a:gd name="T11" fmla="*/ 0 h 17"/>
                  <a:gd name="T12" fmla="*/ 41 w 41"/>
                  <a:gd name="T1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41" h="17">
                    <a:moveTo>
                      <a:pt x="2" y="0"/>
                    </a:moveTo>
                    <a:lnTo>
                      <a:pt x="40" y="0"/>
                    </a:lnTo>
                    <a:lnTo>
                      <a:pt x="39" y="16"/>
                    </a:lnTo>
                    <a:lnTo>
                      <a:pt x="0" y="16"/>
                    </a:lnTo>
                    <a:lnTo>
                      <a:pt x="2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294" name="AutoShape 174"/>
              <p:cNvSpPr>
                <a:spLocks noChangeArrowheads="1"/>
              </p:cNvSpPr>
              <p:nvPr/>
            </p:nvSpPr>
            <p:spPr bwMode="auto">
              <a:xfrm>
                <a:off x="4089" y="3728"/>
                <a:ext cx="43" cy="17"/>
              </a:xfrm>
              <a:custGeom>
                <a:avLst/>
                <a:gdLst>
                  <a:gd name="T0" fmla="*/ 0 w 43"/>
                  <a:gd name="T1" fmla="*/ 0 h 17"/>
                  <a:gd name="T2" fmla="*/ 42 w 43"/>
                  <a:gd name="T3" fmla="*/ 0 h 17"/>
                  <a:gd name="T4" fmla="*/ 42 w 43"/>
                  <a:gd name="T5" fmla="*/ 16 h 17"/>
                  <a:gd name="T6" fmla="*/ 0 w 43"/>
                  <a:gd name="T7" fmla="*/ 16 h 17"/>
                  <a:gd name="T8" fmla="*/ 0 w 43"/>
                  <a:gd name="T9" fmla="*/ 0 h 17"/>
                  <a:gd name="T10" fmla="*/ 0 w 43"/>
                  <a:gd name="T11" fmla="*/ 0 h 17"/>
                  <a:gd name="T12" fmla="*/ 43 w 43"/>
                  <a:gd name="T1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43" h="17">
                    <a:moveTo>
                      <a:pt x="0" y="0"/>
                    </a:moveTo>
                    <a:lnTo>
                      <a:pt x="42" y="0"/>
                    </a:lnTo>
                    <a:lnTo>
                      <a:pt x="42" y="16"/>
                    </a:lnTo>
                    <a:lnTo>
                      <a:pt x="0" y="1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295" name="AutoShape 175"/>
              <p:cNvSpPr>
                <a:spLocks noChangeArrowheads="1"/>
              </p:cNvSpPr>
              <p:nvPr/>
            </p:nvSpPr>
            <p:spPr bwMode="auto">
              <a:xfrm>
                <a:off x="4183" y="3732"/>
                <a:ext cx="45" cy="17"/>
              </a:xfrm>
              <a:custGeom>
                <a:avLst/>
                <a:gdLst>
                  <a:gd name="T0" fmla="*/ 0 w 45"/>
                  <a:gd name="T1" fmla="*/ 0 h 17"/>
                  <a:gd name="T2" fmla="*/ 40 w 45"/>
                  <a:gd name="T3" fmla="*/ 0 h 17"/>
                  <a:gd name="T4" fmla="*/ 44 w 45"/>
                  <a:gd name="T5" fmla="*/ 16 h 17"/>
                  <a:gd name="T6" fmla="*/ 2 w 45"/>
                  <a:gd name="T7" fmla="*/ 16 h 17"/>
                  <a:gd name="T8" fmla="*/ 0 w 45"/>
                  <a:gd name="T9" fmla="*/ 0 h 17"/>
                  <a:gd name="T10" fmla="*/ 0 w 45"/>
                  <a:gd name="T11" fmla="*/ 0 h 17"/>
                  <a:gd name="T12" fmla="*/ 45 w 45"/>
                  <a:gd name="T1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45" h="17">
                    <a:moveTo>
                      <a:pt x="0" y="0"/>
                    </a:moveTo>
                    <a:lnTo>
                      <a:pt x="40" y="0"/>
                    </a:lnTo>
                    <a:lnTo>
                      <a:pt x="44" y="16"/>
                    </a:lnTo>
                    <a:lnTo>
                      <a:pt x="2" y="1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296" name="Line 176"/>
              <p:cNvSpPr>
                <a:spLocks noChangeShapeType="1"/>
              </p:cNvSpPr>
              <p:nvPr/>
            </p:nvSpPr>
            <p:spPr bwMode="auto">
              <a:xfrm>
                <a:off x="3981" y="3754"/>
                <a:ext cx="133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297" name="Line 177"/>
              <p:cNvSpPr>
                <a:spLocks noChangeShapeType="1"/>
              </p:cNvSpPr>
              <p:nvPr/>
            </p:nvSpPr>
            <p:spPr bwMode="auto">
              <a:xfrm>
                <a:off x="3957" y="3750"/>
                <a:ext cx="14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298" name="Line 178"/>
              <p:cNvSpPr>
                <a:spLocks noChangeShapeType="1"/>
              </p:cNvSpPr>
              <p:nvPr/>
            </p:nvSpPr>
            <p:spPr bwMode="auto">
              <a:xfrm>
                <a:off x="3951" y="3764"/>
                <a:ext cx="24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299" name="Line 179"/>
              <p:cNvSpPr>
                <a:spLocks noChangeShapeType="1"/>
              </p:cNvSpPr>
              <p:nvPr/>
            </p:nvSpPr>
            <p:spPr bwMode="auto">
              <a:xfrm>
                <a:off x="4005" y="3770"/>
                <a:ext cx="80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00" name="Line 180"/>
              <p:cNvSpPr>
                <a:spLocks noChangeShapeType="1"/>
              </p:cNvSpPr>
              <p:nvPr/>
            </p:nvSpPr>
            <p:spPr bwMode="auto">
              <a:xfrm>
                <a:off x="4113" y="3744"/>
                <a:ext cx="18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01" name="Line 181"/>
              <p:cNvSpPr>
                <a:spLocks noChangeShapeType="1"/>
              </p:cNvSpPr>
              <p:nvPr/>
            </p:nvSpPr>
            <p:spPr bwMode="auto">
              <a:xfrm>
                <a:off x="4117" y="3754"/>
                <a:ext cx="14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02" name="Line 182"/>
              <p:cNvSpPr>
                <a:spLocks noChangeShapeType="1"/>
              </p:cNvSpPr>
              <p:nvPr/>
            </p:nvSpPr>
            <p:spPr bwMode="auto">
              <a:xfrm>
                <a:off x="4107" y="3762"/>
                <a:ext cx="24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03" name="Line 183"/>
              <p:cNvSpPr>
                <a:spLocks noChangeShapeType="1"/>
              </p:cNvSpPr>
              <p:nvPr/>
            </p:nvSpPr>
            <p:spPr bwMode="auto">
              <a:xfrm>
                <a:off x="4138" y="3750"/>
                <a:ext cx="38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04" name="Line 184"/>
              <p:cNvSpPr>
                <a:spLocks noChangeShapeType="1"/>
              </p:cNvSpPr>
              <p:nvPr/>
            </p:nvSpPr>
            <p:spPr bwMode="auto">
              <a:xfrm>
                <a:off x="4146" y="3770"/>
                <a:ext cx="32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05" name="Line 185"/>
              <p:cNvSpPr>
                <a:spLocks noChangeShapeType="1"/>
              </p:cNvSpPr>
              <p:nvPr/>
            </p:nvSpPr>
            <p:spPr bwMode="auto">
              <a:xfrm>
                <a:off x="4188" y="3750"/>
                <a:ext cx="34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06" name="Line 186"/>
              <p:cNvSpPr>
                <a:spLocks noChangeShapeType="1"/>
              </p:cNvSpPr>
              <p:nvPr/>
            </p:nvSpPr>
            <p:spPr bwMode="auto">
              <a:xfrm>
                <a:off x="4221" y="3768"/>
                <a:ext cx="10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5307" name="Group 187"/>
            <p:cNvGrpSpPr>
              <a:grpSpLocks/>
            </p:cNvGrpSpPr>
            <p:nvPr/>
          </p:nvGrpSpPr>
          <p:grpSpPr bwMode="auto">
            <a:xfrm>
              <a:off x="3981" y="3507"/>
              <a:ext cx="217" cy="183"/>
              <a:chOff x="3981" y="3507"/>
              <a:chExt cx="217" cy="183"/>
            </a:xfrm>
          </p:grpSpPr>
          <p:grpSp>
            <p:nvGrpSpPr>
              <p:cNvPr id="5308" name="Group 188"/>
              <p:cNvGrpSpPr>
                <a:grpSpLocks/>
              </p:cNvGrpSpPr>
              <p:nvPr/>
            </p:nvGrpSpPr>
            <p:grpSpPr bwMode="auto">
              <a:xfrm>
                <a:off x="4001" y="3659"/>
                <a:ext cx="181" cy="31"/>
                <a:chOff x="4001" y="3659"/>
                <a:chExt cx="181" cy="31"/>
              </a:xfrm>
            </p:grpSpPr>
            <p:grpSp>
              <p:nvGrpSpPr>
                <p:cNvPr id="5309" name="Group 189"/>
                <p:cNvGrpSpPr>
                  <a:grpSpLocks/>
                </p:cNvGrpSpPr>
                <p:nvPr/>
              </p:nvGrpSpPr>
              <p:grpSpPr bwMode="auto">
                <a:xfrm>
                  <a:off x="4001" y="3670"/>
                  <a:ext cx="181" cy="20"/>
                  <a:chOff x="4001" y="3670"/>
                  <a:chExt cx="181" cy="20"/>
                </a:xfrm>
              </p:grpSpPr>
              <p:sp>
                <p:nvSpPr>
                  <p:cNvPr id="5310" name="AutoShape 190"/>
                  <p:cNvSpPr>
                    <a:spLocks noChangeArrowheads="1"/>
                  </p:cNvSpPr>
                  <p:nvPr/>
                </p:nvSpPr>
                <p:spPr bwMode="auto">
                  <a:xfrm>
                    <a:off x="4001" y="3670"/>
                    <a:ext cx="182" cy="17"/>
                  </a:xfrm>
                  <a:custGeom>
                    <a:avLst/>
                    <a:gdLst>
                      <a:gd name="T0" fmla="*/ 0 w 182"/>
                      <a:gd name="T1" fmla="*/ 16 h 17"/>
                      <a:gd name="T2" fmla="*/ 181 w 182"/>
                      <a:gd name="T3" fmla="*/ 16 h 17"/>
                      <a:gd name="T4" fmla="*/ 171 w 182"/>
                      <a:gd name="T5" fmla="*/ 0 h 17"/>
                      <a:gd name="T6" fmla="*/ 11 w 182"/>
                      <a:gd name="T7" fmla="*/ 0 h 17"/>
                      <a:gd name="T8" fmla="*/ 0 w 182"/>
                      <a:gd name="T9" fmla="*/ 16 h 17"/>
                      <a:gd name="T10" fmla="*/ 0 w 182"/>
                      <a:gd name="T11" fmla="*/ 0 h 17"/>
                      <a:gd name="T12" fmla="*/ 182 w 182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182" h="17">
                        <a:moveTo>
                          <a:pt x="0" y="16"/>
                        </a:moveTo>
                        <a:lnTo>
                          <a:pt x="181" y="16"/>
                        </a:lnTo>
                        <a:lnTo>
                          <a:pt x="171" y="0"/>
                        </a:lnTo>
                        <a:lnTo>
                          <a:pt x="11" y="0"/>
                        </a:lnTo>
                        <a:lnTo>
                          <a:pt x="0" y="16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311" name="Rectangle 191"/>
                  <p:cNvSpPr>
                    <a:spLocks noChangeArrowheads="1"/>
                  </p:cNvSpPr>
                  <p:nvPr/>
                </p:nvSpPr>
                <p:spPr bwMode="auto">
                  <a:xfrm>
                    <a:off x="4003" y="3686"/>
                    <a:ext cx="175" cy="5"/>
                  </a:xfrm>
                  <a:prstGeom prst="rect">
                    <a:avLst/>
                  </a:prstGeom>
                  <a:solidFill>
                    <a:srgbClr val="C0C0C0"/>
                  </a:solidFill>
                  <a:ln w="1260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sp>
              <p:nvSpPr>
                <p:cNvPr id="5312" name="AutoShape 192"/>
                <p:cNvSpPr>
                  <a:spLocks noChangeArrowheads="1"/>
                </p:cNvSpPr>
                <p:nvPr/>
              </p:nvSpPr>
              <p:spPr bwMode="auto">
                <a:xfrm>
                  <a:off x="4041" y="3659"/>
                  <a:ext cx="100" cy="25"/>
                </a:xfrm>
                <a:custGeom>
                  <a:avLst/>
                  <a:gdLst>
                    <a:gd name="T0" fmla="*/ 0 w 100"/>
                    <a:gd name="T1" fmla="*/ 14 h 25"/>
                    <a:gd name="T2" fmla="*/ 0 w 100"/>
                    <a:gd name="T3" fmla="*/ 0 h 25"/>
                    <a:gd name="T4" fmla="*/ 99 w 100"/>
                    <a:gd name="T5" fmla="*/ 0 h 25"/>
                    <a:gd name="T6" fmla="*/ 99 w 100"/>
                    <a:gd name="T7" fmla="*/ 14 h 25"/>
                    <a:gd name="T8" fmla="*/ 98 w 100"/>
                    <a:gd name="T9" fmla="*/ 15 h 25"/>
                    <a:gd name="T10" fmla="*/ 98 w 100"/>
                    <a:gd name="T11" fmla="*/ 16 h 25"/>
                    <a:gd name="T12" fmla="*/ 96 w 100"/>
                    <a:gd name="T13" fmla="*/ 17 h 25"/>
                    <a:gd name="T14" fmla="*/ 94 w 100"/>
                    <a:gd name="T15" fmla="*/ 18 h 25"/>
                    <a:gd name="T16" fmla="*/ 91 w 100"/>
                    <a:gd name="T17" fmla="*/ 19 h 25"/>
                    <a:gd name="T18" fmla="*/ 88 w 100"/>
                    <a:gd name="T19" fmla="*/ 20 h 25"/>
                    <a:gd name="T20" fmla="*/ 85 w 100"/>
                    <a:gd name="T21" fmla="*/ 21 h 25"/>
                    <a:gd name="T22" fmla="*/ 81 w 100"/>
                    <a:gd name="T23" fmla="*/ 22 h 25"/>
                    <a:gd name="T24" fmla="*/ 78 w 100"/>
                    <a:gd name="T25" fmla="*/ 22 h 25"/>
                    <a:gd name="T26" fmla="*/ 73 w 100"/>
                    <a:gd name="T27" fmla="*/ 23 h 25"/>
                    <a:gd name="T28" fmla="*/ 69 w 100"/>
                    <a:gd name="T29" fmla="*/ 23 h 25"/>
                    <a:gd name="T30" fmla="*/ 64 w 100"/>
                    <a:gd name="T31" fmla="*/ 24 h 25"/>
                    <a:gd name="T32" fmla="*/ 59 w 100"/>
                    <a:gd name="T33" fmla="*/ 24 h 25"/>
                    <a:gd name="T34" fmla="*/ 54 w 100"/>
                    <a:gd name="T35" fmla="*/ 24 h 25"/>
                    <a:gd name="T36" fmla="*/ 47 w 100"/>
                    <a:gd name="T37" fmla="*/ 24 h 25"/>
                    <a:gd name="T38" fmla="*/ 41 w 100"/>
                    <a:gd name="T39" fmla="*/ 24 h 25"/>
                    <a:gd name="T40" fmla="*/ 35 w 100"/>
                    <a:gd name="T41" fmla="*/ 24 h 25"/>
                    <a:gd name="T42" fmla="*/ 29 w 100"/>
                    <a:gd name="T43" fmla="*/ 23 h 25"/>
                    <a:gd name="T44" fmla="*/ 24 w 100"/>
                    <a:gd name="T45" fmla="*/ 23 h 25"/>
                    <a:gd name="T46" fmla="*/ 21 w 100"/>
                    <a:gd name="T47" fmla="*/ 22 h 25"/>
                    <a:gd name="T48" fmla="*/ 16 w 100"/>
                    <a:gd name="T49" fmla="*/ 21 h 25"/>
                    <a:gd name="T50" fmla="*/ 13 w 100"/>
                    <a:gd name="T51" fmla="*/ 21 h 25"/>
                    <a:gd name="T52" fmla="*/ 9 w 100"/>
                    <a:gd name="T53" fmla="*/ 20 h 25"/>
                    <a:gd name="T54" fmla="*/ 6 w 100"/>
                    <a:gd name="T55" fmla="*/ 19 h 25"/>
                    <a:gd name="T56" fmla="*/ 4 w 100"/>
                    <a:gd name="T57" fmla="*/ 18 h 25"/>
                    <a:gd name="T58" fmla="*/ 3 w 100"/>
                    <a:gd name="T59" fmla="*/ 17 h 25"/>
                    <a:gd name="T60" fmla="*/ 1 w 100"/>
                    <a:gd name="T61" fmla="*/ 16 h 25"/>
                    <a:gd name="T62" fmla="*/ 1 w 100"/>
                    <a:gd name="T63" fmla="*/ 15 h 25"/>
                    <a:gd name="T64" fmla="*/ 0 w 100"/>
                    <a:gd name="T65" fmla="*/ 14 h 25"/>
                    <a:gd name="T66" fmla="*/ 0 w 100"/>
                    <a:gd name="T67" fmla="*/ 0 h 25"/>
                    <a:gd name="T68" fmla="*/ 100 w 100"/>
                    <a:gd name="T69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T66" t="T67" r="T68" b="T69"/>
                  <a:pathLst>
                    <a:path w="100" h="25">
                      <a:moveTo>
                        <a:pt x="0" y="14"/>
                      </a:moveTo>
                      <a:lnTo>
                        <a:pt x="0" y="0"/>
                      </a:lnTo>
                      <a:lnTo>
                        <a:pt x="99" y="0"/>
                      </a:lnTo>
                      <a:lnTo>
                        <a:pt x="99" y="14"/>
                      </a:lnTo>
                      <a:lnTo>
                        <a:pt x="98" y="15"/>
                      </a:lnTo>
                      <a:lnTo>
                        <a:pt x="98" y="16"/>
                      </a:lnTo>
                      <a:lnTo>
                        <a:pt x="96" y="17"/>
                      </a:lnTo>
                      <a:lnTo>
                        <a:pt x="94" y="18"/>
                      </a:lnTo>
                      <a:lnTo>
                        <a:pt x="91" y="19"/>
                      </a:lnTo>
                      <a:lnTo>
                        <a:pt x="88" y="20"/>
                      </a:lnTo>
                      <a:lnTo>
                        <a:pt x="85" y="21"/>
                      </a:lnTo>
                      <a:lnTo>
                        <a:pt x="81" y="22"/>
                      </a:lnTo>
                      <a:lnTo>
                        <a:pt x="78" y="22"/>
                      </a:lnTo>
                      <a:lnTo>
                        <a:pt x="73" y="23"/>
                      </a:lnTo>
                      <a:lnTo>
                        <a:pt x="69" y="23"/>
                      </a:lnTo>
                      <a:lnTo>
                        <a:pt x="64" y="24"/>
                      </a:lnTo>
                      <a:lnTo>
                        <a:pt x="59" y="24"/>
                      </a:lnTo>
                      <a:lnTo>
                        <a:pt x="54" y="24"/>
                      </a:lnTo>
                      <a:lnTo>
                        <a:pt x="47" y="24"/>
                      </a:lnTo>
                      <a:lnTo>
                        <a:pt x="41" y="24"/>
                      </a:lnTo>
                      <a:lnTo>
                        <a:pt x="35" y="24"/>
                      </a:lnTo>
                      <a:lnTo>
                        <a:pt x="29" y="23"/>
                      </a:lnTo>
                      <a:lnTo>
                        <a:pt x="24" y="23"/>
                      </a:lnTo>
                      <a:lnTo>
                        <a:pt x="21" y="22"/>
                      </a:lnTo>
                      <a:lnTo>
                        <a:pt x="16" y="21"/>
                      </a:lnTo>
                      <a:lnTo>
                        <a:pt x="13" y="21"/>
                      </a:lnTo>
                      <a:lnTo>
                        <a:pt x="9" y="20"/>
                      </a:lnTo>
                      <a:lnTo>
                        <a:pt x="6" y="19"/>
                      </a:lnTo>
                      <a:lnTo>
                        <a:pt x="4" y="18"/>
                      </a:lnTo>
                      <a:lnTo>
                        <a:pt x="3" y="17"/>
                      </a:lnTo>
                      <a:lnTo>
                        <a:pt x="1" y="16"/>
                      </a:lnTo>
                      <a:lnTo>
                        <a:pt x="1" y="15"/>
                      </a:lnTo>
                      <a:lnTo>
                        <a:pt x="0" y="14"/>
                      </a:lnTo>
                    </a:path>
                  </a:pathLst>
                </a:custGeom>
                <a:solidFill>
                  <a:srgbClr val="C0C0C0"/>
                </a:solidFill>
                <a:ln w="12600">
                  <a:solidFill>
                    <a:srgbClr val="0000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5313" name="Group 193"/>
              <p:cNvGrpSpPr>
                <a:grpSpLocks/>
              </p:cNvGrpSpPr>
              <p:nvPr/>
            </p:nvGrpSpPr>
            <p:grpSpPr bwMode="auto">
              <a:xfrm>
                <a:off x="3981" y="3507"/>
                <a:ext cx="217" cy="156"/>
                <a:chOff x="3981" y="3507"/>
                <a:chExt cx="217" cy="156"/>
              </a:xfrm>
            </p:grpSpPr>
            <p:grpSp>
              <p:nvGrpSpPr>
                <p:cNvPr id="5314" name="Group 194"/>
                <p:cNvGrpSpPr>
                  <a:grpSpLocks/>
                </p:cNvGrpSpPr>
                <p:nvPr/>
              </p:nvGrpSpPr>
              <p:grpSpPr bwMode="auto">
                <a:xfrm>
                  <a:off x="3981" y="3507"/>
                  <a:ext cx="217" cy="156"/>
                  <a:chOff x="3981" y="3507"/>
                  <a:chExt cx="217" cy="156"/>
                </a:xfrm>
              </p:grpSpPr>
              <p:sp>
                <p:nvSpPr>
                  <p:cNvPr id="5315" name="AutoShape 195"/>
                  <p:cNvSpPr>
                    <a:spLocks noChangeArrowheads="1"/>
                  </p:cNvSpPr>
                  <p:nvPr/>
                </p:nvSpPr>
                <p:spPr bwMode="auto">
                  <a:xfrm>
                    <a:off x="3981" y="3507"/>
                    <a:ext cx="218" cy="157"/>
                  </a:xfrm>
                  <a:prstGeom prst="roundRect">
                    <a:avLst>
                      <a:gd name="adj" fmla="val 12315"/>
                    </a:avLst>
                  </a:prstGeom>
                  <a:solidFill>
                    <a:srgbClr val="C0C0C0"/>
                  </a:solidFill>
                  <a:ln w="1260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316" name="AutoShape 196"/>
                  <p:cNvSpPr>
                    <a:spLocks noChangeArrowheads="1"/>
                  </p:cNvSpPr>
                  <p:nvPr/>
                </p:nvSpPr>
                <p:spPr bwMode="auto">
                  <a:xfrm>
                    <a:off x="4006" y="3525"/>
                    <a:ext cx="168" cy="120"/>
                  </a:xfrm>
                  <a:prstGeom prst="roundRect">
                    <a:avLst>
                      <a:gd name="adj" fmla="val 12250"/>
                    </a:avLst>
                  </a:prstGeom>
                  <a:solidFill>
                    <a:srgbClr val="C0C0C0"/>
                  </a:solidFill>
                  <a:ln w="1260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317" name="AutoShape 197"/>
                  <p:cNvSpPr>
                    <a:spLocks noChangeArrowheads="1"/>
                  </p:cNvSpPr>
                  <p:nvPr/>
                </p:nvSpPr>
                <p:spPr bwMode="auto">
                  <a:xfrm>
                    <a:off x="4015" y="3532"/>
                    <a:ext cx="149" cy="106"/>
                  </a:xfrm>
                  <a:prstGeom prst="roundRect">
                    <a:avLst>
                      <a:gd name="adj" fmla="val 12144"/>
                    </a:avLst>
                  </a:prstGeom>
                  <a:solidFill>
                    <a:srgbClr val="008000"/>
                  </a:solidFill>
                  <a:ln w="1260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sp>
              <p:nvSpPr>
                <p:cNvPr id="5318" name="Rectangle 198"/>
                <p:cNvSpPr>
                  <a:spLocks noChangeArrowheads="1"/>
                </p:cNvSpPr>
                <p:nvPr/>
              </p:nvSpPr>
              <p:spPr bwMode="auto">
                <a:xfrm flipH="1" flipV="1">
                  <a:off x="4168" y="3655"/>
                  <a:ext cx="1" cy="7"/>
                </a:xfrm>
                <a:prstGeom prst="rect">
                  <a:avLst/>
                </a:prstGeom>
                <a:solidFill>
                  <a:srgbClr val="008000"/>
                </a:solidFill>
                <a:ln w="1260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</p:grpSp>
      <p:grpSp>
        <p:nvGrpSpPr>
          <p:cNvPr id="5319" name="Group 199"/>
          <p:cNvGrpSpPr>
            <a:grpSpLocks/>
          </p:cNvGrpSpPr>
          <p:nvPr/>
        </p:nvGrpSpPr>
        <p:grpSpPr bwMode="auto">
          <a:xfrm>
            <a:off x="6369050" y="5719763"/>
            <a:ext cx="534988" cy="460375"/>
            <a:chOff x="4012" y="3603"/>
            <a:chExt cx="337" cy="290"/>
          </a:xfrm>
        </p:grpSpPr>
        <p:grpSp>
          <p:nvGrpSpPr>
            <p:cNvPr id="5320" name="Group 200"/>
            <p:cNvGrpSpPr>
              <a:grpSpLocks/>
            </p:cNvGrpSpPr>
            <p:nvPr/>
          </p:nvGrpSpPr>
          <p:grpSpPr bwMode="auto">
            <a:xfrm>
              <a:off x="4012" y="3818"/>
              <a:ext cx="337" cy="75"/>
              <a:chOff x="4012" y="3818"/>
              <a:chExt cx="337" cy="75"/>
            </a:xfrm>
          </p:grpSpPr>
          <p:sp>
            <p:nvSpPr>
              <p:cNvPr id="5321" name="Rectangle 201"/>
              <p:cNvSpPr>
                <a:spLocks noChangeArrowheads="1"/>
              </p:cNvSpPr>
              <p:nvPr/>
            </p:nvSpPr>
            <p:spPr bwMode="auto">
              <a:xfrm>
                <a:off x="4016" y="3886"/>
                <a:ext cx="329" cy="8"/>
              </a:xfrm>
              <a:prstGeom prst="rect">
                <a:avLst/>
              </a:prstGeom>
              <a:solidFill>
                <a:srgbClr val="C0C0C0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322" name="AutoShape 202"/>
              <p:cNvSpPr>
                <a:spLocks noChangeArrowheads="1"/>
              </p:cNvSpPr>
              <p:nvPr/>
            </p:nvSpPr>
            <p:spPr bwMode="auto">
              <a:xfrm>
                <a:off x="4012" y="3818"/>
                <a:ext cx="338" cy="65"/>
              </a:xfrm>
              <a:custGeom>
                <a:avLst/>
                <a:gdLst>
                  <a:gd name="T0" fmla="*/ 0 w 338"/>
                  <a:gd name="T1" fmla="*/ 64 h 65"/>
                  <a:gd name="T2" fmla="*/ 337 w 338"/>
                  <a:gd name="T3" fmla="*/ 64 h 65"/>
                  <a:gd name="T4" fmla="*/ 317 w 338"/>
                  <a:gd name="T5" fmla="*/ 0 h 65"/>
                  <a:gd name="T6" fmla="*/ 25 w 338"/>
                  <a:gd name="T7" fmla="*/ 0 h 65"/>
                  <a:gd name="T8" fmla="*/ 0 w 338"/>
                  <a:gd name="T9" fmla="*/ 64 h 65"/>
                  <a:gd name="T10" fmla="*/ 0 w 338"/>
                  <a:gd name="T11" fmla="*/ 0 h 65"/>
                  <a:gd name="T12" fmla="*/ 338 w 338"/>
                  <a:gd name="T13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338" h="65">
                    <a:moveTo>
                      <a:pt x="0" y="64"/>
                    </a:moveTo>
                    <a:lnTo>
                      <a:pt x="337" y="64"/>
                    </a:lnTo>
                    <a:lnTo>
                      <a:pt x="317" y="0"/>
                    </a:lnTo>
                    <a:lnTo>
                      <a:pt x="25" y="0"/>
                    </a:lnTo>
                    <a:lnTo>
                      <a:pt x="0" y="64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323" name="AutoShape 203"/>
              <p:cNvSpPr>
                <a:spLocks noChangeArrowheads="1"/>
              </p:cNvSpPr>
              <p:nvPr/>
            </p:nvSpPr>
            <p:spPr bwMode="auto">
              <a:xfrm>
                <a:off x="4022" y="3824"/>
                <a:ext cx="316" cy="53"/>
              </a:xfrm>
              <a:custGeom>
                <a:avLst/>
                <a:gdLst>
                  <a:gd name="T0" fmla="*/ 18 w 316"/>
                  <a:gd name="T1" fmla="*/ 0 h 53"/>
                  <a:gd name="T2" fmla="*/ 0 w 316"/>
                  <a:gd name="T3" fmla="*/ 52 h 53"/>
                  <a:gd name="T4" fmla="*/ 315 w 316"/>
                  <a:gd name="T5" fmla="*/ 52 h 53"/>
                  <a:gd name="T6" fmla="*/ 301 w 316"/>
                  <a:gd name="T7" fmla="*/ 0 h 53"/>
                  <a:gd name="T8" fmla="*/ 0 w 316"/>
                  <a:gd name="T9" fmla="*/ 0 h 53"/>
                  <a:gd name="T10" fmla="*/ 316 w 316"/>
                  <a:gd name="T11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316" h="53">
                    <a:moveTo>
                      <a:pt x="18" y="0"/>
                    </a:moveTo>
                    <a:lnTo>
                      <a:pt x="0" y="52"/>
                    </a:lnTo>
                    <a:lnTo>
                      <a:pt x="315" y="52"/>
                    </a:lnTo>
                    <a:lnTo>
                      <a:pt x="301" y="0"/>
                    </a:lnTo>
                  </a:path>
                </a:pathLst>
              </a:custGeom>
              <a:noFill/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324" name="AutoShape 204"/>
              <p:cNvSpPr>
                <a:spLocks noChangeArrowheads="1"/>
              </p:cNvSpPr>
              <p:nvPr/>
            </p:nvSpPr>
            <p:spPr bwMode="auto">
              <a:xfrm>
                <a:off x="4049" y="3824"/>
                <a:ext cx="17" cy="17"/>
              </a:xfrm>
              <a:custGeom>
                <a:avLst/>
                <a:gdLst>
                  <a:gd name="T0" fmla="*/ 4 w 17"/>
                  <a:gd name="T1" fmla="*/ 0 h 17"/>
                  <a:gd name="T2" fmla="*/ 16 w 17"/>
                  <a:gd name="T3" fmla="*/ 0 h 17"/>
                  <a:gd name="T4" fmla="*/ 11 w 17"/>
                  <a:gd name="T5" fmla="*/ 16 h 17"/>
                  <a:gd name="T6" fmla="*/ 0 w 17"/>
                  <a:gd name="T7" fmla="*/ 16 h 17"/>
                  <a:gd name="T8" fmla="*/ 4 w 17"/>
                  <a:gd name="T9" fmla="*/ 0 h 17"/>
                  <a:gd name="T10" fmla="*/ 0 w 17"/>
                  <a:gd name="T11" fmla="*/ 0 h 17"/>
                  <a:gd name="T12" fmla="*/ 17 w 17"/>
                  <a:gd name="T1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17" h="17">
                    <a:moveTo>
                      <a:pt x="4" y="0"/>
                    </a:moveTo>
                    <a:lnTo>
                      <a:pt x="16" y="0"/>
                    </a:lnTo>
                    <a:lnTo>
                      <a:pt x="11" y="16"/>
                    </a:lnTo>
                    <a:lnTo>
                      <a:pt x="0" y="16"/>
                    </a:lnTo>
                    <a:lnTo>
                      <a:pt x="4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325" name="AutoShape 205"/>
              <p:cNvSpPr>
                <a:spLocks noChangeArrowheads="1"/>
              </p:cNvSpPr>
              <p:nvPr/>
            </p:nvSpPr>
            <p:spPr bwMode="auto">
              <a:xfrm>
                <a:off x="4076" y="3824"/>
                <a:ext cx="41" cy="17"/>
              </a:xfrm>
              <a:custGeom>
                <a:avLst/>
                <a:gdLst>
                  <a:gd name="T0" fmla="*/ 2 w 41"/>
                  <a:gd name="T1" fmla="*/ 0 h 17"/>
                  <a:gd name="T2" fmla="*/ 40 w 41"/>
                  <a:gd name="T3" fmla="*/ 0 h 17"/>
                  <a:gd name="T4" fmla="*/ 39 w 41"/>
                  <a:gd name="T5" fmla="*/ 16 h 17"/>
                  <a:gd name="T6" fmla="*/ 0 w 41"/>
                  <a:gd name="T7" fmla="*/ 16 h 17"/>
                  <a:gd name="T8" fmla="*/ 2 w 41"/>
                  <a:gd name="T9" fmla="*/ 0 h 17"/>
                  <a:gd name="T10" fmla="*/ 0 w 41"/>
                  <a:gd name="T11" fmla="*/ 0 h 17"/>
                  <a:gd name="T12" fmla="*/ 41 w 41"/>
                  <a:gd name="T1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41" h="17">
                    <a:moveTo>
                      <a:pt x="2" y="0"/>
                    </a:moveTo>
                    <a:lnTo>
                      <a:pt x="40" y="0"/>
                    </a:lnTo>
                    <a:lnTo>
                      <a:pt x="39" y="16"/>
                    </a:lnTo>
                    <a:lnTo>
                      <a:pt x="0" y="16"/>
                    </a:lnTo>
                    <a:lnTo>
                      <a:pt x="2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326" name="AutoShape 206"/>
              <p:cNvSpPr>
                <a:spLocks noChangeArrowheads="1"/>
              </p:cNvSpPr>
              <p:nvPr/>
            </p:nvSpPr>
            <p:spPr bwMode="auto">
              <a:xfrm>
                <a:off x="4176" y="3824"/>
                <a:ext cx="43" cy="17"/>
              </a:xfrm>
              <a:custGeom>
                <a:avLst/>
                <a:gdLst>
                  <a:gd name="T0" fmla="*/ 0 w 43"/>
                  <a:gd name="T1" fmla="*/ 0 h 17"/>
                  <a:gd name="T2" fmla="*/ 42 w 43"/>
                  <a:gd name="T3" fmla="*/ 0 h 17"/>
                  <a:gd name="T4" fmla="*/ 42 w 43"/>
                  <a:gd name="T5" fmla="*/ 16 h 17"/>
                  <a:gd name="T6" fmla="*/ 0 w 43"/>
                  <a:gd name="T7" fmla="*/ 16 h 17"/>
                  <a:gd name="T8" fmla="*/ 0 w 43"/>
                  <a:gd name="T9" fmla="*/ 0 h 17"/>
                  <a:gd name="T10" fmla="*/ 0 w 43"/>
                  <a:gd name="T11" fmla="*/ 0 h 17"/>
                  <a:gd name="T12" fmla="*/ 43 w 43"/>
                  <a:gd name="T1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43" h="17">
                    <a:moveTo>
                      <a:pt x="0" y="0"/>
                    </a:moveTo>
                    <a:lnTo>
                      <a:pt x="42" y="0"/>
                    </a:lnTo>
                    <a:lnTo>
                      <a:pt x="42" y="16"/>
                    </a:lnTo>
                    <a:lnTo>
                      <a:pt x="0" y="1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327" name="AutoShape 207"/>
              <p:cNvSpPr>
                <a:spLocks noChangeArrowheads="1"/>
              </p:cNvSpPr>
              <p:nvPr/>
            </p:nvSpPr>
            <p:spPr bwMode="auto">
              <a:xfrm>
                <a:off x="4270" y="3828"/>
                <a:ext cx="45" cy="17"/>
              </a:xfrm>
              <a:custGeom>
                <a:avLst/>
                <a:gdLst>
                  <a:gd name="T0" fmla="*/ 0 w 45"/>
                  <a:gd name="T1" fmla="*/ 0 h 17"/>
                  <a:gd name="T2" fmla="*/ 40 w 45"/>
                  <a:gd name="T3" fmla="*/ 0 h 17"/>
                  <a:gd name="T4" fmla="*/ 44 w 45"/>
                  <a:gd name="T5" fmla="*/ 16 h 17"/>
                  <a:gd name="T6" fmla="*/ 2 w 45"/>
                  <a:gd name="T7" fmla="*/ 16 h 17"/>
                  <a:gd name="T8" fmla="*/ 0 w 45"/>
                  <a:gd name="T9" fmla="*/ 0 h 17"/>
                  <a:gd name="T10" fmla="*/ 0 w 45"/>
                  <a:gd name="T11" fmla="*/ 0 h 17"/>
                  <a:gd name="T12" fmla="*/ 45 w 45"/>
                  <a:gd name="T1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45" h="17">
                    <a:moveTo>
                      <a:pt x="0" y="0"/>
                    </a:moveTo>
                    <a:lnTo>
                      <a:pt x="40" y="0"/>
                    </a:lnTo>
                    <a:lnTo>
                      <a:pt x="44" y="16"/>
                    </a:lnTo>
                    <a:lnTo>
                      <a:pt x="2" y="1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328" name="Line 208"/>
              <p:cNvSpPr>
                <a:spLocks noChangeShapeType="1"/>
              </p:cNvSpPr>
              <p:nvPr/>
            </p:nvSpPr>
            <p:spPr bwMode="auto">
              <a:xfrm>
                <a:off x="4068" y="3850"/>
                <a:ext cx="133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29" name="Line 209"/>
              <p:cNvSpPr>
                <a:spLocks noChangeShapeType="1"/>
              </p:cNvSpPr>
              <p:nvPr/>
            </p:nvSpPr>
            <p:spPr bwMode="auto">
              <a:xfrm>
                <a:off x="4044" y="3846"/>
                <a:ext cx="14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30" name="Line 210"/>
              <p:cNvSpPr>
                <a:spLocks noChangeShapeType="1"/>
              </p:cNvSpPr>
              <p:nvPr/>
            </p:nvSpPr>
            <p:spPr bwMode="auto">
              <a:xfrm>
                <a:off x="4038" y="3860"/>
                <a:ext cx="24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31" name="Line 211"/>
              <p:cNvSpPr>
                <a:spLocks noChangeShapeType="1"/>
              </p:cNvSpPr>
              <p:nvPr/>
            </p:nvSpPr>
            <p:spPr bwMode="auto">
              <a:xfrm>
                <a:off x="4092" y="3866"/>
                <a:ext cx="80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32" name="Line 212"/>
              <p:cNvSpPr>
                <a:spLocks noChangeShapeType="1"/>
              </p:cNvSpPr>
              <p:nvPr/>
            </p:nvSpPr>
            <p:spPr bwMode="auto">
              <a:xfrm>
                <a:off x="4200" y="3840"/>
                <a:ext cx="18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33" name="Line 213"/>
              <p:cNvSpPr>
                <a:spLocks noChangeShapeType="1"/>
              </p:cNvSpPr>
              <p:nvPr/>
            </p:nvSpPr>
            <p:spPr bwMode="auto">
              <a:xfrm>
                <a:off x="4204" y="3850"/>
                <a:ext cx="14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34" name="Line 214"/>
              <p:cNvSpPr>
                <a:spLocks noChangeShapeType="1"/>
              </p:cNvSpPr>
              <p:nvPr/>
            </p:nvSpPr>
            <p:spPr bwMode="auto">
              <a:xfrm>
                <a:off x="4194" y="3858"/>
                <a:ext cx="24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35" name="Line 215"/>
              <p:cNvSpPr>
                <a:spLocks noChangeShapeType="1"/>
              </p:cNvSpPr>
              <p:nvPr/>
            </p:nvSpPr>
            <p:spPr bwMode="auto">
              <a:xfrm>
                <a:off x="4225" y="3846"/>
                <a:ext cx="38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36" name="Line 216"/>
              <p:cNvSpPr>
                <a:spLocks noChangeShapeType="1"/>
              </p:cNvSpPr>
              <p:nvPr/>
            </p:nvSpPr>
            <p:spPr bwMode="auto">
              <a:xfrm>
                <a:off x="4233" y="3866"/>
                <a:ext cx="32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37" name="Line 217"/>
              <p:cNvSpPr>
                <a:spLocks noChangeShapeType="1"/>
              </p:cNvSpPr>
              <p:nvPr/>
            </p:nvSpPr>
            <p:spPr bwMode="auto">
              <a:xfrm>
                <a:off x="4275" y="3846"/>
                <a:ext cx="34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38" name="Line 218"/>
              <p:cNvSpPr>
                <a:spLocks noChangeShapeType="1"/>
              </p:cNvSpPr>
              <p:nvPr/>
            </p:nvSpPr>
            <p:spPr bwMode="auto">
              <a:xfrm>
                <a:off x="4308" y="3864"/>
                <a:ext cx="10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5339" name="Group 219"/>
            <p:cNvGrpSpPr>
              <a:grpSpLocks/>
            </p:cNvGrpSpPr>
            <p:nvPr/>
          </p:nvGrpSpPr>
          <p:grpSpPr bwMode="auto">
            <a:xfrm>
              <a:off x="4068" y="3603"/>
              <a:ext cx="217" cy="183"/>
              <a:chOff x="4068" y="3603"/>
              <a:chExt cx="217" cy="183"/>
            </a:xfrm>
          </p:grpSpPr>
          <p:grpSp>
            <p:nvGrpSpPr>
              <p:cNvPr id="5340" name="Group 220"/>
              <p:cNvGrpSpPr>
                <a:grpSpLocks/>
              </p:cNvGrpSpPr>
              <p:nvPr/>
            </p:nvGrpSpPr>
            <p:grpSpPr bwMode="auto">
              <a:xfrm>
                <a:off x="4088" y="3755"/>
                <a:ext cx="181" cy="31"/>
                <a:chOff x="4088" y="3755"/>
                <a:chExt cx="181" cy="31"/>
              </a:xfrm>
            </p:grpSpPr>
            <p:grpSp>
              <p:nvGrpSpPr>
                <p:cNvPr id="5341" name="Group 221"/>
                <p:cNvGrpSpPr>
                  <a:grpSpLocks/>
                </p:cNvGrpSpPr>
                <p:nvPr/>
              </p:nvGrpSpPr>
              <p:grpSpPr bwMode="auto">
                <a:xfrm>
                  <a:off x="4088" y="3766"/>
                  <a:ext cx="181" cy="20"/>
                  <a:chOff x="4088" y="3766"/>
                  <a:chExt cx="181" cy="20"/>
                </a:xfrm>
              </p:grpSpPr>
              <p:sp>
                <p:nvSpPr>
                  <p:cNvPr id="5342" name="AutoShape 222"/>
                  <p:cNvSpPr>
                    <a:spLocks noChangeArrowheads="1"/>
                  </p:cNvSpPr>
                  <p:nvPr/>
                </p:nvSpPr>
                <p:spPr bwMode="auto">
                  <a:xfrm>
                    <a:off x="4088" y="3766"/>
                    <a:ext cx="182" cy="17"/>
                  </a:xfrm>
                  <a:custGeom>
                    <a:avLst/>
                    <a:gdLst>
                      <a:gd name="T0" fmla="*/ 0 w 182"/>
                      <a:gd name="T1" fmla="*/ 16 h 17"/>
                      <a:gd name="T2" fmla="*/ 181 w 182"/>
                      <a:gd name="T3" fmla="*/ 16 h 17"/>
                      <a:gd name="T4" fmla="*/ 171 w 182"/>
                      <a:gd name="T5" fmla="*/ 0 h 17"/>
                      <a:gd name="T6" fmla="*/ 11 w 182"/>
                      <a:gd name="T7" fmla="*/ 0 h 17"/>
                      <a:gd name="T8" fmla="*/ 0 w 182"/>
                      <a:gd name="T9" fmla="*/ 16 h 17"/>
                      <a:gd name="T10" fmla="*/ 0 w 182"/>
                      <a:gd name="T11" fmla="*/ 0 h 17"/>
                      <a:gd name="T12" fmla="*/ 182 w 182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182" h="17">
                        <a:moveTo>
                          <a:pt x="0" y="16"/>
                        </a:moveTo>
                        <a:lnTo>
                          <a:pt x="181" y="16"/>
                        </a:lnTo>
                        <a:lnTo>
                          <a:pt x="171" y="0"/>
                        </a:lnTo>
                        <a:lnTo>
                          <a:pt x="11" y="0"/>
                        </a:lnTo>
                        <a:lnTo>
                          <a:pt x="0" y="16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343" name="Rectangle 223"/>
                  <p:cNvSpPr>
                    <a:spLocks noChangeArrowheads="1"/>
                  </p:cNvSpPr>
                  <p:nvPr/>
                </p:nvSpPr>
                <p:spPr bwMode="auto">
                  <a:xfrm>
                    <a:off x="4090" y="3782"/>
                    <a:ext cx="175" cy="5"/>
                  </a:xfrm>
                  <a:prstGeom prst="rect">
                    <a:avLst/>
                  </a:prstGeom>
                  <a:solidFill>
                    <a:srgbClr val="C0C0C0"/>
                  </a:solidFill>
                  <a:ln w="1260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sp>
              <p:nvSpPr>
                <p:cNvPr id="5344" name="AutoShape 224"/>
                <p:cNvSpPr>
                  <a:spLocks noChangeArrowheads="1"/>
                </p:cNvSpPr>
                <p:nvPr/>
              </p:nvSpPr>
              <p:spPr bwMode="auto">
                <a:xfrm>
                  <a:off x="4128" y="3755"/>
                  <a:ext cx="100" cy="25"/>
                </a:xfrm>
                <a:custGeom>
                  <a:avLst/>
                  <a:gdLst>
                    <a:gd name="T0" fmla="*/ 0 w 100"/>
                    <a:gd name="T1" fmla="*/ 14 h 25"/>
                    <a:gd name="T2" fmla="*/ 0 w 100"/>
                    <a:gd name="T3" fmla="*/ 0 h 25"/>
                    <a:gd name="T4" fmla="*/ 99 w 100"/>
                    <a:gd name="T5" fmla="*/ 0 h 25"/>
                    <a:gd name="T6" fmla="*/ 99 w 100"/>
                    <a:gd name="T7" fmla="*/ 14 h 25"/>
                    <a:gd name="T8" fmla="*/ 98 w 100"/>
                    <a:gd name="T9" fmla="*/ 15 h 25"/>
                    <a:gd name="T10" fmla="*/ 98 w 100"/>
                    <a:gd name="T11" fmla="*/ 16 h 25"/>
                    <a:gd name="T12" fmla="*/ 96 w 100"/>
                    <a:gd name="T13" fmla="*/ 17 h 25"/>
                    <a:gd name="T14" fmla="*/ 94 w 100"/>
                    <a:gd name="T15" fmla="*/ 18 h 25"/>
                    <a:gd name="T16" fmla="*/ 91 w 100"/>
                    <a:gd name="T17" fmla="*/ 19 h 25"/>
                    <a:gd name="T18" fmla="*/ 88 w 100"/>
                    <a:gd name="T19" fmla="*/ 20 h 25"/>
                    <a:gd name="T20" fmla="*/ 85 w 100"/>
                    <a:gd name="T21" fmla="*/ 21 h 25"/>
                    <a:gd name="T22" fmla="*/ 81 w 100"/>
                    <a:gd name="T23" fmla="*/ 22 h 25"/>
                    <a:gd name="T24" fmla="*/ 78 w 100"/>
                    <a:gd name="T25" fmla="*/ 22 h 25"/>
                    <a:gd name="T26" fmla="*/ 73 w 100"/>
                    <a:gd name="T27" fmla="*/ 23 h 25"/>
                    <a:gd name="T28" fmla="*/ 69 w 100"/>
                    <a:gd name="T29" fmla="*/ 23 h 25"/>
                    <a:gd name="T30" fmla="*/ 64 w 100"/>
                    <a:gd name="T31" fmla="*/ 24 h 25"/>
                    <a:gd name="T32" fmla="*/ 59 w 100"/>
                    <a:gd name="T33" fmla="*/ 24 h 25"/>
                    <a:gd name="T34" fmla="*/ 54 w 100"/>
                    <a:gd name="T35" fmla="*/ 24 h 25"/>
                    <a:gd name="T36" fmla="*/ 47 w 100"/>
                    <a:gd name="T37" fmla="*/ 24 h 25"/>
                    <a:gd name="T38" fmla="*/ 41 w 100"/>
                    <a:gd name="T39" fmla="*/ 24 h 25"/>
                    <a:gd name="T40" fmla="*/ 35 w 100"/>
                    <a:gd name="T41" fmla="*/ 24 h 25"/>
                    <a:gd name="T42" fmla="*/ 29 w 100"/>
                    <a:gd name="T43" fmla="*/ 23 h 25"/>
                    <a:gd name="T44" fmla="*/ 24 w 100"/>
                    <a:gd name="T45" fmla="*/ 23 h 25"/>
                    <a:gd name="T46" fmla="*/ 21 w 100"/>
                    <a:gd name="T47" fmla="*/ 22 h 25"/>
                    <a:gd name="T48" fmla="*/ 16 w 100"/>
                    <a:gd name="T49" fmla="*/ 21 h 25"/>
                    <a:gd name="T50" fmla="*/ 13 w 100"/>
                    <a:gd name="T51" fmla="*/ 21 h 25"/>
                    <a:gd name="T52" fmla="*/ 9 w 100"/>
                    <a:gd name="T53" fmla="*/ 20 h 25"/>
                    <a:gd name="T54" fmla="*/ 6 w 100"/>
                    <a:gd name="T55" fmla="*/ 19 h 25"/>
                    <a:gd name="T56" fmla="*/ 4 w 100"/>
                    <a:gd name="T57" fmla="*/ 18 h 25"/>
                    <a:gd name="T58" fmla="*/ 3 w 100"/>
                    <a:gd name="T59" fmla="*/ 17 h 25"/>
                    <a:gd name="T60" fmla="*/ 1 w 100"/>
                    <a:gd name="T61" fmla="*/ 16 h 25"/>
                    <a:gd name="T62" fmla="*/ 1 w 100"/>
                    <a:gd name="T63" fmla="*/ 15 h 25"/>
                    <a:gd name="T64" fmla="*/ 0 w 100"/>
                    <a:gd name="T65" fmla="*/ 14 h 25"/>
                    <a:gd name="T66" fmla="*/ 0 w 100"/>
                    <a:gd name="T67" fmla="*/ 0 h 25"/>
                    <a:gd name="T68" fmla="*/ 100 w 100"/>
                    <a:gd name="T69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T66" t="T67" r="T68" b="T69"/>
                  <a:pathLst>
                    <a:path w="100" h="25">
                      <a:moveTo>
                        <a:pt x="0" y="14"/>
                      </a:moveTo>
                      <a:lnTo>
                        <a:pt x="0" y="0"/>
                      </a:lnTo>
                      <a:lnTo>
                        <a:pt x="99" y="0"/>
                      </a:lnTo>
                      <a:lnTo>
                        <a:pt x="99" y="14"/>
                      </a:lnTo>
                      <a:lnTo>
                        <a:pt x="98" y="15"/>
                      </a:lnTo>
                      <a:lnTo>
                        <a:pt x="98" y="16"/>
                      </a:lnTo>
                      <a:lnTo>
                        <a:pt x="96" y="17"/>
                      </a:lnTo>
                      <a:lnTo>
                        <a:pt x="94" y="18"/>
                      </a:lnTo>
                      <a:lnTo>
                        <a:pt x="91" y="19"/>
                      </a:lnTo>
                      <a:lnTo>
                        <a:pt x="88" y="20"/>
                      </a:lnTo>
                      <a:lnTo>
                        <a:pt x="85" y="21"/>
                      </a:lnTo>
                      <a:lnTo>
                        <a:pt x="81" y="22"/>
                      </a:lnTo>
                      <a:lnTo>
                        <a:pt x="78" y="22"/>
                      </a:lnTo>
                      <a:lnTo>
                        <a:pt x="73" y="23"/>
                      </a:lnTo>
                      <a:lnTo>
                        <a:pt x="69" y="23"/>
                      </a:lnTo>
                      <a:lnTo>
                        <a:pt x="64" y="24"/>
                      </a:lnTo>
                      <a:lnTo>
                        <a:pt x="59" y="24"/>
                      </a:lnTo>
                      <a:lnTo>
                        <a:pt x="54" y="24"/>
                      </a:lnTo>
                      <a:lnTo>
                        <a:pt x="47" y="24"/>
                      </a:lnTo>
                      <a:lnTo>
                        <a:pt x="41" y="24"/>
                      </a:lnTo>
                      <a:lnTo>
                        <a:pt x="35" y="24"/>
                      </a:lnTo>
                      <a:lnTo>
                        <a:pt x="29" y="23"/>
                      </a:lnTo>
                      <a:lnTo>
                        <a:pt x="24" y="23"/>
                      </a:lnTo>
                      <a:lnTo>
                        <a:pt x="21" y="22"/>
                      </a:lnTo>
                      <a:lnTo>
                        <a:pt x="16" y="21"/>
                      </a:lnTo>
                      <a:lnTo>
                        <a:pt x="13" y="21"/>
                      </a:lnTo>
                      <a:lnTo>
                        <a:pt x="9" y="20"/>
                      </a:lnTo>
                      <a:lnTo>
                        <a:pt x="6" y="19"/>
                      </a:lnTo>
                      <a:lnTo>
                        <a:pt x="4" y="18"/>
                      </a:lnTo>
                      <a:lnTo>
                        <a:pt x="3" y="17"/>
                      </a:lnTo>
                      <a:lnTo>
                        <a:pt x="1" y="16"/>
                      </a:lnTo>
                      <a:lnTo>
                        <a:pt x="1" y="15"/>
                      </a:lnTo>
                      <a:lnTo>
                        <a:pt x="0" y="14"/>
                      </a:lnTo>
                    </a:path>
                  </a:pathLst>
                </a:custGeom>
                <a:solidFill>
                  <a:srgbClr val="C0C0C0"/>
                </a:solidFill>
                <a:ln w="12600">
                  <a:solidFill>
                    <a:srgbClr val="0000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5345" name="Group 225"/>
              <p:cNvGrpSpPr>
                <a:grpSpLocks/>
              </p:cNvGrpSpPr>
              <p:nvPr/>
            </p:nvGrpSpPr>
            <p:grpSpPr bwMode="auto">
              <a:xfrm>
                <a:off x="4068" y="3603"/>
                <a:ext cx="217" cy="156"/>
                <a:chOff x="4068" y="3603"/>
                <a:chExt cx="217" cy="156"/>
              </a:xfrm>
            </p:grpSpPr>
            <p:grpSp>
              <p:nvGrpSpPr>
                <p:cNvPr id="5346" name="Group 226"/>
                <p:cNvGrpSpPr>
                  <a:grpSpLocks/>
                </p:cNvGrpSpPr>
                <p:nvPr/>
              </p:nvGrpSpPr>
              <p:grpSpPr bwMode="auto">
                <a:xfrm>
                  <a:off x="4068" y="3603"/>
                  <a:ext cx="217" cy="156"/>
                  <a:chOff x="4068" y="3603"/>
                  <a:chExt cx="217" cy="156"/>
                </a:xfrm>
              </p:grpSpPr>
              <p:sp>
                <p:nvSpPr>
                  <p:cNvPr id="5347" name="AutoShape 227"/>
                  <p:cNvSpPr>
                    <a:spLocks noChangeArrowheads="1"/>
                  </p:cNvSpPr>
                  <p:nvPr/>
                </p:nvSpPr>
                <p:spPr bwMode="auto">
                  <a:xfrm>
                    <a:off x="4068" y="3603"/>
                    <a:ext cx="218" cy="157"/>
                  </a:xfrm>
                  <a:prstGeom prst="roundRect">
                    <a:avLst>
                      <a:gd name="adj" fmla="val 12315"/>
                    </a:avLst>
                  </a:prstGeom>
                  <a:solidFill>
                    <a:srgbClr val="C0C0C0"/>
                  </a:solidFill>
                  <a:ln w="1260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348" name="AutoShape 228"/>
                  <p:cNvSpPr>
                    <a:spLocks noChangeArrowheads="1"/>
                  </p:cNvSpPr>
                  <p:nvPr/>
                </p:nvSpPr>
                <p:spPr bwMode="auto">
                  <a:xfrm>
                    <a:off x="4093" y="3621"/>
                    <a:ext cx="168" cy="120"/>
                  </a:xfrm>
                  <a:prstGeom prst="roundRect">
                    <a:avLst>
                      <a:gd name="adj" fmla="val 12250"/>
                    </a:avLst>
                  </a:prstGeom>
                  <a:solidFill>
                    <a:srgbClr val="C0C0C0"/>
                  </a:solidFill>
                  <a:ln w="1260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349" name="AutoShape 229"/>
                  <p:cNvSpPr>
                    <a:spLocks noChangeArrowheads="1"/>
                  </p:cNvSpPr>
                  <p:nvPr/>
                </p:nvSpPr>
                <p:spPr bwMode="auto">
                  <a:xfrm>
                    <a:off x="4102" y="3628"/>
                    <a:ext cx="149" cy="106"/>
                  </a:xfrm>
                  <a:prstGeom prst="roundRect">
                    <a:avLst>
                      <a:gd name="adj" fmla="val 12144"/>
                    </a:avLst>
                  </a:prstGeom>
                  <a:solidFill>
                    <a:srgbClr val="008000"/>
                  </a:solidFill>
                  <a:ln w="1260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sp>
              <p:nvSpPr>
                <p:cNvPr id="5350" name="Rectangle 230"/>
                <p:cNvSpPr>
                  <a:spLocks noChangeArrowheads="1"/>
                </p:cNvSpPr>
                <p:nvPr/>
              </p:nvSpPr>
              <p:spPr bwMode="auto">
                <a:xfrm flipH="1" flipV="1">
                  <a:off x="4254" y="3751"/>
                  <a:ext cx="1" cy="7"/>
                </a:xfrm>
                <a:prstGeom prst="rect">
                  <a:avLst/>
                </a:prstGeom>
                <a:solidFill>
                  <a:srgbClr val="008000"/>
                </a:solidFill>
                <a:ln w="1260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</p:grpSp>
      <p:grpSp>
        <p:nvGrpSpPr>
          <p:cNvPr id="5351" name="Group 231"/>
          <p:cNvGrpSpPr>
            <a:grpSpLocks/>
          </p:cNvGrpSpPr>
          <p:nvPr/>
        </p:nvGrpSpPr>
        <p:grpSpPr bwMode="auto">
          <a:xfrm>
            <a:off x="6507163" y="5872163"/>
            <a:ext cx="534987" cy="460375"/>
            <a:chOff x="4099" y="3699"/>
            <a:chExt cx="337" cy="290"/>
          </a:xfrm>
        </p:grpSpPr>
        <p:grpSp>
          <p:nvGrpSpPr>
            <p:cNvPr id="5352" name="Group 232"/>
            <p:cNvGrpSpPr>
              <a:grpSpLocks/>
            </p:cNvGrpSpPr>
            <p:nvPr/>
          </p:nvGrpSpPr>
          <p:grpSpPr bwMode="auto">
            <a:xfrm>
              <a:off x="4099" y="3914"/>
              <a:ext cx="337" cy="75"/>
              <a:chOff x="4099" y="3914"/>
              <a:chExt cx="337" cy="75"/>
            </a:xfrm>
          </p:grpSpPr>
          <p:sp>
            <p:nvSpPr>
              <p:cNvPr id="5353" name="Rectangle 233"/>
              <p:cNvSpPr>
                <a:spLocks noChangeArrowheads="1"/>
              </p:cNvSpPr>
              <p:nvPr/>
            </p:nvSpPr>
            <p:spPr bwMode="auto">
              <a:xfrm>
                <a:off x="4103" y="3982"/>
                <a:ext cx="329" cy="8"/>
              </a:xfrm>
              <a:prstGeom prst="rect">
                <a:avLst/>
              </a:prstGeom>
              <a:solidFill>
                <a:srgbClr val="C0C0C0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354" name="AutoShape 234"/>
              <p:cNvSpPr>
                <a:spLocks noChangeArrowheads="1"/>
              </p:cNvSpPr>
              <p:nvPr/>
            </p:nvSpPr>
            <p:spPr bwMode="auto">
              <a:xfrm>
                <a:off x="4099" y="3914"/>
                <a:ext cx="338" cy="65"/>
              </a:xfrm>
              <a:custGeom>
                <a:avLst/>
                <a:gdLst>
                  <a:gd name="T0" fmla="*/ 0 w 338"/>
                  <a:gd name="T1" fmla="*/ 64 h 65"/>
                  <a:gd name="T2" fmla="*/ 337 w 338"/>
                  <a:gd name="T3" fmla="*/ 64 h 65"/>
                  <a:gd name="T4" fmla="*/ 317 w 338"/>
                  <a:gd name="T5" fmla="*/ 0 h 65"/>
                  <a:gd name="T6" fmla="*/ 25 w 338"/>
                  <a:gd name="T7" fmla="*/ 0 h 65"/>
                  <a:gd name="T8" fmla="*/ 0 w 338"/>
                  <a:gd name="T9" fmla="*/ 64 h 65"/>
                  <a:gd name="T10" fmla="*/ 0 w 338"/>
                  <a:gd name="T11" fmla="*/ 0 h 65"/>
                  <a:gd name="T12" fmla="*/ 338 w 338"/>
                  <a:gd name="T13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338" h="65">
                    <a:moveTo>
                      <a:pt x="0" y="64"/>
                    </a:moveTo>
                    <a:lnTo>
                      <a:pt x="337" y="64"/>
                    </a:lnTo>
                    <a:lnTo>
                      <a:pt x="317" y="0"/>
                    </a:lnTo>
                    <a:lnTo>
                      <a:pt x="25" y="0"/>
                    </a:lnTo>
                    <a:lnTo>
                      <a:pt x="0" y="64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355" name="AutoShape 235"/>
              <p:cNvSpPr>
                <a:spLocks noChangeArrowheads="1"/>
              </p:cNvSpPr>
              <p:nvPr/>
            </p:nvSpPr>
            <p:spPr bwMode="auto">
              <a:xfrm>
                <a:off x="4109" y="3920"/>
                <a:ext cx="316" cy="53"/>
              </a:xfrm>
              <a:custGeom>
                <a:avLst/>
                <a:gdLst>
                  <a:gd name="T0" fmla="*/ 18 w 316"/>
                  <a:gd name="T1" fmla="*/ 0 h 53"/>
                  <a:gd name="T2" fmla="*/ 0 w 316"/>
                  <a:gd name="T3" fmla="*/ 52 h 53"/>
                  <a:gd name="T4" fmla="*/ 315 w 316"/>
                  <a:gd name="T5" fmla="*/ 52 h 53"/>
                  <a:gd name="T6" fmla="*/ 301 w 316"/>
                  <a:gd name="T7" fmla="*/ 0 h 53"/>
                  <a:gd name="T8" fmla="*/ 0 w 316"/>
                  <a:gd name="T9" fmla="*/ 0 h 53"/>
                  <a:gd name="T10" fmla="*/ 316 w 316"/>
                  <a:gd name="T11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316" h="53">
                    <a:moveTo>
                      <a:pt x="18" y="0"/>
                    </a:moveTo>
                    <a:lnTo>
                      <a:pt x="0" y="52"/>
                    </a:lnTo>
                    <a:lnTo>
                      <a:pt x="315" y="52"/>
                    </a:lnTo>
                    <a:lnTo>
                      <a:pt x="301" y="0"/>
                    </a:lnTo>
                  </a:path>
                </a:pathLst>
              </a:custGeom>
              <a:noFill/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356" name="AutoShape 236"/>
              <p:cNvSpPr>
                <a:spLocks noChangeArrowheads="1"/>
              </p:cNvSpPr>
              <p:nvPr/>
            </p:nvSpPr>
            <p:spPr bwMode="auto">
              <a:xfrm>
                <a:off x="4136" y="3920"/>
                <a:ext cx="17" cy="17"/>
              </a:xfrm>
              <a:custGeom>
                <a:avLst/>
                <a:gdLst>
                  <a:gd name="T0" fmla="*/ 4 w 17"/>
                  <a:gd name="T1" fmla="*/ 0 h 17"/>
                  <a:gd name="T2" fmla="*/ 16 w 17"/>
                  <a:gd name="T3" fmla="*/ 0 h 17"/>
                  <a:gd name="T4" fmla="*/ 11 w 17"/>
                  <a:gd name="T5" fmla="*/ 16 h 17"/>
                  <a:gd name="T6" fmla="*/ 0 w 17"/>
                  <a:gd name="T7" fmla="*/ 16 h 17"/>
                  <a:gd name="T8" fmla="*/ 4 w 17"/>
                  <a:gd name="T9" fmla="*/ 0 h 17"/>
                  <a:gd name="T10" fmla="*/ 0 w 17"/>
                  <a:gd name="T11" fmla="*/ 0 h 17"/>
                  <a:gd name="T12" fmla="*/ 17 w 17"/>
                  <a:gd name="T1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17" h="17">
                    <a:moveTo>
                      <a:pt x="4" y="0"/>
                    </a:moveTo>
                    <a:lnTo>
                      <a:pt x="16" y="0"/>
                    </a:lnTo>
                    <a:lnTo>
                      <a:pt x="11" y="16"/>
                    </a:lnTo>
                    <a:lnTo>
                      <a:pt x="0" y="16"/>
                    </a:lnTo>
                    <a:lnTo>
                      <a:pt x="4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357" name="AutoShape 237"/>
              <p:cNvSpPr>
                <a:spLocks noChangeArrowheads="1"/>
              </p:cNvSpPr>
              <p:nvPr/>
            </p:nvSpPr>
            <p:spPr bwMode="auto">
              <a:xfrm>
                <a:off x="4163" y="3920"/>
                <a:ext cx="41" cy="17"/>
              </a:xfrm>
              <a:custGeom>
                <a:avLst/>
                <a:gdLst>
                  <a:gd name="T0" fmla="*/ 2 w 41"/>
                  <a:gd name="T1" fmla="*/ 0 h 17"/>
                  <a:gd name="T2" fmla="*/ 40 w 41"/>
                  <a:gd name="T3" fmla="*/ 0 h 17"/>
                  <a:gd name="T4" fmla="*/ 39 w 41"/>
                  <a:gd name="T5" fmla="*/ 16 h 17"/>
                  <a:gd name="T6" fmla="*/ 0 w 41"/>
                  <a:gd name="T7" fmla="*/ 16 h 17"/>
                  <a:gd name="T8" fmla="*/ 2 w 41"/>
                  <a:gd name="T9" fmla="*/ 0 h 17"/>
                  <a:gd name="T10" fmla="*/ 0 w 41"/>
                  <a:gd name="T11" fmla="*/ 0 h 17"/>
                  <a:gd name="T12" fmla="*/ 41 w 41"/>
                  <a:gd name="T1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41" h="17">
                    <a:moveTo>
                      <a:pt x="2" y="0"/>
                    </a:moveTo>
                    <a:lnTo>
                      <a:pt x="40" y="0"/>
                    </a:lnTo>
                    <a:lnTo>
                      <a:pt x="39" y="16"/>
                    </a:lnTo>
                    <a:lnTo>
                      <a:pt x="0" y="16"/>
                    </a:lnTo>
                    <a:lnTo>
                      <a:pt x="2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358" name="AutoShape 238"/>
              <p:cNvSpPr>
                <a:spLocks noChangeArrowheads="1"/>
              </p:cNvSpPr>
              <p:nvPr/>
            </p:nvSpPr>
            <p:spPr bwMode="auto">
              <a:xfrm>
                <a:off x="4263" y="3920"/>
                <a:ext cx="43" cy="17"/>
              </a:xfrm>
              <a:custGeom>
                <a:avLst/>
                <a:gdLst>
                  <a:gd name="T0" fmla="*/ 0 w 43"/>
                  <a:gd name="T1" fmla="*/ 0 h 17"/>
                  <a:gd name="T2" fmla="*/ 42 w 43"/>
                  <a:gd name="T3" fmla="*/ 0 h 17"/>
                  <a:gd name="T4" fmla="*/ 42 w 43"/>
                  <a:gd name="T5" fmla="*/ 16 h 17"/>
                  <a:gd name="T6" fmla="*/ 0 w 43"/>
                  <a:gd name="T7" fmla="*/ 16 h 17"/>
                  <a:gd name="T8" fmla="*/ 0 w 43"/>
                  <a:gd name="T9" fmla="*/ 0 h 17"/>
                  <a:gd name="T10" fmla="*/ 0 w 43"/>
                  <a:gd name="T11" fmla="*/ 0 h 17"/>
                  <a:gd name="T12" fmla="*/ 43 w 43"/>
                  <a:gd name="T1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43" h="17">
                    <a:moveTo>
                      <a:pt x="0" y="0"/>
                    </a:moveTo>
                    <a:lnTo>
                      <a:pt x="42" y="0"/>
                    </a:lnTo>
                    <a:lnTo>
                      <a:pt x="42" y="16"/>
                    </a:lnTo>
                    <a:lnTo>
                      <a:pt x="0" y="1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359" name="AutoShape 239"/>
              <p:cNvSpPr>
                <a:spLocks noChangeArrowheads="1"/>
              </p:cNvSpPr>
              <p:nvPr/>
            </p:nvSpPr>
            <p:spPr bwMode="auto">
              <a:xfrm>
                <a:off x="4357" y="3924"/>
                <a:ext cx="45" cy="17"/>
              </a:xfrm>
              <a:custGeom>
                <a:avLst/>
                <a:gdLst>
                  <a:gd name="T0" fmla="*/ 0 w 45"/>
                  <a:gd name="T1" fmla="*/ 0 h 17"/>
                  <a:gd name="T2" fmla="*/ 40 w 45"/>
                  <a:gd name="T3" fmla="*/ 0 h 17"/>
                  <a:gd name="T4" fmla="*/ 44 w 45"/>
                  <a:gd name="T5" fmla="*/ 16 h 17"/>
                  <a:gd name="T6" fmla="*/ 2 w 45"/>
                  <a:gd name="T7" fmla="*/ 16 h 17"/>
                  <a:gd name="T8" fmla="*/ 0 w 45"/>
                  <a:gd name="T9" fmla="*/ 0 h 17"/>
                  <a:gd name="T10" fmla="*/ 0 w 45"/>
                  <a:gd name="T11" fmla="*/ 0 h 17"/>
                  <a:gd name="T12" fmla="*/ 45 w 45"/>
                  <a:gd name="T1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45" h="17">
                    <a:moveTo>
                      <a:pt x="0" y="0"/>
                    </a:moveTo>
                    <a:lnTo>
                      <a:pt x="40" y="0"/>
                    </a:lnTo>
                    <a:lnTo>
                      <a:pt x="44" y="16"/>
                    </a:lnTo>
                    <a:lnTo>
                      <a:pt x="2" y="1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360" name="Line 240"/>
              <p:cNvSpPr>
                <a:spLocks noChangeShapeType="1"/>
              </p:cNvSpPr>
              <p:nvPr/>
            </p:nvSpPr>
            <p:spPr bwMode="auto">
              <a:xfrm>
                <a:off x="4155" y="3946"/>
                <a:ext cx="133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61" name="Line 241"/>
              <p:cNvSpPr>
                <a:spLocks noChangeShapeType="1"/>
              </p:cNvSpPr>
              <p:nvPr/>
            </p:nvSpPr>
            <p:spPr bwMode="auto">
              <a:xfrm>
                <a:off x="4131" y="3942"/>
                <a:ext cx="14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62" name="Line 242"/>
              <p:cNvSpPr>
                <a:spLocks noChangeShapeType="1"/>
              </p:cNvSpPr>
              <p:nvPr/>
            </p:nvSpPr>
            <p:spPr bwMode="auto">
              <a:xfrm>
                <a:off x="4125" y="3956"/>
                <a:ext cx="24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63" name="Line 243"/>
              <p:cNvSpPr>
                <a:spLocks noChangeShapeType="1"/>
              </p:cNvSpPr>
              <p:nvPr/>
            </p:nvSpPr>
            <p:spPr bwMode="auto">
              <a:xfrm>
                <a:off x="4179" y="3962"/>
                <a:ext cx="80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64" name="Line 244"/>
              <p:cNvSpPr>
                <a:spLocks noChangeShapeType="1"/>
              </p:cNvSpPr>
              <p:nvPr/>
            </p:nvSpPr>
            <p:spPr bwMode="auto">
              <a:xfrm>
                <a:off x="4287" y="3936"/>
                <a:ext cx="18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65" name="Line 245"/>
              <p:cNvSpPr>
                <a:spLocks noChangeShapeType="1"/>
              </p:cNvSpPr>
              <p:nvPr/>
            </p:nvSpPr>
            <p:spPr bwMode="auto">
              <a:xfrm>
                <a:off x="4291" y="3946"/>
                <a:ext cx="14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66" name="Line 246"/>
              <p:cNvSpPr>
                <a:spLocks noChangeShapeType="1"/>
              </p:cNvSpPr>
              <p:nvPr/>
            </p:nvSpPr>
            <p:spPr bwMode="auto">
              <a:xfrm>
                <a:off x="4281" y="3954"/>
                <a:ext cx="24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67" name="Line 247"/>
              <p:cNvSpPr>
                <a:spLocks noChangeShapeType="1"/>
              </p:cNvSpPr>
              <p:nvPr/>
            </p:nvSpPr>
            <p:spPr bwMode="auto">
              <a:xfrm>
                <a:off x="4312" y="3942"/>
                <a:ext cx="38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68" name="Line 248"/>
              <p:cNvSpPr>
                <a:spLocks noChangeShapeType="1"/>
              </p:cNvSpPr>
              <p:nvPr/>
            </p:nvSpPr>
            <p:spPr bwMode="auto">
              <a:xfrm>
                <a:off x="4320" y="3962"/>
                <a:ext cx="32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69" name="Line 249"/>
              <p:cNvSpPr>
                <a:spLocks noChangeShapeType="1"/>
              </p:cNvSpPr>
              <p:nvPr/>
            </p:nvSpPr>
            <p:spPr bwMode="auto">
              <a:xfrm>
                <a:off x="4362" y="3942"/>
                <a:ext cx="34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70" name="Line 250"/>
              <p:cNvSpPr>
                <a:spLocks noChangeShapeType="1"/>
              </p:cNvSpPr>
              <p:nvPr/>
            </p:nvSpPr>
            <p:spPr bwMode="auto">
              <a:xfrm>
                <a:off x="4395" y="3960"/>
                <a:ext cx="10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5371" name="Group 251"/>
            <p:cNvGrpSpPr>
              <a:grpSpLocks/>
            </p:cNvGrpSpPr>
            <p:nvPr/>
          </p:nvGrpSpPr>
          <p:grpSpPr bwMode="auto">
            <a:xfrm>
              <a:off x="4155" y="3699"/>
              <a:ext cx="217" cy="183"/>
              <a:chOff x="4155" y="3699"/>
              <a:chExt cx="217" cy="183"/>
            </a:xfrm>
          </p:grpSpPr>
          <p:grpSp>
            <p:nvGrpSpPr>
              <p:cNvPr id="5372" name="Group 252"/>
              <p:cNvGrpSpPr>
                <a:grpSpLocks/>
              </p:cNvGrpSpPr>
              <p:nvPr/>
            </p:nvGrpSpPr>
            <p:grpSpPr bwMode="auto">
              <a:xfrm>
                <a:off x="4175" y="3851"/>
                <a:ext cx="181" cy="31"/>
                <a:chOff x="4175" y="3851"/>
                <a:chExt cx="181" cy="31"/>
              </a:xfrm>
            </p:grpSpPr>
            <p:grpSp>
              <p:nvGrpSpPr>
                <p:cNvPr id="5373" name="Group 253"/>
                <p:cNvGrpSpPr>
                  <a:grpSpLocks/>
                </p:cNvGrpSpPr>
                <p:nvPr/>
              </p:nvGrpSpPr>
              <p:grpSpPr bwMode="auto">
                <a:xfrm>
                  <a:off x="4175" y="3862"/>
                  <a:ext cx="181" cy="20"/>
                  <a:chOff x="4175" y="3862"/>
                  <a:chExt cx="181" cy="20"/>
                </a:xfrm>
              </p:grpSpPr>
              <p:sp>
                <p:nvSpPr>
                  <p:cNvPr id="5374" name="AutoShape 254"/>
                  <p:cNvSpPr>
                    <a:spLocks noChangeArrowheads="1"/>
                  </p:cNvSpPr>
                  <p:nvPr/>
                </p:nvSpPr>
                <p:spPr bwMode="auto">
                  <a:xfrm>
                    <a:off x="4175" y="3862"/>
                    <a:ext cx="182" cy="17"/>
                  </a:xfrm>
                  <a:custGeom>
                    <a:avLst/>
                    <a:gdLst>
                      <a:gd name="T0" fmla="*/ 0 w 182"/>
                      <a:gd name="T1" fmla="*/ 16 h 17"/>
                      <a:gd name="T2" fmla="*/ 181 w 182"/>
                      <a:gd name="T3" fmla="*/ 16 h 17"/>
                      <a:gd name="T4" fmla="*/ 171 w 182"/>
                      <a:gd name="T5" fmla="*/ 0 h 17"/>
                      <a:gd name="T6" fmla="*/ 11 w 182"/>
                      <a:gd name="T7" fmla="*/ 0 h 17"/>
                      <a:gd name="T8" fmla="*/ 0 w 182"/>
                      <a:gd name="T9" fmla="*/ 16 h 17"/>
                      <a:gd name="T10" fmla="*/ 0 w 182"/>
                      <a:gd name="T11" fmla="*/ 0 h 17"/>
                      <a:gd name="T12" fmla="*/ 182 w 182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182" h="17">
                        <a:moveTo>
                          <a:pt x="0" y="16"/>
                        </a:moveTo>
                        <a:lnTo>
                          <a:pt x="181" y="16"/>
                        </a:lnTo>
                        <a:lnTo>
                          <a:pt x="171" y="0"/>
                        </a:lnTo>
                        <a:lnTo>
                          <a:pt x="11" y="0"/>
                        </a:lnTo>
                        <a:lnTo>
                          <a:pt x="0" y="16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375" name="Rectangle 255"/>
                  <p:cNvSpPr>
                    <a:spLocks noChangeArrowheads="1"/>
                  </p:cNvSpPr>
                  <p:nvPr/>
                </p:nvSpPr>
                <p:spPr bwMode="auto">
                  <a:xfrm>
                    <a:off x="4177" y="3878"/>
                    <a:ext cx="175" cy="5"/>
                  </a:xfrm>
                  <a:prstGeom prst="rect">
                    <a:avLst/>
                  </a:prstGeom>
                  <a:solidFill>
                    <a:srgbClr val="C0C0C0"/>
                  </a:solidFill>
                  <a:ln w="1260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sp>
              <p:nvSpPr>
                <p:cNvPr id="5376" name="AutoShape 256"/>
                <p:cNvSpPr>
                  <a:spLocks noChangeArrowheads="1"/>
                </p:cNvSpPr>
                <p:nvPr/>
              </p:nvSpPr>
              <p:spPr bwMode="auto">
                <a:xfrm>
                  <a:off x="4215" y="3851"/>
                  <a:ext cx="100" cy="25"/>
                </a:xfrm>
                <a:custGeom>
                  <a:avLst/>
                  <a:gdLst>
                    <a:gd name="T0" fmla="*/ 0 w 100"/>
                    <a:gd name="T1" fmla="*/ 14 h 25"/>
                    <a:gd name="T2" fmla="*/ 0 w 100"/>
                    <a:gd name="T3" fmla="*/ 0 h 25"/>
                    <a:gd name="T4" fmla="*/ 99 w 100"/>
                    <a:gd name="T5" fmla="*/ 0 h 25"/>
                    <a:gd name="T6" fmla="*/ 99 w 100"/>
                    <a:gd name="T7" fmla="*/ 14 h 25"/>
                    <a:gd name="T8" fmla="*/ 98 w 100"/>
                    <a:gd name="T9" fmla="*/ 15 h 25"/>
                    <a:gd name="T10" fmla="*/ 98 w 100"/>
                    <a:gd name="T11" fmla="*/ 16 h 25"/>
                    <a:gd name="T12" fmla="*/ 96 w 100"/>
                    <a:gd name="T13" fmla="*/ 17 h 25"/>
                    <a:gd name="T14" fmla="*/ 94 w 100"/>
                    <a:gd name="T15" fmla="*/ 18 h 25"/>
                    <a:gd name="T16" fmla="*/ 91 w 100"/>
                    <a:gd name="T17" fmla="*/ 19 h 25"/>
                    <a:gd name="T18" fmla="*/ 88 w 100"/>
                    <a:gd name="T19" fmla="*/ 20 h 25"/>
                    <a:gd name="T20" fmla="*/ 85 w 100"/>
                    <a:gd name="T21" fmla="*/ 21 h 25"/>
                    <a:gd name="T22" fmla="*/ 81 w 100"/>
                    <a:gd name="T23" fmla="*/ 22 h 25"/>
                    <a:gd name="T24" fmla="*/ 78 w 100"/>
                    <a:gd name="T25" fmla="*/ 22 h 25"/>
                    <a:gd name="T26" fmla="*/ 73 w 100"/>
                    <a:gd name="T27" fmla="*/ 23 h 25"/>
                    <a:gd name="T28" fmla="*/ 69 w 100"/>
                    <a:gd name="T29" fmla="*/ 23 h 25"/>
                    <a:gd name="T30" fmla="*/ 64 w 100"/>
                    <a:gd name="T31" fmla="*/ 24 h 25"/>
                    <a:gd name="T32" fmla="*/ 59 w 100"/>
                    <a:gd name="T33" fmla="*/ 24 h 25"/>
                    <a:gd name="T34" fmla="*/ 54 w 100"/>
                    <a:gd name="T35" fmla="*/ 24 h 25"/>
                    <a:gd name="T36" fmla="*/ 47 w 100"/>
                    <a:gd name="T37" fmla="*/ 24 h 25"/>
                    <a:gd name="T38" fmla="*/ 41 w 100"/>
                    <a:gd name="T39" fmla="*/ 24 h 25"/>
                    <a:gd name="T40" fmla="*/ 35 w 100"/>
                    <a:gd name="T41" fmla="*/ 24 h 25"/>
                    <a:gd name="T42" fmla="*/ 29 w 100"/>
                    <a:gd name="T43" fmla="*/ 23 h 25"/>
                    <a:gd name="T44" fmla="*/ 24 w 100"/>
                    <a:gd name="T45" fmla="*/ 23 h 25"/>
                    <a:gd name="T46" fmla="*/ 21 w 100"/>
                    <a:gd name="T47" fmla="*/ 22 h 25"/>
                    <a:gd name="T48" fmla="*/ 16 w 100"/>
                    <a:gd name="T49" fmla="*/ 21 h 25"/>
                    <a:gd name="T50" fmla="*/ 13 w 100"/>
                    <a:gd name="T51" fmla="*/ 21 h 25"/>
                    <a:gd name="T52" fmla="*/ 9 w 100"/>
                    <a:gd name="T53" fmla="*/ 20 h 25"/>
                    <a:gd name="T54" fmla="*/ 6 w 100"/>
                    <a:gd name="T55" fmla="*/ 19 h 25"/>
                    <a:gd name="T56" fmla="*/ 4 w 100"/>
                    <a:gd name="T57" fmla="*/ 18 h 25"/>
                    <a:gd name="T58" fmla="*/ 3 w 100"/>
                    <a:gd name="T59" fmla="*/ 17 h 25"/>
                    <a:gd name="T60" fmla="*/ 1 w 100"/>
                    <a:gd name="T61" fmla="*/ 16 h 25"/>
                    <a:gd name="T62" fmla="*/ 1 w 100"/>
                    <a:gd name="T63" fmla="*/ 15 h 25"/>
                    <a:gd name="T64" fmla="*/ 0 w 100"/>
                    <a:gd name="T65" fmla="*/ 14 h 25"/>
                    <a:gd name="T66" fmla="*/ 0 w 100"/>
                    <a:gd name="T67" fmla="*/ 0 h 25"/>
                    <a:gd name="T68" fmla="*/ 100 w 100"/>
                    <a:gd name="T69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T66" t="T67" r="T68" b="T69"/>
                  <a:pathLst>
                    <a:path w="100" h="25">
                      <a:moveTo>
                        <a:pt x="0" y="14"/>
                      </a:moveTo>
                      <a:lnTo>
                        <a:pt x="0" y="0"/>
                      </a:lnTo>
                      <a:lnTo>
                        <a:pt x="99" y="0"/>
                      </a:lnTo>
                      <a:lnTo>
                        <a:pt x="99" y="14"/>
                      </a:lnTo>
                      <a:lnTo>
                        <a:pt x="98" y="15"/>
                      </a:lnTo>
                      <a:lnTo>
                        <a:pt x="98" y="16"/>
                      </a:lnTo>
                      <a:lnTo>
                        <a:pt x="96" y="17"/>
                      </a:lnTo>
                      <a:lnTo>
                        <a:pt x="94" y="18"/>
                      </a:lnTo>
                      <a:lnTo>
                        <a:pt x="91" y="19"/>
                      </a:lnTo>
                      <a:lnTo>
                        <a:pt x="88" y="20"/>
                      </a:lnTo>
                      <a:lnTo>
                        <a:pt x="85" y="21"/>
                      </a:lnTo>
                      <a:lnTo>
                        <a:pt x="81" y="22"/>
                      </a:lnTo>
                      <a:lnTo>
                        <a:pt x="78" y="22"/>
                      </a:lnTo>
                      <a:lnTo>
                        <a:pt x="73" y="23"/>
                      </a:lnTo>
                      <a:lnTo>
                        <a:pt x="69" y="23"/>
                      </a:lnTo>
                      <a:lnTo>
                        <a:pt x="64" y="24"/>
                      </a:lnTo>
                      <a:lnTo>
                        <a:pt x="59" y="24"/>
                      </a:lnTo>
                      <a:lnTo>
                        <a:pt x="54" y="24"/>
                      </a:lnTo>
                      <a:lnTo>
                        <a:pt x="47" y="24"/>
                      </a:lnTo>
                      <a:lnTo>
                        <a:pt x="41" y="24"/>
                      </a:lnTo>
                      <a:lnTo>
                        <a:pt x="35" y="24"/>
                      </a:lnTo>
                      <a:lnTo>
                        <a:pt x="29" y="23"/>
                      </a:lnTo>
                      <a:lnTo>
                        <a:pt x="24" y="23"/>
                      </a:lnTo>
                      <a:lnTo>
                        <a:pt x="21" y="22"/>
                      </a:lnTo>
                      <a:lnTo>
                        <a:pt x="16" y="21"/>
                      </a:lnTo>
                      <a:lnTo>
                        <a:pt x="13" y="21"/>
                      </a:lnTo>
                      <a:lnTo>
                        <a:pt x="9" y="20"/>
                      </a:lnTo>
                      <a:lnTo>
                        <a:pt x="6" y="19"/>
                      </a:lnTo>
                      <a:lnTo>
                        <a:pt x="4" y="18"/>
                      </a:lnTo>
                      <a:lnTo>
                        <a:pt x="3" y="17"/>
                      </a:lnTo>
                      <a:lnTo>
                        <a:pt x="1" y="16"/>
                      </a:lnTo>
                      <a:lnTo>
                        <a:pt x="1" y="15"/>
                      </a:lnTo>
                      <a:lnTo>
                        <a:pt x="0" y="14"/>
                      </a:lnTo>
                    </a:path>
                  </a:pathLst>
                </a:custGeom>
                <a:solidFill>
                  <a:srgbClr val="C0C0C0"/>
                </a:solidFill>
                <a:ln w="12600">
                  <a:solidFill>
                    <a:srgbClr val="0000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5377" name="Group 257"/>
              <p:cNvGrpSpPr>
                <a:grpSpLocks/>
              </p:cNvGrpSpPr>
              <p:nvPr/>
            </p:nvGrpSpPr>
            <p:grpSpPr bwMode="auto">
              <a:xfrm>
                <a:off x="4155" y="3699"/>
                <a:ext cx="217" cy="156"/>
                <a:chOff x="4155" y="3699"/>
                <a:chExt cx="217" cy="156"/>
              </a:xfrm>
            </p:grpSpPr>
            <p:grpSp>
              <p:nvGrpSpPr>
                <p:cNvPr id="5378" name="Group 258"/>
                <p:cNvGrpSpPr>
                  <a:grpSpLocks/>
                </p:cNvGrpSpPr>
                <p:nvPr/>
              </p:nvGrpSpPr>
              <p:grpSpPr bwMode="auto">
                <a:xfrm>
                  <a:off x="4155" y="3699"/>
                  <a:ext cx="217" cy="156"/>
                  <a:chOff x="4155" y="3699"/>
                  <a:chExt cx="217" cy="156"/>
                </a:xfrm>
              </p:grpSpPr>
              <p:sp>
                <p:nvSpPr>
                  <p:cNvPr id="5379" name="AutoShape 259"/>
                  <p:cNvSpPr>
                    <a:spLocks noChangeArrowheads="1"/>
                  </p:cNvSpPr>
                  <p:nvPr/>
                </p:nvSpPr>
                <p:spPr bwMode="auto">
                  <a:xfrm>
                    <a:off x="4155" y="3699"/>
                    <a:ext cx="218" cy="157"/>
                  </a:xfrm>
                  <a:prstGeom prst="roundRect">
                    <a:avLst>
                      <a:gd name="adj" fmla="val 12315"/>
                    </a:avLst>
                  </a:prstGeom>
                  <a:solidFill>
                    <a:srgbClr val="C0C0C0"/>
                  </a:solidFill>
                  <a:ln w="1260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380" name="AutoShape 260"/>
                  <p:cNvSpPr>
                    <a:spLocks noChangeArrowheads="1"/>
                  </p:cNvSpPr>
                  <p:nvPr/>
                </p:nvSpPr>
                <p:spPr bwMode="auto">
                  <a:xfrm>
                    <a:off x="4180" y="3717"/>
                    <a:ext cx="168" cy="120"/>
                  </a:xfrm>
                  <a:prstGeom prst="roundRect">
                    <a:avLst>
                      <a:gd name="adj" fmla="val 12250"/>
                    </a:avLst>
                  </a:prstGeom>
                  <a:solidFill>
                    <a:srgbClr val="C0C0C0"/>
                  </a:solidFill>
                  <a:ln w="1260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381" name="AutoShape 261"/>
                  <p:cNvSpPr>
                    <a:spLocks noChangeArrowheads="1"/>
                  </p:cNvSpPr>
                  <p:nvPr/>
                </p:nvSpPr>
                <p:spPr bwMode="auto">
                  <a:xfrm>
                    <a:off x="4189" y="3724"/>
                    <a:ext cx="149" cy="106"/>
                  </a:xfrm>
                  <a:prstGeom prst="roundRect">
                    <a:avLst>
                      <a:gd name="adj" fmla="val 12144"/>
                    </a:avLst>
                  </a:prstGeom>
                  <a:solidFill>
                    <a:srgbClr val="008000"/>
                  </a:solidFill>
                  <a:ln w="1260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sp>
              <p:nvSpPr>
                <p:cNvPr id="5382" name="Rectangle 262"/>
                <p:cNvSpPr>
                  <a:spLocks noChangeArrowheads="1"/>
                </p:cNvSpPr>
                <p:nvPr/>
              </p:nvSpPr>
              <p:spPr bwMode="auto">
                <a:xfrm flipH="1" flipV="1">
                  <a:off x="4342" y="3847"/>
                  <a:ext cx="1" cy="7"/>
                </a:xfrm>
                <a:prstGeom prst="rect">
                  <a:avLst/>
                </a:prstGeom>
                <a:solidFill>
                  <a:srgbClr val="008000"/>
                </a:solidFill>
                <a:ln w="1260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</p:grpSp>
      <p:grpSp>
        <p:nvGrpSpPr>
          <p:cNvPr id="5383" name="Group 263"/>
          <p:cNvGrpSpPr>
            <a:grpSpLocks/>
          </p:cNvGrpSpPr>
          <p:nvPr/>
        </p:nvGrpSpPr>
        <p:grpSpPr bwMode="auto">
          <a:xfrm>
            <a:off x="6645275" y="6024563"/>
            <a:ext cx="534988" cy="460375"/>
            <a:chOff x="4186" y="3795"/>
            <a:chExt cx="337" cy="290"/>
          </a:xfrm>
        </p:grpSpPr>
        <p:grpSp>
          <p:nvGrpSpPr>
            <p:cNvPr id="5384" name="Group 264"/>
            <p:cNvGrpSpPr>
              <a:grpSpLocks/>
            </p:cNvGrpSpPr>
            <p:nvPr/>
          </p:nvGrpSpPr>
          <p:grpSpPr bwMode="auto">
            <a:xfrm>
              <a:off x="4186" y="4010"/>
              <a:ext cx="337" cy="75"/>
              <a:chOff x="4186" y="4010"/>
              <a:chExt cx="337" cy="75"/>
            </a:xfrm>
          </p:grpSpPr>
          <p:sp>
            <p:nvSpPr>
              <p:cNvPr id="5385" name="Rectangle 265"/>
              <p:cNvSpPr>
                <a:spLocks noChangeArrowheads="1"/>
              </p:cNvSpPr>
              <p:nvPr/>
            </p:nvSpPr>
            <p:spPr bwMode="auto">
              <a:xfrm>
                <a:off x="4190" y="4078"/>
                <a:ext cx="329" cy="8"/>
              </a:xfrm>
              <a:prstGeom prst="rect">
                <a:avLst/>
              </a:prstGeom>
              <a:solidFill>
                <a:srgbClr val="C0C0C0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386" name="AutoShape 266"/>
              <p:cNvSpPr>
                <a:spLocks noChangeArrowheads="1"/>
              </p:cNvSpPr>
              <p:nvPr/>
            </p:nvSpPr>
            <p:spPr bwMode="auto">
              <a:xfrm>
                <a:off x="4186" y="4010"/>
                <a:ext cx="338" cy="65"/>
              </a:xfrm>
              <a:custGeom>
                <a:avLst/>
                <a:gdLst>
                  <a:gd name="T0" fmla="*/ 0 w 338"/>
                  <a:gd name="T1" fmla="*/ 64 h 65"/>
                  <a:gd name="T2" fmla="*/ 337 w 338"/>
                  <a:gd name="T3" fmla="*/ 64 h 65"/>
                  <a:gd name="T4" fmla="*/ 317 w 338"/>
                  <a:gd name="T5" fmla="*/ 0 h 65"/>
                  <a:gd name="T6" fmla="*/ 25 w 338"/>
                  <a:gd name="T7" fmla="*/ 0 h 65"/>
                  <a:gd name="T8" fmla="*/ 0 w 338"/>
                  <a:gd name="T9" fmla="*/ 64 h 65"/>
                  <a:gd name="T10" fmla="*/ 0 w 338"/>
                  <a:gd name="T11" fmla="*/ 0 h 65"/>
                  <a:gd name="T12" fmla="*/ 338 w 338"/>
                  <a:gd name="T13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338" h="65">
                    <a:moveTo>
                      <a:pt x="0" y="64"/>
                    </a:moveTo>
                    <a:lnTo>
                      <a:pt x="337" y="64"/>
                    </a:lnTo>
                    <a:lnTo>
                      <a:pt x="317" y="0"/>
                    </a:lnTo>
                    <a:lnTo>
                      <a:pt x="25" y="0"/>
                    </a:lnTo>
                    <a:lnTo>
                      <a:pt x="0" y="64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387" name="AutoShape 267"/>
              <p:cNvSpPr>
                <a:spLocks noChangeArrowheads="1"/>
              </p:cNvSpPr>
              <p:nvPr/>
            </p:nvSpPr>
            <p:spPr bwMode="auto">
              <a:xfrm>
                <a:off x="4196" y="4016"/>
                <a:ext cx="316" cy="53"/>
              </a:xfrm>
              <a:custGeom>
                <a:avLst/>
                <a:gdLst>
                  <a:gd name="T0" fmla="*/ 18 w 316"/>
                  <a:gd name="T1" fmla="*/ 0 h 53"/>
                  <a:gd name="T2" fmla="*/ 0 w 316"/>
                  <a:gd name="T3" fmla="*/ 52 h 53"/>
                  <a:gd name="T4" fmla="*/ 315 w 316"/>
                  <a:gd name="T5" fmla="*/ 52 h 53"/>
                  <a:gd name="T6" fmla="*/ 301 w 316"/>
                  <a:gd name="T7" fmla="*/ 0 h 53"/>
                  <a:gd name="T8" fmla="*/ 0 w 316"/>
                  <a:gd name="T9" fmla="*/ 0 h 53"/>
                  <a:gd name="T10" fmla="*/ 316 w 316"/>
                  <a:gd name="T11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316" h="53">
                    <a:moveTo>
                      <a:pt x="18" y="0"/>
                    </a:moveTo>
                    <a:lnTo>
                      <a:pt x="0" y="52"/>
                    </a:lnTo>
                    <a:lnTo>
                      <a:pt x="315" y="52"/>
                    </a:lnTo>
                    <a:lnTo>
                      <a:pt x="301" y="0"/>
                    </a:lnTo>
                  </a:path>
                </a:pathLst>
              </a:custGeom>
              <a:noFill/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388" name="AutoShape 268"/>
              <p:cNvSpPr>
                <a:spLocks noChangeArrowheads="1"/>
              </p:cNvSpPr>
              <p:nvPr/>
            </p:nvSpPr>
            <p:spPr bwMode="auto">
              <a:xfrm>
                <a:off x="4223" y="4016"/>
                <a:ext cx="17" cy="17"/>
              </a:xfrm>
              <a:custGeom>
                <a:avLst/>
                <a:gdLst>
                  <a:gd name="T0" fmla="*/ 4 w 17"/>
                  <a:gd name="T1" fmla="*/ 0 h 17"/>
                  <a:gd name="T2" fmla="*/ 16 w 17"/>
                  <a:gd name="T3" fmla="*/ 0 h 17"/>
                  <a:gd name="T4" fmla="*/ 11 w 17"/>
                  <a:gd name="T5" fmla="*/ 16 h 17"/>
                  <a:gd name="T6" fmla="*/ 0 w 17"/>
                  <a:gd name="T7" fmla="*/ 16 h 17"/>
                  <a:gd name="T8" fmla="*/ 4 w 17"/>
                  <a:gd name="T9" fmla="*/ 0 h 17"/>
                  <a:gd name="T10" fmla="*/ 0 w 17"/>
                  <a:gd name="T11" fmla="*/ 0 h 17"/>
                  <a:gd name="T12" fmla="*/ 17 w 17"/>
                  <a:gd name="T1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17" h="17">
                    <a:moveTo>
                      <a:pt x="4" y="0"/>
                    </a:moveTo>
                    <a:lnTo>
                      <a:pt x="16" y="0"/>
                    </a:lnTo>
                    <a:lnTo>
                      <a:pt x="11" y="16"/>
                    </a:lnTo>
                    <a:lnTo>
                      <a:pt x="0" y="16"/>
                    </a:lnTo>
                    <a:lnTo>
                      <a:pt x="4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389" name="AutoShape 269"/>
              <p:cNvSpPr>
                <a:spLocks noChangeArrowheads="1"/>
              </p:cNvSpPr>
              <p:nvPr/>
            </p:nvSpPr>
            <p:spPr bwMode="auto">
              <a:xfrm>
                <a:off x="4250" y="4016"/>
                <a:ext cx="41" cy="17"/>
              </a:xfrm>
              <a:custGeom>
                <a:avLst/>
                <a:gdLst>
                  <a:gd name="T0" fmla="*/ 2 w 41"/>
                  <a:gd name="T1" fmla="*/ 0 h 17"/>
                  <a:gd name="T2" fmla="*/ 40 w 41"/>
                  <a:gd name="T3" fmla="*/ 0 h 17"/>
                  <a:gd name="T4" fmla="*/ 39 w 41"/>
                  <a:gd name="T5" fmla="*/ 16 h 17"/>
                  <a:gd name="T6" fmla="*/ 0 w 41"/>
                  <a:gd name="T7" fmla="*/ 16 h 17"/>
                  <a:gd name="T8" fmla="*/ 2 w 41"/>
                  <a:gd name="T9" fmla="*/ 0 h 17"/>
                  <a:gd name="T10" fmla="*/ 0 w 41"/>
                  <a:gd name="T11" fmla="*/ 0 h 17"/>
                  <a:gd name="T12" fmla="*/ 41 w 41"/>
                  <a:gd name="T1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41" h="17">
                    <a:moveTo>
                      <a:pt x="2" y="0"/>
                    </a:moveTo>
                    <a:lnTo>
                      <a:pt x="40" y="0"/>
                    </a:lnTo>
                    <a:lnTo>
                      <a:pt x="39" y="16"/>
                    </a:lnTo>
                    <a:lnTo>
                      <a:pt x="0" y="16"/>
                    </a:lnTo>
                    <a:lnTo>
                      <a:pt x="2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390" name="AutoShape 270"/>
              <p:cNvSpPr>
                <a:spLocks noChangeArrowheads="1"/>
              </p:cNvSpPr>
              <p:nvPr/>
            </p:nvSpPr>
            <p:spPr bwMode="auto">
              <a:xfrm>
                <a:off x="4350" y="4016"/>
                <a:ext cx="43" cy="17"/>
              </a:xfrm>
              <a:custGeom>
                <a:avLst/>
                <a:gdLst>
                  <a:gd name="T0" fmla="*/ 0 w 43"/>
                  <a:gd name="T1" fmla="*/ 0 h 17"/>
                  <a:gd name="T2" fmla="*/ 42 w 43"/>
                  <a:gd name="T3" fmla="*/ 0 h 17"/>
                  <a:gd name="T4" fmla="*/ 42 w 43"/>
                  <a:gd name="T5" fmla="*/ 16 h 17"/>
                  <a:gd name="T6" fmla="*/ 0 w 43"/>
                  <a:gd name="T7" fmla="*/ 16 h 17"/>
                  <a:gd name="T8" fmla="*/ 0 w 43"/>
                  <a:gd name="T9" fmla="*/ 0 h 17"/>
                  <a:gd name="T10" fmla="*/ 0 w 43"/>
                  <a:gd name="T11" fmla="*/ 0 h 17"/>
                  <a:gd name="T12" fmla="*/ 43 w 43"/>
                  <a:gd name="T1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43" h="17">
                    <a:moveTo>
                      <a:pt x="0" y="0"/>
                    </a:moveTo>
                    <a:lnTo>
                      <a:pt x="42" y="0"/>
                    </a:lnTo>
                    <a:lnTo>
                      <a:pt x="42" y="16"/>
                    </a:lnTo>
                    <a:lnTo>
                      <a:pt x="0" y="1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391" name="AutoShape 271"/>
              <p:cNvSpPr>
                <a:spLocks noChangeArrowheads="1"/>
              </p:cNvSpPr>
              <p:nvPr/>
            </p:nvSpPr>
            <p:spPr bwMode="auto">
              <a:xfrm>
                <a:off x="4444" y="4020"/>
                <a:ext cx="45" cy="17"/>
              </a:xfrm>
              <a:custGeom>
                <a:avLst/>
                <a:gdLst>
                  <a:gd name="T0" fmla="*/ 0 w 45"/>
                  <a:gd name="T1" fmla="*/ 0 h 17"/>
                  <a:gd name="T2" fmla="*/ 40 w 45"/>
                  <a:gd name="T3" fmla="*/ 0 h 17"/>
                  <a:gd name="T4" fmla="*/ 44 w 45"/>
                  <a:gd name="T5" fmla="*/ 16 h 17"/>
                  <a:gd name="T6" fmla="*/ 2 w 45"/>
                  <a:gd name="T7" fmla="*/ 16 h 17"/>
                  <a:gd name="T8" fmla="*/ 0 w 45"/>
                  <a:gd name="T9" fmla="*/ 0 h 17"/>
                  <a:gd name="T10" fmla="*/ 0 w 45"/>
                  <a:gd name="T11" fmla="*/ 0 h 17"/>
                  <a:gd name="T12" fmla="*/ 45 w 45"/>
                  <a:gd name="T1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45" h="17">
                    <a:moveTo>
                      <a:pt x="0" y="0"/>
                    </a:moveTo>
                    <a:lnTo>
                      <a:pt x="40" y="0"/>
                    </a:lnTo>
                    <a:lnTo>
                      <a:pt x="44" y="16"/>
                    </a:lnTo>
                    <a:lnTo>
                      <a:pt x="2" y="1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392" name="Line 272"/>
              <p:cNvSpPr>
                <a:spLocks noChangeShapeType="1"/>
              </p:cNvSpPr>
              <p:nvPr/>
            </p:nvSpPr>
            <p:spPr bwMode="auto">
              <a:xfrm>
                <a:off x="4242" y="4042"/>
                <a:ext cx="133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93" name="Line 273"/>
              <p:cNvSpPr>
                <a:spLocks noChangeShapeType="1"/>
              </p:cNvSpPr>
              <p:nvPr/>
            </p:nvSpPr>
            <p:spPr bwMode="auto">
              <a:xfrm>
                <a:off x="4218" y="4038"/>
                <a:ext cx="14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94" name="Line 274"/>
              <p:cNvSpPr>
                <a:spLocks noChangeShapeType="1"/>
              </p:cNvSpPr>
              <p:nvPr/>
            </p:nvSpPr>
            <p:spPr bwMode="auto">
              <a:xfrm>
                <a:off x="4212" y="4052"/>
                <a:ext cx="24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95" name="Line 275"/>
              <p:cNvSpPr>
                <a:spLocks noChangeShapeType="1"/>
              </p:cNvSpPr>
              <p:nvPr/>
            </p:nvSpPr>
            <p:spPr bwMode="auto">
              <a:xfrm>
                <a:off x="4266" y="4058"/>
                <a:ext cx="80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96" name="Line 276"/>
              <p:cNvSpPr>
                <a:spLocks noChangeShapeType="1"/>
              </p:cNvSpPr>
              <p:nvPr/>
            </p:nvSpPr>
            <p:spPr bwMode="auto">
              <a:xfrm>
                <a:off x="4374" y="4032"/>
                <a:ext cx="18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97" name="Line 277"/>
              <p:cNvSpPr>
                <a:spLocks noChangeShapeType="1"/>
              </p:cNvSpPr>
              <p:nvPr/>
            </p:nvSpPr>
            <p:spPr bwMode="auto">
              <a:xfrm>
                <a:off x="4378" y="4042"/>
                <a:ext cx="14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98" name="Line 278"/>
              <p:cNvSpPr>
                <a:spLocks noChangeShapeType="1"/>
              </p:cNvSpPr>
              <p:nvPr/>
            </p:nvSpPr>
            <p:spPr bwMode="auto">
              <a:xfrm>
                <a:off x="4368" y="4050"/>
                <a:ext cx="24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99" name="Line 279"/>
              <p:cNvSpPr>
                <a:spLocks noChangeShapeType="1"/>
              </p:cNvSpPr>
              <p:nvPr/>
            </p:nvSpPr>
            <p:spPr bwMode="auto">
              <a:xfrm>
                <a:off x="4399" y="4038"/>
                <a:ext cx="38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400" name="Line 280"/>
              <p:cNvSpPr>
                <a:spLocks noChangeShapeType="1"/>
              </p:cNvSpPr>
              <p:nvPr/>
            </p:nvSpPr>
            <p:spPr bwMode="auto">
              <a:xfrm>
                <a:off x="4407" y="4058"/>
                <a:ext cx="32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401" name="Line 281"/>
              <p:cNvSpPr>
                <a:spLocks noChangeShapeType="1"/>
              </p:cNvSpPr>
              <p:nvPr/>
            </p:nvSpPr>
            <p:spPr bwMode="auto">
              <a:xfrm>
                <a:off x="4449" y="4038"/>
                <a:ext cx="34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402" name="Line 282"/>
              <p:cNvSpPr>
                <a:spLocks noChangeShapeType="1"/>
              </p:cNvSpPr>
              <p:nvPr/>
            </p:nvSpPr>
            <p:spPr bwMode="auto">
              <a:xfrm>
                <a:off x="4482" y="4056"/>
                <a:ext cx="10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5403" name="Group 283"/>
            <p:cNvGrpSpPr>
              <a:grpSpLocks/>
            </p:cNvGrpSpPr>
            <p:nvPr/>
          </p:nvGrpSpPr>
          <p:grpSpPr bwMode="auto">
            <a:xfrm>
              <a:off x="4242" y="3795"/>
              <a:ext cx="217" cy="183"/>
              <a:chOff x="4242" y="3795"/>
              <a:chExt cx="217" cy="183"/>
            </a:xfrm>
          </p:grpSpPr>
          <p:grpSp>
            <p:nvGrpSpPr>
              <p:cNvPr id="5404" name="Group 284"/>
              <p:cNvGrpSpPr>
                <a:grpSpLocks/>
              </p:cNvGrpSpPr>
              <p:nvPr/>
            </p:nvGrpSpPr>
            <p:grpSpPr bwMode="auto">
              <a:xfrm>
                <a:off x="4262" y="3947"/>
                <a:ext cx="181" cy="31"/>
                <a:chOff x="4262" y="3947"/>
                <a:chExt cx="181" cy="31"/>
              </a:xfrm>
            </p:grpSpPr>
            <p:grpSp>
              <p:nvGrpSpPr>
                <p:cNvPr id="5405" name="Group 285"/>
                <p:cNvGrpSpPr>
                  <a:grpSpLocks/>
                </p:cNvGrpSpPr>
                <p:nvPr/>
              </p:nvGrpSpPr>
              <p:grpSpPr bwMode="auto">
                <a:xfrm>
                  <a:off x="4262" y="3958"/>
                  <a:ext cx="181" cy="20"/>
                  <a:chOff x="4262" y="3958"/>
                  <a:chExt cx="181" cy="20"/>
                </a:xfrm>
              </p:grpSpPr>
              <p:sp>
                <p:nvSpPr>
                  <p:cNvPr id="5406" name="AutoShape 286"/>
                  <p:cNvSpPr>
                    <a:spLocks noChangeArrowheads="1"/>
                  </p:cNvSpPr>
                  <p:nvPr/>
                </p:nvSpPr>
                <p:spPr bwMode="auto">
                  <a:xfrm>
                    <a:off x="4262" y="3958"/>
                    <a:ext cx="182" cy="17"/>
                  </a:xfrm>
                  <a:custGeom>
                    <a:avLst/>
                    <a:gdLst>
                      <a:gd name="T0" fmla="*/ 0 w 182"/>
                      <a:gd name="T1" fmla="*/ 16 h 17"/>
                      <a:gd name="T2" fmla="*/ 181 w 182"/>
                      <a:gd name="T3" fmla="*/ 16 h 17"/>
                      <a:gd name="T4" fmla="*/ 171 w 182"/>
                      <a:gd name="T5" fmla="*/ 0 h 17"/>
                      <a:gd name="T6" fmla="*/ 11 w 182"/>
                      <a:gd name="T7" fmla="*/ 0 h 17"/>
                      <a:gd name="T8" fmla="*/ 0 w 182"/>
                      <a:gd name="T9" fmla="*/ 16 h 17"/>
                      <a:gd name="T10" fmla="*/ 0 w 182"/>
                      <a:gd name="T11" fmla="*/ 0 h 17"/>
                      <a:gd name="T12" fmla="*/ 182 w 182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182" h="17">
                        <a:moveTo>
                          <a:pt x="0" y="16"/>
                        </a:moveTo>
                        <a:lnTo>
                          <a:pt x="181" y="16"/>
                        </a:lnTo>
                        <a:lnTo>
                          <a:pt x="171" y="0"/>
                        </a:lnTo>
                        <a:lnTo>
                          <a:pt x="11" y="0"/>
                        </a:lnTo>
                        <a:lnTo>
                          <a:pt x="0" y="16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407" name="Rectangle 287"/>
                  <p:cNvSpPr>
                    <a:spLocks noChangeArrowheads="1"/>
                  </p:cNvSpPr>
                  <p:nvPr/>
                </p:nvSpPr>
                <p:spPr bwMode="auto">
                  <a:xfrm>
                    <a:off x="4264" y="3974"/>
                    <a:ext cx="175" cy="5"/>
                  </a:xfrm>
                  <a:prstGeom prst="rect">
                    <a:avLst/>
                  </a:prstGeom>
                  <a:solidFill>
                    <a:srgbClr val="C0C0C0"/>
                  </a:solidFill>
                  <a:ln w="1260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sp>
              <p:nvSpPr>
                <p:cNvPr id="5408" name="AutoShape 288"/>
                <p:cNvSpPr>
                  <a:spLocks noChangeArrowheads="1"/>
                </p:cNvSpPr>
                <p:nvPr/>
              </p:nvSpPr>
              <p:spPr bwMode="auto">
                <a:xfrm>
                  <a:off x="4302" y="3947"/>
                  <a:ext cx="100" cy="25"/>
                </a:xfrm>
                <a:custGeom>
                  <a:avLst/>
                  <a:gdLst>
                    <a:gd name="T0" fmla="*/ 0 w 100"/>
                    <a:gd name="T1" fmla="*/ 14 h 25"/>
                    <a:gd name="T2" fmla="*/ 0 w 100"/>
                    <a:gd name="T3" fmla="*/ 0 h 25"/>
                    <a:gd name="T4" fmla="*/ 99 w 100"/>
                    <a:gd name="T5" fmla="*/ 0 h 25"/>
                    <a:gd name="T6" fmla="*/ 99 w 100"/>
                    <a:gd name="T7" fmla="*/ 14 h 25"/>
                    <a:gd name="T8" fmla="*/ 98 w 100"/>
                    <a:gd name="T9" fmla="*/ 15 h 25"/>
                    <a:gd name="T10" fmla="*/ 98 w 100"/>
                    <a:gd name="T11" fmla="*/ 16 h 25"/>
                    <a:gd name="T12" fmla="*/ 96 w 100"/>
                    <a:gd name="T13" fmla="*/ 17 h 25"/>
                    <a:gd name="T14" fmla="*/ 94 w 100"/>
                    <a:gd name="T15" fmla="*/ 18 h 25"/>
                    <a:gd name="T16" fmla="*/ 91 w 100"/>
                    <a:gd name="T17" fmla="*/ 19 h 25"/>
                    <a:gd name="T18" fmla="*/ 88 w 100"/>
                    <a:gd name="T19" fmla="*/ 20 h 25"/>
                    <a:gd name="T20" fmla="*/ 85 w 100"/>
                    <a:gd name="T21" fmla="*/ 21 h 25"/>
                    <a:gd name="T22" fmla="*/ 81 w 100"/>
                    <a:gd name="T23" fmla="*/ 22 h 25"/>
                    <a:gd name="T24" fmla="*/ 78 w 100"/>
                    <a:gd name="T25" fmla="*/ 22 h 25"/>
                    <a:gd name="T26" fmla="*/ 73 w 100"/>
                    <a:gd name="T27" fmla="*/ 23 h 25"/>
                    <a:gd name="T28" fmla="*/ 69 w 100"/>
                    <a:gd name="T29" fmla="*/ 23 h 25"/>
                    <a:gd name="T30" fmla="*/ 64 w 100"/>
                    <a:gd name="T31" fmla="*/ 24 h 25"/>
                    <a:gd name="T32" fmla="*/ 59 w 100"/>
                    <a:gd name="T33" fmla="*/ 24 h 25"/>
                    <a:gd name="T34" fmla="*/ 54 w 100"/>
                    <a:gd name="T35" fmla="*/ 24 h 25"/>
                    <a:gd name="T36" fmla="*/ 47 w 100"/>
                    <a:gd name="T37" fmla="*/ 24 h 25"/>
                    <a:gd name="T38" fmla="*/ 41 w 100"/>
                    <a:gd name="T39" fmla="*/ 24 h 25"/>
                    <a:gd name="T40" fmla="*/ 35 w 100"/>
                    <a:gd name="T41" fmla="*/ 24 h 25"/>
                    <a:gd name="T42" fmla="*/ 29 w 100"/>
                    <a:gd name="T43" fmla="*/ 23 h 25"/>
                    <a:gd name="T44" fmla="*/ 24 w 100"/>
                    <a:gd name="T45" fmla="*/ 23 h 25"/>
                    <a:gd name="T46" fmla="*/ 21 w 100"/>
                    <a:gd name="T47" fmla="*/ 22 h 25"/>
                    <a:gd name="T48" fmla="*/ 16 w 100"/>
                    <a:gd name="T49" fmla="*/ 21 h 25"/>
                    <a:gd name="T50" fmla="*/ 13 w 100"/>
                    <a:gd name="T51" fmla="*/ 21 h 25"/>
                    <a:gd name="T52" fmla="*/ 9 w 100"/>
                    <a:gd name="T53" fmla="*/ 20 h 25"/>
                    <a:gd name="T54" fmla="*/ 6 w 100"/>
                    <a:gd name="T55" fmla="*/ 19 h 25"/>
                    <a:gd name="T56" fmla="*/ 4 w 100"/>
                    <a:gd name="T57" fmla="*/ 18 h 25"/>
                    <a:gd name="T58" fmla="*/ 3 w 100"/>
                    <a:gd name="T59" fmla="*/ 17 h 25"/>
                    <a:gd name="T60" fmla="*/ 1 w 100"/>
                    <a:gd name="T61" fmla="*/ 16 h 25"/>
                    <a:gd name="T62" fmla="*/ 1 w 100"/>
                    <a:gd name="T63" fmla="*/ 15 h 25"/>
                    <a:gd name="T64" fmla="*/ 0 w 100"/>
                    <a:gd name="T65" fmla="*/ 14 h 25"/>
                    <a:gd name="T66" fmla="*/ 0 w 100"/>
                    <a:gd name="T67" fmla="*/ 0 h 25"/>
                    <a:gd name="T68" fmla="*/ 100 w 100"/>
                    <a:gd name="T69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T66" t="T67" r="T68" b="T69"/>
                  <a:pathLst>
                    <a:path w="100" h="25">
                      <a:moveTo>
                        <a:pt x="0" y="14"/>
                      </a:moveTo>
                      <a:lnTo>
                        <a:pt x="0" y="0"/>
                      </a:lnTo>
                      <a:lnTo>
                        <a:pt x="99" y="0"/>
                      </a:lnTo>
                      <a:lnTo>
                        <a:pt x="99" y="14"/>
                      </a:lnTo>
                      <a:lnTo>
                        <a:pt x="98" y="15"/>
                      </a:lnTo>
                      <a:lnTo>
                        <a:pt x="98" y="16"/>
                      </a:lnTo>
                      <a:lnTo>
                        <a:pt x="96" y="17"/>
                      </a:lnTo>
                      <a:lnTo>
                        <a:pt x="94" y="18"/>
                      </a:lnTo>
                      <a:lnTo>
                        <a:pt x="91" y="19"/>
                      </a:lnTo>
                      <a:lnTo>
                        <a:pt x="88" y="20"/>
                      </a:lnTo>
                      <a:lnTo>
                        <a:pt x="85" y="21"/>
                      </a:lnTo>
                      <a:lnTo>
                        <a:pt x="81" y="22"/>
                      </a:lnTo>
                      <a:lnTo>
                        <a:pt x="78" y="22"/>
                      </a:lnTo>
                      <a:lnTo>
                        <a:pt x="73" y="23"/>
                      </a:lnTo>
                      <a:lnTo>
                        <a:pt x="69" y="23"/>
                      </a:lnTo>
                      <a:lnTo>
                        <a:pt x="64" y="24"/>
                      </a:lnTo>
                      <a:lnTo>
                        <a:pt x="59" y="24"/>
                      </a:lnTo>
                      <a:lnTo>
                        <a:pt x="54" y="24"/>
                      </a:lnTo>
                      <a:lnTo>
                        <a:pt x="47" y="24"/>
                      </a:lnTo>
                      <a:lnTo>
                        <a:pt x="41" y="24"/>
                      </a:lnTo>
                      <a:lnTo>
                        <a:pt x="35" y="24"/>
                      </a:lnTo>
                      <a:lnTo>
                        <a:pt x="29" y="23"/>
                      </a:lnTo>
                      <a:lnTo>
                        <a:pt x="24" y="23"/>
                      </a:lnTo>
                      <a:lnTo>
                        <a:pt x="21" y="22"/>
                      </a:lnTo>
                      <a:lnTo>
                        <a:pt x="16" y="21"/>
                      </a:lnTo>
                      <a:lnTo>
                        <a:pt x="13" y="21"/>
                      </a:lnTo>
                      <a:lnTo>
                        <a:pt x="9" y="20"/>
                      </a:lnTo>
                      <a:lnTo>
                        <a:pt x="6" y="19"/>
                      </a:lnTo>
                      <a:lnTo>
                        <a:pt x="4" y="18"/>
                      </a:lnTo>
                      <a:lnTo>
                        <a:pt x="3" y="17"/>
                      </a:lnTo>
                      <a:lnTo>
                        <a:pt x="1" y="16"/>
                      </a:lnTo>
                      <a:lnTo>
                        <a:pt x="1" y="15"/>
                      </a:lnTo>
                      <a:lnTo>
                        <a:pt x="0" y="14"/>
                      </a:lnTo>
                    </a:path>
                  </a:pathLst>
                </a:custGeom>
                <a:solidFill>
                  <a:srgbClr val="C0C0C0"/>
                </a:solidFill>
                <a:ln w="12600">
                  <a:solidFill>
                    <a:srgbClr val="0000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5409" name="Group 289"/>
              <p:cNvGrpSpPr>
                <a:grpSpLocks/>
              </p:cNvGrpSpPr>
              <p:nvPr/>
            </p:nvGrpSpPr>
            <p:grpSpPr bwMode="auto">
              <a:xfrm>
                <a:off x="4242" y="3795"/>
                <a:ext cx="217" cy="156"/>
                <a:chOff x="4242" y="3795"/>
                <a:chExt cx="217" cy="156"/>
              </a:xfrm>
            </p:grpSpPr>
            <p:grpSp>
              <p:nvGrpSpPr>
                <p:cNvPr id="5410" name="Group 290"/>
                <p:cNvGrpSpPr>
                  <a:grpSpLocks/>
                </p:cNvGrpSpPr>
                <p:nvPr/>
              </p:nvGrpSpPr>
              <p:grpSpPr bwMode="auto">
                <a:xfrm>
                  <a:off x="4242" y="3795"/>
                  <a:ext cx="217" cy="156"/>
                  <a:chOff x="4242" y="3795"/>
                  <a:chExt cx="217" cy="156"/>
                </a:xfrm>
              </p:grpSpPr>
              <p:sp>
                <p:nvSpPr>
                  <p:cNvPr id="5411" name="AutoShape 291"/>
                  <p:cNvSpPr>
                    <a:spLocks noChangeArrowheads="1"/>
                  </p:cNvSpPr>
                  <p:nvPr/>
                </p:nvSpPr>
                <p:spPr bwMode="auto">
                  <a:xfrm>
                    <a:off x="4242" y="3795"/>
                    <a:ext cx="218" cy="157"/>
                  </a:xfrm>
                  <a:prstGeom prst="roundRect">
                    <a:avLst>
                      <a:gd name="adj" fmla="val 12315"/>
                    </a:avLst>
                  </a:prstGeom>
                  <a:solidFill>
                    <a:srgbClr val="C0C0C0"/>
                  </a:solidFill>
                  <a:ln w="1260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412" name="AutoShape 292"/>
                  <p:cNvSpPr>
                    <a:spLocks noChangeArrowheads="1"/>
                  </p:cNvSpPr>
                  <p:nvPr/>
                </p:nvSpPr>
                <p:spPr bwMode="auto">
                  <a:xfrm>
                    <a:off x="4267" y="3813"/>
                    <a:ext cx="168" cy="120"/>
                  </a:xfrm>
                  <a:prstGeom prst="roundRect">
                    <a:avLst>
                      <a:gd name="adj" fmla="val 12250"/>
                    </a:avLst>
                  </a:prstGeom>
                  <a:solidFill>
                    <a:srgbClr val="C0C0C0"/>
                  </a:solidFill>
                  <a:ln w="1260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413" name="AutoShape 293"/>
                  <p:cNvSpPr>
                    <a:spLocks noChangeArrowheads="1"/>
                  </p:cNvSpPr>
                  <p:nvPr/>
                </p:nvSpPr>
                <p:spPr bwMode="auto">
                  <a:xfrm>
                    <a:off x="4276" y="3820"/>
                    <a:ext cx="149" cy="106"/>
                  </a:xfrm>
                  <a:prstGeom prst="roundRect">
                    <a:avLst>
                      <a:gd name="adj" fmla="val 12144"/>
                    </a:avLst>
                  </a:prstGeom>
                  <a:solidFill>
                    <a:srgbClr val="008000"/>
                  </a:solidFill>
                  <a:ln w="1260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sp>
              <p:nvSpPr>
                <p:cNvPr id="5414" name="Rectangle 294"/>
                <p:cNvSpPr>
                  <a:spLocks noChangeArrowheads="1"/>
                </p:cNvSpPr>
                <p:nvPr/>
              </p:nvSpPr>
              <p:spPr bwMode="auto">
                <a:xfrm flipH="1" flipV="1">
                  <a:off x="4429" y="3943"/>
                  <a:ext cx="1" cy="7"/>
                </a:xfrm>
                <a:prstGeom prst="rect">
                  <a:avLst/>
                </a:prstGeom>
                <a:solidFill>
                  <a:srgbClr val="008000"/>
                </a:solidFill>
                <a:ln w="1260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</p:grpSp>
      <p:sp>
        <p:nvSpPr>
          <p:cNvPr id="5415" name="Line 295"/>
          <p:cNvSpPr>
            <a:spLocks noChangeShapeType="1"/>
          </p:cNvSpPr>
          <p:nvPr/>
        </p:nvSpPr>
        <p:spPr bwMode="auto">
          <a:xfrm flipV="1">
            <a:off x="5294313" y="4765675"/>
            <a:ext cx="1587" cy="388938"/>
          </a:xfrm>
          <a:prstGeom prst="line">
            <a:avLst/>
          </a:prstGeom>
          <a:noFill/>
          <a:ln w="50760">
            <a:solidFill>
              <a:srgbClr val="919191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416" name="Line 296"/>
          <p:cNvSpPr>
            <a:spLocks noChangeShapeType="1"/>
          </p:cNvSpPr>
          <p:nvPr/>
        </p:nvSpPr>
        <p:spPr bwMode="auto">
          <a:xfrm flipV="1">
            <a:off x="4322763" y="4722813"/>
            <a:ext cx="1587" cy="403225"/>
          </a:xfrm>
          <a:prstGeom prst="line">
            <a:avLst/>
          </a:prstGeom>
          <a:noFill/>
          <a:ln w="50760">
            <a:solidFill>
              <a:srgbClr val="919191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417" name="Line 297"/>
          <p:cNvSpPr>
            <a:spLocks noChangeShapeType="1"/>
          </p:cNvSpPr>
          <p:nvPr/>
        </p:nvSpPr>
        <p:spPr bwMode="auto">
          <a:xfrm flipV="1">
            <a:off x="7146925" y="4746625"/>
            <a:ext cx="1588" cy="388938"/>
          </a:xfrm>
          <a:prstGeom prst="line">
            <a:avLst/>
          </a:prstGeom>
          <a:noFill/>
          <a:ln w="50760">
            <a:solidFill>
              <a:srgbClr val="919191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5418" name="Group 298"/>
          <p:cNvGrpSpPr>
            <a:grpSpLocks/>
          </p:cNvGrpSpPr>
          <p:nvPr/>
        </p:nvGrpSpPr>
        <p:grpSpPr bwMode="auto">
          <a:xfrm>
            <a:off x="4992688" y="4506913"/>
            <a:ext cx="655637" cy="514350"/>
            <a:chOff x="3145" y="2839"/>
            <a:chExt cx="413" cy="324"/>
          </a:xfrm>
        </p:grpSpPr>
        <p:sp>
          <p:nvSpPr>
            <p:cNvPr id="5419" name="AutoShape 299"/>
            <p:cNvSpPr>
              <a:spLocks noChangeArrowheads="1"/>
            </p:cNvSpPr>
            <p:nvPr/>
          </p:nvSpPr>
          <p:spPr bwMode="auto">
            <a:xfrm>
              <a:off x="3145" y="3086"/>
              <a:ext cx="41" cy="25"/>
            </a:xfrm>
            <a:custGeom>
              <a:avLst/>
              <a:gdLst>
                <a:gd name="T0" fmla="*/ 39 w 41"/>
                <a:gd name="T1" fmla="*/ 0 h 25"/>
                <a:gd name="T2" fmla="*/ 30 w 41"/>
                <a:gd name="T3" fmla="*/ 0 h 25"/>
                <a:gd name="T4" fmla="*/ 25 w 41"/>
                <a:gd name="T5" fmla="*/ 1 h 25"/>
                <a:gd name="T6" fmla="*/ 20 w 41"/>
                <a:gd name="T7" fmla="*/ 2 h 25"/>
                <a:gd name="T8" fmla="*/ 14 w 41"/>
                <a:gd name="T9" fmla="*/ 3 h 25"/>
                <a:gd name="T10" fmla="*/ 10 w 41"/>
                <a:gd name="T11" fmla="*/ 4 h 25"/>
                <a:gd name="T12" fmla="*/ 6 w 41"/>
                <a:gd name="T13" fmla="*/ 6 h 25"/>
                <a:gd name="T14" fmla="*/ 4 w 41"/>
                <a:gd name="T15" fmla="*/ 6 h 25"/>
                <a:gd name="T16" fmla="*/ 2 w 41"/>
                <a:gd name="T17" fmla="*/ 8 h 25"/>
                <a:gd name="T18" fmla="*/ 1 w 41"/>
                <a:gd name="T19" fmla="*/ 10 h 25"/>
                <a:gd name="T20" fmla="*/ 0 w 41"/>
                <a:gd name="T21" fmla="*/ 11 h 25"/>
                <a:gd name="T22" fmla="*/ 0 w 41"/>
                <a:gd name="T23" fmla="*/ 13 h 25"/>
                <a:gd name="T24" fmla="*/ 2 w 41"/>
                <a:gd name="T25" fmla="*/ 14 h 25"/>
                <a:gd name="T26" fmla="*/ 2 w 41"/>
                <a:gd name="T27" fmla="*/ 16 h 25"/>
                <a:gd name="T28" fmla="*/ 6 w 41"/>
                <a:gd name="T29" fmla="*/ 16 h 25"/>
                <a:gd name="T30" fmla="*/ 9 w 41"/>
                <a:gd name="T31" fmla="*/ 16 h 25"/>
                <a:gd name="T32" fmla="*/ 13 w 41"/>
                <a:gd name="T33" fmla="*/ 16 h 25"/>
                <a:gd name="T34" fmla="*/ 17 w 41"/>
                <a:gd name="T35" fmla="*/ 15 h 25"/>
                <a:gd name="T36" fmla="*/ 22 w 41"/>
                <a:gd name="T37" fmla="*/ 16 h 25"/>
                <a:gd name="T38" fmla="*/ 24 w 41"/>
                <a:gd name="T39" fmla="*/ 16 h 25"/>
                <a:gd name="T40" fmla="*/ 27 w 41"/>
                <a:gd name="T41" fmla="*/ 17 h 25"/>
                <a:gd name="T42" fmla="*/ 31 w 41"/>
                <a:gd name="T43" fmla="*/ 18 h 25"/>
                <a:gd name="T44" fmla="*/ 40 w 41"/>
                <a:gd name="T45" fmla="*/ 24 h 25"/>
                <a:gd name="T46" fmla="*/ 0 w 41"/>
                <a:gd name="T47" fmla="*/ 0 h 25"/>
                <a:gd name="T48" fmla="*/ 41 w 41"/>
                <a:gd name="T4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T46" t="T47" r="T48" b="T49"/>
              <a:pathLst>
                <a:path w="41" h="25">
                  <a:moveTo>
                    <a:pt x="39" y="0"/>
                  </a:moveTo>
                  <a:lnTo>
                    <a:pt x="30" y="0"/>
                  </a:lnTo>
                  <a:lnTo>
                    <a:pt x="25" y="1"/>
                  </a:lnTo>
                  <a:lnTo>
                    <a:pt x="20" y="2"/>
                  </a:lnTo>
                  <a:lnTo>
                    <a:pt x="14" y="3"/>
                  </a:lnTo>
                  <a:lnTo>
                    <a:pt x="10" y="4"/>
                  </a:lnTo>
                  <a:lnTo>
                    <a:pt x="6" y="6"/>
                  </a:lnTo>
                  <a:lnTo>
                    <a:pt x="4" y="6"/>
                  </a:lnTo>
                  <a:lnTo>
                    <a:pt x="2" y="8"/>
                  </a:lnTo>
                  <a:lnTo>
                    <a:pt x="1" y="10"/>
                  </a:lnTo>
                  <a:lnTo>
                    <a:pt x="0" y="11"/>
                  </a:lnTo>
                  <a:lnTo>
                    <a:pt x="0" y="13"/>
                  </a:lnTo>
                  <a:lnTo>
                    <a:pt x="2" y="14"/>
                  </a:lnTo>
                  <a:lnTo>
                    <a:pt x="2" y="16"/>
                  </a:lnTo>
                  <a:lnTo>
                    <a:pt x="6" y="16"/>
                  </a:lnTo>
                  <a:lnTo>
                    <a:pt x="9" y="16"/>
                  </a:lnTo>
                  <a:lnTo>
                    <a:pt x="13" y="16"/>
                  </a:lnTo>
                  <a:lnTo>
                    <a:pt x="17" y="15"/>
                  </a:lnTo>
                  <a:lnTo>
                    <a:pt x="22" y="16"/>
                  </a:lnTo>
                  <a:lnTo>
                    <a:pt x="24" y="16"/>
                  </a:lnTo>
                  <a:lnTo>
                    <a:pt x="27" y="17"/>
                  </a:lnTo>
                  <a:lnTo>
                    <a:pt x="31" y="18"/>
                  </a:lnTo>
                  <a:lnTo>
                    <a:pt x="40" y="24"/>
                  </a:lnTo>
                </a:path>
              </a:pathLst>
            </a:custGeom>
            <a:noFill/>
            <a:ln w="12600">
              <a:solidFill>
                <a:srgbClr val="91919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5420" name="Group 300"/>
            <p:cNvGrpSpPr>
              <a:grpSpLocks/>
            </p:cNvGrpSpPr>
            <p:nvPr/>
          </p:nvGrpSpPr>
          <p:grpSpPr bwMode="auto">
            <a:xfrm>
              <a:off x="3179" y="3019"/>
              <a:ext cx="321" cy="106"/>
              <a:chOff x="3179" y="3019"/>
              <a:chExt cx="321" cy="106"/>
            </a:xfrm>
          </p:grpSpPr>
          <p:sp>
            <p:nvSpPr>
              <p:cNvPr id="5421" name="AutoShape 301"/>
              <p:cNvSpPr>
                <a:spLocks noChangeArrowheads="1"/>
              </p:cNvSpPr>
              <p:nvPr/>
            </p:nvSpPr>
            <p:spPr bwMode="auto">
              <a:xfrm>
                <a:off x="3182" y="3075"/>
                <a:ext cx="319" cy="51"/>
              </a:xfrm>
              <a:custGeom>
                <a:avLst/>
                <a:gdLst>
                  <a:gd name="T0" fmla="*/ 0 w 319"/>
                  <a:gd name="T1" fmla="*/ 3 h 51"/>
                  <a:gd name="T2" fmla="*/ 0 w 319"/>
                  <a:gd name="T3" fmla="*/ 25 h 51"/>
                  <a:gd name="T4" fmla="*/ 258 w 319"/>
                  <a:gd name="T5" fmla="*/ 50 h 51"/>
                  <a:gd name="T6" fmla="*/ 318 w 319"/>
                  <a:gd name="T7" fmla="*/ 20 h 51"/>
                  <a:gd name="T8" fmla="*/ 318 w 319"/>
                  <a:gd name="T9" fmla="*/ 0 h 51"/>
                  <a:gd name="T10" fmla="*/ 256 w 319"/>
                  <a:gd name="T11" fmla="*/ 26 h 51"/>
                  <a:gd name="T12" fmla="*/ 0 w 319"/>
                  <a:gd name="T13" fmla="*/ 3 h 51"/>
                  <a:gd name="T14" fmla="*/ 0 w 319"/>
                  <a:gd name="T15" fmla="*/ 0 h 51"/>
                  <a:gd name="T16" fmla="*/ 319 w 319"/>
                  <a:gd name="T17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T14" t="T15" r="T16" b="T17"/>
                <a:pathLst>
                  <a:path w="319" h="51">
                    <a:moveTo>
                      <a:pt x="0" y="3"/>
                    </a:moveTo>
                    <a:lnTo>
                      <a:pt x="0" y="25"/>
                    </a:lnTo>
                    <a:lnTo>
                      <a:pt x="258" y="50"/>
                    </a:lnTo>
                    <a:lnTo>
                      <a:pt x="318" y="20"/>
                    </a:lnTo>
                    <a:lnTo>
                      <a:pt x="318" y="0"/>
                    </a:lnTo>
                    <a:lnTo>
                      <a:pt x="256" y="26"/>
                    </a:lnTo>
                    <a:lnTo>
                      <a:pt x="0" y="3"/>
                    </a:lnTo>
                  </a:path>
                </a:pathLst>
              </a:custGeom>
              <a:solidFill>
                <a:srgbClr val="A0A0A0"/>
              </a:solidFill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422" name="AutoShape 302"/>
              <p:cNvSpPr>
                <a:spLocks noChangeArrowheads="1"/>
              </p:cNvSpPr>
              <p:nvPr/>
            </p:nvSpPr>
            <p:spPr bwMode="auto">
              <a:xfrm>
                <a:off x="3179" y="3019"/>
                <a:ext cx="260" cy="82"/>
              </a:xfrm>
              <a:custGeom>
                <a:avLst/>
                <a:gdLst>
                  <a:gd name="T0" fmla="*/ 0 w 260"/>
                  <a:gd name="T1" fmla="*/ 0 h 82"/>
                  <a:gd name="T2" fmla="*/ 259 w 260"/>
                  <a:gd name="T3" fmla="*/ 18 h 82"/>
                  <a:gd name="T4" fmla="*/ 259 w 260"/>
                  <a:gd name="T5" fmla="*/ 81 h 82"/>
                  <a:gd name="T6" fmla="*/ 0 w 260"/>
                  <a:gd name="T7" fmla="*/ 57 h 82"/>
                  <a:gd name="T8" fmla="*/ 0 w 260"/>
                  <a:gd name="T9" fmla="*/ 0 h 82"/>
                  <a:gd name="T10" fmla="*/ 0 w 260"/>
                  <a:gd name="T11" fmla="*/ 0 h 82"/>
                  <a:gd name="T12" fmla="*/ 260 w 260"/>
                  <a:gd name="T13" fmla="*/ 8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260" h="82">
                    <a:moveTo>
                      <a:pt x="0" y="0"/>
                    </a:moveTo>
                    <a:lnTo>
                      <a:pt x="259" y="18"/>
                    </a:lnTo>
                    <a:lnTo>
                      <a:pt x="259" y="81"/>
                    </a:lnTo>
                    <a:lnTo>
                      <a:pt x="0" y="57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5423" name="Group 303"/>
              <p:cNvGrpSpPr>
                <a:grpSpLocks/>
              </p:cNvGrpSpPr>
              <p:nvPr/>
            </p:nvGrpSpPr>
            <p:grpSpPr bwMode="auto">
              <a:xfrm>
                <a:off x="3180" y="3035"/>
                <a:ext cx="262" cy="33"/>
                <a:chOff x="3180" y="3035"/>
                <a:chExt cx="262" cy="33"/>
              </a:xfrm>
            </p:grpSpPr>
            <p:sp>
              <p:nvSpPr>
                <p:cNvPr id="5424" name="Line 304"/>
                <p:cNvSpPr>
                  <a:spLocks noChangeShapeType="1"/>
                </p:cNvSpPr>
                <p:nvPr/>
              </p:nvSpPr>
              <p:spPr bwMode="auto">
                <a:xfrm>
                  <a:off x="3180" y="3035"/>
                  <a:ext cx="263" cy="19"/>
                </a:xfrm>
                <a:prstGeom prst="line">
                  <a:avLst/>
                </a:prstGeom>
                <a:noFill/>
                <a:ln w="12600">
                  <a:solidFill>
                    <a:srgbClr val="919191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425" name="Line 305"/>
                <p:cNvSpPr>
                  <a:spLocks noChangeShapeType="1"/>
                </p:cNvSpPr>
                <p:nvPr/>
              </p:nvSpPr>
              <p:spPr bwMode="auto">
                <a:xfrm>
                  <a:off x="3372" y="3051"/>
                  <a:ext cx="56" cy="4"/>
                </a:xfrm>
                <a:prstGeom prst="line">
                  <a:avLst/>
                </a:prstGeom>
                <a:noFill/>
                <a:ln w="12600">
                  <a:solidFill>
                    <a:srgbClr val="919191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426" name="Line 306"/>
                <p:cNvSpPr>
                  <a:spLocks noChangeShapeType="1"/>
                </p:cNvSpPr>
                <p:nvPr/>
              </p:nvSpPr>
              <p:spPr bwMode="auto">
                <a:xfrm>
                  <a:off x="3308" y="3046"/>
                  <a:ext cx="56" cy="4"/>
                </a:xfrm>
                <a:prstGeom prst="line">
                  <a:avLst/>
                </a:prstGeom>
                <a:noFill/>
                <a:ln w="12600">
                  <a:solidFill>
                    <a:srgbClr val="919191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427" name="Line 307"/>
                <p:cNvSpPr>
                  <a:spLocks noChangeShapeType="1"/>
                </p:cNvSpPr>
                <p:nvPr/>
              </p:nvSpPr>
              <p:spPr bwMode="auto">
                <a:xfrm>
                  <a:off x="3180" y="3046"/>
                  <a:ext cx="263" cy="23"/>
                </a:xfrm>
                <a:prstGeom prst="line">
                  <a:avLst/>
                </a:prstGeom>
                <a:noFill/>
                <a:ln w="12600">
                  <a:solidFill>
                    <a:srgbClr val="919191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5428" name="Group 308"/>
            <p:cNvGrpSpPr>
              <a:grpSpLocks/>
            </p:cNvGrpSpPr>
            <p:nvPr/>
          </p:nvGrpSpPr>
          <p:grpSpPr bwMode="auto">
            <a:xfrm>
              <a:off x="3179" y="3008"/>
              <a:ext cx="321" cy="25"/>
              <a:chOff x="3179" y="3008"/>
              <a:chExt cx="321" cy="25"/>
            </a:xfrm>
          </p:grpSpPr>
          <p:sp>
            <p:nvSpPr>
              <p:cNvPr id="5429" name="AutoShape 309"/>
              <p:cNvSpPr>
                <a:spLocks noChangeArrowheads="1"/>
              </p:cNvSpPr>
              <p:nvPr/>
            </p:nvSpPr>
            <p:spPr bwMode="auto">
              <a:xfrm>
                <a:off x="3179" y="3008"/>
                <a:ext cx="322" cy="26"/>
              </a:xfrm>
              <a:custGeom>
                <a:avLst/>
                <a:gdLst>
                  <a:gd name="T0" fmla="*/ 0 w 322"/>
                  <a:gd name="T1" fmla="*/ 9 h 26"/>
                  <a:gd name="T2" fmla="*/ 259 w 322"/>
                  <a:gd name="T3" fmla="*/ 25 h 26"/>
                  <a:gd name="T4" fmla="*/ 321 w 322"/>
                  <a:gd name="T5" fmla="*/ 10 h 26"/>
                  <a:gd name="T6" fmla="*/ 299 w 322"/>
                  <a:gd name="T7" fmla="*/ 8 h 26"/>
                  <a:gd name="T8" fmla="*/ 99 w 322"/>
                  <a:gd name="T9" fmla="*/ 0 h 26"/>
                  <a:gd name="T10" fmla="*/ 0 w 322"/>
                  <a:gd name="T11" fmla="*/ 9 h 26"/>
                  <a:gd name="T12" fmla="*/ 0 w 322"/>
                  <a:gd name="T13" fmla="*/ 0 h 26"/>
                  <a:gd name="T14" fmla="*/ 322 w 322"/>
                  <a:gd name="T15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T12" t="T13" r="T14" b="T15"/>
                <a:pathLst>
                  <a:path w="322" h="26">
                    <a:moveTo>
                      <a:pt x="0" y="9"/>
                    </a:moveTo>
                    <a:lnTo>
                      <a:pt x="259" y="25"/>
                    </a:lnTo>
                    <a:lnTo>
                      <a:pt x="321" y="10"/>
                    </a:lnTo>
                    <a:lnTo>
                      <a:pt x="299" y="8"/>
                    </a:lnTo>
                    <a:lnTo>
                      <a:pt x="99" y="0"/>
                    </a:lnTo>
                    <a:lnTo>
                      <a:pt x="0" y="9"/>
                    </a:lnTo>
                  </a:path>
                </a:pathLst>
              </a:custGeom>
              <a:solidFill>
                <a:srgbClr val="E0E0E0"/>
              </a:solidFill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430" name="AutoShape 310"/>
              <p:cNvSpPr>
                <a:spLocks noChangeArrowheads="1"/>
              </p:cNvSpPr>
              <p:nvPr/>
            </p:nvSpPr>
            <p:spPr bwMode="auto">
              <a:xfrm>
                <a:off x="3254" y="3014"/>
                <a:ext cx="235" cy="17"/>
              </a:xfrm>
              <a:custGeom>
                <a:avLst/>
                <a:gdLst>
                  <a:gd name="T0" fmla="*/ 19 w 235"/>
                  <a:gd name="T1" fmla="*/ 0 h 17"/>
                  <a:gd name="T2" fmla="*/ 0 w 235"/>
                  <a:gd name="T3" fmla="*/ 6 h 17"/>
                  <a:gd name="T4" fmla="*/ 189 w 235"/>
                  <a:gd name="T5" fmla="*/ 16 h 17"/>
                  <a:gd name="T6" fmla="*/ 219 w 235"/>
                  <a:gd name="T7" fmla="*/ 8 h 17"/>
                  <a:gd name="T8" fmla="*/ 217 w 235"/>
                  <a:gd name="T9" fmla="*/ 8 h 17"/>
                  <a:gd name="T10" fmla="*/ 234 w 235"/>
                  <a:gd name="T11" fmla="*/ 4 h 17"/>
                  <a:gd name="T12" fmla="*/ 223 w 235"/>
                  <a:gd name="T13" fmla="*/ 3 h 17"/>
                  <a:gd name="T14" fmla="*/ 19 w 235"/>
                  <a:gd name="T15" fmla="*/ 0 h 17"/>
                  <a:gd name="T16" fmla="*/ 0 w 235"/>
                  <a:gd name="T17" fmla="*/ 0 h 17"/>
                  <a:gd name="T18" fmla="*/ 235 w 235"/>
                  <a:gd name="T19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35" h="17">
                    <a:moveTo>
                      <a:pt x="19" y="0"/>
                    </a:moveTo>
                    <a:lnTo>
                      <a:pt x="0" y="6"/>
                    </a:lnTo>
                    <a:lnTo>
                      <a:pt x="189" y="16"/>
                    </a:lnTo>
                    <a:lnTo>
                      <a:pt x="219" y="8"/>
                    </a:lnTo>
                    <a:lnTo>
                      <a:pt x="217" y="8"/>
                    </a:lnTo>
                    <a:lnTo>
                      <a:pt x="234" y="4"/>
                    </a:lnTo>
                    <a:lnTo>
                      <a:pt x="223" y="3"/>
                    </a:lnTo>
                    <a:lnTo>
                      <a:pt x="19" y="0"/>
                    </a:lnTo>
                  </a:path>
                </a:pathLst>
              </a:custGeom>
              <a:solidFill>
                <a:srgbClr val="606060"/>
              </a:solidFill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5431" name="Group 311"/>
            <p:cNvGrpSpPr>
              <a:grpSpLocks/>
            </p:cNvGrpSpPr>
            <p:nvPr/>
          </p:nvGrpSpPr>
          <p:grpSpPr bwMode="auto">
            <a:xfrm>
              <a:off x="3445" y="2844"/>
              <a:ext cx="58" cy="181"/>
              <a:chOff x="3445" y="2844"/>
              <a:chExt cx="58" cy="181"/>
            </a:xfrm>
          </p:grpSpPr>
          <p:grpSp>
            <p:nvGrpSpPr>
              <p:cNvPr id="5432" name="Group 312"/>
              <p:cNvGrpSpPr>
                <a:grpSpLocks/>
              </p:cNvGrpSpPr>
              <p:nvPr/>
            </p:nvGrpSpPr>
            <p:grpSpPr bwMode="auto">
              <a:xfrm>
                <a:off x="3468" y="2868"/>
                <a:ext cx="35" cy="150"/>
                <a:chOff x="3468" y="2868"/>
                <a:chExt cx="35" cy="150"/>
              </a:xfrm>
            </p:grpSpPr>
            <p:sp>
              <p:nvSpPr>
                <p:cNvPr id="5433" name="AutoShape 313"/>
                <p:cNvSpPr>
                  <a:spLocks noChangeArrowheads="1"/>
                </p:cNvSpPr>
                <p:nvPr/>
              </p:nvSpPr>
              <p:spPr bwMode="auto">
                <a:xfrm>
                  <a:off x="3468" y="2868"/>
                  <a:ext cx="33" cy="151"/>
                </a:xfrm>
                <a:custGeom>
                  <a:avLst/>
                  <a:gdLst>
                    <a:gd name="T0" fmla="*/ 3 w 33"/>
                    <a:gd name="T1" fmla="*/ 0 h 151"/>
                    <a:gd name="T2" fmla="*/ 32 w 33"/>
                    <a:gd name="T3" fmla="*/ 12 h 151"/>
                    <a:gd name="T4" fmla="*/ 29 w 33"/>
                    <a:gd name="T5" fmla="*/ 70 h 151"/>
                    <a:gd name="T6" fmla="*/ 26 w 33"/>
                    <a:gd name="T7" fmla="*/ 141 h 151"/>
                    <a:gd name="T8" fmla="*/ 0 w 33"/>
                    <a:gd name="T9" fmla="*/ 150 h 151"/>
                    <a:gd name="T10" fmla="*/ 3 w 33"/>
                    <a:gd name="T11" fmla="*/ 0 h 151"/>
                    <a:gd name="T12" fmla="*/ 0 w 33"/>
                    <a:gd name="T13" fmla="*/ 0 h 151"/>
                    <a:gd name="T14" fmla="*/ 33 w 33"/>
                    <a:gd name="T15" fmla="*/ 151 h 1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T12" t="T13" r="T14" b="T15"/>
                  <a:pathLst>
                    <a:path w="33" h="151">
                      <a:moveTo>
                        <a:pt x="3" y="0"/>
                      </a:moveTo>
                      <a:lnTo>
                        <a:pt x="32" y="12"/>
                      </a:lnTo>
                      <a:lnTo>
                        <a:pt x="29" y="70"/>
                      </a:lnTo>
                      <a:lnTo>
                        <a:pt x="26" y="141"/>
                      </a:lnTo>
                      <a:lnTo>
                        <a:pt x="0" y="150"/>
                      </a:lnTo>
                      <a:lnTo>
                        <a:pt x="3" y="0"/>
                      </a:lnTo>
                    </a:path>
                  </a:pathLst>
                </a:custGeom>
                <a:solidFill>
                  <a:srgbClr val="A0A0A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grpSp>
              <p:nvGrpSpPr>
                <p:cNvPr id="5434" name="Group 314"/>
                <p:cNvGrpSpPr>
                  <a:grpSpLocks/>
                </p:cNvGrpSpPr>
                <p:nvPr/>
              </p:nvGrpSpPr>
              <p:grpSpPr bwMode="auto">
                <a:xfrm>
                  <a:off x="3468" y="2874"/>
                  <a:ext cx="35" cy="130"/>
                  <a:chOff x="3468" y="2874"/>
                  <a:chExt cx="35" cy="130"/>
                </a:xfrm>
              </p:grpSpPr>
              <p:grpSp>
                <p:nvGrpSpPr>
                  <p:cNvPr id="5435" name="Group 315"/>
                  <p:cNvGrpSpPr>
                    <a:grpSpLocks/>
                  </p:cNvGrpSpPr>
                  <p:nvPr/>
                </p:nvGrpSpPr>
                <p:grpSpPr bwMode="auto">
                  <a:xfrm>
                    <a:off x="3468" y="2874"/>
                    <a:ext cx="35" cy="130"/>
                    <a:chOff x="3468" y="2874"/>
                    <a:chExt cx="35" cy="130"/>
                  </a:xfrm>
                </p:grpSpPr>
                <p:grpSp>
                  <p:nvGrpSpPr>
                    <p:cNvPr id="5436" name="Group 316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468" y="2874"/>
                      <a:ext cx="35" cy="77"/>
                      <a:chOff x="3468" y="2874"/>
                      <a:chExt cx="35" cy="77"/>
                    </a:xfrm>
                  </p:grpSpPr>
                  <p:grpSp>
                    <p:nvGrpSpPr>
                      <p:cNvPr id="5437" name="Group 317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471" y="2874"/>
                        <a:ext cx="32" cy="41"/>
                        <a:chOff x="3471" y="2874"/>
                        <a:chExt cx="32" cy="41"/>
                      </a:xfrm>
                    </p:grpSpPr>
                    <p:sp>
                      <p:nvSpPr>
                        <p:cNvPr id="5438" name="Line 31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3472" y="2874"/>
                          <a:ext cx="32" cy="1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439" name="Line 31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3472" y="2881"/>
                          <a:ext cx="32" cy="11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440" name="Line 32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3472" y="2888"/>
                          <a:ext cx="32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441" name="Line 32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3472" y="2895"/>
                          <a:ext cx="32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442" name="Line 32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3471" y="2902"/>
                          <a:ext cx="3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443" name="Line 32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3471" y="2908"/>
                          <a:ext cx="3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sp>
                    <p:nvSpPr>
                      <p:cNvPr id="5444" name="Line 324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468" y="2922"/>
                        <a:ext cx="33" cy="6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445" name="Line 325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468" y="2928"/>
                        <a:ext cx="33" cy="6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446" name="Line 326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468" y="2935"/>
                        <a:ext cx="33" cy="5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447" name="Line 327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468" y="2942"/>
                        <a:ext cx="32" cy="4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448" name="Line 328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469" y="2950"/>
                        <a:ext cx="31" cy="2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</p:grpSp>
                <p:grpSp>
                  <p:nvGrpSpPr>
                    <p:cNvPr id="5449" name="Group 329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468" y="2957"/>
                      <a:ext cx="31" cy="47"/>
                      <a:chOff x="3468" y="2957"/>
                      <a:chExt cx="31" cy="47"/>
                    </a:xfrm>
                  </p:grpSpPr>
                  <p:sp>
                    <p:nvSpPr>
                      <p:cNvPr id="5450" name="Line 330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469" y="2957"/>
                        <a:ext cx="31" cy="1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451" name="Line 331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469" y="2963"/>
                        <a:ext cx="31" cy="1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452" name="Line 332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469" y="2970"/>
                        <a:ext cx="31" cy="1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453" name="Line 333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3469" y="2976"/>
                        <a:ext cx="30" cy="3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454" name="Line 334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3469" y="2981"/>
                        <a:ext cx="30" cy="4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455" name="Line 335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3469" y="2988"/>
                        <a:ext cx="30" cy="4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456" name="Line 336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3468" y="2993"/>
                        <a:ext cx="30" cy="6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457" name="Line 337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3469" y="3000"/>
                        <a:ext cx="29" cy="6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</p:grpSp>
              </p:grpSp>
              <p:sp>
                <p:nvSpPr>
                  <p:cNvPr id="5458" name="Line 338"/>
                  <p:cNvSpPr>
                    <a:spLocks noChangeShapeType="1"/>
                  </p:cNvSpPr>
                  <p:nvPr/>
                </p:nvSpPr>
                <p:spPr bwMode="auto">
                  <a:xfrm>
                    <a:off x="3470" y="2915"/>
                    <a:ext cx="32" cy="7"/>
                  </a:xfrm>
                  <a:prstGeom prst="line">
                    <a:avLst/>
                  </a:prstGeom>
                  <a:noFill/>
                  <a:ln w="1260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</p:grpSp>
          </p:grpSp>
          <p:grpSp>
            <p:nvGrpSpPr>
              <p:cNvPr id="5459" name="Group 339"/>
              <p:cNvGrpSpPr>
                <a:grpSpLocks/>
              </p:cNvGrpSpPr>
              <p:nvPr/>
            </p:nvGrpSpPr>
            <p:grpSpPr bwMode="auto">
              <a:xfrm>
                <a:off x="3445" y="2844"/>
                <a:ext cx="34" cy="181"/>
                <a:chOff x="3445" y="2844"/>
                <a:chExt cx="34" cy="181"/>
              </a:xfrm>
            </p:grpSpPr>
            <p:sp>
              <p:nvSpPr>
                <p:cNvPr id="5460" name="AutoShape 340"/>
                <p:cNvSpPr>
                  <a:spLocks noChangeArrowheads="1"/>
                </p:cNvSpPr>
                <p:nvPr/>
              </p:nvSpPr>
              <p:spPr bwMode="auto">
                <a:xfrm>
                  <a:off x="3445" y="2844"/>
                  <a:ext cx="28" cy="182"/>
                </a:xfrm>
                <a:custGeom>
                  <a:avLst/>
                  <a:gdLst>
                    <a:gd name="T0" fmla="*/ 6 w 28"/>
                    <a:gd name="T1" fmla="*/ 0 h 182"/>
                    <a:gd name="T2" fmla="*/ 26 w 28"/>
                    <a:gd name="T3" fmla="*/ 9 h 182"/>
                    <a:gd name="T4" fmla="*/ 27 w 28"/>
                    <a:gd name="T5" fmla="*/ 12 h 182"/>
                    <a:gd name="T6" fmla="*/ 21 w 28"/>
                    <a:gd name="T7" fmla="*/ 174 h 182"/>
                    <a:gd name="T8" fmla="*/ 19 w 28"/>
                    <a:gd name="T9" fmla="*/ 176 h 182"/>
                    <a:gd name="T10" fmla="*/ 0 w 28"/>
                    <a:gd name="T11" fmla="*/ 181 h 182"/>
                    <a:gd name="T12" fmla="*/ 2 w 28"/>
                    <a:gd name="T13" fmla="*/ 178 h 182"/>
                    <a:gd name="T14" fmla="*/ 3 w 28"/>
                    <a:gd name="T15" fmla="*/ 176 h 182"/>
                    <a:gd name="T16" fmla="*/ 6 w 28"/>
                    <a:gd name="T17" fmla="*/ 0 h 182"/>
                    <a:gd name="T18" fmla="*/ 0 w 28"/>
                    <a:gd name="T19" fmla="*/ 0 h 182"/>
                    <a:gd name="T20" fmla="*/ 28 w 28"/>
                    <a:gd name="T21" fmla="*/ 182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T18" t="T19" r="T20" b="T21"/>
                  <a:pathLst>
                    <a:path w="28" h="182">
                      <a:moveTo>
                        <a:pt x="6" y="0"/>
                      </a:moveTo>
                      <a:lnTo>
                        <a:pt x="26" y="9"/>
                      </a:lnTo>
                      <a:lnTo>
                        <a:pt x="27" y="12"/>
                      </a:lnTo>
                      <a:lnTo>
                        <a:pt x="21" y="174"/>
                      </a:lnTo>
                      <a:lnTo>
                        <a:pt x="19" y="176"/>
                      </a:lnTo>
                      <a:lnTo>
                        <a:pt x="0" y="181"/>
                      </a:lnTo>
                      <a:lnTo>
                        <a:pt x="2" y="178"/>
                      </a:lnTo>
                      <a:lnTo>
                        <a:pt x="3" y="176"/>
                      </a:lnTo>
                      <a:lnTo>
                        <a:pt x="6" y="0"/>
                      </a:lnTo>
                    </a:path>
                  </a:pathLst>
                </a:custGeom>
                <a:solidFill>
                  <a:srgbClr val="C0C0C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5461" name="AutoShape 341"/>
                <p:cNvSpPr>
                  <a:spLocks noChangeArrowheads="1"/>
                </p:cNvSpPr>
                <p:nvPr/>
              </p:nvSpPr>
              <p:spPr bwMode="auto">
                <a:xfrm>
                  <a:off x="3472" y="2848"/>
                  <a:ext cx="8" cy="8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21600 w 21600"/>
                    <a:gd name="T9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T6" t="T7" r="T8" b="T9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  <p:grpSp>
          <p:nvGrpSpPr>
            <p:cNvPr id="5462" name="Group 342"/>
            <p:cNvGrpSpPr>
              <a:grpSpLocks/>
            </p:cNvGrpSpPr>
            <p:nvPr/>
          </p:nvGrpSpPr>
          <p:grpSpPr bwMode="auto">
            <a:xfrm>
              <a:off x="3457" y="3123"/>
              <a:ext cx="101" cy="40"/>
              <a:chOff x="3457" y="3123"/>
              <a:chExt cx="101" cy="40"/>
            </a:xfrm>
          </p:grpSpPr>
          <p:sp>
            <p:nvSpPr>
              <p:cNvPr id="5463" name="AutoShape 343"/>
              <p:cNvSpPr>
                <a:spLocks noChangeArrowheads="1"/>
              </p:cNvSpPr>
              <p:nvPr/>
            </p:nvSpPr>
            <p:spPr bwMode="auto">
              <a:xfrm>
                <a:off x="3457" y="3123"/>
                <a:ext cx="102" cy="27"/>
              </a:xfrm>
              <a:custGeom>
                <a:avLst/>
                <a:gdLst>
                  <a:gd name="T0" fmla="*/ 0 w 102"/>
                  <a:gd name="T1" fmla="*/ 0 h 27"/>
                  <a:gd name="T2" fmla="*/ 19 w 102"/>
                  <a:gd name="T3" fmla="*/ 2 h 27"/>
                  <a:gd name="T4" fmla="*/ 33 w 102"/>
                  <a:gd name="T5" fmla="*/ 2 h 27"/>
                  <a:gd name="T6" fmla="*/ 46 w 102"/>
                  <a:gd name="T7" fmla="*/ 3 h 27"/>
                  <a:gd name="T8" fmla="*/ 58 w 102"/>
                  <a:gd name="T9" fmla="*/ 5 h 27"/>
                  <a:gd name="T10" fmla="*/ 67 w 102"/>
                  <a:gd name="T11" fmla="*/ 6 h 27"/>
                  <a:gd name="T12" fmla="*/ 78 w 102"/>
                  <a:gd name="T13" fmla="*/ 8 h 27"/>
                  <a:gd name="T14" fmla="*/ 83 w 102"/>
                  <a:gd name="T15" fmla="*/ 9 h 27"/>
                  <a:gd name="T16" fmla="*/ 88 w 102"/>
                  <a:gd name="T17" fmla="*/ 10 h 27"/>
                  <a:gd name="T18" fmla="*/ 91 w 102"/>
                  <a:gd name="T19" fmla="*/ 10 h 27"/>
                  <a:gd name="T20" fmla="*/ 93 w 102"/>
                  <a:gd name="T21" fmla="*/ 11 h 27"/>
                  <a:gd name="T22" fmla="*/ 95 w 102"/>
                  <a:gd name="T23" fmla="*/ 12 h 27"/>
                  <a:gd name="T24" fmla="*/ 98 w 102"/>
                  <a:gd name="T25" fmla="*/ 13 h 27"/>
                  <a:gd name="T26" fmla="*/ 100 w 102"/>
                  <a:gd name="T27" fmla="*/ 14 h 27"/>
                  <a:gd name="T28" fmla="*/ 101 w 102"/>
                  <a:gd name="T29" fmla="*/ 16 h 27"/>
                  <a:gd name="T30" fmla="*/ 101 w 102"/>
                  <a:gd name="T31" fmla="*/ 17 h 27"/>
                  <a:gd name="T32" fmla="*/ 101 w 102"/>
                  <a:gd name="T33" fmla="*/ 18 h 27"/>
                  <a:gd name="T34" fmla="*/ 100 w 102"/>
                  <a:gd name="T35" fmla="*/ 20 h 27"/>
                  <a:gd name="T36" fmla="*/ 99 w 102"/>
                  <a:gd name="T37" fmla="*/ 21 h 27"/>
                  <a:gd name="T38" fmla="*/ 97 w 102"/>
                  <a:gd name="T39" fmla="*/ 23 h 27"/>
                  <a:gd name="T40" fmla="*/ 95 w 102"/>
                  <a:gd name="T41" fmla="*/ 24 h 27"/>
                  <a:gd name="T42" fmla="*/ 92 w 102"/>
                  <a:gd name="T43" fmla="*/ 25 h 27"/>
                  <a:gd name="T44" fmla="*/ 90 w 102"/>
                  <a:gd name="T45" fmla="*/ 25 h 27"/>
                  <a:gd name="T46" fmla="*/ 87 w 102"/>
                  <a:gd name="T47" fmla="*/ 26 h 27"/>
                  <a:gd name="T48" fmla="*/ 83 w 102"/>
                  <a:gd name="T49" fmla="*/ 26 h 27"/>
                  <a:gd name="T50" fmla="*/ 79 w 102"/>
                  <a:gd name="T51" fmla="*/ 26 h 27"/>
                  <a:gd name="T52" fmla="*/ 74 w 102"/>
                  <a:gd name="T53" fmla="*/ 25 h 27"/>
                  <a:gd name="T54" fmla="*/ 0 w 102"/>
                  <a:gd name="T55" fmla="*/ 0 h 27"/>
                  <a:gd name="T56" fmla="*/ 102 w 102"/>
                  <a:gd name="T57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T54" t="T55" r="T56" b="T57"/>
                <a:pathLst>
                  <a:path w="102" h="27">
                    <a:moveTo>
                      <a:pt x="0" y="0"/>
                    </a:moveTo>
                    <a:lnTo>
                      <a:pt x="19" y="2"/>
                    </a:lnTo>
                    <a:lnTo>
                      <a:pt x="33" y="2"/>
                    </a:lnTo>
                    <a:lnTo>
                      <a:pt x="46" y="3"/>
                    </a:lnTo>
                    <a:lnTo>
                      <a:pt x="58" y="5"/>
                    </a:lnTo>
                    <a:lnTo>
                      <a:pt x="67" y="6"/>
                    </a:lnTo>
                    <a:lnTo>
                      <a:pt x="78" y="8"/>
                    </a:lnTo>
                    <a:lnTo>
                      <a:pt x="83" y="9"/>
                    </a:lnTo>
                    <a:lnTo>
                      <a:pt x="88" y="10"/>
                    </a:lnTo>
                    <a:lnTo>
                      <a:pt x="91" y="10"/>
                    </a:lnTo>
                    <a:lnTo>
                      <a:pt x="93" y="11"/>
                    </a:lnTo>
                    <a:lnTo>
                      <a:pt x="95" y="12"/>
                    </a:lnTo>
                    <a:lnTo>
                      <a:pt x="98" y="13"/>
                    </a:lnTo>
                    <a:lnTo>
                      <a:pt x="100" y="14"/>
                    </a:lnTo>
                    <a:lnTo>
                      <a:pt x="101" y="16"/>
                    </a:lnTo>
                    <a:lnTo>
                      <a:pt x="101" y="17"/>
                    </a:lnTo>
                    <a:lnTo>
                      <a:pt x="101" y="18"/>
                    </a:lnTo>
                    <a:lnTo>
                      <a:pt x="100" y="20"/>
                    </a:lnTo>
                    <a:lnTo>
                      <a:pt x="99" y="21"/>
                    </a:lnTo>
                    <a:lnTo>
                      <a:pt x="97" y="23"/>
                    </a:lnTo>
                    <a:lnTo>
                      <a:pt x="95" y="24"/>
                    </a:lnTo>
                    <a:lnTo>
                      <a:pt x="92" y="25"/>
                    </a:lnTo>
                    <a:lnTo>
                      <a:pt x="90" y="25"/>
                    </a:lnTo>
                    <a:lnTo>
                      <a:pt x="87" y="26"/>
                    </a:lnTo>
                    <a:lnTo>
                      <a:pt x="83" y="26"/>
                    </a:lnTo>
                    <a:lnTo>
                      <a:pt x="79" y="26"/>
                    </a:lnTo>
                    <a:lnTo>
                      <a:pt x="74" y="25"/>
                    </a:lnTo>
                  </a:path>
                </a:pathLst>
              </a:custGeom>
              <a:noFill/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5464" name="Group 344"/>
              <p:cNvGrpSpPr>
                <a:grpSpLocks/>
              </p:cNvGrpSpPr>
              <p:nvPr/>
            </p:nvGrpSpPr>
            <p:grpSpPr bwMode="auto">
              <a:xfrm>
                <a:off x="3461" y="3137"/>
                <a:ext cx="70" cy="26"/>
                <a:chOff x="3461" y="3137"/>
                <a:chExt cx="70" cy="26"/>
              </a:xfrm>
            </p:grpSpPr>
            <p:grpSp>
              <p:nvGrpSpPr>
                <p:cNvPr id="5465" name="Group 345"/>
                <p:cNvGrpSpPr>
                  <a:grpSpLocks/>
                </p:cNvGrpSpPr>
                <p:nvPr/>
              </p:nvGrpSpPr>
              <p:grpSpPr bwMode="auto">
                <a:xfrm>
                  <a:off x="3461" y="3137"/>
                  <a:ext cx="67" cy="26"/>
                  <a:chOff x="3461" y="3137"/>
                  <a:chExt cx="67" cy="26"/>
                </a:xfrm>
              </p:grpSpPr>
              <p:sp>
                <p:nvSpPr>
                  <p:cNvPr id="5466" name="AutoShape 346"/>
                  <p:cNvSpPr>
                    <a:spLocks noChangeArrowheads="1"/>
                  </p:cNvSpPr>
                  <p:nvPr/>
                </p:nvSpPr>
                <p:spPr bwMode="auto">
                  <a:xfrm>
                    <a:off x="3461" y="3137"/>
                    <a:ext cx="40" cy="17"/>
                  </a:xfrm>
                  <a:custGeom>
                    <a:avLst/>
                    <a:gdLst>
                      <a:gd name="T0" fmla="*/ 0 w 40"/>
                      <a:gd name="T1" fmla="*/ 9 h 17"/>
                      <a:gd name="T2" fmla="*/ 11 w 40"/>
                      <a:gd name="T3" fmla="*/ 0 h 17"/>
                      <a:gd name="T4" fmla="*/ 39 w 40"/>
                      <a:gd name="T5" fmla="*/ 5 h 17"/>
                      <a:gd name="T6" fmla="*/ 28 w 40"/>
                      <a:gd name="T7" fmla="*/ 16 h 17"/>
                      <a:gd name="T8" fmla="*/ 0 w 40"/>
                      <a:gd name="T9" fmla="*/ 9 h 17"/>
                      <a:gd name="T10" fmla="*/ 0 w 40"/>
                      <a:gd name="T11" fmla="*/ 0 h 17"/>
                      <a:gd name="T12" fmla="*/ 40 w 40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40" h="17">
                        <a:moveTo>
                          <a:pt x="0" y="9"/>
                        </a:moveTo>
                        <a:lnTo>
                          <a:pt x="11" y="0"/>
                        </a:lnTo>
                        <a:lnTo>
                          <a:pt x="39" y="5"/>
                        </a:lnTo>
                        <a:lnTo>
                          <a:pt x="28" y="16"/>
                        </a:lnTo>
                        <a:lnTo>
                          <a:pt x="0" y="9"/>
                        </a:lnTo>
                      </a:path>
                    </a:pathLst>
                  </a:custGeom>
                  <a:solidFill>
                    <a:srgbClr val="E0E0E0"/>
                  </a:solidFill>
                  <a:ln w="12600">
                    <a:solidFill>
                      <a:srgbClr val="91919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467" name="AutoShape 347"/>
                  <p:cNvSpPr>
                    <a:spLocks noChangeArrowheads="1"/>
                  </p:cNvSpPr>
                  <p:nvPr/>
                </p:nvSpPr>
                <p:spPr bwMode="auto">
                  <a:xfrm>
                    <a:off x="3462" y="3147"/>
                    <a:ext cx="27" cy="17"/>
                  </a:xfrm>
                  <a:custGeom>
                    <a:avLst/>
                    <a:gdLst>
                      <a:gd name="T0" fmla="*/ 0 w 27"/>
                      <a:gd name="T1" fmla="*/ 0 h 17"/>
                      <a:gd name="T2" fmla="*/ 0 w 27"/>
                      <a:gd name="T3" fmla="*/ 8 h 17"/>
                      <a:gd name="T4" fmla="*/ 26 w 27"/>
                      <a:gd name="T5" fmla="*/ 16 h 17"/>
                      <a:gd name="T6" fmla="*/ 26 w 27"/>
                      <a:gd name="T7" fmla="*/ 6 h 17"/>
                      <a:gd name="T8" fmla="*/ 0 w 27"/>
                      <a:gd name="T9" fmla="*/ 0 h 17"/>
                      <a:gd name="T10" fmla="*/ 0 w 27"/>
                      <a:gd name="T11" fmla="*/ 0 h 17"/>
                      <a:gd name="T12" fmla="*/ 27 w 27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27" h="17">
                        <a:moveTo>
                          <a:pt x="0" y="0"/>
                        </a:moveTo>
                        <a:lnTo>
                          <a:pt x="0" y="8"/>
                        </a:lnTo>
                        <a:lnTo>
                          <a:pt x="26" y="16"/>
                        </a:lnTo>
                        <a:lnTo>
                          <a:pt x="26" y="6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91919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468" name="AutoShape 348"/>
                  <p:cNvSpPr>
                    <a:spLocks noChangeArrowheads="1"/>
                  </p:cNvSpPr>
                  <p:nvPr/>
                </p:nvSpPr>
                <p:spPr bwMode="auto">
                  <a:xfrm>
                    <a:off x="3493" y="3142"/>
                    <a:ext cx="36" cy="18"/>
                  </a:xfrm>
                  <a:custGeom>
                    <a:avLst/>
                    <a:gdLst>
                      <a:gd name="T0" fmla="*/ 0 w 36"/>
                      <a:gd name="T1" fmla="*/ 9 h 18"/>
                      <a:gd name="T2" fmla="*/ 11 w 36"/>
                      <a:gd name="T3" fmla="*/ 0 h 18"/>
                      <a:gd name="T4" fmla="*/ 35 w 36"/>
                      <a:gd name="T5" fmla="*/ 3 h 18"/>
                      <a:gd name="T6" fmla="*/ 35 w 36"/>
                      <a:gd name="T7" fmla="*/ 9 h 18"/>
                      <a:gd name="T8" fmla="*/ 0 w 36"/>
                      <a:gd name="T9" fmla="*/ 17 h 18"/>
                      <a:gd name="T10" fmla="*/ 0 w 36"/>
                      <a:gd name="T11" fmla="*/ 9 h 18"/>
                      <a:gd name="T12" fmla="*/ 0 w 36"/>
                      <a:gd name="T13" fmla="*/ 0 h 18"/>
                      <a:gd name="T14" fmla="*/ 36 w 36"/>
                      <a:gd name="T15" fmla="*/ 18 h 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T12" t="T13" r="T14" b="T15"/>
                    <a:pathLst>
                      <a:path w="36" h="18">
                        <a:moveTo>
                          <a:pt x="0" y="9"/>
                        </a:moveTo>
                        <a:lnTo>
                          <a:pt x="11" y="0"/>
                        </a:lnTo>
                        <a:lnTo>
                          <a:pt x="35" y="3"/>
                        </a:lnTo>
                        <a:lnTo>
                          <a:pt x="35" y="9"/>
                        </a:lnTo>
                        <a:lnTo>
                          <a:pt x="0" y="17"/>
                        </a:lnTo>
                        <a:lnTo>
                          <a:pt x="0" y="9"/>
                        </a:lnTo>
                      </a:path>
                    </a:pathLst>
                  </a:custGeom>
                  <a:solidFill>
                    <a:srgbClr val="A0A0A0"/>
                  </a:solidFill>
                  <a:ln w="12600">
                    <a:solidFill>
                      <a:srgbClr val="91919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469" name="AutoShape 349"/>
                  <p:cNvSpPr>
                    <a:spLocks noChangeArrowheads="1"/>
                  </p:cNvSpPr>
                  <p:nvPr/>
                </p:nvSpPr>
                <p:spPr bwMode="auto">
                  <a:xfrm>
                    <a:off x="3473" y="3137"/>
                    <a:ext cx="56" cy="17"/>
                  </a:xfrm>
                  <a:custGeom>
                    <a:avLst/>
                    <a:gdLst>
                      <a:gd name="T0" fmla="*/ 0 w 56"/>
                      <a:gd name="T1" fmla="*/ 0 h 17"/>
                      <a:gd name="T2" fmla="*/ 28 w 56"/>
                      <a:gd name="T3" fmla="*/ 4 h 17"/>
                      <a:gd name="T4" fmla="*/ 55 w 56"/>
                      <a:gd name="T5" fmla="*/ 16 h 17"/>
                      <a:gd name="T6" fmla="*/ 30 w 56"/>
                      <a:gd name="T7" fmla="*/ 12 h 17"/>
                      <a:gd name="T8" fmla="*/ 0 w 56"/>
                      <a:gd name="T9" fmla="*/ 0 h 17"/>
                      <a:gd name="T10" fmla="*/ 0 w 56"/>
                      <a:gd name="T11" fmla="*/ 0 h 17"/>
                      <a:gd name="T12" fmla="*/ 56 w 56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56" h="17">
                        <a:moveTo>
                          <a:pt x="0" y="0"/>
                        </a:moveTo>
                        <a:lnTo>
                          <a:pt x="28" y="4"/>
                        </a:lnTo>
                        <a:lnTo>
                          <a:pt x="55" y="16"/>
                        </a:lnTo>
                        <a:lnTo>
                          <a:pt x="30" y="12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91919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grpSp>
              <p:nvGrpSpPr>
                <p:cNvPr id="5470" name="Group 350"/>
                <p:cNvGrpSpPr>
                  <a:grpSpLocks/>
                </p:cNvGrpSpPr>
                <p:nvPr/>
              </p:nvGrpSpPr>
              <p:grpSpPr bwMode="auto">
                <a:xfrm>
                  <a:off x="3462" y="3145"/>
                  <a:ext cx="69" cy="10"/>
                  <a:chOff x="3462" y="3145"/>
                  <a:chExt cx="69" cy="10"/>
                </a:xfrm>
              </p:grpSpPr>
              <p:sp>
                <p:nvSpPr>
                  <p:cNvPr id="5471" name="Line 351"/>
                  <p:cNvSpPr>
                    <a:spLocks noChangeShapeType="1"/>
                  </p:cNvSpPr>
                  <p:nvPr/>
                </p:nvSpPr>
                <p:spPr bwMode="auto">
                  <a:xfrm>
                    <a:off x="3462" y="3149"/>
                    <a:ext cx="31" cy="7"/>
                  </a:xfrm>
                  <a:prstGeom prst="line">
                    <a:avLst/>
                  </a:prstGeom>
                  <a:noFill/>
                  <a:ln w="12600">
                    <a:solidFill>
                      <a:srgbClr val="91919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  <p:sp>
                <p:nvSpPr>
                  <p:cNvPr id="5472" name="Line 35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493" y="3144"/>
                    <a:ext cx="13" cy="13"/>
                  </a:xfrm>
                  <a:prstGeom prst="line">
                    <a:avLst/>
                  </a:prstGeom>
                  <a:noFill/>
                  <a:ln w="12600">
                    <a:solidFill>
                      <a:srgbClr val="91919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  <p:sp>
                <p:nvSpPr>
                  <p:cNvPr id="5473" name="Line 353"/>
                  <p:cNvSpPr>
                    <a:spLocks noChangeShapeType="1"/>
                  </p:cNvSpPr>
                  <p:nvPr/>
                </p:nvSpPr>
                <p:spPr bwMode="auto">
                  <a:xfrm>
                    <a:off x="3507" y="3145"/>
                    <a:ext cx="25" cy="1"/>
                  </a:xfrm>
                  <a:prstGeom prst="line">
                    <a:avLst/>
                  </a:prstGeom>
                  <a:noFill/>
                  <a:ln w="12600">
                    <a:solidFill>
                      <a:srgbClr val="91919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</p:grpSp>
          </p:grpSp>
        </p:grpSp>
        <p:sp>
          <p:nvSpPr>
            <p:cNvPr id="5474" name="AutoShape 354"/>
            <p:cNvSpPr>
              <a:spLocks noChangeArrowheads="1"/>
            </p:cNvSpPr>
            <p:nvPr/>
          </p:nvSpPr>
          <p:spPr bwMode="auto">
            <a:xfrm>
              <a:off x="3443" y="3073"/>
              <a:ext cx="58" cy="53"/>
            </a:xfrm>
            <a:custGeom>
              <a:avLst/>
              <a:gdLst>
                <a:gd name="T0" fmla="*/ 0 w 58"/>
                <a:gd name="T1" fmla="*/ 26 h 53"/>
                <a:gd name="T2" fmla="*/ 57 w 58"/>
                <a:gd name="T3" fmla="*/ 0 h 53"/>
                <a:gd name="T4" fmla="*/ 57 w 58"/>
                <a:gd name="T5" fmla="*/ 21 h 53"/>
                <a:gd name="T6" fmla="*/ 0 w 58"/>
                <a:gd name="T7" fmla="*/ 52 h 53"/>
                <a:gd name="T8" fmla="*/ 0 w 58"/>
                <a:gd name="T9" fmla="*/ 26 h 53"/>
                <a:gd name="T10" fmla="*/ 0 w 58"/>
                <a:gd name="T11" fmla="*/ 0 h 53"/>
                <a:gd name="T12" fmla="*/ 58 w 58"/>
                <a:gd name="T1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58" h="53">
                  <a:moveTo>
                    <a:pt x="0" y="26"/>
                  </a:moveTo>
                  <a:lnTo>
                    <a:pt x="57" y="0"/>
                  </a:lnTo>
                  <a:lnTo>
                    <a:pt x="57" y="21"/>
                  </a:lnTo>
                  <a:lnTo>
                    <a:pt x="0" y="52"/>
                  </a:lnTo>
                  <a:lnTo>
                    <a:pt x="0" y="26"/>
                  </a:lnTo>
                </a:path>
              </a:pathLst>
            </a:custGeom>
            <a:solidFill>
              <a:srgbClr val="606060"/>
            </a:solidFill>
            <a:ln w="12600">
              <a:solidFill>
                <a:srgbClr val="91919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75" name="AutoShape 355"/>
            <p:cNvSpPr>
              <a:spLocks noChangeArrowheads="1"/>
            </p:cNvSpPr>
            <p:nvPr/>
          </p:nvSpPr>
          <p:spPr bwMode="auto">
            <a:xfrm>
              <a:off x="3443" y="3020"/>
              <a:ext cx="58" cy="81"/>
            </a:xfrm>
            <a:custGeom>
              <a:avLst/>
              <a:gdLst>
                <a:gd name="T0" fmla="*/ 0 w 58"/>
                <a:gd name="T1" fmla="*/ 17 h 81"/>
                <a:gd name="T2" fmla="*/ 57 w 58"/>
                <a:gd name="T3" fmla="*/ 0 h 81"/>
                <a:gd name="T4" fmla="*/ 57 w 58"/>
                <a:gd name="T5" fmla="*/ 53 h 81"/>
                <a:gd name="T6" fmla="*/ 0 w 58"/>
                <a:gd name="T7" fmla="*/ 80 h 81"/>
                <a:gd name="T8" fmla="*/ 0 w 58"/>
                <a:gd name="T9" fmla="*/ 17 h 81"/>
                <a:gd name="T10" fmla="*/ 0 w 58"/>
                <a:gd name="T11" fmla="*/ 0 h 81"/>
                <a:gd name="T12" fmla="*/ 58 w 58"/>
                <a:gd name="T13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58" h="81">
                  <a:moveTo>
                    <a:pt x="0" y="17"/>
                  </a:moveTo>
                  <a:lnTo>
                    <a:pt x="57" y="0"/>
                  </a:lnTo>
                  <a:lnTo>
                    <a:pt x="57" y="53"/>
                  </a:lnTo>
                  <a:lnTo>
                    <a:pt x="0" y="80"/>
                  </a:lnTo>
                  <a:lnTo>
                    <a:pt x="0" y="17"/>
                  </a:lnTo>
                </a:path>
              </a:pathLst>
            </a:custGeom>
            <a:solidFill>
              <a:srgbClr val="C0C0C0"/>
            </a:solidFill>
            <a:ln w="12600">
              <a:solidFill>
                <a:srgbClr val="91919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76" name="AutoShape 356"/>
            <p:cNvSpPr>
              <a:spLocks noChangeArrowheads="1"/>
            </p:cNvSpPr>
            <p:nvPr/>
          </p:nvSpPr>
          <p:spPr bwMode="auto">
            <a:xfrm>
              <a:off x="3271" y="2870"/>
              <a:ext cx="153" cy="125"/>
            </a:xfrm>
            <a:custGeom>
              <a:avLst/>
              <a:gdLst>
                <a:gd name="T0" fmla="*/ 6 w 153"/>
                <a:gd name="T1" fmla="*/ 0 h 125"/>
                <a:gd name="T2" fmla="*/ 152 w 153"/>
                <a:gd name="T3" fmla="*/ 0 h 125"/>
                <a:gd name="T4" fmla="*/ 146 w 153"/>
                <a:gd name="T5" fmla="*/ 124 h 125"/>
                <a:gd name="T6" fmla="*/ 0 w 153"/>
                <a:gd name="T7" fmla="*/ 117 h 125"/>
                <a:gd name="T8" fmla="*/ 6 w 153"/>
                <a:gd name="T9" fmla="*/ 0 h 125"/>
                <a:gd name="T10" fmla="*/ 0 w 153"/>
                <a:gd name="T11" fmla="*/ 0 h 125"/>
                <a:gd name="T12" fmla="*/ 153 w 153"/>
                <a:gd name="T13" fmla="*/ 125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53" h="125">
                  <a:moveTo>
                    <a:pt x="6" y="0"/>
                  </a:moveTo>
                  <a:lnTo>
                    <a:pt x="152" y="0"/>
                  </a:lnTo>
                  <a:lnTo>
                    <a:pt x="146" y="124"/>
                  </a:lnTo>
                  <a:lnTo>
                    <a:pt x="0" y="117"/>
                  </a:lnTo>
                  <a:lnTo>
                    <a:pt x="6" y="0"/>
                  </a:lnTo>
                </a:path>
              </a:pathLst>
            </a:custGeom>
            <a:solidFill>
              <a:srgbClr val="C0C0C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77" name="AutoShape 357"/>
            <p:cNvSpPr>
              <a:spLocks noChangeArrowheads="1"/>
            </p:cNvSpPr>
            <p:nvPr/>
          </p:nvSpPr>
          <p:spPr bwMode="auto">
            <a:xfrm>
              <a:off x="3170" y="3085"/>
              <a:ext cx="287" cy="56"/>
            </a:xfrm>
            <a:custGeom>
              <a:avLst/>
              <a:gdLst>
                <a:gd name="T0" fmla="*/ 46 w 287"/>
                <a:gd name="T1" fmla="*/ 0 h 56"/>
                <a:gd name="T2" fmla="*/ 286 w 287"/>
                <a:gd name="T3" fmla="*/ 22 h 56"/>
                <a:gd name="T4" fmla="*/ 269 w 287"/>
                <a:gd name="T5" fmla="*/ 42 h 56"/>
                <a:gd name="T6" fmla="*/ 253 w 287"/>
                <a:gd name="T7" fmla="*/ 55 h 56"/>
                <a:gd name="T8" fmla="*/ 0 w 287"/>
                <a:gd name="T9" fmla="*/ 28 h 56"/>
                <a:gd name="T10" fmla="*/ 19 w 287"/>
                <a:gd name="T11" fmla="*/ 20 h 56"/>
                <a:gd name="T12" fmla="*/ 46 w 287"/>
                <a:gd name="T13" fmla="*/ 0 h 56"/>
                <a:gd name="T14" fmla="*/ 0 w 287"/>
                <a:gd name="T15" fmla="*/ 0 h 56"/>
                <a:gd name="T16" fmla="*/ 287 w 287"/>
                <a:gd name="T1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287" h="56">
                  <a:moveTo>
                    <a:pt x="46" y="0"/>
                  </a:moveTo>
                  <a:lnTo>
                    <a:pt x="286" y="22"/>
                  </a:lnTo>
                  <a:lnTo>
                    <a:pt x="269" y="42"/>
                  </a:lnTo>
                  <a:lnTo>
                    <a:pt x="253" y="55"/>
                  </a:lnTo>
                  <a:lnTo>
                    <a:pt x="0" y="28"/>
                  </a:lnTo>
                  <a:lnTo>
                    <a:pt x="19" y="20"/>
                  </a:lnTo>
                  <a:lnTo>
                    <a:pt x="46" y="0"/>
                  </a:lnTo>
                </a:path>
              </a:pathLst>
            </a:custGeom>
            <a:solidFill>
              <a:srgbClr val="E0E0E0"/>
            </a:solidFill>
            <a:ln w="12600">
              <a:solidFill>
                <a:srgbClr val="91919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5478" name="Group 358"/>
            <p:cNvGrpSpPr>
              <a:grpSpLocks/>
            </p:cNvGrpSpPr>
            <p:nvPr/>
          </p:nvGrpSpPr>
          <p:grpSpPr bwMode="auto">
            <a:xfrm>
              <a:off x="3443" y="3025"/>
              <a:ext cx="61" cy="73"/>
              <a:chOff x="3443" y="3025"/>
              <a:chExt cx="61" cy="73"/>
            </a:xfrm>
          </p:grpSpPr>
          <p:sp>
            <p:nvSpPr>
              <p:cNvPr id="5479" name="Line 359"/>
              <p:cNvSpPr>
                <a:spLocks noChangeShapeType="1"/>
              </p:cNvSpPr>
              <p:nvPr/>
            </p:nvSpPr>
            <p:spPr bwMode="auto">
              <a:xfrm flipV="1">
                <a:off x="3443" y="3045"/>
                <a:ext cx="62" cy="25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480" name="Line 360"/>
              <p:cNvSpPr>
                <a:spLocks noChangeShapeType="1"/>
              </p:cNvSpPr>
              <p:nvPr/>
            </p:nvSpPr>
            <p:spPr bwMode="auto">
              <a:xfrm flipV="1">
                <a:off x="3453" y="3052"/>
                <a:ext cx="51" cy="22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481" name="Line 361"/>
              <p:cNvSpPr>
                <a:spLocks noChangeShapeType="1"/>
              </p:cNvSpPr>
              <p:nvPr/>
            </p:nvSpPr>
            <p:spPr bwMode="auto">
              <a:xfrm flipV="1">
                <a:off x="3453" y="3058"/>
                <a:ext cx="51" cy="23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482" name="Line 362"/>
              <p:cNvSpPr>
                <a:spLocks noChangeShapeType="1"/>
              </p:cNvSpPr>
              <p:nvPr/>
            </p:nvSpPr>
            <p:spPr bwMode="auto">
              <a:xfrm flipV="1">
                <a:off x="3453" y="3064"/>
                <a:ext cx="52" cy="23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483" name="Line 363"/>
              <p:cNvSpPr>
                <a:spLocks noChangeShapeType="1"/>
              </p:cNvSpPr>
              <p:nvPr/>
            </p:nvSpPr>
            <p:spPr bwMode="auto">
              <a:xfrm flipV="1">
                <a:off x="3453" y="3070"/>
                <a:ext cx="52" cy="24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484" name="Line 364"/>
              <p:cNvSpPr>
                <a:spLocks noChangeShapeType="1"/>
              </p:cNvSpPr>
              <p:nvPr/>
            </p:nvSpPr>
            <p:spPr bwMode="auto">
              <a:xfrm flipV="1">
                <a:off x="3453" y="3039"/>
                <a:ext cx="51" cy="19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485" name="Line 365"/>
              <p:cNvSpPr>
                <a:spLocks noChangeShapeType="1"/>
              </p:cNvSpPr>
              <p:nvPr/>
            </p:nvSpPr>
            <p:spPr bwMode="auto">
              <a:xfrm flipV="1">
                <a:off x="3453" y="3032"/>
                <a:ext cx="51" cy="18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486" name="Line 366"/>
              <p:cNvSpPr>
                <a:spLocks noChangeShapeType="1"/>
              </p:cNvSpPr>
              <p:nvPr/>
            </p:nvSpPr>
            <p:spPr bwMode="auto">
              <a:xfrm flipV="1">
                <a:off x="3453" y="3024"/>
                <a:ext cx="51" cy="18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487" name="Line 367"/>
              <p:cNvSpPr>
                <a:spLocks noChangeShapeType="1"/>
              </p:cNvSpPr>
              <p:nvPr/>
            </p:nvSpPr>
            <p:spPr bwMode="auto">
              <a:xfrm>
                <a:off x="3453" y="3036"/>
                <a:ext cx="1" cy="63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5488" name="Group 368"/>
            <p:cNvGrpSpPr>
              <a:grpSpLocks/>
            </p:cNvGrpSpPr>
            <p:nvPr/>
          </p:nvGrpSpPr>
          <p:grpSpPr bwMode="auto">
            <a:xfrm>
              <a:off x="3246" y="2839"/>
              <a:ext cx="209" cy="190"/>
              <a:chOff x="3246" y="2839"/>
              <a:chExt cx="209" cy="190"/>
            </a:xfrm>
          </p:grpSpPr>
          <p:grpSp>
            <p:nvGrpSpPr>
              <p:cNvPr id="5489" name="Group 369"/>
              <p:cNvGrpSpPr>
                <a:grpSpLocks/>
              </p:cNvGrpSpPr>
              <p:nvPr/>
            </p:nvGrpSpPr>
            <p:grpSpPr bwMode="auto">
              <a:xfrm>
                <a:off x="3246" y="2839"/>
                <a:ext cx="209" cy="186"/>
                <a:chOff x="3246" y="2839"/>
                <a:chExt cx="209" cy="186"/>
              </a:xfrm>
            </p:grpSpPr>
            <p:grpSp>
              <p:nvGrpSpPr>
                <p:cNvPr id="5490" name="Group 370"/>
                <p:cNvGrpSpPr>
                  <a:grpSpLocks/>
                </p:cNvGrpSpPr>
                <p:nvPr/>
              </p:nvGrpSpPr>
              <p:grpSpPr bwMode="auto">
                <a:xfrm>
                  <a:off x="3246" y="2839"/>
                  <a:ext cx="209" cy="186"/>
                  <a:chOff x="3246" y="2839"/>
                  <a:chExt cx="209" cy="186"/>
                </a:xfrm>
              </p:grpSpPr>
              <p:sp>
                <p:nvSpPr>
                  <p:cNvPr id="5491" name="AutoShape 371"/>
                  <p:cNvSpPr>
                    <a:spLocks noChangeArrowheads="1"/>
                  </p:cNvSpPr>
                  <p:nvPr/>
                </p:nvSpPr>
                <p:spPr bwMode="auto">
                  <a:xfrm>
                    <a:off x="3251" y="2840"/>
                    <a:ext cx="201" cy="186"/>
                  </a:xfrm>
                  <a:custGeom>
                    <a:avLst/>
                    <a:gdLst>
                      <a:gd name="T0" fmla="*/ 16 w 201"/>
                      <a:gd name="T1" fmla="*/ 3 h 186"/>
                      <a:gd name="T2" fmla="*/ 33 w 201"/>
                      <a:gd name="T3" fmla="*/ 2 h 186"/>
                      <a:gd name="T4" fmla="*/ 56 w 201"/>
                      <a:gd name="T5" fmla="*/ 1 h 186"/>
                      <a:gd name="T6" fmla="*/ 80 w 201"/>
                      <a:gd name="T7" fmla="*/ 0 h 186"/>
                      <a:gd name="T8" fmla="*/ 109 w 201"/>
                      <a:gd name="T9" fmla="*/ 0 h 186"/>
                      <a:gd name="T10" fmla="*/ 129 w 201"/>
                      <a:gd name="T11" fmla="*/ 1 h 186"/>
                      <a:gd name="T12" fmla="*/ 159 w 201"/>
                      <a:gd name="T13" fmla="*/ 2 h 186"/>
                      <a:gd name="T14" fmla="*/ 189 w 201"/>
                      <a:gd name="T15" fmla="*/ 3 h 186"/>
                      <a:gd name="T16" fmla="*/ 196 w 201"/>
                      <a:gd name="T17" fmla="*/ 4 h 186"/>
                      <a:gd name="T18" fmla="*/ 198 w 201"/>
                      <a:gd name="T19" fmla="*/ 4 h 186"/>
                      <a:gd name="T20" fmla="*/ 199 w 201"/>
                      <a:gd name="T21" fmla="*/ 5 h 186"/>
                      <a:gd name="T22" fmla="*/ 200 w 201"/>
                      <a:gd name="T23" fmla="*/ 6 h 186"/>
                      <a:gd name="T24" fmla="*/ 200 w 201"/>
                      <a:gd name="T25" fmla="*/ 8 h 186"/>
                      <a:gd name="T26" fmla="*/ 192 w 201"/>
                      <a:gd name="T27" fmla="*/ 182 h 186"/>
                      <a:gd name="T28" fmla="*/ 191 w 201"/>
                      <a:gd name="T29" fmla="*/ 184 h 186"/>
                      <a:gd name="T30" fmla="*/ 189 w 201"/>
                      <a:gd name="T31" fmla="*/ 185 h 186"/>
                      <a:gd name="T32" fmla="*/ 124 w 201"/>
                      <a:gd name="T33" fmla="*/ 181 h 186"/>
                      <a:gd name="T34" fmla="*/ 61 w 201"/>
                      <a:gd name="T35" fmla="*/ 176 h 186"/>
                      <a:gd name="T36" fmla="*/ 3 w 201"/>
                      <a:gd name="T37" fmla="*/ 172 h 186"/>
                      <a:gd name="T38" fmla="*/ 0 w 201"/>
                      <a:gd name="T39" fmla="*/ 168 h 186"/>
                      <a:gd name="T40" fmla="*/ 9 w 201"/>
                      <a:gd name="T41" fmla="*/ 9 h 186"/>
                      <a:gd name="T42" fmla="*/ 16 w 201"/>
                      <a:gd name="T43" fmla="*/ 3 h 186"/>
                      <a:gd name="T44" fmla="*/ 0 w 201"/>
                      <a:gd name="T45" fmla="*/ 0 h 186"/>
                      <a:gd name="T46" fmla="*/ 201 w 201"/>
                      <a:gd name="T47" fmla="*/ 186 h 18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</a:cxnLst>
                    <a:rect l="T44" t="T45" r="T46" b="T47"/>
                    <a:pathLst>
                      <a:path w="201" h="186">
                        <a:moveTo>
                          <a:pt x="16" y="3"/>
                        </a:moveTo>
                        <a:lnTo>
                          <a:pt x="33" y="2"/>
                        </a:lnTo>
                        <a:lnTo>
                          <a:pt x="56" y="1"/>
                        </a:lnTo>
                        <a:lnTo>
                          <a:pt x="80" y="0"/>
                        </a:lnTo>
                        <a:lnTo>
                          <a:pt x="109" y="0"/>
                        </a:lnTo>
                        <a:lnTo>
                          <a:pt x="129" y="1"/>
                        </a:lnTo>
                        <a:lnTo>
                          <a:pt x="159" y="2"/>
                        </a:lnTo>
                        <a:lnTo>
                          <a:pt x="189" y="3"/>
                        </a:lnTo>
                        <a:lnTo>
                          <a:pt x="196" y="4"/>
                        </a:lnTo>
                        <a:lnTo>
                          <a:pt x="198" y="4"/>
                        </a:lnTo>
                        <a:lnTo>
                          <a:pt x="199" y="5"/>
                        </a:lnTo>
                        <a:lnTo>
                          <a:pt x="200" y="6"/>
                        </a:lnTo>
                        <a:lnTo>
                          <a:pt x="200" y="8"/>
                        </a:lnTo>
                        <a:lnTo>
                          <a:pt x="192" y="182"/>
                        </a:lnTo>
                        <a:lnTo>
                          <a:pt x="191" y="184"/>
                        </a:lnTo>
                        <a:lnTo>
                          <a:pt x="189" y="185"/>
                        </a:lnTo>
                        <a:lnTo>
                          <a:pt x="124" y="181"/>
                        </a:lnTo>
                        <a:lnTo>
                          <a:pt x="61" y="176"/>
                        </a:lnTo>
                        <a:lnTo>
                          <a:pt x="3" y="172"/>
                        </a:lnTo>
                        <a:lnTo>
                          <a:pt x="0" y="168"/>
                        </a:lnTo>
                        <a:lnTo>
                          <a:pt x="9" y="9"/>
                        </a:lnTo>
                        <a:lnTo>
                          <a:pt x="16" y="3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492" name="AutoShape 372"/>
                  <p:cNvSpPr>
                    <a:spLocks noChangeArrowheads="1"/>
                  </p:cNvSpPr>
                  <p:nvPr/>
                </p:nvSpPr>
                <p:spPr bwMode="auto">
                  <a:xfrm>
                    <a:off x="3448" y="2839"/>
                    <a:ext cx="8" cy="8"/>
                  </a:xfrm>
                  <a:custGeom>
                    <a:avLst/>
                    <a:gdLst>
                      <a:gd name="T0" fmla="*/ 0 w 21600"/>
                      <a:gd name="T1" fmla="*/ 0 h 21433"/>
                      <a:gd name="T2" fmla="*/ 0 w 21600"/>
                      <a:gd name="T3" fmla="*/ 0 h 21433"/>
                      <a:gd name="T4" fmla="*/ 0 w 21600"/>
                      <a:gd name="T5" fmla="*/ 0 h 21433"/>
                      <a:gd name="T6" fmla="*/ 0 w 21600"/>
                      <a:gd name="T7" fmla="*/ 0 h 21433"/>
                      <a:gd name="T8" fmla="*/ 21600 w 21600"/>
                      <a:gd name="T9" fmla="*/ 21433 h 2143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T6" t="T7" r="T8" b="T9"/>
                    <a:pathLst>
                      <a:path w="21600" h="21433" fill="none" extrusionOk="0">
                        <a:moveTo>
                          <a:pt x="2679" y="-1"/>
                        </a:moveTo>
                        <a:cubicBezTo>
                          <a:pt x="13488" y="1350"/>
                          <a:pt x="21600" y="10539"/>
                          <a:pt x="21600" y="21433"/>
                        </a:cubicBezTo>
                      </a:path>
                      <a:path w="21600" h="21433" stroke="0" extrusionOk="0">
                        <a:moveTo>
                          <a:pt x="2679" y="-1"/>
                        </a:moveTo>
                        <a:cubicBezTo>
                          <a:pt x="13488" y="1350"/>
                          <a:pt x="21600" y="10539"/>
                          <a:pt x="21600" y="21433"/>
                        </a:cubicBezTo>
                        <a:lnTo>
                          <a:pt x="0" y="21433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493" name="AutoShape 373"/>
                  <p:cNvSpPr>
                    <a:spLocks noChangeArrowheads="1"/>
                  </p:cNvSpPr>
                  <p:nvPr/>
                </p:nvSpPr>
                <p:spPr bwMode="auto">
                  <a:xfrm>
                    <a:off x="3260" y="2842"/>
                    <a:ext cx="8" cy="8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21600 w 21600"/>
                      <a:gd name="T9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T6" t="T7" r="T8" b="T9"/>
                    <a:pathLst>
                      <a:path w="21600" h="21600" fill="none" extrusionOk="0">
                        <a:moveTo>
                          <a:pt x="0" y="21600"/>
                        </a:moveTo>
                        <a:cubicBezTo>
                          <a:pt x="0" y="9670"/>
                          <a:pt x="9670" y="0"/>
                          <a:pt x="21599" y="0"/>
                        </a:cubicBezTo>
                      </a:path>
                      <a:path w="21600" h="21600" stroke="0" extrusionOk="0">
                        <a:moveTo>
                          <a:pt x="0" y="21600"/>
                        </a:moveTo>
                        <a:cubicBezTo>
                          <a:pt x="0" y="9670"/>
                          <a:pt x="9670" y="0"/>
                          <a:pt x="21599" y="0"/>
                        </a:cubicBezTo>
                        <a:lnTo>
                          <a:pt x="21600" y="21600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494" name="AutoShape 374"/>
                  <p:cNvSpPr>
                    <a:spLocks noChangeArrowheads="1"/>
                  </p:cNvSpPr>
                  <p:nvPr/>
                </p:nvSpPr>
                <p:spPr bwMode="auto">
                  <a:xfrm>
                    <a:off x="3246" y="3009"/>
                    <a:ext cx="8" cy="8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21600 w 21600"/>
                      <a:gd name="T9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T6" t="T7" r="T8" b="T9"/>
                    <a:pathLst>
                      <a:path w="21600" h="21600" fill="none" extrusionOk="0">
                        <a:moveTo>
                          <a:pt x="21600" y="21600"/>
                        </a:moveTo>
                        <a:cubicBezTo>
                          <a:pt x="9670" y="21600"/>
                          <a:pt x="0" y="11929"/>
                          <a:pt x="0" y="0"/>
                        </a:cubicBezTo>
                      </a:path>
                      <a:path w="21600" h="21600" stroke="0" extrusionOk="0">
                        <a:moveTo>
                          <a:pt x="21600" y="21600"/>
                        </a:moveTo>
                        <a:cubicBezTo>
                          <a:pt x="9670" y="21600"/>
                          <a:pt x="0" y="11929"/>
                          <a:pt x="0" y="0"/>
                        </a:cubicBezTo>
                        <a:lnTo>
                          <a:pt x="21600" y="0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grpSp>
              <p:nvGrpSpPr>
                <p:cNvPr id="5495" name="Group 375"/>
                <p:cNvGrpSpPr>
                  <a:grpSpLocks/>
                </p:cNvGrpSpPr>
                <p:nvPr/>
              </p:nvGrpSpPr>
              <p:grpSpPr bwMode="auto">
                <a:xfrm>
                  <a:off x="3272" y="2867"/>
                  <a:ext cx="162" cy="137"/>
                  <a:chOff x="3272" y="2867"/>
                  <a:chExt cx="162" cy="137"/>
                </a:xfrm>
              </p:grpSpPr>
              <p:grpSp>
                <p:nvGrpSpPr>
                  <p:cNvPr id="5496" name="Group 376"/>
                  <p:cNvGrpSpPr>
                    <a:grpSpLocks/>
                  </p:cNvGrpSpPr>
                  <p:nvPr/>
                </p:nvGrpSpPr>
                <p:grpSpPr bwMode="auto">
                  <a:xfrm>
                    <a:off x="3272" y="2867"/>
                    <a:ext cx="162" cy="137"/>
                    <a:chOff x="3272" y="2867"/>
                    <a:chExt cx="162" cy="137"/>
                  </a:xfrm>
                </p:grpSpPr>
                <p:sp>
                  <p:nvSpPr>
                    <p:cNvPr id="5497" name="AutoShape 37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78" y="2867"/>
                      <a:ext cx="146" cy="17"/>
                    </a:xfrm>
                    <a:custGeom>
                      <a:avLst/>
                      <a:gdLst>
                        <a:gd name="T0" fmla="*/ 0 w 146"/>
                        <a:gd name="T1" fmla="*/ 16 h 17"/>
                        <a:gd name="T2" fmla="*/ 145 w 146"/>
                        <a:gd name="T3" fmla="*/ 16 h 17"/>
                        <a:gd name="T4" fmla="*/ 142 w 146"/>
                        <a:gd name="T5" fmla="*/ 0 h 17"/>
                        <a:gd name="T6" fmla="*/ 3 w 146"/>
                        <a:gd name="T7" fmla="*/ 0 h 17"/>
                        <a:gd name="T8" fmla="*/ 0 w 146"/>
                        <a:gd name="T9" fmla="*/ 16 h 17"/>
                        <a:gd name="T10" fmla="*/ 0 w 146"/>
                        <a:gd name="T11" fmla="*/ 0 h 17"/>
                        <a:gd name="T12" fmla="*/ 146 w 146"/>
                        <a:gd name="T13" fmla="*/ 17 h 1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46" h="17">
                          <a:moveTo>
                            <a:pt x="0" y="16"/>
                          </a:moveTo>
                          <a:lnTo>
                            <a:pt x="145" y="16"/>
                          </a:lnTo>
                          <a:lnTo>
                            <a:pt x="142" y="0"/>
                          </a:lnTo>
                          <a:lnTo>
                            <a:pt x="3" y="0"/>
                          </a:lnTo>
                          <a:lnTo>
                            <a:pt x="0" y="16"/>
                          </a:lnTo>
                        </a:path>
                      </a:pathLst>
                    </a:custGeom>
                    <a:solidFill>
                      <a:srgbClr val="C0C0C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498" name="AutoShape 37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418" y="2870"/>
                      <a:ext cx="17" cy="125"/>
                    </a:xfrm>
                    <a:custGeom>
                      <a:avLst/>
                      <a:gdLst>
                        <a:gd name="T0" fmla="*/ 9 w 17"/>
                        <a:gd name="T1" fmla="*/ 2 h 125"/>
                        <a:gd name="T2" fmla="*/ 16 w 17"/>
                        <a:gd name="T3" fmla="*/ 0 h 125"/>
                        <a:gd name="T4" fmla="*/ 9 w 17"/>
                        <a:gd name="T5" fmla="*/ 67 h 125"/>
                        <a:gd name="T6" fmla="*/ 6 w 17"/>
                        <a:gd name="T7" fmla="*/ 124 h 125"/>
                        <a:gd name="T8" fmla="*/ 0 w 17"/>
                        <a:gd name="T9" fmla="*/ 120 h 125"/>
                        <a:gd name="T10" fmla="*/ 9 w 17"/>
                        <a:gd name="T11" fmla="*/ 2 h 125"/>
                        <a:gd name="T12" fmla="*/ 0 w 17"/>
                        <a:gd name="T13" fmla="*/ 0 h 125"/>
                        <a:gd name="T14" fmla="*/ 17 w 17"/>
                        <a:gd name="T15" fmla="*/ 125 h 12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T12" t="T13" r="T14" b="T15"/>
                      <a:pathLst>
                        <a:path w="17" h="125">
                          <a:moveTo>
                            <a:pt x="9" y="2"/>
                          </a:moveTo>
                          <a:lnTo>
                            <a:pt x="16" y="0"/>
                          </a:lnTo>
                          <a:lnTo>
                            <a:pt x="9" y="67"/>
                          </a:lnTo>
                          <a:lnTo>
                            <a:pt x="6" y="124"/>
                          </a:lnTo>
                          <a:lnTo>
                            <a:pt x="0" y="120"/>
                          </a:lnTo>
                          <a:lnTo>
                            <a:pt x="9" y="2"/>
                          </a:lnTo>
                        </a:path>
                      </a:pathLst>
                    </a:custGeom>
                    <a:solidFill>
                      <a:srgbClr val="919191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499" name="AutoShape 37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72" y="2988"/>
                      <a:ext cx="145" cy="17"/>
                    </a:xfrm>
                    <a:custGeom>
                      <a:avLst/>
                      <a:gdLst>
                        <a:gd name="T0" fmla="*/ 3 w 145"/>
                        <a:gd name="T1" fmla="*/ 0 h 17"/>
                        <a:gd name="T2" fmla="*/ 0 w 145"/>
                        <a:gd name="T3" fmla="*/ 5 h 17"/>
                        <a:gd name="T4" fmla="*/ 144 w 145"/>
                        <a:gd name="T5" fmla="*/ 16 h 17"/>
                        <a:gd name="T6" fmla="*/ 141 w 145"/>
                        <a:gd name="T7" fmla="*/ 10 h 17"/>
                        <a:gd name="T8" fmla="*/ 3 w 145"/>
                        <a:gd name="T9" fmla="*/ 0 h 17"/>
                        <a:gd name="T10" fmla="*/ 0 w 145"/>
                        <a:gd name="T11" fmla="*/ 0 h 17"/>
                        <a:gd name="T12" fmla="*/ 145 w 145"/>
                        <a:gd name="T13" fmla="*/ 17 h 1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45" h="17">
                          <a:moveTo>
                            <a:pt x="3" y="0"/>
                          </a:moveTo>
                          <a:lnTo>
                            <a:pt x="0" y="5"/>
                          </a:lnTo>
                          <a:lnTo>
                            <a:pt x="144" y="16"/>
                          </a:lnTo>
                          <a:lnTo>
                            <a:pt x="141" y="10"/>
                          </a:lnTo>
                          <a:lnTo>
                            <a:pt x="3" y="0"/>
                          </a:lnTo>
                        </a:path>
                      </a:pathLst>
                    </a:custGeom>
                    <a:solidFill>
                      <a:srgbClr val="E0E0E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500" name="AutoShape 38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72" y="2870"/>
                      <a:ext cx="17" cy="117"/>
                    </a:xfrm>
                    <a:custGeom>
                      <a:avLst/>
                      <a:gdLst>
                        <a:gd name="T0" fmla="*/ 12 w 17"/>
                        <a:gd name="T1" fmla="*/ 0 h 117"/>
                        <a:gd name="T2" fmla="*/ 16 w 17"/>
                        <a:gd name="T3" fmla="*/ 2 h 117"/>
                        <a:gd name="T4" fmla="*/ 4 w 17"/>
                        <a:gd name="T5" fmla="*/ 113 h 117"/>
                        <a:gd name="T6" fmla="*/ 0 w 17"/>
                        <a:gd name="T7" fmla="*/ 116 h 117"/>
                        <a:gd name="T8" fmla="*/ 12 w 17"/>
                        <a:gd name="T9" fmla="*/ 0 h 117"/>
                        <a:gd name="T10" fmla="*/ 0 w 17"/>
                        <a:gd name="T11" fmla="*/ 0 h 117"/>
                        <a:gd name="T12" fmla="*/ 17 w 17"/>
                        <a:gd name="T13" fmla="*/ 117 h 11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7" h="117">
                          <a:moveTo>
                            <a:pt x="12" y="0"/>
                          </a:moveTo>
                          <a:lnTo>
                            <a:pt x="16" y="2"/>
                          </a:lnTo>
                          <a:lnTo>
                            <a:pt x="4" y="113"/>
                          </a:lnTo>
                          <a:lnTo>
                            <a:pt x="0" y="116"/>
                          </a:lnTo>
                          <a:lnTo>
                            <a:pt x="12" y="0"/>
                          </a:lnTo>
                        </a:path>
                      </a:pathLst>
                    </a:custGeom>
                    <a:solidFill>
                      <a:srgbClr val="C0C0C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5501" name="Group 381"/>
                  <p:cNvGrpSpPr>
                    <a:grpSpLocks/>
                  </p:cNvGrpSpPr>
                  <p:nvPr/>
                </p:nvGrpSpPr>
                <p:grpSpPr bwMode="auto">
                  <a:xfrm>
                    <a:off x="3275" y="2872"/>
                    <a:ext cx="145" cy="118"/>
                    <a:chOff x="3275" y="2872"/>
                    <a:chExt cx="145" cy="118"/>
                  </a:xfrm>
                </p:grpSpPr>
                <p:sp>
                  <p:nvSpPr>
                    <p:cNvPr id="5502" name="AutoShape 38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75" y="2872"/>
                      <a:ext cx="146" cy="119"/>
                    </a:xfrm>
                    <a:custGeom>
                      <a:avLst/>
                      <a:gdLst>
                        <a:gd name="T0" fmla="*/ 5 w 146"/>
                        <a:gd name="T1" fmla="*/ 0 h 119"/>
                        <a:gd name="T2" fmla="*/ 145 w 146"/>
                        <a:gd name="T3" fmla="*/ 0 h 119"/>
                        <a:gd name="T4" fmla="*/ 139 w 146"/>
                        <a:gd name="T5" fmla="*/ 118 h 119"/>
                        <a:gd name="T6" fmla="*/ 0 w 146"/>
                        <a:gd name="T7" fmla="*/ 111 h 119"/>
                        <a:gd name="T8" fmla="*/ 5 w 146"/>
                        <a:gd name="T9" fmla="*/ 0 h 119"/>
                        <a:gd name="T10" fmla="*/ 0 w 146"/>
                        <a:gd name="T11" fmla="*/ 0 h 119"/>
                        <a:gd name="T12" fmla="*/ 146 w 146"/>
                        <a:gd name="T13" fmla="*/ 119 h 11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46" h="119">
                          <a:moveTo>
                            <a:pt x="5" y="0"/>
                          </a:moveTo>
                          <a:lnTo>
                            <a:pt x="145" y="0"/>
                          </a:lnTo>
                          <a:lnTo>
                            <a:pt x="139" y="118"/>
                          </a:lnTo>
                          <a:lnTo>
                            <a:pt x="0" y="111"/>
                          </a:lnTo>
                          <a:lnTo>
                            <a:pt x="5" y="0"/>
                          </a:lnTo>
                        </a:path>
                      </a:pathLst>
                    </a:custGeom>
                    <a:solidFill>
                      <a:srgbClr val="00000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503" name="AutoShape 38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80" y="2877"/>
                      <a:ext cx="136" cy="110"/>
                    </a:xfrm>
                    <a:custGeom>
                      <a:avLst/>
                      <a:gdLst>
                        <a:gd name="T0" fmla="*/ 5 w 136"/>
                        <a:gd name="T1" fmla="*/ 1 h 110"/>
                        <a:gd name="T2" fmla="*/ 135 w 136"/>
                        <a:gd name="T3" fmla="*/ 0 h 110"/>
                        <a:gd name="T4" fmla="*/ 129 w 136"/>
                        <a:gd name="T5" fmla="*/ 109 h 110"/>
                        <a:gd name="T6" fmla="*/ 0 w 136"/>
                        <a:gd name="T7" fmla="*/ 104 h 110"/>
                        <a:gd name="T8" fmla="*/ 5 w 136"/>
                        <a:gd name="T9" fmla="*/ 1 h 110"/>
                        <a:gd name="T10" fmla="*/ 0 w 136"/>
                        <a:gd name="T11" fmla="*/ 0 h 110"/>
                        <a:gd name="T12" fmla="*/ 136 w 136"/>
                        <a:gd name="T13" fmla="*/ 110 h 11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36" h="110">
                          <a:moveTo>
                            <a:pt x="5" y="1"/>
                          </a:moveTo>
                          <a:lnTo>
                            <a:pt x="135" y="0"/>
                          </a:lnTo>
                          <a:lnTo>
                            <a:pt x="129" y="109"/>
                          </a:lnTo>
                          <a:lnTo>
                            <a:pt x="0" y="104"/>
                          </a:lnTo>
                          <a:lnTo>
                            <a:pt x="5" y="1"/>
                          </a:lnTo>
                        </a:path>
                      </a:pathLst>
                    </a:custGeom>
                    <a:solidFill>
                      <a:srgbClr val="C0C0C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504" name="AutoShape 38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83" y="2884"/>
                      <a:ext cx="127" cy="98"/>
                    </a:xfrm>
                    <a:custGeom>
                      <a:avLst/>
                      <a:gdLst>
                        <a:gd name="T0" fmla="*/ 5 w 127"/>
                        <a:gd name="T1" fmla="*/ 0 h 98"/>
                        <a:gd name="T2" fmla="*/ 126 w 127"/>
                        <a:gd name="T3" fmla="*/ 0 h 98"/>
                        <a:gd name="T4" fmla="*/ 121 w 127"/>
                        <a:gd name="T5" fmla="*/ 97 h 98"/>
                        <a:gd name="T6" fmla="*/ 0 w 127"/>
                        <a:gd name="T7" fmla="*/ 92 h 98"/>
                        <a:gd name="T8" fmla="*/ 5 w 127"/>
                        <a:gd name="T9" fmla="*/ 0 h 98"/>
                        <a:gd name="T10" fmla="*/ 0 w 127"/>
                        <a:gd name="T11" fmla="*/ 0 h 98"/>
                        <a:gd name="T12" fmla="*/ 127 w 127"/>
                        <a:gd name="T13" fmla="*/ 98 h 9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27" h="98">
                          <a:moveTo>
                            <a:pt x="5" y="0"/>
                          </a:moveTo>
                          <a:lnTo>
                            <a:pt x="126" y="0"/>
                          </a:lnTo>
                          <a:lnTo>
                            <a:pt x="121" y="97"/>
                          </a:lnTo>
                          <a:lnTo>
                            <a:pt x="0" y="92"/>
                          </a:lnTo>
                          <a:lnTo>
                            <a:pt x="5" y="0"/>
                          </a:lnTo>
                        </a:path>
                      </a:pathLst>
                    </a:custGeom>
                    <a:solidFill>
                      <a:srgbClr val="0000FF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</p:grpSp>
          </p:grpSp>
          <p:sp>
            <p:nvSpPr>
              <p:cNvPr id="5505" name="AutoShape 385"/>
              <p:cNvSpPr>
                <a:spLocks noChangeArrowheads="1"/>
              </p:cNvSpPr>
              <p:nvPr/>
            </p:nvSpPr>
            <p:spPr bwMode="auto">
              <a:xfrm>
                <a:off x="3415" y="3013"/>
                <a:ext cx="17" cy="17"/>
              </a:xfrm>
              <a:custGeom>
                <a:avLst/>
                <a:gdLst>
                  <a:gd name="T0" fmla="*/ 0 w 17"/>
                  <a:gd name="T1" fmla="*/ 16 h 17"/>
                  <a:gd name="T2" fmla="*/ 16 w 17"/>
                  <a:gd name="T3" fmla="*/ 16 h 17"/>
                  <a:gd name="T4" fmla="*/ 16 w 17"/>
                  <a:gd name="T5" fmla="*/ 0 h 17"/>
                  <a:gd name="T6" fmla="*/ 0 w 17"/>
                  <a:gd name="T7" fmla="*/ 0 h 17"/>
                  <a:gd name="T8" fmla="*/ 0 w 17"/>
                  <a:gd name="T9" fmla="*/ 16 h 17"/>
                  <a:gd name="T10" fmla="*/ 0 w 17"/>
                  <a:gd name="T11" fmla="*/ 0 h 17"/>
                  <a:gd name="T12" fmla="*/ 17 w 17"/>
                  <a:gd name="T1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17" h="17">
                    <a:moveTo>
                      <a:pt x="0" y="16"/>
                    </a:moveTo>
                    <a:lnTo>
                      <a:pt x="16" y="16"/>
                    </a:lnTo>
                    <a:lnTo>
                      <a:pt x="16" y="0"/>
                    </a:lnTo>
                    <a:lnTo>
                      <a:pt x="0" y="0"/>
                    </a:lnTo>
                    <a:lnTo>
                      <a:pt x="0" y="16"/>
                    </a:lnTo>
                  </a:path>
                </a:pathLst>
              </a:custGeom>
              <a:solidFill>
                <a:srgbClr val="008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5506" name="Group 386"/>
            <p:cNvGrpSpPr>
              <a:grpSpLocks/>
            </p:cNvGrpSpPr>
            <p:nvPr/>
          </p:nvGrpSpPr>
          <p:grpSpPr bwMode="auto">
            <a:xfrm>
              <a:off x="3171" y="3089"/>
              <a:ext cx="288" cy="61"/>
              <a:chOff x="3171" y="3089"/>
              <a:chExt cx="288" cy="61"/>
            </a:xfrm>
          </p:grpSpPr>
          <p:sp>
            <p:nvSpPr>
              <p:cNvPr id="5507" name="AutoShape 387"/>
              <p:cNvSpPr>
                <a:spLocks noChangeArrowheads="1"/>
              </p:cNvSpPr>
              <p:nvPr/>
            </p:nvSpPr>
            <p:spPr bwMode="auto">
              <a:xfrm>
                <a:off x="3370" y="3109"/>
                <a:ext cx="66" cy="25"/>
              </a:xfrm>
              <a:custGeom>
                <a:avLst/>
                <a:gdLst>
                  <a:gd name="T0" fmla="*/ 25 w 66"/>
                  <a:gd name="T1" fmla="*/ 0 h 25"/>
                  <a:gd name="T2" fmla="*/ 10 w 66"/>
                  <a:gd name="T3" fmla="*/ 14 h 25"/>
                  <a:gd name="T4" fmla="*/ 0 w 66"/>
                  <a:gd name="T5" fmla="*/ 20 h 25"/>
                  <a:gd name="T6" fmla="*/ 43 w 66"/>
                  <a:gd name="T7" fmla="*/ 24 h 25"/>
                  <a:gd name="T8" fmla="*/ 53 w 66"/>
                  <a:gd name="T9" fmla="*/ 17 h 25"/>
                  <a:gd name="T10" fmla="*/ 65 w 66"/>
                  <a:gd name="T11" fmla="*/ 3 h 25"/>
                  <a:gd name="T12" fmla="*/ 25 w 66"/>
                  <a:gd name="T13" fmla="*/ 0 h 25"/>
                  <a:gd name="T14" fmla="*/ 0 w 66"/>
                  <a:gd name="T15" fmla="*/ 0 h 25"/>
                  <a:gd name="T16" fmla="*/ 66 w 66"/>
                  <a:gd name="T17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T14" t="T15" r="T16" b="T17"/>
                <a:pathLst>
                  <a:path w="66" h="25">
                    <a:moveTo>
                      <a:pt x="25" y="0"/>
                    </a:moveTo>
                    <a:lnTo>
                      <a:pt x="10" y="14"/>
                    </a:lnTo>
                    <a:lnTo>
                      <a:pt x="0" y="20"/>
                    </a:lnTo>
                    <a:lnTo>
                      <a:pt x="43" y="24"/>
                    </a:lnTo>
                    <a:lnTo>
                      <a:pt x="53" y="17"/>
                    </a:lnTo>
                    <a:lnTo>
                      <a:pt x="65" y="3"/>
                    </a:lnTo>
                    <a:lnTo>
                      <a:pt x="25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B2B2B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5508" name="Group 388"/>
              <p:cNvGrpSpPr>
                <a:grpSpLocks/>
              </p:cNvGrpSpPr>
              <p:nvPr/>
            </p:nvGrpSpPr>
            <p:grpSpPr bwMode="auto">
              <a:xfrm>
                <a:off x="3171" y="3089"/>
                <a:ext cx="288" cy="61"/>
                <a:chOff x="3171" y="3089"/>
                <a:chExt cx="288" cy="61"/>
              </a:xfrm>
            </p:grpSpPr>
            <p:sp>
              <p:nvSpPr>
                <p:cNvPr id="5509" name="AutoShape 389"/>
                <p:cNvSpPr>
                  <a:spLocks noChangeArrowheads="1"/>
                </p:cNvSpPr>
                <p:nvPr/>
              </p:nvSpPr>
              <p:spPr bwMode="auto">
                <a:xfrm>
                  <a:off x="3171" y="3115"/>
                  <a:ext cx="252" cy="36"/>
                </a:xfrm>
                <a:custGeom>
                  <a:avLst/>
                  <a:gdLst>
                    <a:gd name="T0" fmla="*/ 0 w 252"/>
                    <a:gd name="T1" fmla="*/ 0 h 36"/>
                    <a:gd name="T2" fmla="*/ 0 w 252"/>
                    <a:gd name="T3" fmla="*/ 9 h 36"/>
                    <a:gd name="T4" fmla="*/ 251 w 252"/>
                    <a:gd name="T5" fmla="*/ 35 h 36"/>
                    <a:gd name="T6" fmla="*/ 251 w 252"/>
                    <a:gd name="T7" fmla="*/ 26 h 36"/>
                    <a:gd name="T8" fmla="*/ 0 w 252"/>
                    <a:gd name="T9" fmla="*/ 0 h 36"/>
                    <a:gd name="T10" fmla="*/ 0 w 252"/>
                    <a:gd name="T11" fmla="*/ 0 h 36"/>
                    <a:gd name="T12" fmla="*/ 252 w 252"/>
                    <a:gd name="T13" fmla="*/ 36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T10" t="T11" r="T12" b="T13"/>
                  <a:pathLst>
                    <a:path w="252" h="36">
                      <a:moveTo>
                        <a:pt x="0" y="0"/>
                      </a:moveTo>
                      <a:lnTo>
                        <a:pt x="0" y="9"/>
                      </a:lnTo>
                      <a:lnTo>
                        <a:pt x="251" y="35"/>
                      </a:lnTo>
                      <a:lnTo>
                        <a:pt x="251" y="26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C0C0C0"/>
                </a:solidFill>
                <a:ln w="12600">
                  <a:solidFill>
                    <a:srgbClr val="B2B2B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5510" name="AutoShape 390"/>
                <p:cNvSpPr>
                  <a:spLocks noChangeArrowheads="1"/>
                </p:cNvSpPr>
                <p:nvPr/>
              </p:nvSpPr>
              <p:spPr bwMode="auto">
                <a:xfrm>
                  <a:off x="3427" y="3109"/>
                  <a:ext cx="30" cy="42"/>
                </a:xfrm>
                <a:custGeom>
                  <a:avLst/>
                  <a:gdLst>
                    <a:gd name="T0" fmla="*/ 0 w 30"/>
                    <a:gd name="T1" fmla="*/ 32 h 42"/>
                    <a:gd name="T2" fmla="*/ 0 w 30"/>
                    <a:gd name="T3" fmla="*/ 41 h 42"/>
                    <a:gd name="T4" fmla="*/ 12 w 30"/>
                    <a:gd name="T5" fmla="*/ 32 h 42"/>
                    <a:gd name="T6" fmla="*/ 18 w 30"/>
                    <a:gd name="T7" fmla="*/ 26 h 42"/>
                    <a:gd name="T8" fmla="*/ 29 w 30"/>
                    <a:gd name="T9" fmla="*/ 12 h 42"/>
                    <a:gd name="T10" fmla="*/ 29 w 30"/>
                    <a:gd name="T11" fmla="*/ 0 h 42"/>
                    <a:gd name="T12" fmla="*/ 15 w 30"/>
                    <a:gd name="T13" fmla="*/ 19 h 42"/>
                    <a:gd name="T14" fmla="*/ 0 w 30"/>
                    <a:gd name="T15" fmla="*/ 32 h 42"/>
                    <a:gd name="T16" fmla="*/ 0 w 30"/>
                    <a:gd name="T17" fmla="*/ 0 h 42"/>
                    <a:gd name="T18" fmla="*/ 30 w 30"/>
                    <a:gd name="T19" fmla="*/ 42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30" h="42">
                      <a:moveTo>
                        <a:pt x="0" y="32"/>
                      </a:moveTo>
                      <a:lnTo>
                        <a:pt x="0" y="41"/>
                      </a:lnTo>
                      <a:lnTo>
                        <a:pt x="12" y="32"/>
                      </a:lnTo>
                      <a:lnTo>
                        <a:pt x="18" y="26"/>
                      </a:lnTo>
                      <a:lnTo>
                        <a:pt x="29" y="12"/>
                      </a:lnTo>
                      <a:lnTo>
                        <a:pt x="29" y="0"/>
                      </a:lnTo>
                      <a:lnTo>
                        <a:pt x="15" y="19"/>
                      </a:lnTo>
                      <a:lnTo>
                        <a:pt x="0" y="32"/>
                      </a:lnTo>
                    </a:path>
                  </a:pathLst>
                </a:custGeom>
                <a:solidFill>
                  <a:srgbClr val="606060"/>
                </a:solidFill>
                <a:ln w="12600">
                  <a:solidFill>
                    <a:srgbClr val="B2B2B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5511" name="Line 391"/>
                <p:cNvSpPr>
                  <a:spLocks noChangeShapeType="1"/>
                </p:cNvSpPr>
                <p:nvPr/>
              </p:nvSpPr>
              <p:spPr bwMode="auto">
                <a:xfrm>
                  <a:off x="3171" y="3118"/>
                  <a:ext cx="256" cy="29"/>
                </a:xfrm>
                <a:prstGeom prst="line">
                  <a:avLst/>
                </a:prstGeom>
                <a:noFill/>
                <a:ln w="12600">
                  <a:solidFill>
                    <a:srgbClr val="B2B2B2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grpSp>
              <p:nvGrpSpPr>
                <p:cNvPr id="5512" name="Group 392"/>
                <p:cNvGrpSpPr>
                  <a:grpSpLocks/>
                </p:cNvGrpSpPr>
                <p:nvPr/>
              </p:nvGrpSpPr>
              <p:grpSpPr bwMode="auto">
                <a:xfrm>
                  <a:off x="3187" y="3089"/>
                  <a:ext cx="246" cy="48"/>
                  <a:chOff x="3187" y="3089"/>
                  <a:chExt cx="246" cy="48"/>
                </a:xfrm>
              </p:grpSpPr>
              <p:sp>
                <p:nvSpPr>
                  <p:cNvPr id="5513" name="AutoShape 393"/>
                  <p:cNvSpPr>
                    <a:spLocks noChangeArrowheads="1"/>
                  </p:cNvSpPr>
                  <p:nvPr/>
                </p:nvSpPr>
                <p:spPr bwMode="auto">
                  <a:xfrm>
                    <a:off x="3187" y="3091"/>
                    <a:ext cx="186" cy="35"/>
                  </a:xfrm>
                  <a:custGeom>
                    <a:avLst/>
                    <a:gdLst>
                      <a:gd name="T0" fmla="*/ 31 w 186"/>
                      <a:gd name="T1" fmla="*/ 0 h 35"/>
                      <a:gd name="T2" fmla="*/ 9 w 186"/>
                      <a:gd name="T3" fmla="*/ 15 h 35"/>
                      <a:gd name="T4" fmla="*/ 0 w 186"/>
                      <a:gd name="T5" fmla="*/ 19 h 35"/>
                      <a:gd name="T6" fmla="*/ 157 w 186"/>
                      <a:gd name="T7" fmla="*/ 34 h 35"/>
                      <a:gd name="T8" fmla="*/ 168 w 186"/>
                      <a:gd name="T9" fmla="*/ 28 h 35"/>
                      <a:gd name="T10" fmla="*/ 185 w 186"/>
                      <a:gd name="T11" fmla="*/ 14 h 35"/>
                      <a:gd name="T12" fmla="*/ 31 w 186"/>
                      <a:gd name="T13" fmla="*/ 0 h 35"/>
                      <a:gd name="T14" fmla="*/ 0 w 186"/>
                      <a:gd name="T15" fmla="*/ 0 h 35"/>
                      <a:gd name="T16" fmla="*/ 186 w 186"/>
                      <a:gd name="T17" fmla="*/ 35 h 3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T14" t="T15" r="T16" b="T17"/>
                    <a:pathLst>
                      <a:path w="186" h="35">
                        <a:moveTo>
                          <a:pt x="31" y="0"/>
                        </a:moveTo>
                        <a:lnTo>
                          <a:pt x="9" y="15"/>
                        </a:lnTo>
                        <a:lnTo>
                          <a:pt x="0" y="19"/>
                        </a:lnTo>
                        <a:lnTo>
                          <a:pt x="157" y="34"/>
                        </a:lnTo>
                        <a:lnTo>
                          <a:pt x="168" y="28"/>
                        </a:lnTo>
                        <a:lnTo>
                          <a:pt x="185" y="14"/>
                        </a:lnTo>
                        <a:lnTo>
                          <a:pt x="31" y="0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B2B2B2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grpSp>
                <p:nvGrpSpPr>
                  <p:cNvPr id="5514" name="Group 394"/>
                  <p:cNvGrpSpPr>
                    <a:grpSpLocks/>
                  </p:cNvGrpSpPr>
                  <p:nvPr/>
                </p:nvGrpSpPr>
                <p:grpSpPr bwMode="auto">
                  <a:xfrm>
                    <a:off x="3192" y="3089"/>
                    <a:ext cx="241" cy="48"/>
                    <a:chOff x="3192" y="3089"/>
                    <a:chExt cx="241" cy="48"/>
                  </a:xfrm>
                </p:grpSpPr>
                <p:grpSp>
                  <p:nvGrpSpPr>
                    <p:cNvPr id="5515" name="Group 395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195" y="3089"/>
                      <a:ext cx="176" cy="39"/>
                      <a:chOff x="3195" y="3089"/>
                      <a:chExt cx="176" cy="39"/>
                    </a:xfrm>
                  </p:grpSpPr>
                  <p:grpSp>
                    <p:nvGrpSpPr>
                      <p:cNvPr id="5516" name="Group 396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195" y="3089"/>
                        <a:ext cx="37" cy="26"/>
                        <a:chOff x="3195" y="3089"/>
                        <a:chExt cx="37" cy="26"/>
                      </a:xfrm>
                    </p:grpSpPr>
                    <p:sp>
                      <p:nvSpPr>
                        <p:cNvPr id="5517" name="Line 39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195" y="3109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518" name="Line 39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207" y="3088"/>
                          <a:ext cx="26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519" name="Group 399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210" y="3091"/>
                        <a:ext cx="36" cy="25"/>
                        <a:chOff x="3210" y="3091"/>
                        <a:chExt cx="36" cy="25"/>
                      </a:xfrm>
                    </p:grpSpPr>
                    <p:sp>
                      <p:nvSpPr>
                        <p:cNvPr id="5520" name="Line 40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210" y="3110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521" name="Line 40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222" y="3090"/>
                          <a:ext cx="25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522" name="Group 402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225" y="3092"/>
                        <a:ext cx="36" cy="25"/>
                        <a:chOff x="3225" y="3092"/>
                        <a:chExt cx="36" cy="25"/>
                      </a:xfrm>
                    </p:grpSpPr>
                    <p:sp>
                      <p:nvSpPr>
                        <p:cNvPr id="5523" name="Line 40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225" y="3112"/>
                          <a:ext cx="12" cy="7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524" name="Line 40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237" y="3091"/>
                          <a:ext cx="25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525" name="Group 405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239" y="3093"/>
                        <a:ext cx="35" cy="27"/>
                        <a:chOff x="3239" y="3093"/>
                        <a:chExt cx="35" cy="27"/>
                      </a:xfrm>
                    </p:grpSpPr>
                    <p:sp>
                      <p:nvSpPr>
                        <p:cNvPr id="5526" name="Line 40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239" y="3113"/>
                          <a:ext cx="12" cy="9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527" name="Line 40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251" y="3092"/>
                          <a:ext cx="24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528" name="Group 408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254" y="3094"/>
                        <a:ext cx="36" cy="26"/>
                        <a:chOff x="3254" y="3094"/>
                        <a:chExt cx="36" cy="26"/>
                      </a:xfrm>
                    </p:grpSpPr>
                    <p:sp>
                      <p:nvSpPr>
                        <p:cNvPr id="5529" name="Line 40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254" y="3114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530" name="Line 41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266" y="3093"/>
                          <a:ext cx="25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531" name="Group 411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267" y="3096"/>
                        <a:ext cx="36" cy="25"/>
                        <a:chOff x="3267" y="3096"/>
                        <a:chExt cx="36" cy="25"/>
                      </a:xfrm>
                    </p:grpSpPr>
                    <p:sp>
                      <p:nvSpPr>
                        <p:cNvPr id="5532" name="Line 41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267" y="3115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533" name="Line 41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279" y="3095"/>
                          <a:ext cx="25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534" name="Group 414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281" y="3097"/>
                        <a:ext cx="37" cy="26"/>
                        <a:chOff x="3281" y="3097"/>
                        <a:chExt cx="37" cy="26"/>
                      </a:xfrm>
                    </p:grpSpPr>
                    <p:sp>
                      <p:nvSpPr>
                        <p:cNvPr id="5535" name="Line 41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281" y="3116"/>
                          <a:ext cx="12" cy="9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536" name="Line 41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293" y="3096"/>
                          <a:ext cx="26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537" name="Group 417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295" y="3099"/>
                        <a:ext cx="35" cy="25"/>
                        <a:chOff x="3295" y="3099"/>
                        <a:chExt cx="35" cy="25"/>
                      </a:xfrm>
                    </p:grpSpPr>
                    <p:sp>
                      <p:nvSpPr>
                        <p:cNvPr id="5538" name="Line 41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295" y="3119"/>
                          <a:ext cx="12" cy="7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539" name="Line 41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307" y="3098"/>
                          <a:ext cx="24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540" name="Group 420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308" y="3101"/>
                        <a:ext cx="36" cy="26"/>
                        <a:chOff x="3308" y="3101"/>
                        <a:chExt cx="36" cy="26"/>
                      </a:xfrm>
                    </p:grpSpPr>
                    <p:sp>
                      <p:nvSpPr>
                        <p:cNvPr id="5541" name="Line 42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308" y="3120"/>
                          <a:ext cx="12" cy="9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542" name="Line 42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320" y="3100"/>
                          <a:ext cx="25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543" name="Group 423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322" y="3101"/>
                        <a:ext cx="37" cy="27"/>
                        <a:chOff x="3322" y="3101"/>
                        <a:chExt cx="37" cy="27"/>
                      </a:xfrm>
                    </p:grpSpPr>
                    <p:sp>
                      <p:nvSpPr>
                        <p:cNvPr id="5544" name="Line 42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322" y="3121"/>
                          <a:ext cx="12" cy="9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545" name="Line 42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334" y="3100"/>
                          <a:ext cx="26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546" name="Group 426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335" y="3103"/>
                        <a:ext cx="36" cy="25"/>
                        <a:chOff x="3335" y="3103"/>
                        <a:chExt cx="36" cy="25"/>
                      </a:xfrm>
                    </p:grpSpPr>
                    <p:sp>
                      <p:nvSpPr>
                        <p:cNvPr id="5547" name="Line 42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335" y="3122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548" name="Line 42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347" y="3102"/>
                          <a:ext cx="25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</p:grpSp>
                <p:grpSp>
                  <p:nvGrpSpPr>
                    <p:cNvPr id="5549" name="Group 429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379" y="3107"/>
                      <a:ext cx="52" cy="30"/>
                      <a:chOff x="3379" y="3107"/>
                      <a:chExt cx="52" cy="30"/>
                    </a:xfrm>
                  </p:grpSpPr>
                  <p:grpSp>
                    <p:nvGrpSpPr>
                      <p:cNvPr id="5550" name="Group 430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401" y="3109"/>
                        <a:ext cx="30" cy="28"/>
                        <a:chOff x="3401" y="3109"/>
                        <a:chExt cx="30" cy="28"/>
                      </a:xfrm>
                    </p:grpSpPr>
                    <p:sp>
                      <p:nvSpPr>
                        <p:cNvPr id="5551" name="Line 43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401" y="3129"/>
                          <a:ext cx="11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552" name="Line 43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412" y="3108"/>
                          <a:ext cx="20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553" name="Group 433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390" y="3108"/>
                        <a:ext cx="31" cy="28"/>
                        <a:chOff x="3390" y="3108"/>
                        <a:chExt cx="31" cy="28"/>
                      </a:xfrm>
                    </p:grpSpPr>
                    <p:sp>
                      <p:nvSpPr>
                        <p:cNvPr id="5554" name="Line 43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390" y="3128"/>
                          <a:ext cx="10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555" name="Line 43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400" y="3107"/>
                          <a:ext cx="22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556" name="Group 436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379" y="3107"/>
                        <a:ext cx="30" cy="28"/>
                        <a:chOff x="3379" y="3107"/>
                        <a:chExt cx="30" cy="28"/>
                      </a:xfrm>
                    </p:grpSpPr>
                    <p:sp>
                      <p:nvSpPr>
                        <p:cNvPr id="5557" name="Line 43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379" y="3127"/>
                          <a:ext cx="10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558" name="Line 43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389" y="3106"/>
                          <a:ext cx="21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</p:grpSp>
                <p:sp>
                  <p:nvSpPr>
                    <p:cNvPr id="5559" name="Line 43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209" y="3097"/>
                      <a:ext cx="225" cy="22"/>
                    </a:xfrm>
                    <a:prstGeom prst="line">
                      <a:avLst/>
                    </a:prstGeom>
                    <a:noFill/>
                    <a:ln w="12600">
                      <a:solidFill>
                        <a:srgbClr val="B2B2B2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560" name="Line 44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200" y="3103"/>
                      <a:ext cx="230" cy="22"/>
                    </a:xfrm>
                    <a:prstGeom prst="line">
                      <a:avLst/>
                    </a:prstGeom>
                    <a:noFill/>
                    <a:ln w="12600">
                      <a:solidFill>
                        <a:srgbClr val="B2B2B2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561" name="Line 44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192" y="3109"/>
                      <a:ext cx="232" cy="24"/>
                    </a:xfrm>
                    <a:prstGeom prst="line">
                      <a:avLst/>
                    </a:prstGeom>
                    <a:noFill/>
                    <a:ln w="12600">
                      <a:solidFill>
                        <a:srgbClr val="B2B2B2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pt-BR"/>
                    </a:p>
                  </p:txBody>
                </p:sp>
              </p:grpSp>
            </p:grpSp>
            <p:grpSp>
              <p:nvGrpSpPr>
                <p:cNvPr id="5562" name="Group 442"/>
                <p:cNvGrpSpPr>
                  <a:grpSpLocks/>
                </p:cNvGrpSpPr>
                <p:nvPr/>
              </p:nvGrpSpPr>
              <p:grpSpPr bwMode="auto">
                <a:xfrm>
                  <a:off x="3427" y="3113"/>
                  <a:ext cx="32" cy="34"/>
                  <a:chOff x="3427" y="3113"/>
                  <a:chExt cx="32" cy="34"/>
                </a:xfrm>
              </p:grpSpPr>
              <p:sp>
                <p:nvSpPr>
                  <p:cNvPr id="5563" name="Line 44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427" y="3132"/>
                    <a:ext cx="17" cy="17"/>
                  </a:xfrm>
                  <a:prstGeom prst="line">
                    <a:avLst/>
                  </a:prstGeom>
                  <a:noFill/>
                  <a:ln w="12600">
                    <a:solidFill>
                      <a:srgbClr val="B2B2B2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  <p:sp>
                <p:nvSpPr>
                  <p:cNvPr id="5564" name="Line 44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444" y="3112"/>
                    <a:ext cx="16" cy="22"/>
                  </a:xfrm>
                  <a:prstGeom prst="line">
                    <a:avLst/>
                  </a:prstGeom>
                  <a:noFill/>
                  <a:ln w="12600">
                    <a:solidFill>
                      <a:srgbClr val="B2B2B2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</p:grpSp>
          </p:grpSp>
        </p:grpSp>
      </p:grpSp>
      <p:sp>
        <p:nvSpPr>
          <p:cNvPr id="5565" name="Line 445"/>
          <p:cNvSpPr>
            <a:spLocks noChangeShapeType="1"/>
          </p:cNvSpPr>
          <p:nvPr/>
        </p:nvSpPr>
        <p:spPr bwMode="auto">
          <a:xfrm>
            <a:off x="4900613" y="5172075"/>
            <a:ext cx="1587" cy="514350"/>
          </a:xfrm>
          <a:prstGeom prst="line">
            <a:avLst/>
          </a:prstGeom>
          <a:noFill/>
          <a:ln w="50760">
            <a:solidFill>
              <a:srgbClr val="919191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5566" name="Group 446"/>
          <p:cNvGrpSpPr>
            <a:grpSpLocks/>
          </p:cNvGrpSpPr>
          <p:nvPr/>
        </p:nvGrpSpPr>
        <p:grpSpPr bwMode="auto">
          <a:xfrm>
            <a:off x="3633788" y="5483225"/>
            <a:ext cx="2287587" cy="1184275"/>
            <a:chOff x="2289" y="3454"/>
            <a:chExt cx="1441" cy="746"/>
          </a:xfrm>
        </p:grpSpPr>
        <p:sp>
          <p:nvSpPr>
            <p:cNvPr id="5567" name="AutoShape 447"/>
            <p:cNvSpPr>
              <a:spLocks noChangeArrowheads="1"/>
            </p:cNvSpPr>
            <p:nvPr/>
          </p:nvSpPr>
          <p:spPr bwMode="auto">
            <a:xfrm>
              <a:off x="3179" y="3473"/>
              <a:ext cx="114" cy="404"/>
            </a:xfrm>
            <a:custGeom>
              <a:avLst/>
              <a:gdLst>
                <a:gd name="T0" fmla="*/ 0 w 114"/>
                <a:gd name="T1" fmla="*/ 14 h 404"/>
                <a:gd name="T2" fmla="*/ 0 w 114"/>
                <a:gd name="T3" fmla="*/ 403 h 404"/>
                <a:gd name="T4" fmla="*/ 112 w 114"/>
                <a:gd name="T5" fmla="*/ 390 h 404"/>
                <a:gd name="T6" fmla="*/ 113 w 114"/>
                <a:gd name="T7" fmla="*/ 0 h 404"/>
                <a:gd name="T8" fmla="*/ 0 w 114"/>
                <a:gd name="T9" fmla="*/ 14 h 404"/>
                <a:gd name="T10" fmla="*/ 0 w 114"/>
                <a:gd name="T11" fmla="*/ 0 h 404"/>
                <a:gd name="T12" fmla="*/ 114 w 114"/>
                <a:gd name="T13" fmla="*/ 404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14" h="404">
                  <a:moveTo>
                    <a:pt x="0" y="14"/>
                  </a:moveTo>
                  <a:lnTo>
                    <a:pt x="0" y="403"/>
                  </a:lnTo>
                  <a:lnTo>
                    <a:pt x="112" y="390"/>
                  </a:lnTo>
                  <a:lnTo>
                    <a:pt x="113" y="0"/>
                  </a:lnTo>
                  <a:lnTo>
                    <a:pt x="0" y="14"/>
                  </a:lnTo>
                </a:path>
              </a:pathLst>
            </a:custGeom>
            <a:solidFill>
              <a:srgbClr val="A0A0A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68" name="AutoShape 448"/>
            <p:cNvSpPr>
              <a:spLocks noChangeArrowheads="1"/>
            </p:cNvSpPr>
            <p:nvPr/>
          </p:nvSpPr>
          <p:spPr bwMode="auto">
            <a:xfrm>
              <a:off x="3071" y="3466"/>
              <a:ext cx="109" cy="411"/>
            </a:xfrm>
            <a:custGeom>
              <a:avLst/>
              <a:gdLst>
                <a:gd name="T0" fmla="*/ 108 w 109"/>
                <a:gd name="T1" fmla="*/ 22 h 411"/>
                <a:gd name="T2" fmla="*/ 108 w 109"/>
                <a:gd name="T3" fmla="*/ 410 h 411"/>
                <a:gd name="T4" fmla="*/ 0 w 109"/>
                <a:gd name="T5" fmla="*/ 367 h 411"/>
                <a:gd name="T6" fmla="*/ 0 w 109"/>
                <a:gd name="T7" fmla="*/ 0 h 411"/>
                <a:gd name="T8" fmla="*/ 108 w 109"/>
                <a:gd name="T9" fmla="*/ 22 h 411"/>
                <a:gd name="T10" fmla="*/ 0 w 109"/>
                <a:gd name="T11" fmla="*/ 0 h 411"/>
                <a:gd name="T12" fmla="*/ 109 w 109"/>
                <a:gd name="T13" fmla="*/ 411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09" h="411">
                  <a:moveTo>
                    <a:pt x="108" y="22"/>
                  </a:moveTo>
                  <a:lnTo>
                    <a:pt x="108" y="410"/>
                  </a:lnTo>
                  <a:lnTo>
                    <a:pt x="0" y="367"/>
                  </a:lnTo>
                  <a:lnTo>
                    <a:pt x="0" y="0"/>
                  </a:lnTo>
                  <a:lnTo>
                    <a:pt x="108" y="22"/>
                  </a:lnTo>
                </a:path>
              </a:pathLst>
            </a:custGeom>
            <a:solidFill>
              <a:srgbClr val="60606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69" name="AutoShape 449"/>
            <p:cNvSpPr>
              <a:spLocks noChangeArrowheads="1"/>
            </p:cNvSpPr>
            <p:nvPr/>
          </p:nvSpPr>
          <p:spPr bwMode="auto">
            <a:xfrm>
              <a:off x="3061" y="3454"/>
              <a:ext cx="231" cy="34"/>
            </a:xfrm>
            <a:custGeom>
              <a:avLst/>
              <a:gdLst>
                <a:gd name="T0" fmla="*/ 0 w 231"/>
                <a:gd name="T1" fmla="*/ 13 h 34"/>
                <a:gd name="T2" fmla="*/ 118 w 231"/>
                <a:gd name="T3" fmla="*/ 33 h 34"/>
                <a:gd name="T4" fmla="*/ 230 w 231"/>
                <a:gd name="T5" fmla="*/ 20 h 34"/>
                <a:gd name="T6" fmla="*/ 115 w 231"/>
                <a:gd name="T7" fmla="*/ 0 h 34"/>
                <a:gd name="T8" fmla="*/ 0 w 231"/>
                <a:gd name="T9" fmla="*/ 13 h 34"/>
                <a:gd name="T10" fmla="*/ 0 w 231"/>
                <a:gd name="T11" fmla="*/ 0 h 34"/>
                <a:gd name="T12" fmla="*/ 231 w 231"/>
                <a:gd name="T13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231" h="34">
                  <a:moveTo>
                    <a:pt x="0" y="13"/>
                  </a:moveTo>
                  <a:lnTo>
                    <a:pt x="118" y="33"/>
                  </a:lnTo>
                  <a:lnTo>
                    <a:pt x="230" y="20"/>
                  </a:lnTo>
                  <a:lnTo>
                    <a:pt x="115" y="0"/>
                  </a:lnTo>
                  <a:lnTo>
                    <a:pt x="0" y="13"/>
                  </a:lnTo>
                </a:path>
              </a:pathLst>
            </a:custGeom>
            <a:solidFill>
              <a:srgbClr val="40404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70" name="AutoShape 450"/>
            <p:cNvSpPr>
              <a:spLocks noChangeArrowheads="1"/>
            </p:cNvSpPr>
            <p:nvPr/>
          </p:nvSpPr>
          <p:spPr bwMode="auto">
            <a:xfrm>
              <a:off x="3193" y="3490"/>
              <a:ext cx="84" cy="98"/>
            </a:xfrm>
            <a:custGeom>
              <a:avLst/>
              <a:gdLst>
                <a:gd name="T0" fmla="*/ 0 w 84"/>
                <a:gd name="T1" fmla="*/ 10 h 98"/>
                <a:gd name="T2" fmla="*/ 0 w 84"/>
                <a:gd name="T3" fmla="*/ 97 h 98"/>
                <a:gd name="T4" fmla="*/ 83 w 84"/>
                <a:gd name="T5" fmla="*/ 87 h 98"/>
                <a:gd name="T6" fmla="*/ 83 w 84"/>
                <a:gd name="T7" fmla="*/ 0 h 98"/>
                <a:gd name="T8" fmla="*/ 0 w 84"/>
                <a:gd name="T9" fmla="*/ 10 h 98"/>
                <a:gd name="T10" fmla="*/ 0 w 84"/>
                <a:gd name="T11" fmla="*/ 0 h 98"/>
                <a:gd name="T12" fmla="*/ 84 w 84"/>
                <a:gd name="T13" fmla="*/ 98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84" h="98">
                  <a:moveTo>
                    <a:pt x="0" y="10"/>
                  </a:moveTo>
                  <a:lnTo>
                    <a:pt x="0" y="97"/>
                  </a:lnTo>
                  <a:lnTo>
                    <a:pt x="83" y="87"/>
                  </a:lnTo>
                  <a:lnTo>
                    <a:pt x="83" y="0"/>
                  </a:lnTo>
                  <a:lnTo>
                    <a:pt x="0" y="10"/>
                  </a:lnTo>
                </a:path>
              </a:pathLst>
            </a:custGeom>
            <a:solidFill>
              <a:srgbClr val="404040"/>
            </a:solidFill>
            <a:ln w="126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71" name="AutoShape 451"/>
            <p:cNvSpPr>
              <a:spLocks noChangeArrowheads="1"/>
            </p:cNvSpPr>
            <p:nvPr/>
          </p:nvSpPr>
          <p:spPr bwMode="auto">
            <a:xfrm>
              <a:off x="3055" y="3486"/>
              <a:ext cx="109" cy="404"/>
            </a:xfrm>
            <a:custGeom>
              <a:avLst/>
              <a:gdLst>
                <a:gd name="T0" fmla="*/ 0 w 109"/>
                <a:gd name="T1" fmla="*/ 14 h 404"/>
                <a:gd name="T2" fmla="*/ 0 w 109"/>
                <a:gd name="T3" fmla="*/ 403 h 404"/>
                <a:gd name="T4" fmla="*/ 108 w 109"/>
                <a:gd name="T5" fmla="*/ 381 h 404"/>
                <a:gd name="T6" fmla="*/ 108 w 109"/>
                <a:gd name="T7" fmla="*/ 0 h 404"/>
                <a:gd name="T8" fmla="*/ 0 w 109"/>
                <a:gd name="T9" fmla="*/ 14 h 404"/>
                <a:gd name="T10" fmla="*/ 0 w 109"/>
                <a:gd name="T11" fmla="*/ 0 h 404"/>
                <a:gd name="T12" fmla="*/ 109 w 109"/>
                <a:gd name="T13" fmla="*/ 404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09" h="404">
                  <a:moveTo>
                    <a:pt x="0" y="14"/>
                  </a:moveTo>
                  <a:lnTo>
                    <a:pt x="0" y="403"/>
                  </a:lnTo>
                  <a:lnTo>
                    <a:pt x="108" y="381"/>
                  </a:lnTo>
                  <a:lnTo>
                    <a:pt x="108" y="0"/>
                  </a:lnTo>
                  <a:lnTo>
                    <a:pt x="0" y="14"/>
                  </a:lnTo>
                </a:path>
              </a:pathLst>
            </a:custGeom>
            <a:solidFill>
              <a:srgbClr val="A0A0A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72" name="AutoShape 452"/>
            <p:cNvSpPr>
              <a:spLocks noChangeArrowheads="1"/>
            </p:cNvSpPr>
            <p:nvPr/>
          </p:nvSpPr>
          <p:spPr bwMode="auto">
            <a:xfrm>
              <a:off x="2947" y="3487"/>
              <a:ext cx="109" cy="403"/>
            </a:xfrm>
            <a:custGeom>
              <a:avLst/>
              <a:gdLst>
                <a:gd name="T0" fmla="*/ 108 w 109"/>
                <a:gd name="T1" fmla="*/ 13 h 403"/>
                <a:gd name="T2" fmla="*/ 108 w 109"/>
                <a:gd name="T3" fmla="*/ 402 h 403"/>
                <a:gd name="T4" fmla="*/ 0 w 109"/>
                <a:gd name="T5" fmla="*/ 359 h 403"/>
                <a:gd name="T6" fmla="*/ 0 w 109"/>
                <a:gd name="T7" fmla="*/ 0 h 403"/>
                <a:gd name="T8" fmla="*/ 108 w 109"/>
                <a:gd name="T9" fmla="*/ 13 h 403"/>
                <a:gd name="T10" fmla="*/ 0 w 109"/>
                <a:gd name="T11" fmla="*/ 0 h 403"/>
                <a:gd name="T12" fmla="*/ 109 w 109"/>
                <a:gd name="T13" fmla="*/ 403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09" h="403">
                  <a:moveTo>
                    <a:pt x="108" y="13"/>
                  </a:moveTo>
                  <a:lnTo>
                    <a:pt x="108" y="402"/>
                  </a:lnTo>
                  <a:lnTo>
                    <a:pt x="0" y="359"/>
                  </a:lnTo>
                  <a:lnTo>
                    <a:pt x="0" y="0"/>
                  </a:lnTo>
                  <a:lnTo>
                    <a:pt x="108" y="13"/>
                  </a:lnTo>
                </a:path>
              </a:pathLst>
            </a:custGeom>
            <a:solidFill>
              <a:srgbClr val="60606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73" name="AutoShape 453"/>
            <p:cNvSpPr>
              <a:spLocks noChangeArrowheads="1"/>
            </p:cNvSpPr>
            <p:nvPr/>
          </p:nvSpPr>
          <p:spPr bwMode="auto">
            <a:xfrm>
              <a:off x="2925" y="3465"/>
              <a:ext cx="243" cy="36"/>
            </a:xfrm>
            <a:custGeom>
              <a:avLst/>
              <a:gdLst>
                <a:gd name="T0" fmla="*/ 0 w 243"/>
                <a:gd name="T1" fmla="*/ 13 h 36"/>
                <a:gd name="T2" fmla="*/ 130 w 243"/>
                <a:gd name="T3" fmla="*/ 35 h 36"/>
                <a:gd name="T4" fmla="*/ 242 w 243"/>
                <a:gd name="T5" fmla="*/ 21 h 36"/>
                <a:gd name="T6" fmla="*/ 119 w 243"/>
                <a:gd name="T7" fmla="*/ 0 h 36"/>
                <a:gd name="T8" fmla="*/ 0 w 243"/>
                <a:gd name="T9" fmla="*/ 13 h 36"/>
                <a:gd name="T10" fmla="*/ 0 w 243"/>
                <a:gd name="T11" fmla="*/ 0 h 36"/>
                <a:gd name="T12" fmla="*/ 243 w 243"/>
                <a:gd name="T13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243" h="36">
                  <a:moveTo>
                    <a:pt x="0" y="13"/>
                  </a:moveTo>
                  <a:lnTo>
                    <a:pt x="130" y="35"/>
                  </a:lnTo>
                  <a:lnTo>
                    <a:pt x="242" y="21"/>
                  </a:lnTo>
                  <a:lnTo>
                    <a:pt x="119" y="0"/>
                  </a:lnTo>
                  <a:lnTo>
                    <a:pt x="0" y="13"/>
                  </a:lnTo>
                </a:path>
              </a:pathLst>
            </a:custGeom>
            <a:solidFill>
              <a:srgbClr val="40404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74" name="AutoShape 454"/>
            <p:cNvSpPr>
              <a:spLocks noChangeArrowheads="1"/>
            </p:cNvSpPr>
            <p:nvPr/>
          </p:nvSpPr>
          <p:spPr bwMode="auto">
            <a:xfrm>
              <a:off x="2925" y="3477"/>
              <a:ext cx="131" cy="141"/>
            </a:xfrm>
            <a:custGeom>
              <a:avLst/>
              <a:gdLst>
                <a:gd name="T0" fmla="*/ 130 w 131"/>
                <a:gd name="T1" fmla="*/ 23 h 141"/>
                <a:gd name="T2" fmla="*/ 0 w 131"/>
                <a:gd name="T3" fmla="*/ 0 h 141"/>
                <a:gd name="T4" fmla="*/ 0 w 131"/>
                <a:gd name="T5" fmla="*/ 109 h 141"/>
                <a:gd name="T6" fmla="*/ 130 w 131"/>
                <a:gd name="T7" fmla="*/ 140 h 141"/>
                <a:gd name="T8" fmla="*/ 130 w 131"/>
                <a:gd name="T9" fmla="*/ 23 h 141"/>
                <a:gd name="T10" fmla="*/ 0 w 131"/>
                <a:gd name="T11" fmla="*/ 0 h 141"/>
                <a:gd name="T12" fmla="*/ 131 w 131"/>
                <a:gd name="T13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31" h="141">
                  <a:moveTo>
                    <a:pt x="130" y="23"/>
                  </a:moveTo>
                  <a:lnTo>
                    <a:pt x="0" y="0"/>
                  </a:lnTo>
                  <a:lnTo>
                    <a:pt x="0" y="109"/>
                  </a:lnTo>
                  <a:lnTo>
                    <a:pt x="130" y="140"/>
                  </a:lnTo>
                  <a:lnTo>
                    <a:pt x="130" y="23"/>
                  </a:lnTo>
                </a:path>
              </a:pathLst>
            </a:custGeom>
            <a:solidFill>
              <a:srgbClr val="60606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75" name="AutoShape 455"/>
            <p:cNvSpPr>
              <a:spLocks noChangeArrowheads="1"/>
            </p:cNvSpPr>
            <p:nvPr/>
          </p:nvSpPr>
          <p:spPr bwMode="auto">
            <a:xfrm>
              <a:off x="3055" y="3485"/>
              <a:ext cx="113" cy="133"/>
            </a:xfrm>
            <a:custGeom>
              <a:avLst/>
              <a:gdLst>
                <a:gd name="T0" fmla="*/ 0 w 113"/>
                <a:gd name="T1" fmla="*/ 14 h 133"/>
                <a:gd name="T2" fmla="*/ 112 w 113"/>
                <a:gd name="T3" fmla="*/ 0 h 133"/>
                <a:gd name="T4" fmla="*/ 112 w 113"/>
                <a:gd name="T5" fmla="*/ 106 h 133"/>
                <a:gd name="T6" fmla="*/ 0 w 113"/>
                <a:gd name="T7" fmla="*/ 132 h 133"/>
                <a:gd name="T8" fmla="*/ 0 w 113"/>
                <a:gd name="T9" fmla="*/ 14 h 133"/>
                <a:gd name="T10" fmla="*/ 0 w 113"/>
                <a:gd name="T11" fmla="*/ 0 h 133"/>
                <a:gd name="T12" fmla="*/ 113 w 113"/>
                <a:gd name="T13" fmla="*/ 133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13" h="133">
                  <a:moveTo>
                    <a:pt x="0" y="14"/>
                  </a:moveTo>
                  <a:lnTo>
                    <a:pt x="112" y="0"/>
                  </a:lnTo>
                  <a:lnTo>
                    <a:pt x="112" y="106"/>
                  </a:lnTo>
                  <a:lnTo>
                    <a:pt x="0" y="132"/>
                  </a:lnTo>
                  <a:lnTo>
                    <a:pt x="0" y="14"/>
                  </a:lnTo>
                </a:path>
              </a:pathLst>
            </a:custGeom>
            <a:solidFill>
              <a:srgbClr val="A0A0A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76" name="Oval 456"/>
            <p:cNvSpPr>
              <a:spLocks noChangeArrowheads="1"/>
            </p:cNvSpPr>
            <p:nvPr/>
          </p:nvSpPr>
          <p:spPr bwMode="auto">
            <a:xfrm>
              <a:off x="3110" y="3502"/>
              <a:ext cx="41" cy="56"/>
            </a:xfrm>
            <a:prstGeom prst="ellipse">
              <a:avLst/>
            </a:prstGeom>
            <a:solidFill>
              <a:srgbClr val="8080A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77" name="Oval 457"/>
            <p:cNvSpPr>
              <a:spLocks noChangeArrowheads="1"/>
            </p:cNvSpPr>
            <p:nvPr/>
          </p:nvSpPr>
          <p:spPr bwMode="auto">
            <a:xfrm>
              <a:off x="3114" y="3503"/>
              <a:ext cx="42" cy="57"/>
            </a:xfrm>
            <a:prstGeom prst="ellipse">
              <a:avLst/>
            </a:prstGeom>
            <a:solidFill>
              <a:srgbClr val="E0E0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78" name="Oval 458"/>
            <p:cNvSpPr>
              <a:spLocks noChangeArrowheads="1"/>
            </p:cNvSpPr>
            <p:nvPr/>
          </p:nvSpPr>
          <p:spPr bwMode="auto">
            <a:xfrm>
              <a:off x="3122" y="3512"/>
              <a:ext cx="26" cy="38"/>
            </a:xfrm>
            <a:prstGeom prst="ellipse">
              <a:avLst/>
            </a:prstGeom>
            <a:solidFill>
              <a:srgbClr val="C0C0E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79" name="AutoShape 459"/>
            <p:cNvSpPr>
              <a:spLocks noChangeArrowheads="1"/>
            </p:cNvSpPr>
            <p:nvPr/>
          </p:nvSpPr>
          <p:spPr bwMode="auto">
            <a:xfrm>
              <a:off x="3123" y="3514"/>
              <a:ext cx="13" cy="23"/>
            </a:xfrm>
            <a:custGeom>
              <a:avLst/>
              <a:gdLst>
                <a:gd name="T0" fmla="*/ 0 w 21600"/>
                <a:gd name="T1" fmla="*/ 0 h 28124"/>
                <a:gd name="T2" fmla="*/ 0 w 21600"/>
                <a:gd name="T3" fmla="*/ 0 h 28124"/>
                <a:gd name="T4" fmla="*/ 0 w 21600"/>
                <a:gd name="T5" fmla="*/ 0 h 28124"/>
                <a:gd name="T6" fmla="*/ 0 w 21600"/>
                <a:gd name="T7" fmla="*/ 0 h 28124"/>
                <a:gd name="T8" fmla="*/ 21600 w 21600"/>
                <a:gd name="T9" fmla="*/ 28124 h 28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T6" t="T7" r="T8" b="T9"/>
              <a:pathLst>
                <a:path w="21600" h="28124" fill="none" extrusionOk="0">
                  <a:moveTo>
                    <a:pt x="1030" y="28124"/>
                  </a:moveTo>
                  <a:cubicBezTo>
                    <a:pt x="347" y="25993"/>
                    <a:pt x="0" y="23768"/>
                    <a:pt x="0" y="21531"/>
                  </a:cubicBezTo>
                  <a:cubicBezTo>
                    <a:pt x="-1" y="10269"/>
                    <a:pt x="8652" y="897"/>
                    <a:pt x="19877" y="-1"/>
                  </a:cubicBezTo>
                </a:path>
                <a:path w="21600" h="28124" stroke="0" extrusionOk="0">
                  <a:moveTo>
                    <a:pt x="1030" y="28124"/>
                  </a:moveTo>
                  <a:cubicBezTo>
                    <a:pt x="347" y="25993"/>
                    <a:pt x="0" y="23768"/>
                    <a:pt x="0" y="21531"/>
                  </a:cubicBezTo>
                  <a:cubicBezTo>
                    <a:pt x="-1" y="10269"/>
                    <a:pt x="8652" y="897"/>
                    <a:pt x="19877" y="-1"/>
                  </a:cubicBezTo>
                  <a:lnTo>
                    <a:pt x="21600" y="21531"/>
                  </a:lnTo>
                  <a:close/>
                </a:path>
              </a:pathLst>
            </a:custGeom>
            <a:solidFill>
              <a:srgbClr val="60608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80" name="AutoShape 460"/>
            <p:cNvSpPr>
              <a:spLocks noChangeArrowheads="1"/>
            </p:cNvSpPr>
            <p:nvPr/>
          </p:nvSpPr>
          <p:spPr bwMode="auto">
            <a:xfrm>
              <a:off x="3135" y="3525"/>
              <a:ext cx="15" cy="26"/>
            </a:xfrm>
            <a:custGeom>
              <a:avLst/>
              <a:gdLst>
                <a:gd name="T0" fmla="*/ 0 w 23240"/>
                <a:gd name="T1" fmla="*/ 0 h 30060"/>
                <a:gd name="T2" fmla="*/ 0 w 23240"/>
                <a:gd name="T3" fmla="*/ 0 h 30060"/>
                <a:gd name="T4" fmla="*/ 0 w 23240"/>
                <a:gd name="T5" fmla="*/ 0 h 30060"/>
                <a:gd name="T6" fmla="*/ 0 w 23240"/>
                <a:gd name="T7" fmla="*/ 0 h 30060"/>
                <a:gd name="T8" fmla="*/ 23240 w 23240"/>
                <a:gd name="T9" fmla="*/ 30060 h 300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T6" t="T7" r="T8" b="T9"/>
              <a:pathLst>
                <a:path w="23240" h="30060" fill="none" extrusionOk="0">
                  <a:moveTo>
                    <a:pt x="21514" y="-1"/>
                  </a:moveTo>
                  <a:cubicBezTo>
                    <a:pt x="22653" y="2675"/>
                    <a:pt x="23240" y="5552"/>
                    <a:pt x="23240" y="8460"/>
                  </a:cubicBezTo>
                  <a:cubicBezTo>
                    <a:pt x="23240" y="20389"/>
                    <a:pt x="13569" y="30060"/>
                    <a:pt x="1640" y="30060"/>
                  </a:cubicBezTo>
                  <a:cubicBezTo>
                    <a:pt x="1092" y="30060"/>
                    <a:pt x="545" y="30039"/>
                    <a:pt x="0" y="29997"/>
                  </a:cubicBezTo>
                </a:path>
                <a:path w="23240" h="30060" stroke="0" extrusionOk="0">
                  <a:moveTo>
                    <a:pt x="21514" y="-1"/>
                  </a:moveTo>
                  <a:cubicBezTo>
                    <a:pt x="22653" y="2675"/>
                    <a:pt x="23240" y="5552"/>
                    <a:pt x="23240" y="8460"/>
                  </a:cubicBezTo>
                  <a:cubicBezTo>
                    <a:pt x="23240" y="20389"/>
                    <a:pt x="13569" y="30060"/>
                    <a:pt x="1640" y="30060"/>
                  </a:cubicBezTo>
                  <a:cubicBezTo>
                    <a:pt x="1092" y="30060"/>
                    <a:pt x="545" y="30039"/>
                    <a:pt x="0" y="29997"/>
                  </a:cubicBezTo>
                  <a:lnTo>
                    <a:pt x="1640" y="8460"/>
                  </a:lnTo>
                  <a:close/>
                </a:path>
              </a:pathLst>
            </a:custGeom>
            <a:solidFill>
              <a:srgbClr val="8080A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81" name="Oval 461"/>
            <p:cNvSpPr>
              <a:spLocks noChangeArrowheads="1"/>
            </p:cNvSpPr>
            <p:nvPr/>
          </p:nvSpPr>
          <p:spPr bwMode="auto">
            <a:xfrm>
              <a:off x="3059" y="3512"/>
              <a:ext cx="41" cy="58"/>
            </a:xfrm>
            <a:prstGeom prst="ellipse">
              <a:avLst/>
            </a:prstGeom>
            <a:solidFill>
              <a:srgbClr val="8080A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82" name="Oval 462"/>
            <p:cNvSpPr>
              <a:spLocks noChangeArrowheads="1"/>
            </p:cNvSpPr>
            <p:nvPr/>
          </p:nvSpPr>
          <p:spPr bwMode="auto">
            <a:xfrm>
              <a:off x="3063" y="3513"/>
              <a:ext cx="41" cy="58"/>
            </a:xfrm>
            <a:prstGeom prst="ellipse">
              <a:avLst/>
            </a:prstGeom>
            <a:solidFill>
              <a:srgbClr val="E0E0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83" name="Oval 463"/>
            <p:cNvSpPr>
              <a:spLocks noChangeArrowheads="1"/>
            </p:cNvSpPr>
            <p:nvPr/>
          </p:nvSpPr>
          <p:spPr bwMode="auto">
            <a:xfrm>
              <a:off x="3070" y="3523"/>
              <a:ext cx="26" cy="38"/>
            </a:xfrm>
            <a:prstGeom prst="ellipse">
              <a:avLst/>
            </a:prstGeom>
            <a:solidFill>
              <a:srgbClr val="C0C0E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84" name="AutoShape 464"/>
            <p:cNvSpPr>
              <a:spLocks noChangeArrowheads="1"/>
            </p:cNvSpPr>
            <p:nvPr/>
          </p:nvSpPr>
          <p:spPr bwMode="auto">
            <a:xfrm>
              <a:off x="3071" y="3525"/>
              <a:ext cx="13" cy="23"/>
            </a:xfrm>
            <a:custGeom>
              <a:avLst/>
              <a:gdLst>
                <a:gd name="T0" fmla="*/ 0 w 21600"/>
                <a:gd name="T1" fmla="*/ 0 h 28363"/>
                <a:gd name="T2" fmla="*/ 0 w 21600"/>
                <a:gd name="T3" fmla="*/ 0 h 28363"/>
                <a:gd name="T4" fmla="*/ 0 w 21600"/>
                <a:gd name="T5" fmla="*/ 0 h 28363"/>
                <a:gd name="T6" fmla="*/ 0 w 21600"/>
                <a:gd name="T7" fmla="*/ 0 h 28363"/>
                <a:gd name="T8" fmla="*/ 21600 w 21600"/>
                <a:gd name="T9" fmla="*/ 28363 h 28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T6" t="T7" r="T8" b="T9"/>
              <a:pathLst>
                <a:path w="21600" h="28363" fill="none" extrusionOk="0">
                  <a:moveTo>
                    <a:pt x="1086" y="28362"/>
                  </a:moveTo>
                  <a:cubicBezTo>
                    <a:pt x="366" y="26180"/>
                    <a:pt x="0" y="23897"/>
                    <a:pt x="0" y="21600"/>
                  </a:cubicBezTo>
                  <a:cubicBezTo>
                    <a:pt x="-1" y="9670"/>
                    <a:pt x="9670" y="0"/>
                    <a:pt x="21599" y="0"/>
                  </a:cubicBezTo>
                </a:path>
                <a:path w="21600" h="28363" stroke="0" extrusionOk="0">
                  <a:moveTo>
                    <a:pt x="1086" y="28362"/>
                  </a:moveTo>
                  <a:cubicBezTo>
                    <a:pt x="366" y="26180"/>
                    <a:pt x="0" y="23897"/>
                    <a:pt x="0" y="21600"/>
                  </a:cubicBezTo>
                  <a:cubicBezTo>
                    <a:pt x="-1" y="9670"/>
                    <a:pt x="9670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rgbClr val="60608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85" name="AutoShape 465"/>
            <p:cNvSpPr>
              <a:spLocks noChangeArrowheads="1"/>
            </p:cNvSpPr>
            <p:nvPr/>
          </p:nvSpPr>
          <p:spPr bwMode="auto">
            <a:xfrm>
              <a:off x="3083" y="3536"/>
              <a:ext cx="13" cy="26"/>
            </a:xfrm>
            <a:custGeom>
              <a:avLst/>
              <a:gdLst>
                <a:gd name="T0" fmla="*/ 0 w 21600"/>
                <a:gd name="T1" fmla="*/ 0 h 29792"/>
                <a:gd name="T2" fmla="*/ 0 w 21600"/>
                <a:gd name="T3" fmla="*/ 0 h 29792"/>
                <a:gd name="T4" fmla="*/ 0 w 21600"/>
                <a:gd name="T5" fmla="*/ 0 h 29792"/>
                <a:gd name="T6" fmla="*/ 0 w 21600"/>
                <a:gd name="T7" fmla="*/ 0 h 29792"/>
                <a:gd name="T8" fmla="*/ 21600 w 21600"/>
                <a:gd name="T9" fmla="*/ 29792 h 297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T6" t="T7" r="T8" b="T9"/>
              <a:pathLst>
                <a:path w="21600" h="29792" fill="none" extrusionOk="0">
                  <a:moveTo>
                    <a:pt x="19986" y="-1"/>
                  </a:moveTo>
                  <a:cubicBezTo>
                    <a:pt x="21051" y="2599"/>
                    <a:pt x="21600" y="5382"/>
                    <a:pt x="21600" y="8192"/>
                  </a:cubicBezTo>
                  <a:cubicBezTo>
                    <a:pt x="21600" y="20121"/>
                    <a:pt x="11929" y="29791"/>
                    <a:pt x="0" y="29792"/>
                  </a:cubicBezTo>
                </a:path>
                <a:path w="21600" h="29792" stroke="0" extrusionOk="0">
                  <a:moveTo>
                    <a:pt x="19986" y="-1"/>
                  </a:moveTo>
                  <a:cubicBezTo>
                    <a:pt x="21051" y="2599"/>
                    <a:pt x="21600" y="5382"/>
                    <a:pt x="21600" y="8192"/>
                  </a:cubicBezTo>
                  <a:cubicBezTo>
                    <a:pt x="21600" y="20121"/>
                    <a:pt x="11929" y="29791"/>
                    <a:pt x="0" y="29792"/>
                  </a:cubicBezTo>
                  <a:lnTo>
                    <a:pt x="0" y="8192"/>
                  </a:lnTo>
                  <a:close/>
                </a:path>
              </a:pathLst>
            </a:custGeom>
            <a:solidFill>
              <a:srgbClr val="8080A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86" name="AutoShape 466"/>
            <p:cNvSpPr>
              <a:spLocks noChangeArrowheads="1"/>
            </p:cNvSpPr>
            <p:nvPr/>
          </p:nvSpPr>
          <p:spPr bwMode="auto">
            <a:xfrm>
              <a:off x="3067" y="3594"/>
              <a:ext cx="85" cy="45"/>
            </a:xfrm>
            <a:custGeom>
              <a:avLst/>
              <a:gdLst>
                <a:gd name="T0" fmla="*/ 0 w 85"/>
                <a:gd name="T1" fmla="*/ 20 h 45"/>
                <a:gd name="T2" fmla="*/ 84 w 85"/>
                <a:gd name="T3" fmla="*/ 0 h 45"/>
                <a:gd name="T4" fmla="*/ 84 w 85"/>
                <a:gd name="T5" fmla="*/ 24 h 45"/>
                <a:gd name="T6" fmla="*/ 0 w 85"/>
                <a:gd name="T7" fmla="*/ 44 h 45"/>
                <a:gd name="T8" fmla="*/ 0 w 85"/>
                <a:gd name="T9" fmla="*/ 20 h 45"/>
                <a:gd name="T10" fmla="*/ 0 w 85"/>
                <a:gd name="T11" fmla="*/ 0 h 45"/>
                <a:gd name="T12" fmla="*/ 85 w 85"/>
                <a:gd name="T13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85" h="45">
                  <a:moveTo>
                    <a:pt x="0" y="20"/>
                  </a:moveTo>
                  <a:lnTo>
                    <a:pt x="84" y="0"/>
                  </a:lnTo>
                  <a:lnTo>
                    <a:pt x="84" y="24"/>
                  </a:lnTo>
                  <a:lnTo>
                    <a:pt x="0" y="44"/>
                  </a:lnTo>
                  <a:lnTo>
                    <a:pt x="0" y="20"/>
                  </a:lnTo>
                </a:path>
              </a:pathLst>
            </a:custGeom>
            <a:solidFill>
              <a:srgbClr val="40404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87" name="AutoShape 467"/>
            <p:cNvSpPr>
              <a:spLocks noChangeArrowheads="1"/>
            </p:cNvSpPr>
            <p:nvPr/>
          </p:nvSpPr>
          <p:spPr bwMode="auto">
            <a:xfrm>
              <a:off x="3072" y="3599"/>
              <a:ext cx="69" cy="22"/>
            </a:xfrm>
            <a:custGeom>
              <a:avLst/>
              <a:gdLst>
                <a:gd name="T0" fmla="*/ 0 w 69"/>
                <a:gd name="T1" fmla="*/ 14 h 22"/>
                <a:gd name="T2" fmla="*/ 0 w 69"/>
                <a:gd name="T3" fmla="*/ 21 h 22"/>
                <a:gd name="T4" fmla="*/ 68 w 69"/>
                <a:gd name="T5" fmla="*/ 7 h 22"/>
                <a:gd name="T6" fmla="*/ 68 w 69"/>
                <a:gd name="T7" fmla="*/ 0 h 22"/>
                <a:gd name="T8" fmla="*/ 0 w 69"/>
                <a:gd name="T9" fmla="*/ 14 h 22"/>
                <a:gd name="T10" fmla="*/ 0 w 69"/>
                <a:gd name="T11" fmla="*/ 0 h 22"/>
                <a:gd name="T12" fmla="*/ 69 w 69"/>
                <a:gd name="T13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69" h="22">
                  <a:moveTo>
                    <a:pt x="0" y="14"/>
                  </a:moveTo>
                  <a:lnTo>
                    <a:pt x="0" y="21"/>
                  </a:lnTo>
                  <a:lnTo>
                    <a:pt x="68" y="7"/>
                  </a:lnTo>
                  <a:lnTo>
                    <a:pt x="68" y="0"/>
                  </a:lnTo>
                  <a:lnTo>
                    <a:pt x="0" y="14"/>
                  </a:lnTo>
                </a:path>
              </a:pathLst>
            </a:custGeom>
            <a:solidFill>
              <a:srgbClr val="FF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88" name="AutoShape 468"/>
            <p:cNvSpPr>
              <a:spLocks noChangeArrowheads="1"/>
            </p:cNvSpPr>
            <p:nvPr/>
          </p:nvSpPr>
          <p:spPr bwMode="auto">
            <a:xfrm>
              <a:off x="2624" y="3601"/>
              <a:ext cx="396" cy="372"/>
            </a:xfrm>
            <a:custGeom>
              <a:avLst/>
              <a:gdLst>
                <a:gd name="T0" fmla="*/ 0 w 396"/>
                <a:gd name="T1" fmla="*/ 0 h 372"/>
                <a:gd name="T2" fmla="*/ 395 w 396"/>
                <a:gd name="T3" fmla="*/ 73 h 372"/>
                <a:gd name="T4" fmla="*/ 357 w 396"/>
                <a:gd name="T5" fmla="*/ 133 h 372"/>
                <a:gd name="T6" fmla="*/ 335 w 396"/>
                <a:gd name="T7" fmla="*/ 209 h 372"/>
                <a:gd name="T8" fmla="*/ 334 w 396"/>
                <a:gd name="T9" fmla="*/ 371 h 372"/>
                <a:gd name="T10" fmla="*/ 0 w 396"/>
                <a:gd name="T11" fmla="*/ 203 h 372"/>
                <a:gd name="T12" fmla="*/ 0 w 396"/>
                <a:gd name="T13" fmla="*/ 0 h 372"/>
                <a:gd name="T14" fmla="*/ 0 w 396"/>
                <a:gd name="T15" fmla="*/ 0 h 372"/>
                <a:gd name="T16" fmla="*/ 396 w 396"/>
                <a:gd name="T17" fmla="*/ 372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396" h="372">
                  <a:moveTo>
                    <a:pt x="0" y="0"/>
                  </a:moveTo>
                  <a:lnTo>
                    <a:pt x="395" y="73"/>
                  </a:lnTo>
                  <a:lnTo>
                    <a:pt x="357" y="133"/>
                  </a:lnTo>
                  <a:lnTo>
                    <a:pt x="335" y="209"/>
                  </a:lnTo>
                  <a:lnTo>
                    <a:pt x="334" y="371"/>
                  </a:lnTo>
                  <a:lnTo>
                    <a:pt x="0" y="203"/>
                  </a:lnTo>
                  <a:lnTo>
                    <a:pt x="0" y="0"/>
                  </a:lnTo>
                </a:path>
              </a:pathLst>
            </a:custGeom>
            <a:solidFill>
              <a:srgbClr val="60606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89" name="AutoShape 469"/>
            <p:cNvSpPr>
              <a:spLocks noChangeArrowheads="1"/>
            </p:cNvSpPr>
            <p:nvPr/>
          </p:nvSpPr>
          <p:spPr bwMode="auto">
            <a:xfrm>
              <a:off x="2959" y="3697"/>
              <a:ext cx="223" cy="114"/>
            </a:xfrm>
            <a:custGeom>
              <a:avLst/>
              <a:gdLst>
                <a:gd name="T0" fmla="*/ 22 w 223"/>
                <a:gd name="T1" fmla="*/ 36 h 114"/>
                <a:gd name="T2" fmla="*/ 222 w 223"/>
                <a:gd name="T3" fmla="*/ 0 h 114"/>
                <a:gd name="T4" fmla="*/ 197 w 223"/>
                <a:gd name="T5" fmla="*/ 75 h 114"/>
                <a:gd name="T6" fmla="*/ 0 w 223"/>
                <a:gd name="T7" fmla="*/ 113 h 114"/>
                <a:gd name="T8" fmla="*/ 22 w 223"/>
                <a:gd name="T9" fmla="*/ 36 h 114"/>
                <a:gd name="T10" fmla="*/ 0 w 223"/>
                <a:gd name="T11" fmla="*/ 0 h 114"/>
                <a:gd name="T12" fmla="*/ 223 w 223"/>
                <a:gd name="T13" fmla="*/ 11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223" h="114">
                  <a:moveTo>
                    <a:pt x="22" y="36"/>
                  </a:moveTo>
                  <a:lnTo>
                    <a:pt x="222" y="0"/>
                  </a:lnTo>
                  <a:lnTo>
                    <a:pt x="197" y="75"/>
                  </a:lnTo>
                  <a:lnTo>
                    <a:pt x="0" y="113"/>
                  </a:lnTo>
                  <a:lnTo>
                    <a:pt x="22" y="36"/>
                  </a:lnTo>
                </a:path>
              </a:pathLst>
            </a:custGeom>
            <a:solidFill>
              <a:srgbClr val="80808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90" name="AutoShape 470"/>
            <p:cNvSpPr>
              <a:spLocks noChangeArrowheads="1"/>
            </p:cNvSpPr>
            <p:nvPr/>
          </p:nvSpPr>
          <p:spPr bwMode="auto">
            <a:xfrm>
              <a:off x="2959" y="3932"/>
              <a:ext cx="191" cy="62"/>
            </a:xfrm>
            <a:custGeom>
              <a:avLst/>
              <a:gdLst>
                <a:gd name="T0" fmla="*/ 0 w 191"/>
                <a:gd name="T1" fmla="*/ 35 h 62"/>
                <a:gd name="T2" fmla="*/ 190 w 191"/>
                <a:gd name="T3" fmla="*/ 0 h 62"/>
                <a:gd name="T4" fmla="*/ 190 w 191"/>
                <a:gd name="T5" fmla="*/ 25 h 62"/>
                <a:gd name="T6" fmla="*/ 0 w 191"/>
                <a:gd name="T7" fmla="*/ 61 h 62"/>
                <a:gd name="T8" fmla="*/ 0 w 191"/>
                <a:gd name="T9" fmla="*/ 35 h 62"/>
                <a:gd name="T10" fmla="*/ 0 w 191"/>
                <a:gd name="T11" fmla="*/ 0 h 62"/>
                <a:gd name="T12" fmla="*/ 191 w 191"/>
                <a:gd name="T13" fmla="*/ 6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91" h="62">
                  <a:moveTo>
                    <a:pt x="0" y="35"/>
                  </a:moveTo>
                  <a:lnTo>
                    <a:pt x="190" y="0"/>
                  </a:lnTo>
                  <a:lnTo>
                    <a:pt x="190" y="25"/>
                  </a:lnTo>
                  <a:lnTo>
                    <a:pt x="0" y="61"/>
                  </a:lnTo>
                  <a:lnTo>
                    <a:pt x="0" y="35"/>
                  </a:lnTo>
                </a:path>
              </a:pathLst>
            </a:custGeom>
            <a:solidFill>
              <a:srgbClr val="60606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91" name="AutoShape 471"/>
            <p:cNvSpPr>
              <a:spLocks noChangeArrowheads="1"/>
            </p:cNvSpPr>
            <p:nvPr/>
          </p:nvSpPr>
          <p:spPr bwMode="auto">
            <a:xfrm>
              <a:off x="2958" y="3773"/>
              <a:ext cx="198" cy="200"/>
            </a:xfrm>
            <a:custGeom>
              <a:avLst/>
              <a:gdLst>
                <a:gd name="T0" fmla="*/ 0 w 198"/>
                <a:gd name="T1" fmla="*/ 38 h 200"/>
                <a:gd name="T2" fmla="*/ 197 w 198"/>
                <a:gd name="T3" fmla="*/ 0 h 200"/>
                <a:gd name="T4" fmla="*/ 197 w 198"/>
                <a:gd name="T5" fmla="*/ 163 h 200"/>
                <a:gd name="T6" fmla="*/ 0 w 198"/>
                <a:gd name="T7" fmla="*/ 199 h 200"/>
                <a:gd name="T8" fmla="*/ 0 w 198"/>
                <a:gd name="T9" fmla="*/ 38 h 200"/>
                <a:gd name="T10" fmla="*/ 0 w 198"/>
                <a:gd name="T11" fmla="*/ 0 h 200"/>
                <a:gd name="T12" fmla="*/ 198 w 198"/>
                <a:gd name="T13" fmla="*/ 2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98" h="200">
                  <a:moveTo>
                    <a:pt x="0" y="38"/>
                  </a:moveTo>
                  <a:lnTo>
                    <a:pt x="197" y="0"/>
                  </a:lnTo>
                  <a:lnTo>
                    <a:pt x="197" y="163"/>
                  </a:lnTo>
                  <a:lnTo>
                    <a:pt x="0" y="199"/>
                  </a:lnTo>
                  <a:lnTo>
                    <a:pt x="0" y="38"/>
                  </a:lnTo>
                </a:path>
              </a:pathLst>
            </a:custGeom>
            <a:solidFill>
              <a:srgbClr val="A0A0A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92" name="AutoShape 472"/>
            <p:cNvSpPr>
              <a:spLocks noChangeArrowheads="1"/>
            </p:cNvSpPr>
            <p:nvPr/>
          </p:nvSpPr>
          <p:spPr bwMode="auto">
            <a:xfrm>
              <a:off x="2636" y="3802"/>
              <a:ext cx="324" cy="192"/>
            </a:xfrm>
            <a:custGeom>
              <a:avLst/>
              <a:gdLst>
                <a:gd name="T0" fmla="*/ 323 w 324"/>
                <a:gd name="T1" fmla="*/ 170 h 192"/>
                <a:gd name="T2" fmla="*/ 323 w 324"/>
                <a:gd name="T3" fmla="*/ 191 h 192"/>
                <a:gd name="T4" fmla="*/ 0 w 324"/>
                <a:gd name="T5" fmla="*/ 24 h 192"/>
                <a:gd name="T6" fmla="*/ 1 w 324"/>
                <a:gd name="T7" fmla="*/ 0 h 192"/>
                <a:gd name="T8" fmla="*/ 323 w 324"/>
                <a:gd name="T9" fmla="*/ 170 h 192"/>
                <a:gd name="T10" fmla="*/ 0 w 324"/>
                <a:gd name="T11" fmla="*/ 0 h 192"/>
                <a:gd name="T12" fmla="*/ 324 w 324"/>
                <a:gd name="T13" fmla="*/ 19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324" h="192">
                  <a:moveTo>
                    <a:pt x="323" y="170"/>
                  </a:moveTo>
                  <a:lnTo>
                    <a:pt x="323" y="191"/>
                  </a:lnTo>
                  <a:lnTo>
                    <a:pt x="0" y="24"/>
                  </a:lnTo>
                  <a:lnTo>
                    <a:pt x="1" y="0"/>
                  </a:lnTo>
                  <a:lnTo>
                    <a:pt x="323" y="170"/>
                  </a:lnTo>
                </a:path>
              </a:pathLst>
            </a:custGeom>
            <a:solidFill>
              <a:srgbClr val="40404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93" name="AutoShape 473"/>
            <p:cNvSpPr>
              <a:spLocks noChangeArrowheads="1"/>
            </p:cNvSpPr>
            <p:nvPr/>
          </p:nvSpPr>
          <p:spPr bwMode="auto">
            <a:xfrm>
              <a:off x="2626" y="3566"/>
              <a:ext cx="555" cy="168"/>
            </a:xfrm>
            <a:custGeom>
              <a:avLst/>
              <a:gdLst>
                <a:gd name="T0" fmla="*/ 0 w 555"/>
                <a:gd name="T1" fmla="*/ 35 h 168"/>
                <a:gd name="T2" fmla="*/ 189 w 555"/>
                <a:gd name="T3" fmla="*/ 0 h 168"/>
                <a:gd name="T4" fmla="*/ 544 w 555"/>
                <a:gd name="T5" fmla="*/ 89 h 168"/>
                <a:gd name="T6" fmla="*/ 554 w 555"/>
                <a:gd name="T7" fmla="*/ 132 h 168"/>
                <a:gd name="T8" fmla="*/ 356 w 555"/>
                <a:gd name="T9" fmla="*/ 167 h 168"/>
                <a:gd name="T10" fmla="*/ 347 w 555"/>
                <a:gd name="T11" fmla="*/ 123 h 168"/>
                <a:gd name="T12" fmla="*/ 0 w 555"/>
                <a:gd name="T13" fmla="*/ 35 h 168"/>
                <a:gd name="T14" fmla="*/ 0 w 555"/>
                <a:gd name="T15" fmla="*/ 0 h 168"/>
                <a:gd name="T16" fmla="*/ 555 w 555"/>
                <a:gd name="T17" fmla="*/ 168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555" h="168">
                  <a:moveTo>
                    <a:pt x="0" y="35"/>
                  </a:moveTo>
                  <a:lnTo>
                    <a:pt x="189" y="0"/>
                  </a:lnTo>
                  <a:lnTo>
                    <a:pt x="544" y="89"/>
                  </a:lnTo>
                  <a:lnTo>
                    <a:pt x="554" y="132"/>
                  </a:lnTo>
                  <a:lnTo>
                    <a:pt x="356" y="167"/>
                  </a:lnTo>
                  <a:lnTo>
                    <a:pt x="347" y="123"/>
                  </a:lnTo>
                  <a:lnTo>
                    <a:pt x="0" y="35"/>
                  </a:lnTo>
                </a:path>
              </a:pathLst>
            </a:custGeom>
            <a:solidFill>
              <a:srgbClr val="40404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94" name="Line 474"/>
            <p:cNvSpPr>
              <a:spLocks noChangeShapeType="1"/>
            </p:cNvSpPr>
            <p:nvPr/>
          </p:nvSpPr>
          <p:spPr bwMode="auto">
            <a:xfrm flipV="1">
              <a:off x="2978" y="3654"/>
              <a:ext cx="192" cy="36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5595" name="Oval 475"/>
            <p:cNvSpPr>
              <a:spLocks noChangeArrowheads="1"/>
            </p:cNvSpPr>
            <p:nvPr/>
          </p:nvSpPr>
          <p:spPr bwMode="auto">
            <a:xfrm>
              <a:off x="3076" y="3732"/>
              <a:ext cx="18" cy="7"/>
            </a:xfrm>
            <a:prstGeom prst="ellipse">
              <a:avLst/>
            </a:prstGeom>
            <a:solidFill>
              <a:srgbClr val="FFFF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96" name="Oval 476"/>
            <p:cNvSpPr>
              <a:spLocks noChangeArrowheads="1"/>
            </p:cNvSpPr>
            <p:nvPr/>
          </p:nvSpPr>
          <p:spPr bwMode="auto">
            <a:xfrm>
              <a:off x="3059" y="3761"/>
              <a:ext cx="18" cy="7"/>
            </a:xfrm>
            <a:prstGeom prst="ellipse">
              <a:avLst/>
            </a:prstGeom>
            <a:solidFill>
              <a:srgbClr val="0000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97" name="Oval 477"/>
            <p:cNvSpPr>
              <a:spLocks noChangeArrowheads="1"/>
            </p:cNvSpPr>
            <p:nvPr/>
          </p:nvSpPr>
          <p:spPr bwMode="auto">
            <a:xfrm>
              <a:off x="3030" y="3740"/>
              <a:ext cx="18" cy="7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98" name="Oval 478"/>
            <p:cNvSpPr>
              <a:spLocks noChangeArrowheads="1"/>
            </p:cNvSpPr>
            <p:nvPr/>
          </p:nvSpPr>
          <p:spPr bwMode="auto">
            <a:xfrm>
              <a:off x="3015" y="3768"/>
              <a:ext cx="18" cy="8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99" name="AutoShape 479"/>
            <p:cNvSpPr>
              <a:spLocks noChangeArrowheads="1"/>
            </p:cNvSpPr>
            <p:nvPr/>
          </p:nvSpPr>
          <p:spPr bwMode="auto">
            <a:xfrm>
              <a:off x="3263" y="3566"/>
              <a:ext cx="174" cy="562"/>
            </a:xfrm>
            <a:custGeom>
              <a:avLst/>
              <a:gdLst>
                <a:gd name="T0" fmla="*/ 0 w 174"/>
                <a:gd name="T1" fmla="*/ 0 h 562"/>
                <a:gd name="T2" fmla="*/ 0 w 174"/>
                <a:gd name="T3" fmla="*/ 518 h 562"/>
                <a:gd name="T4" fmla="*/ 173 w 174"/>
                <a:gd name="T5" fmla="*/ 561 h 562"/>
                <a:gd name="T6" fmla="*/ 173 w 174"/>
                <a:gd name="T7" fmla="*/ 22 h 562"/>
                <a:gd name="T8" fmla="*/ 0 w 174"/>
                <a:gd name="T9" fmla="*/ 0 h 562"/>
                <a:gd name="T10" fmla="*/ 0 w 174"/>
                <a:gd name="T11" fmla="*/ 0 h 562"/>
                <a:gd name="T12" fmla="*/ 174 w 174"/>
                <a:gd name="T13" fmla="*/ 562 h 5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74" h="562">
                  <a:moveTo>
                    <a:pt x="0" y="0"/>
                  </a:moveTo>
                  <a:lnTo>
                    <a:pt x="0" y="518"/>
                  </a:lnTo>
                  <a:lnTo>
                    <a:pt x="173" y="561"/>
                  </a:lnTo>
                  <a:lnTo>
                    <a:pt x="173" y="22"/>
                  </a:lnTo>
                  <a:lnTo>
                    <a:pt x="0" y="0"/>
                  </a:lnTo>
                </a:path>
              </a:pathLst>
            </a:custGeom>
            <a:solidFill>
              <a:srgbClr val="A0A0A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00" name="AutoShape 480"/>
            <p:cNvSpPr>
              <a:spLocks noChangeArrowheads="1"/>
            </p:cNvSpPr>
            <p:nvPr/>
          </p:nvSpPr>
          <p:spPr bwMode="auto">
            <a:xfrm>
              <a:off x="3436" y="3566"/>
              <a:ext cx="109" cy="562"/>
            </a:xfrm>
            <a:custGeom>
              <a:avLst/>
              <a:gdLst>
                <a:gd name="T0" fmla="*/ 0 w 109"/>
                <a:gd name="T1" fmla="*/ 22 h 562"/>
                <a:gd name="T2" fmla="*/ 0 w 109"/>
                <a:gd name="T3" fmla="*/ 561 h 562"/>
                <a:gd name="T4" fmla="*/ 108 w 109"/>
                <a:gd name="T5" fmla="*/ 475 h 562"/>
                <a:gd name="T6" fmla="*/ 108 w 109"/>
                <a:gd name="T7" fmla="*/ 0 h 562"/>
                <a:gd name="T8" fmla="*/ 0 w 109"/>
                <a:gd name="T9" fmla="*/ 22 h 562"/>
                <a:gd name="T10" fmla="*/ 0 w 109"/>
                <a:gd name="T11" fmla="*/ 0 h 562"/>
                <a:gd name="T12" fmla="*/ 109 w 109"/>
                <a:gd name="T13" fmla="*/ 562 h 5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09" h="562">
                  <a:moveTo>
                    <a:pt x="0" y="22"/>
                  </a:moveTo>
                  <a:lnTo>
                    <a:pt x="0" y="561"/>
                  </a:lnTo>
                  <a:lnTo>
                    <a:pt x="108" y="475"/>
                  </a:lnTo>
                  <a:lnTo>
                    <a:pt x="108" y="0"/>
                  </a:lnTo>
                  <a:lnTo>
                    <a:pt x="0" y="22"/>
                  </a:lnTo>
                </a:path>
              </a:pathLst>
            </a:custGeom>
            <a:solidFill>
              <a:srgbClr val="80808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01" name="AutoShape 481"/>
            <p:cNvSpPr>
              <a:spLocks noChangeArrowheads="1"/>
            </p:cNvSpPr>
            <p:nvPr/>
          </p:nvSpPr>
          <p:spPr bwMode="auto">
            <a:xfrm>
              <a:off x="3263" y="3544"/>
              <a:ext cx="282" cy="44"/>
            </a:xfrm>
            <a:custGeom>
              <a:avLst/>
              <a:gdLst>
                <a:gd name="T0" fmla="*/ 0 w 282"/>
                <a:gd name="T1" fmla="*/ 22 h 44"/>
                <a:gd name="T2" fmla="*/ 173 w 282"/>
                <a:gd name="T3" fmla="*/ 43 h 44"/>
                <a:gd name="T4" fmla="*/ 281 w 282"/>
                <a:gd name="T5" fmla="*/ 22 h 44"/>
                <a:gd name="T6" fmla="*/ 151 w 282"/>
                <a:gd name="T7" fmla="*/ 0 h 44"/>
                <a:gd name="T8" fmla="*/ 0 w 282"/>
                <a:gd name="T9" fmla="*/ 22 h 44"/>
                <a:gd name="T10" fmla="*/ 0 w 282"/>
                <a:gd name="T11" fmla="*/ 0 h 44"/>
                <a:gd name="T12" fmla="*/ 282 w 282"/>
                <a:gd name="T13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282" h="44">
                  <a:moveTo>
                    <a:pt x="0" y="22"/>
                  </a:moveTo>
                  <a:lnTo>
                    <a:pt x="173" y="43"/>
                  </a:lnTo>
                  <a:lnTo>
                    <a:pt x="281" y="22"/>
                  </a:lnTo>
                  <a:lnTo>
                    <a:pt x="151" y="0"/>
                  </a:lnTo>
                  <a:lnTo>
                    <a:pt x="0" y="22"/>
                  </a:lnTo>
                </a:path>
              </a:pathLst>
            </a:custGeom>
            <a:solidFill>
              <a:srgbClr val="60606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02" name="AutoShape 482"/>
            <p:cNvSpPr>
              <a:spLocks noChangeArrowheads="1"/>
            </p:cNvSpPr>
            <p:nvPr/>
          </p:nvSpPr>
          <p:spPr bwMode="auto">
            <a:xfrm>
              <a:off x="3277" y="3587"/>
              <a:ext cx="141" cy="140"/>
            </a:xfrm>
            <a:custGeom>
              <a:avLst/>
              <a:gdLst>
                <a:gd name="T0" fmla="*/ 0 w 141"/>
                <a:gd name="T1" fmla="*/ 0 h 140"/>
                <a:gd name="T2" fmla="*/ 140 w 141"/>
                <a:gd name="T3" fmla="*/ 22 h 140"/>
                <a:gd name="T4" fmla="*/ 140 w 141"/>
                <a:gd name="T5" fmla="*/ 139 h 140"/>
                <a:gd name="T6" fmla="*/ 0 w 141"/>
                <a:gd name="T7" fmla="*/ 112 h 140"/>
                <a:gd name="T8" fmla="*/ 0 w 141"/>
                <a:gd name="T9" fmla="*/ 0 h 140"/>
                <a:gd name="T10" fmla="*/ 0 w 141"/>
                <a:gd name="T11" fmla="*/ 0 h 140"/>
                <a:gd name="T12" fmla="*/ 141 w 141"/>
                <a:gd name="T13" fmla="*/ 14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41" h="140">
                  <a:moveTo>
                    <a:pt x="0" y="0"/>
                  </a:moveTo>
                  <a:lnTo>
                    <a:pt x="140" y="22"/>
                  </a:lnTo>
                  <a:lnTo>
                    <a:pt x="140" y="139"/>
                  </a:lnTo>
                  <a:lnTo>
                    <a:pt x="0" y="112"/>
                  </a:lnTo>
                  <a:lnTo>
                    <a:pt x="0" y="0"/>
                  </a:lnTo>
                </a:path>
              </a:pathLst>
            </a:custGeom>
            <a:solidFill>
              <a:srgbClr val="404040"/>
            </a:solidFill>
            <a:ln w="126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03" name="AutoShape 483"/>
            <p:cNvSpPr>
              <a:spLocks noChangeArrowheads="1"/>
            </p:cNvSpPr>
            <p:nvPr/>
          </p:nvSpPr>
          <p:spPr bwMode="auto">
            <a:xfrm>
              <a:off x="3428" y="3733"/>
              <a:ext cx="173" cy="455"/>
            </a:xfrm>
            <a:custGeom>
              <a:avLst/>
              <a:gdLst>
                <a:gd name="T0" fmla="*/ 0 w 173"/>
                <a:gd name="T1" fmla="*/ 0 h 455"/>
                <a:gd name="T2" fmla="*/ 0 w 173"/>
                <a:gd name="T3" fmla="*/ 411 h 455"/>
                <a:gd name="T4" fmla="*/ 172 w 173"/>
                <a:gd name="T5" fmla="*/ 454 h 455"/>
                <a:gd name="T6" fmla="*/ 172 w 173"/>
                <a:gd name="T7" fmla="*/ 43 h 455"/>
                <a:gd name="T8" fmla="*/ 0 w 173"/>
                <a:gd name="T9" fmla="*/ 0 h 455"/>
                <a:gd name="T10" fmla="*/ 0 w 173"/>
                <a:gd name="T11" fmla="*/ 0 h 455"/>
                <a:gd name="T12" fmla="*/ 173 w 173"/>
                <a:gd name="T13" fmla="*/ 455 h 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73" h="455">
                  <a:moveTo>
                    <a:pt x="0" y="0"/>
                  </a:moveTo>
                  <a:lnTo>
                    <a:pt x="0" y="411"/>
                  </a:lnTo>
                  <a:lnTo>
                    <a:pt x="172" y="454"/>
                  </a:lnTo>
                  <a:lnTo>
                    <a:pt x="172" y="43"/>
                  </a:lnTo>
                  <a:lnTo>
                    <a:pt x="0" y="0"/>
                  </a:lnTo>
                </a:path>
              </a:pathLst>
            </a:custGeom>
            <a:solidFill>
              <a:srgbClr val="A0A0A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04" name="AutoShape 484"/>
            <p:cNvSpPr>
              <a:spLocks noChangeArrowheads="1"/>
            </p:cNvSpPr>
            <p:nvPr/>
          </p:nvSpPr>
          <p:spPr bwMode="auto">
            <a:xfrm>
              <a:off x="3600" y="3711"/>
              <a:ext cx="109" cy="477"/>
            </a:xfrm>
            <a:custGeom>
              <a:avLst/>
              <a:gdLst>
                <a:gd name="T0" fmla="*/ 0 w 109"/>
                <a:gd name="T1" fmla="*/ 65 h 477"/>
                <a:gd name="T2" fmla="*/ 0 w 109"/>
                <a:gd name="T3" fmla="*/ 476 h 477"/>
                <a:gd name="T4" fmla="*/ 108 w 109"/>
                <a:gd name="T5" fmla="*/ 389 h 477"/>
                <a:gd name="T6" fmla="*/ 108 w 109"/>
                <a:gd name="T7" fmla="*/ 0 h 477"/>
                <a:gd name="T8" fmla="*/ 0 w 109"/>
                <a:gd name="T9" fmla="*/ 65 h 477"/>
                <a:gd name="T10" fmla="*/ 0 w 109"/>
                <a:gd name="T11" fmla="*/ 0 h 477"/>
                <a:gd name="T12" fmla="*/ 109 w 109"/>
                <a:gd name="T13" fmla="*/ 477 h 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09" h="477">
                  <a:moveTo>
                    <a:pt x="0" y="65"/>
                  </a:moveTo>
                  <a:lnTo>
                    <a:pt x="0" y="476"/>
                  </a:lnTo>
                  <a:lnTo>
                    <a:pt x="108" y="389"/>
                  </a:lnTo>
                  <a:lnTo>
                    <a:pt x="108" y="0"/>
                  </a:lnTo>
                  <a:lnTo>
                    <a:pt x="0" y="65"/>
                  </a:lnTo>
                </a:path>
              </a:pathLst>
            </a:custGeom>
            <a:solidFill>
              <a:srgbClr val="80808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05" name="AutoShape 485"/>
            <p:cNvSpPr>
              <a:spLocks noChangeArrowheads="1"/>
            </p:cNvSpPr>
            <p:nvPr/>
          </p:nvSpPr>
          <p:spPr bwMode="auto">
            <a:xfrm>
              <a:off x="3600" y="3582"/>
              <a:ext cx="131" cy="217"/>
            </a:xfrm>
            <a:custGeom>
              <a:avLst/>
              <a:gdLst>
                <a:gd name="T0" fmla="*/ 0 w 131"/>
                <a:gd name="T1" fmla="*/ 43 h 217"/>
                <a:gd name="T2" fmla="*/ 0 w 131"/>
                <a:gd name="T3" fmla="*/ 216 h 217"/>
                <a:gd name="T4" fmla="*/ 130 w 131"/>
                <a:gd name="T5" fmla="*/ 151 h 217"/>
                <a:gd name="T6" fmla="*/ 130 w 131"/>
                <a:gd name="T7" fmla="*/ 0 h 217"/>
                <a:gd name="T8" fmla="*/ 0 w 131"/>
                <a:gd name="T9" fmla="*/ 43 h 217"/>
                <a:gd name="T10" fmla="*/ 0 w 131"/>
                <a:gd name="T11" fmla="*/ 0 h 217"/>
                <a:gd name="T12" fmla="*/ 131 w 131"/>
                <a:gd name="T13" fmla="*/ 217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31" h="217">
                  <a:moveTo>
                    <a:pt x="0" y="43"/>
                  </a:moveTo>
                  <a:lnTo>
                    <a:pt x="0" y="216"/>
                  </a:lnTo>
                  <a:lnTo>
                    <a:pt x="130" y="151"/>
                  </a:lnTo>
                  <a:lnTo>
                    <a:pt x="130" y="0"/>
                  </a:lnTo>
                  <a:lnTo>
                    <a:pt x="0" y="43"/>
                  </a:lnTo>
                </a:path>
              </a:pathLst>
            </a:custGeom>
            <a:solidFill>
              <a:srgbClr val="80808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06" name="AutoShape 486"/>
            <p:cNvSpPr>
              <a:spLocks noChangeArrowheads="1"/>
            </p:cNvSpPr>
            <p:nvPr/>
          </p:nvSpPr>
          <p:spPr bwMode="auto">
            <a:xfrm>
              <a:off x="3406" y="3566"/>
              <a:ext cx="325" cy="60"/>
            </a:xfrm>
            <a:custGeom>
              <a:avLst/>
              <a:gdLst>
                <a:gd name="T0" fmla="*/ 0 w 325"/>
                <a:gd name="T1" fmla="*/ 38 h 60"/>
                <a:gd name="T2" fmla="*/ 194 w 325"/>
                <a:gd name="T3" fmla="*/ 59 h 60"/>
                <a:gd name="T4" fmla="*/ 324 w 325"/>
                <a:gd name="T5" fmla="*/ 16 h 60"/>
                <a:gd name="T6" fmla="*/ 157 w 325"/>
                <a:gd name="T7" fmla="*/ 0 h 60"/>
                <a:gd name="T8" fmla="*/ 0 w 325"/>
                <a:gd name="T9" fmla="*/ 38 h 60"/>
                <a:gd name="T10" fmla="*/ 0 w 325"/>
                <a:gd name="T11" fmla="*/ 0 h 60"/>
                <a:gd name="T12" fmla="*/ 325 w 325"/>
                <a:gd name="T13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325" h="60">
                  <a:moveTo>
                    <a:pt x="0" y="38"/>
                  </a:moveTo>
                  <a:lnTo>
                    <a:pt x="194" y="59"/>
                  </a:lnTo>
                  <a:lnTo>
                    <a:pt x="324" y="16"/>
                  </a:lnTo>
                  <a:lnTo>
                    <a:pt x="157" y="0"/>
                  </a:lnTo>
                  <a:lnTo>
                    <a:pt x="0" y="38"/>
                  </a:lnTo>
                </a:path>
              </a:pathLst>
            </a:custGeom>
            <a:solidFill>
              <a:srgbClr val="60606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07" name="AutoShape 487"/>
            <p:cNvSpPr>
              <a:spLocks noChangeArrowheads="1"/>
            </p:cNvSpPr>
            <p:nvPr/>
          </p:nvSpPr>
          <p:spPr bwMode="auto">
            <a:xfrm>
              <a:off x="3440" y="3747"/>
              <a:ext cx="142" cy="93"/>
            </a:xfrm>
            <a:custGeom>
              <a:avLst/>
              <a:gdLst>
                <a:gd name="T0" fmla="*/ 0 w 142"/>
                <a:gd name="T1" fmla="*/ 0 h 93"/>
                <a:gd name="T2" fmla="*/ 0 w 142"/>
                <a:gd name="T3" fmla="*/ 57 h 93"/>
                <a:gd name="T4" fmla="*/ 141 w 142"/>
                <a:gd name="T5" fmla="*/ 92 h 93"/>
                <a:gd name="T6" fmla="*/ 141 w 142"/>
                <a:gd name="T7" fmla="*/ 33 h 93"/>
                <a:gd name="T8" fmla="*/ 0 w 142"/>
                <a:gd name="T9" fmla="*/ 0 h 93"/>
                <a:gd name="T10" fmla="*/ 0 w 142"/>
                <a:gd name="T11" fmla="*/ 0 h 93"/>
                <a:gd name="T12" fmla="*/ 142 w 142"/>
                <a:gd name="T13" fmla="*/ 9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42" h="93">
                  <a:moveTo>
                    <a:pt x="0" y="0"/>
                  </a:moveTo>
                  <a:lnTo>
                    <a:pt x="0" y="57"/>
                  </a:lnTo>
                  <a:lnTo>
                    <a:pt x="141" y="92"/>
                  </a:lnTo>
                  <a:lnTo>
                    <a:pt x="141" y="33"/>
                  </a:lnTo>
                  <a:lnTo>
                    <a:pt x="0" y="0"/>
                  </a:lnTo>
                </a:path>
              </a:pathLst>
            </a:custGeom>
            <a:solidFill>
              <a:srgbClr val="40404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08" name="AutoShape 488"/>
            <p:cNvSpPr>
              <a:spLocks noChangeArrowheads="1"/>
            </p:cNvSpPr>
            <p:nvPr/>
          </p:nvSpPr>
          <p:spPr bwMode="auto">
            <a:xfrm>
              <a:off x="3406" y="3603"/>
              <a:ext cx="195" cy="196"/>
            </a:xfrm>
            <a:custGeom>
              <a:avLst/>
              <a:gdLst>
                <a:gd name="T0" fmla="*/ 194 w 195"/>
                <a:gd name="T1" fmla="*/ 22 h 196"/>
                <a:gd name="T2" fmla="*/ 194 w 195"/>
                <a:gd name="T3" fmla="*/ 195 h 196"/>
                <a:gd name="T4" fmla="*/ 0 w 195"/>
                <a:gd name="T5" fmla="*/ 152 h 196"/>
                <a:gd name="T6" fmla="*/ 0 w 195"/>
                <a:gd name="T7" fmla="*/ 0 h 196"/>
                <a:gd name="T8" fmla="*/ 194 w 195"/>
                <a:gd name="T9" fmla="*/ 22 h 196"/>
                <a:gd name="T10" fmla="*/ 0 w 195"/>
                <a:gd name="T11" fmla="*/ 0 h 196"/>
                <a:gd name="T12" fmla="*/ 195 w 195"/>
                <a:gd name="T13" fmla="*/ 196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95" h="196">
                  <a:moveTo>
                    <a:pt x="194" y="22"/>
                  </a:moveTo>
                  <a:lnTo>
                    <a:pt x="194" y="195"/>
                  </a:lnTo>
                  <a:lnTo>
                    <a:pt x="0" y="152"/>
                  </a:lnTo>
                  <a:lnTo>
                    <a:pt x="0" y="0"/>
                  </a:lnTo>
                  <a:lnTo>
                    <a:pt x="194" y="22"/>
                  </a:lnTo>
                </a:path>
              </a:pathLst>
            </a:custGeom>
            <a:solidFill>
              <a:srgbClr val="A0A0A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09" name="Oval 489"/>
            <p:cNvSpPr>
              <a:spLocks noChangeArrowheads="1"/>
            </p:cNvSpPr>
            <p:nvPr/>
          </p:nvSpPr>
          <p:spPr bwMode="auto">
            <a:xfrm>
              <a:off x="3518" y="3645"/>
              <a:ext cx="72" cy="97"/>
            </a:xfrm>
            <a:prstGeom prst="ellipse">
              <a:avLst/>
            </a:prstGeom>
            <a:solidFill>
              <a:srgbClr val="60608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10" name="Oval 490"/>
            <p:cNvSpPr>
              <a:spLocks noChangeArrowheads="1"/>
            </p:cNvSpPr>
            <p:nvPr/>
          </p:nvSpPr>
          <p:spPr bwMode="auto">
            <a:xfrm>
              <a:off x="3510" y="3647"/>
              <a:ext cx="72" cy="97"/>
            </a:xfrm>
            <a:prstGeom prst="ellipse">
              <a:avLst/>
            </a:prstGeom>
            <a:solidFill>
              <a:srgbClr val="C0C0E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11" name="Oval 491"/>
            <p:cNvSpPr>
              <a:spLocks noChangeArrowheads="1"/>
            </p:cNvSpPr>
            <p:nvPr/>
          </p:nvSpPr>
          <p:spPr bwMode="auto">
            <a:xfrm>
              <a:off x="3523" y="3665"/>
              <a:ext cx="47" cy="63"/>
            </a:xfrm>
            <a:prstGeom prst="ellipse">
              <a:avLst/>
            </a:prstGeom>
            <a:solidFill>
              <a:srgbClr val="8080A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12" name="AutoShape 492"/>
            <p:cNvSpPr>
              <a:spLocks noChangeArrowheads="1"/>
            </p:cNvSpPr>
            <p:nvPr/>
          </p:nvSpPr>
          <p:spPr bwMode="auto">
            <a:xfrm>
              <a:off x="3536" y="3666"/>
              <a:ext cx="22" cy="9"/>
            </a:xfrm>
            <a:custGeom>
              <a:avLst/>
              <a:gdLst>
                <a:gd name="T0" fmla="*/ 0 w 43200"/>
                <a:gd name="T1" fmla="*/ 0 h 21600"/>
                <a:gd name="T2" fmla="*/ 0 w 43200"/>
                <a:gd name="T3" fmla="*/ 0 h 21600"/>
                <a:gd name="T4" fmla="*/ 0 w 43200"/>
                <a:gd name="T5" fmla="*/ 0 h 21600"/>
                <a:gd name="T6" fmla="*/ 0 w 43200"/>
                <a:gd name="T7" fmla="*/ 0 h 21600"/>
                <a:gd name="T8" fmla="*/ 43200 w 43200"/>
                <a:gd name="T9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T6" t="T7" r="T8" b="T9"/>
              <a:pathLst>
                <a:path w="43200" h="21600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600" y="0"/>
                  </a:cubicBezTo>
                  <a:cubicBezTo>
                    <a:pt x="-32007" y="0"/>
                    <a:pt x="-22336" y="9670"/>
                    <a:pt x="-22336" y="21600"/>
                  </a:cubicBezTo>
                </a:path>
                <a:path w="43200" h="21600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600" y="0"/>
                  </a:cubicBezTo>
                  <a:cubicBezTo>
                    <a:pt x="-32007" y="0"/>
                    <a:pt x="-22336" y="9670"/>
                    <a:pt x="-22336" y="21600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rgbClr val="91919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13" name="AutoShape 493"/>
            <p:cNvSpPr>
              <a:spLocks noChangeArrowheads="1"/>
            </p:cNvSpPr>
            <p:nvPr/>
          </p:nvSpPr>
          <p:spPr bwMode="auto">
            <a:xfrm>
              <a:off x="3537" y="3719"/>
              <a:ext cx="21" cy="9"/>
            </a:xfrm>
            <a:custGeom>
              <a:avLst/>
              <a:gdLst>
                <a:gd name="T0" fmla="*/ 0 w 43200"/>
                <a:gd name="T1" fmla="*/ 0 h 21600"/>
                <a:gd name="T2" fmla="*/ 0 w 43200"/>
                <a:gd name="T3" fmla="*/ 0 h 21600"/>
                <a:gd name="T4" fmla="*/ 0 w 43200"/>
                <a:gd name="T5" fmla="*/ 0 h 21600"/>
                <a:gd name="T6" fmla="*/ 0 w 43200"/>
                <a:gd name="T7" fmla="*/ 0 h 21600"/>
                <a:gd name="T8" fmla="*/ 43200 w 43200"/>
                <a:gd name="T9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T6" t="T7" r="T8" b="T9"/>
              <a:pathLst>
                <a:path w="43200" h="21600" fill="none" extrusionOk="0">
                  <a:moveTo>
                    <a:pt x="-22336" y="0"/>
                  </a:moveTo>
                  <a:cubicBezTo>
                    <a:pt x="-22336" y="11929"/>
                    <a:pt x="-32007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-22336" y="0"/>
                  </a:moveTo>
                  <a:cubicBezTo>
                    <a:pt x="-22336" y="11929"/>
                    <a:pt x="-32007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rgbClr val="91919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14" name="AutoShape 494"/>
            <p:cNvSpPr>
              <a:spLocks noChangeArrowheads="1"/>
            </p:cNvSpPr>
            <p:nvPr/>
          </p:nvSpPr>
          <p:spPr bwMode="auto">
            <a:xfrm>
              <a:off x="3535" y="3675"/>
              <a:ext cx="22" cy="43"/>
            </a:xfrm>
            <a:custGeom>
              <a:avLst/>
              <a:gdLst>
                <a:gd name="T0" fmla="*/ 0 w 22"/>
                <a:gd name="T1" fmla="*/ 0 h 43"/>
                <a:gd name="T2" fmla="*/ 21 w 22"/>
                <a:gd name="T3" fmla="*/ 0 h 43"/>
                <a:gd name="T4" fmla="*/ 13 w 22"/>
                <a:gd name="T5" fmla="*/ 20 h 43"/>
                <a:gd name="T6" fmla="*/ 21 w 22"/>
                <a:gd name="T7" fmla="*/ 42 h 43"/>
                <a:gd name="T8" fmla="*/ 0 w 22"/>
                <a:gd name="T9" fmla="*/ 42 h 43"/>
                <a:gd name="T10" fmla="*/ 8 w 22"/>
                <a:gd name="T11" fmla="*/ 20 h 43"/>
                <a:gd name="T12" fmla="*/ 0 w 22"/>
                <a:gd name="T13" fmla="*/ 0 h 43"/>
                <a:gd name="T14" fmla="*/ 0 w 22"/>
                <a:gd name="T15" fmla="*/ 0 h 43"/>
                <a:gd name="T16" fmla="*/ 22 w 22"/>
                <a:gd name="T17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22" h="43">
                  <a:moveTo>
                    <a:pt x="0" y="0"/>
                  </a:moveTo>
                  <a:lnTo>
                    <a:pt x="21" y="0"/>
                  </a:lnTo>
                  <a:lnTo>
                    <a:pt x="13" y="20"/>
                  </a:lnTo>
                  <a:lnTo>
                    <a:pt x="21" y="42"/>
                  </a:lnTo>
                  <a:lnTo>
                    <a:pt x="0" y="42"/>
                  </a:lnTo>
                  <a:lnTo>
                    <a:pt x="8" y="20"/>
                  </a:lnTo>
                  <a:lnTo>
                    <a:pt x="0" y="0"/>
                  </a:lnTo>
                </a:path>
              </a:pathLst>
            </a:custGeom>
            <a:solidFill>
              <a:srgbClr val="91919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15" name="Oval 495"/>
            <p:cNvSpPr>
              <a:spLocks noChangeArrowheads="1"/>
            </p:cNvSpPr>
            <p:nvPr/>
          </p:nvSpPr>
          <p:spPr bwMode="auto">
            <a:xfrm>
              <a:off x="3540" y="3689"/>
              <a:ext cx="11" cy="11"/>
            </a:xfrm>
            <a:prstGeom prst="ellipse">
              <a:avLst/>
            </a:prstGeom>
            <a:solidFill>
              <a:srgbClr val="91919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16" name="Oval 496"/>
            <p:cNvSpPr>
              <a:spLocks noChangeArrowheads="1"/>
            </p:cNvSpPr>
            <p:nvPr/>
          </p:nvSpPr>
          <p:spPr bwMode="auto">
            <a:xfrm>
              <a:off x="3426" y="3629"/>
              <a:ext cx="72" cy="97"/>
            </a:xfrm>
            <a:prstGeom prst="ellipse">
              <a:avLst/>
            </a:prstGeom>
            <a:solidFill>
              <a:srgbClr val="60608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17" name="Oval 497"/>
            <p:cNvSpPr>
              <a:spLocks noChangeArrowheads="1"/>
            </p:cNvSpPr>
            <p:nvPr/>
          </p:nvSpPr>
          <p:spPr bwMode="auto">
            <a:xfrm>
              <a:off x="3418" y="3630"/>
              <a:ext cx="72" cy="98"/>
            </a:xfrm>
            <a:prstGeom prst="ellipse">
              <a:avLst/>
            </a:prstGeom>
            <a:solidFill>
              <a:srgbClr val="C0C0E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18" name="Oval 498"/>
            <p:cNvSpPr>
              <a:spLocks noChangeArrowheads="1"/>
            </p:cNvSpPr>
            <p:nvPr/>
          </p:nvSpPr>
          <p:spPr bwMode="auto">
            <a:xfrm>
              <a:off x="3430" y="3648"/>
              <a:ext cx="47" cy="63"/>
            </a:xfrm>
            <a:prstGeom prst="ellipse">
              <a:avLst/>
            </a:prstGeom>
            <a:solidFill>
              <a:srgbClr val="8080A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19" name="AutoShape 499"/>
            <p:cNvSpPr>
              <a:spLocks noChangeArrowheads="1"/>
            </p:cNvSpPr>
            <p:nvPr/>
          </p:nvSpPr>
          <p:spPr bwMode="auto">
            <a:xfrm>
              <a:off x="3443" y="3649"/>
              <a:ext cx="22" cy="9"/>
            </a:xfrm>
            <a:custGeom>
              <a:avLst/>
              <a:gdLst>
                <a:gd name="T0" fmla="*/ 0 w 43200"/>
                <a:gd name="T1" fmla="*/ 0 h 21600"/>
                <a:gd name="T2" fmla="*/ 0 w 43200"/>
                <a:gd name="T3" fmla="*/ 0 h 21600"/>
                <a:gd name="T4" fmla="*/ 0 w 43200"/>
                <a:gd name="T5" fmla="*/ 0 h 21600"/>
                <a:gd name="T6" fmla="*/ 0 w 43200"/>
                <a:gd name="T7" fmla="*/ 0 h 21600"/>
                <a:gd name="T8" fmla="*/ 43200 w 43200"/>
                <a:gd name="T9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T6" t="T7" r="T8" b="T9"/>
              <a:pathLst>
                <a:path w="43200" h="21600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600" y="0"/>
                  </a:cubicBezTo>
                  <a:cubicBezTo>
                    <a:pt x="-32007" y="0"/>
                    <a:pt x="-22336" y="9670"/>
                    <a:pt x="-22336" y="21600"/>
                  </a:cubicBezTo>
                </a:path>
                <a:path w="43200" h="21600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600" y="0"/>
                  </a:cubicBezTo>
                  <a:cubicBezTo>
                    <a:pt x="-32007" y="0"/>
                    <a:pt x="-22336" y="9670"/>
                    <a:pt x="-22336" y="21600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rgbClr val="91919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20" name="AutoShape 500"/>
            <p:cNvSpPr>
              <a:spLocks noChangeArrowheads="1"/>
            </p:cNvSpPr>
            <p:nvPr/>
          </p:nvSpPr>
          <p:spPr bwMode="auto">
            <a:xfrm>
              <a:off x="3444" y="3703"/>
              <a:ext cx="21" cy="9"/>
            </a:xfrm>
            <a:custGeom>
              <a:avLst/>
              <a:gdLst>
                <a:gd name="T0" fmla="*/ 0 w 43200"/>
                <a:gd name="T1" fmla="*/ 0 h 21600"/>
                <a:gd name="T2" fmla="*/ 0 w 43200"/>
                <a:gd name="T3" fmla="*/ 0 h 21600"/>
                <a:gd name="T4" fmla="*/ 0 w 43200"/>
                <a:gd name="T5" fmla="*/ 0 h 21600"/>
                <a:gd name="T6" fmla="*/ 0 w 43200"/>
                <a:gd name="T7" fmla="*/ 0 h 21600"/>
                <a:gd name="T8" fmla="*/ 43200 w 43200"/>
                <a:gd name="T9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T6" t="T7" r="T8" b="T9"/>
              <a:pathLst>
                <a:path w="43200" h="21600" fill="none" extrusionOk="0">
                  <a:moveTo>
                    <a:pt x="-22336" y="0"/>
                  </a:moveTo>
                  <a:cubicBezTo>
                    <a:pt x="-22336" y="11929"/>
                    <a:pt x="-32007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-22336" y="0"/>
                  </a:moveTo>
                  <a:cubicBezTo>
                    <a:pt x="-22336" y="11929"/>
                    <a:pt x="-32007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rgbClr val="91919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21" name="AutoShape 501"/>
            <p:cNvSpPr>
              <a:spLocks noChangeArrowheads="1"/>
            </p:cNvSpPr>
            <p:nvPr/>
          </p:nvSpPr>
          <p:spPr bwMode="auto">
            <a:xfrm>
              <a:off x="3442" y="3659"/>
              <a:ext cx="23" cy="43"/>
            </a:xfrm>
            <a:custGeom>
              <a:avLst/>
              <a:gdLst>
                <a:gd name="T0" fmla="*/ 0 w 23"/>
                <a:gd name="T1" fmla="*/ 0 h 43"/>
                <a:gd name="T2" fmla="*/ 22 w 23"/>
                <a:gd name="T3" fmla="*/ 0 h 43"/>
                <a:gd name="T4" fmla="*/ 14 w 23"/>
                <a:gd name="T5" fmla="*/ 20 h 43"/>
                <a:gd name="T6" fmla="*/ 22 w 23"/>
                <a:gd name="T7" fmla="*/ 42 h 43"/>
                <a:gd name="T8" fmla="*/ 0 w 23"/>
                <a:gd name="T9" fmla="*/ 42 h 43"/>
                <a:gd name="T10" fmla="*/ 9 w 23"/>
                <a:gd name="T11" fmla="*/ 20 h 43"/>
                <a:gd name="T12" fmla="*/ 0 w 23"/>
                <a:gd name="T13" fmla="*/ 0 h 43"/>
                <a:gd name="T14" fmla="*/ 0 w 23"/>
                <a:gd name="T15" fmla="*/ 0 h 43"/>
                <a:gd name="T16" fmla="*/ 23 w 23"/>
                <a:gd name="T17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23" h="43">
                  <a:moveTo>
                    <a:pt x="0" y="0"/>
                  </a:moveTo>
                  <a:lnTo>
                    <a:pt x="22" y="0"/>
                  </a:lnTo>
                  <a:lnTo>
                    <a:pt x="14" y="20"/>
                  </a:lnTo>
                  <a:lnTo>
                    <a:pt x="22" y="42"/>
                  </a:lnTo>
                  <a:lnTo>
                    <a:pt x="0" y="42"/>
                  </a:lnTo>
                  <a:lnTo>
                    <a:pt x="9" y="20"/>
                  </a:lnTo>
                  <a:lnTo>
                    <a:pt x="0" y="0"/>
                  </a:lnTo>
                </a:path>
              </a:pathLst>
            </a:custGeom>
            <a:solidFill>
              <a:srgbClr val="91919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22" name="Oval 502"/>
            <p:cNvSpPr>
              <a:spLocks noChangeArrowheads="1"/>
            </p:cNvSpPr>
            <p:nvPr/>
          </p:nvSpPr>
          <p:spPr bwMode="auto">
            <a:xfrm>
              <a:off x="3447" y="3673"/>
              <a:ext cx="11" cy="10"/>
            </a:xfrm>
            <a:prstGeom prst="ellipse">
              <a:avLst/>
            </a:prstGeom>
            <a:solidFill>
              <a:srgbClr val="91919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23" name="Oval 503"/>
            <p:cNvSpPr>
              <a:spLocks noChangeArrowheads="1"/>
            </p:cNvSpPr>
            <p:nvPr/>
          </p:nvSpPr>
          <p:spPr bwMode="auto">
            <a:xfrm>
              <a:off x="3458" y="3777"/>
              <a:ext cx="3" cy="5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24" name="Oval 504"/>
            <p:cNvSpPr>
              <a:spLocks noChangeArrowheads="1"/>
            </p:cNvSpPr>
            <p:nvPr/>
          </p:nvSpPr>
          <p:spPr bwMode="auto">
            <a:xfrm>
              <a:off x="3473" y="3780"/>
              <a:ext cx="3" cy="6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25" name="Oval 505"/>
            <p:cNvSpPr>
              <a:spLocks noChangeArrowheads="1"/>
            </p:cNvSpPr>
            <p:nvPr/>
          </p:nvSpPr>
          <p:spPr bwMode="auto">
            <a:xfrm>
              <a:off x="3487" y="3783"/>
              <a:ext cx="3" cy="6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26" name="Oval 506"/>
            <p:cNvSpPr>
              <a:spLocks noChangeArrowheads="1"/>
            </p:cNvSpPr>
            <p:nvPr/>
          </p:nvSpPr>
          <p:spPr bwMode="auto">
            <a:xfrm>
              <a:off x="3501" y="3787"/>
              <a:ext cx="4" cy="6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27" name="Oval 507"/>
            <p:cNvSpPr>
              <a:spLocks noChangeArrowheads="1"/>
            </p:cNvSpPr>
            <p:nvPr/>
          </p:nvSpPr>
          <p:spPr bwMode="auto">
            <a:xfrm>
              <a:off x="3516" y="3791"/>
              <a:ext cx="2" cy="6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28" name="Oval 508"/>
            <p:cNvSpPr>
              <a:spLocks noChangeArrowheads="1"/>
            </p:cNvSpPr>
            <p:nvPr/>
          </p:nvSpPr>
          <p:spPr bwMode="auto">
            <a:xfrm>
              <a:off x="3530" y="3794"/>
              <a:ext cx="4" cy="6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29" name="Oval 509"/>
            <p:cNvSpPr>
              <a:spLocks noChangeArrowheads="1"/>
            </p:cNvSpPr>
            <p:nvPr/>
          </p:nvSpPr>
          <p:spPr bwMode="auto">
            <a:xfrm>
              <a:off x="3545" y="3797"/>
              <a:ext cx="2" cy="6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30" name="Oval 510"/>
            <p:cNvSpPr>
              <a:spLocks noChangeArrowheads="1"/>
            </p:cNvSpPr>
            <p:nvPr/>
          </p:nvSpPr>
          <p:spPr bwMode="auto">
            <a:xfrm>
              <a:off x="3559" y="3801"/>
              <a:ext cx="4" cy="6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31" name="Oval 511"/>
            <p:cNvSpPr>
              <a:spLocks noChangeArrowheads="1"/>
            </p:cNvSpPr>
            <p:nvPr/>
          </p:nvSpPr>
          <p:spPr bwMode="auto">
            <a:xfrm>
              <a:off x="3449" y="3792"/>
              <a:ext cx="5" cy="8"/>
            </a:xfrm>
            <a:prstGeom prst="ellipse">
              <a:avLst/>
            </a:prstGeom>
            <a:solidFill>
              <a:srgbClr val="FFFF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32" name="Oval 512"/>
            <p:cNvSpPr>
              <a:spLocks noChangeArrowheads="1"/>
            </p:cNvSpPr>
            <p:nvPr/>
          </p:nvSpPr>
          <p:spPr bwMode="auto">
            <a:xfrm>
              <a:off x="3466" y="3796"/>
              <a:ext cx="5" cy="8"/>
            </a:xfrm>
            <a:prstGeom prst="ellipse">
              <a:avLst/>
            </a:prstGeom>
            <a:solidFill>
              <a:srgbClr val="FFFF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33" name="Oval 513"/>
            <p:cNvSpPr>
              <a:spLocks noChangeArrowheads="1"/>
            </p:cNvSpPr>
            <p:nvPr/>
          </p:nvSpPr>
          <p:spPr bwMode="auto">
            <a:xfrm>
              <a:off x="3482" y="3800"/>
              <a:ext cx="5" cy="8"/>
            </a:xfrm>
            <a:prstGeom prst="ellipse">
              <a:avLst/>
            </a:prstGeom>
            <a:solidFill>
              <a:srgbClr val="FFFF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34" name="Oval 514"/>
            <p:cNvSpPr>
              <a:spLocks noChangeArrowheads="1"/>
            </p:cNvSpPr>
            <p:nvPr/>
          </p:nvSpPr>
          <p:spPr bwMode="auto">
            <a:xfrm>
              <a:off x="3500" y="3805"/>
              <a:ext cx="5" cy="7"/>
            </a:xfrm>
            <a:prstGeom prst="ellipse">
              <a:avLst/>
            </a:prstGeom>
            <a:solidFill>
              <a:srgbClr val="FFFF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35" name="Oval 515"/>
            <p:cNvSpPr>
              <a:spLocks noChangeArrowheads="1"/>
            </p:cNvSpPr>
            <p:nvPr/>
          </p:nvSpPr>
          <p:spPr bwMode="auto">
            <a:xfrm>
              <a:off x="3517" y="3809"/>
              <a:ext cx="4" cy="8"/>
            </a:xfrm>
            <a:prstGeom prst="ellipse">
              <a:avLst/>
            </a:prstGeom>
            <a:solidFill>
              <a:srgbClr val="FFFF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36" name="Oval 516"/>
            <p:cNvSpPr>
              <a:spLocks noChangeArrowheads="1"/>
            </p:cNvSpPr>
            <p:nvPr/>
          </p:nvSpPr>
          <p:spPr bwMode="auto">
            <a:xfrm>
              <a:off x="3535" y="3812"/>
              <a:ext cx="4" cy="8"/>
            </a:xfrm>
            <a:prstGeom prst="ellipse">
              <a:avLst/>
            </a:prstGeom>
            <a:solidFill>
              <a:srgbClr val="FFFF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37" name="Oval 517"/>
            <p:cNvSpPr>
              <a:spLocks noChangeArrowheads="1"/>
            </p:cNvSpPr>
            <p:nvPr/>
          </p:nvSpPr>
          <p:spPr bwMode="auto">
            <a:xfrm>
              <a:off x="3551" y="3816"/>
              <a:ext cx="4" cy="8"/>
            </a:xfrm>
            <a:prstGeom prst="ellipse">
              <a:avLst/>
            </a:prstGeom>
            <a:solidFill>
              <a:srgbClr val="FFFF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38" name="Oval 518"/>
            <p:cNvSpPr>
              <a:spLocks noChangeArrowheads="1"/>
            </p:cNvSpPr>
            <p:nvPr/>
          </p:nvSpPr>
          <p:spPr bwMode="auto">
            <a:xfrm>
              <a:off x="3568" y="3821"/>
              <a:ext cx="5" cy="8"/>
            </a:xfrm>
            <a:prstGeom prst="ellipse">
              <a:avLst/>
            </a:prstGeom>
            <a:solidFill>
              <a:srgbClr val="FFFF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39" name="AutoShape 519"/>
            <p:cNvSpPr>
              <a:spLocks noChangeArrowheads="1"/>
            </p:cNvSpPr>
            <p:nvPr/>
          </p:nvSpPr>
          <p:spPr bwMode="auto">
            <a:xfrm>
              <a:off x="2705" y="3974"/>
              <a:ext cx="211" cy="82"/>
            </a:xfrm>
            <a:custGeom>
              <a:avLst/>
              <a:gdLst>
                <a:gd name="T0" fmla="*/ 0 w 211"/>
                <a:gd name="T1" fmla="*/ 39 h 82"/>
                <a:gd name="T2" fmla="*/ 0 w 211"/>
                <a:gd name="T3" fmla="*/ 81 h 82"/>
                <a:gd name="T4" fmla="*/ 210 w 211"/>
                <a:gd name="T5" fmla="*/ 41 h 82"/>
                <a:gd name="T6" fmla="*/ 210 w 211"/>
                <a:gd name="T7" fmla="*/ 0 h 82"/>
                <a:gd name="T8" fmla="*/ 0 w 211"/>
                <a:gd name="T9" fmla="*/ 39 h 82"/>
                <a:gd name="T10" fmla="*/ 0 w 211"/>
                <a:gd name="T11" fmla="*/ 0 h 82"/>
                <a:gd name="T12" fmla="*/ 211 w 211"/>
                <a:gd name="T13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211" h="82">
                  <a:moveTo>
                    <a:pt x="0" y="39"/>
                  </a:moveTo>
                  <a:lnTo>
                    <a:pt x="0" y="81"/>
                  </a:lnTo>
                  <a:lnTo>
                    <a:pt x="210" y="41"/>
                  </a:lnTo>
                  <a:lnTo>
                    <a:pt x="210" y="0"/>
                  </a:lnTo>
                  <a:lnTo>
                    <a:pt x="0" y="39"/>
                  </a:lnTo>
                </a:path>
              </a:pathLst>
            </a:custGeom>
            <a:solidFill>
              <a:srgbClr val="60606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40" name="AutoShape 520"/>
            <p:cNvSpPr>
              <a:spLocks noChangeArrowheads="1"/>
            </p:cNvSpPr>
            <p:nvPr/>
          </p:nvSpPr>
          <p:spPr bwMode="auto">
            <a:xfrm>
              <a:off x="2564" y="3991"/>
              <a:ext cx="142" cy="65"/>
            </a:xfrm>
            <a:custGeom>
              <a:avLst/>
              <a:gdLst>
                <a:gd name="T0" fmla="*/ 141 w 142"/>
                <a:gd name="T1" fmla="*/ 33 h 65"/>
                <a:gd name="T2" fmla="*/ 141 w 142"/>
                <a:gd name="T3" fmla="*/ 64 h 65"/>
                <a:gd name="T4" fmla="*/ 0 w 142"/>
                <a:gd name="T5" fmla="*/ 26 h 65"/>
                <a:gd name="T6" fmla="*/ 0 w 142"/>
                <a:gd name="T7" fmla="*/ 0 h 65"/>
                <a:gd name="T8" fmla="*/ 141 w 142"/>
                <a:gd name="T9" fmla="*/ 33 h 65"/>
                <a:gd name="T10" fmla="*/ 0 w 142"/>
                <a:gd name="T11" fmla="*/ 0 h 65"/>
                <a:gd name="T12" fmla="*/ 142 w 142"/>
                <a:gd name="T13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42" h="65">
                  <a:moveTo>
                    <a:pt x="141" y="33"/>
                  </a:moveTo>
                  <a:lnTo>
                    <a:pt x="141" y="64"/>
                  </a:lnTo>
                  <a:lnTo>
                    <a:pt x="0" y="26"/>
                  </a:lnTo>
                  <a:lnTo>
                    <a:pt x="0" y="0"/>
                  </a:lnTo>
                  <a:lnTo>
                    <a:pt x="141" y="33"/>
                  </a:lnTo>
                </a:path>
              </a:pathLst>
            </a:custGeom>
            <a:solidFill>
              <a:srgbClr val="40404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41" name="AutoShape 521"/>
            <p:cNvSpPr>
              <a:spLocks noChangeArrowheads="1"/>
            </p:cNvSpPr>
            <p:nvPr/>
          </p:nvSpPr>
          <p:spPr bwMode="auto">
            <a:xfrm>
              <a:off x="2675" y="3786"/>
              <a:ext cx="264" cy="242"/>
            </a:xfrm>
            <a:custGeom>
              <a:avLst/>
              <a:gdLst>
                <a:gd name="T0" fmla="*/ 0 w 264"/>
                <a:gd name="T1" fmla="*/ 45 h 242"/>
                <a:gd name="T2" fmla="*/ 241 w 264"/>
                <a:gd name="T3" fmla="*/ 0 h 242"/>
                <a:gd name="T4" fmla="*/ 263 w 264"/>
                <a:gd name="T5" fmla="*/ 18 h 242"/>
                <a:gd name="T6" fmla="*/ 263 w 264"/>
                <a:gd name="T7" fmla="*/ 196 h 242"/>
                <a:gd name="T8" fmla="*/ 23 w 264"/>
                <a:gd name="T9" fmla="*/ 241 h 242"/>
                <a:gd name="T10" fmla="*/ 22 w 264"/>
                <a:gd name="T11" fmla="*/ 65 h 242"/>
                <a:gd name="T12" fmla="*/ 0 w 264"/>
                <a:gd name="T13" fmla="*/ 45 h 242"/>
                <a:gd name="T14" fmla="*/ 0 w 264"/>
                <a:gd name="T15" fmla="*/ 0 h 242"/>
                <a:gd name="T16" fmla="*/ 264 w 264"/>
                <a:gd name="T17" fmla="*/ 242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264" h="242">
                  <a:moveTo>
                    <a:pt x="0" y="45"/>
                  </a:moveTo>
                  <a:lnTo>
                    <a:pt x="241" y="0"/>
                  </a:lnTo>
                  <a:lnTo>
                    <a:pt x="263" y="18"/>
                  </a:lnTo>
                  <a:lnTo>
                    <a:pt x="263" y="196"/>
                  </a:lnTo>
                  <a:lnTo>
                    <a:pt x="23" y="241"/>
                  </a:lnTo>
                  <a:lnTo>
                    <a:pt x="22" y="65"/>
                  </a:lnTo>
                  <a:lnTo>
                    <a:pt x="0" y="45"/>
                  </a:lnTo>
                </a:path>
              </a:pathLst>
            </a:custGeom>
            <a:solidFill>
              <a:srgbClr val="80808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42" name="AutoShape 522"/>
            <p:cNvSpPr>
              <a:spLocks noChangeArrowheads="1"/>
            </p:cNvSpPr>
            <p:nvPr/>
          </p:nvSpPr>
          <p:spPr bwMode="auto">
            <a:xfrm>
              <a:off x="2558" y="3757"/>
              <a:ext cx="359" cy="75"/>
            </a:xfrm>
            <a:custGeom>
              <a:avLst/>
              <a:gdLst>
                <a:gd name="T0" fmla="*/ 0 w 359"/>
                <a:gd name="T1" fmla="*/ 45 h 75"/>
                <a:gd name="T2" fmla="*/ 238 w 359"/>
                <a:gd name="T3" fmla="*/ 0 h 75"/>
                <a:gd name="T4" fmla="*/ 358 w 359"/>
                <a:gd name="T5" fmla="*/ 29 h 75"/>
                <a:gd name="T6" fmla="*/ 116 w 359"/>
                <a:gd name="T7" fmla="*/ 74 h 75"/>
                <a:gd name="T8" fmla="*/ 0 w 359"/>
                <a:gd name="T9" fmla="*/ 45 h 75"/>
                <a:gd name="T10" fmla="*/ 0 w 359"/>
                <a:gd name="T11" fmla="*/ 0 h 75"/>
                <a:gd name="T12" fmla="*/ 359 w 359"/>
                <a:gd name="T13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359" h="75">
                  <a:moveTo>
                    <a:pt x="0" y="45"/>
                  </a:moveTo>
                  <a:lnTo>
                    <a:pt x="238" y="0"/>
                  </a:lnTo>
                  <a:lnTo>
                    <a:pt x="358" y="29"/>
                  </a:lnTo>
                  <a:lnTo>
                    <a:pt x="116" y="74"/>
                  </a:lnTo>
                  <a:lnTo>
                    <a:pt x="0" y="45"/>
                  </a:lnTo>
                </a:path>
              </a:pathLst>
            </a:custGeom>
            <a:solidFill>
              <a:srgbClr val="A0A0A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43" name="AutoShape 523"/>
            <p:cNvSpPr>
              <a:spLocks noChangeArrowheads="1"/>
            </p:cNvSpPr>
            <p:nvPr/>
          </p:nvSpPr>
          <p:spPr bwMode="auto">
            <a:xfrm>
              <a:off x="2556" y="3802"/>
              <a:ext cx="143" cy="225"/>
            </a:xfrm>
            <a:custGeom>
              <a:avLst/>
              <a:gdLst>
                <a:gd name="T0" fmla="*/ 0 w 143"/>
                <a:gd name="T1" fmla="*/ 0 h 225"/>
                <a:gd name="T2" fmla="*/ 120 w 143"/>
                <a:gd name="T3" fmla="*/ 28 h 225"/>
                <a:gd name="T4" fmla="*/ 142 w 143"/>
                <a:gd name="T5" fmla="*/ 47 h 225"/>
                <a:gd name="T6" fmla="*/ 142 w 143"/>
                <a:gd name="T7" fmla="*/ 224 h 225"/>
                <a:gd name="T8" fmla="*/ 0 w 143"/>
                <a:gd name="T9" fmla="*/ 184 h 225"/>
                <a:gd name="T10" fmla="*/ 0 w 143"/>
                <a:gd name="T11" fmla="*/ 0 h 225"/>
                <a:gd name="T12" fmla="*/ 0 w 143"/>
                <a:gd name="T13" fmla="*/ 0 h 225"/>
                <a:gd name="T14" fmla="*/ 143 w 143"/>
                <a:gd name="T15" fmla="*/ 225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143" h="225">
                  <a:moveTo>
                    <a:pt x="0" y="0"/>
                  </a:moveTo>
                  <a:lnTo>
                    <a:pt x="120" y="28"/>
                  </a:lnTo>
                  <a:lnTo>
                    <a:pt x="142" y="47"/>
                  </a:lnTo>
                  <a:lnTo>
                    <a:pt x="142" y="224"/>
                  </a:lnTo>
                  <a:lnTo>
                    <a:pt x="0" y="184"/>
                  </a:lnTo>
                  <a:lnTo>
                    <a:pt x="0" y="0"/>
                  </a:lnTo>
                </a:path>
              </a:pathLst>
            </a:custGeom>
            <a:solidFill>
              <a:srgbClr val="60606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44" name="Line 524"/>
            <p:cNvSpPr>
              <a:spLocks noChangeShapeType="1"/>
            </p:cNvSpPr>
            <p:nvPr/>
          </p:nvSpPr>
          <p:spPr bwMode="auto">
            <a:xfrm flipV="1">
              <a:off x="2698" y="3804"/>
              <a:ext cx="241" cy="46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5645" name="AutoShape 525"/>
            <p:cNvSpPr>
              <a:spLocks noChangeArrowheads="1"/>
            </p:cNvSpPr>
            <p:nvPr/>
          </p:nvSpPr>
          <p:spPr bwMode="auto">
            <a:xfrm>
              <a:off x="2731" y="3839"/>
              <a:ext cx="174" cy="144"/>
            </a:xfrm>
            <a:custGeom>
              <a:avLst/>
              <a:gdLst>
                <a:gd name="T0" fmla="*/ 0 w 174"/>
                <a:gd name="T1" fmla="*/ 33 h 144"/>
                <a:gd name="T2" fmla="*/ 173 w 174"/>
                <a:gd name="T3" fmla="*/ 0 h 144"/>
                <a:gd name="T4" fmla="*/ 173 w 174"/>
                <a:gd name="T5" fmla="*/ 112 h 144"/>
                <a:gd name="T6" fmla="*/ 0 w 174"/>
                <a:gd name="T7" fmla="*/ 143 h 144"/>
                <a:gd name="T8" fmla="*/ 0 w 174"/>
                <a:gd name="T9" fmla="*/ 33 h 144"/>
                <a:gd name="T10" fmla="*/ 0 w 174"/>
                <a:gd name="T11" fmla="*/ 0 h 144"/>
                <a:gd name="T12" fmla="*/ 174 w 174"/>
                <a:gd name="T13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74" h="144">
                  <a:moveTo>
                    <a:pt x="0" y="33"/>
                  </a:moveTo>
                  <a:lnTo>
                    <a:pt x="173" y="0"/>
                  </a:lnTo>
                  <a:lnTo>
                    <a:pt x="173" y="112"/>
                  </a:lnTo>
                  <a:lnTo>
                    <a:pt x="0" y="143"/>
                  </a:lnTo>
                  <a:lnTo>
                    <a:pt x="0" y="33"/>
                  </a:lnTo>
                </a:path>
              </a:pathLst>
            </a:custGeom>
            <a:solidFill>
              <a:srgbClr val="6080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46" name="AutoShape 526"/>
            <p:cNvSpPr>
              <a:spLocks noChangeArrowheads="1"/>
            </p:cNvSpPr>
            <p:nvPr/>
          </p:nvSpPr>
          <p:spPr bwMode="auto">
            <a:xfrm>
              <a:off x="2731" y="3840"/>
              <a:ext cx="179" cy="148"/>
            </a:xfrm>
            <a:custGeom>
              <a:avLst/>
              <a:gdLst>
                <a:gd name="T0" fmla="*/ 0 w 179"/>
                <a:gd name="T1" fmla="*/ 32 h 148"/>
                <a:gd name="T2" fmla="*/ 178 w 179"/>
                <a:gd name="T3" fmla="*/ 0 h 148"/>
                <a:gd name="T4" fmla="*/ 178 w 179"/>
                <a:gd name="T5" fmla="*/ 115 h 148"/>
                <a:gd name="T6" fmla="*/ 0 w 179"/>
                <a:gd name="T7" fmla="*/ 147 h 148"/>
                <a:gd name="T8" fmla="*/ 0 w 179"/>
                <a:gd name="T9" fmla="*/ 32 h 148"/>
                <a:gd name="T10" fmla="*/ 0 w 179"/>
                <a:gd name="T11" fmla="*/ 0 h 148"/>
                <a:gd name="T12" fmla="*/ 179 w 179"/>
                <a:gd name="T13" fmla="*/ 148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79" h="148">
                  <a:moveTo>
                    <a:pt x="0" y="32"/>
                  </a:moveTo>
                  <a:lnTo>
                    <a:pt x="178" y="0"/>
                  </a:lnTo>
                  <a:lnTo>
                    <a:pt x="178" y="115"/>
                  </a:lnTo>
                  <a:lnTo>
                    <a:pt x="0" y="147"/>
                  </a:lnTo>
                  <a:lnTo>
                    <a:pt x="0" y="32"/>
                  </a:lnTo>
                </a:path>
              </a:pathLst>
            </a:custGeom>
            <a:noFill/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47" name="AutoShape 527"/>
            <p:cNvSpPr>
              <a:spLocks noChangeArrowheads="1"/>
            </p:cNvSpPr>
            <p:nvPr/>
          </p:nvSpPr>
          <p:spPr bwMode="auto">
            <a:xfrm>
              <a:off x="2438" y="4042"/>
              <a:ext cx="210" cy="82"/>
            </a:xfrm>
            <a:custGeom>
              <a:avLst/>
              <a:gdLst>
                <a:gd name="T0" fmla="*/ 0 w 210"/>
                <a:gd name="T1" fmla="*/ 39 h 82"/>
                <a:gd name="T2" fmla="*/ 0 w 210"/>
                <a:gd name="T3" fmla="*/ 81 h 82"/>
                <a:gd name="T4" fmla="*/ 209 w 210"/>
                <a:gd name="T5" fmla="*/ 41 h 82"/>
                <a:gd name="T6" fmla="*/ 209 w 210"/>
                <a:gd name="T7" fmla="*/ 0 h 82"/>
                <a:gd name="T8" fmla="*/ 0 w 210"/>
                <a:gd name="T9" fmla="*/ 39 h 82"/>
                <a:gd name="T10" fmla="*/ 0 w 210"/>
                <a:gd name="T11" fmla="*/ 0 h 82"/>
                <a:gd name="T12" fmla="*/ 210 w 210"/>
                <a:gd name="T13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210" h="82">
                  <a:moveTo>
                    <a:pt x="0" y="39"/>
                  </a:moveTo>
                  <a:lnTo>
                    <a:pt x="0" y="81"/>
                  </a:lnTo>
                  <a:lnTo>
                    <a:pt x="209" y="41"/>
                  </a:lnTo>
                  <a:lnTo>
                    <a:pt x="209" y="0"/>
                  </a:lnTo>
                  <a:lnTo>
                    <a:pt x="0" y="39"/>
                  </a:lnTo>
                </a:path>
              </a:pathLst>
            </a:custGeom>
            <a:solidFill>
              <a:srgbClr val="60606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48" name="AutoShape 528"/>
            <p:cNvSpPr>
              <a:spLocks noChangeArrowheads="1"/>
            </p:cNvSpPr>
            <p:nvPr/>
          </p:nvSpPr>
          <p:spPr bwMode="auto">
            <a:xfrm>
              <a:off x="2297" y="4059"/>
              <a:ext cx="142" cy="65"/>
            </a:xfrm>
            <a:custGeom>
              <a:avLst/>
              <a:gdLst>
                <a:gd name="T0" fmla="*/ 141 w 142"/>
                <a:gd name="T1" fmla="*/ 33 h 65"/>
                <a:gd name="T2" fmla="*/ 141 w 142"/>
                <a:gd name="T3" fmla="*/ 64 h 65"/>
                <a:gd name="T4" fmla="*/ 0 w 142"/>
                <a:gd name="T5" fmla="*/ 26 h 65"/>
                <a:gd name="T6" fmla="*/ 0 w 142"/>
                <a:gd name="T7" fmla="*/ 0 h 65"/>
                <a:gd name="T8" fmla="*/ 141 w 142"/>
                <a:gd name="T9" fmla="*/ 33 h 65"/>
                <a:gd name="T10" fmla="*/ 0 w 142"/>
                <a:gd name="T11" fmla="*/ 0 h 65"/>
                <a:gd name="T12" fmla="*/ 142 w 142"/>
                <a:gd name="T13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42" h="65">
                  <a:moveTo>
                    <a:pt x="141" y="33"/>
                  </a:moveTo>
                  <a:lnTo>
                    <a:pt x="141" y="64"/>
                  </a:lnTo>
                  <a:lnTo>
                    <a:pt x="0" y="26"/>
                  </a:lnTo>
                  <a:lnTo>
                    <a:pt x="0" y="0"/>
                  </a:lnTo>
                  <a:lnTo>
                    <a:pt x="141" y="33"/>
                  </a:lnTo>
                </a:path>
              </a:pathLst>
            </a:custGeom>
            <a:solidFill>
              <a:srgbClr val="40404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49" name="AutoShape 529"/>
            <p:cNvSpPr>
              <a:spLocks noChangeArrowheads="1"/>
            </p:cNvSpPr>
            <p:nvPr/>
          </p:nvSpPr>
          <p:spPr bwMode="auto">
            <a:xfrm>
              <a:off x="2408" y="3854"/>
              <a:ext cx="264" cy="242"/>
            </a:xfrm>
            <a:custGeom>
              <a:avLst/>
              <a:gdLst>
                <a:gd name="T0" fmla="*/ 0 w 264"/>
                <a:gd name="T1" fmla="*/ 45 h 242"/>
                <a:gd name="T2" fmla="*/ 241 w 264"/>
                <a:gd name="T3" fmla="*/ 0 h 242"/>
                <a:gd name="T4" fmla="*/ 263 w 264"/>
                <a:gd name="T5" fmla="*/ 18 h 242"/>
                <a:gd name="T6" fmla="*/ 263 w 264"/>
                <a:gd name="T7" fmla="*/ 196 h 242"/>
                <a:gd name="T8" fmla="*/ 23 w 264"/>
                <a:gd name="T9" fmla="*/ 241 h 242"/>
                <a:gd name="T10" fmla="*/ 22 w 264"/>
                <a:gd name="T11" fmla="*/ 65 h 242"/>
                <a:gd name="T12" fmla="*/ 0 w 264"/>
                <a:gd name="T13" fmla="*/ 45 h 242"/>
                <a:gd name="T14" fmla="*/ 0 w 264"/>
                <a:gd name="T15" fmla="*/ 0 h 242"/>
                <a:gd name="T16" fmla="*/ 264 w 264"/>
                <a:gd name="T17" fmla="*/ 242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264" h="242">
                  <a:moveTo>
                    <a:pt x="0" y="45"/>
                  </a:moveTo>
                  <a:lnTo>
                    <a:pt x="241" y="0"/>
                  </a:lnTo>
                  <a:lnTo>
                    <a:pt x="263" y="18"/>
                  </a:lnTo>
                  <a:lnTo>
                    <a:pt x="263" y="196"/>
                  </a:lnTo>
                  <a:lnTo>
                    <a:pt x="23" y="241"/>
                  </a:lnTo>
                  <a:lnTo>
                    <a:pt x="22" y="65"/>
                  </a:lnTo>
                  <a:lnTo>
                    <a:pt x="0" y="45"/>
                  </a:lnTo>
                </a:path>
              </a:pathLst>
            </a:custGeom>
            <a:solidFill>
              <a:srgbClr val="80808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50" name="AutoShape 530"/>
            <p:cNvSpPr>
              <a:spLocks noChangeArrowheads="1"/>
            </p:cNvSpPr>
            <p:nvPr/>
          </p:nvSpPr>
          <p:spPr bwMode="auto">
            <a:xfrm>
              <a:off x="2291" y="3825"/>
              <a:ext cx="359" cy="75"/>
            </a:xfrm>
            <a:custGeom>
              <a:avLst/>
              <a:gdLst>
                <a:gd name="T0" fmla="*/ 0 w 359"/>
                <a:gd name="T1" fmla="*/ 45 h 75"/>
                <a:gd name="T2" fmla="*/ 238 w 359"/>
                <a:gd name="T3" fmla="*/ 0 h 75"/>
                <a:gd name="T4" fmla="*/ 358 w 359"/>
                <a:gd name="T5" fmla="*/ 29 h 75"/>
                <a:gd name="T6" fmla="*/ 116 w 359"/>
                <a:gd name="T7" fmla="*/ 74 h 75"/>
                <a:gd name="T8" fmla="*/ 0 w 359"/>
                <a:gd name="T9" fmla="*/ 45 h 75"/>
                <a:gd name="T10" fmla="*/ 0 w 359"/>
                <a:gd name="T11" fmla="*/ 0 h 75"/>
                <a:gd name="T12" fmla="*/ 359 w 359"/>
                <a:gd name="T13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359" h="75">
                  <a:moveTo>
                    <a:pt x="0" y="45"/>
                  </a:moveTo>
                  <a:lnTo>
                    <a:pt x="238" y="0"/>
                  </a:lnTo>
                  <a:lnTo>
                    <a:pt x="358" y="29"/>
                  </a:lnTo>
                  <a:lnTo>
                    <a:pt x="116" y="74"/>
                  </a:lnTo>
                  <a:lnTo>
                    <a:pt x="0" y="45"/>
                  </a:lnTo>
                </a:path>
              </a:pathLst>
            </a:custGeom>
            <a:solidFill>
              <a:srgbClr val="A0A0A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51" name="AutoShape 531"/>
            <p:cNvSpPr>
              <a:spLocks noChangeArrowheads="1"/>
            </p:cNvSpPr>
            <p:nvPr/>
          </p:nvSpPr>
          <p:spPr bwMode="auto">
            <a:xfrm>
              <a:off x="2289" y="3870"/>
              <a:ext cx="142" cy="225"/>
            </a:xfrm>
            <a:custGeom>
              <a:avLst/>
              <a:gdLst>
                <a:gd name="T0" fmla="*/ 0 w 142"/>
                <a:gd name="T1" fmla="*/ 0 h 225"/>
                <a:gd name="T2" fmla="*/ 119 w 142"/>
                <a:gd name="T3" fmla="*/ 28 h 225"/>
                <a:gd name="T4" fmla="*/ 141 w 142"/>
                <a:gd name="T5" fmla="*/ 47 h 225"/>
                <a:gd name="T6" fmla="*/ 141 w 142"/>
                <a:gd name="T7" fmla="*/ 224 h 225"/>
                <a:gd name="T8" fmla="*/ 0 w 142"/>
                <a:gd name="T9" fmla="*/ 184 h 225"/>
                <a:gd name="T10" fmla="*/ 0 w 142"/>
                <a:gd name="T11" fmla="*/ 0 h 225"/>
                <a:gd name="T12" fmla="*/ 0 w 142"/>
                <a:gd name="T13" fmla="*/ 0 h 225"/>
                <a:gd name="T14" fmla="*/ 142 w 142"/>
                <a:gd name="T15" fmla="*/ 225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142" h="225">
                  <a:moveTo>
                    <a:pt x="0" y="0"/>
                  </a:moveTo>
                  <a:lnTo>
                    <a:pt x="119" y="28"/>
                  </a:lnTo>
                  <a:lnTo>
                    <a:pt x="141" y="47"/>
                  </a:lnTo>
                  <a:lnTo>
                    <a:pt x="141" y="224"/>
                  </a:lnTo>
                  <a:lnTo>
                    <a:pt x="0" y="184"/>
                  </a:lnTo>
                  <a:lnTo>
                    <a:pt x="0" y="0"/>
                  </a:lnTo>
                </a:path>
              </a:pathLst>
            </a:custGeom>
            <a:solidFill>
              <a:srgbClr val="60606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52" name="Line 532"/>
            <p:cNvSpPr>
              <a:spLocks noChangeShapeType="1"/>
            </p:cNvSpPr>
            <p:nvPr/>
          </p:nvSpPr>
          <p:spPr bwMode="auto">
            <a:xfrm flipV="1">
              <a:off x="2430" y="3871"/>
              <a:ext cx="242" cy="47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5653" name="AutoShape 533"/>
            <p:cNvSpPr>
              <a:spLocks noChangeArrowheads="1"/>
            </p:cNvSpPr>
            <p:nvPr/>
          </p:nvSpPr>
          <p:spPr bwMode="auto">
            <a:xfrm>
              <a:off x="2464" y="3907"/>
              <a:ext cx="173" cy="144"/>
            </a:xfrm>
            <a:custGeom>
              <a:avLst/>
              <a:gdLst>
                <a:gd name="T0" fmla="*/ 0 w 173"/>
                <a:gd name="T1" fmla="*/ 33 h 144"/>
                <a:gd name="T2" fmla="*/ 172 w 173"/>
                <a:gd name="T3" fmla="*/ 0 h 144"/>
                <a:gd name="T4" fmla="*/ 172 w 173"/>
                <a:gd name="T5" fmla="*/ 112 h 144"/>
                <a:gd name="T6" fmla="*/ 0 w 173"/>
                <a:gd name="T7" fmla="*/ 143 h 144"/>
                <a:gd name="T8" fmla="*/ 0 w 173"/>
                <a:gd name="T9" fmla="*/ 33 h 144"/>
                <a:gd name="T10" fmla="*/ 0 w 173"/>
                <a:gd name="T11" fmla="*/ 0 h 144"/>
                <a:gd name="T12" fmla="*/ 173 w 173"/>
                <a:gd name="T13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73" h="144">
                  <a:moveTo>
                    <a:pt x="0" y="33"/>
                  </a:moveTo>
                  <a:lnTo>
                    <a:pt x="172" y="0"/>
                  </a:lnTo>
                  <a:lnTo>
                    <a:pt x="172" y="112"/>
                  </a:lnTo>
                  <a:lnTo>
                    <a:pt x="0" y="143"/>
                  </a:lnTo>
                  <a:lnTo>
                    <a:pt x="0" y="33"/>
                  </a:lnTo>
                </a:path>
              </a:pathLst>
            </a:custGeom>
            <a:solidFill>
              <a:srgbClr val="6080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54" name="AutoShape 534"/>
            <p:cNvSpPr>
              <a:spLocks noChangeArrowheads="1"/>
            </p:cNvSpPr>
            <p:nvPr/>
          </p:nvSpPr>
          <p:spPr bwMode="auto">
            <a:xfrm>
              <a:off x="2464" y="3908"/>
              <a:ext cx="179" cy="147"/>
            </a:xfrm>
            <a:custGeom>
              <a:avLst/>
              <a:gdLst>
                <a:gd name="T0" fmla="*/ 0 w 179"/>
                <a:gd name="T1" fmla="*/ 32 h 147"/>
                <a:gd name="T2" fmla="*/ 178 w 179"/>
                <a:gd name="T3" fmla="*/ 0 h 147"/>
                <a:gd name="T4" fmla="*/ 178 w 179"/>
                <a:gd name="T5" fmla="*/ 114 h 147"/>
                <a:gd name="T6" fmla="*/ 0 w 179"/>
                <a:gd name="T7" fmla="*/ 146 h 147"/>
                <a:gd name="T8" fmla="*/ 0 w 179"/>
                <a:gd name="T9" fmla="*/ 32 h 147"/>
                <a:gd name="T10" fmla="*/ 0 w 179"/>
                <a:gd name="T11" fmla="*/ 0 h 147"/>
                <a:gd name="T12" fmla="*/ 179 w 179"/>
                <a:gd name="T13" fmla="*/ 147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79" h="147">
                  <a:moveTo>
                    <a:pt x="0" y="32"/>
                  </a:moveTo>
                  <a:lnTo>
                    <a:pt x="178" y="0"/>
                  </a:lnTo>
                  <a:lnTo>
                    <a:pt x="178" y="114"/>
                  </a:lnTo>
                  <a:lnTo>
                    <a:pt x="0" y="146"/>
                  </a:lnTo>
                  <a:lnTo>
                    <a:pt x="0" y="32"/>
                  </a:lnTo>
                </a:path>
              </a:pathLst>
            </a:custGeom>
            <a:noFill/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55" name="Oval 535"/>
            <p:cNvSpPr>
              <a:spLocks noChangeArrowheads="1"/>
            </p:cNvSpPr>
            <p:nvPr/>
          </p:nvSpPr>
          <p:spPr bwMode="auto">
            <a:xfrm>
              <a:off x="3491" y="3802"/>
              <a:ext cx="14" cy="14"/>
            </a:xfrm>
            <a:prstGeom prst="ellipse">
              <a:avLst/>
            </a:prstGeom>
            <a:solidFill>
              <a:srgbClr val="FFC080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56" name="AutoShape 536"/>
            <p:cNvSpPr>
              <a:spLocks noChangeArrowheads="1"/>
            </p:cNvSpPr>
            <p:nvPr/>
          </p:nvSpPr>
          <p:spPr bwMode="auto">
            <a:xfrm>
              <a:off x="3206" y="3548"/>
              <a:ext cx="65" cy="55"/>
            </a:xfrm>
            <a:custGeom>
              <a:avLst/>
              <a:gdLst>
                <a:gd name="T0" fmla="*/ 1 w 65"/>
                <a:gd name="T1" fmla="*/ 44 h 55"/>
                <a:gd name="T2" fmla="*/ 0 w 65"/>
                <a:gd name="T3" fmla="*/ 37 h 55"/>
                <a:gd name="T4" fmla="*/ 2 w 65"/>
                <a:gd name="T5" fmla="*/ 28 h 55"/>
                <a:gd name="T6" fmla="*/ 2 w 65"/>
                <a:gd name="T7" fmla="*/ 20 h 55"/>
                <a:gd name="T8" fmla="*/ 5 w 65"/>
                <a:gd name="T9" fmla="*/ 15 h 55"/>
                <a:gd name="T10" fmla="*/ 8 w 65"/>
                <a:gd name="T11" fmla="*/ 9 h 55"/>
                <a:gd name="T12" fmla="*/ 14 w 65"/>
                <a:gd name="T13" fmla="*/ 7 h 55"/>
                <a:gd name="T14" fmla="*/ 17 w 65"/>
                <a:gd name="T15" fmla="*/ 5 h 55"/>
                <a:gd name="T16" fmla="*/ 22 w 65"/>
                <a:gd name="T17" fmla="*/ 2 h 55"/>
                <a:gd name="T18" fmla="*/ 29 w 65"/>
                <a:gd name="T19" fmla="*/ 0 h 55"/>
                <a:gd name="T20" fmla="*/ 36 w 65"/>
                <a:gd name="T21" fmla="*/ 0 h 55"/>
                <a:gd name="T22" fmla="*/ 43 w 65"/>
                <a:gd name="T23" fmla="*/ 1 h 55"/>
                <a:gd name="T24" fmla="*/ 48 w 65"/>
                <a:gd name="T25" fmla="*/ 3 h 55"/>
                <a:gd name="T26" fmla="*/ 52 w 65"/>
                <a:gd name="T27" fmla="*/ 7 h 55"/>
                <a:gd name="T28" fmla="*/ 57 w 65"/>
                <a:gd name="T29" fmla="*/ 11 h 55"/>
                <a:gd name="T30" fmla="*/ 62 w 65"/>
                <a:gd name="T31" fmla="*/ 15 h 55"/>
                <a:gd name="T32" fmla="*/ 64 w 65"/>
                <a:gd name="T33" fmla="*/ 17 h 55"/>
                <a:gd name="T34" fmla="*/ 62 w 65"/>
                <a:gd name="T35" fmla="*/ 17 h 55"/>
                <a:gd name="T36" fmla="*/ 61 w 65"/>
                <a:gd name="T37" fmla="*/ 19 h 55"/>
                <a:gd name="T38" fmla="*/ 61 w 65"/>
                <a:gd name="T39" fmla="*/ 22 h 55"/>
                <a:gd name="T40" fmla="*/ 61 w 65"/>
                <a:gd name="T41" fmla="*/ 26 h 55"/>
                <a:gd name="T42" fmla="*/ 62 w 65"/>
                <a:gd name="T43" fmla="*/ 32 h 55"/>
                <a:gd name="T44" fmla="*/ 62 w 65"/>
                <a:gd name="T45" fmla="*/ 38 h 55"/>
                <a:gd name="T46" fmla="*/ 59 w 65"/>
                <a:gd name="T47" fmla="*/ 46 h 55"/>
                <a:gd name="T48" fmla="*/ 60 w 65"/>
                <a:gd name="T49" fmla="*/ 35 h 55"/>
                <a:gd name="T50" fmla="*/ 59 w 65"/>
                <a:gd name="T51" fmla="*/ 29 h 55"/>
                <a:gd name="T52" fmla="*/ 57 w 65"/>
                <a:gd name="T53" fmla="*/ 25 h 55"/>
                <a:gd name="T54" fmla="*/ 55 w 65"/>
                <a:gd name="T55" fmla="*/ 24 h 55"/>
                <a:gd name="T56" fmla="*/ 54 w 65"/>
                <a:gd name="T57" fmla="*/ 21 h 55"/>
                <a:gd name="T58" fmla="*/ 52 w 65"/>
                <a:gd name="T59" fmla="*/ 22 h 55"/>
                <a:gd name="T60" fmla="*/ 47 w 65"/>
                <a:gd name="T61" fmla="*/ 24 h 55"/>
                <a:gd name="T62" fmla="*/ 43 w 65"/>
                <a:gd name="T63" fmla="*/ 24 h 55"/>
                <a:gd name="T64" fmla="*/ 38 w 65"/>
                <a:gd name="T65" fmla="*/ 24 h 55"/>
                <a:gd name="T66" fmla="*/ 34 w 65"/>
                <a:gd name="T67" fmla="*/ 23 h 55"/>
                <a:gd name="T68" fmla="*/ 32 w 65"/>
                <a:gd name="T69" fmla="*/ 23 h 55"/>
                <a:gd name="T70" fmla="*/ 34 w 65"/>
                <a:gd name="T71" fmla="*/ 25 h 55"/>
                <a:gd name="T72" fmla="*/ 37 w 65"/>
                <a:gd name="T73" fmla="*/ 25 h 55"/>
                <a:gd name="T74" fmla="*/ 33 w 65"/>
                <a:gd name="T75" fmla="*/ 25 h 55"/>
                <a:gd name="T76" fmla="*/ 29 w 65"/>
                <a:gd name="T77" fmla="*/ 25 h 55"/>
                <a:gd name="T78" fmla="*/ 24 w 65"/>
                <a:gd name="T79" fmla="*/ 25 h 55"/>
                <a:gd name="T80" fmla="*/ 19 w 65"/>
                <a:gd name="T81" fmla="*/ 25 h 55"/>
                <a:gd name="T82" fmla="*/ 17 w 65"/>
                <a:gd name="T83" fmla="*/ 25 h 55"/>
                <a:gd name="T84" fmla="*/ 14 w 65"/>
                <a:gd name="T85" fmla="*/ 25 h 55"/>
                <a:gd name="T86" fmla="*/ 15 w 65"/>
                <a:gd name="T87" fmla="*/ 25 h 55"/>
                <a:gd name="T88" fmla="*/ 17 w 65"/>
                <a:gd name="T89" fmla="*/ 27 h 55"/>
                <a:gd name="T90" fmla="*/ 17 w 65"/>
                <a:gd name="T91" fmla="*/ 30 h 55"/>
                <a:gd name="T92" fmla="*/ 16 w 65"/>
                <a:gd name="T93" fmla="*/ 34 h 55"/>
                <a:gd name="T94" fmla="*/ 13 w 65"/>
                <a:gd name="T95" fmla="*/ 38 h 55"/>
                <a:gd name="T96" fmla="*/ 12 w 65"/>
                <a:gd name="T97" fmla="*/ 42 h 55"/>
                <a:gd name="T98" fmla="*/ 12 w 65"/>
                <a:gd name="T99" fmla="*/ 46 h 55"/>
                <a:gd name="T100" fmla="*/ 12 w 65"/>
                <a:gd name="T101" fmla="*/ 52 h 55"/>
                <a:gd name="T102" fmla="*/ 12 w 65"/>
                <a:gd name="T103" fmla="*/ 54 h 55"/>
                <a:gd name="T104" fmla="*/ 9 w 65"/>
                <a:gd name="T105" fmla="*/ 50 h 55"/>
                <a:gd name="T106" fmla="*/ 4 w 65"/>
                <a:gd name="T107" fmla="*/ 46 h 55"/>
                <a:gd name="T108" fmla="*/ 2 w 65"/>
                <a:gd name="T109" fmla="*/ 46 h 55"/>
                <a:gd name="T110" fmla="*/ 2 w 65"/>
                <a:gd name="T111" fmla="*/ 49 h 55"/>
                <a:gd name="T112" fmla="*/ 1 w 65"/>
                <a:gd name="T113" fmla="*/ 44 h 55"/>
                <a:gd name="T114" fmla="*/ 0 w 65"/>
                <a:gd name="T115" fmla="*/ 0 h 55"/>
                <a:gd name="T116" fmla="*/ 65 w 65"/>
                <a:gd name="T117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T114" t="T115" r="T116" b="T117"/>
              <a:pathLst>
                <a:path w="65" h="55">
                  <a:moveTo>
                    <a:pt x="1" y="44"/>
                  </a:moveTo>
                  <a:lnTo>
                    <a:pt x="0" y="37"/>
                  </a:lnTo>
                  <a:lnTo>
                    <a:pt x="2" y="28"/>
                  </a:lnTo>
                  <a:lnTo>
                    <a:pt x="2" y="20"/>
                  </a:lnTo>
                  <a:lnTo>
                    <a:pt x="5" y="15"/>
                  </a:lnTo>
                  <a:lnTo>
                    <a:pt x="8" y="9"/>
                  </a:lnTo>
                  <a:lnTo>
                    <a:pt x="14" y="7"/>
                  </a:lnTo>
                  <a:lnTo>
                    <a:pt x="17" y="5"/>
                  </a:lnTo>
                  <a:lnTo>
                    <a:pt x="22" y="2"/>
                  </a:lnTo>
                  <a:lnTo>
                    <a:pt x="29" y="0"/>
                  </a:lnTo>
                  <a:lnTo>
                    <a:pt x="36" y="0"/>
                  </a:lnTo>
                  <a:lnTo>
                    <a:pt x="43" y="1"/>
                  </a:lnTo>
                  <a:lnTo>
                    <a:pt x="48" y="3"/>
                  </a:lnTo>
                  <a:lnTo>
                    <a:pt x="52" y="7"/>
                  </a:lnTo>
                  <a:lnTo>
                    <a:pt x="57" y="11"/>
                  </a:lnTo>
                  <a:lnTo>
                    <a:pt x="62" y="15"/>
                  </a:lnTo>
                  <a:lnTo>
                    <a:pt x="64" y="17"/>
                  </a:lnTo>
                  <a:lnTo>
                    <a:pt x="62" y="17"/>
                  </a:lnTo>
                  <a:lnTo>
                    <a:pt x="61" y="19"/>
                  </a:lnTo>
                  <a:lnTo>
                    <a:pt x="61" y="22"/>
                  </a:lnTo>
                  <a:lnTo>
                    <a:pt x="61" y="26"/>
                  </a:lnTo>
                  <a:lnTo>
                    <a:pt x="62" y="32"/>
                  </a:lnTo>
                  <a:lnTo>
                    <a:pt x="62" y="38"/>
                  </a:lnTo>
                  <a:lnTo>
                    <a:pt x="59" y="46"/>
                  </a:lnTo>
                  <a:lnTo>
                    <a:pt x="60" y="35"/>
                  </a:lnTo>
                  <a:lnTo>
                    <a:pt x="59" y="29"/>
                  </a:lnTo>
                  <a:lnTo>
                    <a:pt x="57" y="25"/>
                  </a:lnTo>
                  <a:lnTo>
                    <a:pt x="55" y="24"/>
                  </a:lnTo>
                  <a:lnTo>
                    <a:pt x="54" y="21"/>
                  </a:lnTo>
                  <a:lnTo>
                    <a:pt x="52" y="22"/>
                  </a:lnTo>
                  <a:lnTo>
                    <a:pt x="47" y="24"/>
                  </a:lnTo>
                  <a:lnTo>
                    <a:pt x="43" y="24"/>
                  </a:lnTo>
                  <a:lnTo>
                    <a:pt x="38" y="24"/>
                  </a:lnTo>
                  <a:lnTo>
                    <a:pt x="34" y="23"/>
                  </a:lnTo>
                  <a:lnTo>
                    <a:pt x="32" y="23"/>
                  </a:lnTo>
                  <a:lnTo>
                    <a:pt x="34" y="25"/>
                  </a:lnTo>
                  <a:lnTo>
                    <a:pt x="37" y="25"/>
                  </a:lnTo>
                  <a:lnTo>
                    <a:pt x="33" y="25"/>
                  </a:lnTo>
                  <a:lnTo>
                    <a:pt x="29" y="25"/>
                  </a:lnTo>
                  <a:lnTo>
                    <a:pt x="24" y="25"/>
                  </a:lnTo>
                  <a:lnTo>
                    <a:pt x="19" y="25"/>
                  </a:lnTo>
                  <a:lnTo>
                    <a:pt x="17" y="25"/>
                  </a:lnTo>
                  <a:lnTo>
                    <a:pt x="14" y="25"/>
                  </a:lnTo>
                  <a:lnTo>
                    <a:pt x="15" y="25"/>
                  </a:lnTo>
                  <a:lnTo>
                    <a:pt x="17" y="27"/>
                  </a:lnTo>
                  <a:lnTo>
                    <a:pt x="17" y="30"/>
                  </a:lnTo>
                  <a:lnTo>
                    <a:pt x="16" y="34"/>
                  </a:lnTo>
                  <a:lnTo>
                    <a:pt x="13" y="38"/>
                  </a:lnTo>
                  <a:lnTo>
                    <a:pt x="12" y="42"/>
                  </a:lnTo>
                  <a:lnTo>
                    <a:pt x="12" y="46"/>
                  </a:lnTo>
                  <a:lnTo>
                    <a:pt x="12" y="52"/>
                  </a:lnTo>
                  <a:lnTo>
                    <a:pt x="12" y="54"/>
                  </a:lnTo>
                  <a:lnTo>
                    <a:pt x="9" y="50"/>
                  </a:lnTo>
                  <a:lnTo>
                    <a:pt x="4" y="46"/>
                  </a:lnTo>
                  <a:lnTo>
                    <a:pt x="2" y="46"/>
                  </a:lnTo>
                  <a:lnTo>
                    <a:pt x="2" y="49"/>
                  </a:lnTo>
                  <a:lnTo>
                    <a:pt x="1" y="44"/>
                  </a:lnTo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5657" name="Group 537"/>
            <p:cNvGrpSpPr>
              <a:grpSpLocks/>
            </p:cNvGrpSpPr>
            <p:nvPr/>
          </p:nvGrpSpPr>
          <p:grpSpPr bwMode="auto">
            <a:xfrm>
              <a:off x="3079" y="3576"/>
              <a:ext cx="195" cy="624"/>
              <a:chOff x="3079" y="3576"/>
              <a:chExt cx="195" cy="624"/>
            </a:xfrm>
          </p:grpSpPr>
          <p:sp>
            <p:nvSpPr>
              <p:cNvPr id="5658" name="AutoShape 538"/>
              <p:cNvSpPr>
                <a:spLocks noChangeArrowheads="1"/>
              </p:cNvSpPr>
              <p:nvPr/>
            </p:nvSpPr>
            <p:spPr bwMode="auto">
              <a:xfrm>
                <a:off x="3079" y="3663"/>
                <a:ext cx="196" cy="174"/>
              </a:xfrm>
              <a:custGeom>
                <a:avLst/>
                <a:gdLst>
                  <a:gd name="T0" fmla="*/ 74 w 196"/>
                  <a:gd name="T1" fmla="*/ 0 h 174"/>
                  <a:gd name="T2" fmla="*/ 50 w 196"/>
                  <a:gd name="T3" fmla="*/ 14 h 174"/>
                  <a:gd name="T4" fmla="*/ 26 w 196"/>
                  <a:gd name="T5" fmla="*/ 26 h 174"/>
                  <a:gd name="T6" fmla="*/ 12 w 196"/>
                  <a:gd name="T7" fmla="*/ 76 h 174"/>
                  <a:gd name="T8" fmla="*/ 0 w 196"/>
                  <a:gd name="T9" fmla="*/ 114 h 174"/>
                  <a:gd name="T10" fmla="*/ 0 w 196"/>
                  <a:gd name="T11" fmla="*/ 121 h 174"/>
                  <a:gd name="T12" fmla="*/ 11 w 196"/>
                  <a:gd name="T13" fmla="*/ 141 h 174"/>
                  <a:gd name="T14" fmla="*/ 18 w 196"/>
                  <a:gd name="T15" fmla="*/ 147 h 174"/>
                  <a:gd name="T16" fmla="*/ 24 w 196"/>
                  <a:gd name="T17" fmla="*/ 149 h 174"/>
                  <a:gd name="T18" fmla="*/ 24 w 196"/>
                  <a:gd name="T19" fmla="*/ 154 h 174"/>
                  <a:gd name="T20" fmla="*/ 35 w 196"/>
                  <a:gd name="T21" fmla="*/ 146 h 174"/>
                  <a:gd name="T22" fmla="*/ 37 w 196"/>
                  <a:gd name="T23" fmla="*/ 166 h 174"/>
                  <a:gd name="T24" fmla="*/ 43 w 196"/>
                  <a:gd name="T25" fmla="*/ 173 h 174"/>
                  <a:gd name="T26" fmla="*/ 157 w 196"/>
                  <a:gd name="T27" fmla="*/ 173 h 174"/>
                  <a:gd name="T28" fmla="*/ 167 w 196"/>
                  <a:gd name="T29" fmla="*/ 163 h 174"/>
                  <a:gd name="T30" fmla="*/ 165 w 196"/>
                  <a:gd name="T31" fmla="*/ 146 h 174"/>
                  <a:gd name="T32" fmla="*/ 177 w 196"/>
                  <a:gd name="T33" fmla="*/ 157 h 174"/>
                  <a:gd name="T34" fmla="*/ 195 w 196"/>
                  <a:gd name="T35" fmla="*/ 124 h 174"/>
                  <a:gd name="T36" fmla="*/ 160 w 196"/>
                  <a:gd name="T37" fmla="*/ 23 h 174"/>
                  <a:gd name="T38" fmla="*/ 122 w 196"/>
                  <a:gd name="T39" fmla="*/ 10 h 174"/>
                  <a:gd name="T40" fmla="*/ 111 w 196"/>
                  <a:gd name="T41" fmla="*/ 3 h 174"/>
                  <a:gd name="T42" fmla="*/ 93 w 196"/>
                  <a:gd name="T43" fmla="*/ 19 h 174"/>
                  <a:gd name="T44" fmla="*/ 74 w 196"/>
                  <a:gd name="T45" fmla="*/ 0 h 174"/>
                  <a:gd name="T46" fmla="*/ 0 w 196"/>
                  <a:gd name="T47" fmla="*/ 0 h 174"/>
                  <a:gd name="T48" fmla="*/ 196 w 196"/>
                  <a:gd name="T49" fmla="*/ 174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T46" t="T47" r="T48" b="T49"/>
                <a:pathLst>
                  <a:path w="196" h="174">
                    <a:moveTo>
                      <a:pt x="74" y="0"/>
                    </a:moveTo>
                    <a:lnTo>
                      <a:pt x="50" y="14"/>
                    </a:lnTo>
                    <a:lnTo>
                      <a:pt x="26" y="26"/>
                    </a:lnTo>
                    <a:lnTo>
                      <a:pt x="12" y="76"/>
                    </a:lnTo>
                    <a:lnTo>
                      <a:pt x="0" y="114"/>
                    </a:lnTo>
                    <a:lnTo>
                      <a:pt x="0" y="121"/>
                    </a:lnTo>
                    <a:lnTo>
                      <a:pt x="11" y="141"/>
                    </a:lnTo>
                    <a:lnTo>
                      <a:pt x="18" y="147"/>
                    </a:lnTo>
                    <a:lnTo>
                      <a:pt x="24" y="149"/>
                    </a:lnTo>
                    <a:lnTo>
                      <a:pt x="24" y="154"/>
                    </a:lnTo>
                    <a:lnTo>
                      <a:pt x="35" y="146"/>
                    </a:lnTo>
                    <a:lnTo>
                      <a:pt x="37" y="166"/>
                    </a:lnTo>
                    <a:lnTo>
                      <a:pt x="43" y="173"/>
                    </a:lnTo>
                    <a:lnTo>
                      <a:pt x="157" y="173"/>
                    </a:lnTo>
                    <a:lnTo>
                      <a:pt x="167" y="163"/>
                    </a:lnTo>
                    <a:lnTo>
                      <a:pt x="165" y="146"/>
                    </a:lnTo>
                    <a:lnTo>
                      <a:pt x="177" y="157"/>
                    </a:lnTo>
                    <a:lnTo>
                      <a:pt x="195" y="124"/>
                    </a:lnTo>
                    <a:lnTo>
                      <a:pt x="160" y="23"/>
                    </a:lnTo>
                    <a:lnTo>
                      <a:pt x="122" y="10"/>
                    </a:lnTo>
                    <a:lnTo>
                      <a:pt x="111" y="3"/>
                    </a:lnTo>
                    <a:lnTo>
                      <a:pt x="93" y="19"/>
                    </a:lnTo>
                    <a:lnTo>
                      <a:pt x="74" y="0"/>
                    </a:lnTo>
                  </a:path>
                </a:pathLst>
              </a:custGeom>
              <a:solidFill>
                <a:srgbClr val="000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659" name="AutoShape 539"/>
              <p:cNvSpPr>
                <a:spLocks noChangeArrowheads="1"/>
              </p:cNvSpPr>
              <p:nvPr/>
            </p:nvSpPr>
            <p:spPr bwMode="auto">
              <a:xfrm>
                <a:off x="3162" y="3681"/>
                <a:ext cx="24" cy="156"/>
              </a:xfrm>
              <a:custGeom>
                <a:avLst/>
                <a:gdLst>
                  <a:gd name="T0" fmla="*/ 6 w 24"/>
                  <a:gd name="T1" fmla="*/ 0 h 156"/>
                  <a:gd name="T2" fmla="*/ 2 w 24"/>
                  <a:gd name="T3" fmla="*/ 10 h 156"/>
                  <a:gd name="T4" fmla="*/ 6 w 24"/>
                  <a:gd name="T5" fmla="*/ 16 h 156"/>
                  <a:gd name="T6" fmla="*/ 0 w 24"/>
                  <a:gd name="T7" fmla="*/ 124 h 156"/>
                  <a:gd name="T8" fmla="*/ 1 w 24"/>
                  <a:gd name="T9" fmla="*/ 143 h 156"/>
                  <a:gd name="T10" fmla="*/ 12 w 24"/>
                  <a:gd name="T11" fmla="*/ 155 h 156"/>
                  <a:gd name="T12" fmla="*/ 23 w 24"/>
                  <a:gd name="T13" fmla="*/ 142 h 156"/>
                  <a:gd name="T14" fmla="*/ 23 w 24"/>
                  <a:gd name="T15" fmla="*/ 119 h 156"/>
                  <a:gd name="T16" fmla="*/ 14 w 24"/>
                  <a:gd name="T17" fmla="*/ 17 h 156"/>
                  <a:gd name="T18" fmla="*/ 18 w 24"/>
                  <a:gd name="T19" fmla="*/ 10 h 156"/>
                  <a:gd name="T20" fmla="*/ 14 w 24"/>
                  <a:gd name="T21" fmla="*/ 1 h 156"/>
                  <a:gd name="T22" fmla="*/ 10 w 24"/>
                  <a:gd name="T23" fmla="*/ 4 h 156"/>
                  <a:gd name="T24" fmla="*/ 6 w 24"/>
                  <a:gd name="T25" fmla="*/ 0 h 156"/>
                  <a:gd name="T26" fmla="*/ 0 w 24"/>
                  <a:gd name="T27" fmla="*/ 0 h 156"/>
                  <a:gd name="T28" fmla="*/ 24 w 24"/>
                  <a:gd name="T29" fmla="*/ 156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T26" t="T27" r="T28" b="T29"/>
                <a:pathLst>
                  <a:path w="24" h="156">
                    <a:moveTo>
                      <a:pt x="6" y="0"/>
                    </a:moveTo>
                    <a:lnTo>
                      <a:pt x="2" y="10"/>
                    </a:lnTo>
                    <a:lnTo>
                      <a:pt x="6" y="16"/>
                    </a:lnTo>
                    <a:lnTo>
                      <a:pt x="0" y="124"/>
                    </a:lnTo>
                    <a:lnTo>
                      <a:pt x="1" y="143"/>
                    </a:lnTo>
                    <a:lnTo>
                      <a:pt x="12" y="155"/>
                    </a:lnTo>
                    <a:lnTo>
                      <a:pt x="23" y="142"/>
                    </a:lnTo>
                    <a:lnTo>
                      <a:pt x="23" y="119"/>
                    </a:lnTo>
                    <a:lnTo>
                      <a:pt x="14" y="17"/>
                    </a:lnTo>
                    <a:lnTo>
                      <a:pt x="18" y="10"/>
                    </a:lnTo>
                    <a:lnTo>
                      <a:pt x="14" y="1"/>
                    </a:lnTo>
                    <a:lnTo>
                      <a:pt x="10" y="4"/>
                    </a:lnTo>
                    <a:lnTo>
                      <a:pt x="6" y="0"/>
                    </a:lnTo>
                  </a:path>
                </a:pathLst>
              </a:custGeom>
              <a:solidFill>
                <a:srgbClr val="0020A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660" name="AutoShape 540"/>
              <p:cNvSpPr>
                <a:spLocks noChangeArrowheads="1"/>
              </p:cNvSpPr>
              <p:nvPr/>
            </p:nvSpPr>
            <p:spPr bwMode="auto">
              <a:xfrm>
                <a:off x="3148" y="3760"/>
                <a:ext cx="104" cy="31"/>
              </a:xfrm>
              <a:custGeom>
                <a:avLst/>
                <a:gdLst>
                  <a:gd name="T0" fmla="*/ 9 w 104"/>
                  <a:gd name="T1" fmla="*/ 18 h 31"/>
                  <a:gd name="T2" fmla="*/ 78 w 104"/>
                  <a:gd name="T3" fmla="*/ 0 h 31"/>
                  <a:gd name="T4" fmla="*/ 103 w 104"/>
                  <a:gd name="T5" fmla="*/ 2 h 31"/>
                  <a:gd name="T6" fmla="*/ 17 w 104"/>
                  <a:gd name="T7" fmla="*/ 30 h 31"/>
                  <a:gd name="T8" fmla="*/ 0 w 104"/>
                  <a:gd name="T9" fmla="*/ 22 h 31"/>
                  <a:gd name="T10" fmla="*/ 9 w 104"/>
                  <a:gd name="T11" fmla="*/ 18 h 31"/>
                  <a:gd name="T12" fmla="*/ 0 w 104"/>
                  <a:gd name="T13" fmla="*/ 0 h 31"/>
                  <a:gd name="T14" fmla="*/ 104 w 104"/>
                  <a:gd name="T15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T12" t="T13" r="T14" b="T15"/>
                <a:pathLst>
                  <a:path w="104" h="31">
                    <a:moveTo>
                      <a:pt x="9" y="18"/>
                    </a:moveTo>
                    <a:lnTo>
                      <a:pt x="78" y="0"/>
                    </a:lnTo>
                    <a:lnTo>
                      <a:pt x="103" y="2"/>
                    </a:lnTo>
                    <a:lnTo>
                      <a:pt x="17" y="30"/>
                    </a:lnTo>
                    <a:lnTo>
                      <a:pt x="0" y="22"/>
                    </a:lnTo>
                    <a:lnTo>
                      <a:pt x="9" y="18"/>
                    </a:lnTo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661" name="AutoShape 541"/>
              <p:cNvSpPr>
                <a:spLocks noChangeArrowheads="1"/>
              </p:cNvSpPr>
              <p:nvPr/>
            </p:nvSpPr>
            <p:spPr bwMode="auto">
              <a:xfrm>
                <a:off x="3196" y="3762"/>
                <a:ext cx="57" cy="35"/>
              </a:xfrm>
              <a:custGeom>
                <a:avLst/>
                <a:gdLst>
                  <a:gd name="T0" fmla="*/ 29 w 57"/>
                  <a:gd name="T1" fmla="*/ 0 h 35"/>
                  <a:gd name="T2" fmla="*/ 7 w 57"/>
                  <a:gd name="T3" fmla="*/ 5 h 35"/>
                  <a:gd name="T4" fmla="*/ 6 w 57"/>
                  <a:gd name="T5" fmla="*/ 12 h 35"/>
                  <a:gd name="T6" fmla="*/ 0 w 57"/>
                  <a:gd name="T7" fmla="*/ 18 h 35"/>
                  <a:gd name="T8" fmla="*/ 9 w 57"/>
                  <a:gd name="T9" fmla="*/ 27 h 35"/>
                  <a:gd name="T10" fmla="*/ 21 w 57"/>
                  <a:gd name="T11" fmla="*/ 33 h 35"/>
                  <a:gd name="T12" fmla="*/ 40 w 57"/>
                  <a:gd name="T13" fmla="*/ 34 h 35"/>
                  <a:gd name="T14" fmla="*/ 56 w 57"/>
                  <a:gd name="T15" fmla="*/ 19 h 35"/>
                  <a:gd name="T16" fmla="*/ 54 w 57"/>
                  <a:gd name="T17" fmla="*/ 1 h 35"/>
                  <a:gd name="T18" fmla="*/ 40 w 57"/>
                  <a:gd name="T19" fmla="*/ 10 h 35"/>
                  <a:gd name="T20" fmla="*/ 29 w 57"/>
                  <a:gd name="T21" fmla="*/ 0 h 35"/>
                  <a:gd name="T22" fmla="*/ 0 w 57"/>
                  <a:gd name="T23" fmla="*/ 0 h 35"/>
                  <a:gd name="T24" fmla="*/ 57 w 57"/>
                  <a:gd name="T25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T22" t="T23" r="T24" b="T25"/>
                <a:pathLst>
                  <a:path w="57" h="35">
                    <a:moveTo>
                      <a:pt x="29" y="0"/>
                    </a:moveTo>
                    <a:lnTo>
                      <a:pt x="7" y="5"/>
                    </a:lnTo>
                    <a:lnTo>
                      <a:pt x="6" y="12"/>
                    </a:lnTo>
                    <a:lnTo>
                      <a:pt x="0" y="18"/>
                    </a:lnTo>
                    <a:lnTo>
                      <a:pt x="9" y="27"/>
                    </a:lnTo>
                    <a:lnTo>
                      <a:pt x="21" y="33"/>
                    </a:lnTo>
                    <a:lnTo>
                      <a:pt x="40" y="34"/>
                    </a:lnTo>
                    <a:lnTo>
                      <a:pt x="56" y="19"/>
                    </a:lnTo>
                    <a:lnTo>
                      <a:pt x="54" y="1"/>
                    </a:lnTo>
                    <a:lnTo>
                      <a:pt x="40" y="10"/>
                    </a:lnTo>
                    <a:lnTo>
                      <a:pt x="29" y="0"/>
                    </a:lnTo>
                  </a:path>
                </a:pathLst>
              </a:custGeom>
              <a:solidFill>
                <a:srgbClr val="FF808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662" name="AutoShape 542"/>
              <p:cNvSpPr>
                <a:spLocks noChangeArrowheads="1"/>
              </p:cNvSpPr>
              <p:nvPr/>
            </p:nvSpPr>
            <p:spPr bwMode="auto">
              <a:xfrm>
                <a:off x="3118" y="3749"/>
                <a:ext cx="45" cy="50"/>
              </a:xfrm>
              <a:custGeom>
                <a:avLst/>
                <a:gdLst>
                  <a:gd name="T0" fmla="*/ 0 w 45"/>
                  <a:gd name="T1" fmla="*/ 30 h 50"/>
                  <a:gd name="T2" fmla="*/ 6 w 45"/>
                  <a:gd name="T3" fmla="*/ 22 h 50"/>
                  <a:gd name="T4" fmla="*/ 10 w 45"/>
                  <a:gd name="T5" fmla="*/ 12 h 50"/>
                  <a:gd name="T6" fmla="*/ 12 w 45"/>
                  <a:gd name="T7" fmla="*/ 3 h 50"/>
                  <a:gd name="T8" fmla="*/ 26 w 45"/>
                  <a:gd name="T9" fmla="*/ 0 h 50"/>
                  <a:gd name="T10" fmla="*/ 35 w 45"/>
                  <a:gd name="T11" fmla="*/ 0 h 50"/>
                  <a:gd name="T12" fmla="*/ 44 w 45"/>
                  <a:gd name="T13" fmla="*/ 25 h 50"/>
                  <a:gd name="T14" fmla="*/ 41 w 45"/>
                  <a:gd name="T15" fmla="*/ 30 h 50"/>
                  <a:gd name="T16" fmla="*/ 35 w 45"/>
                  <a:gd name="T17" fmla="*/ 37 h 50"/>
                  <a:gd name="T18" fmla="*/ 26 w 45"/>
                  <a:gd name="T19" fmla="*/ 39 h 50"/>
                  <a:gd name="T20" fmla="*/ 20 w 45"/>
                  <a:gd name="T21" fmla="*/ 40 h 50"/>
                  <a:gd name="T22" fmla="*/ 17 w 45"/>
                  <a:gd name="T23" fmla="*/ 42 h 50"/>
                  <a:gd name="T24" fmla="*/ 13 w 45"/>
                  <a:gd name="T25" fmla="*/ 47 h 50"/>
                  <a:gd name="T26" fmla="*/ 6 w 45"/>
                  <a:gd name="T27" fmla="*/ 49 h 50"/>
                  <a:gd name="T28" fmla="*/ 2 w 45"/>
                  <a:gd name="T29" fmla="*/ 49 h 50"/>
                  <a:gd name="T30" fmla="*/ 0 w 45"/>
                  <a:gd name="T31" fmla="*/ 30 h 50"/>
                  <a:gd name="T32" fmla="*/ 0 w 45"/>
                  <a:gd name="T33" fmla="*/ 0 h 50"/>
                  <a:gd name="T34" fmla="*/ 45 w 45"/>
                  <a:gd name="T35" fmla="*/ 5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T32" t="T33" r="T34" b="T35"/>
                <a:pathLst>
                  <a:path w="45" h="50">
                    <a:moveTo>
                      <a:pt x="0" y="30"/>
                    </a:moveTo>
                    <a:lnTo>
                      <a:pt x="6" y="22"/>
                    </a:lnTo>
                    <a:lnTo>
                      <a:pt x="10" y="12"/>
                    </a:lnTo>
                    <a:lnTo>
                      <a:pt x="12" y="3"/>
                    </a:lnTo>
                    <a:lnTo>
                      <a:pt x="26" y="0"/>
                    </a:lnTo>
                    <a:lnTo>
                      <a:pt x="35" y="0"/>
                    </a:lnTo>
                    <a:lnTo>
                      <a:pt x="44" y="25"/>
                    </a:lnTo>
                    <a:lnTo>
                      <a:pt x="41" y="30"/>
                    </a:lnTo>
                    <a:lnTo>
                      <a:pt x="35" y="37"/>
                    </a:lnTo>
                    <a:lnTo>
                      <a:pt x="26" y="39"/>
                    </a:lnTo>
                    <a:lnTo>
                      <a:pt x="20" y="40"/>
                    </a:lnTo>
                    <a:lnTo>
                      <a:pt x="17" y="42"/>
                    </a:lnTo>
                    <a:lnTo>
                      <a:pt x="13" y="47"/>
                    </a:lnTo>
                    <a:lnTo>
                      <a:pt x="6" y="49"/>
                    </a:lnTo>
                    <a:lnTo>
                      <a:pt x="2" y="49"/>
                    </a:lnTo>
                    <a:lnTo>
                      <a:pt x="0" y="30"/>
                    </a:lnTo>
                  </a:path>
                </a:pathLst>
              </a:custGeom>
              <a:solidFill>
                <a:srgbClr val="FF808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663" name="AutoShape 543"/>
              <p:cNvSpPr>
                <a:spLocks noChangeArrowheads="1"/>
              </p:cNvSpPr>
              <p:nvPr/>
            </p:nvSpPr>
            <p:spPr bwMode="auto">
              <a:xfrm>
                <a:off x="3143" y="3576"/>
                <a:ext cx="60" cy="105"/>
              </a:xfrm>
              <a:custGeom>
                <a:avLst/>
                <a:gdLst>
                  <a:gd name="T0" fmla="*/ 0 w 60"/>
                  <a:gd name="T1" fmla="*/ 44 h 105"/>
                  <a:gd name="T2" fmla="*/ 2 w 60"/>
                  <a:gd name="T3" fmla="*/ 53 h 105"/>
                  <a:gd name="T4" fmla="*/ 4 w 60"/>
                  <a:gd name="T5" fmla="*/ 58 h 105"/>
                  <a:gd name="T6" fmla="*/ 7 w 60"/>
                  <a:gd name="T7" fmla="*/ 63 h 105"/>
                  <a:gd name="T8" fmla="*/ 10 w 60"/>
                  <a:gd name="T9" fmla="*/ 62 h 105"/>
                  <a:gd name="T10" fmla="*/ 11 w 60"/>
                  <a:gd name="T11" fmla="*/ 62 h 105"/>
                  <a:gd name="T12" fmla="*/ 11 w 60"/>
                  <a:gd name="T13" fmla="*/ 83 h 105"/>
                  <a:gd name="T14" fmla="*/ 29 w 60"/>
                  <a:gd name="T15" fmla="*/ 104 h 105"/>
                  <a:gd name="T16" fmla="*/ 46 w 60"/>
                  <a:gd name="T17" fmla="*/ 88 h 105"/>
                  <a:gd name="T18" fmla="*/ 47 w 60"/>
                  <a:gd name="T19" fmla="*/ 83 h 105"/>
                  <a:gd name="T20" fmla="*/ 49 w 60"/>
                  <a:gd name="T21" fmla="*/ 78 h 105"/>
                  <a:gd name="T22" fmla="*/ 52 w 60"/>
                  <a:gd name="T23" fmla="*/ 74 h 105"/>
                  <a:gd name="T24" fmla="*/ 53 w 60"/>
                  <a:gd name="T25" fmla="*/ 65 h 105"/>
                  <a:gd name="T26" fmla="*/ 57 w 60"/>
                  <a:gd name="T27" fmla="*/ 57 h 105"/>
                  <a:gd name="T28" fmla="*/ 58 w 60"/>
                  <a:gd name="T29" fmla="*/ 48 h 105"/>
                  <a:gd name="T30" fmla="*/ 58 w 60"/>
                  <a:gd name="T31" fmla="*/ 31 h 105"/>
                  <a:gd name="T32" fmla="*/ 59 w 60"/>
                  <a:gd name="T33" fmla="*/ 23 h 105"/>
                  <a:gd name="T34" fmla="*/ 57 w 60"/>
                  <a:gd name="T35" fmla="*/ 15 h 105"/>
                  <a:gd name="T36" fmla="*/ 54 w 60"/>
                  <a:gd name="T37" fmla="*/ 9 h 105"/>
                  <a:gd name="T38" fmla="*/ 47 w 60"/>
                  <a:gd name="T39" fmla="*/ 3 h 105"/>
                  <a:gd name="T40" fmla="*/ 40 w 60"/>
                  <a:gd name="T41" fmla="*/ 1 h 105"/>
                  <a:gd name="T42" fmla="*/ 32 w 60"/>
                  <a:gd name="T43" fmla="*/ 0 h 105"/>
                  <a:gd name="T44" fmla="*/ 23 w 60"/>
                  <a:gd name="T45" fmla="*/ 1 h 105"/>
                  <a:gd name="T46" fmla="*/ 17 w 60"/>
                  <a:gd name="T47" fmla="*/ 3 h 105"/>
                  <a:gd name="T48" fmla="*/ 11 w 60"/>
                  <a:gd name="T49" fmla="*/ 8 h 105"/>
                  <a:gd name="T50" fmla="*/ 7 w 60"/>
                  <a:gd name="T51" fmla="*/ 12 h 105"/>
                  <a:gd name="T52" fmla="*/ 4 w 60"/>
                  <a:gd name="T53" fmla="*/ 17 h 105"/>
                  <a:gd name="T54" fmla="*/ 2 w 60"/>
                  <a:gd name="T55" fmla="*/ 23 h 105"/>
                  <a:gd name="T56" fmla="*/ 1 w 60"/>
                  <a:gd name="T57" fmla="*/ 28 h 105"/>
                  <a:gd name="T58" fmla="*/ 1 w 60"/>
                  <a:gd name="T59" fmla="*/ 36 h 105"/>
                  <a:gd name="T60" fmla="*/ 2 w 60"/>
                  <a:gd name="T61" fmla="*/ 41 h 105"/>
                  <a:gd name="T62" fmla="*/ 0 w 60"/>
                  <a:gd name="T63" fmla="*/ 44 h 105"/>
                  <a:gd name="T64" fmla="*/ 0 w 60"/>
                  <a:gd name="T65" fmla="*/ 0 h 105"/>
                  <a:gd name="T66" fmla="*/ 60 w 60"/>
                  <a:gd name="T67" fmla="*/ 105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T64" t="T65" r="T66" b="T67"/>
                <a:pathLst>
                  <a:path w="60" h="105">
                    <a:moveTo>
                      <a:pt x="0" y="44"/>
                    </a:moveTo>
                    <a:lnTo>
                      <a:pt x="2" y="53"/>
                    </a:lnTo>
                    <a:lnTo>
                      <a:pt x="4" y="58"/>
                    </a:lnTo>
                    <a:lnTo>
                      <a:pt x="7" y="63"/>
                    </a:lnTo>
                    <a:lnTo>
                      <a:pt x="10" y="62"/>
                    </a:lnTo>
                    <a:lnTo>
                      <a:pt x="11" y="62"/>
                    </a:lnTo>
                    <a:lnTo>
                      <a:pt x="11" y="83"/>
                    </a:lnTo>
                    <a:lnTo>
                      <a:pt x="29" y="104"/>
                    </a:lnTo>
                    <a:lnTo>
                      <a:pt x="46" y="88"/>
                    </a:lnTo>
                    <a:lnTo>
                      <a:pt x="47" y="83"/>
                    </a:lnTo>
                    <a:lnTo>
                      <a:pt x="49" y="78"/>
                    </a:lnTo>
                    <a:lnTo>
                      <a:pt x="52" y="74"/>
                    </a:lnTo>
                    <a:lnTo>
                      <a:pt x="53" y="65"/>
                    </a:lnTo>
                    <a:lnTo>
                      <a:pt x="57" y="57"/>
                    </a:lnTo>
                    <a:lnTo>
                      <a:pt x="58" y="48"/>
                    </a:lnTo>
                    <a:lnTo>
                      <a:pt x="58" y="31"/>
                    </a:lnTo>
                    <a:lnTo>
                      <a:pt x="59" y="23"/>
                    </a:lnTo>
                    <a:lnTo>
                      <a:pt x="57" y="15"/>
                    </a:lnTo>
                    <a:lnTo>
                      <a:pt x="54" y="9"/>
                    </a:lnTo>
                    <a:lnTo>
                      <a:pt x="47" y="3"/>
                    </a:lnTo>
                    <a:lnTo>
                      <a:pt x="40" y="1"/>
                    </a:lnTo>
                    <a:lnTo>
                      <a:pt x="32" y="0"/>
                    </a:lnTo>
                    <a:lnTo>
                      <a:pt x="23" y="1"/>
                    </a:lnTo>
                    <a:lnTo>
                      <a:pt x="17" y="3"/>
                    </a:lnTo>
                    <a:lnTo>
                      <a:pt x="11" y="8"/>
                    </a:lnTo>
                    <a:lnTo>
                      <a:pt x="7" y="12"/>
                    </a:lnTo>
                    <a:lnTo>
                      <a:pt x="4" y="17"/>
                    </a:lnTo>
                    <a:lnTo>
                      <a:pt x="2" y="23"/>
                    </a:lnTo>
                    <a:lnTo>
                      <a:pt x="1" y="28"/>
                    </a:lnTo>
                    <a:lnTo>
                      <a:pt x="1" y="36"/>
                    </a:lnTo>
                    <a:lnTo>
                      <a:pt x="2" y="41"/>
                    </a:lnTo>
                    <a:lnTo>
                      <a:pt x="0" y="44"/>
                    </a:lnTo>
                  </a:path>
                </a:pathLst>
              </a:custGeom>
              <a:solidFill>
                <a:srgbClr val="FFA08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664" name="AutoShape 544"/>
              <p:cNvSpPr>
                <a:spLocks noChangeArrowheads="1"/>
              </p:cNvSpPr>
              <p:nvPr/>
            </p:nvSpPr>
            <p:spPr bwMode="auto">
              <a:xfrm>
                <a:off x="3143" y="3584"/>
                <a:ext cx="41" cy="96"/>
              </a:xfrm>
              <a:custGeom>
                <a:avLst/>
                <a:gdLst>
                  <a:gd name="T0" fmla="*/ 6 w 41"/>
                  <a:gd name="T1" fmla="*/ 8 h 96"/>
                  <a:gd name="T2" fmla="*/ 8 w 41"/>
                  <a:gd name="T3" fmla="*/ 3 h 96"/>
                  <a:gd name="T4" fmla="*/ 11 w 41"/>
                  <a:gd name="T5" fmla="*/ 0 h 96"/>
                  <a:gd name="T6" fmla="*/ 22 w 41"/>
                  <a:gd name="T7" fmla="*/ 12 h 96"/>
                  <a:gd name="T8" fmla="*/ 22 w 41"/>
                  <a:gd name="T9" fmla="*/ 27 h 96"/>
                  <a:gd name="T10" fmla="*/ 34 w 41"/>
                  <a:gd name="T11" fmla="*/ 31 h 96"/>
                  <a:gd name="T12" fmla="*/ 38 w 41"/>
                  <a:gd name="T13" fmla="*/ 31 h 96"/>
                  <a:gd name="T14" fmla="*/ 40 w 41"/>
                  <a:gd name="T15" fmla="*/ 52 h 96"/>
                  <a:gd name="T16" fmla="*/ 37 w 41"/>
                  <a:gd name="T17" fmla="*/ 51 h 96"/>
                  <a:gd name="T18" fmla="*/ 34 w 41"/>
                  <a:gd name="T19" fmla="*/ 53 h 96"/>
                  <a:gd name="T20" fmla="*/ 34 w 41"/>
                  <a:gd name="T21" fmla="*/ 34 h 96"/>
                  <a:gd name="T22" fmla="*/ 23 w 41"/>
                  <a:gd name="T23" fmla="*/ 36 h 96"/>
                  <a:gd name="T24" fmla="*/ 20 w 41"/>
                  <a:gd name="T25" fmla="*/ 39 h 96"/>
                  <a:gd name="T26" fmla="*/ 18 w 41"/>
                  <a:gd name="T27" fmla="*/ 44 h 96"/>
                  <a:gd name="T28" fmla="*/ 22 w 41"/>
                  <a:gd name="T29" fmla="*/ 52 h 96"/>
                  <a:gd name="T30" fmla="*/ 18 w 41"/>
                  <a:gd name="T31" fmla="*/ 55 h 96"/>
                  <a:gd name="T32" fmla="*/ 18 w 41"/>
                  <a:gd name="T33" fmla="*/ 70 h 96"/>
                  <a:gd name="T34" fmla="*/ 24 w 41"/>
                  <a:gd name="T35" fmla="*/ 73 h 96"/>
                  <a:gd name="T36" fmla="*/ 30 w 41"/>
                  <a:gd name="T37" fmla="*/ 76 h 96"/>
                  <a:gd name="T38" fmla="*/ 27 w 41"/>
                  <a:gd name="T39" fmla="*/ 95 h 96"/>
                  <a:gd name="T40" fmla="*/ 10 w 41"/>
                  <a:gd name="T41" fmla="*/ 75 h 96"/>
                  <a:gd name="T42" fmla="*/ 10 w 41"/>
                  <a:gd name="T43" fmla="*/ 54 h 96"/>
                  <a:gd name="T44" fmla="*/ 6 w 41"/>
                  <a:gd name="T45" fmla="*/ 54 h 96"/>
                  <a:gd name="T46" fmla="*/ 0 w 41"/>
                  <a:gd name="T47" fmla="*/ 37 h 96"/>
                  <a:gd name="T48" fmla="*/ 1 w 41"/>
                  <a:gd name="T49" fmla="*/ 35 h 96"/>
                  <a:gd name="T50" fmla="*/ 1 w 41"/>
                  <a:gd name="T51" fmla="*/ 28 h 96"/>
                  <a:gd name="T52" fmla="*/ 1 w 41"/>
                  <a:gd name="T53" fmla="*/ 25 h 96"/>
                  <a:gd name="T54" fmla="*/ 1 w 41"/>
                  <a:gd name="T55" fmla="*/ 20 h 96"/>
                  <a:gd name="T56" fmla="*/ 2 w 41"/>
                  <a:gd name="T57" fmla="*/ 14 h 96"/>
                  <a:gd name="T58" fmla="*/ 6 w 41"/>
                  <a:gd name="T59" fmla="*/ 8 h 96"/>
                  <a:gd name="T60" fmla="*/ 0 w 41"/>
                  <a:gd name="T61" fmla="*/ 0 h 96"/>
                  <a:gd name="T62" fmla="*/ 41 w 41"/>
                  <a:gd name="T63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T60" t="T61" r="T62" b="T63"/>
                <a:pathLst>
                  <a:path w="41" h="96">
                    <a:moveTo>
                      <a:pt x="6" y="8"/>
                    </a:moveTo>
                    <a:lnTo>
                      <a:pt x="8" y="3"/>
                    </a:lnTo>
                    <a:lnTo>
                      <a:pt x="11" y="0"/>
                    </a:lnTo>
                    <a:lnTo>
                      <a:pt x="22" y="12"/>
                    </a:lnTo>
                    <a:lnTo>
                      <a:pt x="22" y="27"/>
                    </a:lnTo>
                    <a:lnTo>
                      <a:pt x="34" y="31"/>
                    </a:lnTo>
                    <a:lnTo>
                      <a:pt x="38" y="31"/>
                    </a:lnTo>
                    <a:lnTo>
                      <a:pt x="40" y="52"/>
                    </a:lnTo>
                    <a:lnTo>
                      <a:pt x="37" y="51"/>
                    </a:lnTo>
                    <a:lnTo>
                      <a:pt x="34" y="53"/>
                    </a:lnTo>
                    <a:lnTo>
                      <a:pt x="34" y="34"/>
                    </a:lnTo>
                    <a:lnTo>
                      <a:pt x="23" y="36"/>
                    </a:lnTo>
                    <a:lnTo>
                      <a:pt x="20" y="39"/>
                    </a:lnTo>
                    <a:lnTo>
                      <a:pt x="18" y="44"/>
                    </a:lnTo>
                    <a:lnTo>
                      <a:pt x="22" y="52"/>
                    </a:lnTo>
                    <a:lnTo>
                      <a:pt x="18" y="55"/>
                    </a:lnTo>
                    <a:lnTo>
                      <a:pt x="18" y="70"/>
                    </a:lnTo>
                    <a:lnTo>
                      <a:pt x="24" y="73"/>
                    </a:lnTo>
                    <a:lnTo>
                      <a:pt x="30" y="76"/>
                    </a:lnTo>
                    <a:lnTo>
                      <a:pt x="27" y="95"/>
                    </a:lnTo>
                    <a:lnTo>
                      <a:pt x="10" y="75"/>
                    </a:lnTo>
                    <a:lnTo>
                      <a:pt x="10" y="54"/>
                    </a:lnTo>
                    <a:lnTo>
                      <a:pt x="6" y="54"/>
                    </a:lnTo>
                    <a:lnTo>
                      <a:pt x="0" y="37"/>
                    </a:lnTo>
                    <a:lnTo>
                      <a:pt x="1" y="35"/>
                    </a:lnTo>
                    <a:lnTo>
                      <a:pt x="1" y="28"/>
                    </a:lnTo>
                    <a:lnTo>
                      <a:pt x="1" y="25"/>
                    </a:lnTo>
                    <a:lnTo>
                      <a:pt x="1" y="20"/>
                    </a:lnTo>
                    <a:lnTo>
                      <a:pt x="2" y="14"/>
                    </a:lnTo>
                    <a:lnTo>
                      <a:pt x="6" y="8"/>
                    </a:lnTo>
                  </a:path>
                </a:pathLst>
              </a:custGeom>
              <a:solidFill>
                <a:srgbClr val="FF804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665" name="AutoShape 545"/>
              <p:cNvSpPr>
                <a:spLocks noChangeArrowheads="1"/>
              </p:cNvSpPr>
              <p:nvPr/>
            </p:nvSpPr>
            <p:spPr bwMode="auto">
              <a:xfrm>
                <a:off x="3084" y="4157"/>
                <a:ext cx="77" cy="44"/>
              </a:xfrm>
              <a:custGeom>
                <a:avLst/>
                <a:gdLst>
                  <a:gd name="T0" fmla="*/ 36 w 77"/>
                  <a:gd name="T1" fmla="*/ 6 h 44"/>
                  <a:gd name="T2" fmla="*/ 27 w 77"/>
                  <a:gd name="T3" fmla="*/ 13 h 44"/>
                  <a:gd name="T4" fmla="*/ 15 w 77"/>
                  <a:gd name="T5" fmla="*/ 22 h 44"/>
                  <a:gd name="T6" fmla="*/ 6 w 77"/>
                  <a:gd name="T7" fmla="*/ 26 h 44"/>
                  <a:gd name="T8" fmla="*/ 1 w 77"/>
                  <a:gd name="T9" fmla="*/ 29 h 44"/>
                  <a:gd name="T10" fmla="*/ 0 w 77"/>
                  <a:gd name="T11" fmla="*/ 37 h 44"/>
                  <a:gd name="T12" fmla="*/ 5 w 77"/>
                  <a:gd name="T13" fmla="*/ 41 h 44"/>
                  <a:gd name="T14" fmla="*/ 16 w 77"/>
                  <a:gd name="T15" fmla="*/ 42 h 44"/>
                  <a:gd name="T16" fmla="*/ 26 w 77"/>
                  <a:gd name="T17" fmla="*/ 43 h 44"/>
                  <a:gd name="T18" fmla="*/ 36 w 77"/>
                  <a:gd name="T19" fmla="*/ 42 h 44"/>
                  <a:gd name="T20" fmla="*/ 43 w 77"/>
                  <a:gd name="T21" fmla="*/ 37 h 44"/>
                  <a:gd name="T22" fmla="*/ 56 w 77"/>
                  <a:gd name="T23" fmla="*/ 32 h 44"/>
                  <a:gd name="T24" fmla="*/ 75 w 77"/>
                  <a:gd name="T25" fmla="*/ 27 h 44"/>
                  <a:gd name="T26" fmla="*/ 76 w 77"/>
                  <a:gd name="T27" fmla="*/ 11 h 44"/>
                  <a:gd name="T28" fmla="*/ 73 w 77"/>
                  <a:gd name="T29" fmla="*/ 0 h 44"/>
                  <a:gd name="T30" fmla="*/ 36 w 77"/>
                  <a:gd name="T31" fmla="*/ 6 h 44"/>
                  <a:gd name="T32" fmla="*/ 0 w 77"/>
                  <a:gd name="T33" fmla="*/ 0 h 44"/>
                  <a:gd name="T34" fmla="*/ 77 w 77"/>
                  <a:gd name="T35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T32" t="T33" r="T34" b="T35"/>
                <a:pathLst>
                  <a:path w="77" h="44">
                    <a:moveTo>
                      <a:pt x="36" y="6"/>
                    </a:moveTo>
                    <a:lnTo>
                      <a:pt x="27" y="13"/>
                    </a:lnTo>
                    <a:lnTo>
                      <a:pt x="15" y="22"/>
                    </a:lnTo>
                    <a:lnTo>
                      <a:pt x="6" y="26"/>
                    </a:lnTo>
                    <a:lnTo>
                      <a:pt x="1" y="29"/>
                    </a:lnTo>
                    <a:lnTo>
                      <a:pt x="0" y="37"/>
                    </a:lnTo>
                    <a:lnTo>
                      <a:pt x="5" y="41"/>
                    </a:lnTo>
                    <a:lnTo>
                      <a:pt x="16" y="42"/>
                    </a:lnTo>
                    <a:lnTo>
                      <a:pt x="26" y="43"/>
                    </a:lnTo>
                    <a:lnTo>
                      <a:pt x="36" y="42"/>
                    </a:lnTo>
                    <a:lnTo>
                      <a:pt x="43" y="37"/>
                    </a:lnTo>
                    <a:lnTo>
                      <a:pt x="56" y="32"/>
                    </a:lnTo>
                    <a:lnTo>
                      <a:pt x="75" y="27"/>
                    </a:lnTo>
                    <a:lnTo>
                      <a:pt x="76" y="11"/>
                    </a:lnTo>
                    <a:lnTo>
                      <a:pt x="73" y="0"/>
                    </a:lnTo>
                    <a:lnTo>
                      <a:pt x="36" y="6"/>
                    </a:lnTo>
                  </a:path>
                </a:pathLst>
              </a:custGeom>
              <a:solidFill>
                <a:srgbClr val="4020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666" name="AutoShape 546"/>
              <p:cNvSpPr>
                <a:spLocks noChangeArrowheads="1"/>
              </p:cNvSpPr>
              <p:nvPr/>
            </p:nvSpPr>
            <p:spPr bwMode="auto">
              <a:xfrm>
                <a:off x="3185" y="4160"/>
                <a:ext cx="82" cy="37"/>
              </a:xfrm>
              <a:custGeom>
                <a:avLst/>
                <a:gdLst>
                  <a:gd name="T0" fmla="*/ 2 w 82"/>
                  <a:gd name="T1" fmla="*/ 1 h 37"/>
                  <a:gd name="T2" fmla="*/ 0 w 82"/>
                  <a:gd name="T3" fmla="*/ 14 h 37"/>
                  <a:gd name="T4" fmla="*/ 2 w 82"/>
                  <a:gd name="T5" fmla="*/ 25 h 37"/>
                  <a:gd name="T6" fmla="*/ 20 w 82"/>
                  <a:gd name="T7" fmla="*/ 29 h 37"/>
                  <a:gd name="T8" fmla="*/ 30 w 82"/>
                  <a:gd name="T9" fmla="*/ 29 h 37"/>
                  <a:gd name="T10" fmla="*/ 43 w 82"/>
                  <a:gd name="T11" fmla="*/ 32 h 37"/>
                  <a:gd name="T12" fmla="*/ 60 w 82"/>
                  <a:gd name="T13" fmla="*/ 34 h 37"/>
                  <a:gd name="T14" fmla="*/ 81 w 82"/>
                  <a:gd name="T15" fmla="*/ 36 h 37"/>
                  <a:gd name="T16" fmla="*/ 81 w 82"/>
                  <a:gd name="T17" fmla="*/ 31 h 37"/>
                  <a:gd name="T18" fmla="*/ 81 w 82"/>
                  <a:gd name="T19" fmla="*/ 25 h 37"/>
                  <a:gd name="T20" fmla="*/ 65 w 82"/>
                  <a:gd name="T21" fmla="*/ 17 h 37"/>
                  <a:gd name="T22" fmla="*/ 46 w 82"/>
                  <a:gd name="T23" fmla="*/ 8 h 37"/>
                  <a:gd name="T24" fmla="*/ 35 w 82"/>
                  <a:gd name="T25" fmla="*/ 0 h 37"/>
                  <a:gd name="T26" fmla="*/ 2 w 82"/>
                  <a:gd name="T27" fmla="*/ 1 h 37"/>
                  <a:gd name="T28" fmla="*/ 0 w 82"/>
                  <a:gd name="T29" fmla="*/ 0 h 37"/>
                  <a:gd name="T30" fmla="*/ 82 w 82"/>
                  <a:gd name="T31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T28" t="T29" r="T30" b="T31"/>
                <a:pathLst>
                  <a:path w="82" h="37">
                    <a:moveTo>
                      <a:pt x="2" y="1"/>
                    </a:moveTo>
                    <a:lnTo>
                      <a:pt x="0" y="14"/>
                    </a:lnTo>
                    <a:lnTo>
                      <a:pt x="2" y="25"/>
                    </a:lnTo>
                    <a:lnTo>
                      <a:pt x="20" y="29"/>
                    </a:lnTo>
                    <a:lnTo>
                      <a:pt x="30" y="29"/>
                    </a:lnTo>
                    <a:lnTo>
                      <a:pt x="43" y="32"/>
                    </a:lnTo>
                    <a:lnTo>
                      <a:pt x="60" y="34"/>
                    </a:lnTo>
                    <a:lnTo>
                      <a:pt x="81" y="36"/>
                    </a:lnTo>
                    <a:lnTo>
                      <a:pt x="81" y="31"/>
                    </a:lnTo>
                    <a:lnTo>
                      <a:pt x="81" y="25"/>
                    </a:lnTo>
                    <a:lnTo>
                      <a:pt x="65" y="17"/>
                    </a:lnTo>
                    <a:lnTo>
                      <a:pt x="46" y="8"/>
                    </a:lnTo>
                    <a:lnTo>
                      <a:pt x="35" y="0"/>
                    </a:lnTo>
                    <a:lnTo>
                      <a:pt x="2" y="1"/>
                    </a:lnTo>
                  </a:path>
                </a:pathLst>
              </a:custGeom>
              <a:solidFill>
                <a:srgbClr val="4020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667" name="AutoShape 547"/>
              <p:cNvSpPr>
                <a:spLocks noChangeArrowheads="1"/>
              </p:cNvSpPr>
              <p:nvPr/>
            </p:nvSpPr>
            <p:spPr bwMode="auto">
              <a:xfrm>
                <a:off x="3116" y="3839"/>
                <a:ext cx="124" cy="331"/>
              </a:xfrm>
              <a:custGeom>
                <a:avLst/>
                <a:gdLst>
                  <a:gd name="T0" fmla="*/ 4 w 124"/>
                  <a:gd name="T1" fmla="*/ 0 h 331"/>
                  <a:gd name="T2" fmla="*/ 0 w 124"/>
                  <a:gd name="T3" fmla="*/ 29 h 331"/>
                  <a:gd name="T4" fmla="*/ 0 w 124"/>
                  <a:gd name="T5" fmla="*/ 75 h 331"/>
                  <a:gd name="T6" fmla="*/ 0 w 124"/>
                  <a:gd name="T7" fmla="*/ 128 h 331"/>
                  <a:gd name="T8" fmla="*/ 4 w 124"/>
                  <a:gd name="T9" fmla="*/ 160 h 331"/>
                  <a:gd name="T10" fmla="*/ 4 w 124"/>
                  <a:gd name="T11" fmla="*/ 173 h 331"/>
                  <a:gd name="T12" fmla="*/ 2 w 124"/>
                  <a:gd name="T13" fmla="*/ 224 h 331"/>
                  <a:gd name="T14" fmla="*/ 3 w 124"/>
                  <a:gd name="T15" fmla="*/ 260 h 331"/>
                  <a:gd name="T16" fmla="*/ 5 w 124"/>
                  <a:gd name="T17" fmla="*/ 309 h 331"/>
                  <a:gd name="T18" fmla="*/ 5 w 124"/>
                  <a:gd name="T19" fmla="*/ 322 h 331"/>
                  <a:gd name="T20" fmla="*/ 13 w 124"/>
                  <a:gd name="T21" fmla="*/ 329 h 331"/>
                  <a:gd name="T22" fmla="*/ 44 w 124"/>
                  <a:gd name="T23" fmla="*/ 321 h 331"/>
                  <a:gd name="T24" fmla="*/ 53 w 124"/>
                  <a:gd name="T25" fmla="*/ 216 h 331"/>
                  <a:gd name="T26" fmla="*/ 56 w 124"/>
                  <a:gd name="T27" fmla="*/ 149 h 331"/>
                  <a:gd name="T28" fmla="*/ 59 w 124"/>
                  <a:gd name="T29" fmla="*/ 90 h 331"/>
                  <a:gd name="T30" fmla="*/ 64 w 124"/>
                  <a:gd name="T31" fmla="*/ 184 h 331"/>
                  <a:gd name="T32" fmla="*/ 67 w 124"/>
                  <a:gd name="T33" fmla="*/ 319 h 331"/>
                  <a:gd name="T34" fmla="*/ 98 w 124"/>
                  <a:gd name="T35" fmla="*/ 330 h 331"/>
                  <a:gd name="T36" fmla="*/ 105 w 124"/>
                  <a:gd name="T37" fmla="*/ 322 h 331"/>
                  <a:gd name="T38" fmla="*/ 113 w 124"/>
                  <a:gd name="T39" fmla="*/ 202 h 331"/>
                  <a:gd name="T40" fmla="*/ 114 w 124"/>
                  <a:gd name="T41" fmla="*/ 144 h 331"/>
                  <a:gd name="T42" fmla="*/ 123 w 124"/>
                  <a:gd name="T43" fmla="*/ 16 h 331"/>
                  <a:gd name="T44" fmla="*/ 120 w 124"/>
                  <a:gd name="T45" fmla="*/ 2 h 331"/>
                  <a:gd name="T46" fmla="*/ 4 w 124"/>
                  <a:gd name="T47" fmla="*/ 0 h 331"/>
                  <a:gd name="T48" fmla="*/ 0 w 124"/>
                  <a:gd name="T49" fmla="*/ 0 h 331"/>
                  <a:gd name="T50" fmla="*/ 124 w 124"/>
                  <a:gd name="T51" fmla="*/ 331 h 3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T48" t="T49" r="T50" b="T51"/>
                <a:pathLst>
                  <a:path w="124" h="331">
                    <a:moveTo>
                      <a:pt x="4" y="0"/>
                    </a:moveTo>
                    <a:lnTo>
                      <a:pt x="0" y="29"/>
                    </a:lnTo>
                    <a:lnTo>
                      <a:pt x="0" y="75"/>
                    </a:lnTo>
                    <a:lnTo>
                      <a:pt x="0" y="128"/>
                    </a:lnTo>
                    <a:lnTo>
                      <a:pt x="4" y="160"/>
                    </a:lnTo>
                    <a:lnTo>
                      <a:pt x="4" y="173"/>
                    </a:lnTo>
                    <a:lnTo>
                      <a:pt x="2" y="224"/>
                    </a:lnTo>
                    <a:lnTo>
                      <a:pt x="3" y="260"/>
                    </a:lnTo>
                    <a:lnTo>
                      <a:pt x="5" y="309"/>
                    </a:lnTo>
                    <a:lnTo>
                      <a:pt x="5" y="322"/>
                    </a:lnTo>
                    <a:lnTo>
                      <a:pt x="13" y="329"/>
                    </a:lnTo>
                    <a:lnTo>
                      <a:pt x="44" y="321"/>
                    </a:lnTo>
                    <a:lnTo>
                      <a:pt x="53" y="216"/>
                    </a:lnTo>
                    <a:lnTo>
                      <a:pt x="56" y="149"/>
                    </a:lnTo>
                    <a:lnTo>
                      <a:pt x="59" y="90"/>
                    </a:lnTo>
                    <a:lnTo>
                      <a:pt x="64" y="184"/>
                    </a:lnTo>
                    <a:lnTo>
                      <a:pt x="67" y="319"/>
                    </a:lnTo>
                    <a:lnTo>
                      <a:pt x="98" y="330"/>
                    </a:lnTo>
                    <a:lnTo>
                      <a:pt x="105" y="322"/>
                    </a:lnTo>
                    <a:lnTo>
                      <a:pt x="113" y="202"/>
                    </a:lnTo>
                    <a:lnTo>
                      <a:pt x="114" y="144"/>
                    </a:lnTo>
                    <a:lnTo>
                      <a:pt x="123" y="16"/>
                    </a:lnTo>
                    <a:lnTo>
                      <a:pt x="120" y="2"/>
                    </a:lnTo>
                    <a:lnTo>
                      <a:pt x="4" y="0"/>
                    </a:lnTo>
                  </a:path>
                </a:pathLst>
              </a:custGeom>
              <a:solidFill>
                <a:srgbClr val="919191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sp>
        <p:nvSpPr>
          <p:cNvPr id="5668" name="Line 548"/>
          <p:cNvSpPr>
            <a:spLocks noChangeShapeType="1"/>
          </p:cNvSpPr>
          <p:nvPr/>
        </p:nvSpPr>
        <p:spPr bwMode="auto">
          <a:xfrm flipV="1">
            <a:off x="6289675" y="4760913"/>
            <a:ext cx="1588" cy="388937"/>
          </a:xfrm>
          <a:prstGeom prst="line">
            <a:avLst/>
          </a:prstGeom>
          <a:noFill/>
          <a:ln w="50760">
            <a:solidFill>
              <a:srgbClr val="919191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669" name="Line 549"/>
          <p:cNvSpPr>
            <a:spLocks noChangeShapeType="1"/>
          </p:cNvSpPr>
          <p:nvPr/>
        </p:nvSpPr>
        <p:spPr bwMode="auto">
          <a:xfrm flipH="1">
            <a:off x="2349500" y="5153025"/>
            <a:ext cx="5218113" cy="1588"/>
          </a:xfrm>
          <a:prstGeom prst="line">
            <a:avLst/>
          </a:prstGeom>
          <a:noFill/>
          <a:ln w="50760">
            <a:solidFill>
              <a:srgbClr val="B2B2B2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5670" name="Group 550"/>
          <p:cNvGrpSpPr>
            <a:grpSpLocks/>
          </p:cNvGrpSpPr>
          <p:nvPr/>
        </p:nvGrpSpPr>
        <p:grpSpPr bwMode="auto">
          <a:xfrm>
            <a:off x="5961063" y="4530725"/>
            <a:ext cx="582612" cy="379413"/>
            <a:chOff x="3755" y="2854"/>
            <a:chExt cx="367" cy="239"/>
          </a:xfrm>
        </p:grpSpPr>
        <p:sp>
          <p:nvSpPr>
            <p:cNvPr id="5671" name="AutoShape 551"/>
            <p:cNvSpPr>
              <a:spLocks noChangeArrowheads="1"/>
            </p:cNvSpPr>
            <p:nvPr/>
          </p:nvSpPr>
          <p:spPr bwMode="auto">
            <a:xfrm>
              <a:off x="4099" y="3093"/>
              <a:ext cx="16" cy="1"/>
            </a:xfrm>
            <a:prstGeom prst="roundRect">
              <a:avLst>
                <a:gd name="adj" fmla="val 42852"/>
              </a:avLst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72" name="AutoShape 552"/>
            <p:cNvSpPr>
              <a:spLocks noChangeArrowheads="1"/>
            </p:cNvSpPr>
            <p:nvPr/>
          </p:nvSpPr>
          <p:spPr bwMode="auto">
            <a:xfrm>
              <a:off x="3767" y="3093"/>
              <a:ext cx="18" cy="1"/>
            </a:xfrm>
            <a:prstGeom prst="roundRect">
              <a:avLst>
                <a:gd name="adj" fmla="val 42852"/>
              </a:avLst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73" name="AutoShape 553"/>
            <p:cNvSpPr>
              <a:spLocks noChangeArrowheads="1"/>
            </p:cNvSpPr>
            <p:nvPr/>
          </p:nvSpPr>
          <p:spPr bwMode="auto">
            <a:xfrm>
              <a:off x="3755" y="2854"/>
              <a:ext cx="368" cy="92"/>
            </a:xfrm>
            <a:custGeom>
              <a:avLst/>
              <a:gdLst>
                <a:gd name="T0" fmla="*/ 367 w 368"/>
                <a:gd name="T1" fmla="*/ 91 h 92"/>
                <a:gd name="T2" fmla="*/ 314 w 368"/>
                <a:gd name="T3" fmla="*/ 0 h 92"/>
                <a:gd name="T4" fmla="*/ 54 w 368"/>
                <a:gd name="T5" fmla="*/ 0 h 92"/>
                <a:gd name="T6" fmla="*/ 0 w 368"/>
                <a:gd name="T7" fmla="*/ 91 h 92"/>
                <a:gd name="T8" fmla="*/ 367 w 368"/>
                <a:gd name="T9" fmla="*/ 91 h 92"/>
                <a:gd name="T10" fmla="*/ 0 w 368"/>
                <a:gd name="T11" fmla="*/ 0 h 92"/>
                <a:gd name="T12" fmla="*/ 368 w 368"/>
                <a:gd name="T13" fmla="*/ 9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368" h="92">
                  <a:moveTo>
                    <a:pt x="367" y="91"/>
                  </a:moveTo>
                  <a:lnTo>
                    <a:pt x="314" y="0"/>
                  </a:lnTo>
                  <a:lnTo>
                    <a:pt x="54" y="0"/>
                  </a:lnTo>
                  <a:lnTo>
                    <a:pt x="0" y="91"/>
                  </a:lnTo>
                  <a:lnTo>
                    <a:pt x="367" y="91"/>
                  </a:lnTo>
                </a:path>
              </a:pathLst>
            </a:custGeom>
            <a:solidFill>
              <a:srgbClr val="C0C0C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74" name="Rectangle 554"/>
            <p:cNvSpPr>
              <a:spLocks noChangeArrowheads="1"/>
            </p:cNvSpPr>
            <p:nvPr/>
          </p:nvSpPr>
          <p:spPr bwMode="auto">
            <a:xfrm>
              <a:off x="3765" y="2949"/>
              <a:ext cx="353" cy="134"/>
            </a:xfrm>
            <a:prstGeom prst="rect">
              <a:avLst/>
            </a:prstGeom>
            <a:solidFill>
              <a:srgbClr val="C0C0C0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75" name="Rectangle 555"/>
            <p:cNvSpPr>
              <a:spLocks noChangeArrowheads="1"/>
            </p:cNvSpPr>
            <p:nvPr/>
          </p:nvSpPr>
          <p:spPr bwMode="auto">
            <a:xfrm>
              <a:off x="3770" y="2959"/>
              <a:ext cx="343" cy="116"/>
            </a:xfrm>
            <a:prstGeom prst="rect">
              <a:avLst/>
            </a:prstGeom>
            <a:solidFill>
              <a:srgbClr val="9F9F9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76" name="Rectangle 556"/>
            <p:cNvSpPr>
              <a:spLocks noChangeArrowheads="1"/>
            </p:cNvSpPr>
            <p:nvPr/>
          </p:nvSpPr>
          <p:spPr bwMode="auto">
            <a:xfrm>
              <a:off x="4090" y="2978"/>
              <a:ext cx="14" cy="32"/>
            </a:xfrm>
            <a:prstGeom prst="rect">
              <a:avLst/>
            </a:prstGeom>
            <a:solidFill>
              <a:srgbClr val="5F5F5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77" name="Rectangle 557"/>
            <p:cNvSpPr>
              <a:spLocks noChangeArrowheads="1"/>
            </p:cNvSpPr>
            <p:nvPr/>
          </p:nvSpPr>
          <p:spPr bwMode="auto">
            <a:xfrm flipV="1">
              <a:off x="4101" y="3055"/>
              <a:ext cx="3" cy="2"/>
            </a:xfrm>
            <a:prstGeom prst="rect">
              <a:avLst/>
            </a:prstGeom>
            <a:solidFill>
              <a:srgbClr val="008000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78" name="Rectangle 558"/>
            <p:cNvSpPr>
              <a:spLocks noChangeArrowheads="1"/>
            </p:cNvSpPr>
            <p:nvPr/>
          </p:nvSpPr>
          <p:spPr bwMode="auto">
            <a:xfrm>
              <a:off x="3783" y="2971"/>
              <a:ext cx="207" cy="92"/>
            </a:xfrm>
            <a:prstGeom prst="rect">
              <a:avLst/>
            </a:prstGeom>
            <a:solidFill>
              <a:srgbClr val="C0C0C0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79" name="Rectangle 559"/>
            <p:cNvSpPr>
              <a:spLocks noChangeArrowheads="1"/>
            </p:cNvSpPr>
            <p:nvPr/>
          </p:nvSpPr>
          <p:spPr bwMode="auto">
            <a:xfrm>
              <a:off x="3784" y="3041"/>
              <a:ext cx="73" cy="5"/>
            </a:xfrm>
            <a:prstGeom prst="rect">
              <a:avLst/>
            </a:prstGeom>
            <a:solidFill>
              <a:srgbClr val="80808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80" name="AutoShape 560"/>
            <p:cNvSpPr>
              <a:spLocks noChangeArrowheads="1"/>
            </p:cNvSpPr>
            <p:nvPr/>
          </p:nvSpPr>
          <p:spPr bwMode="auto">
            <a:xfrm>
              <a:off x="3794" y="3041"/>
              <a:ext cx="33" cy="17"/>
            </a:xfrm>
            <a:custGeom>
              <a:avLst/>
              <a:gdLst>
                <a:gd name="T0" fmla="*/ 32 w 33"/>
                <a:gd name="T1" fmla="*/ 0 h 17"/>
                <a:gd name="T2" fmla="*/ 0 w 33"/>
                <a:gd name="T3" fmla="*/ 16 h 17"/>
                <a:gd name="T4" fmla="*/ 0 w 33"/>
                <a:gd name="T5" fmla="*/ 0 h 17"/>
                <a:gd name="T6" fmla="*/ 32 w 33"/>
                <a:gd name="T7" fmla="*/ 0 h 17"/>
                <a:gd name="T8" fmla="*/ 0 w 33"/>
                <a:gd name="T9" fmla="*/ 0 h 17"/>
                <a:gd name="T10" fmla="*/ 33 w 33"/>
                <a:gd name="T11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33" h="17">
                  <a:moveTo>
                    <a:pt x="32" y="0"/>
                  </a:moveTo>
                  <a:lnTo>
                    <a:pt x="0" y="16"/>
                  </a:lnTo>
                  <a:lnTo>
                    <a:pt x="0" y="0"/>
                  </a:lnTo>
                  <a:lnTo>
                    <a:pt x="32" y="0"/>
                  </a:lnTo>
                </a:path>
              </a:pathLst>
            </a:custGeom>
            <a:solidFill>
              <a:srgbClr val="5F5F5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81" name="Rectangle 561"/>
            <p:cNvSpPr>
              <a:spLocks noChangeArrowheads="1"/>
            </p:cNvSpPr>
            <p:nvPr/>
          </p:nvSpPr>
          <p:spPr bwMode="auto">
            <a:xfrm>
              <a:off x="3784" y="3041"/>
              <a:ext cx="5" cy="5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82" name="Rectangle 562"/>
            <p:cNvSpPr>
              <a:spLocks noChangeArrowheads="1"/>
            </p:cNvSpPr>
            <p:nvPr/>
          </p:nvSpPr>
          <p:spPr bwMode="auto">
            <a:xfrm flipV="1">
              <a:off x="3788" y="3043"/>
              <a:ext cx="65" cy="2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83" name="AutoShape 563"/>
            <p:cNvSpPr>
              <a:spLocks noChangeArrowheads="1"/>
            </p:cNvSpPr>
            <p:nvPr/>
          </p:nvSpPr>
          <p:spPr bwMode="auto">
            <a:xfrm>
              <a:off x="3784" y="2977"/>
              <a:ext cx="17" cy="51"/>
            </a:xfrm>
            <a:custGeom>
              <a:avLst/>
              <a:gdLst>
                <a:gd name="T0" fmla="*/ 0 w 17"/>
                <a:gd name="T1" fmla="*/ 0 h 51"/>
                <a:gd name="T2" fmla="*/ 16 w 17"/>
                <a:gd name="T3" fmla="*/ 4 h 51"/>
                <a:gd name="T4" fmla="*/ 16 w 17"/>
                <a:gd name="T5" fmla="*/ 43 h 51"/>
                <a:gd name="T6" fmla="*/ 0 w 17"/>
                <a:gd name="T7" fmla="*/ 50 h 51"/>
                <a:gd name="T8" fmla="*/ 0 w 17"/>
                <a:gd name="T9" fmla="*/ 0 h 51"/>
                <a:gd name="T10" fmla="*/ 0 w 17"/>
                <a:gd name="T11" fmla="*/ 0 h 51"/>
                <a:gd name="T12" fmla="*/ 17 w 17"/>
                <a:gd name="T13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7" h="51">
                  <a:moveTo>
                    <a:pt x="0" y="0"/>
                  </a:moveTo>
                  <a:lnTo>
                    <a:pt x="16" y="4"/>
                  </a:lnTo>
                  <a:lnTo>
                    <a:pt x="16" y="43"/>
                  </a:lnTo>
                  <a:lnTo>
                    <a:pt x="0" y="50"/>
                  </a:lnTo>
                  <a:lnTo>
                    <a:pt x="0" y="0"/>
                  </a:lnTo>
                </a:path>
              </a:pathLst>
            </a:custGeom>
            <a:solidFill>
              <a:srgbClr val="9F9F9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84" name="AutoShape 564"/>
            <p:cNvSpPr>
              <a:spLocks noChangeArrowheads="1"/>
            </p:cNvSpPr>
            <p:nvPr/>
          </p:nvSpPr>
          <p:spPr bwMode="auto">
            <a:xfrm>
              <a:off x="3987" y="2975"/>
              <a:ext cx="17" cy="53"/>
            </a:xfrm>
            <a:custGeom>
              <a:avLst/>
              <a:gdLst>
                <a:gd name="T0" fmla="*/ 16 w 17"/>
                <a:gd name="T1" fmla="*/ 0 h 53"/>
                <a:gd name="T2" fmla="*/ 0 w 17"/>
                <a:gd name="T3" fmla="*/ 7 h 53"/>
                <a:gd name="T4" fmla="*/ 0 w 17"/>
                <a:gd name="T5" fmla="*/ 45 h 53"/>
                <a:gd name="T6" fmla="*/ 16 w 17"/>
                <a:gd name="T7" fmla="*/ 52 h 53"/>
                <a:gd name="T8" fmla="*/ 16 w 17"/>
                <a:gd name="T9" fmla="*/ 0 h 53"/>
                <a:gd name="T10" fmla="*/ 0 w 17"/>
                <a:gd name="T11" fmla="*/ 0 h 53"/>
                <a:gd name="T12" fmla="*/ 17 w 17"/>
                <a:gd name="T1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7" h="53">
                  <a:moveTo>
                    <a:pt x="16" y="0"/>
                  </a:moveTo>
                  <a:lnTo>
                    <a:pt x="0" y="7"/>
                  </a:lnTo>
                  <a:lnTo>
                    <a:pt x="0" y="45"/>
                  </a:lnTo>
                  <a:lnTo>
                    <a:pt x="16" y="52"/>
                  </a:lnTo>
                  <a:lnTo>
                    <a:pt x="16" y="0"/>
                  </a:lnTo>
                </a:path>
              </a:pathLst>
            </a:custGeom>
            <a:solidFill>
              <a:srgbClr val="9F9F9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85" name="AutoShape 565"/>
            <p:cNvSpPr>
              <a:spLocks noChangeArrowheads="1"/>
            </p:cNvSpPr>
            <p:nvPr/>
          </p:nvSpPr>
          <p:spPr bwMode="auto">
            <a:xfrm>
              <a:off x="3784" y="2973"/>
              <a:ext cx="204" cy="17"/>
            </a:xfrm>
            <a:custGeom>
              <a:avLst/>
              <a:gdLst>
                <a:gd name="T0" fmla="*/ 203 w 204"/>
                <a:gd name="T1" fmla="*/ 0 h 17"/>
                <a:gd name="T2" fmla="*/ 200 w 204"/>
                <a:gd name="T3" fmla="*/ 16 h 17"/>
                <a:gd name="T4" fmla="*/ 5 w 204"/>
                <a:gd name="T5" fmla="*/ 16 h 17"/>
                <a:gd name="T6" fmla="*/ 0 w 204"/>
                <a:gd name="T7" fmla="*/ 0 h 17"/>
                <a:gd name="T8" fmla="*/ 203 w 204"/>
                <a:gd name="T9" fmla="*/ 0 h 17"/>
                <a:gd name="T10" fmla="*/ 0 w 204"/>
                <a:gd name="T11" fmla="*/ 0 h 17"/>
                <a:gd name="T12" fmla="*/ 204 w 204"/>
                <a:gd name="T13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204" h="17">
                  <a:moveTo>
                    <a:pt x="203" y="0"/>
                  </a:moveTo>
                  <a:lnTo>
                    <a:pt x="200" y="16"/>
                  </a:lnTo>
                  <a:lnTo>
                    <a:pt x="5" y="16"/>
                  </a:lnTo>
                  <a:lnTo>
                    <a:pt x="0" y="0"/>
                  </a:lnTo>
                  <a:lnTo>
                    <a:pt x="203" y="0"/>
                  </a:lnTo>
                </a:path>
              </a:pathLst>
            </a:custGeom>
            <a:solidFill>
              <a:srgbClr val="5F5F5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86" name="AutoShape 566"/>
            <p:cNvSpPr>
              <a:spLocks noChangeArrowheads="1"/>
            </p:cNvSpPr>
            <p:nvPr/>
          </p:nvSpPr>
          <p:spPr bwMode="auto">
            <a:xfrm>
              <a:off x="3785" y="3027"/>
              <a:ext cx="203" cy="17"/>
            </a:xfrm>
            <a:custGeom>
              <a:avLst/>
              <a:gdLst>
                <a:gd name="T0" fmla="*/ 202 w 203"/>
                <a:gd name="T1" fmla="*/ 16 h 17"/>
                <a:gd name="T2" fmla="*/ 199 w 203"/>
                <a:gd name="T3" fmla="*/ 0 h 17"/>
                <a:gd name="T4" fmla="*/ 4 w 203"/>
                <a:gd name="T5" fmla="*/ 0 h 17"/>
                <a:gd name="T6" fmla="*/ 0 w 203"/>
                <a:gd name="T7" fmla="*/ 16 h 17"/>
                <a:gd name="T8" fmla="*/ 202 w 203"/>
                <a:gd name="T9" fmla="*/ 16 h 17"/>
                <a:gd name="T10" fmla="*/ 0 w 203"/>
                <a:gd name="T11" fmla="*/ 0 h 17"/>
                <a:gd name="T12" fmla="*/ 203 w 203"/>
                <a:gd name="T13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203" h="17">
                  <a:moveTo>
                    <a:pt x="202" y="16"/>
                  </a:moveTo>
                  <a:lnTo>
                    <a:pt x="199" y="0"/>
                  </a:lnTo>
                  <a:lnTo>
                    <a:pt x="4" y="0"/>
                  </a:lnTo>
                  <a:lnTo>
                    <a:pt x="0" y="16"/>
                  </a:lnTo>
                  <a:lnTo>
                    <a:pt x="202" y="16"/>
                  </a:lnTo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87" name="Rectangle 567"/>
            <p:cNvSpPr>
              <a:spLocks noChangeArrowheads="1"/>
            </p:cNvSpPr>
            <p:nvPr/>
          </p:nvSpPr>
          <p:spPr bwMode="auto">
            <a:xfrm>
              <a:off x="3887" y="3043"/>
              <a:ext cx="7" cy="16"/>
            </a:xfrm>
            <a:prstGeom prst="rect">
              <a:avLst/>
            </a:prstGeom>
            <a:solidFill>
              <a:srgbClr val="5F5F5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88" name="Rectangle 568"/>
            <p:cNvSpPr>
              <a:spLocks noChangeArrowheads="1"/>
            </p:cNvSpPr>
            <p:nvPr/>
          </p:nvSpPr>
          <p:spPr bwMode="auto">
            <a:xfrm>
              <a:off x="3958" y="3061"/>
              <a:ext cx="1" cy="1"/>
            </a:xfrm>
            <a:prstGeom prst="rect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89" name="Rectangle 569"/>
            <p:cNvSpPr>
              <a:spLocks noChangeArrowheads="1"/>
            </p:cNvSpPr>
            <p:nvPr/>
          </p:nvSpPr>
          <p:spPr bwMode="auto">
            <a:xfrm>
              <a:off x="3944" y="3061"/>
              <a:ext cx="2" cy="1"/>
            </a:xfrm>
            <a:prstGeom prst="rect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90" name="Rectangle 570"/>
            <p:cNvSpPr>
              <a:spLocks noChangeArrowheads="1"/>
            </p:cNvSpPr>
            <p:nvPr/>
          </p:nvSpPr>
          <p:spPr bwMode="auto">
            <a:xfrm>
              <a:off x="3988" y="3061"/>
              <a:ext cx="2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91" name="Rectangle 571"/>
            <p:cNvSpPr>
              <a:spLocks noChangeArrowheads="1"/>
            </p:cNvSpPr>
            <p:nvPr/>
          </p:nvSpPr>
          <p:spPr bwMode="auto">
            <a:xfrm>
              <a:off x="3985" y="3061"/>
              <a:ext cx="2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92" name="Rectangle 572"/>
            <p:cNvSpPr>
              <a:spLocks noChangeArrowheads="1"/>
            </p:cNvSpPr>
            <p:nvPr/>
          </p:nvSpPr>
          <p:spPr bwMode="auto">
            <a:xfrm>
              <a:off x="3981" y="3061"/>
              <a:ext cx="2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93" name="Rectangle 573"/>
            <p:cNvSpPr>
              <a:spLocks noChangeArrowheads="1"/>
            </p:cNvSpPr>
            <p:nvPr/>
          </p:nvSpPr>
          <p:spPr bwMode="auto">
            <a:xfrm>
              <a:off x="3978" y="3061"/>
              <a:ext cx="1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94" name="Rectangle 574"/>
            <p:cNvSpPr>
              <a:spLocks noChangeArrowheads="1"/>
            </p:cNvSpPr>
            <p:nvPr/>
          </p:nvSpPr>
          <p:spPr bwMode="auto">
            <a:xfrm>
              <a:off x="3974" y="3061"/>
              <a:ext cx="2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95" name="Rectangle 575"/>
            <p:cNvSpPr>
              <a:spLocks noChangeArrowheads="1"/>
            </p:cNvSpPr>
            <p:nvPr/>
          </p:nvSpPr>
          <p:spPr bwMode="auto">
            <a:xfrm>
              <a:off x="3969" y="3061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96" name="Rectangle 576"/>
            <p:cNvSpPr>
              <a:spLocks noChangeArrowheads="1"/>
            </p:cNvSpPr>
            <p:nvPr/>
          </p:nvSpPr>
          <p:spPr bwMode="auto">
            <a:xfrm>
              <a:off x="3922" y="3061"/>
              <a:ext cx="4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97" name="Rectangle 577"/>
            <p:cNvSpPr>
              <a:spLocks noChangeArrowheads="1"/>
            </p:cNvSpPr>
            <p:nvPr/>
          </p:nvSpPr>
          <p:spPr bwMode="auto">
            <a:xfrm>
              <a:off x="3919" y="3061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98" name="Rectangle 578"/>
            <p:cNvSpPr>
              <a:spLocks noChangeArrowheads="1"/>
            </p:cNvSpPr>
            <p:nvPr/>
          </p:nvSpPr>
          <p:spPr bwMode="auto">
            <a:xfrm>
              <a:off x="3915" y="3061"/>
              <a:ext cx="4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99" name="Rectangle 579"/>
            <p:cNvSpPr>
              <a:spLocks noChangeArrowheads="1"/>
            </p:cNvSpPr>
            <p:nvPr/>
          </p:nvSpPr>
          <p:spPr bwMode="auto">
            <a:xfrm>
              <a:off x="3912" y="3061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00" name="Rectangle 580"/>
            <p:cNvSpPr>
              <a:spLocks noChangeArrowheads="1"/>
            </p:cNvSpPr>
            <p:nvPr/>
          </p:nvSpPr>
          <p:spPr bwMode="auto">
            <a:xfrm>
              <a:off x="3908" y="3061"/>
              <a:ext cx="4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01" name="Rectangle 581"/>
            <p:cNvSpPr>
              <a:spLocks noChangeArrowheads="1"/>
            </p:cNvSpPr>
            <p:nvPr/>
          </p:nvSpPr>
          <p:spPr bwMode="auto">
            <a:xfrm>
              <a:off x="3905" y="3061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02" name="Rectangle 582"/>
            <p:cNvSpPr>
              <a:spLocks noChangeArrowheads="1"/>
            </p:cNvSpPr>
            <p:nvPr/>
          </p:nvSpPr>
          <p:spPr bwMode="auto">
            <a:xfrm>
              <a:off x="3901" y="3061"/>
              <a:ext cx="4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03" name="Rectangle 583"/>
            <p:cNvSpPr>
              <a:spLocks noChangeArrowheads="1"/>
            </p:cNvSpPr>
            <p:nvPr/>
          </p:nvSpPr>
          <p:spPr bwMode="auto">
            <a:xfrm>
              <a:off x="3876" y="3061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04" name="Rectangle 584"/>
            <p:cNvSpPr>
              <a:spLocks noChangeArrowheads="1"/>
            </p:cNvSpPr>
            <p:nvPr/>
          </p:nvSpPr>
          <p:spPr bwMode="auto">
            <a:xfrm>
              <a:off x="3873" y="3061"/>
              <a:ext cx="2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05" name="Rectangle 585"/>
            <p:cNvSpPr>
              <a:spLocks noChangeArrowheads="1"/>
            </p:cNvSpPr>
            <p:nvPr/>
          </p:nvSpPr>
          <p:spPr bwMode="auto">
            <a:xfrm>
              <a:off x="3869" y="3061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06" name="Rectangle 586"/>
            <p:cNvSpPr>
              <a:spLocks noChangeArrowheads="1"/>
            </p:cNvSpPr>
            <p:nvPr/>
          </p:nvSpPr>
          <p:spPr bwMode="auto">
            <a:xfrm>
              <a:off x="3865" y="3061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07" name="Rectangle 587"/>
            <p:cNvSpPr>
              <a:spLocks noChangeArrowheads="1"/>
            </p:cNvSpPr>
            <p:nvPr/>
          </p:nvSpPr>
          <p:spPr bwMode="auto">
            <a:xfrm>
              <a:off x="3862" y="3061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08" name="Rectangle 588"/>
            <p:cNvSpPr>
              <a:spLocks noChangeArrowheads="1"/>
            </p:cNvSpPr>
            <p:nvPr/>
          </p:nvSpPr>
          <p:spPr bwMode="auto">
            <a:xfrm>
              <a:off x="3858" y="3061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09" name="Rectangle 589"/>
            <p:cNvSpPr>
              <a:spLocks noChangeArrowheads="1"/>
            </p:cNvSpPr>
            <p:nvPr/>
          </p:nvSpPr>
          <p:spPr bwMode="auto">
            <a:xfrm>
              <a:off x="3855" y="3061"/>
              <a:ext cx="2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10" name="Rectangle 590"/>
            <p:cNvSpPr>
              <a:spLocks noChangeArrowheads="1"/>
            </p:cNvSpPr>
            <p:nvPr/>
          </p:nvSpPr>
          <p:spPr bwMode="auto">
            <a:xfrm>
              <a:off x="3851" y="3061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11" name="Rectangle 591"/>
            <p:cNvSpPr>
              <a:spLocks noChangeArrowheads="1"/>
            </p:cNvSpPr>
            <p:nvPr/>
          </p:nvSpPr>
          <p:spPr bwMode="auto">
            <a:xfrm>
              <a:off x="3848" y="3061"/>
              <a:ext cx="2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12" name="Rectangle 592"/>
            <p:cNvSpPr>
              <a:spLocks noChangeArrowheads="1"/>
            </p:cNvSpPr>
            <p:nvPr/>
          </p:nvSpPr>
          <p:spPr bwMode="auto">
            <a:xfrm>
              <a:off x="3844" y="3061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13" name="Rectangle 593"/>
            <p:cNvSpPr>
              <a:spLocks noChangeArrowheads="1"/>
            </p:cNvSpPr>
            <p:nvPr/>
          </p:nvSpPr>
          <p:spPr bwMode="auto">
            <a:xfrm>
              <a:off x="3841" y="3061"/>
              <a:ext cx="2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14" name="Rectangle 594"/>
            <p:cNvSpPr>
              <a:spLocks noChangeArrowheads="1"/>
            </p:cNvSpPr>
            <p:nvPr/>
          </p:nvSpPr>
          <p:spPr bwMode="auto">
            <a:xfrm>
              <a:off x="3837" y="3061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15" name="Rectangle 595"/>
            <p:cNvSpPr>
              <a:spLocks noChangeArrowheads="1"/>
            </p:cNvSpPr>
            <p:nvPr/>
          </p:nvSpPr>
          <p:spPr bwMode="auto">
            <a:xfrm>
              <a:off x="3833" y="3061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16" name="Rectangle 596"/>
            <p:cNvSpPr>
              <a:spLocks noChangeArrowheads="1"/>
            </p:cNvSpPr>
            <p:nvPr/>
          </p:nvSpPr>
          <p:spPr bwMode="auto">
            <a:xfrm>
              <a:off x="3829" y="3061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17" name="Rectangle 597"/>
            <p:cNvSpPr>
              <a:spLocks noChangeArrowheads="1"/>
            </p:cNvSpPr>
            <p:nvPr/>
          </p:nvSpPr>
          <p:spPr bwMode="auto">
            <a:xfrm>
              <a:off x="3825" y="3061"/>
              <a:ext cx="4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18" name="Rectangle 598"/>
            <p:cNvSpPr>
              <a:spLocks noChangeArrowheads="1"/>
            </p:cNvSpPr>
            <p:nvPr/>
          </p:nvSpPr>
          <p:spPr bwMode="auto">
            <a:xfrm>
              <a:off x="3822" y="3061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19" name="Rectangle 599"/>
            <p:cNvSpPr>
              <a:spLocks noChangeArrowheads="1"/>
            </p:cNvSpPr>
            <p:nvPr/>
          </p:nvSpPr>
          <p:spPr bwMode="auto">
            <a:xfrm>
              <a:off x="3818" y="3061"/>
              <a:ext cx="4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20" name="Rectangle 600"/>
            <p:cNvSpPr>
              <a:spLocks noChangeArrowheads="1"/>
            </p:cNvSpPr>
            <p:nvPr/>
          </p:nvSpPr>
          <p:spPr bwMode="auto">
            <a:xfrm>
              <a:off x="3815" y="3061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21" name="Rectangle 601"/>
            <p:cNvSpPr>
              <a:spLocks noChangeArrowheads="1"/>
            </p:cNvSpPr>
            <p:nvPr/>
          </p:nvSpPr>
          <p:spPr bwMode="auto">
            <a:xfrm>
              <a:off x="3811" y="3061"/>
              <a:ext cx="4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22" name="Rectangle 602"/>
            <p:cNvSpPr>
              <a:spLocks noChangeArrowheads="1"/>
            </p:cNvSpPr>
            <p:nvPr/>
          </p:nvSpPr>
          <p:spPr bwMode="auto">
            <a:xfrm>
              <a:off x="3808" y="3061"/>
              <a:ext cx="2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23" name="Rectangle 603"/>
            <p:cNvSpPr>
              <a:spLocks noChangeArrowheads="1"/>
            </p:cNvSpPr>
            <p:nvPr/>
          </p:nvSpPr>
          <p:spPr bwMode="auto">
            <a:xfrm>
              <a:off x="3804" y="3061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24" name="Rectangle 604"/>
            <p:cNvSpPr>
              <a:spLocks noChangeArrowheads="1"/>
            </p:cNvSpPr>
            <p:nvPr/>
          </p:nvSpPr>
          <p:spPr bwMode="auto">
            <a:xfrm>
              <a:off x="3800" y="3061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25" name="Rectangle 605"/>
            <p:cNvSpPr>
              <a:spLocks noChangeArrowheads="1"/>
            </p:cNvSpPr>
            <p:nvPr/>
          </p:nvSpPr>
          <p:spPr bwMode="auto">
            <a:xfrm>
              <a:off x="3797" y="3061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26" name="Rectangle 606"/>
            <p:cNvSpPr>
              <a:spLocks noChangeArrowheads="1"/>
            </p:cNvSpPr>
            <p:nvPr/>
          </p:nvSpPr>
          <p:spPr bwMode="auto">
            <a:xfrm>
              <a:off x="3793" y="3061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27" name="Rectangle 607"/>
            <p:cNvSpPr>
              <a:spLocks noChangeArrowheads="1"/>
            </p:cNvSpPr>
            <p:nvPr/>
          </p:nvSpPr>
          <p:spPr bwMode="auto">
            <a:xfrm>
              <a:off x="3789" y="3061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28" name="Rectangle 608"/>
            <p:cNvSpPr>
              <a:spLocks noChangeArrowheads="1"/>
            </p:cNvSpPr>
            <p:nvPr/>
          </p:nvSpPr>
          <p:spPr bwMode="auto">
            <a:xfrm>
              <a:off x="3785" y="3061"/>
              <a:ext cx="4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29" name="Rectangle 609"/>
            <p:cNvSpPr>
              <a:spLocks noChangeArrowheads="1"/>
            </p:cNvSpPr>
            <p:nvPr/>
          </p:nvSpPr>
          <p:spPr bwMode="auto">
            <a:xfrm>
              <a:off x="3782" y="3061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30" name="Rectangle 610"/>
            <p:cNvSpPr>
              <a:spLocks noChangeArrowheads="1"/>
            </p:cNvSpPr>
            <p:nvPr/>
          </p:nvSpPr>
          <p:spPr bwMode="auto">
            <a:xfrm>
              <a:off x="3965" y="3061"/>
              <a:ext cx="4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31" name="Rectangle 611"/>
            <p:cNvSpPr>
              <a:spLocks noChangeArrowheads="1"/>
            </p:cNvSpPr>
            <p:nvPr/>
          </p:nvSpPr>
          <p:spPr bwMode="auto">
            <a:xfrm>
              <a:off x="3962" y="3061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32" name="Rectangle 612"/>
            <p:cNvSpPr>
              <a:spLocks noChangeArrowheads="1"/>
            </p:cNvSpPr>
            <p:nvPr/>
          </p:nvSpPr>
          <p:spPr bwMode="auto">
            <a:xfrm>
              <a:off x="3951" y="3061"/>
              <a:ext cx="4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33" name="Rectangle 613"/>
            <p:cNvSpPr>
              <a:spLocks noChangeArrowheads="1"/>
            </p:cNvSpPr>
            <p:nvPr/>
          </p:nvSpPr>
          <p:spPr bwMode="auto">
            <a:xfrm>
              <a:off x="3947" y="3061"/>
              <a:ext cx="4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34" name="Rectangle 614"/>
            <p:cNvSpPr>
              <a:spLocks noChangeArrowheads="1"/>
            </p:cNvSpPr>
            <p:nvPr/>
          </p:nvSpPr>
          <p:spPr bwMode="auto">
            <a:xfrm>
              <a:off x="3937" y="3061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35" name="Rectangle 615"/>
            <p:cNvSpPr>
              <a:spLocks noChangeArrowheads="1"/>
            </p:cNvSpPr>
            <p:nvPr/>
          </p:nvSpPr>
          <p:spPr bwMode="auto">
            <a:xfrm>
              <a:off x="3933" y="3061"/>
              <a:ext cx="4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36" name="Rectangle 616"/>
            <p:cNvSpPr>
              <a:spLocks noChangeArrowheads="1"/>
            </p:cNvSpPr>
            <p:nvPr/>
          </p:nvSpPr>
          <p:spPr bwMode="auto">
            <a:xfrm>
              <a:off x="3930" y="3061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37" name="Rectangle 617"/>
            <p:cNvSpPr>
              <a:spLocks noChangeArrowheads="1"/>
            </p:cNvSpPr>
            <p:nvPr/>
          </p:nvSpPr>
          <p:spPr bwMode="auto">
            <a:xfrm>
              <a:off x="3926" y="3061"/>
              <a:ext cx="4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5738" name="AutoShape 618"/>
          <p:cNvSpPr>
            <a:spLocks noChangeArrowheads="1"/>
          </p:cNvSpPr>
          <p:nvPr/>
        </p:nvSpPr>
        <p:spPr bwMode="auto">
          <a:xfrm>
            <a:off x="3771900" y="4829175"/>
            <a:ext cx="415925" cy="101600"/>
          </a:xfrm>
          <a:custGeom>
            <a:avLst/>
            <a:gdLst>
              <a:gd name="T0" fmla="*/ 0 w 262"/>
              <a:gd name="T1" fmla="*/ 0 h 64"/>
              <a:gd name="T2" fmla="*/ 2147483647 w 262"/>
              <a:gd name="T3" fmla="*/ 0 h 64"/>
              <a:gd name="T4" fmla="*/ 2147483647 w 262"/>
              <a:gd name="T5" fmla="*/ 2147483647 h 64"/>
              <a:gd name="T6" fmla="*/ 2147483647 w 262"/>
              <a:gd name="T7" fmla="*/ 2147483647 h 64"/>
              <a:gd name="T8" fmla="*/ 2147483647 w 262"/>
              <a:gd name="T9" fmla="*/ 2147483647 h 64"/>
              <a:gd name="T10" fmla="*/ 2147483647 w 262"/>
              <a:gd name="T11" fmla="*/ 2147483647 h 64"/>
              <a:gd name="T12" fmla="*/ 2147483647 w 262"/>
              <a:gd name="T13" fmla="*/ 2147483647 h 64"/>
              <a:gd name="T14" fmla="*/ 2147483647 w 262"/>
              <a:gd name="T15" fmla="*/ 2147483647 h 64"/>
              <a:gd name="T16" fmla="*/ 2147483647 w 262"/>
              <a:gd name="T17" fmla="*/ 2147483647 h 64"/>
              <a:gd name="T18" fmla="*/ 2147483647 w 262"/>
              <a:gd name="T19" fmla="*/ 2147483647 h 64"/>
              <a:gd name="T20" fmla="*/ 2147483647 w 262"/>
              <a:gd name="T21" fmla="*/ 2147483647 h 64"/>
              <a:gd name="T22" fmla="*/ 0 w 262"/>
              <a:gd name="T23" fmla="*/ 0 h 64"/>
              <a:gd name="T24" fmla="*/ 262 w 262"/>
              <a:gd name="T25" fmla="*/ 64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T22" t="T23" r="T24" b="T25"/>
            <a:pathLst>
              <a:path w="262" h="64">
                <a:moveTo>
                  <a:pt x="0" y="0"/>
                </a:moveTo>
                <a:lnTo>
                  <a:pt x="27" y="0"/>
                </a:lnTo>
                <a:lnTo>
                  <a:pt x="45" y="27"/>
                </a:lnTo>
                <a:lnTo>
                  <a:pt x="72" y="36"/>
                </a:lnTo>
                <a:lnTo>
                  <a:pt x="99" y="45"/>
                </a:lnTo>
                <a:lnTo>
                  <a:pt x="126" y="54"/>
                </a:lnTo>
                <a:lnTo>
                  <a:pt x="153" y="54"/>
                </a:lnTo>
                <a:lnTo>
                  <a:pt x="180" y="54"/>
                </a:lnTo>
                <a:lnTo>
                  <a:pt x="207" y="63"/>
                </a:lnTo>
                <a:lnTo>
                  <a:pt x="234" y="63"/>
                </a:lnTo>
                <a:lnTo>
                  <a:pt x="261" y="63"/>
                </a:lnTo>
              </a:path>
            </a:pathLst>
          </a:custGeom>
          <a:noFill/>
          <a:ln w="25560">
            <a:solidFill>
              <a:srgbClr val="91919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5739" name="Group 619"/>
          <p:cNvGrpSpPr>
            <a:grpSpLocks/>
          </p:cNvGrpSpPr>
          <p:nvPr/>
        </p:nvGrpSpPr>
        <p:grpSpPr bwMode="auto">
          <a:xfrm>
            <a:off x="4016375" y="4521200"/>
            <a:ext cx="655638" cy="514350"/>
            <a:chOff x="2530" y="2848"/>
            <a:chExt cx="413" cy="324"/>
          </a:xfrm>
        </p:grpSpPr>
        <p:sp>
          <p:nvSpPr>
            <p:cNvPr id="5740" name="AutoShape 620"/>
            <p:cNvSpPr>
              <a:spLocks noChangeArrowheads="1"/>
            </p:cNvSpPr>
            <p:nvPr/>
          </p:nvSpPr>
          <p:spPr bwMode="auto">
            <a:xfrm>
              <a:off x="2530" y="3095"/>
              <a:ext cx="41" cy="25"/>
            </a:xfrm>
            <a:custGeom>
              <a:avLst/>
              <a:gdLst>
                <a:gd name="T0" fmla="*/ 39 w 41"/>
                <a:gd name="T1" fmla="*/ 0 h 25"/>
                <a:gd name="T2" fmla="*/ 30 w 41"/>
                <a:gd name="T3" fmla="*/ 0 h 25"/>
                <a:gd name="T4" fmla="*/ 25 w 41"/>
                <a:gd name="T5" fmla="*/ 1 h 25"/>
                <a:gd name="T6" fmla="*/ 20 w 41"/>
                <a:gd name="T7" fmla="*/ 2 h 25"/>
                <a:gd name="T8" fmla="*/ 14 w 41"/>
                <a:gd name="T9" fmla="*/ 3 h 25"/>
                <a:gd name="T10" fmla="*/ 10 w 41"/>
                <a:gd name="T11" fmla="*/ 4 h 25"/>
                <a:gd name="T12" fmla="*/ 6 w 41"/>
                <a:gd name="T13" fmla="*/ 6 h 25"/>
                <a:gd name="T14" fmla="*/ 4 w 41"/>
                <a:gd name="T15" fmla="*/ 6 h 25"/>
                <a:gd name="T16" fmla="*/ 2 w 41"/>
                <a:gd name="T17" fmla="*/ 8 h 25"/>
                <a:gd name="T18" fmla="*/ 1 w 41"/>
                <a:gd name="T19" fmla="*/ 10 h 25"/>
                <a:gd name="T20" fmla="*/ 0 w 41"/>
                <a:gd name="T21" fmla="*/ 11 h 25"/>
                <a:gd name="T22" fmla="*/ 0 w 41"/>
                <a:gd name="T23" fmla="*/ 13 h 25"/>
                <a:gd name="T24" fmla="*/ 2 w 41"/>
                <a:gd name="T25" fmla="*/ 14 h 25"/>
                <a:gd name="T26" fmla="*/ 2 w 41"/>
                <a:gd name="T27" fmla="*/ 16 h 25"/>
                <a:gd name="T28" fmla="*/ 6 w 41"/>
                <a:gd name="T29" fmla="*/ 16 h 25"/>
                <a:gd name="T30" fmla="*/ 9 w 41"/>
                <a:gd name="T31" fmla="*/ 16 h 25"/>
                <a:gd name="T32" fmla="*/ 13 w 41"/>
                <a:gd name="T33" fmla="*/ 16 h 25"/>
                <a:gd name="T34" fmla="*/ 17 w 41"/>
                <a:gd name="T35" fmla="*/ 15 h 25"/>
                <a:gd name="T36" fmla="*/ 22 w 41"/>
                <a:gd name="T37" fmla="*/ 16 h 25"/>
                <a:gd name="T38" fmla="*/ 24 w 41"/>
                <a:gd name="T39" fmla="*/ 16 h 25"/>
                <a:gd name="T40" fmla="*/ 27 w 41"/>
                <a:gd name="T41" fmla="*/ 17 h 25"/>
                <a:gd name="T42" fmla="*/ 31 w 41"/>
                <a:gd name="T43" fmla="*/ 18 h 25"/>
                <a:gd name="T44" fmla="*/ 40 w 41"/>
                <a:gd name="T45" fmla="*/ 24 h 25"/>
                <a:gd name="T46" fmla="*/ 0 w 41"/>
                <a:gd name="T47" fmla="*/ 0 h 25"/>
                <a:gd name="T48" fmla="*/ 41 w 41"/>
                <a:gd name="T4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T46" t="T47" r="T48" b="T49"/>
              <a:pathLst>
                <a:path w="41" h="25">
                  <a:moveTo>
                    <a:pt x="39" y="0"/>
                  </a:moveTo>
                  <a:lnTo>
                    <a:pt x="30" y="0"/>
                  </a:lnTo>
                  <a:lnTo>
                    <a:pt x="25" y="1"/>
                  </a:lnTo>
                  <a:lnTo>
                    <a:pt x="20" y="2"/>
                  </a:lnTo>
                  <a:lnTo>
                    <a:pt x="14" y="3"/>
                  </a:lnTo>
                  <a:lnTo>
                    <a:pt x="10" y="4"/>
                  </a:lnTo>
                  <a:lnTo>
                    <a:pt x="6" y="6"/>
                  </a:lnTo>
                  <a:lnTo>
                    <a:pt x="4" y="6"/>
                  </a:lnTo>
                  <a:lnTo>
                    <a:pt x="2" y="8"/>
                  </a:lnTo>
                  <a:lnTo>
                    <a:pt x="1" y="10"/>
                  </a:lnTo>
                  <a:lnTo>
                    <a:pt x="0" y="11"/>
                  </a:lnTo>
                  <a:lnTo>
                    <a:pt x="0" y="13"/>
                  </a:lnTo>
                  <a:lnTo>
                    <a:pt x="2" y="14"/>
                  </a:lnTo>
                  <a:lnTo>
                    <a:pt x="2" y="16"/>
                  </a:lnTo>
                  <a:lnTo>
                    <a:pt x="6" y="16"/>
                  </a:lnTo>
                  <a:lnTo>
                    <a:pt x="9" y="16"/>
                  </a:lnTo>
                  <a:lnTo>
                    <a:pt x="13" y="16"/>
                  </a:lnTo>
                  <a:lnTo>
                    <a:pt x="17" y="15"/>
                  </a:lnTo>
                  <a:lnTo>
                    <a:pt x="22" y="16"/>
                  </a:lnTo>
                  <a:lnTo>
                    <a:pt x="24" y="16"/>
                  </a:lnTo>
                  <a:lnTo>
                    <a:pt x="27" y="17"/>
                  </a:lnTo>
                  <a:lnTo>
                    <a:pt x="31" y="18"/>
                  </a:lnTo>
                  <a:lnTo>
                    <a:pt x="40" y="24"/>
                  </a:lnTo>
                </a:path>
              </a:pathLst>
            </a:custGeom>
            <a:noFill/>
            <a:ln w="12600">
              <a:solidFill>
                <a:srgbClr val="91919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5741" name="Group 621"/>
            <p:cNvGrpSpPr>
              <a:grpSpLocks/>
            </p:cNvGrpSpPr>
            <p:nvPr/>
          </p:nvGrpSpPr>
          <p:grpSpPr bwMode="auto">
            <a:xfrm>
              <a:off x="2564" y="3028"/>
              <a:ext cx="321" cy="106"/>
              <a:chOff x="2564" y="3028"/>
              <a:chExt cx="321" cy="106"/>
            </a:xfrm>
          </p:grpSpPr>
          <p:sp>
            <p:nvSpPr>
              <p:cNvPr id="5742" name="AutoShape 622"/>
              <p:cNvSpPr>
                <a:spLocks noChangeArrowheads="1"/>
              </p:cNvSpPr>
              <p:nvPr/>
            </p:nvSpPr>
            <p:spPr bwMode="auto">
              <a:xfrm>
                <a:off x="2567" y="3084"/>
                <a:ext cx="319" cy="51"/>
              </a:xfrm>
              <a:custGeom>
                <a:avLst/>
                <a:gdLst>
                  <a:gd name="T0" fmla="*/ 0 w 319"/>
                  <a:gd name="T1" fmla="*/ 3 h 51"/>
                  <a:gd name="T2" fmla="*/ 0 w 319"/>
                  <a:gd name="T3" fmla="*/ 25 h 51"/>
                  <a:gd name="T4" fmla="*/ 258 w 319"/>
                  <a:gd name="T5" fmla="*/ 50 h 51"/>
                  <a:gd name="T6" fmla="*/ 318 w 319"/>
                  <a:gd name="T7" fmla="*/ 20 h 51"/>
                  <a:gd name="T8" fmla="*/ 318 w 319"/>
                  <a:gd name="T9" fmla="*/ 0 h 51"/>
                  <a:gd name="T10" fmla="*/ 256 w 319"/>
                  <a:gd name="T11" fmla="*/ 26 h 51"/>
                  <a:gd name="T12" fmla="*/ 0 w 319"/>
                  <a:gd name="T13" fmla="*/ 3 h 51"/>
                  <a:gd name="T14" fmla="*/ 0 w 319"/>
                  <a:gd name="T15" fmla="*/ 0 h 51"/>
                  <a:gd name="T16" fmla="*/ 319 w 319"/>
                  <a:gd name="T17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T14" t="T15" r="T16" b="T17"/>
                <a:pathLst>
                  <a:path w="319" h="51">
                    <a:moveTo>
                      <a:pt x="0" y="3"/>
                    </a:moveTo>
                    <a:lnTo>
                      <a:pt x="0" y="25"/>
                    </a:lnTo>
                    <a:lnTo>
                      <a:pt x="258" y="50"/>
                    </a:lnTo>
                    <a:lnTo>
                      <a:pt x="318" y="20"/>
                    </a:lnTo>
                    <a:lnTo>
                      <a:pt x="318" y="0"/>
                    </a:lnTo>
                    <a:lnTo>
                      <a:pt x="256" y="26"/>
                    </a:lnTo>
                    <a:lnTo>
                      <a:pt x="0" y="3"/>
                    </a:lnTo>
                  </a:path>
                </a:pathLst>
              </a:custGeom>
              <a:solidFill>
                <a:srgbClr val="A0A0A0"/>
              </a:solidFill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743" name="AutoShape 623"/>
              <p:cNvSpPr>
                <a:spLocks noChangeArrowheads="1"/>
              </p:cNvSpPr>
              <p:nvPr/>
            </p:nvSpPr>
            <p:spPr bwMode="auto">
              <a:xfrm>
                <a:off x="2564" y="3028"/>
                <a:ext cx="260" cy="82"/>
              </a:xfrm>
              <a:custGeom>
                <a:avLst/>
                <a:gdLst>
                  <a:gd name="T0" fmla="*/ 0 w 260"/>
                  <a:gd name="T1" fmla="*/ 0 h 82"/>
                  <a:gd name="T2" fmla="*/ 259 w 260"/>
                  <a:gd name="T3" fmla="*/ 18 h 82"/>
                  <a:gd name="T4" fmla="*/ 259 w 260"/>
                  <a:gd name="T5" fmla="*/ 81 h 82"/>
                  <a:gd name="T6" fmla="*/ 0 w 260"/>
                  <a:gd name="T7" fmla="*/ 57 h 82"/>
                  <a:gd name="T8" fmla="*/ 0 w 260"/>
                  <a:gd name="T9" fmla="*/ 0 h 82"/>
                  <a:gd name="T10" fmla="*/ 0 w 260"/>
                  <a:gd name="T11" fmla="*/ 0 h 82"/>
                  <a:gd name="T12" fmla="*/ 260 w 260"/>
                  <a:gd name="T13" fmla="*/ 8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260" h="82">
                    <a:moveTo>
                      <a:pt x="0" y="0"/>
                    </a:moveTo>
                    <a:lnTo>
                      <a:pt x="259" y="18"/>
                    </a:lnTo>
                    <a:lnTo>
                      <a:pt x="259" y="81"/>
                    </a:lnTo>
                    <a:lnTo>
                      <a:pt x="0" y="57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5744" name="Group 624"/>
              <p:cNvGrpSpPr>
                <a:grpSpLocks/>
              </p:cNvGrpSpPr>
              <p:nvPr/>
            </p:nvGrpSpPr>
            <p:grpSpPr bwMode="auto">
              <a:xfrm>
                <a:off x="2565" y="3044"/>
                <a:ext cx="262" cy="33"/>
                <a:chOff x="2565" y="3044"/>
                <a:chExt cx="262" cy="33"/>
              </a:xfrm>
            </p:grpSpPr>
            <p:sp>
              <p:nvSpPr>
                <p:cNvPr id="5745" name="Line 625"/>
                <p:cNvSpPr>
                  <a:spLocks noChangeShapeType="1"/>
                </p:cNvSpPr>
                <p:nvPr/>
              </p:nvSpPr>
              <p:spPr bwMode="auto">
                <a:xfrm>
                  <a:off x="2565" y="3044"/>
                  <a:ext cx="263" cy="19"/>
                </a:xfrm>
                <a:prstGeom prst="line">
                  <a:avLst/>
                </a:prstGeom>
                <a:noFill/>
                <a:ln w="12600">
                  <a:solidFill>
                    <a:srgbClr val="919191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746" name="Line 626"/>
                <p:cNvSpPr>
                  <a:spLocks noChangeShapeType="1"/>
                </p:cNvSpPr>
                <p:nvPr/>
              </p:nvSpPr>
              <p:spPr bwMode="auto">
                <a:xfrm>
                  <a:off x="2757" y="3060"/>
                  <a:ext cx="56" cy="4"/>
                </a:xfrm>
                <a:prstGeom prst="line">
                  <a:avLst/>
                </a:prstGeom>
                <a:noFill/>
                <a:ln w="12600">
                  <a:solidFill>
                    <a:srgbClr val="919191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747" name="Line 627"/>
                <p:cNvSpPr>
                  <a:spLocks noChangeShapeType="1"/>
                </p:cNvSpPr>
                <p:nvPr/>
              </p:nvSpPr>
              <p:spPr bwMode="auto">
                <a:xfrm>
                  <a:off x="2693" y="3055"/>
                  <a:ext cx="56" cy="4"/>
                </a:xfrm>
                <a:prstGeom prst="line">
                  <a:avLst/>
                </a:prstGeom>
                <a:noFill/>
                <a:ln w="12600">
                  <a:solidFill>
                    <a:srgbClr val="919191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748" name="Line 628"/>
                <p:cNvSpPr>
                  <a:spLocks noChangeShapeType="1"/>
                </p:cNvSpPr>
                <p:nvPr/>
              </p:nvSpPr>
              <p:spPr bwMode="auto">
                <a:xfrm>
                  <a:off x="2565" y="3055"/>
                  <a:ext cx="263" cy="23"/>
                </a:xfrm>
                <a:prstGeom prst="line">
                  <a:avLst/>
                </a:prstGeom>
                <a:noFill/>
                <a:ln w="12600">
                  <a:solidFill>
                    <a:srgbClr val="919191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5749" name="Group 629"/>
            <p:cNvGrpSpPr>
              <a:grpSpLocks/>
            </p:cNvGrpSpPr>
            <p:nvPr/>
          </p:nvGrpSpPr>
          <p:grpSpPr bwMode="auto">
            <a:xfrm>
              <a:off x="2564" y="3017"/>
              <a:ext cx="321" cy="25"/>
              <a:chOff x="2564" y="3017"/>
              <a:chExt cx="321" cy="25"/>
            </a:xfrm>
          </p:grpSpPr>
          <p:sp>
            <p:nvSpPr>
              <p:cNvPr id="5750" name="AutoShape 630"/>
              <p:cNvSpPr>
                <a:spLocks noChangeArrowheads="1"/>
              </p:cNvSpPr>
              <p:nvPr/>
            </p:nvSpPr>
            <p:spPr bwMode="auto">
              <a:xfrm>
                <a:off x="2564" y="3017"/>
                <a:ext cx="322" cy="26"/>
              </a:xfrm>
              <a:custGeom>
                <a:avLst/>
                <a:gdLst>
                  <a:gd name="T0" fmla="*/ 0 w 322"/>
                  <a:gd name="T1" fmla="*/ 9 h 26"/>
                  <a:gd name="T2" fmla="*/ 259 w 322"/>
                  <a:gd name="T3" fmla="*/ 25 h 26"/>
                  <a:gd name="T4" fmla="*/ 321 w 322"/>
                  <a:gd name="T5" fmla="*/ 10 h 26"/>
                  <a:gd name="T6" fmla="*/ 299 w 322"/>
                  <a:gd name="T7" fmla="*/ 8 h 26"/>
                  <a:gd name="T8" fmla="*/ 99 w 322"/>
                  <a:gd name="T9" fmla="*/ 0 h 26"/>
                  <a:gd name="T10" fmla="*/ 0 w 322"/>
                  <a:gd name="T11" fmla="*/ 9 h 26"/>
                  <a:gd name="T12" fmla="*/ 0 w 322"/>
                  <a:gd name="T13" fmla="*/ 0 h 26"/>
                  <a:gd name="T14" fmla="*/ 322 w 322"/>
                  <a:gd name="T15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T12" t="T13" r="T14" b="T15"/>
                <a:pathLst>
                  <a:path w="322" h="26">
                    <a:moveTo>
                      <a:pt x="0" y="9"/>
                    </a:moveTo>
                    <a:lnTo>
                      <a:pt x="259" y="25"/>
                    </a:lnTo>
                    <a:lnTo>
                      <a:pt x="321" y="10"/>
                    </a:lnTo>
                    <a:lnTo>
                      <a:pt x="299" y="8"/>
                    </a:lnTo>
                    <a:lnTo>
                      <a:pt x="99" y="0"/>
                    </a:lnTo>
                    <a:lnTo>
                      <a:pt x="0" y="9"/>
                    </a:lnTo>
                  </a:path>
                </a:pathLst>
              </a:custGeom>
              <a:solidFill>
                <a:srgbClr val="E0E0E0"/>
              </a:solidFill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751" name="AutoShape 631"/>
              <p:cNvSpPr>
                <a:spLocks noChangeArrowheads="1"/>
              </p:cNvSpPr>
              <p:nvPr/>
            </p:nvSpPr>
            <p:spPr bwMode="auto">
              <a:xfrm>
                <a:off x="2639" y="3023"/>
                <a:ext cx="235" cy="17"/>
              </a:xfrm>
              <a:custGeom>
                <a:avLst/>
                <a:gdLst>
                  <a:gd name="T0" fmla="*/ 19 w 235"/>
                  <a:gd name="T1" fmla="*/ 0 h 17"/>
                  <a:gd name="T2" fmla="*/ 0 w 235"/>
                  <a:gd name="T3" fmla="*/ 6 h 17"/>
                  <a:gd name="T4" fmla="*/ 189 w 235"/>
                  <a:gd name="T5" fmla="*/ 16 h 17"/>
                  <a:gd name="T6" fmla="*/ 219 w 235"/>
                  <a:gd name="T7" fmla="*/ 8 h 17"/>
                  <a:gd name="T8" fmla="*/ 217 w 235"/>
                  <a:gd name="T9" fmla="*/ 8 h 17"/>
                  <a:gd name="T10" fmla="*/ 234 w 235"/>
                  <a:gd name="T11" fmla="*/ 4 h 17"/>
                  <a:gd name="T12" fmla="*/ 223 w 235"/>
                  <a:gd name="T13" fmla="*/ 3 h 17"/>
                  <a:gd name="T14" fmla="*/ 19 w 235"/>
                  <a:gd name="T15" fmla="*/ 0 h 17"/>
                  <a:gd name="T16" fmla="*/ 0 w 235"/>
                  <a:gd name="T17" fmla="*/ 0 h 17"/>
                  <a:gd name="T18" fmla="*/ 235 w 235"/>
                  <a:gd name="T19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35" h="17">
                    <a:moveTo>
                      <a:pt x="19" y="0"/>
                    </a:moveTo>
                    <a:lnTo>
                      <a:pt x="0" y="6"/>
                    </a:lnTo>
                    <a:lnTo>
                      <a:pt x="189" y="16"/>
                    </a:lnTo>
                    <a:lnTo>
                      <a:pt x="219" y="8"/>
                    </a:lnTo>
                    <a:lnTo>
                      <a:pt x="217" y="8"/>
                    </a:lnTo>
                    <a:lnTo>
                      <a:pt x="234" y="4"/>
                    </a:lnTo>
                    <a:lnTo>
                      <a:pt x="223" y="3"/>
                    </a:lnTo>
                    <a:lnTo>
                      <a:pt x="19" y="0"/>
                    </a:lnTo>
                  </a:path>
                </a:pathLst>
              </a:custGeom>
              <a:solidFill>
                <a:srgbClr val="606060"/>
              </a:solidFill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5752" name="Group 632"/>
            <p:cNvGrpSpPr>
              <a:grpSpLocks/>
            </p:cNvGrpSpPr>
            <p:nvPr/>
          </p:nvGrpSpPr>
          <p:grpSpPr bwMode="auto">
            <a:xfrm>
              <a:off x="2830" y="2853"/>
              <a:ext cx="58" cy="181"/>
              <a:chOff x="2830" y="2853"/>
              <a:chExt cx="58" cy="181"/>
            </a:xfrm>
          </p:grpSpPr>
          <p:grpSp>
            <p:nvGrpSpPr>
              <p:cNvPr id="5753" name="Group 633"/>
              <p:cNvGrpSpPr>
                <a:grpSpLocks/>
              </p:cNvGrpSpPr>
              <p:nvPr/>
            </p:nvGrpSpPr>
            <p:grpSpPr bwMode="auto">
              <a:xfrm>
                <a:off x="2853" y="2877"/>
                <a:ext cx="35" cy="150"/>
                <a:chOff x="2853" y="2877"/>
                <a:chExt cx="35" cy="150"/>
              </a:xfrm>
            </p:grpSpPr>
            <p:sp>
              <p:nvSpPr>
                <p:cNvPr id="5754" name="AutoShape 634"/>
                <p:cNvSpPr>
                  <a:spLocks noChangeArrowheads="1"/>
                </p:cNvSpPr>
                <p:nvPr/>
              </p:nvSpPr>
              <p:spPr bwMode="auto">
                <a:xfrm>
                  <a:off x="2853" y="2877"/>
                  <a:ext cx="33" cy="151"/>
                </a:xfrm>
                <a:custGeom>
                  <a:avLst/>
                  <a:gdLst>
                    <a:gd name="T0" fmla="*/ 3 w 33"/>
                    <a:gd name="T1" fmla="*/ 0 h 151"/>
                    <a:gd name="T2" fmla="*/ 32 w 33"/>
                    <a:gd name="T3" fmla="*/ 12 h 151"/>
                    <a:gd name="T4" fmla="*/ 29 w 33"/>
                    <a:gd name="T5" fmla="*/ 70 h 151"/>
                    <a:gd name="T6" fmla="*/ 26 w 33"/>
                    <a:gd name="T7" fmla="*/ 141 h 151"/>
                    <a:gd name="T8" fmla="*/ 0 w 33"/>
                    <a:gd name="T9" fmla="*/ 150 h 151"/>
                    <a:gd name="T10" fmla="*/ 3 w 33"/>
                    <a:gd name="T11" fmla="*/ 0 h 151"/>
                    <a:gd name="T12" fmla="*/ 0 w 33"/>
                    <a:gd name="T13" fmla="*/ 0 h 151"/>
                    <a:gd name="T14" fmla="*/ 33 w 33"/>
                    <a:gd name="T15" fmla="*/ 151 h 1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T12" t="T13" r="T14" b="T15"/>
                  <a:pathLst>
                    <a:path w="33" h="151">
                      <a:moveTo>
                        <a:pt x="3" y="0"/>
                      </a:moveTo>
                      <a:lnTo>
                        <a:pt x="32" y="12"/>
                      </a:lnTo>
                      <a:lnTo>
                        <a:pt x="29" y="70"/>
                      </a:lnTo>
                      <a:lnTo>
                        <a:pt x="26" y="141"/>
                      </a:lnTo>
                      <a:lnTo>
                        <a:pt x="0" y="150"/>
                      </a:lnTo>
                      <a:lnTo>
                        <a:pt x="3" y="0"/>
                      </a:lnTo>
                    </a:path>
                  </a:pathLst>
                </a:custGeom>
                <a:solidFill>
                  <a:srgbClr val="A0A0A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grpSp>
              <p:nvGrpSpPr>
                <p:cNvPr id="5755" name="Group 635"/>
                <p:cNvGrpSpPr>
                  <a:grpSpLocks/>
                </p:cNvGrpSpPr>
                <p:nvPr/>
              </p:nvGrpSpPr>
              <p:grpSpPr bwMode="auto">
                <a:xfrm>
                  <a:off x="2853" y="2883"/>
                  <a:ext cx="35" cy="130"/>
                  <a:chOff x="2853" y="2883"/>
                  <a:chExt cx="35" cy="130"/>
                </a:xfrm>
              </p:grpSpPr>
              <p:grpSp>
                <p:nvGrpSpPr>
                  <p:cNvPr id="5756" name="Group 636"/>
                  <p:cNvGrpSpPr>
                    <a:grpSpLocks/>
                  </p:cNvGrpSpPr>
                  <p:nvPr/>
                </p:nvGrpSpPr>
                <p:grpSpPr bwMode="auto">
                  <a:xfrm>
                    <a:off x="2853" y="2883"/>
                    <a:ext cx="35" cy="130"/>
                    <a:chOff x="2853" y="2883"/>
                    <a:chExt cx="35" cy="130"/>
                  </a:xfrm>
                </p:grpSpPr>
                <p:grpSp>
                  <p:nvGrpSpPr>
                    <p:cNvPr id="5757" name="Group 637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853" y="2883"/>
                      <a:ext cx="35" cy="77"/>
                      <a:chOff x="2853" y="2883"/>
                      <a:chExt cx="35" cy="77"/>
                    </a:xfrm>
                  </p:grpSpPr>
                  <p:grpSp>
                    <p:nvGrpSpPr>
                      <p:cNvPr id="5758" name="Group 638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856" y="2883"/>
                        <a:ext cx="32" cy="41"/>
                        <a:chOff x="2856" y="2883"/>
                        <a:chExt cx="32" cy="41"/>
                      </a:xfrm>
                    </p:grpSpPr>
                    <p:sp>
                      <p:nvSpPr>
                        <p:cNvPr id="5759" name="Line 63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2857" y="2883"/>
                          <a:ext cx="32" cy="1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760" name="Line 64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2857" y="2890"/>
                          <a:ext cx="32" cy="11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761" name="Line 64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2857" y="2897"/>
                          <a:ext cx="32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762" name="Line 64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2857" y="2904"/>
                          <a:ext cx="32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763" name="Line 64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2856" y="2911"/>
                          <a:ext cx="3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764" name="Line 64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2856" y="2917"/>
                          <a:ext cx="3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sp>
                    <p:nvSpPr>
                      <p:cNvPr id="5765" name="Line 645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853" y="2931"/>
                        <a:ext cx="33" cy="6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766" name="Line 646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853" y="2937"/>
                        <a:ext cx="33" cy="6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767" name="Line 647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853" y="2944"/>
                        <a:ext cx="33" cy="5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768" name="Line 648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853" y="2951"/>
                        <a:ext cx="32" cy="4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769" name="Line 649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854" y="2959"/>
                        <a:ext cx="31" cy="2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</p:grpSp>
                <p:grpSp>
                  <p:nvGrpSpPr>
                    <p:cNvPr id="5770" name="Group 65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853" y="2966"/>
                      <a:ext cx="31" cy="47"/>
                      <a:chOff x="2853" y="2966"/>
                      <a:chExt cx="31" cy="47"/>
                    </a:xfrm>
                  </p:grpSpPr>
                  <p:sp>
                    <p:nvSpPr>
                      <p:cNvPr id="5771" name="Line 651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854" y="2966"/>
                        <a:ext cx="31" cy="1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772" name="Line 652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854" y="2972"/>
                        <a:ext cx="31" cy="1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773" name="Line 653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854" y="2979"/>
                        <a:ext cx="31" cy="1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774" name="Line 654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2854" y="2985"/>
                        <a:ext cx="30" cy="3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775" name="Line 655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2854" y="2990"/>
                        <a:ext cx="30" cy="4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776" name="Line 656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2854" y="2997"/>
                        <a:ext cx="30" cy="4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777" name="Line 657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2853" y="3002"/>
                        <a:ext cx="30" cy="6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778" name="Line 658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2854" y="3009"/>
                        <a:ext cx="29" cy="6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</p:grpSp>
              </p:grpSp>
              <p:sp>
                <p:nvSpPr>
                  <p:cNvPr id="5779" name="Line 659"/>
                  <p:cNvSpPr>
                    <a:spLocks noChangeShapeType="1"/>
                  </p:cNvSpPr>
                  <p:nvPr/>
                </p:nvSpPr>
                <p:spPr bwMode="auto">
                  <a:xfrm>
                    <a:off x="2855" y="2924"/>
                    <a:ext cx="32" cy="7"/>
                  </a:xfrm>
                  <a:prstGeom prst="line">
                    <a:avLst/>
                  </a:prstGeom>
                  <a:noFill/>
                  <a:ln w="1260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</p:grpSp>
          </p:grpSp>
          <p:grpSp>
            <p:nvGrpSpPr>
              <p:cNvPr id="5780" name="Group 660"/>
              <p:cNvGrpSpPr>
                <a:grpSpLocks/>
              </p:cNvGrpSpPr>
              <p:nvPr/>
            </p:nvGrpSpPr>
            <p:grpSpPr bwMode="auto">
              <a:xfrm>
                <a:off x="2830" y="2853"/>
                <a:ext cx="34" cy="181"/>
                <a:chOff x="2830" y="2853"/>
                <a:chExt cx="34" cy="181"/>
              </a:xfrm>
            </p:grpSpPr>
            <p:sp>
              <p:nvSpPr>
                <p:cNvPr id="5781" name="AutoShape 661"/>
                <p:cNvSpPr>
                  <a:spLocks noChangeArrowheads="1"/>
                </p:cNvSpPr>
                <p:nvPr/>
              </p:nvSpPr>
              <p:spPr bwMode="auto">
                <a:xfrm>
                  <a:off x="2830" y="2853"/>
                  <a:ext cx="28" cy="182"/>
                </a:xfrm>
                <a:custGeom>
                  <a:avLst/>
                  <a:gdLst>
                    <a:gd name="T0" fmla="*/ 6 w 28"/>
                    <a:gd name="T1" fmla="*/ 0 h 182"/>
                    <a:gd name="T2" fmla="*/ 26 w 28"/>
                    <a:gd name="T3" fmla="*/ 9 h 182"/>
                    <a:gd name="T4" fmla="*/ 27 w 28"/>
                    <a:gd name="T5" fmla="*/ 12 h 182"/>
                    <a:gd name="T6" fmla="*/ 21 w 28"/>
                    <a:gd name="T7" fmla="*/ 174 h 182"/>
                    <a:gd name="T8" fmla="*/ 19 w 28"/>
                    <a:gd name="T9" fmla="*/ 176 h 182"/>
                    <a:gd name="T10" fmla="*/ 0 w 28"/>
                    <a:gd name="T11" fmla="*/ 181 h 182"/>
                    <a:gd name="T12" fmla="*/ 2 w 28"/>
                    <a:gd name="T13" fmla="*/ 178 h 182"/>
                    <a:gd name="T14" fmla="*/ 3 w 28"/>
                    <a:gd name="T15" fmla="*/ 176 h 182"/>
                    <a:gd name="T16" fmla="*/ 6 w 28"/>
                    <a:gd name="T17" fmla="*/ 0 h 182"/>
                    <a:gd name="T18" fmla="*/ 0 w 28"/>
                    <a:gd name="T19" fmla="*/ 0 h 182"/>
                    <a:gd name="T20" fmla="*/ 28 w 28"/>
                    <a:gd name="T21" fmla="*/ 182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T18" t="T19" r="T20" b="T21"/>
                  <a:pathLst>
                    <a:path w="28" h="182">
                      <a:moveTo>
                        <a:pt x="6" y="0"/>
                      </a:moveTo>
                      <a:lnTo>
                        <a:pt x="26" y="9"/>
                      </a:lnTo>
                      <a:lnTo>
                        <a:pt x="27" y="12"/>
                      </a:lnTo>
                      <a:lnTo>
                        <a:pt x="21" y="174"/>
                      </a:lnTo>
                      <a:lnTo>
                        <a:pt x="19" y="176"/>
                      </a:lnTo>
                      <a:lnTo>
                        <a:pt x="0" y="181"/>
                      </a:lnTo>
                      <a:lnTo>
                        <a:pt x="2" y="178"/>
                      </a:lnTo>
                      <a:lnTo>
                        <a:pt x="3" y="176"/>
                      </a:lnTo>
                      <a:lnTo>
                        <a:pt x="6" y="0"/>
                      </a:lnTo>
                    </a:path>
                  </a:pathLst>
                </a:custGeom>
                <a:solidFill>
                  <a:srgbClr val="C0C0C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5782" name="AutoShape 662"/>
                <p:cNvSpPr>
                  <a:spLocks noChangeArrowheads="1"/>
                </p:cNvSpPr>
                <p:nvPr/>
              </p:nvSpPr>
              <p:spPr bwMode="auto">
                <a:xfrm>
                  <a:off x="2857" y="2857"/>
                  <a:ext cx="8" cy="8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21600 w 21600"/>
                    <a:gd name="T9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T6" t="T7" r="T8" b="T9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  <p:grpSp>
          <p:nvGrpSpPr>
            <p:cNvPr id="5783" name="Group 663"/>
            <p:cNvGrpSpPr>
              <a:grpSpLocks/>
            </p:cNvGrpSpPr>
            <p:nvPr/>
          </p:nvGrpSpPr>
          <p:grpSpPr bwMode="auto">
            <a:xfrm>
              <a:off x="2842" y="3132"/>
              <a:ext cx="101" cy="40"/>
              <a:chOff x="2842" y="3132"/>
              <a:chExt cx="101" cy="40"/>
            </a:xfrm>
          </p:grpSpPr>
          <p:sp>
            <p:nvSpPr>
              <p:cNvPr id="5784" name="AutoShape 664"/>
              <p:cNvSpPr>
                <a:spLocks noChangeArrowheads="1"/>
              </p:cNvSpPr>
              <p:nvPr/>
            </p:nvSpPr>
            <p:spPr bwMode="auto">
              <a:xfrm>
                <a:off x="2842" y="3132"/>
                <a:ext cx="102" cy="27"/>
              </a:xfrm>
              <a:custGeom>
                <a:avLst/>
                <a:gdLst>
                  <a:gd name="T0" fmla="*/ 0 w 102"/>
                  <a:gd name="T1" fmla="*/ 0 h 27"/>
                  <a:gd name="T2" fmla="*/ 19 w 102"/>
                  <a:gd name="T3" fmla="*/ 2 h 27"/>
                  <a:gd name="T4" fmla="*/ 33 w 102"/>
                  <a:gd name="T5" fmla="*/ 2 h 27"/>
                  <a:gd name="T6" fmla="*/ 46 w 102"/>
                  <a:gd name="T7" fmla="*/ 3 h 27"/>
                  <a:gd name="T8" fmla="*/ 58 w 102"/>
                  <a:gd name="T9" fmla="*/ 5 h 27"/>
                  <a:gd name="T10" fmla="*/ 67 w 102"/>
                  <a:gd name="T11" fmla="*/ 6 h 27"/>
                  <a:gd name="T12" fmla="*/ 78 w 102"/>
                  <a:gd name="T13" fmla="*/ 8 h 27"/>
                  <a:gd name="T14" fmla="*/ 83 w 102"/>
                  <a:gd name="T15" fmla="*/ 9 h 27"/>
                  <a:gd name="T16" fmla="*/ 88 w 102"/>
                  <a:gd name="T17" fmla="*/ 10 h 27"/>
                  <a:gd name="T18" fmla="*/ 91 w 102"/>
                  <a:gd name="T19" fmla="*/ 10 h 27"/>
                  <a:gd name="T20" fmla="*/ 93 w 102"/>
                  <a:gd name="T21" fmla="*/ 11 h 27"/>
                  <a:gd name="T22" fmla="*/ 95 w 102"/>
                  <a:gd name="T23" fmla="*/ 12 h 27"/>
                  <a:gd name="T24" fmla="*/ 98 w 102"/>
                  <a:gd name="T25" fmla="*/ 13 h 27"/>
                  <a:gd name="T26" fmla="*/ 100 w 102"/>
                  <a:gd name="T27" fmla="*/ 14 h 27"/>
                  <a:gd name="T28" fmla="*/ 101 w 102"/>
                  <a:gd name="T29" fmla="*/ 16 h 27"/>
                  <a:gd name="T30" fmla="*/ 101 w 102"/>
                  <a:gd name="T31" fmla="*/ 17 h 27"/>
                  <a:gd name="T32" fmla="*/ 101 w 102"/>
                  <a:gd name="T33" fmla="*/ 18 h 27"/>
                  <a:gd name="T34" fmla="*/ 100 w 102"/>
                  <a:gd name="T35" fmla="*/ 20 h 27"/>
                  <a:gd name="T36" fmla="*/ 99 w 102"/>
                  <a:gd name="T37" fmla="*/ 21 h 27"/>
                  <a:gd name="T38" fmla="*/ 97 w 102"/>
                  <a:gd name="T39" fmla="*/ 23 h 27"/>
                  <a:gd name="T40" fmla="*/ 95 w 102"/>
                  <a:gd name="T41" fmla="*/ 24 h 27"/>
                  <a:gd name="T42" fmla="*/ 92 w 102"/>
                  <a:gd name="T43" fmla="*/ 25 h 27"/>
                  <a:gd name="T44" fmla="*/ 90 w 102"/>
                  <a:gd name="T45" fmla="*/ 25 h 27"/>
                  <a:gd name="T46" fmla="*/ 87 w 102"/>
                  <a:gd name="T47" fmla="*/ 26 h 27"/>
                  <a:gd name="T48" fmla="*/ 83 w 102"/>
                  <a:gd name="T49" fmla="*/ 26 h 27"/>
                  <a:gd name="T50" fmla="*/ 79 w 102"/>
                  <a:gd name="T51" fmla="*/ 26 h 27"/>
                  <a:gd name="T52" fmla="*/ 74 w 102"/>
                  <a:gd name="T53" fmla="*/ 25 h 27"/>
                  <a:gd name="T54" fmla="*/ 0 w 102"/>
                  <a:gd name="T55" fmla="*/ 0 h 27"/>
                  <a:gd name="T56" fmla="*/ 102 w 102"/>
                  <a:gd name="T57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T54" t="T55" r="T56" b="T57"/>
                <a:pathLst>
                  <a:path w="102" h="27">
                    <a:moveTo>
                      <a:pt x="0" y="0"/>
                    </a:moveTo>
                    <a:lnTo>
                      <a:pt x="19" y="2"/>
                    </a:lnTo>
                    <a:lnTo>
                      <a:pt x="33" y="2"/>
                    </a:lnTo>
                    <a:lnTo>
                      <a:pt x="46" y="3"/>
                    </a:lnTo>
                    <a:lnTo>
                      <a:pt x="58" y="5"/>
                    </a:lnTo>
                    <a:lnTo>
                      <a:pt x="67" y="6"/>
                    </a:lnTo>
                    <a:lnTo>
                      <a:pt x="78" y="8"/>
                    </a:lnTo>
                    <a:lnTo>
                      <a:pt x="83" y="9"/>
                    </a:lnTo>
                    <a:lnTo>
                      <a:pt x="88" y="10"/>
                    </a:lnTo>
                    <a:lnTo>
                      <a:pt x="91" y="10"/>
                    </a:lnTo>
                    <a:lnTo>
                      <a:pt x="93" y="11"/>
                    </a:lnTo>
                    <a:lnTo>
                      <a:pt x="95" y="12"/>
                    </a:lnTo>
                    <a:lnTo>
                      <a:pt x="98" y="13"/>
                    </a:lnTo>
                    <a:lnTo>
                      <a:pt x="100" y="14"/>
                    </a:lnTo>
                    <a:lnTo>
                      <a:pt x="101" y="16"/>
                    </a:lnTo>
                    <a:lnTo>
                      <a:pt x="101" y="17"/>
                    </a:lnTo>
                    <a:lnTo>
                      <a:pt x="101" y="18"/>
                    </a:lnTo>
                    <a:lnTo>
                      <a:pt x="100" y="20"/>
                    </a:lnTo>
                    <a:lnTo>
                      <a:pt x="99" y="21"/>
                    </a:lnTo>
                    <a:lnTo>
                      <a:pt x="97" y="23"/>
                    </a:lnTo>
                    <a:lnTo>
                      <a:pt x="95" y="24"/>
                    </a:lnTo>
                    <a:lnTo>
                      <a:pt x="92" y="25"/>
                    </a:lnTo>
                    <a:lnTo>
                      <a:pt x="90" y="25"/>
                    </a:lnTo>
                    <a:lnTo>
                      <a:pt x="87" y="26"/>
                    </a:lnTo>
                    <a:lnTo>
                      <a:pt x="83" y="26"/>
                    </a:lnTo>
                    <a:lnTo>
                      <a:pt x="79" y="26"/>
                    </a:lnTo>
                    <a:lnTo>
                      <a:pt x="74" y="25"/>
                    </a:lnTo>
                  </a:path>
                </a:pathLst>
              </a:custGeom>
              <a:noFill/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5785" name="Group 665"/>
              <p:cNvGrpSpPr>
                <a:grpSpLocks/>
              </p:cNvGrpSpPr>
              <p:nvPr/>
            </p:nvGrpSpPr>
            <p:grpSpPr bwMode="auto">
              <a:xfrm>
                <a:off x="2846" y="3146"/>
                <a:ext cx="70" cy="26"/>
                <a:chOff x="2846" y="3146"/>
                <a:chExt cx="70" cy="26"/>
              </a:xfrm>
            </p:grpSpPr>
            <p:grpSp>
              <p:nvGrpSpPr>
                <p:cNvPr id="5786" name="Group 666"/>
                <p:cNvGrpSpPr>
                  <a:grpSpLocks/>
                </p:cNvGrpSpPr>
                <p:nvPr/>
              </p:nvGrpSpPr>
              <p:grpSpPr bwMode="auto">
                <a:xfrm>
                  <a:off x="2846" y="3146"/>
                  <a:ext cx="67" cy="26"/>
                  <a:chOff x="2846" y="3146"/>
                  <a:chExt cx="67" cy="26"/>
                </a:xfrm>
              </p:grpSpPr>
              <p:sp>
                <p:nvSpPr>
                  <p:cNvPr id="5787" name="AutoShape 667"/>
                  <p:cNvSpPr>
                    <a:spLocks noChangeArrowheads="1"/>
                  </p:cNvSpPr>
                  <p:nvPr/>
                </p:nvSpPr>
                <p:spPr bwMode="auto">
                  <a:xfrm>
                    <a:off x="2846" y="3146"/>
                    <a:ext cx="40" cy="17"/>
                  </a:xfrm>
                  <a:custGeom>
                    <a:avLst/>
                    <a:gdLst>
                      <a:gd name="T0" fmla="*/ 0 w 40"/>
                      <a:gd name="T1" fmla="*/ 9 h 17"/>
                      <a:gd name="T2" fmla="*/ 11 w 40"/>
                      <a:gd name="T3" fmla="*/ 0 h 17"/>
                      <a:gd name="T4" fmla="*/ 39 w 40"/>
                      <a:gd name="T5" fmla="*/ 5 h 17"/>
                      <a:gd name="T6" fmla="*/ 28 w 40"/>
                      <a:gd name="T7" fmla="*/ 16 h 17"/>
                      <a:gd name="T8" fmla="*/ 0 w 40"/>
                      <a:gd name="T9" fmla="*/ 9 h 17"/>
                      <a:gd name="T10" fmla="*/ 0 w 40"/>
                      <a:gd name="T11" fmla="*/ 0 h 17"/>
                      <a:gd name="T12" fmla="*/ 40 w 40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40" h="17">
                        <a:moveTo>
                          <a:pt x="0" y="9"/>
                        </a:moveTo>
                        <a:lnTo>
                          <a:pt x="11" y="0"/>
                        </a:lnTo>
                        <a:lnTo>
                          <a:pt x="39" y="5"/>
                        </a:lnTo>
                        <a:lnTo>
                          <a:pt x="28" y="16"/>
                        </a:lnTo>
                        <a:lnTo>
                          <a:pt x="0" y="9"/>
                        </a:lnTo>
                      </a:path>
                    </a:pathLst>
                  </a:custGeom>
                  <a:solidFill>
                    <a:srgbClr val="E0E0E0"/>
                  </a:solidFill>
                  <a:ln w="12600">
                    <a:solidFill>
                      <a:srgbClr val="91919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788" name="AutoShape 668"/>
                  <p:cNvSpPr>
                    <a:spLocks noChangeArrowheads="1"/>
                  </p:cNvSpPr>
                  <p:nvPr/>
                </p:nvSpPr>
                <p:spPr bwMode="auto">
                  <a:xfrm>
                    <a:off x="2847" y="3156"/>
                    <a:ext cx="27" cy="17"/>
                  </a:xfrm>
                  <a:custGeom>
                    <a:avLst/>
                    <a:gdLst>
                      <a:gd name="T0" fmla="*/ 0 w 27"/>
                      <a:gd name="T1" fmla="*/ 0 h 17"/>
                      <a:gd name="T2" fmla="*/ 0 w 27"/>
                      <a:gd name="T3" fmla="*/ 8 h 17"/>
                      <a:gd name="T4" fmla="*/ 26 w 27"/>
                      <a:gd name="T5" fmla="*/ 16 h 17"/>
                      <a:gd name="T6" fmla="*/ 26 w 27"/>
                      <a:gd name="T7" fmla="*/ 6 h 17"/>
                      <a:gd name="T8" fmla="*/ 0 w 27"/>
                      <a:gd name="T9" fmla="*/ 0 h 17"/>
                      <a:gd name="T10" fmla="*/ 0 w 27"/>
                      <a:gd name="T11" fmla="*/ 0 h 17"/>
                      <a:gd name="T12" fmla="*/ 27 w 27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27" h="17">
                        <a:moveTo>
                          <a:pt x="0" y="0"/>
                        </a:moveTo>
                        <a:lnTo>
                          <a:pt x="0" y="8"/>
                        </a:lnTo>
                        <a:lnTo>
                          <a:pt x="26" y="16"/>
                        </a:lnTo>
                        <a:lnTo>
                          <a:pt x="26" y="6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91919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789" name="AutoShape 669"/>
                  <p:cNvSpPr>
                    <a:spLocks noChangeArrowheads="1"/>
                  </p:cNvSpPr>
                  <p:nvPr/>
                </p:nvSpPr>
                <p:spPr bwMode="auto">
                  <a:xfrm>
                    <a:off x="2878" y="3151"/>
                    <a:ext cx="36" cy="18"/>
                  </a:xfrm>
                  <a:custGeom>
                    <a:avLst/>
                    <a:gdLst>
                      <a:gd name="T0" fmla="*/ 0 w 36"/>
                      <a:gd name="T1" fmla="*/ 9 h 18"/>
                      <a:gd name="T2" fmla="*/ 11 w 36"/>
                      <a:gd name="T3" fmla="*/ 0 h 18"/>
                      <a:gd name="T4" fmla="*/ 35 w 36"/>
                      <a:gd name="T5" fmla="*/ 3 h 18"/>
                      <a:gd name="T6" fmla="*/ 35 w 36"/>
                      <a:gd name="T7" fmla="*/ 9 h 18"/>
                      <a:gd name="T8" fmla="*/ 0 w 36"/>
                      <a:gd name="T9" fmla="*/ 17 h 18"/>
                      <a:gd name="T10" fmla="*/ 0 w 36"/>
                      <a:gd name="T11" fmla="*/ 9 h 18"/>
                      <a:gd name="T12" fmla="*/ 0 w 36"/>
                      <a:gd name="T13" fmla="*/ 0 h 18"/>
                      <a:gd name="T14" fmla="*/ 36 w 36"/>
                      <a:gd name="T15" fmla="*/ 18 h 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T12" t="T13" r="T14" b="T15"/>
                    <a:pathLst>
                      <a:path w="36" h="18">
                        <a:moveTo>
                          <a:pt x="0" y="9"/>
                        </a:moveTo>
                        <a:lnTo>
                          <a:pt x="11" y="0"/>
                        </a:lnTo>
                        <a:lnTo>
                          <a:pt x="35" y="3"/>
                        </a:lnTo>
                        <a:lnTo>
                          <a:pt x="35" y="9"/>
                        </a:lnTo>
                        <a:lnTo>
                          <a:pt x="0" y="17"/>
                        </a:lnTo>
                        <a:lnTo>
                          <a:pt x="0" y="9"/>
                        </a:lnTo>
                      </a:path>
                    </a:pathLst>
                  </a:custGeom>
                  <a:solidFill>
                    <a:srgbClr val="A0A0A0"/>
                  </a:solidFill>
                  <a:ln w="12600">
                    <a:solidFill>
                      <a:srgbClr val="91919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790" name="AutoShape 670"/>
                  <p:cNvSpPr>
                    <a:spLocks noChangeArrowheads="1"/>
                  </p:cNvSpPr>
                  <p:nvPr/>
                </p:nvSpPr>
                <p:spPr bwMode="auto">
                  <a:xfrm>
                    <a:off x="2858" y="3146"/>
                    <a:ext cx="56" cy="17"/>
                  </a:xfrm>
                  <a:custGeom>
                    <a:avLst/>
                    <a:gdLst>
                      <a:gd name="T0" fmla="*/ 0 w 56"/>
                      <a:gd name="T1" fmla="*/ 0 h 17"/>
                      <a:gd name="T2" fmla="*/ 28 w 56"/>
                      <a:gd name="T3" fmla="*/ 4 h 17"/>
                      <a:gd name="T4" fmla="*/ 55 w 56"/>
                      <a:gd name="T5" fmla="*/ 16 h 17"/>
                      <a:gd name="T6" fmla="*/ 30 w 56"/>
                      <a:gd name="T7" fmla="*/ 12 h 17"/>
                      <a:gd name="T8" fmla="*/ 0 w 56"/>
                      <a:gd name="T9" fmla="*/ 0 h 17"/>
                      <a:gd name="T10" fmla="*/ 0 w 56"/>
                      <a:gd name="T11" fmla="*/ 0 h 17"/>
                      <a:gd name="T12" fmla="*/ 56 w 56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56" h="17">
                        <a:moveTo>
                          <a:pt x="0" y="0"/>
                        </a:moveTo>
                        <a:lnTo>
                          <a:pt x="28" y="4"/>
                        </a:lnTo>
                        <a:lnTo>
                          <a:pt x="55" y="16"/>
                        </a:lnTo>
                        <a:lnTo>
                          <a:pt x="30" y="12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91919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grpSp>
              <p:nvGrpSpPr>
                <p:cNvPr id="5791" name="Group 671"/>
                <p:cNvGrpSpPr>
                  <a:grpSpLocks/>
                </p:cNvGrpSpPr>
                <p:nvPr/>
              </p:nvGrpSpPr>
              <p:grpSpPr bwMode="auto">
                <a:xfrm>
                  <a:off x="2847" y="3154"/>
                  <a:ext cx="69" cy="10"/>
                  <a:chOff x="2847" y="3154"/>
                  <a:chExt cx="69" cy="10"/>
                </a:xfrm>
              </p:grpSpPr>
              <p:sp>
                <p:nvSpPr>
                  <p:cNvPr id="5792" name="Line 672"/>
                  <p:cNvSpPr>
                    <a:spLocks noChangeShapeType="1"/>
                  </p:cNvSpPr>
                  <p:nvPr/>
                </p:nvSpPr>
                <p:spPr bwMode="auto">
                  <a:xfrm>
                    <a:off x="2847" y="3158"/>
                    <a:ext cx="31" cy="7"/>
                  </a:xfrm>
                  <a:prstGeom prst="line">
                    <a:avLst/>
                  </a:prstGeom>
                  <a:noFill/>
                  <a:ln w="12600">
                    <a:solidFill>
                      <a:srgbClr val="91919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  <p:sp>
                <p:nvSpPr>
                  <p:cNvPr id="5793" name="Line 67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878" y="3153"/>
                    <a:ext cx="13" cy="13"/>
                  </a:xfrm>
                  <a:prstGeom prst="line">
                    <a:avLst/>
                  </a:prstGeom>
                  <a:noFill/>
                  <a:ln w="12600">
                    <a:solidFill>
                      <a:srgbClr val="91919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  <p:sp>
                <p:nvSpPr>
                  <p:cNvPr id="5794" name="Line 674"/>
                  <p:cNvSpPr>
                    <a:spLocks noChangeShapeType="1"/>
                  </p:cNvSpPr>
                  <p:nvPr/>
                </p:nvSpPr>
                <p:spPr bwMode="auto">
                  <a:xfrm>
                    <a:off x="2892" y="3154"/>
                    <a:ext cx="25" cy="1"/>
                  </a:xfrm>
                  <a:prstGeom prst="line">
                    <a:avLst/>
                  </a:prstGeom>
                  <a:noFill/>
                  <a:ln w="12600">
                    <a:solidFill>
                      <a:srgbClr val="91919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</p:grpSp>
          </p:grpSp>
        </p:grpSp>
        <p:sp>
          <p:nvSpPr>
            <p:cNvPr id="5795" name="AutoShape 675"/>
            <p:cNvSpPr>
              <a:spLocks noChangeArrowheads="1"/>
            </p:cNvSpPr>
            <p:nvPr/>
          </p:nvSpPr>
          <p:spPr bwMode="auto">
            <a:xfrm>
              <a:off x="2828" y="3082"/>
              <a:ext cx="58" cy="53"/>
            </a:xfrm>
            <a:custGeom>
              <a:avLst/>
              <a:gdLst>
                <a:gd name="T0" fmla="*/ 0 w 58"/>
                <a:gd name="T1" fmla="*/ 26 h 53"/>
                <a:gd name="T2" fmla="*/ 57 w 58"/>
                <a:gd name="T3" fmla="*/ 0 h 53"/>
                <a:gd name="T4" fmla="*/ 57 w 58"/>
                <a:gd name="T5" fmla="*/ 21 h 53"/>
                <a:gd name="T6" fmla="*/ 0 w 58"/>
                <a:gd name="T7" fmla="*/ 52 h 53"/>
                <a:gd name="T8" fmla="*/ 0 w 58"/>
                <a:gd name="T9" fmla="*/ 26 h 53"/>
                <a:gd name="T10" fmla="*/ 0 w 58"/>
                <a:gd name="T11" fmla="*/ 0 h 53"/>
                <a:gd name="T12" fmla="*/ 58 w 58"/>
                <a:gd name="T1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58" h="53">
                  <a:moveTo>
                    <a:pt x="0" y="26"/>
                  </a:moveTo>
                  <a:lnTo>
                    <a:pt x="57" y="0"/>
                  </a:lnTo>
                  <a:lnTo>
                    <a:pt x="57" y="21"/>
                  </a:lnTo>
                  <a:lnTo>
                    <a:pt x="0" y="52"/>
                  </a:lnTo>
                  <a:lnTo>
                    <a:pt x="0" y="26"/>
                  </a:lnTo>
                </a:path>
              </a:pathLst>
            </a:custGeom>
            <a:solidFill>
              <a:srgbClr val="606060"/>
            </a:solidFill>
            <a:ln w="12600">
              <a:solidFill>
                <a:srgbClr val="91919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96" name="AutoShape 676"/>
            <p:cNvSpPr>
              <a:spLocks noChangeArrowheads="1"/>
            </p:cNvSpPr>
            <p:nvPr/>
          </p:nvSpPr>
          <p:spPr bwMode="auto">
            <a:xfrm>
              <a:off x="2828" y="3029"/>
              <a:ext cx="58" cy="81"/>
            </a:xfrm>
            <a:custGeom>
              <a:avLst/>
              <a:gdLst>
                <a:gd name="T0" fmla="*/ 0 w 58"/>
                <a:gd name="T1" fmla="*/ 17 h 81"/>
                <a:gd name="T2" fmla="*/ 57 w 58"/>
                <a:gd name="T3" fmla="*/ 0 h 81"/>
                <a:gd name="T4" fmla="*/ 57 w 58"/>
                <a:gd name="T5" fmla="*/ 53 h 81"/>
                <a:gd name="T6" fmla="*/ 0 w 58"/>
                <a:gd name="T7" fmla="*/ 80 h 81"/>
                <a:gd name="T8" fmla="*/ 0 w 58"/>
                <a:gd name="T9" fmla="*/ 17 h 81"/>
                <a:gd name="T10" fmla="*/ 0 w 58"/>
                <a:gd name="T11" fmla="*/ 0 h 81"/>
                <a:gd name="T12" fmla="*/ 58 w 58"/>
                <a:gd name="T13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58" h="81">
                  <a:moveTo>
                    <a:pt x="0" y="17"/>
                  </a:moveTo>
                  <a:lnTo>
                    <a:pt x="57" y="0"/>
                  </a:lnTo>
                  <a:lnTo>
                    <a:pt x="57" y="53"/>
                  </a:lnTo>
                  <a:lnTo>
                    <a:pt x="0" y="80"/>
                  </a:lnTo>
                  <a:lnTo>
                    <a:pt x="0" y="17"/>
                  </a:lnTo>
                </a:path>
              </a:pathLst>
            </a:custGeom>
            <a:solidFill>
              <a:srgbClr val="C0C0C0"/>
            </a:solidFill>
            <a:ln w="12600">
              <a:solidFill>
                <a:srgbClr val="91919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97" name="AutoShape 677"/>
            <p:cNvSpPr>
              <a:spLocks noChangeArrowheads="1"/>
            </p:cNvSpPr>
            <p:nvPr/>
          </p:nvSpPr>
          <p:spPr bwMode="auto">
            <a:xfrm>
              <a:off x="2656" y="2879"/>
              <a:ext cx="153" cy="125"/>
            </a:xfrm>
            <a:custGeom>
              <a:avLst/>
              <a:gdLst>
                <a:gd name="T0" fmla="*/ 6 w 153"/>
                <a:gd name="T1" fmla="*/ 0 h 125"/>
                <a:gd name="T2" fmla="*/ 152 w 153"/>
                <a:gd name="T3" fmla="*/ 0 h 125"/>
                <a:gd name="T4" fmla="*/ 146 w 153"/>
                <a:gd name="T5" fmla="*/ 124 h 125"/>
                <a:gd name="T6" fmla="*/ 0 w 153"/>
                <a:gd name="T7" fmla="*/ 117 h 125"/>
                <a:gd name="T8" fmla="*/ 6 w 153"/>
                <a:gd name="T9" fmla="*/ 0 h 125"/>
                <a:gd name="T10" fmla="*/ 0 w 153"/>
                <a:gd name="T11" fmla="*/ 0 h 125"/>
                <a:gd name="T12" fmla="*/ 153 w 153"/>
                <a:gd name="T13" fmla="*/ 125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53" h="125">
                  <a:moveTo>
                    <a:pt x="6" y="0"/>
                  </a:moveTo>
                  <a:lnTo>
                    <a:pt x="152" y="0"/>
                  </a:lnTo>
                  <a:lnTo>
                    <a:pt x="146" y="124"/>
                  </a:lnTo>
                  <a:lnTo>
                    <a:pt x="0" y="117"/>
                  </a:lnTo>
                  <a:lnTo>
                    <a:pt x="6" y="0"/>
                  </a:lnTo>
                </a:path>
              </a:pathLst>
            </a:custGeom>
            <a:solidFill>
              <a:srgbClr val="C0C0C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98" name="AutoShape 678"/>
            <p:cNvSpPr>
              <a:spLocks noChangeArrowheads="1"/>
            </p:cNvSpPr>
            <p:nvPr/>
          </p:nvSpPr>
          <p:spPr bwMode="auto">
            <a:xfrm>
              <a:off x="2555" y="3094"/>
              <a:ext cx="287" cy="56"/>
            </a:xfrm>
            <a:custGeom>
              <a:avLst/>
              <a:gdLst>
                <a:gd name="T0" fmla="*/ 46 w 287"/>
                <a:gd name="T1" fmla="*/ 0 h 56"/>
                <a:gd name="T2" fmla="*/ 286 w 287"/>
                <a:gd name="T3" fmla="*/ 22 h 56"/>
                <a:gd name="T4" fmla="*/ 269 w 287"/>
                <a:gd name="T5" fmla="*/ 42 h 56"/>
                <a:gd name="T6" fmla="*/ 253 w 287"/>
                <a:gd name="T7" fmla="*/ 55 h 56"/>
                <a:gd name="T8" fmla="*/ 0 w 287"/>
                <a:gd name="T9" fmla="*/ 28 h 56"/>
                <a:gd name="T10" fmla="*/ 19 w 287"/>
                <a:gd name="T11" fmla="*/ 20 h 56"/>
                <a:gd name="T12" fmla="*/ 46 w 287"/>
                <a:gd name="T13" fmla="*/ 0 h 56"/>
                <a:gd name="T14" fmla="*/ 0 w 287"/>
                <a:gd name="T15" fmla="*/ 0 h 56"/>
                <a:gd name="T16" fmla="*/ 287 w 287"/>
                <a:gd name="T1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287" h="56">
                  <a:moveTo>
                    <a:pt x="46" y="0"/>
                  </a:moveTo>
                  <a:lnTo>
                    <a:pt x="286" y="22"/>
                  </a:lnTo>
                  <a:lnTo>
                    <a:pt x="269" y="42"/>
                  </a:lnTo>
                  <a:lnTo>
                    <a:pt x="253" y="55"/>
                  </a:lnTo>
                  <a:lnTo>
                    <a:pt x="0" y="28"/>
                  </a:lnTo>
                  <a:lnTo>
                    <a:pt x="19" y="20"/>
                  </a:lnTo>
                  <a:lnTo>
                    <a:pt x="46" y="0"/>
                  </a:lnTo>
                </a:path>
              </a:pathLst>
            </a:custGeom>
            <a:solidFill>
              <a:srgbClr val="E0E0E0"/>
            </a:solidFill>
            <a:ln w="12600">
              <a:solidFill>
                <a:srgbClr val="91919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5799" name="Group 679"/>
            <p:cNvGrpSpPr>
              <a:grpSpLocks/>
            </p:cNvGrpSpPr>
            <p:nvPr/>
          </p:nvGrpSpPr>
          <p:grpSpPr bwMode="auto">
            <a:xfrm>
              <a:off x="2828" y="3034"/>
              <a:ext cx="61" cy="73"/>
              <a:chOff x="2828" y="3034"/>
              <a:chExt cx="61" cy="73"/>
            </a:xfrm>
          </p:grpSpPr>
          <p:sp>
            <p:nvSpPr>
              <p:cNvPr id="5800" name="Line 680"/>
              <p:cNvSpPr>
                <a:spLocks noChangeShapeType="1"/>
              </p:cNvSpPr>
              <p:nvPr/>
            </p:nvSpPr>
            <p:spPr bwMode="auto">
              <a:xfrm flipV="1">
                <a:off x="2828" y="3054"/>
                <a:ext cx="62" cy="25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801" name="Line 681"/>
              <p:cNvSpPr>
                <a:spLocks noChangeShapeType="1"/>
              </p:cNvSpPr>
              <p:nvPr/>
            </p:nvSpPr>
            <p:spPr bwMode="auto">
              <a:xfrm flipV="1">
                <a:off x="2838" y="3061"/>
                <a:ext cx="51" cy="22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802" name="Line 682"/>
              <p:cNvSpPr>
                <a:spLocks noChangeShapeType="1"/>
              </p:cNvSpPr>
              <p:nvPr/>
            </p:nvSpPr>
            <p:spPr bwMode="auto">
              <a:xfrm flipV="1">
                <a:off x="2838" y="3067"/>
                <a:ext cx="51" cy="23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803" name="Line 683"/>
              <p:cNvSpPr>
                <a:spLocks noChangeShapeType="1"/>
              </p:cNvSpPr>
              <p:nvPr/>
            </p:nvSpPr>
            <p:spPr bwMode="auto">
              <a:xfrm flipV="1">
                <a:off x="2838" y="3073"/>
                <a:ext cx="52" cy="23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804" name="Line 684"/>
              <p:cNvSpPr>
                <a:spLocks noChangeShapeType="1"/>
              </p:cNvSpPr>
              <p:nvPr/>
            </p:nvSpPr>
            <p:spPr bwMode="auto">
              <a:xfrm flipV="1">
                <a:off x="2838" y="3079"/>
                <a:ext cx="52" cy="24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805" name="Line 685"/>
              <p:cNvSpPr>
                <a:spLocks noChangeShapeType="1"/>
              </p:cNvSpPr>
              <p:nvPr/>
            </p:nvSpPr>
            <p:spPr bwMode="auto">
              <a:xfrm flipV="1">
                <a:off x="2838" y="3048"/>
                <a:ext cx="51" cy="19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806" name="Line 686"/>
              <p:cNvSpPr>
                <a:spLocks noChangeShapeType="1"/>
              </p:cNvSpPr>
              <p:nvPr/>
            </p:nvSpPr>
            <p:spPr bwMode="auto">
              <a:xfrm flipV="1">
                <a:off x="2838" y="3041"/>
                <a:ext cx="51" cy="18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807" name="Line 687"/>
              <p:cNvSpPr>
                <a:spLocks noChangeShapeType="1"/>
              </p:cNvSpPr>
              <p:nvPr/>
            </p:nvSpPr>
            <p:spPr bwMode="auto">
              <a:xfrm flipV="1">
                <a:off x="2838" y="3033"/>
                <a:ext cx="51" cy="18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808" name="Line 688"/>
              <p:cNvSpPr>
                <a:spLocks noChangeShapeType="1"/>
              </p:cNvSpPr>
              <p:nvPr/>
            </p:nvSpPr>
            <p:spPr bwMode="auto">
              <a:xfrm>
                <a:off x="2838" y="3045"/>
                <a:ext cx="1" cy="63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5809" name="Group 689"/>
            <p:cNvGrpSpPr>
              <a:grpSpLocks/>
            </p:cNvGrpSpPr>
            <p:nvPr/>
          </p:nvGrpSpPr>
          <p:grpSpPr bwMode="auto">
            <a:xfrm>
              <a:off x="2631" y="2848"/>
              <a:ext cx="209" cy="190"/>
              <a:chOff x="2631" y="2848"/>
              <a:chExt cx="209" cy="190"/>
            </a:xfrm>
          </p:grpSpPr>
          <p:grpSp>
            <p:nvGrpSpPr>
              <p:cNvPr id="5810" name="Group 690"/>
              <p:cNvGrpSpPr>
                <a:grpSpLocks/>
              </p:cNvGrpSpPr>
              <p:nvPr/>
            </p:nvGrpSpPr>
            <p:grpSpPr bwMode="auto">
              <a:xfrm>
                <a:off x="2631" y="2848"/>
                <a:ext cx="209" cy="186"/>
                <a:chOff x="2631" y="2848"/>
                <a:chExt cx="209" cy="186"/>
              </a:xfrm>
            </p:grpSpPr>
            <p:grpSp>
              <p:nvGrpSpPr>
                <p:cNvPr id="5811" name="Group 691"/>
                <p:cNvGrpSpPr>
                  <a:grpSpLocks/>
                </p:cNvGrpSpPr>
                <p:nvPr/>
              </p:nvGrpSpPr>
              <p:grpSpPr bwMode="auto">
                <a:xfrm>
                  <a:off x="2631" y="2848"/>
                  <a:ext cx="209" cy="186"/>
                  <a:chOff x="2631" y="2848"/>
                  <a:chExt cx="209" cy="186"/>
                </a:xfrm>
              </p:grpSpPr>
              <p:sp>
                <p:nvSpPr>
                  <p:cNvPr id="5812" name="AutoShape 692"/>
                  <p:cNvSpPr>
                    <a:spLocks noChangeArrowheads="1"/>
                  </p:cNvSpPr>
                  <p:nvPr/>
                </p:nvSpPr>
                <p:spPr bwMode="auto">
                  <a:xfrm>
                    <a:off x="2636" y="2849"/>
                    <a:ext cx="201" cy="186"/>
                  </a:xfrm>
                  <a:custGeom>
                    <a:avLst/>
                    <a:gdLst>
                      <a:gd name="T0" fmla="*/ 16 w 201"/>
                      <a:gd name="T1" fmla="*/ 3 h 186"/>
                      <a:gd name="T2" fmla="*/ 33 w 201"/>
                      <a:gd name="T3" fmla="*/ 2 h 186"/>
                      <a:gd name="T4" fmla="*/ 56 w 201"/>
                      <a:gd name="T5" fmla="*/ 1 h 186"/>
                      <a:gd name="T6" fmla="*/ 80 w 201"/>
                      <a:gd name="T7" fmla="*/ 0 h 186"/>
                      <a:gd name="T8" fmla="*/ 109 w 201"/>
                      <a:gd name="T9" fmla="*/ 0 h 186"/>
                      <a:gd name="T10" fmla="*/ 129 w 201"/>
                      <a:gd name="T11" fmla="*/ 1 h 186"/>
                      <a:gd name="T12" fmla="*/ 159 w 201"/>
                      <a:gd name="T13" fmla="*/ 2 h 186"/>
                      <a:gd name="T14" fmla="*/ 189 w 201"/>
                      <a:gd name="T15" fmla="*/ 3 h 186"/>
                      <a:gd name="T16" fmla="*/ 196 w 201"/>
                      <a:gd name="T17" fmla="*/ 4 h 186"/>
                      <a:gd name="T18" fmla="*/ 198 w 201"/>
                      <a:gd name="T19" fmla="*/ 4 h 186"/>
                      <a:gd name="T20" fmla="*/ 199 w 201"/>
                      <a:gd name="T21" fmla="*/ 5 h 186"/>
                      <a:gd name="T22" fmla="*/ 200 w 201"/>
                      <a:gd name="T23" fmla="*/ 6 h 186"/>
                      <a:gd name="T24" fmla="*/ 200 w 201"/>
                      <a:gd name="T25" fmla="*/ 8 h 186"/>
                      <a:gd name="T26" fmla="*/ 192 w 201"/>
                      <a:gd name="T27" fmla="*/ 182 h 186"/>
                      <a:gd name="T28" fmla="*/ 191 w 201"/>
                      <a:gd name="T29" fmla="*/ 184 h 186"/>
                      <a:gd name="T30" fmla="*/ 189 w 201"/>
                      <a:gd name="T31" fmla="*/ 185 h 186"/>
                      <a:gd name="T32" fmla="*/ 124 w 201"/>
                      <a:gd name="T33" fmla="*/ 181 h 186"/>
                      <a:gd name="T34" fmla="*/ 61 w 201"/>
                      <a:gd name="T35" fmla="*/ 176 h 186"/>
                      <a:gd name="T36" fmla="*/ 3 w 201"/>
                      <a:gd name="T37" fmla="*/ 172 h 186"/>
                      <a:gd name="T38" fmla="*/ 0 w 201"/>
                      <a:gd name="T39" fmla="*/ 168 h 186"/>
                      <a:gd name="T40" fmla="*/ 9 w 201"/>
                      <a:gd name="T41" fmla="*/ 9 h 186"/>
                      <a:gd name="T42" fmla="*/ 16 w 201"/>
                      <a:gd name="T43" fmla="*/ 3 h 186"/>
                      <a:gd name="T44" fmla="*/ 0 w 201"/>
                      <a:gd name="T45" fmla="*/ 0 h 186"/>
                      <a:gd name="T46" fmla="*/ 201 w 201"/>
                      <a:gd name="T47" fmla="*/ 186 h 18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</a:cxnLst>
                    <a:rect l="T44" t="T45" r="T46" b="T47"/>
                    <a:pathLst>
                      <a:path w="201" h="186">
                        <a:moveTo>
                          <a:pt x="16" y="3"/>
                        </a:moveTo>
                        <a:lnTo>
                          <a:pt x="33" y="2"/>
                        </a:lnTo>
                        <a:lnTo>
                          <a:pt x="56" y="1"/>
                        </a:lnTo>
                        <a:lnTo>
                          <a:pt x="80" y="0"/>
                        </a:lnTo>
                        <a:lnTo>
                          <a:pt x="109" y="0"/>
                        </a:lnTo>
                        <a:lnTo>
                          <a:pt x="129" y="1"/>
                        </a:lnTo>
                        <a:lnTo>
                          <a:pt x="159" y="2"/>
                        </a:lnTo>
                        <a:lnTo>
                          <a:pt x="189" y="3"/>
                        </a:lnTo>
                        <a:lnTo>
                          <a:pt x="196" y="4"/>
                        </a:lnTo>
                        <a:lnTo>
                          <a:pt x="198" y="4"/>
                        </a:lnTo>
                        <a:lnTo>
                          <a:pt x="199" y="5"/>
                        </a:lnTo>
                        <a:lnTo>
                          <a:pt x="200" y="6"/>
                        </a:lnTo>
                        <a:lnTo>
                          <a:pt x="200" y="8"/>
                        </a:lnTo>
                        <a:lnTo>
                          <a:pt x="192" y="182"/>
                        </a:lnTo>
                        <a:lnTo>
                          <a:pt x="191" y="184"/>
                        </a:lnTo>
                        <a:lnTo>
                          <a:pt x="189" y="185"/>
                        </a:lnTo>
                        <a:lnTo>
                          <a:pt x="124" y="181"/>
                        </a:lnTo>
                        <a:lnTo>
                          <a:pt x="61" y="176"/>
                        </a:lnTo>
                        <a:lnTo>
                          <a:pt x="3" y="172"/>
                        </a:lnTo>
                        <a:lnTo>
                          <a:pt x="0" y="168"/>
                        </a:lnTo>
                        <a:lnTo>
                          <a:pt x="9" y="9"/>
                        </a:lnTo>
                        <a:lnTo>
                          <a:pt x="16" y="3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813" name="AutoShape 693"/>
                  <p:cNvSpPr>
                    <a:spLocks noChangeArrowheads="1"/>
                  </p:cNvSpPr>
                  <p:nvPr/>
                </p:nvSpPr>
                <p:spPr bwMode="auto">
                  <a:xfrm>
                    <a:off x="2833" y="2848"/>
                    <a:ext cx="8" cy="8"/>
                  </a:xfrm>
                  <a:custGeom>
                    <a:avLst/>
                    <a:gdLst>
                      <a:gd name="T0" fmla="*/ 0 w 21600"/>
                      <a:gd name="T1" fmla="*/ 0 h 21433"/>
                      <a:gd name="T2" fmla="*/ 0 w 21600"/>
                      <a:gd name="T3" fmla="*/ 0 h 21433"/>
                      <a:gd name="T4" fmla="*/ 0 w 21600"/>
                      <a:gd name="T5" fmla="*/ 0 h 21433"/>
                      <a:gd name="T6" fmla="*/ 0 w 21600"/>
                      <a:gd name="T7" fmla="*/ 0 h 21433"/>
                      <a:gd name="T8" fmla="*/ 21600 w 21600"/>
                      <a:gd name="T9" fmla="*/ 21433 h 2143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T6" t="T7" r="T8" b="T9"/>
                    <a:pathLst>
                      <a:path w="21600" h="21433" fill="none" extrusionOk="0">
                        <a:moveTo>
                          <a:pt x="2679" y="-1"/>
                        </a:moveTo>
                        <a:cubicBezTo>
                          <a:pt x="13488" y="1350"/>
                          <a:pt x="21600" y="10539"/>
                          <a:pt x="21600" y="21433"/>
                        </a:cubicBezTo>
                      </a:path>
                      <a:path w="21600" h="21433" stroke="0" extrusionOk="0">
                        <a:moveTo>
                          <a:pt x="2679" y="-1"/>
                        </a:moveTo>
                        <a:cubicBezTo>
                          <a:pt x="13488" y="1350"/>
                          <a:pt x="21600" y="10539"/>
                          <a:pt x="21600" y="21433"/>
                        </a:cubicBezTo>
                        <a:lnTo>
                          <a:pt x="0" y="21433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814" name="AutoShape 694"/>
                  <p:cNvSpPr>
                    <a:spLocks noChangeArrowheads="1"/>
                  </p:cNvSpPr>
                  <p:nvPr/>
                </p:nvSpPr>
                <p:spPr bwMode="auto">
                  <a:xfrm>
                    <a:off x="2645" y="2851"/>
                    <a:ext cx="8" cy="8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21600 w 21600"/>
                      <a:gd name="T9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T6" t="T7" r="T8" b="T9"/>
                    <a:pathLst>
                      <a:path w="21600" h="21600" fill="none" extrusionOk="0">
                        <a:moveTo>
                          <a:pt x="0" y="21600"/>
                        </a:moveTo>
                        <a:cubicBezTo>
                          <a:pt x="0" y="9670"/>
                          <a:pt x="9670" y="0"/>
                          <a:pt x="21599" y="0"/>
                        </a:cubicBezTo>
                      </a:path>
                      <a:path w="21600" h="21600" stroke="0" extrusionOk="0">
                        <a:moveTo>
                          <a:pt x="0" y="21600"/>
                        </a:moveTo>
                        <a:cubicBezTo>
                          <a:pt x="0" y="9670"/>
                          <a:pt x="9670" y="0"/>
                          <a:pt x="21599" y="0"/>
                        </a:cubicBezTo>
                        <a:lnTo>
                          <a:pt x="21600" y="21600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815" name="AutoShape 695"/>
                  <p:cNvSpPr>
                    <a:spLocks noChangeArrowheads="1"/>
                  </p:cNvSpPr>
                  <p:nvPr/>
                </p:nvSpPr>
                <p:spPr bwMode="auto">
                  <a:xfrm>
                    <a:off x="2631" y="3018"/>
                    <a:ext cx="8" cy="8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21600 w 21600"/>
                      <a:gd name="T9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T6" t="T7" r="T8" b="T9"/>
                    <a:pathLst>
                      <a:path w="21600" h="21600" fill="none" extrusionOk="0">
                        <a:moveTo>
                          <a:pt x="21600" y="21600"/>
                        </a:moveTo>
                        <a:cubicBezTo>
                          <a:pt x="9670" y="21600"/>
                          <a:pt x="0" y="11929"/>
                          <a:pt x="0" y="0"/>
                        </a:cubicBezTo>
                      </a:path>
                      <a:path w="21600" h="21600" stroke="0" extrusionOk="0">
                        <a:moveTo>
                          <a:pt x="21600" y="21600"/>
                        </a:moveTo>
                        <a:cubicBezTo>
                          <a:pt x="9670" y="21600"/>
                          <a:pt x="0" y="11929"/>
                          <a:pt x="0" y="0"/>
                        </a:cubicBezTo>
                        <a:lnTo>
                          <a:pt x="21600" y="0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grpSp>
              <p:nvGrpSpPr>
                <p:cNvPr id="5816" name="Group 696"/>
                <p:cNvGrpSpPr>
                  <a:grpSpLocks/>
                </p:cNvGrpSpPr>
                <p:nvPr/>
              </p:nvGrpSpPr>
              <p:grpSpPr bwMode="auto">
                <a:xfrm>
                  <a:off x="2657" y="2876"/>
                  <a:ext cx="162" cy="137"/>
                  <a:chOff x="2657" y="2876"/>
                  <a:chExt cx="162" cy="137"/>
                </a:xfrm>
              </p:grpSpPr>
              <p:grpSp>
                <p:nvGrpSpPr>
                  <p:cNvPr id="5817" name="Group 697"/>
                  <p:cNvGrpSpPr>
                    <a:grpSpLocks/>
                  </p:cNvGrpSpPr>
                  <p:nvPr/>
                </p:nvGrpSpPr>
                <p:grpSpPr bwMode="auto">
                  <a:xfrm>
                    <a:off x="2657" y="2876"/>
                    <a:ext cx="162" cy="137"/>
                    <a:chOff x="2657" y="2876"/>
                    <a:chExt cx="162" cy="137"/>
                  </a:xfrm>
                </p:grpSpPr>
                <p:sp>
                  <p:nvSpPr>
                    <p:cNvPr id="5818" name="AutoShape 69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663" y="2876"/>
                      <a:ext cx="146" cy="17"/>
                    </a:xfrm>
                    <a:custGeom>
                      <a:avLst/>
                      <a:gdLst>
                        <a:gd name="T0" fmla="*/ 0 w 146"/>
                        <a:gd name="T1" fmla="*/ 16 h 17"/>
                        <a:gd name="T2" fmla="*/ 145 w 146"/>
                        <a:gd name="T3" fmla="*/ 16 h 17"/>
                        <a:gd name="T4" fmla="*/ 142 w 146"/>
                        <a:gd name="T5" fmla="*/ 0 h 17"/>
                        <a:gd name="T6" fmla="*/ 3 w 146"/>
                        <a:gd name="T7" fmla="*/ 0 h 17"/>
                        <a:gd name="T8" fmla="*/ 0 w 146"/>
                        <a:gd name="T9" fmla="*/ 16 h 17"/>
                        <a:gd name="T10" fmla="*/ 0 w 146"/>
                        <a:gd name="T11" fmla="*/ 0 h 17"/>
                        <a:gd name="T12" fmla="*/ 146 w 146"/>
                        <a:gd name="T13" fmla="*/ 17 h 1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46" h="17">
                          <a:moveTo>
                            <a:pt x="0" y="16"/>
                          </a:moveTo>
                          <a:lnTo>
                            <a:pt x="145" y="16"/>
                          </a:lnTo>
                          <a:lnTo>
                            <a:pt x="142" y="0"/>
                          </a:lnTo>
                          <a:lnTo>
                            <a:pt x="3" y="0"/>
                          </a:lnTo>
                          <a:lnTo>
                            <a:pt x="0" y="16"/>
                          </a:lnTo>
                        </a:path>
                      </a:pathLst>
                    </a:custGeom>
                    <a:solidFill>
                      <a:srgbClr val="C0C0C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819" name="AutoShape 69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03" y="2879"/>
                      <a:ext cx="17" cy="125"/>
                    </a:xfrm>
                    <a:custGeom>
                      <a:avLst/>
                      <a:gdLst>
                        <a:gd name="T0" fmla="*/ 9 w 17"/>
                        <a:gd name="T1" fmla="*/ 2 h 125"/>
                        <a:gd name="T2" fmla="*/ 16 w 17"/>
                        <a:gd name="T3" fmla="*/ 0 h 125"/>
                        <a:gd name="T4" fmla="*/ 9 w 17"/>
                        <a:gd name="T5" fmla="*/ 67 h 125"/>
                        <a:gd name="T6" fmla="*/ 6 w 17"/>
                        <a:gd name="T7" fmla="*/ 124 h 125"/>
                        <a:gd name="T8" fmla="*/ 0 w 17"/>
                        <a:gd name="T9" fmla="*/ 120 h 125"/>
                        <a:gd name="T10" fmla="*/ 9 w 17"/>
                        <a:gd name="T11" fmla="*/ 2 h 125"/>
                        <a:gd name="T12" fmla="*/ 0 w 17"/>
                        <a:gd name="T13" fmla="*/ 0 h 125"/>
                        <a:gd name="T14" fmla="*/ 17 w 17"/>
                        <a:gd name="T15" fmla="*/ 125 h 12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T12" t="T13" r="T14" b="T15"/>
                      <a:pathLst>
                        <a:path w="17" h="125">
                          <a:moveTo>
                            <a:pt x="9" y="2"/>
                          </a:moveTo>
                          <a:lnTo>
                            <a:pt x="16" y="0"/>
                          </a:lnTo>
                          <a:lnTo>
                            <a:pt x="9" y="67"/>
                          </a:lnTo>
                          <a:lnTo>
                            <a:pt x="6" y="124"/>
                          </a:lnTo>
                          <a:lnTo>
                            <a:pt x="0" y="120"/>
                          </a:lnTo>
                          <a:lnTo>
                            <a:pt x="9" y="2"/>
                          </a:lnTo>
                        </a:path>
                      </a:pathLst>
                    </a:custGeom>
                    <a:solidFill>
                      <a:srgbClr val="919191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820" name="AutoShape 70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657" y="2997"/>
                      <a:ext cx="145" cy="17"/>
                    </a:xfrm>
                    <a:custGeom>
                      <a:avLst/>
                      <a:gdLst>
                        <a:gd name="T0" fmla="*/ 3 w 145"/>
                        <a:gd name="T1" fmla="*/ 0 h 17"/>
                        <a:gd name="T2" fmla="*/ 0 w 145"/>
                        <a:gd name="T3" fmla="*/ 5 h 17"/>
                        <a:gd name="T4" fmla="*/ 144 w 145"/>
                        <a:gd name="T5" fmla="*/ 16 h 17"/>
                        <a:gd name="T6" fmla="*/ 141 w 145"/>
                        <a:gd name="T7" fmla="*/ 10 h 17"/>
                        <a:gd name="T8" fmla="*/ 3 w 145"/>
                        <a:gd name="T9" fmla="*/ 0 h 17"/>
                        <a:gd name="T10" fmla="*/ 0 w 145"/>
                        <a:gd name="T11" fmla="*/ 0 h 17"/>
                        <a:gd name="T12" fmla="*/ 145 w 145"/>
                        <a:gd name="T13" fmla="*/ 17 h 1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45" h="17">
                          <a:moveTo>
                            <a:pt x="3" y="0"/>
                          </a:moveTo>
                          <a:lnTo>
                            <a:pt x="0" y="5"/>
                          </a:lnTo>
                          <a:lnTo>
                            <a:pt x="144" y="16"/>
                          </a:lnTo>
                          <a:lnTo>
                            <a:pt x="141" y="10"/>
                          </a:lnTo>
                          <a:lnTo>
                            <a:pt x="3" y="0"/>
                          </a:lnTo>
                        </a:path>
                      </a:pathLst>
                    </a:custGeom>
                    <a:solidFill>
                      <a:srgbClr val="E0E0E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821" name="AutoShape 70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657" y="2879"/>
                      <a:ext cx="17" cy="117"/>
                    </a:xfrm>
                    <a:custGeom>
                      <a:avLst/>
                      <a:gdLst>
                        <a:gd name="T0" fmla="*/ 12 w 17"/>
                        <a:gd name="T1" fmla="*/ 0 h 117"/>
                        <a:gd name="T2" fmla="*/ 16 w 17"/>
                        <a:gd name="T3" fmla="*/ 2 h 117"/>
                        <a:gd name="T4" fmla="*/ 4 w 17"/>
                        <a:gd name="T5" fmla="*/ 113 h 117"/>
                        <a:gd name="T6" fmla="*/ 0 w 17"/>
                        <a:gd name="T7" fmla="*/ 116 h 117"/>
                        <a:gd name="T8" fmla="*/ 12 w 17"/>
                        <a:gd name="T9" fmla="*/ 0 h 117"/>
                        <a:gd name="T10" fmla="*/ 0 w 17"/>
                        <a:gd name="T11" fmla="*/ 0 h 117"/>
                        <a:gd name="T12" fmla="*/ 17 w 17"/>
                        <a:gd name="T13" fmla="*/ 117 h 11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7" h="117">
                          <a:moveTo>
                            <a:pt x="12" y="0"/>
                          </a:moveTo>
                          <a:lnTo>
                            <a:pt x="16" y="2"/>
                          </a:lnTo>
                          <a:lnTo>
                            <a:pt x="4" y="113"/>
                          </a:lnTo>
                          <a:lnTo>
                            <a:pt x="0" y="116"/>
                          </a:lnTo>
                          <a:lnTo>
                            <a:pt x="12" y="0"/>
                          </a:lnTo>
                        </a:path>
                      </a:pathLst>
                    </a:custGeom>
                    <a:solidFill>
                      <a:srgbClr val="C0C0C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5822" name="Group 702"/>
                  <p:cNvGrpSpPr>
                    <a:grpSpLocks/>
                  </p:cNvGrpSpPr>
                  <p:nvPr/>
                </p:nvGrpSpPr>
                <p:grpSpPr bwMode="auto">
                  <a:xfrm>
                    <a:off x="2660" y="2881"/>
                    <a:ext cx="145" cy="118"/>
                    <a:chOff x="2660" y="2881"/>
                    <a:chExt cx="145" cy="118"/>
                  </a:xfrm>
                </p:grpSpPr>
                <p:sp>
                  <p:nvSpPr>
                    <p:cNvPr id="5823" name="AutoShape 70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660" y="2881"/>
                      <a:ext cx="146" cy="119"/>
                    </a:xfrm>
                    <a:custGeom>
                      <a:avLst/>
                      <a:gdLst>
                        <a:gd name="T0" fmla="*/ 5 w 146"/>
                        <a:gd name="T1" fmla="*/ 0 h 119"/>
                        <a:gd name="T2" fmla="*/ 145 w 146"/>
                        <a:gd name="T3" fmla="*/ 0 h 119"/>
                        <a:gd name="T4" fmla="*/ 139 w 146"/>
                        <a:gd name="T5" fmla="*/ 118 h 119"/>
                        <a:gd name="T6" fmla="*/ 0 w 146"/>
                        <a:gd name="T7" fmla="*/ 111 h 119"/>
                        <a:gd name="T8" fmla="*/ 5 w 146"/>
                        <a:gd name="T9" fmla="*/ 0 h 119"/>
                        <a:gd name="T10" fmla="*/ 0 w 146"/>
                        <a:gd name="T11" fmla="*/ 0 h 119"/>
                        <a:gd name="T12" fmla="*/ 146 w 146"/>
                        <a:gd name="T13" fmla="*/ 119 h 11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46" h="119">
                          <a:moveTo>
                            <a:pt x="5" y="0"/>
                          </a:moveTo>
                          <a:lnTo>
                            <a:pt x="145" y="0"/>
                          </a:lnTo>
                          <a:lnTo>
                            <a:pt x="139" y="118"/>
                          </a:lnTo>
                          <a:lnTo>
                            <a:pt x="0" y="111"/>
                          </a:lnTo>
                          <a:lnTo>
                            <a:pt x="5" y="0"/>
                          </a:lnTo>
                        </a:path>
                      </a:pathLst>
                    </a:custGeom>
                    <a:solidFill>
                      <a:srgbClr val="00000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824" name="AutoShape 70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665" y="2886"/>
                      <a:ext cx="136" cy="110"/>
                    </a:xfrm>
                    <a:custGeom>
                      <a:avLst/>
                      <a:gdLst>
                        <a:gd name="T0" fmla="*/ 5 w 136"/>
                        <a:gd name="T1" fmla="*/ 1 h 110"/>
                        <a:gd name="T2" fmla="*/ 135 w 136"/>
                        <a:gd name="T3" fmla="*/ 0 h 110"/>
                        <a:gd name="T4" fmla="*/ 129 w 136"/>
                        <a:gd name="T5" fmla="*/ 109 h 110"/>
                        <a:gd name="T6" fmla="*/ 0 w 136"/>
                        <a:gd name="T7" fmla="*/ 104 h 110"/>
                        <a:gd name="T8" fmla="*/ 5 w 136"/>
                        <a:gd name="T9" fmla="*/ 1 h 110"/>
                        <a:gd name="T10" fmla="*/ 0 w 136"/>
                        <a:gd name="T11" fmla="*/ 0 h 110"/>
                        <a:gd name="T12" fmla="*/ 136 w 136"/>
                        <a:gd name="T13" fmla="*/ 110 h 11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36" h="110">
                          <a:moveTo>
                            <a:pt x="5" y="1"/>
                          </a:moveTo>
                          <a:lnTo>
                            <a:pt x="135" y="0"/>
                          </a:lnTo>
                          <a:lnTo>
                            <a:pt x="129" y="109"/>
                          </a:lnTo>
                          <a:lnTo>
                            <a:pt x="0" y="104"/>
                          </a:lnTo>
                          <a:lnTo>
                            <a:pt x="5" y="1"/>
                          </a:lnTo>
                        </a:path>
                      </a:pathLst>
                    </a:custGeom>
                    <a:solidFill>
                      <a:srgbClr val="C0C0C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825" name="AutoShape 70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668" y="2893"/>
                      <a:ext cx="127" cy="98"/>
                    </a:xfrm>
                    <a:custGeom>
                      <a:avLst/>
                      <a:gdLst>
                        <a:gd name="T0" fmla="*/ 5 w 127"/>
                        <a:gd name="T1" fmla="*/ 0 h 98"/>
                        <a:gd name="T2" fmla="*/ 126 w 127"/>
                        <a:gd name="T3" fmla="*/ 0 h 98"/>
                        <a:gd name="T4" fmla="*/ 121 w 127"/>
                        <a:gd name="T5" fmla="*/ 97 h 98"/>
                        <a:gd name="T6" fmla="*/ 0 w 127"/>
                        <a:gd name="T7" fmla="*/ 92 h 98"/>
                        <a:gd name="T8" fmla="*/ 5 w 127"/>
                        <a:gd name="T9" fmla="*/ 0 h 98"/>
                        <a:gd name="T10" fmla="*/ 0 w 127"/>
                        <a:gd name="T11" fmla="*/ 0 h 98"/>
                        <a:gd name="T12" fmla="*/ 127 w 127"/>
                        <a:gd name="T13" fmla="*/ 98 h 9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27" h="98">
                          <a:moveTo>
                            <a:pt x="5" y="0"/>
                          </a:moveTo>
                          <a:lnTo>
                            <a:pt x="126" y="0"/>
                          </a:lnTo>
                          <a:lnTo>
                            <a:pt x="121" y="97"/>
                          </a:lnTo>
                          <a:lnTo>
                            <a:pt x="0" y="92"/>
                          </a:lnTo>
                          <a:lnTo>
                            <a:pt x="5" y="0"/>
                          </a:lnTo>
                        </a:path>
                      </a:pathLst>
                    </a:custGeom>
                    <a:solidFill>
                      <a:srgbClr val="0000FF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</p:grpSp>
          </p:grpSp>
          <p:sp>
            <p:nvSpPr>
              <p:cNvPr id="5826" name="AutoShape 706"/>
              <p:cNvSpPr>
                <a:spLocks noChangeArrowheads="1"/>
              </p:cNvSpPr>
              <p:nvPr/>
            </p:nvSpPr>
            <p:spPr bwMode="auto">
              <a:xfrm>
                <a:off x="2800" y="3022"/>
                <a:ext cx="17" cy="17"/>
              </a:xfrm>
              <a:custGeom>
                <a:avLst/>
                <a:gdLst>
                  <a:gd name="T0" fmla="*/ 0 w 17"/>
                  <a:gd name="T1" fmla="*/ 16 h 17"/>
                  <a:gd name="T2" fmla="*/ 16 w 17"/>
                  <a:gd name="T3" fmla="*/ 16 h 17"/>
                  <a:gd name="T4" fmla="*/ 16 w 17"/>
                  <a:gd name="T5" fmla="*/ 0 h 17"/>
                  <a:gd name="T6" fmla="*/ 0 w 17"/>
                  <a:gd name="T7" fmla="*/ 0 h 17"/>
                  <a:gd name="T8" fmla="*/ 0 w 17"/>
                  <a:gd name="T9" fmla="*/ 16 h 17"/>
                  <a:gd name="T10" fmla="*/ 0 w 17"/>
                  <a:gd name="T11" fmla="*/ 0 h 17"/>
                  <a:gd name="T12" fmla="*/ 17 w 17"/>
                  <a:gd name="T1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17" h="17">
                    <a:moveTo>
                      <a:pt x="0" y="16"/>
                    </a:moveTo>
                    <a:lnTo>
                      <a:pt x="16" y="16"/>
                    </a:lnTo>
                    <a:lnTo>
                      <a:pt x="16" y="0"/>
                    </a:lnTo>
                    <a:lnTo>
                      <a:pt x="0" y="0"/>
                    </a:lnTo>
                    <a:lnTo>
                      <a:pt x="0" y="16"/>
                    </a:lnTo>
                  </a:path>
                </a:pathLst>
              </a:custGeom>
              <a:solidFill>
                <a:srgbClr val="008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5827" name="Group 707"/>
            <p:cNvGrpSpPr>
              <a:grpSpLocks/>
            </p:cNvGrpSpPr>
            <p:nvPr/>
          </p:nvGrpSpPr>
          <p:grpSpPr bwMode="auto">
            <a:xfrm>
              <a:off x="2556" y="3098"/>
              <a:ext cx="288" cy="61"/>
              <a:chOff x="2556" y="3098"/>
              <a:chExt cx="288" cy="61"/>
            </a:xfrm>
          </p:grpSpPr>
          <p:sp>
            <p:nvSpPr>
              <p:cNvPr id="5828" name="AutoShape 708"/>
              <p:cNvSpPr>
                <a:spLocks noChangeArrowheads="1"/>
              </p:cNvSpPr>
              <p:nvPr/>
            </p:nvSpPr>
            <p:spPr bwMode="auto">
              <a:xfrm>
                <a:off x="2755" y="3118"/>
                <a:ext cx="66" cy="25"/>
              </a:xfrm>
              <a:custGeom>
                <a:avLst/>
                <a:gdLst>
                  <a:gd name="T0" fmla="*/ 25 w 66"/>
                  <a:gd name="T1" fmla="*/ 0 h 25"/>
                  <a:gd name="T2" fmla="*/ 10 w 66"/>
                  <a:gd name="T3" fmla="*/ 14 h 25"/>
                  <a:gd name="T4" fmla="*/ 0 w 66"/>
                  <a:gd name="T5" fmla="*/ 20 h 25"/>
                  <a:gd name="T6" fmla="*/ 43 w 66"/>
                  <a:gd name="T7" fmla="*/ 24 h 25"/>
                  <a:gd name="T8" fmla="*/ 53 w 66"/>
                  <a:gd name="T9" fmla="*/ 17 h 25"/>
                  <a:gd name="T10" fmla="*/ 65 w 66"/>
                  <a:gd name="T11" fmla="*/ 3 h 25"/>
                  <a:gd name="T12" fmla="*/ 25 w 66"/>
                  <a:gd name="T13" fmla="*/ 0 h 25"/>
                  <a:gd name="T14" fmla="*/ 0 w 66"/>
                  <a:gd name="T15" fmla="*/ 0 h 25"/>
                  <a:gd name="T16" fmla="*/ 66 w 66"/>
                  <a:gd name="T17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T14" t="T15" r="T16" b="T17"/>
                <a:pathLst>
                  <a:path w="66" h="25">
                    <a:moveTo>
                      <a:pt x="25" y="0"/>
                    </a:moveTo>
                    <a:lnTo>
                      <a:pt x="10" y="14"/>
                    </a:lnTo>
                    <a:lnTo>
                      <a:pt x="0" y="20"/>
                    </a:lnTo>
                    <a:lnTo>
                      <a:pt x="43" y="24"/>
                    </a:lnTo>
                    <a:lnTo>
                      <a:pt x="53" y="17"/>
                    </a:lnTo>
                    <a:lnTo>
                      <a:pt x="65" y="3"/>
                    </a:lnTo>
                    <a:lnTo>
                      <a:pt x="25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B2B2B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5829" name="Group 709"/>
              <p:cNvGrpSpPr>
                <a:grpSpLocks/>
              </p:cNvGrpSpPr>
              <p:nvPr/>
            </p:nvGrpSpPr>
            <p:grpSpPr bwMode="auto">
              <a:xfrm>
                <a:off x="2556" y="3098"/>
                <a:ext cx="288" cy="61"/>
                <a:chOff x="2556" y="3098"/>
                <a:chExt cx="288" cy="61"/>
              </a:xfrm>
            </p:grpSpPr>
            <p:sp>
              <p:nvSpPr>
                <p:cNvPr id="5830" name="AutoShape 710"/>
                <p:cNvSpPr>
                  <a:spLocks noChangeArrowheads="1"/>
                </p:cNvSpPr>
                <p:nvPr/>
              </p:nvSpPr>
              <p:spPr bwMode="auto">
                <a:xfrm>
                  <a:off x="2556" y="3124"/>
                  <a:ext cx="252" cy="36"/>
                </a:xfrm>
                <a:custGeom>
                  <a:avLst/>
                  <a:gdLst>
                    <a:gd name="T0" fmla="*/ 0 w 252"/>
                    <a:gd name="T1" fmla="*/ 0 h 36"/>
                    <a:gd name="T2" fmla="*/ 0 w 252"/>
                    <a:gd name="T3" fmla="*/ 9 h 36"/>
                    <a:gd name="T4" fmla="*/ 251 w 252"/>
                    <a:gd name="T5" fmla="*/ 35 h 36"/>
                    <a:gd name="T6" fmla="*/ 251 w 252"/>
                    <a:gd name="T7" fmla="*/ 26 h 36"/>
                    <a:gd name="T8" fmla="*/ 0 w 252"/>
                    <a:gd name="T9" fmla="*/ 0 h 36"/>
                    <a:gd name="T10" fmla="*/ 0 w 252"/>
                    <a:gd name="T11" fmla="*/ 0 h 36"/>
                    <a:gd name="T12" fmla="*/ 252 w 252"/>
                    <a:gd name="T13" fmla="*/ 36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T10" t="T11" r="T12" b="T13"/>
                  <a:pathLst>
                    <a:path w="252" h="36">
                      <a:moveTo>
                        <a:pt x="0" y="0"/>
                      </a:moveTo>
                      <a:lnTo>
                        <a:pt x="0" y="9"/>
                      </a:lnTo>
                      <a:lnTo>
                        <a:pt x="251" y="35"/>
                      </a:lnTo>
                      <a:lnTo>
                        <a:pt x="251" y="26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C0C0C0"/>
                </a:solidFill>
                <a:ln w="12600">
                  <a:solidFill>
                    <a:srgbClr val="B2B2B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5831" name="AutoShape 711"/>
                <p:cNvSpPr>
                  <a:spLocks noChangeArrowheads="1"/>
                </p:cNvSpPr>
                <p:nvPr/>
              </p:nvSpPr>
              <p:spPr bwMode="auto">
                <a:xfrm>
                  <a:off x="2812" y="3118"/>
                  <a:ext cx="30" cy="42"/>
                </a:xfrm>
                <a:custGeom>
                  <a:avLst/>
                  <a:gdLst>
                    <a:gd name="T0" fmla="*/ 0 w 30"/>
                    <a:gd name="T1" fmla="*/ 32 h 42"/>
                    <a:gd name="T2" fmla="*/ 0 w 30"/>
                    <a:gd name="T3" fmla="*/ 41 h 42"/>
                    <a:gd name="T4" fmla="*/ 12 w 30"/>
                    <a:gd name="T5" fmla="*/ 32 h 42"/>
                    <a:gd name="T6" fmla="*/ 18 w 30"/>
                    <a:gd name="T7" fmla="*/ 26 h 42"/>
                    <a:gd name="T8" fmla="*/ 29 w 30"/>
                    <a:gd name="T9" fmla="*/ 12 h 42"/>
                    <a:gd name="T10" fmla="*/ 29 w 30"/>
                    <a:gd name="T11" fmla="*/ 0 h 42"/>
                    <a:gd name="T12" fmla="*/ 15 w 30"/>
                    <a:gd name="T13" fmla="*/ 19 h 42"/>
                    <a:gd name="T14" fmla="*/ 0 w 30"/>
                    <a:gd name="T15" fmla="*/ 32 h 42"/>
                    <a:gd name="T16" fmla="*/ 0 w 30"/>
                    <a:gd name="T17" fmla="*/ 0 h 42"/>
                    <a:gd name="T18" fmla="*/ 30 w 30"/>
                    <a:gd name="T19" fmla="*/ 42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30" h="42">
                      <a:moveTo>
                        <a:pt x="0" y="32"/>
                      </a:moveTo>
                      <a:lnTo>
                        <a:pt x="0" y="41"/>
                      </a:lnTo>
                      <a:lnTo>
                        <a:pt x="12" y="32"/>
                      </a:lnTo>
                      <a:lnTo>
                        <a:pt x="18" y="26"/>
                      </a:lnTo>
                      <a:lnTo>
                        <a:pt x="29" y="12"/>
                      </a:lnTo>
                      <a:lnTo>
                        <a:pt x="29" y="0"/>
                      </a:lnTo>
                      <a:lnTo>
                        <a:pt x="15" y="19"/>
                      </a:lnTo>
                      <a:lnTo>
                        <a:pt x="0" y="32"/>
                      </a:lnTo>
                    </a:path>
                  </a:pathLst>
                </a:custGeom>
                <a:solidFill>
                  <a:srgbClr val="606060"/>
                </a:solidFill>
                <a:ln w="12600">
                  <a:solidFill>
                    <a:srgbClr val="B2B2B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5832" name="Line 712"/>
                <p:cNvSpPr>
                  <a:spLocks noChangeShapeType="1"/>
                </p:cNvSpPr>
                <p:nvPr/>
              </p:nvSpPr>
              <p:spPr bwMode="auto">
                <a:xfrm>
                  <a:off x="2556" y="3127"/>
                  <a:ext cx="256" cy="29"/>
                </a:xfrm>
                <a:prstGeom prst="line">
                  <a:avLst/>
                </a:prstGeom>
                <a:noFill/>
                <a:ln w="12600">
                  <a:solidFill>
                    <a:srgbClr val="B2B2B2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grpSp>
              <p:nvGrpSpPr>
                <p:cNvPr id="5833" name="Group 713"/>
                <p:cNvGrpSpPr>
                  <a:grpSpLocks/>
                </p:cNvGrpSpPr>
                <p:nvPr/>
              </p:nvGrpSpPr>
              <p:grpSpPr bwMode="auto">
                <a:xfrm>
                  <a:off x="2572" y="3098"/>
                  <a:ext cx="246" cy="48"/>
                  <a:chOff x="2572" y="3098"/>
                  <a:chExt cx="246" cy="48"/>
                </a:xfrm>
              </p:grpSpPr>
              <p:sp>
                <p:nvSpPr>
                  <p:cNvPr id="5834" name="AutoShape 714"/>
                  <p:cNvSpPr>
                    <a:spLocks noChangeArrowheads="1"/>
                  </p:cNvSpPr>
                  <p:nvPr/>
                </p:nvSpPr>
                <p:spPr bwMode="auto">
                  <a:xfrm>
                    <a:off x="2572" y="3100"/>
                    <a:ext cx="186" cy="35"/>
                  </a:xfrm>
                  <a:custGeom>
                    <a:avLst/>
                    <a:gdLst>
                      <a:gd name="T0" fmla="*/ 31 w 186"/>
                      <a:gd name="T1" fmla="*/ 0 h 35"/>
                      <a:gd name="T2" fmla="*/ 9 w 186"/>
                      <a:gd name="T3" fmla="*/ 15 h 35"/>
                      <a:gd name="T4" fmla="*/ 0 w 186"/>
                      <a:gd name="T5" fmla="*/ 19 h 35"/>
                      <a:gd name="T6" fmla="*/ 157 w 186"/>
                      <a:gd name="T7" fmla="*/ 34 h 35"/>
                      <a:gd name="T8" fmla="*/ 168 w 186"/>
                      <a:gd name="T9" fmla="*/ 28 h 35"/>
                      <a:gd name="T10" fmla="*/ 185 w 186"/>
                      <a:gd name="T11" fmla="*/ 14 h 35"/>
                      <a:gd name="T12" fmla="*/ 31 w 186"/>
                      <a:gd name="T13" fmla="*/ 0 h 35"/>
                      <a:gd name="T14" fmla="*/ 0 w 186"/>
                      <a:gd name="T15" fmla="*/ 0 h 35"/>
                      <a:gd name="T16" fmla="*/ 186 w 186"/>
                      <a:gd name="T17" fmla="*/ 35 h 3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T14" t="T15" r="T16" b="T17"/>
                    <a:pathLst>
                      <a:path w="186" h="35">
                        <a:moveTo>
                          <a:pt x="31" y="0"/>
                        </a:moveTo>
                        <a:lnTo>
                          <a:pt x="9" y="15"/>
                        </a:lnTo>
                        <a:lnTo>
                          <a:pt x="0" y="19"/>
                        </a:lnTo>
                        <a:lnTo>
                          <a:pt x="157" y="34"/>
                        </a:lnTo>
                        <a:lnTo>
                          <a:pt x="168" y="28"/>
                        </a:lnTo>
                        <a:lnTo>
                          <a:pt x="185" y="14"/>
                        </a:lnTo>
                        <a:lnTo>
                          <a:pt x="31" y="0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B2B2B2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grpSp>
                <p:nvGrpSpPr>
                  <p:cNvPr id="5835" name="Group 715"/>
                  <p:cNvGrpSpPr>
                    <a:grpSpLocks/>
                  </p:cNvGrpSpPr>
                  <p:nvPr/>
                </p:nvGrpSpPr>
                <p:grpSpPr bwMode="auto">
                  <a:xfrm>
                    <a:off x="2577" y="3098"/>
                    <a:ext cx="241" cy="48"/>
                    <a:chOff x="2577" y="3098"/>
                    <a:chExt cx="241" cy="48"/>
                  </a:xfrm>
                </p:grpSpPr>
                <p:grpSp>
                  <p:nvGrpSpPr>
                    <p:cNvPr id="5836" name="Group 716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580" y="3098"/>
                      <a:ext cx="176" cy="39"/>
                      <a:chOff x="2580" y="3098"/>
                      <a:chExt cx="176" cy="39"/>
                    </a:xfrm>
                  </p:grpSpPr>
                  <p:grpSp>
                    <p:nvGrpSpPr>
                      <p:cNvPr id="5837" name="Group 717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580" y="3098"/>
                        <a:ext cx="37" cy="26"/>
                        <a:chOff x="2580" y="3098"/>
                        <a:chExt cx="37" cy="26"/>
                      </a:xfrm>
                    </p:grpSpPr>
                    <p:sp>
                      <p:nvSpPr>
                        <p:cNvPr id="5838" name="Line 71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580" y="3118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839" name="Line 71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592" y="3097"/>
                          <a:ext cx="26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840" name="Group 720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595" y="3100"/>
                        <a:ext cx="36" cy="25"/>
                        <a:chOff x="2595" y="3100"/>
                        <a:chExt cx="36" cy="25"/>
                      </a:xfrm>
                    </p:grpSpPr>
                    <p:sp>
                      <p:nvSpPr>
                        <p:cNvPr id="5841" name="Line 72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595" y="3119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842" name="Line 72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607" y="3099"/>
                          <a:ext cx="25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843" name="Group 723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610" y="3101"/>
                        <a:ext cx="36" cy="25"/>
                        <a:chOff x="2610" y="3101"/>
                        <a:chExt cx="36" cy="25"/>
                      </a:xfrm>
                    </p:grpSpPr>
                    <p:sp>
                      <p:nvSpPr>
                        <p:cNvPr id="5844" name="Line 72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610" y="3121"/>
                          <a:ext cx="12" cy="7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845" name="Line 72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622" y="3100"/>
                          <a:ext cx="25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846" name="Group 726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624" y="3102"/>
                        <a:ext cx="35" cy="27"/>
                        <a:chOff x="2624" y="3102"/>
                        <a:chExt cx="35" cy="27"/>
                      </a:xfrm>
                    </p:grpSpPr>
                    <p:sp>
                      <p:nvSpPr>
                        <p:cNvPr id="5847" name="Line 72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624" y="3122"/>
                          <a:ext cx="12" cy="9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848" name="Line 72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636" y="3101"/>
                          <a:ext cx="24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849" name="Group 729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639" y="3103"/>
                        <a:ext cx="36" cy="26"/>
                        <a:chOff x="2639" y="3103"/>
                        <a:chExt cx="36" cy="26"/>
                      </a:xfrm>
                    </p:grpSpPr>
                    <p:sp>
                      <p:nvSpPr>
                        <p:cNvPr id="5850" name="Line 73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639" y="3123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851" name="Line 73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651" y="3102"/>
                          <a:ext cx="25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852" name="Group 732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652" y="3105"/>
                        <a:ext cx="36" cy="25"/>
                        <a:chOff x="2652" y="3105"/>
                        <a:chExt cx="36" cy="25"/>
                      </a:xfrm>
                    </p:grpSpPr>
                    <p:sp>
                      <p:nvSpPr>
                        <p:cNvPr id="5853" name="Line 73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652" y="3124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854" name="Line 73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664" y="3104"/>
                          <a:ext cx="25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855" name="Group 735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666" y="3106"/>
                        <a:ext cx="37" cy="26"/>
                        <a:chOff x="2666" y="3106"/>
                        <a:chExt cx="37" cy="26"/>
                      </a:xfrm>
                    </p:grpSpPr>
                    <p:sp>
                      <p:nvSpPr>
                        <p:cNvPr id="5856" name="Line 73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666" y="3125"/>
                          <a:ext cx="12" cy="9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857" name="Line 73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678" y="3105"/>
                          <a:ext cx="26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858" name="Group 738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680" y="3108"/>
                        <a:ext cx="35" cy="25"/>
                        <a:chOff x="2680" y="3108"/>
                        <a:chExt cx="35" cy="25"/>
                      </a:xfrm>
                    </p:grpSpPr>
                    <p:sp>
                      <p:nvSpPr>
                        <p:cNvPr id="5859" name="Line 73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680" y="3128"/>
                          <a:ext cx="12" cy="7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860" name="Line 74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692" y="3107"/>
                          <a:ext cx="24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861" name="Group 741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693" y="3110"/>
                        <a:ext cx="36" cy="26"/>
                        <a:chOff x="2693" y="3110"/>
                        <a:chExt cx="36" cy="26"/>
                      </a:xfrm>
                    </p:grpSpPr>
                    <p:sp>
                      <p:nvSpPr>
                        <p:cNvPr id="5862" name="Line 74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693" y="3129"/>
                          <a:ext cx="12" cy="9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863" name="Line 74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705" y="3109"/>
                          <a:ext cx="25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864" name="Group 744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707" y="3110"/>
                        <a:ext cx="37" cy="27"/>
                        <a:chOff x="2707" y="3110"/>
                        <a:chExt cx="37" cy="27"/>
                      </a:xfrm>
                    </p:grpSpPr>
                    <p:sp>
                      <p:nvSpPr>
                        <p:cNvPr id="5865" name="Line 74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707" y="3130"/>
                          <a:ext cx="12" cy="9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866" name="Line 74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719" y="3109"/>
                          <a:ext cx="26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867" name="Group 747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720" y="3112"/>
                        <a:ext cx="36" cy="25"/>
                        <a:chOff x="2720" y="3112"/>
                        <a:chExt cx="36" cy="25"/>
                      </a:xfrm>
                    </p:grpSpPr>
                    <p:sp>
                      <p:nvSpPr>
                        <p:cNvPr id="5868" name="Line 74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720" y="3131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869" name="Line 74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732" y="3111"/>
                          <a:ext cx="25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</p:grpSp>
                <p:grpSp>
                  <p:nvGrpSpPr>
                    <p:cNvPr id="5870" name="Group 75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764" y="3116"/>
                      <a:ext cx="52" cy="30"/>
                      <a:chOff x="2764" y="3116"/>
                      <a:chExt cx="52" cy="30"/>
                    </a:xfrm>
                  </p:grpSpPr>
                  <p:grpSp>
                    <p:nvGrpSpPr>
                      <p:cNvPr id="5871" name="Group 751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786" y="3118"/>
                        <a:ext cx="30" cy="28"/>
                        <a:chOff x="2786" y="3118"/>
                        <a:chExt cx="30" cy="28"/>
                      </a:xfrm>
                    </p:grpSpPr>
                    <p:sp>
                      <p:nvSpPr>
                        <p:cNvPr id="5872" name="Line 75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786" y="3138"/>
                          <a:ext cx="11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873" name="Line 75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797" y="3117"/>
                          <a:ext cx="20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874" name="Group 754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775" y="3117"/>
                        <a:ext cx="31" cy="28"/>
                        <a:chOff x="2775" y="3117"/>
                        <a:chExt cx="31" cy="28"/>
                      </a:xfrm>
                    </p:grpSpPr>
                    <p:sp>
                      <p:nvSpPr>
                        <p:cNvPr id="5875" name="Line 75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775" y="3137"/>
                          <a:ext cx="10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876" name="Line 75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785" y="3116"/>
                          <a:ext cx="22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877" name="Group 757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764" y="3116"/>
                        <a:ext cx="30" cy="28"/>
                        <a:chOff x="2764" y="3116"/>
                        <a:chExt cx="30" cy="28"/>
                      </a:xfrm>
                    </p:grpSpPr>
                    <p:sp>
                      <p:nvSpPr>
                        <p:cNvPr id="5878" name="Line 75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764" y="3136"/>
                          <a:ext cx="10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879" name="Line 75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774" y="3115"/>
                          <a:ext cx="21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</p:grpSp>
                <p:sp>
                  <p:nvSpPr>
                    <p:cNvPr id="5880" name="Line 76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594" y="3106"/>
                      <a:ext cx="225" cy="22"/>
                    </a:xfrm>
                    <a:prstGeom prst="line">
                      <a:avLst/>
                    </a:prstGeom>
                    <a:noFill/>
                    <a:ln w="12600">
                      <a:solidFill>
                        <a:srgbClr val="B2B2B2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881" name="Line 76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585" y="3112"/>
                      <a:ext cx="230" cy="22"/>
                    </a:xfrm>
                    <a:prstGeom prst="line">
                      <a:avLst/>
                    </a:prstGeom>
                    <a:noFill/>
                    <a:ln w="12600">
                      <a:solidFill>
                        <a:srgbClr val="B2B2B2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882" name="Line 76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577" y="3118"/>
                      <a:ext cx="232" cy="24"/>
                    </a:xfrm>
                    <a:prstGeom prst="line">
                      <a:avLst/>
                    </a:prstGeom>
                    <a:noFill/>
                    <a:ln w="12600">
                      <a:solidFill>
                        <a:srgbClr val="B2B2B2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pt-BR"/>
                    </a:p>
                  </p:txBody>
                </p:sp>
              </p:grpSp>
            </p:grpSp>
            <p:grpSp>
              <p:nvGrpSpPr>
                <p:cNvPr id="5883" name="Group 763"/>
                <p:cNvGrpSpPr>
                  <a:grpSpLocks/>
                </p:cNvGrpSpPr>
                <p:nvPr/>
              </p:nvGrpSpPr>
              <p:grpSpPr bwMode="auto">
                <a:xfrm>
                  <a:off x="2812" y="3122"/>
                  <a:ext cx="32" cy="34"/>
                  <a:chOff x="2812" y="3122"/>
                  <a:chExt cx="32" cy="34"/>
                </a:xfrm>
              </p:grpSpPr>
              <p:sp>
                <p:nvSpPr>
                  <p:cNvPr id="5884" name="Line 76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812" y="3141"/>
                    <a:ext cx="17" cy="17"/>
                  </a:xfrm>
                  <a:prstGeom prst="line">
                    <a:avLst/>
                  </a:prstGeom>
                  <a:noFill/>
                  <a:ln w="12600">
                    <a:solidFill>
                      <a:srgbClr val="B2B2B2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  <p:sp>
                <p:nvSpPr>
                  <p:cNvPr id="5885" name="Line 76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829" y="3121"/>
                    <a:ext cx="16" cy="22"/>
                  </a:xfrm>
                  <a:prstGeom prst="line">
                    <a:avLst/>
                  </a:prstGeom>
                  <a:noFill/>
                  <a:ln w="12600">
                    <a:solidFill>
                      <a:srgbClr val="B2B2B2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</p:grpSp>
          </p:grpSp>
        </p:grpSp>
      </p:grpSp>
      <p:pic>
        <p:nvPicPr>
          <p:cNvPr id="5886" name="Picture 76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60725" y="4614863"/>
            <a:ext cx="673100" cy="382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5887" name="Picture 76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383463" y="4557713"/>
            <a:ext cx="560387" cy="3857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grpSp>
        <p:nvGrpSpPr>
          <p:cNvPr id="5888" name="Group 768"/>
          <p:cNvGrpSpPr>
            <a:grpSpLocks/>
          </p:cNvGrpSpPr>
          <p:nvPr/>
        </p:nvGrpSpPr>
        <p:grpSpPr bwMode="auto">
          <a:xfrm>
            <a:off x="6783388" y="4506913"/>
            <a:ext cx="655637" cy="514350"/>
            <a:chOff x="4273" y="2839"/>
            <a:chExt cx="413" cy="324"/>
          </a:xfrm>
        </p:grpSpPr>
        <p:sp>
          <p:nvSpPr>
            <p:cNvPr id="5889" name="AutoShape 769"/>
            <p:cNvSpPr>
              <a:spLocks noChangeArrowheads="1"/>
            </p:cNvSpPr>
            <p:nvPr/>
          </p:nvSpPr>
          <p:spPr bwMode="auto">
            <a:xfrm>
              <a:off x="4273" y="3086"/>
              <a:ext cx="41" cy="25"/>
            </a:xfrm>
            <a:custGeom>
              <a:avLst/>
              <a:gdLst>
                <a:gd name="T0" fmla="*/ 39 w 41"/>
                <a:gd name="T1" fmla="*/ 0 h 25"/>
                <a:gd name="T2" fmla="*/ 30 w 41"/>
                <a:gd name="T3" fmla="*/ 0 h 25"/>
                <a:gd name="T4" fmla="*/ 25 w 41"/>
                <a:gd name="T5" fmla="*/ 1 h 25"/>
                <a:gd name="T6" fmla="*/ 20 w 41"/>
                <a:gd name="T7" fmla="*/ 2 h 25"/>
                <a:gd name="T8" fmla="*/ 14 w 41"/>
                <a:gd name="T9" fmla="*/ 3 h 25"/>
                <a:gd name="T10" fmla="*/ 10 w 41"/>
                <a:gd name="T11" fmla="*/ 4 h 25"/>
                <a:gd name="T12" fmla="*/ 6 w 41"/>
                <a:gd name="T13" fmla="*/ 6 h 25"/>
                <a:gd name="T14" fmla="*/ 4 w 41"/>
                <a:gd name="T15" fmla="*/ 6 h 25"/>
                <a:gd name="T16" fmla="*/ 2 w 41"/>
                <a:gd name="T17" fmla="*/ 8 h 25"/>
                <a:gd name="T18" fmla="*/ 1 w 41"/>
                <a:gd name="T19" fmla="*/ 10 h 25"/>
                <a:gd name="T20" fmla="*/ 0 w 41"/>
                <a:gd name="T21" fmla="*/ 11 h 25"/>
                <a:gd name="T22" fmla="*/ 0 w 41"/>
                <a:gd name="T23" fmla="*/ 13 h 25"/>
                <a:gd name="T24" fmla="*/ 2 w 41"/>
                <a:gd name="T25" fmla="*/ 14 h 25"/>
                <a:gd name="T26" fmla="*/ 2 w 41"/>
                <a:gd name="T27" fmla="*/ 16 h 25"/>
                <a:gd name="T28" fmla="*/ 6 w 41"/>
                <a:gd name="T29" fmla="*/ 16 h 25"/>
                <a:gd name="T30" fmla="*/ 9 w 41"/>
                <a:gd name="T31" fmla="*/ 16 h 25"/>
                <a:gd name="T32" fmla="*/ 13 w 41"/>
                <a:gd name="T33" fmla="*/ 16 h 25"/>
                <a:gd name="T34" fmla="*/ 17 w 41"/>
                <a:gd name="T35" fmla="*/ 15 h 25"/>
                <a:gd name="T36" fmla="*/ 22 w 41"/>
                <a:gd name="T37" fmla="*/ 16 h 25"/>
                <a:gd name="T38" fmla="*/ 24 w 41"/>
                <a:gd name="T39" fmla="*/ 16 h 25"/>
                <a:gd name="T40" fmla="*/ 27 w 41"/>
                <a:gd name="T41" fmla="*/ 17 h 25"/>
                <a:gd name="T42" fmla="*/ 31 w 41"/>
                <a:gd name="T43" fmla="*/ 18 h 25"/>
                <a:gd name="T44" fmla="*/ 40 w 41"/>
                <a:gd name="T45" fmla="*/ 24 h 25"/>
                <a:gd name="T46" fmla="*/ 0 w 41"/>
                <a:gd name="T47" fmla="*/ 0 h 25"/>
                <a:gd name="T48" fmla="*/ 41 w 41"/>
                <a:gd name="T4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T46" t="T47" r="T48" b="T49"/>
              <a:pathLst>
                <a:path w="41" h="25">
                  <a:moveTo>
                    <a:pt x="39" y="0"/>
                  </a:moveTo>
                  <a:lnTo>
                    <a:pt x="30" y="0"/>
                  </a:lnTo>
                  <a:lnTo>
                    <a:pt x="25" y="1"/>
                  </a:lnTo>
                  <a:lnTo>
                    <a:pt x="20" y="2"/>
                  </a:lnTo>
                  <a:lnTo>
                    <a:pt x="14" y="3"/>
                  </a:lnTo>
                  <a:lnTo>
                    <a:pt x="10" y="4"/>
                  </a:lnTo>
                  <a:lnTo>
                    <a:pt x="6" y="6"/>
                  </a:lnTo>
                  <a:lnTo>
                    <a:pt x="4" y="6"/>
                  </a:lnTo>
                  <a:lnTo>
                    <a:pt x="2" y="8"/>
                  </a:lnTo>
                  <a:lnTo>
                    <a:pt x="1" y="10"/>
                  </a:lnTo>
                  <a:lnTo>
                    <a:pt x="0" y="11"/>
                  </a:lnTo>
                  <a:lnTo>
                    <a:pt x="0" y="13"/>
                  </a:lnTo>
                  <a:lnTo>
                    <a:pt x="2" y="14"/>
                  </a:lnTo>
                  <a:lnTo>
                    <a:pt x="2" y="16"/>
                  </a:lnTo>
                  <a:lnTo>
                    <a:pt x="6" y="16"/>
                  </a:lnTo>
                  <a:lnTo>
                    <a:pt x="9" y="16"/>
                  </a:lnTo>
                  <a:lnTo>
                    <a:pt x="13" y="16"/>
                  </a:lnTo>
                  <a:lnTo>
                    <a:pt x="17" y="15"/>
                  </a:lnTo>
                  <a:lnTo>
                    <a:pt x="22" y="16"/>
                  </a:lnTo>
                  <a:lnTo>
                    <a:pt x="24" y="16"/>
                  </a:lnTo>
                  <a:lnTo>
                    <a:pt x="27" y="17"/>
                  </a:lnTo>
                  <a:lnTo>
                    <a:pt x="31" y="18"/>
                  </a:lnTo>
                  <a:lnTo>
                    <a:pt x="40" y="24"/>
                  </a:lnTo>
                </a:path>
              </a:pathLst>
            </a:custGeom>
            <a:noFill/>
            <a:ln w="12600">
              <a:solidFill>
                <a:srgbClr val="91919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5890" name="Group 770"/>
            <p:cNvGrpSpPr>
              <a:grpSpLocks/>
            </p:cNvGrpSpPr>
            <p:nvPr/>
          </p:nvGrpSpPr>
          <p:grpSpPr bwMode="auto">
            <a:xfrm>
              <a:off x="4307" y="3019"/>
              <a:ext cx="321" cy="106"/>
              <a:chOff x="4307" y="3019"/>
              <a:chExt cx="321" cy="106"/>
            </a:xfrm>
          </p:grpSpPr>
          <p:sp>
            <p:nvSpPr>
              <p:cNvPr id="5891" name="AutoShape 771"/>
              <p:cNvSpPr>
                <a:spLocks noChangeArrowheads="1"/>
              </p:cNvSpPr>
              <p:nvPr/>
            </p:nvSpPr>
            <p:spPr bwMode="auto">
              <a:xfrm>
                <a:off x="4310" y="3075"/>
                <a:ext cx="319" cy="51"/>
              </a:xfrm>
              <a:custGeom>
                <a:avLst/>
                <a:gdLst>
                  <a:gd name="T0" fmla="*/ 0 w 319"/>
                  <a:gd name="T1" fmla="*/ 3 h 51"/>
                  <a:gd name="T2" fmla="*/ 0 w 319"/>
                  <a:gd name="T3" fmla="*/ 25 h 51"/>
                  <a:gd name="T4" fmla="*/ 258 w 319"/>
                  <a:gd name="T5" fmla="*/ 50 h 51"/>
                  <a:gd name="T6" fmla="*/ 318 w 319"/>
                  <a:gd name="T7" fmla="*/ 20 h 51"/>
                  <a:gd name="T8" fmla="*/ 318 w 319"/>
                  <a:gd name="T9" fmla="*/ 0 h 51"/>
                  <a:gd name="T10" fmla="*/ 256 w 319"/>
                  <a:gd name="T11" fmla="*/ 26 h 51"/>
                  <a:gd name="T12" fmla="*/ 0 w 319"/>
                  <a:gd name="T13" fmla="*/ 3 h 51"/>
                  <a:gd name="T14" fmla="*/ 0 w 319"/>
                  <a:gd name="T15" fmla="*/ 0 h 51"/>
                  <a:gd name="T16" fmla="*/ 319 w 319"/>
                  <a:gd name="T17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T14" t="T15" r="T16" b="T17"/>
                <a:pathLst>
                  <a:path w="319" h="51">
                    <a:moveTo>
                      <a:pt x="0" y="3"/>
                    </a:moveTo>
                    <a:lnTo>
                      <a:pt x="0" y="25"/>
                    </a:lnTo>
                    <a:lnTo>
                      <a:pt x="258" y="50"/>
                    </a:lnTo>
                    <a:lnTo>
                      <a:pt x="318" y="20"/>
                    </a:lnTo>
                    <a:lnTo>
                      <a:pt x="318" y="0"/>
                    </a:lnTo>
                    <a:lnTo>
                      <a:pt x="256" y="26"/>
                    </a:lnTo>
                    <a:lnTo>
                      <a:pt x="0" y="3"/>
                    </a:lnTo>
                  </a:path>
                </a:pathLst>
              </a:custGeom>
              <a:solidFill>
                <a:srgbClr val="A0A0A0"/>
              </a:solidFill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892" name="AutoShape 772"/>
              <p:cNvSpPr>
                <a:spLocks noChangeArrowheads="1"/>
              </p:cNvSpPr>
              <p:nvPr/>
            </p:nvSpPr>
            <p:spPr bwMode="auto">
              <a:xfrm>
                <a:off x="4307" y="3019"/>
                <a:ext cx="260" cy="82"/>
              </a:xfrm>
              <a:custGeom>
                <a:avLst/>
                <a:gdLst>
                  <a:gd name="T0" fmla="*/ 0 w 260"/>
                  <a:gd name="T1" fmla="*/ 0 h 82"/>
                  <a:gd name="T2" fmla="*/ 259 w 260"/>
                  <a:gd name="T3" fmla="*/ 18 h 82"/>
                  <a:gd name="T4" fmla="*/ 259 w 260"/>
                  <a:gd name="T5" fmla="*/ 81 h 82"/>
                  <a:gd name="T6" fmla="*/ 0 w 260"/>
                  <a:gd name="T7" fmla="*/ 57 h 82"/>
                  <a:gd name="T8" fmla="*/ 0 w 260"/>
                  <a:gd name="T9" fmla="*/ 0 h 82"/>
                  <a:gd name="T10" fmla="*/ 0 w 260"/>
                  <a:gd name="T11" fmla="*/ 0 h 82"/>
                  <a:gd name="T12" fmla="*/ 260 w 260"/>
                  <a:gd name="T13" fmla="*/ 8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260" h="82">
                    <a:moveTo>
                      <a:pt x="0" y="0"/>
                    </a:moveTo>
                    <a:lnTo>
                      <a:pt x="259" y="18"/>
                    </a:lnTo>
                    <a:lnTo>
                      <a:pt x="259" y="81"/>
                    </a:lnTo>
                    <a:lnTo>
                      <a:pt x="0" y="57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5893" name="Group 773"/>
              <p:cNvGrpSpPr>
                <a:grpSpLocks/>
              </p:cNvGrpSpPr>
              <p:nvPr/>
            </p:nvGrpSpPr>
            <p:grpSpPr bwMode="auto">
              <a:xfrm>
                <a:off x="4308" y="3035"/>
                <a:ext cx="262" cy="33"/>
                <a:chOff x="4308" y="3035"/>
                <a:chExt cx="262" cy="33"/>
              </a:xfrm>
            </p:grpSpPr>
            <p:sp>
              <p:nvSpPr>
                <p:cNvPr id="5894" name="Line 774"/>
                <p:cNvSpPr>
                  <a:spLocks noChangeShapeType="1"/>
                </p:cNvSpPr>
                <p:nvPr/>
              </p:nvSpPr>
              <p:spPr bwMode="auto">
                <a:xfrm>
                  <a:off x="4308" y="3035"/>
                  <a:ext cx="263" cy="19"/>
                </a:xfrm>
                <a:prstGeom prst="line">
                  <a:avLst/>
                </a:prstGeom>
                <a:noFill/>
                <a:ln w="12600">
                  <a:solidFill>
                    <a:srgbClr val="919191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895" name="Line 775"/>
                <p:cNvSpPr>
                  <a:spLocks noChangeShapeType="1"/>
                </p:cNvSpPr>
                <p:nvPr/>
              </p:nvSpPr>
              <p:spPr bwMode="auto">
                <a:xfrm>
                  <a:off x="4500" y="3051"/>
                  <a:ext cx="56" cy="4"/>
                </a:xfrm>
                <a:prstGeom prst="line">
                  <a:avLst/>
                </a:prstGeom>
                <a:noFill/>
                <a:ln w="12600">
                  <a:solidFill>
                    <a:srgbClr val="919191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896" name="Line 776"/>
                <p:cNvSpPr>
                  <a:spLocks noChangeShapeType="1"/>
                </p:cNvSpPr>
                <p:nvPr/>
              </p:nvSpPr>
              <p:spPr bwMode="auto">
                <a:xfrm>
                  <a:off x="4436" y="3046"/>
                  <a:ext cx="56" cy="4"/>
                </a:xfrm>
                <a:prstGeom prst="line">
                  <a:avLst/>
                </a:prstGeom>
                <a:noFill/>
                <a:ln w="12600">
                  <a:solidFill>
                    <a:srgbClr val="919191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897" name="Line 777"/>
                <p:cNvSpPr>
                  <a:spLocks noChangeShapeType="1"/>
                </p:cNvSpPr>
                <p:nvPr/>
              </p:nvSpPr>
              <p:spPr bwMode="auto">
                <a:xfrm>
                  <a:off x="4308" y="3046"/>
                  <a:ext cx="263" cy="23"/>
                </a:xfrm>
                <a:prstGeom prst="line">
                  <a:avLst/>
                </a:prstGeom>
                <a:noFill/>
                <a:ln w="12600">
                  <a:solidFill>
                    <a:srgbClr val="919191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5898" name="Group 778"/>
            <p:cNvGrpSpPr>
              <a:grpSpLocks/>
            </p:cNvGrpSpPr>
            <p:nvPr/>
          </p:nvGrpSpPr>
          <p:grpSpPr bwMode="auto">
            <a:xfrm>
              <a:off x="4307" y="3008"/>
              <a:ext cx="321" cy="25"/>
              <a:chOff x="4307" y="3008"/>
              <a:chExt cx="321" cy="25"/>
            </a:xfrm>
          </p:grpSpPr>
          <p:sp>
            <p:nvSpPr>
              <p:cNvPr id="5899" name="AutoShape 779"/>
              <p:cNvSpPr>
                <a:spLocks noChangeArrowheads="1"/>
              </p:cNvSpPr>
              <p:nvPr/>
            </p:nvSpPr>
            <p:spPr bwMode="auto">
              <a:xfrm>
                <a:off x="4307" y="3008"/>
                <a:ext cx="322" cy="26"/>
              </a:xfrm>
              <a:custGeom>
                <a:avLst/>
                <a:gdLst>
                  <a:gd name="T0" fmla="*/ 0 w 322"/>
                  <a:gd name="T1" fmla="*/ 9 h 26"/>
                  <a:gd name="T2" fmla="*/ 259 w 322"/>
                  <a:gd name="T3" fmla="*/ 25 h 26"/>
                  <a:gd name="T4" fmla="*/ 321 w 322"/>
                  <a:gd name="T5" fmla="*/ 10 h 26"/>
                  <a:gd name="T6" fmla="*/ 299 w 322"/>
                  <a:gd name="T7" fmla="*/ 8 h 26"/>
                  <a:gd name="T8" fmla="*/ 99 w 322"/>
                  <a:gd name="T9" fmla="*/ 0 h 26"/>
                  <a:gd name="T10" fmla="*/ 0 w 322"/>
                  <a:gd name="T11" fmla="*/ 9 h 26"/>
                  <a:gd name="T12" fmla="*/ 0 w 322"/>
                  <a:gd name="T13" fmla="*/ 0 h 26"/>
                  <a:gd name="T14" fmla="*/ 322 w 322"/>
                  <a:gd name="T15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T12" t="T13" r="T14" b="T15"/>
                <a:pathLst>
                  <a:path w="322" h="26">
                    <a:moveTo>
                      <a:pt x="0" y="9"/>
                    </a:moveTo>
                    <a:lnTo>
                      <a:pt x="259" y="25"/>
                    </a:lnTo>
                    <a:lnTo>
                      <a:pt x="321" y="10"/>
                    </a:lnTo>
                    <a:lnTo>
                      <a:pt x="299" y="8"/>
                    </a:lnTo>
                    <a:lnTo>
                      <a:pt x="99" y="0"/>
                    </a:lnTo>
                    <a:lnTo>
                      <a:pt x="0" y="9"/>
                    </a:lnTo>
                  </a:path>
                </a:pathLst>
              </a:custGeom>
              <a:solidFill>
                <a:srgbClr val="E0E0E0"/>
              </a:solidFill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900" name="AutoShape 780"/>
              <p:cNvSpPr>
                <a:spLocks noChangeArrowheads="1"/>
              </p:cNvSpPr>
              <p:nvPr/>
            </p:nvSpPr>
            <p:spPr bwMode="auto">
              <a:xfrm>
                <a:off x="4382" y="3014"/>
                <a:ext cx="235" cy="17"/>
              </a:xfrm>
              <a:custGeom>
                <a:avLst/>
                <a:gdLst>
                  <a:gd name="T0" fmla="*/ 19 w 235"/>
                  <a:gd name="T1" fmla="*/ 0 h 17"/>
                  <a:gd name="T2" fmla="*/ 0 w 235"/>
                  <a:gd name="T3" fmla="*/ 6 h 17"/>
                  <a:gd name="T4" fmla="*/ 189 w 235"/>
                  <a:gd name="T5" fmla="*/ 16 h 17"/>
                  <a:gd name="T6" fmla="*/ 219 w 235"/>
                  <a:gd name="T7" fmla="*/ 8 h 17"/>
                  <a:gd name="T8" fmla="*/ 217 w 235"/>
                  <a:gd name="T9" fmla="*/ 8 h 17"/>
                  <a:gd name="T10" fmla="*/ 234 w 235"/>
                  <a:gd name="T11" fmla="*/ 4 h 17"/>
                  <a:gd name="T12" fmla="*/ 223 w 235"/>
                  <a:gd name="T13" fmla="*/ 3 h 17"/>
                  <a:gd name="T14" fmla="*/ 19 w 235"/>
                  <a:gd name="T15" fmla="*/ 0 h 17"/>
                  <a:gd name="T16" fmla="*/ 0 w 235"/>
                  <a:gd name="T17" fmla="*/ 0 h 17"/>
                  <a:gd name="T18" fmla="*/ 235 w 235"/>
                  <a:gd name="T19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35" h="17">
                    <a:moveTo>
                      <a:pt x="19" y="0"/>
                    </a:moveTo>
                    <a:lnTo>
                      <a:pt x="0" y="6"/>
                    </a:lnTo>
                    <a:lnTo>
                      <a:pt x="189" y="16"/>
                    </a:lnTo>
                    <a:lnTo>
                      <a:pt x="219" y="8"/>
                    </a:lnTo>
                    <a:lnTo>
                      <a:pt x="217" y="8"/>
                    </a:lnTo>
                    <a:lnTo>
                      <a:pt x="234" y="4"/>
                    </a:lnTo>
                    <a:lnTo>
                      <a:pt x="223" y="3"/>
                    </a:lnTo>
                    <a:lnTo>
                      <a:pt x="19" y="0"/>
                    </a:lnTo>
                  </a:path>
                </a:pathLst>
              </a:custGeom>
              <a:solidFill>
                <a:srgbClr val="606060"/>
              </a:solidFill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5901" name="Group 781"/>
            <p:cNvGrpSpPr>
              <a:grpSpLocks/>
            </p:cNvGrpSpPr>
            <p:nvPr/>
          </p:nvGrpSpPr>
          <p:grpSpPr bwMode="auto">
            <a:xfrm>
              <a:off x="4573" y="2844"/>
              <a:ext cx="58" cy="181"/>
              <a:chOff x="4573" y="2844"/>
              <a:chExt cx="58" cy="181"/>
            </a:xfrm>
          </p:grpSpPr>
          <p:grpSp>
            <p:nvGrpSpPr>
              <p:cNvPr id="5902" name="Group 782"/>
              <p:cNvGrpSpPr>
                <a:grpSpLocks/>
              </p:cNvGrpSpPr>
              <p:nvPr/>
            </p:nvGrpSpPr>
            <p:grpSpPr bwMode="auto">
              <a:xfrm>
                <a:off x="4596" y="2868"/>
                <a:ext cx="35" cy="150"/>
                <a:chOff x="4596" y="2868"/>
                <a:chExt cx="35" cy="150"/>
              </a:xfrm>
            </p:grpSpPr>
            <p:sp>
              <p:nvSpPr>
                <p:cNvPr id="5903" name="AutoShape 783"/>
                <p:cNvSpPr>
                  <a:spLocks noChangeArrowheads="1"/>
                </p:cNvSpPr>
                <p:nvPr/>
              </p:nvSpPr>
              <p:spPr bwMode="auto">
                <a:xfrm>
                  <a:off x="4596" y="2868"/>
                  <a:ext cx="33" cy="151"/>
                </a:xfrm>
                <a:custGeom>
                  <a:avLst/>
                  <a:gdLst>
                    <a:gd name="T0" fmla="*/ 3 w 33"/>
                    <a:gd name="T1" fmla="*/ 0 h 151"/>
                    <a:gd name="T2" fmla="*/ 32 w 33"/>
                    <a:gd name="T3" fmla="*/ 12 h 151"/>
                    <a:gd name="T4" fmla="*/ 29 w 33"/>
                    <a:gd name="T5" fmla="*/ 70 h 151"/>
                    <a:gd name="T6" fmla="*/ 26 w 33"/>
                    <a:gd name="T7" fmla="*/ 141 h 151"/>
                    <a:gd name="T8" fmla="*/ 0 w 33"/>
                    <a:gd name="T9" fmla="*/ 150 h 151"/>
                    <a:gd name="T10" fmla="*/ 3 w 33"/>
                    <a:gd name="T11" fmla="*/ 0 h 151"/>
                    <a:gd name="T12" fmla="*/ 0 w 33"/>
                    <a:gd name="T13" fmla="*/ 0 h 151"/>
                    <a:gd name="T14" fmla="*/ 33 w 33"/>
                    <a:gd name="T15" fmla="*/ 151 h 1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T12" t="T13" r="T14" b="T15"/>
                  <a:pathLst>
                    <a:path w="33" h="151">
                      <a:moveTo>
                        <a:pt x="3" y="0"/>
                      </a:moveTo>
                      <a:lnTo>
                        <a:pt x="32" y="12"/>
                      </a:lnTo>
                      <a:lnTo>
                        <a:pt x="29" y="70"/>
                      </a:lnTo>
                      <a:lnTo>
                        <a:pt x="26" y="141"/>
                      </a:lnTo>
                      <a:lnTo>
                        <a:pt x="0" y="150"/>
                      </a:lnTo>
                      <a:lnTo>
                        <a:pt x="3" y="0"/>
                      </a:lnTo>
                    </a:path>
                  </a:pathLst>
                </a:custGeom>
                <a:solidFill>
                  <a:srgbClr val="A0A0A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grpSp>
              <p:nvGrpSpPr>
                <p:cNvPr id="5904" name="Group 784"/>
                <p:cNvGrpSpPr>
                  <a:grpSpLocks/>
                </p:cNvGrpSpPr>
                <p:nvPr/>
              </p:nvGrpSpPr>
              <p:grpSpPr bwMode="auto">
                <a:xfrm>
                  <a:off x="4596" y="2874"/>
                  <a:ext cx="35" cy="130"/>
                  <a:chOff x="4596" y="2874"/>
                  <a:chExt cx="35" cy="130"/>
                </a:xfrm>
              </p:grpSpPr>
              <p:grpSp>
                <p:nvGrpSpPr>
                  <p:cNvPr id="5905" name="Group 785"/>
                  <p:cNvGrpSpPr>
                    <a:grpSpLocks/>
                  </p:cNvGrpSpPr>
                  <p:nvPr/>
                </p:nvGrpSpPr>
                <p:grpSpPr bwMode="auto">
                  <a:xfrm>
                    <a:off x="4596" y="2874"/>
                    <a:ext cx="35" cy="130"/>
                    <a:chOff x="4596" y="2874"/>
                    <a:chExt cx="35" cy="130"/>
                  </a:xfrm>
                </p:grpSpPr>
                <p:grpSp>
                  <p:nvGrpSpPr>
                    <p:cNvPr id="5906" name="Group 786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596" y="2874"/>
                      <a:ext cx="35" cy="77"/>
                      <a:chOff x="4596" y="2874"/>
                      <a:chExt cx="35" cy="77"/>
                    </a:xfrm>
                  </p:grpSpPr>
                  <p:grpSp>
                    <p:nvGrpSpPr>
                      <p:cNvPr id="5907" name="Group 787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599" y="2874"/>
                        <a:ext cx="32" cy="41"/>
                        <a:chOff x="4599" y="2874"/>
                        <a:chExt cx="32" cy="41"/>
                      </a:xfrm>
                    </p:grpSpPr>
                    <p:sp>
                      <p:nvSpPr>
                        <p:cNvPr id="5908" name="Line 78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4600" y="2874"/>
                          <a:ext cx="32" cy="1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909" name="Line 78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4600" y="2881"/>
                          <a:ext cx="32" cy="11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910" name="Line 79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4600" y="2888"/>
                          <a:ext cx="32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911" name="Line 79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4600" y="2895"/>
                          <a:ext cx="32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912" name="Line 79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4599" y="2902"/>
                          <a:ext cx="3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913" name="Line 79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4599" y="2908"/>
                          <a:ext cx="3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sp>
                    <p:nvSpPr>
                      <p:cNvPr id="5914" name="Line 794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4596" y="2922"/>
                        <a:ext cx="33" cy="6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915" name="Line 795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4596" y="2928"/>
                        <a:ext cx="33" cy="6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916" name="Line 796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4596" y="2935"/>
                        <a:ext cx="33" cy="5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917" name="Line 797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4596" y="2942"/>
                        <a:ext cx="32" cy="4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918" name="Line 798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4597" y="2950"/>
                        <a:ext cx="31" cy="2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</p:grpSp>
                <p:grpSp>
                  <p:nvGrpSpPr>
                    <p:cNvPr id="5919" name="Group 799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596" y="2957"/>
                      <a:ext cx="31" cy="47"/>
                      <a:chOff x="4596" y="2957"/>
                      <a:chExt cx="31" cy="47"/>
                    </a:xfrm>
                  </p:grpSpPr>
                  <p:sp>
                    <p:nvSpPr>
                      <p:cNvPr id="5920" name="Line 800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4597" y="2957"/>
                        <a:ext cx="31" cy="1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921" name="Line 801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4597" y="2963"/>
                        <a:ext cx="31" cy="1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922" name="Line 802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4597" y="2970"/>
                        <a:ext cx="31" cy="1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923" name="Line 803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4597" y="2976"/>
                        <a:ext cx="30" cy="3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924" name="Line 804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4597" y="2981"/>
                        <a:ext cx="30" cy="4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925" name="Line 805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4597" y="2988"/>
                        <a:ext cx="30" cy="4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926" name="Line 806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4596" y="2993"/>
                        <a:ext cx="30" cy="6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927" name="Line 807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4597" y="3000"/>
                        <a:ext cx="29" cy="6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</p:grpSp>
              </p:grpSp>
              <p:sp>
                <p:nvSpPr>
                  <p:cNvPr id="5928" name="Line 808"/>
                  <p:cNvSpPr>
                    <a:spLocks noChangeShapeType="1"/>
                  </p:cNvSpPr>
                  <p:nvPr/>
                </p:nvSpPr>
                <p:spPr bwMode="auto">
                  <a:xfrm>
                    <a:off x="4598" y="2915"/>
                    <a:ext cx="32" cy="7"/>
                  </a:xfrm>
                  <a:prstGeom prst="line">
                    <a:avLst/>
                  </a:prstGeom>
                  <a:noFill/>
                  <a:ln w="1260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</p:grpSp>
          </p:grpSp>
          <p:grpSp>
            <p:nvGrpSpPr>
              <p:cNvPr id="5929" name="Group 809"/>
              <p:cNvGrpSpPr>
                <a:grpSpLocks/>
              </p:cNvGrpSpPr>
              <p:nvPr/>
            </p:nvGrpSpPr>
            <p:grpSpPr bwMode="auto">
              <a:xfrm>
                <a:off x="4573" y="2844"/>
                <a:ext cx="34" cy="181"/>
                <a:chOff x="4573" y="2844"/>
                <a:chExt cx="34" cy="181"/>
              </a:xfrm>
            </p:grpSpPr>
            <p:sp>
              <p:nvSpPr>
                <p:cNvPr id="5930" name="AutoShape 810"/>
                <p:cNvSpPr>
                  <a:spLocks noChangeArrowheads="1"/>
                </p:cNvSpPr>
                <p:nvPr/>
              </p:nvSpPr>
              <p:spPr bwMode="auto">
                <a:xfrm>
                  <a:off x="4573" y="2844"/>
                  <a:ext cx="28" cy="182"/>
                </a:xfrm>
                <a:custGeom>
                  <a:avLst/>
                  <a:gdLst>
                    <a:gd name="T0" fmla="*/ 6 w 28"/>
                    <a:gd name="T1" fmla="*/ 0 h 182"/>
                    <a:gd name="T2" fmla="*/ 26 w 28"/>
                    <a:gd name="T3" fmla="*/ 9 h 182"/>
                    <a:gd name="T4" fmla="*/ 27 w 28"/>
                    <a:gd name="T5" fmla="*/ 12 h 182"/>
                    <a:gd name="T6" fmla="*/ 21 w 28"/>
                    <a:gd name="T7" fmla="*/ 174 h 182"/>
                    <a:gd name="T8" fmla="*/ 19 w 28"/>
                    <a:gd name="T9" fmla="*/ 176 h 182"/>
                    <a:gd name="T10" fmla="*/ 0 w 28"/>
                    <a:gd name="T11" fmla="*/ 181 h 182"/>
                    <a:gd name="T12" fmla="*/ 2 w 28"/>
                    <a:gd name="T13" fmla="*/ 178 h 182"/>
                    <a:gd name="T14" fmla="*/ 3 w 28"/>
                    <a:gd name="T15" fmla="*/ 176 h 182"/>
                    <a:gd name="T16" fmla="*/ 6 w 28"/>
                    <a:gd name="T17" fmla="*/ 0 h 182"/>
                    <a:gd name="T18" fmla="*/ 0 w 28"/>
                    <a:gd name="T19" fmla="*/ 0 h 182"/>
                    <a:gd name="T20" fmla="*/ 28 w 28"/>
                    <a:gd name="T21" fmla="*/ 182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T18" t="T19" r="T20" b="T21"/>
                  <a:pathLst>
                    <a:path w="28" h="182">
                      <a:moveTo>
                        <a:pt x="6" y="0"/>
                      </a:moveTo>
                      <a:lnTo>
                        <a:pt x="26" y="9"/>
                      </a:lnTo>
                      <a:lnTo>
                        <a:pt x="27" y="12"/>
                      </a:lnTo>
                      <a:lnTo>
                        <a:pt x="21" y="174"/>
                      </a:lnTo>
                      <a:lnTo>
                        <a:pt x="19" y="176"/>
                      </a:lnTo>
                      <a:lnTo>
                        <a:pt x="0" y="181"/>
                      </a:lnTo>
                      <a:lnTo>
                        <a:pt x="2" y="178"/>
                      </a:lnTo>
                      <a:lnTo>
                        <a:pt x="3" y="176"/>
                      </a:lnTo>
                      <a:lnTo>
                        <a:pt x="6" y="0"/>
                      </a:lnTo>
                    </a:path>
                  </a:pathLst>
                </a:custGeom>
                <a:solidFill>
                  <a:srgbClr val="C0C0C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5931" name="AutoShape 811"/>
                <p:cNvSpPr>
                  <a:spLocks noChangeArrowheads="1"/>
                </p:cNvSpPr>
                <p:nvPr/>
              </p:nvSpPr>
              <p:spPr bwMode="auto">
                <a:xfrm>
                  <a:off x="4600" y="2848"/>
                  <a:ext cx="8" cy="8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21600 w 21600"/>
                    <a:gd name="T9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T6" t="T7" r="T8" b="T9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  <p:grpSp>
          <p:nvGrpSpPr>
            <p:cNvPr id="5932" name="Group 812"/>
            <p:cNvGrpSpPr>
              <a:grpSpLocks/>
            </p:cNvGrpSpPr>
            <p:nvPr/>
          </p:nvGrpSpPr>
          <p:grpSpPr bwMode="auto">
            <a:xfrm>
              <a:off x="4585" y="3123"/>
              <a:ext cx="101" cy="40"/>
              <a:chOff x="4585" y="3123"/>
              <a:chExt cx="101" cy="40"/>
            </a:xfrm>
          </p:grpSpPr>
          <p:sp>
            <p:nvSpPr>
              <p:cNvPr id="5933" name="AutoShape 813"/>
              <p:cNvSpPr>
                <a:spLocks noChangeArrowheads="1"/>
              </p:cNvSpPr>
              <p:nvPr/>
            </p:nvSpPr>
            <p:spPr bwMode="auto">
              <a:xfrm>
                <a:off x="4585" y="3123"/>
                <a:ext cx="102" cy="27"/>
              </a:xfrm>
              <a:custGeom>
                <a:avLst/>
                <a:gdLst>
                  <a:gd name="T0" fmla="*/ 0 w 102"/>
                  <a:gd name="T1" fmla="*/ 0 h 27"/>
                  <a:gd name="T2" fmla="*/ 19 w 102"/>
                  <a:gd name="T3" fmla="*/ 2 h 27"/>
                  <a:gd name="T4" fmla="*/ 33 w 102"/>
                  <a:gd name="T5" fmla="*/ 2 h 27"/>
                  <a:gd name="T6" fmla="*/ 46 w 102"/>
                  <a:gd name="T7" fmla="*/ 3 h 27"/>
                  <a:gd name="T8" fmla="*/ 58 w 102"/>
                  <a:gd name="T9" fmla="*/ 5 h 27"/>
                  <a:gd name="T10" fmla="*/ 67 w 102"/>
                  <a:gd name="T11" fmla="*/ 6 h 27"/>
                  <a:gd name="T12" fmla="*/ 78 w 102"/>
                  <a:gd name="T13" fmla="*/ 8 h 27"/>
                  <a:gd name="T14" fmla="*/ 83 w 102"/>
                  <a:gd name="T15" fmla="*/ 9 h 27"/>
                  <a:gd name="T16" fmla="*/ 88 w 102"/>
                  <a:gd name="T17" fmla="*/ 10 h 27"/>
                  <a:gd name="T18" fmla="*/ 91 w 102"/>
                  <a:gd name="T19" fmla="*/ 10 h 27"/>
                  <a:gd name="T20" fmla="*/ 93 w 102"/>
                  <a:gd name="T21" fmla="*/ 11 h 27"/>
                  <a:gd name="T22" fmla="*/ 95 w 102"/>
                  <a:gd name="T23" fmla="*/ 12 h 27"/>
                  <a:gd name="T24" fmla="*/ 98 w 102"/>
                  <a:gd name="T25" fmla="*/ 13 h 27"/>
                  <a:gd name="T26" fmla="*/ 100 w 102"/>
                  <a:gd name="T27" fmla="*/ 14 h 27"/>
                  <a:gd name="T28" fmla="*/ 101 w 102"/>
                  <a:gd name="T29" fmla="*/ 16 h 27"/>
                  <a:gd name="T30" fmla="*/ 101 w 102"/>
                  <a:gd name="T31" fmla="*/ 17 h 27"/>
                  <a:gd name="T32" fmla="*/ 101 w 102"/>
                  <a:gd name="T33" fmla="*/ 18 h 27"/>
                  <a:gd name="T34" fmla="*/ 100 w 102"/>
                  <a:gd name="T35" fmla="*/ 20 h 27"/>
                  <a:gd name="T36" fmla="*/ 99 w 102"/>
                  <a:gd name="T37" fmla="*/ 21 h 27"/>
                  <a:gd name="T38" fmla="*/ 97 w 102"/>
                  <a:gd name="T39" fmla="*/ 23 h 27"/>
                  <a:gd name="T40" fmla="*/ 95 w 102"/>
                  <a:gd name="T41" fmla="*/ 24 h 27"/>
                  <a:gd name="T42" fmla="*/ 92 w 102"/>
                  <a:gd name="T43" fmla="*/ 25 h 27"/>
                  <a:gd name="T44" fmla="*/ 90 w 102"/>
                  <a:gd name="T45" fmla="*/ 25 h 27"/>
                  <a:gd name="T46" fmla="*/ 87 w 102"/>
                  <a:gd name="T47" fmla="*/ 26 h 27"/>
                  <a:gd name="T48" fmla="*/ 83 w 102"/>
                  <a:gd name="T49" fmla="*/ 26 h 27"/>
                  <a:gd name="T50" fmla="*/ 79 w 102"/>
                  <a:gd name="T51" fmla="*/ 26 h 27"/>
                  <a:gd name="T52" fmla="*/ 74 w 102"/>
                  <a:gd name="T53" fmla="*/ 25 h 27"/>
                  <a:gd name="T54" fmla="*/ 0 w 102"/>
                  <a:gd name="T55" fmla="*/ 0 h 27"/>
                  <a:gd name="T56" fmla="*/ 102 w 102"/>
                  <a:gd name="T57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T54" t="T55" r="T56" b="T57"/>
                <a:pathLst>
                  <a:path w="102" h="27">
                    <a:moveTo>
                      <a:pt x="0" y="0"/>
                    </a:moveTo>
                    <a:lnTo>
                      <a:pt x="19" y="2"/>
                    </a:lnTo>
                    <a:lnTo>
                      <a:pt x="33" y="2"/>
                    </a:lnTo>
                    <a:lnTo>
                      <a:pt x="46" y="3"/>
                    </a:lnTo>
                    <a:lnTo>
                      <a:pt x="58" y="5"/>
                    </a:lnTo>
                    <a:lnTo>
                      <a:pt x="67" y="6"/>
                    </a:lnTo>
                    <a:lnTo>
                      <a:pt x="78" y="8"/>
                    </a:lnTo>
                    <a:lnTo>
                      <a:pt x="83" y="9"/>
                    </a:lnTo>
                    <a:lnTo>
                      <a:pt x="88" y="10"/>
                    </a:lnTo>
                    <a:lnTo>
                      <a:pt x="91" y="10"/>
                    </a:lnTo>
                    <a:lnTo>
                      <a:pt x="93" y="11"/>
                    </a:lnTo>
                    <a:lnTo>
                      <a:pt x="95" y="12"/>
                    </a:lnTo>
                    <a:lnTo>
                      <a:pt x="98" y="13"/>
                    </a:lnTo>
                    <a:lnTo>
                      <a:pt x="100" y="14"/>
                    </a:lnTo>
                    <a:lnTo>
                      <a:pt x="101" y="16"/>
                    </a:lnTo>
                    <a:lnTo>
                      <a:pt x="101" y="17"/>
                    </a:lnTo>
                    <a:lnTo>
                      <a:pt x="101" y="18"/>
                    </a:lnTo>
                    <a:lnTo>
                      <a:pt x="100" y="20"/>
                    </a:lnTo>
                    <a:lnTo>
                      <a:pt x="99" y="21"/>
                    </a:lnTo>
                    <a:lnTo>
                      <a:pt x="97" y="23"/>
                    </a:lnTo>
                    <a:lnTo>
                      <a:pt x="95" y="24"/>
                    </a:lnTo>
                    <a:lnTo>
                      <a:pt x="92" y="25"/>
                    </a:lnTo>
                    <a:lnTo>
                      <a:pt x="90" y="25"/>
                    </a:lnTo>
                    <a:lnTo>
                      <a:pt x="87" y="26"/>
                    </a:lnTo>
                    <a:lnTo>
                      <a:pt x="83" y="26"/>
                    </a:lnTo>
                    <a:lnTo>
                      <a:pt x="79" y="26"/>
                    </a:lnTo>
                    <a:lnTo>
                      <a:pt x="74" y="25"/>
                    </a:lnTo>
                  </a:path>
                </a:pathLst>
              </a:custGeom>
              <a:noFill/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5934" name="Group 814"/>
              <p:cNvGrpSpPr>
                <a:grpSpLocks/>
              </p:cNvGrpSpPr>
              <p:nvPr/>
            </p:nvGrpSpPr>
            <p:grpSpPr bwMode="auto">
              <a:xfrm>
                <a:off x="4589" y="3137"/>
                <a:ext cx="70" cy="26"/>
                <a:chOff x="4589" y="3137"/>
                <a:chExt cx="70" cy="26"/>
              </a:xfrm>
            </p:grpSpPr>
            <p:grpSp>
              <p:nvGrpSpPr>
                <p:cNvPr id="5935" name="Group 815"/>
                <p:cNvGrpSpPr>
                  <a:grpSpLocks/>
                </p:cNvGrpSpPr>
                <p:nvPr/>
              </p:nvGrpSpPr>
              <p:grpSpPr bwMode="auto">
                <a:xfrm>
                  <a:off x="4589" y="3137"/>
                  <a:ext cx="67" cy="26"/>
                  <a:chOff x="4589" y="3137"/>
                  <a:chExt cx="67" cy="26"/>
                </a:xfrm>
              </p:grpSpPr>
              <p:sp>
                <p:nvSpPr>
                  <p:cNvPr id="5936" name="AutoShape 816"/>
                  <p:cNvSpPr>
                    <a:spLocks noChangeArrowheads="1"/>
                  </p:cNvSpPr>
                  <p:nvPr/>
                </p:nvSpPr>
                <p:spPr bwMode="auto">
                  <a:xfrm>
                    <a:off x="4589" y="3137"/>
                    <a:ext cx="40" cy="17"/>
                  </a:xfrm>
                  <a:custGeom>
                    <a:avLst/>
                    <a:gdLst>
                      <a:gd name="T0" fmla="*/ 0 w 40"/>
                      <a:gd name="T1" fmla="*/ 9 h 17"/>
                      <a:gd name="T2" fmla="*/ 11 w 40"/>
                      <a:gd name="T3" fmla="*/ 0 h 17"/>
                      <a:gd name="T4" fmla="*/ 39 w 40"/>
                      <a:gd name="T5" fmla="*/ 5 h 17"/>
                      <a:gd name="T6" fmla="*/ 28 w 40"/>
                      <a:gd name="T7" fmla="*/ 16 h 17"/>
                      <a:gd name="T8" fmla="*/ 0 w 40"/>
                      <a:gd name="T9" fmla="*/ 9 h 17"/>
                      <a:gd name="T10" fmla="*/ 0 w 40"/>
                      <a:gd name="T11" fmla="*/ 0 h 17"/>
                      <a:gd name="T12" fmla="*/ 40 w 40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40" h="17">
                        <a:moveTo>
                          <a:pt x="0" y="9"/>
                        </a:moveTo>
                        <a:lnTo>
                          <a:pt x="11" y="0"/>
                        </a:lnTo>
                        <a:lnTo>
                          <a:pt x="39" y="5"/>
                        </a:lnTo>
                        <a:lnTo>
                          <a:pt x="28" y="16"/>
                        </a:lnTo>
                        <a:lnTo>
                          <a:pt x="0" y="9"/>
                        </a:lnTo>
                      </a:path>
                    </a:pathLst>
                  </a:custGeom>
                  <a:solidFill>
                    <a:srgbClr val="E0E0E0"/>
                  </a:solidFill>
                  <a:ln w="12600">
                    <a:solidFill>
                      <a:srgbClr val="91919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937" name="AutoShape 817"/>
                  <p:cNvSpPr>
                    <a:spLocks noChangeArrowheads="1"/>
                  </p:cNvSpPr>
                  <p:nvPr/>
                </p:nvSpPr>
                <p:spPr bwMode="auto">
                  <a:xfrm>
                    <a:off x="4590" y="3147"/>
                    <a:ext cx="27" cy="17"/>
                  </a:xfrm>
                  <a:custGeom>
                    <a:avLst/>
                    <a:gdLst>
                      <a:gd name="T0" fmla="*/ 0 w 27"/>
                      <a:gd name="T1" fmla="*/ 0 h 17"/>
                      <a:gd name="T2" fmla="*/ 0 w 27"/>
                      <a:gd name="T3" fmla="*/ 8 h 17"/>
                      <a:gd name="T4" fmla="*/ 26 w 27"/>
                      <a:gd name="T5" fmla="*/ 16 h 17"/>
                      <a:gd name="T6" fmla="*/ 26 w 27"/>
                      <a:gd name="T7" fmla="*/ 6 h 17"/>
                      <a:gd name="T8" fmla="*/ 0 w 27"/>
                      <a:gd name="T9" fmla="*/ 0 h 17"/>
                      <a:gd name="T10" fmla="*/ 0 w 27"/>
                      <a:gd name="T11" fmla="*/ 0 h 17"/>
                      <a:gd name="T12" fmla="*/ 27 w 27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27" h="17">
                        <a:moveTo>
                          <a:pt x="0" y="0"/>
                        </a:moveTo>
                        <a:lnTo>
                          <a:pt x="0" y="8"/>
                        </a:lnTo>
                        <a:lnTo>
                          <a:pt x="26" y="16"/>
                        </a:lnTo>
                        <a:lnTo>
                          <a:pt x="26" y="6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91919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938" name="AutoShape 818"/>
                  <p:cNvSpPr>
                    <a:spLocks noChangeArrowheads="1"/>
                  </p:cNvSpPr>
                  <p:nvPr/>
                </p:nvSpPr>
                <p:spPr bwMode="auto">
                  <a:xfrm>
                    <a:off x="4621" y="3142"/>
                    <a:ext cx="36" cy="18"/>
                  </a:xfrm>
                  <a:custGeom>
                    <a:avLst/>
                    <a:gdLst>
                      <a:gd name="T0" fmla="*/ 0 w 36"/>
                      <a:gd name="T1" fmla="*/ 9 h 18"/>
                      <a:gd name="T2" fmla="*/ 11 w 36"/>
                      <a:gd name="T3" fmla="*/ 0 h 18"/>
                      <a:gd name="T4" fmla="*/ 35 w 36"/>
                      <a:gd name="T5" fmla="*/ 3 h 18"/>
                      <a:gd name="T6" fmla="*/ 35 w 36"/>
                      <a:gd name="T7" fmla="*/ 9 h 18"/>
                      <a:gd name="T8" fmla="*/ 0 w 36"/>
                      <a:gd name="T9" fmla="*/ 17 h 18"/>
                      <a:gd name="T10" fmla="*/ 0 w 36"/>
                      <a:gd name="T11" fmla="*/ 9 h 18"/>
                      <a:gd name="T12" fmla="*/ 0 w 36"/>
                      <a:gd name="T13" fmla="*/ 0 h 18"/>
                      <a:gd name="T14" fmla="*/ 36 w 36"/>
                      <a:gd name="T15" fmla="*/ 18 h 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T12" t="T13" r="T14" b="T15"/>
                    <a:pathLst>
                      <a:path w="36" h="18">
                        <a:moveTo>
                          <a:pt x="0" y="9"/>
                        </a:moveTo>
                        <a:lnTo>
                          <a:pt x="11" y="0"/>
                        </a:lnTo>
                        <a:lnTo>
                          <a:pt x="35" y="3"/>
                        </a:lnTo>
                        <a:lnTo>
                          <a:pt x="35" y="9"/>
                        </a:lnTo>
                        <a:lnTo>
                          <a:pt x="0" y="17"/>
                        </a:lnTo>
                        <a:lnTo>
                          <a:pt x="0" y="9"/>
                        </a:lnTo>
                      </a:path>
                    </a:pathLst>
                  </a:custGeom>
                  <a:solidFill>
                    <a:srgbClr val="A0A0A0"/>
                  </a:solidFill>
                  <a:ln w="12600">
                    <a:solidFill>
                      <a:srgbClr val="91919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939" name="AutoShape 819"/>
                  <p:cNvSpPr>
                    <a:spLocks noChangeArrowheads="1"/>
                  </p:cNvSpPr>
                  <p:nvPr/>
                </p:nvSpPr>
                <p:spPr bwMode="auto">
                  <a:xfrm>
                    <a:off x="4601" y="3137"/>
                    <a:ext cx="56" cy="17"/>
                  </a:xfrm>
                  <a:custGeom>
                    <a:avLst/>
                    <a:gdLst>
                      <a:gd name="T0" fmla="*/ 0 w 56"/>
                      <a:gd name="T1" fmla="*/ 0 h 17"/>
                      <a:gd name="T2" fmla="*/ 28 w 56"/>
                      <a:gd name="T3" fmla="*/ 4 h 17"/>
                      <a:gd name="T4" fmla="*/ 55 w 56"/>
                      <a:gd name="T5" fmla="*/ 16 h 17"/>
                      <a:gd name="T6" fmla="*/ 30 w 56"/>
                      <a:gd name="T7" fmla="*/ 12 h 17"/>
                      <a:gd name="T8" fmla="*/ 0 w 56"/>
                      <a:gd name="T9" fmla="*/ 0 h 17"/>
                      <a:gd name="T10" fmla="*/ 0 w 56"/>
                      <a:gd name="T11" fmla="*/ 0 h 17"/>
                      <a:gd name="T12" fmla="*/ 56 w 56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56" h="17">
                        <a:moveTo>
                          <a:pt x="0" y="0"/>
                        </a:moveTo>
                        <a:lnTo>
                          <a:pt x="28" y="4"/>
                        </a:lnTo>
                        <a:lnTo>
                          <a:pt x="55" y="16"/>
                        </a:lnTo>
                        <a:lnTo>
                          <a:pt x="30" y="12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91919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grpSp>
              <p:nvGrpSpPr>
                <p:cNvPr id="5940" name="Group 820"/>
                <p:cNvGrpSpPr>
                  <a:grpSpLocks/>
                </p:cNvGrpSpPr>
                <p:nvPr/>
              </p:nvGrpSpPr>
              <p:grpSpPr bwMode="auto">
                <a:xfrm>
                  <a:off x="4590" y="3145"/>
                  <a:ext cx="69" cy="10"/>
                  <a:chOff x="4590" y="3145"/>
                  <a:chExt cx="69" cy="10"/>
                </a:xfrm>
              </p:grpSpPr>
              <p:sp>
                <p:nvSpPr>
                  <p:cNvPr id="5941" name="Line 821"/>
                  <p:cNvSpPr>
                    <a:spLocks noChangeShapeType="1"/>
                  </p:cNvSpPr>
                  <p:nvPr/>
                </p:nvSpPr>
                <p:spPr bwMode="auto">
                  <a:xfrm>
                    <a:off x="4590" y="3149"/>
                    <a:ext cx="31" cy="7"/>
                  </a:xfrm>
                  <a:prstGeom prst="line">
                    <a:avLst/>
                  </a:prstGeom>
                  <a:noFill/>
                  <a:ln w="12600">
                    <a:solidFill>
                      <a:srgbClr val="91919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  <p:sp>
                <p:nvSpPr>
                  <p:cNvPr id="5942" name="Line 82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4621" y="3144"/>
                    <a:ext cx="13" cy="13"/>
                  </a:xfrm>
                  <a:prstGeom prst="line">
                    <a:avLst/>
                  </a:prstGeom>
                  <a:noFill/>
                  <a:ln w="12600">
                    <a:solidFill>
                      <a:srgbClr val="91919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  <p:sp>
                <p:nvSpPr>
                  <p:cNvPr id="5943" name="Line 823"/>
                  <p:cNvSpPr>
                    <a:spLocks noChangeShapeType="1"/>
                  </p:cNvSpPr>
                  <p:nvPr/>
                </p:nvSpPr>
                <p:spPr bwMode="auto">
                  <a:xfrm>
                    <a:off x="4635" y="3145"/>
                    <a:ext cx="25" cy="1"/>
                  </a:xfrm>
                  <a:prstGeom prst="line">
                    <a:avLst/>
                  </a:prstGeom>
                  <a:noFill/>
                  <a:ln w="12600">
                    <a:solidFill>
                      <a:srgbClr val="91919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</p:grpSp>
          </p:grpSp>
        </p:grpSp>
        <p:sp>
          <p:nvSpPr>
            <p:cNvPr id="5944" name="AutoShape 824"/>
            <p:cNvSpPr>
              <a:spLocks noChangeArrowheads="1"/>
            </p:cNvSpPr>
            <p:nvPr/>
          </p:nvSpPr>
          <p:spPr bwMode="auto">
            <a:xfrm>
              <a:off x="4571" y="3073"/>
              <a:ext cx="58" cy="53"/>
            </a:xfrm>
            <a:custGeom>
              <a:avLst/>
              <a:gdLst>
                <a:gd name="T0" fmla="*/ 0 w 58"/>
                <a:gd name="T1" fmla="*/ 26 h 53"/>
                <a:gd name="T2" fmla="*/ 57 w 58"/>
                <a:gd name="T3" fmla="*/ 0 h 53"/>
                <a:gd name="T4" fmla="*/ 57 w 58"/>
                <a:gd name="T5" fmla="*/ 21 h 53"/>
                <a:gd name="T6" fmla="*/ 0 w 58"/>
                <a:gd name="T7" fmla="*/ 52 h 53"/>
                <a:gd name="T8" fmla="*/ 0 w 58"/>
                <a:gd name="T9" fmla="*/ 26 h 53"/>
                <a:gd name="T10" fmla="*/ 0 w 58"/>
                <a:gd name="T11" fmla="*/ 0 h 53"/>
                <a:gd name="T12" fmla="*/ 58 w 58"/>
                <a:gd name="T1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58" h="53">
                  <a:moveTo>
                    <a:pt x="0" y="26"/>
                  </a:moveTo>
                  <a:lnTo>
                    <a:pt x="57" y="0"/>
                  </a:lnTo>
                  <a:lnTo>
                    <a:pt x="57" y="21"/>
                  </a:lnTo>
                  <a:lnTo>
                    <a:pt x="0" y="52"/>
                  </a:lnTo>
                  <a:lnTo>
                    <a:pt x="0" y="26"/>
                  </a:lnTo>
                </a:path>
              </a:pathLst>
            </a:custGeom>
            <a:solidFill>
              <a:srgbClr val="606060"/>
            </a:solidFill>
            <a:ln w="12600">
              <a:solidFill>
                <a:srgbClr val="91919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945" name="AutoShape 825"/>
            <p:cNvSpPr>
              <a:spLocks noChangeArrowheads="1"/>
            </p:cNvSpPr>
            <p:nvPr/>
          </p:nvSpPr>
          <p:spPr bwMode="auto">
            <a:xfrm>
              <a:off x="4571" y="3020"/>
              <a:ext cx="58" cy="81"/>
            </a:xfrm>
            <a:custGeom>
              <a:avLst/>
              <a:gdLst>
                <a:gd name="T0" fmla="*/ 0 w 58"/>
                <a:gd name="T1" fmla="*/ 17 h 81"/>
                <a:gd name="T2" fmla="*/ 57 w 58"/>
                <a:gd name="T3" fmla="*/ 0 h 81"/>
                <a:gd name="T4" fmla="*/ 57 w 58"/>
                <a:gd name="T5" fmla="*/ 53 h 81"/>
                <a:gd name="T6" fmla="*/ 0 w 58"/>
                <a:gd name="T7" fmla="*/ 80 h 81"/>
                <a:gd name="T8" fmla="*/ 0 w 58"/>
                <a:gd name="T9" fmla="*/ 17 h 81"/>
                <a:gd name="T10" fmla="*/ 0 w 58"/>
                <a:gd name="T11" fmla="*/ 0 h 81"/>
                <a:gd name="T12" fmla="*/ 58 w 58"/>
                <a:gd name="T13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58" h="81">
                  <a:moveTo>
                    <a:pt x="0" y="17"/>
                  </a:moveTo>
                  <a:lnTo>
                    <a:pt x="57" y="0"/>
                  </a:lnTo>
                  <a:lnTo>
                    <a:pt x="57" y="53"/>
                  </a:lnTo>
                  <a:lnTo>
                    <a:pt x="0" y="80"/>
                  </a:lnTo>
                  <a:lnTo>
                    <a:pt x="0" y="17"/>
                  </a:lnTo>
                </a:path>
              </a:pathLst>
            </a:custGeom>
            <a:solidFill>
              <a:srgbClr val="C0C0C0"/>
            </a:solidFill>
            <a:ln w="12600">
              <a:solidFill>
                <a:srgbClr val="91919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946" name="AutoShape 826"/>
            <p:cNvSpPr>
              <a:spLocks noChangeArrowheads="1"/>
            </p:cNvSpPr>
            <p:nvPr/>
          </p:nvSpPr>
          <p:spPr bwMode="auto">
            <a:xfrm>
              <a:off x="4399" y="2870"/>
              <a:ext cx="153" cy="125"/>
            </a:xfrm>
            <a:custGeom>
              <a:avLst/>
              <a:gdLst>
                <a:gd name="T0" fmla="*/ 6 w 153"/>
                <a:gd name="T1" fmla="*/ 0 h 125"/>
                <a:gd name="T2" fmla="*/ 152 w 153"/>
                <a:gd name="T3" fmla="*/ 0 h 125"/>
                <a:gd name="T4" fmla="*/ 146 w 153"/>
                <a:gd name="T5" fmla="*/ 124 h 125"/>
                <a:gd name="T6" fmla="*/ 0 w 153"/>
                <a:gd name="T7" fmla="*/ 117 h 125"/>
                <a:gd name="T8" fmla="*/ 6 w 153"/>
                <a:gd name="T9" fmla="*/ 0 h 125"/>
                <a:gd name="T10" fmla="*/ 0 w 153"/>
                <a:gd name="T11" fmla="*/ 0 h 125"/>
                <a:gd name="T12" fmla="*/ 153 w 153"/>
                <a:gd name="T13" fmla="*/ 125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53" h="125">
                  <a:moveTo>
                    <a:pt x="6" y="0"/>
                  </a:moveTo>
                  <a:lnTo>
                    <a:pt x="152" y="0"/>
                  </a:lnTo>
                  <a:lnTo>
                    <a:pt x="146" y="124"/>
                  </a:lnTo>
                  <a:lnTo>
                    <a:pt x="0" y="117"/>
                  </a:lnTo>
                  <a:lnTo>
                    <a:pt x="6" y="0"/>
                  </a:lnTo>
                </a:path>
              </a:pathLst>
            </a:custGeom>
            <a:solidFill>
              <a:srgbClr val="C0C0C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947" name="AutoShape 827"/>
            <p:cNvSpPr>
              <a:spLocks noChangeArrowheads="1"/>
            </p:cNvSpPr>
            <p:nvPr/>
          </p:nvSpPr>
          <p:spPr bwMode="auto">
            <a:xfrm>
              <a:off x="4298" y="3085"/>
              <a:ext cx="287" cy="56"/>
            </a:xfrm>
            <a:custGeom>
              <a:avLst/>
              <a:gdLst>
                <a:gd name="T0" fmla="*/ 46 w 287"/>
                <a:gd name="T1" fmla="*/ 0 h 56"/>
                <a:gd name="T2" fmla="*/ 286 w 287"/>
                <a:gd name="T3" fmla="*/ 22 h 56"/>
                <a:gd name="T4" fmla="*/ 269 w 287"/>
                <a:gd name="T5" fmla="*/ 42 h 56"/>
                <a:gd name="T6" fmla="*/ 253 w 287"/>
                <a:gd name="T7" fmla="*/ 55 h 56"/>
                <a:gd name="T8" fmla="*/ 0 w 287"/>
                <a:gd name="T9" fmla="*/ 28 h 56"/>
                <a:gd name="T10" fmla="*/ 19 w 287"/>
                <a:gd name="T11" fmla="*/ 20 h 56"/>
                <a:gd name="T12" fmla="*/ 46 w 287"/>
                <a:gd name="T13" fmla="*/ 0 h 56"/>
                <a:gd name="T14" fmla="*/ 0 w 287"/>
                <a:gd name="T15" fmla="*/ 0 h 56"/>
                <a:gd name="T16" fmla="*/ 287 w 287"/>
                <a:gd name="T1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287" h="56">
                  <a:moveTo>
                    <a:pt x="46" y="0"/>
                  </a:moveTo>
                  <a:lnTo>
                    <a:pt x="286" y="22"/>
                  </a:lnTo>
                  <a:lnTo>
                    <a:pt x="269" y="42"/>
                  </a:lnTo>
                  <a:lnTo>
                    <a:pt x="253" y="55"/>
                  </a:lnTo>
                  <a:lnTo>
                    <a:pt x="0" y="28"/>
                  </a:lnTo>
                  <a:lnTo>
                    <a:pt x="19" y="20"/>
                  </a:lnTo>
                  <a:lnTo>
                    <a:pt x="46" y="0"/>
                  </a:lnTo>
                </a:path>
              </a:pathLst>
            </a:custGeom>
            <a:solidFill>
              <a:srgbClr val="E0E0E0"/>
            </a:solidFill>
            <a:ln w="12600">
              <a:solidFill>
                <a:srgbClr val="91919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5948" name="Group 828"/>
            <p:cNvGrpSpPr>
              <a:grpSpLocks/>
            </p:cNvGrpSpPr>
            <p:nvPr/>
          </p:nvGrpSpPr>
          <p:grpSpPr bwMode="auto">
            <a:xfrm>
              <a:off x="4571" y="3025"/>
              <a:ext cx="61" cy="73"/>
              <a:chOff x="4571" y="3025"/>
              <a:chExt cx="61" cy="73"/>
            </a:xfrm>
          </p:grpSpPr>
          <p:sp>
            <p:nvSpPr>
              <p:cNvPr id="5949" name="Line 829"/>
              <p:cNvSpPr>
                <a:spLocks noChangeShapeType="1"/>
              </p:cNvSpPr>
              <p:nvPr/>
            </p:nvSpPr>
            <p:spPr bwMode="auto">
              <a:xfrm flipV="1">
                <a:off x="4571" y="3045"/>
                <a:ext cx="62" cy="25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950" name="Line 830"/>
              <p:cNvSpPr>
                <a:spLocks noChangeShapeType="1"/>
              </p:cNvSpPr>
              <p:nvPr/>
            </p:nvSpPr>
            <p:spPr bwMode="auto">
              <a:xfrm flipV="1">
                <a:off x="4581" y="3052"/>
                <a:ext cx="51" cy="22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951" name="Line 831"/>
              <p:cNvSpPr>
                <a:spLocks noChangeShapeType="1"/>
              </p:cNvSpPr>
              <p:nvPr/>
            </p:nvSpPr>
            <p:spPr bwMode="auto">
              <a:xfrm flipV="1">
                <a:off x="4581" y="3058"/>
                <a:ext cx="51" cy="23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952" name="Line 832"/>
              <p:cNvSpPr>
                <a:spLocks noChangeShapeType="1"/>
              </p:cNvSpPr>
              <p:nvPr/>
            </p:nvSpPr>
            <p:spPr bwMode="auto">
              <a:xfrm flipV="1">
                <a:off x="4581" y="3064"/>
                <a:ext cx="52" cy="23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953" name="Line 833"/>
              <p:cNvSpPr>
                <a:spLocks noChangeShapeType="1"/>
              </p:cNvSpPr>
              <p:nvPr/>
            </p:nvSpPr>
            <p:spPr bwMode="auto">
              <a:xfrm flipV="1">
                <a:off x="4581" y="3070"/>
                <a:ext cx="52" cy="24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954" name="Line 834"/>
              <p:cNvSpPr>
                <a:spLocks noChangeShapeType="1"/>
              </p:cNvSpPr>
              <p:nvPr/>
            </p:nvSpPr>
            <p:spPr bwMode="auto">
              <a:xfrm flipV="1">
                <a:off x="4581" y="3039"/>
                <a:ext cx="51" cy="19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955" name="Line 835"/>
              <p:cNvSpPr>
                <a:spLocks noChangeShapeType="1"/>
              </p:cNvSpPr>
              <p:nvPr/>
            </p:nvSpPr>
            <p:spPr bwMode="auto">
              <a:xfrm flipV="1">
                <a:off x="4581" y="3032"/>
                <a:ext cx="51" cy="18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956" name="Line 836"/>
              <p:cNvSpPr>
                <a:spLocks noChangeShapeType="1"/>
              </p:cNvSpPr>
              <p:nvPr/>
            </p:nvSpPr>
            <p:spPr bwMode="auto">
              <a:xfrm flipV="1">
                <a:off x="4581" y="3024"/>
                <a:ext cx="51" cy="18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957" name="Line 837"/>
              <p:cNvSpPr>
                <a:spLocks noChangeShapeType="1"/>
              </p:cNvSpPr>
              <p:nvPr/>
            </p:nvSpPr>
            <p:spPr bwMode="auto">
              <a:xfrm>
                <a:off x="4581" y="3036"/>
                <a:ext cx="1" cy="63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5958" name="Group 838"/>
            <p:cNvGrpSpPr>
              <a:grpSpLocks/>
            </p:cNvGrpSpPr>
            <p:nvPr/>
          </p:nvGrpSpPr>
          <p:grpSpPr bwMode="auto">
            <a:xfrm>
              <a:off x="4374" y="2839"/>
              <a:ext cx="209" cy="190"/>
              <a:chOff x="4374" y="2839"/>
              <a:chExt cx="209" cy="190"/>
            </a:xfrm>
          </p:grpSpPr>
          <p:grpSp>
            <p:nvGrpSpPr>
              <p:cNvPr id="5959" name="Group 839"/>
              <p:cNvGrpSpPr>
                <a:grpSpLocks/>
              </p:cNvGrpSpPr>
              <p:nvPr/>
            </p:nvGrpSpPr>
            <p:grpSpPr bwMode="auto">
              <a:xfrm>
                <a:off x="4374" y="2839"/>
                <a:ext cx="209" cy="186"/>
                <a:chOff x="4374" y="2839"/>
                <a:chExt cx="209" cy="186"/>
              </a:xfrm>
            </p:grpSpPr>
            <p:grpSp>
              <p:nvGrpSpPr>
                <p:cNvPr id="5960" name="Group 840"/>
                <p:cNvGrpSpPr>
                  <a:grpSpLocks/>
                </p:cNvGrpSpPr>
                <p:nvPr/>
              </p:nvGrpSpPr>
              <p:grpSpPr bwMode="auto">
                <a:xfrm>
                  <a:off x="4374" y="2839"/>
                  <a:ext cx="209" cy="186"/>
                  <a:chOff x="4374" y="2839"/>
                  <a:chExt cx="209" cy="186"/>
                </a:xfrm>
              </p:grpSpPr>
              <p:sp>
                <p:nvSpPr>
                  <p:cNvPr id="5961" name="AutoShape 841"/>
                  <p:cNvSpPr>
                    <a:spLocks noChangeArrowheads="1"/>
                  </p:cNvSpPr>
                  <p:nvPr/>
                </p:nvSpPr>
                <p:spPr bwMode="auto">
                  <a:xfrm>
                    <a:off x="4379" y="2840"/>
                    <a:ext cx="201" cy="186"/>
                  </a:xfrm>
                  <a:custGeom>
                    <a:avLst/>
                    <a:gdLst>
                      <a:gd name="T0" fmla="*/ 16 w 201"/>
                      <a:gd name="T1" fmla="*/ 3 h 186"/>
                      <a:gd name="T2" fmla="*/ 33 w 201"/>
                      <a:gd name="T3" fmla="*/ 2 h 186"/>
                      <a:gd name="T4" fmla="*/ 56 w 201"/>
                      <a:gd name="T5" fmla="*/ 1 h 186"/>
                      <a:gd name="T6" fmla="*/ 80 w 201"/>
                      <a:gd name="T7" fmla="*/ 0 h 186"/>
                      <a:gd name="T8" fmla="*/ 109 w 201"/>
                      <a:gd name="T9" fmla="*/ 0 h 186"/>
                      <a:gd name="T10" fmla="*/ 129 w 201"/>
                      <a:gd name="T11" fmla="*/ 1 h 186"/>
                      <a:gd name="T12" fmla="*/ 159 w 201"/>
                      <a:gd name="T13" fmla="*/ 2 h 186"/>
                      <a:gd name="T14" fmla="*/ 189 w 201"/>
                      <a:gd name="T15" fmla="*/ 3 h 186"/>
                      <a:gd name="T16" fmla="*/ 196 w 201"/>
                      <a:gd name="T17" fmla="*/ 4 h 186"/>
                      <a:gd name="T18" fmla="*/ 198 w 201"/>
                      <a:gd name="T19" fmla="*/ 4 h 186"/>
                      <a:gd name="T20" fmla="*/ 199 w 201"/>
                      <a:gd name="T21" fmla="*/ 5 h 186"/>
                      <a:gd name="T22" fmla="*/ 200 w 201"/>
                      <a:gd name="T23" fmla="*/ 6 h 186"/>
                      <a:gd name="T24" fmla="*/ 200 w 201"/>
                      <a:gd name="T25" fmla="*/ 8 h 186"/>
                      <a:gd name="T26" fmla="*/ 192 w 201"/>
                      <a:gd name="T27" fmla="*/ 182 h 186"/>
                      <a:gd name="T28" fmla="*/ 191 w 201"/>
                      <a:gd name="T29" fmla="*/ 184 h 186"/>
                      <a:gd name="T30" fmla="*/ 189 w 201"/>
                      <a:gd name="T31" fmla="*/ 185 h 186"/>
                      <a:gd name="T32" fmla="*/ 124 w 201"/>
                      <a:gd name="T33" fmla="*/ 181 h 186"/>
                      <a:gd name="T34" fmla="*/ 61 w 201"/>
                      <a:gd name="T35" fmla="*/ 176 h 186"/>
                      <a:gd name="T36" fmla="*/ 3 w 201"/>
                      <a:gd name="T37" fmla="*/ 172 h 186"/>
                      <a:gd name="T38" fmla="*/ 0 w 201"/>
                      <a:gd name="T39" fmla="*/ 168 h 186"/>
                      <a:gd name="T40" fmla="*/ 9 w 201"/>
                      <a:gd name="T41" fmla="*/ 9 h 186"/>
                      <a:gd name="T42" fmla="*/ 16 w 201"/>
                      <a:gd name="T43" fmla="*/ 3 h 186"/>
                      <a:gd name="T44" fmla="*/ 0 w 201"/>
                      <a:gd name="T45" fmla="*/ 0 h 186"/>
                      <a:gd name="T46" fmla="*/ 201 w 201"/>
                      <a:gd name="T47" fmla="*/ 186 h 18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</a:cxnLst>
                    <a:rect l="T44" t="T45" r="T46" b="T47"/>
                    <a:pathLst>
                      <a:path w="201" h="186">
                        <a:moveTo>
                          <a:pt x="16" y="3"/>
                        </a:moveTo>
                        <a:lnTo>
                          <a:pt x="33" y="2"/>
                        </a:lnTo>
                        <a:lnTo>
                          <a:pt x="56" y="1"/>
                        </a:lnTo>
                        <a:lnTo>
                          <a:pt x="80" y="0"/>
                        </a:lnTo>
                        <a:lnTo>
                          <a:pt x="109" y="0"/>
                        </a:lnTo>
                        <a:lnTo>
                          <a:pt x="129" y="1"/>
                        </a:lnTo>
                        <a:lnTo>
                          <a:pt x="159" y="2"/>
                        </a:lnTo>
                        <a:lnTo>
                          <a:pt x="189" y="3"/>
                        </a:lnTo>
                        <a:lnTo>
                          <a:pt x="196" y="4"/>
                        </a:lnTo>
                        <a:lnTo>
                          <a:pt x="198" y="4"/>
                        </a:lnTo>
                        <a:lnTo>
                          <a:pt x="199" y="5"/>
                        </a:lnTo>
                        <a:lnTo>
                          <a:pt x="200" y="6"/>
                        </a:lnTo>
                        <a:lnTo>
                          <a:pt x="200" y="8"/>
                        </a:lnTo>
                        <a:lnTo>
                          <a:pt x="192" y="182"/>
                        </a:lnTo>
                        <a:lnTo>
                          <a:pt x="191" y="184"/>
                        </a:lnTo>
                        <a:lnTo>
                          <a:pt x="189" y="185"/>
                        </a:lnTo>
                        <a:lnTo>
                          <a:pt x="124" y="181"/>
                        </a:lnTo>
                        <a:lnTo>
                          <a:pt x="61" y="176"/>
                        </a:lnTo>
                        <a:lnTo>
                          <a:pt x="3" y="172"/>
                        </a:lnTo>
                        <a:lnTo>
                          <a:pt x="0" y="168"/>
                        </a:lnTo>
                        <a:lnTo>
                          <a:pt x="9" y="9"/>
                        </a:lnTo>
                        <a:lnTo>
                          <a:pt x="16" y="3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962" name="AutoShape 842"/>
                  <p:cNvSpPr>
                    <a:spLocks noChangeArrowheads="1"/>
                  </p:cNvSpPr>
                  <p:nvPr/>
                </p:nvSpPr>
                <p:spPr bwMode="auto">
                  <a:xfrm>
                    <a:off x="4576" y="2839"/>
                    <a:ext cx="8" cy="8"/>
                  </a:xfrm>
                  <a:custGeom>
                    <a:avLst/>
                    <a:gdLst>
                      <a:gd name="T0" fmla="*/ 0 w 21600"/>
                      <a:gd name="T1" fmla="*/ 0 h 21433"/>
                      <a:gd name="T2" fmla="*/ 0 w 21600"/>
                      <a:gd name="T3" fmla="*/ 0 h 21433"/>
                      <a:gd name="T4" fmla="*/ 0 w 21600"/>
                      <a:gd name="T5" fmla="*/ 0 h 21433"/>
                      <a:gd name="T6" fmla="*/ 0 w 21600"/>
                      <a:gd name="T7" fmla="*/ 0 h 21433"/>
                      <a:gd name="T8" fmla="*/ 21600 w 21600"/>
                      <a:gd name="T9" fmla="*/ 21433 h 2143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T6" t="T7" r="T8" b="T9"/>
                    <a:pathLst>
                      <a:path w="21600" h="21433" fill="none" extrusionOk="0">
                        <a:moveTo>
                          <a:pt x="2679" y="-1"/>
                        </a:moveTo>
                        <a:cubicBezTo>
                          <a:pt x="13488" y="1350"/>
                          <a:pt x="21600" y="10539"/>
                          <a:pt x="21600" y="21433"/>
                        </a:cubicBezTo>
                      </a:path>
                      <a:path w="21600" h="21433" stroke="0" extrusionOk="0">
                        <a:moveTo>
                          <a:pt x="2679" y="-1"/>
                        </a:moveTo>
                        <a:cubicBezTo>
                          <a:pt x="13488" y="1350"/>
                          <a:pt x="21600" y="10539"/>
                          <a:pt x="21600" y="21433"/>
                        </a:cubicBezTo>
                        <a:lnTo>
                          <a:pt x="0" y="21433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963" name="AutoShape 843"/>
                  <p:cNvSpPr>
                    <a:spLocks noChangeArrowheads="1"/>
                  </p:cNvSpPr>
                  <p:nvPr/>
                </p:nvSpPr>
                <p:spPr bwMode="auto">
                  <a:xfrm>
                    <a:off x="4388" y="2842"/>
                    <a:ext cx="8" cy="8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21600 w 21600"/>
                      <a:gd name="T9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T6" t="T7" r="T8" b="T9"/>
                    <a:pathLst>
                      <a:path w="21600" h="21600" fill="none" extrusionOk="0">
                        <a:moveTo>
                          <a:pt x="0" y="21600"/>
                        </a:moveTo>
                        <a:cubicBezTo>
                          <a:pt x="0" y="9670"/>
                          <a:pt x="9670" y="0"/>
                          <a:pt x="21599" y="0"/>
                        </a:cubicBezTo>
                      </a:path>
                      <a:path w="21600" h="21600" stroke="0" extrusionOk="0">
                        <a:moveTo>
                          <a:pt x="0" y="21600"/>
                        </a:moveTo>
                        <a:cubicBezTo>
                          <a:pt x="0" y="9670"/>
                          <a:pt x="9670" y="0"/>
                          <a:pt x="21599" y="0"/>
                        </a:cubicBezTo>
                        <a:lnTo>
                          <a:pt x="21600" y="21600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964" name="AutoShape 844"/>
                  <p:cNvSpPr>
                    <a:spLocks noChangeArrowheads="1"/>
                  </p:cNvSpPr>
                  <p:nvPr/>
                </p:nvSpPr>
                <p:spPr bwMode="auto">
                  <a:xfrm>
                    <a:off x="4374" y="3009"/>
                    <a:ext cx="8" cy="8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21600 w 21600"/>
                      <a:gd name="T9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T6" t="T7" r="T8" b="T9"/>
                    <a:pathLst>
                      <a:path w="21600" h="21600" fill="none" extrusionOk="0">
                        <a:moveTo>
                          <a:pt x="21600" y="21600"/>
                        </a:moveTo>
                        <a:cubicBezTo>
                          <a:pt x="9670" y="21600"/>
                          <a:pt x="0" y="11929"/>
                          <a:pt x="0" y="0"/>
                        </a:cubicBezTo>
                      </a:path>
                      <a:path w="21600" h="21600" stroke="0" extrusionOk="0">
                        <a:moveTo>
                          <a:pt x="21600" y="21600"/>
                        </a:moveTo>
                        <a:cubicBezTo>
                          <a:pt x="9670" y="21600"/>
                          <a:pt x="0" y="11929"/>
                          <a:pt x="0" y="0"/>
                        </a:cubicBezTo>
                        <a:lnTo>
                          <a:pt x="21600" y="0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grpSp>
              <p:nvGrpSpPr>
                <p:cNvPr id="5965" name="Group 845"/>
                <p:cNvGrpSpPr>
                  <a:grpSpLocks/>
                </p:cNvGrpSpPr>
                <p:nvPr/>
              </p:nvGrpSpPr>
              <p:grpSpPr bwMode="auto">
                <a:xfrm>
                  <a:off x="4400" y="2867"/>
                  <a:ext cx="162" cy="137"/>
                  <a:chOff x="4400" y="2867"/>
                  <a:chExt cx="162" cy="137"/>
                </a:xfrm>
              </p:grpSpPr>
              <p:grpSp>
                <p:nvGrpSpPr>
                  <p:cNvPr id="5966" name="Group 846"/>
                  <p:cNvGrpSpPr>
                    <a:grpSpLocks/>
                  </p:cNvGrpSpPr>
                  <p:nvPr/>
                </p:nvGrpSpPr>
                <p:grpSpPr bwMode="auto">
                  <a:xfrm>
                    <a:off x="4400" y="2867"/>
                    <a:ext cx="162" cy="137"/>
                    <a:chOff x="4400" y="2867"/>
                    <a:chExt cx="162" cy="137"/>
                  </a:xfrm>
                </p:grpSpPr>
                <p:sp>
                  <p:nvSpPr>
                    <p:cNvPr id="5967" name="AutoShape 84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406" y="2867"/>
                      <a:ext cx="146" cy="17"/>
                    </a:xfrm>
                    <a:custGeom>
                      <a:avLst/>
                      <a:gdLst>
                        <a:gd name="T0" fmla="*/ 0 w 146"/>
                        <a:gd name="T1" fmla="*/ 16 h 17"/>
                        <a:gd name="T2" fmla="*/ 145 w 146"/>
                        <a:gd name="T3" fmla="*/ 16 h 17"/>
                        <a:gd name="T4" fmla="*/ 142 w 146"/>
                        <a:gd name="T5" fmla="*/ 0 h 17"/>
                        <a:gd name="T6" fmla="*/ 3 w 146"/>
                        <a:gd name="T7" fmla="*/ 0 h 17"/>
                        <a:gd name="T8" fmla="*/ 0 w 146"/>
                        <a:gd name="T9" fmla="*/ 16 h 17"/>
                        <a:gd name="T10" fmla="*/ 0 w 146"/>
                        <a:gd name="T11" fmla="*/ 0 h 17"/>
                        <a:gd name="T12" fmla="*/ 146 w 146"/>
                        <a:gd name="T13" fmla="*/ 17 h 1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46" h="17">
                          <a:moveTo>
                            <a:pt x="0" y="16"/>
                          </a:moveTo>
                          <a:lnTo>
                            <a:pt x="145" y="16"/>
                          </a:lnTo>
                          <a:lnTo>
                            <a:pt x="142" y="0"/>
                          </a:lnTo>
                          <a:lnTo>
                            <a:pt x="3" y="0"/>
                          </a:lnTo>
                          <a:lnTo>
                            <a:pt x="0" y="16"/>
                          </a:lnTo>
                        </a:path>
                      </a:pathLst>
                    </a:custGeom>
                    <a:solidFill>
                      <a:srgbClr val="C0C0C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968" name="AutoShape 84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546" y="2870"/>
                      <a:ext cx="17" cy="125"/>
                    </a:xfrm>
                    <a:custGeom>
                      <a:avLst/>
                      <a:gdLst>
                        <a:gd name="T0" fmla="*/ 9 w 17"/>
                        <a:gd name="T1" fmla="*/ 2 h 125"/>
                        <a:gd name="T2" fmla="*/ 16 w 17"/>
                        <a:gd name="T3" fmla="*/ 0 h 125"/>
                        <a:gd name="T4" fmla="*/ 9 w 17"/>
                        <a:gd name="T5" fmla="*/ 67 h 125"/>
                        <a:gd name="T6" fmla="*/ 6 w 17"/>
                        <a:gd name="T7" fmla="*/ 124 h 125"/>
                        <a:gd name="T8" fmla="*/ 0 w 17"/>
                        <a:gd name="T9" fmla="*/ 120 h 125"/>
                        <a:gd name="T10" fmla="*/ 9 w 17"/>
                        <a:gd name="T11" fmla="*/ 2 h 125"/>
                        <a:gd name="T12" fmla="*/ 0 w 17"/>
                        <a:gd name="T13" fmla="*/ 0 h 125"/>
                        <a:gd name="T14" fmla="*/ 17 w 17"/>
                        <a:gd name="T15" fmla="*/ 125 h 12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T12" t="T13" r="T14" b="T15"/>
                      <a:pathLst>
                        <a:path w="17" h="125">
                          <a:moveTo>
                            <a:pt x="9" y="2"/>
                          </a:moveTo>
                          <a:lnTo>
                            <a:pt x="16" y="0"/>
                          </a:lnTo>
                          <a:lnTo>
                            <a:pt x="9" y="67"/>
                          </a:lnTo>
                          <a:lnTo>
                            <a:pt x="6" y="124"/>
                          </a:lnTo>
                          <a:lnTo>
                            <a:pt x="0" y="120"/>
                          </a:lnTo>
                          <a:lnTo>
                            <a:pt x="9" y="2"/>
                          </a:lnTo>
                        </a:path>
                      </a:pathLst>
                    </a:custGeom>
                    <a:solidFill>
                      <a:srgbClr val="919191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969" name="AutoShape 84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400" y="2988"/>
                      <a:ext cx="145" cy="17"/>
                    </a:xfrm>
                    <a:custGeom>
                      <a:avLst/>
                      <a:gdLst>
                        <a:gd name="T0" fmla="*/ 3 w 145"/>
                        <a:gd name="T1" fmla="*/ 0 h 17"/>
                        <a:gd name="T2" fmla="*/ 0 w 145"/>
                        <a:gd name="T3" fmla="*/ 5 h 17"/>
                        <a:gd name="T4" fmla="*/ 144 w 145"/>
                        <a:gd name="T5" fmla="*/ 16 h 17"/>
                        <a:gd name="T6" fmla="*/ 141 w 145"/>
                        <a:gd name="T7" fmla="*/ 10 h 17"/>
                        <a:gd name="T8" fmla="*/ 3 w 145"/>
                        <a:gd name="T9" fmla="*/ 0 h 17"/>
                        <a:gd name="T10" fmla="*/ 0 w 145"/>
                        <a:gd name="T11" fmla="*/ 0 h 17"/>
                        <a:gd name="T12" fmla="*/ 145 w 145"/>
                        <a:gd name="T13" fmla="*/ 17 h 1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45" h="17">
                          <a:moveTo>
                            <a:pt x="3" y="0"/>
                          </a:moveTo>
                          <a:lnTo>
                            <a:pt x="0" y="5"/>
                          </a:lnTo>
                          <a:lnTo>
                            <a:pt x="144" y="16"/>
                          </a:lnTo>
                          <a:lnTo>
                            <a:pt x="141" y="10"/>
                          </a:lnTo>
                          <a:lnTo>
                            <a:pt x="3" y="0"/>
                          </a:lnTo>
                        </a:path>
                      </a:pathLst>
                    </a:custGeom>
                    <a:solidFill>
                      <a:srgbClr val="E0E0E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970" name="AutoShape 85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400" y="2870"/>
                      <a:ext cx="17" cy="117"/>
                    </a:xfrm>
                    <a:custGeom>
                      <a:avLst/>
                      <a:gdLst>
                        <a:gd name="T0" fmla="*/ 12 w 17"/>
                        <a:gd name="T1" fmla="*/ 0 h 117"/>
                        <a:gd name="T2" fmla="*/ 16 w 17"/>
                        <a:gd name="T3" fmla="*/ 2 h 117"/>
                        <a:gd name="T4" fmla="*/ 4 w 17"/>
                        <a:gd name="T5" fmla="*/ 113 h 117"/>
                        <a:gd name="T6" fmla="*/ 0 w 17"/>
                        <a:gd name="T7" fmla="*/ 116 h 117"/>
                        <a:gd name="T8" fmla="*/ 12 w 17"/>
                        <a:gd name="T9" fmla="*/ 0 h 117"/>
                        <a:gd name="T10" fmla="*/ 0 w 17"/>
                        <a:gd name="T11" fmla="*/ 0 h 117"/>
                        <a:gd name="T12" fmla="*/ 17 w 17"/>
                        <a:gd name="T13" fmla="*/ 117 h 11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7" h="117">
                          <a:moveTo>
                            <a:pt x="12" y="0"/>
                          </a:moveTo>
                          <a:lnTo>
                            <a:pt x="16" y="2"/>
                          </a:lnTo>
                          <a:lnTo>
                            <a:pt x="4" y="113"/>
                          </a:lnTo>
                          <a:lnTo>
                            <a:pt x="0" y="116"/>
                          </a:lnTo>
                          <a:lnTo>
                            <a:pt x="12" y="0"/>
                          </a:lnTo>
                        </a:path>
                      </a:pathLst>
                    </a:custGeom>
                    <a:solidFill>
                      <a:srgbClr val="C0C0C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5971" name="Group 851"/>
                  <p:cNvGrpSpPr>
                    <a:grpSpLocks/>
                  </p:cNvGrpSpPr>
                  <p:nvPr/>
                </p:nvGrpSpPr>
                <p:grpSpPr bwMode="auto">
                  <a:xfrm>
                    <a:off x="4403" y="2872"/>
                    <a:ext cx="145" cy="118"/>
                    <a:chOff x="4403" y="2872"/>
                    <a:chExt cx="145" cy="118"/>
                  </a:xfrm>
                </p:grpSpPr>
                <p:sp>
                  <p:nvSpPr>
                    <p:cNvPr id="5972" name="AutoShape 85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403" y="2872"/>
                      <a:ext cx="146" cy="119"/>
                    </a:xfrm>
                    <a:custGeom>
                      <a:avLst/>
                      <a:gdLst>
                        <a:gd name="T0" fmla="*/ 5 w 146"/>
                        <a:gd name="T1" fmla="*/ 0 h 119"/>
                        <a:gd name="T2" fmla="*/ 145 w 146"/>
                        <a:gd name="T3" fmla="*/ 0 h 119"/>
                        <a:gd name="T4" fmla="*/ 139 w 146"/>
                        <a:gd name="T5" fmla="*/ 118 h 119"/>
                        <a:gd name="T6" fmla="*/ 0 w 146"/>
                        <a:gd name="T7" fmla="*/ 111 h 119"/>
                        <a:gd name="T8" fmla="*/ 5 w 146"/>
                        <a:gd name="T9" fmla="*/ 0 h 119"/>
                        <a:gd name="T10" fmla="*/ 0 w 146"/>
                        <a:gd name="T11" fmla="*/ 0 h 119"/>
                        <a:gd name="T12" fmla="*/ 146 w 146"/>
                        <a:gd name="T13" fmla="*/ 119 h 11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46" h="119">
                          <a:moveTo>
                            <a:pt x="5" y="0"/>
                          </a:moveTo>
                          <a:lnTo>
                            <a:pt x="145" y="0"/>
                          </a:lnTo>
                          <a:lnTo>
                            <a:pt x="139" y="118"/>
                          </a:lnTo>
                          <a:lnTo>
                            <a:pt x="0" y="111"/>
                          </a:lnTo>
                          <a:lnTo>
                            <a:pt x="5" y="0"/>
                          </a:lnTo>
                        </a:path>
                      </a:pathLst>
                    </a:custGeom>
                    <a:solidFill>
                      <a:srgbClr val="00000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973" name="AutoShape 85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408" y="2877"/>
                      <a:ext cx="136" cy="110"/>
                    </a:xfrm>
                    <a:custGeom>
                      <a:avLst/>
                      <a:gdLst>
                        <a:gd name="T0" fmla="*/ 5 w 136"/>
                        <a:gd name="T1" fmla="*/ 1 h 110"/>
                        <a:gd name="T2" fmla="*/ 135 w 136"/>
                        <a:gd name="T3" fmla="*/ 0 h 110"/>
                        <a:gd name="T4" fmla="*/ 129 w 136"/>
                        <a:gd name="T5" fmla="*/ 109 h 110"/>
                        <a:gd name="T6" fmla="*/ 0 w 136"/>
                        <a:gd name="T7" fmla="*/ 104 h 110"/>
                        <a:gd name="T8" fmla="*/ 5 w 136"/>
                        <a:gd name="T9" fmla="*/ 1 h 110"/>
                        <a:gd name="T10" fmla="*/ 0 w 136"/>
                        <a:gd name="T11" fmla="*/ 0 h 110"/>
                        <a:gd name="T12" fmla="*/ 136 w 136"/>
                        <a:gd name="T13" fmla="*/ 110 h 11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36" h="110">
                          <a:moveTo>
                            <a:pt x="5" y="1"/>
                          </a:moveTo>
                          <a:lnTo>
                            <a:pt x="135" y="0"/>
                          </a:lnTo>
                          <a:lnTo>
                            <a:pt x="129" y="109"/>
                          </a:lnTo>
                          <a:lnTo>
                            <a:pt x="0" y="104"/>
                          </a:lnTo>
                          <a:lnTo>
                            <a:pt x="5" y="1"/>
                          </a:lnTo>
                        </a:path>
                      </a:pathLst>
                    </a:custGeom>
                    <a:solidFill>
                      <a:srgbClr val="C0C0C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974" name="AutoShape 85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411" y="2884"/>
                      <a:ext cx="127" cy="98"/>
                    </a:xfrm>
                    <a:custGeom>
                      <a:avLst/>
                      <a:gdLst>
                        <a:gd name="T0" fmla="*/ 5 w 127"/>
                        <a:gd name="T1" fmla="*/ 0 h 98"/>
                        <a:gd name="T2" fmla="*/ 126 w 127"/>
                        <a:gd name="T3" fmla="*/ 0 h 98"/>
                        <a:gd name="T4" fmla="*/ 121 w 127"/>
                        <a:gd name="T5" fmla="*/ 97 h 98"/>
                        <a:gd name="T6" fmla="*/ 0 w 127"/>
                        <a:gd name="T7" fmla="*/ 92 h 98"/>
                        <a:gd name="T8" fmla="*/ 5 w 127"/>
                        <a:gd name="T9" fmla="*/ 0 h 98"/>
                        <a:gd name="T10" fmla="*/ 0 w 127"/>
                        <a:gd name="T11" fmla="*/ 0 h 98"/>
                        <a:gd name="T12" fmla="*/ 127 w 127"/>
                        <a:gd name="T13" fmla="*/ 98 h 9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27" h="98">
                          <a:moveTo>
                            <a:pt x="5" y="0"/>
                          </a:moveTo>
                          <a:lnTo>
                            <a:pt x="126" y="0"/>
                          </a:lnTo>
                          <a:lnTo>
                            <a:pt x="121" y="97"/>
                          </a:lnTo>
                          <a:lnTo>
                            <a:pt x="0" y="92"/>
                          </a:lnTo>
                          <a:lnTo>
                            <a:pt x="5" y="0"/>
                          </a:lnTo>
                        </a:path>
                      </a:pathLst>
                    </a:custGeom>
                    <a:solidFill>
                      <a:srgbClr val="0000FF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</p:grpSp>
          </p:grpSp>
          <p:sp>
            <p:nvSpPr>
              <p:cNvPr id="5975" name="AutoShape 855"/>
              <p:cNvSpPr>
                <a:spLocks noChangeArrowheads="1"/>
              </p:cNvSpPr>
              <p:nvPr/>
            </p:nvSpPr>
            <p:spPr bwMode="auto">
              <a:xfrm>
                <a:off x="4543" y="3013"/>
                <a:ext cx="17" cy="17"/>
              </a:xfrm>
              <a:custGeom>
                <a:avLst/>
                <a:gdLst>
                  <a:gd name="T0" fmla="*/ 0 w 17"/>
                  <a:gd name="T1" fmla="*/ 16 h 17"/>
                  <a:gd name="T2" fmla="*/ 16 w 17"/>
                  <a:gd name="T3" fmla="*/ 16 h 17"/>
                  <a:gd name="T4" fmla="*/ 16 w 17"/>
                  <a:gd name="T5" fmla="*/ 0 h 17"/>
                  <a:gd name="T6" fmla="*/ 0 w 17"/>
                  <a:gd name="T7" fmla="*/ 0 h 17"/>
                  <a:gd name="T8" fmla="*/ 0 w 17"/>
                  <a:gd name="T9" fmla="*/ 16 h 17"/>
                  <a:gd name="T10" fmla="*/ 0 w 17"/>
                  <a:gd name="T11" fmla="*/ 0 h 17"/>
                  <a:gd name="T12" fmla="*/ 17 w 17"/>
                  <a:gd name="T1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17" h="17">
                    <a:moveTo>
                      <a:pt x="0" y="16"/>
                    </a:moveTo>
                    <a:lnTo>
                      <a:pt x="16" y="16"/>
                    </a:lnTo>
                    <a:lnTo>
                      <a:pt x="16" y="0"/>
                    </a:lnTo>
                    <a:lnTo>
                      <a:pt x="0" y="0"/>
                    </a:lnTo>
                    <a:lnTo>
                      <a:pt x="0" y="16"/>
                    </a:lnTo>
                  </a:path>
                </a:pathLst>
              </a:custGeom>
              <a:solidFill>
                <a:srgbClr val="008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5976" name="Group 856"/>
            <p:cNvGrpSpPr>
              <a:grpSpLocks/>
            </p:cNvGrpSpPr>
            <p:nvPr/>
          </p:nvGrpSpPr>
          <p:grpSpPr bwMode="auto">
            <a:xfrm>
              <a:off x="4299" y="3089"/>
              <a:ext cx="288" cy="61"/>
              <a:chOff x="4299" y="3089"/>
              <a:chExt cx="288" cy="61"/>
            </a:xfrm>
          </p:grpSpPr>
          <p:sp>
            <p:nvSpPr>
              <p:cNvPr id="5977" name="AutoShape 857"/>
              <p:cNvSpPr>
                <a:spLocks noChangeArrowheads="1"/>
              </p:cNvSpPr>
              <p:nvPr/>
            </p:nvSpPr>
            <p:spPr bwMode="auto">
              <a:xfrm>
                <a:off x="4498" y="3109"/>
                <a:ext cx="66" cy="25"/>
              </a:xfrm>
              <a:custGeom>
                <a:avLst/>
                <a:gdLst>
                  <a:gd name="T0" fmla="*/ 25 w 66"/>
                  <a:gd name="T1" fmla="*/ 0 h 25"/>
                  <a:gd name="T2" fmla="*/ 10 w 66"/>
                  <a:gd name="T3" fmla="*/ 14 h 25"/>
                  <a:gd name="T4" fmla="*/ 0 w 66"/>
                  <a:gd name="T5" fmla="*/ 20 h 25"/>
                  <a:gd name="T6" fmla="*/ 43 w 66"/>
                  <a:gd name="T7" fmla="*/ 24 h 25"/>
                  <a:gd name="T8" fmla="*/ 53 w 66"/>
                  <a:gd name="T9" fmla="*/ 17 h 25"/>
                  <a:gd name="T10" fmla="*/ 65 w 66"/>
                  <a:gd name="T11" fmla="*/ 3 h 25"/>
                  <a:gd name="T12" fmla="*/ 25 w 66"/>
                  <a:gd name="T13" fmla="*/ 0 h 25"/>
                  <a:gd name="T14" fmla="*/ 0 w 66"/>
                  <a:gd name="T15" fmla="*/ 0 h 25"/>
                  <a:gd name="T16" fmla="*/ 66 w 66"/>
                  <a:gd name="T17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T14" t="T15" r="T16" b="T17"/>
                <a:pathLst>
                  <a:path w="66" h="25">
                    <a:moveTo>
                      <a:pt x="25" y="0"/>
                    </a:moveTo>
                    <a:lnTo>
                      <a:pt x="10" y="14"/>
                    </a:lnTo>
                    <a:lnTo>
                      <a:pt x="0" y="20"/>
                    </a:lnTo>
                    <a:lnTo>
                      <a:pt x="43" y="24"/>
                    </a:lnTo>
                    <a:lnTo>
                      <a:pt x="53" y="17"/>
                    </a:lnTo>
                    <a:lnTo>
                      <a:pt x="65" y="3"/>
                    </a:lnTo>
                    <a:lnTo>
                      <a:pt x="25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B2B2B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5978" name="Group 858"/>
              <p:cNvGrpSpPr>
                <a:grpSpLocks/>
              </p:cNvGrpSpPr>
              <p:nvPr/>
            </p:nvGrpSpPr>
            <p:grpSpPr bwMode="auto">
              <a:xfrm>
                <a:off x="4299" y="3089"/>
                <a:ext cx="288" cy="61"/>
                <a:chOff x="4299" y="3089"/>
                <a:chExt cx="288" cy="61"/>
              </a:xfrm>
            </p:grpSpPr>
            <p:sp>
              <p:nvSpPr>
                <p:cNvPr id="5979" name="AutoShape 859"/>
                <p:cNvSpPr>
                  <a:spLocks noChangeArrowheads="1"/>
                </p:cNvSpPr>
                <p:nvPr/>
              </p:nvSpPr>
              <p:spPr bwMode="auto">
                <a:xfrm>
                  <a:off x="4299" y="3115"/>
                  <a:ext cx="252" cy="36"/>
                </a:xfrm>
                <a:custGeom>
                  <a:avLst/>
                  <a:gdLst>
                    <a:gd name="T0" fmla="*/ 0 w 252"/>
                    <a:gd name="T1" fmla="*/ 0 h 36"/>
                    <a:gd name="T2" fmla="*/ 0 w 252"/>
                    <a:gd name="T3" fmla="*/ 9 h 36"/>
                    <a:gd name="T4" fmla="*/ 251 w 252"/>
                    <a:gd name="T5" fmla="*/ 35 h 36"/>
                    <a:gd name="T6" fmla="*/ 251 w 252"/>
                    <a:gd name="T7" fmla="*/ 26 h 36"/>
                    <a:gd name="T8" fmla="*/ 0 w 252"/>
                    <a:gd name="T9" fmla="*/ 0 h 36"/>
                    <a:gd name="T10" fmla="*/ 0 w 252"/>
                    <a:gd name="T11" fmla="*/ 0 h 36"/>
                    <a:gd name="T12" fmla="*/ 252 w 252"/>
                    <a:gd name="T13" fmla="*/ 36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T10" t="T11" r="T12" b="T13"/>
                  <a:pathLst>
                    <a:path w="252" h="36">
                      <a:moveTo>
                        <a:pt x="0" y="0"/>
                      </a:moveTo>
                      <a:lnTo>
                        <a:pt x="0" y="9"/>
                      </a:lnTo>
                      <a:lnTo>
                        <a:pt x="251" y="35"/>
                      </a:lnTo>
                      <a:lnTo>
                        <a:pt x="251" y="26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C0C0C0"/>
                </a:solidFill>
                <a:ln w="12600">
                  <a:solidFill>
                    <a:srgbClr val="B2B2B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5980" name="AutoShape 860"/>
                <p:cNvSpPr>
                  <a:spLocks noChangeArrowheads="1"/>
                </p:cNvSpPr>
                <p:nvPr/>
              </p:nvSpPr>
              <p:spPr bwMode="auto">
                <a:xfrm>
                  <a:off x="4555" y="3109"/>
                  <a:ext cx="30" cy="42"/>
                </a:xfrm>
                <a:custGeom>
                  <a:avLst/>
                  <a:gdLst>
                    <a:gd name="T0" fmla="*/ 0 w 30"/>
                    <a:gd name="T1" fmla="*/ 32 h 42"/>
                    <a:gd name="T2" fmla="*/ 0 w 30"/>
                    <a:gd name="T3" fmla="*/ 41 h 42"/>
                    <a:gd name="T4" fmla="*/ 12 w 30"/>
                    <a:gd name="T5" fmla="*/ 32 h 42"/>
                    <a:gd name="T6" fmla="*/ 18 w 30"/>
                    <a:gd name="T7" fmla="*/ 26 h 42"/>
                    <a:gd name="T8" fmla="*/ 29 w 30"/>
                    <a:gd name="T9" fmla="*/ 12 h 42"/>
                    <a:gd name="T10" fmla="*/ 29 w 30"/>
                    <a:gd name="T11" fmla="*/ 0 h 42"/>
                    <a:gd name="T12" fmla="*/ 15 w 30"/>
                    <a:gd name="T13" fmla="*/ 19 h 42"/>
                    <a:gd name="T14" fmla="*/ 0 w 30"/>
                    <a:gd name="T15" fmla="*/ 32 h 42"/>
                    <a:gd name="T16" fmla="*/ 0 w 30"/>
                    <a:gd name="T17" fmla="*/ 0 h 42"/>
                    <a:gd name="T18" fmla="*/ 30 w 30"/>
                    <a:gd name="T19" fmla="*/ 42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30" h="42">
                      <a:moveTo>
                        <a:pt x="0" y="32"/>
                      </a:moveTo>
                      <a:lnTo>
                        <a:pt x="0" y="41"/>
                      </a:lnTo>
                      <a:lnTo>
                        <a:pt x="12" y="32"/>
                      </a:lnTo>
                      <a:lnTo>
                        <a:pt x="18" y="26"/>
                      </a:lnTo>
                      <a:lnTo>
                        <a:pt x="29" y="12"/>
                      </a:lnTo>
                      <a:lnTo>
                        <a:pt x="29" y="0"/>
                      </a:lnTo>
                      <a:lnTo>
                        <a:pt x="15" y="19"/>
                      </a:lnTo>
                      <a:lnTo>
                        <a:pt x="0" y="32"/>
                      </a:lnTo>
                    </a:path>
                  </a:pathLst>
                </a:custGeom>
                <a:solidFill>
                  <a:srgbClr val="606060"/>
                </a:solidFill>
                <a:ln w="12600">
                  <a:solidFill>
                    <a:srgbClr val="B2B2B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5981" name="Line 861"/>
                <p:cNvSpPr>
                  <a:spLocks noChangeShapeType="1"/>
                </p:cNvSpPr>
                <p:nvPr/>
              </p:nvSpPr>
              <p:spPr bwMode="auto">
                <a:xfrm>
                  <a:off x="4299" y="3118"/>
                  <a:ext cx="256" cy="29"/>
                </a:xfrm>
                <a:prstGeom prst="line">
                  <a:avLst/>
                </a:prstGeom>
                <a:noFill/>
                <a:ln w="12600">
                  <a:solidFill>
                    <a:srgbClr val="B2B2B2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grpSp>
              <p:nvGrpSpPr>
                <p:cNvPr id="5982" name="Group 862"/>
                <p:cNvGrpSpPr>
                  <a:grpSpLocks/>
                </p:cNvGrpSpPr>
                <p:nvPr/>
              </p:nvGrpSpPr>
              <p:grpSpPr bwMode="auto">
                <a:xfrm>
                  <a:off x="4315" y="3089"/>
                  <a:ext cx="246" cy="48"/>
                  <a:chOff x="4315" y="3089"/>
                  <a:chExt cx="246" cy="48"/>
                </a:xfrm>
              </p:grpSpPr>
              <p:sp>
                <p:nvSpPr>
                  <p:cNvPr id="5983" name="AutoShape 863"/>
                  <p:cNvSpPr>
                    <a:spLocks noChangeArrowheads="1"/>
                  </p:cNvSpPr>
                  <p:nvPr/>
                </p:nvSpPr>
                <p:spPr bwMode="auto">
                  <a:xfrm>
                    <a:off x="4315" y="3091"/>
                    <a:ext cx="186" cy="35"/>
                  </a:xfrm>
                  <a:custGeom>
                    <a:avLst/>
                    <a:gdLst>
                      <a:gd name="T0" fmla="*/ 31 w 186"/>
                      <a:gd name="T1" fmla="*/ 0 h 35"/>
                      <a:gd name="T2" fmla="*/ 9 w 186"/>
                      <a:gd name="T3" fmla="*/ 15 h 35"/>
                      <a:gd name="T4" fmla="*/ 0 w 186"/>
                      <a:gd name="T5" fmla="*/ 19 h 35"/>
                      <a:gd name="T6" fmla="*/ 157 w 186"/>
                      <a:gd name="T7" fmla="*/ 34 h 35"/>
                      <a:gd name="T8" fmla="*/ 168 w 186"/>
                      <a:gd name="T9" fmla="*/ 28 h 35"/>
                      <a:gd name="T10" fmla="*/ 185 w 186"/>
                      <a:gd name="T11" fmla="*/ 14 h 35"/>
                      <a:gd name="T12" fmla="*/ 31 w 186"/>
                      <a:gd name="T13" fmla="*/ 0 h 35"/>
                      <a:gd name="T14" fmla="*/ 0 w 186"/>
                      <a:gd name="T15" fmla="*/ 0 h 35"/>
                      <a:gd name="T16" fmla="*/ 186 w 186"/>
                      <a:gd name="T17" fmla="*/ 35 h 3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T14" t="T15" r="T16" b="T17"/>
                    <a:pathLst>
                      <a:path w="186" h="35">
                        <a:moveTo>
                          <a:pt x="31" y="0"/>
                        </a:moveTo>
                        <a:lnTo>
                          <a:pt x="9" y="15"/>
                        </a:lnTo>
                        <a:lnTo>
                          <a:pt x="0" y="19"/>
                        </a:lnTo>
                        <a:lnTo>
                          <a:pt x="157" y="34"/>
                        </a:lnTo>
                        <a:lnTo>
                          <a:pt x="168" y="28"/>
                        </a:lnTo>
                        <a:lnTo>
                          <a:pt x="185" y="14"/>
                        </a:lnTo>
                        <a:lnTo>
                          <a:pt x="31" y="0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B2B2B2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grpSp>
                <p:nvGrpSpPr>
                  <p:cNvPr id="5984" name="Group 864"/>
                  <p:cNvGrpSpPr>
                    <a:grpSpLocks/>
                  </p:cNvGrpSpPr>
                  <p:nvPr/>
                </p:nvGrpSpPr>
                <p:grpSpPr bwMode="auto">
                  <a:xfrm>
                    <a:off x="4320" y="3089"/>
                    <a:ext cx="241" cy="48"/>
                    <a:chOff x="4320" y="3089"/>
                    <a:chExt cx="241" cy="48"/>
                  </a:xfrm>
                </p:grpSpPr>
                <p:grpSp>
                  <p:nvGrpSpPr>
                    <p:cNvPr id="5985" name="Group 865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323" y="3089"/>
                      <a:ext cx="176" cy="39"/>
                      <a:chOff x="4323" y="3089"/>
                      <a:chExt cx="176" cy="39"/>
                    </a:xfrm>
                  </p:grpSpPr>
                  <p:grpSp>
                    <p:nvGrpSpPr>
                      <p:cNvPr id="5986" name="Group 866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323" y="3089"/>
                        <a:ext cx="37" cy="26"/>
                        <a:chOff x="4323" y="3089"/>
                        <a:chExt cx="37" cy="26"/>
                      </a:xfrm>
                    </p:grpSpPr>
                    <p:sp>
                      <p:nvSpPr>
                        <p:cNvPr id="5987" name="Line 86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323" y="3109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988" name="Line 86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335" y="3088"/>
                          <a:ext cx="26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989" name="Group 869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338" y="3091"/>
                        <a:ext cx="36" cy="25"/>
                        <a:chOff x="4338" y="3091"/>
                        <a:chExt cx="36" cy="25"/>
                      </a:xfrm>
                    </p:grpSpPr>
                    <p:sp>
                      <p:nvSpPr>
                        <p:cNvPr id="5990" name="Line 87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338" y="3110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991" name="Line 87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350" y="3090"/>
                          <a:ext cx="25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992" name="Group 872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353" y="3092"/>
                        <a:ext cx="36" cy="25"/>
                        <a:chOff x="4353" y="3092"/>
                        <a:chExt cx="36" cy="25"/>
                      </a:xfrm>
                    </p:grpSpPr>
                    <p:sp>
                      <p:nvSpPr>
                        <p:cNvPr id="5993" name="Line 87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353" y="3112"/>
                          <a:ext cx="12" cy="7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994" name="Line 87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365" y="3091"/>
                          <a:ext cx="25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995" name="Group 875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367" y="3093"/>
                        <a:ext cx="35" cy="27"/>
                        <a:chOff x="4367" y="3093"/>
                        <a:chExt cx="35" cy="27"/>
                      </a:xfrm>
                    </p:grpSpPr>
                    <p:sp>
                      <p:nvSpPr>
                        <p:cNvPr id="5996" name="Line 87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367" y="3113"/>
                          <a:ext cx="12" cy="9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997" name="Line 87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379" y="3092"/>
                          <a:ext cx="24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998" name="Group 878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382" y="3094"/>
                        <a:ext cx="36" cy="26"/>
                        <a:chOff x="4382" y="3094"/>
                        <a:chExt cx="36" cy="26"/>
                      </a:xfrm>
                    </p:grpSpPr>
                    <p:sp>
                      <p:nvSpPr>
                        <p:cNvPr id="5999" name="Line 87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382" y="3114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000" name="Line 88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394" y="3093"/>
                          <a:ext cx="25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001" name="Group 881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395" y="3096"/>
                        <a:ext cx="36" cy="25"/>
                        <a:chOff x="4395" y="3096"/>
                        <a:chExt cx="36" cy="25"/>
                      </a:xfrm>
                    </p:grpSpPr>
                    <p:sp>
                      <p:nvSpPr>
                        <p:cNvPr id="6002" name="Line 88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395" y="3115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003" name="Line 88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407" y="3095"/>
                          <a:ext cx="25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004" name="Group 884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409" y="3097"/>
                        <a:ext cx="37" cy="26"/>
                        <a:chOff x="4409" y="3097"/>
                        <a:chExt cx="37" cy="26"/>
                      </a:xfrm>
                    </p:grpSpPr>
                    <p:sp>
                      <p:nvSpPr>
                        <p:cNvPr id="6005" name="Line 88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409" y="3116"/>
                          <a:ext cx="12" cy="9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006" name="Line 88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421" y="3096"/>
                          <a:ext cx="26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007" name="Group 887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423" y="3099"/>
                        <a:ext cx="35" cy="25"/>
                        <a:chOff x="4423" y="3099"/>
                        <a:chExt cx="35" cy="25"/>
                      </a:xfrm>
                    </p:grpSpPr>
                    <p:sp>
                      <p:nvSpPr>
                        <p:cNvPr id="6008" name="Line 88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423" y="3119"/>
                          <a:ext cx="12" cy="7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009" name="Line 88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435" y="3098"/>
                          <a:ext cx="24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010" name="Group 890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436" y="3101"/>
                        <a:ext cx="36" cy="26"/>
                        <a:chOff x="4436" y="3101"/>
                        <a:chExt cx="36" cy="26"/>
                      </a:xfrm>
                    </p:grpSpPr>
                    <p:sp>
                      <p:nvSpPr>
                        <p:cNvPr id="6011" name="Line 89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436" y="3120"/>
                          <a:ext cx="12" cy="9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012" name="Line 89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448" y="3100"/>
                          <a:ext cx="25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013" name="Group 893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450" y="3101"/>
                        <a:ext cx="37" cy="27"/>
                        <a:chOff x="4450" y="3101"/>
                        <a:chExt cx="37" cy="27"/>
                      </a:xfrm>
                    </p:grpSpPr>
                    <p:sp>
                      <p:nvSpPr>
                        <p:cNvPr id="6014" name="Line 89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450" y="3121"/>
                          <a:ext cx="12" cy="9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015" name="Line 89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462" y="3100"/>
                          <a:ext cx="26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016" name="Group 896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463" y="3103"/>
                        <a:ext cx="36" cy="25"/>
                        <a:chOff x="4463" y="3103"/>
                        <a:chExt cx="36" cy="25"/>
                      </a:xfrm>
                    </p:grpSpPr>
                    <p:sp>
                      <p:nvSpPr>
                        <p:cNvPr id="6017" name="Line 89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463" y="3122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018" name="Line 89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475" y="3102"/>
                          <a:ext cx="25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</p:grpSp>
                <p:grpSp>
                  <p:nvGrpSpPr>
                    <p:cNvPr id="6019" name="Group 899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507" y="3107"/>
                      <a:ext cx="52" cy="30"/>
                      <a:chOff x="4507" y="3107"/>
                      <a:chExt cx="52" cy="30"/>
                    </a:xfrm>
                  </p:grpSpPr>
                  <p:grpSp>
                    <p:nvGrpSpPr>
                      <p:cNvPr id="6020" name="Group 900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529" y="3109"/>
                        <a:ext cx="30" cy="28"/>
                        <a:chOff x="4529" y="3109"/>
                        <a:chExt cx="30" cy="28"/>
                      </a:xfrm>
                    </p:grpSpPr>
                    <p:sp>
                      <p:nvSpPr>
                        <p:cNvPr id="6021" name="Line 90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529" y="3129"/>
                          <a:ext cx="11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022" name="Line 90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540" y="3108"/>
                          <a:ext cx="20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023" name="Group 903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518" y="3108"/>
                        <a:ext cx="31" cy="28"/>
                        <a:chOff x="4518" y="3108"/>
                        <a:chExt cx="31" cy="28"/>
                      </a:xfrm>
                    </p:grpSpPr>
                    <p:sp>
                      <p:nvSpPr>
                        <p:cNvPr id="6024" name="Line 90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518" y="3128"/>
                          <a:ext cx="10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025" name="Line 90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528" y="3107"/>
                          <a:ext cx="22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026" name="Group 906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507" y="3107"/>
                        <a:ext cx="30" cy="28"/>
                        <a:chOff x="4507" y="3107"/>
                        <a:chExt cx="30" cy="28"/>
                      </a:xfrm>
                    </p:grpSpPr>
                    <p:sp>
                      <p:nvSpPr>
                        <p:cNvPr id="6027" name="Line 90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507" y="3127"/>
                          <a:ext cx="10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028" name="Line 90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517" y="3106"/>
                          <a:ext cx="21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</p:grpSp>
                <p:sp>
                  <p:nvSpPr>
                    <p:cNvPr id="6029" name="Line 90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337" y="3097"/>
                      <a:ext cx="225" cy="22"/>
                    </a:xfrm>
                    <a:prstGeom prst="line">
                      <a:avLst/>
                    </a:prstGeom>
                    <a:noFill/>
                    <a:ln w="12600">
                      <a:solidFill>
                        <a:srgbClr val="B2B2B2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6030" name="Line 91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328" y="3103"/>
                      <a:ext cx="230" cy="22"/>
                    </a:xfrm>
                    <a:prstGeom prst="line">
                      <a:avLst/>
                    </a:prstGeom>
                    <a:noFill/>
                    <a:ln w="12600">
                      <a:solidFill>
                        <a:srgbClr val="B2B2B2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6031" name="Line 91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320" y="3109"/>
                      <a:ext cx="232" cy="24"/>
                    </a:xfrm>
                    <a:prstGeom prst="line">
                      <a:avLst/>
                    </a:prstGeom>
                    <a:noFill/>
                    <a:ln w="12600">
                      <a:solidFill>
                        <a:srgbClr val="B2B2B2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pt-BR"/>
                    </a:p>
                  </p:txBody>
                </p:sp>
              </p:grpSp>
            </p:grpSp>
            <p:grpSp>
              <p:nvGrpSpPr>
                <p:cNvPr id="6032" name="Group 912"/>
                <p:cNvGrpSpPr>
                  <a:grpSpLocks/>
                </p:cNvGrpSpPr>
                <p:nvPr/>
              </p:nvGrpSpPr>
              <p:grpSpPr bwMode="auto">
                <a:xfrm>
                  <a:off x="4555" y="3113"/>
                  <a:ext cx="32" cy="34"/>
                  <a:chOff x="4555" y="3113"/>
                  <a:chExt cx="32" cy="34"/>
                </a:xfrm>
              </p:grpSpPr>
              <p:sp>
                <p:nvSpPr>
                  <p:cNvPr id="6033" name="Line 91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4555" y="3132"/>
                    <a:ext cx="17" cy="17"/>
                  </a:xfrm>
                  <a:prstGeom prst="line">
                    <a:avLst/>
                  </a:prstGeom>
                  <a:noFill/>
                  <a:ln w="12600">
                    <a:solidFill>
                      <a:srgbClr val="B2B2B2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  <p:sp>
                <p:nvSpPr>
                  <p:cNvPr id="6034" name="Line 91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4572" y="3112"/>
                    <a:ext cx="16" cy="22"/>
                  </a:xfrm>
                  <a:prstGeom prst="line">
                    <a:avLst/>
                  </a:prstGeom>
                  <a:noFill/>
                  <a:ln w="12600">
                    <a:solidFill>
                      <a:srgbClr val="B2B2B2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</p:grpSp>
          </p:grpSp>
        </p:grpSp>
      </p:grpSp>
      <p:sp>
        <p:nvSpPr>
          <p:cNvPr id="6035" name="Line 915"/>
          <p:cNvSpPr>
            <a:spLocks noChangeShapeType="1"/>
          </p:cNvSpPr>
          <p:nvPr/>
        </p:nvSpPr>
        <p:spPr bwMode="auto">
          <a:xfrm flipV="1">
            <a:off x="2789238" y="4718050"/>
            <a:ext cx="1587" cy="403225"/>
          </a:xfrm>
          <a:prstGeom prst="line">
            <a:avLst/>
          </a:prstGeom>
          <a:noFill/>
          <a:ln w="50760">
            <a:solidFill>
              <a:srgbClr val="919191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pic>
        <p:nvPicPr>
          <p:cNvPr id="6036" name="Picture 91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428750" y="4002088"/>
            <a:ext cx="800100" cy="5762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grpSp>
        <p:nvGrpSpPr>
          <p:cNvPr id="6037" name="Group 917"/>
          <p:cNvGrpSpPr>
            <a:grpSpLocks/>
          </p:cNvGrpSpPr>
          <p:nvPr/>
        </p:nvGrpSpPr>
        <p:grpSpPr bwMode="auto">
          <a:xfrm>
            <a:off x="2482850" y="4516438"/>
            <a:ext cx="655638" cy="514350"/>
            <a:chOff x="1564" y="2845"/>
            <a:chExt cx="413" cy="324"/>
          </a:xfrm>
        </p:grpSpPr>
        <p:sp>
          <p:nvSpPr>
            <p:cNvPr id="6038" name="AutoShape 918"/>
            <p:cNvSpPr>
              <a:spLocks noChangeArrowheads="1"/>
            </p:cNvSpPr>
            <p:nvPr/>
          </p:nvSpPr>
          <p:spPr bwMode="auto">
            <a:xfrm>
              <a:off x="1564" y="3092"/>
              <a:ext cx="41" cy="25"/>
            </a:xfrm>
            <a:custGeom>
              <a:avLst/>
              <a:gdLst>
                <a:gd name="T0" fmla="*/ 39 w 41"/>
                <a:gd name="T1" fmla="*/ 0 h 25"/>
                <a:gd name="T2" fmla="*/ 30 w 41"/>
                <a:gd name="T3" fmla="*/ 0 h 25"/>
                <a:gd name="T4" fmla="*/ 25 w 41"/>
                <a:gd name="T5" fmla="*/ 1 h 25"/>
                <a:gd name="T6" fmla="*/ 20 w 41"/>
                <a:gd name="T7" fmla="*/ 2 h 25"/>
                <a:gd name="T8" fmla="*/ 14 w 41"/>
                <a:gd name="T9" fmla="*/ 3 h 25"/>
                <a:gd name="T10" fmla="*/ 10 w 41"/>
                <a:gd name="T11" fmla="*/ 4 h 25"/>
                <a:gd name="T12" fmla="*/ 6 w 41"/>
                <a:gd name="T13" fmla="*/ 6 h 25"/>
                <a:gd name="T14" fmla="*/ 4 w 41"/>
                <a:gd name="T15" fmla="*/ 6 h 25"/>
                <a:gd name="T16" fmla="*/ 2 w 41"/>
                <a:gd name="T17" fmla="*/ 8 h 25"/>
                <a:gd name="T18" fmla="*/ 1 w 41"/>
                <a:gd name="T19" fmla="*/ 10 h 25"/>
                <a:gd name="T20" fmla="*/ 0 w 41"/>
                <a:gd name="T21" fmla="*/ 11 h 25"/>
                <a:gd name="T22" fmla="*/ 0 w 41"/>
                <a:gd name="T23" fmla="*/ 13 h 25"/>
                <a:gd name="T24" fmla="*/ 2 w 41"/>
                <a:gd name="T25" fmla="*/ 14 h 25"/>
                <a:gd name="T26" fmla="*/ 2 w 41"/>
                <a:gd name="T27" fmla="*/ 16 h 25"/>
                <a:gd name="T28" fmla="*/ 6 w 41"/>
                <a:gd name="T29" fmla="*/ 16 h 25"/>
                <a:gd name="T30" fmla="*/ 9 w 41"/>
                <a:gd name="T31" fmla="*/ 16 h 25"/>
                <a:gd name="T32" fmla="*/ 13 w 41"/>
                <a:gd name="T33" fmla="*/ 16 h 25"/>
                <a:gd name="T34" fmla="*/ 17 w 41"/>
                <a:gd name="T35" fmla="*/ 15 h 25"/>
                <a:gd name="T36" fmla="*/ 22 w 41"/>
                <a:gd name="T37" fmla="*/ 16 h 25"/>
                <a:gd name="T38" fmla="*/ 24 w 41"/>
                <a:gd name="T39" fmla="*/ 16 h 25"/>
                <a:gd name="T40" fmla="*/ 27 w 41"/>
                <a:gd name="T41" fmla="*/ 17 h 25"/>
                <a:gd name="T42" fmla="*/ 31 w 41"/>
                <a:gd name="T43" fmla="*/ 18 h 25"/>
                <a:gd name="T44" fmla="*/ 40 w 41"/>
                <a:gd name="T45" fmla="*/ 24 h 25"/>
                <a:gd name="T46" fmla="*/ 0 w 41"/>
                <a:gd name="T47" fmla="*/ 0 h 25"/>
                <a:gd name="T48" fmla="*/ 41 w 41"/>
                <a:gd name="T4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T46" t="T47" r="T48" b="T49"/>
              <a:pathLst>
                <a:path w="41" h="25">
                  <a:moveTo>
                    <a:pt x="39" y="0"/>
                  </a:moveTo>
                  <a:lnTo>
                    <a:pt x="30" y="0"/>
                  </a:lnTo>
                  <a:lnTo>
                    <a:pt x="25" y="1"/>
                  </a:lnTo>
                  <a:lnTo>
                    <a:pt x="20" y="2"/>
                  </a:lnTo>
                  <a:lnTo>
                    <a:pt x="14" y="3"/>
                  </a:lnTo>
                  <a:lnTo>
                    <a:pt x="10" y="4"/>
                  </a:lnTo>
                  <a:lnTo>
                    <a:pt x="6" y="6"/>
                  </a:lnTo>
                  <a:lnTo>
                    <a:pt x="4" y="6"/>
                  </a:lnTo>
                  <a:lnTo>
                    <a:pt x="2" y="8"/>
                  </a:lnTo>
                  <a:lnTo>
                    <a:pt x="1" y="10"/>
                  </a:lnTo>
                  <a:lnTo>
                    <a:pt x="0" y="11"/>
                  </a:lnTo>
                  <a:lnTo>
                    <a:pt x="0" y="13"/>
                  </a:lnTo>
                  <a:lnTo>
                    <a:pt x="2" y="14"/>
                  </a:lnTo>
                  <a:lnTo>
                    <a:pt x="2" y="16"/>
                  </a:lnTo>
                  <a:lnTo>
                    <a:pt x="6" y="16"/>
                  </a:lnTo>
                  <a:lnTo>
                    <a:pt x="9" y="16"/>
                  </a:lnTo>
                  <a:lnTo>
                    <a:pt x="13" y="16"/>
                  </a:lnTo>
                  <a:lnTo>
                    <a:pt x="17" y="15"/>
                  </a:lnTo>
                  <a:lnTo>
                    <a:pt x="22" y="16"/>
                  </a:lnTo>
                  <a:lnTo>
                    <a:pt x="24" y="16"/>
                  </a:lnTo>
                  <a:lnTo>
                    <a:pt x="27" y="17"/>
                  </a:lnTo>
                  <a:lnTo>
                    <a:pt x="31" y="18"/>
                  </a:lnTo>
                  <a:lnTo>
                    <a:pt x="40" y="24"/>
                  </a:lnTo>
                </a:path>
              </a:pathLst>
            </a:custGeom>
            <a:noFill/>
            <a:ln w="12600">
              <a:solidFill>
                <a:srgbClr val="91919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6039" name="Group 919"/>
            <p:cNvGrpSpPr>
              <a:grpSpLocks/>
            </p:cNvGrpSpPr>
            <p:nvPr/>
          </p:nvGrpSpPr>
          <p:grpSpPr bwMode="auto">
            <a:xfrm>
              <a:off x="1598" y="3025"/>
              <a:ext cx="321" cy="106"/>
              <a:chOff x="1598" y="3025"/>
              <a:chExt cx="321" cy="106"/>
            </a:xfrm>
          </p:grpSpPr>
          <p:sp>
            <p:nvSpPr>
              <p:cNvPr id="6040" name="AutoShape 920"/>
              <p:cNvSpPr>
                <a:spLocks noChangeArrowheads="1"/>
              </p:cNvSpPr>
              <p:nvPr/>
            </p:nvSpPr>
            <p:spPr bwMode="auto">
              <a:xfrm>
                <a:off x="1601" y="3081"/>
                <a:ext cx="319" cy="51"/>
              </a:xfrm>
              <a:custGeom>
                <a:avLst/>
                <a:gdLst>
                  <a:gd name="T0" fmla="*/ 0 w 319"/>
                  <a:gd name="T1" fmla="*/ 3 h 51"/>
                  <a:gd name="T2" fmla="*/ 0 w 319"/>
                  <a:gd name="T3" fmla="*/ 25 h 51"/>
                  <a:gd name="T4" fmla="*/ 258 w 319"/>
                  <a:gd name="T5" fmla="*/ 50 h 51"/>
                  <a:gd name="T6" fmla="*/ 318 w 319"/>
                  <a:gd name="T7" fmla="*/ 20 h 51"/>
                  <a:gd name="T8" fmla="*/ 318 w 319"/>
                  <a:gd name="T9" fmla="*/ 0 h 51"/>
                  <a:gd name="T10" fmla="*/ 256 w 319"/>
                  <a:gd name="T11" fmla="*/ 26 h 51"/>
                  <a:gd name="T12" fmla="*/ 0 w 319"/>
                  <a:gd name="T13" fmla="*/ 3 h 51"/>
                  <a:gd name="T14" fmla="*/ 0 w 319"/>
                  <a:gd name="T15" fmla="*/ 0 h 51"/>
                  <a:gd name="T16" fmla="*/ 319 w 319"/>
                  <a:gd name="T17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T14" t="T15" r="T16" b="T17"/>
                <a:pathLst>
                  <a:path w="319" h="51">
                    <a:moveTo>
                      <a:pt x="0" y="3"/>
                    </a:moveTo>
                    <a:lnTo>
                      <a:pt x="0" y="25"/>
                    </a:lnTo>
                    <a:lnTo>
                      <a:pt x="258" y="50"/>
                    </a:lnTo>
                    <a:lnTo>
                      <a:pt x="318" y="20"/>
                    </a:lnTo>
                    <a:lnTo>
                      <a:pt x="318" y="0"/>
                    </a:lnTo>
                    <a:lnTo>
                      <a:pt x="256" y="26"/>
                    </a:lnTo>
                    <a:lnTo>
                      <a:pt x="0" y="3"/>
                    </a:lnTo>
                  </a:path>
                </a:pathLst>
              </a:custGeom>
              <a:solidFill>
                <a:srgbClr val="A0A0A0"/>
              </a:solidFill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6041" name="AutoShape 921"/>
              <p:cNvSpPr>
                <a:spLocks noChangeArrowheads="1"/>
              </p:cNvSpPr>
              <p:nvPr/>
            </p:nvSpPr>
            <p:spPr bwMode="auto">
              <a:xfrm>
                <a:off x="1598" y="3025"/>
                <a:ext cx="260" cy="82"/>
              </a:xfrm>
              <a:custGeom>
                <a:avLst/>
                <a:gdLst>
                  <a:gd name="T0" fmla="*/ 0 w 260"/>
                  <a:gd name="T1" fmla="*/ 0 h 82"/>
                  <a:gd name="T2" fmla="*/ 259 w 260"/>
                  <a:gd name="T3" fmla="*/ 18 h 82"/>
                  <a:gd name="T4" fmla="*/ 259 w 260"/>
                  <a:gd name="T5" fmla="*/ 81 h 82"/>
                  <a:gd name="T6" fmla="*/ 0 w 260"/>
                  <a:gd name="T7" fmla="*/ 57 h 82"/>
                  <a:gd name="T8" fmla="*/ 0 w 260"/>
                  <a:gd name="T9" fmla="*/ 0 h 82"/>
                  <a:gd name="T10" fmla="*/ 0 w 260"/>
                  <a:gd name="T11" fmla="*/ 0 h 82"/>
                  <a:gd name="T12" fmla="*/ 260 w 260"/>
                  <a:gd name="T13" fmla="*/ 8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260" h="82">
                    <a:moveTo>
                      <a:pt x="0" y="0"/>
                    </a:moveTo>
                    <a:lnTo>
                      <a:pt x="259" y="18"/>
                    </a:lnTo>
                    <a:lnTo>
                      <a:pt x="259" y="81"/>
                    </a:lnTo>
                    <a:lnTo>
                      <a:pt x="0" y="57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6042" name="Group 922"/>
              <p:cNvGrpSpPr>
                <a:grpSpLocks/>
              </p:cNvGrpSpPr>
              <p:nvPr/>
            </p:nvGrpSpPr>
            <p:grpSpPr bwMode="auto">
              <a:xfrm>
                <a:off x="1599" y="3041"/>
                <a:ext cx="262" cy="33"/>
                <a:chOff x="1599" y="3041"/>
                <a:chExt cx="262" cy="33"/>
              </a:xfrm>
            </p:grpSpPr>
            <p:sp>
              <p:nvSpPr>
                <p:cNvPr id="6043" name="Line 923"/>
                <p:cNvSpPr>
                  <a:spLocks noChangeShapeType="1"/>
                </p:cNvSpPr>
                <p:nvPr/>
              </p:nvSpPr>
              <p:spPr bwMode="auto">
                <a:xfrm>
                  <a:off x="1599" y="3041"/>
                  <a:ext cx="263" cy="19"/>
                </a:xfrm>
                <a:prstGeom prst="line">
                  <a:avLst/>
                </a:prstGeom>
                <a:noFill/>
                <a:ln w="12600">
                  <a:solidFill>
                    <a:srgbClr val="919191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6044" name="Line 924"/>
                <p:cNvSpPr>
                  <a:spLocks noChangeShapeType="1"/>
                </p:cNvSpPr>
                <p:nvPr/>
              </p:nvSpPr>
              <p:spPr bwMode="auto">
                <a:xfrm>
                  <a:off x="1791" y="3057"/>
                  <a:ext cx="56" cy="4"/>
                </a:xfrm>
                <a:prstGeom prst="line">
                  <a:avLst/>
                </a:prstGeom>
                <a:noFill/>
                <a:ln w="12600">
                  <a:solidFill>
                    <a:srgbClr val="919191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6045" name="Line 925"/>
                <p:cNvSpPr>
                  <a:spLocks noChangeShapeType="1"/>
                </p:cNvSpPr>
                <p:nvPr/>
              </p:nvSpPr>
              <p:spPr bwMode="auto">
                <a:xfrm>
                  <a:off x="1727" y="3052"/>
                  <a:ext cx="56" cy="4"/>
                </a:xfrm>
                <a:prstGeom prst="line">
                  <a:avLst/>
                </a:prstGeom>
                <a:noFill/>
                <a:ln w="12600">
                  <a:solidFill>
                    <a:srgbClr val="919191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6046" name="Line 926"/>
                <p:cNvSpPr>
                  <a:spLocks noChangeShapeType="1"/>
                </p:cNvSpPr>
                <p:nvPr/>
              </p:nvSpPr>
              <p:spPr bwMode="auto">
                <a:xfrm>
                  <a:off x="1599" y="3052"/>
                  <a:ext cx="263" cy="23"/>
                </a:xfrm>
                <a:prstGeom prst="line">
                  <a:avLst/>
                </a:prstGeom>
                <a:noFill/>
                <a:ln w="12600">
                  <a:solidFill>
                    <a:srgbClr val="919191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6047" name="Group 927"/>
            <p:cNvGrpSpPr>
              <a:grpSpLocks/>
            </p:cNvGrpSpPr>
            <p:nvPr/>
          </p:nvGrpSpPr>
          <p:grpSpPr bwMode="auto">
            <a:xfrm>
              <a:off x="1598" y="3014"/>
              <a:ext cx="321" cy="25"/>
              <a:chOff x="1598" y="3014"/>
              <a:chExt cx="321" cy="25"/>
            </a:xfrm>
          </p:grpSpPr>
          <p:sp>
            <p:nvSpPr>
              <p:cNvPr id="6048" name="AutoShape 928"/>
              <p:cNvSpPr>
                <a:spLocks noChangeArrowheads="1"/>
              </p:cNvSpPr>
              <p:nvPr/>
            </p:nvSpPr>
            <p:spPr bwMode="auto">
              <a:xfrm>
                <a:off x="1598" y="3014"/>
                <a:ext cx="322" cy="26"/>
              </a:xfrm>
              <a:custGeom>
                <a:avLst/>
                <a:gdLst>
                  <a:gd name="T0" fmla="*/ 0 w 322"/>
                  <a:gd name="T1" fmla="*/ 9 h 26"/>
                  <a:gd name="T2" fmla="*/ 259 w 322"/>
                  <a:gd name="T3" fmla="*/ 25 h 26"/>
                  <a:gd name="T4" fmla="*/ 321 w 322"/>
                  <a:gd name="T5" fmla="*/ 10 h 26"/>
                  <a:gd name="T6" fmla="*/ 299 w 322"/>
                  <a:gd name="T7" fmla="*/ 8 h 26"/>
                  <a:gd name="T8" fmla="*/ 99 w 322"/>
                  <a:gd name="T9" fmla="*/ 0 h 26"/>
                  <a:gd name="T10" fmla="*/ 0 w 322"/>
                  <a:gd name="T11" fmla="*/ 9 h 26"/>
                  <a:gd name="T12" fmla="*/ 0 w 322"/>
                  <a:gd name="T13" fmla="*/ 0 h 26"/>
                  <a:gd name="T14" fmla="*/ 322 w 322"/>
                  <a:gd name="T15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T12" t="T13" r="T14" b="T15"/>
                <a:pathLst>
                  <a:path w="322" h="26">
                    <a:moveTo>
                      <a:pt x="0" y="9"/>
                    </a:moveTo>
                    <a:lnTo>
                      <a:pt x="259" y="25"/>
                    </a:lnTo>
                    <a:lnTo>
                      <a:pt x="321" y="10"/>
                    </a:lnTo>
                    <a:lnTo>
                      <a:pt x="299" y="8"/>
                    </a:lnTo>
                    <a:lnTo>
                      <a:pt x="99" y="0"/>
                    </a:lnTo>
                    <a:lnTo>
                      <a:pt x="0" y="9"/>
                    </a:lnTo>
                  </a:path>
                </a:pathLst>
              </a:custGeom>
              <a:solidFill>
                <a:srgbClr val="E0E0E0"/>
              </a:solidFill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6049" name="AutoShape 929"/>
              <p:cNvSpPr>
                <a:spLocks noChangeArrowheads="1"/>
              </p:cNvSpPr>
              <p:nvPr/>
            </p:nvSpPr>
            <p:spPr bwMode="auto">
              <a:xfrm>
                <a:off x="1673" y="3020"/>
                <a:ext cx="235" cy="17"/>
              </a:xfrm>
              <a:custGeom>
                <a:avLst/>
                <a:gdLst>
                  <a:gd name="T0" fmla="*/ 19 w 235"/>
                  <a:gd name="T1" fmla="*/ 0 h 17"/>
                  <a:gd name="T2" fmla="*/ 0 w 235"/>
                  <a:gd name="T3" fmla="*/ 6 h 17"/>
                  <a:gd name="T4" fmla="*/ 189 w 235"/>
                  <a:gd name="T5" fmla="*/ 16 h 17"/>
                  <a:gd name="T6" fmla="*/ 219 w 235"/>
                  <a:gd name="T7" fmla="*/ 8 h 17"/>
                  <a:gd name="T8" fmla="*/ 217 w 235"/>
                  <a:gd name="T9" fmla="*/ 8 h 17"/>
                  <a:gd name="T10" fmla="*/ 234 w 235"/>
                  <a:gd name="T11" fmla="*/ 4 h 17"/>
                  <a:gd name="T12" fmla="*/ 223 w 235"/>
                  <a:gd name="T13" fmla="*/ 3 h 17"/>
                  <a:gd name="T14" fmla="*/ 19 w 235"/>
                  <a:gd name="T15" fmla="*/ 0 h 17"/>
                  <a:gd name="T16" fmla="*/ 0 w 235"/>
                  <a:gd name="T17" fmla="*/ 0 h 17"/>
                  <a:gd name="T18" fmla="*/ 235 w 235"/>
                  <a:gd name="T19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35" h="17">
                    <a:moveTo>
                      <a:pt x="19" y="0"/>
                    </a:moveTo>
                    <a:lnTo>
                      <a:pt x="0" y="6"/>
                    </a:lnTo>
                    <a:lnTo>
                      <a:pt x="189" y="16"/>
                    </a:lnTo>
                    <a:lnTo>
                      <a:pt x="219" y="8"/>
                    </a:lnTo>
                    <a:lnTo>
                      <a:pt x="217" y="8"/>
                    </a:lnTo>
                    <a:lnTo>
                      <a:pt x="234" y="4"/>
                    </a:lnTo>
                    <a:lnTo>
                      <a:pt x="223" y="3"/>
                    </a:lnTo>
                    <a:lnTo>
                      <a:pt x="19" y="0"/>
                    </a:lnTo>
                  </a:path>
                </a:pathLst>
              </a:custGeom>
              <a:solidFill>
                <a:srgbClr val="606060"/>
              </a:solidFill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6050" name="Group 930"/>
            <p:cNvGrpSpPr>
              <a:grpSpLocks/>
            </p:cNvGrpSpPr>
            <p:nvPr/>
          </p:nvGrpSpPr>
          <p:grpSpPr bwMode="auto">
            <a:xfrm>
              <a:off x="1864" y="2850"/>
              <a:ext cx="58" cy="181"/>
              <a:chOff x="1864" y="2850"/>
              <a:chExt cx="58" cy="181"/>
            </a:xfrm>
          </p:grpSpPr>
          <p:grpSp>
            <p:nvGrpSpPr>
              <p:cNvPr id="6051" name="Group 931"/>
              <p:cNvGrpSpPr>
                <a:grpSpLocks/>
              </p:cNvGrpSpPr>
              <p:nvPr/>
            </p:nvGrpSpPr>
            <p:grpSpPr bwMode="auto">
              <a:xfrm>
                <a:off x="1887" y="2874"/>
                <a:ext cx="35" cy="150"/>
                <a:chOff x="1887" y="2874"/>
                <a:chExt cx="35" cy="150"/>
              </a:xfrm>
            </p:grpSpPr>
            <p:sp>
              <p:nvSpPr>
                <p:cNvPr id="6052" name="AutoShape 932"/>
                <p:cNvSpPr>
                  <a:spLocks noChangeArrowheads="1"/>
                </p:cNvSpPr>
                <p:nvPr/>
              </p:nvSpPr>
              <p:spPr bwMode="auto">
                <a:xfrm>
                  <a:off x="1887" y="2874"/>
                  <a:ext cx="33" cy="151"/>
                </a:xfrm>
                <a:custGeom>
                  <a:avLst/>
                  <a:gdLst>
                    <a:gd name="T0" fmla="*/ 3 w 33"/>
                    <a:gd name="T1" fmla="*/ 0 h 151"/>
                    <a:gd name="T2" fmla="*/ 32 w 33"/>
                    <a:gd name="T3" fmla="*/ 12 h 151"/>
                    <a:gd name="T4" fmla="*/ 29 w 33"/>
                    <a:gd name="T5" fmla="*/ 70 h 151"/>
                    <a:gd name="T6" fmla="*/ 26 w 33"/>
                    <a:gd name="T7" fmla="*/ 141 h 151"/>
                    <a:gd name="T8" fmla="*/ 0 w 33"/>
                    <a:gd name="T9" fmla="*/ 150 h 151"/>
                    <a:gd name="T10" fmla="*/ 3 w 33"/>
                    <a:gd name="T11" fmla="*/ 0 h 151"/>
                    <a:gd name="T12" fmla="*/ 0 w 33"/>
                    <a:gd name="T13" fmla="*/ 0 h 151"/>
                    <a:gd name="T14" fmla="*/ 33 w 33"/>
                    <a:gd name="T15" fmla="*/ 151 h 1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T12" t="T13" r="T14" b="T15"/>
                  <a:pathLst>
                    <a:path w="33" h="151">
                      <a:moveTo>
                        <a:pt x="3" y="0"/>
                      </a:moveTo>
                      <a:lnTo>
                        <a:pt x="32" y="12"/>
                      </a:lnTo>
                      <a:lnTo>
                        <a:pt x="29" y="70"/>
                      </a:lnTo>
                      <a:lnTo>
                        <a:pt x="26" y="141"/>
                      </a:lnTo>
                      <a:lnTo>
                        <a:pt x="0" y="150"/>
                      </a:lnTo>
                      <a:lnTo>
                        <a:pt x="3" y="0"/>
                      </a:lnTo>
                    </a:path>
                  </a:pathLst>
                </a:custGeom>
                <a:solidFill>
                  <a:srgbClr val="A0A0A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grpSp>
              <p:nvGrpSpPr>
                <p:cNvPr id="6053" name="Group 933"/>
                <p:cNvGrpSpPr>
                  <a:grpSpLocks/>
                </p:cNvGrpSpPr>
                <p:nvPr/>
              </p:nvGrpSpPr>
              <p:grpSpPr bwMode="auto">
                <a:xfrm>
                  <a:off x="1887" y="2880"/>
                  <a:ext cx="35" cy="130"/>
                  <a:chOff x="1887" y="2880"/>
                  <a:chExt cx="35" cy="130"/>
                </a:xfrm>
              </p:grpSpPr>
              <p:grpSp>
                <p:nvGrpSpPr>
                  <p:cNvPr id="6054" name="Group 934"/>
                  <p:cNvGrpSpPr>
                    <a:grpSpLocks/>
                  </p:cNvGrpSpPr>
                  <p:nvPr/>
                </p:nvGrpSpPr>
                <p:grpSpPr bwMode="auto">
                  <a:xfrm>
                    <a:off x="1887" y="2880"/>
                    <a:ext cx="35" cy="130"/>
                    <a:chOff x="1887" y="2880"/>
                    <a:chExt cx="35" cy="130"/>
                  </a:xfrm>
                </p:grpSpPr>
                <p:grpSp>
                  <p:nvGrpSpPr>
                    <p:cNvPr id="6055" name="Group 935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887" y="2880"/>
                      <a:ext cx="35" cy="77"/>
                      <a:chOff x="1887" y="2880"/>
                      <a:chExt cx="35" cy="77"/>
                    </a:xfrm>
                  </p:grpSpPr>
                  <p:grpSp>
                    <p:nvGrpSpPr>
                      <p:cNvPr id="6056" name="Group 936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890" y="2880"/>
                        <a:ext cx="32" cy="41"/>
                        <a:chOff x="1890" y="2880"/>
                        <a:chExt cx="32" cy="41"/>
                      </a:xfrm>
                    </p:grpSpPr>
                    <p:sp>
                      <p:nvSpPr>
                        <p:cNvPr id="6057" name="Line 93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891" y="2880"/>
                          <a:ext cx="32" cy="1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058" name="Line 93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891" y="2887"/>
                          <a:ext cx="32" cy="11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059" name="Line 93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891" y="2894"/>
                          <a:ext cx="32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060" name="Line 94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891" y="2901"/>
                          <a:ext cx="32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061" name="Line 94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890" y="2908"/>
                          <a:ext cx="3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062" name="Line 94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890" y="2914"/>
                          <a:ext cx="3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sp>
                    <p:nvSpPr>
                      <p:cNvPr id="6063" name="Line 943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887" y="2928"/>
                        <a:ext cx="33" cy="6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064" name="Line 944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887" y="2934"/>
                        <a:ext cx="33" cy="6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065" name="Line 945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887" y="2941"/>
                        <a:ext cx="33" cy="5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066" name="Line 946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887" y="2948"/>
                        <a:ext cx="32" cy="4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067" name="Line 947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888" y="2956"/>
                        <a:ext cx="31" cy="2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</p:grpSp>
                <p:grpSp>
                  <p:nvGrpSpPr>
                    <p:cNvPr id="6068" name="Group 94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887" y="2963"/>
                      <a:ext cx="31" cy="47"/>
                      <a:chOff x="1887" y="2963"/>
                      <a:chExt cx="31" cy="47"/>
                    </a:xfrm>
                  </p:grpSpPr>
                  <p:sp>
                    <p:nvSpPr>
                      <p:cNvPr id="6069" name="Line 949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888" y="2963"/>
                        <a:ext cx="31" cy="1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070" name="Line 950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888" y="2969"/>
                        <a:ext cx="31" cy="1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071" name="Line 951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888" y="2976"/>
                        <a:ext cx="31" cy="1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072" name="Line 952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1888" y="2982"/>
                        <a:ext cx="30" cy="3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073" name="Line 953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1888" y="2987"/>
                        <a:ext cx="30" cy="4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074" name="Line 954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1888" y="2994"/>
                        <a:ext cx="30" cy="4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075" name="Line 955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1887" y="2999"/>
                        <a:ext cx="30" cy="6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076" name="Line 956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1888" y="3006"/>
                        <a:ext cx="29" cy="6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</p:grpSp>
              </p:grpSp>
              <p:sp>
                <p:nvSpPr>
                  <p:cNvPr id="6077" name="Line 957"/>
                  <p:cNvSpPr>
                    <a:spLocks noChangeShapeType="1"/>
                  </p:cNvSpPr>
                  <p:nvPr/>
                </p:nvSpPr>
                <p:spPr bwMode="auto">
                  <a:xfrm>
                    <a:off x="1889" y="2921"/>
                    <a:ext cx="32" cy="7"/>
                  </a:xfrm>
                  <a:prstGeom prst="line">
                    <a:avLst/>
                  </a:prstGeom>
                  <a:noFill/>
                  <a:ln w="1260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</p:grpSp>
          </p:grpSp>
          <p:grpSp>
            <p:nvGrpSpPr>
              <p:cNvPr id="6078" name="Group 958"/>
              <p:cNvGrpSpPr>
                <a:grpSpLocks/>
              </p:cNvGrpSpPr>
              <p:nvPr/>
            </p:nvGrpSpPr>
            <p:grpSpPr bwMode="auto">
              <a:xfrm>
                <a:off x="1864" y="2850"/>
                <a:ext cx="34" cy="181"/>
                <a:chOff x="1864" y="2850"/>
                <a:chExt cx="34" cy="181"/>
              </a:xfrm>
            </p:grpSpPr>
            <p:sp>
              <p:nvSpPr>
                <p:cNvPr id="6079" name="AutoShape 959"/>
                <p:cNvSpPr>
                  <a:spLocks noChangeArrowheads="1"/>
                </p:cNvSpPr>
                <p:nvPr/>
              </p:nvSpPr>
              <p:spPr bwMode="auto">
                <a:xfrm>
                  <a:off x="1864" y="2850"/>
                  <a:ext cx="28" cy="182"/>
                </a:xfrm>
                <a:custGeom>
                  <a:avLst/>
                  <a:gdLst>
                    <a:gd name="T0" fmla="*/ 6 w 28"/>
                    <a:gd name="T1" fmla="*/ 0 h 182"/>
                    <a:gd name="T2" fmla="*/ 26 w 28"/>
                    <a:gd name="T3" fmla="*/ 9 h 182"/>
                    <a:gd name="T4" fmla="*/ 27 w 28"/>
                    <a:gd name="T5" fmla="*/ 12 h 182"/>
                    <a:gd name="T6" fmla="*/ 21 w 28"/>
                    <a:gd name="T7" fmla="*/ 174 h 182"/>
                    <a:gd name="T8" fmla="*/ 19 w 28"/>
                    <a:gd name="T9" fmla="*/ 176 h 182"/>
                    <a:gd name="T10" fmla="*/ 0 w 28"/>
                    <a:gd name="T11" fmla="*/ 181 h 182"/>
                    <a:gd name="T12" fmla="*/ 2 w 28"/>
                    <a:gd name="T13" fmla="*/ 178 h 182"/>
                    <a:gd name="T14" fmla="*/ 3 w 28"/>
                    <a:gd name="T15" fmla="*/ 176 h 182"/>
                    <a:gd name="T16" fmla="*/ 6 w 28"/>
                    <a:gd name="T17" fmla="*/ 0 h 182"/>
                    <a:gd name="T18" fmla="*/ 0 w 28"/>
                    <a:gd name="T19" fmla="*/ 0 h 182"/>
                    <a:gd name="T20" fmla="*/ 28 w 28"/>
                    <a:gd name="T21" fmla="*/ 182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T18" t="T19" r="T20" b="T21"/>
                  <a:pathLst>
                    <a:path w="28" h="182">
                      <a:moveTo>
                        <a:pt x="6" y="0"/>
                      </a:moveTo>
                      <a:lnTo>
                        <a:pt x="26" y="9"/>
                      </a:lnTo>
                      <a:lnTo>
                        <a:pt x="27" y="12"/>
                      </a:lnTo>
                      <a:lnTo>
                        <a:pt x="21" y="174"/>
                      </a:lnTo>
                      <a:lnTo>
                        <a:pt x="19" y="176"/>
                      </a:lnTo>
                      <a:lnTo>
                        <a:pt x="0" y="181"/>
                      </a:lnTo>
                      <a:lnTo>
                        <a:pt x="2" y="178"/>
                      </a:lnTo>
                      <a:lnTo>
                        <a:pt x="3" y="176"/>
                      </a:lnTo>
                      <a:lnTo>
                        <a:pt x="6" y="0"/>
                      </a:lnTo>
                    </a:path>
                  </a:pathLst>
                </a:custGeom>
                <a:solidFill>
                  <a:srgbClr val="C0C0C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6080" name="AutoShape 960"/>
                <p:cNvSpPr>
                  <a:spLocks noChangeArrowheads="1"/>
                </p:cNvSpPr>
                <p:nvPr/>
              </p:nvSpPr>
              <p:spPr bwMode="auto">
                <a:xfrm>
                  <a:off x="1891" y="2854"/>
                  <a:ext cx="8" cy="8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21600 w 21600"/>
                    <a:gd name="T9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T6" t="T7" r="T8" b="T9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  <p:grpSp>
          <p:nvGrpSpPr>
            <p:cNvPr id="6081" name="Group 961"/>
            <p:cNvGrpSpPr>
              <a:grpSpLocks/>
            </p:cNvGrpSpPr>
            <p:nvPr/>
          </p:nvGrpSpPr>
          <p:grpSpPr bwMode="auto">
            <a:xfrm>
              <a:off x="1876" y="3129"/>
              <a:ext cx="101" cy="40"/>
              <a:chOff x="1876" y="3129"/>
              <a:chExt cx="101" cy="40"/>
            </a:xfrm>
          </p:grpSpPr>
          <p:sp>
            <p:nvSpPr>
              <p:cNvPr id="6082" name="AutoShape 962"/>
              <p:cNvSpPr>
                <a:spLocks noChangeArrowheads="1"/>
              </p:cNvSpPr>
              <p:nvPr/>
            </p:nvSpPr>
            <p:spPr bwMode="auto">
              <a:xfrm>
                <a:off x="1876" y="3129"/>
                <a:ext cx="102" cy="27"/>
              </a:xfrm>
              <a:custGeom>
                <a:avLst/>
                <a:gdLst>
                  <a:gd name="T0" fmla="*/ 0 w 102"/>
                  <a:gd name="T1" fmla="*/ 0 h 27"/>
                  <a:gd name="T2" fmla="*/ 19 w 102"/>
                  <a:gd name="T3" fmla="*/ 2 h 27"/>
                  <a:gd name="T4" fmla="*/ 33 w 102"/>
                  <a:gd name="T5" fmla="*/ 2 h 27"/>
                  <a:gd name="T6" fmla="*/ 46 w 102"/>
                  <a:gd name="T7" fmla="*/ 3 h 27"/>
                  <a:gd name="T8" fmla="*/ 58 w 102"/>
                  <a:gd name="T9" fmla="*/ 5 h 27"/>
                  <a:gd name="T10" fmla="*/ 67 w 102"/>
                  <a:gd name="T11" fmla="*/ 6 h 27"/>
                  <a:gd name="T12" fmla="*/ 78 w 102"/>
                  <a:gd name="T13" fmla="*/ 8 h 27"/>
                  <a:gd name="T14" fmla="*/ 83 w 102"/>
                  <a:gd name="T15" fmla="*/ 9 h 27"/>
                  <a:gd name="T16" fmla="*/ 88 w 102"/>
                  <a:gd name="T17" fmla="*/ 10 h 27"/>
                  <a:gd name="T18" fmla="*/ 91 w 102"/>
                  <a:gd name="T19" fmla="*/ 10 h 27"/>
                  <a:gd name="T20" fmla="*/ 93 w 102"/>
                  <a:gd name="T21" fmla="*/ 11 h 27"/>
                  <a:gd name="T22" fmla="*/ 95 w 102"/>
                  <a:gd name="T23" fmla="*/ 12 h 27"/>
                  <a:gd name="T24" fmla="*/ 98 w 102"/>
                  <a:gd name="T25" fmla="*/ 13 h 27"/>
                  <a:gd name="T26" fmla="*/ 100 w 102"/>
                  <a:gd name="T27" fmla="*/ 14 h 27"/>
                  <a:gd name="T28" fmla="*/ 101 w 102"/>
                  <a:gd name="T29" fmla="*/ 16 h 27"/>
                  <a:gd name="T30" fmla="*/ 101 w 102"/>
                  <a:gd name="T31" fmla="*/ 17 h 27"/>
                  <a:gd name="T32" fmla="*/ 101 w 102"/>
                  <a:gd name="T33" fmla="*/ 18 h 27"/>
                  <a:gd name="T34" fmla="*/ 100 w 102"/>
                  <a:gd name="T35" fmla="*/ 20 h 27"/>
                  <a:gd name="T36" fmla="*/ 99 w 102"/>
                  <a:gd name="T37" fmla="*/ 21 h 27"/>
                  <a:gd name="T38" fmla="*/ 97 w 102"/>
                  <a:gd name="T39" fmla="*/ 23 h 27"/>
                  <a:gd name="T40" fmla="*/ 95 w 102"/>
                  <a:gd name="T41" fmla="*/ 24 h 27"/>
                  <a:gd name="T42" fmla="*/ 92 w 102"/>
                  <a:gd name="T43" fmla="*/ 25 h 27"/>
                  <a:gd name="T44" fmla="*/ 90 w 102"/>
                  <a:gd name="T45" fmla="*/ 25 h 27"/>
                  <a:gd name="T46" fmla="*/ 87 w 102"/>
                  <a:gd name="T47" fmla="*/ 26 h 27"/>
                  <a:gd name="T48" fmla="*/ 83 w 102"/>
                  <a:gd name="T49" fmla="*/ 26 h 27"/>
                  <a:gd name="T50" fmla="*/ 79 w 102"/>
                  <a:gd name="T51" fmla="*/ 26 h 27"/>
                  <a:gd name="T52" fmla="*/ 74 w 102"/>
                  <a:gd name="T53" fmla="*/ 25 h 27"/>
                  <a:gd name="T54" fmla="*/ 0 w 102"/>
                  <a:gd name="T55" fmla="*/ 0 h 27"/>
                  <a:gd name="T56" fmla="*/ 102 w 102"/>
                  <a:gd name="T57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T54" t="T55" r="T56" b="T57"/>
                <a:pathLst>
                  <a:path w="102" h="27">
                    <a:moveTo>
                      <a:pt x="0" y="0"/>
                    </a:moveTo>
                    <a:lnTo>
                      <a:pt x="19" y="2"/>
                    </a:lnTo>
                    <a:lnTo>
                      <a:pt x="33" y="2"/>
                    </a:lnTo>
                    <a:lnTo>
                      <a:pt x="46" y="3"/>
                    </a:lnTo>
                    <a:lnTo>
                      <a:pt x="58" y="5"/>
                    </a:lnTo>
                    <a:lnTo>
                      <a:pt x="67" y="6"/>
                    </a:lnTo>
                    <a:lnTo>
                      <a:pt x="78" y="8"/>
                    </a:lnTo>
                    <a:lnTo>
                      <a:pt x="83" y="9"/>
                    </a:lnTo>
                    <a:lnTo>
                      <a:pt x="88" y="10"/>
                    </a:lnTo>
                    <a:lnTo>
                      <a:pt x="91" y="10"/>
                    </a:lnTo>
                    <a:lnTo>
                      <a:pt x="93" y="11"/>
                    </a:lnTo>
                    <a:lnTo>
                      <a:pt x="95" y="12"/>
                    </a:lnTo>
                    <a:lnTo>
                      <a:pt x="98" y="13"/>
                    </a:lnTo>
                    <a:lnTo>
                      <a:pt x="100" y="14"/>
                    </a:lnTo>
                    <a:lnTo>
                      <a:pt x="101" y="16"/>
                    </a:lnTo>
                    <a:lnTo>
                      <a:pt x="101" y="17"/>
                    </a:lnTo>
                    <a:lnTo>
                      <a:pt x="101" y="18"/>
                    </a:lnTo>
                    <a:lnTo>
                      <a:pt x="100" y="20"/>
                    </a:lnTo>
                    <a:lnTo>
                      <a:pt x="99" y="21"/>
                    </a:lnTo>
                    <a:lnTo>
                      <a:pt x="97" y="23"/>
                    </a:lnTo>
                    <a:lnTo>
                      <a:pt x="95" y="24"/>
                    </a:lnTo>
                    <a:lnTo>
                      <a:pt x="92" y="25"/>
                    </a:lnTo>
                    <a:lnTo>
                      <a:pt x="90" y="25"/>
                    </a:lnTo>
                    <a:lnTo>
                      <a:pt x="87" y="26"/>
                    </a:lnTo>
                    <a:lnTo>
                      <a:pt x="83" y="26"/>
                    </a:lnTo>
                    <a:lnTo>
                      <a:pt x="79" y="26"/>
                    </a:lnTo>
                    <a:lnTo>
                      <a:pt x="74" y="25"/>
                    </a:lnTo>
                  </a:path>
                </a:pathLst>
              </a:custGeom>
              <a:noFill/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6083" name="Group 963"/>
              <p:cNvGrpSpPr>
                <a:grpSpLocks/>
              </p:cNvGrpSpPr>
              <p:nvPr/>
            </p:nvGrpSpPr>
            <p:grpSpPr bwMode="auto">
              <a:xfrm>
                <a:off x="1880" y="3143"/>
                <a:ext cx="70" cy="26"/>
                <a:chOff x="1880" y="3143"/>
                <a:chExt cx="70" cy="26"/>
              </a:xfrm>
            </p:grpSpPr>
            <p:grpSp>
              <p:nvGrpSpPr>
                <p:cNvPr id="6084" name="Group 964"/>
                <p:cNvGrpSpPr>
                  <a:grpSpLocks/>
                </p:cNvGrpSpPr>
                <p:nvPr/>
              </p:nvGrpSpPr>
              <p:grpSpPr bwMode="auto">
                <a:xfrm>
                  <a:off x="1880" y="3143"/>
                  <a:ext cx="67" cy="26"/>
                  <a:chOff x="1880" y="3143"/>
                  <a:chExt cx="67" cy="26"/>
                </a:xfrm>
              </p:grpSpPr>
              <p:sp>
                <p:nvSpPr>
                  <p:cNvPr id="6085" name="AutoShape 965"/>
                  <p:cNvSpPr>
                    <a:spLocks noChangeArrowheads="1"/>
                  </p:cNvSpPr>
                  <p:nvPr/>
                </p:nvSpPr>
                <p:spPr bwMode="auto">
                  <a:xfrm>
                    <a:off x="1880" y="3143"/>
                    <a:ext cx="40" cy="17"/>
                  </a:xfrm>
                  <a:custGeom>
                    <a:avLst/>
                    <a:gdLst>
                      <a:gd name="T0" fmla="*/ 0 w 40"/>
                      <a:gd name="T1" fmla="*/ 9 h 17"/>
                      <a:gd name="T2" fmla="*/ 11 w 40"/>
                      <a:gd name="T3" fmla="*/ 0 h 17"/>
                      <a:gd name="T4" fmla="*/ 39 w 40"/>
                      <a:gd name="T5" fmla="*/ 5 h 17"/>
                      <a:gd name="T6" fmla="*/ 28 w 40"/>
                      <a:gd name="T7" fmla="*/ 16 h 17"/>
                      <a:gd name="T8" fmla="*/ 0 w 40"/>
                      <a:gd name="T9" fmla="*/ 9 h 17"/>
                      <a:gd name="T10" fmla="*/ 0 w 40"/>
                      <a:gd name="T11" fmla="*/ 0 h 17"/>
                      <a:gd name="T12" fmla="*/ 40 w 40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40" h="17">
                        <a:moveTo>
                          <a:pt x="0" y="9"/>
                        </a:moveTo>
                        <a:lnTo>
                          <a:pt x="11" y="0"/>
                        </a:lnTo>
                        <a:lnTo>
                          <a:pt x="39" y="5"/>
                        </a:lnTo>
                        <a:lnTo>
                          <a:pt x="28" y="16"/>
                        </a:lnTo>
                        <a:lnTo>
                          <a:pt x="0" y="9"/>
                        </a:lnTo>
                      </a:path>
                    </a:pathLst>
                  </a:custGeom>
                  <a:solidFill>
                    <a:srgbClr val="E0E0E0"/>
                  </a:solidFill>
                  <a:ln w="12600">
                    <a:solidFill>
                      <a:srgbClr val="91919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6086" name="AutoShape 966"/>
                  <p:cNvSpPr>
                    <a:spLocks noChangeArrowheads="1"/>
                  </p:cNvSpPr>
                  <p:nvPr/>
                </p:nvSpPr>
                <p:spPr bwMode="auto">
                  <a:xfrm>
                    <a:off x="1881" y="3153"/>
                    <a:ext cx="27" cy="17"/>
                  </a:xfrm>
                  <a:custGeom>
                    <a:avLst/>
                    <a:gdLst>
                      <a:gd name="T0" fmla="*/ 0 w 27"/>
                      <a:gd name="T1" fmla="*/ 0 h 17"/>
                      <a:gd name="T2" fmla="*/ 0 w 27"/>
                      <a:gd name="T3" fmla="*/ 8 h 17"/>
                      <a:gd name="T4" fmla="*/ 26 w 27"/>
                      <a:gd name="T5" fmla="*/ 16 h 17"/>
                      <a:gd name="T6" fmla="*/ 26 w 27"/>
                      <a:gd name="T7" fmla="*/ 6 h 17"/>
                      <a:gd name="T8" fmla="*/ 0 w 27"/>
                      <a:gd name="T9" fmla="*/ 0 h 17"/>
                      <a:gd name="T10" fmla="*/ 0 w 27"/>
                      <a:gd name="T11" fmla="*/ 0 h 17"/>
                      <a:gd name="T12" fmla="*/ 27 w 27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27" h="17">
                        <a:moveTo>
                          <a:pt x="0" y="0"/>
                        </a:moveTo>
                        <a:lnTo>
                          <a:pt x="0" y="8"/>
                        </a:lnTo>
                        <a:lnTo>
                          <a:pt x="26" y="16"/>
                        </a:lnTo>
                        <a:lnTo>
                          <a:pt x="26" y="6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91919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6087" name="AutoShape 967"/>
                  <p:cNvSpPr>
                    <a:spLocks noChangeArrowheads="1"/>
                  </p:cNvSpPr>
                  <p:nvPr/>
                </p:nvSpPr>
                <p:spPr bwMode="auto">
                  <a:xfrm>
                    <a:off x="1912" y="3148"/>
                    <a:ext cx="36" cy="18"/>
                  </a:xfrm>
                  <a:custGeom>
                    <a:avLst/>
                    <a:gdLst>
                      <a:gd name="T0" fmla="*/ 0 w 36"/>
                      <a:gd name="T1" fmla="*/ 9 h 18"/>
                      <a:gd name="T2" fmla="*/ 11 w 36"/>
                      <a:gd name="T3" fmla="*/ 0 h 18"/>
                      <a:gd name="T4" fmla="*/ 35 w 36"/>
                      <a:gd name="T5" fmla="*/ 3 h 18"/>
                      <a:gd name="T6" fmla="*/ 35 w 36"/>
                      <a:gd name="T7" fmla="*/ 9 h 18"/>
                      <a:gd name="T8" fmla="*/ 0 w 36"/>
                      <a:gd name="T9" fmla="*/ 17 h 18"/>
                      <a:gd name="T10" fmla="*/ 0 w 36"/>
                      <a:gd name="T11" fmla="*/ 9 h 18"/>
                      <a:gd name="T12" fmla="*/ 0 w 36"/>
                      <a:gd name="T13" fmla="*/ 0 h 18"/>
                      <a:gd name="T14" fmla="*/ 36 w 36"/>
                      <a:gd name="T15" fmla="*/ 18 h 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T12" t="T13" r="T14" b="T15"/>
                    <a:pathLst>
                      <a:path w="36" h="18">
                        <a:moveTo>
                          <a:pt x="0" y="9"/>
                        </a:moveTo>
                        <a:lnTo>
                          <a:pt x="11" y="0"/>
                        </a:lnTo>
                        <a:lnTo>
                          <a:pt x="35" y="3"/>
                        </a:lnTo>
                        <a:lnTo>
                          <a:pt x="35" y="9"/>
                        </a:lnTo>
                        <a:lnTo>
                          <a:pt x="0" y="17"/>
                        </a:lnTo>
                        <a:lnTo>
                          <a:pt x="0" y="9"/>
                        </a:lnTo>
                      </a:path>
                    </a:pathLst>
                  </a:custGeom>
                  <a:solidFill>
                    <a:srgbClr val="A0A0A0"/>
                  </a:solidFill>
                  <a:ln w="12600">
                    <a:solidFill>
                      <a:srgbClr val="91919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6088" name="AutoShape 968"/>
                  <p:cNvSpPr>
                    <a:spLocks noChangeArrowheads="1"/>
                  </p:cNvSpPr>
                  <p:nvPr/>
                </p:nvSpPr>
                <p:spPr bwMode="auto">
                  <a:xfrm>
                    <a:off x="1892" y="3143"/>
                    <a:ext cx="56" cy="17"/>
                  </a:xfrm>
                  <a:custGeom>
                    <a:avLst/>
                    <a:gdLst>
                      <a:gd name="T0" fmla="*/ 0 w 56"/>
                      <a:gd name="T1" fmla="*/ 0 h 17"/>
                      <a:gd name="T2" fmla="*/ 28 w 56"/>
                      <a:gd name="T3" fmla="*/ 4 h 17"/>
                      <a:gd name="T4" fmla="*/ 55 w 56"/>
                      <a:gd name="T5" fmla="*/ 16 h 17"/>
                      <a:gd name="T6" fmla="*/ 30 w 56"/>
                      <a:gd name="T7" fmla="*/ 12 h 17"/>
                      <a:gd name="T8" fmla="*/ 0 w 56"/>
                      <a:gd name="T9" fmla="*/ 0 h 17"/>
                      <a:gd name="T10" fmla="*/ 0 w 56"/>
                      <a:gd name="T11" fmla="*/ 0 h 17"/>
                      <a:gd name="T12" fmla="*/ 56 w 56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56" h="17">
                        <a:moveTo>
                          <a:pt x="0" y="0"/>
                        </a:moveTo>
                        <a:lnTo>
                          <a:pt x="28" y="4"/>
                        </a:lnTo>
                        <a:lnTo>
                          <a:pt x="55" y="16"/>
                        </a:lnTo>
                        <a:lnTo>
                          <a:pt x="30" y="12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91919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grpSp>
              <p:nvGrpSpPr>
                <p:cNvPr id="6089" name="Group 969"/>
                <p:cNvGrpSpPr>
                  <a:grpSpLocks/>
                </p:cNvGrpSpPr>
                <p:nvPr/>
              </p:nvGrpSpPr>
              <p:grpSpPr bwMode="auto">
                <a:xfrm>
                  <a:off x="1881" y="3151"/>
                  <a:ext cx="69" cy="10"/>
                  <a:chOff x="1881" y="3151"/>
                  <a:chExt cx="69" cy="10"/>
                </a:xfrm>
              </p:grpSpPr>
              <p:sp>
                <p:nvSpPr>
                  <p:cNvPr id="6090" name="Line 970"/>
                  <p:cNvSpPr>
                    <a:spLocks noChangeShapeType="1"/>
                  </p:cNvSpPr>
                  <p:nvPr/>
                </p:nvSpPr>
                <p:spPr bwMode="auto">
                  <a:xfrm>
                    <a:off x="1881" y="3155"/>
                    <a:ext cx="31" cy="7"/>
                  </a:xfrm>
                  <a:prstGeom prst="line">
                    <a:avLst/>
                  </a:prstGeom>
                  <a:noFill/>
                  <a:ln w="12600">
                    <a:solidFill>
                      <a:srgbClr val="91919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  <p:sp>
                <p:nvSpPr>
                  <p:cNvPr id="6091" name="Line 97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912" y="3150"/>
                    <a:ext cx="13" cy="13"/>
                  </a:xfrm>
                  <a:prstGeom prst="line">
                    <a:avLst/>
                  </a:prstGeom>
                  <a:noFill/>
                  <a:ln w="12600">
                    <a:solidFill>
                      <a:srgbClr val="91919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  <p:sp>
                <p:nvSpPr>
                  <p:cNvPr id="6092" name="Line 972"/>
                  <p:cNvSpPr>
                    <a:spLocks noChangeShapeType="1"/>
                  </p:cNvSpPr>
                  <p:nvPr/>
                </p:nvSpPr>
                <p:spPr bwMode="auto">
                  <a:xfrm>
                    <a:off x="1926" y="3151"/>
                    <a:ext cx="25" cy="1"/>
                  </a:xfrm>
                  <a:prstGeom prst="line">
                    <a:avLst/>
                  </a:prstGeom>
                  <a:noFill/>
                  <a:ln w="12600">
                    <a:solidFill>
                      <a:srgbClr val="91919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</p:grpSp>
          </p:grpSp>
        </p:grpSp>
        <p:sp>
          <p:nvSpPr>
            <p:cNvPr id="6093" name="AutoShape 973"/>
            <p:cNvSpPr>
              <a:spLocks noChangeArrowheads="1"/>
            </p:cNvSpPr>
            <p:nvPr/>
          </p:nvSpPr>
          <p:spPr bwMode="auto">
            <a:xfrm>
              <a:off x="1862" y="3079"/>
              <a:ext cx="58" cy="53"/>
            </a:xfrm>
            <a:custGeom>
              <a:avLst/>
              <a:gdLst>
                <a:gd name="T0" fmla="*/ 0 w 58"/>
                <a:gd name="T1" fmla="*/ 26 h 53"/>
                <a:gd name="T2" fmla="*/ 57 w 58"/>
                <a:gd name="T3" fmla="*/ 0 h 53"/>
                <a:gd name="T4" fmla="*/ 57 w 58"/>
                <a:gd name="T5" fmla="*/ 21 h 53"/>
                <a:gd name="T6" fmla="*/ 0 w 58"/>
                <a:gd name="T7" fmla="*/ 52 h 53"/>
                <a:gd name="T8" fmla="*/ 0 w 58"/>
                <a:gd name="T9" fmla="*/ 26 h 53"/>
                <a:gd name="T10" fmla="*/ 0 w 58"/>
                <a:gd name="T11" fmla="*/ 0 h 53"/>
                <a:gd name="T12" fmla="*/ 58 w 58"/>
                <a:gd name="T1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58" h="53">
                  <a:moveTo>
                    <a:pt x="0" y="26"/>
                  </a:moveTo>
                  <a:lnTo>
                    <a:pt x="57" y="0"/>
                  </a:lnTo>
                  <a:lnTo>
                    <a:pt x="57" y="21"/>
                  </a:lnTo>
                  <a:lnTo>
                    <a:pt x="0" y="52"/>
                  </a:lnTo>
                  <a:lnTo>
                    <a:pt x="0" y="26"/>
                  </a:lnTo>
                </a:path>
              </a:pathLst>
            </a:custGeom>
            <a:solidFill>
              <a:srgbClr val="606060"/>
            </a:solidFill>
            <a:ln w="12600">
              <a:solidFill>
                <a:srgbClr val="91919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094" name="AutoShape 974"/>
            <p:cNvSpPr>
              <a:spLocks noChangeArrowheads="1"/>
            </p:cNvSpPr>
            <p:nvPr/>
          </p:nvSpPr>
          <p:spPr bwMode="auto">
            <a:xfrm>
              <a:off x="1862" y="3026"/>
              <a:ext cx="58" cy="81"/>
            </a:xfrm>
            <a:custGeom>
              <a:avLst/>
              <a:gdLst>
                <a:gd name="T0" fmla="*/ 0 w 58"/>
                <a:gd name="T1" fmla="*/ 17 h 81"/>
                <a:gd name="T2" fmla="*/ 57 w 58"/>
                <a:gd name="T3" fmla="*/ 0 h 81"/>
                <a:gd name="T4" fmla="*/ 57 w 58"/>
                <a:gd name="T5" fmla="*/ 53 h 81"/>
                <a:gd name="T6" fmla="*/ 0 w 58"/>
                <a:gd name="T7" fmla="*/ 80 h 81"/>
                <a:gd name="T8" fmla="*/ 0 w 58"/>
                <a:gd name="T9" fmla="*/ 17 h 81"/>
                <a:gd name="T10" fmla="*/ 0 w 58"/>
                <a:gd name="T11" fmla="*/ 0 h 81"/>
                <a:gd name="T12" fmla="*/ 58 w 58"/>
                <a:gd name="T13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58" h="81">
                  <a:moveTo>
                    <a:pt x="0" y="17"/>
                  </a:moveTo>
                  <a:lnTo>
                    <a:pt x="57" y="0"/>
                  </a:lnTo>
                  <a:lnTo>
                    <a:pt x="57" y="53"/>
                  </a:lnTo>
                  <a:lnTo>
                    <a:pt x="0" y="80"/>
                  </a:lnTo>
                  <a:lnTo>
                    <a:pt x="0" y="17"/>
                  </a:lnTo>
                </a:path>
              </a:pathLst>
            </a:custGeom>
            <a:solidFill>
              <a:srgbClr val="C0C0C0"/>
            </a:solidFill>
            <a:ln w="12600">
              <a:solidFill>
                <a:srgbClr val="91919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095" name="AutoShape 975"/>
            <p:cNvSpPr>
              <a:spLocks noChangeArrowheads="1"/>
            </p:cNvSpPr>
            <p:nvPr/>
          </p:nvSpPr>
          <p:spPr bwMode="auto">
            <a:xfrm>
              <a:off x="1690" y="2876"/>
              <a:ext cx="153" cy="125"/>
            </a:xfrm>
            <a:custGeom>
              <a:avLst/>
              <a:gdLst>
                <a:gd name="T0" fmla="*/ 6 w 153"/>
                <a:gd name="T1" fmla="*/ 0 h 125"/>
                <a:gd name="T2" fmla="*/ 152 w 153"/>
                <a:gd name="T3" fmla="*/ 0 h 125"/>
                <a:gd name="T4" fmla="*/ 146 w 153"/>
                <a:gd name="T5" fmla="*/ 124 h 125"/>
                <a:gd name="T6" fmla="*/ 0 w 153"/>
                <a:gd name="T7" fmla="*/ 117 h 125"/>
                <a:gd name="T8" fmla="*/ 6 w 153"/>
                <a:gd name="T9" fmla="*/ 0 h 125"/>
                <a:gd name="T10" fmla="*/ 0 w 153"/>
                <a:gd name="T11" fmla="*/ 0 h 125"/>
                <a:gd name="T12" fmla="*/ 153 w 153"/>
                <a:gd name="T13" fmla="*/ 125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53" h="125">
                  <a:moveTo>
                    <a:pt x="6" y="0"/>
                  </a:moveTo>
                  <a:lnTo>
                    <a:pt x="152" y="0"/>
                  </a:lnTo>
                  <a:lnTo>
                    <a:pt x="146" y="124"/>
                  </a:lnTo>
                  <a:lnTo>
                    <a:pt x="0" y="117"/>
                  </a:lnTo>
                  <a:lnTo>
                    <a:pt x="6" y="0"/>
                  </a:lnTo>
                </a:path>
              </a:pathLst>
            </a:custGeom>
            <a:solidFill>
              <a:srgbClr val="C0C0C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096" name="AutoShape 976"/>
            <p:cNvSpPr>
              <a:spLocks noChangeArrowheads="1"/>
            </p:cNvSpPr>
            <p:nvPr/>
          </p:nvSpPr>
          <p:spPr bwMode="auto">
            <a:xfrm>
              <a:off x="1589" y="3091"/>
              <a:ext cx="287" cy="56"/>
            </a:xfrm>
            <a:custGeom>
              <a:avLst/>
              <a:gdLst>
                <a:gd name="T0" fmla="*/ 46 w 287"/>
                <a:gd name="T1" fmla="*/ 0 h 56"/>
                <a:gd name="T2" fmla="*/ 286 w 287"/>
                <a:gd name="T3" fmla="*/ 22 h 56"/>
                <a:gd name="T4" fmla="*/ 269 w 287"/>
                <a:gd name="T5" fmla="*/ 42 h 56"/>
                <a:gd name="T6" fmla="*/ 253 w 287"/>
                <a:gd name="T7" fmla="*/ 55 h 56"/>
                <a:gd name="T8" fmla="*/ 0 w 287"/>
                <a:gd name="T9" fmla="*/ 28 h 56"/>
                <a:gd name="T10" fmla="*/ 19 w 287"/>
                <a:gd name="T11" fmla="*/ 20 h 56"/>
                <a:gd name="T12" fmla="*/ 46 w 287"/>
                <a:gd name="T13" fmla="*/ 0 h 56"/>
                <a:gd name="T14" fmla="*/ 0 w 287"/>
                <a:gd name="T15" fmla="*/ 0 h 56"/>
                <a:gd name="T16" fmla="*/ 287 w 287"/>
                <a:gd name="T1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287" h="56">
                  <a:moveTo>
                    <a:pt x="46" y="0"/>
                  </a:moveTo>
                  <a:lnTo>
                    <a:pt x="286" y="22"/>
                  </a:lnTo>
                  <a:lnTo>
                    <a:pt x="269" y="42"/>
                  </a:lnTo>
                  <a:lnTo>
                    <a:pt x="253" y="55"/>
                  </a:lnTo>
                  <a:lnTo>
                    <a:pt x="0" y="28"/>
                  </a:lnTo>
                  <a:lnTo>
                    <a:pt x="19" y="20"/>
                  </a:lnTo>
                  <a:lnTo>
                    <a:pt x="46" y="0"/>
                  </a:lnTo>
                </a:path>
              </a:pathLst>
            </a:custGeom>
            <a:solidFill>
              <a:srgbClr val="E0E0E0"/>
            </a:solidFill>
            <a:ln w="12600">
              <a:solidFill>
                <a:srgbClr val="91919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6097" name="Group 977"/>
            <p:cNvGrpSpPr>
              <a:grpSpLocks/>
            </p:cNvGrpSpPr>
            <p:nvPr/>
          </p:nvGrpSpPr>
          <p:grpSpPr bwMode="auto">
            <a:xfrm>
              <a:off x="1862" y="3031"/>
              <a:ext cx="61" cy="73"/>
              <a:chOff x="1862" y="3031"/>
              <a:chExt cx="61" cy="73"/>
            </a:xfrm>
          </p:grpSpPr>
          <p:sp>
            <p:nvSpPr>
              <p:cNvPr id="6098" name="Line 978"/>
              <p:cNvSpPr>
                <a:spLocks noChangeShapeType="1"/>
              </p:cNvSpPr>
              <p:nvPr/>
            </p:nvSpPr>
            <p:spPr bwMode="auto">
              <a:xfrm flipV="1">
                <a:off x="1862" y="3051"/>
                <a:ext cx="62" cy="25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099" name="Line 979"/>
              <p:cNvSpPr>
                <a:spLocks noChangeShapeType="1"/>
              </p:cNvSpPr>
              <p:nvPr/>
            </p:nvSpPr>
            <p:spPr bwMode="auto">
              <a:xfrm flipV="1">
                <a:off x="1872" y="3058"/>
                <a:ext cx="51" cy="22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100" name="Line 980"/>
              <p:cNvSpPr>
                <a:spLocks noChangeShapeType="1"/>
              </p:cNvSpPr>
              <p:nvPr/>
            </p:nvSpPr>
            <p:spPr bwMode="auto">
              <a:xfrm flipV="1">
                <a:off x="1872" y="3064"/>
                <a:ext cx="51" cy="23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101" name="Line 981"/>
              <p:cNvSpPr>
                <a:spLocks noChangeShapeType="1"/>
              </p:cNvSpPr>
              <p:nvPr/>
            </p:nvSpPr>
            <p:spPr bwMode="auto">
              <a:xfrm flipV="1">
                <a:off x="1872" y="3070"/>
                <a:ext cx="52" cy="23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102" name="Line 982"/>
              <p:cNvSpPr>
                <a:spLocks noChangeShapeType="1"/>
              </p:cNvSpPr>
              <p:nvPr/>
            </p:nvSpPr>
            <p:spPr bwMode="auto">
              <a:xfrm flipV="1">
                <a:off x="1872" y="3076"/>
                <a:ext cx="52" cy="24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103" name="Line 983"/>
              <p:cNvSpPr>
                <a:spLocks noChangeShapeType="1"/>
              </p:cNvSpPr>
              <p:nvPr/>
            </p:nvSpPr>
            <p:spPr bwMode="auto">
              <a:xfrm flipV="1">
                <a:off x="1872" y="3045"/>
                <a:ext cx="51" cy="19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104" name="Line 984"/>
              <p:cNvSpPr>
                <a:spLocks noChangeShapeType="1"/>
              </p:cNvSpPr>
              <p:nvPr/>
            </p:nvSpPr>
            <p:spPr bwMode="auto">
              <a:xfrm flipV="1">
                <a:off x="1872" y="3038"/>
                <a:ext cx="51" cy="18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105" name="Line 985"/>
              <p:cNvSpPr>
                <a:spLocks noChangeShapeType="1"/>
              </p:cNvSpPr>
              <p:nvPr/>
            </p:nvSpPr>
            <p:spPr bwMode="auto">
              <a:xfrm flipV="1">
                <a:off x="1872" y="3030"/>
                <a:ext cx="51" cy="18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106" name="Line 986"/>
              <p:cNvSpPr>
                <a:spLocks noChangeShapeType="1"/>
              </p:cNvSpPr>
              <p:nvPr/>
            </p:nvSpPr>
            <p:spPr bwMode="auto">
              <a:xfrm>
                <a:off x="1872" y="3042"/>
                <a:ext cx="1" cy="63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6107" name="Group 987"/>
            <p:cNvGrpSpPr>
              <a:grpSpLocks/>
            </p:cNvGrpSpPr>
            <p:nvPr/>
          </p:nvGrpSpPr>
          <p:grpSpPr bwMode="auto">
            <a:xfrm>
              <a:off x="1665" y="2845"/>
              <a:ext cx="209" cy="190"/>
              <a:chOff x="1665" y="2845"/>
              <a:chExt cx="209" cy="190"/>
            </a:xfrm>
          </p:grpSpPr>
          <p:grpSp>
            <p:nvGrpSpPr>
              <p:cNvPr id="6108" name="Group 988"/>
              <p:cNvGrpSpPr>
                <a:grpSpLocks/>
              </p:cNvGrpSpPr>
              <p:nvPr/>
            </p:nvGrpSpPr>
            <p:grpSpPr bwMode="auto">
              <a:xfrm>
                <a:off x="1665" y="2845"/>
                <a:ext cx="209" cy="186"/>
                <a:chOff x="1665" y="2845"/>
                <a:chExt cx="209" cy="186"/>
              </a:xfrm>
            </p:grpSpPr>
            <p:grpSp>
              <p:nvGrpSpPr>
                <p:cNvPr id="6109" name="Group 989"/>
                <p:cNvGrpSpPr>
                  <a:grpSpLocks/>
                </p:cNvGrpSpPr>
                <p:nvPr/>
              </p:nvGrpSpPr>
              <p:grpSpPr bwMode="auto">
                <a:xfrm>
                  <a:off x="1665" y="2845"/>
                  <a:ext cx="209" cy="186"/>
                  <a:chOff x="1665" y="2845"/>
                  <a:chExt cx="209" cy="186"/>
                </a:xfrm>
              </p:grpSpPr>
              <p:sp>
                <p:nvSpPr>
                  <p:cNvPr id="6110" name="AutoShape 990"/>
                  <p:cNvSpPr>
                    <a:spLocks noChangeArrowheads="1"/>
                  </p:cNvSpPr>
                  <p:nvPr/>
                </p:nvSpPr>
                <p:spPr bwMode="auto">
                  <a:xfrm>
                    <a:off x="1670" y="2846"/>
                    <a:ext cx="201" cy="186"/>
                  </a:xfrm>
                  <a:custGeom>
                    <a:avLst/>
                    <a:gdLst>
                      <a:gd name="T0" fmla="*/ 16 w 201"/>
                      <a:gd name="T1" fmla="*/ 3 h 186"/>
                      <a:gd name="T2" fmla="*/ 33 w 201"/>
                      <a:gd name="T3" fmla="*/ 2 h 186"/>
                      <a:gd name="T4" fmla="*/ 56 w 201"/>
                      <a:gd name="T5" fmla="*/ 1 h 186"/>
                      <a:gd name="T6" fmla="*/ 80 w 201"/>
                      <a:gd name="T7" fmla="*/ 0 h 186"/>
                      <a:gd name="T8" fmla="*/ 109 w 201"/>
                      <a:gd name="T9" fmla="*/ 0 h 186"/>
                      <a:gd name="T10" fmla="*/ 129 w 201"/>
                      <a:gd name="T11" fmla="*/ 1 h 186"/>
                      <a:gd name="T12" fmla="*/ 159 w 201"/>
                      <a:gd name="T13" fmla="*/ 2 h 186"/>
                      <a:gd name="T14" fmla="*/ 189 w 201"/>
                      <a:gd name="T15" fmla="*/ 3 h 186"/>
                      <a:gd name="T16" fmla="*/ 196 w 201"/>
                      <a:gd name="T17" fmla="*/ 4 h 186"/>
                      <a:gd name="T18" fmla="*/ 198 w 201"/>
                      <a:gd name="T19" fmla="*/ 4 h 186"/>
                      <a:gd name="T20" fmla="*/ 199 w 201"/>
                      <a:gd name="T21" fmla="*/ 5 h 186"/>
                      <a:gd name="T22" fmla="*/ 200 w 201"/>
                      <a:gd name="T23" fmla="*/ 6 h 186"/>
                      <a:gd name="T24" fmla="*/ 200 w 201"/>
                      <a:gd name="T25" fmla="*/ 8 h 186"/>
                      <a:gd name="T26" fmla="*/ 192 w 201"/>
                      <a:gd name="T27" fmla="*/ 182 h 186"/>
                      <a:gd name="T28" fmla="*/ 191 w 201"/>
                      <a:gd name="T29" fmla="*/ 184 h 186"/>
                      <a:gd name="T30" fmla="*/ 189 w 201"/>
                      <a:gd name="T31" fmla="*/ 185 h 186"/>
                      <a:gd name="T32" fmla="*/ 124 w 201"/>
                      <a:gd name="T33" fmla="*/ 181 h 186"/>
                      <a:gd name="T34" fmla="*/ 61 w 201"/>
                      <a:gd name="T35" fmla="*/ 176 h 186"/>
                      <a:gd name="T36" fmla="*/ 3 w 201"/>
                      <a:gd name="T37" fmla="*/ 172 h 186"/>
                      <a:gd name="T38" fmla="*/ 0 w 201"/>
                      <a:gd name="T39" fmla="*/ 168 h 186"/>
                      <a:gd name="T40" fmla="*/ 9 w 201"/>
                      <a:gd name="T41" fmla="*/ 9 h 186"/>
                      <a:gd name="T42" fmla="*/ 16 w 201"/>
                      <a:gd name="T43" fmla="*/ 3 h 186"/>
                      <a:gd name="T44" fmla="*/ 0 w 201"/>
                      <a:gd name="T45" fmla="*/ 0 h 186"/>
                      <a:gd name="T46" fmla="*/ 201 w 201"/>
                      <a:gd name="T47" fmla="*/ 186 h 18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</a:cxnLst>
                    <a:rect l="T44" t="T45" r="T46" b="T47"/>
                    <a:pathLst>
                      <a:path w="201" h="186">
                        <a:moveTo>
                          <a:pt x="16" y="3"/>
                        </a:moveTo>
                        <a:lnTo>
                          <a:pt x="33" y="2"/>
                        </a:lnTo>
                        <a:lnTo>
                          <a:pt x="56" y="1"/>
                        </a:lnTo>
                        <a:lnTo>
                          <a:pt x="80" y="0"/>
                        </a:lnTo>
                        <a:lnTo>
                          <a:pt x="109" y="0"/>
                        </a:lnTo>
                        <a:lnTo>
                          <a:pt x="129" y="1"/>
                        </a:lnTo>
                        <a:lnTo>
                          <a:pt x="159" y="2"/>
                        </a:lnTo>
                        <a:lnTo>
                          <a:pt x="189" y="3"/>
                        </a:lnTo>
                        <a:lnTo>
                          <a:pt x="196" y="4"/>
                        </a:lnTo>
                        <a:lnTo>
                          <a:pt x="198" y="4"/>
                        </a:lnTo>
                        <a:lnTo>
                          <a:pt x="199" y="5"/>
                        </a:lnTo>
                        <a:lnTo>
                          <a:pt x="200" y="6"/>
                        </a:lnTo>
                        <a:lnTo>
                          <a:pt x="200" y="8"/>
                        </a:lnTo>
                        <a:lnTo>
                          <a:pt x="192" y="182"/>
                        </a:lnTo>
                        <a:lnTo>
                          <a:pt x="191" y="184"/>
                        </a:lnTo>
                        <a:lnTo>
                          <a:pt x="189" y="185"/>
                        </a:lnTo>
                        <a:lnTo>
                          <a:pt x="124" y="181"/>
                        </a:lnTo>
                        <a:lnTo>
                          <a:pt x="61" y="176"/>
                        </a:lnTo>
                        <a:lnTo>
                          <a:pt x="3" y="172"/>
                        </a:lnTo>
                        <a:lnTo>
                          <a:pt x="0" y="168"/>
                        </a:lnTo>
                        <a:lnTo>
                          <a:pt x="9" y="9"/>
                        </a:lnTo>
                        <a:lnTo>
                          <a:pt x="16" y="3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6111" name="AutoShape 991"/>
                  <p:cNvSpPr>
                    <a:spLocks noChangeArrowheads="1"/>
                  </p:cNvSpPr>
                  <p:nvPr/>
                </p:nvSpPr>
                <p:spPr bwMode="auto">
                  <a:xfrm>
                    <a:off x="1867" y="2845"/>
                    <a:ext cx="8" cy="8"/>
                  </a:xfrm>
                  <a:custGeom>
                    <a:avLst/>
                    <a:gdLst>
                      <a:gd name="T0" fmla="*/ 0 w 21600"/>
                      <a:gd name="T1" fmla="*/ 0 h 21433"/>
                      <a:gd name="T2" fmla="*/ 0 w 21600"/>
                      <a:gd name="T3" fmla="*/ 0 h 21433"/>
                      <a:gd name="T4" fmla="*/ 0 w 21600"/>
                      <a:gd name="T5" fmla="*/ 0 h 21433"/>
                      <a:gd name="T6" fmla="*/ 0 w 21600"/>
                      <a:gd name="T7" fmla="*/ 0 h 21433"/>
                      <a:gd name="T8" fmla="*/ 21600 w 21600"/>
                      <a:gd name="T9" fmla="*/ 21433 h 2143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T6" t="T7" r="T8" b="T9"/>
                    <a:pathLst>
                      <a:path w="21600" h="21433" fill="none" extrusionOk="0">
                        <a:moveTo>
                          <a:pt x="2679" y="-1"/>
                        </a:moveTo>
                        <a:cubicBezTo>
                          <a:pt x="13488" y="1350"/>
                          <a:pt x="21600" y="10539"/>
                          <a:pt x="21600" y="21433"/>
                        </a:cubicBezTo>
                      </a:path>
                      <a:path w="21600" h="21433" stroke="0" extrusionOk="0">
                        <a:moveTo>
                          <a:pt x="2679" y="-1"/>
                        </a:moveTo>
                        <a:cubicBezTo>
                          <a:pt x="13488" y="1350"/>
                          <a:pt x="21600" y="10539"/>
                          <a:pt x="21600" y="21433"/>
                        </a:cubicBezTo>
                        <a:lnTo>
                          <a:pt x="0" y="21433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6112" name="AutoShape 992"/>
                  <p:cNvSpPr>
                    <a:spLocks noChangeArrowheads="1"/>
                  </p:cNvSpPr>
                  <p:nvPr/>
                </p:nvSpPr>
                <p:spPr bwMode="auto">
                  <a:xfrm>
                    <a:off x="1679" y="2848"/>
                    <a:ext cx="8" cy="8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21600 w 21600"/>
                      <a:gd name="T9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T6" t="T7" r="T8" b="T9"/>
                    <a:pathLst>
                      <a:path w="21600" h="21600" fill="none" extrusionOk="0">
                        <a:moveTo>
                          <a:pt x="0" y="21600"/>
                        </a:moveTo>
                        <a:cubicBezTo>
                          <a:pt x="0" y="9670"/>
                          <a:pt x="9670" y="0"/>
                          <a:pt x="21599" y="0"/>
                        </a:cubicBezTo>
                      </a:path>
                      <a:path w="21600" h="21600" stroke="0" extrusionOk="0">
                        <a:moveTo>
                          <a:pt x="0" y="21600"/>
                        </a:moveTo>
                        <a:cubicBezTo>
                          <a:pt x="0" y="9670"/>
                          <a:pt x="9670" y="0"/>
                          <a:pt x="21599" y="0"/>
                        </a:cubicBezTo>
                        <a:lnTo>
                          <a:pt x="21600" y="21600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6113" name="AutoShape 993"/>
                  <p:cNvSpPr>
                    <a:spLocks noChangeArrowheads="1"/>
                  </p:cNvSpPr>
                  <p:nvPr/>
                </p:nvSpPr>
                <p:spPr bwMode="auto">
                  <a:xfrm>
                    <a:off x="1665" y="3015"/>
                    <a:ext cx="8" cy="8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21600 w 21600"/>
                      <a:gd name="T9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T6" t="T7" r="T8" b="T9"/>
                    <a:pathLst>
                      <a:path w="21600" h="21600" fill="none" extrusionOk="0">
                        <a:moveTo>
                          <a:pt x="21600" y="21600"/>
                        </a:moveTo>
                        <a:cubicBezTo>
                          <a:pt x="9670" y="21600"/>
                          <a:pt x="0" y="11929"/>
                          <a:pt x="0" y="0"/>
                        </a:cubicBezTo>
                      </a:path>
                      <a:path w="21600" h="21600" stroke="0" extrusionOk="0">
                        <a:moveTo>
                          <a:pt x="21600" y="21600"/>
                        </a:moveTo>
                        <a:cubicBezTo>
                          <a:pt x="9670" y="21600"/>
                          <a:pt x="0" y="11929"/>
                          <a:pt x="0" y="0"/>
                        </a:cubicBezTo>
                        <a:lnTo>
                          <a:pt x="21600" y="0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grpSp>
              <p:nvGrpSpPr>
                <p:cNvPr id="6114" name="Group 994"/>
                <p:cNvGrpSpPr>
                  <a:grpSpLocks/>
                </p:cNvGrpSpPr>
                <p:nvPr/>
              </p:nvGrpSpPr>
              <p:grpSpPr bwMode="auto">
                <a:xfrm>
                  <a:off x="1691" y="2873"/>
                  <a:ext cx="162" cy="137"/>
                  <a:chOff x="1691" y="2873"/>
                  <a:chExt cx="162" cy="137"/>
                </a:xfrm>
              </p:grpSpPr>
              <p:grpSp>
                <p:nvGrpSpPr>
                  <p:cNvPr id="6115" name="Group 995"/>
                  <p:cNvGrpSpPr>
                    <a:grpSpLocks/>
                  </p:cNvGrpSpPr>
                  <p:nvPr/>
                </p:nvGrpSpPr>
                <p:grpSpPr bwMode="auto">
                  <a:xfrm>
                    <a:off x="1691" y="2873"/>
                    <a:ext cx="162" cy="137"/>
                    <a:chOff x="1691" y="2873"/>
                    <a:chExt cx="162" cy="137"/>
                  </a:xfrm>
                </p:grpSpPr>
                <p:sp>
                  <p:nvSpPr>
                    <p:cNvPr id="6116" name="AutoShape 99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697" y="2873"/>
                      <a:ext cx="146" cy="17"/>
                    </a:xfrm>
                    <a:custGeom>
                      <a:avLst/>
                      <a:gdLst>
                        <a:gd name="T0" fmla="*/ 0 w 146"/>
                        <a:gd name="T1" fmla="*/ 16 h 17"/>
                        <a:gd name="T2" fmla="*/ 145 w 146"/>
                        <a:gd name="T3" fmla="*/ 16 h 17"/>
                        <a:gd name="T4" fmla="*/ 142 w 146"/>
                        <a:gd name="T5" fmla="*/ 0 h 17"/>
                        <a:gd name="T6" fmla="*/ 3 w 146"/>
                        <a:gd name="T7" fmla="*/ 0 h 17"/>
                        <a:gd name="T8" fmla="*/ 0 w 146"/>
                        <a:gd name="T9" fmla="*/ 16 h 17"/>
                        <a:gd name="T10" fmla="*/ 0 w 146"/>
                        <a:gd name="T11" fmla="*/ 0 h 17"/>
                        <a:gd name="T12" fmla="*/ 146 w 146"/>
                        <a:gd name="T13" fmla="*/ 17 h 1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46" h="17">
                          <a:moveTo>
                            <a:pt x="0" y="16"/>
                          </a:moveTo>
                          <a:lnTo>
                            <a:pt x="145" y="16"/>
                          </a:lnTo>
                          <a:lnTo>
                            <a:pt x="142" y="0"/>
                          </a:lnTo>
                          <a:lnTo>
                            <a:pt x="3" y="0"/>
                          </a:lnTo>
                          <a:lnTo>
                            <a:pt x="0" y="16"/>
                          </a:lnTo>
                        </a:path>
                      </a:pathLst>
                    </a:custGeom>
                    <a:solidFill>
                      <a:srgbClr val="C0C0C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6117" name="AutoShape 99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837" y="2876"/>
                      <a:ext cx="17" cy="125"/>
                    </a:xfrm>
                    <a:custGeom>
                      <a:avLst/>
                      <a:gdLst>
                        <a:gd name="T0" fmla="*/ 9 w 17"/>
                        <a:gd name="T1" fmla="*/ 2 h 125"/>
                        <a:gd name="T2" fmla="*/ 16 w 17"/>
                        <a:gd name="T3" fmla="*/ 0 h 125"/>
                        <a:gd name="T4" fmla="*/ 9 w 17"/>
                        <a:gd name="T5" fmla="*/ 67 h 125"/>
                        <a:gd name="T6" fmla="*/ 6 w 17"/>
                        <a:gd name="T7" fmla="*/ 124 h 125"/>
                        <a:gd name="T8" fmla="*/ 0 w 17"/>
                        <a:gd name="T9" fmla="*/ 120 h 125"/>
                        <a:gd name="T10" fmla="*/ 9 w 17"/>
                        <a:gd name="T11" fmla="*/ 2 h 125"/>
                        <a:gd name="T12" fmla="*/ 0 w 17"/>
                        <a:gd name="T13" fmla="*/ 0 h 125"/>
                        <a:gd name="T14" fmla="*/ 17 w 17"/>
                        <a:gd name="T15" fmla="*/ 125 h 12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T12" t="T13" r="T14" b="T15"/>
                      <a:pathLst>
                        <a:path w="17" h="125">
                          <a:moveTo>
                            <a:pt x="9" y="2"/>
                          </a:moveTo>
                          <a:lnTo>
                            <a:pt x="16" y="0"/>
                          </a:lnTo>
                          <a:lnTo>
                            <a:pt x="9" y="67"/>
                          </a:lnTo>
                          <a:lnTo>
                            <a:pt x="6" y="124"/>
                          </a:lnTo>
                          <a:lnTo>
                            <a:pt x="0" y="120"/>
                          </a:lnTo>
                          <a:lnTo>
                            <a:pt x="9" y="2"/>
                          </a:lnTo>
                        </a:path>
                      </a:pathLst>
                    </a:custGeom>
                    <a:solidFill>
                      <a:srgbClr val="919191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6118" name="AutoShape 99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691" y="2994"/>
                      <a:ext cx="145" cy="17"/>
                    </a:xfrm>
                    <a:custGeom>
                      <a:avLst/>
                      <a:gdLst>
                        <a:gd name="T0" fmla="*/ 3 w 145"/>
                        <a:gd name="T1" fmla="*/ 0 h 17"/>
                        <a:gd name="T2" fmla="*/ 0 w 145"/>
                        <a:gd name="T3" fmla="*/ 5 h 17"/>
                        <a:gd name="T4" fmla="*/ 144 w 145"/>
                        <a:gd name="T5" fmla="*/ 16 h 17"/>
                        <a:gd name="T6" fmla="*/ 141 w 145"/>
                        <a:gd name="T7" fmla="*/ 10 h 17"/>
                        <a:gd name="T8" fmla="*/ 3 w 145"/>
                        <a:gd name="T9" fmla="*/ 0 h 17"/>
                        <a:gd name="T10" fmla="*/ 0 w 145"/>
                        <a:gd name="T11" fmla="*/ 0 h 17"/>
                        <a:gd name="T12" fmla="*/ 145 w 145"/>
                        <a:gd name="T13" fmla="*/ 17 h 1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45" h="17">
                          <a:moveTo>
                            <a:pt x="3" y="0"/>
                          </a:moveTo>
                          <a:lnTo>
                            <a:pt x="0" y="5"/>
                          </a:lnTo>
                          <a:lnTo>
                            <a:pt x="144" y="16"/>
                          </a:lnTo>
                          <a:lnTo>
                            <a:pt x="141" y="10"/>
                          </a:lnTo>
                          <a:lnTo>
                            <a:pt x="3" y="0"/>
                          </a:lnTo>
                        </a:path>
                      </a:pathLst>
                    </a:custGeom>
                    <a:solidFill>
                      <a:srgbClr val="E0E0E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6119" name="AutoShape 99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691" y="2876"/>
                      <a:ext cx="17" cy="117"/>
                    </a:xfrm>
                    <a:custGeom>
                      <a:avLst/>
                      <a:gdLst>
                        <a:gd name="T0" fmla="*/ 12 w 17"/>
                        <a:gd name="T1" fmla="*/ 0 h 117"/>
                        <a:gd name="T2" fmla="*/ 16 w 17"/>
                        <a:gd name="T3" fmla="*/ 2 h 117"/>
                        <a:gd name="T4" fmla="*/ 4 w 17"/>
                        <a:gd name="T5" fmla="*/ 113 h 117"/>
                        <a:gd name="T6" fmla="*/ 0 w 17"/>
                        <a:gd name="T7" fmla="*/ 116 h 117"/>
                        <a:gd name="T8" fmla="*/ 12 w 17"/>
                        <a:gd name="T9" fmla="*/ 0 h 117"/>
                        <a:gd name="T10" fmla="*/ 0 w 17"/>
                        <a:gd name="T11" fmla="*/ 0 h 117"/>
                        <a:gd name="T12" fmla="*/ 17 w 17"/>
                        <a:gd name="T13" fmla="*/ 117 h 11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7" h="117">
                          <a:moveTo>
                            <a:pt x="12" y="0"/>
                          </a:moveTo>
                          <a:lnTo>
                            <a:pt x="16" y="2"/>
                          </a:lnTo>
                          <a:lnTo>
                            <a:pt x="4" y="113"/>
                          </a:lnTo>
                          <a:lnTo>
                            <a:pt x="0" y="116"/>
                          </a:lnTo>
                          <a:lnTo>
                            <a:pt x="12" y="0"/>
                          </a:lnTo>
                        </a:path>
                      </a:pathLst>
                    </a:custGeom>
                    <a:solidFill>
                      <a:srgbClr val="C0C0C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6120" name="Group 1000"/>
                  <p:cNvGrpSpPr>
                    <a:grpSpLocks/>
                  </p:cNvGrpSpPr>
                  <p:nvPr/>
                </p:nvGrpSpPr>
                <p:grpSpPr bwMode="auto">
                  <a:xfrm>
                    <a:off x="1694" y="2878"/>
                    <a:ext cx="145" cy="118"/>
                    <a:chOff x="1694" y="2878"/>
                    <a:chExt cx="145" cy="118"/>
                  </a:xfrm>
                </p:grpSpPr>
                <p:sp>
                  <p:nvSpPr>
                    <p:cNvPr id="6121" name="AutoShape 100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694" y="2878"/>
                      <a:ext cx="146" cy="119"/>
                    </a:xfrm>
                    <a:custGeom>
                      <a:avLst/>
                      <a:gdLst>
                        <a:gd name="T0" fmla="*/ 5 w 146"/>
                        <a:gd name="T1" fmla="*/ 0 h 119"/>
                        <a:gd name="T2" fmla="*/ 145 w 146"/>
                        <a:gd name="T3" fmla="*/ 0 h 119"/>
                        <a:gd name="T4" fmla="*/ 139 w 146"/>
                        <a:gd name="T5" fmla="*/ 118 h 119"/>
                        <a:gd name="T6" fmla="*/ 0 w 146"/>
                        <a:gd name="T7" fmla="*/ 111 h 119"/>
                        <a:gd name="T8" fmla="*/ 5 w 146"/>
                        <a:gd name="T9" fmla="*/ 0 h 119"/>
                        <a:gd name="T10" fmla="*/ 0 w 146"/>
                        <a:gd name="T11" fmla="*/ 0 h 119"/>
                        <a:gd name="T12" fmla="*/ 146 w 146"/>
                        <a:gd name="T13" fmla="*/ 119 h 11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46" h="119">
                          <a:moveTo>
                            <a:pt x="5" y="0"/>
                          </a:moveTo>
                          <a:lnTo>
                            <a:pt x="145" y="0"/>
                          </a:lnTo>
                          <a:lnTo>
                            <a:pt x="139" y="118"/>
                          </a:lnTo>
                          <a:lnTo>
                            <a:pt x="0" y="111"/>
                          </a:lnTo>
                          <a:lnTo>
                            <a:pt x="5" y="0"/>
                          </a:lnTo>
                        </a:path>
                      </a:pathLst>
                    </a:custGeom>
                    <a:solidFill>
                      <a:srgbClr val="00000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6122" name="AutoShape 100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699" y="2883"/>
                      <a:ext cx="136" cy="110"/>
                    </a:xfrm>
                    <a:custGeom>
                      <a:avLst/>
                      <a:gdLst>
                        <a:gd name="T0" fmla="*/ 5 w 136"/>
                        <a:gd name="T1" fmla="*/ 1 h 110"/>
                        <a:gd name="T2" fmla="*/ 135 w 136"/>
                        <a:gd name="T3" fmla="*/ 0 h 110"/>
                        <a:gd name="T4" fmla="*/ 129 w 136"/>
                        <a:gd name="T5" fmla="*/ 109 h 110"/>
                        <a:gd name="T6" fmla="*/ 0 w 136"/>
                        <a:gd name="T7" fmla="*/ 104 h 110"/>
                        <a:gd name="T8" fmla="*/ 5 w 136"/>
                        <a:gd name="T9" fmla="*/ 1 h 110"/>
                        <a:gd name="T10" fmla="*/ 0 w 136"/>
                        <a:gd name="T11" fmla="*/ 0 h 110"/>
                        <a:gd name="T12" fmla="*/ 136 w 136"/>
                        <a:gd name="T13" fmla="*/ 110 h 11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36" h="110">
                          <a:moveTo>
                            <a:pt x="5" y="1"/>
                          </a:moveTo>
                          <a:lnTo>
                            <a:pt x="135" y="0"/>
                          </a:lnTo>
                          <a:lnTo>
                            <a:pt x="129" y="109"/>
                          </a:lnTo>
                          <a:lnTo>
                            <a:pt x="0" y="104"/>
                          </a:lnTo>
                          <a:lnTo>
                            <a:pt x="5" y="1"/>
                          </a:lnTo>
                        </a:path>
                      </a:pathLst>
                    </a:custGeom>
                    <a:solidFill>
                      <a:srgbClr val="C0C0C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6123" name="AutoShape 100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02" y="2890"/>
                      <a:ext cx="127" cy="98"/>
                    </a:xfrm>
                    <a:custGeom>
                      <a:avLst/>
                      <a:gdLst>
                        <a:gd name="T0" fmla="*/ 5 w 127"/>
                        <a:gd name="T1" fmla="*/ 0 h 98"/>
                        <a:gd name="T2" fmla="*/ 126 w 127"/>
                        <a:gd name="T3" fmla="*/ 0 h 98"/>
                        <a:gd name="T4" fmla="*/ 121 w 127"/>
                        <a:gd name="T5" fmla="*/ 97 h 98"/>
                        <a:gd name="T6" fmla="*/ 0 w 127"/>
                        <a:gd name="T7" fmla="*/ 92 h 98"/>
                        <a:gd name="T8" fmla="*/ 5 w 127"/>
                        <a:gd name="T9" fmla="*/ 0 h 98"/>
                        <a:gd name="T10" fmla="*/ 0 w 127"/>
                        <a:gd name="T11" fmla="*/ 0 h 98"/>
                        <a:gd name="T12" fmla="*/ 127 w 127"/>
                        <a:gd name="T13" fmla="*/ 98 h 9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27" h="98">
                          <a:moveTo>
                            <a:pt x="5" y="0"/>
                          </a:moveTo>
                          <a:lnTo>
                            <a:pt x="126" y="0"/>
                          </a:lnTo>
                          <a:lnTo>
                            <a:pt x="121" y="97"/>
                          </a:lnTo>
                          <a:lnTo>
                            <a:pt x="0" y="92"/>
                          </a:lnTo>
                          <a:lnTo>
                            <a:pt x="5" y="0"/>
                          </a:lnTo>
                        </a:path>
                      </a:pathLst>
                    </a:custGeom>
                    <a:solidFill>
                      <a:srgbClr val="0000FF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</p:grpSp>
          </p:grpSp>
          <p:sp>
            <p:nvSpPr>
              <p:cNvPr id="6124" name="AutoShape 1004"/>
              <p:cNvSpPr>
                <a:spLocks noChangeArrowheads="1"/>
              </p:cNvSpPr>
              <p:nvPr/>
            </p:nvSpPr>
            <p:spPr bwMode="auto">
              <a:xfrm>
                <a:off x="1834" y="3019"/>
                <a:ext cx="17" cy="17"/>
              </a:xfrm>
              <a:custGeom>
                <a:avLst/>
                <a:gdLst>
                  <a:gd name="T0" fmla="*/ 0 w 17"/>
                  <a:gd name="T1" fmla="*/ 16 h 17"/>
                  <a:gd name="T2" fmla="*/ 16 w 17"/>
                  <a:gd name="T3" fmla="*/ 16 h 17"/>
                  <a:gd name="T4" fmla="*/ 16 w 17"/>
                  <a:gd name="T5" fmla="*/ 0 h 17"/>
                  <a:gd name="T6" fmla="*/ 0 w 17"/>
                  <a:gd name="T7" fmla="*/ 0 h 17"/>
                  <a:gd name="T8" fmla="*/ 0 w 17"/>
                  <a:gd name="T9" fmla="*/ 16 h 17"/>
                  <a:gd name="T10" fmla="*/ 0 w 17"/>
                  <a:gd name="T11" fmla="*/ 0 h 17"/>
                  <a:gd name="T12" fmla="*/ 17 w 17"/>
                  <a:gd name="T1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17" h="17">
                    <a:moveTo>
                      <a:pt x="0" y="16"/>
                    </a:moveTo>
                    <a:lnTo>
                      <a:pt x="16" y="16"/>
                    </a:lnTo>
                    <a:lnTo>
                      <a:pt x="16" y="0"/>
                    </a:lnTo>
                    <a:lnTo>
                      <a:pt x="0" y="0"/>
                    </a:lnTo>
                    <a:lnTo>
                      <a:pt x="0" y="16"/>
                    </a:lnTo>
                  </a:path>
                </a:pathLst>
              </a:custGeom>
              <a:solidFill>
                <a:srgbClr val="008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6125" name="Group 1005"/>
            <p:cNvGrpSpPr>
              <a:grpSpLocks/>
            </p:cNvGrpSpPr>
            <p:nvPr/>
          </p:nvGrpSpPr>
          <p:grpSpPr bwMode="auto">
            <a:xfrm>
              <a:off x="1590" y="3095"/>
              <a:ext cx="288" cy="61"/>
              <a:chOff x="1590" y="3095"/>
              <a:chExt cx="288" cy="61"/>
            </a:xfrm>
          </p:grpSpPr>
          <p:sp>
            <p:nvSpPr>
              <p:cNvPr id="6126" name="AutoShape 1006"/>
              <p:cNvSpPr>
                <a:spLocks noChangeArrowheads="1"/>
              </p:cNvSpPr>
              <p:nvPr/>
            </p:nvSpPr>
            <p:spPr bwMode="auto">
              <a:xfrm>
                <a:off x="1789" y="3115"/>
                <a:ext cx="66" cy="25"/>
              </a:xfrm>
              <a:custGeom>
                <a:avLst/>
                <a:gdLst>
                  <a:gd name="T0" fmla="*/ 25 w 66"/>
                  <a:gd name="T1" fmla="*/ 0 h 25"/>
                  <a:gd name="T2" fmla="*/ 10 w 66"/>
                  <a:gd name="T3" fmla="*/ 14 h 25"/>
                  <a:gd name="T4" fmla="*/ 0 w 66"/>
                  <a:gd name="T5" fmla="*/ 20 h 25"/>
                  <a:gd name="T6" fmla="*/ 43 w 66"/>
                  <a:gd name="T7" fmla="*/ 24 h 25"/>
                  <a:gd name="T8" fmla="*/ 53 w 66"/>
                  <a:gd name="T9" fmla="*/ 17 h 25"/>
                  <a:gd name="T10" fmla="*/ 65 w 66"/>
                  <a:gd name="T11" fmla="*/ 3 h 25"/>
                  <a:gd name="T12" fmla="*/ 25 w 66"/>
                  <a:gd name="T13" fmla="*/ 0 h 25"/>
                  <a:gd name="T14" fmla="*/ 0 w 66"/>
                  <a:gd name="T15" fmla="*/ 0 h 25"/>
                  <a:gd name="T16" fmla="*/ 66 w 66"/>
                  <a:gd name="T17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T14" t="T15" r="T16" b="T17"/>
                <a:pathLst>
                  <a:path w="66" h="25">
                    <a:moveTo>
                      <a:pt x="25" y="0"/>
                    </a:moveTo>
                    <a:lnTo>
                      <a:pt x="10" y="14"/>
                    </a:lnTo>
                    <a:lnTo>
                      <a:pt x="0" y="20"/>
                    </a:lnTo>
                    <a:lnTo>
                      <a:pt x="43" y="24"/>
                    </a:lnTo>
                    <a:lnTo>
                      <a:pt x="53" y="17"/>
                    </a:lnTo>
                    <a:lnTo>
                      <a:pt x="65" y="3"/>
                    </a:lnTo>
                    <a:lnTo>
                      <a:pt x="25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B2B2B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6127" name="Group 1007"/>
              <p:cNvGrpSpPr>
                <a:grpSpLocks/>
              </p:cNvGrpSpPr>
              <p:nvPr/>
            </p:nvGrpSpPr>
            <p:grpSpPr bwMode="auto">
              <a:xfrm>
                <a:off x="1590" y="3095"/>
                <a:ext cx="288" cy="61"/>
                <a:chOff x="1590" y="3095"/>
                <a:chExt cx="288" cy="61"/>
              </a:xfrm>
            </p:grpSpPr>
            <p:sp>
              <p:nvSpPr>
                <p:cNvPr id="6128" name="AutoShape 1008"/>
                <p:cNvSpPr>
                  <a:spLocks noChangeArrowheads="1"/>
                </p:cNvSpPr>
                <p:nvPr/>
              </p:nvSpPr>
              <p:spPr bwMode="auto">
                <a:xfrm>
                  <a:off x="1590" y="3121"/>
                  <a:ext cx="252" cy="36"/>
                </a:xfrm>
                <a:custGeom>
                  <a:avLst/>
                  <a:gdLst>
                    <a:gd name="T0" fmla="*/ 0 w 252"/>
                    <a:gd name="T1" fmla="*/ 0 h 36"/>
                    <a:gd name="T2" fmla="*/ 0 w 252"/>
                    <a:gd name="T3" fmla="*/ 9 h 36"/>
                    <a:gd name="T4" fmla="*/ 251 w 252"/>
                    <a:gd name="T5" fmla="*/ 35 h 36"/>
                    <a:gd name="T6" fmla="*/ 251 w 252"/>
                    <a:gd name="T7" fmla="*/ 26 h 36"/>
                    <a:gd name="T8" fmla="*/ 0 w 252"/>
                    <a:gd name="T9" fmla="*/ 0 h 36"/>
                    <a:gd name="T10" fmla="*/ 0 w 252"/>
                    <a:gd name="T11" fmla="*/ 0 h 36"/>
                    <a:gd name="T12" fmla="*/ 252 w 252"/>
                    <a:gd name="T13" fmla="*/ 36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T10" t="T11" r="T12" b="T13"/>
                  <a:pathLst>
                    <a:path w="252" h="36">
                      <a:moveTo>
                        <a:pt x="0" y="0"/>
                      </a:moveTo>
                      <a:lnTo>
                        <a:pt x="0" y="9"/>
                      </a:lnTo>
                      <a:lnTo>
                        <a:pt x="251" y="35"/>
                      </a:lnTo>
                      <a:lnTo>
                        <a:pt x="251" y="26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C0C0C0"/>
                </a:solidFill>
                <a:ln w="12600">
                  <a:solidFill>
                    <a:srgbClr val="B2B2B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6129" name="AutoShape 1009"/>
                <p:cNvSpPr>
                  <a:spLocks noChangeArrowheads="1"/>
                </p:cNvSpPr>
                <p:nvPr/>
              </p:nvSpPr>
              <p:spPr bwMode="auto">
                <a:xfrm>
                  <a:off x="1846" y="3115"/>
                  <a:ext cx="30" cy="42"/>
                </a:xfrm>
                <a:custGeom>
                  <a:avLst/>
                  <a:gdLst>
                    <a:gd name="T0" fmla="*/ 0 w 30"/>
                    <a:gd name="T1" fmla="*/ 32 h 42"/>
                    <a:gd name="T2" fmla="*/ 0 w 30"/>
                    <a:gd name="T3" fmla="*/ 41 h 42"/>
                    <a:gd name="T4" fmla="*/ 12 w 30"/>
                    <a:gd name="T5" fmla="*/ 32 h 42"/>
                    <a:gd name="T6" fmla="*/ 18 w 30"/>
                    <a:gd name="T7" fmla="*/ 26 h 42"/>
                    <a:gd name="T8" fmla="*/ 29 w 30"/>
                    <a:gd name="T9" fmla="*/ 12 h 42"/>
                    <a:gd name="T10" fmla="*/ 29 w 30"/>
                    <a:gd name="T11" fmla="*/ 0 h 42"/>
                    <a:gd name="T12" fmla="*/ 15 w 30"/>
                    <a:gd name="T13" fmla="*/ 19 h 42"/>
                    <a:gd name="T14" fmla="*/ 0 w 30"/>
                    <a:gd name="T15" fmla="*/ 32 h 42"/>
                    <a:gd name="T16" fmla="*/ 0 w 30"/>
                    <a:gd name="T17" fmla="*/ 0 h 42"/>
                    <a:gd name="T18" fmla="*/ 30 w 30"/>
                    <a:gd name="T19" fmla="*/ 42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30" h="42">
                      <a:moveTo>
                        <a:pt x="0" y="32"/>
                      </a:moveTo>
                      <a:lnTo>
                        <a:pt x="0" y="41"/>
                      </a:lnTo>
                      <a:lnTo>
                        <a:pt x="12" y="32"/>
                      </a:lnTo>
                      <a:lnTo>
                        <a:pt x="18" y="26"/>
                      </a:lnTo>
                      <a:lnTo>
                        <a:pt x="29" y="12"/>
                      </a:lnTo>
                      <a:lnTo>
                        <a:pt x="29" y="0"/>
                      </a:lnTo>
                      <a:lnTo>
                        <a:pt x="15" y="19"/>
                      </a:lnTo>
                      <a:lnTo>
                        <a:pt x="0" y="32"/>
                      </a:lnTo>
                    </a:path>
                  </a:pathLst>
                </a:custGeom>
                <a:solidFill>
                  <a:srgbClr val="606060"/>
                </a:solidFill>
                <a:ln w="12600">
                  <a:solidFill>
                    <a:srgbClr val="B2B2B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6130" name="Line 1010"/>
                <p:cNvSpPr>
                  <a:spLocks noChangeShapeType="1"/>
                </p:cNvSpPr>
                <p:nvPr/>
              </p:nvSpPr>
              <p:spPr bwMode="auto">
                <a:xfrm>
                  <a:off x="1590" y="3124"/>
                  <a:ext cx="256" cy="29"/>
                </a:xfrm>
                <a:prstGeom prst="line">
                  <a:avLst/>
                </a:prstGeom>
                <a:noFill/>
                <a:ln w="12600">
                  <a:solidFill>
                    <a:srgbClr val="B2B2B2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grpSp>
              <p:nvGrpSpPr>
                <p:cNvPr id="6131" name="Group 1011"/>
                <p:cNvGrpSpPr>
                  <a:grpSpLocks/>
                </p:cNvGrpSpPr>
                <p:nvPr/>
              </p:nvGrpSpPr>
              <p:grpSpPr bwMode="auto">
                <a:xfrm>
                  <a:off x="1606" y="3095"/>
                  <a:ext cx="246" cy="48"/>
                  <a:chOff x="1606" y="3095"/>
                  <a:chExt cx="246" cy="48"/>
                </a:xfrm>
              </p:grpSpPr>
              <p:sp>
                <p:nvSpPr>
                  <p:cNvPr id="6132" name="AutoShape 1012"/>
                  <p:cNvSpPr>
                    <a:spLocks noChangeArrowheads="1"/>
                  </p:cNvSpPr>
                  <p:nvPr/>
                </p:nvSpPr>
                <p:spPr bwMode="auto">
                  <a:xfrm>
                    <a:off x="1606" y="3097"/>
                    <a:ext cx="186" cy="35"/>
                  </a:xfrm>
                  <a:custGeom>
                    <a:avLst/>
                    <a:gdLst>
                      <a:gd name="T0" fmla="*/ 31 w 186"/>
                      <a:gd name="T1" fmla="*/ 0 h 35"/>
                      <a:gd name="T2" fmla="*/ 9 w 186"/>
                      <a:gd name="T3" fmla="*/ 15 h 35"/>
                      <a:gd name="T4" fmla="*/ 0 w 186"/>
                      <a:gd name="T5" fmla="*/ 19 h 35"/>
                      <a:gd name="T6" fmla="*/ 157 w 186"/>
                      <a:gd name="T7" fmla="*/ 34 h 35"/>
                      <a:gd name="T8" fmla="*/ 168 w 186"/>
                      <a:gd name="T9" fmla="*/ 28 h 35"/>
                      <a:gd name="T10" fmla="*/ 185 w 186"/>
                      <a:gd name="T11" fmla="*/ 14 h 35"/>
                      <a:gd name="T12" fmla="*/ 31 w 186"/>
                      <a:gd name="T13" fmla="*/ 0 h 35"/>
                      <a:gd name="T14" fmla="*/ 0 w 186"/>
                      <a:gd name="T15" fmla="*/ 0 h 35"/>
                      <a:gd name="T16" fmla="*/ 186 w 186"/>
                      <a:gd name="T17" fmla="*/ 35 h 3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T14" t="T15" r="T16" b="T17"/>
                    <a:pathLst>
                      <a:path w="186" h="35">
                        <a:moveTo>
                          <a:pt x="31" y="0"/>
                        </a:moveTo>
                        <a:lnTo>
                          <a:pt x="9" y="15"/>
                        </a:lnTo>
                        <a:lnTo>
                          <a:pt x="0" y="19"/>
                        </a:lnTo>
                        <a:lnTo>
                          <a:pt x="157" y="34"/>
                        </a:lnTo>
                        <a:lnTo>
                          <a:pt x="168" y="28"/>
                        </a:lnTo>
                        <a:lnTo>
                          <a:pt x="185" y="14"/>
                        </a:lnTo>
                        <a:lnTo>
                          <a:pt x="31" y="0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B2B2B2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grpSp>
                <p:nvGrpSpPr>
                  <p:cNvPr id="6133" name="Group 1013"/>
                  <p:cNvGrpSpPr>
                    <a:grpSpLocks/>
                  </p:cNvGrpSpPr>
                  <p:nvPr/>
                </p:nvGrpSpPr>
                <p:grpSpPr bwMode="auto">
                  <a:xfrm>
                    <a:off x="1611" y="3095"/>
                    <a:ext cx="241" cy="48"/>
                    <a:chOff x="1611" y="3095"/>
                    <a:chExt cx="241" cy="48"/>
                  </a:xfrm>
                </p:grpSpPr>
                <p:grpSp>
                  <p:nvGrpSpPr>
                    <p:cNvPr id="6134" name="Group 1014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614" y="3095"/>
                      <a:ext cx="176" cy="39"/>
                      <a:chOff x="1614" y="3095"/>
                      <a:chExt cx="176" cy="39"/>
                    </a:xfrm>
                  </p:grpSpPr>
                  <p:grpSp>
                    <p:nvGrpSpPr>
                      <p:cNvPr id="6135" name="Group 1015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614" y="3095"/>
                        <a:ext cx="37" cy="26"/>
                        <a:chOff x="1614" y="3095"/>
                        <a:chExt cx="37" cy="26"/>
                      </a:xfrm>
                    </p:grpSpPr>
                    <p:sp>
                      <p:nvSpPr>
                        <p:cNvPr id="6136" name="Line 101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614" y="3115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137" name="Line 101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626" y="3094"/>
                          <a:ext cx="26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138" name="Group 1018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629" y="3097"/>
                        <a:ext cx="36" cy="25"/>
                        <a:chOff x="1629" y="3097"/>
                        <a:chExt cx="36" cy="25"/>
                      </a:xfrm>
                    </p:grpSpPr>
                    <p:sp>
                      <p:nvSpPr>
                        <p:cNvPr id="6139" name="Line 101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629" y="3116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140" name="Line 102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641" y="3096"/>
                          <a:ext cx="25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141" name="Group 1021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644" y="3098"/>
                        <a:ext cx="36" cy="25"/>
                        <a:chOff x="1644" y="3098"/>
                        <a:chExt cx="36" cy="25"/>
                      </a:xfrm>
                    </p:grpSpPr>
                    <p:sp>
                      <p:nvSpPr>
                        <p:cNvPr id="6142" name="Line 102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644" y="3118"/>
                          <a:ext cx="12" cy="7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143" name="Line 102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656" y="3097"/>
                          <a:ext cx="25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144" name="Group 1024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658" y="3099"/>
                        <a:ext cx="35" cy="27"/>
                        <a:chOff x="1658" y="3099"/>
                        <a:chExt cx="35" cy="27"/>
                      </a:xfrm>
                    </p:grpSpPr>
                    <p:sp>
                      <p:nvSpPr>
                        <p:cNvPr id="6145" name="Line 102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658" y="3119"/>
                          <a:ext cx="12" cy="9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146" name="Line 102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670" y="3098"/>
                          <a:ext cx="24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147" name="Group 1027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673" y="3100"/>
                        <a:ext cx="36" cy="26"/>
                        <a:chOff x="1673" y="3100"/>
                        <a:chExt cx="36" cy="26"/>
                      </a:xfrm>
                    </p:grpSpPr>
                    <p:sp>
                      <p:nvSpPr>
                        <p:cNvPr id="6148" name="Line 102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673" y="3120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149" name="Line 102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685" y="3099"/>
                          <a:ext cx="25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150" name="Group 1030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686" y="3102"/>
                        <a:ext cx="36" cy="25"/>
                        <a:chOff x="1686" y="3102"/>
                        <a:chExt cx="36" cy="25"/>
                      </a:xfrm>
                    </p:grpSpPr>
                    <p:sp>
                      <p:nvSpPr>
                        <p:cNvPr id="6151" name="Line 103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686" y="3121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152" name="Line 103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698" y="3101"/>
                          <a:ext cx="25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153" name="Group 1033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700" y="3103"/>
                        <a:ext cx="37" cy="26"/>
                        <a:chOff x="1700" y="3103"/>
                        <a:chExt cx="37" cy="26"/>
                      </a:xfrm>
                    </p:grpSpPr>
                    <p:sp>
                      <p:nvSpPr>
                        <p:cNvPr id="6154" name="Line 103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700" y="3122"/>
                          <a:ext cx="12" cy="9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155" name="Line 103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712" y="3102"/>
                          <a:ext cx="26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156" name="Group 1036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714" y="3105"/>
                        <a:ext cx="35" cy="25"/>
                        <a:chOff x="1714" y="3105"/>
                        <a:chExt cx="35" cy="25"/>
                      </a:xfrm>
                    </p:grpSpPr>
                    <p:sp>
                      <p:nvSpPr>
                        <p:cNvPr id="6157" name="Line 103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714" y="3125"/>
                          <a:ext cx="12" cy="7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158" name="Line 103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726" y="3104"/>
                          <a:ext cx="24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159" name="Group 1039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727" y="3107"/>
                        <a:ext cx="36" cy="26"/>
                        <a:chOff x="1727" y="3107"/>
                        <a:chExt cx="36" cy="26"/>
                      </a:xfrm>
                    </p:grpSpPr>
                    <p:sp>
                      <p:nvSpPr>
                        <p:cNvPr id="6160" name="Line 104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727" y="3126"/>
                          <a:ext cx="12" cy="9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161" name="Line 104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739" y="3106"/>
                          <a:ext cx="25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162" name="Group 1042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741" y="3107"/>
                        <a:ext cx="37" cy="27"/>
                        <a:chOff x="1741" y="3107"/>
                        <a:chExt cx="37" cy="27"/>
                      </a:xfrm>
                    </p:grpSpPr>
                    <p:sp>
                      <p:nvSpPr>
                        <p:cNvPr id="6163" name="Line 104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741" y="3127"/>
                          <a:ext cx="12" cy="9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164" name="Line 104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753" y="3106"/>
                          <a:ext cx="26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165" name="Group 1045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754" y="3109"/>
                        <a:ext cx="36" cy="25"/>
                        <a:chOff x="1754" y="3109"/>
                        <a:chExt cx="36" cy="25"/>
                      </a:xfrm>
                    </p:grpSpPr>
                    <p:sp>
                      <p:nvSpPr>
                        <p:cNvPr id="6166" name="Line 104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754" y="3128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167" name="Line 104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766" y="3108"/>
                          <a:ext cx="25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</p:grpSp>
                <p:grpSp>
                  <p:nvGrpSpPr>
                    <p:cNvPr id="6168" name="Group 104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798" y="3113"/>
                      <a:ext cx="52" cy="30"/>
                      <a:chOff x="1798" y="3113"/>
                      <a:chExt cx="52" cy="30"/>
                    </a:xfrm>
                  </p:grpSpPr>
                  <p:grpSp>
                    <p:nvGrpSpPr>
                      <p:cNvPr id="6169" name="Group 1049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820" y="3115"/>
                        <a:ext cx="30" cy="28"/>
                        <a:chOff x="1820" y="3115"/>
                        <a:chExt cx="30" cy="28"/>
                      </a:xfrm>
                    </p:grpSpPr>
                    <p:sp>
                      <p:nvSpPr>
                        <p:cNvPr id="6170" name="Line 105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820" y="3135"/>
                          <a:ext cx="11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171" name="Line 105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831" y="3114"/>
                          <a:ext cx="20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172" name="Group 1052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809" y="3114"/>
                        <a:ext cx="31" cy="28"/>
                        <a:chOff x="1809" y="3114"/>
                        <a:chExt cx="31" cy="28"/>
                      </a:xfrm>
                    </p:grpSpPr>
                    <p:sp>
                      <p:nvSpPr>
                        <p:cNvPr id="6173" name="Line 105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809" y="3134"/>
                          <a:ext cx="10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174" name="Line 105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819" y="3113"/>
                          <a:ext cx="22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175" name="Group 1055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798" y="3113"/>
                        <a:ext cx="30" cy="28"/>
                        <a:chOff x="1798" y="3113"/>
                        <a:chExt cx="30" cy="28"/>
                      </a:xfrm>
                    </p:grpSpPr>
                    <p:sp>
                      <p:nvSpPr>
                        <p:cNvPr id="6176" name="Line 105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798" y="3133"/>
                          <a:ext cx="10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177" name="Line 105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808" y="3112"/>
                          <a:ext cx="21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</p:grpSp>
                <p:sp>
                  <p:nvSpPr>
                    <p:cNvPr id="6178" name="Line 105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628" y="3103"/>
                      <a:ext cx="225" cy="22"/>
                    </a:xfrm>
                    <a:prstGeom prst="line">
                      <a:avLst/>
                    </a:prstGeom>
                    <a:noFill/>
                    <a:ln w="12600">
                      <a:solidFill>
                        <a:srgbClr val="B2B2B2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6179" name="Line 105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619" y="3109"/>
                      <a:ext cx="230" cy="22"/>
                    </a:xfrm>
                    <a:prstGeom prst="line">
                      <a:avLst/>
                    </a:prstGeom>
                    <a:noFill/>
                    <a:ln w="12600">
                      <a:solidFill>
                        <a:srgbClr val="B2B2B2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6180" name="Line 106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611" y="3115"/>
                      <a:ext cx="232" cy="24"/>
                    </a:xfrm>
                    <a:prstGeom prst="line">
                      <a:avLst/>
                    </a:prstGeom>
                    <a:noFill/>
                    <a:ln w="12600">
                      <a:solidFill>
                        <a:srgbClr val="B2B2B2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pt-BR"/>
                    </a:p>
                  </p:txBody>
                </p:sp>
              </p:grpSp>
            </p:grpSp>
            <p:grpSp>
              <p:nvGrpSpPr>
                <p:cNvPr id="6181" name="Group 1061"/>
                <p:cNvGrpSpPr>
                  <a:grpSpLocks/>
                </p:cNvGrpSpPr>
                <p:nvPr/>
              </p:nvGrpSpPr>
              <p:grpSpPr bwMode="auto">
                <a:xfrm>
                  <a:off x="1846" y="3119"/>
                  <a:ext cx="32" cy="34"/>
                  <a:chOff x="1846" y="3119"/>
                  <a:chExt cx="32" cy="34"/>
                </a:xfrm>
              </p:grpSpPr>
              <p:sp>
                <p:nvSpPr>
                  <p:cNvPr id="6182" name="Line 106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846" y="3138"/>
                    <a:ext cx="17" cy="17"/>
                  </a:xfrm>
                  <a:prstGeom prst="line">
                    <a:avLst/>
                  </a:prstGeom>
                  <a:noFill/>
                  <a:ln w="12600">
                    <a:solidFill>
                      <a:srgbClr val="B2B2B2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  <p:sp>
                <p:nvSpPr>
                  <p:cNvPr id="6183" name="Line 106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863" y="3118"/>
                    <a:ext cx="16" cy="22"/>
                  </a:xfrm>
                  <a:prstGeom prst="line">
                    <a:avLst/>
                  </a:prstGeom>
                  <a:noFill/>
                  <a:ln w="12600">
                    <a:solidFill>
                      <a:srgbClr val="B2B2B2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</p:grpSp>
          </p:grpSp>
        </p:grpSp>
      </p:grpSp>
      <p:pic>
        <p:nvPicPr>
          <p:cNvPr id="6184" name="Picture 1064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069975" y="220663"/>
            <a:ext cx="720725" cy="5191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6185" name="Text Box 1065"/>
          <p:cNvSpPr txBox="1">
            <a:spLocks noChangeArrowheads="1"/>
          </p:cNvSpPr>
          <p:nvPr/>
        </p:nvSpPr>
        <p:spPr bwMode="auto">
          <a:xfrm>
            <a:off x="6129338" y="771525"/>
            <a:ext cx="2963862" cy="36115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2160" tIns="46080" rIns="92160" bIns="46080"/>
          <a:lstStyle/>
          <a:p>
            <a:pPr algn="l">
              <a:spcBef>
                <a:spcPts val="400"/>
              </a:spcBef>
              <a:tabLst>
                <a:tab pos="28575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1600" b="1">
                <a:solidFill>
                  <a:srgbClr val="919191"/>
                </a:solidFill>
              </a:rPr>
              <a:t>	Tecnologia Digital</a:t>
            </a:r>
          </a:p>
          <a:p>
            <a:pPr marL="685800" lvl="1" indent="-228600" algn="l">
              <a:spcBef>
                <a:spcPts val="400"/>
              </a:spcBef>
              <a:buClr>
                <a:srgbClr val="919191"/>
              </a:buClr>
              <a:buFont typeface="Times New Roman" pitchFamily="18" charset="0"/>
              <a:buChar char="–"/>
              <a:tabLst>
                <a:tab pos="28575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1600" b="1">
                <a:solidFill>
                  <a:srgbClr val="919191"/>
                </a:solidFill>
              </a:rPr>
              <a:t>Multimídia</a:t>
            </a:r>
          </a:p>
          <a:p>
            <a:pPr lvl="2" algn="l">
              <a:spcBef>
                <a:spcPts val="400"/>
              </a:spcBef>
              <a:buClr>
                <a:srgbClr val="919191"/>
              </a:buClr>
              <a:buFont typeface="Times New Roman" pitchFamily="18" charset="0"/>
              <a:buChar char="•"/>
              <a:tabLst>
                <a:tab pos="28575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1600" b="1">
                <a:solidFill>
                  <a:srgbClr val="919191"/>
                </a:solidFill>
              </a:rPr>
              <a:t>Processamnto integrado de áudio, vídeo, dados, etc. </a:t>
            </a:r>
          </a:p>
          <a:p>
            <a:pPr marL="685800" lvl="1" indent="-228600" algn="l">
              <a:spcBef>
                <a:spcPts val="400"/>
              </a:spcBef>
              <a:buClr>
                <a:srgbClr val="919191"/>
              </a:buClr>
              <a:buFont typeface="Times New Roman" pitchFamily="18" charset="0"/>
              <a:buChar char="–"/>
              <a:tabLst>
                <a:tab pos="28575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1600" b="1">
                <a:solidFill>
                  <a:srgbClr val="919191"/>
                </a:solidFill>
              </a:rPr>
              <a:t>Novas tecnologias de transmissão</a:t>
            </a:r>
          </a:p>
          <a:p>
            <a:pPr lvl="2" algn="l">
              <a:spcBef>
                <a:spcPts val="400"/>
              </a:spcBef>
              <a:buClr>
                <a:srgbClr val="919191"/>
              </a:buClr>
              <a:buFont typeface="Times New Roman" pitchFamily="18" charset="0"/>
              <a:buChar char="•"/>
              <a:tabLst>
                <a:tab pos="28575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1600" b="1">
                <a:solidFill>
                  <a:srgbClr val="919191"/>
                </a:solidFill>
              </a:rPr>
              <a:t>fibra ótica</a:t>
            </a:r>
          </a:p>
          <a:p>
            <a:pPr lvl="2" algn="l">
              <a:spcBef>
                <a:spcPts val="400"/>
              </a:spcBef>
              <a:buClr>
                <a:srgbClr val="919191"/>
              </a:buClr>
              <a:buFont typeface="Times New Roman" pitchFamily="18" charset="0"/>
              <a:buChar char="•"/>
              <a:tabLst>
                <a:tab pos="28575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1600" b="1">
                <a:solidFill>
                  <a:srgbClr val="919191"/>
                </a:solidFill>
              </a:rPr>
              <a:t>altas velocidades</a:t>
            </a:r>
          </a:p>
          <a:p>
            <a:pPr lvl="2" algn="l">
              <a:spcBef>
                <a:spcPts val="400"/>
              </a:spcBef>
              <a:buClr>
                <a:srgbClr val="919191"/>
              </a:buClr>
              <a:buFont typeface="Times New Roman" pitchFamily="18" charset="0"/>
              <a:buChar char="•"/>
              <a:tabLst>
                <a:tab pos="28575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1600" b="1">
                <a:solidFill>
                  <a:srgbClr val="919191"/>
                </a:solidFill>
              </a:rPr>
              <a:t>digitalização das redes públicas</a:t>
            </a:r>
          </a:p>
          <a:p>
            <a:pPr lvl="2" algn="l">
              <a:spcBef>
                <a:spcPts val="400"/>
              </a:spcBef>
              <a:buClr>
                <a:srgbClr val="919191"/>
              </a:buClr>
              <a:buFont typeface="Times New Roman" pitchFamily="18" charset="0"/>
              <a:buChar char="•"/>
              <a:tabLst>
                <a:tab pos="28575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1600" b="1">
                <a:solidFill>
                  <a:srgbClr val="919191"/>
                </a:solidFill>
              </a:rPr>
              <a:t>redes integradas</a:t>
            </a:r>
          </a:p>
        </p:txBody>
      </p:sp>
      <p:pic>
        <p:nvPicPr>
          <p:cNvPr id="6186" name="Picture 106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54213" y="0"/>
            <a:ext cx="1717675" cy="20605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6187" name="Line 1067"/>
          <p:cNvSpPr>
            <a:spLocks noChangeShapeType="1"/>
          </p:cNvSpPr>
          <p:nvPr/>
        </p:nvSpPr>
        <p:spPr bwMode="auto">
          <a:xfrm flipV="1">
            <a:off x="3938588" y="422275"/>
            <a:ext cx="1587" cy="388938"/>
          </a:xfrm>
          <a:prstGeom prst="line">
            <a:avLst/>
          </a:prstGeom>
          <a:noFill/>
          <a:ln w="50760">
            <a:solidFill>
              <a:srgbClr val="919191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6188" name="Line 1068"/>
          <p:cNvSpPr>
            <a:spLocks noChangeShapeType="1"/>
          </p:cNvSpPr>
          <p:nvPr/>
        </p:nvSpPr>
        <p:spPr bwMode="auto">
          <a:xfrm flipV="1">
            <a:off x="5791200" y="403225"/>
            <a:ext cx="1588" cy="388938"/>
          </a:xfrm>
          <a:prstGeom prst="line">
            <a:avLst/>
          </a:prstGeom>
          <a:noFill/>
          <a:ln w="50760">
            <a:solidFill>
              <a:srgbClr val="919191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6189" name="Group 1069"/>
          <p:cNvGrpSpPr>
            <a:grpSpLocks/>
          </p:cNvGrpSpPr>
          <p:nvPr/>
        </p:nvGrpSpPr>
        <p:grpSpPr bwMode="auto">
          <a:xfrm>
            <a:off x="3636963" y="163513"/>
            <a:ext cx="655637" cy="514350"/>
            <a:chOff x="2291" y="103"/>
            <a:chExt cx="413" cy="324"/>
          </a:xfrm>
        </p:grpSpPr>
        <p:sp>
          <p:nvSpPr>
            <p:cNvPr id="6190" name="AutoShape 1070"/>
            <p:cNvSpPr>
              <a:spLocks noChangeArrowheads="1"/>
            </p:cNvSpPr>
            <p:nvPr/>
          </p:nvSpPr>
          <p:spPr bwMode="auto">
            <a:xfrm>
              <a:off x="2291" y="350"/>
              <a:ext cx="41" cy="25"/>
            </a:xfrm>
            <a:custGeom>
              <a:avLst/>
              <a:gdLst>
                <a:gd name="T0" fmla="*/ 39 w 41"/>
                <a:gd name="T1" fmla="*/ 0 h 25"/>
                <a:gd name="T2" fmla="*/ 30 w 41"/>
                <a:gd name="T3" fmla="*/ 0 h 25"/>
                <a:gd name="T4" fmla="*/ 25 w 41"/>
                <a:gd name="T5" fmla="*/ 1 h 25"/>
                <a:gd name="T6" fmla="*/ 20 w 41"/>
                <a:gd name="T7" fmla="*/ 2 h 25"/>
                <a:gd name="T8" fmla="*/ 14 w 41"/>
                <a:gd name="T9" fmla="*/ 3 h 25"/>
                <a:gd name="T10" fmla="*/ 10 w 41"/>
                <a:gd name="T11" fmla="*/ 4 h 25"/>
                <a:gd name="T12" fmla="*/ 6 w 41"/>
                <a:gd name="T13" fmla="*/ 6 h 25"/>
                <a:gd name="T14" fmla="*/ 4 w 41"/>
                <a:gd name="T15" fmla="*/ 6 h 25"/>
                <a:gd name="T16" fmla="*/ 2 w 41"/>
                <a:gd name="T17" fmla="*/ 8 h 25"/>
                <a:gd name="T18" fmla="*/ 1 w 41"/>
                <a:gd name="T19" fmla="*/ 10 h 25"/>
                <a:gd name="T20" fmla="*/ 0 w 41"/>
                <a:gd name="T21" fmla="*/ 11 h 25"/>
                <a:gd name="T22" fmla="*/ 0 w 41"/>
                <a:gd name="T23" fmla="*/ 13 h 25"/>
                <a:gd name="T24" fmla="*/ 2 w 41"/>
                <a:gd name="T25" fmla="*/ 14 h 25"/>
                <a:gd name="T26" fmla="*/ 2 w 41"/>
                <a:gd name="T27" fmla="*/ 16 h 25"/>
                <a:gd name="T28" fmla="*/ 6 w 41"/>
                <a:gd name="T29" fmla="*/ 16 h 25"/>
                <a:gd name="T30" fmla="*/ 9 w 41"/>
                <a:gd name="T31" fmla="*/ 16 h 25"/>
                <a:gd name="T32" fmla="*/ 13 w 41"/>
                <a:gd name="T33" fmla="*/ 16 h 25"/>
                <a:gd name="T34" fmla="*/ 17 w 41"/>
                <a:gd name="T35" fmla="*/ 15 h 25"/>
                <a:gd name="T36" fmla="*/ 22 w 41"/>
                <a:gd name="T37" fmla="*/ 16 h 25"/>
                <a:gd name="T38" fmla="*/ 24 w 41"/>
                <a:gd name="T39" fmla="*/ 16 h 25"/>
                <a:gd name="T40" fmla="*/ 27 w 41"/>
                <a:gd name="T41" fmla="*/ 17 h 25"/>
                <a:gd name="T42" fmla="*/ 31 w 41"/>
                <a:gd name="T43" fmla="*/ 18 h 25"/>
                <a:gd name="T44" fmla="*/ 40 w 41"/>
                <a:gd name="T45" fmla="*/ 24 h 25"/>
                <a:gd name="T46" fmla="*/ 0 w 41"/>
                <a:gd name="T47" fmla="*/ 0 h 25"/>
                <a:gd name="T48" fmla="*/ 41 w 41"/>
                <a:gd name="T4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T46" t="T47" r="T48" b="T49"/>
              <a:pathLst>
                <a:path w="41" h="25">
                  <a:moveTo>
                    <a:pt x="39" y="0"/>
                  </a:moveTo>
                  <a:lnTo>
                    <a:pt x="30" y="0"/>
                  </a:lnTo>
                  <a:lnTo>
                    <a:pt x="25" y="1"/>
                  </a:lnTo>
                  <a:lnTo>
                    <a:pt x="20" y="2"/>
                  </a:lnTo>
                  <a:lnTo>
                    <a:pt x="14" y="3"/>
                  </a:lnTo>
                  <a:lnTo>
                    <a:pt x="10" y="4"/>
                  </a:lnTo>
                  <a:lnTo>
                    <a:pt x="6" y="6"/>
                  </a:lnTo>
                  <a:lnTo>
                    <a:pt x="4" y="6"/>
                  </a:lnTo>
                  <a:lnTo>
                    <a:pt x="2" y="8"/>
                  </a:lnTo>
                  <a:lnTo>
                    <a:pt x="1" y="10"/>
                  </a:lnTo>
                  <a:lnTo>
                    <a:pt x="0" y="11"/>
                  </a:lnTo>
                  <a:lnTo>
                    <a:pt x="0" y="13"/>
                  </a:lnTo>
                  <a:lnTo>
                    <a:pt x="2" y="14"/>
                  </a:lnTo>
                  <a:lnTo>
                    <a:pt x="2" y="16"/>
                  </a:lnTo>
                  <a:lnTo>
                    <a:pt x="6" y="16"/>
                  </a:lnTo>
                  <a:lnTo>
                    <a:pt x="9" y="16"/>
                  </a:lnTo>
                  <a:lnTo>
                    <a:pt x="13" y="16"/>
                  </a:lnTo>
                  <a:lnTo>
                    <a:pt x="17" y="15"/>
                  </a:lnTo>
                  <a:lnTo>
                    <a:pt x="22" y="16"/>
                  </a:lnTo>
                  <a:lnTo>
                    <a:pt x="24" y="16"/>
                  </a:lnTo>
                  <a:lnTo>
                    <a:pt x="27" y="17"/>
                  </a:lnTo>
                  <a:lnTo>
                    <a:pt x="31" y="18"/>
                  </a:lnTo>
                  <a:lnTo>
                    <a:pt x="40" y="24"/>
                  </a:lnTo>
                </a:path>
              </a:pathLst>
            </a:custGeom>
            <a:noFill/>
            <a:ln w="12600">
              <a:solidFill>
                <a:srgbClr val="91919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6191" name="Group 1071"/>
            <p:cNvGrpSpPr>
              <a:grpSpLocks/>
            </p:cNvGrpSpPr>
            <p:nvPr/>
          </p:nvGrpSpPr>
          <p:grpSpPr bwMode="auto">
            <a:xfrm>
              <a:off x="2325" y="283"/>
              <a:ext cx="321" cy="106"/>
              <a:chOff x="2325" y="283"/>
              <a:chExt cx="321" cy="106"/>
            </a:xfrm>
          </p:grpSpPr>
          <p:sp>
            <p:nvSpPr>
              <p:cNvPr id="6192" name="AutoShape 1072"/>
              <p:cNvSpPr>
                <a:spLocks noChangeArrowheads="1"/>
              </p:cNvSpPr>
              <p:nvPr/>
            </p:nvSpPr>
            <p:spPr bwMode="auto">
              <a:xfrm>
                <a:off x="2328" y="339"/>
                <a:ext cx="319" cy="51"/>
              </a:xfrm>
              <a:custGeom>
                <a:avLst/>
                <a:gdLst>
                  <a:gd name="T0" fmla="*/ 0 w 319"/>
                  <a:gd name="T1" fmla="*/ 3 h 51"/>
                  <a:gd name="T2" fmla="*/ 0 w 319"/>
                  <a:gd name="T3" fmla="*/ 25 h 51"/>
                  <a:gd name="T4" fmla="*/ 258 w 319"/>
                  <a:gd name="T5" fmla="*/ 50 h 51"/>
                  <a:gd name="T6" fmla="*/ 318 w 319"/>
                  <a:gd name="T7" fmla="*/ 20 h 51"/>
                  <a:gd name="T8" fmla="*/ 318 w 319"/>
                  <a:gd name="T9" fmla="*/ 0 h 51"/>
                  <a:gd name="T10" fmla="*/ 256 w 319"/>
                  <a:gd name="T11" fmla="*/ 26 h 51"/>
                  <a:gd name="T12" fmla="*/ 0 w 319"/>
                  <a:gd name="T13" fmla="*/ 3 h 51"/>
                  <a:gd name="T14" fmla="*/ 0 w 319"/>
                  <a:gd name="T15" fmla="*/ 0 h 51"/>
                  <a:gd name="T16" fmla="*/ 319 w 319"/>
                  <a:gd name="T17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T14" t="T15" r="T16" b="T17"/>
                <a:pathLst>
                  <a:path w="319" h="51">
                    <a:moveTo>
                      <a:pt x="0" y="3"/>
                    </a:moveTo>
                    <a:lnTo>
                      <a:pt x="0" y="25"/>
                    </a:lnTo>
                    <a:lnTo>
                      <a:pt x="258" y="50"/>
                    </a:lnTo>
                    <a:lnTo>
                      <a:pt x="318" y="20"/>
                    </a:lnTo>
                    <a:lnTo>
                      <a:pt x="318" y="0"/>
                    </a:lnTo>
                    <a:lnTo>
                      <a:pt x="256" y="26"/>
                    </a:lnTo>
                    <a:lnTo>
                      <a:pt x="0" y="3"/>
                    </a:lnTo>
                  </a:path>
                </a:pathLst>
              </a:custGeom>
              <a:solidFill>
                <a:srgbClr val="A0A0A0"/>
              </a:solidFill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6193" name="AutoShape 1073"/>
              <p:cNvSpPr>
                <a:spLocks noChangeArrowheads="1"/>
              </p:cNvSpPr>
              <p:nvPr/>
            </p:nvSpPr>
            <p:spPr bwMode="auto">
              <a:xfrm>
                <a:off x="2325" y="283"/>
                <a:ext cx="260" cy="82"/>
              </a:xfrm>
              <a:custGeom>
                <a:avLst/>
                <a:gdLst>
                  <a:gd name="T0" fmla="*/ 0 w 260"/>
                  <a:gd name="T1" fmla="*/ 0 h 82"/>
                  <a:gd name="T2" fmla="*/ 259 w 260"/>
                  <a:gd name="T3" fmla="*/ 18 h 82"/>
                  <a:gd name="T4" fmla="*/ 259 w 260"/>
                  <a:gd name="T5" fmla="*/ 81 h 82"/>
                  <a:gd name="T6" fmla="*/ 0 w 260"/>
                  <a:gd name="T7" fmla="*/ 57 h 82"/>
                  <a:gd name="T8" fmla="*/ 0 w 260"/>
                  <a:gd name="T9" fmla="*/ 0 h 82"/>
                  <a:gd name="T10" fmla="*/ 0 w 260"/>
                  <a:gd name="T11" fmla="*/ 0 h 82"/>
                  <a:gd name="T12" fmla="*/ 260 w 260"/>
                  <a:gd name="T13" fmla="*/ 8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260" h="82">
                    <a:moveTo>
                      <a:pt x="0" y="0"/>
                    </a:moveTo>
                    <a:lnTo>
                      <a:pt x="259" y="18"/>
                    </a:lnTo>
                    <a:lnTo>
                      <a:pt x="259" y="81"/>
                    </a:lnTo>
                    <a:lnTo>
                      <a:pt x="0" y="57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6194" name="Group 1074"/>
              <p:cNvGrpSpPr>
                <a:grpSpLocks/>
              </p:cNvGrpSpPr>
              <p:nvPr/>
            </p:nvGrpSpPr>
            <p:grpSpPr bwMode="auto">
              <a:xfrm>
                <a:off x="2326" y="299"/>
                <a:ext cx="262" cy="33"/>
                <a:chOff x="2326" y="299"/>
                <a:chExt cx="262" cy="33"/>
              </a:xfrm>
            </p:grpSpPr>
            <p:sp>
              <p:nvSpPr>
                <p:cNvPr id="6195" name="Line 1075"/>
                <p:cNvSpPr>
                  <a:spLocks noChangeShapeType="1"/>
                </p:cNvSpPr>
                <p:nvPr/>
              </p:nvSpPr>
              <p:spPr bwMode="auto">
                <a:xfrm>
                  <a:off x="2326" y="299"/>
                  <a:ext cx="263" cy="19"/>
                </a:xfrm>
                <a:prstGeom prst="line">
                  <a:avLst/>
                </a:prstGeom>
                <a:noFill/>
                <a:ln w="12600">
                  <a:solidFill>
                    <a:srgbClr val="919191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6196" name="Line 1076"/>
                <p:cNvSpPr>
                  <a:spLocks noChangeShapeType="1"/>
                </p:cNvSpPr>
                <p:nvPr/>
              </p:nvSpPr>
              <p:spPr bwMode="auto">
                <a:xfrm>
                  <a:off x="2518" y="315"/>
                  <a:ext cx="56" cy="4"/>
                </a:xfrm>
                <a:prstGeom prst="line">
                  <a:avLst/>
                </a:prstGeom>
                <a:noFill/>
                <a:ln w="12600">
                  <a:solidFill>
                    <a:srgbClr val="919191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6197" name="Line 1077"/>
                <p:cNvSpPr>
                  <a:spLocks noChangeShapeType="1"/>
                </p:cNvSpPr>
                <p:nvPr/>
              </p:nvSpPr>
              <p:spPr bwMode="auto">
                <a:xfrm>
                  <a:off x="2454" y="310"/>
                  <a:ext cx="56" cy="4"/>
                </a:xfrm>
                <a:prstGeom prst="line">
                  <a:avLst/>
                </a:prstGeom>
                <a:noFill/>
                <a:ln w="12600">
                  <a:solidFill>
                    <a:srgbClr val="919191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6198" name="Line 1078"/>
                <p:cNvSpPr>
                  <a:spLocks noChangeShapeType="1"/>
                </p:cNvSpPr>
                <p:nvPr/>
              </p:nvSpPr>
              <p:spPr bwMode="auto">
                <a:xfrm>
                  <a:off x="2326" y="310"/>
                  <a:ext cx="263" cy="23"/>
                </a:xfrm>
                <a:prstGeom prst="line">
                  <a:avLst/>
                </a:prstGeom>
                <a:noFill/>
                <a:ln w="12600">
                  <a:solidFill>
                    <a:srgbClr val="919191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6199" name="Group 1079"/>
            <p:cNvGrpSpPr>
              <a:grpSpLocks/>
            </p:cNvGrpSpPr>
            <p:nvPr/>
          </p:nvGrpSpPr>
          <p:grpSpPr bwMode="auto">
            <a:xfrm>
              <a:off x="2325" y="272"/>
              <a:ext cx="321" cy="25"/>
              <a:chOff x="2325" y="272"/>
              <a:chExt cx="321" cy="25"/>
            </a:xfrm>
          </p:grpSpPr>
          <p:sp>
            <p:nvSpPr>
              <p:cNvPr id="6200" name="AutoShape 1080"/>
              <p:cNvSpPr>
                <a:spLocks noChangeArrowheads="1"/>
              </p:cNvSpPr>
              <p:nvPr/>
            </p:nvSpPr>
            <p:spPr bwMode="auto">
              <a:xfrm>
                <a:off x="2325" y="272"/>
                <a:ext cx="322" cy="26"/>
              </a:xfrm>
              <a:custGeom>
                <a:avLst/>
                <a:gdLst>
                  <a:gd name="T0" fmla="*/ 0 w 322"/>
                  <a:gd name="T1" fmla="*/ 9 h 26"/>
                  <a:gd name="T2" fmla="*/ 259 w 322"/>
                  <a:gd name="T3" fmla="*/ 25 h 26"/>
                  <a:gd name="T4" fmla="*/ 321 w 322"/>
                  <a:gd name="T5" fmla="*/ 10 h 26"/>
                  <a:gd name="T6" fmla="*/ 299 w 322"/>
                  <a:gd name="T7" fmla="*/ 8 h 26"/>
                  <a:gd name="T8" fmla="*/ 99 w 322"/>
                  <a:gd name="T9" fmla="*/ 0 h 26"/>
                  <a:gd name="T10" fmla="*/ 0 w 322"/>
                  <a:gd name="T11" fmla="*/ 9 h 26"/>
                  <a:gd name="T12" fmla="*/ 0 w 322"/>
                  <a:gd name="T13" fmla="*/ 0 h 26"/>
                  <a:gd name="T14" fmla="*/ 322 w 322"/>
                  <a:gd name="T15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T12" t="T13" r="T14" b="T15"/>
                <a:pathLst>
                  <a:path w="322" h="26">
                    <a:moveTo>
                      <a:pt x="0" y="9"/>
                    </a:moveTo>
                    <a:lnTo>
                      <a:pt x="259" y="25"/>
                    </a:lnTo>
                    <a:lnTo>
                      <a:pt x="321" y="10"/>
                    </a:lnTo>
                    <a:lnTo>
                      <a:pt x="299" y="8"/>
                    </a:lnTo>
                    <a:lnTo>
                      <a:pt x="99" y="0"/>
                    </a:lnTo>
                    <a:lnTo>
                      <a:pt x="0" y="9"/>
                    </a:lnTo>
                  </a:path>
                </a:pathLst>
              </a:custGeom>
              <a:solidFill>
                <a:srgbClr val="E0E0E0"/>
              </a:solidFill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6201" name="AutoShape 1081"/>
              <p:cNvSpPr>
                <a:spLocks noChangeArrowheads="1"/>
              </p:cNvSpPr>
              <p:nvPr/>
            </p:nvSpPr>
            <p:spPr bwMode="auto">
              <a:xfrm>
                <a:off x="2400" y="278"/>
                <a:ext cx="235" cy="17"/>
              </a:xfrm>
              <a:custGeom>
                <a:avLst/>
                <a:gdLst>
                  <a:gd name="T0" fmla="*/ 19 w 235"/>
                  <a:gd name="T1" fmla="*/ 0 h 17"/>
                  <a:gd name="T2" fmla="*/ 0 w 235"/>
                  <a:gd name="T3" fmla="*/ 6 h 17"/>
                  <a:gd name="T4" fmla="*/ 189 w 235"/>
                  <a:gd name="T5" fmla="*/ 16 h 17"/>
                  <a:gd name="T6" fmla="*/ 219 w 235"/>
                  <a:gd name="T7" fmla="*/ 8 h 17"/>
                  <a:gd name="T8" fmla="*/ 217 w 235"/>
                  <a:gd name="T9" fmla="*/ 8 h 17"/>
                  <a:gd name="T10" fmla="*/ 234 w 235"/>
                  <a:gd name="T11" fmla="*/ 4 h 17"/>
                  <a:gd name="T12" fmla="*/ 223 w 235"/>
                  <a:gd name="T13" fmla="*/ 3 h 17"/>
                  <a:gd name="T14" fmla="*/ 19 w 235"/>
                  <a:gd name="T15" fmla="*/ 0 h 17"/>
                  <a:gd name="T16" fmla="*/ 0 w 235"/>
                  <a:gd name="T17" fmla="*/ 0 h 17"/>
                  <a:gd name="T18" fmla="*/ 235 w 235"/>
                  <a:gd name="T19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35" h="17">
                    <a:moveTo>
                      <a:pt x="19" y="0"/>
                    </a:moveTo>
                    <a:lnTo>
                      <a:pt x="0" y="6"/>
                    </a:lnTo>
                    <a:lnTo>
                      <a:pt x="189" y="16"/>
                    </a:lnTo>
                    <a:lnTo>
                      <a:pt x="219" y="8"/>
                    </a:lnTo>
                    <a:lnTo>
                      <a:pt x="217" y="8"/>
                    </a:lnTo>
                    <a:lnTo>
                      <a:pt x="234" y="4"/>
                    </a:lnTo>
                    <a:lnTo>
                      <a:pt x="223" y="3"/>
                    </a:lnTo>
                    <a:lnTo>
                      <a:pt x="19" y="0"/>
                    </a:lnTo>
                  </a:path>
                </a:pathLst>
              </a:custGeom>
              <a:solidFill>
                <a:srgbClr val="606060"/>
              </a:solidFill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6202" name="Group 1082"/>
            <p:cNvGrpSpPr>
              <a:grpSpLocks/>
            </p:cNvGrpSpPr>
            <p:nvPr/>
          </p:nvGrpSpPr>
          <p:grpSpPr bwMode="auto">
            <a:xfrm>
              <a:off x="2591" y="108"/>
              <a:ext cx="58" cy="181"/>
              <a:chOff x="2591" y="108"/>
              <a:chExt cx="58" cy="181"/>
            </a:xfrm>
          </p:grpSpPr>
          <p:grpSp>
            <p:nvGrpSpPr>
              <p:cNvPr id="6203" name="Group 1083"/>
              <p:cNvGrpSpPr>
                <a:grpSpLocks/>
              </p:cNvGrpSpPr>
              <p:nvPr/>
            </p:nvGrpSpPr>
            <p:grpSpPr bwMode="auto">
              <a:xfrm>
                <a:off x="2614" y="132"/>
                <a:ext cx="35" cy="150"/>
                <a:chOff x="2614" y="132"/>
                <a:chExt cx="35" cy="150"/>
              </a:xfrm>
            </p:grpSpPr>
            <p:sp>
              <p:nvSpPr>
                <p:cNvPr id="6204" name="AutoShape 1084"/>
                <p:cNvSpPr>
                  <a:spLocks noChangeArrowheads="1"/>
                </p:cNvSpPr>
                <p:nvPr/>
              </p:nvSpPr>
              <p:spPr bwMode="auto">
                <a:xfrm>
                  <a:off x="2614" y="132"/>
                  <a:ext cx="33" cy="151"/>
                </a:xfrm>
                <a:custGeom>
                  <a:avLst/>
                  <a:gdLst>
                    <a:gd name="T0" fmla="*/ 3 w 33"/>
                    <a:gd name="T1" fmla="*/ 0 h 151"/>
                    <a:gd name="T2" fmla="*/ 32 w 33"/>
                    <a:gd name="T3" fmla="*/ 12 h 151"/>
                    <a:gd name="T4" fmla="*/ 29 w 33"/>
                    <a:gd name="T5" fmla="*/ 70 h 151"/>
                    <a:gd name="T6" fmla="*/ 26 w 33"/>
                    <a:gd name="T7" fmla="*/ 141 h 151"/>
                    <a:gd name="T8" fmla="*/ 0 w 33"/>
                    <a:gd name="T9" fmla="*/ 150 h 151"/>
                    <a:gd name="T10" fmla="*/ 3 w 33"/>
                    <a:gd name="T11" fmla="*/ 0 h 151"/>
                    <a:gd name="T12" fmla="*/ 0 w 33"/>
                    <a:gd name="T13" fmla="*/ 0 h 151"/>
                    <a:gd name="T14" fmla="*/ 33 w 33"/>
                    <a:gd name="T15" fmla="*/ 151 h 1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T12" t="T13" r="T14" b="T15"/>
                  <a:pathLst>
                    <a:path w="33" h="151">
                      <a:moveTo>
                        <a:pt x="3" y="0"/>
                      </a:moveTo>
                      <a:lnTo>
                        <a:pt x="32" y="12"/>
                      </a:lnTo>
                      <a:lnTo>
                        <a:pt x="29" y="70"/>
                      </a:lnTo>
                      <a:lnTo>
                        <a:pt x="26" y="141"/>
                      </a:lnTo>
                      <a:lnTo>
                        <a:pt x="0" y="150"/>
                      </a:lnTo>
                      <a:lnTo>
                        <a:pt x="3" y="0"/>
                      </a:lnTo>
                    </a:path>
                  </a:pathLst>
                </a:custGeom>
                <a:solidFill>
                  <a:srgbClr val="A0A0A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grpSp>
              <p:nvGrpSpPr>
                <p:cNvPr id="6205" name="Group 1085"/>
                <p:cNvGrpSpPr>
                  <a:grpSpLocks/>
                </p:cNvGrpSpPr>
                <p:nvPr/>
              </p:nvGrpSpPr>
              <p:grpSpPr bwMode="auto">
                <a:xfrm>
                  <a:off x="2614" y="138"/>
                  <a:ext cx="35" cy="130"/>
                  <a:chOff x="2614" y="138"/>
                  <a:chExt cx="35" cy="130"/>
                </a:xfrm>
              </p:grpSpPr>
              <p:grpSp>
                <p:nvGrpSpPr>
                  <p:cNvPr id="6206" name="Group 1086"/>
                  <p:cNvGrpSpPr>
                    <a:grpSpLocks/>
                  </p:cNvGrpSpPr>
                  <p:nvPr/>
                </p:nvGrpSpPr>
                <p:grpSpPr bwMode="auto">
                  <a:xfrm>
                    <a:off x="2614" y="138"/>
                    <a:ext cx="35" cy="130"/>
                    <a:chOff x="2614" y="138"/>
                    <a:chExt cx="35" cy="130"/>
                  </a:xfrm>
                </p:grpSpPr>
                <p:grpSp>
                  <p:nvGrpSpPr>
                    <p:cNvPr id="6207" name="Group 1087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614" y="138"/>
                      <a:ext cx="35" cy="77"/>
                      <a:chOff x="2614" y="138"/>
                      <a:chExt cx="35" cy="77"/>
                    </a:xfrm>
                  </p:grpSpPr>
                  <p:grpSp>
                    <p:nvGrpSpPr>
                      <p:cNvPr id="6208" name="Group 1088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617" y="138"/>
                        <a:ext cx="32" cy="41"/>
                        <a:chOff x="2617" y="138"/>
                        <a:chExt cx="32" cy="41"/>
                      </a:xfrm>
                    </p:grpSpPr>
                    <p:sp>
                      <p:nvSpPr>
                        <p:cNvPr id="6209" name="Line 108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2618" y="138"/>
                          <a:ext cx="32" cy="1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210" name="Line 109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2618" y="145"/>
                          <a:ext cx="32" cy="11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211" name="Line 109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2618" y="152"/>
                          <a:ext cx="32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212" name="Line 109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2618" y="159"/>
                          <a:ext cx="32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213" name="Line 109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2617" y="166"/>
                          <a:ext cx="3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214" name="Line 109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2617" y="172"/>
                          <a:ext cx="3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sp>
                    <p:nvSpPr>
                      <p:cNvPr id="6215" name="Line 1095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614" y="186"/>
                        <a:ext cx="33" cy="6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216" name="Line 1096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614" y="192"/>
                        <a:ext cx="33" cy="6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217" name="Line 1097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614" y="199"/>
                        <a:ext cx="33" cy="5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218" name="Line 1098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614" y="206"/>
                        <a:ext cx="32" cy="4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219" name="Line 1099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615" y="214"/>
                        <a:ext cx="31" cy="2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</p:grpSp>
                <p:grpSp>
                  <p:nvGrpSpPr>
                    <p:cNvPr id="6220" name="Group 110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614" y="221"/>
                      <a:ext cx="31" cy="47"/>
                      <a:chOff x="2614" y="221"/>
                      <a:chExt cx="31" cy="47"/>
                    </a:xfrm>
                  </p:grpSpPr>
                  <p:sp>
                    <p:nvSpPr>
                      <p:cNvPr id="6221" name="Line 1101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615" y="221"/>
                        <a:ext cx="31" cy="1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222" name="Line 1102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615" y="227"/>
                        <a:ext cx="31" cy="1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223" name="Line 1103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615" y="234"/>
                        <a:ext cx="31" cy="1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224" name="Line 1104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2615" y="240"/>
                        <a:ext cx="30" cy="3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225" name="Line 1105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2615" y="245"/>
                        <a:ext cx="30" cy="4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226" name="Line 1106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2615" y="252"/>
                        <a:ext cx="30" cy="4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227" name="Line 1107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2614" y="257"/>
                        <a:ext cx="30" cy="6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228" name="Line 1108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2615" y="264"/>
                        <a:ext cx="29" cy="6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</p:grpSp>
              </p:grpSp>
              <p:sp>
                <p:nvSpPr>
                  <p:cNvPr id="6229" name="Line 1109"/>
                  <p:cNvSpPr>
                    <a:spLocks noChangeShapeType="1"/>
                  </p:cNvSpPr>
                  <p:nvPr/>
                </p:nvSpPr>
                <p:spPr bwMode="auto">
                  <a:xfrm>
                    <a:off x="2616" y="179"/>
                    <a:ext cx="32" cy="7"/>
                  </a:xfrm>
                  <a:prstGeom prst="line">
                    <a:avLst/>
                  </a:prstGeom>
                  <a:noFill/>
                  <a:ln w="1260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</p:grpSp>
          </p:grpSp>
          <p:grpSp>
            <p:nvGrpSpPr>
              <p:cNvPr id="6230" name="Group 1110"/>
              <p:cNvGrpSpPr>
                <a:grpSpLocks/>
              </p:cNvGrpSpPr>
              <p:nvPr/>
            </p:nvGrpSpPr>
            <p:grpSpPr bwMode="auto">
              <a:xfrm>
                <a:off x="2591" y="108"/>
                <a:ext cx="34" cy="181"/>
                <a:chOff x="2591" y="108"/>
                <a:chExt cx="34" cy="181"/>
              </a:xfrm>
            </p:grpSpPr>
            <p:sp>
              <p:nvSpPr>
                <p:cNvPr id="6231" name="AutoShape 1111"/>
                <p:cNvSpPr>
                  <a:spLocks noChangeArrowheads="1"/>
                </p:cNvSpPr>
                <p:nvPr/>
              </p:nvSpPr>
              <p:spPr bwMode="auto">
                <a:xfrm>
                  <a:off x="2591" y="108"/>
                  <a:ext cx="28" cy="182"/>
                </a:xfrm>
                <a:custGeom>
                  <a:avLst/>
                  <a:gdLst>
                    <a:gd name="T0" fmla="*/ 6 w 28"/>
                    <a:gd name="T1" fmla="*/ 0 h 182"/>
                    <a:gd name="T2" fmla="*/ 26 w 28"/>
                    <a:gd name="T3" fmla="*/ 9 h 182"/>
                    <a:gd name="T4" fmla="*/ 27 w 28"/>
                    <a:gd name="T5" fmla="*/ 12 h 182"/>
                    <a:gd name="T6" fmla="*/ 21 w 28"/>
                    <a:gd name="T7" fmla="*/ 174 h 182"/>
                    <a:gd name="T8" fmla="*/ 19 w 28"/>
                    <a:gd name="T9" fmla="*/ 176 h 182"/>
                    <a:gd name="T10" fmla="*/ 0 w 28"/>
                    <a:gd name="T11" fmla="*/ 181 h 182"/>
                    <a:gd name="T12" fmla="*/ 2 w 28"/>
                    <a:gd name="T13" fmla="*/ 178 h 182"/>
                    <a:gd name="T14" fmla="*/ 3 w 28"/>
                    <a:gd name="T15" fmla="*/ 176 h 182"/>
                    <a:gd name="T16" fmla="*/ 6 w 28"/>
                    <a:gd name="T17" fmla="*/ 0 h 182"/>
                    <a:gd name="T18" fmla="*/ 0 w 28"/>
                    <a:gd name="T19" fmla="*/ 0 h 182"/>
                    <a:gd name="T20" fmla="*/ 28 w 28"/>
                    <a:gd name="T21" fmla="*/ 182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T18" t="T19" r="T20" b="T21"/>
                  <a:pathLst>
                    <a:path w="28" h="182">
                      <a:moveTo>
                        <a:pt x="6" y="0"/>
                      </a:moveTo>
                      <a:lnTo>
                        <a:pt x="26" y="9"/>
                      </a:lnTo>
                      <a:lnTo>
                        <a:pt x="27" y="12"/>
                      </a:lnTo>
                      <a:lnTo>
                        <a:pt x="21" y="174"/>
                      </a:lnTo>
                      <a:lnTo>
                        <a:pt x="19" y="176"/>
                      </a:lnTo>
                      <a:lnTo>
                        <a:pt x="0" y="181"/>
                      </a:lnTo>
                      <a:lnTo>
                        <a:pt x="2" y="178"/>
                      </a:lnTo>
                      <a:lnTo>
                        <a:pt x="3" y="176"/>
                      </a:lnTo>
                      <a:lnTo>
                        <a:pt x="6" y="0"/>
                      </a:lnTo>
                    </a:path>
                  </a:pathLst>
                </a:custGeom>
                <a:solidFill>
                  <a:srgbClr val="C0C0C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6232" name="AutoShape 1112"/>
                <p:cNvSpPr>
                  <a:spLocks noChangeArrowheads="1"/>
                </p:cNvSpPr>
                <p:nvPr/>
              </p:nvSpPr>
              <p:spPr bwMode="auto">
                <a:xfrm>
                  <a:off x="2618" y="112"/>
                  <a:ext cx="8" cy="8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21600 w 21600"/>
                    <a:gd name="T9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T6" t="T7" r="T8" b="T9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  <p:grpSp>
          <p:nvGrpSpPr>
            <p:cNvPr id="6233" name="Group 1113"/>
            <p:cNvGrpSpPr>
              <a:grpSpLocks/>
            </p:cNvGrpSpPr>
            <p:nvPr/>
          </p:nvGrpSpPr>
          <p:grpSpPr bwMode="auto">
            <a:xfrm>
              <a:off x="2603" y="387"/>
              <a:ext cx="101" cy="40"/>
              <a:chOff x="2603" y="387"/>
              <a:chExt cx="101" cy="40"/>
            </a:xfrm>
          </p:grpSpPr>
          <p:sp>
            <p:nvSpPr>
              <p:cNvPr id="6234" name="AutoShape 1114"/>
              <p:cNvSpPr>
                <a:spLocks noChangeArrowheads="1"/>
              </p:cNvSpPr>
              <p:nvPr/>
            </p:nvSpPr>
            <p:spPr bwMode="auto">
              <a:xfrm>
                <a:off x="2603" y="387"/>
                <a:ext cx="102" cy="27"/>
              </a:xfrm>
              <a:custGeom>
                <a:avLst/>
                <a:gdLst>
                  <a:gd name="T0" fmla="*/ 0 w 102"/>
                  <a:gd name="T1" fmla="*/ 0 h 27"/>
                  <a:gd name="T2" fmla="*/ 19 w 102"/>
                  <a:gd name="T3" fmla="*/ 2 h 27"/>
                  <a:gd name="T4" fmla="*/ 33 w 102"/>
                  <a:gd name="T5" fmla="*/ 2 h 27"/>
                  <a:gd name="T6" fmla="*/ 46 w 102"/>
                  <a:gd name="T7" fmla="*/ 3 h 27"/>
                  <a:gd name="T8" fmla="*/ 58 w 102"/>
                  <a:gd name="T9" fmla="*/ 5 h 27"/>
                  <a:gd name="T10" fmla="*/ 67 w 102"/>
                  <a:gd name="T11" fmla="*/ 6 h 27"/>
                  <a:gd name="T12" fmla="*/ 78 w 102"/>
                  <a:gd name="T13" fmla="*/ 8 h 27"/>
                  <a:gd name="T14" fmla="*/ 83 w 102"/>
                  <a:gd name="T15" fmla="*/ 9 h 27"/>
                  <a:gd name="T16" fmla="*/ 88 w 102"/>
                  <a:gd name="T17" fmla="*/ 10 h 27"/>
                  <a:gd name="T18" fmla="*/ 91 w 102"/>
                  <a:gd name="T19" fmla="*/ 10 h 27"/>
                  <a:gd name="T20" fmla="*/ 93 w 102"/>
                  <a:gd name="T21" fmla="*/ 11 h 27"/>
                  <a:gd name="T22" fmla="*/ 95 w 102"/>
                  <a:gd name="T23" fmla="*/ 12 h 27"/>
                  <a:gd name="T24" fmla="*/ 98 w 102"/>
                  <a:gd name="T25" fmla="*/ 13 h 27"/>
                  <a:gd name="T26" fmla="*/ 100 w 102"/>
                  <a:gd name="T27" fmla="*/ 14 h 27"/>
                  <a:gd name="T28" fmla="*/ 101 w 102"/>
                  <a:gd name="T29" fmla="*/ 16 h 27"/>
                  <a:gd name="T30" fmla="*/ 101 w 102"/>
                  <a:gd name="T31" fmla="*/ 17 h 27"/>
                  <a:gd name="T32" fmla="*/ 101 w 102"/>
                  <a:gd name="T33" fmla="*/ 18 h 27"/>
                  <a:gd name="T34" fmla="*/ 100 w 102"/>
                  <a:gd name="T35" fmla="*/ 20 h 27"/>
                  <a:gd name="T36" fmla="*/ 99 w 102"/>
                  <a:gd name="T37" fmla="*/ 21 h 27"/>
                  <a:gd name="T38" fmla="*/ 97 w 102"/>
                  <a:gd name="T39" fmla="*/ 23 h 27"/>
                  <a:gd name="T40" fmla="*/ 95 w 102"/>
                  <a:gd name="T41" fmla="*/ 24 h 27"/>
                  <a:gd name="T42" fmla="*/ 92 w 102"/>
                  <a:gd name="T43" fmla="*/ 25 h 27"/>
                  <a:gd name="T44" fmla="*/ 90 w 102"/>
                  <a:gd name="T45" fmla="*/ 25 h 27"/>
                  <a:gd name="T46" fmla="*/ 87 w 102"/>
                  <a:gd name="T47" fmla="*/ 26 h 27"/>
                  <a:gd name="T48" fmla="*/ 83 w 102"/>
                  <a:gd name="T49" fmla="*/ 26 h 27"/>
                  <a:gd name="T50" fmla="*/ 79 w 102"/>
                  <a:gd name="T51" fmla="*/ 26 h 27"/>
                  <a:gd name="T52" fmla="*/ 74 w 102"/>
                  <a:gd name="T53" fmla="*/ 25 h 27"/>
                  <a:gd name="T54" fmla="*/ 0 w 102"/>
                  <a:gd name="T55" fmla="*/ 0 h 27"/>
                  <a:gd name="T56" fmla="*/ 102 w 102"/>
                  <a:gd name="T57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T54" t="T55" r="T56" b="T57"/>
                <a:pathLst>
                  <a:path w="102" h="27">
                    <a:moveTo>
                      <a:pt x="0" y="0"/>
                    </a:moveTo>
                    <a:lnTo>
                      <a:pt x="19" y="2"/>
                    </a:lnTo>
                    <a:lnTo>
                      <a:pt x="33" y="2"/>
                    </a:lnTo>
                    <a:lnTo>
                      <a:pt x="46" y="3"/>
                    </a:lnTo>
                    <a:lnTo>
                      <a:pt x="58" y="5"/>
                    </a:lnTo>
                    <a:lnTo>
                      <a:pt x="67" y="6"/>
                    </a:lnTo>
                    <a:lnTo>
                      <a:pt x="78" y="8"/>
                    </a:lnTo>
                    <a:lnTo>
                      <a:pt x="83" y="9"/>
                    </a:lnTo>
                    <a:lnTo>
                      <a:pt x="88" y="10"/>
                    </a:lnTo>
                    <a:lnTo>
                      <a:pt x="91" y="10"/>
                    </a:lnTo>
                    <a:lnTo>
                      <a:pt x="93" y="11"/>
                    </a:lnTo>
                    <a:lnTo>
                      <a:pt x="95" y="12"/>
                    </a:lnTo>
                    <a:lnTo>
                      <a:pt x="98" y="13"/>
                    </a:lnTo>
                    <a:lnTo>
                      <a:pt x="100" y="14"/>
                    </a:lnTo>
                    <a:lnTo>
                      <a:pt x="101" y="16"/>
                    </a:lnTo>
                    <a:lnTo>
                      <a:pt x="101" y="17"/>
                    </a:lnTo>
                    <a:lnTo>
                      <a:pt x="101" y="18"/>
                    </a:lnTo>
                    <a:lnTo>
                      <a:pt x="100" y="20"/>
                    </a:lnTo>
                    <a:lnTo>
                      <a:pt x="99" y="21"/>
                    </a:lnTo>
                    <a:lnTo>
                      <a:pt x="97" y="23"/>
                    </a:lnTo>
                    <a:lnTo>
                      <a:pt x="95" y="24"/>
                    </a:lnTo>
                    <a:lnTo>
                      <a:pt x="92" y="25"/>
                    </a:lnTo>
                    <a:lnTo>
                      <a:pt x="90" y="25"/>
                    </a:lnTo>
                    <a:lnTo>
                      <a:pt x="87" y="26"/>
                    </a:lnTo>
                    <a:lnTo>
                      <a:pt x="83" y="26"/>
                    </a:lnTo>
                    <a:lnTo>
                      <a:pt x="79" y="26"/>
                    </a:lnTo>
                    <a:lnTo>
                      <a:pt x="74" y="25"/>
                    </a:lnTo>
                  </a:path>
                </a:pathLst>
              </a:custGeom>
              <a:noFill/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6235" name="Group 1115"/>
              <p:cNvGrpSpPr>
                <a:grpSpLocks/>
              </p:cNvGrpSpPr>
              <p:nvPr/>
            </p:nvGrpSpPr>
            <p:grpSpPr bwMode="auto">
              <a:xfrm>
                <a:off x="2607" y="401"/>
                <a:ext cx="70" cy="26"/>
                <a:chOff x="2607" y="401"/>
                <a:chExt cx="70" cy="26"/>
              </a:xfrm>
            </p:grpSpPr>
            <p:grpSp>
              <p:nvGrpSpPr>
                <p:cNvPr id="6236" name="Group 1116"/>
                <p:cNvGrpSpPr>
                  <a:grpSpLocks/>
                </p:cNvGrpSpPr>
                <p:nvPr/>
              </p:nvGrpSpPr>
              <p:grpSpPr bwMode="auto">
                <a:xfrm>
                  <a:off x="2607" y="401"/>
                  <a:ext cx="67" cy="26"/>
                  <a:chOff x="2607" y="401"/>
                  <a:chExt cx="67" cy="26"/>
                </a:xfrm>
              </p:grpSpPr>
              <p:sp>
                <p:nvSpPr>
                  <p:cNvPr id="6237" name="AutoShape 1117"/>
                  <p:cNvSpPr>
                    <a:spLocks noChangeArrowheads="1"/>
                  </p:cNvSpPr>
                  <p:nvPr/>
                </p:nvSpPr>
                <p:spPr bwMode="auto">
                  <a:xfrm>
                    <a:off x="2607" y="401"/>
                    <a:ext cx="40" cy="17"/>
                  </a:xfrm>
                  <a:custGeom>
                    <a:avLst/>
                    <a:gdLst>
                      <a:gd name="T0" fmla="*/ 0 w 40"/>
                      <a:gd name="T1" fmla="*/ 9 h 17"/>
                      <a:gd name="T2" fmla="*/ 11 w 40"/>
                      <a:gd name="T3" fmla="*/ 0 h 17"/>
                      <a:gd name="T4" fmla="*/ 39 w 40"/>
                      <a:gd name="T5" fmla="*/ 5 h 17"/>
                      <a:gd name="T6" fmla="*/ 28 w 40"/>
                      <a:gd name="T7" fmla="*/ 16 h 17"/>
                      <a:gd name="T8" fmla="*/ 0 w 40"/>
                      <a:gd name="T9" fmla="*/ 9 h 17"/>
                      <a:gd name="T10" fmla="*/ 0 w 40"/>
                      <a:gd name="T11" fmla="*/ 0 h 17"/>
                      <a:gd name="T12" fmla="*/ 40 w 40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40" h="17">
                        <a:moveTo>
                          <a:pt x="0" y="9"/>
                        </a:moveTo>
                        <a:lnTo>
                          <a:pt x="11" y="0"/>
                        </a:lnTo>
                        <a:lnTo>
                          <a:pt x="39" y="5"/>
                        </a:lnTo>
                        <a:lnTo>
                          <a:pt x="28" y="16"/>
                        </a:lnTo>
                        <a:lnTo>
                          <a:pt x="0" y="9"/>
                        </a:lnTo>
                      </a:path>
                    </a:pathLst>
                  </a:custGeom>
                  <a:solidFill>
                    <a:srgbClr val="E0E0E0"/>
                  </a:solidFill>
                  <a:ln w="12600">
                    <a:solidFill>
                      <a:srgbClr val="91919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6238" name="AutoShape 1118"/>
                  <p:cNvSpPr>
                    <a:spLocks noChangeArrowheads="1"/>
                  </p:cNvSpPr>
                  <p:nvPr/>
                </p:nvSpPr>
                <p:spPr bwMode="auto">
                  <a:xfrm>
                    <a:off x="2608" y="411"/>
                    <a:ext cx="27" cy="17"/>
                  </a:xfrm>
                  <a:custGeom>
                    <a:avLst/>
                    <a:gdLst>
                      <a:gd name="T0" fmla="*/ 0 w 27"/>
                      <a:gd name="T1" fmla="*/ 0 h 17"/>
                      <a:gd name="T2" fmla="*/ 0 w 27"/>
                      <a:gd name="T3" fmla="*/ 8 h 17"/>
                      <a:gd name="T4" fmla="*/ 26 w 27"/>
                      <a:gd name="T5" fmla="*/ 16 h 17"/>
                      <a:gd name="T6" fmla="*/ 26 w 27"/>
                      <a:gd name="T7" fmla="*/ 6 h 17"/>
                      <a:gd name="T8" fmla="*/ 0 w 27"/>
                      <a:gd name="T9" fmla="*/ 0 h 17"/>
                      <a:gd name="T10" fmla="*/ 0 w 27"/>
                      <a:gd name="T11" fmla="*/ 0 h 17"/>
                      <a:gd name="T12" fmla="*/ 27 w 27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27" h="17">
                        <a:moveTo>
                          <a:pt x="0" y="0"/>
                        </a:moveTo>
                        <a:lnTo>
                          <a:pt x="0" y="8"/>
                        </a:lnTo>
                        <a:lnTo>
                          <a:pt x="26" y="16"/>
                        </a:lnTo>
                        <a:lnTo>
                          <a:pt x="26" y="6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91919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6239" name="AutoShape 1119"/>
                  <p:cNvSpPr>
                    <a:spLocks noChangeArrowheads="1"/>
                  </p:cNvSpPr>
                  <p:nvPr/>
                </p:nvSpPr>
                <p:spPr bwMode="auto">
                  <a:xfrm>
                    <a:off x="2639" y="406"/>
                    <a:ext cx="36" cy="18"/>
                  </a:xfrm>
                  <a:custGeom>
                    <a:avLst/>
                    <a:gdLst>
                      <a:gd name="T0" fmla="*/ 0 w 36"/>
                      <a:gd name="T1" fmla="*/ 9 h 18"/>
                      <a:gd name="T2" fmla="*/ 11 w 36"/>
                      <a:gd name="T3" fmla="*/ 0 h 18"/>
                      <a:gd name="T4" fmla="*/ 35 w 36"/>
                      <a:gd name="T5" fmla="*/ 3 h 18"/>
                      <a:gd name="T6" fmla="*/ 35 w 36"/>
                      <a:gd name="T7" fmla="*/ 9 h 18"/>
                      <a:gd name="T8" fmla="*/ 0 w 36"/>
                      <a:gd name="T9" fmla="*/ 17 h 18"/>
                      <a:gd name="T10" fmla="*/ 0 w 36"/>
                      <a:gd name="T11" fmla="*/ 9 h 18"/>
                      <a:gd name="T12" fmla="*/ 0 w 36"/>
                      <a:gd name="T13" fmla="*/ 0 h 18"/>
                      <a:gd name="T14" fmla="*/ 36 w 36"/>
                      <a:gd name="T15" fmla="*/ 18 h 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T12" t="T13" r="T14" b="T15"/>
                    <a:pathLst>
                      <a:path w="36" h="18">
                        <a:moveTo>
                          <a:pt x="0" y="9"/>
                        </a:moveTo>
                        <a:lnTo>
                          <a:pt x="11" y="0"/>
                        </a:lnTo>
                        <a:lnTo>
                          <a:pt x="35" y="3"/>
                        </a:lnTo>
                        <a:lnTo>
                          <a:pt x="35" y="9"/>
                        </a:lnTo>
                        <a:lnTo>
                          <a:pt x="0" y="17"/>
                        </a:lnTo>
                        <a:lnTo>
                          <a:pt x="0" y="9"/>
                        </a:lnTo>
                      </a:path>
                    </a:pathLst>
                  </a:custGeom>
                  <a:solidFill>
                    <a:srgbClr val="A0A0A0"/>
                  </a:solidFill>
                  <a:ln w="12600">
                    <a:solidFill>
                      <a:srgbClr val="91919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6240" name="AutoShape 1120"/>
                  <p:cNvSpPr>
                    <a:spLocks noChangeArrowheads="1"/>
                  </p:cNvSpPr>
                  <p:nvPr/>
                </p:nvSpPr>
                <p:spPr bwMode="auto">
                  <a:xfrm>
                    <a:off x="2619" y="401"/>
                    <a:ext cx="56" cy="17"/>
                  </a:xfrm>
                  <a:custGeom>
                    <a:avLst/>
                    <a:gdLst>
                      <a:gd name="T0" fmla="*/ 0 w 56"/>
                      <a:gd name="T1" fmla="*/ 0 h 17"/>
                      <a:gd name="T2" fmla="*/ 28 w 56"/>
                      <a:gd name="T3" fmla="*/ 4 h 17"/>
                      <a:gd name="T4" fmla="*/ 55 w 56"/>
                      <a:gd name="T5" fmla="*/ 16 h 17"/>
                      <a:gd name="T6" fmla="*/ 30 w 56"/>
                      <a:gd name="T7" fmla="*/ 12 h 17"/>
                      <a:gd name="T8" fmla="*/ 0 w 56"/>
                      <a:gd name="T9" fmla="*/ 0 h 17"/>
                      <a:gd name="T10" fmla="*/ 0 w 56"/>
                      <a:gd name="T11" fmla="*/ 0 h 17"/>
                      <a:gd name="T12" fmla="*/ 56 w 56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56" h="17">
                        <a:moveTo>
                          <a:pt x="0" y="0"/>
                        </a:moveTo>
                        <a:lnTo>
                          <a:pt x="28" y="4"/>
                        </a:lnTo>
                        <a:lnTo>
                          <a:pt x="55" y="16"/>
                        </a:lnTo>
                        <a:lnTo>
                          <a:pt x="30" y="12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91919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grpSp>
              <p:nvGrpSpPr>
                <p:cNvPr id="6241" name="Group 1121"/>
                <p:cNvGrpSpPr>
                  <a:grpSpLocks/>
                </p:cNvGrpSpPr>
                <p:nvPr/>
              </p:nvGrpSpPr>
              <p:grpSpPr bwMode="auto">
                <a:xfrm>
                  <a:off x="2608" y="409"/>
                  <a:ext cx="69" cy="10"/>
                  <a:chOff x="2608" y="409"/>
                  <a:chExt cx="69" cy="10"/>
                </a:xfrm>
              </p:grpSpPr>
              <p:sp>
                <p:nvSpPr>
                  <p:cNvPr id="6242" name="Line 1122"/>
                  <p:cNvSpPr>
                    <a:spLocks noChangeShapeType="1"/>
                  </p:cNvSpPr>
                  <p:nvPr/>
                </p:nvSpPr>
                <p:spPr bwMode="auto">
                  <a:xfrm>
                    <a:off x="2608" y="413"/>
                    <a:ext cx="31" cy="7"/>
                  </a:xfrm>
                  <a:prstGeom prst="line">
                    <a:avLst/>
                  </a:prstGeom>
                  <a:noFill/>
                  <a:ln w="12600">
                    <a:solidFill>
                      <a:srgbClr val="91919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  <p:sp>
                <p:nvSpPr>
                  <p:cNvPr id="6243" name="Line 112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639" y="408"/>
                    <a:ext cx="13" cy="13"/>
                  </a:xfrm>
                  <a:prstGeom prst="line">
                    <a:avLst/>
                  </a:prstGeom>
                  <a:noFill/>
                  <a:ln w="12600">
                    <a:solidFill>
                      <a:srgbClr val="91919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  <p:sp>
                <p:nvSpPr>
                  <p:cNvPr id="6244" name="Line 1124"/>
                  <p:cNvSpPr>
                    <a:spLocks noChangeShapeType="1"/>
                  </p:cNvSpPr>
                  <p:nvPr/>
                </p:nvSpPr>
                <p:spPr bwMode="auto">
                  <a:xfrm>
                    <a:off x="2653" y="409"/>
                    <a:ext cx="25" cy="1"/>
                  </a:xfrm>
                  <a:prstGeom prst="line">
                    <a:avLst/>
                  </a:prstGeom>
                  <a:noFill/>
                  <a:ln w="12600">
                    <a:solidFill>
                      <a:srgbClr val="91919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</p:grpSp>
          </p:grpSp>
        </p:grpSp>
        <p:sp>
          <p:nvSpPr>
            <p:cNvPr id="6245" name="AutoShape 1125"/>
            <p:cNvSpPr>
              <a:spLocks noChangeArrowheads="1"/>
            </p:cNvSpPr>
            <p:nvPr/>
          </p:nvSpPr>
          <p:spPr bwMode="auto">
            <a:xfrm>
              <a:off x="2589" y="337"/>
              <a:ext cx="58" cy="53"/>
            </a:xfrm>
            <a:custGeom>
              <a:avLst/>
              <a:gdLst>
                <a:gd name="T0" fmla="*/ 0 w 58"/>
                <a:gd name="T1" fmla="*/ 26 h 53"/>
                <a:gd name="T2" fmla="*/ 57 w 58"/>
                <a:gd name="T3" fmla="*/ 0 h 53"/>
                <a:gd name="T4" fmla="*/ 57 w 58"/>
                <a:gd name="T5" fmla="*/ 21 h 53"/>
                <a:gd name="T6" fmla="*/ 0 w 58"/>
                <a:gd name="T7" fmla="*/ 52 h 53"/>
                <a:gd name="T8" fmla="*/ 0 w 58"/>
                <a:gd name="T9" fmla="*/ 26 h 53"/>
                <a:gd name="T10" fmla="*/ 0 w 58"/>
                <a:gd name="T11" fmla="*/ 0 h 53"/>
                <a:gd name="T12" fmla="*/ 58 w 58"/>
                <a:gd name="T1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58" h="53">
                  <a:moveTo>
                    <a:pt x="0" y="26"/>
                  </a:moveTo>
                  <a:lnTo>
                    <a:pt x="57" y="0"/>
                  </a:lnTo>
                  <a:lnTo>
                    <a:pt x="57" y="21"/>
                  </a:lnTo>
                  <a:lnTo>
                    <a:pt x="0" y="52"/>
                  </a:lnTo>
                  <a:lnTo>
                    <a:pt x="0" y="26"/>
                  </a:lnTo>
                </a:path>
              </a:pathLst>
            </a:custGeom>
            <a:solidFill>
              <a:srgbClr val="606060"/>
            </a:solidFill>
            <a:ln w="12600">
              <a:solidFill>
                <a:srgbClr val="91919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246" name="AutoShape 1126"/>
            <p:cNvSpPr>
              <a:spLocks noChangeArrowheads="1"/>
            </p:cNvSpPr>
            <p:nvPr/>
          </p:nvSpPr>
          <p:spPr bwMode="auto">
            <a:xfrm>
              <a:off x="2589" y="284"/>
              <a:ext cx="58" cy="81"/>
            </a:xfrm>
            <a:custGeom>
              <a:avLst/>
              <a:gdLst>
                <a:gd name="T0" fmla="*/ 0 w 58"/>
                <a:gd name="T1" fmla="*/ 17 h 81"/>
                <a:gd name="T2" fmla="*/ 57 w 58"/>
                <a:gd name="T3" fmla="*/ 0 h 81"/>
                <a:gd name="T4" fmla="*/ 57 w 58"/>
                <a:gd name="T5" fmla="*/ 53 h 81"/>
                <a:gd name="T6" fmla="*/ 0 w 58"/>
                <a:gd name="T7" fmla="*/ 80 h 81"/>
                <a:gd name="T8" fmla="*/ 0 w 58"/>
                <a:gd name="T9" fmla="*/ 17 h 81"/>
                <a:gd name="T10" fmla="*/ 0 w 58"/>
                <a:gd name="T11" fmla="*/ 0 h 81"/>
                <a:gd name="T12" fmla="*/ 58 w 58"/>
                <a:gd name="T13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58" h="81">
                  <a:moveTo>
                    <a:pt x="0" y="17"/>
                  </a:moveTo>
                  <a:lnTo>
                    <a:pt x="57" y="0"/>
                  </a:lnTo>
                  <a:lnTo>
                    <a:pt x="57" y="53"/>
                  </a:lnTo>
                  <a:lnTo>
                    <a:pt x="0" y="80"/>
                  </a:lnTo>
                  <a:lnTo>
                    <a:pt x="0" y="17"/>
                  </a:lnTo>
                </a:path>
              </a:pathLst>
            </a:custGeom>
            <a:solidFill>
              <a:srgbClr val="C0C0C0"/>
            </a:solidFill>
            <a:ln w="12600">
              <a:solidFill>
                <a:srgbClr val="91919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247" name="AutoShape 1127"/>
            <p:cNvSpPr>
              <a:spLocks noChangeArrowheads="1"/>
            </p:cNvSpPr>
            <p:nvPr/>
          </p:nvSpPr>
          <p:spPr bwMode="auto">
            <a:xfrm>
              <a:off x="2417" y="134"/>
              <a:ext cx="153" cy="125"/>
            </a:xfrm>
            <a:custGeom>
              <a:avLst/>
              <a:gdLst>
                <a:gd name="T0" fmla="*/ 6 w 153"/>
                <a:gd name="T1" fmla="*/ 0 h 125"/>
                <a:gd name="T2" fmla="*/ 152 w 153"/>
                <a:gd name="T3" fmla="*/ 0 h 125"/>
                <a:gd name="T4" fmla="*/ 146 w 153"/>
                <a:gd name="T5" fmla="*/ 124 h 125"/>
                <a:gd name="T6" fmla="*/ 0 w 153"/>
                <a:gd name="T7" fmla="*/ 117 h 125"/>
                <a:gd name="T8" fmla="*/ 6 w 153"/>
                <a:gd name="T9" fmla="*/ 0 h 125"/>
                <a:gd name="T10" fmla="*/ 0 w 153"/>
                <a:gd name="T11" fmla="*/ 0 h 125"/>
                <a:gd name="T12" fmla="*/ 153 w 153"/>
                <a:gd name="T13" fmla="*/ 125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53" h="125">
                  <a:moveTo>
                    <a:pt x="6" y="0"/>
                  </a:moveTo>
                  <a:lnTo>
                    <a:pt x="152" y="0"/>
                  </a:lnTo>
                  <a:lnTo>
                    <a:pt x="146" y="124"/>
                  </a:lnTo>
                  <a:lnTo>
                    <a:pt x="0" y="117"/>
                  </a:lnTo>
                  <a:lnTo>
                    <a:pt x="6" y="0"/>
                  </a:lnTo>
                </a:path>
              </a:pathLst>
            </a:custGeom>
            <a:solidFill>
              <a:srgbClr val="C0C0C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248" name="AutoShape 1128"/>
            <p:cNvSpPr>
              <a:spLocks noChangeArrowheads="1"/>
            </p:cNvSpPr>
            <p:nvPr/>
          </p:nvSpPr>
          <p:spPr bwMode="auto">
            <a:xfrm>
              <a:off x="2316" y="349"/>
              <a:ext cx="287" cy="56"/>
            </a:xfrm>
            <a:custGeom>
              <a:avLst/>
              <a:gdLst>
                <a:gd name="T0" fmla="*/ 46 w 287"/>
                <a:gd name="T1" fmla="*/ 0 h 56"/>
                <a:gd name="T2" fmla="*/ 286 w 287"/>
                <a:gd name="T3" fmla="*/ 22 h 56"/>
                <a:gd name="T4" fmla="*/ 269 w 287"/>
                <a:gd name="T5" fmla="*/ 42 h 56"/>
                <a:gd name="T6" fmla="*/ 253 w 287"/>
                <a:gd name="T7" fmla="*/ 55 h 56"/>
                <a:gd name="T8" fmla="*/ 0 w 287"/>
                <a:gd name="T9" fmla="*/ 28 h 56"/>
                <a:gd name="T10" fmla="*/ 19 w 287"/>
                <a:gd name="T11" fmla="*/ 20 h 56"/>
                <a:gd name="T12" fmla="*/ 46 w 287"/>
                <a:gd name="T13" fmla="*/ 0 h 56"/>
                <a:gd name="T14" fmla="*/ 0 w 287"/>
                <a:gd name="T15" fmla="*/ 0 h 56"/>
                <a:gd name="T16" fmla="*/ 287 w 287"/>
                <a:gd name="T1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287" h="56">
                  <a:moveTo>
                    <a:pt x="46" y="0"/>
                  </a:moveTo>
                  <a:lnTo>
                    <a:pt x="286" y="22"/>
                  </a:lnTo>
                  <a:lnTo>
                    <a:pt x="269" y="42"/>
                  </a:lnTo>
                  <a:lnTo>
                    <a:pt x="253" y="55"/>
                  </a:lnTo>
                  <a:lnTo>
                    <a:pt x="0" y="28"/>
                  </a:lnTo>
                  <a:lnTo>
                    <a:pt x="19" y="20"/>
                  </a:lnTo>
                  <a:lnTo>
                    <a:pt x="46" y="0"/>
                  </a:lnTo>
                </a:path>
              </a:pathLst>
            </a:custGeom>
            <a:solidFill>
              <a:srgbClr val="E0E0E0"/>
            </a:solidFill>
            <a:ln w="12600">
              <a:solidFill>
                <a:srgbClr val="91919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6249" name="Group 1129"/>
            <p:cNvGrpSpPr>
              <a:grpSpLocks/>
            </p:cNvGrpSpPr>
            <p:nvPr/>
          </p:nvGrpSpPr>
          <p:grpSpPr bwMode="auto">
            <a:xfrm>
              <a:off x="2589" y="289"/>
              <a:ext cx="61" cy="73"/>
              <a:chOff x="2589" y="289"/>
              <a:chExt cx="61" cy="73"/>
            </a:xfrm>
          </p:grpSpPr>
          <p:sp>
            <p:nvSpPr>
              <p:cNvPr id="6250" name="Line 1130"/>
              <p:cNvSpPr>
                <a:spLocks noChangeShapeType="1"/>
              </p:cNvSpPr>
              <p:nvPr/>
            </p:nvSpPr>
            <p:spPr bwMode="auto">
              <a:xfrm flipV="1">
                <a:off x="2589" y="309"/>
                <a:ext cx="62" cy="25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251" name="Line 1131"/>
              <p:cNvSpPr>
                <a:spLocks noChangeShapeType="1"/>
              </p:cNvSpPr>
              <p:nvPr/>
            </p:nvSpPr>
            <p:spPr bwMode="auto">
              <a:xfrm flipV="1">
                <a:off x="2599" y="316"/>
                <a:ext cx="51" cy="22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252" name="Line 1132"/>
              <p:cNvSpPr>
                <a:spLocks noChangeShapeType="1"/>
              </p:cNvSpPr>
              <p:nvPr/>
            </p:nvSpPr>
            <p:spPr bwMode="auto">
              <a:xfrm flipV="1">
                <a:off x="2599" y="322"/>
                <a:ext cx="51" cy="23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253" name="Line 1133"/>
              <p:cNvSpPr>
                <a:spLocks noChangeShapeType="1"/>
              </p:cNvSpPr>
              <p:nvPr/>
            </p:nvSpPr>
            <p:spPr bwMode="auto">
              <a:xfrm flipV="1">
                <a:off x="2599" y="328"/>
                <a:ext cx="52" cy="23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254" name="Line 1134"/>
              <p:cNvSpPr>
                <a:spLocks noChangeShapeType="1"/>
              </p:cNvSpPr>
              <p:nvPr/>
            </p:nvSpPr>
            <p:spPr bwMode="auto">
              <a:xfrm flipV="1">
                <a:off x="2599" y="334"/>
                <a:ext cx="52" cy="24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255" name="Line 1135"/>
              <p:cNvSpPr>
                <a:spLocks noChangeShapeType="1"/>
              </p:cNvSpPr>
              <p:nvPr/>
            </p:nvSpPr>
            <p:spPr bwMode="auto">
              <a:xfrm flipV="1">
                <a:off x="2599" y="303"/>
                <a:ext cx="51" cy="19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256" name="Line 1136"/>
              <p:cNvSpPr>
                <a:spLocks noChangeShapeType="1"/>
              </p:cNvSpPr>
              <p:nvPr/>
            </p:nvSpPr>
            <p:spPr bwMode="auto">
              <a:xfrm flipV="1">
                <a:off x="2599" y="296"/>
                <a:ext cx="51" cy="18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257" name="Line 1137"/>
              <p:cNvSpPr>
                <a:spLocks noChangeShapeType="1"/>
              </p:cNvSpPr>
              <p:nvPr/>
            </p:nvSpPr>
            <p:spPr bwMode="auto">
              <a:xfrm flipV="1">
                <a:off x="2599" y="288"/>
                <a:ext cx="51" cy="18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258" name="Line 1138"/>
              <p:cNvSpPr>
                <a:spLocks noChangeShapeType="1"/>
              </p:cNvSpPr>
              <p:nvPr/>
            </p:nvSpPr>
            <p:spPr bwMode="auto">
              <a:xfrm>
                <a:off x="2599" y="300"/>
                <a:ext cx="1" cy="63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6259" name="Group 1139"/>
            <p:cNvGrpSpPr>
              <a:grpSpLocks/>
            </p:cNvGrpSpPr>
            <p:nvPr/>
          </p:nvGrpSpPr>
          <p:grpSpPr bwMode="auto">
            <a:xfrm>
              <a:off x="2392" y="103"/>
              <a:ext cx="209" cy="190"/>
              <a:chOff x="2392" y="103"/>
              <a:chExt cx="209" cy="190"/>
            </a:xfrm>
          </p:grpSpPr>
          <p:grpSp>
            <p:nvGrpSpPr>
              <p:cNvPr id="6260" name="Group 1140"/>
              <p:cNvGrpSpPr>
                <a:grpSpLocks/>
              </p:cNvGrpSpPr>
              <p:nvPr/>
            </p:nvGrpSpPr>
            <p:grpSpPr bwMode="auto">
              <a:xfrm>
                <a:off x="2392" y="103"/>
                <a:ext cx="209" cy="186"/>
                <a:chOff x="2392" y="103"/>
                <a:chExt cx="209" cy="186"/>
              </a:xfrm>
            </p:grpSpPr>
            <p:grpSp>
              <p:nvGrpSpPr>
                <p:cNvPr id="6261" name="Group 1141"/>
                <p:cNvGrpSpPr>
                  <a:grpSpLocks/>
                </p:cNvGrpSpPr>
                <p:nvPr/>
              </p:nvGrpSpPr>
              <p:grpSpPr bwMode="auto">
                <a:xfrm>
                  <a:off x="2392" y="103"/>
                  <a:ext cx="209" cy="186"/>
                  <a:chOff x="2392" y="103"/>
                  <a:chExt cx="209" cy="186"/>
                </a:xfrm>
              </p:grpSpPr>
              <p:sp>
                <p:nvSpPr>
                  <p:cNvPr id="6262" name="AutoShape 1142"/>
                  <p:cNvSpPr>
                    <a:spLocks noChangeArrowheads="1"/>
                  </p:cNvSpPr>
                  <p:nvPr/>
                </p:nvSpPr>
                <p:spPr bwMode="auto">
                  <a:xfrm>
                    <a:off x="2397" y="104"/>
                    <a:ext cx="201" cy="186"/>
                  </a:xfrm>
                  <a:custGeom>
                    <a:avLst/>
                    <a:gdLst>
                      <a:gd name="T0" fmla="*/ 16 w 201"/>
                      <a:gd name="T1" fmla="*/ 3 h 186"/>
                      <a:gd name="T2" fmla="*/ 33 w 201"/>
                      <a:gd name="T3" fmla="*/ 2 h 186"/>
                      <a:gd name="T4" fmla="*/ 56 w 201"/>
                      <a:gd name="T5" fmla="*/ 1 h 186"/>
                      <a:gd name="T6" fmla="*/ 80 w 201"/>
                      <a:gd name="T7" fmla="*/ 0 h 186"/>
                      <a:gd name="T8" fmla="*/ 109 w 201"/>
                      <a:gd name="T9" fmla="*/ 0 h 186"/>
                      <a:gd name="T10" fmla="*/ 129 w 201"/>
                      <a:gd name="T11" fmla="*/ 1 h 186"/>
                      <a:gd name="T12" fmla="*/ 159 w 201"/>
                      <a:gd name="T13" fmla="*/ 2 h 186"/>
                      <a:gd name="T14" fmla="*/ 189 w 201"/>
                      <a:gd name="T15" fmla="*/ 3 h 186"/>
                      <a:gd name="T16" fmla="*/ 196 w 201"/>
                      <a:gd name="T17" fmla="*/ 4 h 186"/>
                      <a:gd name="T18" fmla="*/ 198 w 201"/>
                      <a:gd name="T19" fmla="*/ 4 h 186"/>
                      <a:gd name="T20" fmla="*/ 199 w 201"/>
                      <a:gd name="T21" fmla="*/ 5 h 186"/>
                      <a:gd name="T22" fmla="*/ 200 w 201"/>
                      <a:gd name="T23" fmla="*/ 6 h 186"/>
                      <a:gd name="T24" fmla="*/ 200 w 201"/>
                      <a:gd name="T25" fmla="*/ 8 h 186"/>
                      <a:gd name="T26" fmla="*/ 192 w 201"/>
                      <a:gd name="T27" fmla="*/ 182 h 186"/>
                      <a:gd name="T28" fmla="*/ 191 w 201"/>
                      <a:gd name="T29" fmla="*/ 184 h 186"/>
                      <a:gd name="T30" fmla="*/ 189 w 201"/>
                      <a:gd name="T31" fmla="*/ 185 h 186"/>
                      <a:gd name="T32" fmla="*/ 124 w 201"/>
                      <a:gd name="T33" fmla="*/ 181 h 186"/>
                      <a:gd name="T34" fmla="*/ 61 w 201"/>
                      <a:gd name="T35" fmla="*/ 176 h 186"/>
                      <a:gd name="T36" fmla="*/ 3 w 201"/>
                      <a:gd name="T37" fmla="*/ 172 h 186"/>
                      <a:gd name="T38" fmla="*/ 0 w 201"/>
                      <a:gd name="T39" fmla="*/ 168 h 186"/>
                      <a:gd name="T40" fmla="*/ 9 w 201"/>
                      <a:gd name="T41" fmla="*/ 9 h 186"/>
                      <a:gd name="T42" fmla="*/ 16 w 201"/>
                      <a:gd name="T43" fmla="*/ 3 h 186"/>
                      <a:gd name="T44" fmla="*/ 0 w 201"/>
                      <a:gd name="T45" fmla="*/ 0 h 186"/>
                      <a:gd name="T46" fmla="*/ 201 w 201"/>
                      <a:gd name="T47" fmla="*/ 186 h 18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</a:cxnLst>
                    <a:rect l="T44" t="T45" r="T46" b="T47"/>
                    <a:pathLst>
                      <a:path w="201" h="186">
                        <a:moveTo>
                          <a:pt x="16" y="3"/>
                        </a:moveTo>
                        <a:lnTo>
                          <a:pt x="33" y="2"/>
                        </a:lnTo>
                        <a:lnTo>
                          <a:pt x="56" y="1"/>
                        </a:lnTo>
                        <a:lnTo>
                          <a:pt x="80" y="0"/>
                        </a:lnTo>
                        <a:lnTo>
                          <a:pt x="109" y="0"/>
                        </a:lnTo>
                        <a:lnTo>
                          <a:pt x="129" y="1"/>
                        </a:lnTo>
                        <a:lnTo>
                          <a:pt x="159" y="2"/>
                        </a:lnTo>
                        <a:lnTo>
                          <a:pt x="189" y="3"/>
                        </a:lnTo>
                        <a:lnTo>
                          <a:pt x="196" y="4"/>
                        </a:lnTo>
                        <a:lnTo>
                          <a:pt x="198" y="4"/>
                        </a:lnTo>
                        <a:lnTo>
                          <a:pt x="199" y="5"/>
                        </a:lnTo>
                        <a:lnTo>
                          <a:pt x="200" y="6"/>
                        </a:lnTo>
                        <a:lnTo>
                          <a:pt x="200" y="8"/>
                        </a:lnTo>
                        <a:lnTo>
                          <a:pt x="192" y="182"/>
                        </a:lnTo>
                        <a:lnTo>
                          <a:pt x="191" y="184"/>
                        </a:lnTo>
                        <a:lnTo>
                          <a:pt x="189" y="185"/>
                        </a:lnTo>
                        <a:lnTo>
                          <a:pt x="124" y="181"/>
                        </a:lnTo>
                        <a:lnTo>
                          <a:pt x="61" y="176"/>
                        </a:lnTo>
                        <a:lnTo>
                          <a:pt x="3" y="172"/>
                        </a:lnTo>
                        <a:lnTo>
                          <a:pt x="0" y="168"/>
                        </a:lnTo>
                        <a:lnTo>
                          <a:pt x="9" y="9"/>
                        </a:lnTo>
                        <a:lnTo>
                          <a:pt x="16" y="3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6263" name="AutoShape 1143"/>
                  <p:cNvSpPr>
                    <a:spLocks noChangeArrowheads="1"/>
                  </p:cNvSpPr>
                  <p:nvPr/>
                </p:nvSpPr>
                <p:spPr bwMode="auto">
                  <a:xfrm>
                    <a:off x="2594" y="103"/>
                    <a:ext cx="8" cy="8"/>
                  </a:xfrm>
                  <a:custGeom>
                    <a:avLst/>
                    <a:gdLst>
                      <a:gd name="T0" fmla="*/ 0 w 21600"/>
                      <a:gd name="T1" fmla="*/ 0 h 21433"/>
                      <a:gd name="T2" fmla="*/ 0 w 21600"/>
                      <a:gd name="T3" fmla="*/ 0 h 21433"/>
                      <a:gd name="T4" fmla="*/ 0 w 21600"/>
                      <a:gd name="T5" fmla="*/ 0 h 21433"/>
                      <a:gd name="T6" fmla="*/ 0 w 21600"/>
                      <a:gd name="T7" fmla="*/ 0 h 21433"/>
                      <a:gd name="T8" fmla="*/ 21600 w 21600"/>
                      <a:gd name="T9" fmla="*/ 21433 h 2143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T6" t="T7" r="T8" b="T9"/>
                    <a:pathLst>
                      <a:path w="21600" h="21433" fill="none" extrusionOk="0">
                        <a:moveTo>
                          <a:pt x="2679" y="-1"/>
                        </a:moveTo>
                        <a:cubicBezTo>
                          <a:pt x="13488" y="1350"/>
                          <a:pt x="21600" y="10539"/>
                          <a:pt x="21600" y="21433"/>
                        </a:cubicBezTo>
                      </a:path>
                      <a:path w="21600" h="21433" stroke="0" extrusionOk="0">
                        <a:moveTo>
                          <a:pt x="2679" y="-1"/>
                        </a:moveTo>
                        <a:cubicBezTo>
                          <a:pt x="13488" y="1350"/>
                          <a:pt x="21600" y="10539"/>
                          <a:pt x="21600" y="21433"/>
                        </a:cubicBezTo>
                        <a:lnTo>
                          <a:pt x="0" y="21433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6264" name="AutoShape 1144"/>
                  <p:cNvSpPr>
                    <a:spLocks noChangeArrowheads="1"/>
                  </p:cNvSpPr>
                  <p:nvPr/>
                </p:nvSpPr>
                <p:spPr bwMode="auto">
                  <a:xfrm>
                    <a:off x="2406" y="106"/>
                    <a:ext cx="8" cy="8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21600 w 21600"/>
                      <a:gd name="T9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T6" t="T7" r="T8" b="T9"/>
                    <a:pathLst>
                      <a:path w="21600" h="21600" fill="none" extrusionOk="0">
                        <a:moveTo>
                          <a:pt x="0" y="21600"/>
                        </a:moveTo>
                        <a:cubicBezTo>
                          <a:pt x="0" y="9670"/>
                          <a:pt x="9670" y="0"/>
                          <a:pt x="21599" y="0"/>
                        </a:cubicBezTo>
                      </a:path>
                      <a:path w="21600" h="21600" stroke="0" extrusionOk="0">
                        <a:moveTo>
                          <a:pt x="0" y="21600"/>
                        </a:moveTo>
                        <a:cubicBezTo>
                          <a:pt x="0" y="9670"/>
                          <a:pt x="9670" y="0"/>
                          <a:pt x="21599" y="0"/>
                        </a:cubicBezTo>
                        <a:lnTo>
                          <a:pt x="21600" y="21600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6265" name="AutoShape 1145"/>
                  <p:cNvSpPr>
                    <a:spLocks noChangeArrowheads="1"/>
                  </p:cNvSpPr>
                  <p:nvPr/>
                </p:nvSpPr>
                <p:spPr bwMode="auto">
                  <a:xfrm>
                    <a:off x="2392" y="273"/>
                    <a:ext cx="8" cy="8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21600 w 21600"/>
                      <a:gd name="T9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T6" t="T7" r="T8" b="T9"/>
                    <a:pathLst>
                      <a:path w="21600" h="21600" fill="none" extrusionOk="0">
                        <a:moveTo>
                          <a:pt x="21600" y="21600"/>
                        </a:moveTo>
                        <a:cubicBezTo>
                          <a:pt x="9670" y="21600"/>
                          <a:pt x="0" y="11929"/>
                          <a:pt x="0" y="0"/>
                        </a:cubicBezTo>
                      </a:path>
                      <a:path w="21600" h="21600" stroke="0" extrusionOk="0">
                        <a:moveTo>
                          <a:pt x="21600" y="21600"/>
                        </a:moveTo>
                        <a:cubicBezTo>
                          <a:pt x="9670" y="21600"/>
                          <a:pt x="0" y="11929"/>
                          <a:pt x="0" y="0"/>
                        </a:cubicBezTo>
                        <a:lnTo>
                          <a:pt x="21600" y="0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grpSp>
              <p:nvGrpSpPr>
                <p:cNvPr id="6266" name="Group 1146"/>
                <p:cNvGrpSpPr>
                  <a:grpSpLocks/>
                </p:cNvGrpSpPr>
                <p:nvPr/>
              </p:nvGrpSpPr>
              <p:grpSpPr bwMode="auto">
                <a:xfrm>
                  <a:off x="2418" y="131"/>
                  <a:ext cx="162" cy="137"/>
                  <a:chOff x="2418" y="131"/>
                  <a:chExt cx="162" cy="137"/>
                </a:xfrm>
              </p:grpSpPr>
              <p:grpSp>
                <p:nvGrpSpPr>
                  <p:cNvPr id="6267" name="Group 1147"/>
                  <p:cNvGrpSpPr>
                    <a:grpSpLocks/>
                  </p:cNvGrpSpPr>
                  <p:nvPr/>
                </p:nvGrpSpPr>
                <p:grpSpPr bwMode="auto">
                  <a:xfrm>
                    <a:off x="2418" y="131"/>
                    <a:ext cx="162" cy="137"/>
                    <a:chOff x="2418" y="131"/>
                    <a:chExt cx="162" cy="137"/>
                  </a:xfrm>
                </p:grpSpPr>
                <p:sp>
                  <p:nvSpPr>
                    <p:cNvPr id="6268" name="AutoShape 114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424" y="131"/>
                      <a:ext cx="146" cy="17"/>
                    </a:xfrm>
                    <a:custGeom>
                      <a:avLst/>
                      <a:gdLst>
                        <a:gd name="T0" fmla="*/ 0 w 146"/>
                        <a:gd name="T1" fmla="*/ 16 h 17"/>
                        <a:gd name="T2" fmla="*/ 145 w 146"/>
                        <a:gd name="T3" fmla="*/ 16 h 17"/>
                        <a:gd name="T4" fmla="*/ 142 w 146"/>
                        <a:gd name="T5" fmla="*/ 0 h 17"/>
                        <a:gd name="T6" fmla="*/ 3 w 146"/>
                        <a:gd name="T7" fmla="*/ 0 h 17"/>
                        <a:gd name="T8" fmla="*/ 0 w 146"/>
                        <a:gd name="T9" fmla="*/ 16 h 17"/>
                        <a:gd name="T10" fmla="*/ 0 w 146"/>
                        <a:gd name="T11" fmla="*/ 0 h 17"/>
                        <a:gd name="T12" fmla="*/ 146 w 146"/>
                        <a:gd name="T13" fmla="*/ 17 h 1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46" h="17">
                          <a:moveTo>
                            <a:pt x="0" y="16"/>
                          </a:moveTo>
                          <a:lnTo>
                            <a:pt x="145" y="16"/>
                          </a:lnTo>
                          <a:lnTo>
                            <a:pt x="142" y="0"/>
                          </a:lnTo>
                          <a:lnTo>
                            <a:pt x="3" y="0"/>
                          </a:lnTo>
                          <a:lnTo>
                            <a:pt x="0" y="16"/>
                          </a:lnTo>
                        </a:path>
                      </a:pathLst>
                    </a:custGeom>
                    <a:solidFill>
                      <a:srgbClr val="C0C0C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6269" name="AutoShape 114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64" y="134"/>
                      <a:ext cx="17" cy="125"/>
                    </a:xfrm>
                    <a:custGeom>
                      <a:avLst/>
                      <a:gdLst>
                        <a:gd name="T0" fmla="*/ 9 w 17"/>
                        <a:gd name="T1" fmla="*/ 2 h 125"/>
                        <a:gd name="T2" fmla="*/ 16 w 17"/>
                        <a:gd name="T3" fmla="*/ 0 h 125"/>
                        <a:gd name="T4" fmla="*/ 9 w 17"/>
                        <a:gd name="T5" fmla="*/ 67 h 125"/>
                        <a:gd name="T6" fmla="*/ 6 w 17"/>
                        <a:gd name="T7" fmla="*/ 124 h 125"/>
                        <a:gd name="T8" fmla="*/ 0 w 17"/>
                        <a:gd name="T9" fmla="*/ 120 h 125"/>
                        <a:gd name="T10" fmla="*/ 9 w 17"/>
                        <a:gd name="T11" fmla="*/ 2 h 125"/>
                        <a:gd name="T12" fmla="*/ 0 w 17"/>
                        <a:gd name="T13" fmla="*/ 0 h 125"/>
                        <a:gd name="T14" fmla="*/ 17 w 17"/>
                        <a:gd name="T15" fmla="*/ 125 h 12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T12" t="T13" r="T14" b="T15"/>
                      <a:pathLst>
                        <a:path w="17" h="125">
                          <a:moveTo>
                            <a:pt x="9" y="2"/>
                          </a:moveTo>
                          <a:lnTo>
                            <a:pt x="16" y="0"/>
                          </a:lnTo>
                          <a:lnTo>
                            <a:pt x="9" y="67"/>
                          </a:lnTo>
                          <a:lnTo>
                            <a:pt x="6" y="124"/>
                          </a:lnTo>
                          <a:lnTo>
                            <a:pt x="0" y="120"/>
                          </a:lnTo>
                          <a:lnTo>
                            <a:pt x="9" y="2"/>
                          </a:lnTo>
                        </a:path>
                      </a:pathLst>
                    </a:custGeom>
                    <a:solidFill>
                      <a:srgbClr val="919191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6270" name="AutoShape 115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418" y="252"/>
                      <a:ext cx="145" cy="17"/>
                    </a:xfrm>
                    <a:custGeom>
                      <a:avLst/>
                      <a:gdLst>
                        <a:gd name="T0" fmla="*/ 3 w 145"/>
                        <a:gd name="T1" fmla="*/ 0 h 17"/>
                        <a:gd name="T2" fmla="*/ 0 w 145"/>
                        <a:gd name="T3" fmla="*/ 5 h 17"/>
                        <a:gd name="T4" fmla="*/ 144 w 145"/>
                        <a:gd name="T5" fmla="*/ 16 h 17"/>
                        <a:gd name="T6" fmla="*/ 141 w 145"/>
                        <a:gd name="T7" fmla="*/ 10 h 17"/>
                        <a:gd name="T8" fmla="*/ 3 w 145"/>
                        <a:gd name="T9" fmla="*/ 0 h 17"/>
                        <a:gd name="T10" fmla="*/ 0 w 145"/>
                        <a:gd name="T11" fmla="*/ 0 h 17"/>
                        <a:gd name="T12" fmla="*/ 145 w 145"/>
                        <a:gd name="T13" fmla="*/ 17 h 1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45" h="17">
                          <a:moveTo>
                            <a:pt x="3" y="0"/>
                          </a:moveTo>
                          <a:lnTo>
                            <a:pt x="0" y="5"/>
                          </a:lnTo>
                          <a:lnTo>
                            <a:pt x="144" y="16"/>
                          </a:lnTo>
                          <a:lnTo>
                            <a:pt x="141" y="10"/>
                          </a:lnTo>
                          <a:lnTo>
                            <a:pt x="3" y="0"/>
                          </a:lnTo>
                        </a:path>
                      </a:pathLst>
                    </a:custGeom>
                    <a:solidFill>
                      <a:srgbClr val="E0E0E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6271" name="AutoShape 115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418" y="134"/>
                      <a:ext cx="17" cy="117"/>
                    </a:xfrm>
                    <a:custGeom>
                      <a:avLst/>
                      <a:gdLst>
                        <a:gd name="T0" fmla="*/ 12 w 17"/>
                        <a:gd name="T1" fmla="*/ 0 h 117"/>
                        <a:gd name="T2" fmla="*/ 16 w 17"/>
                        <a:gd name="T3" fmla="*/ 2 h 117"/>
                        <a:gd name="T4" fmla="*/ 4 w 17"/>
                        <a:gd name="T5" fmla="*/ 113 h 117"/>
                        <a:gd name="T6" fmla="*/ 0 w 17"/>
                        <a:gd name="T7" fmla="*/ 116 h 117"/>
                        <a:gd name="T8" fmla="*/ 12 w 17"/>
                        <a:gd name="T9" fmla="*/ 0 h 117"/>
                        <a:gd name="T10" fmla="*/ 0 w 17"/>
                        <a:gd name="T11" fmla="*/ 0 h 117"/>
                        <a:gd name="T12" fmla="*/ 17 w 17"/>
                        <a:gd name="T13" fmla="*/ 117 h 11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7" h="117">
                          <a:moveTo>
                            <a:pt x="12" y="0"/>
                          </a:moveTo>
                          <a:lnTo>
                            <a:pt x="16" y="2"/>
                          </a:lnTo>
                          <a:lnTo>
                            <a:pt x="4" y="113"/>
                          </a:lnTo>
                          <a:lnTo>
                            <a:pt x="0" y="116"/>
                          </a:lnTo>
                          <a:lnTo>
                            <a:pt x="12" y="0"/>
                          </a:lnTo>
                        </a:path>
                      </a:pathLst>
                    </a:custGeom>
                    <a:solidFill>
                      <a:srgbClr val="C0C0C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6272" name="Group 1152"/>
                  <p:cNvGrpSpPr>
                    <a:grpSpLocks/>
                  </p:cNvGrpSpPr>
                  <p:nvPr/>
                </p:nvGrpSpPr>
                <p:grpSpPr bwMode="auto">
                  <a:xfrm>
                    <a:off x="2421" y="136"/>
                    <a:ext cx="145" cy="118"/>
                    <a:chOff x="2421" y="136"/>
                    <a:chExt cx="145" cy="118"/>
                  </a:xfrm>
                </p:grpSpPr>
                <p:sp>
                  <p:nvSpPr>
                    <p:cNvPr id="6273" name="AutoShape 115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421" y="136"/>
                      <a:ext cx="146" cy="119"/>
                    </a:xfrm>
                    <a:custGeom>
                      <a:avLst/>
                      <a:gdLst>
                        <a:gd name="T0" fmla="*/ 5 w 146"/>
                        <a:gd name="T1" fmla="*/ 0 h 119"/>
                        <a:gd name="T2" fmla="*/ 145 w 146"/>
                        <a:gd name="T3" fmla="*/ 0 h 119"/>
                        <a:gd name="T4" fmla="*/ 139 w 146"/>
                        <a:gd name="T5" fmla="*/ 118 h 119"/>
                        <a:gd name="T6" fmla="*/ 0 w 146"/>
                        <a:gd name="T7" fmla="*/ 111 h 119"/>
                        <a:gd name="T8" fmla="*/ 5 w 146"/>
                        <a:gd name="T9" fmla="*/ 0 h 119"/>
                        <a:gd name="T10" fmla="*/ 0 w 146"/>
                        <a:gd name="T11" fmla="*/ 0 h 119"/>
                        <a:gd name="T12" fmla="*/ 146 w 146"/>
                        <a:gd name="T13" fmla="*/ 119 h 11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46" h="119">
                          <a:moveTo>
                            <a:pt x="5" y="0"/>
                          </a:moveTo>
                          <a:lnTo>
                            <a:pt x="145" y="0"/>
                          </a:lnTo>
                          <a:lnTo>
                            <a:pt x="139" y="118"/>
                          </a:lnTo>
                          <a:lnTo>
                            <a:pt x="0" y="111"/>
                          </a:lnTo>
                          <a:lnTo>
                            <a:pt x="5" y="0"/>
                          </a:lnTo>
                        </a:path>
                      </a:pathLst>
                    </a:custGeom>
                    <a:solidFill>
                      <a:srgbClr val="00000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6274" name="AutoShape 115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426" y="141"/>
                      <a:ext cx="136" cy="110"/>
                    </a:xfrm>
                    <a:custGeom>
                      <a:avLst/>
                      <a:gdLst>
                        <a:gd name="T0" fmla="*/ 5 w 136"/>
                        <a:gd name="T1" fmla="*/ 1 h 110"/>
                        <a:gd name="T2" fmla="*/ 135 w 136"/>
                        <a:gd name="T3" fmla="*/ 0 h 110"/>
                        <a:gd name="T4" fmla="*/ 129 w 136"/>
                        <a:gd name="T5" fmla="*/ 109 h 110"/>
                        <a:gd name="T6" fmla="*/ 0 w 136"/>
                        <a:gd name="T7" fmla="*/ 104 h 110"/>
                        <a:gd name="T8" fmla="*/ 5 w 136"/>
                        <a:gd name="T9" fmla="*/ 1 h 110"/>
                        <a:gd name="T10" fmla="*/ 0 w 136"/>
                        <a:gd name="T11" fmla="*/ 0 h 110"/>
                        <a:gd name="T12" fmla="*/ 136 w 136"/>
                        <a:gd name="T13" fmla="*/ 110 h 11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36" h="110">
                          <a:moveTo>
                            <a:pt x="5" y="1"/>
                          </a:moveTo>
                          <a:lnTo>
                            <a:pt x="135" y="0"/>
                          </a:lnTo>
                          <a:lnTo>
                            <a:pt x="129" y="109"/>
                          </a:lnTo>
                          <a:lnTo>
                            <a:pt x="0" y="104"/>
                          </a:lnTo>
                          <a:lnTo>
                            <a:pt x="5" y="1"/>
                          </a:lnTo>
                        </a:path>
                      </a:pathLst>
                    </a:custGeom>
                    <a:solidFill>
                      <a:srgbClr val="C0C0C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6275" name="AutoShape 115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429" y="148"/>
                      <a:ext cx="127" cy="98"/>
                    </a:xfrm>
                    <a:custGeom>
                      <a:avLst/>
                      <a:gdLst>
                        <a:gd name="T0" fmla="*/ 5 w 127"/>
                        <a:gd name="T1" fmla="*/ 0 h 98"/>
                        <a:gd name="T2" fmla="*/ 126 w 127"/>
                        <a:gd name="T3" fmla="*/ 0 h 98"/>
                        <a:gd name="T4" fmla="*/ 121 w 127"/>
                        <a:gd name="T5" fmla="*/ 97 h 98"/>
                        <a:gd name="T6" fmla="*/ 0 w 127"/>
                        <a:gd name="T7" fmla="*/ 92 h 98"/>
                        <a:gd name="T8" fmla="*/ 5 w 127"/>
                        <a:gd name="T9" fmla="*/ 0 h 98"/>
                        <a:gd name="T10" fmla="*/ 0 w 127"/>
                        <a:gd name="T11" fmla="*/ 0 h 98"/>
                        <a:gd name="T12" fmla="*/ 127 w 127"/>
                        <a:gd name="T13" fmla="*/ 98 h 9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27" h="98">
                          <a:moveTo>
                            <a:pt x="5" y="0"/>
                          </a:moveTo>
                          <a:lnTo>
                            <a:pt x="126" y="0"/>
                          </a:lnTo>
                          <a:lnTo>
                            <a:pt x="121" y="97"/>
                          </a:lnTo>
                          <a:lnTo>
                            <a:pt x="0" y="92"/>
                          </a:lnTo>
                          <a:lnTo>
                            <a:pt x="5" y="0"/>
                          </a:lnTo>
                        </a:path>
                      </a:pathLst>
                    </a:custGeom>
                    <a:solidFill>
                      <a:srgbClr val="0000FF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</p:grpSp>
          </p:grpSp>
          <p:sp>
            <p:nvSpPr>
              <p:cNvPr id="6276" name="AutoShape 1156"/>
              <p:cNvSpPr>
                <a:spLocks noChangeArrowheads="1"/>
              </p:cNvSpPr>
              <p:nvPr/>
            </p:nvSpPr>
            <p:spPr bwMode="auto">
              <a:xfrm>
                <a:off x="2561" y="277"/>
                <a:ext cx="17" cy="17"/>
              </a:xfrm>
              <a:custGeom>
                <a:avLst/>
                <a:gdLst>
                  <a:gd name="T0" fmla="*/ 0 w 17"/>
                  <a:gd name="T1" fmla="*/ 16 h 17"/>
                  <a:gd name="T2" fmla="*/ 16 w 17"/>
                  <a:gd name="T3" fmla="*/ 16 h 17"/>
                  <a:gd name="T4" fmla="*/ 16 w 17"/>
                  <a:gd name="T5" fmla="*/ 0 h 17"/>
                  <a:gd name="T6" fmla="*/ 0 w 17"/>
                  <a:gd name="T7" fmla="*/ 0 h 17"/>
                  <a:gd name="T8" fmla="*/ 0 w 17"/>
                  <a:gd name="T9" fmla="*/ 16 h 17"/>
                  <a:gd name="T10" fmla="*/ 0 w 17"/>
                  <a:gd name="T11" fmla="*/ 0 h 17"/>
                  <a:gd name="T12" fmla="*/ 17 w 17"/>
                  <a:gd name="T1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17" h="17">
                    <a:moveTo>
                      <a:pt x="0" y="16"/>
                    </a:moveTo>
                    <a:lnTo>
                      <a:pt x="16" y="16"/>
                    </a:lnTo>
                    <a:lnTo>
                      <a:pt x="16" y="0"/>
                    </a:lnTo>
                    <a:lnTo>
                      <a:pt x="0" y="0"/>
                    </a:lnTo>
                    <a:lnTo>
                      <a:pt x="0" y="16"/>
                    </a:lnTo>
                  </a:path>
                </a:pathLst>
              </a:custGeom>
              <a:solidFill>
                <a:srgbClr val="008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6277" name="Group 1157"/>
            <p:cNvGrpSpPr>
              <a:grpSpLocks/>
            </p:cNvGrpSpPr>
            <p:nvPr/>
          </p:nvGrpSpPr>
          <p:grpSpPr bwMode="auto">
            <a:xfrm>
              <a:off x="2317" y="353"/>
              <a:ext cx="288" cy="61"/>
              <a:chOff x="2317" y="353"/>
              <a:chExt cx="288" cy="61"/>
            </a:xfrm>
          </p:grpSpPr>
          <p:sp>
            <p:nvSpPr>
              <p:cNvPr id="6278" name="AutoShape 1158"/>
              <p:cNvSpPr>
                <a:spLocks noChangeArrowheads="1"/>
              </p:cNvSpPr>
              <p:nvPr/>
            </p:nvSpPr>
            <p:spPr bwMode="auto">
              <a:xfrm>
                <a:off x="2516" y="373"/>
                <a:ext cx="66" cy="25"/>
              </a:xfrm>
              <a:custGeom>
                <a:avLst/>
                <a:gdLst>
                  <a:gd name="T0" fmla="*/ 25 w 66"/>
                  <a:gd name="T1" fmla="*/ 0 h 25"/>
                  <a:gd name="T2" fmla="*/ 10 w 66"/>
                  <a:gd name="T3" fmla="*/ 14 h 25"/>
                  <a:gd name="T4" fmla="*/ 0 w 66"/>
                  <a:gd name="T5" fmla="*/ 20 h 25"/>
                  <a:gd name="T6" fmla="*/ 43 w 66"/>
                  <a:gd name="T7" fmla="*/ 24 h 25"/>
                  <a:gd name="T8" fmla="*/ 53 w 66"/>
                  <a:gd name="T9" fmla="*/ 17 h 25"/>
                  <a:gd name="T10" fmla="*/ 65 w 66"/>
                  <a:gd name="T11" fmla="*/ 3 h 25"/>
                  <a:gd name="T12" fmla="*/ 25 w 66"/>
                  <a:gd name="T13" fmla="*/ 0 h 25"/>
                  <a:gd name="T14" fmla="*/ 0 w 66"/>
                  <a:gd name="T15" fmla="*/ 0 h 25"/>
                  <a:gd name="T16" fmla="*/ 66 w 66"/>
                  <a:gd name="T17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T14" t="T15" r="T16" b="T17"/>
                <a:pathLst>
                  <a:path w="66" h="25">
                    <a:moveTo>
                      <a:pt x="25" y="0"/>
                    </a:moveTo>
                    <a:lnTo>
                      <a:pt x="10" y="14"/>
                    </a:lnTo>
                    <a:lnTo>
                      <a:pt x="0" y="20"/>
                    </a:lnTo>
                    <a:lnTo>
                      <a:pt x="43" y="24"/>
                    </a:lnTo>
                    <a:lnTo>
                      <a:pt x="53" y="17"/>
                    </a:lnTo>
                    <a:lnTo>
                      <a:pt x="65" y="3"/>
                    </a:lnTo>
                    <a:lnTo>
                      <a:pt x="25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B2B2B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6279" name="Group 1159"/>
              <p:cNvGrpSpPr>
                <a:grpSpLocks/>
              </p:cNvGrpSpPr>
              <p:nvPr/>
            </p:nvGrpSpPr>
            <p:grpSpPr bwMode="auto">
              <a:xfrm>
                <a:off x="2317" y="353"/>
                <a:ext cx="288" cy="61"/>
                <a:chOff x="2317" y="353"/>
                <a:chExt cx="288" cy="61"/>
              </a:xfrm>
            </p:grpSpPr>
            <p:sp>
              <p:nvSpPr>
                <p:cNvPr id="6280" name="AutoShape 1160"/>
                <p:cNvSpPr>
                  <a:spLocks noChangeArrowheads="1"/>
                </p:cNvSpPr>
                <p:nvPr/>
              </p:nvSpPr>
              <p:spPr bwMode="auto">
                <a:xfrm>
                  <a:off x="2317" y="379"/>
                  <a:ext cx="252" cy="36"/>
                </a:xfrm>
                <a:custGeom>
                  <a:avLst/>
                  <a:gdLst>
                    <a:gd name="T0" fmla="*/ 0 w 252"/>
                    <a:gd name="T1" fmla="*/ 0 h 36"/>
                    <a:gd name="T2" fmla="*/ 0 w 252"/>
                    <a:gd name="T3" fmla="*/ 9 h 36"/>
                    <a:gd name="T4" fmla="*/ 251 w 252"/>
                    <a:gd name="T5" fmla="*/ 35 h 36"/>
                    <a:gd name="T6" fmla="*/ 251 w 252"/>
                    <a:gd name="T7" fmla="*/ 26 h 36"/>
                    <a:gd name="T8" fmla="*/ 0 w 252"/>
                    <a:gd name="T9" fmla="*/ 0 h 36"/>
                    <a:gd name="T10" fmla="*/ 0 w 252"/>
                    <a:gd name="T11" fmla="*/ 0 h 36"/>
                    <a:gd name="T12" fmla="*/ 252 w 252"/>
                    <a:gd name="T13" fmla="*/ 36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T10" t="T11" r="T12" b="T13"/>
                  <a:pathLst>
                    <a:path w="252" h="36">
                      <a:moveTo>
                        <a:pt x="0" y="0"/>
                      </a:moveTo>
                      <a:lnTo>
                        <a:pt x="0" y="9"/>
                      </a:lnTo>
                      <a:lnTo>
                        <a:pt x="251" y="35"/>
                      </a:lnTo>
                      <a:lnTo>
                        <a:pt x="251" y="26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C0C0C0"/>
                </a:solidFill>
                <a:ln w="12600">
                  <a:solidFill>
                    <a:srgbClr val="B2B2B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6281" name="AutoShape 1161"/>
                <p:cNvSpPr>
                  <a:spLocks noChangeArrowheads="1"/>
                </p:cNvSpPr>
                <p:nvPr/>
              </p:nvSpPr>
              <p:spPr bwMode="auto">
                <a:xfrm>
                  <a:off x="2573" y="373"/>
                  <a:ext cx="30" cy="42"/>
                </a:xfrm>
                <a:custGeom>
                  <a:avLst/>
                  <a:gdLst>
                    <a:gd name="T0" fmla="*/ 0 w 30"/>
                    <a:gd name="T1" fmla="*/ 32 h 42"/>
                    <a:gd name="T2" fmla="*/ 0 w 30"/>
                    <a:gd name="T3" fmla="*/ 41 h 42"/>
                    <a:gd name="T4" fmla="*/ 12 w 30"/>
                    <a:gd name="T5" fmla="*/ 32 h 42"/>
                    <a:gd name="T6" fmla="*/ 18 w 30"/>
                    <a:gd name="T7" fmla="*/ 26 h 42"/>
                    <a:gd name="T8" fmla="*/ 29 w 30"/>
                    <a:gd name="T9" fmla="*/ 12 h 42"/>
                    <a:gd name="T10" fmla="*/ 29 w 30"/>
                    <a:gd name="T11" fmla="*/ 0 h 42"/>
                    <a:gd name="T12" fmla="*/ 15 w 30"/>
                    <a:gd name="T13" fmla="*/ 19 h 42"/>
                    <a:gd name="T14" fmla="*/ 0 w 30"/>
                    <a:gd name="T15" fmla="*/ 32 h 42"/>
                    <a:gd name="T16" fmla="*/ 0 w 30"/>
                    <a:gd name="T17" fmla="*/ 0 h 42"/>
                    <a:gd name="T18" fmla="*/ 30 w 30"/>
                    <a:gd name="T19" fmla="*/ 42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30" h="42">
                      <a:moveTo>
                        <a:pt x="0" y="32"/>
                      </a:moveTo>
                      <a:lnTo>
                        <a:pt x="0" y="41"/>
                      </a:lnTo>
                      <a:lnTo>
                        <a:pt x="12" y="32"/>
                      </a:lnTo>
                      <a:lnTo>
                        <a:pt x="18" y="26"/>
                      </a:lnTo>
                      <a:lnTo>
                        <a:pt x="29" y="12"/>
                      </a:lnTo>
                      <a:lnTo>
                        <a:pt x="29" y="0"/>
                      </a:lnTo>
                      <a:lnTo>
                        <a:pt x="15" y="19"/>
                      </a:lnTo>
                      <a:lnTo>
                        <a:pt x="0" y="32"/>
                      </a:lnTo>
                    </a:path>
                  </a:pathLst>
                </a:custGeom>
                <a:solidFill>
                  <a:srgbClr val="606060"/>
                </a:solidFill>
                <a:ln w="12600">
                  <a:solidFill>
                    <a:srgbClr val="B2B2B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6282" name="Line 1162"/>
                <p:cNvSpPr>
                  <a:spLocks noChangeShapeType="1"/>
                </p:cNvSpPr>
                <p:nvPr/>
              </p:nvSpPr>
              <p:spPr bwMode="auto">
                <a:xfrm>
                  <a:off x="2317" y="382"/>
                  <a:ext cx="256" cy="29"/>
                </a:xfrm>
                <a:prstGeom prst="line">
                  <a:avLst/>
                </a:prstGeom>
                <a:noFill/>
                <a:ln w="12600">
                  <a:solidFill>
                    <a:srgbClr val="B2B2B2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grpSp>
              <p:nvGrpSpPr>
                <p:cNvPr id="6283" name="Group 1163"/>
                <p:cNvGrpSpPr>
                  <a:grpSpLocks/>
                </p:cNvGrpSpPr>
                <p:nvPr/>
              </p:nvGrpSpPr>
              <p:grpSpPr bwMode="auto">
                <a:xfrm>
                  <a:off x="2333" y="353"/>
                  <a:ext cx="246" cy="48"/>
                  <a:chOff x="2333" y="353"/>
                  <a:chExt cx="246" cy="48"/>
                </a:xfrm>
              </p:grpSpPr>
              <p:sp>
                <p:nvSpPr>
                  <p:cNvPr id="6284" name="AutoShape 1164"/>
                  <p:cNvSpPr>
                    <a:spLocks noChangeArrowheads="1"/>
                  </p:cNvSpPr>
                  <p:nvPr/>
                </p:nvSpPr>
                <p:spPr bwMode="auto">
                  <a:xfrm>
                    <a:off x="2333" y="355"/>
                    <a:ext cx="186" cy="35"/>
                  </a:xfrm>
                  <a:custGeom>
                    <a:avLst/>
                    <a:gdLst>
                      <a:gd name="T0" fmla="*/ 31 w 186"/>
                      <a:gd name="T1" fmla="*/ 0 h 35"/>
                      <a:gd name="T2" fmla="*/ 9 w 186"/>
                      <a:gd name="T3" fmla="*/ 15 h 35"/>
                      <a:gd name="T4" fmla="*/ 0 w 186"/>
                      <a:gd name="T5" fmla="*/ 19 h 35"/>
                      <a:gd name="T6" fmla="*/ 157 w 186"/>
                      <a:gd name="T7" fmla="*/ 34 h 35"/>
                      <a:gd name="T8" fmla="*/ 168 w 186"/>
                      <a:gd name="T9" fmla="*/ 28 h 35"/>
                      <a:gd name="T10" fmla="*/ 185 w 186"/>
                      <a:gd name="T11" fmla="*/ 14 h 35"/>
                      <a:gd name="T12" fmla="*/ 31 w 186"/>
                      <a:gd name="T13" fmla="*/ 0 h 35"/>
                      <a:gd name="T14" fmla="*/ 0 w 186"/>
                      <a:gd name="T15" fmla="*/ 0 h 35"/>
                      <a:gd name="T16" fmla="*/ 186 w 186"/>
                      <a:gd name="T17" fmla="*/ 35 h 3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T14" t="T15" r="T16" b="T17"/>
                    <a:pathLst>
                      <a:path w="186" h="35">
                        <a:moveTo>
                          <a:pt x="31" y="0"/>
                        </a:moveTo>
                        <a:lnTo>
                          <a:pt x="9" y="15"/>
                        </a:lnTo>
                        <a:lnTo>
                          <a:pt x="0" y="19"/>
                        </a:lnTo>
                        <a:lnTo>
                          <a:pt x="157" y="34"/>
                        </a:lnTo>
                        <a:lnTo>
                          <a:pt x="168" y="28"/>
                        </a:lnTo>
                        <a:lnTo>
                          <a:pt x="185" y="14"/>
                        </a:lnTo>
                        <a:lnTo>
                          <a:pt x="31" y="0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B2B2B2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grpSp>
                <p:nvGrpSpPr>
                  <p:cNvPr id="6285" name="Group 1165"/>
                  <p:cNvGrpSpPr>
                    <a:grpSpLocks/>
                  </p:cNvGrpSpPr>
                  <p:nvPr/>
                </p:nvGrpSpPr>
                <p:grpSpPr bwMode="auto">
                  <a:xfrm>
                    <a:off x="2338" y="353"/>
                    <a:ext cx="241" cy="48"/>
                    <a:chOff x="2338" y="353"/>
                    <a:chExt cx="241" cy="48"/>
                  </a:xfrm>
                </p:grpSpPr>
                <p:grpSp>
                  <p:nvGrpSpPr>
                    <p:cNvPr id="6286" name="Group 1166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341" y="353"/>
                      <a:ext cx="176" cy="39"/>
                      <a:chOff x="2341" y="353"/>
                      <a:chExt cx="176" cy="39"/>
                    </a:xfrm>
                  </p:grpSpPr>
                  <p:grpSp>
                    <p:nvGrpSpPr>
                      <p:cNvPr id="6287" name="Group 1167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341" y="353"/>
                        <a:ext cx="37" cy="26"/>
                        <a:chOff x="2341" y="353"/>
                        <a:chExt cx="37" cy="26"/>
                      </a:xfrm>
                    </p:grpSpPr>
                    <p:sp>
                      <p:nvSpPr>
                        <p:cNvPr id="6288" name="Line 116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341" y="373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289" name="Line 116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353" y="352"/>
                          <a:ext cx="26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290" name="Group 1170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356" y="355"/>
                        <a:ext cx="36" cy="25"/>
                        <a:chOff x="2356" y="355"/>
                        <a:chExt cx="36" cy="25"/>
                      </a:xfrm>
                    </p:grpSpPr>
                    <p:sp>
                      <p:nvSpPr>
                        <p:cNvPr id="6291" name="Line 117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356" y="374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292" name="Line 117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368" y="354"/>
                          <a:ext cx="25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293" name="Group 1173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371" y="356"/>
                        <a:ext cx="36" cy="25"/>
                        <a:chOff x="2371" y="356"/>
                        <a:chExt cx="36" cy="25"/>
                      </a:xfrm>
                    </p:grpSpPr>
                    <p:sp>
                      <p:nvSpPr>
                        <p:cNvPr id="6294" name="Line 117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371" y="376"/>
                          <a:ext cx="12" cy="7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295" name="Line 117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383" y="355"/>
                          <a:ext cx="25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296" name="Group 1176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385" y="357"/>
                        <a:ext cx="35" cy="27"/>
                        <a:chOff x="2385" y="357"/>
                        <a:chExt cx="35" cy="27"/>
                      </a:xfrm>
                    </p:grpSpPr>
                    <p:sp>
                      <p:nvSpPr>
                        <p:cNvPr id="6297" name="Line 117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385" y="377"/>
                          <a:ext cx="12" cy="9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298" name="Line 117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397" y="356"/>
                          <a:ext cx="24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299" name="Group 1179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400" y="358"/>
                        <a:ext cx="36" cy="26"/>
                        <a:chOff x="2400" y="358"/>
                        <a:chExt cx="36" cy="26"/>
                      </a:xfrm>
                    </p:grpSpPr>
                    <p:sp>
                      <p:nvSpPr>
                        <p:cNvPr id="6300" name="Line 118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400" y="378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301" name="Line 118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412" y="357"/>
                          <a:ext cx="25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302" name="Group 1182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413" y="360"/>
                        <a:ext cx="36" cy="25"/>
                        <a:chOff x="2413" y="360"/>
                        <a:chExt cx="36" cy="25"/>
                      </a:xfrm>
                    </p:grpSpPr>
                    <p:sp>
                      <p:nvSpPr>
                        <p:cNvPr id="6303" name="Line 118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413" y="379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304" name="Line 118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425" y="359"/>
                          <a:ext cx="25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305" name="Group 1185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427" y="361"/>
                        <a:ext cx="37" cy="26"/>
                        <a:chOff x="2427" y="361"/>
                        <a:chExt cx="37" cy="26"/>
                      </a:xfrm>
                    </p:grpSpPr>
                    <p:sp>
                      <p:nvSpPr>
                        <p:cNvPr id="6306" name="Line 118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427" y="380"/>
                          <a:ext cx="12" cy="9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307" name="Line 118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439" y="360"/>
                          <a:ext cx="26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308" name="Group 1188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441" y="363"/>
                        <a:ext cx="35" cy="25"/>
                        <a:chOff x="2441" y="363"/>
                        <a:chExt cx="35" cy="25"/>
                      </a:xfrm>
                    </p:grpSpPr>
                    <p:sp>
                      <p:nvSpPr>
                        <p:cNvPr id="6309" name="Line 118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441" y="383"/>
                          <a:ext cx="12" cy="7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310" name="Line 119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453" y="362"/>
                          <a:ext cx="24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311" name="Group 1191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454" y="365"/>
                        <a:ext cx="36" cy="26"/>
                        <a:chOff x="2454" y="365"/>
                        <a:chExt cx="36" cy="26"/>
                      </a:xfrm>
                    </p:grpSpPr>
                    <p:sp>
                      <p:nvSpPr>
                        <p:cNvPr id="6312" name="Line 119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454" y="384"/>
                          <a:ext cx="12" cy="9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313" name="Line 119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466" y="364"/>
                          <a:ext cx="25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314" name="Group 1194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468" y="365"/>
                        <a:ext cx="37" cy="27"/>
                        <a:chOff x="2468" y="365"/>
                        <a:chExt cx="37" cy="27"/>
                      </a:xfrm>
                    </p:grpSpPr>
                    <p:sp>
                      <p:nvSpPr>
                        <p:cNvPr id="6315" name="Line 119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468" y="385"/>
                          <a:ext cx="12" cy="9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316" name="Line 119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480" y="364"/>
                          <a:ext cx="26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317" name="Group 1197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481" y="367"/>
                        <a:ext cx="36" cy="25"/>
                        <a:chOff x="2481" y="367"/>
                        <a:chExt cx="36" cy="25"/>
                      </a:xfrm>
                    </p:grpSpPr>
                    <p:sp>
                      <p:nvSpPr>
                        <p:cNvPr id="6318" name="Line 119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481" y="386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319" name="Line 119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493" y="366"/>
                          <a:ext cx="25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</p:grpSp>
                <p:grpSp>
                  <p:nvGrpSpPr>
                    <p:cNvPr id="6320" name="Group 120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525" y="371"/>
                      <a:ext cx="52" cy="30"/>
                      <a:chOff x="2525" y="371"/>
                      <a:chExt cx="52" cy="30"/>
                    </a:xfrm>
                  </p:grpSpPr>
                  <p:grpSp>
                    <p:nvGrpSpPr>
                      <p:cNvPr id="6321" name="Group 1201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547" y="373"/>
                        <a:ext cx="30" cy="28"/>
                        <a:chOff x="2547" y="373"/>
                        <a:chExt cx="30" cy="28"/>
                      </a:xfrm>
                    </p:grpSpPr>
                    <p:sp>
                      <p:nvSpPr>
                        <p:cNvPr id="6322" name="Line 120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547" y="393"/>
                          <a:ext cx="11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323" name="Line 120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558" y="372"/>
                          <a:ext cx="20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324" name="Group 1204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536" y="372"/>
                        <a:ext cx="31" cy="28"/>
                        <a:chOff x="2536" y="372"/>
                        <a:chExt cx="31" cy="28"/>
                      </a:xfrm>
                    </p:grpSpPr>
                    <p:sp>
                      <p:nvSpPr>
                        <p:cNvPr id="6325" name="Line 120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536" y="392"/>
                          <a:ext cx="10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326" name="Line 120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546" y="371"/>
                          <a:ext cx="22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327" name="Group 1207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525" y="371"/>
                        <a:ext cx="30" cy="28"/>
                        <a:chOff x="2525" y="371"/>
                        <a:chExt cx="30" cy="28"/>
                      </a:xfrm>
                    </p:grpSpPr>
                    <p:sp>
                      <p:nvSpPr>
                        <p:cNvPr id="6328" name="Line 120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525" y="391"/>
                          <a:ext cx="10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329" name="Line 120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535" y="370"/>
                          <a:ext cx="21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</p:grpSp>
                <p:sp>
                  <p:nvSpPr>
                    <p:cNvPr id="6330" name="Line 121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355" y="361"/>
                      <a:ext cx="225" cy="22"/>
                    </a:xfrm>
                    <a:prstGeom prst="line">
                      <a:avLst/>
                    </a:prstGeom>
                    <a:noFill/>
                    <a:ln w="12600">
                      <a:solidFill>
                        <a:srgbClr val="B2B2B2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6331" name="Line 121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346" y="367"/>
                      <a:ext cx="230" cy="22"/>
                    </a:xfrm>
                    <a:prstGeom prst="line">
                      <a:avLst/>
                    </a:prstGeom>
                    <a:noFill/>
                    <a:ln w="12600">
                      <a:solidFill>
                        <a:srgbClr val="B2B2B2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6332" name="Line 121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338" y="373"/>
                      <a:ext cx="232" cy="24"/>
                    </a:xfrm>
                    <a:prstGeom prst="line">
                      <a:avLst/>
                    </a:prstGeom>
                    <a:noFill/>
                    <a:ln w="12600">
                      <a:solidFill>
                        <a:srgbClr val="B2B2B2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pt-BR"/>
                    </a:p>
                  </p:txBody>
                </p:sp>
              </p:grpSp>
            </p:grpSp>
            <p:grpSp>
              <p:nvGrpSpPr>
                <p:cNvPr id="6333" name="Group 1213"/>
                <p:cNvGrpSpPr>
                  <a:grpSpLocks/>
                </p:cNvGrpSpPr>
                <p:nvPr/>
              </p:nvGrpSpPr>
              <p:grpSpPr bwMode="auto">
                <a:xfrm>
                  <a:off x="2573" y="377"/>
                  <a:ext cx="32" cy="34"/>
                  <a:chOff x="2573" y="377"/>
                  <a:chExt cx="32" cy="34"/>
                </a:xfrm>
              </p:grpSpPr>
              <p:sp>
                <p:nvSpPr>
                  <p:cNvPr id="6334" name="Line 121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573" y="396"/>
                    <a:ext cx="17" cy="17"/>
                  </a:xfrm>
                  <a:prstGeom prst="line">
                    <a:avLst/>
                  </a:prstGeom>
                  <a:noFill/>
                  <a:ln w="12600">
                    <a:solidFill>
                      <a:srgbClr val="B2B2B2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  <p:sp>
                <p:nvSpPr>
                  <p:cNvPr id="6335" name="Line 121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590" y="376"/>
                    <a:ext cx="16" cy="22"/>
                  </a:xfrm>
                  <a:prstGeom prst="line">
                    <a:avLst/>
                  </a:prstGeom>
                  <a:noFill/>
                  <a:ln w="12600">
                    <a:solidFill>
                      <a:srgbClr val="B2B2B2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</p:grpSp>
          </p:grpSp>
        </p:grpSp>
      </p:grpSp>
      <p:sp>
        <p:nvSpPr>
          <p:cNvPr id="6336" name="Line 1216"/>
          <p:cNvSpPr>
            <a:spLocks noChangeShapeType="1"/>
          </p:cNvSpPr>
          <p:nvPr/>
        </p:nvSpPr>
        <p:spPr bwMode="auto">
          <a:xfrm flipV="1">
            <a:off x="4933950" y="417513"/>
            <a:ext cx="1588" cy="388937"/>
          </a:xfrm>
          <a:prstGeom prst="line">
            <a:avLst/>
          </a:prstGeom>
          <a:noFill/>
          <a:ln w="50760">
            <a:solidFill>
              <a:srgbClr val="919191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6337" name="Line 1217"/>
          <p:cNvSpPr>
            <a:spLocks noChangeShapeType="1"/>
          </p:cNvSpPr>
          <p:nvPr/>
        </p:nvSpPr>
        <p:spPr bwMode="auto">
          <a:xfrm flipH="1">
            <a:off x="3698875" y="809625"/>
            <a:ext cx="2513013" cy="1588"/>
          </a:xfrm>
          <a:prstGeom prst="line">
            <a:avLst/>
          </a:prstGeom>
          <a:noFill/>
          <a:ln w="50760">
            <a:solidFill>
              <a:srgbClr val="B2B2B2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6338" name="Group 1218"/>
          <p:cNvGrpSpPr>
            <a:grpSpLocks/>
          </p:cNvGrpSpPr>
          <p:nvPr/>
        </p:nvGrpSpPr>
        <p:grpSpPr bwMode="auto">
          <a:xfrm>
            <a:off x="4605338" y="187325"/>
            <a:ext cx="582612" cy="379413"/>
            <a:chOff x="2901" y="118"/>
            <a:chExt cx="367" cy="239"/>
          </a:xfrm>
        </p:grpSpPr>
        <p:sp>
          <p:nvSpPr>
            <p:cNvPr id="6339" name="AutoShape 1219"/>
            <p:cNvSpPr>
              <a:spLocks noChangeArrowheads="1"/>
            </p:cNvSpPr>
            <p:nvPr/>
          </p:nvSpPr>
          <p:spPr bwMode="auto">
            <a:xfrm>
              <a:off x="3245" y="357"/>
              <a:ext cx="16" cy="1"/>
            </a:xfrm>
            <a:prstGeom prst="roundRect">
              <a:avLst>
                <a:gd name="adj" fmla="val 42852"/>
              </a:avLst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40" name="AutoShape 1220"/>
            <p:cNvSpPr>
              <a:spLocks noChangeArrowheads="1"/>
            </p:cNvSpPr>
            <p:nvPr/>
          </p:nvSpPr>
          <p:spPr bwMode="auto">
            <a:xfrm>
              <a:off x="2913" y="357"/>
              <a:ext cx="18" cy="1"/>
            </a:xfrm>
            <a:prstGeom prst="roundRect">
              <a:avLst>
                <a:gd name="adj" fmla="val 42852"/>
              </a:avLst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41" name="AutoShape 1221"/>
            <p:cNvSpPr>
              <a:spLocks noChangeArrowheads="1"/>
            </p:cNvSpPr>
            <p:nvPr/>
          </p:nvSpPr>
          <p:spPr bwMode="auto">
            <a:xfrm>
              <a:off x="2901" y="118"/>
              <a:ext cx="368" cy="92"/>
            </a:xfrm>
            <a:custGeom>
              <a:avLst/>
              <a:gdLst>
                <a:gd name="T0" fmla="*/ 367 w 368"/>
                <a:gd name="T1" fmla="*/ 91 h 92"/>
                <a:gd name="T2" fmla="*/ 314 w 368"/>
                <a:gd name="T3" fmla="*/ 0 h 92"/>
                <a:gd name="T4" fmla="*/ 54 w 368"/>
                <a:gd name="T5" fmla="*/ 0 h 92"/>
                <a:gd name="T6" fmla="*/ 0 w 368"/>
                <a:gd name="T7" fmla="*/ 91 h 92"/>
                <a:gd name="T8" fmla="*/ 367 w 368"/>
                <a:gd name="T9" fmla="*/ 91 h 92"/>
                <a:gd name="T10" fmla="*/ 0 w 368"/>
                <a:gd name="T11" fmla="*/ 0 h 92"/>
                <a:gd name="T12" fmla="*/ 368 w 368"/>
                <a:gd name="T13" fmla="*/ 9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368" h="92">
                  <a:moveTo>
                    <a:pt x="367" y="91"/>
                  </a:moveTo>
                  <a:lnTo>
                    <a:pt x="314" y="0"/>
                  </a:lnTo>
                  <a:lnTo>
                    <a:pt x="54" y="0"/>
                  </a:lnTo>
                  <a:lnTo>
                    <a:pt x="0" y="91"/>
                  </a:lnTo>
                  <a:lnTo>
                    <a:pt x="367" y="91"/>
                  </a:lnTo>
                </a:path>
              </a:pathLst>
            </a:custGeom>
            <a:solidFill>
              <a:srgbClr val="C0C0C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42" name="Rectangle 1222"/>
            <p:cNvSpPr>
              <a:spLocks noChangeArrowheads="1"/>
            </p:cNvSpPr>
            <p:nvPr/>
          </p:nvSpPr>
          <p:spPr bwMode="auto">
            <a:xfrm>
              <a:off x="2911" y="213"/>
              <a:ext cx="353" cy="134"/>
            </a:xfrm>
            <a:prstGeom prst="rect">
              <a:avLst/>
            </a:prstGeom>
            <a:solidFill>
              <a:srgbClr val="C0C0C0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43" name="Rectangle 1223"/>
            <p:cNvSpPr>
              <a:spLocks noChangeArrowheads="1"/>
            </p:cNvSpPr>
            <p:nvPr/>
          </p:nvSpPr>
          <p:spPr bwMode="auto">
            <a:xfrm>
              <a:off x="2916" y="223"/>
              <a:ext cx="343" cy="116"/>
            </a:xfrm>
            <a:prstGeom prst="rect">
              <a:avLst/>
            </a:prstGeom>
            <a:solidFill>
              <a:srgbClr val="9F9F9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44" name="Rectangle 1224"/>
            <p:cNvSpPr>
              <a:spLocks noChangeArrowheads="1"/>
            </p:cNvSpPr>
            <p:nvPr/>
          </p:nvSpPr>
          <p:spPr bwMode="auto">
            <a:xfrm>
              <a:off x="3236" y="242"/>
              <a:ext cx="14" cy="32"/>
            </a:xfrm>
            <a:prstGeom prst="rect">
              <a:avLst/>
            </a:prstGeom>
            <a:solidFill>
              <a:srgbClr val="5F5F5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45" name="Rectangle 1225"/>
            <p:cNvSpPr>
              <a:spLocks noChangeArrowheads="1"/>
            </p:cNvSpPr>
            <p:nvPr/>
          </p:nvSpPr>
          <p:spPr bwMode="auto">
            <a:xfrm flipV="1">
              <a:off x="3247" y="319"/>
              <a:ext cx="3" cy="2"/>
            </a:xfrm>
            <a:prstGeom prst="rect">
              <a:avLst/>
            </a:prstGeom>
            <a:solidFill>
              <a:srgbClr val="008000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46" name="Rectangle 1226"/>
            <p:cNvSpPr>
              <a:spLocks noChangeArrowheads="1"/>
            </p:cNvSpPr>
            <p:nvPr/>
          </p:nvSpPr>
          <p:spPr bwMode="auto">
            <a:xfrm>
              <a:off x="2929" y="235"/>
              <a:ext cx="207" cy="92"/>
            </a:xfrm>
            <a:prstGeom prst="rect">
              <a:avLst/>
            </a:prstGeom>
            <a:solidFill>
              <a:srgbClr val="C0C0C0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47" name="Rectangle 1227"/>
            <p:cNvSpPr>
              <a:spLocks noChangeArrowheads="1"/>
            </p:cNvSpPr>
            <p:nvPr/>
          </p:nvSpPr>
          <p:spPr bwMode="auto">
            <a:xfrm>
              <a:off x="2930" y="305"/>
              <a:ext cx="73" cy="5"/>
            </a:xfrm>
            <a:prstGeom prst="rect">
              <a:avLst/>
            </a:prstGeom>
            <a:solidFill>
              <a:srgbClr val="80808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48" name="AutoShape 1228"/>
            <p:cNvSpPr>
              <a:spLocks noChangeArrowheads="1"/>
            </p:cNvSpPr>
            <p:nvPr/>
          </p:nvSpPr>
          <p:spPr bwMode="auto">
            <a:xfrm>
              <a:off x="2940" y="305"/>
              <a:ext cx="33" cy="17"/>
            </a:xfrm>
            <a:custGeom>
              <a:avLst/>
              <a:gdLst>
                <a:gd name="T0" fmla="*/ 32 w 33"/>
                <a:gd name="T1" fmla="*/ 0 h 17"/>
                <a:gd name="T2" fmla="*/ 0 w 33"/>
                <a:gd name="T3" fmla="*/ 16 h 17"/>
                <a:gd name="T4" fmla="*/ 0 w 33"/>
                <a:gd name="T5" fmla="*/ 0 h 17"/>
                <a:gd name="T6" fmla="*/ 32 w 33"/>
                <a:gd name="T7" fmla="*/ 0 h 17"/>
                <a:gd name="T8" fmla="*/ 0 w 33"/>
                <a:gd name="T9" fmla="*/ 0 h 17"/>
                <a:gd name="T10" fmla="*/ 33 w 33"/>
                <a:gd name="T11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33" h="17">
                  <a:moveTo>
                    <a:pt x="32" y="0"/>
                  </a:moveTo>
                  <a:lnTo>
                    <a:pt x="0" y="16"/>
                  </a:lnTo>
                  <a:lnTo>
                    <a:pt x="0" y="0"/>
                  </a:lnTo>
                  <a:lnTo>
                    <a:pt x="32" y="0"/>
                  </a:lnTo>
                </a:path>
              </a:pathLst>
            </a:custGeom>
            <a:solidFill>
              <a:srgbClr val="5F5F5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49" name="Rectangle 1229"/>
            <p:cNvSpPr>
              <a:spLocks noChangeArrowheads="1"/>
            </p:cNvSpPr>
            <p:nvPr/>
          </p:nvSpPr>
          <p:spPr bwMode="auto">
            <a:xfrm>
              <a:off x="2930" y="305"/>
              <a:ext cx="5" cy="5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50" name="Rectangle 1230"/>
            <p:cNvSpPr>
              <a:spLocks noChangeArrowheads="1"/>
            </p:cNvSpPr>
            <p:nvPr/>
          </p:nvSpPr>
          <p:spPr bwMode="auto">
            <a:xfrm flipV="1">
              <a:off x="2934" y="307"/>
              <a:ext cx="65" cy="2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51" name="AutoShape 1231"/>
            <p:cNvSpPr>
              <a:spLocks noChangeArrowheads="1"/>
            </p:cNvSpPr>
            <p:nvPr/>
          </p:nvSpPr>
          <p:spPr bwMode="auto">
            <a:xfrm>
              <a:off x="2930" y="241"/>
              <a:ext cx="17" cy="51"/>
            </a:xfrm>
            <a:custGeom>
              <a:avLst/>
              <a:gdLst>
                <a:gd name="T0" fmla="*/ 0 w 17"/>
                <a:gd name="T1" fmla="*/ 0 h 51"/>
                <a:gd name="T2" fmla="*/ 16 w 17"/>
                <a:gd name="T3" fmla="*/ 4 h 51"/>
                <a:gd name="T4" fmla="*/ 16 w 17"/>
                <a:gd name="T5" fmla="*/ 43 h 51"/>
                <a:gd name="T6" fmla="*/ 0 w 17"/>
                <a:gd name="T7" fmla="*/ 50 h 51"/>
                <a:gd name="T8" fmla="*/ 0 w 17"/>
                <a:gd name="T9" fmla="*/ 0 h 51"/>
                <a:gd name="T10" fmla="*/ 0 w 17"/>
                <a:gd name="T11" fmla="*/ 0 h 51"/>
                <a:gd name="T12" fmla="*/ 17 w 17"/>
                <a:gd name="T13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7" h="51">
                  <a:moveTo>
                    <a:pt x="0" y="0"/>
                  </a:moveTo>
                  <a:lnTo>
                    <a:pt x="16" y="4"/>
                  </a:lnTo>
                  <a:lnTo>
                    <a:pt x="16" y="43"/>
                  </a:lnTo>
                  <a:lnTo>
                    <a:pt x="0" y="50"/>
                  </a:lnTo>
                  <a:lnTo>
                    <a:pt x="0" y="0"/>
                  </a:lnTo>
                </a:path>
              </a:pathLst>
            </a:custGeom>
            <a:solidFill>
              <a:srgbClr val="9F9F9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52" name="AutoShape 1232"/>
            <p:cNvSpPr>
              <a:spLocks noChangeArrowheads="1"/>
            </p:cNvSpPr>
            <p:nvPr/>
          </p:nvSpPr>
          <p:spPr bwMode="auto">
            <a:xfrm>
              <a:off x="3133" y="239"/>
              <a:ext cx="17" cy="53"/>
            </a:xfrm>
            <a:custGeom>
              <a:avLst/>
              <a:gdLst>
                <a:gd name="T0" fmla="*/ 16 w 17"/>
                <a:gd name="T1" fmla="*/ 0 h 53"/>
                <a:gd name="T2" fmla="*/ 0 w 17"/>
                <a:gd name="T3" fmla="*/ 7 h 53"/>
                <a:gd name="T4" fmla="*/ 0 w 17"/>
                <a:gd name="T5" fmla="*/ 45 h 53"/>
                <a:gd name="T6" fmla="*/ 16 w 17"/>
                <a:gd name="T7" fmla="*/ 52 h 53"/>
                <a:gd name="T8" fmla="*/ 16 w 17"/>
                <a:gd name="T9" fmla="*/ 0 h 53"/>
                <a:gd name="T10" fmla="*/ 0 w 17"/>
                <a:gd name="T11" fmla="*/ 0 h 53"/>
                <a:gd name="T12" fmla="*/ 17 w 17"/>
                <a:gd name="T1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7" h="53">
                  <a:moveTo>
                    <a:pt x="16" y="0"/>
                  </a:moveTo>
                  <a:lnTo>
                    <a:pt x="0" y="7"/>
                  </a:lnTo>
                  <a:lnTo>
                    <a:pt x="0" y="45"/>
                  </a:lnTo>
                  <a:lnTo>
                    <a:pt x="16" y="52"/>
                  </a:lnTo>
                  <a:lnTo>
                    <a:pt x="16" y="0"/>
                  </a:lnTo>
                </a:path>
              </a:pathLst>
            </a:custGeom>
            <a:solidFill>
              <a:srgbClr val="9F9F9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53" name="AutoShape 1233"/>
            <p:cNvSpPr>
              <a:spLocks noChangeArrowheads="1"/>
            </p:cNvSpPr>
            <p:nvPr/>
          </p:nvSpPr>
          <p:spPr bwMode="auto">
            <a:xfrm>
              <a:off x="2930" y="237"/>
              <a:ext cx="204" cy="17"/>
            </a:xfrm>
            <a:custGeom>
              <a:avLst/>
              <a:gdLst>
                <a:gd name="T0" fmla="*/ 203 w 204"/>
                <a:gd name="T1" fmla="*/ 0 h 17"/>
                <a:gd name="T2" fmla="*/ 200 w 204"/>
                <a:gd name="T3" fmla="*/ 16 h 17"/>
                <a:gd name="T4" fmla="*/ 5 w 204"/>
                <a:gd name="T5" fmla="*/ 16 h 17"/>
                <a:gd name="T6" fmla="*/ 0 w 204"/>
                <a:gd name="T7" fmla="*/ 0 h 17"/>
                <a:gd name="T8" fmla="*/ 203 w 204"/>
                <a:gd name="T9" fmla="*/ 0 h 17"/>
                <a:gd name="T10" fmla="*/ 0 w 204"/>
                <a:gd name="T11" fmla="*/ 0 h 17"/>
                <a:gd name="T12" fmla="*/ 204 w 204"/>
                <a:gd name="T13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204" h="17">
                  <a:moveTo>
                    <a:pt x="203" y="0"/>
                  </a:moveTo>
                  <a:lnTo>
                    <a:pt x="200" y="16"/>
                  </a:lnTo>
                  <a:lnTo>
                    <a:pt x="5" y="16"/>
                  </a:lnTo>
                  <a:lnTo>
                    <a:pt x="0" y="0"/>
                  </a:lnTo>
                  <a:lnTo>
                    <a:pt x="203" y="0"/>
                  </a:lnTo>
                </a:path>
              </a:pathLst>
            </a:custGeom>
            <a:solidFill>
              <a:srgbClr val="5F5F5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54" name="AutoShape 1234"/>
            <p:cNvSpPr>
              <a:spLocks noChangeArrowheads="1"/>
            </p:cNvSpPr>
            <p:nvPr/>
          </p:nvSpPr>
          <p:spPr bwMode="auto">
            <a:xfrm>
              <a:off x="2931" y="291"/>
              <a:ext cx="203" cy="17"/>
            </a:xfrm>
            <a:custGeom>
              <a:avLst/>
              <a:gdLst>
                <a:gd name="T0" fmla="*/ 202 w 203"/>
                <a:gd name="T1" fmla="*/ 16 h 17"/>
                <a:gd name="T2" fmla="*/ 199 w 203"/>
                <a:gd name="T3" fmla="*/ 0 h 17"/>
                <a:gd name="T4" fmla="*/ 4 w 203"/>
                <a:gd name="T5" fmla="*/ 0 h 17"/>
                <a:gd name="T6" fmla="*/ 0 w 203"/>
                <a:gd name="T7" fmla="*/ 16 h 17"/>
                <a:gd name="T8" fmla="*/ 202 w 203"/>
                <a:gd name="T9" fmla="*/ 16 h 17"/>
                <a:gd name="T10" fmla="*/ 0 w 203"/>
                <a:gd name="T11" fmla="*/ 0 h 17"/>
                <a:gd name="T12" fmla="*/ 203 w 203"/>
                <a:gd name="T13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203" h="17">
                  <a:moveTo>
                    <a:pt x="202" y="16"/>
                  </a:moveTo>
                  <a:lnTo>
                    <a:pt x="199" y="0"/>
                  </a:lnTo>
                  <a:lnTo>
                    <a:pt x="4" y="0"/>
                  </a:lnTo>
                  <a:lnTo>
                    <a:pt x="0" y="16"/>
                  </a:lnTo>
                  <a:lnTo>
                    <a:pt x="202" y="16"/>
                  </a:lnTo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55" name="Rectangle 1235"/>
            <p:cNvSpPr>
              <a:spLocks noChangeArrowheads="1"/>
            </p:cNvSpPr>
            <p:nvPr/>
          </p:nvSpPr>
          <p:spPr bwMode="auto">
            <a:xfrm>
              <a:off x="3033" y="307"/>
              <a:ext cx="7" cy="16"/>
            </a:xfrm>
            <a:prstGeom prst="rect">
              <a:avLst/>
            </a:prstGeom>
            <a:solidFill>
              <a:srgbClr val="5F5F5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56" name="Rectangle 1236"/>
            <p:cNvSpPr>
              <a:spLocks noChangeArrowheads="1"/>
            </p:cNvSpPr>
            <p:nvPr/>
          </p:nvSpPr>
          <p:spPr bwMode="auto">
            <a:xfrm>
              <a:off x="3104" y="325"/>
              <a:ext cx="1" cy="1"/>
            </a:xfrm>
            <a:prstGeom prst="rect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57" name="Rectangle 1237"/>
            <p:cNvSpPr>
              <a:spLocks noChangeArrowheads="1"/>
            </p:cNvSpPr>
            <p:nvPr/>
          </p:nvSpPr>
          <p:spPr bwMode="auto">
            <a:xfrm>
              <a:off x="3090" y="325"/>
              <a:ext cx="2" cy="1"/>
            </a:xfrm>
            <a:prstGeom prst="rect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58" name="Rectangle 1238"/>
            <p:cNvSpPr>
              <a:spLocks noChangeArrowheads="1"/>
            </p:cNvSpPr>
            <p:nvPr/>
          </p:nvSpPr>
          <p:spPr bwMode="auto">
            <a:xfrm>
              <a:off x="3134" y="325"/>
              <a:ext cx="2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59" name="Rectangle 1239"/>
            <p:cNvSpPr>
              <a:spLocks noChangeArrowheads="1"/>
            </p:cNvSpPr>
            <p:nvPr/>
          </p:nvSpPr>
          <p:spPr bwMode="auto">
            <a:xfrm>
              <a:off x="3131" y="325"/>
              <a:ext cx="2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60" name="Rectangle 1240"/>
            <p:cNvSpPr>
              <a:spLocks noChangeArrowheads="1"/>
            </p:cNvSpPr>
            <p:nvPr/>
          </p:nvSpPr>
          <p:spPr bwMode="auto">
            <a:xfrm>
              <a:off x="3127" y="325"/>
              <a:ext cx="2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61" name="Rectangle 1241"/>
            <p:cNvSpPr>
              <a:spLocks noChangeArrowheads="1"/>
            </p:cNvSpPr>
            <p:nvPr/>
          </p:nvSpPr>
          <p:spPr bwMode="auto">
            <a:xfrm>
              <a:off x="3124" y="325"/>
              <a:ext cx="1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62" name="Rectangle 1242"/>
            <p:cNvSpPr>
              <a:spLocks noChangeArrowheads="1"/>
            </p:cNvSpPr>
            <p:nvPr/>
          </p:nvSpPr>
          <p:spPr bwMode="auto">
            <a:xfrm>
              <a:off x="3120" y="325"/>
              <a:ext cx="2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63" name="Rectangle 1243"/>
            <p:cNvSpPr>
              <a:spLocks noChangeArrowheads="1"/>
            </p:cNvSpPr>
            <p:nvPr/>
          </p:nvSpPr>
          <p:spPr bwMode="auto">
            <a:xfrm>
              <a:off x="3115" y="325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64" name="Rectangle 1244"/>
            <p:cNvSpPr>
              <a:spLocks noChangeArrowheads="1"/>
            </p:cNvSpPr>
            <p:nvPr/>
          </p:nvSpPr>
          <p:spPr bwMode="auto">
            <a:xfrm>
              <a:off x="3068" y="325"/>
              <a:ext cx="4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65" name="Rectangle 1245"/>
            <p:cNvSpPr>
              <a:spLocks noChangeArrowheads="1"/>
            </p:cNvSpPr>
            <p:nvPr/>
          </p:nvSpPr>
          <p:spPr bwMode="auto">
            <a:xfrm>
              <a:off x="3065" y="325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66" name="Rectangle 1246"/>
            <p:cNvSpPr>
              <a:spLocks noChangeArrowheads="1"/>
            </p:cNvSpPr>
            <p:nvPr/>
          </p:nvSpPr>
          <p:spPr bwMode="auto">
            <a:xfrm>
              <a:off x="3061" y="325"/>
              <a:ext cx="4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67" name="Rectangle 1247"/>
            <p:cNvSpPr>
              <a:spLocks noChangeArrowheads="1"/>
            </p:cNvSpPr>
            <p:nvPr/>
          </p:nvSpPr>
          <p:spPr bwMode="auto">
            <a:xfrm>
              <a:off x="3058" y="325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68" name="Rectangle 1248"/>
            <p:cNvSpPr>
              <a:spLocks noChangeArrowheads="1"/>
            </p:cNvSpPr>
            <p:nvPr/>
          </p:nvSpPr>
          <p:spPr bwMode="auto">
            <a:xfrm>
              <a:off x="3054" y="325"/>
              <a:ext cx="4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69" name="Rectangle 1249"/>
            <p:cNvSpPr>
              <a:spLocks noChangeArrowheads="1"/>
            </p:cNvSpPr>
            <p:nvPr/>
          </p:nvSpPr>
          <p:spPr bwMode="auto">
            <a:xfrm>
              <a:off x="3051" y="325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70" name="Rectangle 1250"/>
            <p:cNvSpPr>
              <a:spLocks noChangeArrowheads="1"/>
            </p:cNvSpPr>
            <p:nvPr/>
          </p:nvSpPr>
          <p:spPr bwMode="auto">
            <a:xfrm>
              <a:off x="3047" y="325"/>
              <a:ext cx="4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71" name="Rectangle 1251"/>
            <p:cNvSpPr>
              <a:spLocks noChangeArrowheads="1"/>
            </p:cNvSpPr>
            <p:nvPr/>
          </p:nvSpPr>
          <p:spPr bwMode="auto">
            <a:xfrm>
              <a:off x="3022" y="325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72" name="Rectangle 1252"/>
            <p:cNvSpPr>
              <a:spLocks noChangeArrowheads="1"/>
            </p:cNvSpPr>
            <p:nvPr/>
          </p:nvSpPr>
          <p:spPr bwMode="auto">
            <a:xfrm>
              <a:off x="3019" y="325"/>
              <a:ext cx="2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73" name="Rectangle 1253"/>
            <p:cNvSpPr>
              <a:spLocks noChangeArrowheads="1"/>
            </p:cNvSpPr>
            <p:nvPr/>
          </p:nvSpPr>
          <p:spPr bwMode="auto">
            <a:xfrm>
              <a:off x="3015" y="325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74" name="Rectangle 1254"/>
            <p:cNvSpPr>
              <a:spLocks noChangeArrowheads="1"/>
            </p:cNvSpPr>
            <p:nvPr/>
          </p:nvSpPr>
          <p:spPr bwMode="auto">
            <a:xfrm>
              <a:off x="3011" y="325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75" name="Rectangle 1255"/>
            <p:cNvSpPr>
              <a:spLocks noChangeArrowheads="1"/>
            </p:cNvSpPr>
            <p:nvPr/>
          </p:nvSpPr>
          <p:spPr bwMode="auto">
            <a:xfrm>
              <a:off x="3008" y="325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76" name="Rectangle 1256"/>
            <p:cNvSpPr>
              <a:spLocks noChangeArrowheads="1"/>
            </p:cNvSpPr>
            <p:nvPr/>
          </p:nvSpPr>
          <p:spPr bwMode="auto">
            <a:xfrm>
              <a:off x="3004" y="325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77" name="Rectangle 1257"/>
            <p:cNvSpPr>
              <a:spLocks noChangeArrowheads="1"/>
            </p:cNvSpPr>
            <p:nvPr/>
          </p:nvSpPr>
          <p:spPr bwMode="auto">
            <a:xfrm>
              <a:off x="3001" y="325"/>
              <a:ext cx="2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78" name="Rectangle 1258"/>
            <p:cNvSpPr>
              <a:spLocks noChangeArrowheads="1"/>
            </p:cNvSpPr>
            <p:nvPr/>
          </p:nvSpPr>
          <p:spPr bwMode="auto">
            <a:xfrm>
              <a:off x="2997" y="325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79" name="Rectangle 1259"/>
            <p:cNvSpPr>
              <a:spLocks noChangeArrowheads="1"/>
            </p:cNvSpPr>
            <p:nvPr/>
          </p:nvSpPr>
          <p:spPr bwMode="auto">
            <a:xfrm>
              <a:off x="2994" y="325"/>
              <a:ext cx="2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80" name="Rectangle 1260"/>
            <p:cNvSpPr>
              <a:spLocks noChangeArrowheads="1"/>
            </p:cNvSpPr>
            <p:nvPr/>
          </p:nvSpPr>
          <p:spPr bwMode="auto">
            <a:xfrm>
              <a:off x="2990" y="325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81" name="Rectangle 1261"/>
            <p:cNvSpPr>
              <a:spLocks noChangeArrowheads="1"/>
            </p:cNvSpPr>
            <p:nvPr/>
          </p:nvSpPr>
          <p:spPr bwMode="auto">
            <a:xfrm>
              <a:off x="2987" y="325"/>
              <a:ext cx="2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82" name="Rectangle 1262"/>
            <p:cNvSpPr>
              <a:spLocks noChangeArrowheads="1"/>
            </p:cNvSpPr>
            <p:nvPr/>
          </p:nvSpPr>
          <p:spPr bwMode="auto">
            <a:xfrm>
              <a:off x="2983" y="325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83" name="Rectangle 1263"/>
            <p:cNvSpPr>
              <a:spLocks noChangeArrowheads="1"/>
            </p:cNvSpPr>
            <p:nvPr/>
          </p:nvSpPr>
          <p:spPr bwMode="auto">
            <a:xfrm>
              <a:off x="2979" y="325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84" name="Rectangle 1264"/>
            <p:cNvSpPr>
              <a:spLocks noChangeArrowheads="1"/>
            </p:cNvSpPr>
            <p:nvPr/>
          </p:nvSpPr>
          <p:spPr bwMode="auto">
            <a:xfrm>
              <a:off x="2975" y="325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85" name="Rectangle 1265"/>
            <p:cNvSpPr>
              <a:spLocks noChangeArrowheads="1"/>
            </p:cNvSpPr>
            <p:nvPr/>
          </p:nvSpPr>
          <p:spPr bwMode="auto">
            <a:xfrm>
              <a:off x="2971" y="325"/>
              <a:ext cx="4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86" name="Rectangle 1266"/>
            <p:cNvSpPr>
              <a:spLocks noChangeArrowheads="1"/>
            </p:cNvSpPr>
            <p:nvPr/>
          </p:nvSpPr>
          <p:spPr bwMode="auto">
            <a:xfrm>
              <a:off x="2968" y="325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87" name="Rectangle 1267"/>
            <p:cNvSpPr>
              <a:spLocks noChangeArrowheads="1"/>
            </p:cNvSpPr>
            <p:nvPr/>
          </p:nvSpPr>
          <p:spPr bwMode="auto">
            <a:xfrm>
              <a:off x="2964" y="325"/>
              <a:ext cx="4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88" name="Rectangle 1268"/>
            <p:cNvSpPr>
              <a:spLocks noChangeArrowheads="1"/>
            </p:cNvSpPr>
            <p:nvPr/>
          </p:nvSpPr>
          <p:spPr bwMode="auto">
            <a:xfrm>
              <a:off x="2961" y="325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89" name="Rectangle 1269"/>
            <p:cNvSpPr>
              <a:spLocks noChangeArrowheads="1"/>
            </p:cNvSpPr>
            <p:nvPr/>
          </p:nvSpPr>
          <p:spPr bwMode="auto">
            <a:xfrm>
              <a:off x="2957" y="325"/>
              <a:ext cx="4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90" name="Rectangle 1270"/>
            <p:cNvSpPr>
              <a:spLocks noChangeArrowheads="1"/>
            </p:cNvSpPr>
            <p:nvPr/>
          </p:nvSpPr>
          <p:spPr bwMode="auto">
            <a:xfrm>
              <a:off x="2954" y="325"/>
              <a:ext cx="2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91" name="Rectangle 1271"/>
            <p:cNvSpPr>
              <a:spLocks noChangeArrowheads="1"/>
            </p:cNvSpPr>
            <p:nvPr/>
          </p:nvSpPr>
          <p:spPr bwMode="auto">
            <a:xfrm>
              <a:off x="2950" y="325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92" name="Rectangle 1272"/>
            <p:cNvSpPr>
              <a:spLocks noChangeArrowheads="1"/>
            </p:cNvSpPr>
            <p:nvPr/>
          </p:nvSpPr>
          <p:spPr bwMode="auto">
            <a:xfrm>
              <a:off x="2946" y="325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93" name="Rectangle 1273"/>
            <p:cNvSpPr>
              <a:spLocks noChangeArrowheads="1"/>
            </p:cNvSpPr>
            <p:nvPr/>
          </p:nvSpPr>
          <p:spPr bwMode="auto">
            <a:xfrm>
              <a:off x="2943" y="325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94" name="Rectangle 1274"/>
            <p:cNvSpPr>
              <a:spLocks noChangeArrowheads="1"/>
            </p:cNvSpPr>
            <p:nvPr/>
          </p:nvSpPr>
          <p:spPr bwMode="auto">
            <a:xfrm>
              <a:off x="2939" y="325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95" name="Rectangle 1275"/>
            <p:cNvSpPr>
              <a:spLocks noChangeArrowheads="1"/>
            </p:cNvSpPr>
            <p:nvPr/>
          </p:nvSpPr>
          <p:spPr bwMode="auto">
            <a:xfrm>
              <a:off x="2935" y="325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96" name="Rectangle 1276"/>
            <p:cNvSpPr>
              <a:spLocks noChangeArrowheads="1"/>
            </p:cNvSpPr>
            <p:nvPr/>
          </p:nvSpPr>
          <p:spPr bwMode="auto">
            <a:xfrm>
              <a:off x="2931" y="325"/>
              <a:ext cx="4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97" name="Rectangle 1277"/>
            <p:cNvSpPr>
              <a:spLocks noChangeArrowheads="1"/>
            </p:cNvSpPr>
            <p:nvPr/>
          </p:nvSpPr>
          <p:spPr bwMode="auto">
            <a:xfrm>
              <a:off x="2928" y="325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98" name="Rectangle 1278"/>
            <p:cNvSpPr>
              <a:spLocks noChangeArrowheads="1"/>
            </p:cNvSpPr>
            <p:nvPr/>
          </p:nvSpPr>
          <p:spPr bwMode="auto">
            <a:xfrm>
              <a:off x="3111" y="325"/>
              <a:ext cx="4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99" name="Rectangle 1279"/>
            <p:cNvSpPr>
              <a:spLocks noChangeArrowheads="1"/>
            </p:cNvSpPr>
            <p:nvPr/>
          </p:nvSpPr>
          <p:spPr bwMode="auto">
            <a:xfrm>
              <a:off x="3108" y="325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400" name="Rectangle 1280"/>
            <p:cNvSpPr>
              <a:spLocks noChangeArrowheads="1"/>
            </p:cNvSpPr>
            <p:nvPr/>
          </p:nvSpPr>
          <p:spPr bwMode="auto">
            <a:xfrm>
              <a:off x="3097" y="325"/>
              <a:ext cx="4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401" name="Rectangle 1281"/>
            <p:cNvSpPr>
              <a:spLocks noChangeArrowheads="1"/>
            </p:cNvSpPr>
            <p:nvPr/>
          </p:nvSpPr>
          <p:spPr bwMode="auto">
            <a:xfrm>
              <a:off x="3093" y="325"/>
              <a:ext cx="4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402" name="Rectangle 1282"/>
            <p:cNvSpPr>
              <a:spLocks noChangeArrowheads="1"/>
            </p:cNvSpPr>
            <p:nvPr/>
          </p:nvSpPr>
          <p:spPr bwMode="auto">
            <a:xfrm>
              <a:off x="3083" y="325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403" name="Rectangle 1283"/>
            <p:cNvSpPr>
              <a:spLocks noChangeArrowheads="1"/>
            </p:cNvSpPr>
            <p:nvPr/>
          </p:nvSpPr>
          <p:spPr bwMode="auto">
            <a:xfrm>
              <a:off x="3079" y="325"/>
              <a:ext cx="4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404" name="Rectangle 1284"/>
            <p:cNvSpPr>
              <a:spLocks noChangeArrowheads="1"/>
            </p:cNvSpPr>
            <p:nvPr/>
          </p:nvSpPr>
          <p:spPr bwMode="auto">
            <a:xfrm>
              <a:off x="3076" y="325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405" name="Rectangle 1285"/>
            <p:cNvSpPr>
              <a:spLocks noChangeArrowheads="1"/>
            </p:cNvSpPr>
            <p:nvPr/>
          </p:nvSpPr>
          <p:spPr bwMode="auto">
            <a:xfrm>
              <a:off x="3072" y="325"/>
              <a:ext cx="4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pic>
        <p:nvPicPr>
          <p:cNvPr id="6406" name="Picture 128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027738" y="214313"/>
            <a:ext cx="560387" cy="3857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grpSp>
        <p:nvGrpSpPr>
          <p:cNvPr id="6407" name="Group 1287"/>
          <p:cNvGrpSpPr>
            <a:grpSpLocks/>
          </p:cNvGrpSpPr>
          <p:nvPr/>
        </p:nvGrpSpPr>
        <p:grpSpPr bwMode="auto">
          <a:xfrm>
            <a:off x="5427663" y="163513"/>
            <a:ext cx="655637" cy="514350"/>
            <a:chOff x="3419" y="103"/>
            <a:chExt cx="413" cy="324"/>
          </a:xfrm>
        </p:grpSpPr>
        <p:sp>
          <p:nvSpPr>
            <p:cNvPr id="6408" name="AutoShape 1288"/>
            <p:cNvSpPr>
              <a:spLocks noChangeArrowheads="1"/>
            </p:cNvSpPr>
            <p:nvPr/>
          </p:nvSpPr>
          <p:spPr bwMode="auto">
            <a:xfrm>
              <a:off x="3419" y="350"/>
              <a:ext cx="41" cy="25"/>
            </a:xfrm>
            <a:custGeom>
              <a:avLst/>
              <a:gdLst>
                <a:gd name="T0" fmla="*/ 39 w 41"/>
                <a:gd name="T1" fmla="*/ 0 h 25"/>
                <a:gd name="T2" fmla="*/ 30 w 41"/>
                <a:gd name="T3" fmla="*/ 0 h 25"/>
                <a:gd name="T4" fmla="*/ 25 w 41"/>
                <a:gd name="T5" fmla="*/ 1 h 25"/>
                <a:gd name="T6" fmla="*/ 20 w 41"/>
                <a:gd name="T7" fmla="*/ 2 h 25"/>
                <a:gd name="T8" fmla="*/ 14 w 41"/>
                <a:gd name="T9" fmla="*/ 3 h 25"/>
                <a:gd name="T10" fmla="*/ 10 w 41"/>
                <a:gd name="T11" fmla="*/ 4 h 25"/>
                <a:gd name="T12" fmla="*/ 6 w 41"/>
                <a:gd name="T13" fmla="*/ 6 h 25"/>
                <a:gd name="T14" fmla="*/ 4 w 41"/>
                <a:gd name="T15" fmla="*/ 6 h 25"/>
                <a:gd name="T16" fmla="*/ 2 w 41"/>
                <a:gd name="T17" fmla="*/ 8 h 25"/>
                <a:gd name="T18" fmla="*/ 1 w 41"/>
                <a:gd name="T19" fmla="*/ 10 h 25"/>
                <a:gd name="T20" fmla="*/ 0 w 41"/>
                <a:gd name="T21" fmla="*/ 11 h 25"/>
                <a:gd name="T22" fmla="*/ 0 w 41"/>
                <a:gd name="T23" fmla="*/ 13 h 25"/>
                <a:gd name="T24" fmla="*/ 2 w 41"/>
                <a:gd name="T25" fmla="*/ 14 h 25"/>
                <a:gd name="T26" fmla="*/ 2 w 41"/>
                <a:gd name="T27" fmla="*/ 16 h 25"/>
                <a:gd name="T28" fmla="*/ 6 w 41"/>
                <a:gd name="T29" fmla="*/ 16 h 25"/>
                <a:gd name="T30" fmla="*/ 9 w 41"/>
                <a:gd name="T31" fmla="*/ 16 h 25"/>
                <a:gd name="T32" fmla="*/ 13 w 41"/>
                <a:gd name="T33" fmla="*/ 16 h 25"/>
                <a:gd name="T34" fmla="*/ 17 w 41"/>
                <a:gd name="T35" fmla="*/ 15 h 25"/>
                <a:gd name="T36" fmla="*/ 22 w 41"/>
                <a:gd name="T37" fmla="*/ 16 h 25"/>
                <a:gd name="T38" fmla="*/ 24 w 41"/>
                <a:gd name="T39" fmla="*/ 16 h 25"/>
                <a:gd name="T40" fmla="*/ 27 w 41"/>
                <a:gd name="T41" fmla="*/ 17 h 25"/>
                <a:gd name="T42" fmla="*/ 31 w 41"/>
                <a:gd name="T43" fmla="*/ 18 h 25"/>
                <a:gd name="T44" fmla="*/ 40 w 41"/>
                <a:gd name="T45" fmla="*/ 24 h 25"/>
                <a:gd name="T46" fmla="*/ 0 w 41"/>
                <a:gd name="T47" fmla="*/ 0 h 25"/>
                <a:gd name="T48" fmla="*/ 41 w 41"/>
                <a:gd name="T4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T46" t="T47" r="T48" b="T49"/>
              <a:pathLst>
                <a:path w="41" h="25">
                  <a:moveTo>
                    <a:pt x="39" y="0"/>
                  </a:moveTo>
                  <a:lnTo>
                    <a:pt x="30" y="0"/>
                  </a:lnTo>
                  <a:lnTo>
                    <a:pt x="25" y="1"/>
                  </a:lnTo>
                  <a:lnTo>
                    <a:pt x="20" y="2"/>
                  </a:lnTo>
                  <a:lnTo>
                    <a:pt x="14" y="3"/>
                  </a:lnTo>
                  <a:lnTo>
                    <a:pt x="10" y="4"/>
                  </a:lnTo>
                  <a:lnTo>
                    <a:pt x="6" y="6"/>
                  </a:lnTo>
                  <a:lnTo>
                    <a:pt x="4" y="6"/>
                  </a:lnTo>
                  <a:lnTo>
                    <a:pt x="2" y="8"/>
                  </a:lnTo>
                  <a:lnTo>
                    <a:pt x="1" y="10"/>
                  </a:lnTo>
                  <a:lnTo>
                    <a:pt x="0" y="11"/>
                  </a:lnTo>
                  <a:lnTo>
                    <a:pt x="0" y="13"/>
                  </a:lnTo>
                  <a:lnTo>
                    <a:pt x="2" y="14"/>
                  </a:lnTo>
                  <a:lnTo>
                    <a:pt x="2" y="16"/>
                  </a:lnTo>
                  <a:lnTo>
                    <a:pt x="6" y="16"/>
                  </a:lnTo>
                  <a:lnTo>
                    <a:pt x="9" y="16"/>
                  </a:lnTo>
                  <a:lnTo>
                    <a:pt x="13" y="16"/>
                  </a:lnTo>
                  <a:lnTo>
                    <a:pt x="17" y="15"/>
                  </a:lnTo>
                  <a:lnTo>
                    <a:pt x="22" y="16"/>
                  </a:lnTo>
                  <a:lnTo>
                    <a:pt x="24" y="16"/>
                  </a:lnTo>
                  <a:lnTo>
                    <a:pt x="27" y="17"/>
                  </a:lnTo>
                  <a:lnTo>
                    <a:pt x="31" y="18"/>
                  </a:lnTo>
                  <a:lnTo>
                    <a:pt x="40" y="24"/>
                  </a:lnTo>
                </a:path>
              </a:pathLst>
            </a:custGeom>
            <a:noFill/>
            <a:ln w="12600">
              <a:solidFill>
                <a:srgbClr val="91919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6409" name="Group 1289"/>
            <p:cNvGrpSpPr>
              <a:grpSpLocks/>
            </p:cNvGrpSpPr>
            <p:nvPr/>
          </p:nvGrpSpPr>
          <p:grpSpPr bwMode="auto">
            <a:xfrm>
              <a:off x="3453" y="283"/>
              <a:ext cx="321" cy="106"/>
              <a:chOff x="3453" y="283"/>
              <a:chExt cx="321" cy="106"/>
            </a:xfrm>
          </p:grpSpPr>
          <p:sp>
            <p:nvSpPr>
              <p:cNvPr id="6410" name="AutoShape 1290"/>
              <p:cNvSpPr>
                <a:spLocks noChangeArrowheads="1"/>
              </p:cNvSpPr>
              <p:nvPr/>
            </p:nvSpPr>
            <p:spPr bwMode="auto">
              <a:xfrm>
                <a:off x="3456" y="339"/>
                <a:ext cx="319" cy="51"/>
              </a:xfrm>
              <a:custGeom>
                <a:avLst/>
                <a:gdLst>
                  <a:gd name="T0" fmla="*/ 0 w 319"/>
                  <a:gd name="T1" fmla="*/ 3 h 51"/>
                  <a:gd name="T2" fmla="*/ 0 w 319"/>
                  <a:gd name="T3" fmla="*/ 25 h 51"/>
                  <a:gd name="T4" fmla="*/ 258 w 319"/>
                  <a:gd name="T5" fmla="*/ 50 h 51"/>
                  <a:gd name="T6" fmla="*/ 318 w 319"/>
                  <a:gd name="T7" fmla="*/ 20 h 51"/>
                  <a:gd name="T8" fmla="*/ 318 w 319"/>
                  <a:gd name="T9" fmla="*/ 0 h 51"/>
                  <a:gd name="T10" fmla="*/ 256 w 319"/>
                  <a:gd name="T11" fmla="*/ 26 h 51"/>
                  <a:gd name="T12" fmla="*/ 0 w 319"/>
                  <a:gd name="T13" fmla="*/ 3 h 51"/>
                  <a:gd name="T14" fmla="*/ 0 w 319"/>
                  <a:gd name="T15" fmla="*/ 0 h 51"/>
                  <a:gd name="T16" fmla="*/ 319 w 319"/>
                  <a:gd name="T17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T14" t="T15" r="T16" b="T17"/>
                <a:pathLst>
                  <a:path w="319" h="51">
                    <a:moveTo>
                      <a:pt x="0" y="3"/>
                    </a:moveTo>
                    <a:lnTo>
                      <a:pt x="0" y="25"/>
                    </a:lnTo>
                    <a:lnTo>
                      <a:pt x="258" y="50"/>
                    </a:lnTo>
                    <a:lnTo>
                      <a:pt x="318" y="20"/>
                    </a:lnTo>
                    <a:lnTo>
                      <a:pt x="318" y="0"/>
                    </a:lnTo>
                    <a:lnTo>
                      <a:pt x="256" y="26"/>
                    </a:lnTo>
                    <a:lnTo>
                      <a:pt x="0" y="3"/>
                    </a:lnTo>
                  </a:path>
                </a:pathLst>
              </a:custGeom>
              <a:solidFill>
                <a:srgbClr val="A0A0A0"/>
              </a:solidFill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6411" name="AutoShape 1291"/>
              <p:cNvSpPr>
                <a:spLocks noChangeArrowheads="1"/>
              </p:cNvSpPr>
              <p:nvPr/>
            </p:nvSpPr>
            <p:spPr bwMode="auto">
              <a:xfrm>
                <a:off x="3453" y="283"/>
                <a:ext cx="260" cy="82"/>
              </a:xfrm>
              <a:custGeom>
                <a:avLst/>
                <a:gdLst>
                  <a:gd name="T0" fmla="*/ 0 w 260"/>
                  <a:gd name="T1" fmla="*/ 0 h 82"/>
                  <a:gd name="T2" fmla="*/ 259 w 260"/>
                  <a:gd name="T3" fmla="*/ 18 h 82"/>
                  <a:gd name="T4" fmla="*/ 259 w 260"/>
                  <a:gd name="T5" fmla="*/ 81 h 82"/>
                  <a:gd name="T6" fmla="*/ 0 w 260"/>
                  <a:gd name="T7" fmla="*/ 57 h 82"/>
                  <a:gd name="T8" fmla="*/ 0 w 260"/>
                  <a:gd name="T9" fmla="*/ 0 h 82"/>
                  <a:gd name="T10" fmla="*/ 0 w 260"/>
                  <a:gd name="T11" fmla="*/ 0 h 82"/>
                  <a:gd name="T12" fmla="*/ 260 w 260"/>
                  <a:gd name="T13" fmla="*/ 8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260" h="82">
                    <a:moveTo>
                      <a:pt x="0" y="0"/>
                    </a:moveTo>
                    <a:lnTo>
                      <a:pt x="259" y="18"/>
                    </a:lnTo>
                    <a:lnTo>
                      <a:pt x="259" y="81"/>
                    </a:lnTo>
                    <a:lnTo>
                      <a:pt x="0" y="57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6412" name="Group 1292"/>
              <p:cNvGrpSpPr>
                <a:grpSpLocks/>
              </p:cNvGrpSpPr>
              <p:nvPr/>
            </p:nvGrpSpPr>
            <p:grpSpPr bwMode="auto">
              <a:xfrm>
                <a:off x="3454" y="299"/>
                <a:ext cx="262" cy="33"/>
                <a:chOff x="3454" y="299"/>
                <a:chExt cx="262" cy="33"/>
              </a:xfrm>
            </p:grpSpPr>
            <p:sp>
              <p:nvSpPr>
                <p:cNvPr id="6413" name="Line 1293"/>
                <p:cNvSpPr>
                  <a:spLocks noChangeShapeType="1"/>
                </p:cNvSpPr>
                <p:nvPr/>
              </p:nvSpPr>
              <p:spPr bwMode="auto">
                <a:xfrm>
                  <a:off x="3454" y="299"/>
                  <a:ext cx="263" cy="19"/>
                </a:xfrm>
                <a:prstGeom prst="line">
                  <a:avLst/>
                </a:prstGeom>
                <a:noFill/>
                <a:ln w="12600">
                  <a:solidFill>
                    <a:srgbClr val="919191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6414" name="Line 1294"/>
                <p:cNvSpPr>
                  <a:spLocks noChangeShapeType="1"/>
                </p:cNvSpPr>
                <p:nvPr/>
              </p:nvSpPr>
              <p:spPr bwMode="auto">
                <a:xfrm>
                  <a:off x="3646" y="315"/>
                  <a:ext cx="56" cy="4"/>
                </a:xfrm>
                <a:prstGeom prst="line">
                  <a:avLst/>
                </a:prstGeom>
                <a:noFill/>
                <a:ln w="12600">
                  <a:solidFill>
                    <a:srgbClr val="919191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6415" name="Line 1295"/>
                <p:cNvSpPr>
                  <a:spLocks noChangeShapeType="1"/>
                </p:cNvSpPr>
                <p:nvPr/>
              </p:nvSpPr>
              <p:spPr bwMode="auto">
                <a:xfrm>
                  <a:off x="3582" y="310"/>
                  <a:ext cx="56" cy="4"/>
                </a:xfrm>
                <a:prstGeom prst="line">
                  <a:avLst/>
                </a:prstGeom>
                <a:noFill/>
                <a:ln w="12600">
                  <a:solidFill>
                    <a:srgbClr val="919191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6416" name="Line 1296"/>
                <p:cNvSpPr>
                  <a:spLocks noChangeShapeType="1"/>
                </p:cNvSpPr>
                <p:nvPr/>
              </p:nvSpPr>
              <p:spPr bwMode="auto">
                <a:xfrm>
                  <a:off x="3454" y="310"/>
                  <a:ext cx="263" cy="23"/>
                </a:xfrm>
                <a:prstGeom prst="line">
                  <a:avLst/>
                </a:prstGeom>
                <a:noFill/>
                <a:ln w="12600">
                  <a:solidFill>
                    <a:srgbClr val="919191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6417" name="Group 1297"/>
            <p:cNvGrpSpPr>
              <a:grpSpLocks/>
            </p:cNvGrpSpPr>
            <p:nvPr/>
          </p:nvGrpSpPr>
          <p:grpSpPr bwMode="auto">
            <a:xfrm>
              <a:off x="3453" y="272"/>
              <a:ext cx="321" cy="25"/>
              <a:chOff x="3453" y="272"/>
              <a:chExt cx="321" cy="25"/>
            </a:xfrm>
          </p:grpSpPr>
          <p:sp>
            <p:nvSpPr>
              <p:cNvPr id="6418" name="AutoShape 1298"/>
              <p:cNvSpPr>
                <a:spLocks noChangeArrowheads="1"/>
              </p:cNvSpPr>
              <p:nvPr/>
            </p:nvSpPr>
            <p:spPr bwMode="auto">
              <a:xfrm>
                <a:off x="3453" y="272"/>
                <a:ext cx="322" cy="26"/>
              </a:xfrm>
              <a:custGeom>
                <a:avLst/>
                <a:gdLst>
                  <a:gd name="T0" fmla="*/ 0 w 322"/>
                  <a:gd name="T1" fmla="*/ 9 h 26"/>
                  <a:gd name="T2" fmla="*/ 259 w 322"/>
                  <a:gd name="T3" fmla="*/ 25 h 26"/>
                  <a:gd name="T4" fmla="*/ 321 w 322"/>
                  <a:gd name="T5" fmla="*/ 10 h 26"/>
                  <a:gd name="T6" fmla="*/ 299 w 322"/>
                  <a:gd name="T7" fmla="*/ 8 h 26"/>
                  <a:gd name="T8" fmla="*/ 99 w 322"/>
                  <a:gd name="T9" fmla="*/ 0 h 26"/>
                  <a:gd name="T10" fmla="*/ 0 w 322"/>
                  <a:gd name="T11" fmla="*/ 9 h 26"/>
                  <a:gd name="T12" fmla="*/ 0 w 322"/>
                  <a:gd name="T13" fmla="*/ 0 h 26"/>
                  <a:gd name="T14" fmla="*/ 322 w 322"/>
                  <a:gd name="T15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T12" t="T13" r="T14" b="T15"/>
                <a:pathLst>
                  <a:path w="322" h="26">
                    <a:moveTo>
                      <a:pt x="0" y="9"/>
                    </a:moveTo>
                    <a:lnTo>
                      <a:pt x="259" y="25"/>
                    </a:lnTo>
                    <a:lnTo>
                      <a:pt x="321" y="10"/>
                    </a:lnTo>
                    <a:lnTo>
                      <a:pt x="299" y="8"/>
                    </a:lnTo>
                    <a:lnTo>
                      <a:pt x="99" y="0"/>
                    </a:lnTo>
                    <a:lnTo>
                      <a:pt x="0" y="9"/>
                    </a:lnTo>
                  </a:path>
                </a:pathLst>
              </a:custGeom>
              <a:solidFill>
                <a:srgbClr val="E0E0E0"/>
              </a:solidFill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6419" name="AutoShape 1299"/>
              <p:cNvSpPr>
                <a:spLocks noChangeArrowheads="1"/>
              </p:cNvSpPr>
              <p:nvPr/>
            </p:nvSpPr>
            <p:spPr bwMode="auto">
              <a:xfrm>
                <a:off x="3528" y="278"/>
                <a:ext cx="235" cy="17"/>
              </a:xfrm>
              <a:custGeom>
                <a:avLst/>
                <a:gdLst>
                  <a:gd name="T0" fmla="*/ 19 w 235"/>
                  <a:gd name="T1" fmla="*/ 0 h 17"/>
                  <a:gd name="T2" fmla="*/ 0 w 235"/>
                  <a:gd name="T3" fmla="*/ 6 h 17"/>
                  <a:gd name="T4" fmla="*/ 189 w 235"/>
                  <a:gd name="T5" fmla="*/ 16 h 17"/>
                  <a:gd name="T6" fmla="*/ 219 w 235"/>
                  <a:gd name="T7" fmla="*/ 8 h 17"/>
                  <a:gd name="T8" fmla="*/ 217 w 235"/>
                  <a:gd name="T9" fmla="*/ 8 h 17"/>
                  <a:gd name="T10" fmla="*/ 234 w 235"/>
                  <a:gd name="T11" fmla="*/ 4 h 17"/>
                  <a:gd name="T12" fmla="*/ 223 w 235"/>
                  <a:gd name="T13" fmla="*/ 3 h 17"/>
                  <a:gd name="T14" fmla="*/ 19 w 235"/>
                  <a:gd name="T15" fmla="*/ 0 h 17"/>
                  <a:gd name="T16" fmla="*/ 0 w 235"/>
                  <a:gd name="T17" fmla="*/ 0 h 17"/>
                  <a:gd name="T18" fmla="*/ 235 w 235"/>
                  <a:gd name="T19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35" h="17">
                    <a:moveTo>
                      <a:pt x="19" y="0"/>
                    </a:moveTo>
                    <a:lnTo>
                      <a:pt x="0" y="6"/>
                    </a:lnTo>
                    <a:lnTo>
                      <a:pt x="189" y="16"/>
                    </a:lnTo>
                    <a:lnTo>
                      <a:pt x="219" y="8"/>
                    </a:lnTo>
                    <a:lnTo>
                      <a:pt x="217" y="8"/>
                    </a:lnTo>
                    <a:lnTo>
                      <a:pt x="234" y="4"/>
                    </a:lnTo>
                    <a:lnTo>
                      <a:pt x="223" y="3"/>
                    </a:lnTo>
                    <a:lnTo>
                      <a:pt x="19" y="0"/>
                    </a:lnTo>
                  </a:path>
                </a:pathLst>
              </a:custGeom>
              <a:solidFill>
                <a:srgbClr val="606060"/>
              </a:solidFill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6420" name="Group 1300"/>
            <p:cNvGrpSpPr>
              <a:grpSpLocks/>
            </p:cNvGrpSpPr>
            <p:nvPr/>
          </p:nvGrpSpPr>
          <p:grpSpPr bwMode="auto">
            <a:xfrm>
              <a:off x="3719" y="108"/>
              <a:ext cx="58" cy="181"/>
              <a:chOff x="3719" y="108"/>
              <a:chExt cx="58" cy="181"/>
            </a:xfrm>
          </p:grpSpPr>
          <p:grpSp>
            <p:nvGrpSpPr>
              <p:cNvPr id="6421" name="Group 1301"/>
              <p:cNvGrpSpPr>
                <a:grpSpLocks/>
              </p:cNvGrpSpPr>
              <p:nvPr/>
            </p:nvGrpSpPr>
            <p:grpSpPr bwMode="auto">
              <a:xfrm>
                <a:off x="3742" y="132"/>
                <a:ext cx="35" cy="150"/>
                <a:chOff x="3742" y="132"/>
                <a:chExt cx="35" cy="150"/>
              </a:xfrm>
            </p:grpSpPr>
            <p:sp>
              <p:nvSpPr>
                <p:cNvPr id="6422" name="AutoShape 1302"/>
                <p:cNvSpPr>
                  <a:spLocks noChangeArrowheads="1"/>
                </p:cNvSpPr>
                <p:nvPr/>
              </p:nvSpPr>
              <p:spPr bwMode="auto">
                <a:xfrm>
                  <a:off x="3742" y="132"/>
                  <a:ext cx="33" cy="151"/>
                </a:xfrm>
                <a:custGeom>
                  <a:avLst/>
                  <a:gdLst>
                    <a:gd name="T0" fmla="*/ 3 w 33"/>
                    <a:gd name="T1" fmla="*/ 0 h 151"/>
                    <a:gd name="T2" fmla="*/ 32 w 33"/>
                    <a:gd name="T3" fmla="*/ 12 h 151"/>
                    <a:gd name="T4" fmla="*/ 29 w 33"/>
                    <a:gd name="T5" fmla="*/ 70 h 151"/>
                    <a:gd name="T6" fmla="*/ 26 w 33"/>
                    <a:gd name="T7" fmla="*/ 141 h 151"/>
                    <a:gd name="T8" fmla="*/ 0 w 33"/>
                    <a:gd name="T9" fmla="*/ 150 h 151"/>
                    <a:gd name="T10" fmla="*/ 3 w 33"/>
                    <a:gd name="T11" fmla="*/ 0 h 151"/>
                    <a:gd name="T12" fmla="*/ 0 w 33"/>
                    <a:gd name="T13" fmla="*/ 0 h 151"/>
                    <a:gd name="T14" fmla="*/ 33 w 33"/>
                    <a:gd name="T15" fmla="*/ 151 h 1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T12" t="T13" r="T14" b="T15"/>
                  <a:pathLst>
                    <a:path w="33" h="151">
                      <a:moveTo>
                        <a:pt x="3" y="0"/>
                      </a:moveTo>
                      <a:lnTo>
                        <a:pt x="32" y="12"/>
                      </a:lnTo>
                      <a:lnTo>
                        <a:pt x="29" y="70"/>
                      </a:lnTo>
                      <a:lnTo>
                        <a:pt x="26" y="141"/>
                      </a:lnTo>
                      <a:lnTo>
                        <a:pt x="0" y="150"/>
                      </a:lnTo>
                      <a:lnTo>
                        <a:pt x="3" y="0"/>
                      </a:lnTo>
                    </a:path>
                  </a:pathLst>
                </a:custGeom>
                <a:solidFill>
                  <a:srgbClr val="A0A0A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grpSp>
              <p:nvGrpSpPr>
                <p:cNvPr id="6423" name="Group 1303"/>
                <p:cNvGrpSpPr>
                  <a:grpSpLocks/>
                </p:cNvGrpSpPr>
                <p:nvPr/>
              </p:nvGrpSpPr>
              <p:grpSpPr bwMode="auto">
                <a:xfrm>
                  <a:off x="3742" y="138"/>
                  <a:ext cx="35" cy="130"/>
                  <a:chOff x="3742" y="138"/>
                  <a:chExt cx="35" cy="130"/>
                </a:xfrm>
              </p:grpSpPr>
              <p:grpSp>
                <p:nvGrpSpPr>
                  <p:cNvPr id="6424" name="Group 1304"/>
                  <p:cNvGrpSpPr>
                    <a:grpSpLocks/>
                  </p:cNvGrpSpPr>
                  <p:nvPr/>
                </p:nvGrpSpPr>
                <p:grpSpPr bwMode="auto">
                  <a:xfrm>
                    <a:off x="3742" y="138"/>
                    <a:ext cx="35" cy="130"/>
                    <a:chOff x="3742" y="138"/>
                    <a:chExt cx="35" cy="130"/>
                  </a:xfrm>
                </p:grpSpPr>
                <p:grpSp>
                  <p:nvGrpSpPr>
                    <p:cNvPr id="6425" name="Group 1305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742" y="138"/>
                      <a:ext cx="35" cy="77"/>
                      <a:chOff x="3742" y="138"/>
                      <a:chExt cx="35" cy="77"/>
                    </a:xfrm>
                  </p:grpSpPr>
                  <p:grpSp>
                    <p:nvGrpSpPr>
                      <p:cNvPr id="6426" name="Group 1306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745" y="138"/>
                        <a:ext cx="32" cy="41"/>
                        <a:chOff x="3745" y="138"/>
                        <a:chExt cx="32" cy="41"/>
                      </a:xfrm>
                    </p:grpSpPr>
                    <p:sp>
                      <p:nvSpPr>
                        <p:cNvPr id="6427" name="Line 130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3746" y="138"/>
                          <a:ext cx="32" cy="1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428" name="Line 130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3746" y="145"/>
                          <a:ext cx="32" cy="11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429" name="Line 130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3746" y="152"/>
                          <a:ext cx="32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430" name="Line 131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3746" y="159"/>
                          <a:ext cx="32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431" name="Line 131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3745" y="166"/>
                          <a:ext cx="3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432" name="Line 131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3745" y="172"/>
                          <a:ext cx="3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sp>
                    <p:nvSpPr>
                      <p:cNvPr id="6433" name="Line 1313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742" y="186"/>
                        <a:ext cx="33" cy="6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434" name="Line 1314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742" y="192"/>
                        <a:ext cx="33" cy="6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435" name="Line 1315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742" y="199"/>
                        <a:ext cx="33" cy="5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436" name="Line 1316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742" y="206"/>
                        <a:ext cx="32" cy="4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437" name="Line 1317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743" y="214"/>
                        <a:ext cx="31" cy="2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</p:grpSp>
                <p:grpSp>
                  <p:nvGrpSpPr>
                    <p:cNvPr id="6438" name="Group 131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742" y="221"/>
                      <a:ext cx="31" cy="47"/>
                      <a:chOff x="3742" y="221"/>
                      <a:chExt cx="31" cy="47"/>
                    </a:xfrm>
                  </p:grpSpPr>
                  <p:sp>
                    <p:nvSpPr>
                      <p:cNvPr id="6439" name="Line 1319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743" y="221"/>
                        <a:ext cx="31" cy="1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440" name="Line 1320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743" y="227"/>
                        <a:ext cx="31" cy="1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441" name="Line 1321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743" y="234"/>
                        <a:ext cx="31" cy="1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442" name="Line 1322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3743" y="240"/>
                        <a:ext cx="30" cy="3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443" name="Line 1323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3743" y="245"/>
                        <a:ext cx="30" cy="4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444" name="Line 1324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3743" y="252"/>
                        <a:ext cx="30" cy="4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445" name="Line 1325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3742" y="257"/>
                        <a:ext cx="30" cy="6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446" name="Line 1326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3743" y="264"/>
                        <a:ext cx="29" cy="6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</p:grpSp>
              </p:grpSp>
              <p:sp>
                <p:nvSpPr>
                  <p:cNvPr id="6447" name="Line 1327"/>
                  <p:cNvSpPr>
                    <a:spLocks noChangeShapeType="1"/>
                  </p:cNvSpPr>
                  <p:nvPr/>
                </p:nvSpPr>
                <p:spPr bwMode="auto">
                  <a:xfrm>
                    <a:off x="3744" y="179"/>
                    <a:ext cx="32" cy="7"/>
                  </a:xfrm>
                  <a:prstGeom prst="line">
                    <a:avLst/>
                  </a:prstGeom>
                  <a:noFill/>
                  <a:ln w="1260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</p:grpSp>
          </p:grpSp>
          <p:grpSp>
            <p:nvGrpSpPr>
              <p:cNvPr id="6448" name="Group 1328"/>
              <p:cNvGrpSpPr>
                <a:grpSpLocks/>
              </p:cNvGrpSpPr>
              <p:nvPr/>
            </p:nvGrpSpPr>
            <p:grpSpPr bwMode="auto">
              <a:xfrm>
                <a:off x="3719" y="108"/>
                <a:ext cx="34" cy="181"/>
                <a:chOff x="3719" y="108"/>
                <a:chExt cx="34" cy="181"/>
              </a:xfrm>
            </p:grpSpPr>
            <p:sp>
              <p:nvSpPr>
                <p:cNvPr id="6449" name="AutoShape 1329"/>
                <p:cNvSpPr>
                  <a:spLocks noChangeArrowheads="1"/>
                </p:cNvSpPr>
                <p:nvPr/>
              </p:nvSpPr>
              <p:spPr bwMode="auto">
                <a:xfrm>
                  <a:off x="3719" y="108"/>
                  <a:ext cx="28" cy="182"/>
                </a:xfrm>
                <a:custGeom>
                  <a:avLst/>
                  <a:gdLst>
                    <a:gd name="T0" fmla="*/ 6 w 28"/>
                    <a:gd name="T1" fmla="*/ 0 h 182"/>
                    <a:gd name="T2" fmla="*/ 26 w 28"/>
                    <a:gd name="T3" fmla="*/ 9 h 182"/>
                    <a:gd name="T4" fmla="*/ 27 w 28"/>
                    <a:gd name="T5" fmla="*/ 12 h 182"/>
                    <a:gd name="T6" fmla="*/ 21 w 28"/>
                    <a:gd name="T7" fmla="*/ 174 h 182"/>
                    <a:gd name="T8" fmla="*/ 19 w 28"/>
                    <a:gd name="T9" fmla="*/ 176 h 182"/>
                    <a:gd name="T10" fmla="*/ 0 w 28"/>
                    <a:gd name="T11" fmla="*/ 181 h 182"/>
                    <a:gd name="T12" fmla="*/ 2 w 28"/>
                    <a:gd name="T13" fmla="*/ 178 h 182"/>
                    <a:gd name="T14" fmla="*/ 3 w 28"/>
                    <a:gd name="T15" fmla="*/ 176 h 182"/>
                    <a:gd name="T16" fmla="*/ 6 w 28"/>
                    <a:gd name="T17" fmla="*/ 0 h 182"/>
                    <a:gd name="T18" fmla="*/ 0 w 28"/>
                    <a:gd name="T19" fmla="*/ 0 h 182"/>
                    <a:gd name="T20" fmla="*/ 28 w 28"/>
                    <a:gd name="T21" fmla="*/ 182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T18" t="T19" r="T20" b="T21"/>
                  <a:pathLst>
                    <a:path w="28" h="182">
                      <a:moveTo>
                        <a:pt x="6" y="0"/>
                      </a:moveTo>
                      <a:lnTo>
                        <a:pt x="26" y="9"/>
                      </a:lnTo>
                      <a:lnTo>
                        <a:pt x="27" y="12"/>
                      </a:lnTo>
                      <a:lnTo>
                        <a:pt x="21" y="174"/>
                      </a:lnTo>
                      <a:lnTo>
                        <a:pt x="19" y="176"/>
                      </a:lnTo>
                      <a:lnTo>
                        <a:pt x="0" y="181"/>
                      </a:lnTo>
                      <a:lnTo>
                        <a:pt x="2" y="178"/>
                      </a:lnTo>
                      <a:lnTo>
                        <a:pt x="3" y="176"/>
                      </a:lnTo>
                      <a:lnTo>
                        <a:pt x="6" y="0"/>
                      </a:lnTo>
                    </a:path>
                  </a:pathLst>
                </a:custGeom>
                <a:solidFill>
                  <a:srgbClr val="C0C0C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6450" name="AutoShape 1330"/>
                <p:cNvSpPr>
                  <a:spLocks noChangeArrowheads="1"/>
                </p:cNvSpPr>
                <p:nvPr/>
              </p:nvSpPr>
              <p:spPr bwMode="auto">
                <a:xfrm>
                  <a:off x="3746" y="112"/>
                  <a:ext cx="8" cy="8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21600 w 21600"/>
                    <a:gd name="T9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T6" t="T7" r="T8" b="T9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  <p:grpSp>
          <p:nvGrpSpPr>
            <p:cNvPr id="6451" name="Group 1331"/>
            <p:cNvGrpSpPr>
              <a:grpSpLocks/>
            </p:cNvGrpSpPr>
            <p:nvPr/>
          </p:nvGrpSpPr>
          <p:grpSpPr bwMode="auto">
            <a:xfrm>
              <a:off x="3731" y="387"/>
              <a:ext cx="101" cy="40"/>
              <a:chOff x="3731" y="387"/>
              <a:chExt cx="101" cy="40"/>
            </a:xfrm>
          </p:grpSpPr>
          <p:sp>
            <p:nvSpPr>
              <p:cNvPr id="6452" name="AutoShape 1332"/>
              <p:cNvSpPr>
                <a:spLocks noChangeArrowheads="1"/>
              </p:cNvSpPr>
              <p:nvPr/>
            </p:nvSpPr>
            <p:spPr bwMode="auto">
              <a:xfrm>
                <a:off x="3731" y="387"/>
                <a:ext cx="102" cy="27"/>
              </a:xfrm>
              <a:custGeom>
                <a:avLst/>
                <a:gdLst>
                  <a:gd name="T0" fmla="*/ 0 w 102"/>
                  <a:gd name="T1" fmla="*/ 0 h 27"/>
                  <a:gd name="T2" fmla="*/ 19 w 102"/>
                  <a:gd name="T3" fmla="*/ 2 h 27"/>
                  <a:gd name="T4" fmla="*/ 33 w 102"/>
                  <a:gd name="T5" fmla="*/ 2 h 27"/>
                  <a:gd name="T6" fmla="*/ 46 w 102"/>
                  <a:gd name="T7" fmla="*/ 3 h 27"/>
                  <a:gd name="T8" fmla="*/ 58 w 102"/>
                  <a:gd name="T9" fmla="*/ 5 h 27"/>
                  <a:gd name="T10" fmla="*/ 67 w 102"/>
                  <a:gd name="T11" fmla="*/ 6 h 27"/>
                  <a:gd name="T12" fmla="*/ 78 w 102"/>
                  <a:gd name="T13" fmla="*/ 8 h 27"/>
                  <a:gd name="T14" fmla="*/ 83 w 102"/>
                  <a:gd name="T15" fmla="*/ 9 h 27"/>
                  <a:gd name="T16" fmla="*/ 88 w 102"/>
                  <a:gd name="T17" fmla="*/ 10 h 27"/>
                  <a:gd name="T18" fmla="*/ 91 w 102"/>
                  <a:gd name="T19" fmla="*/ 10 h 27"/>
                  <a:gd name="T20" fmla="*/ 93 w 102"/>
                  <a:gd name="T21" fmla="*/ 11 h 27"/>
                  <a:gd name="T22" fmla="*/ 95 w 102"/>
                  <a:gd name="T23" fmla="*/ 12 h 27"/>
                  <a:gd name="T24" fmla="*/ 98 w 102"/>
                  <a:gd name="T25" fmla="*/ 13 h 27"/>
                  <a:gd name="T26" fmla="*/ 100 w 102"/>
                  <a:gd name="T27" fmla="*/ 14 h 27"/>
                  <a:gd name="T28" fmla="*/ 101 w 102"/>
                  <a:gd name="T29" fmla="*/ 16 h 27"/>
                  <a:gd name="T30" fmla="*/ 101 w 102"/>
                  <a:gd name="T31" fmla="*/ 17 h 27"/>
                  <a:gd name="T32" fmla="*/ 101 w 102"/>
                  <a:gd name="T33" fmla="*/ 18 h 27"/>
                  <a:gd name="T34" fmla="*/ 100 w 102"/>
                  <a:gd name="T35" fmla="*/ 20 h 27"/>
                  <a:gd name="T36" fmla="*/ 99 w 102"/>
                  <a:gd name="T37" fmla="*/ 21 h 27"/>
                  <a:gd name="T38" fmla="*/ 97 w 102"/>
                  <a:gd name="T39" fmla="*/ 23 h 27"/>
                  <a:gd name="T40" fmla="*/ 95 w 102"/>
                  <a:gd name="T41" fmla="*/ 24 h 27"/>
                  <a:gd name="T42" fmla="*/ 92 w 102"/>
                  <a:gd name="T43" fmla="*/ 25 h 27"/>
                  <a:gd name="T44" fmla="*/ 90 w 102"/>
                  <a:gd name="T45" fmla="*/ 25 h 27"/>
                  <a:gd name="T46" fmla="*/ 87 w 102"/>
                  <a:gd name="T47" fmla="*/ 26 h 27"/>
                  <a:gd name="T48" fmla="*/ 83 w 102"/>
                  <a:gd name="T49" fmla="*/ 26 h 27"/>
                  <a:gd name="T50" fmla="*/ 79 w 102"/>
                  <a:gd name="T51" fmla="*/ 26 h 27"/>
                  <a:gd name="T52" fmla="*/ 74 w 102"/>
                  <a:gd name="T53" fmla="*/ 25 h 27"/>
                  <a:gd name="T54" fmla="*/ 0 w 102"/>
                  <a:gd name="T55" fmla="*/ 0 h 27"/>
                  <a:gd name="T56" fmla="*/ 102 w 102"/>
                  <a:gd name="T57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T54" t="T55" r="T56" b="T57"/>
                <a:pathLst>
                  <a:path w="102" h="27">
                    <a:moveTo>
                      <a:pt x="0" y="0"/>
                    </a:moveTo>
                    <a:lnTo>
                      <a:pt x="19" y="2"/>
                    </a:lnTo>
                    <a:lnTo>
                      <a:pt x="33" y="2"/>
                    </a:lnTo>
                    <a:lnTo>
                      <a:pt x="46" y="3"/>
                    </a:lnTo>
                    <a:lnTo>
                      <a:pt x="58" y="5"/>
                    </a:lnTo>
                    <a:lnTo>
                      <a:pt x="67" y="6"/>
                    </a:lnTo>
                    <a:lnTo>
                      <a:pt x="78" y="8"/>
                    </a:lnTo>
                    <a:lnTo>
                      <a:pt x="83" y="9"/>
                    </a:lnTo>
                    <a:lnTo>
                      <a:pt x="88" y="10"/>
                    </a:lnTo>
                    <a:lnTo>
                      <a:pt x="91" y="10"/>
                    </a:lnTo>
                    <a:lnTo>
                      <a:pt x="93" y="11"/>
                    </a:lnTo>
                    <a:lnTo>
                      <a:pt x="95" y="12"/>
                    </a:lnTo>
                    <a:lnTo>
                      <a:pt x="98" y="13"/>
                    </a:lnTo>
                    <a:lnTo>
                      <a:pt x="100" y="14"/>
                    </a:lnTo>
                    <a:lnTo>
                      <a:pt x="101" y="16"/>
                    </a:lnTo>
                    <a:lnTo>
                      <a:pt x="101" y="17"/>
                    </a:lnTo>
                    <a:lnTo>
                      <a:pt x="101" y="18"/>
                    </a:lnTo>
                    <a:lnTo>
                      <a:pt x="100" y="20"/>
                    </a:lnTo>
                    <a:lnTo>
                      <a:pt x="99" y="21"/>
                    </a:lnTo>
                    <a:lnTo>
                      <a:pt x="97" y="23"/>
                    </a:lnTo>
                    <a:lnTo>
                      <a:pt x="95" y="24"/>
                    </a:lnTo>
                    <a:lnTo>
                      <a:pt x="92" y="25"/>
                    </a:lnTo>
                    <a:lnTo>
                      <a:pt x="90" y="25"/>
                    </a:lnTo>
                    <a:lnTo>
                      <a:pt x="87" y="26"/>
                    </a:lnTo>
                    <a:lnTo>
                      <a:pt x="83" y="26"/>
                    </a:lnTo>
                    <a:lnTo>
                      <a:pt x="79" y="26"/>
                    </a:lnTo>
                    <a:lnTo>
                      <a:pt x="74" y="25"/>
                    </a:lnTo>
                  </a:path>
                </a:pathLst>
              </a:custGeom>
              <a:noFill/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6453" name="Group 1333"/>
              <p:cNvGrpSpPr>
                <a:grpSpLocks/>
              </p:cNvGrpSpPr>
              <p:nvPr/>
            </p:nvGrpSpPr>
            <p:grpSpPr bwMode="auto">
              <a:xfrm>
                <a:off x="3735" y="401"/>
                <a:ext cx="70" cy="26"/>
                <a:chOff x="3735" y="401"/>
                <a:chExt cx="70" cy="26"/>
              </a:xfrm>
            </p:grpSpPr>
            <p:grpSp>
              <p:nvGrpSpPr>
                <p:cNvPr id="6454" name="Group 1334"/>
                <p:cNvGrpSpPr>
                  <a:grpSpLocks/>
                </p:cNvGrpSpPr>
                <p:nvPr/>
              </p:nvGrpSpPr>
              <p:grpSpPr bwMode="auto">
                <a:xfrm>
                  <a:off x="3735" y="401"/>
                  <a:ext cx="67" cy="26"/>
                  <a:chOff x="3735" y="401"/>
                  <a:chExt cx="67" cy="26"/>
                </a:xfrm>
              </p:grpSpPr>
              <p:sp>
                <p:nvSpPr>
                  <p:cNvPr id="6455" name="AutoShape 1335"/>
                  <p:cNvSpPr>
                    <a:spLocks noChangeArrowheads="1"/>
                  </p:cNvSpPr>
                  <p:nvPr/>
                </p:nvSpPr>
                <p:spPr bwMode="auto">
                  <a:xfrm>
                    <a:off x="3735" y="401"/>
                    <a:ext cx="40" cy="17"/>
                  </a:xfrm>
                  <a:custGeom>
                    <a:avLst/>
                    <a:gdLst>
                      <a:gd name="T0" fmla="*/ 0 w 40"/>
                      <a:gd name="T1" fmla="*/ 9 h 17"/>
                      <a:gd name="T2" fmla="*/ 11 w 40"/>
                      <a:gd name="T3" fmla="*/ 0 h 17"/>
                      <a:gd name="T4" fmla="*/ 39 w 40"/>
                      <a:gd name="T5" fmla="*/ 5 h 17"/>
                      <a:gd name="T6" fmla="*/ 28 w 40"/>
                      <a:gd name="T7" fmla="*/ 16 h 17"/>
                      <a:gd name="T8" fmla="*/ 0 w 40"/>
                      <a:gd name="T9" fmla="*/ 9 h 17"/>
                      <a:gd name="T10" fmla="*/ 0 w 40"/>
                      <a:gd name="T11" fmla="*/ 0 h 17"/>
                      <a:gd name="T12" fmla="*/ 40 w 40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40" h="17">
                        <a:moveTo>
                          <a:pt x="0" y="9"/>
                        </a:moveTo>
                        <a:lnTo>
                          <a:pt x="11" y="0"/>
                        </a:lnTo>
                        <a:lnTo>
                          <a:pt x="39" y="5"/>
                        </a:lnTo>
                        <a:lnTo>
                          <a:pt x="28" y="16"/>
                        </a:lnTo>
                        <a:lnTo>
                          <a:pt x="0" y="9"/>
                        </a:lnTo>
                      </a:path>
                    </a:pathLst>
                  </a:custGeom>
                  <a:solidFill>
                    <a:srgbClr val="E0E0E0"/>
                  </a:solidFill>
                  <a:ln w="12600">
                    <a:solidFill>
                      <a:srgbClr val="91919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6456" name="AutoShape 1336"/>
                  <p:cNvSpPr>
                    <a:spLocks noChangeArrowheads="1"/>
                  </p:cNvSpPr>
                  <p:nvPr/>
                </p:nvSpPr>
                <p:spPr bwMode="auto">
                  <a:xfrm>
                    <a:off x="3736" y="411"/>
                    <a:ext cx="27" cy="17"/>
                  </a:xfrm>
                  <a:custGeom>
                    <a:avLst/>
                    <a:gdLst>
                      <a:gd name="T0" fmla="*/ 0 w 27"/>
                      <a:gd name="T1" fmla="*/ 0 h 17"/>
                      <a:gd name="T2" fmla="*/ 0 w 27"/>
                      <a:gd name="T3" fmla="*/ 8 h 17"/>
                      <a:gd name="T4" fmla="*/ 26 w 27"/>
                      <a:gd name="T5" fmla="*/ 16 h 17"/>
                      <a:gd name="T6" fmla="*/ 26 w 27"/>
                      <a:gd name="T7" fmla="*/ 6 h 17"/>
                      <a:gd name="T8" fmla="*/ 0 w 27"/>
                      <a:gd name="T9" fmla="*/ 0 h 17"/>
                      <a:gd name="T10" fmla="*/ 0 w 27"/>
                      <a:gd name="T11" fmla="*/ 0 h 17"/>
                      <a:gd name="T12" fmla="*/ 27 w 27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27" h="17">
                        <a:moveTo>
                          <a:pt x="0" y="0"/>
                        </a:moveTo>
                        <a:lnTo>
                          <a:pt x="0" y="8"/>
                        </a:lnTo>
                        <a:lnTo>
                          <a:pt x="26" y="16"/>
                        </a:lnTo>
                        <a:lnTo>
                          <a:pt x="26" y="6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91919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6457" name="AutoShape 1337"/>
                  <p:cNvSpPr>
                    <a:spLocks noChangeArrowheads="1"/>
                  </p:cNvSpPr>
                  <p:nvPr/>
                </p:nvSpPr>
                <p:spPr bwMode="auto">
                  <a:xfrm>
                    <a:off x="3767" y="406"/>
                    <a:ext cx="36" cy="18"/>
                  </a:xfrm>
                  <a:custGeom>
                    <a:avLst/>
                    <a:gdLst>
                      <a:gd name="T0" fmla="*/ 0 w 36"/>
                      <a:gd name="T1" fmla="*/ 9 h 18"/>
                      <a:gd name="T2" fmla="*/ 11 w 36"/>
                      <a:gd name="T3" fmla="*/ 0 h 18"/>
                      <a:gd name="T4" fmla="*/ 35 w 36"/>
                      <a:gd name="T5" fmla="*/ 3 h 18"/>
                      <a:gd name="T6" fmla="*/ 35 w 36"/>
                      <a:gd name="T7" fmla="*/ 9 h 18"/>
                      <a:gd name="T8" fmla="*/ 0 w 36"/>
                      <a:gd name="T9" fmla="*/ 17 h 18"/>
                      <a:gd name="T10" fmla="*/ 0 w 36"/>
                      <a:gd name="T11" fmla="*/ 9 h 18"/>
                      <a:gd name="T12" fmla="*/ 0 w 36"/>
                      <a:gd name="T13" fmla="*/ 0 h 18"/>
                      <a:gd name="T14" fmla="*/ 36 w 36"/>
                      <a:gd name="T15" fmla="*/ 18 h 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T12" t="T13" r="T14" b="T15"/>
                    <a:pathLst>
                      <a:path w="36" h="18">
                        <a:moveTo>
                          <a:pt x="0" y="9"/>
                        </a:moveTo>
                        <a:lnTo>
                          <a:pt x="11" y="0"/>
                        </a:lnTo>
                        <a:lnTo>
                          <a:pt x="35" y="3"/>
                        </a:lnTo>
                        <a:lnTo>
                          <a:pt x="35" y="9"/>
                        </a:lnTo>
                        <a:lnTo>
                          <a:pt x="0" y="17"/>
                        </a:lnTo>
                        <a:lnTo>
                          <a:pt x="0" y="9"/>
                        </a:lnTo>
                      </a:path>
                    </a:pathLst>
                  </a:custGeom>
                  <a:solidFill>
                    <a:srgbClr val="A0A0A0"/>
                  </a:solidFill>
                  <a:ln w="12600">
                    <a:solidFill>
                      <a:srgbClr val="91919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6458" name="AutoShape 1338"/>
                  <p:cNvSpPr>
                    <a:spLocks noChangeArrowheads="1"/>
                  </p:cNvSpPr>
                  <p:nvPr/>
                </p:nvSpPr>
                <p:spPr bwMode="auto">
                  <a:xfrm>
                    <a:off x="3747" y="401"/>
                    <a:ext cx="56" cy="17"/>
                  </a:xfrm>
                  <a:custGeom>
                    <a:avLst/>
                    <a:gdLst>
                      <a:gd name="T0" fmla="*/ 0 w 56"/>
                      <a:gd name="T1" fmla="*/ 0 h 17"/>
                      <a:gd name="T2" fmla="*/ 28 w 56"/>
                      <a:gd name="T3" fmla="*/ 4 h 17"/>
                      <a:gd name="T4" fmla="*/ 55 w 56"/>
                      <a:gd name="T5" fmla="*/ 16 h 17"/>
                      <a:gd name="T6" fmla="*/ 30 w 56"/>
                      <a:gd name="T7" fmla="*/ 12 h 17"/>
                      <a:gd name="T8" fmla="*/ 0 w 56"/>
                      <a:gd name="T9" fmla="*/ 0 h 17"/>
                      <a:gd name="T10" fmla="*/ 0 w 56"/>
                      <a:gd name="T11" fmla="*/ 0 h 17"/>
                      <a:gd name="T12" fmla="*/ 56 w 56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56" h="17">
                        <a:moveTo>
                          <a:pt x="0" y="0"/>
                        </a:moveTo>
                        <a:lnTo>
                          <a:pt x="28" y="4"/>
                        </a:lnTo>
                        <a:lnTo>
                          <a:pt x="55" y="16"/>
                        </a:lnTo>
                        <a:lnTo>
                          <a:pt x="30" y="12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91919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grpSp>
              <p:nvGrpSpPr>
                <p:cNvPr id="6459" name="Group 1339"/>
                <p:cNvGrpSpPr>
                  <a:grpSpLocks/>
                </p:cNvGrpSpPr>
                <p:nvPr/>
              </p:nvGrpSpPr>
              <p:grpSpPr bwMode="auto">
                <a:xfrm>
                  <a:off x="3736" y="409"/>
                  <a:ext cx="69" cy="10"/>
                  <a:chOff x="3736" y="409"/>
                  <a:chExt cx="69" cy="10"/>
                </a:xfrm>
              </p:grpSpPr>
              <p:sp>
                <p:nvSpPr>
                  <p:cNvPr id="6460" name="Line 1340"/>
                  <p:cNvSpPr>
                    <a:spLocks noChangeShapeType="1"/>
                  </p:cNvSpPr>
                  <p:nvPr/>
                </p:nvSpPr>
                <p:spPr bwMode="auto">
                  <a:xfrm>
                    <a:off x="3736" y="413"/>
                    <a:ext cx="31" cy="7"/>
                  </a:xfrm>
                  <a:prstGeom prst="line">
                    <a:avLst/>
                  </a:prstGeom>
                  <a:noFill/>
                  <a:ln w="12600">
                    <a:solidFill>
                      <a:srgbClr val="91919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  <p:sp>
                <p:nvSpPr>
                  <p:cNvPr id="6461" name="Line 134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767" y="408"/>
                    <a:ext cx="13" cy="13"/>
                  </a:xfrm>
                  <a:prstGeom prst="line">
                    <a:avLst/>
                  </a:prstGeom>
                  <a:noFill/>
                  <a:ln w="12600">
                    <a:solidFill>
                      <a:srgbClr val="91919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  <p:sp>
                <p:nvSpPr>
                  <p:cNvPr id="6462" name="Line 1342"/>
                  <p:cNvSpPr>
                    <a:spLocks noChangeShapeType="1"/>
                  </p:cNvSpPr>
                  <p:nvPr/>
                </p:nvSpPr>
                <p:spPr bwMode="auto">
                  <a:xfrm>
                    <a:off x="3781" y="409"/>
                    <a:ext cx="25" cy="1"/>
                  </a:xfrm>
                  <a:prstGeom prst="line">
                    <a:avLst/>
                  </a:prstGeom>
                  <a:noFill/>
                  <a:ln w="12600">
                    <a:solidFill>
                      <a:srgbClr val="91919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</p:grpSp>
          </p:grpSp>
        </p:grpSp>
        <p:sp>
          <p:nvSpPr>
            <p:cNvPr id="6463" name="AutoShape 1343"/>
            <p:cNvSpPr>
              <a:spLocks noChangeArrowheads="1"/>
            </p:cNvSpPr>
            <p:nvPr/>
          </p:nvSpPr>
          <p:spPr bwMode="auto">
            <a:xfrm>
              <a:off x="3717" y="337"/>
              <a:ext cx="58" cy="53"/>
            </a:xfrm>
            <a:custGeom>
              <a:avLst/>
              <a:gdLst>
                <a:gd name="T0" fmla="*/ 0 w 58"/>
                <a:gd name="T1" fmla="*/ 26 h 53"/>
                <a:gd name="T2" fmla="*/ 57 w 58"/>
                <a:gd name="T3" fmla="*/ 0 h 53"/>
                <a:gd name="T4" fmla="*/ 57 w 58"/>
                <a:gd name="T5" fmla="*/ 21 h 53"/>
                <a:gd name="T6" fmla="*/ 0 w 58"/>
                <a:gd name="T7" fmla="*/ 52 h 53"/>
                <a:gd name="T8" fmla="*/ 0 w 58"/>
                <a:gd name="T9" fmla="*/ 26 h 53"/>
                <a:gd name="T10" fmla="*/ 0 w 58"/>
                <a:gd name="T11" fmla="*/ 0 h 53"/>
                <a:gd name="T12" fmla="*/ 58 w 58"/>
                <a:gd name="T1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58" h="53">
                  <a:moveTo>
                    <a:pt x="0" y="26"/>
                  </a:moveTo>
                  <a:lnTo>
                    <a:pt x="57" y="0"/>
                  </a:lnTo>
                  <a:lnTo>
                    <a:pt x="57" y="21"/>
                  </a:lnTo>
                  <a:lnTo>
                    <a:pt x="0" y="52"/>
                  </a:lnTo>
                  <a:lnTo>
                    <a:pt x="0" y="26"/>
                  </a:lnTo>
                </a:path>
              </a:pathLst>
            </a:custGeom>
            <a:solidFill>
              <a:srgbClr val="606060"/>
            </a:solidFill>
            <a:ln w="12600">
              <a:solidFill>
                <a:srgbClr val="91919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464" name="AutoShape 1344"/>
            <p:cNvSpPr>
              <a:spLocks noChangeArrowheads="1"/>
            </p:cNvSpPr>
            <p:nvPr/>
          </p:nvSpPr>
          <p:spPr bwMode="auto">
            <a:xfrm>
              <a:off x="3717" y="284"/>
              <a:ext cx="58" cy="81"/>
            </a:xfrm>
            <a:custGeom>
              <a:avLst/>
              <a:gdLst>
                <a:gd name="T0" fmla="*/ 0 w 58"/>
                <a:gd name="T1" fmla="*/ 17 h 81"/>
                <a:gd name="T2" fmla="*/ 57 w 58"/>
                <a:gd name="T3" fmla="*/ 0 h 81"/>
                <a:gd name="T4" fmla="*/ 57 w 58"/>
                <a:gd name="T5" fmla="*/ 53 h 81"/>
                <a:gd name="T6" fmla="*/ 0 w 58"/>
                <a:gd name="T7" fmla="*/ 80 h 81"/>
                <a:gd name="T8" fmla="*/ 0 w 58"/>
                <a:gd name="T9" fmla="*/ 17 h 81"/>
                <a:gd name="T10" fmla="*/ 0 w 58"/>
                <a:gd name="T11" fmla="*/ 0 h 81"/>
                <a:gd name="T12" fmla="*/ 58 w 58"/>
                <a:gd name="T13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58" h="81">
                  <a:moveTo>
                    <a:pt x="0" y="17"/>
                  </a:moveTo>
                  <a:lnTo>
                    <a:pt x="57" y="0"/>
                  </a:lnTo>
                  <a:lnTo>
                    <a:pt x="57" y="53"/>
                  </a:lnTo>
                  <a:lnTo>
                    <a:pt x="0" y="80"/>
                  </a:lnTo>
                  <a:lnTo>
                    <a:pt x="0" y="17"/>
                  </a:lnTo>
                </a:path>
              </a:pathLst>
            </a:custGeom>
            <a:solidFill>
              <a:srgbClr val="C0C0C0"/>
            </a:solidFill>
            <a:ln w="12600">
              <a:solidFill>
                <a:srgbClr val="91919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465" name="AutoShape 1345"/>
            <p:cNvSpPr>
              <a:spLocks noChangeArrowheads="1"/>
            </p:cNvSpPr>
            <p:nvPr/>
          </p:nvSpPr>
          <p:spPr bwMode="auto">
            <a:xfrm>
              <a:off x="3545" y="134"/>
              <a:ext cx="153" cy="125"/>
            </a:xfrm>
            <a:custGeom>
              <a:avLst/>
              <a:gdLst>
                <a:gd name="T0" fmla="*/ 6 w 153"/>
                <a:gd name="T1" fmla="*/ 0 h 125"/>
                <a:gd name="T2" fmla="*/ 152 w 153"/>
                <a:gd name="T3" fmla="*/ 0 h 125"/>
                <a:gd name="T4" fmla="*/ 146 w 153"/>
                <a:gd name="T5" fmla="*/ 124 h 125"/>
                <a:gd name="T6" fmla="*/ 0 w 153"/>
                <a:gd name="T7" fmla="*/ 117 h 125"/>
                <a:gd name="T8" fmla="*/ 6 w 153"/>
                <a:gd name="T9" fmla="*/ 0 h 125"/>
                <a:gd name="T10" fmla="*/ 0 w 153"/>
                <a:gd name="T11" fmla="*/ 0 h 125"/>
                <a:gd name="T12" fmla="*/ 153 w 153"/>
                <a:gd name="T13" fmla="*/ 125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53" h="125">
                  <a:moveTo>
                    <a:pt x="6" y="0"/>
                  </a:moveTo>
                  <a:lnTo>
                    <a:pt x="152" y="0"/>
                  </a:lnTo>
                  <a:lnTo>
                    <a:pt x="146" y="124"/>
                  </a:lnTo>
                  <a:lnTo>
                    <a:pt x="0" y="117"/>
                  </a:lnTo>
                  <a:lnTo>
                    <a:pt x="6" y="0"/>
                  </a:lnTo>
                </a:path>
              </a:pathLst>
            </a:custGeom>
            <a:solidFill>
              <a:srgbClr val="C0C0C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466" name="AutoShape 1346"/>
            <p:cNvSpPr>
              <a:spLocks noChangeArrowheads="1"/>
            </p:cNvSpPr>
            <p:nvPr/>
          </p:nvSpPr>
          <p:spPr bwMode="auto">
            <a:xfrm>
              <a:off x="3444" y="349"/>
              <a:ext cx="287" cy="56"/>
            </a:xfrm>
            <a:custGeom>
              <a:avLst/>
              <a:gdLst>
                <a:gd name="T0" fmla="*/ 46 w 287"/>
                <a:gd name="T1" fmla="*/ 0 h 56"/>
                <a:gd name="T2" fmla="*/ 286 w 287"/>
                <a:gd name="T3" fmla="*/ 22 h 56"/>
                <a:gd name="T4" fmla="*/ 269 w 287"/>
                <a:gd name="T5" fmla="*/ 42 h 56"/>
                <a:gd name="T6" fmla="*/ 253 w 287"/>
                <a:gd name="T7" fmla="*/ 55 h 56"/>
                <a:gd name="T8" fmla="*/ 0 w 287"/>
                <a:gd name="T9" fmla="*/ 28 h 56"/>
                <a:gd name="T10" fmla="*/ 19 w 287"/>
                <a:gd name="T11" fmla="*/ 20 h 56"/>
                <a:gd name="T12" fmla="*/ 46 w 287"/>
                <a:gd name="T13" fmla="*/ 0 h 56"/>
                <a:gd name="T14" fmla="*/ 0 w 287"/>
                <a:gd name="T15" fmla="*/ 0 h 56"/>
                <a:gd name="T16" fmla="*/ 287 w 287"/>
                <a:gd name="T1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287" h="56">
                  <a:moveTo>
                    <a:pt x="46" y="0"/>
                  </a:moveTo>
                  <a:lnTo>
                    <a:pt x="286" y="22"/>
                  </a:lnTo>
                  <a:lnTo>
                    <a:pt x="269" y="42"/>
                  </a:lnTo>
                  <a:lnTo>
                    <a:pt x="253" y="55"/>
                  </a:lnTo>
                  <a:lnTo>
                    <a:pt x="0" y="28"/>
                  </a:lnTo>
                  <a:lnTo>
                    <a:pt x="19" y="20"/>
                  </a:lnTo>
                  <a:lnTo>
                    <a:pt x="46" y="0"/>
                  </a:lnTo>
                </a:path>
              </a:pathLst>
            </a:custGeom>
            <a:solidFill>
              <a:srgbClr val="E0E0E0"/>
            </a:solidFill>
            <a:ln w="12600">
              <a:solidFill>
                <a:srgbClr val="91919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6467" name="Group 1347"/>
            <p:cNvGrpSpPr>
              <a:grpSpLocks/>
            </p:cNvGrpSpPr>
            <p:nvPr/>
          </p:nvGrpSpPr>
          <p:grpSpPr bwMode="auto">
            <a:xfrm>
              <a:off x="3717" y="289"/>
              <a:ext cx="61" cy="73"/>
              <a:chOff x="3717" y="289"/>
              <a:chExt cx="61" cy="73"/>
            </a:xfrm>
          </p:grpSpPr>
          <p:sp>
            <p:nvSpPr>
              <p:cNvPr id="6468" name="Line 1348"/>
              <p:cNvSpPr>
                <a:spLocks noChangeShapeType="1"/>
              </p:cNvSpPr>
              <p:nvPr/>
            </p:nvSpPr>
            <p:spPr bwMode="auto">
              <a:xfrm flipV="1">
                <a:off x="3717" y="309"/>
                <a:ext cx="62" cy="25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469" name="Line 1349"/>
              <p:cNvSpPr>
                <a:spLocks noChangeShapeType="1"/>
              </p:cNvSpPr>
              <p:nvPr/>
            </p:nvSpPr>
            <p:spPr bwMode="auto">
              <a:xfrm flipV="1">
                <a:off x="3727" y="316"/>
                <a:ext cx="51" cy="22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470" name="Line 1350"/>
              <p:cNvSpPr>
                <a:spLocks noChangeShapeType="1"/>
              </p:cNvSpPr>
              <p:nvPr/>
            </p:nvSpPr>
            <p:spPr bwMode="auto">
              <a:xfrm flipV="1">
                <a:off x="3727" y="322"/>
                <a:ext cx="51" cy="23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471" name="Line 1351"/>
              <p:cNvSpPr>
                <a:spLocks noChangeShapeType="1"/>
              </p:cNvSpPr>
              <p:nvPr/>
            </p:nvSpPr>
            <p:spPr bwMode="auto">
              <a:xfrm flipV="1">
                <a:off x="3727" y="328"/>
                <a:ext cx="52" cy="23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472" name="Line 1352"/>
              <p:cNvSpPr>
                <a:spLocks noChangeShapeType="1"/>
              </p:cNvSpPr>
              <p:nvPr/>
            </p:nvSpPr>
            <p:spPr bwMode="auto">
              <a:xfrm flipV="1">
                <a:off x="3727" y="334"/>
                <a:ext cx="52" cy="24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473" name="Line 1353"/>
              <p:cNvSpPr>
                <a:spLocks noChangeShapeType="1"/>
              </p:cNvSpPr>
              <p:nvPr/>
            </p:nvSpPr>
            <p:spPr bwMode="auto">
              <a:xfrm flipV="1">
                <a:off x="3727" y="303"/>
                <a:ext cx="51" cy="19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474" name="Line 1354"/>
              <p:cNvSpPr>
                <a:spLocks noChangeShapeType="1"/>
              </p:cNvSpPr>
              <p:nvPr/>
            </p:nvSpPr>
            <p:spPr bwMode="auto">
              <a:xfrm flipV="1">
                <a:off x="3727" y="296"/>
                <a:ext cx="51" cy="18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475" name="Line 1355"/>
              <p:cNvSpPr>
                <a:spLocks noChangeShapeType="1"/>
              </p:cNvSpPr>
              <p:nvPr/>
            </p:nvSpPr>
            <p:spPr bwMode="auto">
              <a:xfrm flipV="1">
                <a:off x="3727" y="288"/>
                <a:ext cx="51" cy="18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476" name="Line 1356"/>
              <p:cNvSpPr>
                <a:spLocks noChangeShapeType="1"/>
              </p:cNvSpPr>
              <p:nvPr/>
            </p:nvSpPr>
            <p:spPr bwMode="auto">
              <a:xfrm>
                <a:off x="3727" y="300"/>
                <a:ext cx="1" cy="63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6477" name="Group 1357"/>
            <p:cNvGrpSpPr>
              <a:grpSpLocks/>
            </p:cNvGrpSpPr>
            <p:nvPr/>
          </p:nvGrpSpPr>
          <p:grpSpPr bwMode="auto">
            <a:xfrm>
              <a:off x="3520" y="103"/>
              <a:ext cx="209" cy="190"/>
              <a:chOff x="3520" y="103"/>
              <a:chExt cx="209" cy="190"/>
            </a:xfrm>
          </p:grpSpPr>
          <p:grpSp>
            <p:nvGrpSpPr>
              <p:cNvPr id="6478" name="Group 1358"/>
              <p:cNvGrpSpPr>
                <a:grpSpLocks/>
              </p:cNvGrpSpPr>
              <p:nvPr/>
            </p:nvGrpSpPr>
            <p:grpSpPr bwMode="auto">
              <a:xfrm>
                <a:off x="3520" y="103"/>
                <a:ext cx="209" cy="186"/>
                <a:chOff x="3520" y="103"/>
                <a:chExt cx="209" cy="186"/>
              </a:xfrm>
            </p:grpSpPr>
            <p:grpSp>
              <p:nvGrpSpPr>
                <p:cNvPr id="6479" name="Group 1359"/>
                <p:cNvGrpSpPr>
                  <a:grpSpLocks/>
                </p:cNvGrpSpPr>
                <p:nvPr/>
              </p:nvGrpSpPr>
              <p:grpSpPr bwMode="auto">
                <a:xfrm>
                  <a:off x="3520" y="103"/>
                  <a:ext cx="209" cy="186"/>
                  <a:chOff x="3520" y="103"/>
                  <a:chExt cx="209" cy="186"/>
                </a:xfrm>
              </p:grpSpPr>
              <p:sp>
                <p:nvSpPr>
                  <p:cNvPr id="6480" name="AutoShape 1360"/>
                  <p:cNvSpPr>
                    <a:spLocks noChangeArrowheads="1"/>
                  </p:cNvSpPr>
                  <p:nvPr/>
                </p:nvSpPr>
                <p:spPr bwMode="auto">
                  <a:xfrm>
                    <a:off x="3525" y="104"/>
                    <a:ext cx="201" cy="186"/>
                  </a:xfrm>
                  <a:custGeom>
                    <a:avLst/>
                    <a:gdLst>
                      <a:gd name="T0" fmla="*/ 16 w 201"/>
                      <a:gd name="T1" fmla="*/ 3 h 186"/>
                      <a:gd name="T2" fmla="*/ 33 w 201"/>
                      <a:gd name="T3" fmla="*/ 2 h 186"/>
                      <a:gd name="T4" fmla="*/ 56 w 201"/>
                      <a:gd name="T5" fmla="*/ 1 h 186"/>
                      <a:gd name="T6" fmla="*/ 80 w 201"/>
                      <a:gd name="T7" fmla="*/ 0 h 186"/>
                      <a:gd name="T8" fmla="*/ 109 w 201"/>
                      <a:gd name="T9" fmla="*/ 0 h 186"/>
                      <a:gd name="T10" fmla="*/ 129 w 201"/>
                      <a:gd name="T11" fmla="*/ 1 h 186"/>
                      <a:gd name="T12" fmla="*/ 159 w 201"/>
                      <a:gd name="T13" fmla="*/ 2 h 186"/>
                      <a:gd name="T14" fmla="*/ 189 w 201"/>
                      <a:gd name="T15" fmla="*/ 3 h 186"/>
                      <a:gd name="T16" fmla="*/ 196 w 201"/>
                      <a:gd name="T17" fmla="*/ 4 h 186"/>
                      <a:gd name="T18" fmla="*/ 198 w 201"/>
                      <a:gd name="T19" fmla="*/ 4 h 186"/>
                      <a:gd name="T20" fmla="*/ 199 w 201"/>
                      <a:gd name="T21" fmla="*/ 5 h 186"/>
                      <a:gd name="T22" fmla="*/ 200 w 201"/>
                      <a:gd name="T23" fmla="*/ 6 h 186"/>
                      <a:gd name="T24" fmla="*/ 200 w 201"/>
                      <a:gd name="T25" fmla="*/ 8 h 186"/>
                      <a:gd name="T26" fmla="*/ 192 w 201"/>
                      <a:gd name="T27" fmla="*/ 182 h 186"/>
                      <a:gd name="T28" fmla="*/ 191 w 201"/>
                      <a:gd name="T29" fmla="*/ 184 h 186"/>
                      <a:gd name="T30" fmla="*/ 189 w 201"/>
                      <a:gd name="T31" fmla="*/ 185 h 186"/>
                      <a:gd name="T32" fmla="*/ 124 w 201"/>
                      <a:gd name="T33" fmla="*/ 181 h 186"/>
                      <a:gd name="T34" fmla="*/ 61 w 201"/>
                      <a:gd name="T35" fmla="*/ 176 h 186"/>
                      <a:gd name="T36" fmla="*/ 3 w 201"/>
                      <a:gd name="T37" fmla="*/ 172 h 186"/>
                      <a:gd name="T38" fmla="*/ 0 w 201"/>
                      <a:gd name="T39" fmla="*/ 168 h 186"/>
                      <a:gd name="T40" fmla="*/ 9 w 201"/>
                      <a:gd name="T41" fmla="*/ 9 h 186"/>
                      <a:gd name="T42" fmla="*/ 16 w 201"/>
                      <a:gd name="T43" fmla="*/ 3 h 186"/>
                      <a:gd name="T44" fmla="*/ 0 w 201"/>
                      <a:gd name="T45" fmla="*/ 0 h 186"/>
                      <a:gd name="T46" fmla="*/ 201 w 201"/>
                      <a:gd name="T47" fmla="*/ 186 h 18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</a:cxnLst>
                    <a:rect l="T44" t="T45" r="T46" b="T47"/>
                    <a:pathLst>
                      <a:path w="201" h="186">
                        <a:moveTo>
                          <a:pt x="16" y="3"/>
                        </a:moveTo>
                        <a:lnTo>
                          <a:pt x="33" y="2"/>
                        </a:lnTo>
                        <a:lnTo>
                          <a:pt x="56" y="1"/>
                        </a:lnTo>
                        <a:lnTo>
                          <a:pt x="80" y="0"/>
                        </a:lnTo>
                        <a:lnTo>
                          <a:pt x="109" y="0"/>
                        </a:lnTo>
                        <a:lnTo>
                          <a:pt x="129" y="1"/>
                        </a:lnTo>
                        <a:lnTo>
                          <a:pt x="159" y="2"/>
                        </a:lnTo>
                        <a:lnTo>
                          <a:pt x="189" y="3"/>
                        </a:lnTo>
                        <a:lnTo>
                          <a:pt x="196" y="4"/>
                        </a:lnTo>
                        <a:lnTo>
                          <a:pt x="198" y="4"/>
                        </a:lnTo>
                        <a:lnTo>
                          <a:pt x="199" y="5"/>
                        </a:lnTo>
                        <a:lnTo>
                          <a:pt x="200" y="6"/>
                        </a:lnTo>
                        <a:lnTo>
                          <a:pt x="200" y="8"/>
                        </a:lnTo>
                        <a:lnTo>
                          <a:pt x="192" y="182"/>
                        </a:lnTo>
                        <a:lnTo>
                          <a:pt x="191" y="184"/>
                        </a:lnTo>
                        <a:lnTo>
                          <a:pt x="189" y="185"/>
                        </a:lnTo>
                        <a:lnTo>
                          <a:pt x="124" y="181"/>
                        </a:lnTo>
                        <a:lnTo>
                          <a:pt x="61" y="176"/>
                        </a:lnTo>
                        <a:lnTo>
                          <a:pt x="3" y="172"/>
                        </a:lnTo>
                        <a:lnTo>
                          <a:pt x="0" y="168"/>
                        </a:lnTo>
                        <a:lnTo>
                          <a:pt x="9" y="9"/>
                        </a:lnTo>
                        <a:lnTo>
                          <a:pt x="16" y="3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6481" name="AutoShape 1361"/>
                  <p:cNvSpPr>
                    <a:spLocks noChangeArrowheads="1"/>
                  </p:cNvSpPr>
                  <p:nvPr/>
                </p:nvSpPr>
                <p:spPr bwMode="auto">
                  <a:xfrm>
                    <a:off x="3722" y="103"/>
                    <a:ext cx="8" cy="8"/>
                  </a:xfrm>
                  <a:custGeom>
                    <a:avLst/>
                    <a:gdLst>
                      <a:gd name="T0" fmla="*/ 0 w 21600"/>
                      <a:gd name="T1" fmla="*/ 0 h 21433"/>
                      <a:gd name="T2" fmla="*/ 0 w 21600"/>
                      <a:gd name="T3" fmla="*/ 0 h 21433"/>
                      <a:gd name="T4" fmla="*/ 0 w 21600"/>
                      <a:gd name="T5" fmla="*/ 0 h 21433"/>
                      <a:gd name="T6" fmla="*/ 0 w 21600"/>
                      <a:gd name="T7" fmla="*/ 0 h 21433"/>
                      <a:gd name="T8" fmla="*/ 21600 w 21600"/>
                      <a:gd name="T9" fmla="*/ 21433 h 2143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T6" t="T7" r="T8" b="T9"/>
                    <a:pathLst>
                      <a:path w="21600" h="21433" fill="none" extrusionOk="0">
                        <a:moveTo>
                          <a:pt x="2679" y="-1"/>
                        </a:moveTo>
                        <a:cubicBezTo>
                          <a:pt x="13488" y="1350"/>
                          <a:pt x="21600" y="10539"/>
                          <a:pt x="21600" y="21433"/>
                        </a:cubicBezTo>
                      </a:path>
                      <a:path w="21600" h="21433" stroke="0" extrusionOk="0">
                        <a:moveTo>
                          <a:pt x="2679" y="-1"/>
                        </a:moveTo>
                        <a:cubicBezTo>
                          <a:pt x="13488" y="1350"/>
                          <a:pt x="21600" y="10539"/>
                          <a:pt x="21600" y="21433"/>
                        </a:cubicBezTo>
                        <a:lnTo>
                          <a:pt x="0" y="21433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6482" name="AutoShape 1362"/>
                  <p:cNvSpPr>
                    <a:spLocks noChangeArrowheads="1"/>
                  </p:cNvSpPr>
                  <p:nvPr/>
                </p:nvSpPr>
                <p:spPr bwMode="auto">
                  <a:xfrm>
                    <a:off x="3534" y="106"/>
                    <a:ext cx="8" cy="8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21600 w 21600"/>
                      <a:gd name="T9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T6" t="T7" r="T8" b="T9"/>
                    <a:pathLst>
                      <a:path w="21600" h="21600" fill="none" extrusionOk="0">
                        <a:moveTo>
                          <a:pt x="0" y="21600"/>
                        </a:moveTo>
                        <a:cubicBezTo>
                          <a:pt x="0" y="9670"/>
                          <a:pt x="9670" y="0"/>
                          <a:pt x="21599" y="0"/>
                        </a:cubicBezTo>
                      </a:path>
                      <a:path w="21600" h="21600" stroke="0" extrusionOk="0">
                        <a:moveTo>
                          <a:pt x="0" y="21600"/>
                        </a:moveTo>
                        <a:cubicBezTo>
                          <a:pt x="0" y="9670"/>
                          <a:pt x="9670" y="0"/>
                          <a:pt x="21599" y="0"/>
                        </a:cubicBezTo>
                        <a:lnTo>
                          <a:pt x="21600" y="21600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6483" name="AutoShape 1363"/>
                  <p:cNvSpPr>
                    <a:spLocks noChangeArrowheads="1"/>
                  </p:cNvSpPr>
                  <p:nvPr/>
                </p:nvSpPr>
                <p:spPr bwMode="auto">
                  <a:xfrm>
                    <a:off x="3520" y="273"/>
                    <a:ext cx="8" cy="8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21600 w 21600"/>
                      <a:gd name="T9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T6" t="T7" r="T8" b="T9"/>
                    <a:pathLst>
                      <a:path w="21600" h="21600" fill="none" extrusionOk="0">
                        <a:moveTo>
                          <a:pt x="21600" y="21600"/>
                        </a:moveTo>
                        <a:cubicBezTo>
                          <a:pt x="9670" y="21600"/>
                          <a:pt x="0" y="11929"/>
                          <a:pt x="0" y="0"/>
                        </a:cubicBezTo>
                      </a:path>
                      <a:path w="21600" h="21600" stroke="0" extrusionOk="0">
                        <a:moveTo>
                          <a:pt x="21600" y="21600"/>
                        </a:moveTo>
                        <a:cubicBezTo>
                          <a:pt x="9670" y="21600"/>
                          <a:pt x="0" y="11929"/>
                          <a:pt x="0" y="0"/>
                        </a:cubicBezTo>
                        <a:lnTo>
                          <a:pt x="21600" y="0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grpSp>
              <p:nvGrpSpPr>
                <p:cNvPr id="6484" name="Group 1364"/>
                <p:cNvGrpSpPr>
                  <a:grpSpLocks/>
                </p:cNvGrpSpPr>
                <p:nvPr/>
              </p:nvGrpSpPr>
              <p:grpSpPr bwMode="auto">
                <a:xfrm>
                  <a:off x="3546" y="131"/>
                  <a:ext cx="162" cy="137"/>
                  <a:chOff x="3546" y="131"/>
                  <a:chExt cx="162" cy="137"/>
                </a:xfrm>
              </p:grpSpPr>
              <p:grpSp>
                <p:nvGrpSpPr>
                  <p:cNvPr id="6485" name="Group 1365"/>
                  <p:cNvGrpSpPr>
                    <a:grpSpLocks/>
                  </p:cNvGrpSpPr>
                  <p:nvPr/>
                </p:nvGrpSpPr>
                <p:grpSpPr bwMode="auto">
                  <a:xfrm>
                    <a:off x="3546" y="131"/>
                    <a:ext cx="162" cy="137"/>
                    <a:chOff x="3546" y="131"/>
                    <a:chExt cx="162" cy="137"/>
                  </a:xfrm>
                </p:grpSpPr>
                <p:sp>
                  <p:nvSpPr>
                    <p:cNvPr id="6486" name="AutoShape 136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552" y="131"/>
                      <a:ext cx="146" cy="17"/>
                    </a:xfrm>
                    <a:custGeom>
                      <a:avLst/>
                      <a:gdLst>
                        <a:gd name="T0" fmla="*/ 0 w 146"/>
                        <a:gd name="T1" fmla="*/ 16 h 17"/>
                        <a:gd name="T2" fmla="*/ 145 w 146"/>
                        <a:gd name="T3" fmla="*/ 16 h 17"/>
                        <a:gd name="T4" fmla="*/ 142 w 146"/>
                        <a:gd name="T5" fmla="*/ 0 h 17"/>
                        <a:gd name="T6" fmla="*/ 3 w 146"/>
                        <a:gd name="T7" fmla="*/ 0 h 17"/>
                        <a:gd name="T8" fmla="*/ 0 w 146"/>
                        <a:gd name="T9" fmla="*/ 16 h 17"/>
                        <a:gd name="T10" fmla="*/ 0 w 146"/>
                        <a:gd name="T11" fmla="*/ 0 h 17"/>
                        <a:gd name="T12" fmla="*/ 146 w 146"/>
                        <a:gd name="T13" fmla="*/ 17 h 1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46" h="17">
                          <a:moveTo>
                            <a:pt x="0" y="16"/>
                          </a:moveTo>
                          <a:lnTo>
                            <a:pt x="145" y="16"/>
                          </a:lnTo>
                          <a:lnTo>
                            <a:pt x="142" y="0"/>
                          </a:lnTo>
                          <a:lnTo>
                            <a:pt x="3" y="0"/>
                          </a:lnTo>
                          <a:lnTo>
                            <a:pt x="0" y="16"/>
                          </a:lnTo>
                        </a:path>
                      </a:pathLst>
                    </a:custGeom>
                    <a:solidFill>
                      <a:srgbClr val="C0C0C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6487" name="AutoShape 136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692" y="134"/>
                      <a:ext cx="17" cy="125"/>
                    </a:xfrm>
                    <a:custGeom>
                      <a:avLst/>
                      <a:gdLst>
                        <a:gd name="T0" fmla="*/ 9 w 17"/>
                        <a:gd name="T1" fmla="*/ 2 h 125"/>
                        <a:gd name="T2" fmla="*/ 16 w 17"/>
                        <a:gd name="T3" fmla="*/ 0 h 125"/>
                        <a:gd name="T4" fmla="*/ 9 w 17"/>
                        <a:gd name="T5" fmla="*/ 67 h 125"/>
                        <a:gd name="T6" fmla="*/ 6 w 17"/>
                        <a:gd name="T7" fmla="*/ 124 h 125"/>
                        <a:gd name="T8" fmla="*/ 0 w 17"/>
                        <a:gd name="T9" fmla="*/ 120 h 125"/>
                        <a:gd name="T10" fmla="*/ 9 w 17"/>
                        <a:gd name="T11" fmla="*/ 2 h 125"/>
                        <a:gd name="T12" fmla="*/ 0 w 17"/>
                        <a:gd name="T13" fmla="*/ 0 h 125"/>
                        <a:gd name="T14" fmla="*/ 17 w 17"/>
                        <a:gd name="T15" fmla="*/ 125 h 12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T12" t="T13" r="T14" b="T15"/>
                      <a:pathLst>
                        <a:path w="17" h="125">
                          <a:moveTo>
                            <a:pt x="9" y="2"/>
                          </a:moveTo>
                          <a:lnTo>
                            <a:pt x="16" y="0"/>
                          </a:lnTo>
                          <a:lnTo>
                            <a:pt x="9" y="67"/>
                          </a:lnTo>
                          <a:lnTo>
                            <a:pt x="6" y="124"/>
                          </a:lnTo>
                          <a:lnTo>
                            <a:pt x="0" y="120"/>
                          </a:lnTo>
                          <a:lnTo>
                            <a:pt x="9" y="2"/>
                          </a:lnTo>
                        </a:path>
                      </a:pathLst>
                    </a:custGeom>
                    <a:solidFill>
                      <a:srgbClr val="919191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6488" name="AutoShape 136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546" y="252"/>
                      <a:ext cx="145" cy="17"/>
                    </a:xfrm>
                    <a:custGeom>
                      <a:avLst/>
                      <a:gdLst>
                        <a:gd name="T0" fmla="*/ 3 w 145"/>
                        <a:gd name="T1" fmla="*/ 0 h 17"/>
                        <a:gd name="T2" fmla="*/ 0 w 145"/>
                        <a:gd name="T3" fmla="*/ 5 h 17"/>
                        <a:gd name="T4" fmla="*/ 144 w 145"/>
                        <a:gd name="T5" fmla="*/ 16 h 17"/>
                        <a:gd name="T6" fmla="*/ 141 w 145"/>
                        <a:gd name="T7" fmla="*/ 10 h 17"/>
                        <a:gd name="T8" fmla="*/ 3 w 145"/>
                        <a:gd name="T9" fmla="*/ 0 h 17"/>
                        <a:gd name="T10" fmla="*/ 0 w 145"/>
                        <a:gd name="T11" fmla="*/ 0 h 17"/>
                        <a:gd name="T12" fmla="*/ 145 w 145"/>
                        <a:gd name="T13" fmla="*/ 17 h 1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45" h="17">
                          <a:moveTo>
                            <a:pt x="3" y="0"/>
                          </a:moveTo>
                          <a:lnTo>
                            <a:pt x="0" y="5"/>
                          </a:lnTo>
                          <a:lnTo>
                            <a:pt x="144" y="16"/>
                          </a:lnTo>
                          <a:lnTo>
                            <a:pt x="141" y="10"/>
                          </a:lnTo>
                          <a:lnTo>
                            <a:pt x="3" y="0"/>
                          </a:lnTo>
                        </a:path>
                      </a:pathLst>
                    </a:custGeom>
                    <a:solidFill>
                      <a:srgbClr val="E0E0E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6489" name="AutoShape 136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546" y="134"/>
                      <a:ext cx="17" cy="117"/>
                    </a:xfrm>
                    <a:custGeom>
                      <a:avLst/>
                      <a:gdLst>
                        <a:gd name="T0" fmla="*/ 12 w 17"/>
                        <a:gd name="T1" fmla="*/ 0 h 117"/>
                        <a:gd name="T2" fmla="*/ 16 w 17"/>
                        <a:gd name="T3" fmla="*/ 2 h 117"/>
                        <a:gd name="T4" fmla="*/ 4 w 17"/>
                        <a:gd name="T5" fmla="*/ 113 h 117"/>
                        <a:gd name="T6" fmla="*/ 0 w 17"/>
                        <a:gd name="T7" fmla="*/ 116 h 117"/>
                        <a:gd name="T8" fmla="*/ 12 w 17"/>
                        <a:gd name="T9" fmla="*/ 0 h 117"/>
                        <a:gd name="T10" fmla="*/ 0 w 17"/>
                        <a:gd name="T11" fmla="*/ 0 h 117"/>
                        <a:gd name="T12" fmla="*/ 17 w 17"/>
                        <a:gd name="T13" fmla="*/ 117 h 11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7" h="117">
                          <a:moveTo>
                            <a:pt x="12" y="0"/>
                          </a:moveTo>
                          <a:lnTo>
                            <a:pt x="16" y="2"/>
                          </a:lnTo>
                          <a:lnTo>
                            <a:pt x="4" y="113"/>
                          </a:lnTo>
                          <a:lnTo>
                            <a:pt x="0" y="116"/>
                          </a:lnTo>
                          <a:lnTo>
                            <a:pt x="12" y="0"/>
                          </a:lnTo>
                        </a:path>
                      </a:pathLst>
                    </a:custGeom>
                    <a:solidFill>
                      <a:srgbClr val="C0C0C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6490" name="Group 1370"/>
                  <p:cNvGrpSpPr>
                    <a:grpSpLocks/>
                  </p:cNvGrpSpPr>
                  <p:nvPr/>
                </p:nvGrpSpPr>
                <p:grpSpPr bwMode="auto">
                  <a:xfrm>
                    <a:off x="3549" y="136"/>
                    <a:ext cx="145" cy="118"/>
                    <a:chOff x="3549" y="136"/>
                    <a:chExt cx="145" cy="118"/>
                  </a:xfrm>
                </p:grpSpPr>
                <p:sp>
                  <p:nvSpPr>
                    <p:cNvPr id="6491" name="AutoShape 137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549" y="136"/>
                      <a:ext cx="146" cy="119"/>
                    </a:xfrm>
                    <a:custGeom>
                      <a:avLst/>
                      <a:gdLst>
                        <a:gd name="T0" fmla="*/ 5 w 146"/>
                        <a:gd name="T1" fmla="*/ 0 h 119"/>
                        <a:gd name="T2" fmla="*/ 145 w 146"/>
                        <a:gd name="T3" fmla="*/ 0 h 119"/>
                        <a:gd name="T4" fmla="*/ 139 w 146"/>
                        <a:gd name="T5" fmla="*/ 118 h 119"/>
                        <a:gd name="T6" fmla="*/ 0 w 146"/>
                        <a:gd name="T7" fmla="*/ 111 h 119"/>
                        <a:gd name="T8" fmla="*/ 5 w 146"/>
                        <a:gd name="T9" fmla="*/ 0 h 119"/>
                        <a:gd name="T10" fmla="*/ 0 w 146"/>
                        <a:gd name="T11" fmla="*/ 0 h 119"/>
                        <a:gd name="T12" fmla="*/ 146 w 146"/>
                        <a:gd name="T13" fmla="*/ 119 h 11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46" h="119">
                          <a:moveTo>
                            <a:pt x="5" y="0"/>
                          </a:moveTo>
                          <a:lnTo>
                            <a:pt x="145" y="0"/>
                          </a:lnTo>
                          <a:lnTo>
                            <a:pt x="139" y="118"/>
                          </a:lnTo>
                          <a:lnTo>
                            <a:pt x="0" y="111"/>
                          </a:lnTo>
                          <a:lnTo>
                            <a:pt x="5" y="0"/>
                          </a:lnTo>
                        </a:path>
                      </a:pathLst>
                    </a:custGeom>
                    <a:solidFill>
                      <a:srgbClr val="00000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6492" name="AutoShape 137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554" y="141"/>
                      <a:ext cx="136" cy="110"/>
                    </a:xfrm>
                    <a:custGeom>
                      <a:avLst/>
                      <a:gdLst>
                        <a:gd name="T0" fmla="*/ 5 w 136"/>
                        <a:gd name="T1" fmla="*/ 1 h 110"/>
                        <a:gd name="T2" fmla="*/ 135 w 136"/>
                        <a:gd name="T3" fmla="*/ 0 h 110"/>
                        <a:gd name="T4" fmla="*/ 129 w 136"/>
                        <a:gd name="T5" fmla="*/ 109 h 110"/>
                        <a:gd name="T6" fmla="*/ 0 w 136"/>
                        <a:gd name="T7" fmla="*/ 104 h 110"/>
                        <a:gd name="T8" fmla="*/ 5 w 136"/>
                        <a:gd name="T9" fmla="*/ 1 h 110"/>
                        <a:gd name="T10" fmla="*/ 0 w 136"/>
                        <a:gd name="T11" fmla="*/ 0 h 110"/>
                        <a:gd name="T12" fmla="*/ 136 w 136"/>
                        <a:gd name="T13" fmla="*/ 110 h 11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36" h="110">
                          <a:moveTo>
                            <a:pt x="5" y="1"/>
                          </a:moveTo>
                          <a:lnTo>
                            <a:pt x="135" y="0"/>
                          </a:lnTo>
                          <a:lnTo>
                            <a:pt x="129" y="109"/>
                          </a:lnTo>
                          <a:lnTo>
                            <a:pt x="0" y="104"/>
                          </a:lnTo>
                          <a:lnTo>
                            <a:pt x="5" y="1"/>
                          </a:lnTo>
                        </a:path>
                      </a:pathLst>
                    </a:custGeom>
                    <a:solidFill>
                      <a:srgbClr val="C0C0C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6493" name="AutoShape 137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557" y="148"/>
                      <a:ext cx="127" cy="98"/>
                    </a:xfrm>
                    <a:custGeom>
                      <a:avLst/>
                      <a:gdLst>
                        <a:gd name="T0" fmla="*/ 5 w 127"/>
                        <a:gd name="T1" fmla="*/ 0 h 98"/>
                        <a:gd name="T2" fmla="*/ 126 w 127"/>
                        <a:gd name="T3" fmla="*/ 0 h 98"/>
                        <a:gd name="T4" fmla="*/ 121 w 127"/>
                        <a:gd name="T5" fmla="*/ 97 h 98"/>
                        <a:gd name="T6" fmla="*/ 0 w 127"/>
                        <a:gd name="T7" fmla="*/ 92 h 98"/>
                        <a:gd name="T8" fmla="*/ 5 w 127"/>
                        <a:gd name="T9" fmla="*/ 0 h 98"/>
                        <a:gd name="T10" fmla="*/ 0 w 127"/>
                        <a:gd name="T11" fmla="*/ 0 h 98"/>
                        <a:gd name="T12" fmla="*/ 127 w 127"/>
                        <a:gd name="T13" fmla="*/ 98 h 9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27" h="98">
                          <a:moveTo>
                            <a:pt x="5" y="0"/>
                          </a:moveTo>
                          <a:lnTo>
                            <a:pt x="126" y="0"/>
                          </a:lnTo>
                          <a:lnTo>
                            <a:pt x="121" y="97"/>
                          </a:lnTo>
                          <a:lnTo>
                            <a:pt x="0" y="92"/>
                          </a:lnTo>
                          <a:lnTo>
                            <a:pt x="5" y="0"/>
                          </a:lnTo>
                        </a:path>
                      </a:pathLst>
                    </a:custGeom>
                    <a:solidFill>
                      <a:srgbClr val="0000FF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</p:grpSp>
          </p:grpSp>
          <p:sp>
            <p:nvSpPr>
              <p:cNvPr id="6494" name="AutoShape 1374"/>
              <p:cNvSpPr>
                <a:spLocks noChangeArrowheads="1"/>
              </p:cNvSpPr>
              <p:nvPr/>
            </p:nvSpPr>
            <p:spPr bwMode="auto">
              <a:xfrm>
                <a:off x="3689" y="277"/>
                <a:ext cx="17" cy="17"/>
              </a:xfrm>
              <a:custGeom>
                <a:avLst/>
                <a:gdLst>
                  <a:gd name="T0" fmla="*/ 0 w 17"/>
                  <a:gd name="T1" fmla="*/ 16 h 17"/>
                  <a:gd name="T2" fmla="*/ 16 w 17"/>
                  <a:gd name="T3" fmla="*/ 16 h 17"/>
                  <a:gd name="T4" fmla="*/ 16 w 17"/>
                  <a:gd name="T5" fmla="*/ 0 h 17"/>
                  <a:gd name="T6" fmla="*/ 0 w 17"/>
                  <a:gd name="T7" fmla="*/ 0 h 17"/>
                  <a:gd name="T8" fmla="*/ 0 w 17"/>
                  <a:gd name="T9" fmla="*/ 16 h 17"/>
                  <a:gd name="T10" fmla="*/ 0 w 17"/>
                  <a:gd name="T11" fmla="*/ 0 h 17"/>
                  <a:gd name="T12" fmla="*/ 17 w 17"/>
                  <a:gd name="T1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17" h="17">
                    <a:moveTo>
                      <a:pt x="0" y="16"/>
                    </a:moveTo>
                    <a:lnTo>
                      <a:pt x="16" y="16"/>
                    </a:lnTo>
                    <a:lnTo>
                      <a:pt x="16" y="0"/>
                    </a:lnTo>
                    <a:lnTo>
                      <a:pt x="0" y="0"/>
                    </a:lnTo>
                    <a:lnTo>
                      <a:pt x="0" y="16"/>
                    </a:lnTo>
                  </a:path>
                </a:pathLst>
              </a:custGeom>
              <a:solidFill>
                <a:srgbClr val="008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6495" name="Group 1375"/>
            <p:cNvGrpSpPr>
              <a:grpSpLocks/>
            </p:cNvGrpSpPr>
            <p:nvPr/>
          </p:nvGrpSpPr>
          <p:grpSpPr bwMode="auto">
            <a:xfrm>
              <a:off x="3445" y="353"/>
              <a:ext cx="288" cy="61"/>
              <a:chOff x="3445" y="353"/>
              <a:chExt cx="288" cy="61"/>
            </a:xfrm>
          </p:grpSpPr>
          <p:sp>
            <p:nvSpPr>
              <p:cNvPr id="6496" name="AutoShape 1376"/>
              <p:cNvSpPr>
                <a:spLocks noChangeArrowheads="1"/>
              </p:cNvSpPr>
              <p:nvPr/>
            </p:nvSpPr>
            <p:spPr bwMode="auto">
              <a:xfrm>
                <a:off x="3644" y="373"/>
                <a:ext cx="66" cy="25"/>
              </a:xfrm>
              <a:custGeom>
                <a:avLst/>
                <a:gdLst>
                  <a:gd name="T0" fmla="*/ 25 w 66"/>
                  <a:gd name="T1" fmla="*/ 0 h 25"/>
                  <a:gd name="T2" fmla="*/ 10 w 66"/>
                  <a:gd name="T3" fmla="*/ 14 h 25"/>
                  <a:gd name="T4" fmla="*/ 0 w 66"/>
                  <a:gd name="T5" fmla="*/ 20 h 25"/>
                  <a:gd name="T6" fmla="*/ 43 w 66"/>
                  <a:gd name="T7" fmla="*/ 24 h 25"/>
                  <a:gd name="T8" fmla="*/ 53 w 66"/>
                  <a:gd name="T9" fmla="*/ 17 h 25"/>
                  <a:gd name="T10" fmla="*/ 65 w 66"/>
                  <a:gd name="T11" fmla="*/ 3 h 25"/>
                  <a:gd name="T12" fmla="*/ 25 w 66"/>
                  <a:gd name="T13" fmla="*/ 0 h 25"/>
                  <a:gd name="T14" fmla="*/ 0 w 66"/>
                  <a:gd name="T15" fmla="*/ 0 h 25"/>
                  <a:gd name="T16" fmla="*/ 66 w 66"/>
                  <a:gd name="T17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T14" t="T15" r="T16" b="T17"/>
                <a:pathLst>
                  <a:path w="66" h="25">
                    <a:moveTo>
                      <a:pt x="25" y="0"/>
                    </a:moveTo>
                    <a:lnTo>
                      <a:pt x="10" y="14"/>
                    </a:lnTo>
                    <a:lnTo>
                      <a:pt x="0" y="20"/>
                    </a:lnTo>
                    <a:lnTo>
                      <a:pt x="43" y="24"/>
                    </a:lnTo>
                    <a:lnTo>
                      <a:pt x="53" y="17"/>
                    </a:lnTo>
                    <a:lnTo>
                      <a:pt x="65" y="3"/>
                    </a:lnTo>
                    <a:lnTo>
                      <a:pt x="25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B2B2B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6497" name="Group 1377"/>
              <p:cNvGrpSpPr>
                <a:grpSpLocks/>
              </p:cNvGrpSpPr>
              <p:nvPr/>
            </p:nvGrpSpPr>
            <p:grpSpPr bwMode="auto">
              <a:xfrm>
                <a:off x="3445" y="353"/>
                <a:ext cx="288" cy="61"/>
                <a:chOff x="3445" y="353"/>
                <a:chExt cx="288" cy="61"/>
              </a:xfrm>
            </p:grpSpPr>
            <p:sp>
              <p:nvSpPr>
                <p:cNvPr id="6498" name="AutoShape 1378"/>
                <p:cNvSpPr>
                  <a:spLocks noChangeArrowheads="1"/>
                </p:cNvSpPr>
                <p:nvPr/>
              </p:nvSpPr>
              <p:spPr bwMode="auto">
                <a:xfrm>
                  <a:off x="3445" y="379"/>
                  <a:ext cx="252" cy="36"/>
                </a:xfrm>
                <a:custGeom>
                  <a:avLst/>
                  <a:gdLst>
                    <a:gd name="T0" fmla="*/ 0 w 252"/>
                    <a:gd name="T1" fmla="*/ 0 h 36"/>
                    <a:gd name="T2" fmla="*/ 0 w 252"/>
                    <a:gd name="T3" fmla="*/ 9 h 36"/>
                    <a:gd name="T4" fmla="*/ 251 w 252"/>
                    <a:gd name="T5" fmla="*/ 35 h 36"/>
                    <a:gd name="T6" fmla="*/ 251 w 252"/>
                    <a:gd name="T7" fmla="*/ 26 h 36"/>
                    <a:gd name="T8" fmla="*/ 0 w 252"/>
                    <a:gd name="T9" fmla="*/ 0 h 36"/>
                    <a:gd name="T10" fmla="*/ 0 w 252"/>
                    <a:gd name="T11" fmla="*/ 0 h 36"/>
                    <a:gd name="T12" fmla="*/ 252 w 252"/>
                    <a:gd name="T13" fmla="*/ 36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T10" t="T11" r="T12" b="T13"/>
                  <a:pathLst>
                    <a:path w="252" h="36">
                      <a:moveTo>
                        <a:pt x="0" y="0"/>
                      </a:moveTo>
                      <a:lnTo>
                        <a:pt x="0" y="9"/>
                      </a:lnTo>
                      <a:lnTo>
                        <a:pt x="251" y="35"/>
                      </a:lnTo>
                      <a:lnTo>
                        <a:pt x="251" y="26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C0C0C0"/>
                </a:solidFill>
                <a:ln w="12600">
                  <a:solidFill>
                    <a:srgbClr val="B2B2B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6499" name="AutoShape 1379"/>
                <p:cNvSpPr>
                  <a:spLocks noChangeArrowheads="1"/>
                </p:cNvSpPr>
                <p:nvPr/>
              </p:nvSpPr>
              <p:spPr bwMode="auto">
                <a:xfrm>
                  <a:off x="3701" y="373"/>
                  <a:ext cx="30" cy="42"/>
                </a:xfrm>
                <a:custGeom>
                  <a:avLst/>
                  <a:gdLst>
                    <a:gd name="T0" fmla="*/ 0 w 30"/>
                    <a:gd name="T1" fmla="*/ 32 h 42"/>
                    <a:gd name="T2" fmla="*/ 0 w 30"/>
                    <a:gd name="T3" fmla="*/ 41 h 42"/>
                    <a:gd name="T4" fmla="*/ 12 w 30"/>
                    <a:gd name="T5" fmla="*/ 32 h 42"/>
                    <a:gd name="T6" fmla="*/ 18 w 30"/>
                    <a:gd name="T7" fmla="*/ 26 h 42"/>
                    <a:gd name="T8" fmla="*/ 29 w 30"/>
                    <a:gd name="T9" fmla="*/ 12 h 42"/>
                    <a:gd name="T10" fmla="*/ 29 w 30"/>
                    <a:gd name="T11" fmla="*/ 0 h 42"/>
                    <a:gd name="T12" fmla="*/ 15 w 30"/>
                    <a:gd name="T13" fmla="*/ 19 h 42"/>
                    <a:gd name="T14" fmla="*/ 0 w 30"/>
                    <a:gd name="T15" fmla="*/ 32 h 42"/>
                    <a:gd name="T16" fmla="*/ 0 w 30"/>
                    <a:gd name="T17" fmla="*/ 0 h 42"/>
                    <a:gd name="T18" fmla="*/ 30 w 30"/>
                    <a:gd name="T19" fmla="*/ 42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30" h="42">
                      <a:moveTo>
                        <a:pt x="0" y="32"/>
                      </a:moveTo>
                      <a:lnTo>
                        <a:pt x="0" y="41"/>
                      </a:lnTo>
                      <a:lnTo>
                        <a:pt x="12" y="32"/>
                      </a:lnTo>
                      <a:lnTo>
                        <a:pt x="18" y="26"/>
                      </a:lnTo>
                      <a:lnTo>
                        <a:pt x="29" y="12"/>
                      </a:lnTo>
                      <a:lnTo>
                        <a:pt x="29" y="0"/>
                      </a:lnTo>
                      <a:lnTo>
                        <a:pt x="15" y="19"/>
                      </a:lnTo>
                      <a:lnTo>
                        <a:pt x="0" y="32"/>
                      </a:lnTo>
                    </a:path>
                  </a:pathLst>
                </a:custGeom>
                <a:solidFill>
                  <a:srgbClr val="606060"/>
                </a:solidFill>
                <a:ln w="12600">
                  <a:solidFill>
                    <a:srgbClr val="B2B2B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6500" name="Line 1380"/>
                <p:cNvSpPr>
                  <a:spLocks noChangeShapeType="1"/>
                </p:cNvSpPr>
                <p:nvPr/>
              </p:nvSpPr>
              <p:spPr bwMode="auto">
                <a:xfrm>
                  <a:off x="3445" y="382"/>
                  <a:ext cx="256" cy="29"/>
                </a:xfrm>
                <a:prstGeom prst="line">
                  <a:avLst/>
                </a:prstGeom>
                <a:noFill/>
                <a:ln w="12600">
                  <a:solidFill>
                    <a:srgbClr val="B2B2B2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grpSp>
              <p:nvGrpSpPr>
                <p:cNvPr id="6501" name="Group 1381"/>
                <p:cNvGrpSpPr>
                  <a:grpSpLocks/>
                </p:cNvGrpSpPr>
                <p:nvPr/>
              </p:nvGrpSpPr>
              <p:grpSpPr bwMode="auto">
                <a:xfrm>
                  <a:off x="3461" y="353"/>
                  <a:ext cx="246" cy="48"/>
                  <a:chOff x="3461" y="353"/>
                  <a:chExt cx="246" cy="48"/>
                </a:xfrm>
              </p:grpSpPr>
              <p:sp>
                <p:nvSpPr>
                  <p:cNvPr id="6502" name="AutoShape 1382"/>
                  <p:cNvSpPr>
                    <a:spLocks noChangeArrowheads="1"/>
                  </p:cNvSpPr>
                  <p:nvPr/>
                </p:nvSpPr>
                <p:spPr bwMode="auto">
                  <a:xfrm>
                    <a:off x="3461" y="355"/>
                    <a:ext cx="186" cy="35"/>
                  </a:xfrm>
                  <a:custGeom>
                    <a:avLst/>
                    <a:gdLst>
                      <a:gd name="T0" fmla="*/ 31 w 186"/>
                      <a:gd name="T1" fmla="*/ 0 h 35"/>
                      <a:gd name="T2" fmla="*/ 9 w 186"/>
                      <a:gd name="T3" fmla="*/ 15 h 35"/>
                      <a:gd name="T4" fmla="*/ 0 w 186"/>
                      <a:gd name="T5" fmla="*/ 19 h 35"/>
                      <a:gd name="T6" fmla="*/ 157 w 186"/>
                      <a:gd name="T7" fmla="*/ 34 h 35"/>
                      <a:gd name="T8" fmla="*/ 168 w 186"/>
                      <a:gd name="T9" fmla="*/ 28 h 35"/>
                      <a:gd name="T10" fmla="*/ 185 w 186"/>
                      <a:gd name="T11" fmla="*/ 14 h 35"/>
                      <a:gd name="T12" fmla="*/ 31 w 186"/>
                      <a:gd name="T13" fmla="*/ 0 h 35"/>
                      <a:gd name="T14" fmla="*/ 0 w 186"/>
                      <a:gd name="T15" fmla="*/ 0 h 35"/>
                      <a:gd name="T16" fmla="*/ 186 w 186"/>
                      <a:gd name="T17" fmla="*/ 35 h 3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T14" t="T15" r="T16" b="T17"/>
                    <a:pathLst>
                      <a:path w="186" h="35">
                        <a:moveTo>
                          <a:pt x="31" y="0"/>
                        </a:moveTo>
                        <a:lnTo>
                          <a:pt x="9" y="15"/>
                        </a:lnTo>
                        <a:lnTo>
                          <a:pt x="0" y="19"/>
                        </a:lnTo>
                        <a:lnTo>
                          <a:pt x="157" y="34"/>
                        </a:lnTo>
                        <a:lnTo>
                          <a:pt x="168" y="28"/>
                        </a:lnTo>
                        <a:lnTo>
                          <a:pt x="185" y="14"/>
                        </a:lnTo>
                        <a:lnTo>
                          <a:pt x="31" y="0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B2B2B2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grpSp>
                <p:nvGrpSpPr>
                  <p:cNvPr id="6503" name="Group 1383"/>
                  <p:cNvGrpSpPr>
                    <a:grpSpLocks/>
                  </p:cNvGrpSpPr>
                  <p:nvPr/>
                </p:nvGrpSpPr>
                <p:grpSpPr bwMode="auto">
                  <a:xfrm>
                    <a:off x="3466" y="353"/>
                    <a:ext cx="241" cy="48"/>
                    <a:chOff x="3466" y="353"/>
                    <a:chExt cx="241" cy="48"/>
                  </a:xfrm>
                </p:grpSpPr>
                <p:grpSp>
                  <p:nvGrpSpPr>
                    <p:cNvPr id="6504" name="Group 1384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469" y="353"/>
                      <a:ext cx="176" cy="39"/>
                      <a:chOff x="3469" y="353"/>
                      <a:chExt cx="176" cy="39"/>
                    </a:xfrm>
                  </p:grpSpPr>
                  <p:grpSp>
                    <p:nvGrpSpPr>
                      <p:cNvPr id="6505" name="Group 1385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469" y="353"/>
                        <a:ext cx="37" cy="26"/>
                        <a:chOff x="3469" y="353"/>
                        <a:chExt cx="37" cy="26"/>
                      </a:xfrm>
                    </p:grpSpPr>
                    <p:sp>
                      <p:nvSpPr>
                        <p:cNvPr id="6506" name="Line 138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469" y="373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507" name="Line 138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481" y="352"/>
                          <a:ext cx="26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508" name="Group 1388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484" y="355"/>
                        <a:ext cx="36" cy="25"/>
                        <a:chOff x="3484" y="355"/>
                        <a:chExt cx="36" cy="25"/>
                      </a:xfrm>
                    </p:grpSpPr>
                    <p:sp>
                      <p:nvSpPr>
                        <p:cNvPr id="6509" name="Line 138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484" y="374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510" name="Line 139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496" y="354"/>
                          <a:ext cx="25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511" name="Group 1391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499" y="356"/>
                        <a:ext cx="36" cy="25"/>
                        <a:chOff x="3499" y="356"/>
                        <a:chExt cx="36" cy="25"/>
                      </a:xfrm>
                    </p:grpSpPr>
                    <p:sp>
                      <p:nvSpPr>
                        <p:cNvPr id="6512" name="Line 139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499" y="376"/>
                          <a:ext cx="12" cy="7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513" name="Line 139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511" y="355"/>
                          <a:ext cx="25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514" name="Group 1394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513" y="357"/>
                        <a:ext cx="35" cy="27"/>
                        <a:chOff x="3513" y="357"/>
                        <a:chExt cx="35" cy="27"/>
                      </a:xfrm>
                    </p:grpSpPr>
                    <p:sp>
                      <p:nvSpPr>
                        <p:cNvPr id="6515" name="Line 139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513" y="377"/>
                          <a:ext cx="12" cy="9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516" name="Line 139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525" y="356"/>
                          <a:ext cx="24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517" name="Group 1397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528" y="358"/>
                        <a:ext cx="36" cy="26"/>
                        <a:chOff x="3528" y="358"/>
                        <a:chExt cx="36" cy="26"/>
                      </a:xfrm>
                    </p:grpSpPr>
                    <p:sp>
                      <p:nvSpPr>
                        <p:cNvPr id="6518" name="Line 139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528" y="378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519" name="Line 139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540" y="357"/>
                          <a:ext cx="25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520" name="Group 1400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541" y="360"/>
                        <a:ext cx="36" cy="25"/>
                        <a:chOff x="3541" y="360"/>
                        <a:chExt cx="36" cy="25"/>
                      </a:xfrm>
                    </p:grpSpPr>
                    <p:sp>
                      <p:nvSpPr>
                        <p:cNvPr id="6521" name="Line 140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541" y="379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522" name="Line 140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553" y="359"/>
                          <a:ext cx="25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523" name="Group 1403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555" y="361"/>
                        <a:ext cx="37" cy="26"/>
                        <a:chOff x="3555" y="361"/>
                        <a:chExt cx="37" cy="26"/>
                      </a:xfrm>
                    </p:grpSpPr>
                    <p:sp>
                      <p:nvSpPr>
                        <p:cNvPr id="6524" name="Line 140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555" y="380"/>
                          <a:ext cx="12" cy="9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525" name="Line 140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567" y="360"/>
                          <a:ext cx="26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526" name="Group 1406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569" y="363"/>
                        <a:ext cx="35" cy="25"/>
                        <a:chOff x="3569" y="363"/>
                        <a:chExt cx="35" cy="25"/>
                      </a:xfrm>
                    </p:grpSpPr>
                    <p:sp>
                      <p:nvSpPr>
                        <p:cNvPr id="6527" name="Line 140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569" y="383"/>
                          <a:ext cx="12" cy="7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528" name="Line 140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581" y="362"/>
                          <a:ext cx="24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529" name="Group 1409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582" y="365"/>
                        <a:ext cx="36" cy="26"/>
                        <a:chOff x="3582" y="365"/>
                        <a:chExt cx="36" cy="26"/>
                      </a:xfrm>
                    </p:grpSpPr>
                    <p:sp>
                      <p:nvSpPr>
                        <p:cNvPr id="6530" name="Line 141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582" y="384"/>
                          <a:ext cx="12" cy="9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531" name="Line 141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594" y="364"/>
                          <a:ext cx="25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532" name="Group 1412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596" y="365"/>
                        <a:ext cx="37" cy="27"/>
                        <a:chOff x="3596" y="365"/>
                        <a:chExt cx="37" cy="27"/>
                      </a:xfrm>
                    </p:grpSpPr>
                    <p:sp>
                      <p:nvSpPr>
                        <p:cNvPr id="6533" name="Line 141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596" y="385"/>
                          <a:ext cx="12" cy="9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534" name="Line 141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608" y="364"/>
                          <a:ext cx="26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535" name="Group 1415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609" y="367"/>
                        <a:ext cx="36" cy="25"/>
                        <a:chOff x="3609" y="367"/>
                        <a:chExt cx="36" cy="25"/>
                      </a:xfrm>
                    </p:grpSpPr>
                    <p:sp>
                      <p:nvSpPr>
                        <p:cNvPr id="6536" name="Line 141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609" y="386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537" name="Line 141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621" y="366"/>
                          <a:ext cx="25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</p:grpSp>
                <p:grpSp>
                  <p:nvGrpSpPr>
                    <p:cNvPr id="6538" name="Group 141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653" y="371"/>
                      <a:ext cx="52" cy="30"/>
                      <a:chOff x="3653" y="371"/>
                      <a:chExt cx="52" cy="30"/>
                    </a:xfrm>
                  </p:grpSpPr>
                  <p:grpSp>
                    <p:nvGrpSpPr>
                      <p:cNvPr id="6539" name="Group 1419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675" y="373"/>
                        <a:ext cx="30" cy="28"/>
                        <a:chOff x="3675" y="373"/>
                        <a:chExt cx="30" cy="28"/>
                      </a:xfrm>
                    </p:grpSpPr>
                    <p:sp>
                      <p:nvSpPr>
                        <p:cNvPr id="6540" name="Line 142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675" y="393"/>
                          <a:ext cx="11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541" name="Line 142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686" y="372"/>
                          <a:ext cx="20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542" name="Group 1422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664" y="372"/>
                        <a:ext cx="31" cy="28"/>
                        <a:chOff x="3664" y="372"/>
                        <a:chExt cx="31" cy="28"/>
                      </a:xfrm>
                    </p:grpSpPr>
                    <p:sp>
                      <p:nvSpPr>
                        <p:cNvPr id="6543" name="Line 142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664" y="392"/>
                          <a:ext cx="10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544" name="Line 142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674" y="371"/>
                          <a:ext cx="22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545" name="Group 1425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653" y="371"/>
                        <a:ext cx="30" cy="28"/>
                        <a:chOff x="3653" y="371"/>
                        <a:chExt cx="30" cy="28"/>
                      </a:xfrm>
                    </p:grpSpPr>
                    <p:sp>
                      <p:nvSpPr>
                        <p:cNvPr id="6546" name="Line 142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653" y="391"/>
                          <a:ext cx="10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547" name="Line 142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663" y="370"/>
                          <a:ext cx="21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</p:grpSp>
                <p:sp>
                  <p:nvSpPr>
                    <p:cNvPr id="6548" name="Line 142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483" y="361"/>
                      <a:ext cx="225" cy="22"/>
                    </a:xfrm>
                    <a:prstGeom prst="line">
                      <a:avLst/>
                    </a:prstGeom>
                    <a:noFill/>
                    <a:ln w="12600">
                      <a:solidFill>
                        <a:srgbClr val="B2B2B2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6549" name="Line 142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474" y="367"/>
                      <a:ext cx="230" cy="22"/>
                    </a:xfrm>
                    <a:prstGeom prst="line">
                      <a:avLst/>
                    </a:prstGeom>
                    <a:noFill/>
                    <a:ln w="12600">
                      <a:solidFill>
                        <a:srgbClr val="B2B2B2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6550" name="Line 143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466" y="373"/>
                      <a:ext cx="232" cy="24"/>
                    </a:xfrm>
                    <a:prstGeom prst="line">
                      <a:avLst/>
                    </a:prstGeom>
                    <a:noFill/>
                    <a:ln w="12600">
                      <a:solidFill>
                        <a:srgbClr val="B2B2B2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pt-BR"/>
                    </a:p>
                  </p:txBody>
                </p:sp>
              </p:grpSp>
            </p:grpSp>
            <p:grpSp>
              <p:nvGrpSpPr>
                <p:cNvPr id="6551" name="Group 1431"/>
                <p:cNvGrpSpPr>
                  <a:grpSpLocks/>
                </p:cNvGrpSpPr>
                <p:nvPr/>
              </p:nvGrpSpPr>
              <p:grpSpPr bwMode="auto">
                <a:xfrm>
                  <a:off x="3701" y="377"/>
                  <a:ext cx="32" cy="34"/>
                  <a:chOff x="3701" y="377"/>
                  <a:chExt cx="32" cy="34"/>
                </a:xfrm>
              </p:grpSpPr>
              <p:sp>
                <p:nvSpPr>
                  <p:cNvPr id="6552" name="Line 143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701" y="396"/>
                    <a:ext cx="17" cy="17"/>
                  </a:xfrm>
                  <a:prstGeom prst="line">
                    <a:avLst/>
                  </a:prstGeom>
                  <a:noFill/>
                  <a:ln w="12600">
                    <a:solidFill>
                      <a:srgbClr val="B2B2B2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  <p:sp>
                <p:nvSpPr>
                  <p:cNvPr id="6553" name="Line 143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718" y="376"/>
                    <a:ext cx="16" cy="22"/>
                  </a:xfrm>
                  <a:prstGeom prst="line">
                    <a:avLst/>
                  </a:prstGeom>
                  <a:noFill/>
                  <a:ln w="12600">
                    <a:solidFill>
                      <a:srgbClr val="B2B2B2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</p:grpSp>
          </p:grpSp>
        </p:grpSp>
      </p:grpSp>
      <p:sp>
        <p:nvSpPr>
          <p:cNvPr id="6554" name="Line 1434"/>
          <p:cNvSpPr>
            <a:spLocks noChangeShapeType="1"/>
          </p:cNvSpPr>
          <p:nvPr/>
        </p:nvSpPr>
        <p:spPr bwMode="auto">
          <a:xfrm>
            <a:off x="1509713" y="747713"/>
            <a:ext cx="1587" cy="990600"/>
          </a:xfrm>
          <a:prstGeom prst="line">
            <a:avLst/>
          </a:prstGeom>
          <a:noFill/>
          <a:ln w="25560">
            <a:solidFill>
              <a:srgbClr val="919191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6555" name="Line 1435"/>
          <p:cNvSpPr>
            <a:spLocks noChangeShapeType="1"/>
          </p:cNvSpPr>
          <p:nvPr/>
        </p:nvSpPr>
        <p:spPr bwMode="auto">
          <a:xfrm flipH="1">
            <a:off x="3765550" y="533400"/>
            <a:ext cx="1031875" cy="1733550"/>
          </a:xfrm>
          <a:prstGeom prst="line">
            <a:avLst/>
          </a:prstGeom>
          <a:noFill/>
          <a:ln w="25560">
            <a:solidFill>
              <a:srgbClr val="919191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6556" name="Line 1436"/>
          <p:cNvSpPr>
            <a:spLocks noChangeShapeType="1"/>
          </p:cNvSpPr>
          <p:nvPr/>
        </p:nvSpPr>
        <p:spPr bwMode="auto">
          <a:xfrm>
            <a:off x="819150" y="685800"/>
            <a:ext cx="857250" cy="1924050"/>
          </a:xfrm>
          <a:prstGeom prst="line">
            <a:avLst/>
          </a:prstGeom>
          <a:noFill/>
          <a:ln w="25560">
            <a:solidFill>
              <a:srgbClr val="919191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6557" name="Line 1437"/>
          <p:cNvSpPr>
            <a:spLocks noChangeShapeType="1"/>
          </p:cNvSpPr>
          <p:nvPr/>
        </p:nvSpPr>
        <p:spPr bwMode="auto">
          <a:xfrm>
            <a:off x="514350" y="1409700"/>
            <a:ext cx="1588" cy="1714500"/>
          </a:xfrm>
          <a:prstGeom prst="line">
            <a:avLst/>
          </a:prstGeom>
          <a:noFill/>
          <a:ln w="25560">
            <a:solidFill>
              <a:srgbClr val="919191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 additive="repl">
                                        <p:cTn id="7" dur="500"/>
                                        <p:tgtEl>
                                          <p:spTgt spid="6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additive="repl" override="childStyle">
                                        <p:cTn dur="1" fill="hold" display="0" masterRel="nextClick" afterEffect="1"/>
                                        <p:tgtEl>
                                          <p:spTgt spid="6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B2B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 additive="repl">
                                        <p:cTn id="10" dur="500"/>
                                        <p:tgtEl>
                                          <p:spTgt spid="61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additive="repl" override="childStyle">
                                        <p:cTn dur="1" fill="hold" display="0" masterRel="nextClick" afterEffect="1"/>
                                        <p:tgtEl>
                                          <p:spTgt spid="61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B2B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 additive="repl">
                                        <p:cTn id="13" dur="500"/>
                                        <p:tgtEl>
                                          <p:spTgt spid="61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additive="repl" override="childStyle">
                                        <p:cTn dur="1" fill="hold" display="0" masterRel="nextClick" afterEffect="1"/>
                                        <p:tgtEl>
                                          <p:spTgt spid="61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B2B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 additive="repl">
                                        <p:cTn id="16" dur="500"/>
                                        <p:tgtEl>
                                          <p:spTgt spid="61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additive="repl" override="childStyle">
                                        <p:cTn dur="1" fill="hold" display="0" masterRel="nextClick" afterEffect="1"/>
                                        <p:tgtEl>
                                          <p:spTgt spid="61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B2B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 additive="repl">
                                        <p:cTn id="19" dur="500"/>
                                        <p:tgtEl>
                                          <p:spTgt spid="61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additive="repl" override="childStyle">
                                        <p:cTn dur="1" fill="hold" display="0" masterRel="nextClick" afterEffect="1"/>
                                        <p:tgtEl>
                                          <p:spTgt spid="61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B2B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 additive="repl">
                                        <p:cTn id="22" dur="500"/>
                                        <p:tgtEl>
                                          <p:spTgt spid="618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additive="repl" override="childStyle">
                                        <p:cTn dur="1" fill="hold" display="0" masterRel="nextClick" afterEffect="1"/>
                                        <p:tgtEl>
                                          <p:spTgt spid="618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B2B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 additive="repl">
                                        <p:cTn id="25" dur="500"/>
                                        <p:tgtEl>
                                          <p:spTgt spid="618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additive="repl" override="childStyle">
                                        <p:cTn dur="1" fill="hold" display="0" masterRel="nextClick" afterEffect="1"/>
                                        <p:tgtEl>
                                          <p:spTgt spid="618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B2B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 additive="repl">
                                        <p:cTn id="28" dur="500"/>
                                        <p:tgtEl>
                                          <p:spTgt spid="618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additive="repl" override="childStyle">
                                        <p:cTn dur="1" fill="hold" display="0" masterRel="nextClick" afterEffect="1"/>
                                        <p:tgtEl>
                                          <p:spTgt spid="618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B2B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242888"/>
            <a:ext cx="9144000" cy="7416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3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372600" cy="6858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Text Box 1"/>
          <p:cNvSpPr txBox="1">
            <a:spLocks noChangeArrowheads="1"/>
          </p:cNvSpPr>
          <p:nvPr/>
        </p:nvSpPr>
        <p:spPr bwMode="auto">
          <a:xfrm>
            <a:off x="847725" y="195263"/>
            <a:ext cx="71628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360" tIns="44280" rIns="90360" bIns="44280"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4400">
                <a:solidFill>
                  <a:srgbClr val="000000"/>
                </a:solidFill>
              </a:rPr>
              <a:t>Arquitetura em camadas</a:t>
            </a:r>
          </a:p>
        </p:txBody>
      </p:sp>
      <p:sp>
        <p:nvSpPr>
          <p:cNvPr id="9218" name="AutoShape 2"/>
          <p:cNvSpPr>
            <a:spLocks noChangeArrowheads="1"/>
          </p:cNvSpPr>
          <p:nvPr/>
        </p:nvSpPr>
        <p:spPr bwMode="auto">
          <a:xfrm>
            <a:off x="1223963" y="3041650"/>
            <a:ext cx="2392362" cy="2259013"/>
          </a:xfrm>
          <a:custGeom>
            <a:avLst/>
            <a:gdLst>
              <a:gd name="T0" fmla="*/ 340220218 w 1507"/>
              <a:gd name="T1" fmla="*/ 839213120 h 1423"/>
              <a:gd name="T2" fmla="*/ 93244963 w 1507"/>
              <a:gd name="T3" fmla="*/ 950099981 h 1423"/>
              <a:gd name="T4" fmla="*/ 0 w 1507"/>
              <a:gd name="T5" fmla="*/ 1154231819 h 1423"/>
              <a:gd name="T6" fmla="*/ 65524052 w 1507"/>
              <a:gd name="T7" fmla="*/ 1320562111 h 1423"/>
              <a:gd name="T8" fmla="*/ 173889944 w 1507"/>
              <a:gd name="T9" fmla="*/ 1398687739 h 1423"/>
              <a:gd name="T10" fmla="*/ 345260528 w 1507"/>
              <a:gd name="T11" fmla="*/ 1519655224 h 1423"/>
              <a:gd name="T12" fmla="*/ 682961384 w 1507"/>
              <a:gd name="T13" fmla="*/ 1431448973 h 1423"/>
              <a:gd name="T14" fmla="*/ 871973995 w 1507"/>
              <a:gd name="T15" fmla="*/ 1519655224 h 1423"/>
              <a:gd name="T16" fmla="*/ 1066025129 w 1507"/>
              <a:gd name="T17" fmla="*/ 1630542086 h 1423"/>
              <a:gd name="T18" fmla="*/ 1355843737 w 1507"/>
              <a:gd name="T19" fmla="*/ 1806953399 h 1423"/>
              <a:gd name="T20" fmla="*/ 1544854561 w 1507"/>
              <a:gd name="T21" fmla="*/ 2079130241 h 1423"/>
              <a:gd name="T22" fmla="*/ 1539814251 w 1507"/>
              <a:gd name="T23" fmla="*/ 2147483647 h 1423"/>
              <a:gd name="T24" fmla="*/ 1572577059 w 1507"/>
              <a:gd name="T25" fmla="*/ 2147483647 h 1423"/>
              <a:gd name="T26" fmla="*/ 1774189848 w 1507"/>
              <a:gd name="T27" fmla="*/ 2147483647 h 1423"/>
              <a:gd name="T28" fmla="*/ 1882555715 w 1507"/>
              <a:gd name="T29" fmla="*/ 2147483647 h 1423"/>
              <a:gd name="T30" fmla="*/ 1930439452 w 1507"/>
              <a:gd name="T31" fmla="*/ 2147483647 h 1423"/>
              <a:gd name="T32" fmla="*/ 1832152617 w 1507"/>
              <a:gd name="T33" fmla="*/ 2147483647 h 1423"/>
              <a:gd name="T34" fmla="*/ 1668343342 w 1507"/>
              <a:gd name="T35" fmla="*/ 2147483647 h 1423"/>
              <a:gd name="T36" fmla="*/ 1804431707 w 1507"/>
              <a:gd name="T37" fmla="*/ 2147483647 h 1423"/>
              <a:gd name="T38" fmla="*/ 2053926249 w 1507"/>
              <a:gd name="T39" fmla="*/ 2147483647 h 1423"/>
              <a:gd name="T40" fmla="*/ 2147483647 w 1507"/>
              <a:gd name="T41" fmla="*/ 2147483647 h 1423"/>
              <a:gd name="T42" fmla="*/ 2147483647 w 1507"/>
              <a:gd name="T43" fmla="*/ 2147483647 h 1423"/>
              <a:gd name="T44" fmla="*/ 2147483647 w 1507"/>
              <a:gd name="T45" fmla="*/ 2147483647 h 1423"/>
              <a:gd name="T46" fmla="*/ 2147483647 w 1507"/>
              <a:gd name="T47" fmla="*/ 2147483647 h 1423"/>
              <a:gd name="T48" fmla="*/ 2147483647 w 1507"/>
              <a:gd name="T49" fmla="*/ 2147483647 h 1423"/>
              <a:gd name="T50" fmla="*/ 2147483647 w 1507"/>
              <a:gd name="T51" fmla="*/ 2147483647 h 1423"/>
              <a:gd name="T52" fmla="*/ 2147483647 w 1507"/>
              <a:gd name="T53" fmla="*/ 2147483647 h 1423"/>
              <a:gd name="T54" fmla="*/ 2147483647 w 1507"/>
              <a:gd name="T55" fmla="*/ 2147483647 h 1423"/>
              <a:gd name="T56" fmla="*/ 2147483647 w 1507"/>
              <a:gd name="T57" fmla="*/ 2147483647 h 1423"/>
              <a:gd name="T58" fmla="*/ 2147483647 w 1507"/>
              <a:gd name="T59" fmla="*/ 2048888369 h 1423"/>
              <a:gd name="T60" fmla="*/ 2147483647 w 1507"/>
              <a:gd name="T61" fmla="*/ 1837195270 h 1423"/>
              <a:gd name="T62" fmla="*/ 2147483647 w 1507"/>
              <a:gd name="T63" fmla="*/ 1832154958 h 1423"/>
              <a:gd name="T64" fmla="*/ 2147483647 w 1507"/>
              <a:gd name="T65" fmla="*/ 1575098655 h 1423"/>
              <a:gd name="T66" fmla="*/ 2147483647 w 1507"/>
              <a:gd name="T67" fmla="*/ 1403728051 h 1423"/>
              <a:gd name="T68" fmla="*/ 2147483647 w 1507"/>
              <a:gd name="T69" fmla="*/ 1149191507 h 1423"/>
              <a:gd name="T70" fmla="*/ 2147483647 w 1507"/>
              <a:gd name="T71" fmla="*/ 1035785283 h 1423"/>
              <a:gd name="T72" fmla="*/ 2147483647 w 1507"/>
              <a:gd name="T73" fmla="*/ 814011362 h 1423"/>
              <a:gd name="T74" fmla="*/ 2147483647 w 1507"/>
              <a:gd name="T75" fmla="*/ 753527619 h 1423"/>
              <a:gd name="T76" fmla="*/ 2147483647 w 1507"/>
              <a:gd name="T77" fmla="*/ 693043877 h 1423"/>
              <a:gd name="T78" fmla="*/ 2147483647 w 1507"/>
              <a:gd name="T79" fmla="*/ 609877937 h 1423"/>
              <a:gd name="T80" fmla="*/ 2147483647 w 1507"/>
              <a:gd name="T81" fmla="*/ 544353882 h 1423"/>
              <a:gd name="T82" fmla="*/ 2147483647 w 1507"/>
              <a:gd name="T83" fmla="*/ 498991075 h 1423"/>
              <a:gd name="T84" fmla="*/ 2147483647 w 1507"/>
              <a:gd name="T85" fmla="*/ 478829828 h 1423"/>
              <a:gd name="T86" fmla="*/ 2147483647 w 1507"/>
              <a:gd name="T87" fmla="*/ 234375396 h 1423"/>
              <a:gd name="T88" fmla="*/ 2147483647 w 1507"/>
              <a:gd name="T89" fmla="*/ 85685327 h 1423"/>
              <a:gd name="T90" fmla="*/ 1963200672 w 1507"/>
              <a:gd name="T91" fmla="*/ 289818826 h 1423"/>
              <a:gd name="T92" fmla="*/ 1764109228 w 1507"/>
              <a:gd name="T93" fmla="*/ 297378500 h 1423"/>
              <a:gd name="T94" fmla="*/ 1552415819 w 1507"/>
              <a:gd name="T95" fmla="*/ 322580060 h 1423"/>
              <a:gd name="T96" fmla="*/ 1388604957 w 1507"/>
              <a:gd name="T97" fmla="*/ 297378500 h 1423"/>
              <a:gd name="T98" fmla="*/ 1313000310 w 1507"/>
              <a:gd name="T99" fmla="*/ 37803145 h 1423"/>
              <a:gd name="T100" fmla="*/ 1174392583 w 1507"/>
              <a:gd name="T101" fmla="*/ 42843457 h 1423"/>
              <a:gd name="T102" fmla="*/ 892135234 w 1507"/>
              <a:gd name="T103" fmla="*/ 55443456 h 1423"/>
              <a:gd name="T104" fmla="*/ 859372426 w 1507"/>
              <a:gd name="T105" fmla="*/ 126007847 h 1423"/>
              <a:gd name="T106" fmla="*/ 887094924 w 1507"/>
              <a:gd name="T107" fmla="*/ 299899450 h 1423"/>
              <a:gd name="T108" fmla="*/ 801409459 w 1507"/>
              <a:gd name="T109" fmla="*/ 378023491 h 1423"/>
              <a:gd name="T110" fmla="*/ 567034259 w 1507"/>
              <a:gd name="T111" fmla="*/ 282257565 h 1423"/>
              <a:gd name="T112" fmla="*/ 498990870 w 1507"/>
              <a:gd name="T113" fmla="*/ 254536643 h 1423"/>
              <a:gd name="T114" fmla="*/ 448587772 w 1507"/>
              <a:gd name="T115" fmla="*/ 413305674 h 1423"/>
              <a:gd name="T116" fmla="*/ 360381457 w 1507"/>
              <a:gd name="T117" fmla="*/ 539313570 h 1423"/>
              <a:gd name="T118" fmla="*/ 0 w 1507"/>
              <a:gd name="T119" fmla="*/ 0 h 1423"/>
              <a:gd name="T120" fmla="*/ 1507 w 1507"/>
              <a:gd name="T121" fmla="*/ 1423 h 1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T118" t="T119" r="T120" b="T121"/>
            <a:pathLst>
              <a:path w="1507" h="1423">
                <a:moveTo>
                  <a:pt x="143" y="214"/>
                </a:moveTo>
                <a:lnTo>
                  <a:pt x="139" y="322"/>
                </a:lnTo>
                <a:lnTo>
                  <a:pt x="135" y="333"/>
                </a:lnTo>
                <a:lnTo>
                  <a:pt x="129" y="342"/>
                </a:lnTo>
                <a:lnTo>
                  <a:pt x="75" y="359"/>
                </a:lnTo>
                <a:lnTo>
                  <a:pt x="37" y="377"/>
                </a:lnTo>
                <a:lnTo>
                  <a:pt x="18" y="412"/>
                </a:lnTo>
                <a:lnTo>
                  <a:pt x="20" y="434"/>
                </a:lnTo>
                <a:lnTo>
                  <a:pt x="0" y="458"/>
                </a:lnTo>
                <a:lnTo>
                  <a:pt x="0" y="486"/>
                </a:lnTo>
                <a:lnTo>
                  <a:pt x="18" y="501"/>
                </a:lnTo>
                <a:lnTo>
                  <a:pt x="26" y="524"/>
                </a:lnTo>
                <a:lnTo>
                  <a:pt x="26" y="546"/>
                </a:lnTo>
                <a:lnTo>
                  <a:pt x="53" y="536"/>
                </a:lnTo>
                <a:lnTo>
                  <a:pt x="69" y="555"/>
                </a:lnTo>
                <a:lnTo>
                  <a:pt x="95" y="555"/>
                </a:lnTo>
                <a:lnTo>
                  <a:pt x="118" y="537"/>
                </a:lnTo>
                <a:lnTo>
                  <a:pt x="137" y="603"/>
                </a:lnTo>
                <a:lnTo>
                  <a:pt x="165" y="609"/>
                </a:lnTo>
                <a:lnTo>
                  <a:pt x="223" y="592"/>
                </a:lnTo>
                <a:lnTo>
                  <a:pt x="271" y="568"/>
                </a:lnTo>
                <a:lnTo>
                  <a:pt x="309" y="537"/>
                </a:lnTo>
                <a:lnTo>
                  <a:pt x="340" y="572"/>
                </a:lnTo>
                <a:lnTo>
                  <a:pt x="346" y="603"/>
                </a:lnTo>
                <a:lnTo>
                  <a:pt x="346" y="626"/>
                </a:lnTo>
                <a:lnTo>
                  <a:pt x="391" y="648"/>
                </a:lnTo>
                <a:lnTo>
                  <a:pt x="423" y="647"/>
                </a:lnTo>
                <a:lnTo>
                  <a:pt x="463" y="673"/>
                </a:lnTo>
                <a:lnTo>
                  <a:pt x="509" y="688"/>
                </a:lnTo>
                <a:lnTo>
                  <a:pt x="538" y="717"/>
                </a:lnTo>
                <a:lnTo>
                  <a:pt x="533" y="788"/>
                </a:lnTo>
                <a:lnTo>
                  <a:pt x="607" y="788"/>
                </a:lnTo>
                <a:lnTo>
                  <a:pt x="613" y="825"/>
                </a:lnTo>
                <a:lnTo>
                  <a:pt x="626" y="846"/>
                </a:lnTo>
                <a:lnTo>
                  <a:pt x="626" y="886"/>
                </a:lnTo>
                <a:lnTo>
                  <a:pt x="611" y="920"/>
                </a:lnTo>
                <a:lnTo>
                  <a:pt x="628" y="952"/>
                </a:lnTo>
                <a:lnTo>
                  <a:pt x="628" y="985"/>
                </a:lnTo>
                <a:lnTo>
                  <a:pt x="624" y="1021"/>
                </a:lnTo>
                <a:lnTo>
                  <a:pt x="654" y="1021"/>
                </a:lnTo>
                <a:lnTo>
                  <a:pt x="693" y="1022"/>
                </a:lnTo>
                <a:lnTo>
                  <a:pt x="704" y="1027"/>
                </a:lnTo>
                <a:lnTo>
                  <a:pt x="722" y="1042"/>
                </a:lnTo>
                <a:lnTo>
                  <a:pt x="733" y="1082"/>
                </a:lnTo>
                <a:lnTo>
                  <a:pt x="747" y="1076"/>
                </a:lnTo>
                <a:lnTo>
                  <a:pt x="758" y="1147"/>
                </a:lnTo>
                <a:lnTo>
                  <a:pt x="762" y="1155"/>
                </a:lnTo>
                <a:lnTo>
                  <a:pt x="766" y="1156"/>
                </a:lnTo>
                <a:lnTo>
                  <a:pt x="779" y="1181"/>
                </a:lnTo>
                <a:lnTo>
                  <a:pt x="768" y="1209"/>
                </a:lnTo>
                <a:lnTo>
                  <a:pt x="727" y="1230"/>
                </a:lnTo>
                <a:lnTo>
                  <a:pt x="683" y="1267"/>
                </a:lnTo>
                <a:lnTo>
                  <a:pt x="662" y="1285"/>
                </a:lnTo>
                <a:lnTo>
                  <a:pt x="662" y="1325"/>
                </a:lnTo>
                <a:lnTo>
                  <a:pt x="681" y="1339"/>
                </a:lnTo>
                <a:lnTo>
                  <a:pt x="684" y="1364"/>
                </a:lnTo>
                <a:lnTo>
                  <a:pt x="716" y="1361"/>
                </a:lnTo>
                <a:lnTo>
                  <a:pt x="758" y="1385"/>
                </a:lnTo>
                <a:lnTo>
                  <a:pt x="793" y="1422"/>
                </a:lnTo>
                <a:lnTo>
                  <a:pt x="815" y="1410"/>
                </a:lnTo>
                <a:lnTo>
                  <a:pt x="841" y="1387"/>
                </a:lnTo>
                <a:lnTo>
                  <a:pt x="848" y="1350"/>
                </a:lnTo>
                <a:lnTo>
                  <a:pt x="863" y="1338"/>
                </a:lnTo>
                <a:lnTo>
                  <a:pt x="873" y="1333"/>
                </a:lnTo>
                <a:lnTo>
                  <a:pt x="884" y="1316"/>
                </a:lnTo>
                <a:lnTo>
                  <a:pt x="902" y="1302"/>
                </a:lnTo>
                <a:lnTo>
                  <a:pt x="940" y="1258"/>
                </a:lnTo>
                <a:lnTo>
                  <a:pt x="940" y="1184"/>
                </a:lnTo>
                <a:lnTo>
                  <a:pt x="950" y="1165"/>
                </a:lnTo>
                <a:lnTo>
                  <a:pt x="967" y="1148"/>
                </a:lnTo>
                <a:lnTo>
                  <a:pt x="995" y="1148"/>
                </a:lnTo>
                <a:lnTo>
                  <a:pt x="1006" y="1130"/>
                </a:lnTo>
                <a:lnTo>
                  <a:pt x="1031" y="1130"/>
                </a:lnTo>
                <a:lnTo>
                  <a:pt x="1063" y="1108"/>
                </a:lnTo>
                <a:lnTo>
                  <a:pt x="1067" y="1104"/>
                </a:lnTo>
                <a:lnTo>
                  <a:pt x="1108" y="1091"/>
                </a:lnTo>
                <a:lnTo>
                  <a:pt x="1132" y="1085"/>
                </a:lnTo>
                <a:lnTo>
                  <a:pt x="1160" y="1104"/>
                </a:lnTo>
                <a:lnTo>
                  <a:pt x="1191" y="1082"/>
                </a:lnTo>
                <a:lnTo>
                  <a:pt x="1196" y="1064"/>
                </a:lnTo>
                <a:lnTo>
                  <a:pt x="1242" y="1022"/>
                </a:lnTo>
                <a:lnTo>
                  <a:pt x="1253" y="1000"/>
                </a:lnTo>
                <a:lnTo>
                  <a:pt x="1270" y="986"/>
                </a:lnTo>
                <a:lnTo>
                  <a:pt x="1292" y="974"/>
                </a:lnTo>
                <a:lnTo>
                  <a:pt x="1291" y="950"/>
                </a:lnTo>
                <a:lnTo>
                  <a:pt x="1296" y="913"/>
                </a:lnTo>
                <a:lnTo>
                  <a:pt x="1308" y="904"/>
                </a:lnTo>
                <a:lnTo>
                  <a:pt x="1308" y="884"/>
                </a:lnTo>
                <a:lnTo>
                  <a:pt x="1318" y="855"/>
                </a:lnTo>
                <a:lnTo>
                  <a:pt x="1327" y="813"/>
                </a:lnTo>
                <a:lnTo>
                  <a:pt x="1330" y="787"/>
                </a:lnTo>
                <a:lnTo>
                  <a:pt x="1333" y="756"/>
                </a:lnTo>
                <a:lnTo>
                  <a:pt x="1337" y="729"/>
                </a:lnTo>
                <a:lnTo>
                  <a:pt x="1346" y="717"/>
                </a:lnTo>
                <a:lnTo>
                  <a:pt x="1354" y="717"/>
                </a:lnTo>
                <a:lnTo>
                  <a:pt x="1362" y="727"/>
                </a:lnTo>
                <a:lnTo>
                  <a:pt x="1389" y="673"/>
                </a:lnTo>
                <a:lnTo>
                  <a:pt x="1420" y="648"/>
                </a:lnTo>
                <a:lnTo>
                  <a:pt x="1448" y="625"/>
                </a:lnTo>
                <a:lnTo>
                  <a:pt x="1459" y="606"/>
                </a:lnTo>
                <a:lnTo>
                  <a:pt x="1478" y="584"/>
                </a:lnTo>
                <a:lnTo>
                  <a:pt x="1506" y="557"/>
                </a:lnTo>
                <a:lnTo>
                  <a:pt x="1506" y="498"/>
                </a:lnTo>
                <a:lnTo>
                  <a:pt x="1500" y="480"/>
                </a:lnTo>
                <a:lnTo>
                  <a:pt x="1498" y="456"/>
                </a:lnTo>
                <a:lnTo>
                  <a:pt x="1498" y="448"/>
                </a:lnTo>
                <a:lnTo>
                  <a:pt x="1480" y="434"/>
                </a:lnTo>
                <a:lnTo>
                  <a:pt x="1425" y="411"/>
                </a:lnTo>
                <a:lnTo>
                  <a:pt x="1407" y="403"/>
                </a:lnTo>
                <a:lnTo>
                  <a:pt x="1386" y="385"/>
                </a:lnTo>
                <a:lnTo>
                  <a:pt x="1339" y="323"/>
                </a:lnTo>
                <a:lnTo>
                  <a:pt x="1296" y="323"/>
                </a:lnTo>
                <a:lnTo>
                  <a:pt x="1180" y="289"/>
                </a:lnTo>
                <a:lnTo>
                  <a:pt x="1169" y="299"/>
                </a:lnTo>
                <a:lnTo>
                  <a:pt x="1150" y="307"/>
                </a:lnTo>
                <a:lnTo>
                  <a:pt x="1132" y="300"/>
                </a:lnTo>
                <a:lnTo>
                  <a:pt x="1133" y="275"/>
                </a:lnTo>
                <a:lnTo>
                  <a:pt x="1144" y="259"/>
                </a:lnTo>
                <a:lnTo>
                  <a:pt x="1121" y="258"/>
                </a:lnTo>
                <a:lnTo>
                  <a:pt x="1114" y="242"/>
                </a:lnTo>
                <a:lnTo>
                  <a:pt x="1083" y="230"/>
                </a:lnTo>
                <a:lnTo>
                  <a:pt x="1056" y="221"/>
                </a:lnTo>
                <a:lnTo>
                  <a:pt x="1032" y="216"/>
                </a:lnTo>
                <a:lnTo>
                  <a:pt x="1008" y="235"/>
                </a:lnTo>
                <a:lnTo>
                  <a:pt x="996" y="226"/>
                </a:lnTo>
                <a:lnTo>
                  <a:pt x="1006" y="198"/>
                </a:lnTo>
                <a:lnTo>
                  <a:pt x="933" y="189"/>
                </a:lnTo>
                <a:lnTo>
                  <a:pt x="922" y="198"/>
                </a:lnTo>
                <a:lnTo>
                  <a:pt x="903" y="190"/>
                </a:lnTo>
                <a:lnTo>
                  <a:pt x="857" y="208"/>
                </a:lnTo>
                <a:lnTo>
                  <a:pt x="941" y="128"/>
                </a:lnTo>
                <a:lnTo>
                  <a:pt x="903" y="93"/>
                </a:lnTo>
                <a:lnTo>
                  <a:pt x="903" y="87"/>
                </a:lnTo>
                <a:lnTo>
                  <a:pt x="896" y="54"/>
                </a:lnTo>
                <a:lnTo>
                  <a:pt x="869" y="34"/>
                </a:lnTo>
                <a:lnTo>
                  <a:pt x="841" y="54"/>
                </a:lnTo>
                <a:lnTo>
                  <a:pt x="804" y="108"/>
                </a:lnTo>
                <a:lnTo>
                  <a:pt x="779" y="115"/>
                </a:lnTo>
                <a:lnTo>
                  <a:pt x="754" y="101"/>
                </a:lnTo>
                <a:lnTo>
                  <a:pt x="720" y="101"/>
                </a:lnTo>
                <a:lnTo>
                  <a:pt x="700" y="118"/>
                </a:lnTo>
                <a:lnTo>
                  <a:pt x="668" y="118"/>
                </a:lnTo>
                <a:lnTo>
                  <a:pt x="654" y="127"/>
                </a:lnTo>
                <a:lnTo>
                  <a:pt x="616" y="128"/>
                </a:lnTo>
                <a:lnTo>
                  <a:pt x="578" y="134"/>
                </a:lnTo>
                <a:lnTo>
                  <a:pt x="566" y="148"/>
                </a:lnTo>
                <a:lnTo>
                  <a:pt x="551" y="118"/>
                </a:lnTo>
                <a:lnTo>
                  <a:pt x="551" y="43"/>
                </a:lnTo>
                <a:lnTo>
                  <a:pt x="539" y="32"/>
                </a:lnTo>
                <a:lnTo>
                  <a:pt x="521" y="15"/>
                </a:lnTo>
                <a:lnTo>
                  <a:pt x="502" y="0"/>
                </a:lnTo>
                <a:lnTo>
                  <a:pt x="489" y="17"/>
                </a:lnTo>
                <a:lnTo>
                  <a:pt x="466" y="17"/>
                </a:lnTo>
                <a:lnTo>
                  <a:pt x="439" y="28"/>
                </a:lnTo>
                <a:lnTo>
                  <a:pt x="369" y="27"/>
                </a:lnTo>
                <a:lnTo>
                  <a:pt x="354" y="22"/>
                </a:lnTo>
                <a:lnTo>
                  <a:pt x="327" y="10"/>
                </a:lnTo>
                <a:lnTo>
                  <a:pt x="333" y="29"/>
                </a:lnTo>
                <a:lnTo>
                  <a:pt x="341" y="50"/>
                </a:lnTo>
                <a:lnTo>
                  <a:pt x="359" y="79"/>
                </a:lnTo>
                <a:lnTo>
                  <a:pt x="374" y="98"/>
                </a:lnTo>
                <a:lnTo>
                  <a:pt x="352" y="119"/>
                </a:lnTo>
                <a:lnTo>
                  <a:pt x="335" y="130"/>
                </a:lnTo>
                <a:lnTo>
                  <a:pt x="332" y="140"/>
                </a:lnTo>
                <a:lnTo>
                  <a:pt x="318" y="150"/>
                </a:lnTo>
                <a:lnTo>
                  <a:pt x="304" y="152"/>
                </a:lnTo>
                <a:lnTo>
                  <a:pt x="259" y="138"/>
                </a:lnTo>
                <a:lnTo>
                  <a:pt x="225" y="112"/>
                </a:lnTo>
                <a:lnTo>
                  <a:pt x="217" y="97"/>
                </a:lnTo>
                <a:lnTo>
                  <a:pt x="206" y="111"/>
                </a:lnTo>
                <a:lnTo>
                  <a:pt x="198" y="101"/>
                </a:lnTo>
                <a:lnTo>
                  <a:pt x="141" y="130"/>
                </a:lnTo>
                <a:lnTo>
                  <a:pt x="146" y="143"/>
                </a:lnTo>
                <a:lnTo>
                  <a:pt x="178" y="164"/>
                </a:lnTo>
                <a:lnTo>
                  <a:pt x="134" y="165"/>
                </a:lnTo>
                <a:lnTo>
                  <a:pt x="124" y="205"/>
                </a:lnTo>
                <a:lnTo>
                  <a:pt x="143" y="214"/>
                </a:lnTo>
              </a:path>
            </a:pathLst>
          </a:custGeom>
          <a:solidFill>
            <a:srgbClr val="008000"/>
          </a:solidFill>
          <a:ln w="126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9219" name="Group 3"/>
          <p:cNvGrpSpPr>
            <a:grpSpLocks/>
          </p:cNvGrpSpPr>
          <p:nvPr/>
        </p:nvGrpSpPr>
        <p:grpSpPr bwMode="auto">
          <a:xfrm>
            <a:off x="4487863" y="2141538"/>
            <a:ext cx="3235325" cy="3238500"/>
            <a:chOff x="2827" y="1349"/>
            <a:chExt cx="2038" cy="2040"/>
          </a:xfrm>
        </p:grpSpPr>
        <p:sp>
          <p:nvSpPr>
            <p:cNvPr id="9220" name="AutoShape 4"/>
            <p:cNvSpPr>
              <a:spLocks noChangeArrowheads="1"/>
            </p:cNvSpPr>
            <p:nvPr/>
          </p:nvSpPr>
          <p:spPr bwMode="auto">
            <a:xfrm>
              <a:off x="3368" y="1778"/>
              <a:ext cx="456" cy="490"/>
            </a:xfrm>
            <a:custGeom>
              <a:avLst/>
              <a:gdLst>
                <a:gd name="T0" fmla="*/ 395 w 456"/>
                <a:gd name="T1" fmla="*/ 22 h 490"/>
                <a:gd name="T2" fmla="*/ 114 w 456"/>
                <a:gd name="T3" fmla="*/ 112 h 490"/>
                <a:gd name="T4" fmla="*/ 62 w 456"/>
                <a:gd name="T5" fmla="*/ 198 h 490"/>
                <a:gd name="T6" fmla="*/ 13 w 456"/>
                <a:gd name="T7" fmla="*/ 227 h 490"/>
                <a:gd name="T8" fmla="*/ 23 w 456"/>
                <a:gd name="T9" fmla="*/ 300 h 490"/>
                <a:gd name="T10" fmla="*/ 0 w 456"/>
                <a:gd name="T11" fmla="*/ 343 h 490"/>
                <a:gd name="T12" fmla="*/ 15 w 456"/>
                <a:gd name="T13" fmla="*/ 378 h 490"/>
                <a:gd name="T14" fmla="*/ 36 w 456"/>
                <a:gd name="T15" fmla="*/ 489 h 490"/>
                <a:gd name="T16" fmla="*/ 81 w 456"/>
                <a:gd name="T17" fmla="*/ 489 h 490"/>
                <a:gd name="T18" fmla="*/ 75 w 456"/>
                <a:gd name="T19" fmla="*/ 293 h 490"/>
                <a:gd name="T20" fmla="*/ 110 w 456"/>
                <a:gd name="T21" fmla="*/ 269 h 490"/>
                <a:gd name="T22" fmla="*/ 354 w 456"/>
                <a:gd name="T23" fmla="*/ 271 h 490"/>
                <a:gd name="T24" fmla="*/ 415 w 456"/>
                <a:gd name="T25" fmla="*/ 154 h 490"/>
                <a:gd name="T26" fmla="*/ 455 w 456"/>
                <a:gd name="T27" fmla="*/ 0 h 490"/>
                <a:gd name="T28" fmla="*/ 395 w 456"/>
                <a:gd name="T29" fmla="*/ 22 h 490"/>
                <a:gd name="T30" fmla="*/ 0 w 456"/>
                <a:gd name="T31" fmla="*/ 0 h 490"/>
                <a:gd name="T32" fmla="*/ 456 w 456"/>
                <a:gd name="T33" fmla="*/ 490 h 4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T30" t="T31" r="T32" b="T33"/>
              <a:pathLst>
                <a:path w="456" h="490">
                  <a:moveTo>
                    <a:pt x="395" y="22"/>
                  </a:moveTo>
                  <a:lnTo>
                    <a:pt x="114" y="112"/>
                  </a:lnTo>
                  <a:lnTo>
                    <a:pt x="62" y="198"/>
                  </a:lnTo>
                  <a:lnTo>
                    <a:pt x="13" y="227"/>
                  </a:lnTo>
                  <a:lnTo>
                    <a:pt x="23" y="300"/>
                  </a:lnTo>
                  <a:lnTo>
                    <a:pt x="0" y="343"/>
                  </a:lnTo>
                  <a:lnTo>
                    <a:pt x="15" y="378"/>
                  </a:lnTo>
                  <a:lnTo>
                    <a:pt x="36" y="489"/>
                  </a:lnTo>
                  <a:lnTo>
                    <a:pt x="81" y="489"/>
                  </a:lnTo>
                  <a:lnTo>
                    <a:pt x="75" y="293"/>
                  </a:lnTo>
                  <a:lnTo>
                    <a:pt x="110" y="269"/>
                  </a:lnTo>
                  <a:lnTo>
                    <a:pt x="354" y="271"/>
                  </a:lnTo>
                  <a:lnTo>
                    <a:pt x="415" y="154"/>
                  </a:lnTo>
                  <a:lnTo>
                    <a:pt x="455" y="0"/>
                  </a:lnTo>
                  <a:lnTo>
                    <a:pt x="395" y="22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21" name="AutoShape 5"/>
            <p:cNvSpPr>
              <a:spLocks noChangeArrowheads="1"/>
            </p:cNvSpPr>
            <p:nvPr/>
          </p:nvSpPr>
          <p:spPr bwMode="auto">
            <a:xfrm>
              <a:off x="2965" y="1721"/>
              <a:ext cx="519" cy="428"/>
            </a:xfrm>
            <a:custGeom>
              <a:avLst/>
              <a:gdLst>
                <a:gd name="T0" fmla="*/ 216 w 519"/>
                <a:gd name="T1" fmla="*/ 0 h 428"/>
                <a:gd name="T2" fmla="*/ 155 w 519"/>
                <a:gd name="T3" fmla="*/ 48 h 428"/>
                <a:gd name="T4" fmla="*/ 181 w 519"/>
                <a:gd name="T5" fmla="*/ 264 h 428"/>
                <a:gd name="T6" fmla="*/ 0 w 519"/>
                <a:gd name="T7" fmla="*/ 266 h 428"/>
                <a:gd name="T8" fmla="*/ 6 w 519"/>
                <a:gd name="T9" fmla="*/ 346 h 428"/>
                <a:gd name="T10" fmla="*/ 134 w 519"/>
                <a:gd name="T11" fmla="*/ 352 h 428"/>
                <a:gd name="T12" fmla="*/ 144 w 519"/>
                <a:gd name="T13" fmla="*/ 427 h 428"/>
                <a:gd name="T14" fmla="*/ 205 w 519"/>
                <a:gd name="T15" fmla="*/ 427 h 428"/>
                <a:gd name="T16" fmla="*/ 235 w 519"/>
                <a:gd name="T17" fmla="*/ 349 h 428"/>
                <a:gd name="T18" fmla="*/ 284 w 519"/>
                <a:gd name="T19" fmla="*/ 354 h 428"/>
                <a:gd name="T20" fmla="*/ 467 w 519"/>
                <a:gd name="T21" fmla="*/ 259 h 428"/>
                <a:gd name="T22" fmla="*/ 518 w 519"/>
                <a:gd name="T23" fmla="*/ 171 h 428"/>
                <a:gd name="T24" fmla="*/ 216 w 519"/>
                <a:gd name="T25" fmla="*/ 0 h 428"/>
                <a:gd name="T26" fmla="*/ 0 w 519"/>
                <a:gd name="T27" fmla="*/ 0 h 428"/>
                <a:gd name="T28" fmla="*/ 519 w 519"/>
                <a:gd name="T29" fmla="*/ 428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T26" t="T27" r="T28" b="T29"/>
              <a:pathLst>
                <a:path w="519" h="428">
                  <a:moveTo>
                    <a:pt x="216" y="0"/>
                  </a:moveTo>
                  <a:lnTo>
                    <a:pt x="155" y="48"/>
                  </a:lnTo>
                  <a:lnTo>
                    <a:pt x="181" y="264"/>
                  </a:lnTo>
                  <a:lnTo>
                    <a:pt x="0" y="266"/>
                  </a:lnTo>
                  <a:lnTo>
                    <a:pt x="6" y="346"/>
                  </a:lnTo>
                  <a:lnTo>
                    <a:pt x="134" y="352"/>
                  </a:lnTo>
                  <a:lnTo>
                    <a:pt x="144" y="427"/>
                  </a:lnTo>
                  <a:lnTo>
                    <a:pt x="205" y="427"/>
                  </a:lnTo>
                  <a:lnTo>
                    <a:pt x="235" y="349"/>
                  </a:lnTo>
                  <a:lnTo>
                    <a:pt x="284" y="354"/>
                  </a:lnTo>
                  <a:lnTo>
                    <a:pt x="467" y="259"/>
                  </a:lnTo>
                  <a:lnTo>
                    <a:pt x="518" y="171"/>
                  </a:lnTo>
                  <a:lnTo>
                    <a:pt x="216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22" name="AutoShape 6"/>
            <p:cNvSpPr>
              <a:spLocks noChangeArrowheads="1"/>
            </p:cNvSpPr>
            <p:nvPr/>
          </p:nvSpPr>
          <p:spPr bwMode="auto">
            <a:xfrm>
              <a:off x="3076" y="1350"/>
              <a:ext cx="236" cy="278"/>
            </a:xfrm>
            <a:custGeom>
              <a:avLst/>
              <a:gdLst>
                <a:gd name="T0" fmla="*/ 235 w 236"/>
                <a:gd name="T1" fmla="*/ 0 h 278"/>
                <a:gd name="T2" fmla="*/ 198 w 236"/>
                <a:gd name="T3" fmla="*/ 59 h 278"/>
                <a:gd name="T4" fmla="*/ 38 w 236"/>
                <a:gd name="T5" fmla="*/ 159 h 278"/>
                <a:gd name="T6" fmla="*/ 0 w 236"/>
                <a:gd name="T7" fmla="*/ 261 h 278"/>
                <a:gd name="T8" fmla="*/ 59 w 236"/>
                <a:gd name="T9" fmla="*/ 277 h 278"/>
                <a:gd name="T10" fmla="*/ 66 w 236"/>
                <a:gd name="T11" fmla="*/ 248 h 278"/>
                <a:gd name="T12" fmla="*/ 215 w 236"/>
                <a:gd name="T13" fmla="*/ 145 h 278"/>
                <a:gd name="T14" fmla="*/ 235 w 236"/>
                <a:gd name="T15" fmla="*/ 0 h 278"/>
                <a:gd name="T16" fmla="*/ 0 w 236"/>
                <a:gd name="T17" fmla="*/ 0 h 278"/>
                <a:gd name="T18" fmla="*/ 236 w 236"/>
                <a:gd name="T19" fmla="*/ 278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36" h="278">
                  <a:moveTo>
                    <a:pt x="235" y="0"/>
                  </a:moveTo>
                  <a:lnTo>
                    <a:pt x="198" y="59"/>
                  </a:lnTo>
                  <a:lnTo>
                    <a:pt x="38" y="159"/>
                  </a:lnTo>
                  <a:lnTo>
                    <a:pt x="0" y="261"/>
                  </a:lnTo>
                  <a:lnTo>
                    <a:pt x="59" y="277"/>
                  </a:lnTo>
                  <a:lnTo>
                    <a:pt x="66" y="248"/>
                  </a:lnTo>
                  <a:lnTo>
                    <a:pt x="215" y="145"/>
                  </a:lnTo>
                  <a:lnTo>
                    <a:pt x="235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23" name="AutoShape 7"/>
            <p:cNvSpPr>
              <a:spLocks noChangeArrowheads="1"/>
            </p:cNvSpPr>
            <p:nvPr/>
          </p:nvSpPr>
          <p:spPr bwMode="auto">
            <a:xfrm>
              <a:off x="2875" y="1611"/>
              <a:ext cx="263" cy="227"/>
            </a:xfrm>
            <a:custGeom>
              <a:avLst/>
              <a:gdLst>
                <a:gd name="T0" fmla="*/ 201 w 263"/>
                <a:gd name="T1" fmla="*/ 0 h 227"/>
                <a:gd name="T2" fmla="*/ 262 w 263"/>
                <a:gd name="T3" fmla="*/ 15 h 227"/>
                <a:gd name="T4" fmla="*/ 223 w 263"/>
                <a:gd name="T5" fmla="*/ 57 h 227"/>
                <a:gd name="T6" fmla="*/ 195 w 263"/>
                <a:gd name="T7" fmla="*/ 95 h 227"/>
                <a:gd name="T8" fmla="*/ 139 w 263"/>
                <a:gd name="T9" fmla="*/ 95 h 227"/>
                <a:gd name="T10" fmla="*/ 81 w 263"/>
                <a:gd name="T11" fmla="*/ 226 h 227"/>
                <a:gd name="T12" fmla="*/ 0 w 263"/>
                <a:gd name="T13" fmla="*/ 207 h 227"/>
                <a:gd name="T14" fmla="*/ 77 w 263"/>
                <a:gd name="T15" fmla="*/ 66 h 227"/>
                <a:gd name="T16" fmla="*/ 201 w 263"/>
                <a:gd name="T17" fmla="*/ 0 h 227"/>
                <a:gd name="T18" fmla="*/ 0 w 263"/>
                <a:gd name="T19" fmla="*/ 0 h 227"/>
                <a:gd name="T20" fmla="*/ 263 w 263"/>
                <a:gd name="T21" fmla="*/ 227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T18" t="T19" r="T20" b="T21"/>
              <a:pathLst>
                <a:path w="263" h="227">
                  <a:moveTo>
                    <a:pt x="201" y="0"/>
                  </a:moveTo>
                  <a:lnTo>
                    <a:pt x="262" y="15"/>
                  </a:lnTo>
                  <a:lnTo>
                    <a:pt x="223" y="57"/>
                  </a:lnTo>
                  <a:lnTo>
                    <a:pt x="195" y="95"/>
                  </a:lnTo>
                  <a:lnTo>
                    <a:pt x="139" y="95"/>
                  </a:lnTo>
                  <a:lnTo>
                    <a:pt x="81" y="226"/>
                  </a:lnTo>
                  <a:lnTo>
                    <a:pt x="0" y="207"/>
                  </a:lnTo>
                  <a:lnTo>
                    <a:pt x="77" y="66"/>
                  </a:lnTo>
                  <a:lnTo>
                    <a:pt x="201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24" name="AutoShape 8"/>
            <p:cNvSpPr>
              <a:spLocks noChangeArrowheads="1"/>
            </p:cNvSpPr>
            <p:nvPr/>
          </p:nvSpPr>
          <p:spPr bwMode="auto">
            <a:xfrm>
              <a:off x="3563" y="1397"/>
              <a:ext cx="124" cy="190"/>
            </a:xfrm>
            <a:custGeom>
              <a:avLst/>
              <a:gdLst>
                <a:gd name="T0" fmla="*/ 3 w 124"/>
                <a:gd name="T1" fmla="*/ 16 h 190"/>
                <a:gd name="T2" fmla="*/ 110 w 124"/>
                <a:gd name="T3" fmla="*/ 0 h 190"/>
                <a:gd name="T4" fmla="*/ 123 w 124"/>
                <a:gd name="T5" fmla="*/ 117 h 190"/>
                <a:gd name="T6" fmla="*/ 82 w 124"/>
                <a:gd name="T7" fmla="*/ 189 h 190"/>
                <a:gd name="T8" fmla="*/ 20 w 124"/>
                <a:gd name="T9" fmla="*/ 119 h 190"/>
                <a:gd name="T10" fmla="*/ 0 w 124"/>
                <a:gd name="T11" fmla="*/ 100 h 190"/>
                <a:gd name="T12" fmla="*/ 18 w 124"/>
                <a:gd name="T13" fmla="*/ 68 h 190"/>
                <a:gd name="T14" fmla="*/ 3 w 124"/>
                <a:gd name="T15" fmla="*/ 16 h 190"/>
                <a:gd name="T16" fmla="*/ 0 w 124"/>
                <a:gd name="T17" fmla="*/ 0 h 190"/>
                <a:gd name="T18" fmla="*/ 124 w 124"/>
                <a:gd name="T19" fmla="*/ 19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124" h="190">
                  <a:moveTo>
                    <a:pt x="3" y="16"/>
                  </a:moveTo>
                  <a:lnTo>
                    <a:pt x="110" y="0"/>
                  </a:lnTo>
                  <a:lnTo>
                    <a:pt x="123" y="117"/>
                  </a:lnTo>
                  <a:lnTo>
                    <a:pt x="82" y="189"/>
                  </a:lnTo>
                  <a:lnTo>
                    <a:pt x="20" y="119"/>
                  </a:lnTo>
                  <a:lnTo>
                    <a:pt x="0" y="100"/>
                  </a:lnTo>
                  <a:lnTo>
                    <a:pt x="18" y="68"/>
                  </a:lnTo>
                  <a:lnTo>
                    <a:pt x="3" y="16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25" name="AutoShape 9"/>
            <p:cNvSpPr>
              <a:spLocks noChangeArrowheads="1"/>
            </p:cNvSpPr>
            <p:nvPr/>
          </p:nvSpPr>
          <p:spPr bwMode="auto">
            <a:xfrm>
              <a:off x="2838" y="1669"/>
              <a:ext cx="346" cy="324"/>
            </a:xfrm>
            <a:custGeom>
              <a:avLst/>
              <a:gdLst>
                <a:gd name="T0" fmla="*/ 260 w 346"/>
                <a:gd name="T1" fmla="*/ 0 h 324"/>
                <a:gd name="T2" fmla="*/ 345 w 346"/>
                <a:gd name="T3" fmla="*/ 53 h 324"/>
                <a:gd name="T4" fmla="*/ 285 w 346"/>
                <a:gd name="T5" fmla="*/ 99 h 324"/>
                <a:gd name="T6" fmla="*/ 311 w 346"/>
                <a:gd name="T7" fmla="*/ 319 h 324"/>
                <a:gd name="T8" fmla="*/ 129 w 346"/>
                <a:gd name="T9" fmla="*/ 319 h 324"/>
                <a:gd name="T10" fmla="*/ 81 w 346"/>
                <a:gd name="T11" fmla="*/ 298 h 324"/>
                <a:gd name="T12" fmla="*/ 0 w 346"/>
                <a:gd name="T13" fmla="*/ 323 h 324"/>
                <a:gd name="T14" fmla="*/ 35 w 346"/>
                <a:gd name="T15" fmla="*/ 234 h 324"/>
                <a:gd name="T16" fmla="*/ 37 w 346"/>
                <a:gd name="T17" fmla="*/ 149 h 324"/>
                <a:gd name="T18" fmla="*/ 118 w 346"/>
                <a:gd name="T19" fmla="*/ 167 h 324"/>
                <a:gd name="T20" fmla="*/ 176 w 346"/>
                <a:gd name="T21" fmla="*/ 36 h 324"/>
                <a:gd name="T22" fmla="*/ 232 w 346"/>
                <a:gd name="T23" fmla="*/ 36 h 324"/>
                <a:gd name="T24" fmla="*/ 260 w 346"/>
                <a:gd name="T25" fmla="*/ 0 h 324"/>
                <a:gd name="T26" fmla="*/ 0 w 346"/>
                <a:gd name="T27" fmla="*/ 0 h 324"/>
                <a:gd name="T28" fmla="*/ 346 w 346"/>
                <a:gd name="T29" fmla="*/ 324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T26" t="T27" r="T28" b="T29"/>
              <a:pathLst>
                <a:path w="346" h="324">
                  <a:moveTo>
                    <a:pt x="260" y="0"/>
                  </a:moveTo>
                  <a:lnTo>
                    <a:pt x="345" y="53"/>
                  </a:lnTo>
                  <a:lnTo>
                    <a:pt x="285" y="99"/>
                  </a:lnTo>
                  <a:lnTo>
                    <a:pt x="311" y="319"/>
                  </a:lnTo>
                  <a:lnTo>
                    <a:pt x="129" y="319"/>
                  </a:lnTo>
                  <a:lnTo>
                    <a:pt x="81" y="298"/>
                  </a:lnTo>
                  <a:lnTo>
                    <a:pt x="0" y="323"/>
                  </a:lnTo>
                  <a:lnTo>
                    <a:pt x="35" y="234"/>
                  </a:lnTo>
                  <a:lnTo>
                    <a:pt x="37" y="149"/>
                  </a:lnTo>
                  <a:lnTo>
                    <a:pt x="118" y="167"/>
                  </a:lnTo>
                  <a:lnTo>
                    <a:pt x="176" y="36"/>
                  </a:lnTo>
                  <a:lnTo>
                    <a:pt x="232" y="36"/>
                  </a:lnTo>
                  <a:lnTo>
                    <a:pt x="26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26" name="AutoShape 10"/>
            <p:cNvSpPr>
              <a:spLocks noChangeArrowheads="1"/>
            </p:cNvSpPr>
            <p:nvPr/>
          </p:nvSpPr>
          <p:spPr bwMode="auto">
            <a:xfrm>
              <a:off x="3097" y="1349"/>
              <a:ext cx="665" cy="544"/>
            </a:xfrm>
            <a:custGeom>
              <a:avLst/>
              <a:gdLst>
                <a:gd name="T0" fmla="*/ 214 w 665"/>
                <a:gd name="T1" fmla="*/ 0 h 544"/>
                <a:gd name="T2" fmla="*/ 436 w 665"/>
                <a:gd name="T3" fmla="*/ 70 h 544"/>
                <a:gd name="T4" fmla="*/ 471 w 665"/>
                <a:gd name="T5" fmla="*/ 63 h 544"/>
                <a:gd name="T6" fmla="*/ 484 w 665"/>
                <a:gd name="T7" fmla="*/ 118 h 544"/>
                <a:gd name="T8" fmla="*/ 467 w 665"/>
                <a:gd name="T9" fmla="*/ 148 h 544"/>
                <a:gd name="T10" fmla="*/ 493 w 665"/>
                <a:gd name="T11" fmla="*/ 171 h 544"/>
                <a:gd name="T12" fmla="*/ 553 w 665"/>
                <a:gd name="T13" fmla="*/ 240 h 544"/>
                <a:gd name="T14" fmla="*/ 556 w 665"/>
                <a:gd name="T15" fmla="*/ 305 h 544"/>
                <a:gd name="T16" fmla="*/ 523 w 665"/>
                <a:gd name="T17" fmla="*/ 344 h 544"/>
                <a:gd name="T18" fmla="*/ 664 w 665"/>
                <a:gd name="T19" fmla="*/ 453 h 544"/>
                <a:gd name="T20" fmla="*/ 384 w 665"/>
                <a:gd name="T21" fmla="*/ 543 h 544"/>
                <a:gd name="T22" fmla="*/ 89 w 665"/>
                <a:gd name="T23" fmla="*/ 375 h 544"/>
                <a:gd name="T24" fmla="*/ 0 w 665"/>
                <a:gd name="T25" fmla="*/ 320 h 544"/>
                <a:gd name="T26" fmla="*/ 39 w 665"/>
                <a:gd name="T27" fmla="*/ 277 h 544"/>
                <a:gd name="T28" fmla="*/ 45 w 665"/>
                <a:gd name="T29" fmla="*/ 248 h 544"/>
                <a:gd name="T30" fmla="*/ 194 w 665"/>
                <a:gd name="T31" fmla="*/ 146 h 544"/>
                <a:gd name="T32" fmla="*/ 214 w 665"/>
                <a:gd name="T33" fmla="*/ 0 h 544"/>
                <a:gd name="T34" fmla="*/ 0 w 665"/>
                <a:gd name="T35" fmla="*/ 0 h 544"/>
                <a:gd name="T36" fmla="*/ 665 w 665"/>
                <a:gd name="T37" fmla="*/ 544 h 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T34" t="T35" r="T36" b="T37"/>
              <a:pathLst>
                <a:path w="665" h="544">
                  <a:moveTo>
                    <a:pt x="214" y="0"/>
                  </a:moveTo>
                  <a:lnTo>
                    <a:pt x="436" y="70"/>
                  </a:lnTo>
                  <a:lnTo>
                    <a:pt x="471" y="63"/>
                  </a:lnTo>
                  <a:lnTo>
                    <a:pt x="484" y="118"/>
                  </a:lnTo>
                  <a:lnTo>
                    <a:pt x="467" y="148"/>
                  </a:lnTo>
                  <a:lnTo>
                    <a:pt x="493" y="171"/>
                  </a:lnTo>
                  <a:lnTo>
                    <a:pt x="553" y="240"/>
                  </a:lnTo>
                  <a:lnTo>
                    <a:pt x="556" y="305"/>
                  </a:lnTo>
                  <a:lnTo>
                    <a:pt x="523" y="344"/>
                  </a:lnTo>
                  <a:lnTo>
                    <a:pt x="664" y="453"/>
                  </a:lnTo>
                  <a:lnTo>
                    <a:pt x="384" y="543"/>
                  </a:lnTo>
                  <a:lnTo>
                    <a:pt x="89" y="375"/>
                  </a:lnTo>
                  <a:lnTo>
                    <a:pt x="0" y="320"/>
                  </a:lnTo>
                  <a:lnTo>
                    <a:pt x="39" y="277"/>
                  </a:lnTo>
                  <a:lnTo>
                    <a:pt x="45" y="248"/>
                  </a:lnTo>
                  <a:lnTo>
                    <a:pt x="194" y="146"/>
                  </a:lnTo>
                  <a:lnTo>
                    <a:pt x="214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27" name="AutoShape 11"/>
            <p:cNvSpPr>
              <a:spLocks noChangeArrowheads="1"/>
            </p:cNvSpPr>
            <p:nvPr/>
          </p:nvSpPr>
          <p:spPr bwMode="auto">
            <a:xfrm>
              <a:off x="3616" y="1511"/>
              <a:ext cx="496" cy="390"/>
            </a:xfrm>
            <a:custGeom>
              <a:avLst/>
              <a:gdLst>
                <a:gd name="T0" fmla="*/ 69 w 496"/>
                <a:gd name="T1" fmla="*/ 0 h 390"/>
                <a:gd name="T2" fmla="*/ 29 w 496"/>
                <a:gd name="T3" fmla="*/ 71 h 390"/>
                <a:gd name="T4" fmla="*/ 33 w 496"/>
                <a:gd name="T5" fmla="*/ 143 h 390"/>
                <a:gd name="T6" fmla="*/ 0 w 496"/>
                <a:gd name="T7" fmla="*/ 183 h 390"/>
                <a:gd name="T8" fmla="*/ 144 w 496"/>
                <a:gd name="T9" fmla="*/ 291 h 390"/>
                <a:gd name="T10" fmla="*/ 204 w 496"/>
                <a:gd name="T11" fmla="*/ 270 h 390"/>
                <a:gd name="T12" fmla="*/ 442 w 496"/>
                <a:gd name="T13" fmla="*/ 389 h 390"/>
                <a:gd name="T14" fmla="*/ 491 w 496"/>
                <a:gd name="T15" fmla="*/ 365 h 390"/>
                <a:gd name="T16" fmla="*/ 495 w 496"/>
                <a:gd name="T17" fmla="*/ 294 h 390"/>
                <a:gd name="T18" fmla="*/ 484 w 496"/>
                <a:gd name="T19" fmla="*/ 57 h 390"/>
                <a:gd name="T20" fmla="*/ 365 w 496"/>
                <a:gd name="T21" fmla="*/ 25 h 390"/>
                <a:gd name="T22" fmla="*/ 309 w 496"/>
                <a:gd name="T23" fmla="*/ 64 h 390"/>
                <a:gd name="T24" fmla="*/ 270 w 496"/>
                <a:gd name="T25" fmla="*/ 113 h 390"/>
                <a:gd name="T26" fmla="*/ 162 w 496"/>
                <a:gd name="T27" fmla="*/ 19 h 390"/>
                <a:gd name="T28" fmla="*/ 69 w 496"/>
                <a:gd name="T29" fmla="*/ 0 h 390"/>
                <a:gd name="T30" fmla="*/ 0 w 496"/>
                <a:gd name="T31" fmla="*/ 0 h 390"/>
                <a:gd name="T32" fmla="*/ 496 w 496"/>
                <a:gd name="T33" fmla="*/ 39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T30" t="T31" r="T32" b="T33"/>
              <a:pathLst>
                <a:path w="496" h="390">
                  <a:moveTo>
                    <a:pt x="69" y="0"/>
                  </a:moveTo>
                  <a:lnTo>
                    <a:pt x="29" y="71"/>
                  </a:lnTo>
                  <a:lnTo>
                    <a:pt x="33" y="143"/>
                  </a:lnTo>
                  <a:lnTo>
                    <a:pt x="0" y="183"/>
                  </a:lnTo>
                  <a:lnTo>
                    <a:pt x="144" y="291"/>
                  </a:lnTo>
                  <a:lnTo>
                    <a:pt x="204" y="270"/>
                  </a:lnTo>
                  <a:lnTo>
                    <a:pt x="442" y="389"/>
                  </a:lnTo>
                  <a:lnTo>
                    <a:pt x="491" y="365"/>
                  </a:lnTo>
                  <a:lnTo>
                    <a:pt x="495" y="294"/>
                  </a:lnTo>
                  <a:lnTo>
                    <a:pt x="484" y="57"/>
                  </a:lnTo>
                  <a:lnTo>
                    <a:pt x="365" y="25"/>
                  </a:lnTo>
                  <a:lnTo>
                    <a:pt x="309" y="64"/>
                  </a:lnTo>
                  <a:lnTo>
                    <a:pt x="270" y="113"/>
                  </a:lnTo>
                  <a:lnTo>
                    <a:pt x="162" y="19"/>
                  </a:lnTo>
                  <a:lnTo>
                    <a:pt x="69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28" name="AutoShape 12"/>
            <p:cNvSpPr>
              <a:spLocks noChangeArrowheads="1"/>
            </p:cNvSpPr>
            <p:nvPr/>
          </p:nvSpPr>
          <p:spPr bwMode="auto">
            <a:xfrm>
              <a:off x="4097" y="1566"/>
              <a:ext cx="314" cy="244"/>
            </a:xfrm>
            <a:custGeom>
              <a:avLst/>
              <a:gdLst>
                <a:gd name="T0" fmla="*/ 0 w 314"/>
                <a:gd name="T1" fmla="*/ 0 h 244"/>
                <a:gd name="T2" fmla="*/ 13 w 314"/>
                <a:gd name="T3" fmla="*/ 243 h 244"/>
                <a:gd name="T4" fmla="*/ 313 w 314"/>
                <a:gd name="T5" fmla="*/ 243 h 244"/>
                <a:gd name="T6" fmla="*/ 185 w 314"/>
                <a:gd name="T7" fmla="*/ 105 h 244"/>
                <a:gd name="T8" fmla="*/ 185 w 314"/>
                <a:gd name="T9" fmla="*/ 13 h 244"/>
                <a:gd name="T10" fmla="*/ 120 w 314"/>
                <a:gd name="T11" fmla="*/ 7 h 244"/>
                <a:gd name="T12" fmla="*/ 77 w 314"/>
                <a:gd name="T13" fmla="*/ 20 h 244"/>
                <a:gd name="T14" fmla="*/ 0 w 314"/>
                <a:gd name="T15" fmla="*/ 0 h 244"/>
                <a:gd name="T16" fmla="*/ 0 w 314"/>
                <a:gd name="T17" fmla="*/ 0 h 244"/>
                <a:gd name="T18" fmla="*/ 314 w 314"/>
                <a:gd name="T19" fmla="*/ 24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314" h="244">
                  <a:moveTo>
                    <a:pt x="0" y="0"/>
                  </a:moveTo>
                  <a:lnTo>
                    <a:pt x="13" y="243"/>
                  </a:lnTo>
                  <a:lnTo>
                    <a:pt x="313" y="243"/>
                  </a:lnTo>
                  <a:lnTo>
                    <a:pt x="185" y="105"/>
                  </a:lnTo>
                  <a:lnTo>
                    <a:pt x="185" y="13"/>
                  </a:lnTo>
                  <a:lnTo>
                    <a:pt x="120" y="7"/>
                  </a:lnTo>
                  <a:lnTo>
                    <a:pt x="77" y="20"/>
                  </a:lnTo>
                  <a:lnTo>
                    <a:pt x="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29" name="AutoShape 13"/>
            <p:cNvSpPr>
              <a:spLocks noChangeArrowheads="1"/>
            </p:cNvSpPr>
            <p:nvPr/>
          </p:nvSpPr>
          <p:spPr bwMode="auto">
            <a:xfrm>
              <a:off x="3977" y="1803"/>
              <a:ext cx="500" cy="508"/>
            </a:xfrm>
            <a:custGeom>
              <a:avLst/>
              <a:gdLst>
                <a:gd name="T0" fmla="*/ 133 w 500"/>
                <a:gd name="T1" fmla="*/ 0 h 508"/>
                <a:gd name="T2" fmla="*/ 429 w 500"/>
                <a:gd name="T3" fmla="*/ 0 h 508"/>
                <a:gd name="T4" fmla="*/ 499 w 500"/>
                <a:gd name="T5" fmla="*/ 174 h 508"/>
                <a:gd name="T6" fmla="*/ 427 w 500"/>
                <a:gd name="T7" fmla="*/ 352 h 508"/>
                <a:gd name="T8" fmla="*/ 437 w 500"/>
                <a:gd name="T9" fmla="*/ 458 h 508"/>
                <a:gd name="T10" fmla="*/ 398 w 500"/>
                <a:gd name="T11" fmla="*/ 506 h 508"/>
                <a:gd name="T12" fmla="*/ 285 w 500"/>
                <a:gd name="T13" fmla="*/ 507 h 508"/>
                <a:gd name="T14" fmla="*/ 176 w 500"/>
                <a:gd name="T15" fmla="*/ 474 h 508"/>
                <a:gd name="T16" fmla="*/ 127 w 500"/>
                <a:gd name="T17" fmla="*/ 410 h 508"/>
                <a:gd name="T18" fmla="*/ 81 w 500"/>
                <a:gd name="T19" fmla="*/ 405 h 508"/>
                <a:gd name="T20" fmla="*/ 0 w 500"/>
                <a:gd name="T21" fmla="*/ 264 h 508"/>
                <a:gd name="T22" fmla="*/ 26 w 500"/>
                <a:gd name="T23" fmla="*/ 202 h 508"/>
                <a:gd name="T24" fmla="*/ 64 w 500"/>
                <a:gd name="T25" fmla="*/ 190 h 508"/>
                <a:gd name="T26" fmla="*/ 81 w 500"/>
                <a:gd name="T27" fmla="*/ 95 h 508"/>
                <a:gd name="T28" fmla="*/ 127 w 500"/>
                <a:gd name="T29" fmla="*/ 72 h 508"/>
                <a:gd name="T30" fmla="*/ 133 w 500"/>
                <a:gd name="T31" fmla="*/ 0 h 508"/>
                <a:gd name="T32" fmla="*/ 0 w 500"/>
                <a:gd name="T33" fmla="*/ 0 h 508"/>
                <a:gd name="T34" fmla="*/ 500 w 500"/>
                <a:gd name="T35" fmla="*/ 508 h 5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T32" t="T33" r="T34" b="T35"/>
              <a:pathLst>
                <a:path w="500" h="508">
                  <a:moveTo>
                    <a:pt x="133" y="0"/>
                  </a:moveTo>
                  <a:lnTo>
                    <a:pt x="429" y="0"/>
                  </a:lnTo>
                  <a:lnTo>
                    <a:pt x="499" y="174"/>
                  </a:lnTo>
                  <a:lnTo>
                    <a:pt x="427" y="352"/>
                  </a:lnTo>
                  <a:lnTo>
                    <a:pt x="437" y="458"/>
                  </a:lnTo>
                  <a:lnTo>
                    <a:pt x="398" y="506"/>
                  </a:lnTo>
                  <a:lnTo>
                    <a:pt x="285" y="507"/>
                  </a:lnTo>
                  <a:lnTo>
                    <a:pt x="176" y="474"/>
                  </a:lnTo>
                  <a:lnTo>
                    <a:pt x="127" y="410"/>
                  </a:lnTo>
                  <a:lnTo>
                    <a:pt x="81" y="405"/>
                  </a:lnTo>
                  <a:lnTo>
                    <a:pt x="0" y="264"/>
                  </a:lnTo>
                  <a:lnTo>
                    <a:pt x="26" y="202"/>
                  </a:lnTo>
                  <a:lnTo>
                    <a:pt x="64" y="190"/>
                  </a:lnTo>
                  <a:lnTo>
                    <a:pt x="81" y="95"/>
                  </a:lnTo>
                  <a:lnTo>
                    <a:pt x="127" y="72"/>
                  </a:lnTo>
                  <a:lnTo>
                    <a:pt x="133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30" name="AutoShape 14"/>
            <p:cNvSpPr>
              <a:spLocks noChangeArrowheads="1"/>
            </p:cNvSpPr>
            <p:nvPr/>
          </p:nvSpPr>
          <p:spPr bwMode="auto">
            <a:xfrm>
              <a:off x="3720" y="1780"/>
              <a:ext cx="339" cy="425"/>
            </a:xfrm>
            <a:custGeom>
              <a:avLst/>
              <a:gdLst>
                <a:gd name="T0" fmla="*/ 101 w 339"/>
                <a:gd name="T1" fmla="*/ 0 h 425"/>
                <a:gd name="T2" fmla="*/ 338 w 339"/>
                <a:gd name="T3" fmla="*/ 118 h 425"/>
                <a:gd name="T4" fmla="*/ 322 w 339"/>
                <a:gd name="T5" fmla="*/ 213 h 425"/>
                <a:gd name="T6" fmla="*/ 284 w 339"/>
                <a:gd name="T7" fmla="*/ 225 h 425"/>
                <a:gd name="T8" fmla="*/ 260 w 339"/>
                <a:gd name="T9" fmla="*/ 286 h 425"/>
                <a:gd name="T10" fmla="*/ 304 w 339"/>
                <a:gd name="T11" fmla="*/ 362 h 425"/>
                <a:gd name="T12" fmla="*/ 200 w 339"/>
                <a:gd name="T13" fmla="*/ 409 h 425"/>
                <a:gd name="T14" fmla="*/ 89 w 339"/>
                <a:gd name="T15" fmla="*/ 424 h 425"/>
                <a:gd name="T16" fmla="*/ 54 w 339"/>
                <a:gd name="T17" fmla="*/ 402 h 425"/>
                <a:gd name="T18" fmla="*/ 92 w 339"/>
                <a:gd name="T19" fmla="*/ 367 h 425"/>
                <a:gd name="T20" fmla="*/ 65 w 339"/>
                <a:gd name="T21" fmla="*/ 289 h 425"/>
                <a:gd name="T22" fmla="*/ 0 w 339"/>
                <a:gd name="T23" fmla="*/ 270 h 425"/>
                <a:gd name="T24" fmla="*/ 61 w 339"/>
                <a:gd name="T25" fmla="*/ 148 h 425"/>
                <a:gd name="T26" fmla="*/ 101 w 339"/>
                <a:gd name="T27" fmla="*/ 0 h 425"/>
                <a:gd name="T28" fmla="*/ 0 w 339"/>
                <a:gd name="T29" fmla="*/ 0 h 425"/>
                <a:gd name="T30" fmla="*/ 339 w 339"/>
                <a:gd name="T31" fmla="*/ 425 h 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T28" t="T29" r="T30" b="T31"/>
              <a:pathLst>
                <a:path w="339" h="425">
                  <a:moveTo>
                    <a:pt x="101" y="0"/>
                  </a:moveTo>
                  <a:lnTo>
                    <a:pt x="338" y="118"/>
                  </a:lnTo>
                  <a:lnTo>
                    <a:pt x="322" y="213"/>
                  </a:lnTo>
                  <a:lnTo>
                    <a:pt x="284" y="225"/>
                  </a:lnTo>
                  <a:lnTo>
                    <a:pt x="260" y="286"/>
                  </a:lnTo>
                  <a:lnTo>
                    <a:pt x="304" y="362"/>
                  </a:lnTo>
                  <a:lnTo>
                    <a:pt x="200" y="409"/>
                  </a:lnTo>
                  <a:lnTo>
                    <a:pt x="89" y="424"/>
                  </a:lnTo>
                  <a:lnTo>
                    <a:pt x="54" y="402"/>
                  </a:lnTo>
                  <a:lnTo>
                    <a:pt x="92" y="367"/>
                  </a:lnTo>
                  <a:lnTo>
                    <a:pt x="65" y="289"/>
                  </a:lnTo>
                  <a:lnTo>
                    <a:pt x="0" y="270"/>
                  </a:lnTo>
                  <a:lnTo>
                    <a:pt x="61" y="148"/>
                  </a:lnTo>
                  <a:lnTo>
                    <a:pt x="101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31" name="AutoShape 15"/>
            <p:cNvSpPr>
              <a:spLocks noChangeArrowheads="1"/>
            </p:cNvSpPr>
            <p:nvPr/>
          </p:nvSpPr>
          <p:spPr bwMode="auto">
            <a:xfrm>
              <a:off x="2827" y="1967"/>
              <a:ext cx="145" cy="101"/>
            </a:xfrm>
            <a:custGeom>
              <a:avLst/>
              <a:gdLst>
                <a:gd name="T0" fmla="*/ 12 w 145"/>
                <a:gd name="T1" fmla="*/ 24 h 101"/>
                <a:gd name="T2" fmla="*/ 92 w 145"/>
                <a:gd name="T3" fmla="*/ 0 h 101"/>
                <a:gd name="T4" fmla="*/ 139 w 145"/>
                <a:gd name="T5" fmla="*/ 20 h 101"/>
                <a:gd name="T6" fmla="*/ 144 w 145"/>
                <a:gd name="T7" fmla="*/ 100 h 101"/>
                <a:gd name="T8" fmla="*/ 0 w 145"/>
                <a:gd name="T9" fmla="*/ 90 h 101"/>
                <a:gd name="T10" fmla="*/ 12 w 145"/>
                <a:gd name="T11" fmla="*/ 24 h 101"/>
                <a:gd name="T12" fmla="*/ 0 w 145"/>
                <a:gd name="T13" fmla="*/ 0 h 101"/>
                <a:gd name="T14" fmla="*/ 145 w 145"/>
                <a:gd name="T15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145" h="101">
                  <a:moveTo>
                    <a:pt x="12" y="24"/>
                  </a:moveTo>
                  <a:lnTo>
                    <a:pt x="92" y="0"/>
                  </a:lnTo>
                  <a:lnTo>
                    <a:pt x="139" y="20"/>
                  </a:lnTo>
                  <a:lnTo>
                    <a:pt x="144" y="100"/>
                  </a:lnTo>
                  <a:lnTo>
                    <a:pt x="0" y="90"/>
                  </a:lnTo>
                  <a:lnTo>
                    <a:pt x="12" y="24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32" name="AutoShape 16"/>
            <p:cNvSpPr>
              <a:spLocks noChangeArrowheads="1"/>
            </p:cNvSpPr>
            <p:nvPr/>
          </p:nvSpPr>
          <p:spPr bwMode="auto">
            <a:xfrm>
              <a:off x="2827" y="2057"/>
              <a:ext cx="145" cy="53"/>
            </a:xfrm>
            <a:custGeom>
              <a:avLst/>
              <a:gdLst>
                <a:gd name="T0" fmla="*/ 0 w 145"/>
                <a:gd name="T1" fmla="*/ 0 h 53"/>
                <a:gd name="T2" fmla="*/ 144 w 145"/>
                <a:gd name="T3" fmla="*/ 8 h 53"/>
                <a:gd name="T4" fmla="*/ 67 w 145"/>
                <a:gd name="T5" fmla="*/ 52 h 53"/>
                <a:gd name="T6" fmla="*/ 0 w 145"/>
                <a:gd name="T7" fmla="*/ 0 h 53"/>
                <a:gd name="T8" fmla="*/ 0 w 145"/>
                <a:gd name="T9" fmla="*/ 0 h 53"/>
                <a:gd name="T10" fmla="*/ 145 w 145"/>
                <a:gd name="T11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145" h="53">
                  <a:moveTo>
                    <a:pt x="0" y="0"/>
                  </a:moveTo>
                  <a:lnTo>
                    <a:pt x="144" y="8"/>
                  </a:lnTo>
                  <a:lnTo>
                    <a:pt x="67" y="52"/>
                  </a:lnTo>
                  <a:lnTo>
                    <a:pt x="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33" name="AutoShape 17"/>
            <p:cNvSpPr>
              <a:spLocks noChangeArrowheads="1"/>
            </p:cNvSpPr>
            <p:nvPr/>
          </p:nvSpPr>
          <p:spPr bwMode="auto">
            <a:xfrm>
              <a:off x="2893" y="2064"/>
              <a:ext cx="220" cy="158"/>
            </a:xfrm>
            <a:custGeom>
              <a:avLst/>
              <a:gdLst>
                <a:gd name="T0" fmla="*/ 0 w 220"/>
                <a:gd name="T1" fmla="*/ 43 h 158"/>
                <a:gd name="T2" fmla="*/ 76 w 220"/>
                <a:gd name="T3" fmla="*/ 0 h 158"/>
                <a:gd name="T4" fmla="*/ 207 w 220"/>
                <a:gd name="T5" fmla="*/ 8 h 158"/>
                <a:gd name="T6" fmla="*/ 219 w 220"/>
                <a:gd name="T7" fmla="*/ 87 h 158"/>
                <a:gd name="T8" fmla="*/ 200 w 220"/>
                <a:gd name="T9" fmla="*/ 157 h 158"/>
                <a:gd name="T10" fmla="*/ 139 w 220"/>
                <a:gd name="T11" fmla="*/ 114 h 158"/>
                <a:gd name="T12" fmla="*/ 97 w 220"/>
                <a:gd name="T13" fmla="*/ 72 h 158"/>
                <a:gd name="T14" fmla="*/ 62 w 220"/>
                <a:gd name="T15" fmla="*/ 106 h 158"/>
                <a:gd name="T16" fmla="*/ 0 w 220"/>
                <a:gd name="T17" fmla="*/ 43 h 158"/>
                <a:gd name="T18" fmla="*/ 0 w 220"/>
                <a:gd name="T19" fmla="*/ 0 h 158"/>
                <a:gd name="T20" fmla="*/ 220 w 220"/>
                <a:gd name="T21" fmla="*/ 158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T18" t="T19" r="T20" b="T21"/>
              <a:pathLst>
                <a:path w="220" h="158">
                  <a:moveTo>
                    <a:pt x="0" y="43"/>
                  </a:moveTo>
                  <a:lnTo>
                    <a:pt x="76" y="0"/>
                  </a:lnTo>
                  <a:lnTo>
                    <a:pt x="207" y="8"/>
                  </a:lnTo>
                  <a:lnTo>
                    <a:pt x="219" y="87"/>
                  </a:lnTo>
                  <a:lnTo>
                    <a:pt x="200" y="157"/>
                  </a:lnTo>
                  <a:lnTo>
                    <a:pt x="139" y="114"/>
                  </a:lnTo>
                  <a:lnTo>
                    <a:pt x="97" y="72"/>
                  </a:lnTo>
                  <a:lnTo>
                    <a:pt x="62" y="106"/>
                  </a:lnTo>
                  <a:lnTo>
                    <a:pt x="0" y="43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34" name="AutoShape 18"/>
            <p:cNvSpPr>
              <a:spLocks noChangeArrowheads="1"/>
            </p:cNvSpPr>
            <p:nvPr/>
          </p:nvSpPr>
          <p:spPr bwMode="auto">
            <a:xfrm>
              <a:off x="2953" y="2136"/>
              <a:ext cx="79" cy="97"/>
            </a:xfrm>
            <a:custGeom>
              <a:avLst/>
              <a:gdLst>
                <a:gd name="T0" fmla="*/ 37 w 79"/>
                <a:gd name="T1" fmla="*/ 0 h 97"/>
                <a:gd name="T2" fmla="*/ 0 w 79"/>
                <a:gd name="T3" fmla="*/ 34 h 97"/>
                <a:gd name="T4" fmla="*/ 60 w 79"/>
                <a:gd name="T5" fmla="*/ 96 h 97"/>
                <a:gd name="T6" fmla="*/ 78 w 79"/>
                <a:gd name="T7" fmla="*/ 41 h 97"/>
                <a:gd name="T8" fmla="*/ 37 w 79"/>
                <a:gd name="T9" fmla="*/ 0 h 97"/>
                <a:gd name="T10" fmla="*/ 0 w 79"/>
                <a:gd name="T11" fmla="*/ 0 h 97"/>
                <a:gd name="T12" fmla="*/ 79 w 79"/>
                <a:gd name="T13" fmla="*/ 97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79" h="97">
                  <a:moveTo>
                    <a:pt x="37" y="0"/>
                  </a:moveTo>
                  <a:lnTo>
                    <a:pt x="0" y="34"/>
                  </a:lnTo>
                  <a:lnTo>
                    <a:pt x="60" y="96"/>
                  </a:lnTo>
                  <a:lnTo>
                    <a:pt x="78" y="41"/>
                  </a:lnTo>
                  <a:lnTo>
                    <a:pt x="37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35" name="AutoShape 19"/>
            <p:cNvSpPr>
              <a:spLocks noChangeArrowheads="1"/>
            </p:cNvSpPr>
            <p:nvPr/>
          </p:nvSpPr>
          <p:spPr bwMode="auto">
            <a:xfrm>
              <a:off x="3012" y="2176"/>
              <a:ext cx="82" cy="121"/>
            </a:xfrm>
            <a:custGeom>
              <a:avLst/>
              <a:gdLst>
                <a:gd name="T0" fmla="*/ 18 w 82"/>
                <a:gd name="T1" fmla="*/ 0 h 121"/>
                <a:gd name="T2" fmla="*/ 0 w 82"/>
                <a:gd name="T3" fmla="*/ 57 h 121"/>
                <a:gd name="T4" fmla="*/ 64 w 82"/>
                <a:gd name="T5" fmla="*/ 120 h 121"/>
                <a:gd name="T6" fmla="*/ 81 w 82"/>
                <a:gd name="T7" fmla="*/ 45 h 121"/>
                <a:gd name="T8" fmla="*/ 18 w 82"/>
                <a:gd name="T9" fmla="*/ 0 h 121"/>
                <a:gd name="T10" fmla="*/ 0 w 82"/>
                <a:gd name="T11" fmla="*/ 0 h 121"/>
                <a:gd name="T12" fmla="*/ 82 w 82"/>
                <a:gd name="T13" fmla="*/ 12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82" h="121">
                  <a:moveTo>
                    <a:pt x="18" y="0"/>
                  </a:moveTo>
                  <a:lnTo>
                    <a:pt x="0" y="57"/>
                  </a:lnTo>
                  <a:lnTo>
                    <a:pt x="64" y="120"/>
                  </a:lnTo>
                  <a:lnTo>
                    <a:pt x="81" y="45"/>
                  </a:lnTo>
                  <a:lnTo>
                    <a:pt x="18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36" name="AutoShape 20"/>
            <p:cNvSpPr>
              <a:spLocks noChangeArrowheads="1"/>
            </p:cNvSpPr>
            <p:nvPr/>
          </p:nvSpPr>
          <p:spPr bwMode="auto">
            <a:xfrm>
              <a:off x="3075" y="2147"/>
              <a:ext cx="173" cy="150"/>
            </a:xfrm>
            <a:custGeom>
              <a:avLst/>
              <a:gdLst>
                <a:gd name="T0" fmla="*/ 37 w 173"/>
                <a:gd name="T1" fmla="*/ 0 h 150"/>
                <a:gd name="T2" fmla="*/ 94 w 173"/>
                <a:gd name="T3" fmla="*/ 0 h 150"/>
                <a:gd name="T4" fmla="*/ 172 w 173"/>
                <a:gd name="T5" fmla="*/ 55 h 150"/>
                <a:gd name="T6" fmla="*/ 164 w 173"/>
                <a:gd name="T7" fmla="*/ 122 h 150"/>
                <a:gd name="T8" fmla="*/ 59 w 173"/>
                <a:gd name="T9" fmla="*/ 123 h 150"/>
                <a:gd name="T10" fmla="*/ 0 w 173"/>
                <a:gd name="T11" fmla="*/ 149 h 150"/>
                <a:gd name="T12" fmla="*/ 18 w 173"/>
                <a:gd name="T13" fmla="*/ 73 h 150"/>
                <a:gd name="T14" fmla="*/ 37 w 173"/>
                <a:gd name="T15" fmla="*/ 0 h 150"/>
                <a:gd name="T16" fmla="*/ 0 w 173"/>
                <a:gd name="T17" fmla="*/ 0 h 150"/>
                <a:gd name="T18" fmla="*/ 173 w 173"/>
                <a:gd name="T19" fmla="*/ 15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173" h="150">
                  <a:moveTo>
                    <a:pt x="37" y="0"/>
                  </a:moveTo>
                  <a:lnTo>
                    <a:pt x="94" y="0"/>
                  </a:lnTo>
                  <a:lnTo>
                    <a:pt x="172" y="55"/>
                  </a:lnTo>
                  <a:lnTo>
                    <a:pt x="164" y="122"/>
                  </a:lnTo>
                  <a:lnTo>
                    <a:pt x="59" y="123"/>
                  </a:lnTo>
                  <a:lnTo>
                    <a:pt x="0" y="149"/>
                  </a:lnTo>
                  <a:lnTo>
                    <a:pt x="18" y="73"/>
                  </a:lnTo>
                  <a:lnTo>
                    <a:pt x="37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37" name="AutoShape 21"/>
            <p:cNvSpPr>
              <a:spLocks noChangeArrowheads="1"/>
            </p:cNvSpPr>
            <p:nvPr/>
          </p:nvSpPr>
          <p:spPr bwMode="auto">
            <a:xfrm>
              <a:off x="3238" y="2127"/>
              <a:ext cx="121" cy="144"/>
            </a:xfrm>
            <a:custGeom>
              <a:avLst/>
              <a:gdLst>
                <a:gd name="T0" fmla="*/ 15 w 121"/>
                <a:gd name="T1" fmla="*/ 2 h 144"/>
                <a:gd name="T2" fmla="*/ 99 w 121"/>
                <a:gd name="T3" fmla="*/ 0 h 144"/>
                <a:gd name="T4" fmla="*/ 120 w 121"/>
                <a:gd name="T5" fmla="*/ 143 h 144"/>
                <a:gd name="T6" fmla="*/ 0 w 121"/>
                <a:gd name="T7" fmla="*/ 143 h 144"/>
                <a:gd name="T8" fmla="*/ 15 w 121"/>
                <a:gd name="T9" fmla="*/ 2 h 144"/>
                <a:gd name="T10" fmla="*/ 0 w 121"/>
                <a:gd name="T11" fmla="*/ 0 h 144"/>
                <a:gd name="T12" fmla="*/ 121 w 121"/>
                <a:gd name="T13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21" h="144">
                  <a:moveTo>
                    <a:pt x="15" y="2"/>
                  </a:moveTo>
                  <a:lnTo>
                    <a:pt x="99" y="0"/>
                  </a:lnTo>
                  <a:lnTo>
                    <a:pt x="120" y="143"/>
                  </a:lnTo>
                  <a:lnTo>
                    <a:pt x="0" y="143"/>
                  </a:lnTo>
                  <a:lnTo>
                    <a:pt x="15" y="2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38" name="AutoShape 22"/>
            <p:cNvSpPr>
              <a:spLocks noChangeArrowheads="1"/>
            </p:cNvSpPr>
            <p:nvPr/>
          </p:nvSpPr>
          <p:spPr bwMode="auto">
            <a:xfrm>
              <a:off x="3167" y="2004"/>
              <a:ext cx="241" cy="264"/>
            </a:xfrm>
            <a:custGeom>
              <a:avLst/>
              <a:gdLst>
                <a:gd name="T0" fmla="*/ 31 w 241"/>
                <a:gd name="T1" fmla="*/ 65 h 264"/>
                <a:gd name="T2" fmla="*/ 0 w 241"/>
                <a:gd name="T3" fmla="*/ 143 h 264"/>
                <a:gd name="T4" fmla="*/ 79 w 241"/>
                <a:gd name="T5" fmla="*/ 198 h 264"/>
                <a:gd name="T6" fmla="*/ 88 w 241"/>
                <a:gd name="T7" fmla="*/ 127 h 264"/>
                <a:gd name="T8" fmla="*/ 171 w 241"/>
                <a:gd name="T9" fmla="*/ 123 h 264"/>
                <a:gd name="T10" fmla="*/ 190 w 241"/>
                <a:gd name="T11" fmla="*/ 263 h 264"/>
                <a:gd name="T12" fmla="*/ 240 w 241"/>
                <a:gd name="T13" fmla="*/ 263 h 264"/>
                <a:gd name="T14" fmla="*/ 216 w 241"/>
                <a:gd name="T15" fmla="*/ 151 h 264"/>
                <a:gd name="T16" fmla="*/ 201 w 241"/>
                <a:gd name="T17" fmla="*/ 116 h 264"/>
                <a:gd name="T18" fmla="*/ 227 w 241"/>
                <a:gd name="T19" fmla="*/ 101 h 264"/>
                <a:gd name="T20" fmla="*/ 215 w 241"/>
                <a:gd name="T21" fmla="*/ 0 h 264"/>
                <a:gd name="T22" fmla="*/ 83 w 241"/>
                <a:gd name="T23" fmla="*/ 69 h 264"/>
                <a:gd name="T24" fmla="*/ 31 w 241"/>
                <a:gd name="T25" fmla="*/ 65 h 264"/>
                <a:gd name="T26" fmla="*/ 0 w 241"/>
                <a:gd name="T27" fmla="*/ 0 h 264"/>
                <a:gd name="T28" fmla="*/ 241 w 241"/>
                <a:gd name="T29" fmla="*/ 264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T26" t="T27" r="T28" b="T29"/>
              <a:pathLst>
                <a:path w="241" h="264">
                  <a:moveTo>
                    <a:pt x="31" y="65"/>
                  </a:moveTo>
                  <a:lnTo>
                    <a:pt x="0" y="143"/>
                  </a:lnTo>
                  <a:lnTo>
                    <a:pt x="79" y="198"/>
                  </a:lnTo>
                  <a:lnTo>
                    <a:pt x="88" y="127"/>
                  </a:lnTo>
                  <a:lnTo>
                    <a:pt x="171" y="123"/>
                  </a:lnTo>
                  <a:lnTo>
                    <a:pt x="190" y="263"/>
                  </a:lnTo>
                  <a:lnTo>
                    <a:pt x="240" y="263"/>
                  </a:lnTo>
                  <a:lnTo>
                    <a:pt x="216" y="151"/>
                  </a:lnTo>
                  <a:lnTo>
                    <a:pt x="201" y="116"/>
                  </a:lnTo>
                  <a:lnTo>
                    <a:pt x="227" y="101"/>
                  </a:lnTo>
                  <a:lnTo>
                    <a:pt x="215" y="0"/>
                  </a:lnTo>
                  <a:lnTo>
                    <a:pt x="83" y="69"/>
                  </a:lnTo>
                  <a:lnTo>
                    <a:pt x="31" y="65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39" name="AutoShape 23"/>
            <p:cNvSpPr>
              <a:spLocks noChangeArrowheads="1"/>
            </p:cNvSpPr>
            <p:nvPr/>
          </p:nvSpPr>
          <p:spPr bwMode="auto">
            <a:xfrm>
              <a:off x="3440" y="2046"/>
              <a:ext cx="345" cy="275"/>
            </a:xfrm>
            <a:custGeom>
              <a:avLst/>
              <a:gdLst>
                <a:gd name="T0" fmla="*/ 38 w 345"/>
                <a:gd name="T1" fmla="*/ 0 h 275"/>
                <a:gd name="T2" fmla="*/ 0 w 345"/>
                <a:gd name="T3" fmla="*/ 25 h 275"/>
                <a:gd name="T4" fmla="*/ 7 w 345"/>
                <a:gd name="T5" fmla="*/ 221 h 275"/>
                <a:gd name="T6" fmla="*/ 166 w 345"/>
                <a:gd name="T7" fmla="*/ 274 h 275"/>
                <a:gd name="T8" fmla="*/ 181 w 345"/>
                <a:gd name="T9" fmla="*/ 183 h 275"/>
                <a:gd name="T10" fmla="*/ 291 w 345"/>
                <a:gd name="T11" fmla="*/ 135 h 275"/>
                <a:gd name="T12" fmla="*/ 344 w 345"/>
                <a:gd name="T13" fmla="*/ 20 h 275"/>
                <a:gd name="T14" fmla="*/ 283 w 345"/>
                <a:gd name="T15" fmla="*/ 2 h 275"/>
                <a:gd name="T16" fmla="*/ 38 w 345"/>
                <a:gd name="T17" fmla="*/ 0 h 275"/>
                <a:gd name="T18" fmla="*/ 0 w 345"/>
                <a:gd name="T19" fmla="*/ 0 h 275"/>
                <a:gd name="T20" fmla="*/ 345 w 345"/>
                <a:gd name="T21" fmla="*/ 275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T18" t="T19" r="T20" b="T21"/>
              <a:pathLst>
                <a:path w="345" h="275">
                  <a:moveTo>
                    <a:pt x="38" y="0"/>
                  </a:moveTo>
                  <a:lnTo>
                    <a:pt x="0" y="25"/>
                  </a:lnTo>
                  <a:lnTo>
                    <a:pt x="7" y="221"/>
                  </a:lnTo>
                  <a:lnTo>
                    <a:pt x="166" y="274"/>
                  </a:lnTo>
                  <a:lnTo>
                    <a:pt x="181" y="183"/>
                  </a:lnTo>
                  <a:lnTo>
                    <a:pt x="291" y="135"/>
                  </a:lnTo>
                  <a:lnTo>
                    <a:pt x="344" y="20"/>
                  </a:lnTo>
                  <a:lnTo>
                    <a:pt x="283" y="2"/>
                  </a:lnTo>
                  <a:lnTo>
                    <a:pt x="38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40" name="AutoShape 24"/>
            <p:cNvSpPr>
              <a:spLocks noChangeArrowheads="1"/>
            </p:cNvSpPr>
            <p:nvPr/>
          </p:nvSpPr>
          <p:spPr bwMode="auto">
            <a:xfrm>
              <a:off x="3603" y="2065"/>
              <a:ext cx="217" cy="276"/>
            </a:xfrm>
            <a:custGeom>
              <a:avLst/>
              <a:gdLst>
                <a:gd name="T0" fmla="*/ 181 w 217"/>
                <a:gd name="T1" fmla="*/ 0 h 276"/>
                <a:gd name="T2" fmla="*/ 128 w 217"/>
                <a:gd name="T3" fmla="*/ 115 h 276"/>
                <a:gd name="T4" fmla="*/ 13 w 217"/>
                <a:gd name="T5" fmla="*/ 164 h 276"/>
                <a:gd name="T6" fmla="*/ 0 w 217"/>
                <a:gd name="T7" fmla="*/ 251 h 276"/>
                <a:gd name="T8" fmla="*/ 3 w 217"/>
                <a:gd name="T9" fmla="*/ 275 h 276"/>
                <a:gd name="T10" fmla="*/ 210 w 217"/>
                <a:gd name="T11" fmla="*/ 253 h 276"/>
                <a:gd name="T12" fmla="*/ 216 w 217"/>
                <a:gd name="T13" fmla="*/ 232 h 276"/>
                <a:gd name="T14" fmla="*/ 198 w 217"/>
                <a:gd name="T15" fmla="*/ 221 h 276"/>
                <a:gd name="T16" fmla="*/ 190 w 217"/>
                <a:gd name="T17" fmla="*/ 178 h 276"/>
                <a:gd name="T18" fmla="*/ 209 w 217"/>
                <a:gd name="T19" fmla="*/ 140 h 276"/>
                <a:gd name="T20" fmla="*/ 175 w 217"/>
                <a:gd name="T21" fmla="*/ 119 h 276"/>
                <a:gd name="T22" fmla="*/ 211 w 217"/>
                <a:gd name="T23" fmla="*/ 83 h 276"/>
                <a:gd name="T24" fmla="*/ 181 w 217"/>
                <a:gd name="T25" fmla="*/ 0 h 276"/>
                <a:gd name="T26" fmla="*/ 0 w 217"/>
                <a:gd name="T27" fmla="*/ 0 h 276"/>
                <a:gd name="T28" fmla="*/ 217 w 217"/>
                <a:gd name="T29" fmla="*/ 276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T26" t="T27" r="T28" b="T29"/>
              <a:pathLst>
                <a:path w="217" h="276">
                  <a:moveTo>
                    <a:pt x="181" y="0"/>
                  </a:moveTo>
                  <a:lnTo>
                    <a:pt x="128" y="115"/>
                  </a:lnTo>
                  <a:lnTo>
                    <a:pt x="13" y="164"/>
                  </a:lnTo>
                  <a:lnTo>
                    <a:pt x="0" y="251"/>
                  </a:lnTo>
                  <a:lnTo>
                    <a:pt x="3" y="275"/>
                  </a:lnTo>
                  <a:lnTo>
                    <a:pt x="210" y="253"/>
                  </a:lnTo>
                  <a:lnTo>
                    <a:pt x="216" y="232"/>
                  </a:lnTo>
                  <a:lnTo>
                    <a:pt x="198" y="221"/>
                  </a:lnTo>
                  <a:lnTo>
                    <a:pt x="190" y="178"/>
                  </a:lnTo>
                  <a:lnTo>
                    <a:pt x="209" y="140"/>
                  </a:lnTo>
                  <a:lnTo>
                    <a:pt x="175" y="119"/>
                  </a:lnTo>
                  <a:lnTo>
                    <a:pt x="211" y="83"/>
                  </a:lnTo>
                  <a:lnTo>
                    <a:pt x="181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41" name="AutoShape 25"/>
            <p:cNvSpPr>
              <a:spLocks noChangeArrowheads="1"/>
            </p:cNvSpPr>
            <p:nvPr/>
          </p:nvSpPr>
          <p:spPr bwMode="auto">
            <a:xfrm>
              <a:off x="3790" y="2141"/>
              <a:ext cx="367" cy="172"/>
            </a:xfrm>
            <a:custGeom>
              <a:avLst/>
              <a:gdLst>
                <a:gd name="T0" fmla="*/ 19 w 367"/>
                <a:gd name="T1" fmla="*/ 61 h 172"/>
                <a:gd name="T2" fmla="*/ 0 w 367"/>
                <a:gd name="T3" fmla="*/ 104 h 172"/>
                <a:gd name="T4" fmla="*/ 10 w 367"/>
                <a:gd name="T5" fmla="*/ 148 h 172"/>
                <a:gd name="T6" fmla="*/ 28 w 367"/>
                <a:gd name="T7" fmla="*/ 157 h 172"/>
                <a:gd name="T8" fmla="*/ 55 w 367"/>
                <a:gd name="T9" fmla="*/ 148 h 172"/>
                <a:gd name="T10" fmla="*/ 81 w 367"/>
                <a:gd name="T11" fmla="*/ 171 h 172"/>
                <a:gd name="T12" fmla="*/ 114 w 367"/>
                <a:gd name="T13" fmla="*/ 136 h 172"/>
                <a:gd name="T14" fmla="*/ 172 w 367"/>
                <a:gd name="T15" fmla="*/ 152 h 172"/>
                <a:gd name="T16" fmla="*/ 251 w 367"/>
                <a:gd name="T17" fmla="*/ 152 h 172"/>
                <a:gd name="T18" fmla="*/ 366 w 367"/>
                <a:gd name="T19" fmla="*/ 134 h 172"/>
                <a:gd name="T20" fmla="*/ 317 w 367"/>
                <a:gd name="T21" fmla="*/ 71 h 172"/>
                <a:gd name="T22" fmla="*/ 268 w 367"/>
                <a:gd name="T23" fmla="*/ 66 h 172"/>
                <a:gd name="T24" fmla="*/ 233 w 367"/>
                <a:gd name="T25" fmla="*/ 0 h 172"/>
                <a:gd name="T26" fmla="*/ 129 w 367"/>
                <a:gd name="T27" fmla="*/ 46 h 172"/>
                <a:gd name="T28" fmla="*/ 19 w 367"/>
                <a:gd name="T29" fmla="*/ 61 h 172"/>
                <a:gd name="T30" fmla="*/ 0 w 367"/>
                <a:gd name="T31" fmla="*/ 0 h 172"/>
                <a:gd name="T32" fmla="*/ 367 w 367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T30" t="T31" r="T32" b="T33"/>
              <a:pathLst>
                <a:path w="367" h="172">
                  <a:moveTo>
                    <a:pt x="19" y="61"/>
                  </a:moveTo>
                  <a:lnTo>
                    <a:pt x="0" y="104"/>
                  </a:lnTo>
                  <a:lnTo>
                    <a:pt x="10" y="148"/>
                  </a:lnTo>
                  <a:lnTo>
                    <a:pt x="28" y="157"/>
                  </a:lnTo>
                  <a:lnTo>
                    <a:pt x="55" y="148"/>
                  </a:lnTo>
                  <a:lnTo>
                    <a:pt x="81" y="171"/>
                  </a:lnTo>
                  <a:lnTo>
                    <a:pt x="114" y="136"/>
                  </a:lnTo>
                  <a:lnTo>
                    <a:pt x="172" y="152"/>
                  </a:lnTo>
                  <a:lnTo>
                    <a:pt x="251" y="152"/>
                  </a:lnTo>
                  <a:lnTo>
                    <a:pt x="366" y="134"/>
                  </a:lnTo>
                  <a:lnTo>
                    <a:pt x="317" y="71"/>
                  </a:lnTo>
                  <a:lnTo>
                    <a:pt x="268" y="66"/>
                  </a:lnTo>
                  <a:lnTo>
                    <a:pt x="233" y="0"/>
                  </a:lnTo>
                  <a:lnTo>
                    <a:pt x="129" y="46"/>
                  </a:lnTo>
                  <a:lnTo>
                    <a:pt x="19" y="6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42" name="AutoShape 26"/>
            <p:cNvSpPr>
              <a:spLocks noChangeArrowheads="1"/>
            </p:cNvSpPr>
            <p:nvPr/>
          </p:nvSpPr>
          <p:spPr bwMode="auto">
            <a:xfrm>
              <a:off x="3588" y="2326"/>
              <a:ext cx="132" cy="174"/>
            </a:xfrm>
            <a:custGeom>
              <a:avLst/>
              <a:gdLst>
                <a:gd name="T0" fmla="*/ 18 w 132"/>
                <a:gd name="T1" fmla="*/ 11 h 174"/>
                <a:gd name="T2" fmla="*/ 131 w 132"/>
                <a:gd name="T3" fmla="*/ 0 h 174"/>
                <a:gd name="T4" fmla="*/ 129 w 132"/>
                <a:gd name="T5" fmla="*/ 106 h 174"/>
                <a:gd name="T6" fmla="*/ 39 w 132"/>
                <a:gd name="T7" fmla="*/ 136 h 174"/>
                <a:gd name="T8" fmla="*/ 27 w 132"/>
                <a:gd name="T9" fmla="*/ 173 h 174"/>
                <a:gd name="T10" fmla="*/ 0 w 132"/>
                <a:gd name="T11" fmla="*/ 132 h 174"/>
                <a:gd name="T12" fmla="*/ 18 w 132"/>
                <a:gd name="T13" fmla="*/ 11 h 174"/>
                <a:gd name="T14" fmla="*/ 0 w 132"/>
                <a:gd name="T15" fmla="*/ 0 h 174"/>
                <a:gd name="T16" fmla="*/ 132 w 132"/>
                <a:gd name="T17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132" h="174">
                  <a:moveTo>
                    <a:pt x="18" y="11"/>
                  </a:moveTo>
                  <a:lnTo>
                    <a:pt x="131" y="0"/>
                  </a:lnTo>
                  <a:lnTo>
                    <a:pt x="129" y="106"/>
                  </a:lnTo>
                  <a:lnTo>
                    <a:pt x="39" y="136"/>
                  </a:lnTo>
                  <a:lnTo>
                    <a:pt x="27" y="173"/>
                  </a:lnTo>
                  <a:lnTo>
                    <a:pt x="0" y="132"/>
                  </a:lnTo>
                  <a:lnTo>
                    <a:pt x="18" y="1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43" name="AutoShape 27"/>
            <p:cNvSpPr>
              <a:spLocks noChangeArrowheads="1"/>
            </p:cNvSpPr>
            <p:nvPr/>
          </p:nvSpPr>
          <p:spPr bwMode="auto">
            <a:xfrm>
              <a:off x="3613" y="2288"/>
              <a:ext cx="259" cy="243"/>
            </a:xfrm>
            <a:custGeom>
              <a:avLst/>
              <a:gdLst>
                <a:gd name="T0" fmla="*/ 106 w 259"/>
                <a:gd name="T1" fmla="*/ 36 h 243"/>
                <a:gd name="T2" fmla="*/ 199 w 259"/>
                <a:gd name="T3" fmla="*/ 28 h 243"/>
                <a:gd name="T4" fmla="*/ 204 w 259"/>
                <a:gd name="T5" fmla="*/ 10 h 243"/>
                <a:gd name="T6" fmla="*/ 233 w 259"/>
                <a:gd name="T7" fmla="*/ 0 h 243"/>
                <a:gd name="T8" fmla="*/ 258 w 259"/>
                <a:gd name="T9" fmla="*/ 24 h 243"/>
                <a:gd name="T10" fmla="*/ 152 w 259"/>
                <a:gd name="T11" fmla="*/ 202 h 243"/>
                <a:gd name="T12" fmla="*/ 20 w 259"/>
                <a:gd name="T13" fmla="*/ 242 h 243"/>
                <a:gd name="T14" fmla="*/ 0 w 259"/>
                <a:gd name="T15" fmla="*/ 208 h 243"/>
                <a:gd name="T16" fmla="*/ 12 w 259"/>
                <a:gd name="T17" fmla="*/ 174 h 243"/>
                <a:gd name="T18" fmla="*/ 102 w 259"/>
                <a:gd name="T19" fmla="*/ 144 h 243"/>
                <a:gd name="T20" fmla="*/ 106 w 259"/>
                <a:gd name="T21" fmla="*/ 36 h 243"/>
                <a:gd name="T22" fmla="*/ 0 w 259"/>
                <a:gd name="T23" fmla="*/ 0 h 243"/>
                <a:gd name="T24" fmla="*/ 259 w 259"/>
                <a:gd name="T25" fmla="*/ 243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T22" t="T23" r="T24" b="T25"/>
              <a:pathLst>
                <a:path w="259" h="243">
                  <a:moveTo>
                    <a:pt x="106" y="36"/>
                  </a:moveTo>
                  <a:lnTo>
                    <a:pt x="199" y="28"/>
                  </a:lnTo>
                  <a:lnTo>
                    <a:pt x="204" y="10"/>
                  </a:lnTo>
                  <a:lnTo>
                    <a:pt x="233" y="0"/>
                  </a:lnTo>
                  <a:lnTo>
                    <a:pt x="258" y="24"/>
                  </a:lnTo>
                  <a:lnTo>
                    <a:pt x="152" y="202"/>
                  </a:lnTo>
                  <a:lnTo>
                    <a:pt x="20" y="242"/>
                  </a:lnTo>
                  <a:lnTo>
                    <a:pt x="0" y="208"/>
                  </a:lnTo>
                  <a:lnTo>
                    <a:pt x="12" y="174"/>
                  </a:lnTo>
                  <a:lnTo>
                    <a:pt x="102" y="144"/>
                  </a:lnTo>
                  <a:lnTo>
                    <a:pt x="106" y="36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44" name="AutoShape 28"/>
            <p:cNvSpPr>
              <a:spLocks noChangeArrowheads="1"/>
            </p:cNvSpPr>
            <p:nvPr/>
          </p:nvSpPr>
          <p:spPr bwMode="auto">
            <a:xfrm>
              <a:off x="3630" y="2274"/>
              <a:ext cx="671" cy="484"/>
            </a:xfrm>
            <a:custGeom>
              <a:avLst/>
              <a:gdLst>
                <a:gd name="T0" fmla="*/ 526 w 671"/>
                <a:gd name="T1" fmla="*/ 0 h 484"/>
                <a:gd name="T2" fmla="*/ 634 w 671"/>
                <a:gd name="T3" fmla="*/ 35 h 484"/>
                <a:gd name="T4" fmla="*/ 655 w 671"/>
                <a:gd name="T5" fmla="*/ 90 h 484"/>
                <a:gd name="T6" fmla="*/ 592 w 671"/>
                <a:gd name="T7" fmla="*/ 146 h 484"/>
                <a:gd name="T8" fmla="*/ 633 w 671"/>
                <a:gd name="T9" fmla="*/ 200 h 484"/>
                <a:gd name="T10" fmla="*/ 629 w 671"/>
                <a:gd name="T11" fmla="*/ 259 h 484"/>
                <a:gd name="T12" fmla="*/ 670 w 671"/>
                <a:gd name="T13" fmla="*/ 356 h 484"/>
                <a:gd name="T14" fmla="*/ 518 w 671"/>
                <a:gd name="T15" fmla="*/ 356 h 484"/>
                <a:gd name="T16" fmla="*/ 518 w 671"/>
                <a:gd name="T17" fmla="*/ 417 h 484"/>
                <a:gd name="T18" fmla="*/ 575 w 671"/>
                <a:gd name="T19" fmla="*/ 465 h 484"/>
                <a:gd name="T20" fmla="*/ 551 w 671"/>
                <a:gd name="T21" fmla="*/ 483 h 484"/>
                <a:gd name="T22" fmla="*/ 325 w 671"/>
                <a:gd name="T23" fmla="*/ 433 h 484"/>
                <a:gd name="T24" fmla="*/ 315 w 671"/>
                <a:gd name="T25" fmla="*/ 301 h 484"/>
                <a:gd name="T26" fmla="*/ 271 w 671"/>
                <a:gd name="T27" fmla="*/ 298 h 484"/>
                <a:gd name="T28" fmla="*/ 227 w 671"/>
                <a:gd name="T29" fmla="*/ 335 h 484"/>
                <a:gd name="T30" fmla="*/ 158 w 671"/>
                <a:gd name="T31" fmla="*/ 330 h 484"/>
                <a:gd name="T32" fmla="*/ 155 w 671"/>
                <a:gd name="T33" fmla="*/ 284 h 484"/>
                <a:gd name="T34" fmla="*/ 32 w 671"/>
                <a:gd name="T35" fmla="*/ 310 h 484"/>
                <a:gd name="T36" fmla="*/ 0 w 671"/>
                <a:gd name="T37" fmla="*/ 254 h 484"/>
                <a:gd name="T38" fmla="*/ 132 w 671"/>
                <a:gd name="T39" fmla="*/ 215 h 484"/>
                <a:gd name="T40" fmla="*/ 241 w 671"/>
                <a:gd name="T41" fmla="*/ 36 h 484"/>
                <a:gd name="T42" fmla="*/ 274 w 671"/>
                <a:gd name="T43" fmla="*/ 3 h 484"/>
                <a:gd name="T44" fmla="*/ 333 w 671"/>
                <a:gd name="T45" fmla="*/ 19 h 484"/>
                <a:gd name="T46" fmla="*/ 413 w 671"/>
                <a:gd name="T47" fmla="*/ 19 h 484"/>
                <a:gd name="T48" fmla="*/ 526 w 671"/>
                <a:gd name="T49" fmla="*/ 0 h 484"/>
                <a:gd name="T50" fmla="*/ 0 w 671"/>
                <a:gd name="T51" fmla="*/ 0 h 484"/>
                <a:gd name="T52" fmla="*/ 671 w 671"/>
                <a:gd name="T53" fmla="*/ 484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T50" t="T51" r="T52" b="T53"/>
              <a:pathLst>
                <a:path w="671" h="484">
                  <a:moveTo>
                    <a:pt x="526" y="0"/>
                  </a:moveTo>
                  <a:lnTo>
                    <a:pt x="634" y="35"/>
                  </a:lnTo>
                  <a:lnTo>
                    <a:pt x="655" y="90"/>
                  </a:lnTo>
                  <a:lnTo>
                    <a:pt x="592" y="146"/>
                  </a:lnTo>
                  <a:lnTo>
                    <a:pt x="633" y="200"/>
                  </a:lnTo>
                  <a:lnTo>
                    <a:pt x="629" y="259"/>
                  </a:lnTo>
                  <a:lnTo>
                    <a:pt x="670" y="356"/>
                  </a:lnTo>
                  <a:lnTo>
                    <a:pt x="518" y="356"/>
                  </a:lnTo>
                  <a:lnTo>
                    <a:pt x="518" y="417"/>
                  </a:lnTo>
                  <a:lnTo>
                    <a:pt x="575" y="465"/>
                  </a:lnTo>
                  <a:lnTo>
                    <a:pt x="551" y="483"/>
                  </a:lnTo>
                  <a:lnTo>
                    <a:pt x="325" y="433"/>
                  </a:lnTo>
                  <a:lnTo>
                    <a:pt x="315" y="301"/>
                  </a:lnTo>
                  <a:lnTo>
                    <a:pt x="271" y="298"/>
                  </a:lnTo>
                  <a:lnTo>
                    <a:pt x="227" y="335"/>
                  </a:lnTo>
                  <a:lnTo>
                    <a:pt x="158" y="330"/>
                  </a:lnTo>
                  <a:lnTo>
                    <a:pt x="155" y="284"/>
                  </a:lnTo>
                  <a:lnTo>
                    <a:pt x="32" y="310"/>
                  </a:lnTo>
                  <a:lnTo>
                    <a:pt x="0" y="254"/>
                  </a:lnTo>
                  <a:lnTo>
                    <a:pt x="132" y="215"/>
                  </a:lnTo>
                  <a:lnTo>
                    <a:pt x="241" y="36"/>
                  </a:lnTo>
                  <a:lnTo>
                    <a:pt x="274" y="3"/>
                  </a:lnTo>
                  <a:lnTo>
                    <a:pt x="333" y="19"/>
                  </a:lnTo>
                  <a:lnTo>
                    <a:pt x="413" y="19"/>
                  </a:lnTo>
                  <a:lnTo>
                    <a:pt x="526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45" name="AutoShape 29"/>
            <p:cNvSpPr>
              <a:spLocks noChangeArrowheads="1"/>
            </p:cNvSpPr>
            <p:nvPr/>
          </p:nvSpPr>
          <p:spPr bwMode="auto">
            <a:xfrm>
              <a:off x="4399" y="1974"/>
              <a:ext cx="330" cy="364"/>
            </a:xfrm>
            <a:custGeom>
              <a:avLst/>
              <a:gdLst>
                <a:gd name="T0" fmla="*/ 74 w 330"/>
                <a:gd name="T1" fmla="*/ 0 h 364"/>
                <a:gd name="T2" fmla="*/ 0 w 330"/>
                <a:gd name="T3" fmla="*/ 185 h 364"/>
                <a:gd name="T4" fmla="*/ 13 w 330"/>
                <a:gd name="T5" fmla="*/ 289 h 364"/>
                <a:gd name="T6" fmla="*/ 173 w 330"/>
                <a:gd name="T7" fmla="*/ 363 h 364"/>
                <a:gd name="T8" fmla="*/ 223 w 330"/>
                <a:gd name="T9" fmla="*/ 333 h 364"/>
                <a:gd name="T10" fmla="*/ 303 w 330"/>
                <a:gd name="T11" fmla="*/ 312 h 364"/>
                <a:gd name="T12" fmla="*/ 329 w 330"/>
                <a:gd name="T13" fmla="*/ 256 h 364"/>
                <a:gd name="T14" fmla="*/ 228 w 330"/>
                <a:gd name="T15" fmla="*/ 196 h 364"/>
                <a:gd name="T16" fmla="*/ 234 w 330"/>
                <a:gd name="T17" fmla="*/ 142 h 364"/>
                <a:gd name="T18" fmla="*/ 215 w 330"/>
                <a:gd name="T19" fmla="*/ 130 h 364"/>
                <a:gd name="T20" fmla="*/ 231 w 330"/>
                <a:gd name="T21" fmla="*/ 83 h 364"/>
                <a:gd name="T22" fmla="*/ 74 w 330"/>
                <a:gd name="T23" fmla="*/ 0 h 364"/>
                <a:gd name="T24" fmla="*/ 0 w 330"/>
                <a:gd name="T25" fmla="*/ 0 h 364"/>
                <a:gd name="T26" fmla="*/ 330 w 330"/>
                <a:gd name="T27" fmla="*/ 364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330" h="364">
                  <a:moveTo>
                    <a:pt x="74" y="0"/>
                  </a:moveTo>
                  <a:lnTo>
                    <a:pt x="0" y="185"/>
                  </a:lnTo>
                  <a:lnTo>
                    <a:pt x="13" y="289"/>
                  </a:lnTo>
                  <a:lnTo>
                    <a:pt x="173" y="363"/>
                  </a:lnTo>
                  <a:lnTo>
                    <a:pt x="223" y="333"/>
                  </a:lnTo>
                  <a:lnTo>
                    <a:pt x="303" y="312"/>
                  </a:lnTo>
                  <a:lnTo>
                    <a:pt x="329" y="256"/>
                  </a:lnTo>
                  <a:lnTo>
                    <a:pt x="228" y="196"/>
                  </a:lnTo>
                  <a:lnTo>
                    <a:pt x="234" y="142"/>
                  </a:lnTo>
                  <a:lnTo>
                    <a:pt x="215" y="130"/>
                  </a:lnTo>
                  <a:lnTo>
                    <a:pt x="231" y="83"/>
                  </a:lnTo>
                  <a:lnTo>
                    <a:pt x="74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46" name="AutoShape 30"/>
            <p:cNvSpPr>
              <a:spLocks noChangeArrowheads="1"/>
            </p:cNvSpPr>
            <p:nvPr/>
          </p:nvSpPr>
          <p:spPr bwMode="auto">
            <a:xfrm>
              <a:off x="4560" y="2073"/>
              <a:ext cx="306" cy="359"/>
            </a:xfrm>
            <a:custGeom>
              <a:avLst/>
              <a:gdLst>
                <a:gd name="T0" fmla="*/ 71 w 306"/>
                <a:gd name="T1" fmla="*/ 43 h 359"/>
                <a:gd name="T2" fmla="*/ 67 w 306"/>
                <a:gd name="T3" fmla="*/ 98 h 359"/>
                <a:gd name="T4" fmla="*/ 167 w 306"/>
                <a:gd name="T5" fmla="*/ 157 h 359"/>
                <a:gd name="T6" fmla="*/ 142 w 306"/>
                <a:gd name="T7" fmla="*/ 212 h 359"/>
                <a:gd name="T8" fmla="*/ 63 w 306"/>
                <a:gd name="T9" fmla="*/ 231 h 359"/>
                <a:gd name="T10" fmla="*/ 11 w 306"/>
                <a:gd name="T11" fmla="*/ 263 h 359"/>
                <a:gd name="T12" fmla="*/ 0 w 306"/>
                <a:gd name="T13" fmla="*/ 301 h 359"/>
                <a:gd name="T14" fmla="*/ 42 w 306"/>
                <a:gd name="T15" fmla="*/ 358 h 359"/>
                <a:gd name="T16" fmla="*/ 205 w 306"/>
                <a:gd name="T17" fmla="*/ 261 h 359"/>
                <a:gd name="T18" fmla="*/ 305 w 306"/>
                <a:gd name="T19" fmla="*/ 0 h 359"/>
                <a:gd name="T20" fmla="*/ 158 w 306"/>
                <a:gd name="T21" fmla="*/ 62 h 359"/>
                <a:gd name="T22" fmla="*/ 71 w 306"/>
                <a:gd name="T23" fmla="*/ 43 h 359"/>
                <a:gd name="T24" fmla="*/ 0 w 306"/>
                <a:gd name="T25" fmla="*/ 0 h 359"/>
                <a:gd name="T26" fmla="*/ 306 w 306"/>
                <a:gd name="T27" fmla="*/ 359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306" h="359">
                  <a:moveTo>
                    <a:pt x="71" y="43"/>
                  </a:moveTo>
                  <a:lnTo>
                    <a:pt x="67" y="98"/>
                  </a:lnTo>
                  <a:lnTo>
                    <a:pt x="167" y="157"/>
                  </a:lnTo>
                  <a:lnTo>
                    <a:pt x="142" y="212"/>
                  </a:lnTo>
                  <a:lnTo>
                    <a:pt x="63" y="231"/>
                  </a:lnTo>
                  <a:lnTo>
                    <a:pt x="11" y="263"/>
                  </a:lnTo>
                  <a:lnTo>
                    <a:pt x="0" y="301"/>
                  </a:lnTo>
                  <a:lnTo>
                    <a:pt x="42" y="358"/>
                  </a:lnTo>
                  <a:lnTo>
                    <a:pt x="205" y="261"/>
                  </a:lnTo>
                  <a:lnTo>
                    <a:pt x="305" y="0"/>
                  </a:lnTo>
                  <a:lnTo>
                    <a:pt x="158" y="62"/>
                  </a:lnTo>
                  <a:lnTo>
                    <a:pt x="71" y="43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47" name="AutoShape 31"/>
            <p:cNvSpPr>
              <a:spLocks noChangeArrowheads="1"/>
            </p:cNvSpPr>
            <p:nvPr/>
          </p:nvSpPr>
          <p:spPr bwMode="auto">
            <a:xfrm>
              <a:off x="4373" y="2261"/>
              <a:ext cx="230" cy="279"/>
            </a:xfrm>
            <a:custGeom>
              <a:avLst/>
              <a:gdLst>
                <a:gd name="T0" fmla="*/ 39 w 230"/>
                <a:gd name="T1" fmla="*/ 0 h 279"/>
                <a:gd name="T2" fmla="*/ 3 w 230"/>
                <a:gd name="T3" fmla="*/ 47 h 279"/>
                <a:gd name="T4" fmla="*/ 24 w 230"/>
                <a:gd name="T5" fmla="*/ 86 h 279"/>
                <a:gd name="T6" fmla="*/ 0 w 230"/>
                <a:gd name="T7" fmla="*/ 156 h 279"/>
                <a:gd name="T8" fmla="*/ 26 w 230"/>
                <a:gd name="T9" fmla="*/ 195 h 279"/>
                <a:gd name="T10" fmla="*/ 101 w 230"/>
                <a:gd name="T11" fmla="*/ 225 h 279"/>
                <a:gd name="T12" fmla="*/ 175 w 230"/>
                <a:gd name="T13" fmla="*/ 278 h 279"/>
                <a:gd name="T14" fmla="*/ 228 w 230"/>
                <a:gd name="T15" fmla="*/ 229 h 279"/>
                <a:gd name="T16" fmla="*/ 229 w 230"/>
                <a:gd name="T17" fmla="*/ 167 h 279"/>
                <a:gd name="T18" fmla="*/ 188 w 230"/>
                <a:gd name="T19" fmla="*/ 113 h 279"/>
                <a:gd name="T20" fmla="*/ 199 w 230"/>
                <a:gd name="T21" fmla="*/ 76 h 279"/>
                <a:gd name="T22" fmla="*/ 39 w 230"/>
                <a:gd name="T23" fmla="*/ 0 h 279"/>
                <a:gd name="T24" fmla="*/ 0 w 230"/>
                <a:gd name="T25" fmla="*/ 0 h 279"/>
                <a:gd name="T26" fmla="*/ 230 w 230"/>
                <a:gd name="T27" fmla="*/ 279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230" h="279">
                  <a:moveTo>
                    <a:pt x="39" y="0"/>
                  </a:moveTo>
                  <a:lnTo>
                    <a:pt x="3" y="47"/>
                  </a:lnTo>
                  <a:lnTo>
                    <a:pt x="24" y="86"/>
                  </a:lnTo>
                  <a:lnTo>
                    <a:pt x="0" y="156"/>
                  </a:lnTo>
                  <a:lnTo>
                    <a:pt x="26" y="195"/>
                  </a:lnTo>
                  <a:lnTo>
                    <a:pt x="101" y="225"/>
                  </a:lnTo>
                  <a:lnTo>
                    <a:pt x="175" y="278"/>
                  </a:lnTo>
                  <a:lnTo>
                    <a:pt x="228" y="229"/>
                  </a:lnTo>
                  <a:lnTo>
                    <a:pt x="229" y="167"/>
                  </a:lnTo>
                  <a:lnTo>
                    <a:pt x="188" y="113"/>
                  </a:lnTo>
                  <a:lnTo>
                    <a:pt x="199" y="76"/>
                  </a:lnTo>
                  <a:lnTo>
                    <a:pt x="39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48" name="AutoShape 32"/>
            <p:cNvSpPr>
              <a:spLocks noChangeArrowheads="1"/>
            </p:cNvSpPr>
            <p:nvPr/>
          </p:nvSpPr>
          <p:spPr bwMode="auto">
            <a:xfrm>
              <a:off x="4221" y="2309"/>
              <a:ext cx="329" cy="386"/>
            </a:xfrm>
            <a:custGeom>
              <a:avLst/>
              <a:gdLst>
                <a:gd name="T0" fmla="*/ 41 w 329"/>
                <a:gd name="T1" fmla="*/ 0 h 386"/>
                <a:gd name="T2" fmla="*/ 156 w 329"/>
                <a:gd name="T3" fmla="*/ 0 h 386"/>
                <a:gd name="T4" fmla="*/ 178 w 329"/>
                <a:gd name="T5" fmla="*/ 36 h 386"/>
                <a:gd name="T6" fmla="*/ 153 w 329"/>
                <a:gd name="T7" fmla="*/ 108 h 386"/>
                <a:gd name="T8" fmla="*/ 179 w 329"/>
                <a:gd name="T9" fmla="*/ 146 h 386"/>
                <a:gd name="T10" fmla="*/ 256 w 329"/>
                <a:gd name="T11" fmla="*/ 176 h 386"/>
                <a:gd name="T12" fmla="*/ 328 w 329"/>
                <a:gd name="T13" fmla="*/ 230 h 386"/>
                <a:gd name="T14" fmla="*/ 263 w 329"/>
                <a:gd name="T15" fmla="*/ 293 h 386"/>
                <a:gd name="T16" fmla="*/ 298 w 329"/>
                <a:gd name="T17" fmla="*/ 336 h 386"/>
                <a:gd name="T18" fmla="*/ 282 w 329"/>
                <a:gd name="T19" fmla="*/ 385 h 386"/>
                <a:gd name="T20" fmla="*/ 182 w 329"/>
                <a:gd name="T21" fmla="*/ 384 h 386"/>
                <a:gd name="T22" fmla="*/ 153 w 329"/>
                <a:gd name="T23" fmla="*/ 347 h 386"/>
                <a:gd name="T24" fmla="*/ 76 w 329"/>
                <a:gd name="T25" fmla="*/ 319 h 386"/>
                <a:gd name="T26" fmla="*/ 34 w 329"/>
                <a:gd name="T27" fmla="*/ 225 h 386"/>
                <a:gd name="T28" fmla="*/ 42 w 329"/>
                <a:gd name="T29" fmla="*/ 165 h 386"/>
                <a:gd name="T30" fmla="*/ 0 w 329"/>
                <a:gd name="T31" fmla="*/ 111 h 386"/>
                <a:gd name="T32" fmla="*/ 62 w 329"/>
                <a:gd name="T33" fmla="*/ 55 h 386"/>
                <a:gd name="T34" fmla="*/ 41 w 329"/>
                <a:gd name="T35" fmla="*/ 0 h 386"/>
                <a:gd name="T36" fmla="*/ 0 w 329"/>
                <a:gd name="T37" fmla="*/ 0 h 386"/>
                <a:gd name="T38" fmla="*/ 329 w 329"/>
                <a:gd name="T39" fmla="*/ 386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T36" t="T37" r="T38" b="T39"/>
              <a:pathLst>
                <a:path w="329" h="386">
                  <a:moveTo>
                    <a:pt x="41" y="0"/>
                  </a:moveTo>
                  <a:lnTo>
                    <a:pt x="156" y="0"/>
                  </a:lnTo>
                  <a:lnTo>
                    <a:pt x="178" y="36"/>
                  </a:lnTo>
                  <a:lnTo>
                    <a:pt x="153" y="108"/>
                  </a:lnTo>
                  <a:lnTo>
                    <a:pt x="179" y="146"/>
                  </a:lnTo>
                  <a:lnTo>
                    <a:pt x="256" y="176"/>
                  </a:lnTo>
                  <a:lnTo>
                    <a:pt x="328" y="230"/>
                  </a:lnTo>
                  <a:lnTo>
                    <a:pt x="263" y="293"/>
                  </a:lnTo>
                  <a:lnTo>
                    <a:pt x="298" y="336"/>
                  </a:lnTo>
                  <a:lnTo>
                    <a:pt x="282" y="385"/>
                  </a:lnTo>
                  <a:lnTo>
                    <a:pt x="182" y="384"/>
                  </a:lnTo>
                  <a:lnTo>
                    <a:pt x="153" y="347"/>
                  </a:lnTo>
                  <a:lnTo>
                    <a:pt x="76" y="319"/>
                  </a:lnTo>
                  <a:lnTo>
                    <a:pt x="34" y="225"/>
                  </a:lnTo>
                  <a:lnTo>
                    <a:pt x="42" y="165"/>
                  </a:lnTo>
                  <a:lnTo>
                    <a:pt x="0" y="111"/>
                  </a:lnTo>
                  <a:lnTo>
                    <a:pt x="62" y="55"/>
                  </a:lnTo>
                  <a:lnTo>
                    <a:pt x="41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49" name="AutoShape 33"/>
            <p:cNvSpPr>
              <a:spLocks noChangeArrowheads="1"/>
            </p:cNvSpPr>
            <p:nvPr/>
          </p:nvSpPr>
          <p:spPr bwMode="auto">
            <a:xfrm>
              <a:off x="4278" y="2692"/>
              <a:ext cx="263" cy="450"/>
            </a:xfrm>
            <a:custGeom>
              <a:avLst/>
              <a:gdLst>
                <a:gd name="T0" fmla="*/ 124 w 263"/>
                <a:gd name="T1" fmla="*/ 1 h 450"/>
                <a:gd name="T2" fmla="*/ 221 w 263"/>
                <a:gd name="T3" fmla="*/ 0 h 450"/>
                <a:gd name="T4" fmla="*/ 262 w 263"/>
                <a:gd name="T5" fmla="*/ 43 h 450"/>
                <a:gd name="T6" fmla="*/ 240 w 263"/>
                <a:gd name="T7" fmla="*/ 162 h 450"/>
                <a:gd name="T8" fmla="*/ 137 w 263"/>
                <a:gd name="T9" fmla="*/ 302 h 450"/>
                <a:gd name="T10" fmla="*/ 101 w 263"/>
                <a:gd name="T11" fmla="*/ 397 h 450"/>
                <a:gd name="T12" fmla="*/ 22 w 263"/>
                <a:gd name="T13" fmla="*/ 449 h 450"/>
                <a:gd name="T14" fmla="*/ 0 w 263"/>
                <a:gd name="T15" fmla="*/ 341 h 450"/>
                <a:gd name="T16" fmla="*/ 59 w 263"/>
                <a:gd name="T17" fmla="*/ 181 h 450"/>
                <a:gd name="T18" fmla="*/ 8 w 263"/>
                <a:gd name="T19" fmla="*/ 154 h 450"/>
                <a:gd name="T20" fmla="*/ 69 w 263"/>
                <a:gd name="T21" fmla="*/ 102 h 450"/>
                <a:gd name="T22" fmla="*/ 79 w 263"/>
                <a:gd name="T23" fmla="*/ 128 h 450"/>
                <a:gd name="T24" fmla="*/ 113 w 263"/>
                <a:gd name="T25" fmla="*/ 153 h 450"/>
                <a:gd name="T26" fmla="*/ 154 w 263"/>
                <a:gd name="T27" fmla="*/ 125 h 450"/>
                <a:gd name="T28" fmla="*/ 116 w 263"/>
                <a:gd name="T29" fmla="*/ 64 h 450"/>
                <a:gd name="T30" fmla="*/ 124 w 263"/>
                <a:gd name="T31" fmla="*/ 1 h 450"/>
                <a:gd name="T32" fmla="*/ 0 w 263"/>
                <a:gd name="T33" fmla="*/ 0 h 450"/>
                <a:gd name="T34" fmla="*/ 263 w 263"/>
                <a:gd name="T35" fmla="*/ 450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T32" t="T33" r="T34" b="T35"/>
              <a:pathLst>
                <a:path w="263" h="450">
                  <a:moveTo>
                    <a:pt x="124" y="1"/>
                  </a:moveTo>
                  <a:lnTo>
                    <a:pt x="221" y="0"/>
                  </a:lnTo>
                  <a:lnTo>
                    <a:pt x="262" y="43"/>
                  </a:lnTo>
                  <a:lnTo>
                    <a:pt x="240" y="162"/>
                  </a:lnTo>
                  <a:lnTo>
                    <a:pt x="137" y="302"/>
                  </a:lnTo>
                  <a:lnTo>
                    <a:pt x="101" y="397"/>
                  </a:lnTo>
                  <a:lnTo>
                    <a:pt x="22" y="449"/>
                  </a:lnTo>
                  <a:lnTo>
                    <a:pt x="0" y="341"/>
                  </a:lnTo>
                  <a:lnTo>
                    <a:pt x="59" y="181"/>
                  </a:lnTo>
                  <a:lnTo>
                    <a:pt x="8" y="154"/>
                  </a:lnTo>
                  <a:lnTo>
                    <a:pt x="69" y="102"/>
                  </a:lnTo>
                  <a:lnTo>
                    <a:pt x="79" y="128"/>
                  </a:lnTo>
                  <a:lnTo>
                    <a:pt x="113" y="153"/>
                  </a:lnTo>
                  <a:lnTo>
                    <a:pt x="154" y="125"/>
                  </a:lnTo>
                  <a:lnTo>
                    <a:pt x="116" y="64"/>
                  </a:lnTo>
                  <a:lnTo>
                    <a:pt x="124" y="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50" name="AutoShape 34"/>
            <p:cNvSpPr>
              <a:spLocks noChangeArrowheads="1"/>
            </p:cNvSpPr>
            <p:nvPr/>
          </p:nvSpPr>
          <p:spPr bwMode="auto">
            <a:xfrm>
              <a:off x="4579" y="2712"/>
              <a:ext cx="140" cy="378"/>
            </a:xfrm>
            <a:custGeom>
              <a:avLst/>
              <a:gdLst>
                <a:gd name="T0" fmla="*/ 114 w 140"/>
                <a:gd name="T1" fmla="*/ 0 h 378"/>
                <a:gd name="T2" fmla="*/ 77 w 140"/>
                <a:gd name="T3" fmla="*/ 97 h 378"/>
                <a:gd name="T4" fmla="*/ 18 w 140"/>
                <a:gd name="T5" fmla="*/ 132 h 378"/>
                <a:gd name="T6" fmla="*/ 31 w 140"/>
                <a:gd name="T7" fmla="*/ 232 h 378"/>
                <a:gd name="T8" fmla="*/ 0 w 140"/>
                <a:gd name="T9" fmla="*/ 287 h 378"/>
                <a:gd name="T10" fmla="*/ 3 w 140"/>
                <a:gd name="T11" fmla="*/ 377 h 378"/>
                <a:gd name="T12" fmla="*/ 93 w 140"/>
                <a:gd name="T13" fmla="*/ 338 h 378"/>
                <a:gd name="T14" fmla="*/ 139 w 140"/>
                <a:gd name="T15" fmla="*/ 149 h 378"/>
                <a:gd name="T16" fmla="*/ 114 w 140"/>
                <a:gd name="T17" fmla="*/ 0 h 378"/>
                <a:gd name="T18" fmla="*/ 0 w 140"/>
                <a:gd name="T19" fmla="*/ 0 h 378"/>
                <a:gd name="T20" fmla="*/ 140 w 140"/>
                <a:gd name="T21" fmla="*/ 378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T18" t="T19" r="T20" b="T21"/>
              <a:pathLst>
                <a:path w="140" h="378">
                  <a:moveTo>
                    <a:pt x="114" y="0"/>
                  </a:moveTo>
                  <a:lnTo>
                    <a:pt x="77" y="97"/>
                  </a:lnTo>
                  <a:lnTo>
                    <a:pt x="18" y="132"/>
                  </a:lnTo>
                  <a:lnTo>
                    <a:pt x="31" y="232"/>
                  </a:lnTo>
                  <a:lnTo>
                    <a:pt x="0" y="287"/>
                  </a:lnTo>
                  <a:lnTo>
                    <a:pt x="3" y="377"/>
                  </a:lnTo>
                  <a:lnTo>
                    <a:pt x="93" y="338"/>
                  </a:lnTo>
                  <a:lnTo>
                    <a:pt x="139" y="149"/>
                  </a:lnTo>
                  <a:lnTo>
                    <a:pt x="114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51" name="AutoShape 35"/>
            <p:cNvSpPr>
              <a:spLocks noChangeArrowheads="1"/>
            </p:cNvSpPr>
            <p:nvPr/>
          </p:nvSpPr>
          <p:spPr bwMode="auto">
            <a:xfrm>
              <a:off x="4102" y="2823"/>
              <a:ext cx="238" cy="241"/>
            </a:xfrm>
            <a:custGeom>
              <a:avLst/>
              <a:gdLst>
                <a:gd name="T0" fmla="*/ 0 w 238"/>
                <a:gd name="T1" fmla="*/ 111 h 241"/>
                <a:gd name="T2" fmla="*/ 137 w 238"/>
                <a:gd name="T3" fmla="*/ 0 h 241"/>
                <a:gd name="T4" fmla="*/ 237 w 238"/>
                <a:gd name="T5" fmla="*/ 51 h 241"/>
                <a:gd name="T6" fmla="*/ 179 w 238"/>
                <a:gd name="T7" fmla="*/ 211 h 241"/>
                <a:gd name="T8" fmla="*/ 93 w 238"/>
                <a:gd name="T9" fmla="*/ 240 h 241"/>
                <a:gd name="T10" fmla="*/ 0 w 238"/>
                <a:gd name="T11" fmla="*/ 111 h 241"/>
                <a:gd name="T12" fmla="*/ 0 w 238"/>
                <a:gd name="T13" fmla="*/ 0 h 241"/>
                <a:gd name="T14" fmla="*/ 238 w 238"/>
                <a:gd name="T15" fmla="*/ 241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238" h="241">
                  <a:moveTo>
                    <a:pt x="0" y="111"/>
                  </a:moveTo>
                  <a:lnTo>
                    <a:pt x="137" y="0"/>
                  </a:lnTo>
                  <a:lnTo>
                    <a:pt x="237" y="51"/>
                  </a:lnTo>
                  <a:lnTo>
                    <a:pt x="179" y="211"/>
                  </a:lnTo>
                  <a:lnTo>
                    <a:pt x="93" y="240"/>
                  </a:lnTo>
                  <a:lnTo>
                    <a:pt x="0" y="11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52" name="AutoShape 36"/>
            <p:cNvSpPr>
              <a:spLocks noChangeArrowheads="1"/>
            </p:cNvSpPr>
            <p:nvPr/>
          </p:nvSpPr>
          <p:spPr bwMode="auto">
            <a:xfrm>
              <a:off x="3981" y="2628"/>
              <a:ext cx="368" cy="308"/>
            </a:xfrm>
            <a:custGeom>
              <a:avLst/>
              <a:gdLst>
                <a:gd name="T0" fmla="*/ 165 w 368"/>
                <a:gd name="T1" fmla="*/ 1 h 308"/>
                <a:gd name="T2" fmla="*/ 315 w 368"/>
                <a:gd name="T3" fmla="*/ 0 h 308"/>
                <a:gd name="T4" fmla="*/ 344 w 368"/>
                <a:gd name="T5" fmla="*/ 59 h 308"/>
                <a:gd name="T6" fmla="*/ 344 w 368"/>
                <a:gd name="T7" fmla="*/ 120 h 308"/>
                <a:gd name="T8" fmla="*/ 367 w 368"/>
                <a:gd name="T9" fmla="*/ 166 h 308"/>
                <a:gd name="T10" fmla="*/ 307 w 368"/>
                <a:gd name="T11" fmla="*/ 219 h 308"/>
                <a:gd name="T12" fmla="*/ 258 w 368"/>
                <a:gd name="T13" fmla="*/ 196 h 308"/>
                <a:gd name="T14" fmla="*/ 120 w 368"/>
                <a:gd name="T15" fmla="*/ 307 h 308"/>
                <a:gd name="T16" fmla="*/ 44 w 368"/>
                <a:gd name="T17" fmla="*/ 270 h 308"/>
                <a:gd name="T18" fmla="*/ 0 w 368"/>
                <a:gd name="T19" fmla="*/ 181 h 308"/>
                <a:gd name="T20" fmla="*/ 71 w 368"/>
                <a:gd name="T21" fmla="*/ 145 h 308"/>
                <a:gd name="T22" fmla="*/ 41 w 368"/>
                <a:gd name="T23" fmla="*/ 92 h 308"/>
                <a:gd name="T24" fmla="*/ 199 w 368"/>
                <a:gd name="T25" fmla="*/ 127 h 308"/>
                <a:gd name="T26" fmla="*/ 222 w 368"/>
                <a:gd name="T27" fmla="*/ 110 h 308"/>
                <a:gd name="T28" fmla="*/ 165 w 368"/>
                <a:gd name="T29" fmla="*/ 64 h 308"/>
                <a:gd name="T30" fmla="*/ 165 w 368"/>
                <a:gd name="T31" fmla="*/ 1 h 308"/>
                <a:gd name="T32" fmla="*/ 0 w 368"/>
                <a:gd name="T33" fmla="*/ 0 h 308"/>
                <a:gd name="T34" fmla="*/ 368 w 368"/>
                <a:gd name="T35" fmla="*/ 308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T32" t="T33" r="T34" b="T35"/>
              <a:pathLst>
                <a:path w="368" h="308">
                  <a:moveTo>
                    <a:pt x="165" y="1"/>
                  </a:moveTo>
                  <a:lnTo>
                    <a:pt x="315" y="0"/>
                  </a:lnTo>
                  <a:lnTo>
                    <a:pt x="344" y="59"/>
                  </a:lnTo>
                  <a:lnTo>
                    <a:pt x="344" y="120"/>
                  </a:lnTo>
                  <a:lnTo>
                    <a:pt x="367" y="166"/>
                  </a:lnTo>
                  <a:lnTo>
                    <a:pt x="307" y="219"/>
                  </a:lnTo>
                  <a:lnTo>
                    <a:pt x="258" y="196"/>
                  </a:lnTo>
                  <a:lnTo>
                    <a:pt x="120" y="307"/>
                  </a:lnTo>
                  <a:lnTo>
                    <a:pt x="44" y="270"/>
                  </a:lnTo>
                  <a:lnTo>
                    <a:pt x="0" y="181"/>
                  </a:lnTo>
                  <a:lnTo>
                    <a:pt x="71" y="145"/>
                  </a:lnTo>
                  <a:lnTo>
                    <a:pt x="41" y="92"/>
                  </a:lnTo>
                  <a:lnTo>
                    <a:pt x="199" y="127"/>
                  </a:lnTo>
                  <a:lnTo>
                    <a:pt x="222" y="110"/>
                  </a:lnTo>
                  <a:lnTo>
                    <a:pt x="165" y="64"/>
                  </a:lnTo>
                  <a:lnTo>
                    <a:pt x="165" y="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53" name="AutoShape 37"/>
            <p:cNvSpPr>
              <a:spLocks noChangeArrowheads="1"/>
            </p:cNvSpPr>
            <p:nvPr/>
          </p:nvSpPr>
          <p:spPr bwMode="auto">
            <a:xfrm>
              <a:off x="4294" y="2626"/>
              <a:ext cx="140" cy="221"/>
            </a:xfrm>
            <a:custGeom>
              <a:avLst/>
              <a:gdLst>
                <a:gd name="T0" fmla="*/ 0 w 140"/>
                <a:gd name="T1" fmla="*/ 0 h 221"/>
                <a:gd name="T2" fmla="*/ 80 w 140"/>
                <a:gd name="T3" fmla="*/ 29 h 221"/>
                <a:gd name="T4" fmla="*/ 110 w 140"/>
                <a:gd name="T5" fmla="*/ 68 h 221"/>
                <a:gd name="T6" fmla="*/ 101 w 140"/>
                <a:gd name="T7" fmla="*/ 131 h 221"/>
                <a:gd name="T8" fmla="*/ 139 w 140"/>
                <a:gd name="T9" fmla="*/ 191 h 221"/>
                <a:gd name="T10" fmla="*/ 97 w 140"/>
                <a:gd name="T11" fmla="*/ 220 h 221"/>
                <a:gd name="T12" fmla="*/ 62 w 140"/>
                <a:gd name="T13" fmla="*/ 196 h 221"/>
                <a:gd name="T14" fmla="*/ 51 w 140"/>
                <a:gd name="T15" fmla="*/ 165 h 221"/>
                <a:gd name="T16" fmla="*/ 29 w 140"/>
                <a:gd name="T17" fmla="*/ 122 h 221"/>
                <a:gd name="T18" fmla="*/ 29 w 140"/>
                <a:gd name="T19" fmla="*/ 61 h 221"/>
                <a:gd name="T20" fmla="*/ 0 w 140"/>
                <a:gd name="T21" fmla="*/ 0 h 221"/>
                <a:gd name="T22" fmla="*/ 0 w 140"/>
                <a:gd name="T23" fmla="*/ 0 h 221"/>
                <a:gd name="T24" fmla="*/ 140 w 140"/>
                <a:gd name="T25" fmla="*/ 221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T22" t="T23" r="T24" b="T25"/>
              <a:pathLst>
                <a:path w="140" h="221">
                  <a:moveTo>
                    <a:pt x="0" y="0"/>
                  </a:moveTo>
                  <a:lnTo>
                    <a:pt x="80" y="29"/>
                  </a:lnTo>
                  <a:lnTo>
                    <a:pt x="110" y="68"/>
                  </a:lnTo>
                  <a:lnTo>
                    <a:pt x="101" y="131"/>
                  </a:lnTo>
                  <a:lnTo>
                    <a:pt x="139" y="191"/>
                  </a:lnTo>
                  <a:lnTo>
                    <a:pt x="97" y="220"/>
                  </a:lnTo>
                  <a:lnTo>
                    <a:pt x="62" y="196"/>
                  </a:lnTo>
                  <a:lnTo>
                    <a:pt x="51" y="165"/>
                  </a:lnTo>
                  <a:lnTo>
                    <a:pt x="29" y="122"/>
                  </a:lnTo>
                  <a:lnTo>
                    <a:pt x="29" y="61"/>
                  </a:lnTo>
                  <a:lnTo>
                    <a:pt x="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54" name="AutoShape 38"/>
            <p:cNvSpPr>
              <a:spLocks noChangeArrowheads="1"/>
            </p:cNvSpPr>
            <p:nvPr/>
          </p:nvSpPr>
          <p:spPr bwMode="auto">
            <a:xfrm>
              <a:off x="3662" y="2556"/>
              <a:ext cx="395" cy="343"/>
            </a:xfrm>
            <a:custGeom>
              <a:avLst/>
              <a:gdLst>
                <a:gd name="T0" fmla="*/ 0 w 395"/>
                <a:gd name="T1" fmla="*/ 26 h 343"/>
                <a:gd name="T2" fmla="*/ 127 w 395"/>
                <a:gd name="T3" fmla="*/ 0 h 343"/>
                <a:gd name="T4" fmla="*/ 129 w 395"/>
                <a:gd name="T5" fmla="*/ 48 h 343"/>
                <a:gd name="T6" fmla="*/ 196 w 395"/>
                <a:gd name="T7" fmla="*/ 51 h 343"/>
                <a:gd name="T8" fmla="*/ 237 w 395"/>
                <a:gd name="T9" fmla="*/ 16 h 343"/>
                <a:gd name="T10" fmla="*/ 284 w 395"/>
                <a:gd name="T11" fmla="*/ 17 h 343"/>
                <a:gd name="T12" fmla="*/ 294 w 395"/>
                <a:gd name="T13" fmla="*/ 150 h 343"/>
                <a:gd name="T14" fmla="*/ 363 w 395"/>
                <a:gd name="T15" fmla="*/ 164 h 343"/>
                <a:gd name="T16" fmla="*/ 394 w 395"/>
                <a:gd name="T17" fmla="*/ 218 h 343"/>
                <a:gd name="T18" fmla="*/ 323 w 395"/>
                <a:gd name="T19" fmla="*/ 252 h 343"/>
                <a:gd name="T20" fmla="*/ 365 w 395"/>
                <a:gd name="T21" fmla="*/ 342 h 343"/>
                <a:gd name="T22" fmla="*/ 7 w 395"/>
                <a:gd name="T23" fmla="*/ 342 h 343"/>
                <a:gd name="T24" fmla="*/ 76 w 395"/>
                <a:gd name="T25" fmla="*/ 212 h 343"/>
                <a:gd name="T26" fmla="*/ 34 w 395"/>
                <a:gd name="T27" fmla="*/ 150 h 343"/>
                <a:gd name="T28" fmla="*/ 41 w 395"/>
                <a:gd name="T29" fmla="*/ 97 h 343"/>
                <a:gd name="T30" fmla="*/ 0 w 395"/>
                <a:gd name="T31" fmla="*/ 26 h 343"/>
                <a:gd name="T32" fmla="*/ 0 w 395"/>
                <a:gd name="T33" fmla="*/ 0 h 343"/>
                <a:gd name="T34" fmla="*/ 395 w 395"/>
                <a:gd name="T3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T32" t="T33" r="T34" b="T35"/>
              <a:pathLst>
                <a:path w="395" h="343">
                  <a:moveTo>
                    <a:pt x="0" y="26"/>
                  </a:moveTo>
                  <a:lnTo>
                    <a:pt x="127" y="0"/>
                  </a:lnTo>
                  <a:lnTo>
                    <a:pt x="129" y="48"/>
                  </a:lnTo>
                  <a:lnTo>
                    <a:pt x="196" y="51"/>
                  </a:lnTo>
                  <a:lnTo>
                    <a:pt x="237" y="16"/>
                  </a:lnTo>
                  <a:lnTo>
                    <a:pt x="284" y="17"/>
                  </a:lnTo>
                  <a:lnTo>
                    <a:pt x="294" y="150"/>
                  </a:lnTo>
                  <a:lnTo>
                    <a:pt x="363" y="164"/>
                  </a:lnTo>
                  <a:lnTo>
                    <a:pt x="394" y="218"/>
                  </a:lnTo>
                  <a:lnTo>
                    <a:pt x="323" y="252"/>
                  </a:lnTo>
                  <a:lnTo>
                    <a:pt x="365" y="342"/>
                  </a:lnTo>
                  <a:lnTo>
                    <a:pt x="7" y="342"/>
                  </a:lnTo>
                  <a:lnTo>
                    <a:pt x="76" y="212"/>
                  </a:lnTo>
                  <a:lnTo>
                    <a:pt x="34" y="150"/>
                  </a:lnTo>
                  <a:lnTo>
                    <a:pt x="41" y="97"/>
                  </a:lnTo>
                  <a:lnTo>
                    <a:pt x="0" y="26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55" name="AutoShape 39"/>
            <p:cNvSpPr>
              <a:spLocks noChangeArrowheads="1"/>
            </p:cNvSpPr>
            <p:nvPr/>
          </p:nvSpPr>
          <p:spPr bwMode="auto">
            <a:xfrm>
              <a:off x="3669" y="2896"/>
              <a:ext cx="439" cy="319"/>
            </a:xfrm>
            <a:custGeom>
              <a:avLst/>
              <a:gdLst>
                <a:gd name="T0" fmla="*/ 0 w 439"/>
                <a:gd name="T1" fmla="*/ 0 h 319"/>
                <a:gd name="T2" fmla="*/ 354 w 439"/>
                <a:gd name="T3" fmla="*/ 0 h 319"/>
                <a:gd name="T4" fmla="*/ 438 w 439"/>
                <a:gd name="T5" fmla="*/ 39 h 319"/>
                <a:gd name="T6" fmla="*/ 323 w 439"/>
                <a:gd name="T7" fmla="*/ 47 h 319"/>
                <a:gd name="T8" fmla="*/ 307 w 439"/>
                <a:gd name="T9" fmla="*/ 130 h 319"/>
                <a:gd name="T10" fmla="*/ 266 w 439"/>
                <a:gd name="T11" fmla="*/ 130 h 319"/>
                <a:gd name="T12" fmla="*/ 265 w 439"/>
                <a:gd name="T13" fmla="*/ 318 h 319"/>
                <a:gd name="T14" fmla="*/ 132 w 439"/>
                <a:gd name="T15" fmla="*/ 307 h 319"/>
                <a:gd name="T16" fmla="*/ 84 w 439"/>
                <a:gd name="T17" fmla="*/ 176 h 319"/>
                <a:gd name="T18" fmla="*/ 0 w 439"/>
                <a:gd name="T19" fmla="*/ 0 h 319"/>
                <a:gd name="T20" fmla="*/ 0 w 439"/>
                <a:gd name="T21" fmla="*/ 0 h 319"/>
                <a:gd name="T22" fmla="*/ 439 w 439"/>
                <a:gd name="T23" fmla="*/ 319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439" h="319">
                  <a:moveTo>
                    <a:pt x="0" y="0"/>
                  </a:moveTo>
                  <a:lnTo>
                    <a:pt x="354" y="0"/>
                  </a:lnTo>
                  <a:lnTo>
                    <a:pt x="438" y="39"/>
                  </a:lnTo>
                  <a:lnTo>
                    <a:pt x="323" y="47"/>
                  </a:lnTo>
                  <a:lnTo>
                    <a:pt x="307" y="130"/>
                  </a:lnTo>
                  <a:lnTo>
                    <a:pt x="266" y="130"/>
                  </a:lnTo>
                  <a:lnTo>
                    <a:pt x="265" y="318"/>
                  </a:lnTo>
                  <a:lnTo>
                    <a:pt x="132" y="307"/>
                  </a:lnTo>
                  <a:lnTo>
                    <a:pt x="84" y="176"/>
                  </a:lnTo>
                  <a:lnTo>
                    <a:pt x="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56" name="AutoShape 40"/>
            <p:cNvSpPr>
              <a:spLocks noChangeArrowheads="1"/>
            </p:cNvSpPr>
            <p:nvPr/>
          </p:nvSpPr>
          <p:spPr bwMode="auto">
            <a:xfrm>
              <a:off x="3932" y="2934"/>
              <a:ext cx="263" cy="248"/>
            </a:xfrm>
            <a:custGeom>
              <a:avLst/>
              <a:gdLst>
                <a:gd name="T0" fmla="*/ 59 w 263"/>
                <a:gd name="T1" fmla="*/ 7 h 248"/>
                <a:gd name="T2" fmla="*/ 170 w 263"/>
                <a:gd name="T3" fmla="*/ 0 h 248"/>
                <a:gd name="T4" fmla="*/ 262 w 263"/>
                <a:gd name="T5" fmla="*/ 128 h 248"/>
                <a:gd name="T6" fmla="*/ 134 w 263"/>
                <a:gd name="T7" fmla="*/ 213 h 248"/>
                <a:gd name="T8" fmla="*/ 95 w 263"/>
                <a:gd name="T9" fmla="*/ 198 h 248"/>
                <a:gd name="T10" fmla="*/ 44 w 263"/>
                <a:gd name="T11" fmla="*/ 247 h 248"/>
                <a:gd name="T12" fmla="*/ 0 w 263"/>
                <a:gd name="T13" fmla="*/ 185 h 248"/>
                <a:gd name="T14" fmla="*/ 0 w 263"/>
                <a:gd name="T15" fmla="*/ 92 h 248"/>
                <a:gd name="T16" fmla="*/ 42 w 263"/>
                <a:gd name="T17" fmla="*/ 91 h 248"/>
                <a:gd name="T18" fmla="*/ 59 w 263"/>
                <a:gd name="T19" fmla="*/ 7 h 248"/>
                <a:gd name="T20" fmla="*/ 0 w 263"/>
                <a:gd name="T21" fmla="*/ 0 h 248"/>
                <a:gd name="T22" fmla="*/ 263 w 263"/>
                <a:gd name="T23" fmla="*/ 248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63" h="248">
                  <a:moveTo>
                    <a:pt x="59" y="7"/>
                  </a:moveTo>
                  <a:lnTo>
                    <a:pt x="170" y="0"/>
                  </a:lnTo>
                  <a:lnTo>
                    <a:pt x="262" y="128"/>
                  </a:lnTo>
                  <a:lnTo>
                    <a:pt x="134" y="213"/>
                  </a:lnTo>
                  <a:lnTo>
                    <a:pt x="95" y="198"/>
                  </a:lnTo>
                  <a:lnTo>
                    <a:pt x="44" y="247"/>
                  </a:lnTo>
                  <a:lnTo>
                    <a:pt x="0" y="185"/>
                  </a:lnTo>
                  <a:lnTo>
                    <a:pt x="0" y="92"/>
                  </a:lnTo>
                  <a:lnTo>
                    <a:pt x="42" y="91"/>
                  </a:lnTo>
                  <a:lnTo>
                    <a:pt x="59" y="7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57" name="AutoShape 41"/>
            <p:cNvSpPr>
              <a:spLocks noChangeArrowheads="1"/>
            </p:cNvSpPr>
            <p:nvPr/>
          </p:nvSpPr>
          <p:spPr bwMode="auto">
            <a:xfrm>
              <a:off x="3800" y="3033"/>
              <a:ext cx="502" cy="357"/>
            </a:xfrm>
            <a:custGeom>
              <a:avLst/>
              <a:gdLst>
                <a:gd name="T0" fmla="*/ 0 w 502"/>
                <a:gd name="T1" fmla="*/ 170 h 357"/>
                <a:gd name="T2" fmla="*/ 132 w 502"/>
                <a:gd name="T3" fmla="*/ 178 h 357"/>
                <a:gd name="T4" fmla="*/ 133 w 502"/>
                <a:gd name="T5" fmla="*/ 87 h 357"/>
                <a:gd name="T6" fmla="*/ 178 w 502"/>
                <a:gd name="T7" fmla="*/ 145 h 357"/>
                <a:gd name="T8" fmla="*/ 227 w 502"/>
                <a:gd name="T9" fmla="*/ 97 h 357"/>
                <a:gd name="T10" fmla="*/ 264 w 502"/>
                <a:gd name="T11" fmla="*/ 111 h 357"/>
                <a:gd name="T12" fmla="*/ 393 w 502"/>
                <a:gd name="T13" fmla="*/ 28 h 357"/>
                <a:gd name="T14" fmla="*/ 479 w 502"/>
                <a:gd name="T15" fmla="*/ 0 h 357"/>
                <a:gd name="T16" fmla="*/ 501 w 502"/>
                <a:gd name="T17" fmla="*/ 105 h 357"/>
                <a:gd name="T18" fmla="*/ 481 w 502"/>
                <a:gd name="T19" fmla="*/ 176 h 357"/>
                <a:gd name="T20" fmla="*/ 402 w 502"/>
                <a:gd name="T21" fmla="*/ 262 h 357"/>
                <a:gd name="T22" fmla="*/ 214 w 502"/>
                <a:gd name="T23" fmla="*/ 344 h 357"/>
                <a:gd name="T24" fmla="*/ 107 w 502"/>
                <a:gd name="T25" fmla="*/ 356 h 357"/>
                <a:gd name="T26" fmla="*/ 0 w 502"/>
                <a:gd name="T27" fmla="*/ 170 h 357"/>
                <a:gd name="T28" fmla="*/ 0 w 502"/>
                <a:gd name="T29" fmla="*/ 0 h 357"/>
                <a:gd name="T30" fmla="*/ 502 w 502"/>
                <a:gd name="T31" fmla="*/ 357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T28" t="T29" r="T30" b="T31"/>
              <a:pathLst>
                <a:path w="502" h="357">
                  <a:moveTo>
                    <a:pt x="0" y="170"/>
                  </a:moveTo>
                  <a:lnTo>
                    <a:pt x="132" y="178"/>
                  </a:lnTo>
                  <a:lnTo>
                    <a:pt x="133" y="87"/>
                  </a:lnTo>
                  <a:lnTo>
                    <a:pt x="178" y="145"/>
                  </a:lnTo>
                  <a:lnTo>
                    <a:pt x="227" y="97"/>
                  </a:lnTo>
                  <a:lnTo>
                    <a:pt x="264" y="111"/>
                  </a:lnTo>
                  <a:lnTo>
                    <a:pt x="393" y="28"/>
                  </a:lnTo>
                  <a:lnTo>
                    <a:pt x="479" y="0"/>
                  </a:lnTo>
                  <a:lnTo>
                    <a:pt x="501" y="105"/>
                  </a:lnTo>
                  <a:lnTo>
                    <a:pt x="481" y="176"/>
                  </a:lnTo>
                  <a:lnTo>
                    <a:pt x="402" y="262"/>
                  </a:lnTo>
                  <a:lnTo>
                    <a:pt x="214" y="344"/>
                  </a:lnTo>
                  <a:lnTo>
                    <a:pt x="107" y="356"/>
                  </a:lnTo>
                  <a:lnTo>
                    <a:pt x="0" y="17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58" name="AutoShape 42"/>
            <p:cNvSpPr>
              <a:spLocks noChangeArrowheads="1"/>
            </p:cNvSpPr>
            <p:nvPr/>
          </p:nvSpPr>
          <p:spPr bwMode="auto">
            <a:xfrm>
              <a:off x="2829" y="2026"/>
              <a:ext cx="72" cy="16"/>
            </a:xfrm>
            <a:custGeom>
              <a:avLst/>
              <a:gdLst>
                <a:gd name="T0" fmla="*/ 0 w 72"/>
                <a:gd name="T1" fmla="*/ 15 h 16"/>
                <a:gd name="T2" fmla="*/ 60 w 72"/>
                <a:gd name="T3" fmla="*/ 15 h 16"/>
                <a:gd name="T4" fmla="*/ 71 w 72"/>
                <a:gd name="T5" fmla="*/ 5 h 16"/>
                <a:gd name="T6" fmla="*/ 5 w 72"/>
                <a:gd name="T7" fmla="*/ 0 h 16"/>
                <a:gd name="T8" fmla="*/ 0 w 72"/>
                <a:gd name="T9" fmla="*/ 15 h 16"/>
                <a:gd name="T10" fmla="*/ 0 w 72"/>
                <a:gd name="T11" fmla="*/ 0 h 16"/>
                <a:gd name="T12" fmla="*/ 72 w 72"/>
                <a:gd name="T13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72" h="16">
                  <a:moveTo>
                    <a:pt x="0" y="15"/>
                  </a:moveTo>
                  <a:lnTo>
                    <a:pt x="60" y="15"/>
                  </a:lnTo>
                  <a:lnTo>
                    <a:pt x="71" y="5"/>
                  </a:lnTo>
                  <a:lnTo>
                    <a:pt x="5" y="0"/>
                  </a:lnTo>
                  <a:lnTo>
                    <a:pt x="0" y="15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59" name="AutoShape 43"/>
            <p:cNvSpPr>
              <a:spLocks noChangeArrowheads="1"/>
            </p:cNvSpPr>
            <p:nvPr/>
          </p:nvSpPr>
          <p:spPr bwMode="auto">
            <a:xfrm>
              <a:off x="3337" y="2120"/>
              <a:ext cx="70" cy="151"/>
            </a:xfrm>
            <a:custGeom>
              <a:avLst/>
              <a:gdLst>
                <a:gd name="T0" fmla="*/ 31 w 70"/>
                <a:gd name="T1" fmla="*/ 0 h 151"/>
                <a:gd name="T2" fmla="*/ 0 w 70"/>
                <a:gd name="T3" fmla="*/ 7 h 151"/>
                <a:gd name="T4" fmla="*/ 20 w 70"/>
                <a:gd name="T5" fmla="*/ 150 h 151"/>
                <a:gd name="T6" fmla="*/ 69 w 70"/>
                <a:gd name="T7" fmla="*/ 150 h 151"/>
                <a:gd name="T8" fmla="*/ 46 w 70"/>
                <a:gd name="T9" fmla="*/ 35 h 151"/>
                <a:gd name="T10" fmla="*/ 31 w 70"/>
                <a:gd name="T11" fmla="*/ 0 h 151"/>
                <a:gd name="T12" fmla="*/ 0 w 70"/>
                <a:gd name="T13" fmla="*/ 0 h 151"/>
                <a:gd name="T14" fmla="*/ 70 w 70"/>
                <a:gd name="T15" fmla="*/ 15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70" h="151">
                  <a:moveTo>
                    <a:pt x="31" y="0"/>
                  </a:moveTo>
                  <a:lnTo>
                    <a:pt x="0" y="7"/>
                  </a:lnTo>
                  <a:lnTo>
                    <a:pt x="20" y="150"/>
                  </a:lnTo>
                  <a:lnTo>
                    <a:pt x="69" y="150"/>
                  </a:lnTo>
                  <a:lnTo>
                    <a:pt x="46" y="35"/>
                  </a:lnTo>
                  <a:lnTo>
                    <a:pt x="31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60" name="AutoShape 44"/>
            <p:cNvSpPr>
              <a:spLocks noChangeArrowheads="1"/>
            </p:cNvSpPr>
            <p:nvPr/>
          </p:nvSpPr>
          <p:spPr bwMode="auto">
            <a:xfrm>
              <a:off x="3368" y="2073"/>
              <a:ext cx="80" cy="198"/>
            </a:xfrm>
            <a:custGeom>
              <a:avLst/>
              <a:gdLst>
                <a:gd name="T0" fmla="*/ 73 w 80"/>
                <a:gd name="T1" fmla="*/ 0 h 198"/>
                <a:gd name="T2" fmla="*/ 27 w 80"/>
                <a:gd name="T3" fmla="*/ 33 h 198"/>
                <a:gd name="T4" fmla="*/ 0 w 80"/>
                <a:gd name="T5" fmla="*/ 48 h 198"/>
                <a:gd name="T6" fmla="*/ 15 w 80"/>
                <a:gd name="T7" fmla="*/ 83 h 198"/>
                <a:gd name="T8" fmla="*/ 38 w 80"/>
                <a:gd name="T9" fmla="*/ 197 h 198"/>
                <a:gd name="T10" fmla="*/ 79 w 80"/>
                <a:gd name="T11" fmla="*/ 197 h 198"/>
                <a:gd name="T12" fmla="*/ 73 w 80"/>
                <a:gd name="T13" fmla="*/ 0 h 198"/>
                <a:gd name="T14" fmla="*/ 0 w 80"/>
                <a:gd name="T15" fmla="*/ 0 h 198"/>
                <a:gd name="T16" fmla="*/ 80 w 80"/>
                <a:gd name="T17" fmla="*/ 198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80" h="198">
                  <a:moveTo>
                    <a:pt x="73" y="0"/>
                  </a:moveTo>
                  <a:lnTo>
                    <a:pt x="27" y="33"/>
                  </a:lnTo>
                  <a:lnTo>
                    <a:pt x="0" y="48"/>
                  </a:lnTo>
                  <a:lnTo>
                    <a:pt x="15" y="83"/>
                  </a:lnTo>
                  <a:lnTo>
                    <a:pt x="38" y="197"/>
                  </a:lnTo>
                  <a:lnTo>
                    <a:pt x="79" y="197"/>
                  </a:lnTo>
                  <a:lnTo>
                    <a:pt x="73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61" name="AutoShape 45"/>
            <p:cNvSpPr>
              <a:spLocks noChangeArrowheads="1"/>
            </p:cNvSpPr>
            <p:nvPr/>
          </p:nvSpPr>
          <p:spPr bwMode="auto">
            <a:xfrm>
              <a:off x="3602" y="2333"/>
              <a:ext cx="47" cy="35"/>
            </a:xfrm>
            <a:custGeom>
              <a:avLst/>
              <a:gdLst>
                <a:gd name="T0" fmla="*/ 4 w 47"/>
                <a:gd name="T1" fmla="*/ 4 h 35"/>
                <a:gd name="T2" fmla="*/ 46 w 47"/>
                <a:gd name="T3" fmla="*/ 0 h 35"/>
                <a:gd name="T4" fmla="*/ 46 w 47"/>
                <a:gd name="T5" fmla="*/ 31 h 35"/>
                <a:gd name="T6" fmla="*/ 0 w 47"/>
                <a:gd name="T7" fmla="*/ 34 h 35"/>
                <a:gd name="T8" fmla="*/ 4 w 47"/>
                <a:gd name="T9" fmla="*/ 4 h 35"/>
                <a:gd name="T10" fmla="*/ 0 w 47"/>
                <a:gd name="T11" fmla="*/ 0 h 35"/>
                <a:gd name="T12" fmla="*/ 47 w 47"/>
                <a:gd name="T13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47" h="35">
                  <a:moveTo>
                    <a:pt x="4" y="4"/>
                  </a:moveTo>
                  <a:lnTo>
                    <a:pt x="46" y="0"/>
                  </a:lnTo>
                  <a:lnTo>
                    <a:pt x="46" y="31"/>
                  </a:lnTo>
                  <a:lnTo>
                    <a:pt x="0" y="34"/>
                  </a:lnTo>
                  <a:lnTo>
                    <a:pt x="4" y="4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62" name="AutoShape 46"/>
            <p:cNvSpPr>
              <a:spLocks noChangeArrowheads="1"/>
            </p:cNvSpPr>
            <p:nvPr/>
          </p:nvSpPr>
          <p:spPr bwMode="auto">
            <a:xfrm>
              <a:off x="4221" y="2309"/>
              <a:ext cx="178" cy="137"/>
            </a:xfrm>
            <a:custGeom>
              <a:avLst/>
              <a:gdLst>
                <a:gd name="T0" fmla="*/ 43 w 178"/>
                <a:gd name="T1" fmla="*/ 1 h 137"/>
                <a:gd name="T2" fmla="*/ 154 w 178"/>
                <a:gd name="T3" fmla="*/ 0 h 137"/>
                <a:gd name="T4" fmla="*/ 177 w 178"/>
                <a:gd name="T5" fmla="*/ 36 h 137"/>
                <a:gd name="T6" fmla="*/ 153 w 178"/>
                <a:gd name="T7" fmla="*/ 107 h 137"/>
                <a:gd name="T8" fmla="*/ 21 w 178"/>
                <a:gd name="T9" fmla="*/ 136 h 137"/>
                <a:gd name="T10" fmla="*/ 0 w 178"/>
                <a:gd name="T11" fmla="*/ 111 h 137"/>
                <a:gd name="T12" fmla="*/ 62 w 178"/>
                <a:gd name="T13" fmla="*/ 55 h 137"/>
                <a:gd name="T14" fmla="*/ 43 w 178"/>
                <a:gd name="T15" fmla="*/ 1 h 137"/>
                <a:gd name="T16" fmla="*/ 0 w 178"/>
                <a:gd name="T17" fmla="*/ 0 h 137"/>
                <a:gd name="T18" fmla="*/ 178 w 178"/>
                <a:gd name="T19" fmla="*/ 13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178" h="137">
                  <a:moveTo>
                    <a:pt x="43" y="1"/>
                  </a:moveTo>
                  <a:lnTo>
                    <a:pt x="154" y="0"/>
                  </a:lnTo>
                  <a:lnTo>
                    <a:pt x="177" y="36"/>
                  </a:lnTo>
                  <a:lnTo>
                    <a:pt x="153" y="107"/>
                  </a:lnTo>
                  <a:lnTo>
                    <a:pt x="21" y="136"/>
                  </a:lnTo>
                  <a:lnTo>
                    <a:pt x="0" y="111"/>
                  </a:lnTo>
                  <a:lnTo>
                    <a:pt x="62" y="55"/>
                  </a:lnTo>
                  <a:lnTo>
                    <a:pt x="43" y="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63" name="AutoShape 47"/>
            <p:cNvSpPr>
              <a:spLocks noChangeArrowheads="1"/>
            </p:cNvSpPr>
            <p:nvPr/>
          </p:nvSpPr>
          <p:spPr bwMode="auto">
            <a:xfrm>
              <a:off x="4243" y="2436"/>
              <a:ext cx="66" cy="38"/>
            </a:xfrm>
            <a:custGeom>
              <a:avLst/>
              <a:gdLst>
                <a:gd name="T0" fmla="*/ 0 w 66"/>
                <a:gd name="T1" fmla="*/ 10 h 38"/>
                <a:gd name="T2" fmla="*/ 44 w 66"/>
                <a:gd name="T3" fmla="*/ 0 h 38"/>
                <a:gd name="T4" fmla="*/ 65 w 66"/>
                <a:gd name="T5" fmla="*/ 34 h 38"/>
                <a:gd name="T6" fmla="*/ 40 w 66"/>
                <a:gd name="T7" fmla="*/ 29 h 38"/>
                <a:gd name="T8" fmla="*/ 18 w 66"/>
                <a:gd name="T9" fmla="*/ 37 h 38"/>
                <a:gd name="T10" fmla="*/ 0 w 66"/>
                <a:gd name="T11" fmla="*/ 10 h 38"/>
                <a:gd name="T12" fmla="*/ 0 w 66"/>
                <a:gd name="T13" fmla="*/ 0 h 38"/>
                <a:gd name="T14" fmla="*/ 66 w 66"/>
                <a:gd name="T15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66" h="38">
                  <a:moveTo>
                    <a:pt x="0" y="10"/>
                  </a:moveTo>
                  <a:lnTo>
                    <a:pt x="44" y="0"/>
                  </a:lnTo>
                  <a:lnTo>
                    <a:pt x="65" y="34"/>
                  </a:lnTo>
                  <a:lnTo>
                    <a:pt x="40" y="29"/>
                  </a:lnTo>
                  <a:lnTo>
                    <a:pt x="18" y="37"/>
                  </a:lnTo>
                  <a:lnTo>
                    <a:pt x="0" y="1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64" name="AutoShape 48"/>
            <p:cNvSpPr>
              <a:spLocks noChangeArrowheads="1"/>
            </p:cNvSpPr>
            <p:nvPr/>
          </p:nvSpPr>
          <p:spPr bwMode="auto">
            <a:xfrm>
              <a:off x="4255" y="2466"/>
              <a:ext cx="54" cy="67"/>
            </a:xfrm>
            <a:custGeom>
              <a:avLst/>
              <a:gdLst>
                <a:gd name="T0" fmla="*/ 53 w 54"/>
                <a:gd name="T1" fmla="*/ 4 h 67"/>
                <a:gd name="T2" fmla="*/ 28 w 54"/>
                <a:gd name="T3" fmla="*/ 0 h 67"/>
                <a:gd name="T4" fmla="*/ 6 w 54"/>
                <a:gd name="T5" fmla="*/ 7 h 67"/>
                <a:gd name="T6" fmla="*/ 4 w 54"/>
                <a:gd name="T7" fmla="*/ 39 h 67"/>
                <a:gd name="T8" fmla="*/ 0 w 54"/>
                <a:gd name="T9" fmla="*/ 66 h 67"/>
                <a:gd name="T10" fmla="*/ 33 w 54"/>
                <a:gd name="T11" fmla="*/ 48 h 67"/>
                <a:gd name="T12" fmla="*/ 47 w 54"/>
                <a:gd name="T13" fmla="*/ 37 h 67"/>
                <a:gd name="T14" fmla="*/ 53 w 54"/>
                <a:gd name="T15" fmla="*/ 4 h 67"/>
                <a:gd name="T16" fmla="*/ 0 w 54"/>
                <a:gd name="T17" fmla="*/ 0 h 67"/>
                <a:gd name="T18" fmla="*/ 54 w 54"/>
                <a:gd name="T19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54" h="67">
                  <a:moveTo>
                    <a:pt x="53" y="4"/>
                  </a:moveTo>
                  <a:lnTo>
                    <a:pt x="28" y="0"/>
                  </a:lnTo>
                  <a:lnTo>
                    <a:pt x="6" y="7"/>
                  </a:lnTo>
                  <a:lnTo>
                    <a:pt x="4" y="39"/>
                  </a:lnTo>
                  <a:lnTo>
                    <a:pt x="0" y="66"/>
                  </a:lnTo>
                  <a:lnTo>
                    <a:pt x="33" y="48"/>
                  </a:lnTo>
                  <a:lnTo>
                    <a:pt x="47" y="37"/>
                  </a:lnTo>
                  <a:lnTo>
                    <a:pt x="53" y="4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65" name="AutoShape 49"/>
            <p:cNvSpPr>
              <a:spLocks noChangeArrowheads="1"/>
            </p:cNvSpPr>
            <p:nvPr/>
          </p:nvSpPr>
          <p:spPr bwMode="auto">
            <a:xfrm>
              <a:off x="4086" y="3222"/>
              <a:ext cx="67" cy="57"/>
            </a:xfrm>
            <a:custGeom>
              <a:avLst/>
              <a:gdLst>
                <a:gd name="T0" fmla="*/ 50 w 67"/>
                <a:gd name="T1" fmla="*/ 0 h 57"/>
                <a:gd name="T2" fmla="*/ 13 w 67"/>
                <a:gd name="T3" fmla="*/ 18 h 57"/>
                <a:gd name="T4" fmla="*/ 0 w 67"/>
                <a:gd name="T5" fmla="*/ 53 h 57"/>
                <a:gd name="T6" fmla="*/ 26 w 67"/>
                <a:gd name="T7" fmla="*/ 56 h 57"/>
                <a:gd name="T8" fmla="*/ 58 w 67"/>
                <a:gd name="T9" fmla="*/ 39 h 57"/>
                <a:gd name="T10" fmla="*/ 66 w 67"/>
                <a:gd name="T11" fmla="*/ 20 h 57"/>
                <a:gd name="T12" fmla="*/ 50 w 67"/>
                <a:gd name="T13" fmla="*/ 0 h 57"/>
                <a:gd name="T14" fmla="*/ 0 w 67"/>
                <a:gd name="T15" fmla="*/ 0 h 57"/>
                <a:gd name="T16" fmla="*/ 67 w 67"/>
                <a:gd name="T17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67" h="57">
                  <a:moveTo>
                    <a:pt x="50" y="0"/>
                  </a:moveTo>
                  <a:lnTo>
                    <a:pt x="13" y="18"/>
                  </a:lnTo>
                  <a:lnTo>
                    <a:pt x="0" y="53"/>
                  </a:lnTo>
                  <a:lnTo>
                    <a:pt x="26" y="56"/>
                  </a:lnTo>
                  <a:lnTo>
                    <a:pt x="58" y="39"/>
                  </a:lnTo>
                  <a:lnTo>
                    <a:pt x="66" y="20"/>
                  </a:lnTo>
                  <a:lnTo>
                    <a:pt x="5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66" name="AutoShape 50"/>
            <p:cNvSpPr>
              <a:spLocks noChangeArrowheads="1"/>
            </p:cNvSpPr>
            <p:nvPr/>
          </p:nvSpPr>
          <p:spPr bwMode="auto">
            <a:xfrm>
              <a:off x="4252" y="3100"/>
              <a:ext cx="48" cy="53"/>
            </a:xfrm>
            <a:custGeom>
              <a:avLst/>
              <a:gdLst>
                <a:gd name="T0" fmla="*/ 40 w 48"/>
                <a:gd name="T1" fmla="*/ 1 h 53"/>
                <a:gd name="T2" fmla="*/ 21 w 48"/>
                <a:gd name="T3" fmla="*/ 0 h 53"/>
                <a:gd name="T4" fmla="*/ 8 w 48"/>
                <a:gd name="T5" fmla="*/ 7 h 53"/>
                <a:gd name="T6" fmla="*/ 0 w 48"/>
                <a:gd name="T7" fmla="*/ 25 h 53"/>
                <a:gd name="T8" fmla="*/ 12 w 48"/>
                <a:gd name="T9" fmla="*/ 52 h 53"/>
                <a:gd name="T10" fmla="*/ 21 w 48"/>
                <a:gd name="T11" fmla="*/ 52 h 53"/>
                <a:gd name="T12" fmla="*/ 47 w 48"/>
                <a:gd name="T13" fmla="*/ 36 h 53"/>
                <a:gd name="T14" fmla="*/ 40 w 48"/>
                <a:gd name="T15" fmla="*/ 1 h 53"/>
                <a:gd name="T16" fmla="*/ 0 w 48"/>
                <a:gd name="T17" fmla="*/ 0 h 53"/>
                <a:gd name="T18" fmla="*/ 48 w 48"/>
                <a:gd name="T19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48" h="53">
                  <a:moveTo>
                    <a:pt x="40" y="1"/>
                  </a:moveTo>
                  <a:lnTo>
                    <a:pt x="21" y="0"/>
                  </a:lnTo>
                  <a:lnTo>
                    <a:pt x="8" y="7"/>
                  </a:lnTo>
                  <a:lnTo>
                    <a:pt x="0" y="25"/>
                  </a:lnTo>
                  <a:lnTo>
                    <a:pt x="12" y="52"/>
                  </a:lnTo>
                  <a:lnTo>
                    <a:pt x="21" y="52"/>
                  </a:lnTo>
                  <a:lnTo>
                    <a:pt x="47" y="36"/>
                  </a:lnTo>
                  <a:lnTo>
                    <a:pt x="40" y="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67" name="AutoShape 51"/>
            <p:cNvSpPr>
              <a:spLocks noChangeArrowheads="1"/>
            </p:cNvSpPr>
            <p:nvPr/>
          </p:nvSpPr>
          <p:spPr bwMode="auto">
            <a:xfrm>
              <a:off x="4585" y="2057"/>
              <a:ext cx="47" cy="67"/>
            </a:xfrm>
            <a:custGeom>
              <a:avLst/>
              <a:gdLst>
                <a:gd name="T0" fmla="*/ 45 w 47"/>
                <a:gd name="T1" fmla="*/ 0 h 67"/>
                <a:gd name="T2" fmla="*/ 0 w 47"/>
                <a:gd name="T3" fmla="*/ 23 h 67"/>
                <a:gd name="T4" fmla="*/ 6 w 47"/>
                <a:gd name="T5" fmla="*/ 66 h 67"/>
                <a:gd name="T6" fmla="*/ 44 w 47"/>
                <a:gd name="T7" fmla="*/ 66 h 67"/>
                <a:gd name="T8" fmla="*/ 46 w 47"/>
                <a:gd name="T9" fmla="*/ 59 h 67"/>
                <a:gd name="T10" fmla="*/ 30 w 47"/>
                <a:gd name="T11" fmla="*/ 47 h 67"/>
                <a:gd name="T12" fmla="*/ 45 w 47"/>
                <a:gd name="T13" fmla="*/ 0 h 67"/>
                <a:gd name="T14" fmla="*/ 0 w 47"/>
                <a:gd name="T15" fmla="*/ 0 h 67"/>
                <a:gd name="T16" fmla="*/ 47 w 47"/>
                <a:gd name="T17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47" h="67">
                  <a:moveTo>
                    <a:pt x="45" y="0"/>
                  </a:moveTo>
                  <a:lnTo>
                    <a:pt x="0" y="23"/>
                  </a:lnTo>
                  <a:lnTo>
                    <a:pt x="6" y="66"/>
                  </a:lnTo>
                  <a:lnTo>
                    <a:pt x="44" y="66"/>
                  </a:lnTo>
                  <a:lnTo>
                    <a:pt x="46" y="59"/>
                  </a:lnTo>
                  <a:lnTo>
                    <a:pt x="30" y="47"/>
                  </a:lnTo>
                  <a:lnTo>
                    <a:pt x="45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pic>
        <p:nvPicPr>
          <p:cNvPr id="9268" name="Picture 5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93963" y="2425700"/>
            <a:ext cx="441325" cy="9731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9269" name="Picture 5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03938" y="2435225"/>
            <a:ext cx="441325" cy="9731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9270" name="Rectangle 54"/>
          <p:cNvSpPr>
            <a:spLocks noChangeArrowheads="1"/>
          </p:cNvSpPr>
          <p:nvPr/>
        </p:nvSpPr>
        <p:spPr bwMode="auto">
          <a:xfrm>
            <a:off x="80963" y="2470150"/>
            <a:ext cx="1411287" cy="698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BIÓLOGO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 brasileiro</a:t>
            </a:r>
          </a:p>
        </p:txBody>
      </p:sp>
      <p:sp>
        <p:nvSpPr>
          <p:cNvPr id="9271" name="Rectangle 55"/>
          <p:cNvSpPr>
            <a:spLocks noChangeArrowheads="1"/>
          </p:cNvSpPr>
          <p:nvPr/>
        </p:nvSpPr>
        <p:spPr bwMode="auto">
          <a:xfrm>
            <a:off x="7507288" y="2498725"/>
            <a:ext cx="1411287" cy="698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BIÓLOGO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 senegalês</a:t>
            </a:r>
          </a:p>
        </p:txBody>
      </p:sp>
      <p:graphicFrame>
        <p:nvGraphicFramePr>
          <p:cNvPr id="9272" name="Object 56"/>
          <p:cNvGraphicFramePr>
            <a:graphicFrameLocks noChangeAspect="1"/>
          </p:cNvGraphicFramePr>
          <p:nvPr/>
        </p:nvGraphicFramePr>
        <p:xfrm>
          <a:off x="3344863" y="3087688"/>
          <a:ext cx="2301875" cy="66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73" r:id="rId5" imgW="2311200" imgH="25200" progId="">
                  <p:embed/>
                </p:oleObj>
              </mc:Choice>
              <mc:Fallback>
                <p:oleObj r:id="rId5" imgW="2311200" imgH="25200" progId="">
                  <p:embed/>
                  <p:pic>
                    <p:nvPicPr>
                      <p:cNvPr id="0" name="Picture 5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4863" y="3087688"/>
                        <a:ext cx="2301875" cy="66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73" name="Line 57"/>
          <p:cNvSpPr>
            <a:spLocks noChangeShapeType="1"/>
          </p:cNvSpPr>
          <p:nvPr/>
        </p:nvSpPr>
        <p:spPr bwMode="auto">
          <a:xfrm flipH="1">
            <a:off x="5686425" y="3128963"/>
            <a:ext cx="142875" cy="1587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 type="triangle" w="med" len="med"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9274" name="Line 58"/>
          <p:cNvSpPr>
            <a:spLocks noChangeShapeType="1"/>
          </p:cNvSpPr>
          <p:nvPr/>
        </p:nvSpPr>
        <p:spPr bwMode="auto">
          <a:xfrm flipH="1">
            <a:off x="3100388" y="3128963"/>
            <a:ext cx="85725" cy="1587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9275" name="Rectangle 59"/>
          <p:cNvSpPr>
            <a:spLocks noChangeArrowheads="1"/>
          </p:cNvSpPr>
          <p:nvPr/>
        </p:nvSpPr>
        <p:spPr bwMode="auto">
          <a:xfrm>
            <a:off x="4191000" y="3671888"/>
            <a:ext cx="561975" cy="1003300"/>
          </a:xfrm>
          <a:prstGeom prst="rect">
            <a:avLst/>
          </a:prstGeom>
          <a:noFill/>
          <a:ln w="25560">
            <a:solidFill>
              <a:srgbClr val="CCCCFF"/>
            </a:solidFill>
            <a:miter lim="800000"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6000" b="1">
                <a:solidFill>
                  <a:srgbClr val="000000"/>
                </a:solidFill>
              </a:rPr>
              <a:t>?</a:t>
            </a:r>
          </a:p>
        </p:txBody>
      </p:sp>
      <p:grpSp>
        <p:nvGrpSpPr>
          <p:cNvPr id="9276" name="Group 60"/>
          <p:cNvGrpSpPr>
            <a:grpSpLocks/>
          </p:cNvGrpSpPr>
          <p:nvPr/>
        </p:nvGrpSpPr>
        <p:grpSpPr bwMode="auto">
          <a:xfrm>
            <a:off x="1085850" y="1571625"/>
            <a:ext cx="1428750" cy="928688"/>
            <a:chOff x="684" y="990"/>
            <a:chExt cx="900" cy="585"/>
          </a:xfrm>
        </p:grpSpPr>
        <p:grpSp>
          <p:nvGrpSpPr>
            <p:cNvPr id="9277" name="Group 61"/>
            <p:cNvGrpSpPr>
              <a:grpSpLocks/>
            </p:cNvGrpSpPr>
            <p:nvPr/>
          </p:nvGrpSpPr>
          <p:grpSpPr bwMode="auto">
            <a:xfrm>
              <a:off x="684" y="990"/>
              <a:ext cx="900" cy="504"/>
              <a:chOff x="684" y="990"/>
              <a:chExt cx="900" cy="504"/>
            </a:xfrm>
          </p:grpSpPr>
          <p:sp>
            <p:nvSpPr>
              <p:cNvPr id="9278" name="AutoShape 62"/>
              <p:cNvSpPr>
                <a:spLocks noChangeArrowheads="1"/>
              </p:cNvSpPr>
              <p:nvPr/>
            </p:nvSpPr>
            <p:spPr bwMode="auto">
              <a:xfrm>
                <a:off x="684" y="990"/>
                <a:ext cx="901" cy="505"/>
              </a:xfrm>
              <a:custGeom>
                <a:avLst/>
                <a:gdLst>
                  <a:gd name="T0" fmla="*/ 36 w 901"/>
                  <a:gd name="T1" fmla="*/ 36 h 505"/>
                  <a:gd name="T2" fmla="*/ 126 w 901"/>
                  <a:gd name="T3" fmla="*/ 9 h 505"/>
                  <a:gd name="T4" fmla="*/ 180 w 901"/>
                  <a:gd name="T5" fmla="*/ 0 h 505"/>
                  <a:gd name="T6" fmla="*/ 234 w 901"/>
                  <a:gd name="T7" fmla="*/ 0 h 505"/>
                  <a:gd name="T8" fmla="*/ 306 w 901"/>
                  <a:gd name="T9" fmla="*/ 9 h 505"/>
                  <a:gd name="T10" fmla="*/ 378 w 901"/>
                  <a:gd name="T11" fmla="*/ 9 h 505"/>
                  <a:gd name="T12" fmla="*/ 450 w 901"/>
                  <a:gd name="T13" fmla="*/ 9 h 505"/>
                  <a:gd name="T14" fmla="*/ 477 w 901"/>
                  <a:gd name="T15" fmla="*/ 9 h 505"/>
                  <a:gd name="T16" fmla="*/ 504 w 901"/>
                  <a:gd name="T17" fmla="*/ 18 h 505"/>
                  <a:gd name="T18" fmla="*/ 576 w 901"/>
                  <a:gd name="T19" fmla="*/ 27 h 505"/>
                  <a:gd name="T20" fmla="*/ 648 w 901"/>
                  <a:gd name="T21" fmla="*/ 45 h 505"/>
                  <a:gd name="T22" fmla="*/ 738 w 901"/>
                  <a:gd name="T23" fmla="*/ 63 h 505"/>
                  <a:gd name="T24" fmla="*/ 792 w 901"/>
                  <a:gd name="T25" fmla="*/ 63 h 505"/>
                  <a:gd name="T26" fmla="*/ 819 w 901"/>
                  <a:gd name="T27" fmla="*/ 99 h 505"/>
                  <a:gd name="T28" fmla="*/ 846 w 901"/>
                  <a:gd name="T29" fmla="*/ 135 h 505"/>
                  <a:gd name="T30" fmla="*/ 855 w 901"/>
                  <a:gd name="T31" fmla="*/ 189 h 505"/>
                  <a:gd name="T32" fmla="*/ 882 w 901"/>
                  <a:gd name="T33" fmla="*/ 225 h 505"/>
                  <a:gd name="T34" fmla="*/ 891 w 901"/>
                  <a:gd name="T35" fmla="*/ 252 h 505"/>
                  <a:gd name="T36" fmla="*/ 900 w 901"/>
                  <a:gd name="T37" fmla="*/ 279 h 505"/>
                  <a:gd name="T38" fmla="*/ 900 w 901"/>
                  <a:gd name="T39" fmla="*/ 306 h 505"/>
                  <a:gd name="T40" fmla="*/ 873 w 901"/>
                  <a:gd name="T41" fmla="*/ 378 h 505"/>
                  <a:gd name="T42" fmla="*/ 855 w 901"/>
                  <a:gd name="T43" fmla="*/ 432 h 505"/>
                  <a:gd name="T44" fmla="*/ 783 w 901"/>
                  <a:gd name="T45" fmla="*/ 450 h 505"/>
                  <a:gd name="T46" fmla="*/ 729 w 901"/>
                  <a:gd name="T47" fmla="*/ 468 h 505"/>
                  <a:gd name="T48" fmla="*/ 702 w 901"/>
                  <a:gd name="T49" fmla="*/ 477 h 505"/>
                  <a:gd name="T50" fmla="*/ 666 w 901"/>
                  <a:gd name="T51" fmla="*/ 486 h 505"/>
                  <a:gd name="T52" fmla="*/ 630 w 901"/>
                  <a:gd name="T53" fmla="*/ 504 h 505"/>
                  <a:gd name="T54" fmla="*/ 594 w 901"/>
                  <a:gd name="T55" fmla="*/ 504 h 505"/>
                  <a:gd name="T56" fmla="*/ 558 w 901"/>
                  <a:gd name="T57" fmla="*/ 504 h 505"/>
                  <a:gd name="T58" fmla="*/ 522 w 901"/>
                  <a:gd name="T59" fmla="*/ 495 h 505"/>
                  <a:gd name="T60" fmla="*/ 468 w 901"/>
                  <a:gd name="T61" fmla="*/ 486 h 505"/>
                  <a:gd name="T62" fmla="*/ 396 w 901"/>
                  <a:gd name="T63" fmla="*/ 477 h 505"/>
                  <a:gd name="T64" fmla="*/ 342 w 901"/>
                  <a:gd name="T65" fmla="*/ 468 h 505"/>
                  <a:gd name="T66" fmla="*/ 270 w 901"/>
                  <a:gd name="T67" fmla="*/ 450 h 505"/>
                  <a:gd name="T68" fmla="*/ 243 w 901"/>
                  <a:gd name="T69" fmla="*/ 441 h 505"/>
                  <a:gd name="T70" fmla="*/ 207 w 901"/>
                  <a:gd name="T71" fmla="*/ 423 h 505"/>
                  <a:gd name="T72" fmla="*/ 180 w 901"/>
                  <a:gd name="T73" fmla="*/ 405 h 505"/>
                  <a:gd name="T74" fmla="*/ 153 w 901"/>
                  <a:gd name="T75" fmla="*/ 378 h 505"/>
                  <a:gd name="T76" fmla="*/ 126 w 901"/>
                  <a:gd name="T77" fmla="*/ 369 h 505"/>
                  <a:gd name="T78" fmla="*/ 99 w 901"/>
                  <a:gd name="T79" fmla="*/ 342 h 505"/>
                  <a:gd name="T80" fmla="*/ 81 w 901"/>
                  <a:gd name="T81" fmla="*/ 315 h 505"/>
                  <a:gd name="T82" fmla="*/ 54 w 901"/>
                  <a:gd name="T83" fmla="*/ 288 h 505"/>
                  <a:gd name="T84" fmla="*/ 36 w 901"/>
                  <a:gd name="T85" fmla="*/ 261 h 505"/>
                  <a:gd name="T86" fmla="*/ 18 w 901"/>
                  <a:gd name="T87" fmla="*/ 234 h 505"/>
                  <a:gd name="T88" fmla="*/ 9 w 901"/>
                  <a:gd name="T89" fmla="*/ 198 h 505"/>
                  <a:gd name="T90" fmla="*/ 0 w 901"/>
                  <a:gd name="T91" fmla="*/ 162 h 505"/>
                  <a:gd name="T92" fmla="*/ 0 w 901"/>
                  <a:gd name="T93" fmla="*/ 126 h 505"/>
                  <a:gd name="T94" fmla="*/ 9 w 901"/>
                  <a:gd name="T95" fmla="*/ 90 h 505"/>
                  <a:gd name="T96" fmla="*/ 27 w 901"/>
                  <a:gd name="T97" fmla="*/ 63 h 505"/>
                  <a:gd name="T98" fmla="*/ 36 w 901"/>
                  <a:gd name="T99" fmla="*/ 36 h 505"/>
                  <a:gd name="T100" fmla="*/ 0 w 901"/>
                  <a:gd name="T101" fmla="*/ 0 h 505"/>
                  <a:gd name="T102" fmla="*/ 901 w 901"/>
                  <a:gd name="T103" fmla="*/ 505 h 5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T100" t="T101" r="T102" b="T103"/>
                <a:pathLst>
                  <a:path w="901" h="505">
                    <a:moveTo>
                      <a:pt x="36" y="36"/>
                    </a:moveTo>
                    <a:lnTo>
                      <a:pt x="126" y="9"/>
                    </a:lnTo>
                    <a:lnTo>
                      <a:pt x="180" y="0"/>
                    </a:lnTo>
                    <a:lnTo>
                      <a:pt x="234" y="0"/>
                    </a:lnTo>
                    <a:lnTo>
                      <a:pt x="306" y="9"/>
                    </a:lnTo>
                    <a:lnTo>
                      <a:pt x="378" y="9"/>
                    </a:lnTo>
                    <a:lnTo>
                      <a:pt x="450" y="9"/>
                    </a:lnTo>
                    <a:lnTo>
                      <a:pt x="477" y="9"/>
                    </a:lnTo>
                    <a:lnTo>
                      <a:pt x="504" y="18"/>
                    </a:lnTo>
                    <a:lnTo>
                      <a:pt x="576" y="27"/>
                    </a:lnTo>
                    <a:lnTo>
                      <a:pt x="648" y="45"/>
                    </a:lnTo>
                    <a:lnTo>
                      <a:pt x="738" y="63"/>
                    </a:lnTo>
                    <a:lnTo>
                      <a:pt x="792" y="63"/>
                    </a:lnTo>
                    <a:lnTo>
                      <a:pt x="819" y="99"/>
                    </a:lnTo>
                    <a:lnTo>
                      <a:pt x="846" y="135"/>
                    </a:lnTo>
                    <a:lnTo>
                      <a:pt x="855" y="189"/>
                    </a:lnTo>
                    <a:lnTo>
                      <a:pt x="882" y="225"/>
                    </a:lnTo>
                    <a:lnTo>
                      <a:pt x="891" y="252"/>
                    </a:lnTo>
                    <a:lnTo>
                      <a:pt x="900" y="279"/>
                    </a:lnTo>
                    <a:lnTo>
                      <a:pt x="900" y="306"/>
                    </a:lnTo>
                    <a:lnTo>
                      <a:pt x="873" y="378"/>
                    </a:lnTo>
                    <a:lnTo>
                      <a:pt x="855" y="432"/>
                    </a:lnTo>
                    <a:lnTo>
                      <a:pt x="783" y="450"/>
                    </a:lnTo>
                    <a:lnTo>
                      <a:pt x="729" y="468"/>
                    </a:lnTo>
                    <a:lnTo>
                      <a:pt x="702" y="477"/>
                    </a:lnTo>
                    <a:lnTo>
                      <a:pt x="666" y="486"/>
                    </a:lnTo>
                    <a:lnTo>
                      <a:pt x="630" y="504"/>
                    </a:lnTo>
                    <a:lnTo>
                      <a:pt x="594" y="504"/>
                    </a:lnTo>
                    <a:lnTo>
                      <a:pt x="558" y="504"/>
                    </a:lnTo>
                    <a:lnTo>
                      <a:pt x="522" y="495"/>
                    </a:lnTo>
                    <a:lnTo>
                      <a:pt x="468" y="486"/>
                    </a:lnTo>
                    <a:lnTo>
                      <a:pt x="396" y="477"/>
                    </a:lnTo>
                    <a:lnTo>
                      <a:pt x="342" y="468"/>
                    </a:lnTo>
                    <a:lnTo>
                      <a:pt x="270" y="450"/>
                    </a:lnTo>
                    <a:lnTo>
                      <a:pt x="243" y="441"/>
                    </a:lnTo>
                    <a:lnTo>
                      <a:pt x="207" y="423"/>
                    </a:lnTo>
                    <a:lnTo>
                      <a:pt x="180" y="405"/>
                    </a:lnTo>
                    <a:lnTo>
                      <a:pt x="153" y="378"/>
                    </a:lnTo>
                    <a:lnTo>
                      <a:pt x="126" y="369"/>
                    </a:lnTo>
                    <a:lnTo>
                      <a:pt x="99" y="342"/>
                    </a:lnTo>
                    <a:lnTo>
                      <a:pt x="81" y="315"/>
                    </a:lnTo>
                    <a:lnTo>
                      <a:pt x="54" y="288"/>
                    </a:lnTo>
                    <a:lnTo>
                      <a:pt x="36" y="261"/>
                    </a:lnTo>
                    <a:lnTo>
                      <a:pt x="18" y="234"/>
                    </a:lnTo>
                    <a:lnTo>
                      <a:pt x="9" y="198"/>
                    </a:lnTo>
                    <a:lnTo>
                      <a:pt x="0" y="162"/>
                    </a:lnTo>
                    <a:lnTo>
                      <a:pt x="0" y="126"/>
                    </a:lnTo>
                    <a:lnTo>
                      <a:pt x="9" y="90"/>
                    </a:lnTo>
                    <a:lnTo>
                      <a:pt x="27" y="63"/>
                    </a:lnTo>
                    <a:lnTo>
                      <a:pt x="36" y="36"/>
                    </a:lnTo>
                  </a:path>
                </a:pathLst>
              </a:custGeom>
              <a:noFill/>
              <a:ln w="25560">
                <a:solidFill>
                  <a:srgbClr val="CCCC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9279" name="Rectangle 63"/>
              <p:cNvSpPr>
                <a:spLocks noChangeArrowheads="1"/>
              </p:cNvSpPr>
              <p:nvPr/>
            </p:nvSpPr>
            <p:spPr bwMode="auto">
              <a:xfrm>
                <a:off x="763" y="1088"/>
                <a:ext cx="689" cy="24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360" tIns="44280" rIns="90360" bIns="4428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2000" b="1">
                    <a:solidFill>
                      <a:srgbClr val="000000"/>
                    </a:solidFill>
                  </a:rPr>
                  <a:t>Bom dia</a:t>
                </a:r>
              </a:p>
            </p:txBody>
          </p:sp>
        </p:grpSp>
        <p:sp>
          <p:nvSpPr>
            <p:cNvPr id="9280" name="AutoShape 64"/>
            <p:cNvSpPr>
              <a:spLocks noChangeArrowheads="1"/>
            </p:cNvSpPr>
            <p:nvPr/>
          </p:nvSpPr>
          <p:spPr bwMode="auto">
            <a:xfrm>
              <a:off x="1368" y="1467"/>
              <a:ext cx="154" cy="109"/>
            </a:xfrm>
            <a:custGeom>
              <a:avLst/>
              <a:gdLst>
                <a:gd name="T0" fmla="*/ 0 w 154"/>
                <a:gd name="T1" fmla="*/ 0 h 109"/>
                <a:gd name="T2" fmla="*/ 27 w 154"/>
                <a:gd name="T3" fmla="*/ 9 h 109"/>
                <a:gd name="T4" fmla="*/ 45 w 154"/>
                <a:gd name="T5" fmla="*/ 36 h 109"/>
                <a:gd name="T6" fmla="*/ 72 w 154"/>
                <a:gd name="T7" fmla="*/ 45 h 109"/>
                <a:gd name="T8" fmla="*/ 99 w 154"/>
                <a:gd name="T9" fmla="*/ 72 h 109"/>
                <a:gd name="T10" fmla="*/ 126 w 154"/>
                <a:gd name="T11" fmla="*/ 90 h 109"/>
                <a:gd name="T12" fmla="*/ 153 w 154"/>
                <a:gd name="T13" fmla="*/ 108 h 109"/>
                <a:gd name="T14" fmla="*/ 126 w 154"/>
                <a:gd name="T15" fmla="*/ 108 h 109"/>
                <a:gd name="T16" fmla="*/ 117 w 154"/>
                <a:gd name="T17" fmla="*/ 81 h 109"/>
                <a:gd name="T18" fmla="*/ 99 w 154"/>
                <a:gd name="T19" fmla="*/ 54 h 109"/>
                <a:gd name="T20" fmla="*/ 72 w 154"/>
                <a:gd name="T21" fmla="*/ 36 h 109"/>
                <a:gd name="T22" fmla="*/ 72 w 154"/>
                <a:gd name="T23" fmla="*/ 9 h 109"/>
                <a:gd name="T24" fmla="*/ 0 w 154"/>
                <a:gd name="T25" fmla="*/ 0 h 109"/>
                <a:gd name="T26" fmla="*/ 0 w 154"/>
                <a:gd name="T27" fmla="*/ 0 h 109"/>
                <a:gd name="T28" fmla="*/ 154 w 154"/>
                <a:gd name="T29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T26" t="T27" r="T28" b="T29"/>
              <a:pathLst>
                <a:path w="154" h="109">
                  <a:moveTo>
                    <a:pt x="0" y="0"/>
                  </a:moveTo>
                  <a:lnTo>
                    <a:pt x="27" y="9"/>
                  </a:lnTo>
                  <a:lnTo>
                    <a:pt x="45" y="36"/>
                  </a:lnTo>
                  <a:lnTo>
                    <a:pt x="72" y="45"/>
                  </a:lnTo>
                  <a:lnTo>
                    <a:pt x="99" y="72"/>
                  </a:lnTo>
                  <a:lnTo>
                    <a:pt x="126" y="90"/>
                  </a:lnTo>
                  <a:lnTo>
                    <a:pt x="153" y="108"/>
                  </a:lnTo>
                  <a:lnTo>
                    <a:pt x="126" y="108"/>
                  </a:lnTo>
                  <a:lnTo>
                    <a:pt x="117" y="81"/>
                  </a:lnTo>
                  <a:lnTo>
                    <a:pt x="99" y="54"/>
                  </a:lnTo>
                  <a:lnTo>
                    <a:pt x="72" y="36"/>
                  </a:lnTo>
                  <a:lnTo>
                    <a:pt x="72" y="9"/>
                  </a:lnTo>
                  <a:lnTo>
                    <a:pt x="0" y="0"/>
                  </a:lnTo>
                </a:path>
              </a:pathLst>
            </a:custGeom>
            <a:noFill/>
            <a:ln w="25560">
              <a:solidFill>
                <a:srgbClr val="CCCC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AutoShape 1"/>
          <p:cNvSpPr>
            <a:spLocks noChangeArrowheads="1"/>
          </p:cNvSpPr>
          <p:nvPr/>
        </p:nvSpPr>
        <p:spPr bwMode="auto">
          <a:xfrm>
            <a:off x="1223963" y="3041650"/>
            <a:ext cx="2392362" cy="2259013"/>
          </a:xfrm>
          <a:custGeom>
            <a:avLst/>
            <a:gdLst>
              <a:gd name="T0" fmla="*/ 340220218 w 1507"/>
              <a:gd name="T1" fmla="*/ 839213120 h 1423"/>
              <a:gd name="T2" fmla="*/ 93244963 w 1507"/>
              <a:gd name="T3" fmla="*/ 950099981 h 1423"/>
              <a:gd name="T4" fmla="*/ 0 w 1507"/>
              <a:gd name="T5" fmla="*/ 1154231819 h 1423"/>
              <a:gd name="T6" fmla="*/ 65524052 w 1507"/>
              <a:gd name="T7" fmla="*/ 1320562111 h 1423"/>
              <a:gd name="T8" fmla="*/ 173889944 w 1507"/>
              <a:gd name="T9" fmla="*/ 1398687739 h 1423"/>
              <a:gd name="T10" fmla="*/ 345260528 w 1507"/>
              <a:gd name="T11" fmla="*/ 1519655224 h 1423"/>
              <a:gd name="T12" fmla="*/ 682961384 w 1507"/>
              <a:gd name="T13" fmla="*/ 1431448973 h 1423"/>
              <a:gd name="T14" fmla="*/ 871973995 w 1507"/>
              <a:gd name="T15" fmla="*/ 1519655224 h 1423"/>
              <a:gd name="T16" fmla="*/ 1066025129 w 1507"/>
              <a:gd name="T17" fmla="*/ 1630542086 h 1423"/>
              <a:gd name="T18" fmla="*/ 1355843737 w 1507"/>
              <a:gd name="T19" fmla="*/ 1806953399 h 1423"/>
              <a:gd name="T20" fmla="*/ 1544854561 w 1507"/>
              <a:gd name="T21" fmla="*/ 2079130241 h 1423"/>
              <a:gd name="T22" fmla="*/ 1539814251 w 1507"/>
              <a:gd name="T23" fmla="*/ 2147483647 h 1423"/>
              <a:gd name="T24" fmla="*/ 1572577059 w 1507"/>
              <a:gd name="T25" fmla="*/ 2147483647 h 1423"/>
              <a:gd name="T26" fmla="*/ 1774189848 w 1507"/>
              <a:gd name="T27" fmla="*/ 2147483647 h 1423"/>
              <a:gd name="T28" fmla="*/ 1882555715 w 1507"/>
              <a:gd name="T29" fmla="*/ 2147483647 h 1423"/>
              <a:gd name="T30" fmla="*/ 1930439452 w 1507"/>
              <a:gd name="T31" fmla="*/ 2147483647 h 1423"/>
              <a:gd name="T32" fmla="*/ 1832152617 w 1507"/>
              <a:gd name="T33" fmla="*/ 2147483647 h 1423"/>
              <a:gd name="T34" fmla="*/ 1668343342 w 1507"/>
              <a:gd name="T35" fmla="*/ 2147483647 h 1423"/>
              <a:gd name="T36" fmla="*/ 1804431707 w 1507"/>
              <a:gd name="T37" fmla="*/ 2147483647 h 1423"/>
              <a:gd name="T38" fmla="*/ 2053926249 w 1507"/>
              <a:gd name="T39" fmla="*/ 2147483647 h 1423"/>
              <a:gd name="T40" fmla="*/ 2147483647 w 1507"/>
              <a:gd name="T41" fmla="*/ 2147483647 h 1423"/>
              <a:gd name="T42" fmla="*/ 2147483647 w 1507"/>
              <a:gd name="T43" fmla="*/ 2147483647 h 1423"/>
              <a:gd name="T44" fmla="*/ 2147483647 w 1507"/>
              <a:gd name="T45" fmla="*/ 2147483647 h 1423"/>
              <a:gd name="T46" fmla="*/ 2147483647 w 1507"/>
              <a:gd name="T47" fmla="*/ 2147483647 h 1423"/>
              <a:gd name="T48" fmla="*/ 2147483647 w 1507"/>
              <a:gd name="T49" fmla="*/ 2147483647 h 1423"/>
              <a:gd name="T50" fmla="*/ 2147483647 w 1507"/>
              <a:gd name="T51" fmla="*/ 2147483647 h 1423"/>
              <a:gd name="T52" fmla="*/ 2147483647 w 1507"/>
              <a:gd name="T53" fmla="*/ 2147483647 h 1423"/>
              <a:gd name="T54" fmla="*/ 2147483647 w 1507"/>
              <a:gd name="T55" fmla="*/ 2147483647 h 1423"/>
              <a:gd name="T56" fmla="*/ 2147483647 w 1507"/>
              <a:gd name="T57" fmla="*/ 2147483647 h 1423"/>
              <a:gd name="T58" fmla="*/ 2147483647 w 1507"/>
              <a:gd name="T59" fmla="*/ 2048888369 h 1423"/>
              <a:gd name="T60" fmla="*/ 2147483647 w 1507"/>
              <a:gd name="T61" fmla="*/ 1837195270 h 1423"/>
              <a:gd name="T62" fmla="*/ 2147483647 w 1507"/>
              <a:gd name="T63" fmla="*/ 1832154958 h 1423"/>
              <a:gd name="T64" fmla="*/ 2147483647 w 1507"/>
              <a:gd name="T65" fmla="*/ 1575098655 h 1423"/>
              <a:gd name="T66" fmla="*/ 2147483647 w 1507"/>
              <a:gd name="T67" fmla="*/ 1403728051 h 1423"/>
              <a:gd name="T68" fmla="*/ 2147483647 w 1507"/>
              <a:gd name="T69" fmla="*/ 1149191507 h 1423"/>
              <a:gd name="T70" fmla="*/ 2147483647 w 1507"/>
              <a:gd name="T71" fmla="*/ 1035785283 h 1423"/>
              <a:gd name="T72" fmla="*/ 2147483647 w 1507"/>
              <a:gd name="T73" fmla="*/ 814011362 h 1423"/>
              <a:gd name="T74" fmla="*/ 2147483647 w 1507"/>
              <a:gd name="T75" fmla="*/ 753527619 h 1423"/>
              <a:gd name="T76" fmla="*/ 2147483647 w 1507"/>
              <a:gd name="T77" fmla="*/ 693043877 h 1423"/>
              <a:gd name="T78" fmla="*/ 2147483647 w 1507"/>
              <a:gd name="T79" fmla="*/ 609877937 h 1423"/>
              <a:gd name="T80" fmla="*/ 2147483647 w 1507"/>
              <a:gd name="T81" fmla="*/ 544353882 h 1423"/>
              <a:gd name="T82" fmla="*/ 2147483647 w 1507"/>
              <a:gd name="T83" fmla="*/ 498991075 h 1423"/>
              <a:gd name="T84" fmla="*/ 2147483647 w 1507"/>
              <a:gd name="T85" fmla="*/ 478829828 h 1423"/>
              <a:gd name="T86" fmla="*/ 2147483647 w 1507"/>
              <a:gd name="T87" fmla="*/ 234375396 h 1423"/>
              <a:gd name="T88" fmla="*/ 2147483647 w 1507"/>
              <a:gd name="T89" fmla="*/ 85685327 h 1423"/>
              <a:gd name="T90" fmla="*/ 1963200672 w 1507"/>
              <a:gd name="T91" fmla="*/ 289818826 h 1423"/>
              <a:gd name="T92" fmla="*/ 1764109228 w 1507"/>
              <a:gd name="T93" fmla="*/ 297378500 h 1423"/>
              <a:gd name="T94" fmla="*/ 1552415819 w 1507"/>
              <a:gd name="T95" fmla="*/ 322580060 h 1423"/>
              <a:gd name="T96" fmla="*/ 1388604957 w 1507"/>
              <a:gd name="T97" fmla="*/ 297378500 h 1423"/>
              <a:gd name="T98" fmla="*/ 1313000310 w 1507"/>
              <a:gd name="T99" fmla="*/ 37803145 h 1423"/>
              <a:gd name="T100" fmla="*/ 1174392583 w 1507"/>
              <a:gd name="T101" fmla="*/ 42843457 h 1423"/>
              <a:gd name="T102" fmla="*/ 892135234 w 1507"/>
              <a:gd name="T103" fmla="*/ 55443456 h 1423"/>
              <a:gd name="T104" fmla="*/ 859372426 w 1507"/>
              <a:gd name="T105" fmla="*/ 126007847 h 1423"/>
              <a:gd name="T106" fmla="*/ 887094924 w 1507"/>
              <a:gd name="T107" fmla="*/ 299899450 h 1423"/>
              <a:gd name="T108" fmla="*/ 801409459 w 1507"/>
              <a:gd name="T109" fmla="*/ 378023491 h 1423"/>
              <a:gd name="T110" fmla="*/ 567034259 w 1507"/>
              <a:gd name="T111" fmla="*/ 282257565 h 1423"/>
              <a:gd name="T112" fmla="*/ 498990870 w 1507"/>
              <a:gd name="T113" fmla="*/ 254536643 h 1423"/>
              <a:gd name="T114" fmla="*/ 448587772 w 1507"/>
              <a:gd name="T115" fmla="*/ 413305674 h 1423"/>
              <a:gd name="T116" fmla="*/ 360381457 w 1507"/>
              <a:gd name="T117" fmla="*/ 539313570 h 1423"/>
              <a:gd name="T118" fmla="*/ 0 w 1507"/>
              <a:gd name="T119" fmla="*/ 0 h 1423"/>
              <a:gd name="T120" fmla="*/ 1507 w 1507"/>
              <a:gd name="T121" fmla="*/ 1423 h 1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T118" t="T119" r="T120" b="T121"/>
            <a:pathLst>
              <a:path w="1507" h="1423">
                <a:moveTo>
                  <a:pt x="143" y="214"/>
                </a:moveTo>
                <a:lnTo>
                  <a:pt x="139" y="322"/>
                </a:lnTo>
                <a:lnTo>
                  <a:pt x="135" y="333"/>
                </a:lnTo>
                <a:lnTo>
                  <a:pt x="129" y="342"/>
                </a:lnTo>
                <a:lnTo>
                  <a:pt x="75" y="359"/>
                </a:lnTo>
                <a:lnTo>
                  <a:pt x="37" y="377"/>
                </a:lnTo>
                <a:lnTo>
                  <a:pt x="18" y="412"/>
                </a:lnTo>
                <a:lnTo>
                  <a:pt x="20" y="434"/>
                </a:lnTo>
                <a:lnTo>
                  <a:pt x="0" y="458"/>
                </a:lnTo>
                <a:lnTo>
                  <a:pt x="0" y="486"/>
                </a:lnTo>
                <a:lnTo>
                  <a:pt x="18" y="501"/>
                </a:lnTo>
                <a:lnTo>
                  <a:pt x="26" y="524"/>
                </a:lnTo>
                <a:lnTo>
                  <a:pt x="26" y="546"/>
                </a:lnTo>
                <a:lnTo>
                  <a:pt x="53" y="536"/>
                </a:lnTo>
                <a:lnTo>
                  <a:pt x="69" y="555"/>
                </a:lnTo>
                <a:lnTo>
                  <a:pt x="95" y="555"/>
                </a:lnTo>
                <a:lnTo>
                  <a:pt x="118" y="537"/>
                </a:lnTo>
                <a:lnTo>
                  <a:pt x="137" y="603"/>
                </a:lnTo>
                <a:lnTo>
                  <a:pt x="165" y="609"/>
                </a:lnTo>
                <a:lnTo>
                  <a:pt x="223" y="592"/>
                </a:lnTo>
                <a:lnTo>
                  <a:pt x="271" y="568"/>
                </a:lnTo>
                <a:lnTo>
                  <a:pt x="309" y="537"/>
                </a:lnTo>
                <a:lnTo>
                  <a:pt x="340" y="572"/>
                </a:lnTo>
                <a:lnTo>
                  <a:pt x="346" y="603"/>
                </a:lnTo>
                <a:lnTo>
                  <a:pt x="346" y="626"/>
                </a:lnTo>
                <a:lnTo>
                  <a:pt x="391" y="648"/>
                </a:lnTo>
                <a:lnTo>
                  <a:pt x="423" y="647"/>
                </a:lnTo>
                <a:lnTo>
                  <a:pt x="463" y="673"/>
                </a:lnTo>
                <a:lnTo>
                  <a:pt x="509" y="688"/>
                </a:lnTo>
                <a:lnTo>
                  <a:pt x="538" y="717"/>
                </a:lnTo>
                <a:lnTo>
                  <a:pt x="533" y="788"/>
                </a:lnTo>
                <a:lnTo>
                  <a:pt x="607" y="788"/>
                </a:lnTo>
                <a:lnTo>
                  <a:pt x="613" y="825"/>
                </a:lnTo>
                <a:lnTo>
                  <a:pt x="626" y="846"/>
                </a:lnTo>
                <a:lnTo>
                  <a:pt x="626" y="886"/>
                </a:lnTo>
                <a:lnTo>
                  <a:pt x="611" y="920"/>
                </a:lnTo>
                <a:lnTo>
                  <a:pt x="628" y="952"/>
                </a:lnTo>
                <a:lnTo>
                  <a:pt x="628" y="985"/>
                </a:lnTo>
                <a:lnTo>
                  <a:pt x="624" y="1021"/>
                </a:lnTo>
                <a:lnTo>
                  <a:pt x="654" y="1021"/>
                </a:lnTo>
                <a:lnTo>
                  <a:pt x="693" y="1022"/>
                </a:lnTo>
                <a:lnTo>
                  <a:pt x="704" y="1027"/>
                </a:lnTo>
                <a:lnTo>
                  <a:pt x="722" y="1042"/>
                </a:lnTo>
                <a:lnTo>
                  <a:pt x="733" y="1082"/>
                </a:lnTo>
                <a:lnTo>
                  <a:pt x="747" y="1076"/>
                </a:lnTo>
                <a:lnTo>
                  <a:pt x="758" y="1147"/>
                </a:lnTo>
                <a:lnTo>
                  <a:pt x="762" y="1155"/>
                </a:lnTo>
                <a:lnTo>
                  <a:pt x="766" y="1156"/>
                </a:lnTo>
                <a:lnTo>
                  <a:pt x="779" y="1181"/>
                </a:lnTo>
                <a:lnTo>
                  <a:pt x="768" y="1209"/>
                </a:lnTo>
                <a:lnTo>
                  <a:pt x="727" y="1230"/>
                </a:lnTo>
                <a:lnTo>
                  <a:pt x="683" y="1267"/>
                </a:lnTo>
                <a:lnTo>
                  <a:pt x="662" y="1285"/>
                </a:lnTo>
                <a:lnTo>
                  <a:pt x="662" y="1325"/>
                </a:lnTo>
                <a:lnTo>
                  <a:pt x="681" y="1339"/>
                </a:lnTo>
                <a:lnTo>
                  <a:pt x="684" y="1364"/>
                </a:lnTo>
                <a:lnTo>
                  <a:pt x="716" y="1361"/>
                </a:lnTo>
                <a:lnTo>
                  <a:pt x="758" y="1385"/>
                </a:lnTo>
                <a:lnTo>
                  <a:pt x="793" y="1422"/>
                </a:lnTo>
                <a:lnTo>
                  <a:pt x="815" y="1410"/>
                </a:lnTo>
                <a:lnTo>
                  <a:pt x="841" y="1387"/>
                </a:lnTo>
                <a:lnTo>
                  <a:pt x="848" y="1350"/>
                </a:lnTo>
                <a:lnTo>
                  <a:pt x="863" y="1338"/>
                </a:lnTo>
                <a:lnTo>
                  <a:pt x="873" y="1333"/>
                </a:lnTo>
                <a:lnTo>
                  <a:pt x="884" y="1316"/>
                </a:lnTo>
                <a:lnTo>
                  <a:pt x="902" y="1302"/>
                </a:lnTo>
                <a:lnTo>
                  <a:pt x="940" y="1258"/>
                </a:lnTo>
                <a:lnTo>
                  <a:pt x="940" y="1184"/>
                </a:lnTo>
                <a:lnTo>
                  <a:pt x="950" y="1165"/>
                </a:lnTo>
                <a:lnTo>
                  <a:pt x="967" y="1148"/>
                </a:lnTo>
                <a:lnTo>
                  <a:pt x="995" y="1148"/>
                </a:lnTo>
                <a:lnTo>
                  <a:pt x="1006" y="1130"/>
                </a:lnTo>
                <a:lnTo>
                  <a:pt x="1031" y="1130"/>
                </a:lnTo>
                <a:lnTo>
                  <a:pt x="1063" y="1108"/>
                </a:lnTo>
                <a:lnTo>
                  <a:pt x="1067" y="1104"/>
                </a:lnTo>
                <a:lnTo>
                  <a:pt x="1108" y="1091"/>
                </a:lnTo>
                <a:lnTo>
                  <a:pt x="1132" y="1085"/>
                </a:lnTo>
                <a:lnTo>
                  <a:pt x="1160" y="1104"/>
                </a:lnTo>
                <a:lnTo>
                  <a:pt x="1191" y="1082"/>
                </a:lnTo>
                <a:lnTo>
                  <a:pt x="1196" y="1064"/>
                </a:lnTo>
                <a:lnTo>
                  <a:pt x="1242" y="1022"/>
                </a:lnTo>
                <a:lnTo>
                  <a:pt x="1253" y="1000"/>
                </a:lnTo>
                <a:lnTo>
                  <a:pt x="1270" y="986"/>
                </a:lnTo>
                <a:lnTo>
                  <a:pt x="1292" y="974"/>
                </a:lnTo>
                <a:lnTo>
                  <a:pt x="1291" y="950"/>
                </a:lnTo>
                <a:lnTo>
                  <a:pt x="1296" y="913"/>
                </a:lnTo>
                <a:lnTo>
                  <a:pt x="1308" y="904"/>
                </a:lnTo>
                <a:lnTo>
                  <a:pt x="1308" y="884"/>
                </a:lnTo>
                <a:lnTo>
                  <a:pt x="1318" y="855"/>
                </a:lnTo>
                <a:lnTo>
                  <a:pt x="1327" y="813"/>
                </a:lnTo>
                <a:lnTo>
                  <a:pt x="1330" y="787"/>
                </a:lnTo>
                <a:lnTo>
                  <a:pt x="1333" y="756"/>
                </a:lnTo>
                <a:lnTo>
                  <a:pt x="1337" y="729"/>
                </a:lnTo>
                <a:lnTo>
                  <a:pt x="1346" y="717"/>
                </a:lnTo>
                <a:lnTo>
                  <a:pt x="1354" y="717"/>
                </a:lnTo>
                <a:lnTo>
                  <a:pt x="1362" y="727"/>
                </a:lnTo>
                <a:lnTo>
                  <a:pt x="1389" y="673"/>
                </a:lnTo>
                <a:lnTo>
                  <a:pt x="1420" y="648"/>
                </a:lnTo>
                <a:lnTo>
                  <a:pt x="1448" y="625"/>
                </a:lnTo>
                <a:lnTo>
                  <a:pt x="1459" y="606"/>
                </a:lnTo>
                <a:lnTo>
                  <a:pt x="1478" y="584"/>
                </a:lnTo>
                <a:lnTo>
                  <a:pt x="1506" y="557"/>
                </a:lnTo>
                <a:lnTo>
                  <a:pt x="1506" y="498"/>
                </a:lnTo>
                <a:lnTo>
                  <a:pt x="1500" y="480"/>
                </a:lnTo>
                <a:lnTo>
                  <a:pt x="1498" y="456"/>
                </a:lnTo>
                <a:lnTo>
                  <a:pt x="1498" y="448"/>
                </a:lnTo>
                <a:lnTo>
                  <a:pt x="1480" y="434"/>
                </a:lnTo>
                <a:lnTo>
                  <a:pt x="1425" y="411"/>
                </a:lnTo>
                <a:lnTo>
                  <a:pt x="1407" y="403"/>
                </a:lnTo>
                <a:lnTo>
                  <a:pt x="1386" y="385"/>
                </a:lnTo>
                <a:lnTo>
                  <a:pt x="1339" y="323"/>
                </a:lnTo>
                <a:lnTo>
                  <a:pt x="1296" y="323"/>
                </a:lnTo>
                <a:lnTo>
                  <a:pt x="1180" y="289"/>
                </a:lnTo>
                <a:lnTo>
                  <a:pt x="1169" y="299"/>
                </a:lnTo>
                <a:lnTo>
                  <a:pt x="1150" y="307"/>
                </a:lnTo>
                <a:lnTo>
                  <a:pt x="1132" y="300"/>
                </a:lnTo>
                <a:lnTo>
                  <a:pt x="1133" y="275"/>
                </a:lnTo>
                <a:lnTo>
                  <a:pt x="1144" y="259"/>
                </a:lnTo>
                <a:lnTo>
                  <a:pt x="1121" y="258"/>
                </a:lnTo>
                <a:lnTo>
                  <a:pt x="1114" y="242"/>
                </a:lnTo>
                <a:lnTo>
                  <a:pt x="1083" y="230"/>
                </a:lnTo>
                <a:lnTo>
                  <a:pt x="1056" y="221"/>
                </a:lnTo>
                <a:lnTo>
                  <a:pt x="1032" y="216"/>
                </a:lnTo>
                <a:lnTo>
                  <a:pt x="1008" y="235"/>
                </a:lnTo>
                <a:lnTo>
                  <a:pt x="996" y="226"/>
                </a:lnTo>
                <a:lnTo>
                  <a:pt x="1006" y="198"/>
                </a:lnTo>
                <a:lnTo>
                  <a:pt x="933" y="189"/>
                </a:lnTo>
                <a:lnTo>
                  <a:pt x="922" y="198"/>
                </a:lnTo>
                <a:lnTo>
                  <a:pt x="903" y="190"/>
                </a:lnTo>
                <a:lnTo>
                  <a:pt x="857" y="208"/>
                </a:lnTo>
                <a:lnTo>
                  <a:pt x="941" y="128"/>
                </a:lnTo>
                <a:lnTo>
                  <a:pt x="903" y="93"/>
                </a:lnTo>
                <a:lnTo>
                  <a:pt x="903" y="87"/>
                </a:lnTo>
                <a:lnTo>
                  <a:pt x="896" y="54"/>
                </a:lnTo>
                <a:lnTo>
                  <a:pt x="869" y="34"/>
                </a:lnTo>
                <a:lnTo>
                  <a:pt x="841" y="54"/>
                </a:lnTo>
                <a:lnTo>
                  <a:pt x="804" y="108"/>
                </a:lnTo>
                <a:lnTo>
                  <a:pt x="779" y="115"/>
                </a:lnTo>
                <a:lnTo>
                  <a:pt x="754" y="101"/>
                </a:lnTo>
                <a:lnTo>
                  <a:pt x="720" y="101"/>
                </a:lnTo>
                <a:lnTo>
                  <a:pt x="700" y="118"/>
                </a:lnTo>
                <a:lnTo>
                  <a:pt x="668" y="118"/>
                </a:lnTo>
                <a:lnTo>
                  <a:pt x="654" y="127"/>
                </a:lnTo>
                <a:lnTo>
                  <a:pt x="616" y="128"/>
                </a:lnTo>
                <a:lnTo>
                  <a:pt x="578" y="134"/>
                </a:lnTo>
                <a:lnTo>
                  <a:pt x="566" y="148"/>
                </a:lnTo>
                <a:lnTo>
                  <a:pt x="551" y="118"/>
                </a:lnTo>
                <a:lnTo>
                  <a:pt x="551" y="43"/>
                </a:lnTo>
                <a:lnTo>
                  <a:pt x="539" y="32"/>
                </a:lnTo>
                <a:lnTo>
                  <a:pt x="521" y="15"/>
                </a:lnTo>
                <a:lnTo>
                  <a:pt x="502" y="0"/>
                </a:lnTo>
                <a:lnTo>
                  <a:pt x="489" y="17"/>
                </a:lnTo>
                <a:lnTo>
                  <a:pt x="466" y="17"/>
                </a:lnTo>
                <a:lnTo>
                  <a:pt x="439" y="28"/>
                </a:lnTo>
                <a:lnTo>
                  <a:pt x="369" y="27"/>
                </a:lnTo>
                <a:lnTo>
                  <a:pt x="354" y="22"/>
                </a:lnTo>
                <a:lnTo>
                  <a:pt x="327" y="10"/>
                </a:lnTo>
                <a:lnTo>
                  <a:pt x="333" y="29"/>
                </a:lnTo>
                <a:lnTo>
                  <a:pt x="341" y="50"/>
                </a:lnTo>
                <a:lnTo>
                  <a:pt x="359" y="79"/>
                </a:lnTo>
                <a:lnTo>
                  <a:pt x="374" y="98"/>
                </a:lnTo>
                <a:lnTo>
                  <a:pt x="352" y="119"/>
                </a:lnTo>
                <a:lnTo>
                  <a:pt x="335" y="130"/>
                </a:lnTo>
                <a:lnTo>
                  <a:pt x="332" y="140"/>
                </a:lnTo>
                <a:lnTo>
                  <a:pt x="318" y="150"/>
                </a:lnTo>
                <a:lnTo>
                  <a:pt x="304" y="152"/>
                </a:lnTo>
                <a:lnTo>
                  <a:pt x="259" y="138"/>
                </a:lnTo>
                <a:lnTo>
                  <a:pt x="225" y="112"/>
                </a:lnTo>
                <a:lnTo>
                  <a:pt x="217" y="97"/>
                </a:lnTo>
                <a:lnTo>
                  <a:pt x="206" y="111"/>
                </a:lnTo>
                <a:lnTo>
                  <a:pt x="198" y="101"/>
                </a:lnTo>
                <a:lnTo>
                  <a:pt x="141" y="130"/>
                </a:lnTo>
                <a:lnTo>
                  <a:pt x="146" y="143"/>
                </a:lnTo>
                <a:lnTo>
                  <a:pt x="178" y="164"/>
                </a:lnTo>
                <a:lnTo>
                  <a:pt x="134" y="165"/>
                </a:lnTo>
                <a:lnTo>
                  <a:pt x="124" y="205"/>
                </a:lnTo>
                <a:lnTo>
                  <a:pt x="143" y="214"/>
                </a:lnTo>
              </a:path>
            </a:pathLst>
          </a:custGeom>
          <a:solidFill>
            <a:srgbClr val="008000"/>
          </a:solidFill>
          <a:ln w="126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10242" name="Group 2"/>
          <p:cNvGrpSpPr>
            <a:grpSpLocks/>
          </p:cNvGrpSpPr>
          <p:nvPr/>
        </p:nvGrpSpPr>
        <p:grpSpPr bwMode="auto">
          <a:xfrm>
            <a:off x="4487863" y="2141538"/>
            <a:ext cx="3235325" cy="3238500"/>
            <a:chOff x="2827" y="1349"/>
            <a:chExt cx="2038" cy="2040"/>
          </a:xfrm>
        </p:grpSpPr>
        <p:sp>
          <p:nvSpPr>
            <p:cNvPr id="10243" name="AutoShape 3"/>
            <p:cNvSpPr>
              <a:spLocks noChangeArrowheads="1"/>
            </p:cNvSpPr>
            <p:nvPr/>
          </p:nvSpPr>
          <p:spPr bwMode="auto">
            <a:xfrm>
              <a:off x="3368" y="1778"/>
              <a:ext cx="456" cy="490"/>
            </a:xfrm>
            <a:custGeom>
              <a:avLst/>
              <a:gdLst>
                <a:gd name="T0" fmla="*/ 395 w 456"/>
                <a:gd name="T1" fmla="*/ 22 h 490"/>
                <a:gd name="T2" fmla="*/ 114 w 456"/>
                <a:gd name="T3" fmla="*/ 112 h 490"/>
                <a:gd name="T4" fmla="*/ 62 w 456"/>
                <a:gd name="T5" fmla="*/ 198 h 490"/>
                <a:gd name="T6" fmla="*/ 13 w 456"/>
                <a:gd name="T7" fmla="*/ 227 h 490"/>
                <a:gd name="T8" fmla="*/ 23 w 456"/>
                <a:gd name="T9" fmla="*/ 300 h 490"/>
                <a:gd name="T10" fmla="*/ 0 w 456"/>
                <a:gd name="T11" fmla="*/ 343 h 490"/>
                <a:gd name="T12" fmla="*/ 15 w 456"/>
                <a:gd name="T13" fmla="*/ 378 h 490"/>
                <a:gd name="T14" fmla="*/ 36 w 456"/>
                <a:gd name="T15" fmla="*/ 489 h 490"/>
                <a:gd name="T16" fmla="*/ 81 w 456"/>
                <a:gd name="T17" fmla="*/ 489 h 490"/>
                <a:gd name="T18" fmla="*/ 75 w 456"/>
                <a:gd name="T19" fmla="*/ 293 h 490"/>
                <a:gd name="T20" fmla="*/ 110 w 456"/>
                <a:gd name="T21" fmla="*/ 269 h 490"/>
                <a:gd name="T22" fmla="*/ 354 w 456"/>
                <a:gd name="T23" fmla="*/ 271 h 490"/>
                <a:gd name="T24" fmla="*/ 415 w 456"/>
                <a:gd name="T25" fmla="*/ 154 h 490"/>
                <a:gd name="T26" fmla="*/ 455 w 456"/>
                <a:gd name="T27" fmla="*/ 0 h 490"/>
                <a:gd name="T28" fmla="*/ 395 w 456"/>
                <a:gd name="T29" fmla="*/ 22 h 490"/>
                <a:gd name="T30" fmla="*/ 0 w 456"/>
                <a:gd name="T31" fmla="*/ 0 h 490"/>
                <a:gd name="T32" fmla="*/ 456 w 456"/>
                <a:gd name="T33" fmla="*/ 490 h 4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T30" t="T31" r="T32" b="T33"/>
              <a:pathLst>
                <a:path w="456" h="490">
                  <a:moveTo>
                    <a:pt x="395" y="22"/>
                  </a:moveTo>
                  <a:lnTo>
                    <a:pt x="114" y="112"/>
                  </a:lnTo>
                  <a:lnTo>
                    <a:pt x="62" y="198"/>
                  </a:lnTo>
                  <a:lnTo>
                    <a:pt x="13" y="227"/>
                  </a:lnTo>
                  <a:lnTo>
                    <a:pt x="23" y="300"/>
                  </a:lnTo>
                  <a:lnTo>
                    <a:pt x="0" y="343"/>
                  </a:lnTo>
                  <a:lnTo>
                    <a:pt x="15" y="378"/>
                  </a:lnTo>
                  <a:lnTo>
                    <a:pt x="36" y="489"/>
                  </a:lnTo>
                  <a:lnTo>
                    <a:pt x="81" y="489"/>
                  </a:lnTo>
                  <a:lnTo>
                    <a:pt x="75" y="293"/>
                  </a:lnTo>
                  <a:lnTo>
                    <a:pt x="110" y="269"/>
                  </a:lnTo>
                  <a:lnTo>
                    <a:pt x="354" y="271"/>
                  </a:lnTo>
                  <a:lnTo>
                    <a:pt x="415" y="154"/>
                  </a:lnTo>
                  <a:lnTo>
                    <a:pt x="455" y="0"/>
                  </a:lnTo>
                  <a:lnTo>
                    <a:pt x="395" y="22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44" name="AutoShape 4"/>
            <p:cNvSpPr>
              <a:spLocks noChangeArrowheads="1"/>
            </p:cNvSpPr>
            <p:nvPr/>
          </p:nvSpPr>
          <p:spPr bwMode="auto">
            <a:xfrm>
              <a:off x="2965" y="1721"/>
              <a:ext cx="519" cy="428"/>
            </a:xfrm>
            <a:custGeom>
              <a:avLst/>
              <a:gdLst>
                <a:gd name="T0" fmla="*/ 216 w 519"/>
                <a:gd name="T1" fmla="*/ 0 h 428"/>
                <a:gd name="T2" fmla="*/ 155 w 519"/>
                <a:gd name="T3" fmla="*/ 48 h 428"/>
                <a:gd name="T4" fmla="*/ 181 w 519"/>
                <a:gd name="T5" fmla="*/ 264 h 428"/>
                <a:gd name="T6" fmla="*/ 0 w 519"/>
                <a:gd name="T7" fmla="*/ 266 h 428"/>
                <a:gd name="T8" fmla="*/ 6 w 519"/>
                <a:gd name="T9" fmla="*/ 346 h 428"/>
                <a:gd name="T10" fmla="*/ 134 w 519"/>
                <a:gd name="T11" fmla="*/ 352 h 428"/>
                <a:gd name="T12" fmla="*/ 144 w 519"/>
                <a:gd name="T13" fmla="*/ 427 h 428"/>
                <a:gd name="T14" fmla="*/ 205 w 519"/>
                <a:gd name="T15" fmla="*/ 427 h 428"/>
                <a:gd name="T16" fmla="*/ 235 w 519"/>
                <a:gd name="T17" fmla="*/ 349 h 428"/>
                <a:gd name="T18" fmla="*/ 284 w 519"/>
                <a:gd name="T19" fmla="*/ 354 h 428"/>
                <a:gd name="T20" fmla="*/ 467 w 519"/>
                <a:gd name="T21" fmla="*/ 259 h 428"/>
                <a:gd name="T22" fmla="*/ 518 w 519"/>
                <a:gd name="T23" fmla="*/ 171 h 428"/>
                <a:gd name="T24" fmla="*/ 216 w 519"/>
                <a:gd name="T25" fmla="*/ 0 h 428"/>
                <a:gd name="T26" fmla="*/ 0 w 519"/>
                <a:gd name="T27" fmla="*/ 0 h 428"/>
                <a:gd name="T28" fmla="*/ 519 w 519"/>
                <a:gd name="T29" fmla="*/ 428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T26" t="T27" r="T28" b="T29"/>
              <a:pathLst>
                <a:path w="519" h="428">
                  <a:moveTo>
                    <a:pt x="216" y="0"/>
                  </a:moveTo>
                  <a:lnTo>
                    <a:pt x="155" y="48"/>
                  </a:lnTo>
                  <a:lnTo>
                    <a:pt x="181" y="264"/>
                  </a:lnTo>
                  <a:lnTo>
                    <a:pt x="0" y="266"/>
                  </a:lnTo>
                  <a:lnTo>
                    <a:pt x="6" y="346"/>
                  </a:lnTo>
                  <a:lnTo>
                    <a:pt x="134" y="352"/>
                  </a:lnTo>
                  <a:lnTo>
                    <a:pt x="144" y="427"/>
                  </a:lnTo>
                  <a:lnTo>
                    <a:pt x="205" y="427"/>
                  </a:lnTo>
                  <a:lnTo>
                    <a:pt x="235" y="349"/>
                  </a:lnTo>
                  <a:lnTo>
                    <a:pt x="284" y="354"/>
                  </a:lnTo>
                  <a:lnTo>
                    <a:pt x="467" y="259"/>
                  </a:lnTo>
                  <a:lnTo>
                    <a:pt x="518" y="171"/>
                  </a:lnTo>
                  <a:lnTo>
                    <a:pt x="216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45" name="AutoShape 5"/>
            <p:cNvSpPr>
              <a:spLocks noChangeArrowheads="1"/>
            </p:cNvSpPr>
            <p:nvPr/>
          </p:nvSpPr>
          <p:spPr bwMode="auto">
            <a:xfrm>
              <a:off x="3076" y="1350"/>
              <a:ext cx="236" cy="278"/>
            </a:xfrm>
            <a:custGeom>
              <a:avLst/>
              <a:gdLst>
                <a:gd name="T0" fmla="*/ 235 w 236"/>
                <a:gd name="T1" fmla="*/ 0 h 278"/>
                <a:gd name="T2" fmla="*/ 198 w 236"/>
                <a:gd name="T3" fmla="*/ 59 h 278"/>
                <a:gd name="T4" fmla="*/ 38 w 236"/>
                <a:gd name="T5" fmla="*/ 159 h 278"/>
                <a:gd name="T6" fmla="*/ 0 w 236"/>
                <a:gd name="T7" fmla="*/ 261 h 278"/>
                <a:gd name="T8" fmla="*/ 59 w 236"/>
                <a:gd name="T9" fmla="*/ 277 h 278"/>
                <a:gd name="T10" fmla="*/ 66 w 236"/>
                <a:gd name="T11" fmla="*/ 248 h 278"/>
                <a:gd name="T12" fmla="*/ 215 w 236"/>
                <a:gd name="T13" fmla="*/ 145 h 278"/>
                <a:gd name="T14" fmla="*/ 235 w 236"/>
                <a:gd name="T15" fmla="*/ 0 h 278"/>
                <a:gd name="T16" fmla="*/ 0 w 236"/>
                <a:gd name="T17" fmla="*/ 0 h 278"/>
                <a:gd name="T18" fmla="*/ 236 w 236"/>
                <a:gd name="T19" fmla="*/ 278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36" h="278">
                  <a:moveTo>
                    <a:pt x="235" y="0"/>
                  </a:moveTo>
                  <a:lnTo>
                    <a:pt x="198" y="59"/>
                  </a:lnTo>
                  <a:lnTo>
                    <a:pt x="38" y="159"/>
                  </a:lnTo>
                  <a:lnTo>
                    <a:pt x="0" y="261"/>
                  </a:lnTo>
                  <a:lnTo>
                    <a:pt x="59" y="277"/>
                  </a:lnTo>
                  <a:lnTo>
                    <a:pt x="66" y="248"/>
                  </a:lnTo>
                  <a:lnTo>
                    <a:pt x="215" y="145"/>
                  </a:lnTo>
                  <a:lnTo>
                    <a:pt x="235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46" name="AutoShape 6"/>
            <p:cNvSpPr>
              <a:spLocks noChangeArrowheads="1"/>
            </p:cNvSpPr>
            <p:nvPr/>
          </p:nvSpPr>
          <p:spPr bwMode="auto">
            <a:xfrm>
              <a:off x="2875" y="1611"/>
              <a:ext cx="263" cy="227"/>
            </a:xfrm>
            <a:custGeom>
              <a:avLst/>
              <a:gdLst>
                <a:gd name="T0" fmla="*/ 201 w 263"/>
                <a:gd name="T1" fmla="*/ 0 h 227"/>
                <a:gd name="T2" fmla="*/ 262 w 263"/>
                <a:gd name="T3" fmla="*/ 15 h 227"/>
                <a:gd name="T4" fmla="*/ 223 w 263"/>
                <a:gd name="T5" fmla="*/ 57 h 227"/>
                <a:gd name="T6" fmla="*/ 195 w 263"/>
                <a:gd name="T7" fmla="*/ 95 h 227"/>
                <a:gd name="T8" fmla="*/ 139 w 263"/>
                <a:gd name="T9" fmla="*/ 95 h 227"/>
                <a:gd name="T10" fmla="*/ 81 w 263"/>
                <a:gd name="T11" fmla="*/ 226 h 227"/>
                <a:gd name="T12" fmla="*/ 0 w 263"/>
                <a:gd name="T13" fmla="*/ 207 h 227"/>
                <a:gd name="T14" fmla="*/ 77 w 263"/>
                <a:gd name="T15" fmla="*/ 66 h 227"/>
                <a:gd name="T16" fmla="*/ 201 w 263"/>
                <a:gd name="T17" fmla="*/ 0 h 227"/>
                <a:gd name="T18" fmla="*/ 0 w 263"/>
                <a:gd name="T19" fmla="*/ 0 h 227"/>
                <a:gd name="T20" fmla="*/ 263 w 263"/>
                <a:gd name="T21" fmla="*/ 227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T18" t="T19" r="T20" b="T21"/>
              <a:pathLst>
                <a:path w="263" h="227">
                  <a:moveTo>
                    <a:pt x="201" y="0"/>
                  </a:moveTo>
                  <a:lnTo>
                    <a:pt x="262" y="15"/>
                  </a:lnTo>
                  <a:lnTo>
                    <a:pt x="223" y="57"/>
                  </a:lnTo>
                  <a:lnTo>
                    <a:pt x="195" y="95"/>
                  </a:lnTo>
                  <a:lnTo>
                    <a:pt x="139" y="95"/>
                  </a:lnTo>
                  <a:lnTo>
                    <a:pt x="81" y="226"/>
                  </a:lnTo>
                  <a:lnTo>
                    <a:pt x="0" y="207"/>
                  </a:lnTo>
                  <a:lnTo>
                    <a:pt x="77" y="66"/>
                  </a:lnTo>
                  <a:lnTo>
                    <a:pt x="201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47" name="AutoShape 7"/>
            <p:cNvSpPr>
              <a:spLocks noChangeArrowheads="1"/>
            </p:cNvSpPr>
            <p:nvPr/>
          </p:nvSpPr>
          <p:spPr bwMode="auto">
            <a:xfrm>
              <a:off x="3563" y="1397"/>
              <a:ext cx="124" cy="190"/>
            </a:xfrm>
            <a:custGeom>
              <a:avLst/>
              <a:gdLst>
                <a:gd name="T0" fmla="*/ 3 w 124"/>
                <a:gd name="T1" fmla="*/ 16 h 190"/>
                <a:gd name="T2" fmla="*/ 110 w 124"/>
                <a:gd name="T3" fmla="*/ 0 h 190"/>
                <a:gd name="T4" fmla="*/ 123 w 124"/>
                <a:gd name="T5" fmla="*/ 117 h 190"/>
                <a:gd name="T6" fmla="*/ 82 w 124"/>
                <a:gd name="T7" fmla="*/ 189 h 190"/>
                <a:gd name="T8" fmla="*/ 20 w 124"/>
                <a:gd name="T9" fmla="*/ 119 h 190"/>
                <a:gd name="T10" fmla="*/ 0 w 124"/>
                <a:gd name="T11" fmla="*/ 100 h 190"/>
                <a:gd name="T12" fmla="*/ 18 w 124"/>
                <a:gd name="T13" fmla="*/ 68 h 190"/>
                <a:gd name="T14" fmla="*/ 3 w 124"/>
                <a:gd name="T15" fmla="*/ 16 h 190"/>
                <a:gd name="T16" fmla="*/ 0 w 124"/>
                <a:gd name="T17" fmla="*/ 0 h 190"/>
                <a:gd name="T18" fmla="*/ 124 w 124"/>
                <a:gd name="T19" fmla="*/ 19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124" h="190">
                  <a:moveTo>
                    <a:pt x="3" y="16"/>
                  </a:moveTo>
                  <a:lnTo>
                    <a:pt x="110" y="0"/>
                  </a:lnTo>
                  <a:lnTo>
                    <a:pt x="123" y="117"/>
                  </a:lnTo>
                  <a:lnTo>
                    <a:pt x="82" y="189"/>
                  </a:lnTo>
                  <a:lnTo>
                    <a:pt x="20" y="119"/>
                  </a:lnTo>
                  <a:lnTo>
                    <a:pt x="0" y="100"/>
                  </a:lnTo>
                  <a:lnTo>
                    <a:pt x="18" y="68"/>
                  </a:lnTo>
                  <a:lnTo>
                    <a:pt x="3" y="16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48" name="AutoShape 8"/>
            <p:cNvSpPr>
              <a:spLocks noChangeArrowheads="1"/>
            </p:cNvSpPr>
            <p:nvPr/>
          </p:nvSpPr>
          <p:spPr bwMode="auto">
            <a:xfrm>
              <a:off x="2838" y="1669"/>
              <a:ext cx="346" cy="324"/>
            </a:xfrm>
            <a:custGeom>
              <a:avLst/>
              <a:gdLst>
                <a:gd name="T0" fmla="*/ 260 w 346"/>
                <a:gd name="T1" fmla="*/ 0 h 324"/>
                <a:gd name="T2" fmla="*/ 345 w 346"/>
                <a:gd name="T3" fmla="*/ 53 h 324"/>
                <a:gd name="T4" fmla="*/ 285 w 346"/>
                <a:gd name="T5" fmla="*/ 99 h 324"/>
                <a:gd name="T6" fmla="*/ 311 w 346"/>
                <a:gd name="T7" fmla="*/ 319 h 324"/>
                <a:gd name="T8" fmla="*/ 129 w 346"/>
                <a:gd name="T9" fmla="*/ 319 h 324"/>
                <a:gd name="T10" fmla="*/ 81 w 346"/>
                <a:gd name="T11" fmla="*/ 298 h 324"/>
                <a:gd name="T12" fmla="*/ 0 w 346"/>
                <a:gd name="T13" fmla="*/ 323 h 324"/>
                <a:gd name="T14" fmla="*/ 35 w 346"/>
                <a:gd name="T15" fmla="*/ 234 h 324"/>
                <a:gd name="T16" fmla="*/ 37 w 346"/>
                <a:gd name="T17" fmla="*/ 149 h 324"/>
                <a:gd name="T18" fmla="*/ 118 w 346"/>
                <a:gd name="T19" fmla="*/ 167 h 324"/>
                <a:gd name="T20" fmla="*/ 176 w 346"/>
                <a:gd name="T21" fmla="*/ 36 h 324"/>
                <a:gd name="T22" fmla="*/ 232 w 346"/>
                <a:gd name="T23" fmla="*/ 36 h 324"/>
                <a:gd name="T24" fmla="*/ 260 w 346"/>
                <a:gd name="T25" fmla="*/ 0 h 324"/>
                <a:gd name="T26" fmla="*/ 0 w 346"/>
                <a:gd name="T27" fmla="*/ 0 h 324"/>
                <a:gd name="T28" fmla="*/ 346 w 346"/>
                <a:gd name="T29" fmla="*/ 324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T26" t="T27" r="T28" b="T29"/>
              <a:pathLst>
                <a:path w="346" h="324">
                  <a:moveTo>
                    <a:pt x="260" y="0"/>
                  </a:moveTo>
                  <a:lnTo>
                    <a:pt x="345" y="53"/>
                  </a:lnTo>
                  <a:lnTo>
                    <a:pt x="285" y="99"/>
                  </a:lnTo>
                  <a:lnTo>
                    <a:pt x="311" y="319"/>
                  </a:lnTo>
                  <a:lnTo>
                    <a:pt x="129" y="319"/>
                  </a:lnTo>
                  <a:lnTo>
                    <a:pt x="81" y="298"/>
                  </a:lnTo>
                  <a:lnTo>
                    <a:pt x="0" y="323"/>
                  </a:lnTo>
                  <a:lnTo>
                    <a:pt x="35" y="234"/>
                  </a:lnTo>
                  <a:lnTo>
                    <a:pt x="37" y="149"/>
                  </a:lnTo>
                  <a:lnTo>
                    <a:pt x="118" y="167"/>
                  </a:lnTo>
                  <a:lnTo>
                    <a:pt x="176" y="36"/>
                  </a:lnTo>
                  <a:lnTo>
                    <a:pt x="232" y="36"/>
                  </a:lnTo>
                  <a:lnTo>
                    <a:pt x="26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49" name="AutoShape 9"/>
            <p:cNvSpPr>
              <a:spLocks noChangeArrowheads="1"/>
            </p:cNvSpPr>
            <p:nvPr/>
          </p:nvSpPr>
          <p:spPr bwMode="auto">
            <a:xfrm>
              <a:off x="3097" y="1349"/>
              <a:ext cx="665" cy="544"/>
            </a:xfrm>
            <a:custGeom>
              <a:avLst/>
              <a:gdLst>
                <a:gd name="T0" fmla="*/ 214 w 665"/>
                <a:gd name="T1" fmla="*/ 0 h 544"/>
                <a:gd name="T2" fmla="*/ 436 w 665"/>
                <a:gd name="T3" fmla="*/ 70 h 544"/>
                <a:gd name="T4" fmla="*/ 471 w 665"/>
                <a:gd name="T5" fmla="*/ 63 h 544"/>
                <a:gd name="T6" fmla="*/ 484 w 665"/>
                <a:gd name="T7" fmla="*/ 118 h 544"/>
                <a:gd name="T8" fmla="*/ 467 w 665"/>
                <a:gd name="T9" fmla="*/ 148 h 544"/>
                <a:gd name="T10" fmla="*/ 493 w 665"/>
                <a:gd name="T11" fmla="*/ 171 h 544"/>
                <a:gd name="T12" fmla="*/ 553 w 665"/>
                <a:gd name="T13" fmla="*/ 240 h 544"/>
                <a:gd name="T14" fmla="*/ 556 w 665"/>
                <a:gd name="T15" fmla="*/ 305 h 544"/>
                <a:gd name="T16" fmla="*/ 523 w 665"/>
                <a:gd name="T17" fmla="*/ 344 h 544"/>
                <a:gd name="T18" fmla="*/ 664 w 665"/>
                <a:gd name="T19" fmla="*/ 453 h 544"/>
                <a:gd name="T20" fmla="*/ 384 w 665"/>
                <a:gd name="T21" fmla="*/ 543 h 544"/>
                <a:gd name="T22" fmla="*/ 89 w 665"/>
                <a:gd name="T23" fmla="*/ 375 h 544"/>
                <a:gd name="T24" fmla="*/ 0 w 665"/>
                <a:gd name="T25" fmla="*/ 320 h 544"/>
                <a:gd name="T26" fmla="*/ 39 w 665"/>
                <a:gd name="T27" fmla="*/ 277 h 544"/>
                <a:gd name="T28" fmla="*/ 45 w 665"/>
                <a:gd name="T29" fmla="*/ 248 h 544"/>
                <a:gd name="T30" fmla="*/ 194 w 665"/>
                <a:gd name="T31" fmla="*/ 146 h 544"/>
                <a:gd name="T32" fmla="*/ 214 w 665"/>
                <a:gd name="T33" fmla="*/ 0 h 544"/>
                <a:gd name="T34" fmla="*/ 0 w 665"/>
                <a:gd name="T35" fmla="*/ 0 h 544"/>
                <a:gd name="T36" fmla="*/ 665 w 665"/>
                <a:gd name="T37" fmla="*/ 544 h 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T34" t="T35" r="T36" b="T37"/>
              <a:pathLst>
                <a:path w="665" h="544">
                  <a:moveTo>
                    <a:pt x="214" y="0"/>
                  </a:moveTo>
                  <a:lnTo>
                    <a:pt x="436" y="70"/>
                  </a:lnTo>
                  <a:lnTo>
                    <a:pt x="471" y="63"/>
                  </a:lnTo>
                  <a:lnTo>
                    <a:pt x="484" y="118"/>
                  </a:lnTo>
                  <a:lnTo>
                    <a:pt x="467" y="148"/>
                  </a:lnTo>
                  <a:lnTo>
                    <a:pt x="493" y="171"/>
                  </a:lnTo>
                  <a:lnTo>
                    <a:pt x="553" y="240"/>
                  </a:lnTo>
                  <a:lnTo>
                    <a:pt x="556" y="305"/>
                  </a:lnTo>
                  <a:lnTo>
                    <a:pt x="523" y="344"/>
                  </a:lnTo>
                  <a:lnTo>
                    <a:pt x="664" y="453"/>
                  </a:lnTo>
                  <a:lnTo>
                    <a:pt x="384" y="543"/>
                  </a:lnTo>
                  <a:lnTo>
                    <a:pt x="89" y="375"/>
                  </a:lnTo>
                  <a:lnTo>
                    <a:pt x="0" y="320"/>
                  </a:lnTo>
                  <a:lnTo>
                    <a:pt x="39" y="277"/>
                  </a:lnTo>
                  <a:lnTo>
                    <a:pt x="45" y="248"/>
                  </a:lnTo>
                  <a:lnTo>
                    <a:pt x="194" y="146"/>
                  </a:lnTo>
                  <a:lnTo>
                    <a:pt x="214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50" name="AutoShape 10"/>
            <p:cNvSpPr>
              <a:spLocks noChangeArrowheads="1"/>
            </p:cNvSpPr>
            <p:nvPr/>
          </p:nvSpPr>
          <p:spPr bwMode="auto">
            <a:xfrm>
              <a:off x="3616" y="1511"/>
              <a:ext cx="496" cy="390"/>
            </a:xfrm>
            <a:custGeom>
              <a:avLst/>
              <a:gdLst>
                <a:gd name="T0" fmla="*/ 69 w 496"/>
                <a:gd name="T1" fmla="*/ 0 h 390"/>
                <a:gd name="T2" fmla="*/ 29 w 496"/>
                <a:gd name="T3" fmla="*/ 71 h 390"/>
                <a:gd name="T4" fmla="*/ 33 w 496"/>
                <a:gd name="T5" fmla="*/ 143 h 390"/>
                <a:gd name="T6" fmla="*/ 0 w 496"/>
                <a:gd name="T7" fmla="*/ 183 h 390"/>
                <a:gd name="T8" fmla="*/ 144 w 496"/>
                <a:gd name="T9" fmla="*/ 291 h 390"/>
                <a:gd name="T10" fmla="*/ 204 w 496"/>
                <a:gd name="T11" fmla="*/ 270 h 390"/>
                <a:gd name="T12" fmla="*/ 442 w 496"/>
                <a:gd name="T13" fmla="*/ 389 h 390"/>
                <a:gd name="T14" fmla="*/ 491 w 496"/>
                <a:gd name="T15" fmla="*/ 365 h 390"/>
                <a:gd name="T16" fmla="*/ 495 w 496"/>
                <a:gd name="T17" fmla="*/ 294 h 390"/>
                <a:gd name="T18" fmla="*/ 484 w 496"/>
                <a:gd name="T19" fmla="*/ 57 h 390"/>
                <a:gd name="T20" fmla="*/ 365 w 496"/>
                <a:gd name="T21" fmla="*/ 25 h 390"/>
                <a:gd name="T22" fmla="*/ 309 w 496"/>
                <a:gd name="T23" fmla="*/ 64 h 390"/>
                <a:gd name="T24" fmla="*/ 270 w 496"/>
                <a:gd name="T25" fmla="*/ 113 h 390"/>
                <a:gd name="T26" fmla="*/ 162 w 496"/>
                <a:gd name="T27" fmla="*/ 19 h 390"/>
                <a:gd name="T28" fmla="*/ 69 w 496"/>
                <a:gd name="T29" fmla="*/ 0 h 390"/>
                <a:gd name="T30" fmla="*/ 0 w 496"/>
                <a:gd name="T31" fmla="*/ 0 h 390"/>
                <a:gd name="T32" fmla="*/ 496 w 496"/>
                <a:gd name="T33" fmla="*/ 39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T30" t="T31" r="T32" b="T33"/>
              <a:pathLst>
                <a:path w="496" h="390">
                  <a:moveTo>
                    <a:pt x="69" y="0"/>
                  </a:moveTo>
                  <a:lnTo>
                    <a:pt x="29" y="71"/>
                  </a:lnTo>
                  <a:lnTo>
                    <a:pt x="33" y="143"/>
                  </a:lnTo>
                  <a:lnTo>
                    <a:pt x="0" y="183"/>
                  </a:lnTo>
                  <a:lnTo>
                    <a:pt x="144" y="291"/>
                  </a:lnTo>
                  <a:lnTo>
                    <a:pt x="204" y="270"/>
                  </a:lnTo>
                  <a:lnTo>
                    <a:pt x="442" y="389"/>
                  </a:lnTo>
                  <a:lnTo>
                    <a:pt x="491" y="365"/>
                  </a:lnTo>
                  <a:lnTo>
                    <a:pt x="495" y="294"/>
                  </a:lnTo>
                  <a:lnTo>
                    <a:pt x="484" y="57"/>
                  </a:lnTo>
                  <a:lnTo>
                    <a:pt x="365" y="25"/>
                  </a:lnTo>
                  <a:lnTo>
                    <a:pt x="309" y="64"/>
                  </a:lnTo>
                  <a:lnTo>
                    <a:pt x="270" y="113"/>
                  </a:lnTo>
                  <a:lnTo>
                    <a:pt x="162" y="19"/>
                  </a:lnTo>
                  <a:lnTo>
                    <a:pt x="69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51" name="AutoShape 11"/>
            <p:cNvSpPr>
              <a:spLocks noChangeArrowheads="1"/>
            </p:cNvSpPr>
            <p:nvPr/>
          </p:nvSpPr>
          <p:spPr bwMode="auto">
            <a:xfrm>
              <a:off x="4097" y="1566"/>
              <a:ext cx="314" cy="244"/>
            </a:xfrm>
            <a:custGeom>
              <a:avLst/>
              <a:gdLst>
                <a:gd name="T0" fmla="*/ 0 w 314"/>
                <a:gd name="T1" fmla="*/ 0 h 244"/>
                <a:gd name="T2" fmla="*/ 13 w 314"/>
                <a:gd name="T3" fmla="*/ 243 h 244"/>
                <a:gd name="T4" fmla="*/ 313 w 314"/>
                <a:gd name="T5" fmla="*/ 243 h 244"/>
                <a:gd name="T6" fmla="*/ 185 w 314"/>
                <a:gd name="T7" fmla="*/ 105 h 244"/>
                <a:gd name="T8" fmla="*/ 185 w 314"/>
                <a:gd name="T9" fmla="*/ 13 h 244"/>
                <a:gd name="T10" fmla="*/ 120 w 314"/>
                <a:gd name="T11" fmla="*/ 7 h 244"/>
                <a:gd name="T12" fmla="*/ 77 w 314"/>
                <a:gd name="T13" fmla="*/ 20 h 244"/>
                <a:gd name="T14" fmla="*/ 0 w 314"/>
                <a:gd name="T15" fmla="*/ 0 h 244"/>
                <a:gd name="T16" fmla="*/ 0 w 314"/>
                <a:gd name="T17" fmla="*/ 0 h 244"/>
                <a:gd name="T18" fmla="*/ 314 w 314"/>
                <a:gd name="T19" fmla="*/ 24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314" h="244">
                  <a:moveTo>
                    <a:pt x="0" y="0"/>
                  </a:moveTo>
                  <a:lnTo>
                    <a:pt x="13" y="243"/>
                  </a:lnTo>
                  <a:lnTo>
                    <a:pt x="313" y="243"/>
                  </a:lnTo>
                  <a:lnTo>
                    <a:pt x="185" y="105"/>
                  </a:lnTo>
                  <a:lnTo>
                    <a:pt x="185" y="13"/>
                  </a:lnTo>
                  <a:lnTo>
                    <a:pt x="120" y="7"/>
                  </a:lnTo>
                  <a:lnTo>
                    <a:pt x="77" y="20"/>
                  </a:lnTo>
                  <a:lnTo>
                    <a:pt x="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52" name="AutoShape 12"/>
            <p:cNvSpPr>
              <a:spLocks noChangeArrowheads="1"/>
            </p:cNvSpPr>
            <p:nvPr/>
          </p:nvSpPr>
          <p:spPr bwMode="auto">
            <a:xfrm>
              <a:off x="3977" y="1803"/>
              <a:ext cx="500" cy="508"/>
            </a:xfrm>
            <a:custGeom>
              <a:avLst/>
              <a:gdLst>
                <a:gd name="T0" fmla="*/ 133 w 500"/>
                <a:gd name="T1" fmla="*/ 0 h 508"/>
                <a:gd name="T2" fmla="*/ 429 w 500"/>
                <a:gd name="T3" fmla="*/ 0 h 508"/>
                <a:gd name="T4" fmla="*/ 499 w 500"/>
                <a:gd name="T5" fmla="*/ 174 h 508"/>
                <a:gd name="T6" fmla="*/ 427 w 500"/>
                <a:gd name="T7" fmla="*/ 352 h 508"/>
                <a:gd name="T8" fmla="*/ 437 w 500"/>
                <a:gd name="T9" fmla="*/ 458 h 508"/>
                <a:gd name="T10" fmla="*/ 398 w 500"/>
                <a:gd name="T11" fmla="*/ 506 h 508"/>
                <a:gd name="T12" fmla="*/ 285 w 500"/>
                <a:gd name="T13" fmla="*/ 507 h 508"/>
                <a:gd name="T14" fmla="*/ 176 w 500"/>
                <a:gd name="T15" fmla="*/ 474 h 508"/>
                <a:gd name="T16" fmla="*/ 127 w 500"/>
                <a:gd name="T17" fmla="*/ 410 h 508"/>
                <a:gd name="T18" fmla="*/ 81 w 500"/>
                <a:gd name="T19" fmla="*/ 405 h 508"/>
                <a:gd name="T20" fmla="*/ 0 w 500"/>
                <a:gd name="T21" fmla="*/ 264 h 508"/>
                <a:gd name="T22" fmla="*/ 26 w 500"/>
                <a:gd name="T23" fmla="*/ 202 h 508"/>
                <a:gd name="T24" fmla="*/ 64 w 500"/>
                <a:gd name="T25" fmla="*/ 190 h 508"/>
                <a:gd name="T26" fmla="*/ 81 w 500"/>
                <a:gd name="T27" fmla="*/ 95 h 508"/>
                <a:gd name="T28" fmla="*/ 127 w 500"/>
                <a:gd name="T29" fmla="*/ 72 h 508"/>
                <a:gd name="T30" fmla="*/ 133 w 500"/>
                <a:gd name="T31" fmla="*/ 0 h 508"/>
                <a:gd name="T32" fmla="*/ 0 w 500"/>
                <a:gd name="T33" fmla="*/ 0 h 508"/>
                <a:gd name="T34" fmla="*/ 500 w 500"/>
                <a:gd name="T35" fmla="*/ 508 h 5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T32" t="T33" r="T34" b="T35"/>
              <a:pathLst>
                <a:path w="500" h="508">
                  <a:moveTo>
                    <a:pt x="133" y="0"/>
                  </a:moveTo>
                  <a:lnTo>
                    <a:pt x="429" y="0"/>
                  </a:lnTo>
                  <a:lnTo>
                    <a:pt x="499" y="174"/>
                  </a:lnTo>
                  <a:lnTo>
                    <a:pt x="427" y="352"/>
                  </a:lnTo>
                  <a:lnTo>
                    <a:pt x="437" y="458"/>
                  </a:lnTo>
                  <a:lnTo>
                    <a:pt x="398" y="506"/>
                  </a:lnTo>
                  <a:lnTo>
                    <a:pt x="285" y="507"/>
                  </a:lnTo>
                  <a:lnTo>
                    <a:pt x="176" y="474"/>
                  </a:lnTo>
                  <a:lnTo>
                    <a:pt x="127" y="410"/>
                  </a:lnTo>
                  <a:lnTo>
                    <a:pt x="81" y="405"/>
                  </a:lnTo>
                  <a:lnTo>
                    <a:pt x="0" y="264"/>
                  </a:lnTo>
                  <a:lnTo>
                    <a:pt x="26" y="202"/>
                  </a:lnTo>
                  <a:lnTo>
                    <a:pt x="64" y="190"/>
                  </a:lnTo>
                  <a:lnTo>
                    <a:pt x="81" y="95"/>
                  </a:lnTo>
                  <a:lnTo>
                    <a:pt x="127" y="72"/>
                  </a:lnTo>
                  <a:lnTo>
                    <a:pt x="133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53" name="AutoShape 13"/>
            <p:cNvSpPr>
              <a:spLocks noChangeArrowheads="1"/>
            </p:cNvSpPr>
            <p:nvPr/>
          </p:nvSpPr>
          <p:spPr bwMode="auto">
            <a:xfrm>
              <a:off x="3720" y="1780"/>
              <a:ext cx="339" cy="425"/>
            </a:xfrm>
            <a:custGeom>
              <a:avLst/>
              <a:gdLst>
                <a:gd name="T0" fmla="*/ 101 w 339"/>
                <a:gd name="T1" fmla="*/ 0 h 425"/>
                <a:gd name="T2" fmla="*/ 338 w 339"/>
                <a:gd name="T3" fmla="*/ 118 h 425"/>
                <a:gd name="T4" fmla="*/ 322 w 339"/>
                <a:gd name="T5" fmla="*/ 213 h 425"/>
                <a:gd name="T6" fmla="*/ 284 w 339"/>
                <a:gd name="T7" fmla="*/ 225 h 425"/>
                <a:gd name="T8" fmla="*/ 260 w 339"/>
                <a:gd name="T9" fmla="*/ 286 h 425"/>
                <a:gd name="T10" fmla="*/ 304 w 339"/>
                <a:gd name="T11" fmla="*/ 362 h 425"/>
                <a:gd name="T12" fmla="*/ 200 w 339"/>
                <a:gd name="T13" fmla="*/ 409 h 425"/>
                <a:gd name="T14" fmla="*/ 89 w 339"/>
                <a:gd name="T15" fmla="*/ 424 h 425"/>
                <a:gd name="T16" fmla="*/ 54 w 339"/>
                <a:gd name="T17" fmla="*/ 402 h 425"/>
                <a:gd name="T18" fmla="*/ 92 w 339"/>
                <a:gd name="T19" fmla="*/ 367 h 425"/>
                <a:gd name="T20" fmla="*/ 65 w 339"/>
                <a:gd name="T21" fmla="*/ 289 h 425"/>
                <a:gd name="T22" fmla="*/ 0 w 339"/>
                <a:gd name="T23" fmla="*/ 270 h 425"/>
                <a:gd name="T24" fmla="*/ 61 w 339"/>
                <a:gd name="T25" fmla="*/ 148 h 425"/>
                <a:gd name="T26" fmla="*/ 101 w 339"/>
                <a:gd name="T27" fmla="*/ 0 h 425"/>
                <a:gd name="T28" fmla="*/ 0 w 339"/>
                <a:gd name="T29" fmla="*/ 0 h 425"/>
                <a:gd name="T30" fmla="*/ 339 w 339"/>
                <a:gd name="T31" fmla="*/ 425 h 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T28" t="T29" r="T30" b="T31"/>
              <a:pathLst>
                <a:path w="339" h="425">
                  <a:moveTo>
                    <a:pt x="101" y="0"/>
                  </a:moveTo>
                  <a:lnTo>
                    <a:pt x="338" y="118"/>
                  </a:lnTo>
                  <a:lnTo>
                    <a:pt x="322" y="213"/>
                  </a:lnTo>
                  <a:lnTo>
                    <a:pt x="284" y="225"/>
                  </a:lnTo>
                  <a:lnTo>
                    <a:pt x="260" y="286"/>
                  </a:lnTo>
                  <a:lnTo>
                    <a:pt x="304" y="362"/>
                  </a:lnTo>
                  <a:lnTo>
                    <a:pt x="200" y="409"/>
                  </a:lnTo>
                  <a:lnTo>
                    <a:pt x="89" y="424"/>
                  </a:lnTo>
                  <a:lnTo>
                    <a:pt x="54" y="402"/>
                  </a:lnTo>
                  <a:lnTo>
                    <a:pt x="92" y="367"/>
                  </a:lnTo>
                  <a:lnTo>
                    <a:pt x="65" y="289"/>
                  </a:lnTo>
                  <a:lnTo>
                    <a:pt x="0" y="270"/>
                  </a:lnTo>
                  <a:lnTo>
                    <a:pt x="61" y="148"/>
                  </a:lnTo>
                  <a:lnTo>
                    <a:pt x="101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54" name="AutoShape 14"/>
            <p:cNvSpPr>
              <a:spLocks noChangeArrowheads="1"/>
            </p:cNvSpPr>
            <p:nvPr/>
          </p:nvSpPr>
          <p:spPr bwMode="auto">
            <a:xfrm>
              <a:off x="2827" y="1967"/>
              <a:ext cx="145" cy="101"/>
            </a:xfrm>
            <a:custGeom>
              <a:avLst/>
              <a:gdLst>
                <a:gd name="T0" fmla="*/ 12 w 145"/>
                <a:gd name="T1" fmla="*/ 24 h 101"/>
                <a:gd name="T2" fmla="*/ 92 w 145"/>
                <a:gd name="T3" fmla="*/ 0 h 101"/>
                <a:gd name="T4" fmla="*/ 139 w 145"/>
                <a:gd name="T5" fmla="*/ 20 h 101"/>
                <a:gd name="T6" fmla="*/ 144 w 145"/>
                <a:gd name="T7" fmla="*/ 100 h 101"/>
                <a:gd name="T8" fmla="*/ 0 w 145"/>
                <a:gd name="T9" fmla="*/ 90 h 101"/>
                <a:gd name="T10" fmla="*/ 12 w 145"/>
                <a:gd name="T11" fmla="*/ 24 h 101"/>
                <a:gd name="T12" fmla="*/ 0 w 145"/>
                <a:gd name="T13" fmla="*/ 0 h 101"/>
                <a:gd name="T14" fmla="*/ 145 w 145"/>
                <a:gd name="T15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145" h="101">
                  <a:moveTo>
                    <a:pt x="12" y="24"/>
                  </a:moveTo>
                  <a:lnTo>
                    <a:pt x="92" y="0"/>
                  </a:lnTo>
                  <a:lnTo>
                    <a:pt x="139" y="20"/>
                  </a:lnTo>
                  <a:lnTo>
                    <a:pt x="144" y="100"/>
                  </a:lnTo>
                  <a:lnTo>
                    <a:pt x="0" y="90"/>
                  </a:lnTo>
                  <a:lnTo>
                    <a:pt x="12" y="24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55" name="AutoShape 15"/>
            <p:cNvSpPr>
              <a:spLocks noChangeArrowheads="1"/>
            </p:cNvSpPr>
            <p:nvPr/>
          </p:nvSpPr>
          <p:spPr bwMode="auto">
            <a:xfrm>
              <a:off x="2827" y="2057"/>
              <a:ext cx="145" cy="53"/>
            </a:xfrm>
            <a:custGeom>
              <a:avLst/>
              <a:gdLst>
                <a:gd name="T0" fmla="*/ 0 w 145"/>
                <a:gd name="T1" fmla="*/ 0 h 53"/>
                <a:gd name="T2" fmla="*/ 144 w 145"/>
                <a:gd name="T3" fmla="*/ 8 h 53"/>
                <a:gd name="T4" fmla="*/ 67 w 145"/>
                <a:gd name="T5" fmla="*/ 52 h 53"/>
                <a:gd name="T6" fmla="*/ 0 w 145"/>
                <a:gd name="T7" fmla="*/ 0 h 53"/>
                <a:gd name="T8" fmla="*/ 0 w 145"/>
                <a:gd name="T9" fmla="*/ 0 h 53"/>
                <a:gd name="T10" fmla="*/ 145 w 145"/>
                <a:gd name="T11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145" h="53">
                  <a:moveTo>
                    <a:pt x="0" y="0"/>
                  </a:moveTo>
                  <a:lnTo>
                    <a:pt x="144" y="8"/>
                  </a:lnTo>
                  <a:lnTo>
                    <a:pt x="67" y="52"/>
                  </a:lnTo>
                  <a:lnTo>
                    <a:pt x="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56" name="AutoShape 16"/>
            <p:cNvSpPr>
              <a:spLocks noChangeArrowheads="1"/>
            </p:cNvSpPr>
            <p:nvPr/>
          </p:nvSpPr>
          <p:spPr bwMode="auto">
            <a:xfrm>
              <a:off x="2893" y="2064"/>
              <a:ext cx="220" cy="158"/>
            </a:xfrm>
            <a:custGeom>
              <a:avLst/>
              <a:gdLst>
                <a:gd name="T0" fmla="*/ 0 w 220"/>
                <a:gd name="T1" fmla="*/ 43 h 158"/>
                <a:gd name="T2" fmla="*/ 76 w 220"/>
                <a:gd name="T3" fmla="*/ 0 h 158"/>
                <a:gd name="T4" fmla="*/ 207 w 220"/>
                <a:gd name="T5" fmla="*/ 8 h 158"/>
                <a:gd name="T6" fmla="*/ 219 w 220"/>
                <a:gd name="T7" fmla="*/ 87 h 158"/>
                <a:gd name="T8" fmla="*/ 200 w 220"/>
                <a:gd name="T9" fmla="*/ 157 h 158"/>
                <a:gd name="T10" fmla="*/ 139 w 220"/>
                <a:gd name="T11" fmla="*/ 114 h 158"/>
                <a:gd name="T12" fmla="*/ 97 w 220"/>
                <a:gd name="T13" fmla="*/ 72 h 158"/>
                <a:gd name="T14" fmla="*/ 62 w 220"/>
                <a:gd name="T15" fmla="*/ 106 h 158"/>
                <a:gd name="T16" fmla="*/ 0 w 220"/>
                <a:gd name="T17" fmla="*/ 43 h 158"/>
                <a:gd name="T18" fmla="*/ 0 w 220"/>
                <a:gd name="T19" fmla="*/ 0 h 158"/>
                <a:gd name="T20" fmla="*/ 220 w 220"/>
                <a:gd name="T21" fmla="*/ 158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T18" t="T19" r="T20" b="T21"/>
              <a:pathLst>
                <a:path w="220" h="158">
                  <a:moveTo>
                    <a:pt x="0" y="43"/>
                  </a:moveTo>
                  <a:lnTo>
                    <a:pt x="76" y="0"/>
                  </a:lnTo>
                  <a:lnTo>
                    <a:pt x="207" y="8"/>
                  </a:lnTo>
                  <a:lnTo>
                    <a:pt x="219" y="87"/>
                  </a:lnTo>
                  <a:lnTo>
                    <a:pt x="200" y="157"/>
                  </a:lnTo>
                  <a:lnTo>
                    <a:pt x="139" y="114"/>
                  </a:lnTo>
                  <a:lnTo>
                    <a:pt x="97" y="72"/>
                  </a:lnTo>
                  <a:lnTo>
                    <a:pt x="62" y="106"/>
                  </a:lnTo>
                  <a:lnTo>
                    <a:pt x="0" y="43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57" name="AutoShape 17"/>
            <p:cNvSpPr>
              <a:spLocks noChangeArrowheads="1"/>
            </p:cNvSpPr>
            <p:nvPr/>
          </p:nvSpPr>
          <p:spPr bwMode="auto">
            <a:xfrm>
              <a:off x="2953" y="2136"/>
              <a:ext cx="79" cy="97"/>
            </a:xfrm>
            <a:custGeom>
              <a:avLst/>
              <a:gdLst>
                <a:gd name="T0" fmla="*/ 37 w 79"/>
                <a:gd name="T1" fmla="*/ 0 h 97"/>
                <a:gd name="T2" fmla="*/ 0 w 79"/>
                <a:gd name="T3" fmla="*/ 34 h 97"/>
                <a:gd name="T4" fmla="*/ 60 w 79"/>
                <a:gd name="T5" fmla="*/ 96 h 97"/>
                <a:gd name="T6" fmla="*/ 78 w 79"/>
                <a:gd name="T7" fmla="*/ 41 h 97"/>
                <a:gd name="T8" fmla="*/ 37 w 79"/>
                <a:gd name="T9" fmla="*/ 0 h 97"/>
                <a:gd name="T10" fmla="*/ 0 w 79"/>
                <a:gd name="T11" fmla="*/ 0 h 97"/>
                <a:gd name="T12" fmla="*/ 79 w 79"/>
                <a:gd name="T13" fmla="*/ 97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79" h="97">
                  <a:moveTo>
                    <a:pt x="37" y="0"/>
                  </a:moveTo>
                  <a:lnTo>
                    <a:pt x="0" y="34"/>
                  </a:lnTo>
                  <a:lnTo>
                    <a:pt x="60" y="96"/>
                  </a:lnTo>
                  <a:lnTo>
                    <a:pt x="78" y="41"/>
                  </a:lnTo>
                  <a:lnTo>
                    <a:pt x="37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58" name="AutoShape 18"/>
            <p:cNvSpPr>
              <a:spLocks noChangeArrowheads="1"/>
            </p:cNvSpPr>
            <p:nvPr/>
          </p:nvSpPr>
          <p:spPr bwMode="auto">
            <a:xfrm>
              <a:off x="3012" y="2176"/>
              <a:ext cx="82" cy="121"/>
            </a:xfrm>
            <a:custGeom>
              <a:avLst/>
              <a:gdLst>
                <a:gd name="T0" fmla="*/ 18 w 82"/>
                <a:gd name="T1" fmla="*/ 0 h 121"/>
                <a:gd name="T2" fmla="*/ 0 w 82"/>
                <a:gd name="T3" fmla="*/ 57 h 121"/>
                <a:gd name="T4" fmla="*/ 64 w 82"/>
                <a:gd name="T5" fmla="*/ 120 h 121"/>
                <a:gd name="T6" fmla="*/ 81 w 82"/>
                <a:gd name="T7" fmla="*/ 45 h 121"/>
                <a:gd name="T8" fmla="*/ 18 w 82"/>
                <a:gd name="T9" fmla="*/ 0 h 121"/>
                <a:gd name="T10" fmla="*/ 0 w 82"/>
                <a:gd name="T11" fmla="*/ 0 h 121"/>
                <a:gd name="T12" fmla="*/ 82 w 82"/>
                <a:gd name="T13" fmla="*/ 12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82" h="121">
                  <a:moveTo>
                    <a:pt x="18" y="0"/>
                  </a:moveTo>
                  <a:lnTo>
                    <a:pt x="0" y="57"/>
                  </a:lnTo>
                  <a:lnTo>
                    <a:pt x="64" y="120"/>
                  </a:lnTo>
                  <a:lnTo>
                    <a:pt x="81" y="45"/>
                  </a:lnTo>
                  <a:lnTo>
                    <a:pt x="18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59" name="AutoShape 19"/>
            <p:cNvSpPr>
              <a:spLocks noChangeArrowheads="1"/>
            </p:cNvSpPr>
            <p:nvPr/>
          </p:nvSpPr>
          <p:spPr bwMode="auto">
            <a:xfrm>
              <a:off x="3075" y="2147"/>
              <a:ext cx="173" cy="150"/>
            </a:xfrm>
            <a:custGeom>
              <a:avLst/>
              <a:gdLst>
                <a:gd name="T0" fmla="*/ 37 w 173"/>
                <a:gd name="T1" fmla="*/ 0 h 150"/>
                <a:gd name="T2" fmla="*/ 94 w 173"/>
                <a:gd name="T3" fmla="*/ 0 h 150"/>
                <a:gd name="T4" fmla="*/ 172 w 173"/>
                <a:gd name="T5" fmla="*/ 55 h 150"/>
                <a:gd name="T6" fmla="*/ 164 w 173"/>
                <a:gd name="T7" fmla="*/ 122 h 150"/>
                <a:gd name="T8" fmla="*/ 59 w 173"/>
                <a:gd name="T9" fmla="*/ 123 h 150"/>
                <a:gd name="T10" fmla="*/ 0 w 173"/>
                <a:gd name="T11" fmla="*/ 149 h 150"/>
                <a:gd name="T12" fmla="*/ 18 w 173"/>
                <a:gd name="T13" fmla="*/ 73 h 150"/>
                <a:gd name="T14" fmla="*/ 37 w 173"/>
                <a:gd name="T15" fmla="*/ 0 h 150"/>
                <a:gd name="T16" fmla="*/ 0 w 173"/>
                <a:gd name="T17" fmla="*/ 0 h 150"/>
                <a:gd name="T18" fmla="*/ 173 w 173"/>
                <a:gd name="T19" fmla="*/ 15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173" h="150">
                  <a:moveTo>
                    <a:pt x="37" y="0"/>
                  </a:moveTo>
                  <a:lnTo>
                    <a:pt x="94" y="0"/>
                  </a:lnTo>
                  <a:lnTo>
                    <a:pt x="172" y="55"/>
                  </a:lnTo>
                  <a:lnTo>
                    <a:pt x="164" y="122"/>
                  </a:lnTo>
                  <a:lnTo>
                    <a:pt x="59" y="123"/>
                  </a:lnTo>
                  <a:lnTo>
                    <a:pt x="0" y="149"/>
                  </a:lnTo>
                  <a:lnTo>
                    <a:pt x="18" y="73"/>
                  </a:lnTo>
                  <a:lnTo>
                    <a:pt x="37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60" name="AutoShape 20"/>
            <p:cNvSpPr>
              <a:spLocks noChangeArrowheads="1"/>
            </p:cNvSpPr>
            <p:nvPr/>
          </p:nvSpPr>
          <p:spPr bwMode="auto">
            <a:xfrm>
              <a:off x="3238" y="2127"/>
              <a:ext cx="121" cy="144"/>
            </a:xfrm>
            <a:custGeom>
              <a:avLst/>
              <a:gdLst>
                <a:gd name="T0" fmla="*/ 15 w 121"/>
                <a:gd name="T1" fmla="*/ 2 h 144"/>
                <a:gd name="T2" fmla="*/ 99 w 121"/>
                <a:gd name="T3" fmla="*/ 0 h 144"/>
                <a:gd name="T4" fmla="*/ 120 w 121"/>
                <a:gd name="T5" fmla="*/ 143 h 144"/>
                <a:gd name="T6" fmla="*/ 0 w 121"/>
                <a:gd name="T7" fmla="*/ 143 h 144"/>
                <a:gd name="T8" fmla="*/ 15 w 121"/>
                <a:gd name="T9" fmla="*/ 2 h 144"/>
                <a:gd name="T10" fmla="*/ 0 w 121"/>
                <a:gd name="T11" fmla="*/ 0 h 144"/>
                <a:gd name="T12" fmla="*/ 121 w 121"/>
                <a:gd name="T13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21" h="144">
                  <a:moveTo>
                    <a:pt x="15" y="2"/>
                  </a:moveTo>
                  <a:lnTo>
                    <a:pt x="99" y="0"/>
                  </a:lnTo>
                  <a:lnTo>
                    <a:pt x="120" y="143"/>
                  </a:lnTo>
                  <a:lnTo>
                    <a:pt x="0" y="143"/>
                  </a:lnTo>
                  <a:lnTo>
                    <a:pt x="15" y="2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61" name="AutoShape 21"/>
            <p:cNvSpPr>
              <a:spLocks noChangeArrowheads="1"/>
            </p:cNvSpPr>
            <p:nvPr/>
          </p:nvSpPr>
          <p:spPr bwMode="auto">
            <a:xfrm>
              <a:off x="3167" y="2004"/>
              <a:ext cx="241" cy="264"/>
            </a:xfrm>
            <a:custGeom>
              <a:avLst/>
              <a:gdLst>
                <a:gd name="T0" fmla="*/ 31 w 241"/>
                <a:gd name="T1" fmla="*/ 65 h 264"/>
                <a:gd name="T2" fmla="*/ 0 w 241"/>
                <a:gd name="T3" fmla="*/ 143 h 264"/>
                <a:gd name="T4" fmla="*/ 79 w 241"/>
                <a:gd name="T5" fmla="*/ 198 h 264"/>
                <a:gd name="T6" fmla="*/ 88 w 241"/>
                <a:gd name="T7" fmla="*/ 127 h 264"/>
                <a:gd name="T8" fmla="*/ 171 w 241"/>
                <a:gd name="T9" fmla="*/ 123 h 264"/>
                <a:gd name="T10" fmla="*/ 190 w 241"/>
                <a:gd name="T11" fmla="*/ 263 h 264"/>
                <a:gd name="T12" fmla="*/ 240 w 241"/>
                <a:gd name="T13" fmla="*/ 263 h 264"/>
                <a:gd name="T14" fmla="*/ 216 w 241"/>
                <a:gd name="T15" fmla="*/ 151 h 264"/>
                <a:gd name="T16" fmla="*/ 201 w 241"/>
                <a:gd name="T17" fmla="*/ 116 h 264"/>
                <a:gd name="T18" fmla="*/ 227 w 241"/>
                <a:gd name="T19" fmla="*/ 101 h 264"/>
                <a:gd name="T20" fmla="*/ 215 w 241"/>
                <a:gd name="T21" fmla="*/ 0 h 264"/>
                <a:gd name="T22" fmla="*/ 83 w 241"/>
                <a:gd name="T23" fmla="*/ 69 h 264"/>
                <a:gd name="T24" fmla="*/ 31 w 241"/>
                <a:gd name="T25" fmla="*/ 65 h 264"/>
                <a:gd name="T26" fmla="*/ 0 w 241"/>
                <a:gd name="T27" fmla="*/ 0 h 264"/>
                <a:gd name="T28" fmla="*/ 241 w 241"/>
                <a:gd name="T29" fmla="*/ 264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T26" t="T27" r="T28" b="T29"/>
              <a:pathLst>
                <a:path w="241" h="264">
                  <a:moveTo>
                    <a:pt x="31" y="65"/>
                  </a:moveTo>
                  <a:lnTo>
                    <a:pt x="0" y="143"/>
                  </a:lnTo>
                  <a:lnTo>
                    <a:pt x="79" y="198"/>
                  </a:lnTo>
                  <a:lnTo>
                    <a:pt x="88" y="127"/>
                  </a:lnTo>
                  <a:lnTo>
                    <a:pt x="171" y="123"/>
                  </a:lnTo>
                  <a:lnTo>
                    <a:pt x="190" y="263"/>
                  </a:lnTo>
                  <a:lnTo>
                    <a:pt x="240" y="263"/>
                  </a:lnTo>
                  <a:lnTo>
                    <a:pt x="216" y="151"/>
                  </a:lnTo>
                  <a:lnTo>
                    <a:pt x="201" y="116"/>
                  </a:lnTo>
                  <a:lnTo>
                    <a:pt x="227" y="101"/>
                  </a:lnTo>
                  <a:lnTo>
                    <a:pt x="215" y="0"/>
                  </a:lnTo>
                  <a:lnTo>
                    <a:pt x="83" y="69"/>
                  </a:lnTo>
                  <a:lnTo>
                    <a:pt x="31" y="65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62" name="AutoShape 22"/>
            <p:cNvSpPr>
              <a:spLocks noChangeArrowheads="1"/>
            </p:cNvSpPr>
            <p:nvPr/>
          </p:nvSpPr>
          <p:spPr bwMode="auto">
            <a:xfrm>
              <a:off x="3440" y="2046"/>
              <a:ext cx="345" cy="275"/>
            </a:xfrm>
            <a:custGeom>
              <a:avLst/>
              <a:gdLst>
                <a:gd name="T0" fmla="*/ 38 w 345"/>
                <a:gd name="T1" fmla="*/ 0 h 275"/>
                <a:gd name="T2" fmla="*/ 0 w 345"/>
                <a:gd name="T3" fmla="*/ 25 h 275"/>
                <a:gd name="T4" fmla="*/ 7 w 345"/>
                <a:gd name="T5" fmla="*/ 221 h 275"/>
                <a:gd name="T6" fmla="*/ 166 w 345"/>
                <a:gd name="T7" fmla="*/ 274 h 275"/>
                <a:gd name="T8" fmla="*/ 181 w 345"/>
                <a:gd name="T9" fmla="*/ 183 h 275"/>
                <a:gd name="T10" fmla="*/ 291 w 345"/>
                <a:gd name="T11" fmla="*/ 135 h 275"/>
                <a:gd name="T12" fmla="*/ 344 w 345"/>
                <a:gd name="T13" fmla="*/ 20 h 275"/>
                <a:gd name="T14" fmla="*/ 283 w 345"/>
                <a:gd name="T15" fmla="*/ 2 h 275"/>
                <a:gd name="T16" fmla="*/ 38 w 345"/>
                <a:gd name="T17" fmla="*/ 0 h 275"/>
                <a:gd name="T18" fmla="*/ 0 w 345"/>
                <a:gd name="T19" fmla="*/ 0 h 275"/>
                <a:gd name="T20" fmla="*/ 345 w 345"/>
                <a:gd name="T21" fmla="*/ 275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T18" t="T19" r="T20" b="T21"/>
              <a:pathLst>
                <a:path w="345" h="275">
                  <a:moveTo>
                    <a:pt x="38" y="0"/>
                  </a:moveTo>
                  <a:lnTo>
                    <a:pt x="0" y="25"/>
                  </a:lnTo>
                  <a:lnTo>
                    <a:pt x="7" y="221"/>
                  </a:lnTo>
                  <a:lnTo>
                    <a:pt x="166" y="274"/>
                  </a:lnTo>
                  <a:lnTo>
                    <a:pt x="181" y="183"/>
                  </a:lnTo>
                  <a:lnTo>
                    <a:pt x="291" y="135"/>
                  </a:lnTo>
                  <a:lnTo>
                    <a:pt x="344" y="20"/>
                  </a:lnTo>
                  <a:lnTo>
                    <a:pt x="283" y="2"/>
                  </a:lnTo>
                  <a:lnTo>
                    <a:pt x="38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63" name="AutoShape 23"/>
            <p:cNvSpPr>
              <a:spLocks noChangeArrowheads="1"/>
            </p:cNvSpPr>
            <p:nvPr/>
          </p:nvSpPr>
          <p:spPr bwMode="auto">
            <a:xfrm>
              <a:off x="3603" y="2065"/>
              <a:ext cx="217" cy="276"/>
            </a:xfrm>
            <a:custGeom>
              <a:avLst/>
              <a:gdLst>
                <a:gd name="T0" fmla="*/ 181 w 217"/>
                <a:gd name="T1" fmla="*/ 0 h 276"/>
                <a:gd name="T2" fmla="*/ 128 w 217"/>
                <a:gd name="T3" fmla="*/ 115 h 276"/>
                <a:gd name="T4" fmla="*/ 13 w 217"/>
                <a:gd name="T5" fmla="*/ 164 h 276"/>
                <a:gd name="T6" fmla="*/ 0 w 217"/>
                <a:gd name="T7" fmla="*/ 251 h 276"/>
                <a:gd name="T8" fmla="*/ 3 w 217"/>
                <a:gd name="T9" fmla="*/ 275 h 276"/>
                <a:gd name="T10" fmla="*/ 210 w 217"/>
                <a:gd name="T11" fmla="*/ 253 h 276"/>
                <a:gd name="T12" fmla="*/ 216 w 217"/>
                <a:gd name="T13" fmla="*/ 232 h 276"/>
                <a:gd name="T14" fmla="*/ 198 w 217"/>
                <a:gd name="T15" fmla="*/ 221 h 276"/>
                <a:gd name="T16" fmla="*/ 190 w 217"/>
                <a:gd name="T17" fmla="*/ 178 h 276"/>
                <a:gd name="T18" fmla="*/ 209 w 217"/>
                <a:gd name="T19" fmla="*/ 140 h 276"/>
                <a:gd name="T20" fmla="*/ 175 w 217"/>
                <a:gd name="T21" fmla="*/ 119 h 276"/>
                <a:gd name="T22" fmla="*/ 211 w 217"/>
                <a:gd name="T23" fmla="*/ 83 h 276"/>
                <a:gd name="T24" fmla="*/ 181 w 217"/>
                <a:gd name="T25" fmla="*/ 0 h 276"/>
                <a:gd name="T26" fmla="*/ 0 w 217"/>
                <a:gd name="T27" fmla="*/ 0 h 276"/>
                <a:gd name="T28" fmla="*/ 217 w 217"/>
                <a:gd name="T29" fmla="*/ 276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T26" t="T27" r="T28" b="T29"/>
              <a:pathLst>
                <a:path w="217" h="276">
                  <a:moveTo>
                    <a:pt x="181" y="0"/>
                  </a:moveTo>
                  <a:lnTo>
                    <a:pt x="128" y="115"/>
                  </a:lnTo>
                  <a:lnTo>
                    <a:pt x="13" y="164"/>
                  </a:lnTo>
                  <a:lnTo>
                    <a:pt x="0" y="251"/>
                  </a:lnTo>
                  <a:lnTo>
                    <a:pt x="3" y="275"/>
                  </a:lnTo>
                  <a:lnTo>
                    <a:pt x="210" y="253"/>
                  </a:lnTo>
                  <a:lnTo>
                    <a:pt x="216" y="232"/>
                  </a:lnTo>
                  <a:lnTo>
                    <a:pt x="198" y="221"/>
                  </a:lnTo>
                  <a:lnTo>
                    <a:pt x="190" y="178"/>
                  </a:lnTo>
                  <a:lnTo>
                    <a:pt x="209" y="140"/>
                  </a:lnTo>
                  <a:lnTo>
                    <a:pt x="175" y="119"/>
                  </a:lnTo>
                  <a:lnTo>
                    <a:pt x="211" y="83"/>
                  </a:lnTo>
                  <a:lnTo>
                    <a:pt x="181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64" name="AutoShape 24"/>
            <p:cNvSpPr>
              <a:spLocks noChangeArrowheads="1"/>
            </p:cNvSpPr>
            <p:nvPr/>
          </p:nvSpPr>
          <p:spPr bwMode="auto">
            <a:xfrm>
              <a:off x="3790" y="2141"/>
              <a:ext cx="367" cy="172"/>
            </a:xfrm>
            <a:custGeom>
              <a:avLst/>
              <a:gdLst>
                <a:gd name="T0" fmla="*/ 19 w 367"/>
                <a:gd name="T1" fmla="*/ 61 h 172"/>
                <a:gd name="T2" fmla="*/ 0 w 367"/>
                <a:gd name="T3" fmla="*/ 104 h 172"/>
                <a:gd name="T4" fmla="*/ 10 w 367"/>
                <a:gd name="T5" fmla="*/ 148 h 172"/>
                <a:gd name="T6" fmla="*/ 28 w 367"/>
                <a:gd name="T7" fmla="*/ 157 h 172"/>
                <a:gd name="T8" fmla="*/ 55 w 367"/>
                <a:gd name="T9" fmla="*/ 148 h 172"/>
                <a:gd name="T10" fmla="*/ 81 w 367"/>
                <a:gd name="T11" fmla="*/ 171 h 172"/>
                <a:gd name="T12" fmla="*/ 114 w 367"/>
                <a:gd name="T13" fmla="*/ 136 h 172"/>
                <a:gd name="T14" fmla="*/ 172 w 367"/>
                <a:gd name="T15" fmla="*/ 152 h 172"/>
                <a:gd name="T16" fmla="*/ 251 w 367"/>
                <a:gd name="T17" fmla="*/ 152 h 172"/>
                <a:gd name="T18" fmla="*/ 366 w 367"/>
                <a:gd name="T19" fmla="*/ 134 h 172"/>
                <a:gd name="T20" fmla="*/ 317 w 367"/>
                <a:gd name="T21" fmla="*/ 71 h 172"/>
                <a:gd name="T22" fmla="*/ 268 w 367"/>
                <a:gd name="T23" fmla="*/ 66 h 172"/>
                <a:gd name="T24" fmla="*/ 233 w 367"/>
                <a:gd name="T25" fmla="*/ 0 h 172"/>
                <a:gd name="T26" fmla="*/ 129 w 367"/>
                <a:gd name="T27" fmla="*/ 46 h 172"/>
                <a:gd name="T28" fmla="*/ 19 w 367"/>
                <a:gd name="T29" fmla="*/ 61 h 172"/>
                <a:gd name="T30" fmla="*/ 0 w 367"/>
                <a:gd name="T31" fmla="*/ 0 h 172"/>
                <a:gd name="T32" fmla="*/ 367 w 367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T30" t="T31" r="T32" b="T33"/>
              <a:pathLst>
                <a:path w="367" h="172">
                  <a:moveTo>
                    <a:pt x="19" y="61"/>
                  </a:moveTo>
                  <a:lnTo>
                    <a:pt x="0" y="104"/>
                  </a:lnTo>
                  <a:lnTo>
                    <a:pt x="10" y="148"/>
                  </a:lnTo>
                  <a:lnTo>
                    <a:pt x="28" y="157"/>
                  </a:lnTo>
                  <a:lnTo>
                    <a:pt x="55" y="148"/>
                  </a:lnTo>
                  <a:lnTo>
                    <a:pt x="81" y="171"/>
                  </a:lnTo>
                  <a:lnTo>
                    <a:pt x="114" y="136"/>
                  </a:lnTo>
                  <a:lnTo>
                    <a:pt x="172" y="152"/>
                  </a:lnTo>
                  <a:lnTo>
                    <a:pt x="251" y="152"/>
                  </a:lnTo>
                  <a:lnTo>
                    <a:pt x="366" y="134"/>
                  </a:lnTo>
                  <a:lnTo>
                    <a:pt x="317" y="71"/>
                  </a:lnTo>
                  <a:lnTo>
                    <a:pt x="268" y="66"/>
                  </a:lnTo>
                  <a:lnTo>
                    <a:pt x="233" y="0"/>
                  </a:lnTo>
                  <a:lnTo>
                    <a:pt x="129" y="46"/>
                  </a:lnTo>
                  <a:lnTo>
                    <a:pt x="19" y="6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65" name="AutoShape 25"/>
            <p:cNvSpPr>
              <a:spLocks noChangeArrowheads="1"/>
            </p:cNvSpPr>
            <p:nvPr/>
          </p:nvSpPr>
          <p:spPr bwMode="auto">
            <a:xfrm>
              <a:off x="3588" y="2326"/>
              <a:ext cx="132" cy="174"/>
            </a:xfrm>
            <a:custGeom>
              <a:avLst/>
              <a:gdLst>
                <a:gd name="T0" fmla="*/ 18 w 132"/>
                <a:gd name="T1" fmla="*/ 11 h 174"/>
                <a:gd name="T2" fmla="*/ 131 w 132"/>
                <a:gd name="T3" fmla="*/ 0 h 174"/>
                <a:gd name="T4" fmla="*/ 129 w 132"/>
                <a:gd name="T5" fmla="*/ 106 h 174"/>
                <a:gd name="T6" fmla="*/ 39 w 132"/>
                <a:gd name="T7" fmla="*/ 136 h 174"/>
                <a:gd name="T8" fmla="*/ 27 w 132"/>
                <a:gd name="T9" fmla="*/ 173 h 174"/>
                <a:gd name="T10" fmla="*/ 0 w 132"/>
                <a:gd name="T11" fmla="*/ 132 h 174"/>
                <a:gd name="T12" fmla="*/ 18 w 132"/>
                <a:gd name="T13" fmla="*/ 11 h 174"/>
                <a:gd name="T14" fmla="*/ 0 w 132"/>
                <a:gd name="T15" fmla="*/ 0 h 174"/>
                <a:gd name="T16" fmla="*/ 132 w 132"/>
                <a:gd name="T17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132" h="174">
                  <a:moveTo>
                    <a:pt x="18" y="11"/>
                  </a:moveTo>
                  <a:lnTo>
                    <a:pt x="131" y="0"/>
                  </a:lnTo>
                  <a:lnTo>
                    <a:pt x="129" y="106"/>
                  </a:lnTo>
                  <a:lnTo>
                    <a:pt x="39" y="136"/>
                  </a:lnTo>
                  <a:lnTo>
                    <a:pt x="27" y="173"/>
                  </a:lnTo>
                  <a:lnTo>
                    <a:pt x="0" y="132"/>
                  </a:lnTo>
                  <a:lnTo>
                    <a:pt x="18" y="1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66" name="AutoShape 26"/>
            <p:cNvSpPr>
              <a:spLocks noChangeArrowheads="1"/>
            </p:cNvSpPr>
            <p:nvPr/>
          </p:nvSpPr>
          <p:spPr bwMode="auto">
            <a:xfrm>
              <a:off x="3613" y="2288"/>
              <a:ext cx="259" cy="243"/>
            </a:xfrm>
            <a:custGeom>
              <a:avLst/>
              <a:gdLst>
                <a:gd name="T0" fmla="*/ 106 w 259"/>
                <a:gd name="T1" fmla="*/ 36 h 243"/>
                <a:gd name="T2" fmla="*/ 199 w 259"/>
                <a:gd name="T3" fmla="*/ 28 h 243"/>
                <a:gd name="T4" fmla="*/ 204 w 259"/>
                <a:gd name="T5" fmla="*/ 10 h 243"/>
                <a:gd name="T6" fmla="*/ 233 w 259"/>
                <a:gd name="T7" fmla="*/ 0 h 243"/>
                <a:gd name="T8" fmla="*/ 258 w 259"/>
                <a:gd name="T9" fmla="*/ 24 h 243"/>
                <a:gd name="T10" fmla="*/ 152 w 259"/>
                <a:gd name="T11" fmla="*/ 202 h 243"/>
                <a:gd name="T12" fmla="*/ 20 w 259"/>
                <a:gd name="T13" fmla="*/ 242 h 243"/>
                <a:gd name="T14" fmla="*/ 0 w 259"/>
                <a:gd name="T15" fmla="*/ 208 h 243"/>
                <a:gd name="T16" fmla="*/ 12 w 259"/>
                <a:gd name="T17" fmla="*/ 174 h 243"/>
                <a:gd name="T18" fmla="*/ 102 w 259"/>
                <a:gd name="T19" fmla="*/ 144 h 243"/>
                <a:gd name="T20" fmla="*/ 106 w 259"/>
                <a:gd name="T21" fmla="*/ 36 h 243"/>
                <a:gd name="T22" fmla="*/ 0 w 259"/>
                <a:gd name="T23" fmla="*/ 0 h 243"/>
                <a:gd name="T24" fmla="*/ 259 w 259"/>
                <a:gd name="T25" fmla="*/ 243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T22" t="T23" r="T24" b="T25"/>
              <a:pathLst>
                <a:path w="259" h="243">
                  <a:moveTo>
                    <a:pt x="106" y="36"/>
                  </a:moveTo>
                  <a:lnTo>
                    <a:pt x="199" y="28"/>
                  </a:lnTo>
                  <a:lnTo>
                    <a:pt x="204" y="10"/>
                  </a:lnTo>
                  <a:lnTo>
                    <a:pt x="233" y="0"/>
                  </a:lnTo>
                  <a:lnTo>
                    <a:pt x="258" y="24"/>
                  </a:lnTo>
                  <a:lnTo>
                    <a:pt x="152" y="202"/>
                  </a:lnTo>
                  <a:lnTo>
                    <a:pt x="20" y="242"/>
                  </a:lnTo>
                  <a:lnTo>
                    <a:pt x="0" y="208"/>
                  </a:lnTo>
                  <a:lnTo>
                    <a:pt x="12" y="174"/>
                  </a:lnTo>
                  <a:lnTo>
                    <a:pt x="102" y="144"/>
                  </a:lnTo>
                  <a:lnTo>
                    <a:pt x="106" y="36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67" name="AutoShape 27"/>
            <p:cNvSpPr>
              <a:spLocks noChangeArrowheads="1"/>
            </p:cNvSpPr>
            <p:nvPr/>
          </p:nvSpPr>
          <p:spPr bwMode="auto">
            <a:xfrm>
              <a:off x="3630" y="2274"/>
              <a:ext cx="671" cy="484"/>
            </a:xfrm>
            <a:custGeom>
              <a:avLst/>
              <a:gdLst>
                <a:gd name="T0" fmla="*/ 526 w 671"/>
                <a:gd name="T1" fmla="*/ 0 h 484"/>
                <a:gd name="T2" fmla="*/ 634 w 671"/>
                <a:gd name="T3" fmla="*/ 35 h 484"/>
                <a:gd name="T4" fmla="*/ 655 w 671"/>
                <a:gd name="T5" fmla="*/ 90 h 484"/>
                <a:gd name="T6" fmla="*/ 592 w 671"/>
                <a:gd name="T7" fmla="*/ 146 h 484"/>
                <a:gd name="T8" fmla="*/ 633 w 671"/>
                <a:gd name="T9" fmla="*/ 200 h 484"/>
                <a:gd name="T10" fmla="*/ 629 w 671"/>
                <a:gd name="T11" fmla="*/ 259 h 484"/>
                <a:gd name="T12" fmla="*/ 670 w 671"/>
                <a:gd name="T13" fmla="*/ 356 h 484"/>
                <a:gd name="T14" fmla="*/ 518 w 671"/>
                <a:gd name="T15" fmla="*/ 356 h 484"/>
                <a:gd name="T16" fmla="*/ 518 w 671"/>
                <a:gd name="T17" fmla="*/ 417 h 484"/>
                <a:gd name="T18" fmla="*/ 575 w 671"/>
                <a:gd name="T19" fmla="*/ 465 h 484"/>
                <a:gd name="T20" fmla="*/ 551 w 671"/>
                <a:gd name="T21" fmla="*/ 483 h 484"/>
                <a:gd name="T22" fmla="*/ 325 w 671"/>
                <a:gd name="T23" fmla="*/ 433 h 484"/>
                <a:gd name="T24" fmla="*/ 315 w 671"/>
                <a:gd name="T25" fmla="*/ 301 h 484"/>
                <a:gd name="T26" fmla="*/ 271 w 671"/>
                <a:gd name="T27" fmla="*/ 298 h 484"/>
                <a:gd name="T28" fmla="*/ 227 w 671"/>
                <a:gd name="T29" fmla="*/ 335 h 484"/>
                <a:gd name="T30" fmla="*/ 158 w 671"/>
                <a:gd name="T31" fmla="*/ 330 h 484"/>
                <a:gd name="T32" fmla="*/ 155 w 671"/>
                <a:gd name="T33" fmla="*/ 284 h 484"/>
                <a:gd name="T34" fmla="*/ 32 w 671"/>
                <a:gd name="T35" fmla="*/ 310 h 484"/>
                <a:gd name="T36" fmla="*/ 0 w 671"/>
                <a:gd name="T37" fmla="*/ 254 h 484"/>
                <a:gd name="T38" fmla="*/ 132 w 671"/>
                <a:gd name="T39" fmla="*/ 215 h 484"/>
                <a:gd name="T40" fmla="*/ 241 w 671"/>
                <a:gd name="T41" fmla="*/ 36 h 484"/>
                <a:gd name="T42" fmla="*/ 274 w 671"/>
                <a:gd name="T43" fmla="*/ 3 h 484"/>
                <a:gd name="T44" fmla="*/ 333 w 671"/>
                <a:gd name="T45" fmla="*/ 19 h 484"/>
                <a:gd name="T46" fmla="*/ 413 w 671"/>
                <a:gd name="T47" fmla="*/ 19 h 484"/>
                <a:gd name="T48" fmla="*/ 526 w 671"/>
                <a:gd name="T49" fmla="*/ 0 h 484"/>
                <a:gd name="T50" fmla="*/ 0 w 671"/>
                <a:gd name="T51" fmla="*/ 0 h 484"/>
                <a:gd name="T52" fmla="*/ 671 w 671"/>
                <a:gd name="T53" fmla="*/ 484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T50" t="T51" r="T52" b="T53"/>
              <a:pathLst>
                <a:path w="671" h="484">
                  <a:moveTo>
                    <a:pt x="526" y="0"/>
                  </a:moveTo>
                  <a:lnTo>
                    <a:pt x="634" y="35"/>
                  </a:lnTo>
                  <a:lnTo>
                    <a:pt x="655" y="90"/>
                  </a:lnTo>
                  <a:lnTo>
                    <a:pt x="592" y="146"/>
                  </a:lnTo>
                  <a:lnTo>
                    <a:pt x="633" y="200"/>
                  </a:lnTo>
                  <a:lnTo>
                    <a:pt x="629" y="259"/>
                  </a:lnTo>
                  <a:lnTo>
                    <a:pt x="670" y="356"/>
                  </a:lnTo>
                  <a:lnTo>
                    <a:pt x="518" y="356"/>
                  </a:lnTo>
                  <a:lnTo>
                    <a:pt x="518" y="417"/>
                  </a:lnTo>
                  <a:lnTo>
                    <a:pt x="575" y="465"/>
                  </a:lnTo>
                  <a:lnTo>
                    <a:pt x="551" y="483"/>
                  </a:lnTo>
                  <a:lnTo>
                    <a:pt x="325" y="433"/>
                  </a:lnTo>
                  <a:lnTo>
                    <a:pt x="315" y="301"/>
                  </a:lnTo>
                  <a:lnTo>
                    <a:pt x="271" y="298"/>
                  </a:lnTo>
                  <a:lnTo>
                    <a:pt x="227" y="335"/>
                  </a:lnTo>
                  <a:lnTo>
                    <a:pt x="158" y="330"/>
                  </a:lnTo>
                  <a:lnTo>
                    <a:pt x="155" y="284"/>
                  </a:lnTo>
                  <a:lnTo>
                    <a:pt x="32" y="310"/>
                  </a:lnTo>
                  <a:lnTo>
                    <a:pt x="0" y="254"/>
                  </a:lnTo>
                  <a:lnTo>
                    <a:pt x="132" y="215"/>
                  </a:lnTo>
                  <a:lnTo>
                    <a:pt x="241" y="36"/>
                  </a:lnTo>
                  <a:lnTo>
                    <a:pt x="274" y="3"/>
                  </a:lnTo>
                  <a:lnTo>
                    <a:pt x="333" y="19"/>
                  </a:lnTo>
                  <a:lnTo>
                    <a:pt x="413" y="19"/>
                  </a:lnTo>
                  <a:lnTo>
                    <a:pt x="526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68" name="AutoShape 28"/>
            <p:cNvSpPr>
              <a:spLocks noChangeArrowheads="1"/>
            </p:cNvSpPr>
            <p:nvPr/>
          </p:nvSpPr>
          <p:spPr bwMode="auto">
            <a:xfrm>
              <a:off x="4399" y="1974"/>
              <a:ext cx="330" cy="364"/>
            </a:xfrm>
            <a:custGeom>
              <a:avLst/>
              <a:gdLst>
                <a:gd name="T0" fmla="*/ 74 w 330"/>
                <a:gd name="T1" fmla="*/ 0 h 364"/>
                <a:gd name="T2" fmla="*/ 0 w 330"/>
                <a:gd name="T3" fmla="*/ 185 h 364"/>
                <a:gd name="T4" fmla="*/ 13 w 330"/>
                <a:gd name="T5" fmla="*/ 289 h 364"/>
                <a:gd name="T6" fmla="*/ 173 w 330"/>
                <a:gd name="T7" fmla="*/ 363 h 364"/>
                <a:gd name="T8" fmla="*/ 223 w 330"/>
                <a:gd name="T9" fmla="*/ 333 h 364"/>
                <a:gd name="T10" fmla="*/ 303 w 330"/>
                <a:gd name="T11" fmla="*/ 312 h 364"/>
                <a:gd name="T12" fmla="*/ 329 w 330"/>
                <a:gd name="T13" fmla="*/ 256 h 364"/>
                <a:gd name="T14" fmla="*/ 228 w 330"/>
                <a:gd name="T15" fmla="*/ 196 h 364"/>
                <a:gd name="T16" fmla="*/ 234 w 330"/>
                <a:gd name="T17" fmla="*/ 142 h 364"/>
                <a:gd name="T18" fmla="*/ 215 w 330"/>
                <a:gd name="T19" fmla="*/ 130 h 364"/>
                <a:gd name="T20" fmla="*/ 231 w 330"/>
                <a:gd name="T21" fmla="*/ 83 h 364"/>
                <a:gd name="T22" fmla="*/ 74 w 330"/>
                <a:gd name="T23" fmla="*/ 0 h 364"/>
                <a:gd name="T24" fmla="*/ 0 w 330"/>
                <a:gd name="T25" fmla="*/ 0 h 364"/>
                <a:gd name="T26" fmla="*/ 330 w 330"/>
                <a:gd name="T27" fmla="*/ 364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330" h="364">
                  <a:moveTo>
                    <a:pt x="74" y="0"/>
                  </a:moveTo>
                  <a:lnTo>
                    <a:pt x="0" y="185"/>
                  </a:lnTo>
                  <a:lnTo>
                    <a:pt x="13" y="289"/>
                  </a:lnTo>
                  <a:lnTo>
                    <a:pt x="173" y="363"/>
                  </a:lnTo>
                  <a:lnTo>
                    <a:pt x="223" y="333"/>
                  </a:lnTo>
                  <a:lnTo>
                    <a:pt x="303" y="312"/>
                  </a:lnTo>
                  <a:lnTo>
                    <a:pt x="329" y="256"/>
                  </a:lnTo>
                  <a:lnTo>
                    <a:pt x="228" y="196"/>
                  </a:lnTo>
                  <a:lnTo>
                    <a:pt x="234" y="142"/>
                  </a:lnTo>
                  <a:lnTo>
                    <a:pt x="215" y="130"/>
                  </a:lnTo>
                  <a:lnTo>
                    <a:pt x="231" y="83"/>
                  </a:lnTo>
                  <a:lnTo>
                    <a:pt x="74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69" name="AutoShape 29"/>
            <p:cNvSpPr>
              <a:spLocks noChangeArrowheads="1"/>
            </p:cNvSpPr>
            <p:nvPr/>
          </p:nvSpPr>
          <p:spPr bwMode="auto">
            <a:xfrm>
              <a:off x="4560" y="2073"/>
              <a:ext cx="306" cy="359"/>
            </a:xfrm>
            <a:custGeom>
              <a:avLst/>
              <a:gdLst>
                <a:gd name="T0" fmla="*/ 71 w 306"/>
                <a:gd name="T1" fmla="*/ 43 h 359"/>
                <a:gd name="T2" fmla="*/ 67 w 306"/>
                <a:gd name="T3" fmla="*/ 98 h 359"/>
                <a:gd name="T4" fmla="*/ 167 w 306"/>
                <a:gd name="T5" fmla="*/ 157 h 359"/>
                <a:gd name="T6" fmla="*/ 142 w 306"/>
                <a:gd name="T7" fmla="*/ 212 h 359"/>
                <a:gd name="T8" fmla="*/ 63 w 306"/>
                <a:gd name="T9" fmla="*/ 231 h 359"/>
                <a:gd name="T10" fmla="*/ 11 w 306"/>
                <a:gd name="T11" fmla="*/ 263 h 359"/>
                <a:gd name="T12" fmla="*/ 0 w 306"/>
                <a:gd name="T13" fmla="*/ 301 h 359"/>
                <a:gd name="T14" fmla="*/ 42 w 306"/>
                <a:gd name="T15" fmla="*/ 358 h 359"/>
                <a:gd name="T16" fmla="*/ 205 w 306"/>
                <a:gd name="T17" fmla="*/ 261 h 359"/>
                <a:gd name="T18" fmla="*/ 305 w 306"/>
                <a:gd name="T19" fmla="*/ 0 h 359"/>
                <a:gd name="T20" fmla="*/ 158 w 306"/>
                <a:gd name="T21" fmla="*/ 62 h 359"/>
                <a:gd name="T22" fmla="*/ 71 w 306"/>
                <a:gd name="T23" fmla="*/ 43 h 359"/>
                <a:gd name="T24" fmla="*/ 0 w 306"/>
                <a:gd name="T25" fmla="*/ 0 h 359"/>
                <a:gd name="T26" fmla="*/ 306 w 306"/>
                <a:gd name="T27" fmla="*/ 359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306" h="359">
                  <a:moveTo>
                    <a:pt x="71" y="43"/>
                  </a:moveTo>
                  <a:lnTo>
                    <a:pt x="67" y="98"/>
                  </a:lnTo>
                  <a:lnTo>
                    <a:pt x="167" y="157"/>
                  </a:lnTo>
                  <a:lnTo>
                    <a:pt x="142" y="212"/>
                  </a:lnTo>
                  <a:lnTo>
                    <a:pt x="63" y="231"/>
                  </a:lnTo>
                  <a:lnTo>
                    <a:pt x="11" y="263"/>
                  </a:lnTo>
                  <a:lnTo>
                    <a:pt x="0" y="301"/>
                  </a:lnTo>
                  <a:lnTo>
                    <a:pt x="42" y="358"/>
                  </a:lnTo>
                  <a:lnTo>
                    <a:pt x="205" y="261"/>
                  </a:lnTo>
                  <a:lnTo>
                    <a:pt x="305" y="0"/>
                  </a:lnTo>
                  <a:lnTo>
                    <a:pt x="158" y="62"/>
                  </a:lnTo>
                  <a:lnTo>
                    <a:pt x="71" y="43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70" name="AutoShape 30"/>
            <p:cNvSpPr>
              <a:spLocks noChangeArrowheads="1"/>
            </p:cNvSpPr>
            <p:nvPr/>
          </p:nvSpPr>
          <p:spPr bwMode="auto">
            <a:xfrm>
              <a:off x="4373" y="2261"/>
              <a:ext cx="230" cy="279"/>
            </a:xfrm>
            <a:custGeom>
              <a:avLst/>
              <a:gdLst>
                <a:gd name="T0" fmla="*/ 39 w 230"/>
                <a:gd name="T1" fmla="*/ 0 h 279"/>
                <a:gd name="T2" fmla="*/ 3 w 230"/>
                <a:gd name="T3" fmla="*/ 47 h 279"/>
                <a:gd name="T4" fmla="*/ 24 w 230"/>
                <a:gd name="T5" fmla="*/ 86 h 279"/>
                <a:gd name="T6" fmla="*/ 0 w 230"/>
                <a:gd name="T7" fmla="*/ 156 h 279"/>
                <a:gd name="T8" fmla="*/ 26 w 230"/>
                <a:gd name="T9" fmla="*/ 195 h 279"/>
                <a:gd name="T10" fmla="*/ 101 w 230"/>
                <a:gd name="T11" fmla="*/ 225 h 279"/>
                <a:gd name="T12" fmla="*/ 175 w 230"/>
                <a:gd name="T13" fmla="*/ 278 h 279"/>
                <a:gd name="T14" fmla="*/ 228 w 230"/>
                <a:gd name="T15" fmla="*/ 229 h 279"/>
                <a:gd name="T16" fmla="*/ 229 w 230"/>
                <a:gd name="T17" fmla="*/ 167 h 279"/>
                <a:gd name="T18" fmla="*/ 188 w 230"/>
                <a:gd name="T19" fmla="*/ 113 h 279"/>
                <a:gd name="T20" fmla="*/ 199 w 230"/>
                <a:gd name="T21" fmla="*/ 76 h 279"/>
                <a:gd name="T22" fmla="*/ 39 w 230"/>
                <a:gd name="T23" fmla="*/ 0 h 279"/>
                <a:gd name="T24" fmla="*/ 0 w 230"/>
                <a:gd name="T25" fmla="*/ 0 h 279"/>
                <a:gd name="T26" fmla="*/ 230 w 230"/>
                <a:gd name="T27" fmla="*/ 279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230" h="279">
                  <a:moveTo>
                    <a:pt x="39" y="0"/>
                  </a:moveTo>
                  <a:lnTo>
                    <a:pt x="3" y="47"/>
                  </a:lnTo>
                  <a:lnTo>
                    <a:pt x="24" y="86"/>
                  </a:lnTo>
                  <a:lnTo>
                    <a:pt x="0" y="156"/>
                  </a:lnTo>
                  <a:lnTo>
                    <a:pt x="26" y="195"/>
                  </a:lnTo>
                  <a:lnTo>
                    <a:pt x="101" y="225"/>
                  </a:lnTo>
                  <a:lnTo>
                    <a:pt x="175" y="278"/>
                  </a:lnTo>
                  <a:lnTo>
                    <a:pt x="228" y="229"/>
                  </a:lnTo>
                  <a:lnTo>
                    <a:pt x="229" y="167"/>
                  </a:lnTo>
                  <a:lnTo>
                    <a:pt x="188" y="113"/>
                  </a:lnTo>
                  <a:lnTo>
                    <a:pt x="199" y="76"/>
                  </a:lnTo>
                  <a:lnTo>
                    <a:pt x="39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71" name="AutoShape 31"/>
            <p:cNvSpPr>
              <a:spLocks noChangeArrowheads="1"/>
            </p:cNvSpPr>
            <p:nvPr/>
          </p:nvSpPr>
          <p:spPr bwMode="auto">
            <a:xfrm>
              <a:off x="4221" y="2309"/>
              <a:ext cx="329" cy="386"/>
            </a:xfrm>
            <a:custGeom>
              <a:avLst/>
              <a:gdLst>
                <a:gd name="T0" fmla="*/ 41 w 329"/>
                <a:gd name="T1" fmla="*/ 0 h 386"/>
                <a:gd name="T2" fmla="*/ 156 w 329"/>
                <a:gd name="T3" fmla="*/ 0 h 386"/>
                <a:gd name="T4" fmla="*/ 178 w 329"/>
                <a:gd name="T5" fmla="*/ 36 h 386"/>
                <a:gd name="T6" fmla="*/ 153 w 329"/>
                <a:gd name="T7" fmla="*/ 108 h 386"/>
                <a:gd name="T8" fmla="*/ 179 w 329"/>
                <a:gd name="T9" fmla="*/ 146 h 386"/>
                <a:gd name="T10" fmla="*/ 256 w 329"/>
                <a:gd name="T11" fmla="*/ 176 h 386"/>
                <a:gd name="T12" fmla="*/ 328 w 329"/>
                <a:gd name="T13" fmla="*/ 230 h 386"/>
                <a:gd name="T14" fmla="*/ 263 w 329"/>
                <a:gd name="T15" fmla="*/ 293 h 386"/>
                <a:gd name="T16" fmla="*/ 298 w 329"/>
                <a:gd name="T17" fmla="*/ 336 h 386"/>
                <a:gd name="T18" fmla="*/ 282 w 329"/>
                <a:gd name="T19" fmla="*/ 385 h 386"/>
                <a:gd name="T20" fmla="*/ 182 w 329"/>
                <a:gd name="T21" fmla="*/ 384 h 386"/>
                <a:gd name="T22" fmla="*/ 153 w 329"/>
                <a:gd name="T23" fmla="*/ 347 h 386"/>
                <a:gd name="T24" fmla="*/ 76 w 329"/>
                <a:gd name="T25" fmla="*/ 319 h 386"/>
                <a:gd name="T26" fmla="*/ 34 w 329"/>
                <a:gd name="T27" fmla="*/ 225 h 386"/>
                <a:gd name="T28" fmla="*/ 42 w 329"/>
                <a:gd name="T29" fmla="*/ 165 h 386"/>
                <a:gd name="T30" fmla="*/ 0 w 329"/>
                <a:gd name="T31" fmla="*/ 111 h 386"/>
                <a:gd name="T32" fmla="*/ 62 w 329"/>
                <a:gd name="T33" fmla="*/ 55 h 386"/>
                <a:gd name="T34" fmla="*/ 41 w 329"/>
                <a:gd name="T35" fmla="*/ 0 h 386"/>
                <a:gd name="T36" fmla="*/ 0 w 329"/>
                <a:gd name="T37" fmla="*/ 0 h 386"/>
                <a:gd name="T38" fmla="*/ 329 w 329"/>
                <a:gd name="T39" fmla="*/ 386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T36" t="T37" r="T38" b="T39"/>
              <a:pathLst>
                <a:path w="329" h="386">
                  <a:moveTo>
                    <a:pt x="41" y="0"/>
                  </a:moveTo>
                  <a:lnTo>
                    <a:pt x="156" y="0"/>
                  </a:lnTo>
                  <a:lnTo>
                    <a:pt x="178" y="36"/>
                  </a:lnTo>
                  <a:lnTo>
                    <a:pt x="153" y="108"/>
                  </a:lnTo>
                  <a:lnTo>
                    <a:pt x="179" y="146"/>
                  </a:lnTo>
                  <a:lnTo>
                    <a:pt x="256" y="176"/>
                  </a:lnTo>
                  <a:lnTo>
                    <a:pt x="328" y="230"/>
                  </a:lnTo>
                  <a:lnTo>
                    <a:pt x="263" y="293"/>
                  </a:lnTo>
                  <a:lnTo>
                    <a:pt x="298" y="336"/>
                  </a:lnTo>
                  <a:lnTo>
                    <a:pt x="282" y="385"/>
                  </a:lnTo>
                  <a:lnTo>
                    <a:pt x="182" y="384"/>
                  </a:lnTo>
                  <a:lnTo>
                    <a:pt x="153" y="347"/>
                  </a:lnTo>
                  <a:lnTo>
                    <a:pt x="76" y="319"/>
                  </a:lnTo>
                  <a:lnTo>
                    <a:pt x="34" y="225"/>
                  </a:lnTo>
                  <a:lnTo>
                    <a:pt x="42" y="165"/>
                  </a:lnTo>
                  <a:lnTo>
                    <a:pt x="0" y="111"/>
                  </a:lnTo>
                  <a:lnTo>
                    <a:pt x="62" y="55"/>
                  </a:lnTo>
                  <a:lnTo>
                    <a:pt x="41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72" name="AutoShape 32"/>
            <p:cNvSpPr>
              <a:spLocks noChangeArrowheads="1"/>
            </p:cNvSpPr>
            <p:nvPr/>
          </p:nvSpPr>
          <p:spPr bwMode="auto">
            <a:xfrm>
              <a:off x="4278" y="2692"/>
              <a:ext cx="263" cy="450"/>
            </a:xfrm>
            <a:custGeom>
              <a:avLst/>
              <a:gdLst>
                <a:gd name="T0" fmla="*/ 124 w 263"/>
                <a:gd name="T1" fmla="*/ 1 h 450"/>
                <a:gd name="T2" fmla="*/ 221 w 263"/>
                <a:gd name="T3" fmla="*/ 0 h 450"/>
                <a:gd name="T4" fmla="*/ 262 w 263"/>
                <a:gd name="T5" fmla="*/ 43 h 450"/>
                <a:gd name="T6" fmla="*/ 240 w 263"/>
                <a:gd name="T7" fmla="*/ 162 h 450"/>
                <a:gd name="T8" fmla="*/ 137 w 263"/>
                <a:gd name="T9" fmla="*/ 302 h 450"/>
                <a:gd name="T10" fmla="*/ 101 w 263"/>
                <a:gd name="T11" fmla="*/ 397 h 450"/>
                <a:gd name="T12" fmla="*/ 22 w 263"/>
                <a:gd name="T13" fmla="*/ 449 h 450"/>
                <a:gd name="T14" fmla="*/ 0 w 263"/>
                <a:gd name="T15" fmla="*/ 341 h 450"/>
                <a:gd name="T16" fmla="*/ 59 w 263"/>
                <a:gd name="T17" fmla="*/ 181 h 450"/>
                <a:gd name="T18" fmla="*/ 8 w 263"/>
                <a:gd name="T19" fmla="*/ 154 h 450"/>
                <a:gd name="T20" fmla="*/ 69 w 263"/>
                <a:gd name="T21" fmla="*/ 102 h 450"/>
                <a:gd name="T22" fmla="*/ 79 w 263"/>
                <a:gd name="T23" fmla="*/ 128 h 450"/>
                <a:gd name="T24" fmla="*/ 113 w 263"/>
                <a:gd name="T25" fmla="*/ 153 h 450"/>
                <a:gd name="T26" fmla="*/ 154 w 263"/>
                <a:gd name="T27" fmla="*/ 125 h 450"/>
                <a:gd name="T28" fmla="*/ 116 w 263"/>
                <a:gd name="T29" fmla="*/ 64 h 450"/>
                <a:gd name="T30" fmla="*/ 124 w 263"/>
                <a:gd name="T31" fmla="*/ 1 h 450"/>
                <a:gd name="T32" fmla="*/ 0 w 263"/>
                <a:gd name="T33" fmla="*/ 0 h 450"/>
                <a:gd name="T34" fmla="*/ 263 w 263"/>
                <a:gd name="T35" fmla="*/ 450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T32" t="T33" r="T34" b="T35"/>
              <a:pathLst>
                <a:path w="263" h="450">
                  <a:moveTo>
                    <a:pt x="124" y="1"/>
                  </a:moveTo>
                  <a:lnTo>
                    <a:pt x="221" y="0"/>
                  </a:lnTo>
                  <a:lnTo>
                    <a:pt x="262" y="43"/>
                  </a:lnTo>
                  <a:lnTo>
                    <a:pt x="240" y="162"/>
                  </a:lnTo>
                  <a:lnTo>
                    <a:pt x="137" y="302"/>
                  </a:lnTo>
                  <a:lnTo>
                    <a:pt x="101" y="397"/>
                  </a:lnTo>
                  <a:lnTo>
                    <a:pt x="22" y="449"/>
                  </a:lnTo>
                  <a:lnTo>
                    <a:pt x="0" y="341"/>
                  </a:lnTo>
                  <a:lnTo>
                    <a:pt x="59" y="181"/>
                  </a:lnTo>
                  <a:lnTo>
                    <a:pt x="8" y="154"/>
                  </a:lnTo>
                  <a:lnTo>
                    <a:pt x="69" y="102"/>
                  </a:lnTo>
                  <a:lnTo>
                    <a:pt x="79" y="128"/>
                  </a:lnTo>
                  <a:lnTo>
                    <a:pt x="113" y="153"/>
                  </a:lnTo>
                  <a:lnTo>
                    <a:pt x="154" y="125"/>
                  </a:lnTo>
                  <a:lnTo>
                    <a:pt x="116" y="64"/>
                  </a:lnTo>
                  <a:lnTo>
                    <a:pt x="124" y="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73" name="AutoShape 33"/>
            <p:cNvSpPr>
              <a:spLocks noChangeArrowheads="1"/>
            </p:cNvSpPr>
            <p:nvPr/>
          </p:nvSpPr>
          <p:spPr bwMode="auto">
            <a:xfrm>
              <a:off x="4579" y="2712"/>
              <a:ext cx="140" cy="378"/>
            </a:xfrm>
            <a:custGeom>
              <a:avLst/>
              <a:gdLst>
                <a:gd name="T0" fmla="*/ 114 w 140"/>
                <a:gd name="T1" fmla="*/ 0 h 378"/>
                <a:gd name="T2" fmla="*/ 77 w 140"/>
                <a:gd name="T3" fmla="*/ 97 h 378"/>
                <a:gd name="T4" fmla="*/ 18 w 140"/>
                <a:gd name="T5" fmla="*/ 132 h 378"/>
                <a:gd name="T6" fmla="*/ 31 w 140"/>
                <a:gd name="T7" fmla="*/ 232 h 378"/>
                <a:gd name="T8" fmla="*/ 0 w 140"/>
                <a:gd name="T9" fmla="*/ 287 h 378"/>
                <a:gd name="T10" fmla="*/ 3 w 140"/>
                <a:gd name="T11" fmla="*/ 377 h 378"/>
                <a:gd name="T12" fmla="*/ 93 w 140"/>
                <a:gd name="T13" fmla="*/ 338 h 378"/>
                <a:gd name="T14" fmla="*/ 139 w 140"/>
                <a:gd name="T15" fmla="*/ 149 h 378"/>
                <a:gd name="T16" fmla="*/ 114 w 140"/>
                <a:gd name="T17" fmla="*/ 0 h 378"/>
                <a:gd name="T18" fmla="*/ 0 w 140"/>
                <a:gd name="T19" fmla="*/ 0 h 378"/>
                <a:gd name="T20" fmla="*/ 140 w 140"/>
                <a:gd name="T21" fmla="*/ 378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T18" t="T19" r="T20" b="T21"/>
              <a:pathLst>
                <a:path w="140" h="378">
                  <a:moveTo>
                    <a:pt x="114" y="0"/>
                  </a:moveTo>
                  <a:lnTo>
                    <a:pt x="77" y="97"/>
                  </a:lnTo>
                  <a:lnTo>
                    <a:pt x="18" y="132"/>
                  </a:lnTo>
                  <a:lnTo>
                    <a:pt x="31" y="232"/>
                  </a:lnTo>
                  <a:lnTo>
                    <a:pt x="0" y="287"/>
                  </a:lnTo>
                  <a:lnTo>
                    <a:pt x="3" y="377"/>
                  </a:lnTo>
                  <a:lnTo>
                    <a:pt x="93" y="338"/>
                  </a:lnTo>
                  <a:lnTo>
                    <a:pt x="139" y="149"/>
                  </a:lnTo>
                  <a:lnTo>
                    <a:pt x="114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74" name="AutoShape 34"/>
            <p:cNvSpPr>
              <a:spLocks noChangeArrowheads="1"/>
            </p:cNvSpPr>
            <p:nvPr/>
          </p:nvSpPr>
          <p:spPr bwMode="auto">
            <a:xfrm>
              <a:off x="4102" y="2823"/>
              <a:ext cx="238" cy="241"/>
            </a:xfrm>
            <a:custGeom>
              <a:avLst/>
              <a:gdLst>
                <a:gd name="T0" fmla="*/ 0 w 238"/>
                <a:gd name="T1" fmla="*/ 111 h 241"/>
                <a:gd name="T2" fmla="*/ 137 w 238"/>
                <a:gd name="T3" fmla="*/ 0 h 241"/>
                <a:gd name="T4" fmla="*/ 237 w 238"/>
                <a:gd name="T5" fmla="*/ 51 h 241"/>
                <a:gd name="T6" fmla="*/ 179 w 238"/>
                <a:gd name="T7" fmla="*/ 211 h 241"/>
                <a:gd name="T8" fmla="*/ 93 w 238"/>
                <a:gd name="T9" fmla="*/ 240 h 241"/>
                <a:gd name="T10" fmla="*/ 0 w 238"/>
                <a:gd name="T11" fmla="*/ 111 h 241"/>
                <a:gd name="T12" fmla="*/ 0 w 238"/>
                <a:gd name="T13" fmla="*/ 0 h 241"/>
                <a:gd name="T14" fmla="*/ 238 w 238"/>
                <a:gd name="T15" fmla="*/ 241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238" h="241">
                  <a:moveTo>
                    <a:pt x="0" y="111"/>
                  </a:moveTo>
                  <a:lnTo>
                    <a:pt x="137" y="0"/>
                  </a:lnTo>
                  <a:lnTo>
                    <a:pt x="237" y="51"/>
                  </a:lnTo>
                  <a:lnTo>
                    <a:pt x="179" y="211"/>
                  </a:lnTo>
                  <a:lnTo>
                    <a:pt x="93" y="240"/>
                  </a:lnTo>
                  <a:lnTo>
                    <a:pt x="0" y="11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75" name="AutoShape 35"/>
            <p:cNvSpPr>
              <a:spLocks noChangeArrowheads="1"/>
            </p:cNvSpPr>
            <p:nvPr/>
          </p:nvSpPr>
          <p:spPr bwMode="auto">
            <a:xfrm>
              <a:off x="3981" y="2628"/>
              <a:ext cx="368" cy="308"/>
            </a:xfrm>
            <a:custGeom>
              <a:avLst/>
              <a:gdLst>
                <a:gd name="T0" fmla="*/ 165 w 368"/>
                <a:gd name="T1" fmla="*/ 1 h 308"/>
                <a:gd name="T2" fmla="*/ 315 w 368"/>
                <a:gd name="T3" fmla="*/ 0 h 308"/>
                <a:gd name="T4" fmla="*/ 344 w 368"/>
                <a:gd name="T5" fmla="*/ 59 h 308"/>
                <a:gd name="T6" fmla="*/ 344 w 368"/>
                <a:gd name="T7" fmla="*/ 120 h 308"/>
                <a:gd name="T8" fmla="*/ 367 w 368"/>
                <a:gd name="T9" fmla="*/ 166 h 308"/>
                <a:gd name="T10" fmla="*/ 307 w 368"/>
                <a:gd name="T11" fmla="*/ 219 h 308"/>
                <a:gd name="T12" fmla="*/ 258 w 368"/>
                <a:gd name="T13" fmla="*/ 196 h 308"/>
                <a:gd name="T14" fmla="*/ 120 w 368"/>
                <a:gd name="T15" fmla="*/ 307 h 308"/>
                <a:gd name="T16" fmla="*/ 44 w 368"/>
                <a:gd name="T17" fmla="*/ 270 h 308"/>
                <a:gd name="T18" fmla="*/ 0 w 368"/>
                <a:gd name="T19" fmla="*/ 181 h 308"/>
                <a:gd name="T20" fmla="*/ 71 w 368"/>
                <a:gd name="T21" fmla="*/ 145 h 308"/>
                <a:gd name="T22" fmla="*/ 41 w 368"/>
                <a:gd name="T23" fmla="*/ 92 h 308"/>
                <a:gd name="T24" fmla="*/ 199 w 368"/>
                <a:gd name="T25" fmla="*/ 127 h 308"/>
                <a:gd name="T26" fmla="*/ 222 w 368"/>
                <a:gd name="T27" fmla="*/ 110 h 308"/>
                <a:gd name="T28" fmla="*/ 165 w 368"/>
                <a:gd name="T29" fmla="*/ 64 h 308"/>
                <a:gd name="T30" fmla="*/ 165 w 368"/>
                <a:gd name="T31" fmla="*/ 1 h 308"/>
                <a:gd name="T32" fmla="*/ 0 w 368"/>
                <a:gd name="T33" fmla="*/ 0 h 308"/>
                <a:gd name="T34" fmla="*/ 368 w 368"/>
                <a:gd name="T35" fmla="*/ 308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T32" t="T33" r="T34" b="T35"/>
              <a:pathLst>
                <a:path w="368" h="308">
                  <a:moveTo>
                    <a:pt x="165" y="1"/>
                  </a:moveTo>
                  <a:lnTo>
                    <a:pt x="315" y="0"/>
                  </a:lnTo>
                  <a:lnTo>
                    <a:pt x="344" y="59"/>
                  </a:lnTo>
                  <a:lnTo>
                    <a:pt x="344" y="120"/>
                  </a:lnTo>
                  <a:lnTo>
                    <a:pt x="367" y="166"/>
                  </a:lnTo>
                  <a:lnTo>
                    <a:pt x="307" y="219"/>
                  </a:lnTo>
                  <a:lnTo>
                    <a:pt x="258" y="196"/>
                  </a:lnTo>
                  <a:lnTo>
                    <a:pt x="120" y="307"/>
                  </a:lnTo>
                  <a:lnTo>
                    <a:pt x="44" y="270"/>
                  </a:lnTo>
                  <a:lnTo>
                    <a:pt x="0" y="181"/>
                  </a:lnTo>
                  <a:lnTo>
                    <a:pt x="71" y="145"/>
                  </a:lnTo>
                  <a:lnTo>
                    <a:pt x="41" y="92"/>
                  </a:lnTo>
                  <a:lnTo>
                    <a:pt x="199" y="127"/>
                  </a:lnTo>
                  <a:lnTo>
                    <a:pt x="222" y="110"/>
                  </a:lnTo>
                  <a:lnTo>
                    <a:pt x="165" y="64"/>
                  </a:lnTo>
                  <a:lnTo>
                    <a:pt x="165" y="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76" name="AutoShape 36"/>
            <p:cNvSpPr>
              <a:spLocks noChangeArrowheads="1"/>
            </p:cNvSpPr>
            <p:nvPr/>
          </p:nvSpPr>
          <p:spPr bwMode="auto">
            <a:xfrm>
              <a:off x="4294" y="2626"/>
              <a:ext cx="140" cy="221"/>
            </a:xfrm>
            <a:custGeom>
              <a:avLst/>
              <a:gdLst>
                <a:gd name="T0" fmla="*/ 0 w 140"/>
                <a:gd name="T1" fmla="*/ 0 h 221"/>
                <a:gd name="T2" fmla="*/ 80 w 140"/>
                <a:gd name="T3" fmla="*/ 29 h 221"/>
                <a:gd name="T4" fmla="*/ 110 w 140"/>
                <a:gd name="T5" fmla="*/ 68 h 221"/>
                <a:gd name="T6" fmla="*/ 101 w 140"/>
                <a:gd name="T7" fmla="*/ 131 h 221"/>
                <a:gd name="T8" fmla="*/ 139 w 140"/>
                <a:gd name="T9" fmla="*/ 191 h 221"/>
                <a:gd name="T10" fmla="*/ 97 w 140"/>
                <a:gd name="T11" fmla="*/ 220 h 221"/>
                <a:gd name="T12" fmla="*/ 62 w 140"/>
                <a:gd name="T13" fmla="*/ 196 h 221"/>
                <a:gd name="T14" fmla="*/ 51 w 140"/>
                <a:gd name="T15" fmla="*/ 165 h 221"/>
                <a:gd name="T16" fmla="*/ 29 w 140"/>
                <a:gd name="T17" fmla="*/ 122 h 221"/>
                <a:gd name="T18" fmla="*/ 29 w 140"/>
                <a:gd name="T19" fmla="*/ 61 h 221"/>
                <a:gd name="T20" fmla="*/ 0 w 140"/>
                <a:gd name="T21" fmla="*/ 0 h 221"/>
                <a:gd name="T22" fmla="*/ 0 w 140"/>
                <a:gd name="T23" fmla="*/ 0 h 221"/>
                <a:gd name="T24" fmla="*/ 140 w 140"/>
                <a:gd name="T25" fmla="*/ 221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T22" t="T23" r="T24" b="T25"/>
              <a:pathLst>
                <a:path w="140" h="221">
                  <a:moveTo>
                    <a:pt x="0" y="0"/>
                  </a:moveTo>
                  <a:lnTo>
                    <a:pt x="80" y="29"/>
                  </a:lnTo>
                  <a:lnTo>
                    <a:pt x="110" y="68"/>
                  </a:lnTo>
                  <a:lnTo>
                    <a:pt x="101" y="131"/>
                  </a:lnTo>
                  <a:lnTo>
                    <a:pt x="139" y="191"/>
                  </a:lnTo>
                  <a:lnTo>
                    <a:pt x="97" y="220"/>
                  </a:lnTo>
                  <a:lnTo>
                    <a:pt x="62" y="196"/>
                  </a:lnTo>
                  <a:lnTo>
                    <a:pt x="51" y="165"/>
                  </a:lnTo>
                  <a:lnTo>
                    <a:pt x="29" y="122"/>
                  </a:lnTo>
                  <a:lnTo>
                    <a:pt x="29" y="61"/>
                  </a:lnTo>
                  <a:lnTo>
                    <a:pt x="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77" name="AutoShape 37"/>
            <p:cNvSpPr>
              <a:spLocks noChangeArrowheads="1"/>
            </p:cNvSpPr>
            <p:nvPr/>
          </p:nvSpPr>
          <p:spPr bwMode="auto">
            <a:xfrm>
              <a:off x="3662" y="2556"/>
              <a:ext cx="395" cy="343"/>
            </a:xfrm>
            <a:custGeom>
              <a:avLst/>
              <a:gdLst>
                <a:gd name="T0" fmla="*/ 0 w 395"/>
                <a:gd name="T1" fmla="*/ 26 h 343"/>
                <a:gd name="T2" fmla="*/ 127 w 395"/>
                <a:gd name="T3" fmla="*/ 0 h 343"/>
                <a:gd name="T4" fmla="*/ 129 w 395"/>
                <a:gd name="T5" fmla="*/ 48 h 343"/>
                <a:gd name="T6" fmla="*/ 196 w 395"/>
                <a:gd name="T7" fmla="*/ 51 h 343"/>
                <a:gd name="T8" fmla="*/ 237 w 395"/>
                <a:gd name="T9" fmla="*/ 16 h 343"/>
                <a:gd name="T10" fmla="*/ 284 w 395"/>
                <a:gd name="T11" fmla="*/ 17 h 343"/>
                <a:gd name="T12" fmla="*/ 294 w 395"/>
                <a:gd name="T13" fmla="*/ 150 h 343"/>
                <a:gd name="T14" fmla="*/ 363 w 395"/>
                <a:gd name="T15" fmla="*/ 164 h 343"/>
                <a:gd name="T16" fmla="*/ 394 w 395"/>
                <a:gd name="T17" fmla="*/ 218 h 343"/>
                <a:gd name="T18" fmla="*/ 323 w 395"/>
                <a:gd name="T19" fmla="*/ 252 h 343"/>
                <a:gd name="T20" fmla="*/ 365 w 395"/>
                <a:gd name="T21" fmla="*/ 342 h 343"/>
                <a:gd name="T22" fmla="*/ 7 w 395"/>
                <a:gd name="T23" fmla="*/ 342 h 343"/>
                <a:gd name="T24" fmla="*/ 76 w 395"/>
                <a:gd name="T25" fmla="*/ 212 h 343"/>
                <a:gd name="T26" fmla="*/ 34 w 395"/>
                <a:gd name="T27" fmla="*/ 150 h 343"/>
                <a:gd name="T28" fmla="*/ 41 w 395"/>
                <a:gd name="T29" fmla="*/ 97 h 343"/>
                <a:gd name="T30" fmla="*/ 0 w 395"/>
                <a:gd name="T31" fmla="*/ 26 h 343"/>
                <a:gd name="T32" fmla="*/ 0 w 395"/>
                <a:gd name="T33" fmla="*/ 0 h 343"/>
                <a:gd name="T34" fmla="*/ 395 w 395"/>
                <a:gd name="T3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T32" t="T33" r="T34" b="T35"/>
              <a:pathLst>
                <a:path w="395" h="343">
                  <a:moveTo>
                    <a:pt x="0" y="26"/>
                  </a:moveTo>
                  <a:lnTo>
                    <a:pt x="127" y="0"/>
                  </a:lnTo>
                  <a:lnTo>
                    <a:pt x="129" y="48"/>
                  </a:lnTo>
                  <a:lnTo>
                    <a:pt x="196" y="51"/>
                  </a:lnTo>
                  <a:lnTo>
                    <a:pt x="237" y="16"/>
                  </a:lnTo>
                  <a:lnTo>
                    <a:pt x="284" y="17"/>
                  </a:lnTo>
                  <a:lnTo>
                    <a:pt x="294" y="150"/>
                  </a:lnTo>
                  <a:lnTo>
                    <a:pt x="363" y="164"/>
                  </a:lnTo>
                  <a:lnTo>
                    <a:pt x="394" y="218"/>
                  </a:lnTo>
                  <a:lnTo>
                    <a:pt x="323" y="252"/>
                  </a:lnTo>
                  <a:lnTo>
                    <a:pt x="365" y="342"/>
                  </a:lnTo>
                  <a:lnTo>
                    <a:pt x="7" y="342"/>
                  </a:lnTo>
                  <a:lnTo>
                    <a:pt x="76" y="212"/>
                  </a:lnTo>
                  <a:lnTo>
                    <a:pt x="34" y="150"/>
                  </a:lnTo>
                  <a:lnTo>
                    <a:pt x="41" y="97"/>
                  </a:lnTo>
                  <a:lnTo>
                    <a:pt x="0" y="26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78" name="AutoShape 38"/>
            <p:cNvSpPr>
              <a:spLocks noChangeArrowheads="1"/>
            </p:cNvSpPr>
            <p:nvPr/>
          </p:nvSpPr>
          <p:spPr bwMode="auto">
            <a:xfrm>
              <a:off x="3669" y="2896"/>
              <a:ext cx="439" cy="319"/>
            </a:xfrm>
            <a:custGeom>
              <a:avLst/>
              <a:gdLst>
                <a:gd name="T0" fmla="*/ 0 w 439"/>
                <a:gd name="T1" fmla="*/ 0 h 319"/>
                <a:gd name="T2" fmla="*/ 354 w 439"/>
                <a:gd name="T3" fmla="*/ 0 h 319"/>
                <a:gd name="T4" fmla="*/ 438 w 439"/>
                <a:gd name="T5" fmla="*/ 39 h 319"/>
                <a:gd name="T6" fmla="*/ 323 w 439"/>
                <a:gd name="T7" fmla="*/ 47 h 319"/>
                <a:gd name="T8" fmla="*/ 307 w 439"/>
                <a:gd name="T9" fmla="*/ 130 h 319"/>
                <a:gd name="T10" fmla="*/ 266 w 439"/>
                <a:gd name="T11" fmla="*/ 130 h 319"/>
                <a:gd name="T12" fmla="*/ 265 w 439"/>
                <a:gd name="T13" fmla="*/ 318 h 319"/>
                <a:gd name="T14" fmla="*/ 132 w 439"/>
                <a:gd name="T15" fmla="*/ 307 h 319"/>
                <a:gd name="T16" fmla="*/ 84 w 439"/>
                <a:gd name="T17" fmla="*/ 176 h 319"/>
                <a:gd name="T18" fmla="*/ 0 w 439"/>
                <a:gd name="T19" fmla="*/ 0 h 319"/>
                <a:gd name="T20" fmla="*/ 0 w 439"/>
                <a:gd name="T21" fmla="*/ 0 h 319"/>
                <a:gd name="T22" fmla="*/ 439 w 439"/>
                <a:gd name="T23" fmla="*/ 319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439" h="319">
                  <a:moveTo>
                    <a:pt x="0" y="0"/>
                  </a:moveTo>
                  <a:lnTo>
                    <a:pt x="354" y="0"/>
                  </a:lnTo>
                  <a:lnTo>
                    <a:pt x="438" y="39"/>
                  </a:lnTo>
                  <a:lnTo>
                    <a:pt x="323" y="47"/>
                  </a:lnTo>
                  <a:lnTo>
                    <a:pt x="307" y="130"/>
                  </a:lnTo>
                  <a:lnTo>
                    <a:pt x="266" y="130"/>
                  </a:lnTo>
                  <a:lnTo>
                    <a:pt x="265" y="318"/>
                  </a:lnTo>
                  <a:lnTo>
                    <a:pt x="132" y="307"/>
                  </a:lnTo>
                  <a:lnTo>
                    <a:pt x="84" y="176"/>
                  </a:lnTo>
                  <a:lnTo>
                    <a:pt x="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79" name="AutoShape 39"/>
            <p:cNvSpPr>
              <a:spLocks noChangeArrowheads="1"/>
            </p:cNvSpPr>
            <p:nvPr/>
          </p:nvSpPr>
          <p:spPr bwMode="auto">
            <a:xfrm>
              <a:off x="3932" y="2934"/>
              <a:ext cx="263" cy="248"/>
            </a:xfrm>
            <a:custGeom>
              <a:avLst/>
              <a:gdLst>
                <a:gd name="T0" fmla="*/ 59 w 263"/>
                <a:gd name="T1" fmla="*/ 7 h 248"/>
                <a:gd name="T2" fmla="*/ 170 w 263"/>
                <a:gd name="T3" fmla="*/ 0 h 248"/>
                <a:gd name="T4" fmla="*/ 262 w 263"/>
                <a:gd name="T5" fmla="*/ 128 h 248"/>
                <a:gd name="T6" fmla="*/ 134 w 263"/>
                <a:gd name="T7" fmla="*/ 213 h 248"/>
                <a:gd name="T8" fmla="*/ 95 w 263"/>
                <a:gd name="T9" fmla="*/ 198 h 248"/>
                <a:gd name="T10" fmla="*/ 44 w 263"/>
                <a:gd name="T11" fmla="*/ 247 h 248"/>
                <a:gd name="T12" fmla="*/ 0 w 263"/>
                <a:gd name="T13" fmla="*/ 185 h 248"/>
                <a:gd name="T14" fmla="*/ 0 w 263"/>
                <a:gd name="T15" fmla="*/ 92 h 248"/>
                <a:gd name="T16" fmla="*/ 42 w 263"/>
                <a:gd name="T17" fmla="*/ 91 h 248"/>
                <a:gd name="T18" fmla="*/ 59 w 263"/>
                <a:gd name="T19" fmla="*/ 7 h 248"/>
                <a:gd name="T20" fmla="*/ 0 w 263"/>
                <a:gd name="T21" fmla="*/ 0 h 248"/>
                <a:gd name="T22" fmla="*/ 263 w 263"/>
                <a:gd name="T23" fmla="*/ 248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63" h="248">
                  <a:moveTo>
                    <a:pt x="59" y="7"/>
                  </a:moveTo>
                  <a:lnTo>
                    <a:pt x="170" y="0"/>
                  </a:lnTo>
                  <a:lnTo>
                    <a:pt x="262" y="128"/>
                  </a:lnTo>
                  <a:lnTo>
                    <a:pt x="134" y="213"/>
                  </a:lnTo>
                  <a:lnTo>
                    <a:pt x="95" y="198"/>
                  </a:lnTo>
                  <a:lnTo>
                    <a:pt x="44" y="247"/>
                  </a:lnTo>
                  <a:lnTo>
                    <a:pt x="0" y="185"/>
                  </a:lnTo>
                  <a:lnTo>
                    <a:pt x="0" y="92"/>
                  </a:lnTo>
                  <a:lnTo>
                    <a:pt x="42" y="91"/>
                  </a:lnTo>
                  <a:lnTo>
                    <a:pt x="59" y="7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80" name="AutoShape 40"/>
            <p:cNvSpPr>
              <a:spLocks noChangeArrowheads="1"/>
            </p:cNvSpPr>
            <p:nvPr/>
          </p:nvSpPr>
          <p:spPr bwMode="auto">
            <a:xfrm>
              <a:off x="3800" y="3033"/>
              <a:ext cx="502" cy="357"/>
            </a:xfrm>
            <a:custGeom>
              <a:avLst/>
              <a:gdLst>
                <a:gd name="T0" fmla="*/ 0 w 502"/>
                <a:gd name="T1" fmla="*/ 170 h 357"/>
                <a:gd name="T2" fmla="*/ 132 w 502"/>
                <a:gd name="T3" fmla="*/ 178 h 357"/>
                <a:gd name="T4" fmla="*/ 133 w 502"/>
                <a:gd name="T5" fmla="*/ 87 h 357"/>
                <a:gd name="T6" fmla="*/ 178 w 502"/>
                <a:gd name="T7" fmla="*/ 145 h 357"/>
                <a:gd name="T8" fmla="*/ 227 w 502"/>
                <a:gd name="T9" fmla="*/ 97 h 357"/>
                <a:gd name="T10" fmla="*/ 264 w 502"/>
                <a:gd name="T11" fmla="*/ 111 h 357"/>
                <a:gd name="T12" fmla="*/ 393 w 502"/>
                <a:gd name="T13" fmla="*/ 28 h 357"/>
                <a:gd name="T14" fmla="*/ 479 w 502"/>
                <a:gd name="T15" fmla="*/ 0 h 357"/>
                <a:gd name="T16" fmla="*/ 501 w 502"/>
                <a:gd name="T17" fmla="*/ 105 h 357"/>
                <a:gd name="T18" fmla="*/ 481 w 502"/>
                <a:gd name="T19" fmla="*/ 176 h 357"/>
                <a:gd name="T20" fmla="*/ 402 w 502"/>
                <a:gd name="T21" fmla="*/ 262 h 357"/>
                <a:gd name="T22" fmla="*/ 214 w 502"/>
                <a:gd name="T23" fmla="*/ 344 h 357"/>
                <a:gd name="T24" fmla="*/ 107 w 502"/>
                <a:gd name="T25" fmla="*/ 356 h 357"/>
                <a:gd name="T26" fmla="*/ 0 w 502"/>
                <a:gd name="T27" fmla="*/ 170 h 357"/>
                <a:gd name="T28" fmla="*/ 0 w 502"/>
                <a:gd name="T29" fmla="*/ 0 h 357"/>
                <a:gd name="T30" fmla="*/ 502 w 502"/>
                <a:gd name="T31" fmla="*/ 357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T28" t="T29" r="T30" b="T31"/>
              <a:pathLst>
                <a:path w="502" h="357">
                  <a:moveTo>
                    <a:pt x="0" y="170"/>
                  </a:moveTo>
                  <a:lnTo>
                    <a:pt x="132" y="178"/>
                  </a:lnTo>
                  <a:lnTo>
                    <a:pt x="133" y="87"/>
                  </a:lnTo>
                  <a:lnTo>
                    <a:pt x="178" y="145"/>
                  </a:lnTo>
                  <a:lnTo>
                    <a:pt x="227" y="97"/>
                  </a:lnTo>
                  <a:lnTo>
                    <a:pt x="264" y="111"/>
                  </a:lnTo>
                  <a:lnTo>
                    <a:pt x="393" y="28"/>
                  </a:lnTo>
                  <a:lnTo>
                    <a:pt x="479" y="0"/>
                  </a:lnTo>
                  <a:lnTo>
                    <a:pt x="501" y="105"/>
                  </a:lnTo>
                  <a:lnTo>
                    <a:pt x="481" y="176"/>
                  </a:lnTo>
                  <a:lnTo>
                    <a:pt x="402" y="262"/>
                  </a:lnTo>
                  <a:lnTo>
                    <a:pt x="214" y="344"/>
                  </a:lnTo>
                  <a:lnTo>
                    <a:pt x="107" y="356"/>
                  </a:lnTo>
                  <a:lnTo>
                    <a:pt x="0" y="17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81" name="AutoShape 41"/>
            <p:cNvSpPr>
              <a:spLocks noChangeArrowheads="1"/>
            </p:cNvSpPr>
            <p:nvPr/>
          </p:nvSpPr>
          <p:spPr bwMode="auto">
            <a:xfrm>
              <a:off x="2829" y="2026"/>
              <a:ext cx="72" cy="16"/>
            </a:xfrm>
            <a:custGeom>
              <a:avLst/>
              <a:gdLst>
                <a:gd name="T0" fmla="*/ 0 w 72"/>
                <a:gd name="T1" fmla="*/ 15 h 16"/>
                <a:gd name="T2" fmla="*/ 60 w 72"/>
                <a:gd name="T3" fmla="*/ 15 h 16"/>
                <a:gd name="T4" fmla="*/ 71 w 72"/>
                <a:gd name="T5" fmla="*/ 5 h 16"/>
                <a:gd name="T6" fmla="*/ 5 w 72"/>
                <a:gd name="T7" fmla="*/ 0 h 16"/>
                <a:gd name="T8" fmla="*/ 0 w 72"/>
                <a:gd name="T9" fmla="*/ 15 h 16"/>
                <a:gd name="T10" fmla="*/ 0 w 72"/>
                <a:gd name="T11" fmla="*/ 0 h 16"/>
                <a:gd name="T12" fmla="*/ 72 w 72"/>
                <a:gd name="T13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72" h="16">
                  <a:moveTo>
                    <a:pt x="0" y="15"/>
                  </a:moveTo>
                  <a:lnTo>
                    <a:pt x="60" y="15"/>
                  </a:lnTo>
                  <a:lnTo>
                    <a:pt x="71" y="5"/>
                  </a:lnTo>
                  <a:lnTo>
                    <a:pt x="5" y="0"/>
                  </a:lnTo>
                  <a:lnTo>
                    <a:pt x="0" y="15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82" name="AutoShape 42"/>
            <p:cNvSpPr>
              <a:spLocks noChangeArrowheads="1"/>
            </p:cNvSpPr>
            <p:nvPr/>
          </p:nvSpPr>
          <p:spPr bwMode="auto">
            <a:xfrm>
              <a:off x="3337" y="2120"/>
              <a:ext cx="70" cy="151"/>
            </a:xfrm>
            <a:custGeom>
              <a:avLst/>
              <a:gdLst>
                <a:gd name="T0" fmla="*/ 31 w 70"/>
                <a:gd name="T1" fmla="*/ 0 h 151"/>
                <a:gd name="T2" fmla="*/ 0 w 70"/>
                <a:gd name="T3" fmla="*/ 7 h 151"/>
                <a:gd name="T4" fmla="*/ 20 w 70"/>
                <a:gd name="T5" fmla="*/ 150 h 151"/>
                <a:gd name="T6" fmla="*/ 69 w 70"/>
                <a:gd name="T7" fmla="*/ 150 h 151"/>
                <a:gd name="T8" fmla="*/ 46 w 70"/>
                <a:gd name="T9" fmla="*/ 35 h 151"/>
                <a:gd name="T10" fmla="*/ 31 w 70"/>
                <a:gd name="T11" fmla="*/ 0 h 151"/>
                <a:gd name="T12" fmla="*/ 0 w 70"/>
                <a:gd name="T13" fmla="*/ 0 h 151"/>
                <a:gd name="T14" fmla="*/ 70 w 70"/>
                <a:gd name="T15" fmla="*/ 15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70" h="151">
                  <a:moveTo>
                    <a:pt x="31" y="0"/>
                  </a:moveTo>
                  <a:lnTo>
                    <a:pt x="0" y="7"/>
                  </a:lnTo>
                  <a:lnTo>
                    <a:pt x="20" y="150"/>
                  </a:lnTo>
                  <a:lnTo>
                    <a:pt x="69" y="150"/>
                  </a:lnTo>
                  <a:lnTo>
                    <a:pt x="46" y="35"/>
                  </a:lnTo>
                  <a:lnTo>
                    <a:pt x="31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83" name="AutoShape 43"/>
            <p:cNvSpPr>
              <a:spLocks noChangeArrowheads="1"/>
            </p:cNvSpPr>
            <p:nvPr/>
          </p:nvSpPr>
          <p:spPr bwMode="auto">
            <a:xfrm>
              <a:off x="3368" y="2073"/>
              <a:ext cx="80" cy="198"/>
            </a:xfrm>
            <a:custGeom>
              <a:avLst/>
              <a:gdLst>
                <a:gd name="T0" fmla="*/ 73 w 80"/>
                <a:gd name="T1" fmla="*/ 0 h 198"/>
                <a:gd name="T2" fmla="*/ 27 w 80"/>
                <a:gd name="T3" fmla="*/ 33 h 198"/>
                <a:gd name="T4" fmla="*/ 0 w 80"/>
                <a:gd name="T5" fmla="*/ 48 h 198"/>
                <a:gd name="T6" fmla="*/ 15 w 80"/>
                <a:gd name="T7" fmla="*/ 83 h 198"/>
                <a:gd name="T8" fmla="*/ 38 w 80"/>
                <a:gd name="T9" fmla="*/ 197 h 198"/>
                <a:gd name="T10" fmla="*/ 79 w 80"/>
                <a:gd name="T11" fmla="*/ 197 h 198"/>
                <a:gd name="T12" fmla="*/ 73 w 80"/>
                <a:gd name="T13" fmla="*/ 0 h 198"/>
                <a:gd name="T14" fmla="*/ 0 w 80"/>
                <a:gd name="T15" fmla="*/ 0 h 198"/>
                <a:gd name="T16" fmla="*/ 80 w 80"/>
                <a:gd name="T17" fmla="*/ 198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80" h="198">
                  <a:moveTo>
                    <a:pt x="73" y="0"/>
                  </a:moveTo>
                  <a:lnTo>
                    <a:pt x="27" y="33"/>
                  </a:lnTo>
                  <a:lnTo>
                    <a:pt x="0" y="48"/>
                  </a:lnTo>
                  <a:lnTo>
                    <a:pt x="15" y="83"/>
                  </a:lnTo>
                  <a:lnTo>
                    <a:pt x="38" y="197"/>
                  </a:lnTo>
                  <a:lnTo>
                    <a:pt x="79" y="197"/>
                  </a:lnTo>
                  <a:lnTo>
                    <a:pt x="73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84" name="AutoShape 44"/>
            <p:cNvSpPr>
              <a:spLocks noChangeArrowheads="1"/>
            </p:cNvSpPr>
            <p:nvPr/>
          </p:nvSpPr>
          <p:spPr bwMode="auto">
            <a:xfrm>
              <a:off x="3602" y="2333"/>
              <a:ext cx="47" cy="35"/>
            </a:xfrm>
            <a:custGeom>
              <a:avLst/>
              <a:gdLst>
                <a:gd name="T0" fmla="*/ 4 w 47"/>
                <a:gd name="T1" fmla="*/ 4 h 35"/>
                <a:gd name="T2" fmla="*/ 46 w 47"/>
                <a:gd name="T3" fmla="*/ 0 h 35"/>
                <a:gd name="T4" fmla="*/ 46 w 47"/>
                <a:gd name="T5" fmla="*/ 31 h 35"/>
                <a:gd name="T6" fmla="*/ 0 w 47"/>
                <a:gd name="T7" fmla="*/ 34 h 35"/>
                <a:gd name="T8" fmla="*/ 4 w 47"/>
                <a:gd name="T9" fmla="*/ 4 h 35"/>
                <a:gd name="T10" fmla="*/ 0 w 47"/>
                <a:gd name="T11" fmla="*/ 0 h 35"/>
                <a:gd name="T12" fmla="*/ 47 w 47"/>
                <a:gd name="T13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47" h="35">
                  <a:moveTo>
                    <a:pt x="4" y="4"/>
                  </a:moveTo>
                  <a:lnTo>
                    <a:pt x="46" y="0"/>
                  </a:lnTo>
                  <a:lnTo>
                    <a:pt x="46" y="31"/>
                  </a:lnTo>
                  <a:lnTo>
                    <a:pt x="0" y="34"/>
                  </a:lnTo>
                  <a:lnTo>
                    <a:pt x="4" y="4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85" name="AutoShape 45"/>
            <p:cNvSpPr>
              <a:spLocks noChangeArrowheads="1"/>
            </p:cNvSpPr>
            <p:nvPr/>
          </p:nvSpPr>
          <p:spPr bwMode="auto">
            <a:xfrm>
              <a:off x="4221" y="2309"/>
              <a:ext cx="178" cy="137"/>
            </a:xfrm>
            <a:custGeom>
              <a:avLst/>
              <a:gdLst>
                <a:gd name="T0" fmla="*/ 43 w 178"/>
                <a:gd name="T1" fmla="*/ 1 h 137"/>
                <a:gd name="T2" fmla="*/ 154 w 178"/>
                <a:gd name="T3" fmla="*/ 0 h 137"/>
                <a:gd name="T4" fmla="*/ 177 w 178"/>
                <a:gd name="T5" fmla="*/ 36 h 137"/>
                <a:gd name="T6" fmla="*/ 153 w 178"/>
                <a:gd name="T7" fmla="*/ 107 h 137"/>
                <a:gd name="T8" fmla="*/ 21 w 178"/>
                <a:gd name="T9" fmla="*/ 136 h 137"/>
                <a:gd name="T10" fmla="*/ 0 w 178"/>
                <a:gd name="T11" fmla="*/ 111 h 137"/>
                <a:gd name="T12" fmla="*/ 62 w 178"/>
                <a:gd name="T13" fmla="*/ 55 h 137"/>
                <a:gd name="T14" fmla="*/ 43 w 178"/>
                <a:gd name="T15" fmla="*/ 1 h 137"/>
                <a:gd name="T16" fmla="*/ 0 w 178"/>
                <a:gd name="T17" fmla="*/ 0 h 137"/>
                <a:gd name="T18" fmla="*/ 178 w 178"/>
                <a:gd name="T19" fmla="*/ 13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178" h="137">
                  <a:moveTo>
                    <a:pt x="43" y="1"/>
                  </a:moveTo>
                  <a:lnTo>
                    <a:pt x="154" y="0"/>
                  </a:lnTo>
                  <a:lnTo>
                    <a:pt x="177" y="36"/>
                  </a:lnTo>
                  <a:lnTo>
                    <a:pt x="153" y="107"/>
                  </a:lnTo>
                  <a:lnTo>
                    <a:pt x="21" y="136"/>
                  </a:lnTo>
                  <a:lnTo>
                    <a:pt x="0" y="111"/>
                  </a:lnTo>
                  <a:lnTo>
                    <a:pt x="62" y="55"/>
                  </a:lnTo>
                  <a:lnTo>
                    <a:pt x="43" y="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86" name="AutoShape 46"/>
            <p:cNvSpPr>
              <a:spLocks noChangeArrowheads="1"/>
            </p:cNvSpPr>
            <p:nvPr/>
          </p:nvSpPr>
          <p:spPr bwMode="auto">
            <a:xfrm>
              <a:off x="4243" y="2436"/>
              <a:ext cx="66" cy="38"/>
            </a:xfrm>
            <a:custGeom>
              <a:avLst/>
              <a:gdLst>
                <a:gd name="T0" fmla="*/ 0 w 66"/>
                <a:gd name="T1" fmla="*/ 10 h 38"/>
                <a:gd name="T2" fmla="*/ 44 w 66"/>
                <a:gd name="T3" fmla="*/ 0 h 38"/>
                <a:gd name="T4" fmla="*/ 65 w 66"/>
                <a:gd name="T5" fmla="*/ 34 h 38"/>
                <a:gd name="T6" fmla="*/ 40 w 66"/>
                <a:gd name="T7" fmla="*/ 29 h 38"/>
                <a:gd name="T8" fmla="*/ 18 w 66"/>
                <a:gd name="T9" fmla="*/ 37 h 38"/>
                <a:gd name="T10" fmla="*/ 0 w 66"/>
                <a:gd name="T11" fmla="*/ 10 h 38"/>
                <a:gd name="T12" fmla="*/ 0 w 66"/>
                <a:gd name="T13" fmla="*/ 0 h 38"/>
                <a:gd name="T14" fmla="*/ 66 w 66"/>
                <a:gd name="T15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66" h="38">
                  <a:moveTo>
                    <a:pt x="0" y="10"/>
                  </a:moveTo>
                  <a:lnTo>
                    <a:pt x="44" y="0"/>
                  </a:lnTo>
                  <a:lnTo>
                    <a:pt x="65" y="34"/>
                  </a:lnTo>
                  <a:lnTo>
                    <a:pt x="40" y="29"/>
                  </a:lnTo>
                  <a:lnTo>
                    <a:pt x="18" y="37"/>
                  </a:lnTo>
                  <a:lnTo>
                    <a:pt x="0" y="1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87" name="AutoShape 47"/>
            <p:cNvSpPr>
              <a:spLocks noChangeArrowheads="1"/>
            </p:cNvSpPr>
            <p:nvPr/>
          </p:nvSpPr>
          <p:spPr bwMode="auto">
            <a:xfrm>
              <a:off x="4255" y="2466"/>
              <a:ext cx="54" cy="67"/>
            </a:xfrm>
            <a:custGeom>
              <a:avLst/>
              <a:gdLst>
                <a:gd name="T0" fmla="*/ 53 w 54"/>
                <a:gd name="T1" fmla="*/ 4 h 67"/>
                <a:gd name="T2" fmla="*/ 28 w 54"/>
                <a:gd name="T3" fmla="*/ 0 h 67"/>
                <a:gd name="T4" fmla="*/ 6 w 54"/>
                <a:gd name="T5" fmla="*/ 7 h 67"/>
                <a:gd name="T6" fmla="*/ 4 w 54"/>
                <a:gd name="T7" fmla="*/ 39 h 67"/>
                <a:gd name="T8" fmla="*/ 0 w 54"/>
                <a:gd name="T9" fmla="*/ 66 h 67"/>
                <a:gd name="T10" fmla="*/ 33 w 54"/>
                <a:gd name="T11" fmla="*/ 48 h 67"/>
                <a:gd name="T12" fmla="*/ 47 w 54"/>
                <a:gd name="T13" fmla="*/ 37 h 67"/>
                <a:gd name="T14" fmla="*/ 53 w 54"/>
                <a:gd name="T15" fmla="*/ 4 h 67"/>
                <a:gd name="T16" fmla="*/ 0 w 54"/>
                <a:gd name="T17" fmla="*/ 0 h 67"/>
                <a:gd name="T18" fmla="*/ 54 w 54"/>
                <a:gd name="T19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54" h="67">
                  <a:moveTo>
                    <a:pt x="53" y="4"/>
                  </a:moveTo>
                  <a:lnTo>
                    <a:pt x="28" y="0"/>
                  </a:lnTo>
                  <a:lnTo>
                    <a:pt x="6" y="7"/>
                  </a:lnTo>
                  <a:lnTo>
                    <a:pt x="4" y="39"/>
                  </a:lnTo>
                  <a:lnTo>
                    <a:pt x="0" y="66"/>
                  </a:lnTo>
                  <a:lnTo>
                    <a:pt x="33" y="48"/>
                  </a:lnTo>
                  <a:lnTo>
                    <a:pt x="47" y="37"/>
                  </a:lnTo>
                  <a:lnTo>
                    <a:pt x="53" y="4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88" name="AutoShape 48"/>
            <p:cNvSpPr>
              <a:spLocks noChangeArrowheads="1"/>
            </p:cNvSpPr>
            <p:nvPr/>
          </p:nvSpPr>
          <p:spPr bwMode="auto">
            <a:xfrm>
              <a:off x="4086" y="3222"/>
              <a:ext cx="67" cy="57"/>
            </a:xfrm>
            <a:custGeom>
              <a:avLst/>
              <a:gdLst>
                <a:gd name="T0" fmla="*/ 50 w 67"/>
                <a:gd name="T1" fmla="*/ 0 h 57"/>
                <a:gd name="T2" fmla="*/ 13 w 67"/>
                <a:gd name="T3" fmla="*/ 18 h 57"/>
                <a:gd name="T4" fmla="*/ 0 w 67"/>
                <a:gd name="T5" fmla="*/ 53 h 57"/>
                <a:gd name="T6" fmla="*/ 26 w 67"/>
                <a:gd name="T7" fmla="*/ 56 h 57"/>
                <a:gd name="T8" fmla="*/ 58 w 67"/>
                <a:gd name="T9" fmla="*/ 39 h 57"/>
                <a:gd name="T10" fmla="*/ 66 w 67"/>
                <a:gd name="T11" fmla="*/ 20 h 57"/>
                <a:gd name="T12" fmla="*/ 50 w 67"/>
                <a:gd name="T13" fmla="*/ 0 h 57"/>
                <a:gd name="T14" fmla="*/ 0 w 67"/>
                <a:gd name="T15" fmla="*/ 0 h 57"/>
                <a:gd name="T16" fmla="*/ 67 w 67"/>
                <a:gd name="T17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67" h="57">
                  <a:moveTo>
                    <a:pt x="50" y="0"/>
                  </a:moveTo>
                  <a:lnTo>
                    <a:pt x="13" y="18"/>
                  </a:lnTo>
                  <a:lnTo>
                    <a:pt x="0" y="53"/>
                  </a:lnTo>
                  <a:lnTo>
                    <a:pt x="26" y="56"/>
                  </a:lnTo>
                  <a:lnTo>
                    <a:pt x="58" y="39"/>
                  </a:lnTo>
                  <a:lnTo>
                    <a:pt x="66" y="20"/>
                  </a:lnTo>
                  <a:lnTo>
                    <a:pt x="5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89" name="AutoShape 49"/>
            <p:cNvSpPr>
              <a:spLocks noChangeArrowheads="1"/>
            </p:cNvSpPr>
            <p:nvPr/>
          </p:nvSpPr>
          <p:spPr bwMode="auto">
            <a:xfrm>
              <a:off x="4252" y="3100"/>
              <a:ext cx="48" cy="53"/>
            </a:xfrm>
            <a:custGeom>
              <a:avLst/>
              <a:gdLst>
                <a:gd name="T0" fmla="*/ 40 w 48"/>
                <a:gd name="T1" fmla="*/ 1 h 53"/>
                <a:gd name="T2" fmla="*/ 21 w 48"/>
                <a:gd name="T3" fmla="*/ 0 h 53"/>
                <a:gd name="T4" fmla="*/ 8 w 48"/>
                <a:gd name="T5" fmla="*/ 7 h 53"/>
                <a:gd name="T6" fmla="*/ 0 w 48"/>
                <a:gd name="T7" fmla="*/ 25 h 53"/>
                <a:gd name="T8" fmla="*/ 12 w 48"/>
                <a:gd name="T9" fmla="*/ 52 h 53"/>
                <a:gd name="T10" fmla="*/ 21 w 48"/>
                <a:gd name="T11" fmla="*/ 52 h 53"/>
                <a:gd name="T12" fmla="*/ 47 w 48"/>
                <a:gd name="T13" fmla="*/ 36 h 53"/>
                <a:gd name="T14" fmla="*/ 40 w 48"/>
                <a:gd name="T15" fmla="*/ 1 h 53"/>
                <a:gd name="T16" fmla="*/ 0 w 48"/>
                <a:gd name="T17" fmla="*/ 0 h 53"/>
                <a:gd name="T18" fmla="*/ 48 w 48"/>
                <a:gd name="T19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48" h="53">
                  <a:moveTo>
                    <a:pt x="40" y="1"/>
                  </a:moveTo>
                  <a:lnTo>
                    <a:pt x="21" y="0"/>
                  </a:lnTo>
                  <a:lnTo>
                    <a:pt x="8" y="7"/>
                  </a:lnTo>
                  <a:lnTo>
                    <a:pt x="0" y="25"/>
                  </a:lnTo>
                  <a:lnTo>
                    <a:pt x="12" y="52"/>
                  </a:lnTo>
                  <a:lnTo>
                    <a:pt x="21" y="52"/>
                  </a:lnTo>
                  <a:lnTo>
                    <a:pt x="47" y="36"/>
                  </a:lnTo>
                  <a:lnTo>
                    <a:pt x="40" y="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90" name="AutoShape 50"/>
            <p:cNvSpPr>
              <a:spLocks noChangeArrowheads="1"/>
            </p:cNvSpPr>
            <p:nvPr/>
          </p:nvSpPr>
          <p:spPr bwMode="auto">
            <a:xfrm>
              <a:off x="4585" y="2057"/>
              <a:ext cx="47" cy="67"/>
            </a:xfrm>
            <a:custGeom>
              <a:avLst/>
              <a:gdLst>
                <a:gd name="T0" fmla="*/ 45 w 47"/>
                <a:gd name="T1" fmla="*/ 0 h 67"/>
                <a:gd name="T2" fmla="*/ 0 w 47"/>
                <a:gd name="T3" fmla="*/ 23 h 67"/>
                <a:gd name="T4" fmla="*/ 6 w 47"/>
                <a:gd name="T5" fmla="*/ 66 h 67"/>
                <a:gd name="T6" fmla="*/ 44 w 47"/>
                <a:gd name="T7" fmla="*/ 66 h 67"/>
                <a:gd name="T8" fmla="*/ 46 w 47"/>
                <a:gd name="T9" fmla="*/ 59 h 67"/>
                <a:gd name="T10" fmla="*/ 30 w 47"/>
                <a:gd name="T11" fmla="*/ 47 h 67"/>
                <a:gd name="T12" fmla="*/ 45 w 47"/>
                <a:gd name="T13" fmla="*/ 0 h 67"/>
                <a:gd name="T14" fmla="*/ 0 w 47"/>
                <a:gd name="T15" fmla="*/ 0 h 67"/>
                <a:gd name="T16" fmla="*/ 47 w 47"/>
                <a:gd name="T17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47" h="67">
                  <a:moveTo>
                    <a:pt x="45" y="0"/>
                  </a:moveTo>
                  <a:lnTo>
                    <a:pt x="0" y="23"/>
                  </a:lnTo>
                  <a:lnTo>
                    <a:pt x="6" y="66"/>
                  </a:lnTo>
                  <a:lnTo>
                    <a:pt x="44" y="66"/>
                  </a:lnTo>
                  <a:lnTo>
                    <a:pt x="46" y="59"/>
                  </a:lnTo>
                  <a:lnTo>
                    <a:pt x="30" y="47"/>
                  </a:lnTo>
                  <a:lnTo>
                    <a:pt x="45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10291" name="Group 51"/>
          <p:cNvGrpSpPr>
            <a:grpSpLocks/>
          </p:cNvGrpSpPr>
          <p:nvPr/>
        </p:nvGrpSpPr>
        <p:grpSpPr bwMode="auto">
          <a:xfrm>
            <a:off x="2659063" y="3708400"/>
            <a:ext cx="195262" cy="931863"/>
            <a:chOff x="1675" y="2336"/>
            <a:chExt cx="123" cy="587"/>
          </a:xfrm>
        </p:grpSpPr>
        <p:grpSp>
          <p:nvGrpSpPr>
            <p:cNvPr id="10292" name="Group 52"/>
            <p:cNvGrpSpPr>
              <a:grpSpLocks/>
            </p:cNvGrpSpPr>
            <p:nvPr/>
          </p:nvGrpSpPr>
          <p:grpSpPr bwMode="auto">
            <a:xfrm>
              <a:off x="1708" y="2336"/>
              <a:ext cx="63" cy="137"/>
              <a:chOff x="1708" y="2336"/>
              <a:chExt cx="63" cy="137"/>
            </a:xfrm>
          </p:grpSpPr>
          <p:sp>
            <p:nvSpPr>
              <p:cNvPr id="10293" name="AutoShape 53"/>
              <p:cNvSpPr>
                <a:spLocks noChangeArrowheads="1"/>
              </p:cNvSpPr>
              <p:nvPr/>
            </p:nvSpPr>
            <p:spPr bwMode="auto">
              <a:xfrm>
                <a:off x="1708" y="2336"/>
                <a:ext cx="64" cy="77"/>
              </a:xfrm>
              <a:custGeom>
                <a:avLst/>
                <a:gdLst>
                  <a:gd name="T0" fmla="*/ 37 w 64"/>
                  <a:gd name="T1" fmla="*/ 2 h 77"/>
                  <a:gd name="T2" fmla="*/ 46 w 64"/>
                  <a:gd name="T3" fmla="*/ 5 h 77"/>
                  <a:gd name="T4" fmla="*/ 50 w 64"/>
                  <a:gd name="T5" fmla="*/ 8 h 77"/>
                  <a:gd name="T6" fmla="*/ 54 w 64"/>
                  <a:gd name="T7" fmla="*/ 14 h 77"/>
                  <a:gd name="T8" fmla="*/ 57 w 64"/>
                  <a:gd name="T9" fmla="*/ 24 h 77"/>
                  <a:gd name="T10" fmla="*/ 61 w 64"/>
                  <a:gd name="T11" fmla="*/ 40 h 77"/>
                  <a:gd name="T12" fmla="*/ 63 w 64"/>
                  <a:gd name="T13" fmla="*/ 54 h 77"/>
                  <a:gd name="T14" fmla="*/ 63 w 64"/>
                  <a:gd name="T15" fmla="*/ 60 h 77"/>
                  <a:gd name="T16" fmla="*/ 62 w 64"/>
                  <a:gd name="T17" fmla="*/ 65 h 77"/>
                  <a:gd name="T18" fmla="*/ 61 w 64"/>
                  <a:gd name="T19" fmla="*/ 75 h 77"/>
                  <a:gd name="T20" fmla="*/ 59 w 64"/>
                  <a:gd name="T21" fmla="*/ 74 h 77"/>
                  <a:gd name="T22" fmla="*/ 55 w 64"/>
                  <a:gd name="T23" fmla="*/ 74 h 77"/>
                  <a:gd name="T24" fmla="*/ 50 w 64"/>
                  <a:gd name="T25" fmla="*/ 74 h 77"/>
                  <a:gd name="T26" fmla="*/ 45 w 64"/>
                  <a:gd name="T27" fmla="*/ 75 h 77"/>
                  <a:gd name="T28" fmla="*/ 41 w 64"/>
                  <a:gd name="T29" fmla="*/ 76 h 77"/>
                  <a:gd name="T30" fmla="*/ 41 w 64"/>
                  <a:gd name="T31" fmla="*/ 71 h 77"/>
                  <a:gd name="T32" fmla="*/ 46 w 64"/>
                  <a:gd name="T33" fmla="*/ 60 h 77"/>
                  <a:gd name="T34" fmla="*/ 47 w 64"/>
                  <a:gd name="T35" fmla="*/ 43 h 77"/>
                  <a:gd name="T36" fmla="*/ 46 w 64"/>
                  <a:gd name="T37" fmla="*/ 28 h 77"/>
                  <a:gd name="T38" fmla="*/ 38 w 64"/>
                  <a:gd name="T39" fmla="*/ 19 h 77"/>
                  <a:gd name="T40" fmla="*/ 23 w 64"/>
                  <a:gd name="T41" fmla="*/ 17 h 77"/>
                  <a:gd name="T42" fmla="*/ 15 w 64"/>
                  <a:gd name="T43" fmla="*/ 27 h 77"/>
                  <a:gd name="T44" fmla="*/ 16 w 64"/>
                  <a:gd name="T45" fmla="*/ 59 h 77"/>
                  <a:gd name="T46" fmla="*/ 23 w 64"/>
                  <a:gd name="T47" fmla="*/ 71 h 77"/>
                  <a:gd name="T48" fmla="*/ 23 w 64"/>
                  <a:gd name="T49" fmla="*/ 75 h 77"/>
                  <a:gd name="T50" fmla="*/ 19 w 64"/>
                  <a:gd name="T51" fmla="*/ 75 h 77"/>
                  <a:gd name="T52" fmla="*/ 14 w 64"/>
                  <a:gd name="T53" fmla="*/ 74 h 77"/>
                  <a:gd name="T54" fmla="*/ 10 w 64"/>
                  <a:gd name="T55" fmla="*/ 74 h 77"/>
                  <a:gd name="T56" fmla="*/ 5 w 64"/>
                  <a:gd name="T57" fmla="*/ 76 h 77"/>
                  <a:gd name="T58" fmla="*/ 5 w 64"/>
                  <a:gd name="T59" fmla="*/ 71 h 77"/>
                  <a:gd name="T60" fmla="*/ 2 w 64"/>
                  <a:gd name="T61" fmla="*/ 63 h 77"/>
                  <a:gd name="T62" fmla="*/ 1 w 64"/>
                  <a:gd name="T63" fmla="*/ 56 h 77"/>
                  <a:gd name="T64" fmla="*/ 0 w 64"/>
                  <a:gd name="T65" fmla="*/ 50 h 77"/>
                  <a:gd name="T66" fmla="*/ 1 w 64"/>
                  <a:gd name="T67" fmla="*/ 43 h 77"/>
                  <a:gd name="T68" fmla="*/ 2 w 64"/>
                  <a:gd name="T69" fmla="*/ 39 h 77"/>
                  <a:gd name="T70" fmla="*/ 3 w 64"/>
                  <a:gd name="T71" fmla="*/ 33 h 77"/>
                  <a:gd name="T72" fmla="*/ 5 w 64"/>
                  <a:gd name="T73" fmla="*/ 28 h 77"/>
                  <a:gd name="T74" fmla="*/ 5 w 64"/>
                  <a:gd name="T75" fmla="*/ 24 h 77"/>
                  <a:gd name="T76" fmla="*/ 5 w 64"/>
                  <a:gd name="T77" fmla="*/ 18 h 77"/>
                  <a:gd name="T78" fmla="*/ 7 w 64"/>
                  <a:gd name="T79" fmla="*/ 11 h 77"/>
                  <a:gd name="T80" fmla="*/ 14 w 64"/>
                  <a:gd name="T81" fmla="*/ 5 h 77"/>
                  <a:gd name="T82" fmla="*/ 18 w 64"/>
                  <a:gd name="T83" fmla="*/ 2 h 77"/>
                  <a:gd name="T84" fmla="*/ 25 w 64"/>
                  <a:gd name="T85" fmla="*/ 0 h 77"/>
                  <a:gd name="T86" fmla="*/ 31 w 64"/>
                  <a:gd name="T87" fmla="*/ 0 h 77"/>
                  <a:gd name="T88" fmla="*/ 37 w 64"/>
                  <a:gd name="T89" fmla="*/ 2 h 77"/>
                  <a:gd name="T90" fmla="*/ 0 w 64"/>
                  <a:gd name="T91" fmla="*/ 0 h 77"/>
                  <a:gd name="T92" fmla="*/ 64 w 64"/>
                  <a:gd name="T93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T90" t="T91" r="T92" b="T93"/>
                <a:pathLst>
                  <a:path w="64" h="77">
                    <a:moveTo>
                      <a:pt x="37" y="2"/>
                    </a:moveTo>
                    <a:lnTo>
                      <a:pt x="46" y="5"/>
                    </a:lnTo>
                    <a:lnTo>
                      <a:pt x="50" y="8"/>
                    </a:lnTo>
                    <a:lnTo>
                      <a:pt x="54" y="14"/>
                    </a:lnTo>
                    <a:lnTo>
                      <a:pt x="57" y="24"/>
                    </a:lnTo>
                    <a:lnTo>
                      <a:pt x="61" y="40"/>
                    </a:lnTo>
                    <a:lnTo>
                      <a:pt x="63" y="54"/>
                    </a:lnTo>
                    <a:lnTo>
                      <a:pt x="63" y="60"/>
                    </a:lnTo>
                    <a:lnTo>
                      <a:pt x="62" y="65"/>
                    </a:lnTo>
                    <a:lnTo>
                      <a:pt x="61" y="75"/>
                    </a:lnTo>
                    <a:lnTo>
                      <a:pt x="59" y="74"/>
                    </a:lnTo>
                    <a:lnTo>
                      <a:pt x="55" y="74"/>
                    </a:lnTo>
                    <a:lnTo>
                      <a:pt x="50" y="74"/>
                    </a:lnTo>
                    <a:lnTo>
                      <a:pt x="45" y="75"/>
                    </a:lnTo>
                    <a:lnTo>
                      <a:pt x="41" y="76"/>
                    </a:lnTo>
                    <a:lnTo>
                      <a:pt x="41" y="71"/>
                    </a:lnTo>
                    <a:lnTo>
                      <a:pt x="46" y="60"/>
                    </a:lnTo>
                    <a:lnTo>
                      <a:pt x="47" y="43"/>
                    </a:lnTo>
                    <a:lnTo>
                      <a:pt x="46" y="28"/>
                    </a:lnTo>
                    <a:lnTo>
                      <a:pt x="38" y="19"/>
                    </a:lnTo>
                    <a:lnTo>
                      <a:pt x="23" y="17"/>
                    </a:lnTo>
                    <a:lnTo>
                      <a:pt x="15" y="27"/>
                    </a:lnTo>
                    <a:lnTo>
                      <a:pt x="16" y="59"/>
                    </a:lnTo>
                    <a:lnTo>
                      <a:pt x="23" y="71"/>
                    </a:lnTo>
                    <a:lnTo>
                      <a:pt x="23" y="75"/>
                    </a:lnTo>
                    <a:lnTo>
                      <a:pt x="19" y="75"/>
                    </a:lnTo>
                    <a:lnTo>
                      <a:pt x="14" y="74"/>
                    </a:lnTo>
                    <a:lnTo>
                      <a:pt x="10" y="74"/>
                    </a:lnTo>
                    <a:lnTo>
                      <a:pt x="5" y="76"/>
                    </a:lnTo>
                    <a:lnTo>
                      <a:pt x="5" y="71"/>
                    </a:lnTo>
                    <a:lnTo>
                      <a:pt x="2" y="63"/>
                    </a:lnTo>
                    <a:lnTo>
                      <a:pt x="1" y="56"/>
                    </a:lnTo>
                    <a:lnTo>
                      <a:pt x="0" y="50"/>
                    </a:lnTo>
                    <a:lnTo>
                      <a:pt x="1" y="43"/>
                    </a:lnTo>
                    <a:lnTo>
                      <a:pt x="2" y="39"/>
                    </a:lnTo>
                    <a:lnTo>
                      <a:pt x="3" y="33"/>
                    </a:lnTo>
                    <a:lnTo>
                      <a:pt x="5" y="28"/>
                    </a:lnTo>
                    <a:lnTo>
                      <a:pt x="5" y="24"/>
                    </a:lnTo>
                    <a:lnTo>
                      <a:pt x="5" y="18"/>
                    </a:lnTo>
                    <a:lnTo>
                      <a:pt x="7" y="11"/>
                    </a:lnTo>
                    <a:lnTo>
                      <a:pt x="14" y="5"/>
                    </a:lnTo>
                    <a:lnTo>
                      <a:pt x="18" y="2"/>
                    </a:lnTo>
                    <a:lnTo>
                      <a:pt x="25" y="0"/>
                    </a:lnTo>
                    <a:lnTo>
                      <a:pt x="31" y="0"/>
                    </a:lnTo>
                    <a:lnTo>
                      <a:pt x="37" y="2"/>
                    </a:lnTo>
                  </a:path>
                </a:pathLst>
              </a:custGeom>
              <a:solidFill>
                <a:srgbClr val="000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294" name="AutoShape 54"/>
              <p:cNvSpPr>
                <a:spLocks noChangeArrowheads="1"/>
              </p:cNvSpPr>
              <p:nvPr/>
            </p:nvSpPr>
            <p:spPr bwMode="auto">
              <a:xfrm>
                <a:off x="1713" y="2351"/>
                <a:ext cx="51" cy="123"/>
              </a:xfrm>
              <a:custGeom>
                <a:avLst/>
                <a:gdLst>
                  <a:gd name="T0" fmla="*/ 31 w 51"/>
                  <a:gd name="T1" fmla="*/ 2 h 123"/>
                  <a:gd name="T2" fmla="*/ 35 w 51"/>
                  <a:gd name="T3" fmla="*/ 3 h 123"/>
                  <a:gd name="T4" fmla="*/ 38 w 51"/>
                  <a:gd name="T5" fmla="*/ 6 h 123"/>
                  <a:gd name="T6" fmla="*/ 41 w 51"/>
                  <a:gd name="T7" fmla="*/ 10 h 123"/>
                  <a:gd name="T8" fmla="*/ 41 w 51"/>
                  <a:gd name="T9" fmla="*/ 15 h 123"/>
                  <a:gd name="T10" fmla="*/ 42 w 51"/>
                  <a:gd name="T11" fmla="*/ 30 h 123"/>
                  <a:gd name="T12" fmla="*/ 42 w 51"/>
                  <a:gd name="T13" fmla="*/ 36 h 123"/>
                  <a:gd name="T14" fmla="*/ 41 w 51"/>
                  <a:gd name="T15" fmla="*/ 46 h 123"/>
                  <a:gd name="T16" fmla="*/ 39 w 51"/>
                  <a:gd name="T17" fmla="*/ 51 h 123"/>
                  <a:gd name="T18" fmla="*/ 36 w 51"/>
                  <a:gd name="T19" fmla="*/ 58 h 123"/>
                  <a:gd name="T20" fmla="*/ 36 w 51"/>
                  <a:gd name="T21" fmla="*/ 77 h 123"/>
                  <a:gd name="T22" fmla="*/ 50 w 51"/>
                  <a:gd name="T23" fmla="*/ 87 h 123"/>
                  <a:gd name="T24" fmla="*/ 24 w 51"/>
                  <a:gd name="T25" fmla="*/ 122 h 123"/>
                  <a:gd name="T26" fmla="*/ 0 w 51"/>
                  <a:gd name="T27" fmla="*/ 84 h 123"/>
                  <a:gd name="T28" fmla="*/ 17 w 51"/>
                  <a:gd name="T29" fmla="*/ 73 h 123"/>
                  <a:gd name="T30" fmla="*/ 17 w 51"/>
                  <a:gd name="T31" fmla="*/ 58 h 123"/>
                  <a:gd name="T32" fmla="*/ 13 w 51"/>
                  <a:gd name="T33" fmla="*/ 51 h 123"/>
                  <a:gd name="T34" fmla="*/ 11 w 51"/>
                  <a:gd name="T35" fmla="*/ 46 h 123"/>
                  <a:gd name="T36" fmla="*/ 9 w 51"/>
                  <a:gd name="T37" fmla="*/ 40 h 123"/>
                  <a:gd name="T38" fmla="*/ 9 w 51"/>
                  <a:gd name="T39" fmla="*/ 33 h 123"/>
                  <a:gd name="T40" fmla="*/ 9 w 51"/>
                  <a:gd name="T41" fmla="*/ 28 h 123"/>
                  <a:gd name="T42" fmla="*/ 9 w 51"/>
                  <a:gd name="T43" fmla="*/ 20 h 123"/>
                  <a:gd name="T44" fmla="*/ 9 w 51"/>
                  <a:gd name="T45" fmla="*/ 15 h 123"/>
                  <a:gd name="T46" fmla="*/ 10 w 51"/>
                  <a:gd name="T47" fmla="*/ 10 h 123"/>
                  <a:gd name="T48" fmla="*/ 13 w 51"/>
                  <a:gd name="T49" fmla="*/ 5 h 123"/>
                  <a:gd name="T50" fmla="*/ 17 w 51"/>
                  <a:gd name="T51" fmla="*/ 2 h 123"/>
                  <a:gd name="T52" fmla="*/ 21 w 51"/>
                  <a:gd name="T53" fmla="*/ 1 h 123"/>
                  <a:gd name="T54" fmla="*/ 25 w 51"/>
                  <a:gd name="T55" fmla="*/ 0 h 123"/>
                  <a:gd name="T56" fmla="*/ 31 w 51"/>
                  <a:gd name="T57" fmla="*/ 2 h 123"/>
                  <a:gd name="T58" fmla="*/ 0 w 51"/>
                  <a:gd name="T59" fmla="*/ 0 h 123"/>
                  <a:gd name="T60" fmla="*/ 51 w 51"/>
                  <a:gd name="T61" fmla="*/ 123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T58" t="T59" r="T60" b="T61"/>
                <a:pathLst>
                  <a:path w="51" h="123">
                    <a:moveTo>
                      <a:pt x="31" y="2"/>
                    </a:moveTo>
                    <a:lnTo>
                      <a:pt x="35" y="3"/>
                    </a:lnTo>
                    <a:lnTo>
                      <a:pt x="38" y="6"/>
                    </a:lnTo>
                    <a:lnTo>
                      <a:pt x="41" y="10"/>
                    </a:lnTo>
                    <a:lnTo>
                      <a:pt x="41" y="15"/>
                    </a:lnTo>
                    <a:lnTo>
                      <a:pt x="42" y="30"/>
                    </a:lnTo>
                    <a:lnTo>
                      <a:pt x="42" y="36"/>
                    </a:lnTo>
                    <a:lnTo>
                      <a:pt x="41" y="46"/>
                    </a:lnTo>
                    <a:lnTo>
                      <a:pt x="39" y="51"/>
                    </a:lnTo>
                    <a:lnTo>
                      <a:pt x="36" y="58"/>
                    </a:lnTo>
                    <a:lnTo>
                      <a:pt x="36" y="77"/>
                    </a:lnTo>
                    <a:lnTo>
                      <a:pt x="50" y="87"/>
                    </a:lnTo>
                    <a:lnTo>
                      <a:pt x="24" y="122"/>
                    </a:lnTo>
                    <a:lnTo>
                      <a:pt x="0" y="84"/>
                    </a:lnTo>
                    <a:lnTo>
                      <a:pt x="17" y="73"/>
                    </a:lnTo>
                    <a:lnTo>
                      <a:pt x="17" y="58"/>
                    </a:lnTo>
                    <a:lnTo>
                      <a:pt x="13" y="51"/>
                    </a:lnTo>
                    <a:lnTo>
                      <a:pt x="11" y="46"/>
                    </a:lnTo>
                    <a:lnTo>
                      <a:pt x="9" y="40"/>
                    </a:lnTo>
                    <a:lnTo>
                      <a:pt x="9" y="33"/>
                    </a:lnTo>
                    <a:lnTo>
                      <a:pt x="9" y="28"/>
                    </a:lnTo>
                    <a:lnTo>
                      <a:pt x="9" y="20"/>
                    </a:lnTo>
                    <a:lnTo>
                      <a:pt x="9" y="15"/>
                    </a:lnTo>
                    <a:lnTo>
                      <a:pt x="10" y="10"/>
                    </a:lnTo>
                    <a:lnTo>
                      <a:pt x="13" y="5"/>
                    </a:lnTo>
                    <a:lnTo>
                      <a:pt x="17" y="2"/>
                    </a:lnTo>
                    <a:lnTo>
                      <a:pt x="21" y="1"/>
                    </a:lnTo>
                    <a:lnTo>
                      <a:pt x="25" y="0"/>
                    </a:lnTo>
                    <a:lnTo>
                      <a:pt x="31" y="2"/>
                    </a:lnTo>
                  </a:path>
                </a:pathLst>
              </a:custGeom>
              <a:solidFill>
                <a:srgbClr val="FF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0295" name="Group 55"/>
            <p:cNvGrpSpPr>
              <a:grpSpLocks/>
            </p:cNvGrpSpPr>
            <p:nvPr/>
          </p:nvGrpSpPr>
          <p:grpSpPr bwMode="auto">
            <a:xfrm>
              <a:off x="1678" y="2621"/>
              <a:ext cx="100" cy="276"/>
              <a:chOff x="1678" y="2621"/>
              <a:chExt cx="100" cy="276"/>
            </a:xfrm>
          </p:grpSpPr>
          <p:grpSp>
            <p:nvGrpSpPr>
              <p:cNvPr id="10296" name="Group 56"/>
              <p:cNvGrpSpPr>
                <a:grpSpLocks/>
              </p:cNvGrpSpPr>
              <p:nvPr/>
            </p:nvGrpSpPr>
            <p:grpSpPr bwMode="auto">
              <a:xfrm>
                <a:off x="1678" y="2621"/>
                <a:ext cx="100" cy="276"/>
                <a:chOff x="1678" y="2621"/>
                <a:chExt cx="100" cy="276"/>
              </a:xfrm>
            </p:grpSpPr>
            <p:sp>
              <p:nvSpPr>
                <p:cNvPr id="10297" name="AutoShape 57"/>
                <p:cNvSpPr>
                  <a:spLocks noChangeArrowheads="1"/>
                </p:cNvSpPr>
                <p:nvPr/>
              </p:nvSpPr>
              <p:spPr bwMode="auto">
                <a:xfrm>
                  <a:off x="1707" y="2682"/>
                  <a:ext cx="72" cy="216"/>
                </a:xfrm>
                <a:custGeom>
                  <a:avLst/>
                  <a:gdLst>
                    <a:gd name="T0" fmla="*/ 58 w 72"/>
                    <a:gd name="T1" fmla="*/ 5 h 216"/>
                    <a:gd name="T2" fmla="*/ 57 w 72"/>
                    <a:gd name="T3" fmla="*/ 66 h 216"/>
                    <a:gd name="T4" fmla="*/ 57 w 72"/>
                    <a:gd name="T5" fmla="*/ 119 h 216"/>
                    <a:gd name="T6" fmla="*/ 54 w 72"/>
                    <a:gd name="T7" fmla="*/ 169 h 216"/>
                    <a:gd name="T8" fmla="*/ 63 w 72"/>
                    <a:gd name="T9" fmla="*/ 191 h 216"/>
                    <a:gd name="T10" fmla="*/ 69 w 72"/>
                    <a:gd name="T11" fmla="*/ 206 h 216"/>
                    <a:gd name="T12" fmla="*/ 71 w 72"/>
                    <a:gd name="T13" fmla="*/ 210 h 216"/>
                    <a:gd name="T14" fmla="*/ 68 w 72"/>
                    <a:gd name="T15" fmla="*/ 215 h 216"/>
                    <a:gd name="T16" fmla="*/ 55 w 72"/>
                    <a:gd name="T17" fmla="*/ 214 h 216"/>
                    <a:gd name="T18" fmla="*/ 44 w 72"/>
                    <a:gd name="T19" fmla="*/ 185 h 216"/>
                    <a:gd name="T20" fmla="*/ 43 w 72"/>
                    <a:gd name="T21" fmla="*/ 167 h 216"/>
                    <a:gd name="T22" fmla="*/ 35 w 72"/>
                    <a:gd name="T23" fmla="*/ 108 h 216"/>
                    <a:gd name="T24" fmla="*/ 34 w 72"/>
                    <a:gd name="T25" fmla="*/ 95 h 216"/>
                    <a:gd name="T26" fmla="*/ 34 w 72"/>
                    <a:gd name="T27" fmla="*/ 122 h 216"/>
                    <a:gd name="T28" fmla="*/ 30 w 72"/>
                    <a:gd name="T29" fmla="*/ 162 h 216"/>
                    <a:gd name="T30" fmla="*/ 32 w 72"/>
                    <a:gd name="T31" fmla="*/ 180 h 216"/>
                    <a:gd name="T32" fmla="*/ 26 w 72"/>
                    <a:gd name="T33" fmla="*/ 199 h 216"/>
                    <a:gd name="T34" fmla="*/ 18 w 72"/>
                    <a:gd name="T35" fmla="*/ 212 h 216"/>
                    <a:gd name="T36" fmla="*/ 7 w 72"/>
                    <a:gd name="T37" fmla="*/ 213 h 216"/>
                    <a:gd name="T38" fmla="*/ 4 w 72"/>
                    <a:gd name="T39" fmla="*/ 208 h 216"/>
                    <a:gd name="T40" fmla="*/ 16 w 72"/>
                    <a:gd name="T41" fmla="*/ 179 h 216"/>
                    <a:gd name="T42" fmla="*/ 17 w 72"/>
                    <a:gd name="T43" fmla="*/ 166 h 216"/>
                    <a:gd name="T44" fmla="*/ 14 w 72"/>
                    <a:gd name="T45" fmla="*/ 138 h 216"/>
                    <a:gd name="T46" fmla="*/ 10 w 72"/>
                    <a:gd name="T47" fmla="*/ 91 h 216"/>
                    <a:gd name="T48" fmla="*/ 0 w 72"/>
                    <a:gd name="T49" fmla="*/ 0 h 216"/>
                    <a:gd name="T50" fmla="*/ 58 w 72"/>
                    <a:gd name="T51" fmla="*/ 5 h 216"/>
                    <a:gd name="T52" fmla="*/ 0 w 72"/>
                    <a:gd name="T53" fmla="*/ 0 h 216"/>
                    <a:gd name="T54" fmla="*/ 72 w 72"/>
                    <a:gd name="T55" fmla="*/ 216 h 2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T52" t="T53" r="T54" b="T55"/>
                  <a:pathLst>
                    <a:path w="72" h="216">
                      <a:moveTo>
                        <a:pt x="58" y="5"/>
                      </a:moveTo>
                      <a:lnTo>
                        <a:pt x="57" y="66"/>
                      </a:lnTo>
                      <a:lnTo>
                        <a:pt x="57" y="119"/>
                      </a:lnTo>
                      <a:lnTo>
                        <a:pt x="54" y="169"/>
                      </a:lnTo>
                      <a:lnTo>
                        <a:pt x="63" y="191"/>
                      </a:lnTo>
                      <a:lnTo>
                        <a:pt x="69" y="206"/>
                      </a:lnTo>
                      <a:lnTo>
                        <a:pt x="71" y="210"/>
                      </a:lnTo>
                      <a:lnTo>
                        <a:pt x="68" y="215"/>
                      </a:lnTo>
                      <a:lnTo>
                        <a:pt x="55" y="214"/>
                      </a:lnTo>
                      <a:lnTo>
                        <a:pt x="44" y="185"/>
                      </a:lnTo>
                      <a:lnTo>
                        <a:pt x="43" y="167"/>
                      </a:lnTo>
                      <a:lnTo>
                        <a:pt x="35" y="108"/>
                      </a:lnTo>
                      <a:lnTo>
                        <a:pt x="34" y="95"/>
                      </a:lnTo>
                      <a:lnTo>
                        <a:pt x="34" y="122"/>
                      </a:lnTo>
                      <a:lnTo>
                        <a:pt x="30" y="162"/>
                      </a:lnTo>
                      <a:lnTo>
                        <a:pt x="32" y="180"/>
                      </a:lnTo>
                      <a:lnTo>
                        <a:pt x="26" y="199"/>
                      </a:lnTo>
                      <a:lnTo>
                        <a:pt x="18" y="212"/>
                      </a:lnTo>
                      <a:lnTo>
                        <a:pt x="7" y="213"/>
                      </a:lnTo>
                      <a:lnTo>
                        <a:pt x="4" y="208"/>
                      </a:lnTo>
                      <a:lnTo>
                        <a:pt x="16" y="179"/>
                      </a:lnTo>
                      <a:lnTo>
                        <a:pt x="17" y="166"/>
                      </a:lnTo>
                      <a:lnTo>
                        <a:pt x="14" y="138"/>
                      </a:lnTo>
                      <a:lnTo>
                        <a:pt x="10" y="91"/>
                      </a:lnTo>
                      <a:lnTo>
                        <a:pt x="0" y="0"/>
                      </a:lnTo>
                      <a:lnTo>
                        <a:pt x="58" y="5"/>
                      </a:lnTo>
                    </a:path>
                  </a:pathLst>
                </a:custGeom>
                <a:solidFill>
                  <a:srgbClr val="FF808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0298" name="AutoShape 58"/>
                <p:cNvSpPr>
                  <a:spLocks noChangeArrowheads="1"/>
                </p:cNvSpPr>
                <p:nvPr/>
              </p:nvSpPr>
              <p:spPr bwMode="auto">
                <a:xfrm>
                  <a:off x="1678" y="2621"/>
                  <a:ext cx="14" cy="25"/>
                </a:xfrm>
                <a:custGeom>
                  <a:avLst/>
                  <a:gdLst>
                    <a:gd name="T0" fmla="*/ 0 w 14"/>
                    <a:gd name="T1" fmla="*/ 0 h 25"/>
                    <a:gd name="T2" fmla="*/ 0 w 14"/>
                    <a:gd name="T3" fmla="*/ 12 h 25"/>
                    <a:gd name="T4" fmla="*/ 13 w 14"/>
                    <a:gd name="T5" fmla="*/ 24 h 25"/>
                    <a:gd name="T6" fmla="*/ 7 w 14"/>
                    <a:gd name="T7" fmla="*/ 2 h 25"/>
                    <a:gd name="T8" fmla="*/ 0 w 14"/>
                    <a:gd name="T9" fmla="*/ 0 h 25"/>
                    <a:gd name="T10" fmla="*/ 0 w 14"/>
                    <a:gd name="T11" fmla="*/ 0 h 25"/>
                    <a:gd name="T12" fmla="*/ 14 w 14"/>
                    <a:gd name="T13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T10" t="T11" r="T12" b="T13"/>
                  <a:pathLst>
                    <a:path w="14" h="25">
                      <a:moveTo>
                        <a:pt x="0" y="0"/>
                      </a:moveTo>
                      <a:lnTo>
                        <a:pt x="0" y="12"/>
                      </a:lnTo>
                      <a:lnTo>
                        <a:pt x="13" y="24"/>
                      </a:lnTo>
                      <a:lnTo>
                        <a:pt x="7" y="2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FF808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0299" name="AutoShape 59"/>
              <p:cNvSpPr>
                <a:spLocks noChangeArrowheads="1"/>
              </p:cNvSpPr>
              <p:nvPr/>
            </p:nvSpPr>
            <p:spPr bwMode="auto">
              <a:xfrm>
                <a:off x="1738" y="2685"/>
                <a:ext cx="6" cy="97"/>
              </a:xfrm>
              <a:custGeom>
                <a:avLst/>
                <a:gdLst>
                  <a:gd name="T0" fmla="*/ 0 w 6"/>
                  <a:gd name="T1" fmla="*/ 0 h 97"/>
                  <a:gd name="T2" fmla="*/ 0 w 6"/>
                  <a:gd name="T3" fmla="*/ 32 h 97"/>
                  <a:gd name="T4" fmla="*/ 1 w 6"/>
                  <a:gd name="T5" fmla="*/ 51 h 97"/>
                  <a:gd name="T6" fmla="*/ 2 w 6"/>
                  <a:gd name="T7" fmla="*/ 71 h 97"/>
                  <a:gd name="T8" fmla="*/ 5 w 6"/>
                  <a:gd name="T9" fmla="*/ 91 h 97"/>
                  <a:gd name="T10" fmla="*/ 4 w 6"/>
                  <a:gd name="T11" fmla="*/ 96 h 97"/>
                  <a:gd name="T12" fmla="*/ 0 w 6"/>
                  <a:gd name="T13" fmla="*/ 0 h 97"/>
                  <a:gd name="T14" fmla="*/ 0 w 6"/>
                  <a:gd name="T15" fmla="*/ 0 h 97"/>
                  <a:gd name="T16" fmla="*/ 6 w 6"/>
                  <a:gd name="T17" fmla="*/ 97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T14" t="T15" r="T16" b="T17"/>
                <a:pathLst>
                  <a:path w="6" h="97">
                    <a:moveTo>
                      <a:pt x="0" y="0"/>
                    </a:moveTo>
                    <a:lnTo>
                      <a:pt x="0" y="32"/>
                    </a:lnTo>
                    <a:lnTo>
                      <a:pt x="1" y="51"/>
                    </a:lnTo>
                    <a:lnTo>
                      <a:pt x="2" y="71"/>
                    </a:lnTo>
                    <a:lnTo>
                      <a:pt x="5" y="91"/>
                    </a:lnTo>
                    <a:lnTo>
                      <a:pt x="4" y="9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0300" name="Group 60"/>
            <p:cNvGrpSpPr>
              <a:grpSpLocks/>
            </p:cNvGrpSpPr>
            <p:nvPr/>
          </p:nvGrpSpPr>
          <p:grpSpPr bwMode="auto">
            <a:xfrm>
              <a:off x="1707" y="2866"/>
              <a:ext cx="75" cy="57"/>
              <a:chOff x="1707" y="2866"/>
              <a:chExt cx="75" cy="57"/>
            </a:xfrm>
          </p:grpSpPr>
          <p:sp>
            <p:nvSpPr>
              <p:cNvPr id="10301" name="AutoShape 61"/>
              <p:cNvSpPr>
                <a:spLocks noChangeArrowheads="1"/>
              </p:cNvSpPr>
              <p:nvPr/>
            </p:nvSpPr>
            <p:spPr bwMode="auto">
              <a:xfrm>
                <a:off x="1707" y="2866"/>
                <a:ext cx="32" cy="55"/>
              </a:xfrm>
              <a:custGeom>
                <a:avLst/>
                <a:gdLst>
                  <a:gd name="T0" fmla="*/ 29 w 32"/>
                  <a:gd name="T1" fmla="*/ 0 h 55"/>
                  <a:gd name="T2" fmla="*/ 31 w 32"/>
                  <a:gd name="T3" fmla="*/ 8 h 55"/>
                  <a:gd name="T4" fmla="*/ 31 w 32"/>
                  <a:gd name="T5" fmla="*/ 24 h 55"/>
                  <a:gd name="T6" fmla="*/ 28 w 32"/>
                  <a:gd name="T7" fmla="*/ 18 h 55"/>
                  <a:gd name="T8" fmla="*/ 25 w 32"/>
                  <a:gd name="T9" fmla="*/ 26 h 55"/>
                  <a:gd name="T10" fmla="*/ 23 w 32"/>
                  <a:gd name="T11" fmla="*/ 37 h 55"/>
                  <a:gd name="T12" fmla="*/ 19 w 32"/>
                  <a:gd name="T13" fmla="*/ 47 h 55"/>
                  <a:gd name="T14" fmla="*/ 11 w 32"/>
                  <a:gd name="T15" fmla="*/ 53 h 55"/>
                  <a:gd name="T16" fmla="*/ 6 w 32"/>
                  <a:gd name="T17" fmla="*/ 54 h 55"/>
                  <a:gd name="T18" fmla="*/ 0 w 32"/>
                  <a:gd name="T19" fmla="*/ 53 h 55"/>
                  <a:gd name="T20" fmla="*/ 0 w 32"/>
                  <a:gd name="T21" fmla="*/ 42 h 55"/>
                  <a:gd name="T22" fmla="*/ 4 w 32"/>
                  <a:gd name="T23" fmla="*/ 26 h 55"/>
                  <a:gd name="T24" fmla="*/ 7 w 32"/>
                  <a:gd name="T25" fmla="*/ 30 h 55"/>
                  <a:gd name="T26" fmla="*/ 11 w 32"/>
                  <a:gd name="T27" fmla="*/ 30 h 55"/>
                  <a:gd name="T28" fmla="*/ 17 w 32"/>
                  <a:gd name="T29" fmla="*/ 30 h 55"/>
                  <a:gd name="T30" fmla="*/ 21 w 32"/>
                  <a:gd name="T31" fmla="*/ 22 h 55"/>
                  <a:gd name="T32" fmla="*/ 25 w 32"/>
                  <a:gd name="T33" fmla="*/ 14 h 55"/>
                  <a:gd name="T34" fmla="*/ 29 w 32"/>
                  <a:gd name="T35" fmla="*/ 0 h 55"/>
                  <a:gd name="T36" fmla="*/ 0 w 32"/>
                  <a:gd name="T37" fmla="*/ 0 h 55"/>
                  <a:gd name="T38" fmla="*/ 32 w 32"/>
                  <a:gd name="T39" fmla="*/ 5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T36" t="T37" r="T38" b="T39"/>
                <a:pathLst>
                  <a:path w="32" h="55">
                    <a:moveTo>
                      <a:pt x="29" y="0"/>
                    </a:moveTo>
                    <a:lnTo>
                      <a:pt x="31" y="8"/>
                    </a:lnTo>
                    <a:lnTo>
                      <a:pt x="31" y="24"/>
                    </a:lnTo>
                    <a:lnTo>
                      <a:pt x="28" y="18"/>
                    </a:lnTo>
                    <a:lnTo>
                      <a:pt x="25" y="26"/>
                    </a:lnTo>
                    <a:lnTo>
                      <a:pt x="23" y="37"/>
                    </a:lnTo>
                    <a:lnTo>
                      <a:pt x="19" y="47"/>
                    </a:lnTo>
                    <a:lnTo>
                      <a:pt x="11" y="53"/>
                    </a:lnTo>
                    <a:lnTo>
                      <a:pt x="6" y="54"/>
                    </a:lnTo>
                    <a:lnTo>
                      <a:pt x="0" y="53"/>
                    </a:lnTo>
                    <a:lnTo>
                      <a:pt x="0" y="42"/>
                    </a:lnTo>
                    <a:lnTo>
                      <a:pt x="4" y="26"/>
                    </a:lnTo>
                    <a:lnTo>
                      <a:pt x="7" y="30"/>
                    </a:lnTo>
                    <a:lnTo>
                      <a:pt x="11" y="30"/>
                    </a:lnTo>
                    <a:lnTo>
                      <a:pt x="17" y="30"/>
                    </a:lnTo>
                    <a:lnTo>
                      <a:pt x="21" y="22"/>
                    </a:lnTo>
                    <a:lnTo>
                      <a:pt x="25" y="14"/>
                    </a:lnTo>
                    <a:lnTo>
                      <a:pt x="29" y="0"/>
                    </a:lnTo>
                  </a:path>
                </a:pathLst>
              </a:custGeom>
              <a:solidFill>
                <a:srgbClr val="80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302" name="AutoShape 62"/>
              <p:cNvSpPr>
                <a:spLocks noChangeArrowheads="1"/>
              </p:cNvSpPr>
              <p:nvPr/>
            </p:nvSpPr>
            <p:spPr bwMode="auto">
              <a:xfrm>
                <a:off x="1753" y="2867"/>
                <a:ext cx="30" cy="57"/>
              </a:xfrm>
              <a:custGeom>
                <a:avLst/>
                <a:gdLst>
                  <a:gd name="T0" fmla="*/ 1 w 30"/>
                  <a:gd name="T1" fmla="*/ 0 h 57"/>
                  <a:gd name="T2" fmla="*/ 0 w 30"/>
                  <a:gd name="T3" fmla="*/ 22 h 57"/>
                  <a:gd name="T4" fmla="*/ 2 w 30"/>
                  <a:gd name="T5" fmla="*/ 17 h 57"/>
                  <a:gd name="T6" fmla="*/ 4 w 30"/>
                  <a:gd name="T7" fmla="*/ 24 h 57"/>
                  <a:gd name="T8" fmla="*/ 6 w 30"/>
                  <a:gd name="T9" fmla="*/ 35 h 57"/>
                  <a:gd name="T10" fmla="*/ 9 w 30"/>
                  <a:gd name="T11" fmla="*/ 43 h 57"/>
                  <a:gd name="T12" fmla="*/ 15 w 30"/>
                  <a:gd name="T13" fmla="*/ 50 h 57"/>
                  <a:gd name="T14" fmla="*/ 20 w 30"/>
                  <a:gd name="T15" fmla="*/ 55 h 57"/>
                  <a:gd name="T16" fmla="*/ 25 w 30"/>
                  <a:gd name="T17" fmla="*/ 56 h 57"/>
                  <a:gd name="T18" fmla="*/ 27 w 30"/>
                  <a:gd name="T19" fmla="*/ 53 h 57"/>
                  <a:gd name="T20" fmla="*/ 28 w 30"/>
                  <a:gd name="T21" fmla="*/ 48 h 57"/>
                  <a:gd name="T22" fmla="*/ 29 w 30"/>
                  <a:gd name="T23" fmla="*/ 43 h 57"/>
                  <a:gd name="T24" fmla="*/ 28 w 30"/>
                  <a:gd name="T25" fmla="*/ 37 h 57"/>
                  <a:gd name="T26" fmla="*/ 26 w 30"/>
                  <a:gd name="T27" fmla="*/ 27 h 57"/>
                  <a:gd name="T28" fmla="*/ 21 w 30"/>
                  <a:gd name="T29" fmla="*/ 31 h 57"/>
                  <a:gd name="T30" fmla="*/ 15 w 30"/>
                  <a:gd name="T31" fmla="*/ 31 h 57"/>
                  <a:gd name="T32" fmla="*/ 11 w 30"/>
                  <a:gd name="T33" fmla="*/ 30 h 57"/>
                  <a:gd name="T34" fmla="*/ 3 w 30"/>
                  <a:gd name="T35" fmla="*/ 12 h 57"/>
                  <a:gd name="T36" fmla="*/ 1 w 30"/>
                  <a:gd name="T37" fmla="*/ 0 h 57"/>
                  <a:gd name="T38" fmla="*/ 0 w 30"/>
                  <a:gd name="T39" fmla="*/ 0 h 57"/>
                  <a:gd name="T40" fmla="*/ 30 w 30"/>
                  <a:gd name="T41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T38" t="T39" r="T40" b="T41"/>
                <a:pathLst>
                  <a:path w="30" h="57">
                    <a:moveTo>
                      <a:pt x="1" y="0"/>
                    </a:moveTo>
                    <a:lnTo>
                      <a:pt x="0" y="22"/>
                    </a:lnTo>
                    <a:lnTo>
                      <a:pt x="2" y="17"/>
                    </a:lnTo>
                    <a:lnTo>
                      <a:pt x="4" y="24"/>
                    </a:lnTo>
                    <a:lnTo>
                      <a:pt x="6" y="35"/>
                    </a:lnTo>
                    <a:lnTo>
                      <a:pt x="9" y="43"/>
                    </a:lnTo>
                    <a:lnTo>
                      <a:pt x="15" y="50"/>
                    </a:lnTo>
                    <a:lnTo>
                      <a:pt x="20" y="55"/>
                    </a:lnTo>
                    <a:lnTo>
                      <a:pt x="25" y="56"/>
                    </a:lnTo>
                    <a:lnTo>
                      <a:pt x="27" y="53"/>
                    </a:lnTo>
                    <a:lnTo>
                      <a:pt x="28" y="48"/>
                    </a:lnTo>
                    <a:lnTo>
                      <a:pt x="29" y="43"/>
                    </a:lnTo>
                    <a:lnTo>
                      <a:pt x="28" y="37"/>
                    </a:lnTo>
                    <a:lnTo>
                      <a:pt x="26" y="27"/>
                    </a:lnTo>
                    <a:lnTo>
                      <a:pt x="21" y="31"/>
                    </a:lnTo>
                    <a:lnTo>
                      <a:pt x="15" y="31"/>
                    </a:lnTo>
                    <a:lnTo>
                      <a:pt x="11" y="30"/>
                    </a:lnTo>
                    <a:lnTo>
                      <a:pt x="3" y="12"/>
                    </a:lnTo>
                    <a:lnTo>
                      <a:pt x="1" y="0"/>
                    </a:lnTo>
                  </a:path>
                </a:pathLst>
              </a:custGeom>
              <a:solidFill>
                <a:srgbClr val="80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10303" name="AutoShape 63"/>
            <p:cNvSpPr>
              <a:spLocks noChangeArrowheads="1"/>
            </p:cNvSpPr>
            <p:nvPr/>
          </p:nvSpPr>
          <p:spPr bwMode="auto">
            <a:xfrm>
              <a:off x="1675" y="2434"/>
              <a:ext cx="124" cy="426"/>
            </a:xfrm>
            <a:custGeom>
              <a:avLst/>
              <a:gdLst>
                <a:gd name="T0" fmla="*/ 88 w 124"/>
                <a:gd name="T1" fmla="*/ 5 h 426"/>
                <a:gd name="T2" fmla="*/ 112 w 124"/>
                <a:gd name="T3" fmla="*/ 18 h 426"/>
                <a:gd name="T4" fmla="*/ 118 w 124"/>
                <a:gd name="T5" fmla="*/ 30 h 426"/>
                <a:gd name="T6" fmla="*/ 123 w 124"/>
                <a:gd name="T7" fmla="*/ 127 h 426"/>
                <a:gd name="T8" fmla="*/ 121 w 124"/>
                <a:gd name="T9" fmla="*/ 151 h 426"/>
                <a:gd name="T10" fmla="*/ 107 w 124"/>
                <a:gd name="T11" fmla="*/ 149 h 426"/>
                <a:gd name="T12" fmla="*/ 108 w 124"/>
                <a:gd name="T13" fmla="*/ 207 h 426"/>
                <a:gd name="T14" fmla="*/ 101 w 124"/>
                <a:gd name="T15" fmla="*/ 207 h 426"/>
                <a:gd name="T16" fmla="*/ 92 w 124"/>
                <a:gd name="T17" fmla="*/ 327 h 426"/>
                <a:gd name="T18" fmla="*/ 91 w 124"/>
                <a:gd name="T19" fmla="*/ 390 h 426"/>
                <a:gd name="T20" fmla="*/ 90 w 124"/>
                <a:gd name="T21" fmla="*/ 419 h 426"/>
                <a:gd name="T22" fmla="*/ 84 w 124"/>
                <a:gd name="T23" fmla="*/ 425 h 426"/>
                <a:gd name="T24" fmla="*/ 73 w 124"/>
                <a:gd name="T25" fmla="*/ 420 h 426"/>
                <a:gd name="T26" fmla="*/ 67 w 124"/>
                <a:gd name="T27" fmla="*/ 371 h 426"/>
                <a:gd name="T28" fmla="*/ 63 w 124"/>
                <a:gd name="T29" fmla="*/ 422 h 426"/>
                <a:gd name="T30" fmla="*/ 54 w 124"/>
                <a:gd name="T31" fmla="*/ 424 h 426"/>
                <a:gd name="T32" fmla="*/ 46 w 124"/>
                <a:gd name="T33" fmla="*/ 421 h 426"/>
                <a:gd name="T34" fmla="*/ 37 w 124"/>
                <a:gd name="T35" fmla="*/ 324 h 426"/>
                <a:gd name="T36" fmla="*/ 26 w 124"/>
                <a:gd name="T37" fmla="*/ 254 h 426"/>
                <a:gd name="T38" fmla="*/ 10 w 124"/>
                <a:gd name="T39" fmla="*/ 188 h 426"/>
                <a:gd name="T40" fmla="*/ 0 w 124"/>
                <a:gd name="T41" fmla="*/ 187 h 426"/>
                <a:gd name="T42" fmla="*/ 9 w 124"/>
                <a:gd name="T43" fmla="*/ 97 h 426"/>
                <a:gd name="T44" fmla="*/ 9 w 124"/>
                <a:gd name="T45" fmla="*/ 25 h 426"/>
                <a:gd name="T46" fmla="*/ 15 w 124"/>
                <a:gd name="T47" fmla="*/ 17 h 426"/>
                <a:gd name="T48" fmla="*/ 40 w 124"/>
                <a:gd name="T49" fmla="*/ 0 h 426"/>
                <a:gd name="T50" fmla="*/ 62 w 124"/>
                <a:gd name="T51" fmla="*/ 38 h 426"/>
                <a:gd name="T52" fmla="*/ 88 w 124"/>
                <a:gd name="T53" fmla="*/ 5 h 426"/>
                <a:gd name="T54" fmla="*/ 0 w 124"/>
                <a:gd name="T55" fmla="*/ 0 h 426"/>
                <a:gd name="T56" fmla="*/ 124 w 124"/>
                <a:gd name="T57" fmla="*/ 426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T54" t="T55" r="T56" b="T57"/>
              <a:pathLst>
                <a:path w="124" h="426">
                  <a:moveTo>
                    <a:pt x="88" y="5"/>
                  </a:moveTo>
                  <a:lnTo>
                    <a:pt x="112" y="18"/>
                  </a:lnTo>
                  <a:lnTo>
                    <a:pt x="118" y="30"/>
                  </a:lnTo>
                  <a:lnTo>
                    <a:pt x="123" y="127"/>
                  </a:lnTo>
                  <a:lnTo>
                    <a:pt x="121" y="151"/>
                  </a:lnTo>
                  <a:lnTo>
                    <a:pt x="107" y="149"/>
                  </a:lnTo>
                  <a:lnTo>
                    <a:pt x="108" y="207"/>
                  </a:lnTo>
                  <a:lnTo>
                    <a:pt x="101" y="207"/>
                  </a:lnTo>
                  <a:lnTo>
                    <a:pt x="92" y="327"/>
                  </a:lnTo>
                  <a:lnTo>
                    <a:pt x="91" y="390"/>
                  </a:lnTo>
                  <a:lnTo>
                    <a:pt x="90" y="419"/>
                  </a:lnTo>
                  <a:lnTo>
                    <a:pt x="84" y="425"/>
                  </a:lnTo>
                  <a:lnTo>
                    <a:pt x="73" y="420"/>
                  </a:lnTo>
                  <a:lnTo>
                    <a:pt x="67" y="371"/>
                  </a:lnTo>
                  <a:lnTo>
                    <a:pt x="63" y="422"/>
                  </a:lnTo>
                  <a:lnTo>
                    <a:pt x="54" y="424"/>
                  </a:lnTo>
                  <a:lnTo>
                    <a:pt x="46" y="421"/>
                  </a:lnTo>
                  <a:lnTo>
                    <a:pt x="37" y="324"/>
                  </a:lnTo>
                  <a:lnTo>
                    <a:pt x="26" y="254"/>
                  </a:lnTo>
                  <a:lnTo>
                    <a:pt x="10" y="188"/>
                  </a:lnTo>
                  <a:lnTo>
                    <a:pt x="0" y="187"/>
                  </a:lnTo>
                  <a:lnTo>
                    <a:pt x="9" y="97"/>
                  </a:lnTo>
                  <a:lnTo>
                    <a:pt x="9" y="25"/>
                  </a:lnTo>
                  <a:lnTo>
                    <a:pt x="15" y="17"/>
                  </a:lnTo>
                  <a:lnTo>
                    <a:pt x="40" y="0"/>
                  </a:lnTo>
                  <a:lnTo>
                    <a:pt x="62" y="38"/>
                  </a:lnTo>
                  <a:lnTo>
                    <a:pt x="88" y="5"/>
                  </a:lnTo>
                </a:path>
              </a:pathLst>
            </a:custGeom>
            <a:solidFill>
              <a:srgbClr val="A0A0A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10304" name="Group 64"/>
            <p:cNvGrpSpPr>
              <a:grpSpLocks/>
            </p:cNvGrpSpPr>
            <p:nvPr/>
          </p:nvGrpSpPr>
          <p:grpSpPr bwMode="auto">
            <a:xfrm>
              <a:off x="1707" y="2479"/>
              <a:ext cx="74" cy="101"/>
              <a:chOff x="1707" y="2479"/>
              <a:chExt cx="74" cy="101"/>
            </a:xfrm>
          </p:grpSpPr>
          <p:sp>
            <p:nvSpPr>
              <p:cNvPr id="10305" name="AutoShape 65"/>
              <p:cNvSpPr>
                <a:spLocks noChangeArrowheads="1"/>
              </p:cNvSpPr>
              <p:nvPr/>
            </p:nvSpPr>
            <p:spPr bwMode="auto">
              <a:xfrm>
                <a:off x="1713" y="2479"/>
                <a:ext cx="63" cy="76"/>
              </a:xfrm>
              <a:custGeom>
                <a:avLst/>
                <a:gdLst>
                  <a:gd name="T0" fmla="*/ 62 w 63"/>
                  <a:gd name="T1" fmla="*/ 26 h 76"/>
                  <a:gd name="T2" fmla="*/ 22 w 63"/>
                  <a:gd name="T3" fmla="*/ 0 h 76"/>
                  <a:gd name="T4" fmla="*/ 0 w 63"/>
                  <a:gd name="T5" fmla="*/ 50 h 76"/>
                  <a:gd name="T6" fmla="*/ 40 w 63"/>
                  <a:gd name="T7" fmla="*/ 75 h 76"/>
                  <a:gd name="T8" fmla="*/ 62 w 63"/>
                  <a:gd name="T9" fmla="*/ 26 h 76"/>
                  <a:gd name="T10" fmla="*/ 0 w 63"/>
                  <a:gd name="T11" fmla="*/ 0 h 76"/>
                  <a:gd name="T12" fmla="*/ 63 w 6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63" h="76">
                    <a:moveTo>
                      <a:pt x="62" y="26"/>
                    </a:moveTo>
                    <a:lnTo>
                      <a:pt x="22" y="0"/>
                    </a:lnTo>
                    <a:lnTo>
                      <a:pt x="0" y="50"/>
                    </a:lnTo>
                    <a:lnTo>
                      <a:pt x="40" y="75"/>
                    </a:lnTo>
                    <a:lnTo>
                      <a:pt x="62" y="26"/>
                    </a:lnTo>
                  </a:path>
                </a:pathLst>
              </a:custGeom>
              <a:solidFill>
                <a:srgbClr val="E0E0FF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306" name="AutoShape 66"/>
              <p:cNvSpPr>
                <a:spLocks noChangeArrowheads="1"/>
              </p:cNvSpPr>
              <p:nvPr/>
            </p:nvSpPr>
            <p:spPr bwMode="auto">
              <a:xfrm>
                <a:off x="1707" y="2512"/>
                <a:ext cx="26" cy="40"/>
              </a:xfrm>
              <a:custGeom>
                <a:avLst/>
                <a:gdLst>
                  <a:gd name="T0" fmla="*/ 25 w 26"/>
                  <a:gd name="T1" fmla="*/ 24 h 40"/>
                  <a:gd name="T2" fmla="*/ 19 w 26"/>
                  <a:gd name="T3" fmla="*/ 18 h 40"/>
                  <a:gd name="T4" fmla="*/ 16 w 26"/>
                  <a:gd name="T5" fmla="*/ 7 h 40"/>
                  <a:gd name="T6" fmla="*/ 11 w 26"/>
                  <a:gd name="T7" fmla="*/ 3 h 40"/>
                  <a:gd name="T8" fmla="*/ 8 w 26"/>
                  <a:gd name="T9" fmla="*/ 0 h 40"/>
                  <a:gd name="T10" fmla="*/ 7 w 26"/>
                  <a:gd name="T11" fmla="*/ 1 h 40"/>
                  <a:gd name="T12" fmla="*/ 6 w 26"/>
                  <a:gd name="T13" fmla="*/ 4 h 40"/>
                  <a:gd name="T14" fmla="*/ 1 w 26"/>
                  <a:gd name="T15" fmla="*/ 9 h 40"/>
                  <a:gd name="T16" fmla="*/ 0 w 26"/>
                  <a:gd name="T17" fmla="*/ 19 h 40"/>
                  <a:gd name="T18" fmla="*/ 1 w 26"/>
                  <a:gd name="T19" fmla="*/ 26 h 40"/>
                  <a:gd name="T20" fmla="*/ 9 w 26"/>
                  <a:gd name="T21" fmla="*/ 33 h 40"/>
                  <a:gd name="T22" fmla="*/ 22 w 26"/>
                  <a:gd name="T23" fmla="*/ 39 h 40"/>
                  <a:gd name="T24" fmla="*/ 25 w 26"/>
                  <a:gd name="T25" fmla="*/ 24 h 40"/>
                  <a:gd name="T26" fmla="*/ 0 w 26"/>
                  <a:gd name="T27" fmla="*/ 0 h 40"/>
                  <a:gd name="T28" fmla="*/ 26 w 26"/>
                  <a:gd name="T29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T26" t="T27" r="T28" b="T29"/>
                <a:pathLst>
                  <a:path w="26" h="40">
                    <a:moveTo>
                      <a:pt x="25" y="24"/>
                    </a:moveTo>
                    <a:lnTo>
                      <a:pt x="19" y="18"/>
                    </a:lnTo>
                    <a:lnTo>
                      <a:pt x="16" y="7"/>
                    </a:lnTo>
                    <a:lnTo>
                      <a:pt x="11" y="3"/>
                    </a:lnTo>
                    <a:lnTo>
                      <a:pt x="8" y="0"/>
                    </a:lnTo>
                    <a:lnTo>
                      <a:pt x="7" y="1"/>
                    </a:lnTo>
                    <a:lnTo>
                      <a:pt x="6" y="4"/>
                    </a:lnTo>
                    <a:lnTo>
                      <a:pt x="1" y="9"/>
                    </a:lnTo>
                    <a:lnTo>
                      <a:pt x="0" y="19"/>
                    </a:lnTo>
                    <a:lnTo>
                      <a:pt x="1" y="26"/>
                    </a:lnTo>
                    <a:lnTo>
                      <a:pt x="9" y="33"/>
                    </a:lnTo>
                    <a:lnTo>
                      <a:pt x="22" y="39"/>
                    </a:lnTo>
                    <a:lnTo>
                      <a:pt x="25" y="24"/>
                    </a:lnTo>
                  </a:path>
                </a:pathLst>
              </a:custGeom>
              <a:solidFill>
                <a:srgbClr val="FF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307" name="AutoShape 67"/>
              <p:cNvSpPr>
                <a:spLocks noChangeArrowheads="1"/>
              </p:cNvSpPr>
              <p:nvPr/>
            </p:nvSpPr>
            <p:spPr bwMode="auto">
              <a:xfrm>
                <a:off x="1731" y="2537"/>
                <a:ext cx="51" cy="44"/>
              </a:xfrm>
              <a:custGeom>
                <a:avLst/>
                <a:gdLst>
                  <a:gd name="T0" fmla="*/ 50 w 51"/>
                  <a:gd name="T1" fmla="*/ 43 h 44"/>
                  <a:gd name="T2" fmla="*/ 30 w 51"/>
                  <a:gd name="T3" fmla="*/ 35 h 44"/>
                  <a:gd name="T4" fmla="*/ 15 w 51"/>
                  <a:gd name="T5" fmla="*/ 27 h 44"/>
                  <a:gd name="T6" fmla="*/ 0 w 51"/>
                  <a:gd name="T7" fmla="*/ 19 h 44"/>
                  <a:gd name="T8" fmla="*/ 6 w 51"/>
                  <a:gd name="T9" fmla="*/ 0 h 44"/>
                  <a:gd name="T10" fmla="*/ 32 w 51"/>
                  <a:gd name="T11" fmla="*/ 11 h 44"/>
                  <a:gd name="T12" fmla="*/ 48 w 51"/>
                  <a:gd name="T13" fmla="*/ 17 h 44"/>
                  <a:gd name="T14" fmla="*/ 49 w 51"/>
                  <a:gd name="T15" fmla="*/ 14 h 44"/>
                  <a:gd name="T16" fmla="*/ 50 w 51"/>
                  <a:gd name="T17" fmla="*/ 43 h 44"/>
                  <a:gd name="T18" fmla="*/ 0 w 51"/>
                  <a:gd name="T19" fmla="*/ 0 h 44"/>
                  <a:gd name="T20" fmla="*/ 51 w 51"/>
                  <a:gd name="T2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T18" t="T19" r="T20" b="T21"/>
                <a:pathLst>
                  <a:path w="51" h="44">
                    <a:moveTo>
                      <a:pt x="50" y="43"/>
                    </a:moveTo>
                    <a:lnTo>
                      <a:pt x="30" y="35"/>
                    </a:lnTo>
                    <a:lnTo>
                      <a:pt x="15" y="27"/>
                    </a:lnTo>
                    <a:lnTo>
                      <a:pt x="0" y="19"/>
                    </a:lnTo>
                    <a:lnTo>
                      <a:pt x="6" y="0"/>
                    </a:lnTo>
                    <a:lnTo>
                      <a:pt x="32" y="11"/>
                    </a:lnTo>
                    <a:lnTo>
                      <a:pt x="48" y="17"/>
                    </a:lnTo>
                    <a:lnTo>
                      <a:pt x="49" y="14"/>
                    </a:lnTo>
                    <a:lnTo>
                      <a:pt x="50" y="43"/>
                    </a:lnTo>
                  </a:path>
                </a:pathLst>
              </a:custGeom>
              <a:solidFill>
                <a:srgbClr val="A0A0A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0308" name="Group 68"/>
            <p:cNvGrpSpPr>
              <a:grpSpLocks/>
            </p:cNvGrpSpPr>
            <p:nvPr/>
          </p:nvGrpSpPr>
          <p:grpSpPr bwMode="auto">
            <a:xfrm>
              <a:off x="1728" y="2552"/>
              <a:ext cx="55" cy="261"/>
              <a:chOff x="1728" y="2552"/>
              <a:chExt cx="55" cy="261"/>
            </a:xfrm>
          </p:grpSpPr>
          <p:grpSp>
            <p:nvGrpSpPr>
              <p:cNvPr id="10309" name="Group 69"/>
              <p:cNvGrpSpPr>
                <a:grpSpLocks/>
              </p:cNvGrpSpPr>
              <p:nvPr/>
            </p:nvGrpSpPr>
            <p:grpSpPr bwMode="auto">
              <a:xfrm>
                <a:off x="1728" y="2552"/>
                <a:ext cx="55" cy="91"/>
                <a:chOff x="1728" y="2552"/>
                <a:chExt cx="55" cy="91"/>
              </a:xfrm>
            </p:grpSpPr>
            <p:sp>
              <p:nvSpPr>
                <p:cNvPr id="10310" name="AutoShape 70"/>
                <p:cNvSpPr>
                  <a:spLocks noChangeArrowheads="1"/>
                </p:cNvSpPr>
                <p:nvPr/>
              </p:nvSpPr>
              <p:spPr bwMode="auto">
                <a:xfrm>
                  <a:off x="1728" y="2552"/>
                  <a:ext cx="49" cy="92"/>
                </a:xfrm>
                <a:custGeom>
                  <a:avLst/>
                  <a:gdLst>
                    <a:gd name="T0" fmla="*/ 48 w 49"/>
                    <a:gd name="T1" fmla="*/ 91 h 92"/>
                    <a:gd name="T2" fmla="*/ 1 w 49"/>
                    <a:gd name="T3" fmla="*/ 86 h 92"/>
                    <a:gd name="T4" fmla="*/ 0 w 49"/>
                    <a:gd name="T5" fmla="*/ 0 h 92"/>
                    <a:gd name="T6" fmla="*/ 0 w 49"/>
                    <a:gd name="T7" fmla="*/ 0 h 92"/>
                    <a:gd name="T8" fmla="*/ 49 w 49"/>
                    <a:gd name="T9" fmla="*/ 92 h 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T6" t="T7" r="T8" b="T9"/>
                  <a:pathLst>
                    <a:path w="49" h="92">
                      <a:moveTo>
                        <a:pt x="48" y="91"/>
                      </a:moveTo>
                      <a:lnTo>
                        <a:pt x="1" y="86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0311" name="AutoShape 71"/>
                <p:cNvSpPr>
                  <a:spLocks noChangeArrowheads="1"/>
                </p:cNvSpPr>
                <p:nvPr/>
              </p:nvSpPr>
              <p:spPr bwMode="auto">
                <a:xfrm>
                  <a:off x="1729" y="2564"/>
                  <a:ext cx="55" cy="23"/>
                </a:xfrm>
                <a:custGeom>
                  <a:avLst/>
                  <a:gdLst>
                    <a:gd name="T0" fmla="*/ 54 w 55"/>
                    <a:gd name="T1" fmla="*/ 22 h 23"/>
                    <a:gd name="T2" fmla="*/ 35 w 55"/>
                    <a:gd name="T3" fmla="*/ 16 h 23"/>
                    <a:gd name="T4" fmla="*/ 0 w 55"/>
                    <a:gd name="T5" fmla="*/ 0 h 23"/>
                    <a:gd name="T6" fmla="*/ 0 w 55"/>
                    <a:gd name="T7" fmla="*/ 0 h 23"/>
                    <a:gd name="T8" fmla="*/ 55 w 55"/>
                    <a:gd name="T9" fmla="*/ 23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T6" t="T7" r="T8" b="T9"/>
                  <a:pathLst>
                    <a:path w="55" h="23">
                      <a:moveTo>
                        <a:pt x="54" y="22"/>
                      </a:moveTo>
                      <a:lnTo>
                        <a:pt x="35" y="16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0312" name="AutoShape 72"/>
              <p:cNvSpPr>
                <a:spLocks noChangeArrowheads="1"/>
              </p:cNvSpPr>
              <p:nvPr/>
            </p:nvSpPr>
            <p:spPr bwMode="auto">
              <a:xfrm>
                <a:off x="1738" y="2657"/>
                <a:ext cx="8" cy="157"/>
              </a:xfrm>
              <a:custGeom>
                <a:avLst/>
                <a:gdLst>
                  <a:gd name="T0" fmla="*/ 0 w 8"/>
                  <a:gd name="T1" fmla="*/ 0 h 157"/>
                  <a:gd name="T2" fmla="*/ 2 w 8"/>
                  <a:gd name="T3" fmla="*/ 84 h 157"/>
                  <a:gd name="T4" fmla="*/ 7 w 8"/>
                  <a:gd name="T5" fmla="*/ 156 h 157"/>
                  <a:gd name="T6" fmla="*/ 0 w 8"/>
                  <a:gd name="T7" fmla="*/ 0 h 157"/>
                  <a:gd name="T8" fmla="*/ 8 w 8"/>
                  <a:gd name="T9" fmla="*/ 157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T6" t="T7" r="T8" b="T9"/>
                <a:pathLst>
                  <a:path w="8" h="157">
                    <a:moveTo>
                      <a:pt x="0" y="0"/>
                    </a:moveTo>
                    <a:lnTo>
                      <a:pt x="2" y="84"/>
                    </a:lnTo>
                    <a:lnTo>
                      <a:pt x="7" y="156"/>
                    </a:lnTo>
                  </a:path>
                </a:pathLst>
              </a:custGeom>
              <a:noFill/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10313" name="Group 73"/>
          <p:cNvGrpSpPr>
            <a:grpSpLocks/>
          </p:cNvGrpSpPr>
          <p:nvPr/>
        </p:nvGrpSpPr>
        <p:grpSpPr bwMode="auto">
          <a:xfrm>
            <a:off x="6254750" y="3717925"/>
            <a:ext cx="195263" cy="931863"/>
            <a:chOff x="3940" y="2342"/>
            <a:chExt cx="123" cy="587"/>
          </a:xfrm>
        </p:grpSpPr>
        <p:grpSp>
          <p:nvGrpSpPr>
            <p:cNvPr id="10314" name="Group 74"/>
            <p:cNvGrpSpPr>
              <a:grpSpLocks/>
            </p:cNvGrpSpPr>
            <p:nvPr/>
          </p:nvGrpSpPr>
          <p:grpSpPr bwMode="auto">
            <a:xfrm>
              <a:off x="3973" y="2342"/>
              <a:ext cx="63" cy="137"/>
              <a:chOff x="3973" y="2342"/>
              <a:chExt cx="63" cy="137"/>
            </a:xfrm>
          </p:grpSpPr>
          <p:sp>
            <p:nvSpPr>
              <p:cNvPr id="10315" name="AutoShape 75"/>
              <p:cNvSpPr>
                <a:spLocks noChangeArrowheads="1"/>
              </p:cNvSpPr>
              <p:nvPr/>
            </p:nvSpPr>
            <p:spPr bwMode="auto">
              <a:xfrm>
                <a:off x="3973" y="2342"/>
                <a:ext cx="64" cy="77"/>
              </a:xfrm>
              <a:custGeom>
                <a:avLst/>
                <a:gdLst>
                  <a:gd name="T0" fmla="*/ 37 w 64"/>
                  <a:gd name="T1" fmla="*/ 2 h 77"/>
                  <a:gd name="T2" fmla="*/ 46 w 64"/>
                  <a:gd name="T3" fmla="*/ 5 h 77"/>
                  <a:gd name="T4" fmla="*/ 50 w 64"/>
                  <a:gd name="T5" fmla="*/ 8 h 77"/>
                  <a:gd name="T6" fmla="*/ 54 w 64"/>
                  <a:gd name="T7" fmla="*/ 14 h 77"/>
                  <a:gd name="T8" fmla="*/ 57 w 64"/>
                  <a:gd name="T9" fmla="*/ 24 h 77"/>
                  <a:gd name="T10" fmla="*/ 61 w 64"/>
                  <a:gd name="T11" fmla="*/ 40 h 77"/>
                  <a:gd name="T12" fmla="*/ 63 w 64"/>
                  <a:gd name="T13" fmla="*/ 54 h 77"/>
                  <a:gd name="T14" fmla="*/ 63 w 64"/>
                  <a:gd name="T15" fmla="*/ 60 h 77"/>
                  <a:gd name="T16" fmla="*/ 62 w 64"/>
                  <a:gd name="T17" fmla="*/ 65 h 77"/>
                  <a:gd name="T18" fmla="*/ 61 w 64"/>
                  <a:gd name="T19" fmla="*/ 75 h 77"/>
                  <a:gd name="T20" fmla="*/ 59 w 64"/>
                  <a:gd name="T21" fmla="*/ 74 h 77"/>
                  <a:gd name="T22" fmla="*/ 55 w 64"/>
                  <a:gd name="T23" fmla="*/ 74 h 77"/>
                  <a:gd name="T24" fmla="*/ 50 w 64"/>
                  <a:gd name="T25" fmla="*/ 74 h 77"/>
                  <a:gd name="T26" fmla="*/ 45 w 64"/>
                  <a:gd name="T27" fmla="*/ 75 h 77"/>
                  <a:gd name="T28" fmla="*/ 41 w 64"/>
                  <a:gd name="T29" fmla="*/ 76 h 77"/>
                  <a:gd name="T30" fmla="*/ 41 w 64"/>
                  <a:gd name="T31" fmla="*/ 71 h 77"/>
                  <a:gd name="T32" fmla="*/ 46 w 64"/>
                  <a:gd name="T33" fmla="*/ 60 h 77"/>
                  <a:gd name="T34" fmla="*/ 47 w 64"/>
                  <a:gd name="T35" fmla="*/ 43 h 77"/>
                  <a:gd name="T36" fmla="*/ 46 w 64"/>
                  <a:gd name="T37" fmla="*/ 28 h 77"/>
                  <a:gd name="T38" fmla="*/ 38 w 64"/>
                  <a:gd name="T39" fmla="*/ 19 h 77"/>
                  <a:gd name="T40" fmla="*/ 23 w 64"/>
                  <a:gd name="T41" fmla="*/ 17 h 77"/>
                  <a:gd name="T42" fmla="*/ 15 w 64"/>
                  <a:gd name="T43" fmla="*/ 27 h 77"/>
                  <a:gd name="T44" fmla="*/ 16 w 64"/>
                  <a:gd name="T45" fmla="*/ 59 h 77"/>
                  <a:gd name="T46" fmla="*/ 23 w 64"/>
                  <a:gd name="T47" fmla="*/ 71 h 77"/>
                  <a:gd name="T48" fmla="*/ 23 w 64"/>
                  <a:gd name="T49" fmla="*/ 75 h 77"/>
                  <a:gd name="T50" fmla="*/ 19 w 64"/>
                  <a:gd name="T51" fmla="*/ 75 h 77"/>
                  <a:gd name="T52" fmla="*/ 14 w 64"/>
                  <a:gd name="T53" fmla="*/ 74 h 77"/>
                  <a:gd name="T54" fmla="*/ 10 w 64"/>
                  <a:gd name="T55" fmla="*/ 74 h 77"/>
                  <a:gd name="T56" fmla="*/ 5 w 64"/>
                  <a:gd name="T57" fmla="*/ 76 h 77"/>
                  <a:gd name="T58" fmla="*/ 5 w 64"/>
                  <a:gd name="T59" fmla="*/ 71 h 77"/>
                  <a:gd name="T60" fmla="*/ 2 w 64"/>
                  <a:gd name="T61" fmla="*/ 63 h 77"/>
                  <a:gd name="T62" fmla="*/ 1 w 64"/>
                  <a:gd name="T63" fmla="*/ 56 h 77"/>
                  <a:gd name="T64" fmla="*/ 0 w 64"/>
                  <a:gd name="T65" fmla="*/ 50 h 77"/>
                  <a:gd name="T66" fmla="*/ 1 w 64"/>
                  <a:gd name="T67" fmla="*/ 43 h 77"/>
                  <a:gd name="T68" fmla="*/ 2 w 64"/>
                  <a:gd name="T69" fmla="*/ 39 h 77"/>
                  <a:gd name="T70" fmla="*/ 3 w 64"/>
                  <a:gd name="T71" fmla="*/ 33 h 77"/>
                  <a:gd name="T72" fmla="*/ 5 w 64"/>
                  <a:gd name="T73" fmla="*/ 28 h 77"/>
                  <a:gd name="T74" fmla="*/ 5 w 64"/>
                  <a:gd name="T75" fmla="*/ 24 h 77"/>
                  <a:gd name="T76" fmla="*/ 5 w 64"/>
                  <a:gd name="T77" fmla="*/ 18 h 77"/>
                  <a:gd name="T78" fmla="*/ 7 w 64"/>
                  <a:gd name="T79" fmla="*/ 11 h 77"/>
                  <a:gd name="T80" fmla="*/ 14 w 64"/>
                  <a:gd name="T81" fmla="*/ 5 h 77"/>
                  <a:gd name="T82" fmla="*/ 18 w 64"/>
                  <a:gd name="T83" fmla="*/ 2 h 77"/>
                  <a:gd name="T84" fmla="*/ 25 w 64"/>
                  <a:gd name="T85" fmla="*/ 0 h 77"/>
                  <a:gd name="T86" fmla="*/ 31 w 64"/>
                  <a:gd name="T87" fmla="*/ 0 h 77"/>
                  <a:gd name="T88" fmla="*/ 37 w 64"/>
                  <a:gd name="T89" fmla="*/ 2 h 77"/>
                  <a:gd name="T90" fmla="*/ 0 w 64"/>
                  <a:gd name="T91" fmla="*/ 0 h 77"/>
                  <a:gd name="T92" fmla="*/ 64 w 64"/>
                  <a:gd name="T93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T90" t="T91" r="T92" b="T93"/>
                <a:pathLst>
                  <a:path w="64" h="77">
                    <a:moveTo>
                      <a:pt x="37" y="2"/>
                    </a:moveTo>
                    <a:lnTo>
                      <a:pt x="46" y="5"/>
                    </a:lnTo>
                    <a:lnTo>
                      <a:pt x="50" y="8"/>
                    </a:lnTo>
                    <a:lnTo>
                      <a:pt x="54" y="14"/>
                    </a:lnTo>
                    <a:lnTo>
                      <a:pt x="57" y="24"/>
                    </a:lnTo>
                    <a:lnTo>
                      <a:pt x="61" y="40"/>
                    </a:lnTo>
                    <a:lnTo>
                      <a:pt x="63" y="54"/>
                    </a:lnTo>
                    <a:lnTo>
                      <a:pt x="63" y="60"/>
                    </a:lnTo>
                    <a:lnTo>
                      <a:pt x="62" y="65"/>
                    </a:lnTo>
                    <a:lnTo>
                      <a:pt x="61" y="75"/>
                    </a:lnTo>
                    <a:lnTo>
                      <a:pt x="59" y="74"/>
                    </a:lnTo>
                    <a:lnTo>
                      <a:pt x="55" y="74"/>
                    </a:lnTo>
                    <a:lnTo>
                      <a:pt x="50" y="74"/>
                    </a:lnTo>
                    <a:lnTo>
                      <a:pt x="45" y="75"/>
                    </a:lnTo>
                    <a:lnTo>
                      <a:pt x="41" y="76"/>
                    </a:lnTo>
                    <a:lnTo>
                      <a:pt x="41" y="71"/>
                    </a:lnTo>
                    <a:lnTo>
                      <a:pt x="46" y="60"/>
                    </a:lnTo>
                    <a:lnTo>
                      <a:pt x="47" y="43"/>
                    </a:lnTo>
                    <a:lnTo>
                      <a:pt x="46" y="28"/>
                    </a:lnTo>
                    <a:lnTo>
                      <a:pt x="38" y="19"/>
                    </a:lnTo>
                    <a:lnTo>
                      <a:pt x="23" y="17"/>
                    </a:lnTo>
                    <a:lnTo>
                      <a:pt x="15" y="27"/>
                    </a:lnTo>
                    <a:lnTo>
                      <a:pt x="16" y="59"/>
                    </a:lnTo>
                    <a:lnTo>
                      <a:pt x="23" y="71"/>
                    </a:lnTo>
                    <a:lnTo>
                      <a:pt x="23" y="75"/>
                    </a:lnTo>
                    <a:lnTo>
                      <a:pt x="19" y="75"/>
                    </a:lnTo>
                    <a:lnTo>
                      <a:pt x="14" y="74"/>
                    </a:lnTo>
                    <a:lnTo>
                      <a:pt x="10" y="74"/>
                    </a:lnTo>
                    <a:lnTo>
                      <a:pt x="5" y="76"/>
                    </a:lnTo>
                    <a:lnTo>
                      <a:pt x="5" y="71"/>
                    </a:lnTo>
                    <a:lnTo>
                      <a:pt x="2" y="63"/>
                    </a:lnTo>
                    <a:lnTo>
                      <a:pt x="1" y="56"/>
                    </a:lnTo>
                    <a:lnTo>
                      <a:pt x="0" y="50"/>
                    </a:lnTo>
                    <a:lnTo>
                      <a:pt x="1" y="43"/>
                    </a:lnTo>
                    <a:lnTo>
                      <a:pt x="2" y="39"/>
                    </a:lnTo>
                    <a:lnTo>
                      <a:pt x="3" y="33"/>
                    </a:lnTo>
                    <a:lnTo>
                      <a:pt x="5" y="28"/>
                    </a:lnTo>
                    <a:lnTo>
                      <a:pt x="5" y="24"/>
                    </a:lnTo>
                    <a:lnTo>
                      <a:pt x="5" y="18"/>
                    </a:lnTo>
                    <a:lnTo>
                      <a:pt x="7" y="11"/>
                    </a:lnTo>
                    <a:lnTo>
                      <a:pt x="14" y="5"/>
                    </a:lnTo>
                    <a:lnTo>
                      <a:pt x="18" y="2"/>
                    </a:lnTo>
                    <a:lnTo>
                      <a:pt x="25" y="0"/>
                    </a:lnTo>
                    <a:lnTo>
                      <a:pt x="31" y="0"/>
                    </a:lnTo>
                    <a:lnTo>
                      <a:pt x="37" y="2"/>
                    </a:lnTo>
                  </a:path>
                </a:pathLst>
              </a:custGeom>
              <a:solidFill>
                <a:srgbClr val="000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316" name="AutoShape 76"/>
              <p:cNvSpPr>
                <a:spLocks noChangeArrowheads="1"/>
              </p:cNvSpPr>
              <p:nvPr/>
            </p:nvSpPr>
            <p:spPr bwMode="auto">
              <a:xfrm>
                <a:off x="3978" y="2357"/>
                <a:ext cx="51" cy="123"/>
              </a:xfrm>
              <a:custGeom>
                <a:avLst/>
                <a:gdLst>
                  <a:gd name="T0" fmla="*/ 31 w 51"/>
                  <a:gd name="T1" fmla="*/ 2 h 123"/>
                  <a:gd name="T2" fmla="*/ 35 w 51"/>
                  <a:gd name="T3" fmla="*/ 3 h 123"/>
                  <a:gd name="T4" fmla="*/ 38 w 51"/>
                  <a:gd name="T5" fmla="*/ 6 h 123"/>
                  <a:gd name="T6" fmla="*/ 41 w 51"/>
                  <a:gd name="T7" fmla="*/ 10 h 123"/>
                  <a:gd name="T8" fmla="*/ 41 w 51"/>
                  <a:gd name="T9" fmla="*/ 15 h 123"/>
                  <a:gd name="T10" fmla="*/ 42 w 51"/>
                  <a:gd name="T11" fmla="*/ 30 h 123"/>
                  <a:gd name="T12" fmla="*/ 42 w 51"/>
                  <a:gd name="T13" fmla="*/ 36 h 123"/>
                  <a:gd name="T14" fmla="*/ 41 w 51"/>
                  <a:gd name="T15" fmla="*/ 46 h 123"/>
                  <a:gd name="T16" fmla="*/ 39 w 51"/>
                  <a:gd name="T17" fmla="*/ 51 h 123"/>
                  <a:gd name="T18" fmla="*/ 36 w 51"/>
                  <a:gd name="T19" fmla="*/ 58 h 123"/>
                  <a:gd name="T20" fmla="*/ 36 w 51"/>
                  <a:gd name="T21" fmla="*/ 77 h 123"/>
                  <a:gd name="T22" fmla="*/ 50 w 51"/>
                  <a:gd name="T23" fmla="*/ 87 h 123"/>
                  <a:gd name="T24" fmla="*/ 24 w 51"/>
                  <a:gd name="T25" fmla="*/ 122 h 123"/>
                  <a:gd name="T26" fmla="*/ 0 w 51"/>
                  <a:gd name="T27" fmla="*/ 84 h 123"/>
                  <a:gd name="T28" fmla="*/ 17 w 51"/>
                  <a:gd name="T29" fmla="*/ 73 h 123"/>
                  <a:gd name="T30" fmla="*/ 17 w 51"/>
                  <a:gd name="T31" fmla="*/ 58 h 123"/>
                  <a:gd name="T32" fmla="*/ 13 w 51"/>
                  <a:gd name="T33" fmla="*/ 51 h 123"/>
                  <a:gd name="T34" fmla="*/ 11 w 51"/>
                  <a:gd name="T35" fmla="*/ 46 h 123"/>
                  <a:gd name="T36" fmla="*/ 9 w 51"/>
                  <a:gd name="T37" fmla="*/ 40 h 123"/>
                  <a:gd name="T38" fmla="*/ 9 w 51"/>
                  <a:gd name="T39" fmla="*/ 33 h 123"/>
                  <a:gd name="T40" fmla="*/ 9 w 51"/>
                  <a:gd name="T41" fmla="*/ 28 h 123"/>
                  <a:gd name="T42" fmla="*/ 9 w 51"/>
                  <a:gd name="T43" fmla="*/ 20 h 123"/>
                  <a:gd name="T44" fmla="*/ 9 w 51"/>
                  <a:gd name="T45" fmla="*/ 15 h 123"/>
                  <a:gd name="T46" fmla="*/ 10 w 51"/>
                  <a:gd name="T47" fmla="*/ 10 h 123"/>
                  <a:gd name="T48" fmla="*/ 13 w 51"/>
                  <a:gd name="T49" fmla="*/ 5 h 123"/>
                  <a:gd name="T50" fmla="*/ 17 w 51"/>
                  <a:gd name="T51" fmla="*/ 2 h 123"/>
                  <a:gd name="T52" fmla="*/ 21 w 51"/>
                  <a:gd name="T53" fmla="*/ 1 h 123"/>
                  <a:gd name="T54" fmla="*/ 25 w 51"/>
                  <a:gd name="T55" fmla="*/ 0 h 123"/>
                  <a:gd name="T56" fmla="*/ 31 w 51"/>
                  <a:gd name="T57" fmla="*/ 2 h 123"/>
                  <a:gd name="T58" fmla="*/ 0 w 51"/>
                  <a:gd name="T59" fmla="*/ 0 h 123"/>
                  <a:gd name="T60" fmla="*/ 51 w 51"/>
                  <a:gd name="T61" fmla="*/ 123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T58" t="T59" r="T60" b="T61"/>
                <a:pathLst>
                  <a:path w="51" h="123">
                    <a:moveTo>
                      <a:pt x="31" y="2"/>
                    </a:moveTo>
                    <a:lnTo>
                      <a:pt x="35" y="3"/>
                    </a:lnTo>
                    <a:lnTo>
                      <a:pt x="38" y="6"/>
                    </a:lnTo>
                    <a:lnTo>
                      <a:pt x="41" y="10"/>
                    </a:lnTo>
                    <a:lnTo>
                      <a:pt x="41" y="15"/>
                    </a:lnTo>
                    <a:lnTo>
                      <a:pt x="42" y="30"/>
                    </a:lnTo>
                    <a:lnTo>
                      <a:pt x="42" y="36"/>
                    </a:lnTo>
                    <a:lnTo>
                      <a:pt x="41" y="46"/>
                    </a:lnTo>
                    <a:lnTo>
                      <a:pt x="39" y="51"/>
                    </a:lnTo>
                    <a:lnTo>
                      <a:pt x="36" y="58"/>
                    </a:lnTo>
                    <a:lnTo>
                      <a:pt x="36" y="77"/>
                    </a:lnTo>
                    <a:lnTo>
                      <a:pt x="50" y="87"/>
                    </a:lnTo>
                    <a:lnTo>
                      <a:pt x="24" y="122"/>
                    </a:lnTo>
                    <a:lnTo>
                      <a:pt x="0" y="84"/>
                    </a:lnTo>
                    <a:lnTo>
                      <a:pt x="17" y="73"/>
                    </a:lnTo>
                    <a:lnTo>
                      <a:pt x="17" y="58"/>
                    </a:lnTo>
                    <a:lnTo>
                      <a:pt x="13" y="51"/>
                    </a:lnTo>
                    <a:lnTo>
                      <a:pt x="11" y="46"/>
                    </a:lnTo>
                    <a:lnTo>
                      <a:pt x="9" y="40"/>
                    </a:lnTo>
                    <a:lnTo>
                      <a:pt x="9" y="33"/>
                    </a:lnTo>
                    <a:lnTo>
                      <a:pt x="9" y="28"/>
                    </a:lnTo>
                    <a:lnTo>
                      <a:pt x="9" y="20"/>
                    </a:lnTo>
                    <a:lnTo>
                      <a:pt x="9" y="15"/>
                    </a:lnTo>
                    <a:lnTo>
                      <a:pt x="10" y="10"/>
                    </a:lnTo>
                    <a:lnTo>
                      <a:pt x="13" y="5"/>
                    </a:lnTo>
                    <a:lnTo>
                      <a:pt x="17" y="2"/>
                    </a:lnTo>
                    <a:lnTo>
                      <a:pt x="21" y="1"/>
                    </a:lnTo>
                    <a:lnTo>
                      <a:pt x="25" y="0"/>
                    </a:lnTo>
                    <a:lnTo>
                      <a:pt x="31" y="2"/>
                    </a:lnTo>
                  </a:path>
                </a:pathLst>
              </a:custGeom>
              <a:solidFill>
                <a:srgbClr val="FF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0317" name="Group 77"/>
            <p:cNvGrpSpPr>
              <a:grpSpLocks/>
            </p:cNvGrpSpPr>
            <p:nvPr/>
          </p:nvGrpSpPr>
          <p:grpSpPr bwMode="auto">
            <a:xfrm>
              <a:off x="3943" y="2627"/>
              <a:ext cx="100" cy="276"/>
              <a:chOff x="3943" y="2627"/>
              <a:chExt cx="100" cy="276"/>
            </a:xfrm>
          </p:grpSpPr>
          <p:grpSp>
            <p:nvGrpSpPr>
              <p:cNvPr id="10318" name="Group 78"/>
              <p:cNvGrpSpPr>
                <a:grpSpLocks/>
              </p:cNvGrpSpPr>
              <p:nvPr/>
            </p:nvGrpSpPr>
            <p:grpSpPr bwMode="auto">
              <a:xfrm>
                <a:off x="3943" y="2627"/>
                <a:ext cx="100" cy="276"/>
                <a:chOff x="3943" y="2627"/>
                <a:chExt cx="100" cy="276"/>
              </a:xfrm>
            </p:grpSpPr>
            <p:sp>
              <p:nvSpPr>
                <p:cNvPr id="10319" name="AutoShape 79"/>
                <p:cNvSpPr>
                  <a:spLocks noChangeArrowheads="1"/>
                </p:cNvSpPr>
                <p:nvPr/>
              </p:nvSpPr>
              <p:spPr bwMode="auto">
                <a:xfrm>
                  <a:off x="3972" y="2688"/>
                  <a:ext cx="72" cy="216"/>
                </a:xfrm>
                <a:custGeom>
                  <a:avLst/>
                  <a:gdLst>
                    <a:gd name="T0" fmla="*/ 58 w 72"/>
                    <a:gd name="T1" fmla="*/ 5 h 216"/>
                    <a:gd name="T2" fmla="*/ 57 w 72"/>
                    <a:gd name="T3" fmla="*/ 66 h 216"/>
                    <a:gd name="T4" fmla="*/ 57 w 72"/>
                    <a:gd name="T5" fmla="*/ 119 h 216"/>
                    <a:gd name="T6" fmla="*/ 54 w 72"/>
                    <a:gd name="T7" fmla="*/ 169 h 216"/>
                    <a:gd name="T8" fmla="*/ 63 w 72"/>
                    <a:gd name="T9" fmla="*/ 191 h 216"/>
                    <a:gd name="T10" fmla="*/ 69 w 72"/>
                    <a:gd name="T11" fmla="*/ 206 h 216"/>
                    <a:gd name="T12" fmla="*/ 71 w 72"/>
                    <a:gd name="T13" fmla="*/ 210 h 216"/>
                    <a:gd name="T14" fmla="*/ 68 w 72"/>
                    <a:gd name="T15" fmla="*/ 215 h 216"/>
                    <a:gd name="T16" fmla="*/ 55 w 72"/>
                    <a:gd name="T17" fmla="*/ 214 h 216"/>
                    <a:gd name="T18" fmla="*/ 44 w 72"/>
                    <a:gd name="T19" fmla="*/ 185 h 216"/>
                    <a:gd name="T20" fmla="*/ 43 w 72"/>
                    <a:gd name="T21" fmla="*/ 167 h 216"/>
                    <a:gd name="T22" fmla="*/ 35 w 72"/>
                    <a:gd name="T23" fmla="*/ 108 h 216"/>
                    <a:gd name="T24" fmla="*/ 34 w 72"/>
                    <a:gd name="T25" fmla="*/ 95 h 216"/>
                    <a:gd name="T26" fmla="*/ 34 w 72"/>
                    <a:gd name="T27" fmla="*/ 122 h 216"/>
                    <a:gd name="T28" fmla="*/ 30 w 72"/>
                    <a:gd name="T29" fmla="*/ 162 h 216"/>
                    <a:gd name="T30" fmla="*/ 32 w 72"/>
                    <a:gd name="T31" fmla="*/ 180 h 216"/>
                    <a:gd name="T32" fmla="*/ 26 w 72"/>
                    <a:gd name="T33" fmla="*/ 199 h 216"/>
                    <a:gd name="T34" fmla="*/ 18 w 72"/>
                    <a:gd name="T35" fmla="*/ 212 h 216"/>
                    <a:gd name="T36" fmla="*/ 7 w 72"/>
                    <a:gd name="T37" fmla="*/ 213 h 216"/>
                    <a:gd name="T38" fmla="*/ 4 w 72"/>
                    <a:gd name="T39" fmla="*/ 208 h 216"/>
                    <a:gd name="T40" fmla="*/ 16 w 72"/>
                    <a:gd name="T41" fmla="*/ 179 h 216"/>
                    <a:gd name="T42" fmla="*/ 17 w 72"/>
                    <a:gd name="T43" fmla="*/ 166 h 216"/>
                    <a:gd name="T44" fmla="*/ 14 w 72"/>
                    <a:gd name="T45" fmla="*/ 138 h 216"/>
                    <a:gd name="T46" fmla="*/ 10 w 72"/>
                    <a:gd name="T47" fmla="*/ 91 h 216"/>
                    <a:gd name="T48" fmla="*/ 0 w 72"/>
                    <a:gd name="T49" fmla="*/ 0 h 216"/>
                    <a:gd name="T50" fmla="*/ 58 w 72"/>
                    <a:gd name="T51" fmla="*/ 5 h 216"/>
                    <a:gd name="T52" fmla="*/ 0 w 72"/>
                    <a:gd name="T53" fmla="*/ 0 h 216"/>
                    <a:gd name="T54" fmla="*/ 72 w 72"/>
                    <a:gd name="T55" fmla="*/ 216 h 2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T52" t="T53" r="T54" b="T55"/>
                  <a:pathLst>
                    <a:path w="72" h="216">
                      <a:moveTo>
                        <a:pt x="58" y="5"/>
                      </a:moveTo>
                      <a:lnTo>
                        <a:pt x="57" y="66"/>
                      </a:lnTo>
                      <a:lnTo>
                        <a:pt x="57" y="119"/>
                      </a:lnTo>
                      <a:lnTo>
                        <a:pt x="54" y="169"/>
                      </a:lnTo>
                      <a:lnTo>
                        <a:pt x="63" y="191"/>
                      </a:lnTo>
                      <a:lnTo>
                        <a:pt x="69" y="206"/>
                      </a:lnTo>
                      <a:lnTo>
                        <a:pt x="71" y="210"/>
                      </a:lnTo>
                      <a:lnTo>
                        <a:pt x="68" y="215"/>
                      </a:lnTo>
                      <a:lnTo>
                        <a:pt x="55" y="214"/>
                      </a:lnTo>
                      <a:lnTo>
                        <a:pt x="44" y="185"/>
                      </a:lnTo>
                      <a:lnTo>
                        <a:pt x="43" y="167"/>
                      </a:lnTo>
                      <a:lnTo>
                        <a:pt x="35" y="108"/>
                      </a:lnTo>
                      <a:lnTo>
                        <a:pt x="34" y="95"/>
                      </a:lnTo>
                      <a:lnTo>
                        <a:pt x="34" y="122"/>
                      </a:lnTo>
                      <a:lnTo>
                        <a:pt x="30" y="162"/>
                      </a:lnTo>
                      <a:lnTo>
                        <a:pt x="32" y="180"/>
                      </a:lnTo>
                      <a:lnTo>
                        <a:pt x="26" y="199"/>
                      </a:lnTo>
                      <a:lnTo>
                        <a:pt x="18" y="212"/>
                      </a:lnTo>
                      <a:lnTo>
                        <a:pt x="7" y="213"/>
                      </a:lnTo>
                      <a:lnTo>
                        <a:pt x="4" y="208"/>
                      </a:lnTo>
                      <a:lnTo>
                        <a:pt x="16" y="179"/>
                      </a:lnTo>
                      <a:lnTo>
                        <a:pt x="17" y="166"/>
                      </a:lnTo>
                      <a:lnTo>
                        <a:pt x="14" y="138"/>
                      </a:lnTo>
                      <a:lnTo>
                        <a:pt x="10" y="91"/>
                      </a:lnTo>
                      <a:lnTo>
                        <a:pt x="0" y="0"/>
                      </a:lnTo>
                      <a:lnTo>
                        <a:pt x="58" y="5"/>
                      </a:lnTo>
                    </a:path>
                  </a:pathLst>
                </a:custGeom>
                <a:solidFill>
                  <a:srgbClr val="FF808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0320" name="AutoShape 80"/>
                <p:cNvSpPr>
                  <a:spLocks noChangeArrowheads="1"/>
                </p:cNvSpPr>
                <p:nvPr/>
              </p:nvSpPr>
              <p:spPr bwMode="auto">
                <a:xfrm>
                  <a:off x="3943" y="2627"/>
                  <a:ext cx="14" cy="25"/>
                </a:xfrm>
                <a:custGeom>
                  <a:avLst/>
                  <a:gdLst>
                    <a:gd name="T0" fmla="*/ 0 w 14"/>
                    <a:gd name="T1" fmla="*/ 0 h 25"/>
                    <a:gd name="T2" fmla="*/ 0 w 14"/>
                    <a:gd name="T3" fmla="*/ 12 h 25"/>
                    <a:gd name="T4" fmla="*/ 13 w 14"/>
                    <a:gd name="T5" fmla="*/ 24 h 25"/>
                    <a:gd name="T6" fmla="*/ 7 w 14"/>
                    <a:gd name="T7" fmla="*/ 2 h 25"/>
                    <a:gd name="T8" fmla="*/ 0 w 14"/>
                    <a:gd name="T9" fmla="*/ 0 h 25"/>
                    <a:gd name="T10" fmla="*/ 0 w 14"/>
                    <a:gd name="T11" fmla="*/ 0 h 25"/>
                    <a:gd name="T12" fmla="*/ 14 w 14"/>
                    <a:gd name="T13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T10" t="T11" r="T12" b="T13"/>
                  <a:pathLst>
                    <a:path w="14" h="25">
                      <a:moveTo>
                        <a:pt x="0" y="0"/>
                      </a:moveTo>
                      <a:lnTo>
                        <a:pt x="0" y="12"/>
                      </a:lnTo>
                      <a:lnTo>
                        <a:pt x="13" y="24"/>
                      </a:lnTo>
                      <a:lnTo>
                        <a:pt x="7" y="2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FF808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0321" name="AutoShape 81"/>
              <p:cNvSpPr>
                <a:spLocks noChangeArrowheads="1"/>
              </p:cNvSpPr>
              <p:nvPr/>
            </p:nvSpPr>
            <p:spPr bwMode="auto">
              <a:xfrm>
                <a:off x="4003" y="2691"/>
                <a:ext cx="6" cy="97"/>
              </a:xfrm>
              <a:custGeom>
                <a:avLst/>
                <a:gdLst>
                  <a:gd name="T0" fmla="*/ 0 w 6"/>
                  <a:gd name="T1" fmla="*/ 0 h 97"/>
                  <a:gd name="T2" fmla="*/ 0 w 6"/>
                  <a:gd name="T3" fmla="*/ 32 h 97"/>
                  <a:gd name="T4" fmla="*/ 1 w 6"/>
                  <a:gd name="T5" fmla="*/ 51 h 97"/>
                  <a:gd name="T6" fmla="*/ 2 w 6"/>
                  <a:gd name="T7" fmla="*/ 71 h 97"/>
                  <a:gd name="T8" fmla="*/ 5 w 6"/>
                  <a:gd name="T9" fmla="*/ 91 h 97"/>
                  <a:gd name="T10" fmla="*/ 4 w 6"/>
                  <a:gd name="T11" fmla="*/ 96 h 97"/>
                  <a:gd name="T12" fmla="*/ 0 w 6"/>
                  <a:gd name="T13" fmla="*/ 0 h 97"/>
                  <a:gd name="T14" fmla="*/ 0 w 6"/>
                  <a:gd name="T15" fmla="*/ 0 h 97"/>
                  <a:gd name="T16" fmla="*/ 6 w 6"/>
                  <a:gd name="T17" fmla="*/ 97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T14" t="T15" r="T16" b="T17"/>
                <a:pathLst>
                  <a:path w="6" h="97">
                    <a:moveTo>
                      <a:pt x="0" y="0"/>
                    </a:moveTo>
                    <a:lnTo>
                      <a:pt x="0" y="32"/>
                    </a:lnTo>
                    <a:lnTo>
                      <a:pt x="1" y="51"/>
                    </a:lnTo>
                    <a:lnTo>
                      <a:pt x="2" y="71"/>
                    </a:lnTo>
                    <a:lnTo>
                      <a:pt x="5" y="91"/>
                    </a:lnTo>
                    <a:lnTo>
                      <a:pt x="4" y="9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0322" name="Group 82"/>
            <p:cNvGrpSpPr>
              <a:grpSpLocks/>
            </p:cNvGrpSpPr>
            <p:nvPr/>
          </p:nvGrpSpPr>
          <p:grpSpPr bwMode="auto">
            <a:xfrm>
              <a:off x="3972" y="2872"/>
              <a:ext cx="75" cy="57"/>
              <a:chOff x="3972" y="2872"/>
              <a:chExt cx="75" cy="57"/>
            </a:xfrm>
          </p:grpSpPr>
          <p:sp>
            <p:nvSpPr>
              <p:cNvPr id="10323" name="AutoShape 83"/>
              <p:cNvSpPr>
                <a:spLocks noChangeArrowheads="1"/>
              </p:cNvSpPr>
              <p:nvPr/>
            </p:nvSpPr>
            <p:spPr bwMode="auto">
              <a:xfrm>
                <a:off x="3972" y="2872"/>
                <a:ext cx="32" cy="55"/>
              </a:xfrm>
              <a:custGeom>
                <a:avLst/>
                <a:gdLst>
                  <a:gd name="T0" fmla="*/ 29 w 32"/>
                  <a:gd name="T1" fmla="*/ 0 h 55"/>
                  <a:gd name="T2" fmla="*/ 31 w 32"/>
                  <a:gd name="T3" fmla="*/ 8 h 55"/>
                  <a:gd name="T4" fmla="*/ 31 w 32"/>
                  <a:gd name="T5" fmla="*/ 24 h 55"/>
                  <a:gd name="T6" fmla="*/ 28 w 32"/>
                  <a:gd name="T7" fmla="*/ 18 h 55"/>
                  <a:gd name="T8" fmla="*/ 25 w 32"/>
                  <a:gd name="T9" fmla="*/ 26 h 55"/>
                  <a:gd name="T10" fmla="*/ 23 w 32"/>
                  <a:gd name="T11" fmla="*/ 37 h 55"/>
                  <a:gd name="T12" fmla="*/ 19 w 32"/>
                  <a:gd name="T13" fmla="*/ 47 h 55"/>
                  <a:gd name="T14" fmla="*/ 11 w 32"/>
                  <a:gd name="T15" fmla="*/ 53 h 55"/>
                  <a:gd name="T16" fmla="*/ 6 w 32"/>
                  <a:gd name="T17" fmla="*/ 54 h 55"/>
                  <a:gd name="T18" fmla="*/ 0 w 32"/>
                  <a:gd name="T19" fmla="*/ 53 h 55"/>
                  <a:gd name="T20" fmla="*/ 0 w 32"/>
                  <a:gd name="T21" fmla="*/ 42 h 55"/>
                  <a:gd name="T22" fmla="*/ 4 w 32"/>
                  <a:gd name="T23" fmla="*/ 26 h 55"/>
                  <a:gd name="T24" fmla="*/ 7 w 32"/>
                  <a:gd name="T25" fmla="*/ 30 h 55"/>
                  <a:gd name="T26" fmla="*/ 11 w 32"/>
                  <a:gd name="T27" fmla="*/ 30 h 55"/>
                  <a:gd name="T28" fmla="*/ 17 w 32"/>
                  <a:gd name="T29" fmla="*/ 30 h 55"/>
                  <a:gd name="T30" fmla="*/ 21 w 32"/>
                  <a:gd name="T31" fmla="*/ 22 h 55"/>
                  <a:gd name="T32" fmla="*/ 25 w 32"/>
                  <a:gd name="T33" fmla="*/ 14 h 55"/>
                  <a:gd name="T34" fmla="*/ 29 w 32"/>
                  <a:gd name="T35" fmla="*/ 0 h 55"/>
                  <a:gd name="T36" fmla="*/ 0 w 32"/>
                  <a:gd name="T37" fmla="*/ 0 h 55"/>
                  <a:gd name="T38" fmla="*/ 32 w 32"/>
                  <a:gd name="T39" fmla="*/ 5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T36" t="T37" r="T38" b="T39"/>
                <a:pathLst>
                  <a:path w="32" h="55">
                    <a:moveTo>
                      <a:pt x="29" y="0"/>
                    </a:moveTo>
                    <a:lnTo>
                      <a:pt x="31" y="8"/>
                    </a:lnTo>
                    <a:lnTo>
                      <a:pt x="31" y="24"/>
                    </a:lnTo>
                    <a:lnTo>
                      <a:pt x="28" y="18"/>
                    </a:lnTo>
                    <a:lnTo>
                      <a:pt x="25" y="26"/>
                    </a:lnTo>
                    <a:lnTo>
                      <a:pt x="23" y="37"/>
                    </a:lnTo>
                    <a:lnTo>
                      <a:pt x="19" y="47"/>
                    </a:lnTo>
                    <a:lnTo>
                      <a:pt x="11" y="53"/>
                    </a:lnTo>
                    <a:lnTo>
                      <a:pt x="6" y="54"/>
                    </a:lnTo>
                    <a:lnTo>
                      <a:pt x="0" y="53"/>
                    </a:lnTo>
                    <a:lnTo>
                      <a:pt x="0" y="42"/>
                    </a:lnTo>
                    <a:lnTo>
                      <a:pt x="4" y="26"/>
                    </a:lnTo>
                    <a:lnTo>
                      <a:pt x="7" y="30"/>
                    </a:lnTo>
                    <a:lnTo>
                      <a:pt x="11" y="30"/>
                    </a:lnTo>
                    <a:lnTo>
                      <a:pt x="17" y="30"/>
                    </a:lnTo>
                    <a:lnTo>
                      <a:pt x="21" y="22"/>
                    </a:lnTo>
                    <a:lnTo>
                      <a:pt x="25" y="14"/>
                    </a:lnTo>
                    <a:lnTo>
                      <a:pt x="29" y="0"/>
                    </a:lnTo>
                  </a:path>
                </a:pathLst>
              </a:custGeom>
              <a:solidFill>
                <a:srgbClr val="80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324" name="AutoShape 84"/>
              <p:cNvSpPr>
                <a:spLocks noChangeArrowheads="1"/>
              </p:cNvSpPr>
              <p:nvPr/>
            </p:nvSpPr>
            <p:spPr bwMode="auto">
              <a:xfrm>
                <a:off x="4018" y="2873"/>
                <a:ext cx="30" cy="57"/>
              </a:xfrm>
              <a:custGeom>
                <a:avLst/>
                <a:gdLst>
                  <a:gd name="T0" fmla="*/ 1 w 30"/>
                  <a:gd name="T1" fmla="*/ 0 h 57"/>
                  <a:gd name="T2" fmla="*/ 0 w 30"/>
                  <a:gd name="T3" fmla="*/ 22 h 57"/>
                  <a:gd name="T4" fmla="*/ 2 w 30"/>
                  <a:gd name="T5" fmla="*/ 17 h 57"/>
                  <a:gd name="T6" fmla="*/ 4 w 30"/>
                  <a:gd name="T7" fmla="*/ 24 h 57"/>
                  <a:gd name="T8" fmla="*/ 6 w 30"/>
                  <a:gd name="T9" fmla="*/ 35 h 57"/>
                  <a:gd name="T10" fmla="*/ 9 w 30"/>
                  <a:gd name="T11" fmla="*/ 43 h 57"/>
                  <a:gd name="T12" fmla="*/ 15 w 30"/>
                  <a:gd name="T13" fmla="*/ 50 h 57"/>
                  <a:gd name="T14" fmla="*/ 20 w 30"/>
                  <a:gd name="T15" fmla="*/ 55 h 57"/>
                  <a:gd name="T16" fmla="*/ 25 w 30"/>
                  <a:gd name="T17" fmla="*/ 56 h 57"/>
                  <a:gd name="T18" fmla="*/ 27 w 30"/>
                  <a:gd name="T19" fmla="*/ 53 h 57"/>
                  <a:gd name="T20" fmla="*/ 28 w 30"/>
                  <a:gd name="T21" fmla="*/ 48 h 57"/>
                  <a:gd name="T22" fmla="*/ 29 w 30"/>
                  <a:gd name="T23" fmla="*/ 43 h 57"/>
                  <a:gd name="T24" fmla="*/ 28 w 30"/>
                  <a:gd name="T25" fmla="*/ 37 h 57"/>
                  <a:gd name="T26" fmla="*/ 26 w 30"/>
                  <a:gd name="T27" fmla="*/ 27 h 57"/>
                  <a:gd name="T28" fmla="*/ 21 w 30"/>
                  <a:gd name="T29" fmla="*/ 31 h 57"/>
                  <a:gd name="T30" fmla="*/ 15 w 30"/>
                  <a:gd name="T31" fmla="*/ 31 h 57"/>
                  <a:gd name="T32" fmla="*/ 11 w 30"/>
                  <a:gd name="T33" fmla="*/ 30 h 57"/>
                  <a:gd name="T34" fmla="*/ 3 w 30"/>
                  <a:gd name="T35" fmla="*/ 12 h 57"/>
                  <a:gd name="T36" fmla="*/ 1 w 30"/>
                  <a:gd name="T37" fmla="*/ 0 h 57"/>
                  <a:gd name="T38" fmla="*/ 0 w 30"/>
                  <a:gd name="T39" fmla="*/ 0 h 57"/>
                  <a:gd name="T40" fmla="*/ 30 w 30"/>
                  <a:gd name="T41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T38" t="T39" r="T40" b="T41"/>
                <a:pathLst>
                  <a:path w="30" h="57">
                    <a:moveTo>
                      <a:pt x="1" y="0"/>
                    </a:moveTo>
                    <a:lnTo>
                      <a:pt x="0" y="22"/>
                    </a:lnTo>
                    <a:lnTo>
                      <a:pt x="2" y="17"/>
                    </a:lnTo>
                    <a:lnTo>
                      <a:pt x="4" y="24"/>
                    </a:lnTo>
                    <a:lnTo>
                      <a:pt x="6" y="35"/>
                    </a:lnTo>
                    <a:lnTo>
                      <a:pt x="9" y="43"/>
                    </a:lnTo>
                    <a:lnTo>
                      <a:pt x="15" y="50"/>
                    </a:lnTo>
                    <a:lnTo>
                      <a:pt x="20" y="55"/>
                    </a:lnTo>
                    <a:lnTo>
                      <a:pt x="25" y="56"/>
                    </a:lnTo>
                    <a:lnTo>
                      <a:pt x="27" y="53"/>
                    </a:lnTo>
                    <a:lnTo>
                      <a:pt x="28" y="48"/>
                    </a:lnTo>
                    <a:lnTo>
                      <a:pt x="29" y="43"/>
                    </a:lnTo>
                    <a:lnTo>
                      <a:pt x="28" y="37"/>
                    </a:lnTo>
                    <a:lnTo>
                      <a:pt x="26" y="27"/>
                    </a:lnTo>
                    <a:lnTo>
                      <a:pt x="21" y="31"/>
                    </a:lnTo>
                    <a:lnTo>
                      <a:pt x="15" y="31"/>
                    </a:lnTo>
                    <a:lnTo>
                      <a:pt x="11" y="30"/>
                    </a:lnTo>
                    <a:lnTo>
                      <a:pt x="3" y="12"/>
                    </a:lnTo>
                    <a:lnTo>
                      <a:pt x="1" y="0"/>
                    </a:lnTo>
                  </a:path>
                </a:pathLst>
              </a:custGeom>
              <a:solidFill>
                <a:srgbClr val="80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10325" name="AutoShape 85"/>
            <p:cNvSpPr>
              <a:spLocks noChangeArrowheads="1"/>
            </p:cNvSpPr>
            <p:nvPr/>
          </p:nvSpPr>
          <p:spPr bwMode="auto">
            <a:xfrm>
              <a:off x="3940" y="2440"/>
              <a:ext cx="124" cy="426"/>
            </a:xfrm>
            <a:custGeom>
              <a:avLst/>
              <a:gdLst>
                <a:gd name="T0" fmla="*/ 88 w 124"/>
                <a:gd name="T1" fmla="*/ 5 h 426"/>
                <a:gd name="T2" fmla="*/ 112 w 124"/>
                <a:gd name="T3" fmla="*/ 18 h 426"/>
                <a:gd name="T4" fmla="*/ 118 w 124"/>
                <a:gd name="T5" fmla="*/ 30 h 426"/>
                <a:gd name="T6" fmla="*/ 123 w 124"/>
                <a:gd name="T7" fmla="*/ 127 h 426"/>
                <a:gd name="T8" fmla="*/ 121 w 124"/>
                <a:gd name="T9" fmla="*/ 151 h 426"/>
                <a:gd name="T10" fmla="*/ 107 w 124"/>
                <a:gd name="T11" fmla="*/ 149 h 426"/>
                <a:gd name="T12" fmla="*/ 108 w 124"/>
                <a:gd name="T13" fmla="*/ 207 h 426"/>
                <a:gd name="T14" fmla="*/ 101 w 124"/>
                <a:gd name="T15" fmla="*/ 207 h 426"/>
                <a:gd name="T16" fmla="*/ 92 w 124"/>
                <a:gd name="T17" fmla="*/ 327 h 426"/>
                <a:gd name="T18" fmla="*/ 91 w 124"/>
                <a:gd name="T19" fmla="*/ 390 h 426"/>
                <a:gd name="T20" fmla="*/ 90 w 124"/>
                <a:gd name="T21" fmla="*/ 419 h 426"/>
                <a:gd name="T22" fmla="*/ 84 w 124"/>
                <a:gd name="T23" fmla="*/ 425 h 426"/>
                <a:gd name="T24" fmla="*/ 73 w 124"/>
                <a:gd name="T25" fmla="*/ 420 h 426"/>
                <a:gd name="T26" fmla="*/ 67 w 124"/>
                <a:gd name="T27" fmla="*/ 371 h 426"/>
                <a:gd name="T28" fmla="*/ 63 w 124"/>
                <a:gd name="T29" fmla="*/ 422 h 426"/>
                <a:gd name="T30" fmla="*/ 54 w 124"/>
                <a:gd name="T31" fmla="*/ 424 h 426"/>
                <a:gd name="T32" fmla="*/ 46 w 124"/>
                <a:gd name="T33" fmla="*/ 421 h 426"/>
                <a:gd name="T34" fmla="*/ 37 w 124"/>
                <a:gd name="T35" fmla="*/ 324 h 426"/>
                <a:gd name="T36" fmla="*/ 26 w 124"/>
                <a:gd name="T37" fmla="*/ 254 h 426"/>
                <a:gd name="T38" fmla="*/ 10 w 124"/>
                <a:gd name="T39" fmla="*/ 188 h 426"/>
                <a:gd name="T40" fmla="*/ 0 w 124"/>
                <a:gd name="T41" fmla="*/ 187 h 426"/>
                <a:gd name="T42" fmla="*/ 9 w 124"/>
                <a:gd name="T43" fmla="*/ 97 h 426"/>
                <a:gd name="T44" fmla="*/ 9 w 124"/>
                <a:gd name="T45" fmla="*/ 25 h 426"/>
                <a:gd name="T46" fmla="*/ 15 w 124"/>
                <a:gd name="T47" fmla="*/ 17 h 426"/>
                <a:gd name="T48" fmla="*/ 40 w 124"/>
                <a:gd name="T49" fmla="*/ 0 h 426"/>
                <a:gd name="T50" fmla="*/ 62 w 124"/>
                <a:gd name="T51" fmla="*/ 38 h 426"/>
                <a:gd name="T52" fmla="*/ 88 w 124"/>
                <a:gd name="T53" fmla="*/ 5 h 426"/>
                <a:gd name="T54" fmla="*/ 0 w 124"/>
                <a:gd name="T55" fmla="*/ 0 h 426"/>
                <a:gd name="T56" fmla="*/ 124 w 124"/>
                <a:gd name="T57" fmla="*/ 426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T54" t="T55" r="T56" b="T57"/>
              <a:pathLst>
                <a:path w="124" h="426">
                  <a:moveTo>
                    <a:pt x="88" y="5"/>
                  </a:moveTo>
                  <a:lnTo>
                    <a:pt x="112" y="18"/>
                  </a:lnTo>
                  <a:lnTo>
                    <a:pt x="118" y="30"/>
                  </a:lnTo>
                  <a:lnTo>
                    <a:pt x="123" y="127"/>
                  </a:lnTo>
                  <a:lnTo>
                    <a:pt x="121" y="151"/>
                  </a:lnTo>
                  <a:lnTo>
                    <a:pt x="107" y="149"/>
                  </a:lnTo>
                  <a:lnTo>
                    <a:pt x="108" y="207"/>
                  </a:lnTo>
                  <a:lnTo>
                    <a:pt x="101" y="207"/>
                  </a:lnTo>
                  <a:lnTo>
                    <a:pt x="92" y="327"/>
                  </a:lnTo>
                  <a:lnTo>
                    <a:pt x="91" y="390"/>
                  </a:lnTo>
                  <a:lnTo>
                    <a:pt x="90" y="419"/>
                  </a:lnTo>
                  <a:lnTo>
                    <a:pt x="84" y="425"/>
                  </a:lnTo>
                  <a:lnTo>
                    <a:pt x="73" y="420"/>
                  </a:lnTo>
                  <a:lnTo>
                    <a:pt x="67" y="371"/>
                  </a:lnTo>
                  <a:lnTo>
                    <a:pt x="63" y="422"/>
                  </a:lnTo>
                  <a:lnTo>
                    <a:pt x="54" y="424"/>
                  </a:lnTo>
                  <a:lnTo>
                    <a:pt x="46" y="421"/>
                  </a:lnTo>
                  <a:lnTo>
                    <a:pt x="37" y="324"/>
                  </a:lnTo>
                  <a:lnTo>
                    <a:pt x="26" y="254"/>
                  </a:lnTo>
                  <a:lnTo>
                    <a:pt x="10" y="188"/>
                  </a:lnTo>
                  <a:lnTo>
                    <a:pt x="0" y="187"/>
                  </a:lnTo>
                  <a:lnTo>
                    <a:pt x="9" y="97"/>
                  </a:lnTo>
                  <a:lnTo>
                    <a:pt x="9" y="25"/>
                  </a:lnTo>
                  <a:lnTo>
                    <a:pt x="15" y="17"/>
                  </a:lnTo>
                  <a:lnTo>
                    <a:pt x="40" y="0"/>
                  </a:lnTo>
                  <a:lnTo>
                    <a:pt x="62" y="38"/>
                  </a:lnTo>
                  <a:lnTo>
                    <a:pt x="88" y="5"/>
                  </a:lnTo>
                </a:path>
              </a:pathLst>
            </a:custGeom>
            <a:solidFill>
              <a:srgbClr val="A0A0A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10326" name="Group 86"/>
            <p:cNvGrpSpPr>
              <a:grpSpLocks/>
            </p:cNvGrpSpPr>
            <p:nvPr/>
          </p:nvGrpSpPr>
          <p:grpSpPr bwMode="auto">
            <a:xfrm>
              <a:off x="3972" y="2485"/>
              <a:ext cx="74" cy="101"/>
              <a:chOff x="3972" y="2485"/>
              <a:chExt cx="74" cy="101"/>
            </a:xfrm>
          </p:grpSpPr>
          <p:sp>
            <p:nvSpPr>
              <p:cNvPr id="10327" name="AutoShape 87"/>
              <p:cNvSpPr>
                <a:spLocks noChangeArrowheads="1"/>
              </p:cNvSpPr>
              <p:nvPr/>
            </p:nvSpPr>
            <p:spPr bwMode="auto">
              <a:xfrm>
                <a:off x="3978" y="2485"/>
                <a:ext cx="63" cy="76"/>
              </a:xfrm>
              <a:custGeom>
                <a:avLst/>
                <a:gdLst>
                  <a:gd name="T0" fmla="*/ 62 w 63"/>
                  <a:gd name="T1" fmla="*/ 26 h 76"/>
                  <a:gd name="T2" fmla="*/ 22 w 63"/>
                  <a:gd name="T3" fmla="*/ 0 h 76"/>
                  <a:gd name="T4" fmla="*/ 0 w 63"/>
                  <a:gd name="T5" fmla="*/ 50 h 76"/>
                  <a:gd name="T6" fmla="*/ 40 w 63"/>
                  <a:gd name="T7" fmla="*/ 75 h 76"/>
                  <a:gd name="T8" fmla="*/ 62 w 63"/>
                  <a:gd name="T9" fmla="*/ 26 h 76"/>
                  <a:gd name="T10" fmla="*/ 0 w 63"/>
                  <a:gd name="T11" fmla="*/ 0 h 76"/>
                  <a:gd name="T12" fmla="*/ 63 w 6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63" h="76">
                    <a:moveTo>
                      <a:pt x="62" y="26"/>
                    </a:moveTo>
                    <a:lnTo>
                      <a:pt x="22" y="0"/>
                    </a:lnTo>
                    <a:lnTo>
                      <a:pt x="0" y="50"/>
                    </a:lnTo>
                    <a:lnTo>
                      <a:pt x="40" y="75"/>
                    </a:lnTo>
                    <a:lnTo>
                      <a:pt x="62" y="26"/>
                    </a:lnTo>
                  </a:path>
                </a:pathLst>
              </a:custGeom>
              <a:solidFill>
                <a:srgbClr val="E0E0FF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328" name="AutoShape 88"/>
              <p:cNvSpPr>
                <a:spLocks noChangeArrowheads="1"/>
              </p:cNvSpPr>
              <p:nvPr/>
            </p:nvSpPr>
            <p:spPr bwMode="auto">
              <a:xfrm>
                <a:off x="3972" y="2518"/>
                <a:ext cx="26" cy="40"/>
              </a:xfrm>
              <a:custGeom>
                <a:avLst/>
                <a:gdLst>
                  <a:gd name="T0" fmla="*/ 25 w 26"/>
                  <a:gd name="T1" fmla="*/ 24 h 40"/>
                  <a:gd name="T2" fmla="*/ 19 w 26"/>
                  <a:gd name="T3" fmla="*/ 18 h 40"/>
                  <a:gd name="T4" fmla="*/ 16 w 26"/>
                  <a:gd name="T5" fmla="*/ 7 h 40"/>
                  <a:gd name="T6" fmla="*/ 11 w 26"/>
                  <a:gd name="T7" fmla="*/ 3 h 40"/>
                  <a:gd name="T8" fmla="*/ 8 w 26"/>
                  <a:gd name="T9" fmla="*/ 0 h 40"/>
                  <a:gd name="T10" fmla="*/ 7 w 26"/>
                  <a:gd name="T11" fmla="*/ 1 h 40"/>
                  <a:gd name="T12" fmla="*/ 6 w 26"/>
                  <a:gd name="T13" fmla="*/ 4 h 40"/>
                  <a:gd name="T14" fmla="*/ 1 w 26"/>
                  <a:gd name="T15" fmla="*/ 9 h 40"/>
                  <a:gd name="T16" fmla="*/ 0 w 26"/>
                  <a:gd name="T17" fmla="*/ 19 h 40"/>
                  <a:gd name="T18" fmla="*/ 1 w 26"/>
                  <a:gd name="T19" fmla="*/ 26 h 40"/>
                  <a:gd name="T20" fmla="*/ 9 w 26"/>
                  <a:gd name="T21" fmla="*/ 33 h 40"/>
                  <a:gd name="T22" fmla="*/ 22 w 26"/>
                  <a:gd name="T23" fmla="*/ 39 h 40"/>
                  <a:gd name="T24" fmla="*/ 25 w 26"/>
                  <a:gd name="T25" fmla="*/ 24 h 40"/>
                  <a:gd name="T26" fmla="*/ 0 w 26"/>
                  <a:gd name="T27" fmla="*/ 0 h 40"/>
                  <a:gd name="T28" fmla="*/ 26 w 26"/>
                  <a:gd name="T29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T26" t="T27" r="T28" b="T29"/>
                <a:pathLst>
                  <a:path w="26" h="40">
                    <a:moveTo>
                      <a:pt x="25" y="24"/>
                    </a:moveTo>
                    <a:lnTo>
                      <a:pt x="19" y="18"/>
                    </a:lnTo>
                    <a:lnTo>
                      <a:pt x="16" y="7"/>
                    </a:lnTo>
                    <a:lnTo>
                      <a:pt x="11" y="3"/>
                    </a:lnTo>
                    <a:lnTo>
                      <a:pt x="8" y="0"/>
                    </a:lnTo>
                    <a:lnTo>
                      <a:pt x="7" y="1"/>
                    </a:lnTo>
                    <a:lnTo>
                      <a:pt x="6" y="4"/>
                    </a:lnTo>
                    <a:lnTo>
                      <a:pt x="1" y="9"/>
                    </a:lnTo>
                    <a:lnTo>
                      <a:pt x="0" y="19"/>
                    </a:lnTo>
                    <a:lnTo>
                      <a:pt x="1" y="26"/>
                    </a:lnTo>
                    <a:lnTo>
                      <a:pt x="9" y="33"/>
                    </a:lnTo>
                    <a:lnTo>
                      <a:pt x="22" y="39"/>
                    </a:lnTo>
                    <a:lnTo>
                      <a:pt x="25" y="24"/>
                    </a:lnTo>
                  </a:path>
                </a:pathLst>
              </a:custGeom>
              <a:solidFill>
                <a:srgbClr val="FF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329" name="AutoShape 89"/>
              <p:cNvSpPr>
                <a:spLocks noChangeArrowheads="1"/>
              </p:cNvSpPr>
              <p:nvPr/>
            </p:nvSpPr>
            <p:spPr bwMode="auto">
              <a:xfrm>
                <a:off x="3996" y="2543"/>
                <a:ext cx="51" cy="44"/>
              </a:xfrm>
              <a:custGeom>
                <a:avLst/>
                <a:gdLst>
                  <a:gd name="T0" fmla="*/ 50 w 51"/>
                  <a:gd name="T1" fmla="*/ 43 h 44"/>
                  <a:gd name="T2" fmla="*/ 30 w 51"/>
                  <a:gd name="T3" fmla="*/ 35 h 44"/>
                  <a:gd name="T4" fmla="*/ 15 w 51"/>
                  <a:gd name="T5" fmla="*/ 27 h 44"/>
                  <a:gd name="T6" fmla="*/ 0 w 51"/>
                  <a:gd name="T7" fmla="*/ 19 h 44"/>
                  <a:gd name="T8" fmla="*/ 6 w 51"/>
                  <a:gd name="T9" fmla="*/ 0 h 44"/>
                  <a:gd name="T10" fmla="*/ 32 w 51"/>
                  <a:gd name="T11" fmla="*/ 11 h 44"/>
                  <a:gd name="T12" fmla="*/ 48 w 51"/>
                  <a:gd name="T13" fmla="*/ 17 h 44"/>
                  <a:gd name="T14" fmla="*/ 49 w 51"/>
                  <a:gd name="T15" fmla="*/ 14 h 44"/>
                  <a:gd name="T16" fmla="*/ 50 w 51"/>
                  <a:gd name="T17" fmla="*/ 43 h 44"/>
                  <a:gd name="T18" fmla="*/ 0 w 51"/>
                  <a:gd name="T19" fmla="*/ 0 h 44"/>
                  <a:gd name="T20" fmla="*/ 51 w 51"/>
                  <a:gd name="T2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T18" t="T19" r="T20" b="T21"/>
                <a:pathLst>
                  <a:path w="51" h="44">
                    <a:moveTo>
                      <a:pt x="50" y="43"/>
                    </a:moveTo>
                    <a:lnTo>
                      <a:pt x="30" y="35"/>
                    </a:lnTo>
                    <a:lnTo>
                      <a:pt x="15" y="27"/>
                    </a:lnTo>
                    <a:lnTo>
                      <a:pt x="0" y="19"/>
                    </a:lnTo>
                    <a:lnTo>
                      <a:pt x="6" y="0"/>
                    </a:lnTo>
                    <a:lnTo>
                      <a:pt x="32" y="11"/>
                    </a:lnTo>
                    <a:lnTo>
                      <a:pt x="48" y="17"/>
                    </a:lnTo>
                    <a:lnTo>
                      <a:pt x="49" y="14"/>
                    </a:lnTo>
                    <a:lnTo>
                      <a:pt x="50" y="43"/>
                    </a:lnTo>
                  </a:path>
                </a:pathLst>
              </a:custGeom>
              <a:solidFill>
                <a:srgbClr val="A0A0A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0330" name="Group 90"/>
            <p:cNvGrpSpPr>
              <a:grpSpLocks/>
            </p:cNvGrpSpPr>
            <p:nvPr/>
          </p:nvGrpSpPr>
          <p:grpSpPr bwMode="auto">
            <a:xfrm>
              <a:off x="3993" y="2558"/>
              <a:ext cx="55" cy="261"/>
              <a:chOff x="3993" y="2558"/>
              <a:chExt cx="55" cy="261"/>
            </a:xfrm>
          </p:grpSpPr>
          <p:grpSp>
            <p:nvGrpSpPr>
              <p:cNvPr id="10331" name="Group 91"/>
              <p:cNvGrpSpPr>
                <a:grpSpLocks/>
              </p:cNvGrpSpPr>
              <p:nvPr/>
            </p:nvGrpSpPr>
            <p:grpSpPr bwMode="auto">
              <a:xfrm>
                <a:off x="3993" y="2558"/>
                <a:ext cx="55" cy="91"/>
                <a:chOff x="3993" y="2558"/>
                <a:chExt cx="55" cy="91"/>
              </a:xfrm>
            </p:grpSpPr>
            <p:sp>
              <p:nvSpPr>
                <p:cNvPr id="10332" name="AutoShape 92"/>
                <p:cNvSpPr>
                  <a:spLocks noChangeArrowheads="1"/>
                </p:cNvSpPr>
                <p:nvPr/>
              </p:nvSpPr>
              <p:spPr bwMode="auto">
                <a:xfrm>
                  <a:off x="3993" y="2558"/>
                  <a:ext cx="49" cy="92"/>
                </a:xfrm>
                <a:custGeom>
                  <a:avLst/>
                  <a:gdLst>
                    <a:gd name="T0" fmla="*/ 48 w 49"/>
                    <a:gd name="T1" fmla="*/ 91 h 92"/>
                    <a:gd name="T2" fmla="*/ 1 w 49"/>
                    <a:gd name="T3" fmla="*/ 86 h 92"/>
                    <a:gd name="T4" fmla="*/ 0 w 49"/>
                    <a:gd name="T5" fmla="*/ 0 h 92"/>
                    <a:gd name="T6" fmla="*/ 0 w 49"/>
                    <a:gd name="T7" fmla="*/ 0 h 92"/>
                    <a:gd name="T8" fmla="*/ 49 w 49"/>
                    <a:gd name="T9" fmla="*/ 92 h 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T6" t="T7" r="T8" b="T9"/>
                  <a:pathLst>
                    <a:path w="49" h="92">
                      <a:moveTo>
                        <a:pt x="48" y="91"/>
                      </a:moveTo>
                      <a:lnTo>
                        <a:pt x="1" y="86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0333" name="AutoShape 93"/>
                <p:cNvSpPr>
                  <a:spLocks noChangeArrowheads="1"/>
                </p:cNvSpPr>
                <p:nvPr/>
              </p:nvSpPr>
              <p:spPr bwMode="auto">
                <a:xfrm>
                  <a:off x="3994" y="2570"/>
                  <a:ext cx="55" cy="23"/>
                </a:xfrm>
                <a:custGeom>
                  <a:avLst/>
                  <a:gdLst>
                    <a:gd name="T0" fmla="*/ 54 w 55"/>
                    <a:gd name="T1" fmla="*/ 22 h 23"/>
                    <a:gd name="T2" fmla="*/ 35 w 55"/>
                    <a:gd name="T3" fmla="*/ 16 h 23"/>
                    <a:gd name="T4" fmla="*/ 0 w 55"/>
                    <a:gd name="T5" fmla="*/ 0 h 23"/>
                    <a:gd name="T6" fmla="*/ 0 w 55"/>
                    <a:gd name="T7" fmla="*/ 0 h 23"/>
                    <a:gd name="T8" fmla="*/ 55 w 55"/>
                    <a:gd name="T9" fmla="*/ 23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T6" t="T7" r="T8" b="T9"/>
                  <a:pathLst>
                    <a:path w="55" h="23">
                      <a:moveTo>
                        <a:pt x="54" y="22"/>
                      </a:moveTo>
                      <a:lnTo>
                        <a:pt x="35" y="16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0334" name="AutoShape 94"/>
              <p:cNvSpPr>
                <a:spLocks noChangeArrowheads="1"/>
              </p:cNvSpPr>
              <p:nvPr/>
            </p:nvSpPr>
            <p:spPr bwMode="auto">
              <a:xfrm>
                <a:off x="4003" y="2663"/>
                <a:ext cx="8" cy="157"/>
              </a:xfrm>
              <a:custGeom>
                <a:avLst/>
                <a:gdLst>
                  <a:gd name="T0" fmla="*/ 0 w 8"/>
                  <a:gd name="T1" fmla="*/ 0 h 157"/>
                  <a:gd name="T2" fmla="*/ 2 w 8"/>
                  <a:gd name="T3" fmla="*/ 84 h 157"/>
                  <a:gd name="T4" fmla="*/ 7 w 8"/>
                  <a:gd name="T5" fmla="*/ 156 h 157"/>
                  <a:gd name="T6" fmla="*/ 0 w 8"/>
                  <a:gd name="T7" fmla="*/ 0 h 157"/>
                  <a:gd name="T8" fmla="*/ 8 w 8"/>
                  <a:gd name="T9" fmla="*/ 157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T6" t="T7" r="T8" b="T9"/>
                <a:pathLst>
                  <a:path w="8" h="157">
                    <a:moveTo>
                      <a:pt x="0" y="0"/>
                    </a:moveTo>
                    <a:lnTo>
                      <a:pt x="2" y="84"/>
                    </a:lnTo>
                    <a:lnTo>
                      <a:pt x="7" y="156"/>
                    </a:lnTo>
                  </a:path>
                </a:pathLst>
              </a:custGeom>
              <a:noFill/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pic>
        <p:nvPicPr>
          <p:cNvPr id="10335" name="Picture 9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93963" y="2425700"/>
            <a:ext cx="441325" cy="9731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0336" name="Picture 9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03938" y="2435225"/>
            <a:ext cx="441325" cy="9731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10337" name="Rectangle 97"/>
          <p:cNvSpPr>
            <a:spLocks noChangeArrowheads="1"/>
          </p:cNvSpPr>
          <p:nvPr/>
        </p:nvSpPr>
        <p:spPr bwMode="auto">
          <a:xfrm>
            <a:off x="209550" y="2484438"/>
            <a:ext cx="1411288" cy="698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BIÓLOGO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 brasileiro</a:t>
            </a:r>
          </a:p>
        </p:txBody>
      </p:sp>
      <p:sp>
        <p:nvSpPr>
          <p:cNvPr id="10338" name="Rectangle 98"/>
          <p:cNvSpPr>
            <a:spLocks noChangeArrowheads="1"/>
          </p:cNvSpPr>
          <p:nvPr/>
        </p:nvSpPr>
        <p:spPr bwMode="auto">
          <a:xfrm>
            <a:off x="7507288" y="2498725"/>
            <a:ext cx="1411287" cy="698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BIÓLOGO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 senegalês</a:t>
            </a:r>
          </a:p>
        </p:txBody>
      </p:sp>
      <p:sp>
        <p:nvSpPr>
          <p:cNvPr id="10339" name="Rectangle 99"/>
          <p:cNvSpPr>
            <a:spLocks noChangeArrowheads="1"/>
          </p:cNvSpPr>
          <p:nvPr/>
        </p:nvSpPr>
        <p:spPr bwMode="auto">
          <a:xfrm>
            <a:off x="-79375" y="3984625"/>
            <a:ext cx="2220913" cy="1003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TRADUTOR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(português/inglês):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  <a:latin typeface="Dauphin" charset="0"/>
              </a:rPr>
              <a:t>Good Morning</a:t>
            </a:r>
          </a:p>
        </p:txBody>
      </p:sp>
      <p:sp>
        <p:nvSpPr>
          <p:cNvPr id="10340" name="Rectangle 100"/>
          <p:cNvSpPr>
            <a:spLocks noChangeArrowheads="1"/>
          </p:cNvSpPr>
          <p:nvPr/>
        </p:nvSpPr>
        <p:spPr bwMode="auto">
          <a:xfrm>
            <a:off x="7250113" y="3956050"/>
            <a:ext cx="1836737" cy="698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TRADUTOR: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(inglês/francês)</a:t>
            </a:r>
          </a:p>
        </p:txBody>
      </p:sp>
      <p:sp>
        <p:nvSpPr>
          <p:cNvPr id="10341" name="Line 101"/>
          <p:cNvSpPr>
            <a:spLocks noChangeShapeType="1"/>
          </p:cNvSpPr>
          <p:nvPr/>
        </p:nvSpPr>
        <p:spPr bwMode="auto">
          <a:xfrm>
            <a:off x="3500438" y="2998788"/>
            <a:ext cx="1587" cy="1031875"/>
          </a:xfrm>
          <a:prstGeom prst="line">
            <a:avLst/>
          </a:prstGeom>
          <a:noFill/>
          <a:ln w="25560">
            <a:solidFill>
              <a:srgbClr val="FF0505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graphicFrame>
        <p:nvGraphicFramePr>
          <p:cNvPr id="10342" name="Object 102"/>
          <p:cNvGraphicFramePr>
            <a:graphicFrameLocks noChangeAspect="1"/>
          </p:cNvGraphicFramePr>
          <p:nvPr/>
        </p:nvGraphicFramePr>
        <p:xfrm>
          <a:off x="3330575" y="4202113"/>
          <a:ext cx="2301875" cy="80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4" r:id="rId5" imgW="2311200" imgH="25200" progId="">
                  <p:embed/>
                </p:oleObj>
              </mc:Choice>
              <mc:Fallback>
                <p:oleObj r:id="rId5" imgW="2311200" imgH="25200" progId="">
                  <p:embed/>
                  <p:pic>
                    <p:nvPicPr>
                      <p:cNvPr id="0" name="Picture 10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30575" y="4202113"/>
                        <a:ext cx="2301875" cy="809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43" name="Object 103"/>
          <p:cNvGraphicFramePr>
            <a:graphicFrameLocks noChangeAspect="1"/>
          </p:cNvGraphicFramePr>
          <p:nvPr/>
        </p:nvGraphicFramePr>
        <p:xfrm>
          <a:off x="3344863" y="3087688"/>
          <a:ext cx="2301875" cy="66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5" r:id="rId7" imgW="2311200" imgH="25200" progId="">
                  <p:embed/>
                </p:oleObj>
              </mc:Choice>
              <mc:Fallback>
                <p:oleObj r:id="rId7" imgW="2311200" imgH="25200" progId="">
                  <p:embed/>
                  <p:pic>
                    <p:nvPicPr>
                      <p:cNvPr id="0" name="Picture 10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4863" y="3087688"/>
                        <a:ext cx="2301875" cy="66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44" name="Line 104"/>
          <p:cNvSpPr>
            <a:spLocks noChangeShapeType="1"/>
          </p:cNvSpPr>
          <p:nvPr/>
        </p:nvSpPr>
        <p:spPr bwMode="auto">
          <a:xfrm>
            <a:off x="5732463" y="4276725"/>
            <a:ext cx="60325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345" name="Line 105"/>
          <p:cNvSpPr>
            <a:spLocks noChangeShapeType="1"/>
          </p:cNvSpPr>
          <p:nvPr/>
        </p:nvSpPr>
        <p:spPr bwMode="auto">
          <a:xfrm flipH="1">
            <a:off x="3100388" y="4257675"/>
            <a:ext cx="114300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346" name="Line 106"/>
          <p:cNvSpPr>
            <a:spLocks noChangeShapeType="1"/>
          </p:cNvSpPr>
          <p:nvPr/>
        </p:nvSpPr>
        <p:spPr bwMode="auto">
          <a:xfrm flipH="1">
            <a:off x="5686425" y="3128963"/>
            <a:ext cx="142875" cy="1587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 type="triangle" w="med" len="med"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347" name="Line 107"/>
          <p:cNvSpPr>
            <a:spLocks noChangeShapeType="1"/>
          </p:cNvSpPr>
          <p:nvPr/>
        </p:nvSpPr>
        <p:spPr bwMode="auto">
          <a:xfrm flipH="1">
            <a:off x="3100388" y="3128963"/>
            <a:ext cx="85725" cy="1587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348" name="Line 108"/>
          <p:cNvSpPr>
            <a:spLocks noChangeShapeType="1"/>
          </p:cNvSpPr>
          <p:nvPr/>
        </p:nvSpPr>
        <p:spPr bwMode="auto">
          <a:xfrm>
            <a:off x="3500438" y="2827338"/>
            <a:ext cx="1587" cy="131762"/>
          </a:xfrm>
          <a:prstGeom prst="line">
            <a:avLst/>
          </a:prstGeom>
          <a:noFill/>
          <a:ln w="25560">
            <a:solidFill>
              <a:srgbClr val="CCCCFF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349" name="Rectangle 109"/>
          <p:cNvSpPr>
            <a:spLocks noChangeArrowheads="1"/>
          </p:cNvSpPr>
          <p:nvPr/>
        </p:nvSpPr>
        <p:spPr bwMode="auto">
          <a:xfrm>
            <a:off x="4219575" y="3771900"/>
            <a:ext cx="561975" cy="1003300"/>
          </a:xfrm>
          <a:prstGeom prst="rect">
            <a:avLst/>
          </a:prstGeom>
          <a:noFill/>
          <a:ln w="25560">
            <a:solidFill>
              <a:srgbClr val="CCCCFF"/>
            </a:solidFill>
            <a:miter lim="800000"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6000" b="1">
                <a:solidFill>
                  <a:srgbClr val="000000"/>
                </a:solidFill>
              </a:rPr>
              <a:t>?</a:t>
            </a:r>
          </a:p>
        </p:txBody>
      </p:sp>
      <p:grpSp>
        <p:nvGrpSpPr>
          <p:cNvPr id="10350" name="Group 110"/>
          <p:cNvGrpSpPr>
            <a:grpSpLocks/>
          </p:cNvGrpSpPr>
          <p:nvPr/>
        </p:nvGrpSpPr>
        <p:grpSpPr bwMode="auto">
          <a:xfrm>
            <a:off x="1085850" y="1571625"/>
            <a:ext cx="1428750" cy="928688"/>
            <a:chOff x="684" y="990"/>
            <a:chExt cx="900" cy="585"/>
          </a:xfrm>
        </p:grpSpPr>
        <p:grpSp>
          <p:nvGrpSpPr>
            <p:cNvPr id="10351" name="Group 111"/>
            <p:cNvGrpSpPr>
              <a:grpSpLocks/>
            </p:cNvGrpSpPr>
            <p:nvPr/>
          </p:nvGrpSpPr>
          <p:grpSpPr bwMode="auto">
            <a:xfrm>
              <a:off x="684" y="990"/>
              <a:ext cx="900" cy="504"/>
              <a:chOff x="684" y="990"/>
              <a:chExt cx="900" cy="504"/>
            </a:xfrm>
          </p:grpSpPr>
          <p:sp>
            <p:nvSpPr>
              <p:cNvPr id="10352" name="AutoShape 112"/>
              <p:cNvSpPr>
                <a:spLocks noChangeArrowheads="1"/>
              </p:cNvSpPr>
              <p:nvPr/>
            </p:nvSpPr>
            <p:spPr bwMode="auto">
              <a:xfrm>
                <a:off x="684" y="990"/>
                <a:ext cx="901" cy="505"/>
              </a:xfrm>
              <a:custGeom>
                <a:avLst/>
                <a:gdLst>
                  <a:gd name="T0" fmla="*/ 36 w 901"/>
                  <a:gd name="T1" fmla="*/ 36 h 505"/>
                  <a:gd name="T2" fmla="*/ 126 w 901"/>
                  <a:gd name="T3" fmla="*/ 9 h 505"/>
                  <a:gd name="T4" fmla="*/ 180 w 901"/>
                  <a:gd name="T5" fmla="*/ 0 h 505"/>
                  <a:gd name="T6" fmla="*/ 234 w 901"/>
                  <a:gd name="T7" fmla="*/ 0 h 505"/>
                  <a:gd name="T8" fmla="*/ 306 w 901"/>
                  <a:gd name="T9" fmla="*/ 9 h 505"/>
                  <a:gd name="T10" fmla="*/ 378 w 901"/>
                  <a:gd name="T11" fmla="*/ 9 h 505"/>
                  <a:gd name="T12" fmla="*/ 450 w 901"/>
                  <a:gd name="T13" fmla="*/ 9 h 505"/>
                  <a:gd name="T14" fmla="*/ 477 w 901"/>
                  <a:gd name="T15" fmla="*/ 9 h 505"/>
                  <a:gd name="T16" fmla="*/ 504 w 901"/>
                  <a:gd name="T17" fmla="*/ 18 h 505"/>
                  <a:gd name="T18" fmla="*/ 576 w 901"/>
                  <a:gd name="T19" fmla="*/ 27 h 505"/>
                  <a:gd name="T20" fmla="*/ 648 w 901"/>
                  <a:gd name="T21" fmla="*/ 45 h 505"/>
                  <a:gd name="T22" fmla="*/ 738 w 901"/>
                  <a:gd name="T23" fmla="*/ 63 h 505"/>
                  <a:gd name="T24" fmla="*/ 792 w 901"/>
                  <a:gd name="T25" fmla="*/ 63 h 505"/>
                  <a:gd name="T26" fmla="*/ 819 w 901"/>
                  <a:gd name="T27" fmla="*/ 99 h 505"/>
                  <a:gd name="T28" fmla="*/ 846 w 901"/>
                  <a:gd name="T29" fmla="*/ 135 h 505"/>
                  <a:gd name="T30" fmla="*/ 855 w 901"/>
                  <a:gd name="T31" fmla="*/ 189 h 505"/>
                  <a:gd name="T32" fmla="*/ 882 w 901"/>
                  <a:gd name="T33" fmla="*/ 225 h 505"/>
                  <a:gd name="T34" fmla="*/ 891 w 901"/>
                  <a:gd name="T35" fmla="*/ 252 h 505"/>
                  <a:gd name="T36" fmla="*/ 900 w 901"/>
                  <a:gd name="T37" fmla="*/ 279 h 505"/>
                  <a:gd name="T38" fmla="*/ 900 w 901"/>
                  <a:gd name="T39" fmla="*/ 306 h 505"/>
                  <a:gd name="T40" fmla="*/ 873 w 901"/>
                  <a:gd name="T41" fmla="*/ 378 h 505"/>
                  <a:gd name="T42" fmla="*/ 855 w 901"/>
                  <a:gd name="T43" fmla="*/ 432 h 505"/>
                  <a:gd name="T44" fmla="*/ 783 w 901"/>
                  <a:gd name="T45" fmla="*/ 450 h 505"/>
                  <a:gd name="T46" fmla="*/ 729 w 901"/>
                  <a:gd name="T47" fmla="*/ 468 h 505"/>
                  <a:gd name="T48" fmla="*/ 702 w 901"/>
                  <a:gd name="T49" fmla="*/ 477 h 505"/>
                  <a:gd name="T50" fmla="*/ 666 w 901"/>
                  <a:gd name="T51" fmla="*/ 486 h 505"/>
                  <a:gd name="T52" fmla="*/ 630 w 901"/>
                  <a:gd name="T53" fmla="*/ 504 h 505"/>
                  <a:gd name="T54" fmla="*/ 594 w 901"/>
                  <a:gd name="T55" fmla="*/ 504 h 505"/>
                  <a:gd name="T56" fmla="*/ 558 w 901"/>
                  <a:gd name="T57" fmla="*/ 504 h 505"/>
                  <a:gd name="T58" fmla="*/ 522 w 901"/>
                  <a:gd name="T59" fmla="*/ 495 h 505"/>
                  <a:gd name="T60" fmla="*/ 468 w 901"/>
                  <a:gd name="T61" fmla="*/ 486 h 505"/>
                  <a:gd name="T62" fmla="*/ 396 w 901"/>
                  <a:gd name="T63" fmla="*/ 477 h 505"/>
                  <a:gd name="T64" fmla="*/ 342 w 901"/>
                  <a:gd name="T65" fmla="*/ 468 h 505"/>
                  <a:gd name="T66" fmla="*/ 270 w 901"/>
                  <a:gd name="T67" fmla="*/ 450 h 505"/>
                  <a:gd name="T68" fmla="*/ 243 w 901"/>
                  <a:gd name="T69" fmla="*/ 441 h 505"/>
                  <a:gd name="T70" fmla="*/ 207 w 901"/>
                  <a:gd name="T71" fmla="*/ 423 h 505"/>
                  <a:gd name="T72" fmla="*/ 180 w 901"/>
                  <a:gd name="T73" fmla="*/ 405 h 505"/>
                  <a:gd name="T74" fmla="*/ 153 w 901"/>
                  <a:gd name="T75" fmla="*/ 378 h 505"/>
                  <a:gd name="T76" fmla="*/ 126 w 901"/>
                  <a:gd name="T77" fmla="*/ 369 h 505"/>
                  <a:gd name="T78" fmla="*/ 99 w 901"/>
                  <a:gd name="T79" fmla="*/ 342 h 505"/>
                  <a:gd name="T80" fmla="*/ 81 w 901"/>
                  <a:gd name="T81" fmla="*/ 315 h 505"/>
                  <a:gd name="T82" fmla="*/ 54 w 901"/>
                  <a:gd name="T83" fmla="*/ 288 h 505"/>
                  <a:gd name="T84" fmla="*/ 36 w 901"/>
                  <a:gd name="T85" fmla="*/ 261 h 505"/>
                  <a:gd name="T86" fmla="*/ 18 w 901"/>
                  <a:gd name="T87" fmla="*/ 234 h 505"/>
                  <a:gd name="T88" fmla="*/ 9 w 901"/>
                  <a:gd name="T89" fmla="*/ 198 h 505"/>
                  <a:gd name="T90" fmla="*/ 0 w 901"/>
                  <a:gd name="T91" fmla="*/ 162 h 505"/>
                  <a:gd name="T92" fmla="*/ 0 w 901"/>
                  <a:gd name="T93" fmla="*/ 126 h 505"/>
                  <a:gd name="T94" fmla="*/ 9 w 901"/>
                  <a:gd name="T95" fmla="*/ 90 h 505"/>
                  <a:gd name="T96" fmla="*/ 27 w 901"/>
                  <a:gd name="T97" fmla="*/ 63 h 505"/>
                  <a:gd name="T98" fmla="*/ 36 w 901"/>
                  <a:gd name="T99" fmla="*/ 36 h 505"/>
                  <a:gd name="T100" fmla="*/ 0 w 901"/>
                  <a:gd name="T101" fmla="*/ 0 h 505"/>
                  <a:gd name="T102" fmla="*/ 901 w 901"/>
                  <a:gd name="T103" fmla="*/ 505 h 5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T100" t="T101" r="T102" b="T103"/>
                <a:pathLst>
                  <a:path w="901" h="505">
                    <a:moveTo>
                      <a:pt x="36" y="36"/>
                    </a:moveTo>
                    <a:lnTo>
                      <a:pt x="126" y="9"/>
                    </a:lnTo>
                    <a:lnTo>
                      <a:pt x="180" y="0"/>
                    </a:lnTo>
                    <a:lnTo>
                      <a:pt x="234" y="0"/>
                    </a:lnTo>
                    <a:lnTo>
                      <a:pt x="306" y="9"/>
                    </a:lnTo>
                    <a:lnTo>
                      <a:pt x="378" y="9"/>
                    </a:lnTo>
                    <a:lnTo>
                      <a:pt x="450" y="9"/>
                    </a:lnTo>
                    <a:lnTo>
                      <a:pt x="477" y="9"/>
                    </a:lnTo>
                    <a:lnTo>
                      <a:pt x="504" y="18"/>
                    </a:lnTo>
                    <a:lnTo>
                      <a:pt x="576" y="27"/>
                    </a:lnTo>
                    <a:lnTo>
                      <a:pt x="648" y="45"/>
                    </a:lnTo>
                    <a:lnTo>
                      <a:pt x="738" y="63"/>
                    </a:lnTo>
                    <a:lnTo>
                      <a:pt x="792" y="63"/>
                    </a:lnTo>
                    <a:lnTo>
                      <a:pt x="819" y="99"/>
                    </a:lnTo>
                    <a:lnTo>
                      <a:pt x="846" y="135"/>
                    </a:lnTo>
                    <a:lnTo>
                      <a:pt x="855" y="189"/>
                    </a:lnTo>
                    <a:lnTo>
                      <a:pt x="882" y="225"/>
                    </a:lnTo>
                    <a:lnTo>
                      <a:pt x="891" y="252"/>
                    </a:lnTo>
                    <a:lnTo>
                      <a:pt x="900" y="279"/>
                    </a:lnTo>
                    <a:lnTo>
                      <a:pt x="900" y="306"/>
                    </a:lnTo>
                    <a:lnTo>
                      <a:pt x="873" y="378"/>
                    </a:lnTo>
                    <a:lnTo>
                      <a:pt x="855" y="432"/>
                    </a:lnTo>
                    <a:lnTo>
                      <a:pt x="783" y="450"/>
                    </a:lnTo>
                    <a:lnTo>
                      <a:pt x="729" y="468"/>
                    </a:lnTo>
                    <a:lnTo>
                      <a:pt x="702" y="477"/>
                    </a:lnTo>
                    <a:lnTo>
                      <a:pt x="666" y="486"/>
                    </a:lnTo>
                    <a:lnTo>
                      <a:pt x="630" y="504"/>
                    </a:lnTo>
                    <a:lnTo>
                      <a:pt x="594" y="504"/>
                    </a:lnTo>
                    <a:lnTo>
                      <a:pt x="558" y="504"/>
                    </a:lnTo>
                    <a:lnTo>
                      <a:pt x="522" y="495"/>
                    </a:lnTo>
                    <a:lnTo>
                      <a:pt x="468" y="486"/>
                    </a:lnTo>
                    <a:lnTo>
                      <a:pt x="396" y="477"/>
                    </a:lnTo>
                    <a:lnTo>
                      <a:pt x="342" y="468"/>
                    </a:lnTo>
                    <a:lnTo>
                      <a:pt x="270" y="450"/>
                    </a:lnTo>
                    <a:lnTo>
                      <a:pt x="243" y="441"/>
                    </a:lnTo>
                    <a:lnTo>
                      <a:pt x="207" y="423"/>
                    </a:lnTo>
                    <a:lnTo>
                      <a:pt x="180" y="405"/>
                    </a:lnTo>
                    <a:lnTo>
                      <a:pt x="153" y="378"/>
                    </a:lnTo>
                    <a:lnTo>
                      <a:pt x="126" y="369"/>
                    </a:lnTo>
                    <a:lnTo>
                      <a:pt x="99" y="342"/>
                    </a:lnTo>
                    <a:lnTo>
                      <a:pt x="81" y="315"/>
                    </a:lnTo>
                    <a:lnTo>
                      <a:pt x="54" y="288"/>
                    </a:lnTo>
                    <a:lnTo>
                      <a:pt x="36" y="261"/>
                    </a:lnTo>
                    <a:lnTo>
                      <a:pt x="18" y="234"/>
                    </a:lnTo>
                    <a:lnTo>
                      <a:pt x="9" y="198"/>
                    </a:lnTo>
                    <a:lnTo>
                      <a:pt x="0" y="162"/>
                    </a:lnTo>
                    <a:lnTo>
                      <a:pt x="0" y="126"/>
                    </a:lnTo>
                    <a:lnTo>
                      <a:pt x="9" y="90"/>
                    </a:lnTo>
                    <a:lnTo>
                      <a:pt x="27" y="63"/>
                    </a:lnTo>
                    <a:lnTo>
                      <a:pt x="36" y="36"/>
                    </a:lnTo>
                  </a:path>
                </a:pathLst>
              </a:custGeom>
              <a:noFill/>
              <a:ln w="25560">
                <a:solidFill>
                  <a:srgbClr val="CCCC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353" name="Rectangle 113"/>
              <p:cNvSpPr>
                <a:spLocks noChangeArrowheads="1"/>
              </p:cNvSpPr>
              <p:nvPr/>
            </p:nvSpPr>
            <p:spPr bwMode="auto">
              <a:xfrm>
                <a:off x="694" y="1088"/>
                <a:ext cx="827" cy="24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360" tIns="44280" rIns="90360" bIns="4428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2000" b="1">
                    <a:solidFill>
                      <a:srgbClr val="000000"/>
                    </a:solidFill>
                    <a:latin typeface="Dauphin" charset="0"/>
                  </a:rPr>
                  <a:t>Bom dia</a:t>
                </a:r>
              </a:p>
            </p:txBody>
          </p:sp>
        </p:grpSp>
        <p:sp>
          <p:nvSpPr>
            <p:cNvPr id="10354" name="AutoShape 114"/>
            <p:cNvSpPr>
              <a:spLocks noChangeArrowheads="1"/>
            </p:cNvSpPr>
            <p:nvPr/>
          </p:nvSpPr>
          <p:spPr bwMode="auto">
            <a:xfrm>
              <a:off x="1368" y="1467"/>
              <a:ext cx="154" cy="109"/>
            </a:xfrm>
            <a:custGeom>
              <a:avLst/>
              <a:gdLst>
                <a:gd name="T0" fmla="*/ 0 w 154"/>
                <a:gd name="T1" fmla="*/ 0 h 109"/>
                <a:gd name="T2" fmla="*/ 27 w 154"/>
                <a:gd name="T3" fmla="*/ 9 h 109"/>
                <a:gd name="T4" fmla="*/ 45 w 154"/>
                <a:gd name="T5" fmla="*/ 36 h 109"/>
                <a:gd name="T6" fmla="*/ 72 w 154"/>
                <a:gd name="T7" fmla="*/ 45 h 109"/>
                <a:gd name="T8" fmla="*/ 99 w 154"/>
                <a:gd name="T9" fmla="*/ 72 h 109"/>
                <a:gd name="T10" fmla="*/ 126 w 154"/>
                <a:gd name="T11" fmla="*/ 90 h 109"/>
                <a:gd name="T12" fmla="*/ 153 w 154"/>
                <a:gd name="T13" fmla="*/ 108 h 109"/>
                <a:gd name="T14" fmla="*/ 126 w 154"/>
                <a:gd name="T15" fmla="*/ 108 h 109"/>
                <a:gd name="T16" fmla="*/ 117 w 154"/>
                <a:gd name="T17" fmla="*/ 81 h 109"/>
                <a:gd name="T18" fmla="*/ 99 w 154"/>
                <a:gd name="T19" fmla="*/ 54 h 109"/>
                <a:gd name="T20" fmla="*/ 72 w 154"/>
                <a:gd name="T21" fmla="*/ 36 h 109"/>
                <a:gd name="T22" fmla="*/ 72 w 154"/>
                <a:gd name="T23" fmla="*/ 9 h 109"/>
                <a:gd name="T24" fmla="*/ 0 w 154"/>
                <a:gd name="T25" fmla="*/ 0 h 109"/>
                <a:gd name="T26" fmla="*/ 0 w 154"/>
                <a:gd name="T27" fmla="*/ 0 h 109"/>
                <a:gd name="T28" fmla="*/ 154 w 154"/>
                <a:gd name="T29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T26" t="T27" r="T28" b="T29"/>
              <a:pathLst>
                <a:path w="154" h="109">
                  <a:moveTo>
                    <a:pt x="0" y="0"/>
                  </a:moveTo>
                  <a:lnTo>
                    <a:pt x="27" y="9"/>
                  </a:lnTo>
                  <a:lnTo>
                    <a:pt x="45" y="36"/>
                  </a:lnTo>
                  <a:lnTo>
                    <a:pt x="72" y="45"/>
                  </a:lnTo>
                  <a:lnTo>
                    <a:pt x="99" y="72"/>
                  </a:lnTo>
                  <a:lnTo>
                    <a:pt x="126" y="90"/>
                  </a:lnTo>
                  <a:lnTo>
                    <a:pt x="153" y="108"/>
                  </a:lnTo>
                  <a:lnTo>
                    <a:pt x="126" y="108"/>
                  </a:lnTo>
                  <a:lnTo>
                    <a:pt x="117" y="81"/>
                  </a:lnTo>
                  <a:lnTo>
                    <a:pt x="99" y="54"/>
                  </a:lnTo>
                  <a:lnTo>
                    <a:pt x="72" y="36"/>
                  </a:lnTo>
                  <a:lnTo>
                    <a:pt x="72" y="9"/>
                  </a:lnTo>
                  <a:lnTo>
                    <a:pt x="0" y="0"/>
                  </a:lnTo>
                </a:path>
              </a:pathLst>
            </a:custGeom>
            <a:noFill/>
            <a:ln w="25560">
              <a:solidFill>
                <a:srgbClr val="CCCC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10355" name="Text Box 115"/>
          <p:cNvSpPr txBox="1">
            <a:spLocks noChangeArrowheads="1"/>
          </p:cNvSpPr>
          <p:nvPr/>
        </p:nvSpPr>
        <p:spPr bwMode="auto">
          <a:xfrm>
            <a:off x="847725" y="195263"/>
            <a:ext cx="71628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360" tIns="44280" rIns="90360" bIns="44280"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4400">
                <a:solidFill>
                  <a:srgbClr val="000000"/>
                </a:solidFill>
              </a:rPr>
              <a:t>Arquitetura em camadas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AutoShape 1"/>
          <p:cNvSpPr>
            <a:spLocks noChangeArrowheads="1"/>
          </p:cNvSpPr>
          <p:nvPr/>
        </p:nvSpPr>
        <p:spPr bwMode="auto">
          <a:xfrm>
            <a:off x="1223963" y="3041650"/>
            <a:ext cx="2392362" cy="2259013"/>
          </a:xfrm>
          <a:custGeom>
            <a:avLst/>
            <a:gdLst>
              <a:gd name="T0" fmla="*/ 340220218 w 1507"/>
              <a:gd name="T1" fmla="*/ 839213120 h 1423"/>
              <a:gd name="T2" fmla="*/ 93244963 w 1507"/>
              <a:gd name="T3" fmla="*/ 950099981 h 1423"/>
              <a:gd name="T4" fmla="*/ 0 w 1507"/>
              <a:gd name="T5" fmla="*/ 1154231819 h 1423"/>
              <a:gd name="T6" fmla="*/ 65524052 w 1507"/>
              <a:gd name="T7" fmla="*/ 1320562111 h 1423"/>
              <a:gd name="T8" fmla="*/ 173889944 w 1507"/>
              <a:gd name="T9" fmla="*/ 1398687739 h 1423"/>
              <a:gd name="T10" fmla="*/ 345260528 w 1507"/>
              <a:gd name="T11" fmla="*/ 1519655224 h 1423"/>
              <a:gd name="T12" fmla="*/ 682961384 w 1507"/>
              <a:gd name="T13" fmla="*/ 1431448973 h 1423"/>
              <a:gd name="T14" fmla="*/ 871973995 w 1507"/>
              <a:gd name="T15" fmla="*/ 1519655224 h 1423"/>
              <a:gd name="T16" fmla="*/ 1066025129 w 1507"/>
              <a:gd name="T17" fmla="*/ 1630542086 h 1423"/>
              <a:gd name="T18" fmla="*/ 1355843737 w 1507"/>
              <a:gd name="T19" fmla="*/ 1806953399 h 1423"/>
              <a:gd name="T20" fmla="*/ 1544854561 w 1507"/>
              <a:gd name="T21" fmla="*/ 2079130241 h 1423"/>
              <a:gd name="T22" fmla="*/ 1539814251 w 1507"/>
              <a:gd name="T23" fmla="*/ 2147483647 h 1423"/>
              <a:gd name="T24" fmla="*/ 1572577059 w 1507"/>
              <a:gd name="T25" fmla="*/ 2147483647 h 1423"/>
              <a:gd name="T26" fmla="*/ 1774189848 w 1507"/>
              <a:gd name="T27" fmla="*/ 2147483647 h 1423"/>
              <a:gd name="T28" fmla="*/ 1882555715 w 1507"/>
              <a:gd name="T29" fmla="*/ 2147483647 h 1423"/>
              <a:gd name="T30" fmla="*/ 1930439452 w 1507"/>
              <a:gd name="T31" fmla="*/ 2147483647 h 1423"/>
              <a:gd name="T32" fmla="*/ 1832152617 w 1507"/>
              <a:gd name="T33" fmla="*/ 2147483647 h 1423"/>
              <a:gd name="T34" fmla="*/ 1668343342 w 1507"/>
              <a:gd name="T35" fmla="*/ 2147483647 h 1423"/>
              <a:gd name="T36" fmla="*/ 1804431707 w 1507"/>
              <a:gd name="T37" fmla="*/ 2147483647 h 1423"/>
              <a:gd name="T38" fmla="*/ 2053926249 w 1507"/>
              <a:gd name="T39" fmla="*/ 2147483647 h 1423"/>
              <a:gd name="T40" fmla="*/ 2147483647 w 1507"/>
              <a:gd name="T41" fmla="*/ 2147483647 h 1423"/>
              <a:gd name="T42" fmla="*/ 2147483647 w 1507"/>
              <a:gd name="T43" fmla="*/ 2147483647 h 1423"/>
              <a:gd name="T44" fmla="*/ 2147483647 w 1507"/>
              <a:gd name="T45" fmla="*/ 2147483647 h 1423"/>
              <a:gd name="T46" fmla="*/ 2147483647 w 1507"/>
              <a:gd name="T47" fmla="*/ 2147483647 h 1423"/>
              <a:gd name="T48" fmla="*/ 2147483647 w 1507"/>
              <a:gd name="T49" fmla="*/ 2147483647 h 1423"/>
              <a:gd name="T50" fmla="*/ 2147483647 w 1507"/>
              <a:gd name="T51" fmla="*/ 2147483647 h 1423"/>
              <a:gd name="T52" fmla="*/ 2147483647 w 1507"/>
              <a:gd name="T53" fmla="*/ 2147483647 h 1423"/>
              <a:gd name="T54" fmla="*/ 2147483647 w 1507"/>
              <a:gd name="T55" fmla="*/ 2147483647 h 1423"/>
              <a:gd name="T56" fmla="*/ 2147483647 w 1507"/>
              <a:gd name="T57" fmla="*/ 2147483647 h 1423"/>
              <a:gd name="T58" fmla="*/ 2147483647 w 1507"/>
              <a:gd name="T59" fmla="*/ 2048888369 h 1423"/>
              <a:gd name="T60" fmla="*/ 2147483647 w 1507"/>
              <a:gd name="T61" fmla="*/ 1837195270 h 1423"/>
              <a:gd name="T62" fmla="*/ 2147483647 w 1507"/>
              <a:gd name="T63" fmla="*/ 1832154958 h 1423"/>
              <a:gd name="T64" fmla="*/ 2147483647 w 1507"/>
              <a:gd name="T65" fmla="*/ 1575098655 h 1423"/>
              <a:gd name="T66" fmla="*/ 2147483647 w 1507"/>
              <a:gd name="T67" fmla="*/ 1403728051 h 1423"/>
              <a:gd name="T68" fmla="*/ 2147483647 w 1507"/>
              <a:gd name="T69" fmla="*/ 1149191507 h 1423"/>
              <a:gd name="T70" fmla="*/ 2147483647 w 1507"/>
              <a:gd name="T71" fmla="*/ 1035785283 h 1423"/>
              <a:gd name="T72" fmla="*/ 2147483647 w 1507"/>
              <a:gd name="T73" fmla="*/ 814011362 h 1423"/>
              <a:gd name="T74" fmla="*/ 2147483647 w 1507"/>
              <a:gd name="T75" fmla="*/ 753527619 h 1423"/>
              <a:gd name="T76" fmla="*/ 2147483647 w 1507"/>
              <a:gd name="T77" fmla="*/ 693043877 h 1423"/>
              <a:gd name="T78" fmla="*/ 2147483647 w 1507"/>
              <a:gd name="T79" fmla="*/ 609877937 h 1423"/>
              <a:gd name="T80" fmla="*/ 2147483647 w 1507"/>
              <a:gd name="T81" fmla="*/ 544353882 h 1423"/>
              <a:gd name="T82" fmla="*/ 2147483647 w 1507"/>
              <a:gd name="T83" fmla="*/ 498991075 h 1423"/>
              <a:gd name="T84" fmla="*/ 2147483647 w 1507"/>
              <a:gd name="T85" fmla="*/ 478829828 h 1423"/>
              <a:gd name="T86" fmla="*/ 2147483647 w 1507"/>
              <a:gd name="T87" fmla="*/ 234375396 h 1423"/>
              <a:gd name="T88" fmla="*/ 2147483647 w 1507"/>
              <a:gd name="T89" fmla="*/ 85685327 h 1423"/>
              <a:gd name="T90" fmla="*/ 1963200672 w 1507"/>
              <a:gd name="T91" fmla="*/ 289818826 h 1423"/>
              <a:gd name="T92" fmla="*/ 1764109228 w 1507"/>
              <a:gd name="T93" fmla="*/ 297378500 h 1423"/>
              <a:gd name="T94" fmla="*/ 1552415819 w 1507"/>
              <a:gd name="T95" fmla="*/ 322580060 h 1423"/>
              <a:gd name="T96" fmla="*/ 1388604957 w 1507"/>
              <a:gd name="T97" fmla="*/ 297378500 h 1423"/>
              <a:gd name="T98" fmla="*/ 1313000310 w 1507"/>
              <a:gd name="T99" fmla="*/ 37803145 h 1423"/>
              <a:gd name="T100" fmla="*/ 1174392583 w 1507"/>
              <a:gd name="T101" fmla="*/ 42843457 h 1423"/>
              <a:gd name="T102" fmla="*/ 892135234 w 1507"/>
              <a:gd name="T103" fmla="*/ 55443456 h 1423"/>
              <a:gd name="T104" fmla="*/ 859372426 w 1507"/>
              <a:gd name="T105" fmla="*/ 126007847 h 1423"/>
              <a:gd name="T106" fmla="*/ 887094924 w 1507"/>
              <a:gd name="T107" fmla="*/ 299899450 h 1423"/>
              <a:gd name="T108" fmla="*/ 801409459 w 1507"/>
              <a:gd name="T109" fmla="*/ 378023491 h 1423"/>
              <a:gd name="T110" fmla="*/ 567034259 w 1507"/>
              <a:gd name="T111" fmla="*/ 282257565 h 1423"/>
              <a:gd name="T112" fmla="*/ 498990870 w 1507"/>
              <a:gd name="T113" fmla="*/ 254536643 h 1423"/>
              <a:gd name="T114" fmla="*/ 448587772 w 1507"/>
              <a:gd name="T115" fmla="*/ 413305674 h 1423"/>
              <a:gd name="T116" fmla="*/ 360381457 w 1507"/>
              <a:gd name="T117" fmla="*/ 539313570 h 1423"/>
              <a:gd name="T118" fmla="*/ 0 w 1507"/>
              <a:gd name="T119" fmla="*/ 0 h 1423"/>
              <a:gd name="T120" fmla="*/ 1507 w 1507"/>
              <a:gd name="T121" fmla="*/ 1423 h 1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T118" t="T119" r="T120" b="T121"/>
            <a:pathLst>
              <a:path w="1507" h="1423">
                <a:moveTo>
                  <a:pt x="143" y="214"/>
                </a:moveTo>
                <a:lnTo>
                  <a:pt x="139" y="322"/>
                </a:lnTo>
                <a:lnTo>
                  <a:pt x="135" y="333"/>
                </a:lnTo>
                <a:lnTo>
                  <a:pt x="129" y="342"/>
                </a:lnTo>
                <a:lnTo>
                  <a:pt x="75" y="359"/>
                </a:lnTo>
                <a:lnTo>
                  <a:pt x="37" y="377"/>
                </a:lnTo>
                <a:lnTo>
                  <a:pt x="18" y="412"/>
                </a:lnTo>
                <a:lnTo>
                  <a:pt x="20" y="434"/>
                </a:lnTo>
                <a:lnTo>
                  <a:pt x="0" y="458"/>
                </a:lnTo>
                <a:lnTo>
                  <a:pt x="0" y="486"/>
                </a:lnTo>
                <a:lnTo>
                  <a:pt x="18" y="501"/>
                </a:lnTo>
                <a:lnTo>
                  <a:pt x="26" y="524"/>
                </a:lnTo>
                <a:lnTo>
                  <a:pt x="26" y="546"/>
                </a:lnTo>
                <a:lnTo>
                  <a:pt x="53" y="536"/>
                </a:lnTo>
                <a:lnTo>
                  <a:pt x="69" y="555"/>
                </a:lnTo>
                <a:lnTo>
                  <a:pt x="95" y="555"/>
                </a:lnTo>
                <a:lnTo>
                  <a:pt x="118" y="537"/>
                </a:lnTo>
                <a:lnTo>
                  <a:pt x="137" y="603"/>
                </a:lnTo>
                <a:lnTo>
                  <a:pt x="165" y="609"/>
                </a:lnTo>
                <a:lnTo>
                  <a:pt x="223" y="592"/>
                </a:lnTo>
                <a:lnTo>
                  <a:pt x="271" y="568"/>
                </a:lnTo>
                <a:lnTo>
                  <a:pt x="309" y="537"/>
                </a:lnTo>
                <a:lnTo>
                  <a:pt x="340" y="572"/>
                </a:lnTo>
                <a:lnTo>
                  <a:pt x="346" y="603"/>
                </a:lnTo>
                <a:lnTo>
                  <a:pt x="346" y="626"/>
                </a:lnTo>
                <a:lnTo>
                  <a:pt x="391" y="648"/>
                </a:lnTo>
                <a:lnTo>
                  <a:pt x="423" y="647"/>
                </a:lnTo>
                <a:lnTo>
                  <a:pt x="463" y="673"/>
                </a:lnTo>
                <a:lnTo>
                  <a:pt x="509" y="688"/>
                </a:lnTo>
                <a:lnTo>
                  <a:pt x="538" y="717"/>
                </a:lnTo>
                <a:lnTo>
                  <a:pt x="533" y="788"/>
                </a:lnTo>
                <a:lnTo>
                  <a:pt x="607" y="788"/>
                </a:lnTo>
                <a:lnTo>
                  <a:pt x="613" y="825"/>
                </a:lnTo>
                <a:lnTo>
                  <a:pt x="626" y="846"/>
                </a:lnTo>
                <a:lnTo>
                  <a:pt x="626" y="886"/>
                </a:lnTo>
                <a:lnTo>
                  <a:pt x="611" y="920"/>
                </a:lnTo>
                <a:lnTo>
                  <a:pt x="628" y="952"/>
                </a:lnTo>
                <a:lnTo>
                  <a:pt x="628" y="985"/>
                </a:lnTo>
                <a:lnTo>
                  <a:pt x="624" y="1021"/>
                </a:lnTo>
                <a:lnTo>
                  <a:pt x="654" y="1021"/>
                </a:lnTo>
                <a:lnTo>
                  <a:pt x="693" y="1022"/>
                </a:lnTo>
                <a:lnTo>
                  <a:pt x="704" y="1027"/>
                </a:lnTo>
                <a:lnTo>
                  <a:pt x="722" y="1042"/>
                </a:lnTo>
                <a:lnTo>
                  <a:pt x="733" y="1082"/>
                </a:lnTo>
                <a:lnTo>
                  <a:pt x="747" y="1076"/>
                </a:lnTo>
                <a:lnTo>
                  <a:pt x="758" y="1147"/>
                </a:lnTo>
                <a:lnTo>
                  <a:pt x="762" y="1155"/>
                </a:lnTo>
                <a:lnTo>
                  <a:pt x="766" y="1156"/>
                </a:lnTo>
                <a:lnTo>
                  <a:pt x="779" y="1181"/>
                </a:lnTo>
                <a:lnTo>
                  <a:pt x="768" y="1209"/>
                </a:lnTo>
                <a:lnTo>
                  <a:pt x="727" y="1230"/>
                </a:lnTo>
                <a:lnTo>
                  <a:pt x="683" y="1267"/>
                </a:lnTo>
                <a:lnTo>
                  <a:pt x="662" y="1285"/>
                </a:lnTo>
                <a:lnTo>
                  <a:pt x="662" y="1325"/>
                </a:lnTo>
                <a:lnTo>
                  <a:pt x="681" y="1339"/>
                </a:lnTo>
                <a:lnTo>
                  <a:pt x="684" y="1364"/>
                </a:lnTo>
                <a:lnTo>
                  <a:pt x="716" y="1361"/>
                </a:lnTo>
                <a:lnTo>
                  <a:pt x="758" y="1385"/>
                </a:lnTo>
                <a:lnTo>
                  <a:pt x="793" y="1422"/>
                </a:lnTo>
                <a:lnTo>
                  <a:pt x="815" y="1410"/>
                </a:lnTo>
                <a:lnTo>
                  <a:pt x="841" y="1387"/>
                </a:lnTo>
                <a:lnTo>
                  <a:pt x="848" y="1350"/>
                </a:lnTo>
                <a:lnTo>
                  <a:pt x="863" y="1338"/>
                </a:lnTo>
                <a:lnTo>
                  <a:pt x="873" y="1333"/>
                </a:lnTo>
                <a:lnTo>
                  <a:pt x="884" y="1316"/>
                </a:lnTo>
                <a:lnTo>
                  <a:pt x="902" y="1302"/>
                </a:lnTo>
                <a:lnTo>
                  <a:pt x="940" y="1258"/>
                </a:lnTo>
                <a:lnTo>
                  <a:pt x="940" y="1184"/>
                </a:lnTo>
                <a:lnTo>
                  <a:pt x="950" y="1165"/>
                </a:lnTo>
                <a:lnTo>
                  <a:pt x="967" y="1148"/>
                </a:lnTo>
                <a:lnTo>
                  <a:pt x="995" y="1148"/>
                </a:lnTo>
                <a:lnTo>
                  <a:pt x="1006" y="1130"/>
                </a:lnTo>
                <a:lnTo>
                  <a:pt x="1031" y="1130"/>
                </a:lnTo>
                <a:lnTo>
                  <a:pt x="1063" y="1108"/>
                </a:lnTo>
                <a:lnTo>
                  <a:pt x="1067" y="1104"/>
                </a:lnTo>
                <a:lnTo>
                  <a:pt x="1108" y="1091"/>
                </a:lnTo>
                <a:lnTo>
                  <a:pt x="1132" y="1085"/>
                </a:lnTo>
                <a:lnTo>
                  <a:pt x="1160" y="1104"/>
                </a:lnTo>
                <a:lnTo>
                  <a:pt x="1191" y="1082"/>
                </a:lnTo>
                <a:lnTo>
                  <a:pt x="1196" y="1064"/>
                </a:lnTo>
                <a:lnTo>
                  <a:pt x="1242" y="1022"/>
                </a:lnTo>
                <a:lnTo>
                  <a:pt x="1253" y="1000"/>
                </a:lnTo>
                <a:lnTo>
                  <a:pt x="1270" y="986"/>
                </a:lnTo>
                <a:lnTo>
                  <a:pt x="1292" y="974"/>
                </a:lnTo>
                <a:lnTo>
                  <a:pt x="1291" y="950"/>
                </a:lnTo>
                <a:lnTo>
                  <a:pt x="1296" y="913"/>
                </a:lnTo>
                <a:lnTo>
                  <a:pt x="1308" y="904"/>
                </a:lnTo>
                <a:lnTo>
                  <a:pt x="1308" y="884"/>
                </a:lnTo>
                <a:lnTo>
                  <a:pt x="1318" y="855"/>
                </a:lnTo>
                <a:lnTo>
                  <a:pt x="1327" y="813"/>
                </a:lnTo>
                <a:lnTo>
                  <a:pt x="1330" y="787"/>
                </a:lnTo>
                <a:lnTo>
                  <a:pt x="1333" y="756"/>
                </a:lnTo>
                <a:lnTo>
                  <a:pt x="1337" y="729"/>
                </a:lnTo>
                <a:lnTo>
                  <a:pt x="1346" y="717"/>
                </a:lnTo>
                <a:lnTo>
                  <a:pt x="1354" y="717"/>
                </a:lnTo>
                <a:lnTo>
                  <a:pt x="1362" y="727"/>
                </a:lnTo>
                <a:lnTo>
                  <a:pt x="1389" y="673"/>
                </a:lnTo>
                <a:lnTo>
                  <a:pt x="1420" y="648"/>
                </a:lnTo>
                <a:lnTo>
                  <a:pt x="1448" y="625"/>
                </a:lnTo>
                <a:lnTo>
                  <a:pt x="1459" y="606"/>
                </a:lnTo>
                <a:lnTo>
                  <a:pt x="1478" y="584"/>
                </a:lnTo>
                <a:lnTo>
                  <a:pt x="1506" y="557"/>
                </a:lnTo>
                <a:lnTo>
                  <a:pt x="1506" y="498"/>
                </a:lnTo>
                <a:lnTo>
                  <a:pt x="1500" y="480"/>
                </a:lnTo>
                <a:lnTo>
                  <a:pt x="1498" y="456"/>
                </a:lnTo>
                <a:lnTo>
                  <a:pt x="1498" y="448"/>
                </a:lnTo>
                <a:lnTo>
                  <a:pt x="1480" y="434"/>
                </a:lnTo>
                <a:lnTo>
                  <a:pt x="1425" y="411"/>
                </a:lnTo>
                <a:lnTo>
                  <a:pt x="1407" y="403"/>
                </a:lnTo>
                <a:lnTo>
                  <a:pt x="1386" y="385"/>
                </a:lnTo>
                <a:lnTo>
                  <a:pt x="1339" y="323"/>
                </a:lnTo>
                <a:lnTo>
                  <a:pt x="1296" y="323"/>
                </a:lnTo>
                <a:lnTo>
                  <a:pt x="1180" y="289"/>
                </a:lnTo>
                <a:lnTo>
                  <a:pt x="1169" y="299"/>
                </a:lnTo>
                <a:lnTo>
                  <a:pt x="1150" y="307"/>
                </a:lnTo>
                <a:lnTo>
                  <a:pt x="1132" y="300"/>
                </a:lnTo>
                <a:lnTo>
                  <a:pt x="1133" y="275"/>
                </a:lnTo>
                <a:lnTo>
                  <a:pt x="1144" y="259"/>
                </a:lnTo>
                <a:lnTo>
                  <a:pt x="1121" y="258"/>
                </a:lnTo>
                <a:lnTo>
                  <a:pt x="1114" y="242"/>
                </a:lnTo>
                <a:lnTo>
                  <a:pt x="1083" y="230"/>
                </a:lnTo>
                <a:lnTo>
                  <a:pt x="1056" y="221"/>
                </a:lnTo>
                <a:lnTo>
                  <a:pt x="1032" y="216"/>
                </a:lnTo>
                <a:lnTo>
                  <a:pt x="1008" y="235"/>
                </a:lnTo>
                <a:lnTo>
                  <a:pt x="996" y="226"/>
                </a:lnTo>
                <a:lnTo>
                  <a:pt x="1006" y="198"/>
                </a:lnTo>
                <a:lnTo>
                  <a:pt x="933" y="189"/>
                </a:lnTo>
                <a:lnTo>
                  <a:pt x="922" y="198"/>
                </a:lnTo>
                <a:lnTo>
                  <a:pt x="903" y="190"/>
                </a:lnTo>
                <a:lnTo>
                  <a:pt x="857" y="208"/>
                </a:lnTo>
                <a:lnTo>
                  <a:pt x="941" y="128"/>
                </a:lnTo>
                <a:lnTo>
                  <a:pt x="903" y="93"/>
                </a:lnTo>
                <a:lnTo>
                  <a:pt x="903" y="87"/>
                </a:lnTo>
                <a:lnTo>
                  <a:pt x="896" y="54"/>
                </a:lnTo>
                <a:lnTo>
                  <a:pt x="869" y="34"/>
                </a:lnTo>
                <a:lnTo>
                  <a:pt x="841" y="54"/>
                </a:lnTo>
                <a:lnTo>
                  <a:pt x="804" y="108"/>
                </a:lnTo>
                <a:lnTo>
                  <a:pt x="779" y="115"/>
                </a:lnTo>
                <a:lnTo>
                  <a:pt x="754" y="101"/>
                </a:lnTo>
                <a:lnTo>
                  <a:pt x="720" y="101"/>
                </a:lnTo>
                <a:lnTo>
                  <a:pt x="700" y="118"/>
                </a:lnTo>
                <a:lnTo>
                  <a:pt x="668" y="118"/>
                </a:lnTo>
                <a:lnTo>
                  <a:pt x="654" y="127"/>
                </a:lnTo>
                <a:lnTo>
                  <a:pt x="616" y="128"/>
                </a:lnTo>
                <a:lnTo>
                  <a:pt x="578" y="134"/>
                </a:lnTo>
                <a:lnTo>
                  <a:pt x="566" y="148"/>
                </a:lnTo>
                <a:lnTo>
                  <a:pt x="551" y="118"/>
                </a:lnTo>
                <a:lnTo>
                  <a:pt x="551" y="43"/>
                </a:lnTo>
                <a:lnTo>
                  <a:pt x="539" y="32"/>
                </a:lnTo>
                <a:lnTo>
                  <a:pt x="521" y="15"/>
                </a:lnTo>
                <a:lnTo>
                  <a:pt x="502" y="0"/>
                </a:lnTo>
                <a:lnTo>
                  <a:pt x="489" y="17"/>
                </a:lnTo>
                <a:lnTo>
                  <a:pt x="466" y="17"/>
                </a:lnTo>
                <a:lnTo>
                  <a:pt x="439" y="28"/>
                </a:lnTo>
                <a:lnTo>
                  <a:pt x="369" y="27"/>
                </a:lnTo>
                <a:lnTo>
                  <a:pt x="354" y="22"/>
                </a:lnTo>
                <a:lnTo>
                  <a:pt x="327" y="10"/>
                </a:lnTo>
                <a:lnTo>
                  <a:pt x="333" y="29"/>
                </a:lnTo>
                <a:lnTo>
                  <a:pt x="341" y="50"/>
                </a:lnTo>
                <a:lnTo>
                  <a:pt x="359" y="79"/>
                </a:lnTo>
                <a:lnTo>
                  <a:pt x="374" y="98"/>
                </a:lnTo>
                <a:lnTo>
                  <a:pt x="352" y="119"/>
                </a:lnTo>
                <a:lnTo>
                  <a:pt x="335" y="130"/>
                </a:lnTo>
                <a:lnTo>
                  <a:pt x="332" y="140"/>
                </a:lnTo>
                <a:lnTo>
                  <a:pt x="318" y="150"/>
                </a:lnTo>
                <a:lnTo>
                  <a:pt x="304" y="152"/>
                </a:lnTo>
                <a:lnTo>
                  <a:pt x="259" y="138"/>
                </a:lnTo>
                <a:lnTo>
                  <a:pt x="225" y="112"/>
                </a:lnTo>
                <a:lnTo>
                  <a:pt x="217" y="97"/>
                </a:lnTo>
                <a:lnTo>
                  <a:pt x="206" y="111"/>
                </a:lnTo>
                <a:lnTo>
                  <a:pt x="198" y="101"/>
                </a:lnTo>
                <a:lnTo>
                  <a:pt x="141" y="130"/>
                </a:lnTo>
                <a:lnTo>
                  <a:pt x="146" y="143"/>
                </a:lnTo>
                <a:lnTo>
                  <a:pt x="178" y="164"/>
                </a:lnTo>
                <a:lnTo>
                  <a:pt x="134" y="165"/>
                </a:lnTo>
                <a:lnTo>
                  <a:pt x="124" y="205"/>
                </a:lnTo>
                <a:lnTo>
                  <a:pt x="143" y="214"/>
                </a:lnTo>
              </a:path>
            </a:pathLst>
          </a:custGeom>
          <a:solidFill>
            <a:srgbClr val="008000"/>
          </a:solidFill>
          <a:ln w="126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11266" name="Group 2"/>
          <p:cNvGrpSpPr>
            <a:grpSpLocks/>
          </p:cNvGrpSpPr>
          <p:nvPr/>
        </p:nvGrpSpPr>
        <p:grpSpPr bwMode="auto">
          <a:xfrm>
            <a:off x="4487863" y="2141538"/>
            <a:ext cx="3235325" cy="3238500"/>
            <a:chOff x="2827" y="1349"/>
            <a:chExt cx="2038" cy="2040"/>
          </a:xfrm>
        </p:grpSpPr>
        <p:sp>
          <p:nvSpPr>
            <p:cNvPr id="11267" name="AutoShape 3"/>
            <p:cNvSpPr>
              <a:spLocks noChangeArrowheads="1"/>
            </p:cNvSpPr>
            <p:nvPr/>
          </p:nvSpPr>
          <p:spPr bwMode="auto">
            <a:xfrm>
              <a:off x="3368" y="1778"/>
              <a:ext cx="456" cy="490"/>
            </a:xfrm>
            <a:custGeom>
              <a:avLst/>
              <a:gdLst>
                <a:gd name="T0" fmla="*/ 395 w 456"/>
                <a:gd name="T1" fmla="*/ 22 h 490"/>
                <a:gd name="T2" fmla="*/ 114 w 456"/>
                <a:gd name="T3" fmla="*/ 112 h 490"/>
                <a:gd name="T4" fmla="*/ 62 w 456"/>
                <a:gd name="T5" fmla="*/ 198 h 490"/>
                <a:gd name="T6" fmla="*/ 13 w 456"/>
                <a:gd name="T7" fmla="*/ 227 h 490"/>
                <a:gd name="T8" fmla="*/ 23 w 456"/>
                <a:gd name="T9" fmla="*/ 300 h 490"/>
                <a:gd name="T10" fmla="*/ 0 w 456"/>
                <a:gd name="T11" fmla="*/ 343 h 490"/>
                <a:gd name="T12" fmla="*/ 15 w 456"/>
                <a:gd name="T13" fmla="*/ 378 h 490"/>
                <a:gd name="T14" fmla="*/ 36 w 456"/>
                <a:gd name="T15" fmla="*/ 489 h 490"/>
                <a:gd name="T16" fmla="*/ 81 w 456"/>
                <a:gd name="T17" fmla="*/ 489 h 490"/>
                <a:gd name="T18" fmla="*/ 75 w 456"/>
                <a:gd name="T19" fmla="*/ 293 h 490"/>
                <a:gd name="T20" fmla="*/ 110 w 456"/>
                <a:gd name="T21" fmla="*/ 269 h 490"/>
                <a:gd name="T22" fmla="*/ 354 w 456"/>
                <a:gd name="T23" fmla="*/ 271 h 490"/>
                <a:gd name="T24" fmla="*/ 415 w 456"/>
                <a:gd name="T25" fmla="*/ 154 h 490"/>
                <a:gd name="T26" fmla="*/ 455 w 456"/>
                <a:gd name="T27" fmla="*/ 0 h 490"/>
                <a:gd name="T28" fmla="*/ 395 w 456"/>
                <a:gd name="T29" fmla="*/ 22 h 490"/>
                <a:gd name="T30" fmla="*/ 0 w 456"/>
                <a:gd name="T31" fmla="*/ 0 h 490"/>
                <a:gd name="T32" fmla="*/ 456 w 456"/>
                <a:gd name="T33" fmla="*/ 490 h 4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T30" t="T31" r="T32" b="T33"/>
              <a:pathLst>
                <a:path w="456" h="490">
                  <a:moveTo>
                    <a:pt x="395" y="22"/>
                  </a:moveTo>
                  <a:lnTo>
                    <a:pt x="114" y="112"/>
                  </a:lnTo>
                  <a:lnTo>
                    <a:pt x="62" y="198"/>
                  </a:lnTo>
                  <a:lnTo>
                    <a:pt x="13" y="227"/>
                  </a:lnTo>
                  <a:lnTo>
                    <a:pt x="23" y="300"/>
                  </a:lnTo>
                  <a:lnTo>
                    <a:pt x="0" y="343"/>
                  </a:lnTo>
                  <a:lnTo>
                    <a:pt x="15" y="378"/>
                  </a:lnTo>
                  <a:lnTo>
                    <a:pt x="36" y="489"/>
                  </a:lnTo>
                  <a:lnTo>
                    <a:pt x="81" y="489"/>
                  </a:lnTo>
                  <a:lnTo>
                    <a:pt x="75" y="293"/>
                  </a:lnTo>
                  <a:lnTo>
                    <a:pt x="110" y="269"/>
                  </a:lnTo>
                  <a:lnTo>
                    <a:pt x="354" y="271"/>
                  </a:lnTo>
                  <a:lnTo>
                    <a:pt x="415" y="154"/>
                  </a:lnTo>
                  <a:lnTo>
                    <a:pt x="455" y="0"/>
                  </a:lnTo>
                  <a:lnTo>
                    <a:pt x="395" y="22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68" name="AutoShape 4"/>
            <p:cNvSpPr>
              <a:spLocks noChangeArrowheads="1"/>
            </p:cNvSpPr>
            <p:nvPr/>
          </p:nvSpPr>
          <p:spPr bwMode="auto">
            <a:xfrm>
              <a:off x="2965" y="1721"/>
              <a:ext cx="519" cy="428"/>
            </a:xfrm>
            <a:custGeom>
              <a:avLst/>
              <a:gdLst>
                <a:gd name="T0" fmla="*/ 216 w 519"/>
                <a:gd name="T1" fmla="*/ 0 h 428"/>
                <a:gd name="T2" fmla="*/ 155 w 519"/>
                <a:gd name="T3" fmla="*/ 48 h 428"/>
                <a:gd name="T4" fmla="*/ 181 w 519"/>
                <a:gd name="T5" fmla="*/ 264 h 428"/>
                <a:gd name="T6" fmla="*/ 0 w 519"/>
                <a:gd name="T7" fmla="*/ 266 h 428"/>
                <a:gd name="T8" fmla="*/ 6 w 519"/>
                <a:gd name="T9" fmla="*/ 346 h 428"/>
                <a:gd name="T10" fmla="*/ 134 w 519"/>
                <a:gd name="T11" fmla="*/ 352 h 428"/>
                <a:gd name="T12" fmla="*/ 144 w 519"/>
                <a:gd name="T13" fmla="*/ 427 h 428"/>
                <a:gd name="T14" fmla="*/ 205 w 519"/>
                <a:gd name="T15" fmla="*/ 427 h 428"/>
                <a:gd name="T16" fmla="*/ 235 w 519"/>
                <a:gd name="T17" fmla="*/ 349 h 428"/>
                <a:gd name="T18" fmla="*/ 284 w 519"/>
                <a:gd name="T19" fmla="*/ 354 h 428"/>
                <a:gd name="T20" fmla="*/ 467 w 519"/>
                <a:gd name="T21" fmla="*/ 259 h 428"/>
                <a:gd name="T22" fmla="*/ 518 w 519"/>
                <a:gd name="T23" fmla="*/ 171 h 428"/>
                <a:gd name="T24" fmla="*/ 216 w 519"/>
                <a:gd name="T25" fmla="*/ 0 h 428"/>
                <a:gd name="T26" fmla="*/ 0 w 519"/>
                <a:gd name="T27" fmla="*/ 0 h 428"/>
                <a:gd name="T28" fmla="*/ 519 w 519"/>
                <a:gd name="T29" fmla="*/ 428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T26" t="T27" r="T28" b="T29"/>
              <a:pathLst>
                <a:path w="519" h="428">
                  <a:moveTo>
                    <a:pt x="216" y="0"/>
                  </a:moveTo>
                  <a:lnTo>
                    <a:pt x="155" y="48"/>
                  </a:lnTo>
                  <a:lnTo>
                    <a:pt x="181" y="264"/>
                  </a:lnTo>
                  <a:lnTo>
                    <a:pt x="0" y="266"/>
                  </a:lnTo>
                  <a:lnTo>
                    <a:pt x="6" y="346"/>
                  </a:lnTo>
                  <a:lnTo>
                    <a:pt x="134" y="352"/>
                  </a:lnTo>
                  <a:lnTo>
                    <a:pt x="144" y="427"/>
                  </a:lnTo>
                  <a:lnTo>
                    <a:pt x="205" y="427"/>
                  </a:lnTo>
                  <a:lnTo>
                    <a:pt x="235" y="349"/>
                  </a:lnTo>
                  <a:lnTo>
                    <a:pt x="284" y="354"/>
                  </a:lnTo>
                  <a:lnTo>
                    <a:pt x="467" y="259"/>
                  </a:lnTo>
                  <a:lnTo>
                    <a:pt x="518" y="171"/>
                  </a:lnTo>
                  <a:lnTo>
                    <a:pt x="216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69" name="AutoShape 5"/>
            <p:cNvSpPr>
              <a:spLocks noChangeArrowheads="1"/>
            </p:cNvSpPr>
            <p:nvPr/>
          </p:nvSpPr>
          <p:spPr bwMode="auto">
            <a:xfrm>
              <a:off x="3076" y="1350"/>
              <a:ext cx="236" cy="278"/>
            </a:xfrm>
            <a:custGeom>
              <a:avLst/>
              <a:gdLst>
                <a:gd name="T0" fmla="*/ 235 w 236"/>
                <a:gd name="T1" fmla="*/ 0 h 278"/>
                <a:gd name="T2" fmla="*/ 198 w 236"/>
                <a:gd name="T3" fmla="*/ 59 h 278"/>
                <a:gd name="T4" fmla="*/ 38 w 236"/>
                <a:gd name="T5" fmla="*/ 159 h 278"/>
                <a:gd name="T6" fmla="*/ 0 w 236"/>
                <a:gd name="T7" fmla="*/ 261 h 278"/>
                <a:gd name="T8" fmla="*/ 59 w 236"/>
                <a:gd name="T9" fmla="*/ 277 h 278"/>
                <a:gd name="T10" fmla="*/ 66 w 236"/>
                <a:gd name="T11" fmla="*/ 248 h 278"/>
                <a:gd name="T12" fmla="*/ 215 w 236"/>
                <a:gd name="T13" fmla="*/ 145 h 278"/>
                <a:gd name="T14" fmla="*/ 235 w 236"/>
                <a:gd name="T15" fmla="*/ 0 h 278"/>
                <a:gd name="T16" fmla="*/ 0 w 236"/>
                <a:gd name="T17" fmla="*/ 0 h 278"/>
                <a:gd name="T18" fmla="*/ 236 w 236"/>
                <a:gd name="T19" fmla="*/ 278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36" h="278">
                  <a:moveTo>
                    <a:pt x="235" y="0"/>
                  </a:moveTo>
                  <a:lnTo>
                    <a:pt x="198" y="59"/>
                  </a:lnTo>
                  <a:lnTo>
                    <a:pt x="38" y="159"/>
                  </a:lnTo>
                  <a:lnTo>
                    <a:pt x="0" y="261"/>
                  </a:lnTo>
                  <a:lnTo>
                    <a:pt x="59" y="277"/>
                  </a:lnTo>
                  <a:lnTo>
                    <a:pt x="66" y="248"/>
                  </a:lnTo>
                  <a:lnTo>
                    <a:pt x="215" y="145"/>
                  </a:lnTo>
                  <a:lnTo>
                    <a:pt x="235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70" name="AutoShape 6"/>
            <p:cNvSpPr>
              <a:spLocks noChangeArrowheads="1"/>
            </p:cNvSpPr>
            <p:nvPr/>
          </p:nvSpPr>
          <p:spPr bwMode="auto">
            <a:xfrm>
              <a:off x="2875" y="1611"/>
              <a:ext cx="263" cy="227"/>
            </a:xfrm>
            <a:custGeom>
              <a:avLst/>
              <a:gdLst>
                <a:gd name="T0" fmla="*/ 201 w 263"/>
                <a:gd name="T1" fmla="*/ 0 h 227"/>
                <a:gd name="T2" fmla="*/ 262 w 263"/>
                <a:gd name="T3" fmla="*/ 15 h 227"/>
                <a:gd name="T4" fmla="*/ 223 w 263"/>
                <a:gd name="T5" fmla="*/ 57 h 227"/>
                <a:gd name="T6" fmla="*/ 195 w 263"/>
                <a:gd name="T7" fmla="*/ 95 h 227"/>
                <a:gd name="T8" fmla="*/ 139 w 263"/>
                <a:gd name="T9" fmla="*/ 95 h 227"/>
                <a:gd name="T10" fmla="*/ 81 w 263"/>
                <a:gd name="T11" fmla="*/ 226 h 227"/>
                <a:gd name="T12" fmla="*/ 0 w 263"/>
                <a:gd name="T13" fmla="*/ 207 h 227"/>
                <a:gd name="T14" fmla="*/ 77 w 263"/>
                <a:gd name="T15" fmla="*/ 66 h 227"/>
                <a:gd name="T16" fmla="*/ 201 w 263"/>
                <a:gd name="T17" fmla="*/ 0 h 227"/>
                <a:gd name="T18" fmla="*/ 0 w 263"/>
                <a:gd name="T19" fmla="*/ 0 h 227"/>
                <a:gd name="T20" fmla="*/ 263 w 263"/>
                <a:gd name="T21" fmla="*/ 227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T18" t="T19" r="T20" b="T21"/>
              <a:pathLst>
                <a:path w="263" h="227">
                  <a:moveTo>
                    <a:pt x="201" y="0"/>
                  </a:moveTo>
                  <a:lnTo>
                    <a:pt x="262" y="15"/>
                  </a:lnTo>
                  <a:lnTo>
                    <a:pt x="223" y="57"/>
                  </a:lnTo>
                  <a:lnTo>
                    <a:pt x="195" y="95"/>
                  </a:lnTo>
                  <a:lnTo>
                    <a:pt x="139" y="95"/>
                  </a:lnTo>
                  <a:lnTo>
                    <a:pt x="81" y="226"/>
                  </a:lnTo>
                  <a:lnTo>
                    <a:pt x="0" y="207"/>
                  </a:lnTo>
                  <a:lnTo>
                    <a:pt x="77" y="66"/>
                  </a:lnTo>
                  <a:lnTo>
                    <a:pt x="201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71" name="AutoShape 7"/>
            <p:cNvSpPr>
              <a:spLocks noChangeArrowheads="1"/>
            </p:cNvSpPr>
            <p:nvPr/>
          </p:nvSpPr>
          <p:spPr bwMode="auto">
            <a:xfrm>
              <a:off x="3563" y="1397"/>
              <a:ext cx="124" cy="190"/>
            </a:xfrm>
            <a:custGeom>
              <a:avLst/>
              <a:gdLst>
                <a:gd name="T0" fmla="*/ 3 w 124"/>
                <a:gd name="T1" fmla="*/ 16 h 190"/>
                <a:gd name="T2" fmla="*/ 110 w 124"/>
                <a:gd name="T3" fmla="*/ 0 h 190"/>
                <a:gd name="T4" fmla="*/ 123 w 124"/>
                <a:gd name="T5" fmla="*/ 117 h 190"/>
                <a:gd name="T6" fmla="*/ 82 w 124"/>
                <a:gd name="T7" fmla="*/ 189 h 190"/>
                <a:gd name="T8" fmla="*/ 20 w 124"/>
                <a:gd name="T9" fmla="*/ 119 h 190"/>
                <a:gd name="T10" fmla="*/ 0 w 124"/>
                <a:gd name="T11" fmla="*/ 100 h 190"/>
                <a:gd name="T12" fmla="*/ 18 w 124"/>
                <a:gd name="T13" fmla="*/ 68 h 190"/>
                <a:gd name="T14" fmla="*/ 3 w 124"/>
                <a:gd name="T15" fmla="*/ 16 h 190"/>
                <a:gd name="T16" fmla="*/ 0 w 124"/>
                <a:gd name="T17" fmla="*/ 0 h 190"/>
                <a:gd name="T18" fmla="*/ 124 w 124"/>
                <a:gd name="T19" fmla="*/ 19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124" h="190">
                  <a:moveTo>
                    <a:pt x="3" y="16"/>
                  </a:moveTo>
                  <a:lnTo>
                    <a:pt x="110" y="0"/>
                  </a:lnTo>
                  <a:lnTo>
                    <a:pt x="123" y="117"/>
                  </a:lnTo>
                  <a:lnTo>
                    <a:pt x="82" y="189"/>
                  </a:lnTo>
                  <a:lnTo>
                    <a:pt x="20" y="119"/>
                  </a:lnTo>
                  <a:lnTo>
                    <a:pt x="0" y="100"/>
                  </a:lnTo>
                  <a:lnTo>
                    <a:pt x="18" y="68"/>
                  </a:lnTo>
                  <a:lnTo>
                    <a:pt x="3" y="16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72" name="AutoShape 8"/>
            <p:cNvSpPr>
              <a:spLocks noChangeArrowheads="1"/>
            </p:cNvSpPr>
            <p:nvPr/>
          </p:nvSpPr>
          <p:spPr bwMode="auto">
            <a:xfrm>
              <a:off x="2838" y="1669"/>
              <a:ext cx="346" cy="324"/>
            </a:xfrm>
            <a:custGeom>
              <a:avLst/>
              <a:gdLst>
                <a:gd name="T0" fmla="*/ 260 w 346"/>
                <a:gd name="T1" fmla="*/ 0 h 324"/>
                <a:gd name="T2" fmla="*/ 345 w 346"/>
                <a:gd name="T3" fmla="*/ 53 h 324"/>
                <a:gd name="T4" fmla="*/ 285 w 346"/>
                <a:gd name="T5" fmla="*/ 99 h 324"/>
                <a:gd name="T6" fmla="*/ 311 w 346"/>
                <a:gd name="T7" fmla="*/ 319 h 324"/>
                <a:gd name="T8" fmla="*/ 129 w 346"/>
                <a:gd name="T9" fmla="*/ 319 h 324"/>
                <a:gd name="T10" fmla="*/ 81 w 346"/>
                <a:gd name="T11" fmla="*/ 298 h 324"/>
                <a:gd name="T12" fmla="*/ 0 w 346"/>
                <a:gd name="T13" fmla="*/ 323 h 324"/>
                <a:gd name="T14" fmla="*/ 35 w 346"/>
                <a:gd name="T15" fmla="*/ 234 h 324"/>
                <a:gd name="T16" fmla="*/ 37 w 346"/>
                <a:gd name="T17" fmla="*/ 149 h 324"/>
                <a:gd name="T18" fmla="*/ 118 w 346"/>
                <a:gd name="T19" fmla="*/ 167 h 324"/>
                <a:gd name="T20" fmla="*/ 176 w 346"/>
                <a:gd name="T21" fmla="*/ 36 h 324"/>
                <a:gd name="T22" fmla="*/ 232 w 346"/>
                <a:gd name="T23" fmla="*/ 36 h 324"/>
                <a:gd name="T24" fmla="*/ 260 w 346"/>
                <a:gd name="T25" fmla="*/ 0 h 324"/>
                <a:gd name="T26" fmla="*/ 0 w 346"/>
                <a:gd name="T27" fmla="*/ 0 h 324"/>
                <a:gd name="T28" fmla="*/ 346 w 346"/>
                <a:gd name="T29" fmla="*/ 324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T26" t="T27" r="T28" b="T29"/>
              <a:pathLst>
                <a:path w="346" h="324">
                  <a:moveTo>
                    <a:pt x="260" y="0"/>
                  </a:moveTo>
                  <a:lnTo>
                    <a:pt x="345" y="53"/>
                  </a:lnTo>
                  <a:lnTo>
                    <a:pt x="285" y="99"/>
                  </a:lnTo>
                  <a:lnTo>
                    <a:pt x="311" y="319"/>
                  </a:lnTo>
                  <a:lnTo>
                    <a:pt x="129" y="319"/>
                  </a:lnTo>
                  <a:lnTo>
                    <a:pt x="81" y="298"/>
                  </a:lnTo>
                  <a:lnTo>
                    <a:pt x="0" y="323"/>
                  </a:lnTo>
                  <a:lnTo>
                    <a:pt x="35" y="234"/>
                  </a:lnTo>
                  <a:lnTo>
                    <a:pt x="37" y="149"/>
                  </a:lnTo>
                  <a:lnTo>
                    <a:pt x="118" y="167"/>
                  </a:lnTo>
                  <a:lnTo>
                    <a:pt x="176" y="36"/>
                  </a:lnTo>
                  <a:lnTo>
                    <a:pt x="232" y="36"/>
                  </a:lnTo>
                  <a:lnTo>
                    <a:pt x="26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73" name="AutoShape 9"/>
            <p:cNvSpPr>
              <a:spLocks noChangeArrowheads="1"/>
            </p:cNvSpPr>
            <p:nvPr/>
          </p:nvSpPr>
          <p:spPr bwMode="auto">
            <a:xfrm>
              <a:off x="3097" y="1349"/>
              <a:ext cx="665" cy="544"/>
            </a:xfrm>
            <a:custGeom>
              <a:avLst/>
              <a:gdLst>
                <a:gd name="T0" fmla="*/ 214 w 665"/>
                <a:gd name="T1" fmla="*/ 0 h 544"/>
                <a:gd name="T2" fmla="*/ 436 w 665"/>
                <a:gd name="T3" fmla="*/ 70 h 544"/>
                <a:gd name="T4" fmla="*/ 471 w 665"/>
                <a:gd name="T5" fmla="*/ 63 h 544"/>
                <a:gd name="T6" fmla="*/ 484 w 665"/>
                <a:gd name="T7" fmla="*/ 118 h 544"/>
                <a:gd name="T8" fmla="*/ 467 w 665"/>
                <a:gd name="T9" fmla="*/ 148 h 544"/>
                <a:gd name="T10" fmla="*/ 493 w 665"/>
                <a:gd name="T11" fmla="*/ 171 h 544"/>
                <a:gd name="T12" fmla="*/ 553 w 665"/>
                <a:gd name="T13" fmla="*/ 240 h 544"/>
                <a:gd name="T14" fmla="*/ 556 w 665"/>
                <a:gd name="T15" fmla="*/ 305 h 544"/>
                <a:gd name="T16" fmla="*/ 523 w 665"/>
                <a:gd name="T17" fmla="*/ 344 h 544"/>
                <a:gd name="T18" fmla="*/ 664 w 665"/>
                <a:gd name="T19" fmla="*/ 453 h 544"/>
                <a:gd name="T20" fmla="*/ 384 w 665"/>
                <a:gd name="T21" fmla="*/ 543 h 544"/>
                <a:gd name="T22" fmla="*/ 89 w 665"/>
                <a:gd name="T23" fmla="*/ 375 h 544"/>
                <a:gd name="T24" fmla="*/ 0 w 665"/>
                <a:gd name="T25" fmla="*/ 320 h 544"/>
                <a:gd name="T26" fmla="*/ 39 w 665"/>
                <a:gd name="T27" fmla="*/ 277 h 544"/>
                <a:gd name="T28" fmla="*/ 45 w 665"/>
                <a:gd name="T29" fmla="*/ 248 h 544"/>
                <a:gd name="T30" fmla="*/ 194 w 665"/>
                <a:gd name="T31" fmla="*/ 146 h 544"/>
                <a:gd name="T32" fmla="*/ 214 w 665"/>
                <a:gd name="T33" fmla="*/ 0 h 544"/>
                <a:gd name="T34" fmla="*/ 0 w 665"/>
                <a:gd name="T35" fmla="*/ 0 h 544"/>
                <a:gd name="T36" fmla="*/ 665 w 665"/>
                <a:gd name="T37" fmla="*/ 544 h 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T34" t="T35" r="T36" b="T37"/>
              <a:pathLst>
                <a:path w="665" h="544">
                  <a:moveTo>
                    <a:pt x="214" y="0"/>
                  </a:moveTo>
                  <a:lnTo>
                    <a:pt x="436" y="70"/>
                  </a:lnTo>
                  <a:lnTo>
                    <a:pt x="471" y="63"/>
                  </a:lnTo>
                  <a:lnTo>
                    <a:pt x="484" y="118"/>
                  </a:lnTo>
                  <a:lnTo>
                    <a:pt x="467" y="148"/>
                  </a:lnTo>
                  <a:lnTo>
                    <a:pt x="493" y="171"/>
                  </a:lnTo>
                  <a:lnTo>
                    <a:pt x="553" y="240"/>
                  </a:lnTo>
                  <a:lnTo>
                    <a:pt x="556" y="305"/>
                  </a:lnTo>
                  <a:lnTo>
                    <a:pt x="523" y="344"/>
                  </a:lnTo>
                  <a:lnTo>
                    <a:pt x="664" y="453"/>
                  </a:lnTo>
                  <a:lnTo>
                    <a:pt x="384" y="543"/>
                  </a:lnTo>
                  <a:lnTo>
                    <a:pt x="89" y="375"/>
                  </a:lnTo>
                  <a:lnTo>
                    <a:pt x="0" y="320"/>
                  </a:lnTo>
                  <a:lnTo>
                    <a:pt x="39" y="277"/>
                  </a:lnTo>
                  <a:lnTo>
                    <a:pt x="45" y="248"/>
                  </a:lnTo>
                  <a:lnTo>
                    <a:pt x="194" y="146"/>
                  </a:lnTo>
                  <a:lnTo>
                    <a:pt x="214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74" name="AutoShape 10"/>
            <p:cNvSpPr>
              <a:spLocks noChangeArrowheads="1"/>
            </p:cNvSpPr>
            <p:nvPr/>
          </p:nvSpPr>
          <p:spPr bwMode="auto">
            <a:xfrm>
              <a:off x="3616" y="1511"/>
              <a:ext cx="496" cy="390"/>
            </a:xfrm>
            <a:custGeom>
              <a:avLst/>
              <a:gdLst>
                <a:gd name="T0" fmla="*/ 69 w 496"/>
                <a:gd name="T1" fmla="*/ 0 h 390"/>
                <a:gd name="T2" fmla="*/ 29 w 496"/>
                <a:gd name="T3" fmla="*/ 71 h 390"/>
                <a:gd name="T4" fmla="*/ 33 w 496"/>
                <a:gd name="T5" fmla="*/ 143 h 390"/>
                <a:gd name="T6" fmla="*/ 0 w 496"/>
                <a:gd name="T7" fmla="*/ 183 h 390"/>
                <a:gd name="T8" fmla="*/ 144 w 496"/>
                <a:gd name="T9" fmla="*/ 291 h 390"/>
                <a:gd name="T10" fmla="*/ 204 w 496"/>
                <a:gd name="T11" fmla="*/ 270 h 390"/>
                <a:gd name="T12" fmla="*/ 442 w 496"/>
                <a:gd name="T13" fmla="*/ 389 h 390"/>
                <a:gd name="T14" fmla="*/ 491 w 496"/>
                <a:gd name="T15" fmla="*/ 365 h 390"/>
                <a:gd name="T16" fmla="*/ 495 w 496"/>
                <a:gd name="T17" fmla="*/ 294 h 390"/>
                <a:gd name="T18" fmla="*/ 484 w 496"/>
                <a:gd name="T19" fmla="*/ 57 h 390"/>
                <a:gd name="T20" fmla="*/ 365 w 496"/>
                <a:gd name="T21" fmla="*/ 25 h 390"/>
                <a:gd name="T22" fmla="*/ 309 w 496"/>
                <a:gd name="T23" fmla="*/ 64 h 390"/>
                <a:gd name="T24" fmla="*/ 270 w 496"/>
                <a:gd name="T25" fmla="*/ 113 h 390"/>
                <a:gd name="T26" fmla="*/ 162 w 496"/>
                <a:gd name="T27" fmla="*/ 19 h 390"/>
                <a:gd name="T28" fmla="*/ 69 w 496"/>
                <a:gd name="T29" fmla="*/ 0 h 390"/>
                <a:gd name="T30" fmla="*/ 0 w 496"/>
                <a:gd name="T31" fmla="*/ 0 h 390"/>
                <a:gd name="T32" fmla="*/ 496 w 496"/>
                <a:gd name="T33" fmla="*/ 39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T30" t="T31" r="T32" b="T33"/>
              <a:pathLst>
                <a:path w="496" h="390">
                  <a:moveTo>
                    <a:pt x="69" y="0"/>
                  </a:moveTo>
                  <a:lnTo>
                    <a:pt x="29" y="71"/>
                  </a:lnTo>
                  <a:lnTo>
                    <a:pt x="33" y="143"/>
                  </a:lnTo>
                  <a:lnTo>
                    <a:pt x="0" y="183"/>
                  </a:lnTo>
                  <a:lnTo>
                    <a:pt x="144" y="291"/>
                  </a:lnTo>
                  <a:lnTo>
                    <a:pt x="204" y="270"/>
                  </a:lnTo>
                  <a:lnTo>
                    <a:pt x="442" y="389"/>
                  </a:lnTo>
                  <a:lnTo>
                    <a:pt x="491" y="365"/>
                  </a:lnTo>
                  <a:lnTo>
                    <a:pt x="495" y="294"/>
                  </a:lnTo>
                  <a:lnTo>
                    <a:pt x="484" y="57"/>
                  </a:lnTo>
                  <a:lnTo>
                    <a:pt x="365" y="25"/>
                  </a:lnTo>
                  <a:lnTo>
                    <a:pt x="309" y="64"/>
                  </a:lnTo>
                  <a:lnTo>
                    <a:pt x="270" y="113"/>
                  </a:lnTo>
                  <a:lnTo>
                    <a:pt x="162" y="19"/>
                  </a:lnTo>
                  <a:lnTo>
                    <a:pt x="69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75" name="AutoShape 11"/>
            <p:cNvSpPr>
              <a:spLocks noChangeArrowheads="1"/>
            </p:cNvSpPr>
            <p:nvPr/>
          </p:nvSpPr>
          <p:spPr bwMode="auto">
            <a:xfrm>
              <a:off x="4097" y="1566"/>
              <a:ext cx="314" cy="244"/>
            </a:xfrm>
            <a:custGeom>
              <a:avLst/>
              <a:gdLst>
                <a:gd name="T0" fmla="*/ 0 w 314"/>
                <a:gd name="T1" fmla="*/ 0 h 244"/>
                <a:gd name="T2" fmla="*/ 13 w 314"/>
                <a:gd name="T3" fmla="*/ 243 h 244"/>
                <a:gd name="T4" fmla="*/ 313 w 314"/>
                <a:gd name="T5" fmla="*/ 243 h 244"/>
                <a:gd name="T6" fmla="*/ 185 w 314"/>
                <a:gd name="T7" fmla="*/ 105 h 244"/>
                <a:gd name="T8" fmla="*/ 185 w 314"/>
                <a:gd name="T9" fmla="*/ 13 h 244"/>
                <a:gd name="T10" fmla="*/ 120 w 314"/>
                <a:gd name="T11" fmla="*/ 7 h 244"/>
                <a:gd name="T12" fmla="*/ 77 w 314"/>
                <a:gd name="T13" fmla="*/ 20 h 244"/>
                <a:gd name="T14" fmla="*/ 0 w 314"/>
                <a:gd name="T15" fmla="*/ 0 h 244"/>
                <a:gd name="T16" fmla="*/ 0 w 314"/>
                <a:gd name="T17" fmla="*/ 0 h 244"/>
                <a:gd name="T18" fmla="*/ 314 w 314"/>
                <a:gd name="T19" fmla="*/ 24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314" h="244">
                  <a:moveTo>
                    <a:pt x="0" y="0"/>
                  </a:moveTo>
                  <a:lnTo>
                    <a:pt x="13" y="243"/>
                  </a:lnTo>
                  <a:lnTo>
                    <a:pt x="313" y="243"/>
                  </a:lnTo>
                  <a:lnTo>
                    <a:pt x="185" y="105"/>
                  </a:lnTo>
                  <a:lnTo>
                    <a:pt x="185" y="13"/>
                  </a:lnTo>
                  <a:lnTo>
                    <a:pt x="120" y="7"/>
                  </a:lnTo>
                  <a:lnTo>
                    <a:pt x="77" y="20"/>
                  </a:lnTo>
                  <a:lnTo>
                    <a:pt x="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76" name="AutoShape 12"/>
            <p:cNvSpPr>
              <a:spLocks noChangeArrowheads="1"/>
            </p:cNvSpPr>
            <p:nvPr/>
          </p:nvSpPr>
          <p:spPr bwMode="auto">
            <a:xfrm>
              <a:off x="3977" y="1803"/>
              <a:ext cx="500" cy="508"/>
            </a:xfrm>
            <a:custGeom>
              <a:avLst/>
              <a:gdLst>
                <a:gd name="T0" fmla="*/ 133 w 500"/>
                <a:gd name="T1" fmla="*/ 0 h 508"/>
                <a:gd name="T2" fmla="*/ 429 w 500"/>
                <a:gd name="T3" fmla="*/ 0 h 508"/>
                <a:gd name="T4" fmla="*/ 499 w 500"/>
                <a:gd name="T5" fmla="*/ 174 h 508"/>
                <a:gd name="T6" fmla="*/ 427 w 500"/>
                <a:gd name="T7" fmla="*/ 352 h 508"/>
                <a:gd name="T8" fmla="*/ 437 w 500"/>
                <a:gd name="T9" fmla="*/ 458 h 508"/>
                <a:gd name="T10" fmla="*/ 398 w 500"/>
                <a:gd name="T11" fmla="*/ 506 h 508"/>
                <a:gd name="T12" fmla="*/ 285 w 500"/>
                <a:gd name="T13" fmla="*/ 507 h 508"/>
                <a:gd name="T14" fmla="*/ 176 w 500"/>
                <a:gd name="T15" fmla="*/ 474 h 508"/>
                <a:gd name="T16" fmla="*/ 127 w 500"/>
                <a:gd name="T17" fmla="*/ 410 h 508"/>
                <a:gd name="T18" fmla="*/ 81 w 500"/>
                <a:gd name="T19" fmla="*/ 405 h 508"/>
                <a:gd name="T20" fmla="*/ 0 w 500"/>
                <a:gd name="T21" fmla="*/ 264 h 508"/>
                <a:gd name="T22" fmla="*/ 26 w 500"/>
                <a:gd name="T23" fmla="*/ 202 h 508"/>
                <a:gd name="T24" fmla="*/ 64 w 500"/>
                <a:gd name="T25" fmla="*/ 190 h 508"/>
                <a:gd name="T26" fmla="*/ 81 w 500"/>
                <a:gd name="T27" fmla="*/ 95 h 508"/>
                <a:gd name="T28" fmla="*/ 127 w 500"/>
                <a:gd name="T29" fmla="*/ 72 h 508"/>
                <a:gd name="T30" fmla="*/ 133 w 500"/>
                <a:gd name="T31" fmla="*/ 0 h 508"/>
                <a:gd name="T32" fmla="*/ 0 w 500"/>
                <a:gd name="T33" fmla="*/ 0 h 508"/>
                <a:gd name="T34" fmla="*/ 500 w 500"/>
                <a:gd name="T35" fmla="*/ 508 h 5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T32" t="T33" r="T34" b="T35"/>
              <a:pathLst>
                <a:path w="500" h="508">
                  <a:moveTo>
                    <a:pt x="133" y="0"/>
                  </a:moveTo>
                  <a:lnTo>
                    <a:pt x="429" y="0"/>
                  </a:lnTo>
                  <a:lnTo>
                    <a:pt x="499" y="174"/>
                  </a:lnTo>
                  <a:lnTo>
                    <a:pt x="427" y="352"/>
                  </a:lnTo>
                  <a:lnTo>
                    <a:pt x="437" y="458"/>
                  </a:lnTo>
                  <a:lnTo>
                    <a:pt x="398" y="506"/>
                  </a:lnTo>
                  <a:lnTo>
                    <a:pt x="285" y="507"/>
                  </a:lnTo>
                  <a:lnTo>
                    <a:pt x="176" y="474"/>
                  </a:lnTo>
                  <a:lnTo>
                    <a:pt x="127" y="410"/>
                  </a:lnTo>
                  <a:lnTo>
                    <a:pt x="81" y="405"/>
                  </a:lnTo>
                  <a:lnTo>
                    <a:pt x="0" y="264"/>
                  </a:lnTo>
                  <a:lnTo>
                    <a:pt x="26" y="202"/>
                  </a:lnTo>
                  <a:lnTo>
                    <a:pt x="64" y="190"/>
                  </a:lnTo>
                  <a:lnTo>
                    <a:pt x="81" y="95"/>
                  </a:lnTo>
                  <a:lnTo>
                    <a:pt x="127" y="72"/>
                  </a:lnTo>
                  <a:lnTo>
                    <a:pt x="133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77" name="AutoShape 13"/>
            <p:cNvSpPr>
              <a:spLocks noChangeArrowheads="1"/>
            </p:cNvSpPr>
            <p:nvPr/>
          </p:nvSpPr>
          <p:spPr bwMode="auto">
            <a:xfrm>
              <a:off x="3720" y="1780"/>
              <a:ext cx="339" cy="425"/>
            </a:xfrm>
            <a:custGeom>
              <a:avLst/>
              <a:gdLst>
                <a:gd name="T0" fmla="*/ 101 w 339"/>
                <a:gd name="T1" fmla="*/ 0 h 425"/>
                <a:gd name="T2" fmla="*/ 338 w 339"/>
                <a:gd name="T3" fmla="*/ 118 h 425"/>
                <a:gd name="T4" fmla="*/ 322 w 339"/>
                <a:gd name="T5" fmla="*/ 213 h 425"/>
                <a:gd name="T6" fmla="*/ 284 w 339"/>
                <a:gd name="T7" fmla="*/ 225 h 425"/>
                <a:gd name="T8" fmla="*/ 260 w 339"/>
                <a:gd name="T9" fmla="*/ 286 h 425"/>
                <a:gd name="T10" fmla="*/ 304 w 339"/>
                <a:gd name="T11" fmla="*/ 362 h 425"/>
                <a:gd name="T12" fmla="*/ 200 w 339"/>
                <a:gd name="T13" fmla="*/ 409 h 425"/>
                <a:gd name="T14" fmla="*/ 89 w 339"/>
                <a:gd name="T15" fmla="*/ 424 h 425"/>
                <a:gd name="T16" fmla="*/ 54 w 339"/>
                <a:gd name="T17" fmla="*/ 402 h 425"/>
                <a:gd name="T18" fmla="*/ 92 w 339"/>
                <a:gd name="T19" fmla="*/ 367 h 425"/>
                <a:gd name="T20" fmla="*/ 65 w 339"/>
                <a:gd name="T21" fmla="*/ 289 h 425"/>
                <a:gd name="T22" fmla="*/ 0 w 339"/>
                <a:gd name="T23" fmla="*/ 270 h 425"/>
                <a:gd name="T24" fmla="*/ 61 w 339"/>
                <a:gd name="T25" fmla="*/ 148 h 425"/>
                <a:gd name="T26" fmla="*/ 101 w 339"/>
                <a:gd name="T27" fmla="*/ 0 h 425"/>
                <a:gd name="T28" fmla="*/ 0 w 339"/>
                <a:gd name="T29" fmla="*/ 0 h 425"/>
                <a:gd name="T30" fmla="*/ 339 w 339"/>
                <a:gd name="T31" fmla="*/ 425 h 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T28" t="T29" r="T30" b="T31"/>
              <a:pathLst>
                <a:path w="339" h="425">
                  <a:moveTo>
                    <a:pt x="101" y="0"/>
                  </a:moveTo>
                  <a:lnTo>
                    <a:pt x="338" y="118"/>
                  </a:lnTo>
                  <a:lnTo>
                    <a:pt x="322" y="213"/>
                  </a:lnTo>
                  <a:lnTo>
                    <a:pt x="284" y="225"/>
                  </a:lnTo>
                  <a:lnTo>
                    <a:pt x="260" y="286"/>
                  </a:lnTo>
                  <a:lnTo>
                    <a:pt x="304" y="362"/>
                  </a:lnTo>
                  <a:lnTo>
                    <a:pt x="200" y="409"/>
                  </a:lnTo>
                  <a:lnTo>
                    <a:pt x="89" y="424"/>
                  </a:lnTo>
                  <a:lnTo>
                    <a:pt x="54" y="402"/>
                  </a:lnTo>
                  <a:lnTo>
                    <a:pt x="92" y="367"/>
                  </a:lnTo>
                  <a:lnTo>
                    <a:pt x="65" y="289"/>
                  </a:lnTo>
                  <a:lnTo>
                    <a:pt x="0" y="270"/>
                  </a:lnTo>
                  <a:lnTo>
                    <a:pt x="61" y="148"/>
                  </a:lnTo>
                  <a:lnTo>
                    <a:pt x="101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78" name="AutoShape 14"/>
            <p:cNvSpPr>
              <a:spLocks noChangeArrowheads="1"/>
            </p:cNvSpPr>
            <p:nvPr/>
          </p:nvSpPr>
          <p:spPr bwMode="auto">
            <a:xfrm>
              <a:off x="2827" y="1967"/>
              <a:ext cx="145" cy="101"/>
            </a:xfrm>
            <a:custGeom>
              <a:avLst/>
              <a:gdLst>
                <a:gd name="T0" fmla="*/ 12 w 145"/>
                <a:gd name="T1" fmla="*/ 24 h 101"/>
                <a:gd name="T2" fmla="*/ 92 w 145"/>
                <a:gd name="T3" fmla="*/ 0 h 101"/>
                <a:gd name="T4" fmla="*/ 139 w 145"/>
                <a:gd name="T5" fmla="*/ 20 h 101"/>
                <a:gd name="T6" fmla="*/ 144 w 145"/>
                <a:gd name="T7" fmla="*/ 100 h 101"/>
                <a:gd name="T8" fmla="*/ 0 w 145"/>
                <a:gd name="T9" fmla="*/ 90 h 101"/>
                <a:gd name="T10" fmla="*/ 12 w 145"/>
                <a:gd name="T11" fmla="*/ 24 h 101"/>
                <a:gd name="T12" fmla="*/ 0 w 145"/>
                <a:gd name="T13" fmla="*/ 0 h 101"/>
                <a:gd name="T14" fmla="*/ 145 w 145"/>
                <a:gd name="T15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145" h="101">
                  <a:moveTo>
                    <a:pt x="12" y="24"/>
                  </a:moveTo>
                  <a:lnTo>
                    <a:pt x="92" y="0"/>
                  </a:lnTo>
                  <a:lnTo>
                    <a:pt x="139" y="20"/>
                  </a:lnTo>
                  <a:lnTo>
                    <a:pt x="144" y="100"/>
                  </a:lnTo>
                  <a:lnTo>
                    <a:pt x="0" y="90"/>
                  </a:lnTo>
                  <a:lnTo>
                    <a:pt x="12" y="24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79" name="AutoShape 15"/>
            <p:cNvSpPr>
              <a:spLocks noChangeArrowheads="1"/>
            </p:cNvSpPr>
            <p:nvPr/>
          </p:nvSpPr>
          <p:spPr bwMode="auto">
            <a:xfrm>
              <a:off x="2827" y="2057"/>
              <a:ext cx="145" cy="53"/>
            </a:xfrm>
            <a:custGeom>
              <a:avLst/>
              <a:gdLst>
                <a:gd name="T0" fmla="*/ 0 w 145"/>
                <a:gd name="T1" fmla="*/ 0 h 53"/>
                <a:gd name="T2" fmla="*/ 144 w 145"/>
                <a:gd name="T3" fmla="*/ 8 h 53"/>
                <a:gd name="T4" fmla="*/ 67 w 145"/>
                <a:gd name="T5" fmla="*/ 52 h 53"/>
                <a:gd name="T6" fmla="*/ 0 w 145"/>
                <a:gd name="T7" fmla="*/ 0 h 53"/>
                <a:gd name="T8" fmla="*/ 0 w 145"/>
                <a:gd name="T9" fmla="*/ 0 h 53"/>
                <a:gd name="T10" fmla="*/ 145 w 145"/>
                <a:gd name="T11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145" h="53">
                  <a:moveTo>
                    <a:pt x="0" y="0"/>
                  </a:moveTo>
                  <a:lnTo>
                    <a:pt x="144" y="8"/>
                  </a:lnTo>
                  <a:lnTo>
                    <a:pt x="67" y="52"/>
                  </a:lnTo>
                  <a:lnTo>
                    <a:pt x="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80" name="AutoShape 16"/>
            <p:cNvSpPr>
              <a:spLocks noChangeArrowheads="1"/>
            </p:cNvSpPr>
            <p:nvPr/>
          </p:nvSpPr>
          <p:spPr bwMode="auto">
            <a:xfrm>
              <a:off x="2893" y="2064"/>
              <a:ext cx="220" cy="158"/>
            </a:xfrm>
            <a:custGeom>
              <a:avLst/>
              <a:gdLst>
                <a:gd name="T0" fmla="*/ 0 w 220"/>
                <a:gd name="T1" fmla="*/ 43 h 158"/>
                <a:gd name="T2" fmla="*/ 76 w 220"/>
                <a:gd name="T3" fmla="*/ 0 h 158"/>
                <a:gd name="T4" fmla="*/ 207 w 220"/>
                <a:gd name="T5" fmla="*/ 8 h 158"/>
                <a:gd name="T6" fmla="*/ 219 w 220"/>
                <a:gd name="T7" fmla="*/ 87 h 158"/>
                <a:gd name="T8" fmla="*/ 200 w 220"/>
                <a:gd name="T9" fmla="*/ 157 h 158"/>
                <a:gd name="T10" fmla="*/ 139 w 220"/>
                <a:gd name="T11" fmla="*/ 114 h 158"/>
                <a:gd name="T12" fmla="*/ 97 w 220"/>
                <a:gd name="T13" fmla="*/ 72 h 158"/>
                <a:gd name="T14" fmla="*/ 62 w 220"/>
                <a:gd name="T15" fmla="*/ 106 h 158"/>
                <a:gd name="T16" fmla="*/ 0 w 220"/>
                <a:gd name="T17" fmla="*/ 43 h 158"/>
                <a:gd name="T18" fmla="*/ 0 w 220"/>
                <a:gd name="T19" fmla="*/ 0 h 158"/>
                <a:gd name="T20" fmla="*/ 220 w 220"/>
                <a:gd name="T21" fmla="*/ 158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T18" t="T19" r="T20" b="T21"/>
              <a:pathLst>
                <a:path w="220" h="158">
                  <a:moveTo>
                    <a:pt x="0" y="43"/>
                  </a:moveTo>
                  <a:lnTo>
                    <a:pt x="76" y="0"/>
                  </a:lnTo>
                  <a:lnTo>
                    <a:pt x="207" y="8"/>
                  </a:lnTo>
                  <a:lnTo>
                    <a:pt x="219" y="87"/>
                  </a:lnTo>
                  <a:lnTo>
                    <a:pt x="200" y="157"/>
                  </a:lnTo>
                  <a:lnTo>
                    <a:pt x="139" y="114"/>
                  </a:lnTo>
                  <a:lnTo>
                    <a:pt x="97" y="72"/>
                  </a:lnTo>
                  <a:lnTo>
                    <a:pt x="62" y="106"/>
                  </a:lnTo>
                  <a:lnTo>
                    <a:pt x="0" y="43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81" name="AutoShape 17"/>
            <p:cNvSpPr>
              <a:spLocks noChangeArrowheads="1"/>
            </p:cNvSpPr>
            <p:nvPr/>
          </p:nvSpPr>
          <p:spPr bwMode="auto">
            <a:xfrm>
              <a:off x="2953" y="2136"/>
              <a:ext cx="79" cy="97"/>
            </a:xfrm>
            <a:custGeom>
              <a:avLst/>
              <a:gdLst>
                <a:gd name="T0" fmla="*/ 37 w 79"/>
                <a:gd name="T1" fmla="*/ 0 h 97"/>
                <a:gd name="T2" fmla="*/ 0 w 79"/>
                <a:gd name="T3" fmla="*/ 34 h 97"/>
                <a:gd name="T4" fmla="*/ 60 w 79"/>
                <a:gd name="T5" fmla="*/ 96 h 97"/>
                <a:gd name="T6" fmla="*/ 78 w 79"/>
                <a:gd name="T7" fmla="*/ 41 h 97"/>
                <a:gd name="T8" fmla="*/ 37 w 79"/>
                <a:gd name="T9" fmla="*/ 0 h 97"/>
                <a:gd name="T10" fmla="*/ 0 w 79"/>
                <a:gd name="T11" fmla="*/ 0 h 97"/>
                <a:gd name="T12" fmla="*/ 79 w 79"/>
                <a:gd name="T13" fmla="*/ 97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79" h="97">
                  <a:moveTo>
                    <a:pt x="37" y="0"/>
                  </a:moveTo>
                  <a:lnTo>
                    <a:pt x="0" y="34"/>
                  </a:lnTo>
                  <a:lnTo>
                    <a:pt x="60" y="96"/>
                  </a:lnTo>
                  <a:lnTo>
                    <a:pt x="78" y="41"/>
                  </a:lnTo>
                  <a:lnTo>
                    <a:pt x="37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82" name="AutoShape 18"/>
            <p:cNvSpPr>
              <a:spLocks noChangeArrowheads="1"/>
            </p:cNvSpPr>
            <p:nvPr/>
          </p:nvSpPr>
          <p:spPr bwMode="auto">
            <a:xfrm>
              <a:off x="3012" y="2176"/>
              <a:ext cx="82" cy="121"/>
            </a:xfrm>
            <a:custGeom>
              <a:avLst/>
              <a:gdLst>
                <a:gd name="T0" fmla="*/ 18 w 82"/>
                <a:gd name="T1" fmla="*/ 0 h 121"/>
                <a:gd name="T2" fmla="*/ 0 w 82"/>
                <a:gd name="T3" fmla="*/ 57 h 121"/>
                <a:gd name="T4" fmla="*/ 64 w 82"/>
                <a:gd name="T5" fmla="*/ 120 h 121"/>
                <a:gd name="T6" fmla="*/ 81 w 82"/>
                <a:gd name="T7" fmla="*/ 45 h 121"/>
                <a:gd name="T8" fmla="*/ 18 w 82"/>
                <a:gd name="T9" fmla="*/ 0 h 121"/>
                <a:gd name="T10" fmla="*/ 0 w 82"/>
                <a:gd name="T11" fmla="*/ 0 h 121"/>
                <a:gd name="T12" fmla="*/ 82 w 82"/>
                <a:gd name="T13" fmla="*/ 12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82" h="121">
                  <a:moveTo>
                    <a:pt x="18" y="0"/>
                  </a:moveTo>
                  <a:lnTo>
                    <a:pt x="0" y="57"/>
                  </a:lnTo>
                  <a:lnTo>
                    <a:pt x="64" y="120"/>
                  </a:lnTo>
                  <a:lnTo>
                    <a:pt x="81" y="45"/>
                  </a:lnTo>
                  <a:lnTo>
                    <a:pt x="18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83" name="AutoShape 19"/>
            <p:cNvSpPr>
              <a:spLocks noChangeArrowheads="1"/>
            </p:cNvSpPr>
            <p:nvPr/>
          </p:nvSpPr>
          <p:spPr bwMode="auto">
            <a:xfrm>
              <a:off x="3075" y="2147"/>
              <a:ext cx="173" cy="150"/>
            </a:xfrm>
            <a:custGeom>
              <a:avLst/>
              <a:gdLst>
                <a:gd name="T0" fmla="*/ 37 w 173"/>
                <a:gd name="T1" fmla="*/ 0 h 150"/>
                <a:gd name="T2" fmla="*/ 94 w 173"/>
                <a:gd name="T3" fmla="*/ 0 h 150"/>
                <a:gd name="T4" fmla="*/ 172 w 173"/>
                <a:gd name="T5" fmla="*/ 55 h 150"/>
                <a:gd name="T6" fmla="*/ 164 w 173"/>
                <a:gd name="T7" fmla="*/ 122 h 150"/>
                <a:gd name="T8" fmla="*/ 59 w 173"/>
                <a:gd name="T9" fmla="*/ 123 h 150"/>
                <a:gd name="T10" fmla="*/ 0 w 173"/>
                <a:gd name="T11" fmla="*/ 149 h 150"/>
                <a:gd name="T12" fmla="*/ 18 w 173"/>
                <a:gd name="T13" fmla="*/ 73 h 150"/>
                <a:gd name="T14" fmla="*/ 37 w 173"/>
                <a:gd name="T15" fmla="*/ 0 h 150"/>
                <a:gd name="T16" fmla="*/ 0 w 173"/>
                <a:gd name="T17" fmla="*/ 0 h 150"/>
                <a:gd name="T18" fmla="*/ 173 w 173"/>
                <a:gd name="T19" fmla="*/ 15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173" h="150">
                  <a:moveTo>
                    <a:pt x="37" y="0"/>
                  </a:moveTo>
                  <a:lnTo>
                    <a:pt x="94" y="0"/>
                  </a:lnTo>
                  <a:lnTo>
                    <a:pt x="172" y="55"/>
                  </a:lnTo>
                  <a:lnTo>
                    <a:pt x="164" y="122"/>
                  </a:lnTo>
                  <a:lnTo>
                    <a:pt x="59" y="123"/>
                  </a:lnTo>
                  <a:lnTo>
                    <a:pt x="0" y="149"/>
                  </a:lnTo>
                  <a:lnTo>
                    <a:pt x="18" y="73"/>
                  </a:lnTo>
                  <a:lnTo>
                    <a:pt x="37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84" name="AutoShape 20"/>
            <p:cNvSpPr>
              <a:spLocks noChangeArrowheads="1"/>
            </p:cNvSpPr>
            <p:nvPr/>
          </p:nvSpPr>
          <p:spPr bwMode="auto">
            <a:xfrm>
              <a:off x="3238" y="2127"/>
              <a:ext cx="121" cy="144"/>
            </a:xfrm>
            <a:custGeom>
              <a:avLst/>
              <a:gdLst>
                <a:gd name="T0" fmla="*/ 15 w 121"/>
                <a:gd name="T1" fmla="*/ 2 h 144"/>
                <a:gd name="T2" fmla="*/ 99 w 121"/>
                <a:gd name="T3" fmla="*/ 0 h 144"/>
                <a:gd name="T4" fmla="*/ 120 w 121"/>
                <a:gd name="T5" fmla="*/ 143 h 144"/>
                <a:gd name="T6" fmla="*/ 0 w 121"/>
                <a:gd name="T7" fmla="*/ 143 h 144"/>
                <a:gd name="T8" fmla="*/ 15 w 121"/>
                <a:gd name="T9" fmla="*/ 2 h 144"/>
                <a:gd name="T10" fmla="*/ 0 w 121"/>
                <a:gd name="T11" fmla="*/ 0 h 144"/>
                <a:gd name="T12" fmla="*/ 121 w 121"/>
                <a:gd name="T13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21" h="144">
                  <a:moveTo>
                    <a:pt x="15" y="2"/>
                  </a:moveTo>
                  <a:lnTo>
                    <a:pt x="99" y="0"/>
                  </a:lnTo>
                  <a:lnTo>
                    <a:pt x="120" y="143"/>
                  </a:lnTo>
                  <a:lnTo>
                    <a:pt x="0" y="143"/>
                  </a:lnTo>
                  <a:lnTo>
                    <a:pt x="15" y="2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85" name="AutoShape 21"/>
            <p:cNvSpPr>
              <a:spLocks noChangeArrowheads="1"/>
            </p:cNvSpPr>
            <p:nvPr/>
          </p:nvSpPr>
          <p:spPr bwMode="auto">
            <a:xfrm>
              <a:off x="3167" y="2004"/>
              <a:ext cx="241" cy="264"/>
            </a:xfrm>
            <a:custGeom>
              <a:avLst/>
              <a:gdLst>
                <a:gd name="T0" fmla="*/ 31 w 241"/>
                <a:gd name="T1" fmla="*/ 65 h 264"/>
                <a:gd name="T2" fmla="*/ 0 w 241"/>
                <a:gd name="T3" fmla="*/ 143 h 264"/>
                <a:gd name="T4" fmla="*/ 79 w 241"/>
                <a:gd name="T5" fmla="*/ 198 h 264"/>
                <a:gd name="T6" fmla="*/ 88 w 241"/>
                <a:gd name="T7" fmla="*/ 127 h 264"/>
                <a:gd name="T8" fmla="*/ 171 w 241"/>
                <a:gd name="T9" fmla="*/ 123 h 264"/>
                <a:gd name="T10" fmla="*/ 190 w 241"/>
                <a:gd name="T11" fmla="*/ 263 h 264"/>
                <a:gd name="T12" fmla="*/ 240 w 241"/>
                <a:gd name="T13" fmla="*/ 263 h 264"/>
                <a:gd name="T14" fmla="*/ 216 w 241"/>
                <a:gd name="T15" fmla="*/ 151 h 264"/>
                <a:gd name="T16" fmla="*/ 201 w 241"/>
                <a:gd name="T17" fmla="*/ 116 h 264"/>
                <a:gd name="T18" fmla="*/ 227 w 241"/>
                <a:gd name="T19" fmla="*/ 101 h 264"/>
                <a:gd name="T20" fmla="*/ 215 w 241"/>
                <a:gd name="T21" fmla="*/ 0 h 264"/>
                <a:gd name="T22" fmla="*/ 83 w 241"/>
                <a:gd name="T23" fmla="*/ 69 h 264"/>
                <a:gd name="T24" fmla="*/ 31 w 241"/>
                <a:gd name="T25" fmla="*/ 65 h 264"/>
                <a:gd name="T26" fmla="*/ 0 w 241"/>
                <a:gd name="T27" fmla="*/ 0 h 264"/>
                <a:gd name="T28" fmla="*/ 241 w 241"/>
                <a:gd name="T29" fmla="*/ 264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T26" t="T27" r="T28" b="T29"/>
              <a:pathLst>
                <a:path w="241" h="264">
                  <a:moveTo>
                    <a:pt x="31" y="65"/>
                  </a:moveTo>
                  <a:lnTo>
                    <a:pt x="0" y="143"/>
                  </a:lnTo>
                  <a:lnTo>
                    <a:pt x="79" y="198"/>
                  </a:lnTo>
                  <a:lnTo>
                    <a:pt x="88" y="127"/>
                  </a:lnTo>
                  <a:lnTo>
                    <a:pt x="171" y="123"/>
                  </a:lnTo>
                  <a:lnTo>
                    <a:pt x="190" y="263"/>
                  </a:lnTo>
                  <a:lnTo>
                    <a:pt x="240" y="263"/>
                  </a:lnTo>
                  <a:lnTo>
                    <a:pt x="216" y="151"/>
                  </a:lnTo>
                  <a:lnTo>
                    <a:pt x="201" y="116"/>
                  </a:lnTo>
                  <a:lnTo>
                    <a:pt x="227" y="101"/>
                  </a:lnTo>
                  <a:lnTo>
                    <a:pt x="215" y="0"/>
                  </a:lnTo>
                  <a:lnTo>
                    <a:pt x="83" y="69"/>
                  </a:lnTo>
                  <a:lnTo>
                    <a:pt x="31" y="65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86" name="AutoShape 22"/>
            <p:cNvSpPr>
              <a:spLocks noChangeArrowheads="1"/>
            </p:cNvSpPr>
            <p:nvPr/>
          </p:nvSpPr>
          <p:spPr bwMode="auto">
            <a:xfrm>
              <a:off x="3440" y="2046"/>
              <a:ext cx="345" cy="275"/>
            </a:xfrm>
            <a:custGeom>
              <a:avLst/>
              <a:gdLst>
                <a:gd name="T0" fmla="*/ 38 w 345"/>
                <a:gd name="T1" fmla="*/ 0 h 275"/>
                <a:gd name="T2" fmla="*/ 0 w 345"/>
                <a:gd name="T3" fmla="*/ 25 h 275"/>
                <a:gd name="T4" fmla="*/ 7 w 345"/>
                <a:gd name="T5" fmla="*/ 221 h 275"/>
                <a:gd name="T6" fmla="*/ 166 w 345"/>
                <a:gd name="T7" fmla="*/ 274 h 275"/>
                <a:gd name="T8" fmla="*/ 181 w 345"/>
                <a:gd name="T9" fmla="*/ 183 h 275"/>
                <a:gd name="T10" fmla="*/ 291 w 345"/>
                <a:gd name="T11" fmla="*/ 135 h 275"/>
                <a:gd name="T12" fmla="*/ 344 w 345"/>
                <a:gd name="T13" fmla="*/ 20 h 275"/>
                <a:gd name="T14" fmla="*/ 283 w 345"/>
                <a:gd name="T15" fmla="*/ 2 h 275"/>
                <a:gd name="T16" fmla="*/ 38 w 345"/>
                <a:gd name="T17" fmla="*/ 0 h 275"/>
                <a:gd name="T18" fmla="*/ 0 w 345"/>
                <a:gd name="T19" fmla="*/ 0 h 275"/>
                <a:gd name="T20" fmla="*/ 345 w 345"/>
                <a:gd name="T21" fmla="*/ 275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T18" t="T19" r="T20" b="T21"/>
              <a:pathLst>
                <a:path w="345" h="275">
                  <a:moveTo>
                    <a:pt x="38" y="0"/>
                  </a:moveTo>
                  <a:lnTo>
                    <a:pt x="0" y="25"/>
                  </a:lnTo>
                  <a:lnTo>
                    <a:pt x="7" y="221"/>
                  </a:lnTo>
                  <a:lnTo>
                    <a:pt x="166" y="274"/>
                  </a:lnTo>
                  <a:lnTo>
                    <a:pt x="181" y="183"/>
                  </a:lnTo>
                  <a:lnTo>
                    <a:pt x="291" y="135"/>
                  </a:lnTo>
                  <a:lnTo>
                    <a:pt x="344" y="20"/>
                  </a:lnTo>
                  <a:lnTo>
                    <a:pt x="283" y="2"/>
                  </a:lnTo>
                  <a:lnTo>
                    <a:pt x="38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87" name="AutoShape 23"/>
            <p:cNvSpPr>
              <a:spLocks noChangeArrowheads="1"/>
            </p:cNvSpPr>
            <p:nvPr/>
          </p:nvSpPr>
          <p:spPr bwMode="auto">
            <a:xfrm>
              <a:off x="3603" y="2065"/>
              <a:ext cx="217" cy="276"/>
            </a:xfrm>
            <a:custGeom>
              <a:avLst/>
              <a:gdLst>
                <a:gd name="T0" fmla="*/ 181 w 217"/>
                <a:gd name="T1" fmla="*/ 0 h 276"/>
                <a:gd name="T2" fmla="*/ 128 w 217"/>
                <a:gd name="T3" fmla="*/ 115 h 276"/>
                <a:gd name="T4" fmla="*/ 13 w 217"/>
                <a:gd name="T5" fmla="*/ 164 h 276"/>
                <a:gd name="T6" fmla="*/ 0 w 217"/>
                <a:gd name="T7" fmla="*/ 251 h 276"/>
                <a:gd name="T8" fmla="*/ 3 w 217"/>
                <a:gd name="T9" fmla="*/ 275 h 276"/>
                <a:gd name="T10" fmla="*/ 210 w 217"/>
                <a:gd name="T11" fmla="*/ 253 h 276"/>
                <a:gd name="T12" fmla="*/ 216 w 217"/>
                <a:gd name="T13" fmla="*/ 232 h 276"/>
                <a:gd name="T14" fmla="*/ 198 w 217"/>
                <a:gd name="T15" fmla="*/ 221 h 276"/>
                <a:gd name="T16" fmla="*/ 190 w 217"/>
                <a:gd name="T17" fmla="*/ 178 h 276"/>
                <a:gd name="T18" fmla="*/ 209 w 217"/>
                <a:gd name="T19" fmla="*/ 140 h 276"/>
                <a:gd name="T20" fmla="*/ 175 w 217"/>
                <a:gd name="T21" fmla="*/ 119 h 276"/>
                <a:gd name="T22" fmla="*/ 211 w 217"/>
                <a:gd name="T23" fmla="*/ 83 h 276"/>
                <a:gd name="T24" fmla="*/ 181 w 217"/>
                <a:gd name="T25" fmla="*/ 0 h 276"/>
                <a:gd name="T26" fmla="*/ 0 w 217"/>
                <a:gd name="T27" fmla="*/ 0 h 276"/>
                <a:gd name="T28" fmla="*/ 217 w 217"/>
                <a:gd name="T29" fmla="*/ 276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T26" t="T27" r="T28" b="T29"/>
              <a:pathLst>
                <a:path w="217" h="276">
                  <a:moveTo>
                    <a:pt x="181" y="0"/>
                  </a:moveTo>
                  <a:lnTo>
                    <a:pt x="128" y="115"/>
                  </a:lnTo>
                  <a:lnTo>
                    <a:pt x="13" y="164"/>
                  </a:lnTo>
                  <a:lnTo>
                    <a:pt x="0" y="251"/>
                  </a:lnTo>
                  <a:lnTo>
                    <a:pt x="3" y="275"/>
                  </a:lnTo>
                  <a:lnTo>
                    <a:pt x="210" y="253"/>
                  </a:lnTo>
                  <a:lnTo>
                    <a:pt x="216" y="232"/>
                  </a:lnTo>
                  <a:lnTo>
                    <a:pt x="198" y="221"/>
                  </a:lnTo>
                  <a:lnTo>
                    <a:pt x="190" y="178"/>
                  </a:lnTo>
                  <a:lnTo>
                    <a:pt x="209" y="140"/>
                  </a:lnTo>
                  <a:lnTo>
                    <a:pt x="175" y="119"/>
                  </a:lnTo>
                  <a:lnTo>
                    <a:pt x="211" y="83"/>
                  </a:lnTo>
                  <a:lnTo>
                    <a:pt x="181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88" name="AutoShape 24"/>
            <p:cNvSpPr>
              <a:spLocks noChangeArrowheads="1"/>
            </p:cNvSpPr>
            <p:nvPr/>
          </p:nvSpPr>
          <p:spPr bwMode="auto">
            <a:xfrm>
              <a:off x="3790" y="2141"/>
              <a:ext cx="367" cy="172"/>
            </a:xfrm>
            <a:custGeom>
              <a:avLst/>
              <a:gdLst>
                <a:gd name="T0" fmla="*/ 19 w 367"/>
                <a:gd name="T1" fmla="*/ 61 h 172"/>
                <a:gd name="T2" fmla="*/ 0 w 367"/>
                <a:gd name="T3" fmla="*/ 104 h 172"/>
                <a:gd name="T4" fmla="*/ 10 w 367"/>
                <a:gd name="T5" fmla="*/ 148 h 172"/>
                <a:gd name="T6" fmla="*/ 28 w 367"/>
                <a:gd name="T7" fmla="*/ 157 h 172"/>
                <a:gd name="T8" fmla="*/ 55 w 367"/>
                <a:gd name="T9" fmla="*/ 148 h 172"/>
                <a:gd name="T10" fmla="*/ 81 w 367"/>
                <a:gd name="T11" fmla="*/ 171 h 172"/>
                <a:gd name="T12" fmla="*/ 114 w 367"/>
                <a:gd name="T13" fmla="*/ 136 h 172"/>
                <a:gd name="T14" fmla="*/ 172 w 367"/>
                <a:gd name="T15" fmla="*/ 152 h 172"/>
                <a:gd name="T16" fmla="*/ 251 w 367"/>
                <a:gd name="T17" fmla="*/ 152 h 172"/>
                <a:gd name="T18" fmla="*/ 366 w 367"/>
                <a:gd name="T19" fmla="*/ 134 h 172"/>
                <a:gd name="T20" fmla="*/ 317 w 367"/>
                <a:gd name="T21" fmla="*/ 71 h 172"/>
                <a:gd name="T22" fmla="*/ 268 w 367"/>
                <a:gd name="T23" fmla="*/ 66 h 172"/>
                <a:gd name="T24" fmla="*/ 233 w 367"/>
                <a:gd name="T25" fmla="*/ 0 h 172"/>
                <a:gd name="T26" fmla="*/ 129 w 367"/>
                <a:gd name="T27" fmla="*/ 46 h 172"/>
                <a:gd name="T28" fmla="*/ 19 w 367"/>
                <a:gd name="T29" fmla="*/ 61 h 172"/>
                <a:gd name="T30" fmla="*/ 0 w 367"/>
                <a:gd name="T31" fmla="*/ 0 h 172"/>
                <a:gd name="T32" fmla="*/ 367 w 367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T30" t="T31" r="T32" b="T33"/>
              <a:pathLst>
                <a:path w="367" h="172">
                  <a:moveTo>
                    <a:pt x="19" y="61"/>
                  </a:moveTo>
                  <a:lnTo>
                    <a:pt x="0" y="104"/>
                  </a:lnTo>
                  <a:lnTo>
                    <a:pt x="10" y="148"/>
                  </a:lnTo>
                  <a:lnTo>
                    <a:pt x="28" y="157"/>
                  </a:lnTo>
                  <a:lnTo>
                    <a:pt x="55" y="148"/>
                  </a:lnTo>
                  <a:lnTo>
                    <a:pt x="81" y="171"/>
                  </a:lnTo>
                  <a:lnTo>
                    <a:pt x="114" y="136"/>
                  </a:lnTo>
                  <a:lnTo>
                    <a:pt x="172" y="152"/>
                  </a:lnTo>
                  <a:lnTo>
                    <a:pt x="251" y="152"/>
                  </a:lnTo>
                  <a:lnTo>
                    <a:pt x="366" y="134"/>
                  </a:lnTo>
                  <a:lnTo>
                    <a:pt x="317" y="71"/>
                  </a:lnTo>
                  <a:lnTo>
                    <a:pt x="268" y="66"/>
                  </a:lnTo>
                  <a:lnTo>
                    <a:pt x="233" y="0"/>
                  </a:lnTo>
                  <a:lnTo>
                    <a:pt x="129" y="46"/>
                  </a:lnTo>
                  <a:lnTo>
                    <a:pt x="19" y="6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89" name="AutoShape 25"/>
            <p:cNvSpPr>
              <a:spLocks noChangeArrowheads="1"/>
            </p:cNvSpPr>
            <p:nvPr/>
          </p:nvSpPr>
          <p:spPr bwMode="auto">
            <a:xfrm>
              <a:off x="3588" y="2326"/>
              <a:ext cx="132" cy="174"/>
            </a:xfrm>
            <a:custGeom>
              <a:avLst/>
              <a:gdLst>
                <a:gd name="T0" fmla="*/ 18 w 132"/>
                <a:gd name="T1" fmla="*/ 11 h 174"/>
                <a:gd name="T2" fmla="*/ 131 w 132"/>
                <a:gd name="T3" fmla="*/ 0 h 174"/>
                <a:gd name="T4" fmla="*/ 129 w 132"/>
                <a:gd name="T5" fmla="*/ 106 h 174"/>
                <a:gd name="T6" fmla="*/ 39 w 132"/>
                <a:gd name="T7" fmla="*/ 136 h 174"/>
                <a:gd name="T8" fmla="*/ 27 w 132"/>
                <a:gd name="T9" fmla="*/ 173 h 174"/>
                <a:gd name="T10" fmla="*/ 0 w 132"/>
                <a:gd name="T11" fmla="*/ 132 h 174"/>
                <a:gd name="T12" fmla="*/ 18 w 132"/>
                <a:gd name="T13" fmla="*/ 11 h 174"/>
                <a:gd name="T14" fmla="*/ 0 w 132"/>
                <a:gd name="T15" fmla="*/ 0 h 174"/>
                <a:gd name="T16" fmla="*/ 132 w 132"/>
                <a:gd name="T17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132" h="174">
                  <a:moveTo>
                    <a:pt x="18" y="11"/>
                  </a:moveTo>
                  <a:lnTo>
                    <a:pt x="131" y="0"/>
                  </a:lnTo>
                  <a:lnTo>
                    <a:pt x="129" y="106"/>
                  </a:lnTo>
                  <a:lnTo>
                    <a:pt x="39" y="136"/>
                  </a:lnTo>
                  <a:lnTo>
                    <a:pt x="27" y="173"/>
                  </a:lnTo>
                  <a:lnTo>
                    <a:pt x="0" y="132"/>
                  </a:lnTo>
                  <a:lnTo>
                    <a:pt x="18" y="1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90" name="AutoShape 26"/>
            <p:cNvSpPr>
              <a:spLocks noChangeArrowheads="1"/>
            </p:cNvSpPr>
            <p:nvPr/>
          </p:nvSpPr>
          <p:spPr bwMode="auto">
            <a:xfrm>
              <a:off x="3613" y="2288"/>
              <a:ext cx="259" cy="243"/>
            </a:xfrm>
            <a:custGeom>
              <a:avLst/>
              <a:gdLst>
                <a:gd name="T0" fmla="*/ 106 w 259"/>
                <a:gd name="T1" fmla="*/ 36 h 243"/>
                <a:gd name="T2" fmla="*/ 199 w 259"/>
                <a:gd name="T3" fmla="*/ 28 h 243"/>
                <a:gd name="T4" fmla="*/ 204 w 259"/>
                <a:gd name="T5" fmla="*/ 10 h 243"/>
                <a:gd name="T6" fmla="*/ 233 w 259"/>
                <a:gd name="T7" fmla="*/ 0 h 243"/>
                <a:gd name="T8" fmla="*/ 258 w 259"/>
                <a:gd name="T9" fmla="*/ 24 h 243"/>
                <a:gd name="T10" fmla="*/ 152 w 259"/>
                <a:gd name="T11" fmla="*/ 202 h 243"/>
                <a:gd name="T12" fmla="*/ 20 w 259"/>
                <a:gd name="T13" fmla="*/ 242 h 243"/>
                <a:gd name="T14" fmla="*/ 0 w 259"/>
                <a:gd name="T15" fmla="*/ 208 h 243"/>
                <a:gd name="T16" fmla="*/ 12 w 259"/>
                <a:gd name="T17" fmla="*/ 174 h 243"/>
                <a:gd name="T18" fmla="*/ 102 w 259"/>
                <a:gd name="T19" fmla="*/ 144 h 243"/>
                <a:gd name="T20" fmla="*/ 106 w 259"/>
                <a:gd name="T21" fmla="*/ 36 h 243"/>
                <a:gd name="T22" fmla="*/ 0 w 259"/>
                <a:gd name="T23" fmla="*/ 0 h 243"/>
                <a:gd name="T24" fmla="*/ 259 w 259"/>
                <a:gd name="T25" fmla="*/ 243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T22" t="T23" r="T24" b="T25"/>
              <a:pathLst>
                <a:path w="259" h="243">
                  <a:moveTo>
                    <a:pt x="106" y="36"/>
                  </a:moveTo>
                  <a:lnTo>
                    <a:pt x="199" y="28"/>
                  </a:lnTo>
                  <a:lnTo>
                    <a:pt x="204" y="10"/>
                  </a:lnTo>
                  <a:lnTo>
                    <a:pt x="233" y="0"/>
                  </a:lnTo>
                  <a:lnTo>
                    <a:pt x="258" y="24"/>
                  </a:lnTo>
                  <a:lnTo>
                    <a:pt x="152" y="202"/>
                  </a:lnTo>
                  <a:lnTo>
                    <a:pt x="20" y="242"/>
                  </a:lnTo>
                  <a:lnTo>
                    <a:pt x="0" y="208"/>
                  </a:lnTo>
                  <a:lnTo>
                    <a:pt x="12" y="174"/>
                  </a:lnTo>
                  <a:lnTo>
                    <a:pt x="102" y="144"/>
                  </a:lnTo>
                  <a:lnTo>
                    <a:pt x="106" y="36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91" name="AutoShape 27"/>
            <p:cNvSpPr>
              <a:spLocks noChangeArrowheads="1"/>
            </p:cNvSpPr>
            <p:nvPr/>
          </p:nvSpPr>
          <p:spPr bwMode="auto">
            <a:xfrm>
              <a:off x="3630" y="2274"/>
              <a:ext cx="671" cy="484"/>
            </a:xfrm>
            <a:custGeom>
              <a:avLst/>
              <a:gdLst>
                <a:gd name="T0" fmla="*/ 526 w 671"/>
                <a:gd name="T1" fmla="*/ 0 h 484"/>
                <a:gd name="T2" fmla="*/ 634 w 671"/>
                <a:gd name="T3" fmla="*/ 35 h 484"/>
                <a:gd name="T4" fmla="*/ 655 w 671"/>
                <a:gd name="T5" fmla="*/ 90 h 484"/>
                <a:gd name="T6" fmla="*/ 592 w 671"/>
                <a:gd name="T7" fmla="*/ 146 h 484"/>
                <a:gd name="T8" fmla="*/ 633 w 671"/>
                <a:gd name="T9" fmla="*/ 200 h 484"/>
                <a:gd name="T10" fmla="*/ 629 w 671"/>
                <a:gd name="T11" fmla="*/ 259 h 484"/>
                <a:gd name="T12" fmla="*/ 670 w 671"/>
                <a:gd name="T13" fmla="*/ 356 h 484"/>
                <a:gd name="T14" fmla="*/ 518 w 671"/>
                <a:gd name="T15" fmla="*/ 356 h 484"/>
                <a:gd name="T16" fmla="*/ 518 w 671"/>
                <a:gd name="T17" fmla="*/ 417 h 484"/>
                <a:gd name="T18" fmla="*/ 575 w 671"/>
                <a:gd name="T19" fmla="*/ 465 h 484"/>
                <a:gd name="T20" fmla="*/ 551 w 671"/>
                <a:gd name="T21" fmla="*/ 483 h 484"/>
                <a:gd name="T22" fmla="*/ 325 w 671"/>
                <a:gd name="T23" fmla="*/ 433 h 484"/>
                <a:gd name="T24" fmla="*/ 315 w 671"/>
                <a:gd name="T25" fmla="*/ 301 h 484"/>
                <a:gd name="T26" fmla="*/ 271 w 671"/>
                <a:gd name="T27" fmla="*/ 298 h 484"/>
                <a:gd name="T28" fmla="*/ 227 w 671"/>
                <a:gd name="T29" fmla="*/ 335 h 484"/>
                <a:gd name="T30" fmla="*/ 158 w 671"/>
                <a:gd name="T31" fmla="*/ 330 h 484"/>
                <a:gd name="T32" fmla="*/ 155 w 671"/>
                <a:gd name="T33" fmla="*/ 284 h 484"/>
                <a:gd name="T34" fmla="*/ 32 w 671"/>
                <a:gd name="T35" fmla="*/ 310 h 484"/>
                <a:gd name="T36" fmla="*/ 0 w 671"/>
                <a:gd name="T37" fmla="*/ 254 h 484"/>
                <a:gd name="T38" fmla="*/ 132 w 671"/>
                <a:gd name="T39" fmla="*/ 215 h 484"/>
                <a:gd name="T40" fmla="*/ 241 w 671"/>
                <a:gd name="T41" fmla="*/ 36 h 484"/>
                <a:gd name="T42" fmla="*/ 274 w 671"/>
                <a:gd name="T43" fmla="*/ 3 h 484"/>
                <a:gd name="T44" fmla="*/ 333 w 671"/>
                <a:gd name="T45" fmla="*/ 19 h 484"/>
                <a:gd name="T46" fmla="*/ 413 w 671"/>
                <a:gd name="T47" fmla="*/ 19 h 484"/>
                <a:gd name="T48" fmla="*/ 526 w 671"/>
                <a:gd name="T49" fmla="*/ 0 h 484"/>
                <a:gd name="T50" fmla="*/ 0 w 671"/>
                <a:gd name="T51" fmla="*/ 0 h 484"/>
                <a:gd name="T52" fmla="*/ 671 w 671"/>
                <a:gd name="T53" fmla="*/ 484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T50" t="T51" r="T52" b="T53"/>
              <a:pathLst>
                <a:path w="671" h="484">
                  <a:moveTo>
                    <a:pt x="526" y="0"/>
                  </a:moveTo>
                  <a:lnTo>
                    <a:pt x="634" y="35"/>
                  </a:lnTo>
                  <a:lnTo>
                    <a:pt x="655" y="90"/>
                  </a:lnTo>
                  <a:lnTo>
                    <a:pt x="592" y="146"/>
                  </a:lnTo>
                  <a:lnTo>
                    <a:pt x="633" y="200"/>
                  </a:lnTo>
                  <a:lnTo>
                    <a:pt x="629" y="259"/>
                  </a:lnTo>
                  <a:lnTo>
                    <a:pt x="670" y="356"/>
                  </a:lnTo>
                  <a:lnTo>
                    <a:pt x="518" y="356"/>
                  </a:lnTo>
                  <a:lnTo>
                    <a:pt x="518" y="417"/>
                  </a:lnTo>
                  <a:lnTo>
                    <a:pt x="575" y="465"/>
                  </a:lnTo>
                  <a:lnTo>
                    <a:pt x="551" y="483"/>
                  </a:lnTo>
                  <a:lnTo>
                    <a:pt x="325" y="433"/>
                  </a:lnTo>
                  <a:lnTo>
                    <a:pt x="315" y="301"/>
                  </a:lnTo>
                  <a:lnTo>
                    <a:pt x="271" y="298"/>
                  </a:lnTo>
                  <a:lnTo>
                    <a:pt x="227" y="335"/>
                  </a:lnTo>
                  <a:lnTo>
                    <a:pt x="158" y="330"/>
                  </a:lnTo>
                  <a:lnTo>
                    <a:pt x="155" y="284"/>
                  </a:lnTo>
                  <a:lnTo>
                    <a:pt x="32" y="310"/>
                  </a:lnTo>
                  <a:lnTo>
                    <a:pt x="0" y="254"/>
                  </a:lnTo>
                  <a:lnTo>
                    <a:pt x="132" y="215"/>
                  </a:lnTo>
                  <a:lnTo>
                    <a:pt x="241" y="36"/>
                  </a:lnTo>
                  <a:lnTo>
                    <a:pt x="274" y="3"/>
                  </a:lnTo>
                  <a:lnTo>
                    <a:pt x="333" y="19"/>
                  </a:lnTo>
                  <a:lnTo>
                    <a:pt x="413" y="19"/>
                  </a:lnTo>
                  <a:lnTo>
                    <a:pt x="526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92" name="AutoShape 28"/>
            <p:cNvSpPr>
              <a:spLocks noChangeArrowheads="1"/>
            </p:cNvSpPr>
            <p:nvPr/>
          </p:nvSpPr>
          <p:spPr bwMode="auto">
            <a:xfrm>
              <a:off x="4399" y="1974"/>
              <a:ext cx="330" cy="364"/>
            </a:xfrm>
            <a:custGeom>
              <a:avLst/>
              <a:gdLst>
                <a:gd name="T0" fmla="*/ 74 w 330"/>
                <a:gd name="T1" fmla="*/ 0 h 364"/>
                <a:gd name="T2" fmla="*/ 0 w 330"/>
                <a:gd name="T3" fmla="*/ 185 h 364"/>
                <a:gd name="T4" fmla="*/ 13 w 330"/>
                <a:gd name="T5" fmla="*/ 289 h 364"/>
                <a:gd name="T6" fmla="*/ 173 w 330"/>
                <a:gd name="T7" fmla="*/ 363 h 364"/>
                <a:gd name="T8" fmla="*/ 223 w 330"/>
                <a:gd name="T9" fmla="*/ 333 h 364"/>
                <a:gd name="T10" fmla="*/ 303 w 330"/>
                <a:gd name="T11" fmla="*/ 312 h 364"/>
                <a:gd name="T12" fmla="*/ 329 w 330"/>
                <a:gd name="T13" fmla="*/ 256 h 364"/>
                <a:gd name="T14" fmla="*/ 228 w 330"/>
                <a:gd name="T15" fmla="*/ 196 h 364"/>
                <a:gd name="T16" fmla="*/ 234 w 330"/>
                <a:gd name="T17" fmla="*/ 142 h 364"/>
                <a:gd name="T18" fmla="*/ 215 w 330"/>
                <a:gd name="T19" fmla="*/ 130 h 364"/>
                <a:gd name="T20" fmla="*/ 231 w 330"/>
                <a:gd name="T21" fmla="*/ 83 h 364"/>
                <a:gd name="T22" fmla="*/ 74 w 330"/>
                <a:gd name="T23" fmla="*/ 0 h 364"/>
                <a:gd name="T24" fmla="*/ 0 w 330"/>
                <a:gd name="T25" fmla="*/ 0 h 364"/>
                <a:gd name="T26" fmla="*/ 330 w 330"/>
                <a:gd name="T27" fmla="*/ 364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330" h="364">
                  <a:moveTo>
                    <a:pt x="74" y="0"/>
                  </a:moveTo>
                  <a:lnTo>
                    <a:pt x="0" y="185"/>
                  </a:lnTo>
                  <a:lnTo>
                    <a:pt x="13" y="289"/>
                  </a:lnTo>
                  <a:lnTo>
                    <a:pt x="173" y="363"/>
                  </a:lnTo>
                  <a:lnTo>
                    <a:pt x="223" y="333"/>
                  </a:lnTo>
                  <a:lnTo>
                    <a:pt x="303" y="312"/>
                  </a:lnTo>
                  <a:lnTo>
                    <a:pt x="329" y="256"/>
                  </a:lnTo>
                  <a:lnTo>
                    <a:pt x="228" y="196"/>
                  </a:lnTo>
                  <a:lnTo>
                    <a:pt x="234" y="142"/>
                  </a:lnTo>
                  <a:lnTo>
                    <a:pt x="215" y="130"/>
                  </a:lnTo>
                  <a:lnTo>
                    <a:pt x="231" y="83"/>
                  </a:lnTo>
                  <a:lnTo>
                    <a:pt x="74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93" name="AutoShape 29"/>
            <p:cNvSpPr>
              <a:spLocks noChangeArrowheads="1"/>
            </p:cNvSpPr>
            <p:nvPr/>
          </p:nvSpPr>
          <p:spPr bwMode="auto">
            <a:xfrm>
              <a:off x="4560" y="2073"/>
              <a:ext cx="306" cy="359"/>
            </a:xfrm>
            <a:custGeom>
              <a:avLst/>
              <a:gdLst>
                <a:gd name="T0" fmla="*/ 71 w 306"/>
                <a:gd name="T1" fmla="*/ 43 h 359"/>
                <a:gd name="T2" fmla="*/ 67 w 306"/>
                <a:gd name="T3" fmla="*/ 98 h 359"/>
                <a:gd name="T4" fmla="*/ 167 w 306"/>
                <a:gd name="T5" fmla="*/ 157 h 359"/>
                <a:gd name="T6" fmla="*/ 142 w 306"/>
                <a:gd name="T7" fmla="*/ 212 h 359"/>
                <a:gd name="T8" fmla="*/ 63 w 306"/>
                <a:gd name="T9" fmla="*/ 231 h 359"/>
                <a:gd name="T10" fmla="*/ 11 w 306"/>
                <a:gd name="T11" fmla="*/ 263 h 359"/>
                <a:gd name="T12" fmla="*/ 0 w 306"/>
                <a:gd name="T13" fmla="*/ 301 h 359"/>
                <a:gd name="T14" fmla="*/ 42 w 306"/>
                <a:gd name="T15" fmla="*/ 358 h 359"/>
                <a:gd name="T16" fmla="*/ 205 w 306"/>
                <a:gd name="T17" fmla="*/ 261 h 359"/>
                <a:gd name="T18" fmla="*/ 305 w 306"/>
                <a:gd name="T19" fmla="*/ 0 h 359"/>
                <a:gd name="T20" fmla="*/ 158 w 306"/>
                <a:gd name="T21" fmla="*/ 62 h 359"/>
                <a:gd name="T22" fmla="*/ 71 w 306"/>
                <a:gd name="T23" fmla="*/ 43 h 359"/>
                <a:gd name="T24" fmla="*/ 0 w 306"/>
                <a:gd name="T25" fmla="*/ 0 h 359"/>
                <a:gd name="T26" fmla="*/ 306 w 306"/>
                <a:gd name="T27" fmla="*/ 359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306" h="359">
                  <a:moveTo>
                    <a:pt x="71" y="43"/>
                  </a:moveTo>
                  <a:lnTo>
                    <a:pt x="67" y="98"/>
                  </a:lnTo>
                  <a:lnTo>
                    <a:pt x="167" y="157"/>
                  </a:lnTo>
                  <a:lnTo>
                    <a:pt x="142" y="212"/>
                  </a:lnTo>
                  <a:lnTo>
                    <a:pt x="63" y="231"/>
                  </a:lnTo>
                  <a:lnTo>
                    <a:pt x="11" y="263"/>
                  </a:lnTo>
                  <a:lnTo>
                    <a:pt x="0" y="301"/>
                  </a:lnTo>
                  <a:lnTo>
                    <a:pt x="42" y="358"/>
                  </a:lnTo>
                  <a:lnTo>
                    <a:pt x="205" y="261"/>
                  </a:lnTo>
                  <a:lnTo>
                    <a:pt x="305" y="0"/>
                  </a:lnTo>
                  <a:lnTo>
                    <a:pt x="158" y="62"/>
                  </a:lnTo>
                  <a:lnTo>
                    <a:pt x="71" y="43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94" name="AutoShape 30"/>
            <p:cNvSpPr>
              <a:spLocks noChangeArrowheads="1"/>
            </p:cNvSpPr>
            <p:nvPr/>
          </p:nvSpPr>
          <p:spPr bwMode="auto">
            <a:xfrm>
              <a:off x="4373" y="2261"/>
              <a:ext cx="230" cy="279"/>
            </a:xfrm>
            <a:custGeom>
              <a:avLst/>
              <a:gdLst>
                <a:gd name="T0" fmla="*/ 39 w 230"/>
                <a:gd name="T1" fmla="*/ 0 h 279"/>
                <a:gd name="T2" fmla="*/ 3 w 230"/>
                <a:gd name="T3" fmla="*/ 47 h 279"/>
                <a:gd name="T4" fmla="*/ 24 w 230"/>
                <a:gd name="T5" fmla="*/ 86 h 279"/>
                <a:gd name="T6" fmla="*/ 0 w 230"/>
                <a:gd name="T7" fmla="*/ 156 h 279"/>
                <a:gd name="T8" fmla="*/ 26 w 230"/>
                <a:gd name="T9" fmla="*/ 195 h 279"/>
                <a:gd name="T10" fmla="*/ 101 w 230"/>
                <a:gd name="T11" fmla="*/ 225 h 279"/>
                <a:gd name="T12" fmla="*/ 175 w 230"/>
                <a:gd name="T13" fmla="*/ 278 h 279"/>
                <a:gd name="T14" fmla="*/ 228 w 230"/>
                <a:gd name="T15" fmla="*/ 229 h 279"/>
                <a:gd name="T16" fmla="*/ 229 w 230"/>
                <a:gd name="T17" fmla="*/ 167 h 279"/>
                <a:gd name="T18" fmla="*/ 188 w 230"/>
                <a:gd name="T19" fmla="*/ 113 h 279"/>
                <a:gd name="T20" fmla="*/ 199 w 230"/>
                <a:gd name="T21" fmla="*/ 76 h 279"/>
                <a:gd name="T22" fmla="*/ 39 w 230"/>
                <a:gd name="T23" fmla="*/ 0 h 279"/>
                <a:gd name="T24" fmla="*/ 0 w 230"/>
                <a:gd name="T25" fmla="*/ 0 h 279"/>
                <a:gd name="T26" fmla="*/ 230 w 230"/>
                <a:gd name="T27" fmla="*/ 279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230" h="279">
                  <a:moveTo>
                    <a:pt x="39" y="0"/>
                  </a:moveTo>
                  <a:lnTo>
                    <a:pt x="3" y="47"/>
                  </a:lnTo>
                  <a:lnTo>
                    <a:pt x="24" y="86"/>
                  </a:lnTo>
                  <a:lnTo>
                    <a:pt x="0" y="156"/>
                  </a:lnTo>
                  <a:lnTo>
                    <a:pt x="26" y="195"/>
                  </a:lnTo>
                  <a:lnTo>
                    <a:pt x="101" y="225"/>
                  </a:lnTo>
                  <a:lnTo>
                    <a:pt x="175" y="278"/>
                  </a:lnTo>
                  <a:lnTo>
                    <a:pt x="228" y="229"/>
                  </a:lnTo>
                  <a:lnTo>
                    <a:pt x="229" y="167"/>
                  </a:lnTo>
                  <a:lnTo>
                    <a:pt x="188" y="113"/>
                  </a:lnTo>
                  <a:lnTo>
                    <a:pt x="199" y="76"/>
                  </a:lnTo>
                  <a:lnTo>
                    <a:pt x="39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95" name="AutoShape 31"/>
            <p:cNvSpPr>
              <a:spLocks noChangeArrowheads="1"/>
            </p:cNvSpPr>
            <p:nvPr/>
          </p:nvSpPr>
          <p:spPr bwMode="auto">
            <a:xfrm>
              <a:off x="4221" y="2309"/>
              <a:ext cx="329" cy="386"/>
            </a:xfrm>
            <a:custGeom>
              <a:avLst/>
              <a:gdLst>
                <a:gd name="T0" fmla="*/ 41 w 329"/>
                <a:gd name="T1" fmla="*/ 0 h 386"/>
                <a:gd name="T2" fmla="*/ 156 w 329"/>
                <a:gd name="T3" fmla="*/ 0 h 386"/>
                <a:gd name="T4" fmla="*/ 178 w 329"/>
                <a:gd name="T5" fmla="*/ 36 h 386"/>
                <a:gd name="T6" fmla="*/ 153 w 329"/>
                <a:gd name="T7" fmla="*/ 108 h 386"/>
                <a:gd name="T8" fmla="*/ 179 w 329"/>
                <a:gd name="T9" fmla="*/ 146 h 386"/>
                <a:gd name="T10" fmla="*/ 256 w 329"/>
                <a:gd name="T11" fmla="*/ 176 h 386"/>
                <a:gd name="T12" fmla="*/ 328 w 329"/>
                <a:gd name="T13" fmla="*/ 230 h 386"/>
                <a:gd name="T14" fmla="*/ 263 w 329"/>
                <a:gd name="T15" fmla="*/ 293 h 386"/>
                <a:gd name="T16" fmla="*/ 298 w 329"/>
                <a:gd name="T17" fmla="*/ 336 h 386"/>
                <a:gd name="T18" fmla="*/ 282 w 329"/>
                <a:gd name="T19" fmla="*/ 385 h 386"/>
                <a:gd name="T20" fmla="*/ 182 w 329"/>
                <a:gd name="T21" fmla="*/ 384 h 386"/>
                <a:gd name="T22" fmla="*/ 153 w 329"/>
                <a:gd name="T23" fmla="*/ 347 h 386"/>
                <a:gd name="T24" fmla="*/ 76 w 329"/>
                <a:gd name="T25" fmla="*/ 319 h 386"/>
                <a:gd name="T26" fmla="*/ 34 w 329"/>
                <a:gd name="T27" fmla="*/ 225 h 386"/>
                <a:gd name="T28" fmla="*/ 42 w 329"/>
                <a:gd name="T29" fmla="*/ 165 h 386"/>
                <a:gd name="T30" fmla="*/ 0 w 329"/>
                <a:gd name="T31" fmla="*/ 111 h 386"/>
                <a:gd name="T32" fmla="*/ 62 w 329"/>
                <a:gd name="T33" fmla="*/ 55 h 386"/>
                <a:gd name="T34" fmla="*/ 41 w 329"/>
                <a:gd name="T35" fmla="*/ 0 h 386"/>
                <a:gd name="T36" fmla="*/ 0 w 329"/>
                <a:gd name="T37" fmla="*/ 0 h 386"/>
                <a:gd name="T38" fmla="*/ 329 w 329"/>
                <a:gd name="T39" fmla="*/ 386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T36" t="T37" r="T38" b="T39"/>
              <a:pathLst>
                <a:path w="329" h="386">
                  <a:moveTo>
                    <a:pt x="41" y="0"/>
                  </a:moveTo>
                  <a:lnTo>
                    <a:pt x="156" y="0"/>
                  </a:lnTo>
                  <a:lnTo>
                    <a:pt x="178" y="36"/>
                  </a:lnTo>
                  <a:lnTo>
                    <a:pt x="153" y="108"/>
                  </a:lnTo>
                  <a:lnTo>
                    <a:pt x="179" y="146"/>
                  </a:lnTo>
                  <a:lnTo>
                    <a:pt x="256" y="176"/>
                  </a:lnTo>
                  <a:lnTo>
                    <a:pt x="328" y="230"/>
                  </a:lnTo>
                  <a:lnTo>
                    <a:pt x="263" y="293"/>
                  </a:lnTo>
                  <a:lnTo>
                    <a:pt x="298" y="336"/>
                  </a:lnTo>
                  <a:lnTo>
                    <a:pt x="282" y="385"/>
                  </a:lnTo>
                  <a:lnTo>
                    <a:pt x="182" y="384"/>
                  </a:lnTo>
                  <a:lnTo>
                    <a:pt x="153" y="347"/>
                  </a:lnTo>
                  <a:lnTo>
                    <a:pt x="76" y="319"/>
                  </a:lnTo>
                  <a:lnTo>
                    <a:pt x="34" y="225"/>
                  </a:lnTo>
                  <a:lnTo>
                    <a:pt x="42" y="165"/>
                  </a:lnTo>
                  <a:lnTo>
                    <a:pt x="0" y="111"/>
                  </a:lnTo>
                  <a:lnTo>
                    <a:pt x="62" y="55"/>
                  </a:lnTo>
                  <a:lnTo>
                    <a:pt x="41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96" name="AutoShape 32"/>
            <p:cNvSpPr>
              <a:spLocks noChangeArrowheads="1"/>
            </p:cNvSpPr>
            <p:nvPr/>
          </p:nvSpPr>
          <p:spPr bwMode="auto">
            <a:xfrm>
              <a:off x="4278" y="2692"/>
              <a:ext cx="263" cy="450"/>
            </a:xfrm>
            <a:custGeom>
              <a:avLst/>
              <a:gdLst>
                <a:gd name="T0" fmla="*/ 124 w 263"/>
                <a:gd name="T1" fmla="*/ 1 h 450"/>
                <a:gd name="T2" fmla="*/ 221 w 263"/>
                <a:gd name="T3" fmla="*/ 0 h 450"/>
                <a:gd name="T4" fmla="*/ 262 w 263"/>
                <a:gd name="T5" fmla="*/ 43 h 450"/>
                <a:gd name="T6" fmla="*/ 240 w 263"/>
                <a:gd name="T7" fmla="*/ 162 h 450"/>
                <a:gd name="T8" fmla="*/ 137 w 263"/>
                <a:gd name="T9" fmla="*/ 302 h 450"/>
                <a:gd name="T10" fmla="*/ 101 w 263"/>
                <a:gd name="T11" fmla="*/ 397 h 450"/>
                <a:gd name="T12" fmla="*/ 22 w 263"/>
                <a:gd name="T13" fmla="*/ 449 h 450"/>
                <a:gd name="T14" fmla="*/ 0 w 263"/>
                <a:gd name="T15" fmla="*/ 341 h 450"/>
                <a:gd name="T16" fmla="*/ 59 w 263"/>
                <a:gd name="T17" fmla="*/ 181 h 450"/>
                <a:gd name="T18" fmla="*/ 8 w 263"/>
                <a:gd name="T19" fmla="*/ 154 h 450"/>
                <a:gd name="T20" fmla="*/ 69 w 263"/>
                <a:gd name="T21" fmla="*/ 102 h 450"/>
                <a:gd name="T22" fmla="*/ 79 w 263"/>
                <a:gd name="T23" fmla="*/ 128 h 450"/>
                <a:gd name="T24" fmla="*/ 113 w 263"/>
                <a:gd name="T25" fmla="*/ 153 h 450"/>
                <a:gd name="T26" fmla="*/ 154 w 263"/>
                <a:gd name="T27" fmla="*/ 125 h 450"/>
                <a:gd name="T28" fmla="*/ 116 w 263"/>
                <a:gd name="T29" fmla="*/ 64 h 450"/>
                <a:gd name="T30" fmla="*/ 124 w 263"/>
                <a:gd name="T31" fmla="*/ 1 h 450"/>
                <a:gd name="T32" fmla="*/ 0 w 263"/>
                <a:gd name="T33" fmla="*/ 0 h 450"/>
                <a:gd name="T34" fmla="*/ 263 w 263"/>
                <a:gd name="T35" fmla="*/ 450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T32" t="T33" r="T34" b="T35"/>
              <a:pathLst>
                <a:path w="263" h="450">
                  <a:moveTo>
                    <a:pt x="124" y="1"/>
                  </a:moveTo>
                  <a:lnTo>
                    <a:pt x="221" y="0"/>
                  </a:lnTo>
                  <a:lnTo>
                    <a:pt x="262" y="43"/>
                  </a:lnTo>
                  <a:lnTo>
                    <a:pt x="240" y="162"/>
                  </a:lnTo>
                  <a:lnTo>
                    <a:pt x="137" y="302"/>
                  </a:lnTo>
                  <a:lnTo>
                    <a:pt x="101" y="397"/>
                  </a:lnTo>
                  <a:lnTo>
                    <a:pt x="22" y="449"/>
                  </a:lnTo>
                  <a:lnTo>
                    <a:pt x="0" y="341"/>
                  </a:lnTo>
                  <a:lnTo>
                    <a:pt x="59" y="181"/>
                  </a:lnTo>
                  <a:lnTo>
                    <a:pt x="8" y="154"/>
                  </a:lnTo>
                  <a:lnTo>
                    <a:pt x="69" y="102"/>
                  </a:lnTo>
                  <a:lnTo>
                    <a:pt x="79" y="128"/>
                  </a:lnTo>
                  <a:lnTo>
                    <a:pt x="113" y="153"/>
                  </a:lnTo>
                  <a:lnTo>
                    <a:pt x="154" y="125"/>
                  </a:lnTo>
                  <a:lnTo>
                    <a:pt x="116" y="64"/>
                  </a:lnTo>
                  <a:lnTo>
                    <a:pt x="124" y="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97" name="AutoShape 33"/>
            <p:cNvSpPr>
              <a:spLocks noChangeArrowheads="1"/>
            </p:cNvSpPr>
            <p:nvPr/>
          </p:nvSpPr>
          <p:spPr bwMode="auto">
            <a:xfrm>
              <a:off x="4579" y="2712"/>
              <a:ext cx="140" cy="378"/>
            </a:xfrm>
            <a:custGeom>
              <a:avLst/>
              <a:gdLst>
                <a:gd name="T0" fmla="*/ 114 w 140"/>
                <a:gd name="T1" fmla="*/ 0 h 378"/>
                <a:gd name="T2" fmla="*/ 77 w 140"/>
                <a:gd name="T3" fmla="*/ 97 h 378"/>
                <a:gd name="T4" fmla="*/ 18 w 140"/>
                <a:gd name="T5" fmla="*/ 132 h 378"/>
                <a:gd name="T6" fmla="*/ 31 w 140"/>
                <a:gd name="T7" fmla="*/ 232 h 378"/>
                <a:gd name="T8" fmla="*/ 0 w 140"/>
                <a:gd name="T9" fmla="*/ 287 h 378"/>
                <a:gd name="T10" fmla="*/ 3 w 140"/>
                <a:gd name="T11" fmla="*/ 377 h 378"/>
                <a:gd name="T12" fmla="*/ 93 w 140"/>
                <a:gd name="T13" fmla="*/ 338 h 378"/>
                <a:gd name="T14" fmla="*/ 139 w 140"/>
                <a:gd name="T15" fmla="*/ 149 h 378"/>
                <a:gd name="T16" fmla="*/ 114 w 140"/>
                <a:gd name="T17" fmla="*/ 0 h 378"/>
                <a:gd name="T18" fmla="*/ 0 w 140"/>
                <a:gd name="T19" fmla="*/ 0 h 378"/>
                <a:gd name="T20" fmla="*/ 140 w 140"/>
                <a:gd name="T21" fmla="*/ 378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T18" t="T19" r="T20" b="T21"/>
              <a:pathLst>
                <a:path w="140" h="378">
                  <a:moveTo>
                    <a:pt x="114" y="0"/>
                  </a:moveTo>
                  <a:lnTo>
                    <a:pt x="77" y="97"/>
                  </a:lnTo>
                  <a:lnTo>
                    <a:pt x="18" y="132"/>
                  </a:lnTo>
                  <a:lnTo>
                    <a:pt x="31" y="232"/>
                  </a:lnTo>
                  <a:lnTo>
                    <a:pt x="0" y="287"/>
                  </a:lnTo>
                  <a:lnTo>
                    <a:pt x="3" y="377"/>
                  </a:lnTo>
                  <a:lnTo>
                    <a:pt x="93" y="338"/>
                  </a:lnTo>
                  <a:lnTo>
                    <a:pt x="139" y="149"/>
                  </a:lnTo>
                  <a:lnTo>
                    <a:pt x="114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98" name="AutoShape 34"/>
            <p:cNvSpPr>
              <a:spLocks noChangeArrowheads="1"/>
            </p:cNvSpPr>
            <p:nvPr/>
          </p:nvSpPr>
          <p:spPr bwMode="auto">
            <a:xfrm>
              <a:off x="4102" y="2823"/>
              <a:ext cx="238" cy="241"/>
            </a:xfrm>
            <a:custGeom>
              <a:avLst/>
              <a:gdLst>
                <a:gd name="T0" fmla="*/ 0 w 238"/>
                <a:gd name="T1" fmla="*/ 111 h 241"/>
                <a:gd name="T2" fmla="*/ 137 w 238"/>
                <a:gd name="T3" fmla="*/ 0 h 241"/>
                <a:gd name="T4" fmla="*/ 237 w 238"/>
                <a:gd name="T5" fmla="*/ 51 h 241"/>
                <a:gd name="T6" fmla="*/ 179 w 238"/>
                <a:gd name="T7" fmla="*/ 211 h 241"/>
                <a:gd name="T8" fmla="*/ 93 w 238"/>
                <a:gd name="T9" fmla="*/ 240 h 241"/>
                <a:gd name="T10" fmla="*/ 0 w 238"/>
                <a:gd name="T11" fmla="*/ 111 h 241"/>
                <a:gd name="T12" fmla="*/ 0 w 238"/>
                <a:gd name="T13" fmla="*/ 0 h 241"/>
                <a:gd name="T14" fmla="*/ 238 w 238"/>
                <a:gd name="T15" fmla="*/ 241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238" h="241">
                  <a:moveTo>
                    <a:pt x="0" y="111"/>
                  </a:moveTo>
                  <a:lnTo>
                    <a:pt x="137" y="0"/>
                  </a:lnTo>
                  <a:lnTo>
                    <a:pt x="237" y="51"/>
                  </a:lnTo>
                  <a:lnTo>
                    <a:pt x="179" y="211"/>
                  </a:lnTo>
                  <a:lnTo>
                    <a:pt x="93" y="240"/>
                  </a:lnTo>
                  <a:lnTo>
                    <a:pt x="0" y="11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99" name="AutoShape 35"/>
            <p:cNvSpPr>
              <a:spLocks noChangeArrowheads="1"/>
            </p:cNvSpPr>
            <p:nvPr/>
          </p:nvSpPr>
          <p:spPr bwMode="auto">
            <a:xfrm>
              <a:off x="3981" y="2628"/>
              <a:ext cx="368" cy="308"/>
            </a:xfrm>
            <a:custGeom>
              <a:avLst/>
              <a:gdLst>
                <a:gd name="T0" fmla="*/ 165 w 368"/>
                <a:gd name="T1" fmla="*/ 1 h 308"/>
                <a:gd name="T2" fmla="*/ 315 w 368"/>
                <a:gd name="T3" fmla="*/ 0 h 308"/>
                <a:gd name="T4" fmla="*/ 344 w 368"/>
                <a:gd name="T5" fmla="*/ 59 h 308"/>
                <a:gd name="T6" fmla="*/ 344 w 368"/>
                <a:gd name="T7" fmla="*/ 120 h 308"/>
                <a:gd name="T8" fmla="*/ 367 w 368"/>
                <a:gd name="T9" fmla="*/ 166 h 308"/>
                <a:gd name="T10" fmla="*/ 307 w 368"/>
                <a:gd name="T11" fmla="*/ 219 h 308"/>
                <a:gd name="T12" fmla="*/ 258 w 368"/>
                <a:gd name="T13" fmla="*/ 196 h 308"/>
                <a:gd name="T14" fmla="*/ 120 w 368"/>
                <a:gd name="T15" fmla="*/ 307 h 308"/>
                <a:gd name="T16" fmla="*/ 44 w 368"/>
                <a:gd name="T17" fmla="*/ 270 h 308"/>
                <a:gd name="T18" fmla="*/ 0 w 368"/>
                <a:gd name="T19" fmla="*/ 181 h 308"/>
                <a:gd name="T20" fmla="*/ 71 w 368"/>
                <a:gd name="T21" fmla="*/ 145 h 308"/>
                <a:gd name="T22" fmla="*/ 41 w 368"/>
                <a:gd name="T23" fmla="*/ 92 h 308"/>
                <a:gd name="T24" fmla="*/ 199 w 368"/>
                <a:gd name="T25" fmla="*/ 127 h 308"/>
                <a:gd name="T26" fmla="*/ 222 w 368"/>
                <a:gd name="T27" fmla="*/ 110 h 308"/>
                <a:gd name="T28" fmla="*/ 165 w 368"/>
                <a:gd name="T29" fmla="*/ 64 h 308"/>
                <a:gd name="T30" fmla="*/ 165 w 368"/>
                <a:gd name="T31" fmla="*/ 1 h 308"/>
                <a:gd name="T32" fmla="*/ 0 w 368"/>
                <a:gd name="T33" fmla="*/ 0 h 308"/>
                <a:gd name="T34" fmla="*/ 368 w 368"/>
                <a:gd name="T35" fmla="*/ 308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T32" t="T33" r="T34" b="T35"/>
              <a:pathLst>
                <a:path w="368" h="308">
                  <a:moveTo>
                    <a:pt x="165" y="1"/>
                  </a:moveTo>
                  <a:lnTo>
                    <a:pt x="315" y="0"/>
                  </a:lnTo>
                  <a:lnTo>
                    <a:pt x="344" y="59"/>
                  </a:lnTo>
                  <a:lnTo>
                    <a:pt x="344" y="120"/>
                  </a:lnTo>
                  <a:lnTo>
                    <a:pt x="367" y="166"/>
                  </a:lnTo>
                  <a:lnTo>
                    <a:pt x="307" y="219"/>
                  </a:lnTo>
                  <a:lnTo>
                    <a:pt x="258" y="196"/>
                  </a:lnTo>
                  <a:lnTo>
                    <a:pt x="120" y="307"/>
                  </a:lnTo>
                  <a:lnTo>
                    <a:pt x="44" y="270"/>
                  </a:lnTo>
                  <a:lnTo>
                    <a:pt x="0" y="181"/>
                  </a:lnTo>
                  <a:lnTo>
                    <a:pt x="71" y="145"/>
                  </a:lnTo>
                  <a:lnTo>
                    <a:pt x="41" y="92"/>
                  </a:lnTo>
                  <a:lnTo>
                    <a:pt x="199" y="127"/>
                  </a:lnTo>
                  <a:lnTo>
                    <a:pt x="222" y="110"/>
                  </a:lnTo>
                  <a:lnTo>
                    <a:pt x="165" y="64"/>
                  </a:lnTo>
                  <a:lnTo>
                    <a:pt x="165" y="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300" name="AutoShape 36"/>
            <p:cNvSpPr>
              <a:spLocks noChangeArrowheads="1"/>
            </p:cNvSpPr>
            <p:nvPr/>
          </p:nvSpPr>
          <p:spPr bwMode="auto">
            <a:xfrm>
              <a:off x="4294" y="2626"/>
              <a:ext cx="140" cy="221"/>
            </a:xfrm>
            <a:custGeom>
              <a:avLst/>
              <a:gdLst>
                <a:gd name="T0" fmla="*/ 0 w 140"/>
                <a:gd name="T1" fmla="*/ 0 h 221"/>
                <a:gd name="T2" fmla="*/ 80 w 140"/>
                <a:gd name="T3" fmla="*/ 29 h 221"/>
                <a:gd name="T4" fmla="*/ 110 w 140"/>
                <a:gd name="T5" fmla="*/ 68 h 221"/>
                <a:gd name="T6" fmla="*/ 101 w 140"/>
                <a:gd name="T7" fmla="*/ 131 h 221"/>
                <a:gd name="T8" fmla="*/ 139 w 140"/>
                <a:gd name="T9" fmla="*/ 191 h 221"/>
                <a:gd name="T10" fmla="*/ 97 w 140"/>
                <a:gd name="T11" fmla="*/ 220 h 221"/>
                <a:gd name="T12" fmla="*/ 62 w 140"/>
                <a:gd name="T13" fmla="*/ 196 h 221"/>
                <a:gd name="T14" fmla="*/ 51 w 140"/>
                <a:gd name="T15" fmla="*/ 165 h 221"/>
                <a:gd name="T16" fmla="*/ 29 w 140"/>
                <a:gd name="T17" fmla="*/ 122 h 221"/>
                <a:gd name="T18" fmla="*/ 29 w 140"/>
                <a:gd name="T19" fmla="*/ 61 h 221"/>
                <a:gd name="T20" fmla="*/ 0 w 140"/>
                <a:gd name="T21" fmla="*/ 0 h 221"/>
                <a:gd name="T22" fmla="*/ 0 w 140"/>
                <a:gd name="T23" fmla="*/ 0 h 221"/>
                <a:gd name="T24" fmla="*/ 140 w 140"/>
                <a:gd name="T25" fmla="*/ 221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T22" t="T23" r="T24" b="T25"/>
              <a:pathLst>
                <a:path w="140" h="221">
                  <a:moveTo>
                    <a:pt x="0" y="0"/>
                  </a:moveTo>
                  <a:lnTo>
                    <a:pt x="80" y="29"/>
                  </a:lnTo>
                  <a:lnTo>
                    <a:pt x="110" y="68"/>
                  </a:lnTo>
                  <a:lnTo>
                    <a:pt x="101" y="131"/>
                  </a:lnTo>
                  <a:lnTo>
                    <a:pt x="139" y="191"/>
                  </a:lnTo>
                  <a:lnTo>
                    <a:pt x="97" y="220"/>
                  </a:lnTo>
                  <a:lnTo>
                    <a:pt x="62" y="196"/>
                  </a:lnTo>
                  <a:lnTo>
                    <a:pt x="51" y="165"/>
                  </a:lnTo>
                  <a:lnTo>
                    <a:pt x="29" y="122"/>
                  </a:lnTo>
                  <a:lnTo>
                    <a:pt x="29" y="61"/>
                  </a:lnTo>
                  <a:lnTo>
                    <a:pt x="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301" name="AutoShape 37"/>
            <p:cNvSpPr>
              <a:spLocks noChangeArrowheads="1"/>
            </p:cNvSpPr>
            <p:nvPr/>
          </p:nvSpPr>
          <p:spPr bwMode="auto">
            <a:xfrm>
              <a:off x="3662" y="2556"/>
              <a:ext cx="395" cy="343"/>
            </a:xfrm>
            <a:custGeom>
              <a:avLst/>
              <a:gdLst>
                <a:gd name="T0" fmla="*/ 0 w 395"/>
                <a:gd name="T1" fmla="*/ 26 h 343"/>
                <a:gd name="T2" fmla="*/ 127 w 395"/>
                <a:gd name="T3" fmla="*/ 0 h 343"/>
                <a:gd name="T4" fmla="*/ 129 w 395"/>
                <a:gd name="T5" fmla="*/ 48 h 343"/>
                <a:gd name="T6" fmla="*/ 196 w 395"/>
                <a:gd name="T7" fmla="*/ 51 h 343"/>
                <a:gd name="T8" fmla="*/ 237 w 395"/>
                <a:gd name="T9" fmla="*/ 16 h 343"/>
                <a:gd name="T10" fmla="*/ 284 w 395"/>
                <a:gd name="T11" fmla="*/ 17 h 343"/>
                <a:gd name="T12" fmla="*/ 294 w 395"/>
                <a:gd name="T13" fmla="*/ 150 h 343"/>
                <a:gd name="T14" fmla="*/ 363 w 395"/>
                <a:gd name="T15" fmla="*/ 164 h 343"/>
                <a:gd name="T16" fmla="*/ 394 w 395"/>
                <a:gd name="T17" fmla="*/ 218 h 343"/>
                <a:gd name="T18" fmla="*/ 323 w 395"/>
                <a:gd name="T19" fmla="*/ 252 h 343"/>
                <a:gd name="T20" fmla="*/ 365 w 395"/>
                <a:gd name="T21" fmla="*/ 342 h 343"/>
                <a:gd name="T22" fmla="*/ 7 w 395"/>
                <a:gd name="T23" fmla="*/ 342 h 343"/>
                <a:gd name="T24" fmla="*/ 76 w 395"/>
                <a:gd name="T25" fmla="*/ 212 h 343"/>
                <a:gd name="T26" fmla="*/ 34 w 395"/>
                <a:gd name="T27" fmla="*/ 150 h 343"/>
                <a:gd name="T28" fmla="*/ 41 w 395"/>
                <a:gd name="T29" fmla="*/ 97 h 343"/>
                <a:gd name="T30" fmla="*/ 0 w 395"/>
                <a:gd name="T31" fmla="*/ 26 h 343"/>
                <a:gd name="T32" fmla="*/ 0 w 395"/>
                <a:gd name="T33" fmla="*/ 0 h 343"/>
                <a:gd name="T34" fmla="*/ 395 w 395"/>
                <a:gd name="T3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T32" t="T33" r="T34" b="T35"/>
              <a:pathLst>
                <a:path w="395" h="343">
                  <a:moveTo>
                    <a:pt x="0" y="26"/>
                  </a:moveTo>
                  <a:lnTo>
                    <a:pt x="127" y="0"/>
                  </a:lnTo>
                  <a:lnTo>
                    <a:pt x="129" y="48"/>
                  </a:lnTo>
                  <a:lnTo>
                    <a:pt x="196" y="51"/>
                  </a:lnTo>
                  <a:lnTo>
                    <a:pt x="237" y="16"/>
                  </a:lnTo>
                  <a:lnTo>
                    <a:pt x="284" y="17"/>
                  </a:lnTo>
                  <a:lnTo>
                    <a:pt x="294" y="150"/>
                  </a:lnTo>
                  <a:lnTo>
                    <a:pt x="363" y="164"/>
                  </a:lnTo>
                  <a:lnTo>
                    <a:pt x="394" y="218"/>
                  </a:lnTo>
                  <a:lnTo>
                    <a:pt x="323" y="252"/>
                  </a:lnTo>
                  <a:lnTo>
                    <a:pt x="365" y="342"/>
                  </a:lnTo>
                  <a:lnTo>
                    <a:pt x="7" y="342"/>
                  </a:lnTo>
                  <a:lnTo>
                    <a:pt x="76" y="212"/>
                  </a:lnTo>
                  <a:lnTo>
                    <a:pt x="34" y="150"/>
                  </a:lnTo>
                  <a:lnTo>
                    <a:pt x="41" y="97"/>
                  </a:lnTo>
                  <a:lnTo>
                    <a:pt x="0" y="26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302" name="AutoShape 38"/>
            <p:cNvSpPr>
              <a:spLocks noChangeArrowheads="1"/>
            </p:cNvSpPr>
            <p:nvPr/>
          </p:nvSpPr>
          <p:spPr bwMode="auto">
            <a:xfrm>
              <a:off x="3669" y="2896"/>
              <a:ext cx="439" cy="319"/>
            </a:xfrm>
            <a:custGeom>
              <a:avLst/>
              <a:gdLst>
                <a:gd name="T0" fmla="*/ 0 w 439"/>
                <a:gd name="T1" fmla="*/ 0 h 319"/>
                <a:gd name="T2" fmla="*/ 354 w 439"/>
                <a:gd name="T3" fmla="*/ 0 h 319"/>
                <a:gd name="T4" fmla="*/ 438 w 439"/>
                <a:gd name="T5" fmla="*/ 39 h 319"/>
                <a:gd name="T6" fmla="*/ 323 w 439"/>
                <a:gd name="T7" fmla="*/ 47 h 319"/>
                <a:gd name="T8" fmla="*/ 307 w 439"/>
                <a:gd name="T9" fmla="*/ 130 h 319"/>
                <a:gd name="T10" fmla="*/ 266 w 439"/>
                <a:gd name="T11" fmla="*/ 130 h 319"/>
                <a:gd name="T12" fmla="*/ 265 w 439"/>
                <a:gd name="T13" fmla="*/ 318 h 319"/>
                <a:gd name="T14" fmla="*/ 132 w 439"/>
                <a:gd name="T15" fmla="*/ 307 h 319"/>
                <a:gd name="T16" fmla="*/ 84 w 439"/>
                <a:gd name="T17" fmla="*/ 176 h 319"/>
                <a:gd name="T18" fmla="*/ 0 w 439"/>
                <a:gd name="T19" fmla="*/ 0 h 319"/>
                <a:gd name="T20" fmla="*/ 0 w 439"/>
                <a:gd name="T21" fmla="*/ 0 h 319"/>
                <a:gd name="T22" fmla="*/ 439 w 439"/>
                <a:gd name="T23" fmla="*/ 319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439" h="319">
                  <a:moveTo>
                    <a:pt x="0" y="0"/>
                  </a:moveTo>
                  <a:lnTo>
                    <a:pt x="354" y="0"/>
                  </a:lnTo>
                  <a:lnTo>
                    <a:pt x="438" y="39"/>
                  </a:lnTo>
                  <a:lnTo>
                    <a:pt x="323" y="47"/>
                  </a:lnTo>
                  <a:lnTo>
                    <a:pt x="307" y="130"/>
                  </a:lnTo>
                  <a:lnTo>
                    <a:pt x="266" y="130"/>
                  </a:lnTo>
                  <a:lnTo>
                    <a:pt x="265" y="318"/>
                  </a:lnTo>
                  <a:lnTo>
                    <a:pt x="132" y="307"/>
                  </a:lnTo>
                  <a:lnTo>
                    <a:pt x="84" y="176"/>
                  </a:lnTo>
                  <a:lnTo>
                    <a:pt x="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303" name="AutoShape 39"/>
            <p:cNvSpPr>
              <a:spLocks noChangeArrowheads="1"/>
            </p:cNvSpPr>
            <p:nvPr/>
          </p:nvSpPr>
          <p:spPr bwMode="auto">
            <a:xfrm>
              <a:off x="3932" y="2934"/>
              <a:ext cx="263" cy="248"/>
            </a:xfrm>
            <a:custGeom>
              <a:avLst/>
              <a:gdLst>
                <a:gd name="T0" fmla="*/ 59 w 263"/>
                <a:gd name="T1" fmla="*/ 7 h 248"/>
                <a:gd name="T2" fmla="*/ 170 w 263"/>
                <a:gd name="T3" fmla="*/ 0 h 248"/>
                <a:gd name="T4" fmla="*/ 262 w 263"/>
                <a:gd name="T5" fmla="*/ 128 h 248"/>
                <a:gd name="T6" fmla="*/ 134 w 263"/>
                <a:gd name="T7" fmla="*/ 213 h 248"/>
                <a:gd name="T8" fmla="*/ 95 w 263"/>
                <a:gd name="T9" fmla="*/ 198 h 248"/>
                <a:gd name="T10" fmla="*/ 44 w 263"/>
                <a:gd name="T11" fmla="*/ 247 h 248"/>
                <a:gd name="T12" fmla="*/ 0 w 263"/>
                <a:gd name="T13" fmla="*/ 185 h 248"/>
                <a:gd name="T14" fmla="*/ 0 w 263"/>
                <a:gd name="T15" fmla="*/ 92 h 248"/>
                <a:gd name="T16" fmla="*/ 42 w 263"/>
                <a:gd name="T17" fmla="*/ 91 h 248"/>
                <a:gd name="T18" fmla="*/ 59 w 263"/>
                <a:gd name="T19" fmla="*/ 7 h 248"/>
                <a:gd name="T20" fmla="*/ 0 w 263"/>
                <a:gd name="T21" fmla="*/ 0 h 248"/>
                <a:gd name="T22" fmla="*/ 263 w 263"/>
                <a:gd name="T23" fmla="*/ 248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63" h="248">
                  <a:moveTo>
                    <a:pt x="59" y="7"/>
                  </a:moveTo>
                  <a:lnTo>
                    <a:pt x="170" y="0"/>
                  </a:lnTo>
                  <a:lnTo>
                    <a:pt x="262" y="128"/>
                  </a:lnTo>
                  <a:lnTo>
                    <a:pt x="134" y="213"/>
                  </a:lnTo>
                  <a:lnTo>
                    <a:pt x="95" y="198"/>
                  </a:lnTo>
                  <a:lnTo>
                    <a:pt x="44" y="247"/>
                  </a:lnTo>
                  <a:lnTo>
                    <a:pt x="0" y="185"/>
                  </a:lnTo>
                  <a:lnTo>
                    <a:pt x="0" y="92"/>
                  </a:lnTo>
                  <a:lnTo>
                    <a:pt x="42" y="91"/>
                  </a:lnTo>
                  <a:lnTo>
                    <a:pt x="59" y="7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304" name="AutoShape 40"/>
            <p:cNvSpPr>
              <a:spLocks noChangeArrowheads="1"/>
            </p:cNvSpPr>
            <p:nvPr/>
          </p:nvSpPr>
          <p:spPr bwMode="auto">
            <a:xfrm>
              <a:off x="3800" y="3033"/>
              <a:ext cx="502" cy="357"/>
            </a:xfrm>
            <a:custGeom>
              <a:avLst/>
              <a:gdLst>
                <a:gd name="T0" fmla="*/ 0 w 502"/>
                <a:gd name="T1" fmla="*/ 170 h 357"/>
                <a:gd name="T2" fmla="*/ 132 w 502"/>
                <a:gd name="T3" fmla="*/ 178 h 357"/>
                <a:gd name="T4" fmla="*/ 133 w 502"/>
                <a:gd name="T5" fmla="*/ 87 h 357"/>
                <a:gd name="T6" fmla="*/ 178 w 502"/>
                <a:gd name="T7" fmla="*/ 145 h 357"/>
                <a:gd name="T8" fmla="*/ 227 w 502"/>
                <a:gd name="T9" fmla="*/ 97 h 357"/>
                <a:gd name="T10" fmla="*/ 264 w 502"/>
                <a:gd name="T11" fmla="*/ 111 h 357"/>
                <a:gd name="T12" fmla="*/ 393 w 502"/>
                <a:gd name="T13" fmla="*/ 28 h 357"/>
                <a:gd name="T14" fmla="*/ 479 w 502"/>
                <a:gd name="T15" fmla="*/ 0 h 357"/>
                <a:gd name="T16" fmla="*/ 501 w 502"/>
                <a:gd name="T17" fmla="*/ 105 h 357"/>
                <a:gd name="T18" fmla="*/ 481 w 502"/>
                <a:gd name="T19" fmla="*/ 176 h 357"/>
                <a:gd name="T20" fmla="*/ 402 w 502"/>
                <a:gd name="T21" fmla="*/ 262 h 357"/>
                <a:gd name="T22" fmla="*/ 214 w 502"/>
                <a:gd name="T23" fmla="*/ 344 h 357"/>
                <a:gd name="T24" fmla="*/ 107 w 502"/>
                <a:gd name="T25" fmla="*/ 356 h 357"/>
                <a:gd name="T26" fmla="*/ 0 w 502"/>
                <a:gd name="T27" fmla="*/ 170 h 357"/>
                <a:gd name="T28" fmla="*/ 0 w 502"/>
                <a:gd name="T29" fmla="*/ 0 h 357"/>
                <a:gd name="T30" fmla="*/ 502 w 502"/>
                <a:gd name="T31" fmla="*/ 357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T28" t="T29" r="T30" b="T31"/>
              <a:pathLst>
                <a:path w="502" h="357">
                  <a:moveTo>
                    <a:pt x="0" y="170"/>
                  </a:moveTo>
                  <a:lnTo>
                    <a:pt x="132" y="178"/>
                  </a:lnTo>
                  <a:lnTo>
                    <a:pt x="133" y="87"/>
                  </a:lnTo>
                  <a:lnTo>
                    <a:pt x="178" y="145"/>
                  </a:lnTo>
                  <a:lnTo>
                    <a:pt x="227" y="97"/>
                  </a:lnTo>
                  <a:lnTo>
                    <a:pt x="264" y="111"/>
                  </a:lnTo>
                  <a:lnTo>
                    <a:pt x="393" y="28"/>
                  </a:lnTo>
                  <a:lnTo>
                    <a:pt x="479" y="0"/>
                  </a:lnTo>
                  <a:lnTo>
                    <a:pt x="501" y="105"/>
                  </a:lnTo>
                  <a:lnTo>
                    <a:pt x="481" y="176"/>
                  </a:lnTo>
                  <a:lnTo>
                    <a:pt x="402" y="262"/>
                  </a:lnTo>
                  <a:lnTo>
                    <a:pt x="214" y="344"/>
                  </a:lnTo>
                  <a:lnTo>
                    <a:pt x="107" y="356"/>
                  </a:lnTo>
                  <a:lnTo>
                    <a:pt x="0" y="17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305" name="AutoShape 41"/>
            <p:cNvSpPr>
              <a:spLocks noChangeArrowheads="1"/>
            </p:cNvSpPr>
            <p:nvPr/>
          </p:nvSpPr>
          <p:spPr bwMode="auto">
            <a:xfrm>
              <a:off x="2829" y="2026"/>
              <a:ext cx="72" cy="16"/>
            </a:xfrm>
            <a:custGeom>
              <a:avLst/>
              <a:gdLst>
                <a:gd name="T0" fmla="*/ 0 w 72"/>
                <a:gd name="T1" fmla="*/ 15 h 16"/>
                <a:gd name="T2" fmla="*/ 60 w 72"/>
                <a:gd name="T3" fmla="*/ 15 h 16"/>
                <a:gd name="T4" fmla="*/ 71 w 72"/>
                <a:gd name="T5" fmla="*/ 5 h 16"/>
                <a:gd name="T6" fmla="*/ 5 w 72"/>
                <a:gd name="T7" fmla="*/ 0 h 16"/>
                <a:gd name="T8" fmla="*/ 0 w 72"/>
                <a:gd name="T9" fmla="*/ 15 h 16"/>
                <a:gd name="T10" fmla="*/ 0 w 72"/>
                <a:gd name="T11" fmla="*/ 0 h 16"/>
                <a:gd name="T12" fmla="*/ 72 w 72"/>
                <a:gd name="T13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72" h="16">
                  <a:moveTo>
                    <a:pt x="0" y="15"/>
                  </a:moveTo>
                  <a:lnTo>
                    <a:pt x="60" y="15"/>
                  </a:lnTo>
                  <a:lnTo>
                    <a:pt x="71" y="5"/>
                  </a:lnTo>
                  <a:lnTo>
                    <a:pt x="5" y="0"/>
                  </a:lnTo>
                  <a:lnTo>
                    <a:pt x="0" y="15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306" name="AutoShape 42"/>
            <p:cNvSpPr>
              <a:spLocks noChangeArrowheads="1"/>
            </p:cNvSpPr>
            <p:nvPr/>
          </p:nvSpPr>
          <p:spPr bwMode="auto">
            <a:xfrm>
              <a:off x="3337" y="2120"/>
              <a:ext cx="70" cy="151"/>
            </a:xfrm>
            <a:custGeom>
              <a:avLst/>
              <a:gdLst>
                <a:gd name="T0" fmla="*/ 31 w 70"/>
                <a:gd name="T1" fmla="*/ 0 h 151"/>
                <a:gd name="T2" fmla="*/ 0 w 70"/>
                <a:gd name="T3" fmla="*/ 7 h 151"/>
                <a:gd name="T4" fmla="*/ 20 w 70"/>
                <a:gd name="T5" fmla="*/ 150 h 151"/>
                <a:gd name="T6" fmla="*/ 69 w 70"/>
                <a:gd name="T7" fmla="*/ 150 h 151"/>
                <a:gd name="T8" fmla="*/ 46 w 70"/>
                <a:gd name="T9" fmla="*/ 35 h 151"/>
                <a:gd name="T10" fmla="*/ 31 w 70"/>
                <a:gd name="T11" fmla="*/ 0 h 151"/>
                <a:gd name="T12" fmla="*/ 0 w 70"/>
                <a:gd name="T13" fmla="*/ 0 h 151"/>
                <a:gd name="T14" fmla="*/ 70 w 70"/>
                <a:gd name="T15" fmla="*/ 15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70" h="151">
                  <a:moveTo>
                    <a:pt x="31" y="0"/>
                  </a:moveTo>
                  <a:lnTo>
                    <a:pt x="0" y="7"/>
                  </a:lnTo>
                  <a:lnTo>
                    <a:pt x="20" y="150"/>
                  </a:lnTo>
                  <a:lnTo>
                    <a:pt x="69" y="150"/>
                  </a:lnTo>
                  <a:lnTo>
                    <a:pt x="46" y="35"/>
                  </a:lnTo>
                  <a:lnTo>
                    <a:pt x="31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307" name="AutoShape 43"/>
            <p:cNvSpPr>
              <a:spLocks noChangeArrowheads="1"/>
            </p:cNvSpPr>
            <p:nvPr/>
          </p:nvSpPr>
          <p:spPr bwMode="auto">
            <a:xfrm>
              <a:off x="3368" y="2073"/>
              <a:ext cx="80" cy="198"/>
            </a:xfrm>
            <a:custGeom>
              <a:avLst/>
              <a:gdLst>
                <a:gd name="T0" fmla="*/ 73 w 80"/>
                <a:gd name="T1" fmla="*/ 0 h 198"/>
                <a:gd name="T2" fmla="*/ 27 w 80"/>
                <a:gd name="T3" fmla="*/ 33 h 198"/>
                <a:gd name="T4" fmla="*/ 0 w 80"/>
                <a:gd name="T5" fmla="*/ 48 h 198"/>
                <a:gd name="T6" fmla="*/ 15 w 80"/>
                <a:gd name="T7" fmla="*/ 83 h 198"/>
                <a:gd name="T8" fmla="*/ 38 w 80"/>
                <a:gd name="T9" fmla="*/ 197 h 198"/>
                <a:gd name="T10" fmla="*/ 79 w 80"/>
                <a:gd name="T11" fmla="*/ 197 h 198"/>
                <a:gd name="T12" fmla="*/ 73 w 80"/>
                <a:gd name="T13" fmla="*/ 0 h 198"/>
                <a:gd name="T14" fmla="*/ 0 w 80"/>
                <a:gd name="T15" fmla="*/ 0 h 198"/>
                <a:gd name="T16" fmla="*/ 80 w 80"/>
                <a:gd name="T17" fmla="*/ 198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80" h="198">
                  <a:moveTo>
                    <a:pt x="73" y="0"/>
                  </a:moveTo>
                  <a:lnTo>
                    <a:pt x="27" y="33"/>
                  </a:lnTo>
                  <a:lnTo>
                    <a:pt x="0" y="48"/>
                  </a:lnTo>
                  <a:lnTo>
                    <a:pt x="15" y="83"/>
                  </a:lnTo>
                  <a:lnTo>
                    <a:pt x="38" y="197"/>
                  </a:lnTo>
                  <a:lnTo>
                    <a:pt x="79" y="197"/>
                  </a:lnTo>
                  <a:lnTo>
                    <a:pt x="73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308" name="AutoShape 44"/>
            <p:cNvSpPr>
              <a:spLocks noChangeArrowheads="1"/>
            </p:cNvSpPr>
            <p:nvPr/>
          </p:nvSpPr>
          <p:spPr bwMode="auto">
            <a:xfrm>
              <a:off x="3602" y="2333"/>
              <a:ext cx="47" cy="35"/>
            </a:xfrm>
            <a:custGeom>
              <a:avLst/>
              <a:gdLst>
                <a:gd name="T0" fmla="*/ 4 w 47"/>
                <a:gd name="T1" fmla="*/ 4 h 35"/>
                <a:gd name="T2" fmla="*/ 46 w 47"/>
                <a:gd name="T3" fmla="*/ 0 h 35"/>
                <a:gd name="T4" fmla="*/ 46 w 47"/>
                <a:gd name="T5" fmla="*/ 31 h 35"/>
                <a:gd name="T6" fmla="*/ 0 w 47"/>
                <a:gd name="T7" fmla="*/ 34 h 35"/>
                <a:gd name="T8" fmla="*/ 4 w 47"/>
                <a:gd name="T9" fmla="*/ 4 h 35"/>
                <a:gd name="T10" fmla="*/ 0 w 47"/>
                <a:gd name="T11" fmla="*/ 0 h 35"/>
                <a:gd name="T12" fmla="*/ 47 w 47"/>
                <a:gd name="T13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47" h="35">
                  <a:moveTo>
                    <a:pt x="4" y="4"/>
                  </a:moveTo>
                  <a:lnTo>
                    <a:pt x="46" y="0"/>
                  </a:lnTo>
                  <a:lnTo>
                    <a:pt x="46" y="31"/>
                  </a:lnTo>
                  <a:lnTo>
                    <a:pt x="0" y="34"/>
                  </a:lnTo>
                  <a:lnTo>
                    <a:pt x="4" y="4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309" name="AutoShape 45"/>
            <p:cNvSpPr>
              <a:spLocks noChangeArrowheads="1"/>
            </p:cNvSpPr>
            <p:nvPr/>
          </p:nvSpPr>
          <p:spPr bwMode="auto">
            <a:xfrm>
              <a:off x="4221" y="2309"/>
              <a:ext cx="178" cy="137"/>
            </a:xfrm>
            <a:custGeom>
              <a:avLst/>
              <a:gdLst>
                <a:gd name="T0" fmla="*/ 43 w 178"/>
                <a:gd name="T1" fmla="*/ 1 h 137"/>
                <a:gd name="T2" fmla="*/ 154 w 178"/>
                <a:gd name="T3" fmla="*/ 0 h 137"/>
                <a:gd name="T4" fmla="*/ 177 w 178"/>
                <a:gd name="T5" fmla="*/ 36 h 137"/>
                <a:gd name="T6" fmla="*/ 153 w 178"/>
                <a:gd name="T7" fmla="*/ 107 h 137"/>
                <a:gd name="T8" fmla="*/ 21 w 178"/>
                <a:gd name="T9" fmla="*/ 136 h 137"/>
                <a:gd name="T10" fmla="*/ 0 w 178"/>
                <a:gd name="T11" fmla="*/ 111 h 137"/>
                <a:gd name="T12" fmla="*/ 62 w 178"/>
                <a:gd name="T13" fmla="*/ 55 h 137"/>
                <a:gd name="T14" fmla="*/ 43 w 178"/>
                <a:gd name="T15" fmla="*/ 1 h 137"/>
                <a:gd name="T16" fmla="*/ 0 w 178"/>
                <a:gd name="T17" fmla="*/ 0 h 137"/>
                <a:gd name="T18" fmla="*/ 178 w 178"/>
                <a:gd name="T19" fmla="*/ 13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178" h="137">
                  <a:moveTo>
                    <a:pt x="43" y="1"/>
                  </a:moveTo>
                  <a:lnTo>
                    <a:pt x="154" y="0"/>
                  </a:lnTo>
                  <a:lnTo>
                    <a:pt x="177" y="36"/>
                  </a:lnTo>
                  <a:lnTo>
                    <a:pt x="153" y="107"/>
                  </a:lnTo>
                  <a:lnTo>
                    <a:pt x="21" y="136"/>
                  </a:lnTo>
                  <a:lnTo>
                    <a:pt x="0" y="111"/>
                  </a:lnTo>
                  <a:lnTo>
                    <a:pt x="62" y="55"/>
                  </a:lnTo>
                  <a:lnTo>
                    <a:pt x="43" y="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310" name="AutoShape 46"/>
            <p:cNvSpPr>
              <a:spLocks noChangeArrowheads="1"/>
            </p:cNvSpPr>
            <p:nvPr/>
          </p:nvSpPr>
          <p:spPr bwMode="auto">
            <a:xfrm>
              <a:off x="4243" y="2436"/>
              <a:ext cx="66" cy="38"/>
            </a:xfrm>
            <a:custGeom>
              <a:avLst/>
              <a:gdLst>
                <a:gd name="T0" fmla="*/ 0 w 66"/>
                <a:gd name="T1" fmla="*/ 10 h 38"/>
                <a:gd name="T2" fmla="*/ 44 w 66"/>
                <a:gd name="T3" fmla="*/ 0 h 38"/>
                <a:gd name="T4" fmla="*/ 65 w 66"/>
                <a:gd name="T5" fmla="*/ 34 h 38"/>
                <a:gd name="T6" fmla="*/ 40 w 66"/>
                <a:gd name="T7" fmla="*/ 29 h 38"/>
                <a:gd name="T8" fmla="*/ 18 w 66"/>
                <a:gd name="T9" fmla="*/ 37 h 38"/>
                <a:gd name="T10" fmla="*/ 0 w 66"/>
                <a:gd name="T11" fmla="*/ 10 h 38"/>
                <a:gd name="T12" fmla="*/ 0 w 66"/>
                <a:gd name="T13" fmla="*/ 0 h 38"/>
                <a:gd name="T14" fmla="*/ 66 w 66"/>
                <a:gd name="T15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66" h="38">
                  <a:moveTo>
                    <a:pt x="0" y="10"/>
                  </a:moveTo>
                  <a:lnTo>
                    <a:pt x="44" y="0"/>
                  </a:lnTo>
                  <a:lnTo>
                    <a:pt x="65" y="34"/>
                  </a:lnTo>
                  <a:lnTo>
                    <a:pt x="40" y="29"/>
                  </a:lnTo>
                  <a:lnTo>
                    <a:pt x="18" y="37"/>
                  </a:lnTo>
                  <a:lnTo>
                    <a:pt x="0" y="1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311" name="AutoShape 47"/>
            <p:cNvSpPr>
              <a:spLocks noChangeArrowheads="1"/>
            </p:cNvSpPr>
            <p:nvPr/>
          </p:nvSpPr>
          <p:spPr bwMode="auto">
            <a:xfrm>
              <a:off x="4255" y="2466"/>
              <a:ext cx="54" cy="67"/>
            </a:xfrm>
            <a:custGeom>
              <a:avLst/>
              <a:gdLst>
                <a:gd name="T0" fmla="*/ 53 w 54"/>
                <a:gd name="T1" fmla="*/ 4 h 67"/>
                <a:gd name="T2" fmla="*/ 28 w 54"/>
                <a:gd name="T3" fmla="*/ 0 h 67"/>
                <a:gd name="T4" fmla="*/ 6 w 54"/>
                <a:gd name="T5" fmla="*/ 7 h 67"/>
                <a:gd name="T6" fmla="*/ 4 w 54"/>
                <a:gd name="T7" fmla="*/ 39 h 67"/>
                <a:gd name="T8" fmla="*/ 0 w 54"/>
                <a:gd name="T9" fmla="*/ 66 h 67"/>
                <a:gd name="T10" fmla="*/ 33 w 54"/>
                <a:gd name="T11" fmla="*/ 48 h 67"/>
                <a:gd name="T12" fmla="*/ 47 w 54"/>
                <a:gd name="T13" fmla="*/ 37 h 67"/>
                <a:gd name="T14" fmla="*/ 53 w 54"/>
                <a:gd name="T15" fmla="*/ 4 h 67"/>
                <a:gd name="T16" fmla="*/ 0 w 54"/>
                <a:gd name="T17" fmla="*/ 0 h 67"/>
                <a:gd name="T18" fmla="*/ 54 w 54"/>
                <a:gd name="T19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54" h="67">
                  <a:moveTo>
                    <a:pt x="53" y="4"/>
                  </a:moveTo>
                  <a:lnTo>
                    <a:pt x="28" y="0"/>
                  </a:lnTo>
                  <a:lnTo>
                    <a:pt x="6" y="7"/>
                  </a:lnTo>
                  <a:lnTo>
                    <a:pt x="4" y="39"/>
                  </a:lnTo>
                  <a:lnTo>
                    <a:pt x="0" y="66"/>
                  </a:lnTo>
                  <a:lnTo>
                    <a:pt x="33" y="48"/>
                  </a:lnTo>
                  <a:lnTo>
                    <a:pt x="47" y="37"/>
                  </a:lnTo>
                  <a:lnTo>
                    <a:pt x="53" y="4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312" name="AutoShape 48"/>
            <p:cNvSpPr>
              <a:spLocks noChangeArrowheads="1"/>
            </p:cNvSpPr>
            <p:nvPr/>
          </p:nvSpPr>
          <p:spPr bwMode="auto">
            <a:xfrm>
              <a:off x="4086" y="3222"/>
              <a:ext cx="67" cy="57"/>
            </a:xfrm>
            <a:custGeom>
              <a:avLst/>
              <a:gdLst>
                <a:gd name="T0" fmla="*/ 50 w 67"/>
                <a:gd name="T1" fmla="*/ 0 h 57"/>
                <a:gd name="T2" fmla="*/ 13 w 67"/>
                <a:gd name="T3" fmla="*/ 18 h 57"/>
                <a:gd name="T4" fmla="*/ 0 w 67"/>
                <a:gd name="T5" fmla="*/ 53 h 57"/>
                <a:gd name="T6" fmla="*/ 26 w 67"/>
                <a:gd name="T7" fmla="*/ 56 h 57"/>
                <a:gd name="T8" fmla="*/ 58 w 67"/>
                <a:gd name="T9" fmla="*/ 39 h 57"/>
                <a:gd name="T10" fmla="*/ 66 w 67"/>
                <a:gd name="T11" fmla="*/ 20 h 57"/>
                <a:gd name="T12" fmla="*/ 50 w 67"/>
                <a:gd name="T13" fmla="*/ 0 h 57"/>
                <a:gd name="T14" fmla="*/ 0 w 67"/>
                <a:gd name="T15" fmla="*/ 0 h 57"/>
                <a:gd name="T16" fmla="*/ 67 w 67"/>
                <a:gd name="T17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67" h="57">
                  <a:moveTo>
                    <a:pt x="50" y="0"/>
                  </a:moveTo>
                  <a:lnTo>
                    <a:pt x="13" y="18"/>
                  </a:lnTo>
                  <a:lnTo>
                    <a:pt x="0" y="53"/>
                  </a:lnTo>
                  <a:lnTo>
                    <a:pt x="26" y="56"/>
                  </a:lnTo>
                  <a:lnTo>
                    <a:pt x="58" y="39"/>
                  </a:lnTo>
                  <a:lnTo>
                    <a:pt x="66" y="20"/>
                  </a:lnTo>
                  <a:lnTo>
                    <a:pt x="5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313" name="AutoShape 49"/>
            <p:cNvSpPr>
              <a:spLocks noChangeArrowheads="1"/>
            </p:cNvSpPr>
            <p:nvPr/>
          </p:nvSpPr>
          <p:spPr bwMode="auto">
            <a:xfrm>
              <a:off x="4252" y="3100"/>
              <a:ext cx="48" cy="53"/>
            </a:xfrm>
            <a:custGeom>
              <a:avLst/>
              <a:gdLst>
                <a:gd name="T0" fmla="*/ 40 w 48"/>
                <a:gd name="T1" fmla="*/ 1 h 53"/>
                <a:gd name="T2" fmla="*/ 21 w 48"/>
                <a:gd name="T3" fmla="*/ 0 h 53"/>
                <a:gd name="T4" fmla="*/ 8 w 48"/>
                <a:gd name="T5" fmla="*/ 7 h 53"/>
                <a:gd name="T6" fmla="*/ 0 w 48"/>
                <a:gd name="T7" fmla="*/ 25 h 53"/>
                <a:gd name="T8" fmla="*/ 12 w 48"/>
                <a:gd name="T9" fmla="*/ 52 h 53"/>
                <a:gd name="T10" fmla="*/ 21 w 48"/>
                <a:gd name="T11" fmla="*/ 52 h 53"/>
                <a:gd name="T12" fmla="*/ 47 w 48"/>
                <a:gd name="T13" fmla="*/ 36 h 53"/>
                <a:gd name="T14" fmla="*/ 40 w 48"/>
                <a:gd name="T15" fmla="*/ 1 h 53"/>
                <a:gd name="T16" fmla="*/ 0 w 48"/>
                <a:gd name="T17" fmla="*/ 0 h 53"/>
                <a:gd name="T18" fmla="*/ 48 w 48"/>
                <a:gd name="T19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48" h="53">
                  <a:moveTo>
                    <a:pt x="40" y="1"/>
                  </a:moveTo>
                  <a:lnTo>
                    <a:pt x="21" y="0"/>
                  </a:lnTo>
                  <a:lnTo>
                    <a:pt x="8" y="7"/>
                  </a:lnTo>
                  <a:lnTo>
                    <a:pt x="0" y="25"/>
                  </a:lnTo>
                  <a:lnTo>
                    <a:pt x="12" y="52"/>
                  </a:lnTo>
                  <a:lnTo>
                    <a:pt x="21" y="52"/>
                  </a:lnTo>
                  <a:lnTo>
                    <a:pt x="47" y="36"/>
                  </a:lnTo>
                  <a:lnTo>
                    <a:pt x="40" y="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314" name="AutoShape 50"/>
            <p:cNvSpPr>
              <a:spLocks noChangeArrowheads="1"/>
            </p:cNvSpPr>
            <p:nvPr/>
          </p:nvSpPr>
          <p:spPr bwMode="auto">
            <a:xfrm>
              <a:off x="4585" y="2057"/>
              <a:ext cx="47" cy="67"/>
            </a:xfrm>
            <a:custGeom>
              <a:avLst/>
              <a:gdLst>
                <a:gd name="T0" fmla="*/ 45 w 47"/>
                <a:gd name="T1" fmla="*/ 0 h 67"/>
                <a:gd name="T2" fmla="*/ 0 w 47"/>
                <a:gd name="T3" fmla="*/ 23 h 67"/>
                <a:gd name="T4" fmla="*/ 6 w 47"/>
                <a:gd name="T5" fmla="*/ 66 h 67"/>
                <a:gd name="T6" fmla="*/ 44 w 47"/>
                <a:gd name="T7" fmla="*/ 66 h 67"/>
                <a:gd name="T8" fmla="*/ 46 w 47"/>
                <a:gd name="T9" fmla="*/ 59 h 67"/>
                <a:gd name="T10" fmla="*/ 30 w 47"/>
                <a:gd name="T11" fmla="*/ 47 h 67"/>
                <a:gd name="T12" fmla="*/ 45 w 47"/>
                <a:gd name="T13" fmla="*/ 0 h 67"/>
                <a:gd name="T14" fmla="*/ 0 w 47"/>
                <a:gd name="T15" fmla="*/ 0 h 67"/>
                <a:gd name="T16" fmla="*/ 47 w 47"/>
                <a:gd name="T17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47" h="67">
                  <a:moveTo>
                    <a:pt x="45" y="0"/>
                  </a:moveTo>
                  <a:lnTo>
                    <a:pt x="0" y="23"/>
                  </a:lnTo>
                  <a:lnTo>
                    <a:pt x="6" y="66"/>
                  </a:lnTo>
                  <a:lnTo>
                    <a:pt x="44" y="66"/>
                  </a:lnTo>
                  <a:lnTo>
                    <a:pt x="46" y="59"/>
                  </a:lnTo>
                  <a:lnTo>
                    <a:pt x="30" y="47"/>
                  </a:lnTo>
                  <a:lnTo>
                    <a:pt x="45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11315" name="Group 51"/>
          <p:cNvGrpSpPr>
            <a:grpSpLocks/>
          </p:cNvGrpSpPr>
          <p:nvPr/>
        </p:nvGrpSpPr>
        <p:grpSpPr bwMode="auto">
          <a:xfrm>
            <a:off x="2728913" y="5030788"/>
            <a:ext cx="227012" cy="966787"/>
            <a:chOff x="1719" y="3169"/>
            <a:chExt cx="143" cy="609"/>
          </a:xfrm>
        </p:grpSpPr>
        <p:grpSp>
          <p:nvGrpSpPr>
            <p:cNvPr id="11316" name="Group 52"/>
            <p:cNvGrpSpPr>
              <a:grpSpLocks/>
            </p:cNvGrpSpPr>
            <p:nvPr/>
          </p:nvGrpSpPr>
          <p:grpSpPr bwMode="auto">
            <a:xfrm>
              <a:off x="1722" y="3723"/>
              <a:ext cx="140" cy="55"/>
              <a:chOff x="1722" y="3723"/>
              <a:chExt cx="140" cy="55"/>
            </a:xfrm>
          </p:grpSpPr>
          <p:sp>
            <p:nvSpPr>
              <p:cNvPr id="11317" name="AutoShape 53"/>
              <p:cNvSpPr>
                <a:spLocks noChangeArrowheads="1"/>
              </p:cNvSpPr>
              <p:nvPr/>
            </p:nvSpPr>
            <p:spPr bwMode="auto">
              <a:xfrm>
                <a:off x="1807" y="3723"/>
                <a:ext cx="56" cy="33"/>
              </a:xfrm>
              <a:custGeom>
                <a:avLst/>
                <a:gdLst>
                  <a:gd name="T0" fmla="*/ 27 w 56"/>
                  <a:gd name="T1" fmla="*/ 0 h 33"/>
                  <a:gd name="T2" fmla="*/ 36 w 56"/>
                  <a:gd name="T3" fmla="*/ 8 h 33"/>
                  <a:gd name="T4" fmla="*/ 44 w 56"/>
                  <a:gd name="T5" fmla="*/ 17 h 33"/>
                  <a:gd name="T6" fmla="*/ 54 w 56"/>
                  <a:gd name="T7" fmla="*/ 26 h 33"/>
                  <a:gd name="T8" fmla="*/ 55 w 56"/>
                  <a:gd name="T9" fmla="*/ 30 h 33"/>
                  <a:gd name="T10" fmla="*/ 45 w 56"/>
                  <a:gd name="T11" fmla="*/ 32 h 33"/>
                  <a:gd name="T12" fmla="*/ 35 w 56"/>
                  <a:gd name="T13" fmla="*/ 31 h 33"/>
                  <a:gd name="T14" fmla="*/ 22 w 56"/>
                  <a:gd name="T15" fmla="*/ 26 h 33"/>
                  <a:gd name="T16" fmla="*/ 13 w 56"/>
                  <a:gd name="T17" fmla="*/ 20 h 33"/>
                  <a:gd name="T18" fmla="*/ 3 w 56"/>
                  <a:gd name="T19" fmla="*/ 19 h 33"/>
                  <a:gd name="T20" fmla="*/ 0 w 56"/>
                  <a:gd name="T21" fmla="*/ 17 h 33"/>
                  <a:gd name="T22" fmla="*/ 1 w 56"/>
                  <a:gd name="T23" fmla="*/ 1 h 33"/>
                  <a:gd name="T24" fmla="*/ 27 w 56"/>
                  <a:gd name="T25" fmla="*/ 0 h 33"/>
                  <a:gd name="T26" fmla="*/ 0 w 56"/>
                  <a:gd name="T27" fmla="*/ 0 h 33"/>
                  <a:gd name="T28" fmla="*/ 56 w 56"/>
                  <a:gd name="T29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T26" t="T27" r="T28" b="T29"/>
                <a:pathLst>
                  <a:path w="56" h="33">
                    <a:moveTo>
                      <a:pt x="27" y="0"/>
                    </a:moveTo>
                    <a:lnTo>
                      <a:pt x="36" y="8"/>
                    </a:lnTo>
                    <a:lnTo>
                      <a:pt x="44" y="17"/>
                    </a:lnTo>
                    <a:lnTo>
                      <a:pt x="54" y="26"/>
                    </a:lnTo>
                    <a:lnTo>
                      <a:pt x="55" y="30"/>
                    </a:lnTo>
                    <a:lnTo>
                      <a:pt x="45" y="32"/>
                    </a:lnTo>
                    <a:lnTo>
                      <a:pt x="35" y="31"/>
                    </a:lnTo>
                    <a:lnTo>
                      <a:pt x="22" y="26"/>
                    </a:lnTo>
                    <a:lnTo>
                      <a:pt x="13" y="20"/>
                    </a:lnTo>
                    <a:lnTo>
                      <a:pt x="3" y="19"/>
                    </a:lnTo>
                    <a:lnTo>
                      <a:pt x="0" y="17"/>
                    </a:lnTo>
                    <a:lnTo>
                      <a:pt x="1" y="1"/>
                    </a:lnTo>
                    <a:lnTo>
                      <a:pt x="27" y="0"/>
                    </a:lnTo>
                  </a:path>
                </a:pathLst>
              </a:custGeom>
              <a:solidFill>
                <a:srgbClr val="000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318" name="AutoShape 54"/>
              <p:cNvSpPr>
                <a:spLocks noChangeArrowheads="1"/>
              </p:cNvSpPr>
              <p:nvPr/>
            </p:nvSpPr>
            <p:spPr bwMode="auto">
              <a:xfrm>
                <a:off x="1722" y="3741"/>
                <a:ext cx="34" cy="38"/>
              </a:xfrm>
              <a:custGeom>
                <a:avLst/>
                <a:gdLst>
                  <a:gd name="T0" fmla="*/ 32 w 34"/>
                  <a:gd name="T1" fmla="*/ 1 h 38"/>
                  <a:gd name="T2" fmla="*/ 33 w 34"/>
                  <a:gd name="T3" fmla="*/ 11 h 38"/>
                  <a:gd name="T4" fmla="*/ 28 w 34"/>
                  <a:gd name="T5" fmla="*/ 16 h 38"/>
                  <a:gd name="T6" fmla="*/ 27 w 34"/>
                  <a:gd name="T7" fmla="*/ 23 h 38"/>
                  <a:gd name="T8" fmla="*/ 20 w 34"/>
                  <a:gd name="T9" fmla="*/ 31 h 38"/>
                  <a:gd name="T10" fmla="*/ 13 w 34"/>
                  <a:gd name="T11" fmla="*/ 36 h 38"/>
                  <a:gd name="T12" fmla="*/ 8 w 34"/>
                  <a:gd name="T13" fmla="*/ 37 h 38"/>
                  <a:gd name="T14" fmla="*/ 3 w 34"/>
                  <a:gd name="T15" fmla="*/ 36 h 38"/>
                  <a:gd name="T16" fmla="*/ 0 w 34"/>
                  <a:gd name="T17" fmla="*/ 31 h 38"/>
                  <a:gd name="T18" fmla="*/ 1 w 34"/>
                  <a:gd name="T19" fmla="*/ 23 h 38"/>
                  <a:gd name="T20" fmla="*/ 6 w 34"/>
                  <a:gd name="T21" fmla="*/ 14 h 38"/>
                  <a:gd name="T22" fmla="*/ 14 w 34"/>
                  <a:gd name="T23" fmla="*/ 4 h 38"/>
                  <a:gd name="T24" fmla="*/ 15 w 34"/>
                  <a:gd name="T25" fmla="*/ 0 h 38"/>
                  <a:gd name="T26" fmla="*/ 32 w 34"/>
                  <a:gd name="T27" fmla="*/ 1 h 38"/>
                  <a:gd name="T28" fmla="*/ 0 w 34"/>
                  <a:gd name="T29" fmla="*/ 0 h 38"/>
                  <a:gd name="T30" fmla="*/ 34 w 34"/>
                  <a:gd name="T31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T28" t="T29" r="T30" b="T31"/>
                <a:pathLst>
                  <a:path w="34" h="38">
                    <a:moveTo>
                      <a:pt x="32" y="1"/>
                    </a:moveTo>
                    <a:lnTo>
                      <a:pt x="33" y="11"/>
                    </a:lnTo>
                    <a:lnTo>
                      <a:pt x="28" y="16"/>
                    </a:lnTo>
                    <a:lnTo>
                      <a:pt x="27" y="23"/>
                    </a:lnTo>
                    <a:lnTo>
                      <a:pt x="20" y="31"/>
                    </a:lnTo>
                    <a:lnTo>
                      <a:pt x="13" y="36"/>
                    </a:lnTo>
                    <a:lnTo>
                      <a:pt x="8" y="37"/>
                    </a:lnTo>
                    <a:lnTo>
                      <a:pt x="3" y="36"/>
                    </a:lnTo>
                    <a:lnTo>
                      <a:pt x="0" y="31"/>
                    </a:lnTo>
                    <a:lnTo>
                      <a:pt x="1" y="23"/>
                    </a:lnTo>
                    <a:lnTo>
                      <a:pt x="6" y="14"/>
                    </a:lnTo>
                    <a:lnTo>
                      <a:pt x="14" y="4"/>
                    </a:lnTo>
                    <a:lnTo>
                      <a:pt x="15" y="0"/>
                    </a:lnTo>
                    <a:lnTo>
                      <a:pt x="32" y="1"/>
                    </a:lnTo>
                  </a:path>
                </a:pathLst>
              </a:custGeom>
              <a:solidFill>
                <a:srgbClr val="000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11319" name="AutoShape 55"/>
            <p:cNvSpPr>
              <a:spLocks noChangeArrowheads="1"/>
            </p:cNvSpPr>
            <p:nvPr/>
          </p:nvSpPr>
          <p:spPr bwMode="auto">
            <a:xfrm>
              <a:off x="1831" y="3503"/>
              <a:ext cx="14" cy="42"/>
            </a:xfrm>
            <a:custGeom>
              <a:avLst/>
              <a:gdLst>
                <a:gd name="T0" fmla="*/ 12 w 14"/>
                <a:gd name="T1" fmla="*/ 1 h 42"/>
                <a:gd name="T2" fmla="*/ 13 w 14"/>
                <a:gd name="T3" fmla="*/ 23 h 42"/>
                <a:gd name="T4" fmla="*/ 6 w 14"/>
                <a:gd name="T5" fmla="*/ 37 h 42"/>
                <a:gd name="T6" fmla="*/ 3 w 14"/>
                <a:gd name="T7" fmla="*/ 41 h 42"/>
                <a:gd name="T8" fmla="*/ 3 w 14"/>
                <a:gd name="T9" fmla="*/ 21 h 42"/>
                <a:gd name="T10" fmla="*/ 2 w 14"/>
                <a:gd name="T11" fmla="*/ 23 h 42"/>
                <a:gd name="T12" fmla="*/ 1 w 14"/>
                <a:gd name="T13" fmla="*/ 30 h 42"/>
                <a:gd name="T14" fmla="*/ 0 w 14"/>
                <a:gd name="T15" fmla="*/ 23 h 42"/>
                <a:gd name="T16" fmla="*/ 2 w 14"/>
                <a:gd name="T17" fmla="*/ 11 h 42"/>
                <a:gd name="T18" fmla="*/ 6 w 14"/>
                <a:gd name="T19" fmla="*/ 0 h 42"/>
                <a:gd name="T20" fmla="*/ 12 w 14"/>
                <a:gd name="T21" fmla="*/ 1 h 42"/>
                <a:gd name="T22" fmla="*/ 0 w 14"/>
                <a:gd name="T23" fmla="*/ 0 h 42"/>
                <a:gd name="T24" fmla="*/ 14 w 14"/>
                <a:gd name="T2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T22" t="T23" r="T24" b="T25"/>
              <a:pathLst>
                <a:path w="14" h="42">
                  <a:moveTo>
                    <a:pt x="12" y="1"/>
                  </a:moveTo>
                  <a:lnTo>
                    <a:pt x="13" y="23"/>
                  </a:lnTo>
                  <a:lnTo>
                    <a:pt x="6" y="37"/>
                  </a:lnTo>
                  <a:lnTo>
                    <a:pt x="3" y="41"/>
                  </a:lnTo>
                  <a:lnTo>
                    <a:pt x="3" y="21"/>
                  </a:lnTo>
                  <a:lnTo>
                    <a:pt x="2" y="23"/>
                  </a:lnTo>
                  <a:lnTo>
                    <a:pt x="1" y="30"/>
                  </a:lnTo>
                  <a:lnTo>
                    <a:pt x="0" y="23"/>
                  </a:lnTo>
                  <a:lnTo>
                    <a:pt x="2" y="11"/>
                  </a:lnTo>
                  <a:lnTo>
                    <a:pt x="6" y="0"/>
                  </a:lnTo>
                  <a:lnTo>
                    <a:pt x="12" y="1"/>
                  </a:lnTo>
                </a:path>
              </a:pathLst>
            </a:custGeom>
            <a:solidFill>
              <a:srgbClr val="FF804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320" name="AutoShape 56"/>
            <p:cNvSpPr>
              <a:spLocks noChangeArrowheads="1"/>
            </p:cNvSpPr>
            <p:nvPr/>
          </p:nvSpPr>
          <p:spPr bwMode="auto">
            <a:xfrm>
              <a:off x="1736" y="3403"/>
              <a:ext cx="101" cy="335"/>
            </a:xfrm>
            <a:custGeom>
              <a:avLst/>
              <a:gdLst>
                <a:gd name="T0" fmla="*/ 98 w 101"/>
                <a:gd name="T1" fmla="*/ 0 h 335"/>
                <a:gd name="T2" fmla="*/ 100 w 101"/>
                <a:gd name="T3" fmla="*/ 182 h 335"/>
                <a:gd name="T4" fmla="*/ 98 w 101"/>
                <a:gd name="T5" fmla="*/ 317 h 335"/>
                <a:gd name="T6" fmla="*/ 69 w 101"/>
                <a:gd name="T7" fmla="*/ 322 h 335"/>
                <a:gd name="T8" fmla="*/ 64 w 101"/>
                <a:gd name="T9" fmla="*/ 213 h 335"/>
                <a:gd name="T10" fmla="*/ 68 w 101"/>
                <a:gd name="T11" fmla="*/ 202 h 335"/>
                <a:gd name="T12" fmla="*/ 64 w 101"/>
                <a:gd name="T13" fmla="*/ 196 h 335"/>
                <a:gd name="T14" fmla="*/ 64 w 101"/>
                <a:gd name="T15" fmla="*/ 128 h 335"/>
                <a:gd name="T16" fmla="*/ 57 w 101"/>
                <a:gd name="T17" fmla="*/ 150 h 335"/>
                <a:gd name="T18" fmla="*/ 40 w 101"/>
                <a:gd name="T19" fmla="*/ 241 h 335"/>
                <a:gd name="T20" fmla="*/ 25 w 101"/>
                <a:gd name="T21" fmla="*/ 334 h 335"/>
                <a:gd name="T22" fmla="*/ 0 w 101"/>
                <a:gd name="T23" fmla="*/ 334 h 335"/>
                <a:gd name="T24" fmla="*/ 11 w 101"/>
                <a:gd name="T25" fmla="*/ 209 h 335"/>
                <a:gd name="T26" fmla="*/ 16 w 101"/>
                <a:gd name="T27" fmla="*/ 102 h 335"/>
                <a:gd name="T28" fmla="*/ 14 w 101"/>
                <a:gd name="T29" fmla="*/ 2 h 335"/>
                <a:gd name="T30" fmla="*/ 98 w 101"/>
                <a:gd name="T31" fmla="*/ 0 h 335"/>
                <a:gd name="T32" fmla="*/ 0 w 101"/>
                <a:gd name="T33" fmla="*/ 0 h 335"/>
                <a:gd name="T34" fmla="*/ 101 w 101"/>
                <a:gd name="T35" fmla="*/ 335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T32" t="T33" r="T34" b="T35"/>
              <a:pathLst>
                <a:path w="101" h="335">
                  <a:moveTo>
                    <a:pt x="98" y="0"/>
                  </a:moveTo>
                  <a:lnTo>
                    <a:pt x="100" y="182"/>
                  </a:lnTo>
                  <a:lnTo>
                    <a:pt x="98" y="317"/>
                  </a:lnTo>
                  <a:lnTo>
                    <a:pt x="69" y="322"/>
                  </a:lnTo>
                  <a:lnTo>
                    <a:pt x="64" y="213"/>
                  </a:lnTo>
                  <a:lnTo>
                    <a:pt x="68" y="202"/>
                  </a:lnTo>
                  <a:lnTo>
                    <a:pt x="64" y="196"/>
                  </a:lnTo>
                  <a:lnTo>
                    <a:pt x="64" y="128"/>
                  </a:lnTo>
                  <a:lnTo>
                    <a:pt x="57" y="150"/>
                  </a:lnTo>
                  <a:lnTo>
                    <a:pt x="40" y="241"/>
                  </a:lnTo>
                  <a:lnTo>
                    <a:pt x="25" y="334"/>
                  </a:lnTo>
                  <a:lnTo>
                    <a:pt x="0" y="334"/>
                  </a:lnTo>
                  <a:lnTo>
                    <a:pt x="11" y="209"/>
                  </a:lnTo>
                  <a:lnTo>
                    <a:pt x="16" y="102"/>
                  </a:lnTo>
                  <a:lnTo>
                    <a:pt x="14" y="2"/>
                  </a:lnTo>
                  <a:lnTo>
                    <a:pt x="98" y="0"/>
                  </a:lnTo>
                </a:path>
              </a:pathLst>
            </a:custGeom>
            <a:solidFill>
              <a:srgbClr val="80808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321" name="AutoShape 57"/>
            <p:cNvSpPr>
              <a:spLocks noChangeArrowheads="1"/>
            </p:cNvSpPr>
            <p:nvPr/>
          </p:nvSpPr>
          <p:spPr bwMode="auto">
            <a:xfrm>
              <a:off x="1719" y="3247"/>
              <a:ext cx="130" cy="255"/>
            </a:xfrm>
            <a:custGeom>
              <a:avLst/>
              <a:gdLst>
                <a:gd name="T0" fmla="*/ 87 w 130"/>
                <a:gd name="T1" fmla="*/ 3 h 255"/>
                <a:gd name="T2" fmla="*/ 125 w 130"/>
                <a:gd name="T3" fmla="*/ 34 h 255"/>
                <a:gd name="T4" fmla="*/ 128 w 130"/>
                <a:gd name="T5" fmla="*/ 115 h 255"/>
                <a:gd name="T6" fmla="*/ 129 w 130"/>
                <a:gd name="T7" fmla="*/ 156 h 255"/>
                <a:gd name="T8" fmla="*/ 127 w 130"/>
                <a:gd name="T9" fmla="*/ 254 h 255"/>
                <a:gd name="T10" fmla="*/ 117 w 130"/>
                <a:gd name="T11" fmla="*/ 254 h 255"/>
                <a:gd name="T12" fmla="*/ 114 w 130"/>
                <a:gd name="T13" fmla="*/ 154 h 255"/>
                <a:gd name="T14" fmla="*/ 31 w 130"/>
                <a:gd name="T15" fmla="*/ 154 h 255"/>
                <a:gd name="T16" fmla="*/ 29 w 130"/>
                <a:gd name="T17" fmla="*/ 129 h 255"/>
                <a:gd name="T18" fmla="*/ 26 w 130"/>
                <a:gd name="T19" fmla="*/ 147 h 255"/>
                <a:gd name="T20" fmla="*/ 32 w 130"/>
                <a:gd name="T21" fmla="*/ 184 h 255"/>
                <a:gd name="T22" fmla="*/ 37 w 130"/>
                <a:gd name="T23" fmla="*/ 241 h 255"/>
                <a:gd name="T24" fmla="*/ 23 w 130"/>
                <a:gd name="T25" fmla="*/ 245 h 255"/>
                <a:gd name="T26" fmla="*/ 0 w 130"/>
                <a:gd name="T27" fmla="*/ 145 h 255"/>
                <a:gd name="T28" fmla="*/ 15 w 130"/>
                <a:gd name="T29" fmla="*/ 28 h 255"/>
                <a:gd name="T30" fmla="*/ 59 w 130"/>
                <a:gd name="T31" fmla="*/ 0 h 255"/>
                <a:gd name="T32" fmla="*/ 78 w 130"/>
                <a:gd name="T33" fmla="*/ 13 h 255"/>
                <a:gd name="T34" fmla="*/ 87 w 130"/>
                <a:gd name="T35" fmla="*/ 3 h 255"/>
                <a:gd name="T36" fmla="*/ 0 w 130"/>
                <a:gd name="T37" fmla="*/ 0 h 255"/>
                <a:gd name="T38" fmla="*/ 130 w 130"/>
                <a:gd name="T39" fmla="*/ 25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T36" t="T37" r="T38" b="T39"/>
              <a:pathLst>
                <a:path w="130" h="255">
                  <a:moveTo>
                    <a:pt x="87" y="3"/>
                  </a:moveTo>
                  <a:lnTo>
                    <a:pt x="125" y="34"/>
                  </a:lnTo>
                  <a:lnTo>
                    <a:pt x="128" y="115"/>
                  </a:lnTo>
                  <a:lnTo>
                    <a:pt x="129" y="156"/>
                  </a:lnTo>
                  <a:lnTo>
                    <a:pt x="127" y="254"/>
                  </a:lnTo>
                  <a:lnTo>
                    <a:pt x="117" y="254"/>
                  </a:lnTo>
                  <a:lnTo>
                    <a:pt x="114" y="154"/>
                  </a:lnTo>
                  <a:lnTo>
                    <a:pt x="31" y="154"/>
                  </a:lnTo>
                  <a:lnTo>
                    <a:pt x="29" y="129"/>
                  </a:lnTo>
                  <a:lnTo>
                    <a:pt x="26" y="147"/>
                  </a:lnTo>
                  <a:lnTo>
                    <a:pt x="32" y="184"/>
                  </a:lnTo>
                  <a:lnTo>
                    <a:pt x="37" y="241"/>
                  </a:lnTo>
                  <a:lnTo>
                    <a:pt x="23" y="245"/>
                  </a:lnTo>
                  <a:lnTo>
                    <a:pt x="0" y="145"/>
                  </a:lnTo>
                  <a:lnTo>
                    <a:pt x="15" y="28"/>
                  </a:lnTo>
                  <a:lnTo>
                    <a:pt x="59" y="0"/>
                  </a:lnTo>
                  <a:lnTo>
                    <a:pt x="78" y="13"/>
                  </a:lnTo>
                  <a:lnTo>
                    <a:pt x="87" y="3"/>
                  </a:lnTo>
                </a:path>
              </a:pathLst>
            </a:custGeom>
            <a:solidFill>
              <a:srgbClr val="C0C0C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322" name="AutoShape 58"/>
            <p:cNvSpPr>
              <a:spLocks noChangeArrowheads="1"/>
            </p:cNvSpPr>
            <p:nvPr/>
          </p:nvSpPr>
          <p:spPr bwMode="auto">
            <a:xfrm>
              <a:off x="1741" y="3491"/>
              <a:ext cx="16" cy="40"/>
            </a:xfrm>
            <a:custGeom>
              <a:avLst/>
              <a:gdLst>
                <a:gd name="T0" fmla="*/ 11 w 16"/>
                <a:gd name="T1" fmla="*/ 0 h 40"/>
                <a:gd name="T2" fmla="*/ 15 w 16"/>
                <a:gd name="T3" fmla="*/ 21 h 40"/>
                <a:gd name="T4" fmla="*/ 7 w 16"/>
                <a:gd name="T5" fmla="*/ 39 h 40"/>
                <a:gd name="T6" fmla="*/ 5 w 16"/>
                <a:gd name="T7" fmla="*/ 37 h 40"/>
                <a:gd name="T8" fmla="*/ 0 w 16"/>
                <a:gd name="T9" fmla="*/ 35 h 40"/>
                <a:gd name="T10" fmla="*/ 2 w 16"/>
                <a:gd name="T11" fmla="*/ 29 h 40"/>
                <a:gd name="T12" fmla="*/ 2 w 16"/>
                <a:gd name="T13" fmla="*/ 22 h 40"/>
                <a:gd name="T14" fmla="*/ 0 w 16"/>
                <a:gd name="T15" fmla="*/ 14 h 40"/>
                <a:gd name="T16" fmla="*/ 2 w 16"/>
                <a:gd name="T17" fmla="*/ 1 h 40"/>
                <a:gd name="T18" fmla="*/ 11 w 16"/>
                <a:gd name="T19" fmla="*/ 0 h 40"/>
                <a:gd name="T20" fmla="*/ 0 w 16"/>
                <a:gd name="T21" fmla="*/ 0 h 40"/>
                <a:gd name="T22" fmla="*/ 16 w 16"/>
                <a:gd name="T23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16" h="40">
                  <a:moveTo>
                    <a:pt x="11" y="0"/>
                  </a:moveTo>
                  <a:lnTo>
                    <a:pt x="15" y="21"/>
                  </a:lnTo>
                  <a:lnTo>
                    <a:pt x="7" y="39"/>
                  </a:lnTo>
                  <a:lnTo>
                    <a:pt x="5" y="37"/>
                  </a:lnTo>
                  <a:lnTo>
                    <a:pt x="0" y="35"/>
                  </a:lnTo>
                  <a:lnTo>
                    <a:pt x="2" y="29"/>
                  </a:lnTo>
                  <a:lnTo>
                    <a:pt x="2" y="22"/>
                  </a:lnTo>
                  <a:lnTo>
                    <a:pt x="0" y="14"/>
                  </a:lnTo>
                  <a:lnTo>
                    <a:pt x="2" y="1"/>
                  </a:lnTo>
                  <a:lnTo>
                    <a:pt x="11" y="0"/>
                  </a:lnTo>
                </a:path>
              </a:pathLst>
            </a:custGeom>
            <a:solidFill>
              <a:srgbClr val="FF804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11323" name="Group 59"/>
            <p:cNvGrpSpPr>
              <a:grpSpLocks/>
            </p:cNvGrpSpPr>
            <p:nvPr/>
          </p:nvGrpSpPr>
          <p:grpSpPr bwMode="auto">
            <a:xfrm>
              <a:off x="1747" y="3251"/>
              <a:ext cx="92" cy="160"/>
              <a:chOff x="1747" y="3251"/>
              <a:chExt cx="92" cy="160"/>
            </a:xfrm>
          </p:grpSpPr>
          <p:grpSp>
            <p:nvGrpSpPr>
              <p:cNvPr id="11324" name="Group 60"/>
              <p:cNvGrpSpPr>
                <a:grpSpLocks/>
              </p:cNvGrpSpPr>
              <p:nvPr/>
            </p:nvGrpSpPr>
            <p:grpSpPr bwMode="auto">
              <a:xfrm>
                <a:off x="1747" y="3251"/>
                <a:ext cx="92" cy="160"/>
                <a:chOff x="1747" y="3251"/>
                <a:chExt cx="92" cy="160"/>
              </a:xfrm>
            </p:grpSpPr>
            <p:grpSp>
              <p:nvGrpSpPr>
                <p:cNvPr id="11325" name="Group 61"/>
                <p:cNvGrpSpPr>
                  <a:grpSpLocks/>
                </p:cNvGrpSpPr>
                <p:nvPr/>
              </p:nvGrpSpPr>
              <p:grpSpPr bwMode="auto">
                <a:xfrm>
                  <a:off x="1747" y="3404"/>
                  <a:ext cx="92" cy="7"/>
                  <a:chOff x="1747" y="3404"/>
                  <a:chExt cx="92" cy="7"/>
                </a:xfrm>
              </p:grpSpPr>
              <p:sp>
                <p:nvSpPr>
                  <p:cNvPr id="11326" name="Line 62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746" y="3412"/>
                    <a:ext cx="95" cy="1"/>
                  </a:xfrm>
                  <a:prstGeom prst="line">
                    <a:avLst/>
                  </a:prstGeom>
                  <a:noFill/>
                  <a:ln w="1260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  <p:sp>
                <p:nvSpPr>
                  <p:cNvPr id="11327" name="Line 63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746" y="3404"/>
                    <a:ext cx="95" cy="1"/>
                  </a:xfrm>
                  <a:prstGeom prst="line">
                    <a:avLst/>
                  </a:prstGeom>
                  <a:noFill/>
                  <a:ln w="1260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</p:grpSp>
            <p:sp>
              <p:nvSpPr>
                <p:cNvPr id="11328" name="AutoShape 64"/>
                <p:cNvSpPr>
                  <a:spLocks noChangeArrowheads="1"/>
                </p:cNvSpPr>
                <p:nvPr/>
              </p:nvSpPr>
              <p:spPr bwMode="auto">
                <a:xfrm>
                  <a:off x="1773" y="3251"/>
                  <a:ext cx="40" cy="25"/>
                </a:xfrm>
                <a:custGeom>
                  <a:avLst/>
                  <a:gdLst>
                    <a:gd name="T0" fmla="*/ 39 w 40"/>
                    <a:gd name="T1" fmla="*/ 3 h 25"/>
                    <a:gd name="T2" fmla="*/ 37 w 40"/>
                    <a:gd name="T3" fmla="*/ 24 h 25"/>
                    <a:gd name="T4" fmla="*/ 27 w 40"/>
                    <a:gd name="T5" fmla="*/ 9 h 25"/>
                    <a:gd name="T6" fmla="*/ 19 w 40"/>
                    <a:gd name="T7" fmla="*/ 24 h 25"/>
                    <a:gd name="T8" fmla="*/ 0 w 40"/>
                    <a:gd name="T9" fmla="*/ 0 h 25"/>
                    <a:gd name="T10" fmla="*/ 0 w 40"/>
                    <a:gd name="T11" fmla="*/ 0 h 25"/>
                    <a:gd name="T12" fmla="*/ 40 w 40"/>
                    <a:gd name="T13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T10" t="T11" r="T12" b="T13"/>
                  <a:pathLst>
                    <a:path w="40" h="25">
                      <a:moveTo>
                        <a:pt x="39" y="3"/>
                      </a:moveTo>
                      <a:lnTo>
                        <a:pt x="37" y="24"/>
                      </a:lnTo>
                      <a:lnTo>
                        <a:pt x="27" y="9"/>
                      </a:lnTo>
                      <a:lnTo>
                        <a:pt x="19" y="24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1329" name="Line 65"/>
              <p:cNvSpPr>
                <a:spLocks noChangeShapeType="1"/>
              </p:cNvSpPr>
              <p:nvPr/>
            </p:nvSpPr>
            <p:spPr bwMode="auto">
              <a:xfrm>
                <a:off x="1800" y="3267"/>
                <a:ext cx="1" cy="140"/>
              </a:xfrm>
              <a:prstGeom prst="line">
                <a:avLst/>
              </a:prstGeom>
              <a:noFill/>
              <a:ln w="12600">
                <a:solidFill>
                  <a:srgbClr val="80808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11330" name="Group 66"/>
            <p:cNvGrpSpPr>
              <a:grpSpLocks/>
            </p:cNvGrpSpPr>
            <p:nvPr/>
          </p:nvGrpSpPr>
          <p:grpSpPr bwMode="auto">
            <a:xfrm>
              <a:off x="1769" y="3169"/>
              <a:ext cx="51" cy="86"/>
              <a:chOff x="1769" y="3169"/>
              <a:chExt cx="51" cy="86"/>
            </a:xfrm>
          </p:grpSpPr>
          <p:grpSp>
            <p:nvGrpSpPr>
              <p:cNvPr id="11331" name="Group 67"/>
              <p:cNvGrpSpPr>
                <a:grpSpLocks/>
              </p:cNvGrpSpPr>
              <p:nvPr/>
            </p:nvGrpSpPr>
            <p:grpSpPr bwMode="auto">
              <a:xfrm>
                <a:off x="1772" y="3173"/>
                <a:ext cx="47" cy="82"/>
                <a:chOff x="1772" y="3173"/>
                <a:chExt cx="47" cy="82"/>
              </a:xfrm>
            </p:grpSpPr>
            <p:sp>
              <p:nvSpPr>
                <p:cNvPr id="11332" name="AutoShape 68"/>
                <p:cNvSpPr>
                  <a:spLocks noChangeArrowheads="1"/>
                </p:cNvSpPr>
                <p:nvPr/>
              </p:nvSpPr>
              <p:spPr bwMode="auto">
                <a:xfrm>
                  <a:off x="1772" y="3173"/>
                  <a:ext cx="48" cy="83"/>
                </a:xfrm>
                <a:custGeom>
                  <a:avLst/>
                  <a:gdLst>
                    <a:gd name="T0" fmla="*/ 45 w 48"/>
                    <a:gd name="T1" fmla="*/ 15 h 83"/>
                    <a:gd name="T2" fmla="*/ 46 w 48"/>
                    <a:gd name="T3" fmla="*/ 23 h 83"/>
                    <a:gd name="T4" fmla="*/ 46 w 48"/>
                    <a:gd name="T5" fmla="*/ 26 h 83"/>
                    <a:gd name="T6" fmla="*/ 45 w 48"/>
                    <a:gd name="T7" fmla="*/ 29 h 83"/>
                    <a:gd name="T8" fmla="*/ 47 w 48"/>
                    <a:gd name="T9" fmla="*/ 35 h 83"/>
                    <a:gd name="T10" fmla="*/ 46 w 48"/>
                    <a:gd name="T11" fmla="*/ 45 h 83"/>
                    <a:gd name="T12" fmla="*/ 45 w 48"/>
                    <a:gd name="T13" fmla="*/ 50 h 83"/>
                    <a:gd name="T14" fmla="*/ 43 w 48"/>
                    <a:gd name="T15" fmla="*/ 54 h 83"/>
                    <a:gd name="T16" fmla="*/ 42 w 48"/>
                    <a:gd name="T17" fmla="*/ 59 h 83"/>
                    <a:gd name="T18" fmla="*/ 40 w 48"/>
                    <a:gd name="T19" fmla="*/ 64 h 83"/>
                    <a:gd name="T20" fmla="*/ 37 w 48"/>
                    <a:gd name="T21" fmla="*/ 65 h 83"/>
                    <a:gd name="T22" fmla="*/ 33 w 48"/>
                    <a:gd name="T23" fmla="*/ 66 h 83"/>
                    <a:gd name="T24" fmla="*/ 33 w 48"/>
                    <a:gd name="T25" fmla="*/ 70 h 83"/>
                    <a:gd name="T26" fmla="*/ 33 w 48"/>
                    <a:gd name="T27" fmla="*/ 72 h 83"/>
                    <a:gd name="T28" fmla="*/ 26 w 48"/>
                    <a:gd name="T29" fmla="*/ 82 h 83"/>
                    <a:gd name="T30" fmla="*/ 7 w 48"/>
                    <a:gd name="T31" fmla="*/ 70 h 83"/>
                    <a:gd name="T32" fmla="*/ 7 w 48"/>
                    <a:gd name="T33" fmla="*/ 47 h 83"/>
                    <a:gd name="T34" fmla="*/ 4 w 48"/>
                    <a:gd name="T35" fmla="*/ 41 h 83"/>
                    <a:gd name="T36" fmla="*/ 2 w 48"/>
                    <a:gd name="T37" fmla="*/ 36 h 83"/>
                    <a:gd name="T38" fmla="*/ 1 w 48"/>
                    <a:gd name="T39" fmla="*/ 29 h 83"/>
                    <a:gd name="T40" fmla="*/ 0 w 48"/>
                    <a:gd name="T41" fmla="*/ 24 h 83"/>
                    <a:gd name="T42" fmla="*/ 1 w 48"/>
                    <a:gd name="T43" fmla="*/ 20 h 83"/>
                    <a:gd name="T44" fmla="*/ 1 w 48"/>
                    <a:gd name="T45" fmla="*/ 14 h 83"/>
                    <a:gd name="T46" fmla="*/ 2 w 48"/>
                    <a:gd name="T47" fmla="*/ 10 h 83"/>
                    <a:gd name="T48" fmla="*/ 4 w 48"/>
                    <a:gd name="T49" fmla="*/ 7 h 83"/>
                    <a:gd name="T50" fmla="*/ 7 w 48"/>
                    <a:gd name="T51" fmla="*/ 4 h 83"/>
                    <a:gd name="T52" fmla="*/ 10 w 48"/>
                    <a:gd name="T53" fmla="*/ 2 h 83"/>
                    <a:gd name="T54" fmla="*/ 14 w 48"/>
                    <a:gd name="T55" fmla="*/ 2 h 83"/>
                    <a:gd name="T56" fmla="*/ 19 w 48"/>
                    <a:gd name="T57" fmla="*/ 1 h 83"/>
                    <a:gd name="T58" fmla="*/ 24 w 48"/>
                    <a:gd name="T59" fmla="*/ 0 h 83"/>
                    <a:gd name="T60" fmla="*/ 29 w 48"/>
                    <a:gd name="T61" fmla="*/ 1 h 83"/>
                    <a:gd name="T62" fmla="*/ 35 w 48"/>
                    <a:gd name="T63" fmla="*/ 2 h 83"/>
                    <a:gd name="T64" fmla="*/ 38 w 48"/>
                    <a:gd name="T65" fmla="*/ 5 h 83"/>
                    <a:gd name="T66" fmla="*/ 41 w 48"/>
                    <a:gd name="T67" fmla="*/ 7 h 83"/>
                    <a:gd name="T68" fmla="*/ 43 w 48"/>
                    <a:gd name="T69" fmla="*/ 11 h 83"/>
                    <a:gd name="T70" fmla="*/ 45 w 48"/>
                    <a:gd name="T71" fmla="*/ 15 h 83"/>
                    <a:gd name="T72" fmla="*/ 0 w 48"/>
                    <a:gd name="T73" fmla="*/ 0 h 83"/>
                    <a:gd name="T74" fmla="*/ 48 w 48"/>
                    <a:gd name="T75" fmla="*/ 83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T72" t="T73" r="T74" b="T75"/>
                  <a:pathLst>
                    <a:path w="48" h="83">
                      <a:moveTo>
                        <a:pt x="45" y="15"/>
                      </a:moveTo>
                      <a:lnTo>
                        <a:pt x="46" y="23"/>
                      </a:lnTo>
                      <a:lnTo>
                        <a:pt x="46" y="26"/>
                      </a:lnTo>
                      <a:lnTo>
                        <a:pt x="45" y="29"/>
                      </a:lnTo>
                      <a:lnTo>
                        <a:pt x="47" y="35"/>
                      </a:lnTo>
                      <a:lnTo>
                        <a:pt x="46" y="45"/>
                      </a:lnTo>
                      <a:lnTo>
                        <a:pt x="45" y="50"/>
                      </a:lnTo>
                      <a:lnTo>
                        <a:pt x="43" y="54"/>
                      </a:lnTo>
                      <a:lnTo>
                        <a:pt x="42" y="59"/>
                      </a:lnTo>
                      <a:lnTo>
                        <a:pt x="40" y="64"/>
                      </a:lnTo>
                      <a:lnTo>
                        <a:pt x="37" y="65"/>
                      </a:lnTo>
                      <a:lnTo>
                        <a:pt x="33" y="66"/>
                      </a:lnTo>
                      <a:lnTo>
                        <a:pt x="33" y="70"/>
                      </a:lnTo>
                      <a:lnTo>
                        <a:pt x="33" y="72"/>
                      </a:lnTo>
                      <a:lnTo>
                        <a:pt x="26" y="82"/>
                      </a:lnTo>
                      <a:lnTo>
                        <a:pt x="7" y="70"/>
                      </a:lnTo>
                      <a:lnTo>
                        <a:pt x="7" y="47"/>
                      </a:lnTo>
                      <a:lnTo>
                        <a:pt x="4" y="41"/>
                      </a:lnTo>
                      <a:lnTo>
                        <a:pt x="2" y="36"/>
                      </a:lnTo>
                      <a:lnTo>
                        <a:pt x="1" y="29"/>
                      </a:lnTo>
                      <a:lnTo>
                        <a:pt x="0" y="24"/>
                      </a:lnTo>
                      <a:lnTo>
                        <a:pt x="1" y="20"/>
                      </a:lnTo>
                      <a:lnTo>
                        <a:pt x="1" y="14"/>
                      </a:lnTo>
                      <a:lnTo>
                        <a:pt x="2" y="10"/>
                      </a:lnTo>
                      <a:lnTo>
                        <a:pt x="4" y="7"/>
                      </a:lnTo>
                      <a:lnTo>
                        <a:pt x="7" y="4"/>
                      </a:lnTo>
                      <a:lnTo>
                        <a:pt x="10" y="2"/>
                      </a:lnTo>
                      <a:lnTo>
                        <a:pt x="14" y="2"/>
                      </a:lnTo>
                      <a:lnTo>
                        <a:pt x="19" y="1"/>
                      </a:lnTo>
                      <a:lnTo>
                        <a:pt x="24" y="0"/>
                      </a:lnTo>
                      <a:lnTo>
                        <a:pt x="29" y="1"/>
                      </a:lnTo>
                      <a:lnTo>
                        <a:pt x="35" y="2"/>
                      </a:lnTo>
                      <a:lnTo>
                        <a:pt x="38" y="5"/>
                      </a:lnTo>
                      <a:lnTo>
                        <a:pt x="41" y="7"/>
                      </a:lnTo>
                      <a:lnTo>
                        <a:pt x="43" y="11"/>
                      </a:lnTo>
                      <a:lnTo>
                        <a:pt x="45" y="15"/>
                      </a:lnTo>
                    </a:path>
                  </a:pathLst>
                </a:custGeom>
                <a:solidFill>
                  <a:srgbClr val="FF804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1333" name="AutoShape 69"/>
                <p:cNvSpPr>
                  <a:spLocks noChangeArrowheads="1"/>
                </p:cNvSpPr>
                <p:nvPr/>
              </p:nvSpPr>
              <p:spPr bwMode="auto">
                <a:xfrm>
                  <a:off x="1791" y="3203"/>
                  <a:ext cx="14" cy="17"/>
                </a:xfrm>
                <a:custGeom>
                  <a:avLst/>
                  <a:gdLst>
                    <a:gd name="T0" fmla="*/ 11 w 14"/>
                    <a:gd name="T1" fmla="*/ 1 h 17"/>
                    <a:gd name="T2" fmla="*/ 8 w 14"/>
                    <a:gd name="T3" fmla="*/ 0 h 17"/>
                    <a:gd name="T4" fmla="*/ 5 w 14"/>
                    <a:gd name="T5" fmla="*/ 0 h 17"/>
                    <a:gd name="T6" fmla="*/ 2 w 14"/>
                    <a:gd name="T7" fmla="*/ 1 h 17"/>
                    <a:gd name="T8" fmla="*/ 1 w 14"/>
                    <a:gd name="T9" fmla="*/ 1 h 17"/>
                    <a:gd name="T10" fmla="*/ 1 w 14"/>
                    <a:gd name="T11" fmla="*/ 2 h 17"/>
                    <a:gd name="T12" fmla="*/ 0 w 14"/>
                    <a:gd name="T13" fmla="*/ 3 h 17"/>
                    <a:gd name="T14" fmla="*/ 6 w 14"/>
                    <a:gd name="T15" fmla="*/ 4 h 17"/>
                    <a:gd name="T16" fmla="*/ 5 w 14"/>
                    <a:gd name="T17" fmla="*/ 4 h 17"/>
                    <a:gd name="T18" fmla="*/ 2 w 14"/>
                    <a:gd name="T19" fmla="*/ 4 h 17"/>
                    <a:gd name="T20" fmla="*/ 8 w 14"/>
                    <a:gd name="T21" fmla="*/ 4 h 17"/>
                    <a:gd name="T22" fmla="*/ 11 w 14"/>
                    <a:gd name="T23" fmla="*/ 4 h 17"/>
                    <a:gd name="T24" fmla="*/ 12 w 14"/>
                    <a:gd name="T25" fmla="*/ 13 h 17"/>
                    <a:gd name="T26" fmla="*/ 11 w 14"/>
                    <a:gd name="T27" fmla="*/ 15 h 17"/>
                    <a:gd name="T28" fmla="*/ 11 w 14"/>
                    <a:gd name="T29" fmla="*/ 16 h 17"/>
                    <a:gd name="T30" fmla="*/ 13 w 14"/>
                    <a:gd name="T31" fmla="*/ 14 h 17"/>
                    <a:gd name="T32" fmla="*/ 12 w 14"/>
                    <a:gd name="T33" fmla="*/ 4 h 17"/>
                    <a:gd name="T34" fmla="*/ 11 w 14"/>
                    <a:gd name="T35" fmla="*/ 1 h 17"/>
                    <a:gd name="T36" fmla="*/ 0 w 14"/>
                    <a:gd name="T37" fmla="*/ 0 h 17"/>
                    <a:gd name="T38" fmla="*/ 14 w 14"/>
                    <a:gd name="T3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T36" t="T37" r="T38" b="T39"/>
                  <a:pathLst>
                    <a:path w="14" h="17">
                      <a:moveTo>
                        <a:pt x="11" y="1"/>
                      </a:moveTo>
                      <a:lnTo>
                        <a:pt x="8" y="0"/>
                      </a:lnTo>
                      <a:lnTo>
                        <a:pt x="5" y="0"/>
                      </a:lnTo>
                      <a:lnTo>
                        <a:pt x="2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0" y="3"/>
                      </a:lnTo>
                      <a:lnTo>
                        <a:pt x="6" y="4"/>
                      </a:lnTo>
                      <a:lnTo>
                        <a:pt x="5" y="4"/>
                      </a:lnTo>
                      <a:lnTo>
                        <a:pt x="2" y="4"/>
                      </a:lnTo>
                      <a:lnTo>
                        <a:pt x="8" y="4"/>
                      </a:lnTo>
                      <a:lnTo>
                        <a:pt x="11" y="4"/>
                      </a:lnTo>
                      <a:lnTo>
                        <a:pt x="12" y="13"/>
                      </a:lnTo>
                      <a:lnTo>
                        <a:pt x="11" y="15"/>
                      </a:lnTo>
                      <a:lnTo>
                        <a:pt x="11" y="16"/>
                      </a:lnTo>
                      <a:lnTo>
                        <a:pt x="13" y="14"/>
                      </a:lnTo>
                      <a:lnTo>
                        <a:pt x="12" y="4"/>
                      </a:lnTo>
                      <a:lnTo>
                        <a:pt x="11" y="1"/>
                      </a:lnTo>
                    </a:path>
                  </a:pathLst>
                </a:custGeom>
                <a:solidFill>
                  <a:srgbClr val="80400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1334" name="AutoShape 70"/>
                <p:cNvSpPr>
                  <a:spLocks noChangeArrowheads="1"/>
                </p:cNvSpPr>
                <p:nvPr/>
              </p:nvSpPr>
              <p:spPr bwMode="auto">
                <a:xfrm>
                  <a:off x="1812" y="3203"/>
                  <a:ext cx="7" cy="3"/>
                </a:xfrm>
                <a:custGeom>
                  <a:avLst/>
                  <a:gdLst>
                    <a:gd name="T0" fmla="*/ 0 w 7"/>
                    <a:gd name="T1" fmla="*/ 0 h 3"/>
                    <a:gd name="T2" fmla="*/ 4 w 7"/>
                    <a:gd name="T3" fmla="*/ 0 h 3"/>
                    <a:gd name="T4" fmla="*/ 6 w 7"/>
                    <a:gd name="T5" fmla="*/ 0 h 3"/>
                    <a:gd name="T6" fmla="*/ 6 w 7"/>
                    <a:gd name="T7" fmla="*/ 1 h 3"/>
                    <a:gd name="T8" fmla="*/ 6 w 7"/>
                    <a:gd name="T9" fmla="*/ 1 h 3"/>
                    <a:gd name="T10" fmla="*/ 3 w 7"/>
                    <a:gd name="T11" fmla="*/ 1 h 3"/>
                    <a:gd name="T12" fmla="*/ 2 w 7"/>
                    <a:gd name="T13" fmla="*/ 1 h 3"/>
                    <a:gd name="T14" fmla="*/ 4 w 7"/>
                    <a:gd name="T15" fmla="*/ 2 h 3"/>
                    <a:gd name="T16" fmla="*/ 6 w 7"/>
                    <a:gd name="T17" fmla="*/ 2 h 3"/>
                    <a:gd name="T18" fmla="*/ 1 w 7"/>
                    <a:gd name="T19" fmla="*/ 2 h 3"/>
                    <a:gd name="T20" fmla="*/ 0 w 7"/>
                    <a:gd name="T21" fmla="*/ 2 h 3"/>
                    <a:gd name="T22" fmla="*/ 0 w 7"/>
                    <a:gd name="T23" fmla="*/ 0 h 3"/>
                    <a:gd name="T24" fmla="*/ 0 w 7"/>
                    <a:gd name="T25" fmla="*/ 0 h 3"/>
                    <a:gd name="T26" fmla="*/ 7 w 7"/>
                    <a:gd name="T2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T24" t="T25" r="T26" b="T27"/>
                  <a:pathLst>
                    <a:path w="7" h="3">
                      <a:moveTo>
                        <a:pt x="0" y="0"/>
                      </a:moveTo>
                      <a:lnTo>
                        <a:pt x="4" y="0"/>
                      </a:lnTo>
                      <a:lnTo>
                        <a:pt x="6" y="0"/>
                      </a:lnTo>
                      <a:lnTo>
                        <a:pt x="6" y="1"/>
                      </a:lnTo>
                      <a:lnTo>
                        <a:pt x="3" y="1"/>
                      </a:lnTo>
                      <a:lnTo>
                        <a:pt x="2" y="1"/>
                      </a:lnTo>
                      <a:lnTo>
                        <a:pt x="4" y="2"/>
                      </a:lnTo>
                      <a:lnTo>
                        <a:pt x="6" y="2"/>
                      </a:lnTo>
                      <a:lnTo>
                        <a:pt x="1" y="2"/>
                      </a:lnTo>
                      <a:lnTo>
                        <a:pt x="0" y="2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80400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1335" name="AutoShape 71"/>
                <p:cNvSpPr>
                  <a:spLocks noChangeArrowheads="1"/>
                </p:cNvSpPr>
                <p:nvPr/>
              </p:nvSpPr>
              <p:spPr bwMode="auto">
                <a:xfrm>
                  <a:off x="1779" y="3220"/>
                  <a:ext cx="22" cy="24"/>
                </a:xfrm>
                <a:custGeom>
                  <a:avLst/>
                  <a:gdLst>
                    <a:gd name="T0" fmla="*/ 4 w 22"/>
                    <a:gd name="T1" fmla="*/ 6 h 24"/>
                    <a:gd name="T2" fmla="*/ 6 w 22"/>
                    <a:gd name="T3" fmla="*/ 12 h 24"/>
                    <a:gd name="T4" fmla="*/ 21 w 22"/>
                    <a:gd name="T5" fmla="*/ 20 h 24"/>
                    <a:gd name="T6" fmla="*/ 13 w 22"/>
                    <a:gd name="T7" fmla="*/ 18 h 24"/>
                    <a:gd name="T8" fmla="*/ 10 w 22"/>
                    <a:gd name="T9" fmla="*/ 17 h 24"/>
                    <a:gd name="T10" fmla="*/ 5 w 22"/>
                    <a:gd name="T11" fmla="*/ 18 h 24"/>
                    <a:gd name="T12" fmla="*/ 2 w 22"/>
                    <a:gd name="T13" fmla="*/ 19 h 24"/>
                    <a:gd name="T14" fmla="*/ 1 w 22"/>
                    <a:gd name="T15" fmla="*/ 23 h 24"/>
                    <a:gd name="T16" fmla="*/ 0 w 22"/>
                    <a:gd name="T17" fmla="*/ 7 h 24"/>
                    <a:gd name="T18" fmla="*/ 1 w 22"/>
                    <a:gd name="T19" fmla="*/ 3 h 24"/>
                    <a:gd name="T20" fmla="*/ 3 w 22"/>
                    <a:gd name="T21" fmla="*/ 0 h 24"/>
                    <a:gd name="T22" fmla="*/ 4 w 22"/>
                    <a:gd name="T23" fmla="*/ 6 h 24"/>
                    <a:gd name="T24" fmla="*/ 0 w 22"/>
                    <a:gd name="T25" fmla="*/ 0 h 24"/>
                    <a:gd name="T26" fmla="*/ 22 w 22"/>
                    <a:gd name="T27" fmla="*/ 2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T24" t="T25" r="T26" b="T27"/>
                  <a:pathLst>
                    <a:path w="22" h="24">
                      <a:moveTo>
                        <a:pt x="4" y="6"/>
                      </a:moveTo>
                      <a:lnTo>
                        <a:pt x="6" y="12"/>
                      </a:lnTo>
                      <a:lnTo>
                        <a:pt x="21" y="20"/>
                      </a:lnTo>
                      <a:lnTo>
                        <a:pt x="13" y="18"/>
                      </a:lnTo>
                      <a:lnTo>
                        <a:pt x="10" y="17"/>
                      </a:lnTo>
                      <a:lnTo>
                        <a:pt x="5" y="18"/>
                      </a:lnTo>
                      <a:lnTo>
                        <a:pt x="2" y="19"/>
                      </a:lnTo>
                      <a:lnTo>
                        <a:pt x="1" y="23"/>
                      </a:lnTo>
                      <a:lnTo>
                        <a:pt x="0" y="7"/>
                      </a:lnTo>
                      <a:lnTo>
                        <a:pt x="1" y="3"/>
                      </a:lnTo>
                      <a:lnTo>
                        <a:pt x="3" y="0"/>
                      </a:lnTo>
                      <a:lnTo>
                        <a:pt x="4" y="6"/>
                      </a:lnTo>
                    </a:path>
                  </a:pathLst>
                </a:custGeom>
                <a:solidFill>
                  <a:srgbClr val="80400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1336" name="AutoShape 72"/>
              <p:cNvSpPr>
                <a:spLocks noChangeArrowheads="1"/>
              </p:cNvSpPr>
              <p:nvPr/>
            </p:nvSpPr>
            <p:spPr bwMode="auto">
              <a:xfrm>
                <a:off x="1769" y="3169"/>
                <a:ext cx="52" cy="59"/>
              </a:xfrm>
              <a:custGeom>
                <a:avLst/>
                <a:gdLst>
                  <a:gd name="T0" fmla="*/ 42 w 52"/>
                  <a:gd name="T1" fmla="*/ 4 h 59"/>
                  <a:gd name="T2" fmla="*/ 37 w 52"/>
                  <a:gd name="T3" fmla="*/ 2 h 59"/>
                  <a:gd name="T4" fmla="*/ 34 w 52"/>
                  <a:gd name="T5" fmla="*/ 1 h 59"/>
                  <a:gd name="T6" fmla="*/ 28 w 52"/>
                  <a:gd name="T7" fmla="*/ 0 h 59"/>
                  <a:gd name="T8" fmla="*/ 23 w 52"/>
                  <a:gd name="T9" fmla="*/ 0 h 59"/>
                  <a:gd name="T10" fmla="*/ 18 w 52"/>
                  <a:gd name="T11" fmla="*/ 0 h 59"/>
                  <a:gd name="T12" fmla="*/ 14 w 52"/>
                  <a:gd name="T13" fmla="*/ 1 h 59"/>
                  <a:gd name="T14" fmla="*/ 10 w 52"/>
                  <a:gd name="T15" fmla="*/ 1 h 59"/>
                  <a:gd name="T16" fmla="*/ 7 w 52"/>
                  <a:gd name="T17" fmla="*/ 2 h 59"/>
                  <a:gd name="T18" fmla="*/ 4 w 52"/>
                  <a:gd name="T19" fmla="*/ 4 h 59"/>
                  <a:gd name="T20" fmla="*/ 2 w 52"/>
                  <a:gd name="T21" fmla="*/ 7 h 59"/>
                  <a:gd name="T22" fmla="*/ 1 w 52"/>
                  <a:gd name="T23" fmla="*/ 12 h 59"/>
                  <a:gd name="T24" fmla="*/ 1 w 52"/>
                  <a:gd name="T25" fmla="*/ 18 h 59"/>
                  <a:gd name="T26" fmla="*/ 0 w 52"/>
                  <a:gd name="T27" fmla="*/ 25 h 59"/>
                  <a:gd name="T28" fmla="*/ 1 w 52"/>
                  <a:gd name="T29" fmla="*/ 32 h 59"/>
                  <a:gd name="T30" fmla="*/ 2 w 52"/>
                  <a:gd name="T31" fmla="*/ 38 h 59"/>
                  <a:gd name="T32" fmla="*/ 3 w 52"/>
                  <a:gd name="T33" fmla="*/ 44 h 59"/>
                  <a:gd name="T34" fmla="*/ 4 w 52"/>
                  <a:gd name="T35" fmla="*/ 48 h 59"/>
                  <a:gd name="T36" fmla="*/ 6 w 52"/>
                  <a:gd name="T37" fmla="*/ 51 h 59"/>
                  <a:gd name="T38" fmla="*/ 7 w 52"/>
                  <a:gd name="T39" fmla="*/ 54 h 59"/>
                  <a:gd name="T40" fmla="*/ 9 w 52"/>
                  <a:gd name="T41" fmla="*/ 58 h 59"/>
                  <a:gd name="T42" fmla="*/ 11 w 52"/>
                  <a:gd name="T43" fmla="*/ 58 h 59"/>
                  <a:gd name="T44" fmla="*/ 10 w 52"/>
                  <a:gd name="T45" fmla="*/ 53 h 59"/>
                  <a:gd name="T46" fmla="*/ 12 w 52"/>
                  <a:gd name="T47" fmla="*/ 50 h 59"/>
                  <a:gd name="T48" fmla="*/ 12 w 52"/>
                  <a:gd name="T49" fmla="*/ 48 h 59"/>
                  <a:gd name="T50" fmla="*/ 11 w 52"/>
                  <a:gd name="T51" fmla="*/ 44 h 59"/>
                  <a:gd name="T52" fmla="*/ 10 w 52"/>
                  <a:gd name="T53" fmla="*/ 38 h 59"/>
                  <a:gd name="T54" fmla="*/ 12 w 52"/>
                  <a:gd name="T55" fmla="*/ 36 h 59"/>
                  <a:gd name="T56" fmla="*/ 14 w 52"/>
                  <a:gd name="T57" fmla="*/ 39 h 59"/>
                  <a:gd name="T58" fmla="*/ 16 w 52"/>
                  <a:gd name="T59" fmla="*/ 42 h 59"/>
                  <a:gd name="T60" fmla="*/ 15 w 52"/>
                  <a:gd name="T61" fmla="*/ 36 h 59"/>
                  <a:gd name="T62" fmla="*/ 17 w 52"/>
                  <a:gd name="T63" fmla="*/ 30 h 59"/>
                  <a:gd name="T64" fmla="*/ 17 w 52"/>
                  <a:gd name="T65" fmla="*/ 22 h 59"/>
                  <a:gd name="T66" fmla="*/ 17 w 52"/>
                  <a:gd name="T67" fmla="*/ 18 h 59"/>
                  <a:gd name="T68" fmla="*/ 15 w 52"/>
                  <a:gd name="T69" fmla="*/ 16 h 59"/>
                  <a:gd name="T70" fmla="*/ 19 w 52"/>
                  <a:gd name="T71" fmla="*/ 17 h 59"/>
                  <a:gd name="T72" fmla="*/ 22 w 52"/>
                  <a:gd name="T73" fmla="*/ 19 h 59"/>
                  <a:gd name="T74" fmla="*/ 24 w 52"/>
                  <a:gd name="T75" fmla="*/ 19 h 59"/>
                  <a:gd name="T76" fmla="*/ 29 w 52"/>
                  <a:gd name="T77" fmla="*/ 19 h 59"/>
                  <a:gd name="T78" fmla="*/ 32 w 52"/>
                  <a:gd name="T79" fmla="*/ 21 h 59"/>
                  <a:gd name="T80" fmla="*/ 28 w 52"/>
                  <a:gd name="T81" fmla="*/ 19 h 59"/>
                  <a:gd name="T82" fmla="*/ 31 w 52"/>
                  <a:gd name="T83" fmla="*/ 19 h 59"/>
                  <a:gd name="T84" fmla="*/ 36 w 52"/>
                  <a:gd name="T85" fmla="*/ 19 h 59"/>
                  <a:gd name="T86" fmla="*/ 41 w 52"/>
                  <a:gd name="T87" fmla="*/ 18 h 59"/>
                  <a:gd name="T88" fmla="*/ 46 w 52"/>
                  <a:gd name="T89" fmla="*/ 18 h 59"/>
                  <a:gd name="T90" fmla="*/ 47 w 52"/>
                  <a:gd name="T91" fmla="*/ 22 h 59"/>
                  <a:gd name="T92" fmla="*/ 48 w 52"/>
                  <a:gd name="T93" fmla="*/ 26 h 59"/>
                  <a:gd name="T94" fmla="*/ 50 w 52"/>
                  <a:gd name="T95" fmla="*/ 21 h 59"/>
                  <a:gd name="T96" fmla="*/ 51 w 52"/>
                  <a:gd name="T97" fmla="*/ 14 h 59"/>
                  <a:gd name="T98" fmla="*/ 48 w 52"/>
                  <a:gd name="T99" fmla="*/ 10 h 59"/>
                  <a:gd name="T100" fmla="*/ 45 w 52"/>
                  <a:gd name="T101" fmla="*/ 7 h 59"/>
                  <a:gd name="T102" fmla="*/ 42 w 52"/>
                  <a:gd name="T103" fmla="*/ 4 h 59"/>
                  <a:gd name="T104" fmla="*/ 0 w 52"/>
                  <a:gd name="T105" fmla="*/ 0 h 59"/>
                  <a:gd name="T106" fmla="*/ 52 w 52"/>
                  <a:gd name="T107" fmla="*/ 59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T104" t="T105" r="T106" b="T107"/>
                <a:pathLst>
                  <a:path w="52" h="59">
                    <a:moveTo>
                      <a:pt x="42" y="4"/>
                    </a:moveTo>
                    <a:lnTo>
                      <a:pt x="37" y="2"/>
                    </a:lnTo>
                    <a:lnTo>
                      <a:pt x="34" y="1"/>
                    </a:lnTo>
                    <a:lnTo>
                      <a:pt x="28" y="0"/>
                    </a:lnTo>
                    <a:lnTo>
                      <a:pt x="23" y="0"/>
                    </a:lnTo>
                    <a:lnTo>
                      <a:pt x="18" y="0"/>
                    </a:lnTo>
                    <a:lnTo>
                      <a:pt x="14" y="1"/>
                    </a:lnTo>
                    <a:lnTo>
                      <a:pt x="10" y="1"/>
                    </a:lnTo>
                    <a:lnTo>
                      <a:pt x="7" y="2"/>
                    </a:lnTo>
                    <a:lnTo>
                      <a:pt x="4" y="4"/>
                    </a:lnTo>
                    <a:lnTo>
                      <a:pt x="2" y="7"/>
                    </a:lnTo>
                    <a:lnTo>
                      <a:pt x="1" y="12"/>
                    </a:lnTo>
                    <a:lnTo>
                      <a:pt x="1" y="18"/>
                    </a:lnTo>
                    <a:lnTo>
                      <a:pt x="0" y="25"/>
                    </a:lnTo>
                    <a:lnTo>
                      <a:pt x="1" y="32"/>
                    </a:lnTo>
                    <a:lnTo>
                      <a:pt x="2" y="38"/>
                    </a:lnTo>
                    <a:lnTo>
                      <a:pt x="3" y="44"/>
                    </a:lnTo>
                    <a:lnTo>
                      <a:pt x="4" y="48"/>
                    </a:lnTo>
                    <a:lnTo>
                      <a:pt x="6" y="51"/>
                    </a:lnTo>
                    <a:lnTo>
                      <a:pt x="7" y="54"/>
                    </a:lnTo>
                    <a:lnTo>
                      <a:pt x="9" y="58"/>
                    </a:lnTo>
                    <a:lnTo>
                      <a:pt x="11" y="58"/>
                    </a:lnTo>
                    <a:lnTo>
                      <a:pt x="10" y="53"/>
                    </a:lnTo>
                    <a:lnTo>
                      <a:pt x="12" y="50"/>
                    </a:lnTo>
                    <a:lnTo>
                      <a:pt x="12" y="48"/>
                    </a:lnTo>
                    <a:lnTo>
                      <a:pt x="11" y="44"/>
                    </a:lnTo>
                    <a:lnTo>
                      <a:pt x="10" y="38"/>
                    </a:lnTo>
                    <a:lnTo>
                      <a:pt x="12" y="36"/>
                    </a:lnTo>
                    <a:lnTo>
                      <a:pt x="14" y="39"/>
                    </a:lnTo>
                    <a:lnTo>
                      <a:pt x="16" y="42"/>
                    </a:lnTo>
                    <a:lnTo>
                      <a:pt x="15" y="36"/>
                    </a:lnTo>
                    <a:lnTo>
                      <a:pt x="17" y="30"/>
                    </a:lnTo>
                    <a:lnTo>
                      <a:pt x="17" y="22"/>
                    </a:lnTo>
                    <a:lnTo>
                      <a:pt x="17" y="18"/>
                    </a:lnTo>
                    <a:lnTo>
                      <a:pt x="15" y="16"/>
                    </a:lnTo>
                    <a:lnTo>
                      <a:pt x="19" y="17"/>
                    </a:lnTo>
                    <a:lnTo>
                      <a:pt x="22" y="19"/>
                    </a:lnTo>
                    <a:lnTo>
                      <a:pt x="24" y="19"/>
                    </a:lnTo>
                    <a:lnTo>
                      <a:pt x="29" y="19"/>
                    </a:lnTo>
                    <a:lnTo>
                      <a:pt x="32" y="21"/>
                    </a:lnTo>
                    <a:lnTo>
                      <a:pt x="28" y="19"/>
                    </a:lnTo>
                    <a:lnTo>
                      <a:pt x="31" y="19"/>
                    </a:lnTo>
                    <a:lnTo>
                      <a:pt x="36" y="19"/>
                    </a:lnTo>
                    <a:lnTo>
                      <a:pt x="41" y="18"/>
                    </a:lnTo>
                    <a:lnTo>
                      <a:pt x="46" y="18"/>
                    </a:lnTo>
                    <a:lnTo>
                      <a:pt x="47" y="22"/>
                    </a:lnTo>
                    <a:lnTo>
                      <a:pt x="48" y="26"/>
                    </a:lnTo>
                    <a:lnTo>
                      <a:pt x="50" y="21"/>
                    </a:lnTo>
                    <a:lnTo>
                      <a:pt x="51" y="14"/>
                    </a:lnTo>
                    <a:lnTo>
                      <a:pt x="48" y="10"/>
                    </a:lnTo>
                    <a:lnTo>
                      <a:pt x="45" y="7"/>
                    </a:lnTo>
                    <a:lnTo>
                      <a:pt x="42" y="4"/>
                    </a:lnTo>
                  </a:path>
                </a:pathLst>
              </a:custGeom>
              <a:solidFill>
                <a:srgbClr val="C0802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11337" name="Group 73"/>
          <p:cNvGrpSpPr>
            <a:grpSpLocks/>
          </p:cNvGrpSpPr>
          <p:nvPr/>
        </p:nvGrpSpPr>
        <p:grpSpPr bwMode="auto">
          <a:xfrm>
            <a:off x="2659063" y="3708400"/>
            <a:ext cx="195262" cy="931863"/>
            <a:chOff x="1675" y="2336"/>
            <a:chExt cx="123" cy="587"/>
          </a:xfrm>
        </p:grpSpPr>
        <p:grpSp>
          <p:nvGrpSpPr>
            <p:cNvPr id="11338" name="Group 74"/>
            <p:cNvGrpSpPr>
              <a:grpSpLocks/>
            </p:cNvGrpSpPr>
            <p:nvPr/>
          </p:nvGrpSpPr>
          <p:grpSpPr bwMode="auto">
            <a:xfrm>
              <a:off x="1708" y="2336"/>
              <a:ext cx="63" cy="137"/>
              <a:chOff x="1708" y="2336"/>
              <a:chExt cx="63" cy="137"/>
            </a:xfrm>
          </p:grpSpPr>
          <p:sp>
            <p:nvSpPr>
              <p:cNvPr id="11339" name="AutoShape 75"/>
              <p:cNvSpPr>
                <a:spLocks noChangeArrowheads="1"/>
              </p:cNvSpPr>
              <p:nvPr/>
            </p:nvSpPr>
            <p:spPr bwMode="auto">
              <a:xfrm>
                <a:off x="1708" y="2336"/>
                <a:ext cx="64" cy="77"/>
              </a:xfrm>
              <a:custGeom>
                <a:avLst/>
                <a:gdLst>
                  <a:gd name="T0" fmla="*/ 37 w 64"/>
                  <a:gd name="T1" fmla="*/ 2 h 77"/>
                  <a:gd name="T2" fmla="*/ 46 w 64"/>
                  <a:gd name="T3" fmla="*/ 5 h 77"/>
                  <a:gd name="T4" fmla="*/ 50 w 64"/>
                  <a:gd name="T5" fmla="*/ 8 h 77"/>
                  <a:gd name="T6" fmla="*/ 54 w 64"/>
                  <a:gd name="T7" fmla="*/ 14 h 77"/>
                  <a:gd name="T8" fmla="*/ 57 w 64"/>
                  <a:gd name="T9" fmla="*/ 24 h 77"/>
                  <a:gd name="T10" fmla="*/ 61 w 64"/>
                  <a:gd name="T11" fmla="*/ 40 h 77"/>
                  <a:gd name="T12" fmla="*/ 63 w 64"/>
                  <a:gd name="T13" fmla="*/ 54 h 77"/>
                  <a:gd name="T14" fmla="*/ 63 w 64"/>
                  <a:gd name="T15" fmla="*/ 60 h 77"/>
                  <a:gd name="T16" fmla="*/ 62 w 64"/>
                  <a:gd name="T17" fmla="*/ 65 h 77"/>
                  <a:gd name="T18" fmla="*/ 61 w 64"/>
                  <a:gd name="T19" fmla="*/ 75 h 77"/>
                  <a:gd name="T20" fmla="*/ 59 w 64"/>
                  <a:gd name="T21" fmla="*/ 74 h 77"/>
                  <a:gd name="T22" fmla="*/ 55 w 64"/>
                  <a:gd name="T23" fmla="*/ 74 h 77"/>
                  <a:gd name="T24" fmla="*/ 50 w 64"/>
                  <a:gd name="T25" fmla="*/ 74 h 77"/>
                  <a:gd name="T26" fmla="*/ 45 w 64"/>
                  <a:gd name="T27" fmla="*/ 75 h 77"/>
                  <a:gd name="T28" fmla="*/ 41 w 64"/>
                  <a:gd name="T29" fmla="*/ 76 h 77"/>
                  <a:gd name="T30" fmla="*/ 41 w 64"/>
                  <a:gd name="T31" fmla="*/ 71 h 77"/>
                  <a:gd name="T32" fmla="*/ 46 w 64"/>
                  <a:gd name="T33" fmla="*/ 60 h 77"/>
                  <a:gd name="T34" fmla="*/ 47 w 64"/>
                  <a:gd name="T35" fmla="*/ 43 h 77"/>
                  <a:gd name="T36" fmla="*/ 46 w 64"/>
                  <a:gd name="T37" fmla="*/ 28 h 77"/>
                  <a:gd name="T38" fmla="*/ 38 w 64"/>
                  <a:gd name="T39" fmla="*/ 19 h 77"/>
                  <a:gd name="T40" fmla="*/ 23 w 64"/>
                  <a:gd name="T41" fmla="*/ 17 h 77"/>
                  <a:gd name="T42" fmla="*/ 15 w 64"/>
                  <a:gd name="T43" fmla="*/ 27 h 77"/>
                  <a:gd name="T44" fmla="*/ 16 w 64"/>
                  <a:gd name="T45" fmla="*/ 59 h 77"/>
                  <a:gd name="T46" fmla="*/ 23 w 64"/>
                  <a:gd name="T47" fmla="*/ 71 h 77"/>
                  <a:gd name="T48" fmla="*/ 23 w 64"/>
                  <a:gd name="T49" fmla="*/ 75 h 77"/>
                  <a:gd name="T50" fmla="*/ 19 w 64"/>
                  <a:gd name="T51" fmla="*/ 75 h 77"/>
                  <a:gd name="T52" fmla="*/ 14 w 64"/>
                  <a:gd name="T53" fmla="*/ 74 h 77"/>
                  <a:gd name="T54" fmla="*/ 10 w 64"/>
                  <a:gd name="T55" fmla="*/ 74 h 77"/>
                  <a:gd name="T56" fmla="*/ 5 w 64"/>
                  <a:gd name="T57" fmla="*/ 76 h 77"/>
                  <a:gd name="T58" fmla="*/ 5 w 64"/>
                  <a:gd name="T59" fmla="*/ 71 h 77"/>
                  <a:gd name="T60" fmla="*/ 2 w 64"/>
                  <a:gd name="T61" fmla="*/ 63 h 77"/>
                  <a:gd name="T62" fmla="*/ 1 w 64"/>
                  <a:gd name="T63" fmla="*/ 56 h 77"/>
                  <a:gd name="T64" fmla="*/ 0 w 64"/>
                  <a:gd name="T65" fmla="*/ 50 h 77"/>
                  <a:gd name="T66" fmla="*/ 1 w 64"/>
                  <a:gd name="T67" fmla="*/ 43 h 77"/>
                  <a:gd name="T68" fmla="*/ 2 w 64"/>
                  <a:gd name="T69" fmla="*/ 39 h 77"/>
                  <a:gd name="T70" fmla="*/ 3 w 64"/>
                  <a:gd name="T71" fmla="*/ 33 h 77"/>
                  <a:gd name="T72" fmla="*/ 5 w 64"/>
                  <a:gd name="T73" fmla="*/ 28 h 77"/>
                  <a:gd name="T74" fmla="*/ 5 w 64"/>
                  <a:gd name="T75" fmla="*/ 24 h 77"/>
                  <a:gd name="T76" fmla="*/ 5 w 64"/>
                  <a:gd name="T77" fmla="*/ 18 h 77"/>
                  <a:gd name="T78" fmla="*/ 7 w 64"/>
                  <a:gd name="T79" fmla="*/ 11 h 77"/>
                  <a:gd name="T80" fmla="*/ 14 w 64"/>
                  <a:gd name="T81" fmla="*/ 5 h 77"/>
                  <a:gd name="T82" fmla="*/ 18 w 64"/>
                  <a:gd name="T83" fmla="*/ 2 h 77"/>
                  <a:gd name="T84" fmla="*/ 25 w 64"/>
                  <a:gd name="T85" fmla="*/ 0 h 77"/>
                  <a:gd name="T86" fmla="*/ 31 w 64"/>
                  <a:gd name="T87" fmla="*/ 0 h 77"/>
                  <a:gd name="T88" fmla="*/ 37 w 64"/>
                  <a:gd name="T89" fmla="*/ 2 h 77"/>
                  <a:gd name="T90" fmla="*/ 0 w 64"/>
                  <a:gd name="T91" fmla="*/ 0 h 77"/>
                  <a:gd name="T92" fmla="*/ 64 w 64"/>
                  <a:gd name="T93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T90" t="T91" r="T92" b="T93"/>
                <a:pathLst>
                  <a:path w="64" h="77">
                    <a:moveTo>
                      <a:pt x="37" y="2"/>
                    </a:moveTo>
                    <a:lnTo>
                      <a:pt x="46" y="5"/>
                    </a:lnTo>
                    <a:lnTo>
                      <a:pt x="50" y="8"/>
                    </a:lnTo>
                    <a:lnTo>
                      <a:pt x="54" y="14"/>
                    </a:lnTo>
                    <a:lnTo>
                      <a:pt x="57" y="24"/>
                    </a:lnTo>
                    <a:lnTo>
                      <a:pt x="61" y="40"/>
                    </a:lnTo>
                    <a:lnTo>
                      <a:pt x="63" y="54"/>
                    </a:lnTo>
                    <a:lnTo>
                      <a:pt x="63" y="60"/>
                    </a:lnTo>
                    <a:lnTo>
                      <a:pt x="62" y="65"/>
                    </a:lnTo>
                    <a:lnTo>
                      <a:pt x="61" y="75"/>
                    </a:lnTo>
                    <a:lnTo>
                      <a:pt x="59" y="74"/>
                    </a:lnTo>
                    <a:lnTo>
                      <a:pt x="55" y="74"/>
                    </a:lnTo>
                    <a:lnTo>
                      <a:pt x="50" y="74"/>
                    </a:lnTo>
                    <a:lnTo>
                      <a:pt x="45" y="75"/>
                    </a:lnTo>
                    <a:lnTo>
                      <a:pt x="41" y="76"/>
                    </a:lnTo>
                    <a:lnTo>
                      <a:pt x="41" y="71"/>
                    </a:lnTo>
                    <a:lnTo>
                      <a:pt x="46" y="60"/>
                    </a:lnTo>
                    <a:lnTo>
                      <a:pt x="47" y="43"/>
                    </a:lnTo>
                    <a:lnTo>
                      <a:pt x="46" y="28"/>
                    </a:lnTo>
                    <a:lnTo>
                      <a:pt x="38" y="19"/>
                    </a:lnTo>
                    <a:lnTo>
                      <a:pt x="23" y="17"/>
                    </a:lnTo>
                    <a:lnTo>
                      <a:pt x="15" y="27"/>
                    </a:lnTo>
                    <a:lnTo>
                      <a:pt x="16" y="59"/>
                    </a:lnTo>
                    <a:lnTo>
                      <a:pt x="23" y="71"/>
                    </a:lnTo>
                    <a:lnTo>
                      <a:pt x="23" y="75"/>
                    </a:lnTo>
                    <a:lnTo>
                      <a:pt x="19" y="75"/>
                    </a:lnTo>
                    <a:lnTo>
                      <a:pt x="14" y="74"/>
                    </a:lnTo>
                    <a:lnTo>
                      <a:pt x="10" y="74"/>
                    </a:lnTo>
                    <a:lnTo>
                      <a:pt x="5" y="76"/>
                    </a:lnTo>
                    <a:lnTo>
                      <a:pt x="5" y="71"/>
                    </a:lnTo>
                    <a:lnTo>
                      <a:pt x="2" y="63"/>
                    </a:lnTo>
                    <a:lnTo>
                      <a:pt x="1" y="56"/>
                    </a:lnTo>
                    <a:lnTo>
                      <a:pt x="0" y="50"/>
                    </a:lnTo>
                    <a:lnTo>
                      <a:pt x="1" y="43"/>
                    </a:lnTo>
                    <a:lnTo>
                      <a:pt x="2" y="39"/>
                    </a:lnTo>
                    <a:lnTo>
                      <a:pt x="3" y="33"/>
                    </a:lnTo>
                    <a:lnTo>
                      <a:pt x="5" y="28"/>
                    </a:lnTo>
                    <a:lnTo>
                      <a:pt x="5" y="24"/>
                    </a:lnTo>
                    <a:lnTo>
                      <a:pt x="5" y="18"/>
                    </a:lnTo>
                    <a:lnTo>
                      <a:pt x="7" y="11"/>
                    </a:lnTo>
                    <a:lnTo>
                      <a:pt x="14" y="5"/>
                    </a:lnTo>
                    <a:lnTo>
                      <a:pt x="18" y="2"/>
                    </a:lnTo>
                    <a:lnTo>
                      <a:pt x="25" y="0"/>
                    </a:lnTo>
                    <a:lnTo>
                      <a:pt x="31" y="0"/>
                    </a:lnTo>
                    <a:lnTo>
                      <a:pt x="37" y="2"/>
                    </a:lnTo>
                  </a:path>
                </a:pathLst>
              </a:custGeom>
              <a:solidFill>
                <a:srgbClr val="000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340" name="AutoShape 76"/>
              <p:cNvSpPr>
                <a:spLocks noChangeArrowheads="1"/>
              </p:cNvSpPr>
              <p:nvPr/>
            </p:nvSpPr>
            <p:spPr bwMode="auto">
              <a:xfrm>
                <a:off x="1713" y="2351"/>
                <a:ext cx="51" cy="123"/>
              </a:xfrm>
              <a:custGeom>
                <a:avLst/>
                <a:gdLst>
                  <a:gd name="T0" fmla="*/ 31 w 51"/>
                  <a:gd name="T1" fmla="*/ 2 h 123"/>
                  <a:gd name="T2" fmla="*/ 35 w 51"/>
                  <a:gd name="T3" fmla="*/ 3 h 123"/>
                  <a:gd name="T4" fmla="*/ 38 w 51"/>
                  <a:gd name="T5" fmla="*/ 6 h 123"/>
                  <a:gd name="T6" fmla="*/ 41 w 51"/>
                  <a:gd name="T7" fmla="*/ 10 h 123"/>
                  <a:gd name="T8" fmla="*/ 41 w 51"/>
                  <a:gd name="T9" fmla="*/ 15 h 123"/>
                  <a:gd name="T10" fmla="*/ 42 w 51"/>
                  <a:gd name="T11" fmla="*/ 30 h 123"/>
                  <a:gd name="T12" fmla="*/ 42 w 51"/>
                  <a:gd name="T13" fmla="*/ 36 h 123"/>
                  <a:gd name="T14" fmla="*/ 41 w 51"/>
                  <a:gd name="T15" fmla="*/ 46 h 123"/>
                  <a:gd name="T16" fmla="*/ 39 w 51"/>
                  <a:gd name="T17" fmla="*/ 51 h 123"/>
                  <a:gd name="T18" fmla="*/ 36 w 51"/>
                  <a:gd name="T19" fmla="*/ 58 h 123"/>
                  <a:gd name="T20" fmla="*/ 36 w 51"/>
                  <a:gd name="T21" fmla="*/ 77 h 123"/>
                  <a:gd name="T22" fmla="*/ 50 w 51"/>
                  <a:gd name="T23" fmla="*/ 87 h 123"/>
                  <a:gd name="T24" fmla="*/ 24 w 51"/>
                  <a:gd name="T25" fmla="*/ 122 h 123"/>
                  <a:gd name="T26" fmla="*/ 0 w 51"/>
                  <a:gd name="T27" fmla="*/ 84 h 123"/>
                  <a:gd name="T28" fmla="*/ 17 w 51"/>
                  <a:gd name="T29" fmla="*/ 73 h 123"/>
                  <a:gd name="T30" fmla="*/ 17 w 51"/>
                  <a:gd name="T31" fmla="*/ 58 h 123"/>
                  <a:gd name="T32" fmla="*/ 13 w 51"/>
                  <a:gd name="T33" fmla="*/ 51 h 123"/>
                  <a:gd name="T34" fmla="*/ 11 w 51"/>
                  <a:gd name="T35" fmla="*/ 46 h 123"/>
                  <a:gd name="T36" fmla="*/ 9 w 51"/>
                  <a:gd name="T37" fmla="*/ 40 h 123"/>
                  <a:gd name="T38" fmla="*/ 9 w 51"/>
                  <a:gd name="T39" fmla="*/ 33 h 123"/>
                  <a:gd name="T40" fmla="*/ 9 w 51"/>
                  <a:gd name="T41" fmla="*/ 28 h 123"/>
                  <a:gd name="T42" fmla="*/ 9 w 51"/>
                  <a:gd name="T43" fmla="*/ 20 h 123"/>
                  <a:gd name="T44" fmla="*/ 9 w 51"/>
                  <a:gd name="T45" fmla="*/ 15 h 123"/>
                  <a:gd name="T46" fmla="*/ 10 w 51"/>
                  <a:gd name="T47" fmla="*/ 10 h 123"/>
                  <a:gd name="T48" fmla="*/ 13 w 51"/>
                  <a:gd name="T49" fmla="*/ 5 h 123"/>
                  <a:gd name="T50" fmla="*/ 17 w 51"/>
                  <a:gd name="T51" fmla="*/ 2 h 123"/>
                  <a:gd name="T52" fmla="*/ 21 w 51"/>
                  <a:gd name="T53" fmla="*/ 1 h 123"/>
                  <a:gd name="T54" fmla="*/ 25 w 51"/>
                  <a:gd name="T55" fmla="*/ 0 h 123"/>
                  <a:gd name="T56" fmla="*/ 31 w 51"/>
                  <a:gd name="T57" fmla="*/ 2 h 123"/>
                  <a:gd name="T58" fmla="*/ 0 w 51"/>
                  <a:gd name="T59" fmla="*/ 0 h 123"/>
                  <a:gd name="T60" fmla="*/ 51 w 51"/>
                  <a:gd name="T61" fmla="*/ 123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T58" t="T59" r="T60" b="T61"/>
                <a:pathLst>
                  <a:path w="51" h="123">
                    <a:moveTo>
                      <a:pt x="31" y="2"/>
                    </a:moveTo>
                    <a:lnTo>
                      <a:pt x="35" y="3"/>
                    </a:lnTo>
                    <a:lnTo>
                      <a:pt x="38" y="6"/>
                    </a:lnTo>
                    <a:lnTo>
                      <a:pt x="41" y="10"/>
                    </a:lnTo>
                    <a:lnTo>
                      <a:pt x="41" y="15"/>
                    </a:lnTo>
                    <a:lnTo>
                      <a:pt x="42" y="30"/>
                    </a:lnTo>
                    <a:lnTo>
                      <a:pt x="42" y="36"/>
                    </a:lnTo>
                    <a:lnTo>
                      <a:pt x="41" y="46"/>
                    </a:lnTo>
                    <a:lnTo>
                      <a:pt x="39" y="51"/>
                    </a:lnTo>
                    <a:lnTo>
                      <a:pt x="36" y="58"/>
                    </a:lnTo>
                    <a:lnTo>
                      <a:pt x="36" y="77"/>
                    </a:lnTo>
                    <a:lnTo>
                      <a:pt x="50" y="87"/>
                    </a:lnTo>
                    <a:lnTo>
                      <a:pt x="24" y="122"/>
                    </a:lnTo>
                    <a:lnTo>
                      <a:pt x="0" y="84"/>
                    </a:lnTo>
                    <a:lnTo>
                      <a:pt x="17" y="73"/>
                    </a:lnTo>
                    <a:lnTo>
                      <a:pt x="17" y="58"/>
                    </a:lnTo>
                    <a:lnTo>
                      <a:pt x="13" y="51"/>
                    </a:lnTo>
                    <a:lnTo>
                      <a:pt x="11" y="46"/>
                    </a:lnTo>
                    <a:lnTo>
                      <a:pt x="9" y="40"/>
                    </a:lnTo>
                    <a:lnTo>
                      <a:pt x="9" y="33"/>
                    </a:lnTo>
                    <a:lnTo>
                      <a:pt x="9" y="28"/>
                    </a:lnTo>
                    <a:lnTo>
                      <a:pt x="9" y="20"/>
                    </a:lnTo>
                    <a:lnTo>
                      <a:pt x="9" y="15"/>
                    </a:lnTo>
                    <a:lnTo>
                      <a:pt x="10" y="10"/>
                    </a:lnTo>
                    <a:lnTo>
                      <a:pt x="13" y="5"/>
                    </a:lnTo>
                    <a:lnTo>
                      <a:pt x="17" y="2"/>
                    </a:lnTo>
                    <a:lnTo>
                      <a:pt x="21" y="1"/>
                    </a:lnTo>
                    <a:lnTo>
                      <a:pt x="25" y="0"/>
                    </a:lnTo>
                    <a:lnTo>
                      <a:pt x="31" y="2"/>
                    </a:lnTo>
                  </a:path>
                </a:pathLst>
              </a:custGeom>
              <a:solidFill>
                <a:srgbClr val="FF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1341" name="Group 77"/>
            <p:cNvGrpSpPr>
              <a:grpSpLocks/>
            </p:cNvGrpSpPr>
            <p:nvPr/>
          </p:nvGrpSpPr>
          <p:grpSpPr bwMode="auto">
            <a:xfrm>
              <a:off x="1678" y="2621"/>
              <a:ext cx="100" cy="276"/>
              <a:chOff x="1678" y="2621"/>
              <a:chExt cx="100" cy="276"/>
            </a:xfrm>
          </p:grpSpPr>
          <p:grpSp>
            <p:nvGrpSpPr>
              <p:cNvPr id="11342" name="Group 78"/>
              <p:cNvGrpSpPr>
                <a:grpSpLocks/>
              </p:cNvGrpSpPr>
              <p:nvPr/>
            </p:nvGrpSpPr>
            <p:grpSpPr bwMode="auto">
              <a:xfrm>
                <a:off x="1678" y="2621"/>
                <a:ext cx="100" cy="276"/>
                <a:chOff x="1678" y="2621"/>
                <a:chExt cx="100" cy="276"/>
              </a:xfrm>
            </p:grpSpPr>
            <p:sp>
              <p:nvSpPr>
                <p:cNvPr id="11343" name="AutoShape 79"/>
                <p:cNvSpPr>
                  <a:spLocks noChangeArrowheads="1"/>
                </p:cNvSpPr>
                <p:nvPr/>
              </p:nvSpPr>
              <p:spPr bwMode="auto">
                <a:xfrm>
                  <a:off x="1707" y="2682"/>
                  <a:ext cx="72" cy="216"/>
                </a:xfrm>
                <a:custGeom>
                  <a:avLst/>
                  <a:gdLst>
                    <a:gd name="T0" fmla="*/ 58 w 72"/>
                    <a:gd name="T1" fmla="*/ 5 h 216"/>
                    <a:gd name="T2" fmla="*/ 57 w 72"/>
                    <a:gd name="T3" fmla="*/ 66 h 216"/>
                    <a:gd name="T4" fmla="*/ 57 w 72"/>
                    <a:gd name="T5" fmla="*/ 119 h 216"/>
                    <a:gd name="T6" fmla="*/ 54 w 72"/>
                    <a:gd name="T7" fmla="*/ 169 h 216"/>
                    <a:gd name="T8" fmla="*/ 63 w 72"/>
                    <a:gd name="T9" fmla="*/ 191 h 216"/>
                    <a:gd name="T10" fmla="*/ 69 w 72"/>
                    <a:gd name="T11" fmla="*/ 206 h 216"/>
                    <a:gd name="T12" fmla="*/ 71 w 72"/>
                    <a:gd name="T13" fmla="*/ 210 h 216"/>
                    <a:gd name="T14" fmla="*/ 68 w 72"/>
                    <a:gd name="T15" fmla="*/ 215 h 216"/>
                    <a:gd name="T16" fmla="*/ 55 w 72"/>
                    <a:gd name="T17" fmla="*/ 214 h 216"/>
                    <a:gd name="T18" fmla="*/ 44 w 72"/>
                    <a:gd name="T19" fmla="*/ 185 h 216"/>
                    <a:gd name="T20" fmla="*/ 43 w 72"/>
                    <a:gd name="T21" fmla="*/ 167 h 216"/>
                    <a:gd name="T22" fmla="*/ 35 w 72"/>
                    <a:gd name="T23" fmla="*/ 108 h 216"/>
                    <a:gd name="T24" fmla="*/ 34 w 72"/>
                    <a:gd name="T25" fmla="*/ 95 h 216"/>
                    <a:gd name="T26" fmla="*/ 34 w 72"/>
                    <a:gd name="T27" fmla="*/ 122 h 216"/>
                    <a:gd name="T28" fmla="*/ 30 w 72"/>
                    <a:gd name="T29" fmla="*/ 162 h 216"/>
                    <a:gd name="T30" fmla="*/ 32 w 72"/>
                    <a:gd name="T31" fmla="*/ 180 h 216"/>
                    <a:gd name="T32" fmla="*/ 26 w 72"/>
                    <a:gd name="T33" fmla="*/ 199 h 216"/>
                    <a:gd name="T34" fmla="*/ 18 w 72"/>
                    <a:gd name="T35" fmla="*/ 212 h 216"/>
                    <a:gd name="T36" fmla="*/ 7 w 72"/>
                    <a:gd name="T37" fmla="*/ 213 h 216"/>
                    <a:gd name="T38" fmla="*/ 4 w 72"/>
                    <a:gd name="T39" fmla="*/ 208 h 216"/>
                    <a:gd name="T40" fmla="*/ 16 w 72"/>
                    <a:gd name="T41" fmla="*/ 179 h 216"/>
                    <a:gd name="T42" fmla="*/ 17 w 72"/>
                    <a:gd name="T43" fmla="*/ 166 h 216"/>
                    <a:gd name="T44" fmla="*/ 14 w 72"/>
                    <a:gd name="T45" fmla="*/ 138 h 216"/>
                    <a:gd name="T46" fmla="*/ 10 w 72"/>
                    <a:gd name="T47" fmla="*/ 91 h 216"/>
                    <a:gd name="T48" fmla="*/ 0 w 72"/>
                    <a:gd name="T49" fmla="*/ 0 h 216"/>
                    <a:gd name="T50" fmla="*/ 58 w 72"/>
                    <a:gd name="T51" fmla="*/ 5 h 216"/>
                    <a:gd name="T52" fmla="*/ 0 w 72"/>
                    <a:gd name="T53" fmla="*/ 0 h 216"/>
                    <a:gd name="T54" fmla="*/ 72 w 72"/>
                    <a:gd name="T55" fmla="*/ 216 h 2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T52" t="T53" r="T54" b="T55"/>
                  <a:pathLst>
                    <a:path w="72" h="216">
                      <a:moveTo>
                        <a:pt x="58" y="5"/>
                      </a:moveTo>
                      <a:lnTo>
                        <a:pt x="57" y="66"/>
                      </a:lnTo>
                      <a:lnTo>
                        <a:pt x="57" y="119"/>
                      </a:lnTo>
                      <a:lnTo>
                        <a:pt x="54" y="169"/>
                      </a:lnTo>
                      <a:lnTo>
                        <a:pt x="63" y="191"/>
                      </a:lnTo>
                      <a:lnTo>
                        <a:pt x="69" y="206"/>
                      </a:lnTo>
                      <a:lnTo>
                        <a:pt x="71" y="210"/>
                      </a:lnTo>
                      <a:lnTo>
                        <a:pt x="68" y="215"/>
                      </a:lnTo>
                      <a:lnTo>
                        <a:pt x="55" y="214"/>
                      </a:lnTo>
                      <a:lnTo>
                        <a:pt x="44" y="185"/>
                      </a:lnTo>
                      <a:lnTo>
                        <a:pt x="43" y="167"/>
                      </a:lnTo>
                      <a:lnTo>
                        <a:pt x="35" y="108"/>
                      </a:lnTo>
                      <a:lnTo>
                        <a:pt x="34" y="95"/>
                      </a:lnTo>
                      <a:lnTo>
                        <a:pt x="34" y="122"/>
                      </a:lnTo>
                      <a:lnTo>
                        <a:pt x="30" y="162"/>
                      </a:lnTo>
                      <a:lnTo>
                        <a:pt x="32" y="180"/>
                      </a:lnTo>
                      <a:lnTo>
                        <a:pt x="26" y="199"/>
                      </a:lnTo>
                      <a:lnTo>
                        <a:pt x="18" y="212"/>
                      </a:lnTo>
                      <a:lnTo>
                        <a:pt x="7" y="213"/>
                      </a:lnTo>
                      <a:lnTo>
                        <a:pt x="4" y="208"/>
                      </a:lnTo>
                      <a:lnTo>
                        <a:pt x="16" y="179"/>
                      </a:lnTo>
                      <a:lnTo>
                        <a:pt x="17" y="166"/>
                      </a:lnTo>
                      <a:lnTo>
                        <a:pt x="14" y="138"/>
                      </a:lnTo>
                      <a:lnTo>
                        <a:pt x="10" y="91"/>
                      </a:lnTo>
                      <a:lnTo>
                        <a:pt x="0" y="0"/>
                      </a:lnTo>
                      <a:lnTo>
                        <a:pt x="58" y="5"/>
                      </a:lnTo>
                    </a:path>
                  </a:pathLst>
                </a:custGeom>
                <a:solidFill>
                  <a:srgbClr val="FF808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1344" name="AutoShape 80"/>
                <p:cNvSpPr>
                  <a:spLocks noChangeArrowheads="1"/>
                </p:cNvSpPr>
                <p:nvPr/>
              </p:nvSpPr>
              <p:spPr bwMode="auto">
                <a:xfrm>
                  <a:off x="1678" y="2621"/>
                  <a:ext cx="14" cy="25"/>
                </a:xfrm>
                <a:custGeom>
                  <a:avLst/>
                  <a:gdLst>
                    <a:gd name="T0" fmla="*/ 0 w 14"/>
                    <a:gd name="T1" fmla="*/ 0 h 25"/>
                    <a:gd name="T2" fmla="*/ 0 w 14"/>
                    <a:gd name="T3" fmla="*/ 12 h 25"/>
                    <a:gd name="T4" fmla="*/ 13 w 14"/>
                    <a:gd name="T5" fmla="*/ 24 h 25"/>
                    <a:gd name="T6" fmla="*/ 7 w 14"/>
                    <a:gd name="T7" fmla="*/ 2 h 25"/>
                    <a:gd name="T8" fmla="*/ 0 w 14"/>
                    <a:gd name="T9" fmla="*/ 0 h 25"/>
                    <a:gd name="T10" fmla="*/ 0 w 14"/>
                    <a:gd name="T11" fmla="*/ 0 h 25"/>
                    <a:gd name="T12" fmla="*/ 14 w 14"/>
                    <a:gd name="T13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T10" t="T11" r="T12" b="T13"/>
                  <a:pathLst>
                    <a:path w="14" h="25">
                      <a:moveTo>
                        <a:pt x="0" y="0"/>
                      </a:moveTo>
                      <a:lnTo>
                        <a:pt x="0" y="12"/>
                      </a:lnTo>
                      <a:lnTo>
                        <a:pt x="13" y="24"/>
                      </a:lnTo>
                      <a:lnTo>
                        <a:pt x="7" y="2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FF808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1345" name="AutoShape 81"/>
              <p:cNvSpPr>
                <a:spLocks noChangeArrowheads="1"/>
              </p:cNvSpPr>
              <p:nvPr/>
            </p:nvSpPr>
            <p:spPr bwMode="auto">
              <a:xfrm>
                <a:off x="1738" y="2685"/>
                <a:ext cx="6" cy="97"/>
              </a:xfrm>
              <a:custGeom>
                <a:avLst/>
                <a:gdLst>
                  <a:gd name="T0" fmla="*/ 0 w 6"/>
                  <a:gd name="T1" fmla="*/ 0 h 97"/>
                  <a:gd name="T2" fmla="*/ 0 w 6"/>
                  <a:gd name="T3" fmla="*/ 32 h 97"/>
                  <a:gd name="T4" fmla="*/ 1 w 6"/>
                  <a:gd name="T5" fmla="*/ 51 h 97"/>
                  <a:gd name="T6" fmla="*/ 2 w 6"/>
                  <a:gd name="T7" fmla="*/ 71 h 97"/>
                  <a:gd name="T8" fmla="*/ 5 w 6"/>
                  <a:gd name="T9" fmla="*/ 91 h 97"/>
                  <a:gd name="T10" fmla="*/ 4 w 6"/>
                  <a:gd name="T11" fmla="*/ 96 h 97"/>
                  <a:gd name="T12" fmla="*/ 0 w 6"/>
                  <a:gd name="T13" fmla="*/ 0 h 97"/>
                  <a:gd name="T14" fmla="*/ 0 w 6"/>
                  <a:gd name="T15" fmla="*/ 0 h 97"/>
                  <a:gd name="T16" fmla="*/ 6 w 6"/>
                  <a:gd name="T17" fmla="*/ 97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T14" t="T15" r="T16" b="T17"/>
                <a:pathLst>
                  <a:path w="6" h="97">
                    <a:moveTo>
                      <a:pt x="0" y="0"/>
                    </a:moveTo>
                    <a:lnTo>
                      <a:pt x="0" y="32"/>
                    </a:lnTo>
                    <a:lnTo>
                      <a:pt x="1" y="51"/>
                    </a:lnTo>
                    <a:lnTo>
                      <a:pt x="2" y="71"/>
                    </a:lnTo>
                    <a:lnTo>
                      <a:pt x="5" y="91"/>
                    </a:lnTo>
                    <a:lnTo>
                      <a:pt x="4" y="9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1346" name="Group 82"/>
            <p:cNvGrpSpPr>
              <a:grpSpLocks/>
            </p:cNvGrpSpPr>
            <p:nvPr/>
          </p:nvGrpSpPr>
          <p:grpSpPr bwMode="auto">
            <a:xfrm>
              <a:off x="1707" y="2866"/>
              <a:ext cx="75" cy="57"/>
              <a:chOff x="1707" y="2866"/>
              <a:chExt cx="75" cy="57"/>
            </a:xfrm>
          </p:grpSpPr>
          <p:sp>
            <p:nvSpPr>
              <p:cNvPr id="11347" name="AutoShape 83"/>
              <p:cNvSpPr>
                <a:spLocks noChangeArrowheads="1"/>
              </p:cNvSpPr>
              <p:nvPr/>
            </p:nvSpPr>
            <p:spPr bwMode="auto">
              <a:xfrm>
                <a:off x="1707" y="2866"/>
                <a:ext cx="32" cy="55"/>
              </a:xfrm>
              <a:custGeom>
                <a:avLst/>
                <a:gdLst>
                  <a:gd name="T0" fmla="*/ 29 w 32"/>
                  <a:gd name="T1" fmla="*/ 0 h 55"/>
                  <a:gd name="T2" fmla="*/ 31 w 32"/>
                  <a:gd name="T3" fmla="*/ 8 h 55"/>
                  <a:gd name="T4" fmla="*/ 31 w 32"/>
                  <a:gd name="T5" fmla="*/ 24 h 55"/>
                  <a:gd name="T6" fmla="*/ 28 w 32"/>
                  <a:gd name="T7" fmla="*/ 18 h 55"/>
                  <a:gd name="T8" fmla="*/ 25 w 32"/>
                  <a:gd name="T9" fmla="*/ 26 h 55"/>
                  <a:gd name="T10" fmla="*/ 23 w 32"/>
                  <a:gd name="T11" fmla="*/ 37 h 55"/>
                  <a:gd name="T12" fmla="*/ 19 w 32"/>
                  <a:gd name="T13" fmla="*/ 47 h 55"/>
                  <a:gd name="T14" fmla="*/ 11 w 32"/>
                  <a:gd name="T15" fmla="*/ 53 h 55"/>
                  <a:gd name="T16" fmla="*/ 6 w 32"/>
                  <a:gd name="T17" fmla="*/ 54 h 55"/>
                  <a:gd name="T18" fmla="*/ 0 w 32"/>
                  <a:gd name="T19" fmla="*/ 53 h 55"/>
                  <a:gd name="T20" fmla="*/ 0 w 32"/>
                  <a:gd name="T21" fmla="*/ 42 h 55"/>
                  <a:gd name="T22" fmla="*/ 4 w 32"/>
                  <a:gd name="T23" fmla="*/ 26 h 55"/>
                  <a:gd name="T24" fmla="*/ 7 w 32"/>
                  <a:gd name="T25" fmla="*/ 30 h 55"/>
                  <a:gd name="T26" fmla="*/ 11 w 32"/>
                  <a:gd name="T27" fmla="*/ 30 h 55"/>
                  <a:gd name="T28" fmla="*/ 17 w 32"/>
                  <a:gd name="T29" fmla="*/ 30 h 55"/>
                  <a:gd name="T30" fmla="*/ 21 w 32"/>
                  <a:gd name="T31" fmla="*/ 22 h 55"/>
                  <a:gd name="T32" fmla="*/ 25 w 32"/>
                  <a:gd name="T33" fmla="*/ 14 h 55"/>
                  <a:gd name="T34" fmla="*/ 29 w 32"/>
                  <a:gd name="T35" fmla="*/ 0 h 55"/>
                  <a:gd name="T36" fmla="*/ 0 w 32"/>
                  <a:gd name="T37" fmla="*/ 0 h 55"/>
                  <a:gd name="T38" fmla="*/ 32 w 32"/>
                  <a:gd name="T39" fmla="*/ 5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T36" t="T37" r="T38" b="T39"/>
                <a:pathLst>
                  <a:path w="32" h="55">
                    <a:moveTo>
                      <a:pt x="29" y="0"/>
                    </a:moveTo>
                    <a:lnTo>
                      <a:pt x="31" y="8"/>
                    </a:lnTo>
                    <a:lnTo>
                      <a:pt x="31" y="24"/>
                    </a:lnTo>
                    <a:lnTo>
                      <a:pt x="28" y="18"/>
                    </a:lnTo>
                    <a:lnTo>
                      <a:pt x="25" y="26"/>
                    </a:lnTo>
                    <a:lnTo>
                      <a:pt x="23" y="37"/>
                    </a:lnTo>
                    <a:lnTo>
                      <a:pt x="19" y="47"/>
                    </a:lnTo>
                    <a:lnTo>
                      <a:pt x="11" y="53"/>
                    </a:lnTo>
                    <a:lnTo>
                      <a:pt x="6" y="54"/>
                    </a:lnTo>
                    <a:lnTo>
                      <a:pt x="0" y="53"/>
                    </a:lnTo>
                    <a:lnTo>
                      <a:pt x="0" y="42"/>
                    </a:lnTo>
                    <a:lnTo>
                      <a:pt x="4" y="26"/>
                    </a:lnTo>
                    <a:lnTo>
                      <a:pt x="7" y="30"/>
                    </a:lnTo>
                    <a:lnTo>
                      <a:pt x="11" y="30"/>
                    </a:lnTo>
                    <a:lnTo>
                      <a:pt x="17" y="30"/>
                    </a:lnTo>
                    <a:lnTo>
                      <a:pt x="21" y="22"/>
                    </a:lnTo>
                    <a:lnTo>
                      <a:pt x="25" y="14"/>
                    </a:lnTo>
                    <a:lnTo>
                      <a:pt x="29" y="0"/>
                    </a:lnTo>
                  </a:path>
                </a:pathLst>
              </a:custGeom>
              <a:solidFill>
                <a:srgbClr val="80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348" name="AutoShape 84"/>
              <p:cNvSpPr>
                <a:spLocks noChangeArrowheads="1"/>
              </p:cNvSpPr>
              <p:nvPr/>
            </p:nvSpPr>
            <p:spPr bwMode="auto">
              <a:xfrm>
                <a:off x="1753" y="2867"/>
                <a:ext cx="30" cy="57"/>
              </a:xfrm>
              <a:custGeom>
                <a:avLst/>
                <a:gdLst>
                  <a:gd name="T0" fmla="*/ 1 w 30"/>
                  <a:gd name="T1" fmla="*/ 0 h 57"/>
                  <a:gd name="T2" fmla="*/ 0 w 30"/>
                  <a:gd name="T3" fmla="*/ 22 h 57"/>
                  <a:gd name="T4" fmla="*/ 2 w 30"/>
                  <a:gd name="T5" fmla="*/ 17 h 57"/>
                  <a:gd name="T6" fmla="*/ 4 w 30"/>
                  <a:gd name="T7" fmla="*/ 24 h 57"/>
                  <a:gd name="T8" fmla="*/ 6 w 30"/>
                  <a:gd name="T9" fmla="*/ 35 h 57"/>
                  <a:gd name="T10" fmla="*/ 9 w 30"/>
                  <a:gd name="T11" fmla="*/ 43 h 57"/>
                  <a:gd name="T12" fmla="*/ 15 w 30"/>
                  <a:gd name="T13" fmla="*/ 50 h 57"/>
                  <a:gd name="T14" fmla="*/ 20 w 30"/>
                  <a:gd name="T15" fmla="*/ 55 h 57"/>
                  <a:gd name="T16" fmla="*/ 25 w 30"/>
                  <a:gd name="T17" fmla="*/ 56 h 57"/>
                  <a:gd name="T18" fmla="*/ 27 w 30"/>
                  <a:gd name="T19" fmla="*/ 53 h 57"/>
                  <a:gd name="T20" fmla="*/ 28 w 30"/>
                  <a:gd name="T21" fmla="*/ 48 h 57"/>
                  <a:gd name="T22" fmla="*/ 29 w 30"/>
                  <a:gd name="T23" fmla="*/ 43 h 57"/>
                  <a:gd name="T24" fmla="*/ 28 w 30"/>
                  <a:gd name="T25" fmla="*/ 37 h 57"/>
                  <a:gd name="T26" fmla="*/ 26 w 30"/>
                  <a:gd name="T27" fmla="*/ 27 h 57"/>
                  <a:gd name="T28" fmla="*/ 21 w 30"/>
                  <a:gd name="T29" fmla="*/ 31 h 57"/>
                  <a:gd name="T30" fmla="*/ 15 w 30"/>
                  <a:gd name="T31" fmla="*/ 31 h 57"/>
                  <a:gd name="T32" fmla="*/ 11 w 30"/>
                  <a:gd name="T33" fmla="*/ 30 h 57"/>
                  <a:gd name="T34" fmla="*/ 3 w 30"/>
                  <a:gd name="T35" fmla="*/ 12 h 57"/>
                  <a:gd name="T36" fmla="*/ 1 w 30"/>
                  <a:gd name="T37" fmla="*/ 0 h 57"/>
                  <a:gd name="T38" fmla="*/ 0 w 30"/>
                  <a:gd name="T39" fmla="*/ 0 h 57"/>
                  <a:gd name="T40" fmla="*/ 30 w 30"/>
                  <a:gd name="T41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T38" t="T39" r="T40" b="T41"/>
                <a:pathLst>
                  <a:path w="30" h="57">
                    <a:moveTo>
                      <a:pt x="1" y="0"/>
                    </a:moveTo>
                    <a:lnTo>
                      <a:pt x="0" y="22"/>
                    </a:lnTo>
                    <a:lnTo>
                      <a:pt x="2" y="17"/>
                    </a:lnTo>
                    <a:lnTo>
                      <a:pt x="4" y="24"/>
                    </a:lnTo>
                    <a:lnTo>
                      <a:pt x="6" y="35"/>
                    </a:lnTo>
                    <a:lnTo>
                      <a:pt x="9" y="43"/>
                    </a:lnTo>
                    <a:lnTo>
                      <a:pt x="15" y="50"/>
                    </a:lnTo>
                    <a:lnTo>
                      <a:pt x="20" y="55"/>
                    </a:lnTo>
                    <a:lnTo>
                      <a:pt x="25" y="56"/>
                    </a:lnTo>
                    <a:lnTo>
                      <a:pt x="27" y="53"/>
                    </a:lnTo>
                    <a:lnTo>
                      <a:pt x="28" y="48"/>
                    </a:lnTo>
                    <a:lnTo>
                      <a:pt x="29" y="43"/>
                    </a:lnTo>
                    <a:lnTo>
                      <a:pt x="28" y="37"/>
                    </a:lnTo>
                    <a:lnTo>
                      <a:pt x="26" y="27"/>
                    </a:lnTo>
                    <a:lnTo>
                      <a:pt x="21" y="31"/>
                    </a:lnTo>
                    <a:lnTo>
                      <a:pt x="15" y="31"/>
                    </a:lnTo>
                    <a:lnTo>
                      <a:pt x="11" y="30"/>
                    </a:lnTo>
                    <a:lnTo>
                      <a:pt x="3" y="12"/>
                    </a:lnTo>
                    <a:lnTo>
                      <a:pt x="1" y="0"/>
                    </a:lnTo>
                  </a:path>
                </a:pathLst>
              </a:custGeom>
              <a:solidFill>
                <a:srgbClr val="80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11349" name="AutoShape 85"/>
            <p:cNvSpPr>
              <a:spLocks noChangeArrowheads="1"/>
            </p:cNvSpPr>
            <p:nvPr/>
          </p:nvSpPr>
          <p:spPr bwMode="auto">
            <a:xfrm>
              <a:off x="1675" y="2434"/>
              <a:ext cx="124" cy="426"/>
            </a:xfrm>
            <a:custGeom>
              <a:avLst/>
              <a:gdLst>
                <a:gd name="T0" fmla="*/ 88 w 124"/>
                <a:gd name="T1" fmla="*/ 5 h 426"/>
                <a:gd name="T2" fmla="*/ 112 w 124"/>
                <a:gd name="T3" fmla="*/ 18 h 426"/>
                <a:gd name="T4" fmla="*/ 118 w 124"/>
                <a:gd name="T5" fmla="*/ 30 h 426"/>
                <a:gd name="T6" fmla="*/ 123 w 124"/>
                <a:gd name="T7" fmla="*/ 127 h 426"/>
                <a:gd name="T8" fmla="*/ 121 w 124"/>
                <a:gd name="T9" fmla="*/ 151 h 426"/>
                <a:gd name="T10" fmla="*/ 107 w 124"/>
                <a:gd name="T11" fmla="*/ 149 h 426"/>
                <a:gd name="T12" fmla="*/ 108 w 124"/>
                <a:gd name="T13" fmla="*/ 207 h 426"/>
                <a:gd name="T14" fmla="*/ 101 w 124"/>
                <a:gd name="T15" fmla="*/ 207 h 426"/>
                <a:gd name="T16" fmla="*/ 92 w 124"/>
                <a:gd name="T17" fmla="*/ 327 h 426"/>
                <a:gd name="T18" fmla="*/ 91 w 124"/>
                <a:gd name="T19" fmla="*/ 390 h 426"/>
                <a:gd name="T20" fmla="*/ 90 w 124"/>
                <a:gd name="T21" fmla="*/ 419 h 426"/>
                <a:gd name="T22" fmla="*/ 84 w 124"/>
                <a:gd name="T23" fmla="*/ 425 h 426"/>
                <a:gd name="T24" fmla="*/ 73 w 124"/>
                <a:gd name="T25" fmla="*/ 420 h 426"/>
                <a:gd name="T26" fmla="*/ 67 w 124"/>
                <a:gd name="T27" fmla="*/ 371 h 426"/>
                <a:gd name="T28" fmla="*/ 63 w 124"/>
                <a:gd name="T29" fmla="*/ 422 h 426"/>
                <a:gd name="T30" fmla="*/ 54 w 124"/>
                <a:gd name="T31" fmla="*/ 424 h 426"/>
                <a:gd name="T32" fmla="*/ 46 w 124"/>
                <a:gd name="T33" fmla="*/ 421 h 426"/>
                <a:gd name="T34" fmla="*/ 37 w 124"/>
                <a:gd name="T35" fmla="*/ 324 h 426"/>
                <a:gd name="T36" fmla="*/ 26 w 124"/>
                <a:gd name="T37" fmla="*/ 254 h 426"/>
                <a:gd name="T38" fmla="*/ 10 w 124"/>
                <a:gd name="T39" fmla="*/ 188 h 426"/>
                <a:gd name="T40" fmla="*/ 0 w 124"/>
                <a:gd name="T41" fmla="*/ 187 h 426"/>
                <a:gd name="T42" fmla="*/ 9 w 124"/>
                <a:gd name="T43" fmla="*/ 97 h 426"/>
                <a:gd name="T44" fmla="*/ 9 w 124"/>
                <a:gd name="T45" fmla="*/ 25 h 426"/>
                <a:gd name="T46" fmla="*/ 15 w 124"/>
                <a:gd name="T47" fmla="*/ 17 h 426"/>
                <a:gd name="T48" fmla="*/ 40 w 124"/>
                <a:gd name="T49" fmla="*/ 0 h 426"/>
                <a:gd name="T50" fmla="*/ 62 w 124"/>
                <a:gd name="T51" fmla="*/ 38 h 426"/>
                <a:gd name="T52" fmla="*/ 88 w 124"/>
                <a:gd name="T53" fmla="*/ 5 h 426"/>
                <a:gd name="T54" fmla="*/ 0 w 124"/>
                <a:gd name="T55" fmla="*/ 0 h 426"/>
                <a:gd name="T56" fmla="*/ 124 w 124"/>
                <a:gd name="T57" fmla="*/ 426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T54" t="T55" r="T56" b="T57"/>
              <a:pathLst>
                <a:path w="124" h="426">
                  <a:moveTo>
                    <a:pt x="88" y="5"/>
                  </a:moveTo>
                  <a:lnTo>
                    <a:pt x="112" y="18"/>
                  </a:lnTo>
                  <a:lnTo>
                    <a:pt x="118" y="30"/>
                  </a:lnTo>
                  <a:lnTo>
                    <a:pt x="123" y="127"/>
                  </a:lnTo>
                  <a:lnTo>
                    <a:pt x="121" y="151"/>
                  </a:lnTo>
                  <a:lnTo>
                    <a:pt x="107" y="149"/>
                  </a:lnTo>
                  <a:lnTo>
                    <a:pt x="108" y="207"/>
                  </a:lnTo>
                  <a:lnTo>
                    <a:pt x="101" y="207"/>
                  </a:lnTo>
                  <a:lnTo>
                    <a:pt x="92" y="327"/>
                  </a:lnTo>
                  <a:lnTo>
                    <a:pt x="91" y="390"/>
                  </a:lnTo>
                  <a:lnTo>
                    <a:pt x="90" y="419"/>
                  </a:lnTo>
                  <a:lnTo>
                    <a:pt x="84" y="425"/>
                  </a:lnTo>
                  <a:lnTo>
                    <a:pt x="73" y="420"/>
                  </a:lnTo>
                  <a:lnTo>
                    <a:pt x="67" y="371"/>
                  </a:lnTo>
                  <a:lnTo>
                    <a:pt x="63" y="422"/>
                  </a:lnTo>
                  <a:lnTo>
                    <a:pt x="54" y="424"/>
                  </a:lnTo>
                  <a:lnTo>
                    <a:pt x="46" y="421"/>
                  </a:lnTo>
                  <a:lnTo>
                    <a:pt x="37" y="324"/>
                  </a:lnTo>
                  <a:lnTo>
                    <a:pt x="26" y="254"/>
                  </a:lnTo>
                  <a:lnTo>
                    <a:pt x="10" y="188"/>
                  </a:lnTo>
                  <a:lnTo>
                    <a:pt x="0" y="187"/>
                  </a:lnTo>
                  <a:lnTo>
                    <a:pt x="9" y="97"/>
                  </a:lnTo>
                  <a:lnTo>
                    <a:pt x="9" y="25"/>
                  </a:lnTo>
                  <a:lnTo>
                    <a:pt x="15" y="17"/>
                  </a:lnTo>
                  <a:lnTo>
                    <a:pt x="40" y="0"/>
                  </a:lnTo>
                  <a:lnTo>
                    <a:pt x="62" y="38"/>
                  </a:lnTo>
                  <a:lnTo>
                    <a:pt x="88" y="5"/>
                  </a:lnTo>
                </a:path>
              </a:pathLst>
            </a:custGeom>
            <a:solidFill>
              <a:srgbClr val="A0A0A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11350" name="Group 86"/>
            <p:cNvGrpSpPr>
              <a:grpSpLocks/>
            </p:cNvGrpSpPr>
            <p:nvPr/>
          </p:nvGrpSpPr>
          <p:grpSpPr bwMode="auto">
            <a:xfrm>
              <a:off x="1707" y="2479"/>
              <a:ext cx="74" cy="101"/>
              <a:chOff x="1707" y="2479"/>
              <a:chExt cx="74" cy="101"/>
            </a:xfrm>
          </p:grpSpPr>
          <p:sp>
            <p:nvSpPr>
              <p:cNvPr id="11351" name="AutoShape 87"/>
              <p:cNvSpPr>
                <a:spLocks noChangeArrowheads="1"/>
              </p:cNvSpPr>
              <p:nvPr/>
            </p:nvSpPr>
            <p:spPr bwMode="auto">
              <a:xfrm>
                <a:off x="1713" y="2479"/>
                <a:ext cx="63" cy="76"/>
              </a:xfrm>
              <a:custGeom>
                <a:avLst/>
                <a:gdLst>
                  <a:gd name="T0" fmla="*/ 62 w 63"/>
                  <a:gd name="T1" fmla="*/ 26 h 76"/>
                  <a:gd name="T2" fmla="*/ 22 w 63"/>
                  <a:gd name="T3" fmla="*/ 0 h 76"/>
                  <a:gd name="T4" fmla="*/ 0 w 63"/>
                  <a:gd name="T5" fmla="*/ 50 h 76"/>
                  <a:gd name="T6" fmla="*/ 40 w 63"/>
                  <a:gd name="T7" fmla="*/ 75 h 76"/>
                  <a:gd name="T8" fmla="*/ 62 w 63"/>
                  <a:gd name="T9" fmla="*/ 26 h 76"/>
                  <a:gd name="T10" fmla="*/ 0 w 63"/>
                  <a:gd name="T11" fmla="*/ 0 h 76"/>
                  <a:gd name="T12" fmla="*/ 63 w 6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63" h="76">
                    <a:moveTo>
                      <a:pt x="62" y="26"/>
                    </a:moveTo>
                    <a:lnTo>
                      <a:pt x="22" y="0"/>
                    </a:lnTo>
                    <a:lnTo>
                      <a:pt x="0" y="50"/>
                    </a:lnTo>
                    <a:lnTo>
                      <a:pt x="40" y="75"/>
                    </a:lnTo>
                    <a:lnTo>
                      <a:pt x="62" y="26"/>
                    </a:lnTo>
                  </a:path>
                </a:pathLst>
              </a:custGeom>
              <a:solidFill>
                <a:srgbClr val="E0E0FF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352" name="AutoShape 88"/>
              <p:cNvSpPr>
                <a:spLocks noChangeArrowheads="1"/>
              </p:cNvSpPr>
              <p:nvPr/>
            </p:nvSpPr>
            <p:spPr bwMode="auto">
              <a:xfrm>
                <a:off x="1707" y="2512"/>
                <a:ext cx="26" cy="40"/>
              </a:xfrm>
              <a:custGeom>
                <a:avLst/>
                <a:gdLst>
                  <a:gd name="T0" fmla="*/ 25 w 26"/>
                  <a:gd name="T1" fmla="*/ 24 h 40"/>
                  <a:gd name="T2" fmla="*/ 19 w 26"/>
                  <a:gd name="T3" fmla="*/ 18 h 40"/>
                  <a:gd name="T4" fmla="*/ 16 w 26"/>
                  <a:gd name="T5" fmla="*/ 7 h 40"/>
                  <a:gd name="T6" fmla="*/ 11 w 26"/>
                  <a:gd name="T7" fmla="*/ 3 h 40"/>
                  <a:gd name="T8" fmla="*/ 8 w 26"/>
                  <a:gd name="T9" fmla="*/ 0 h 40"/>
                  <a:gd name="T10" fmla="*/ 7 w 26"/>
                  <a:gd name="T11" fmla="*/ 1 h 40"/>
                  <a:gd name="T12" fmla="*/ 6 w 26"/>
                  <a:gd name="T13" fmla="*/ 4 h 40"/>
                  <a:gd name="T14" fmla="*/ 1 w 26"/>
                  <a:gd name="T15" fmla="*/ 9 h 40"/>
                  <a:gd name="T16" fmla="*/ 0 w 26"/>
                  <a:gd name="T17" fmla="*/ 19 h 40"/>
                  <a:gd name="T18" fmla="*/ 1 w 26"/>
                  <a:gd name="T19" fmla="*/ 26 h 40"/>
                  <a:gd name="T20" fmla="*/ 9 w 26"/>
                  <a:gd name="T21" fmla="*/ 33 h 40"/>
                  <a:gd name="T22" fmla="*/ 22 w 26"/>
                  <a:gd name="T23" fmla="*/ 39 h 40"/>
                  <a:gd name="T24" fmla="*/ 25 w 26"/>
                  <a:gd name="T25" fmla="*/ 24 h 40"/>
                  <a:gd name="T26" fmla="*/ 0 w 26"/>
                  <a:gd name="T27" fmla="*/ 0 h 40"/>
                  <a:gd name="T28" fmla="*/ 26 w 26"/>
                  <a:gd name="T29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T26" t="T27" r="T28" b="T29"/>
                <a:pathLst>
                  <a:path w="26" h="40">
                    <a:moveTo>
                      <a:pt x="25" y="24"/>
                    </a:moveTo>
                    <a:lnTo>
                      <a:pt x="19" y="18"/>
                    </a:lnTo>
                    <a:lnTo>
                      <a:pt x="16" y="7"/>
                    </a:lnTo>
                    <a:lnTo>
                      <a:pt x="11" y="3"/>
                    </a:lnTo>
                    <a:lnTo>
                      <a:pt x="8" y="0"/>
                    </a:lnTo>
                    <a:lnTo>
                      <a:pt x="7" y="1"/>
                    </a:lnTo>
                    <a:lnTo>
                      <a:pt x="6" y="4"/>
                    </a:lnTo>
                    <a:lnTo>
                      <a:pt x="1" y="9"/>
                    </a:lnTo>
                    <a:lnTo>
                      <a:pt x="0" y="19"/>
                    </a:lnTo>
                    <a:lnTo>
                      <a:pt x="1" y="26"/>
                    </a:lnTo>
                    <a:lnTo>
                      <a:pt x="9" y="33"/>
                    </a:lnTo>
                    <a:lnTo>
                      <a:pt x="22" y="39"/>
                    </a:lnTo>
                    <a:lnTo>
                      <a:pt x="25" y="24"/>
                    </a:lnTo>
                  </a:path>
                </a:pathLst>
              </a:custGeom>
              <a:solidFill>
                <a:srgbClr val="FF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353" name="AutoShape 89"/>
              <p:cNvSpPr>
                <a:spLocks noChangeArrowheads="1"/>
              </p:cNvSpPr>
              <p:nvPr/>
            </p:nvSpPr>
            <p:spPr bwMode="auto">
              <a:xfrm>
                <a:off x="1731" y="2537"/>
                <a:ext cx="51" cy="44"/>
              </a:xfrm>
              <a:custGeom>
                <a:avLst/>
                <a:gdLst>
                  <a:gd name="T0" fmla="*/ 50 w 51"/>
                  <a:gd name="T1" fmla="*/ 43 h 44"/>
                  <a:gd name="T2" fmla="*/ 30 w 51"/>
                  <a:gd name="T3" fmla="*/ 35 h 44"/>
                  <a:gd name="T4" fmla="*/ 15 w 51"/>
                  <a:gd name="T5" fmla="*/ 27 h 44"/>
                  <a:gd name="T6" fmla="*/ 0 w 51"/>
                  <a:gd name="T7" fmla="*/ 19 h 44"/>
                  <a:gd name="T8" fmla="*/ 6 w 51"/>
                  <a:gd name="T9" fmla="*/ 0 h 44"/>
                  <a:gd name="T10" fmla="*/ 32 w 51"/>
                  <a:gd name="T11" fmla="*/ 11 h 44"/>
                  <a:gd name="T12" fmla="*/ 48 w 51"/>
                  <a:gd name="T13" fmla="*/ 17 h 44"/>
                  <a:gd name="T14" fmla="*/ 49 w 51"/>
                  <a:gd name="T15" fmla="*/ 14 h 44"/>
                  <a:gd name="T16" fmla="*/ 50 w 51"/>
                  <a:gd name="T17" fmla="*/ 43 h 44"/>
                  <a:gd name="T18" fmla="*/ 0 w 51"/>
                  <a:gd name="T19" fmla="*/ 0 h 44"/>
                  <a:gd name="T20" fmla="*/ 51 w 51"/>
                  <a:gd name="T2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T18" t="T19" r="T20" b="T21"/>
                <a:pathLst>
                  <a:path w="51" h="44">
                    <a:moveTo>
                      <a:pt x="50" y="43"/>
                    </a:moveTo>
                    <a:lnTo>
                      <a:pt x="30" y="35"/>
                    </a:lnTo>
                    <a:lnTo>
                      <a:pt x="15" y="27"/>
                    </a:lnTo>
                    <a:lnTo>
                      <a:pt x="0" y="19"/>
                    </a:lnTo>
                    <a:lnTo>
                      <a:pt x="6" y="0"/>
                    </a:lnTo>
                    <a:lnTo>
                      <a:pt x="32" y="11"/>
                    </a:lnTo>
                    <a:lnTo>
                      <a:pt x="48" y="17"/>
                    </a:lnTo>
                    <a:lnTo>
                      <a:pt x="49" y="14"/>
                    </a:lnTo>
                    <a:lnTo>
                      <a:pt x="50" y="43"/>
                    </a:lnTo>
                  </a:path>
                </a:pathLst>
              </a:custGeom>
              <a:solidFill>
                <a:srgbClr val="A0A0A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1354" name="Group 90"/>
            <p:cNvGrpSpPr>
              <a:grpSpLocks/>
            </p:cNvGrpSpPr>
            <p:nvPr/>
          </p:nvGrpSpPr>
          <p:grpSpPr bwMode="auto">
            <a:xfrm>
              <a:off x="1728" y="2552"/>
              <a:ext cx="55" cy="261"/>
              <a:chOff x="1728" y="2552"/>
              <a:chExt cx="55" cy="261"/>
            </a:xfrm>
          </p:grpSpPr>
          <p:grpSp>
            <p:nvGrpSpPr>
              <p:cNvPr id="11355" name="Group 91"/>
              <p:cNvGrpSpPr>
                <a:grpSpLocks/>
              </p:cNvGrpSpPr>
              <p:nvPr/>
            </p:nvGrpSpPr>
            <p:grpSpPr bwMode="auto">
              <a:xfrm>
                <a:off x="1728" y="2552"/>
                <a:ext cx="55" cy="91"/>
                <a:chOff x="1728" y="2552"/>
                <a:chExt cx="55" cy="91"/>
              </a:xfrm>
            </p:grpSpPr>
            <p:sp>
              <p:nvSpPr>
                <p:cNvPr id="11356" name="AutoShape 92"/>
                <p:cNvSpPr>
                  <a:spLocks noChangeArrowheads="1"/>
                </p:cNvSpPr>
                <p:nvPr/>
              </p:nvSpPr>
              <p:spPr bwMode="auto">
                <a:xfrm>
                  <a:off x="1728" y="2552"/>
                  <a:ext cx="49" cy="92"/>
                </a:xfrm>
                <a:custGeom>
                  <a:avLst/>
                  <a:gdLst>
                    <a:gd name="T0" fmla="*/ 48 w 49"/>
                    <a:gd name="T1" fmla="*/ 91 h 92"/>
                    <a:gd name="T2" fmla="*/ 1 w 49"/>
                    <a:gd name="T3" fmla="*/ 86 h 92"/>
                    <a:gd name="T4" fmla="*/ 0 w 49"/>
                    <a:gd name="T5" fmla="*/ 0 h 92"/>
                    <a:gd name="T6" fmla="*/ 0 w 49"/>
                    <a:gd name="T7" fmla="*/ 0 h 92"/>
                    <a:gd name="T8" fmla="*/ 49 w 49"/>
                    <a:gd name="T9" fmla="*/ 92 h 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T6" t="T7" r="T8" b="T9"/>
                  <a:pathLst>
                    <a:path w="49" h="92">
                      <a:moveTo>
                        <a:pt x="48" y="91"/>
                      </a:moveTo>
                      <a:lnTo>
                        <a:pt x="1" y="86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1357" name="AutoShape 93"/>
                <p:cNvSpPr>
                  <a:spLocks noChangeArrowheads="1"/>
                </p:cNvSpPr>
                <p:nvPr/>
              </p:nvSpPr>
              <p:spPr bwMode="auto">
                <a:xfrm>
                  <a:off x="1729" y="2564"/>
                  <a:ext cx="55" cy="23"/>
                </a:xfrm>
                <a:custGeom>
                  <a:avLst/>
                  <a:gdLst>
                    <a:gd name="T0" fmla="*/ 54 w 55"/>
                    <a:gd name="T1" fmla="*/ 22 h 23"/>
                    <a:gd name="T2" fmla="*/ 35 w 55"/>
                    <a:gd name="T3" fmla="*/ 16 h 23"/>
                    <a:gd name="T4" fmla="*/ 0 w 55"/>
                    <a:gd name="T5" fmla="*/ 0 h 23"/>
                    <a:gd name="T6" fmla="*/ 0 w 55"/>
                    <a:gd name="T7" fmla="*/ 0 h 23"/>
                    <a:gd name="T8" fmla="*/ 55 w 55"/>
                    <a:gd name="T9" fmla="*/ 23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T6" t="T7" r="T8" b="T9"/>
                  <a:pathLst>
                    <a:path w="55" h="23">
                      <a:moveTo>
                        <a:pt x="54" y="22"/>
                      </a:moveTo>
                      <a:lnTo>
                        <a:pt x="35" y="16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1358" name="AutoShape 94"/>
              <p:cNvSpPr>
                <a:spLocks noChangeArrowheads="1"/>
              </p:cNvSpPr>
              <p:nvPr/>
            </p:nvSpPr>
            <p:spPr bwMode="auto">
              <a:xfrm>
                <a:off x="1738" y="2657"/>
                <a:ext cx="8" cy="157"/>
              </a:xfrm>
              <a:custGeom>
                <a:avLst/>
                <a:gdLst>
                  <a:gd name="T0" fmla="*/ 0 w 8"/>
                  <a:gd name="T1" fmla="*/ 0 h 157"/>
                  <a:gd name="T2" fmla="*/ 2 w 8"/>
                  <a:gd name="T3" fmla="*/ 84 h 157"/>
                  <a:gd name="T4" fmla="*/ 7 w 8"/>
                  <a:gd name="T5" fmla="*/ 156 h 157"/>
                  <a:gd name="T6" fmla="*/ 0 w 8"/>
                  <a:gd name="T7" fmla="*/ 0 h 157"/>
                  <a:gd name="T8" fmla="*/ 8 w 8"/>
                  <a:gd name="T9" fmla="*/ 157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T6" t="T7" r="T8" b="T9"/>
                <a:pathLst>
                  <a:path w="8" h="157">
                    <a:moveTo>
                      <a:pt x="0" y="0"/>
                    </a:moveTo>
                    <a:lnTo>
                      <a:pt x="2" y="84"/>
                    </a:lnTo>
                    <a:lnTo>
                      <a:pt x="7" y="156"/>
                    </a:lnTo>
                  </a:path>
                </a:pathLst>
              </a:custGeom>
              <a:noFill/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11359" name="Group 95"/>
          <p:cNvGrpSpPr>
            <a:grpSpLocks/>
          </p:cNvGrpSpPr>
          <p:nvPr/>
        </p:nvGrpSpPr>
        <p:grpSpPr bwMode="auto">
          <a:xfrm>
            <a:off x="6254750" y="3717925"/>
            <a:ext cx="195263" cy="931863"/>
            <a:chOff x="3940" y="2342"/>
            <a:chExt cx="123" cy="587"/>
          </a:xfrm>
        </p:grpSpPr>
        <p:grpSp>
          <p:nvGrpSpPr>
            <p:cNvPr id="11360" name="Group 96"/>
            <p:cNvGrpSpPr>
              <a:grpSpLocks/>
            </p:cNvGrpSpPr>
            <p:nvPr/>
          </p:nvGrpSpPr>
          <p:grpSpPr bwMode="auto">
            <a:xfrm>
              <a:off x="3973" y="2342"/>
              <a:ext cx="63" cy="137"/>
              <a:chOff x="3973" y="2342"/>
              <a:chExt cx="63" cy="137"/>
            </a:xfrm>
          </p:grpSpPr>
          <p:sp>
            <p:nvSpPr>
              <p:cNvPr id="11361" name="AutoShape 97"/>
              <p:cNvSpPr>
                <a:spLocks noChangeArrowheads="1"/>
              </p:cNvSpPr>
              <p:nvPr/>
            </p:nvSpPr>
            <p:spPr bwMode="auto">
              <a:xfrm>
                <a:off x="3973" y="2342"/>
                <a:ext cx="64" cy="77"/>
              </a:xfrm>
              <a:custGeom>
                <a:avLst/>
                <a:gdLst>
                  <a:gd name="T0" fmla="*/ 37 w 64"/>
                  <a:gd name="T1" fmla="*/ 2 h 77"/>
                  <a:gd name="T2" fmla="*/ 46 w 64"/>
                  <a:gd name="T3" fmla="*/ 5 h 77"/>
                  <a:gd name="T4" fmla="*/ 50 w 64"/>
                  <a:gd name="T5" fmla="*/ 8 h 77"/>
                  <a:gd name="T6" fmla="*/ 54 w 64"/>
                  <a:gd name="T7" fmla="*/ 14 h 77"/>
                  <a:gd name="T8" fmla="*/ 57 w 64"/>
                  <a:gd name="T9" fmla="*/ 24 h 77"/>
                  <a:gd name="T10" fmla="*/ 61 w 64"/>
                  <a:gd name="T11" fmla="*/ 40 h 77"/>
                  <a:gd name="T12" fmla="*/ 63 w 64"/>
                  <a:gd name="T13" fmla="*/ 54 h 77"/>
                  <a:gd name="T14" fmla="*/ 63 w 64"/>
                  <a:gd name="T15" fmla="*/ 60 h 77"/>
                  <a:gd name="T16" fmla="*/ 62 w 64"/>
                  <a:gd name="T17" fmla="*/ 65 h 77"/>
                  <a:gd name="T18" fmla="*/ 61 w 64"/>
                  <a:gd name="T19" fmla="*/ 75 h 77"/>
                  <a:gd name="T20" fmla="*/ 59 w 64"/>
                  <a:gd name="T21" fmla="*/ 74 h 77"/>
                  <a:gd name="T22" fmla="*/ 55 w 64"/>
                  <a:gd name="T23" fmla="*/ 74 h 77"/>
                  <a:gd name="T24" fmla="*/ 50 w 64"/>
                  <a:gd name="T25" fmla="*/ 74 h 77"/>
                  <a:gd name="T26" fmla="*/ 45 w 64"/>
                  <a:gd name="T27" fmla="*/ 75 h 77"/>
                  <a:gd name="T28" fmla="*/ 41 w 64"/>
                  <a:gd name="T29" fmla="*/ 76 h 77"/>
                  <a:gd name="T30" fmla="*/ 41 w 64"/>
                  <a:gd name="T31" fmla="*/ 71 h 77"/>
                  <a:gd name="T32" fmla="*/ 46 w 64"/>
                  <a:gd name="T33" fmla="*/ 60 h 77"/>
                  <a:gd name="T34" fmla="*/ 47 w 64"/>
                  <a:gd name="T35" fmla="*/ 43 h 77"/>
                  <a:gd name="T36" fmla="*/ 46 w 64"/>
                  <a:gd name="T37" fmla="*/ 28 h 77"/>
                  <a:gd name="T38" fmla="*/ 38 w 64"/>
                  <a:gd name="T39" fmla="*/ 19 h 77"/>
                  <a:gd name="T40" fmla="*/ 23 w 64"/>
                  <a:gd name="T41" fmla="*/ 17 h 77"/>
                  <a:gd name="T42" fmla="*/ 15 w 64"/>
                  <a:gd name="T43" fmla="*/ 27 h 77"/>
                  <a:gd name="T44" fmla="*/ 16 w 64"/>
                  <a:gd name="T45" fmla="*/ 59 h 77"/>
                  <a:gd name="T46" fmla="*/ 23 w 64"/>
                  <a:gd name="T47" fmla="*/ 71 h 77"/>
                  <a:gd name="T48" fmla="*/ 23 w 64"/>
                  <a:gd name="T49" fmla="*/ 75 h 77"/>
                  <a:gd name="T50" fmla="*/ 19 w 64"/>
                  <a:gd name="T51" fmla="*/ 75 h 77"/>
                  <a:gd name="T52" fmla="*/ 14 w 64"/>
                  <a:gd name="T53" fmla="*/ 74 h 77"/>
                  <a:gd name="T54" fmla="*/ 10 w 64"/>
                  <a:gd name="T55" fmla="*/ 74 h 77"/>
                  <a:gd name="T56" fmla="*/ 5 w 64"/>
                  <a:gd name="T57" fmla="*/ 76 h 77"/>
                  <a:gd name="T58" fmla="*/ 5 w 64"/>
                  <a:gd name="T59" fmla="*/ 71 h 77"/>
                  <a:gd name="T60" fmla="*/ 2 w 64"/>
                  <a:gd name="T61" fmla="*/ 63 h 77"/>
                  <a:gd name="T62" fmla="*/ 1 w 64"/>
                  <a:gd name="T63" fmla="*/ 56 h 77"/>
                  <a:gd name="T64" fmla="*/ 0 w 64"/>
                  <a:gd name="T65" fmla="*/ 50 h 77"/>
                  <a:gd name="T66" fmla="*/ 1 w 64"/>
                  <a:gd name="T67" fmla="*/ 43 h 77"/>
                  <a:gd name="T68" fmla="*/ 2 w 64"/>
                  <a:gd name="T69" fmla="*/ 39 h 77"/>
                  <a:gd name="T70" fmla="*/ 3 w 64"/>
                  <a:gd name="T71" fmla="*/ 33 h 77"/>
                  <a:gd name="T72" fmla="*/ 5 w 64"/>
                  <a:gd name="T73" fmla="*/ 28 h 77"/>
                  <a:gd name="T74" fmla="*/ 5 w 64"/>
                  <a:gd name="T75" fmla="*/ 24 h 77"/>
                  <a:gd name="T76" fmla="*/ 5 w 64"/>
                  <a:gd name="T77" fmla="*/ 18 h 77"/>
                  <a:gd name="T78" fmla="*/ 7 w 64"/>
                  <a:gd name="T79" fmla="*/ 11 h 77"/>
                  <a:gd name="T80" fmla="*/ 14 w 64"/>
                  <a:gd name="T81" fmla="*/ 5 h 77"/>
                  <a:gd name="T82" fmla="*/ 18 w 64"/>
                  <a:gd name="T83" fmla="*/ 2 h 77"/>
                  <a:gd name="T84" fmla="*/ 25 w 64"/>
                  <a:gd name="T85" fmla="*/ 0 h 77"/>
                  <a:gd name="T86" fmla="*/ 31 w 64"/>
                  <a:gd name="T87" fmla="*/ 0 h 77"/>
                  <a:gd name="T88" fmla="*/ 37 w 64"/>
                  <a:gd name="T89" fmla="*/ 2 h 77"/>
                  <a:gd name="T90" fmla="*/ 0 w 64"/>
                  <a:gd name="T91" fmla="*/ 0 h 77"/>
                  <a:gd name="T92" fmla="*/ 64 w 64"/>
                  <a:gd name="T93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T90" t="T91" r="T92" b="T93"/>
                <a:pathLst>
                  <a:path w="64" h="77">
                    <a:moveTo>
                      <a:pt x="37" y="2"/>
                    </a:moveTo>
                    <a:lnTo>
                      <a:pt x="46" y="5"/>
                    </a:lnTo>
                    <a:lnTo>
                      <a:pt x="50" y="8"/>
                    </a:lnTo>
                    <a:lnTo>
                      <a:pt x="54" y="14"/>
                    </a:lnTo>
                    <a:lnTo>
                      <a:pt x="57" y="24"/>
                    </a:lnTo>
                    <a:lnTo>
                      <a:pt x="61" y="40"/>
                    </a:lnTo>
                    <a:lnTo>
                      <a:pt x="63" y="54"/>
                    </a:lnTo>
                    <a:lnTo>
                      <a:pt x="63" y="60"/>
                    </a:lnTo>
                    <a:lnTo>
                      <a:pt x="62" y="65"/>
                    </a:lnTo>
                    <a:lnTo>
                      <a:pt x="61" y="75"/>
                    </a:lnTo>
                    <a:lnTo>
                      <a:pt x="59" y="74"/>
                    </a:lnTo>
                    <a:lnTo>
                      <a:pt x="55" y="74"/>
                    </a:lnTo>
                    <a:lnTo>
                      <a:pt x="50" y="74"/>
                    </a:lnTo>
                    <a:lnTo>
                      <a:pt x="45" y="75"/>
                    </a:lnTo>
                    <a:lnTo>
                      <a:pt x="41" y="76"/>
                    </a:lnTo>
                    <a:lnTo>
                      <a:pt x="41" y="71"/>
                    </a:lnTo>
                    <a:lnTo>
                      <a:pt x="46" y="60"/>
                    </a:lnTo>
                    <a:lnTo>
                      <a:pt x="47" y="43"/>
                    </a:lnTo>
                    <a:lnTo>
                      <a:pt x="46" y="28"/>
                    </a:lnTo>
                    <a:lnTo>
                      <a:pt x="38" y="19"/>
                    </a:lnTo>
                    <a:lnTo>
                      <a:pt x="23" y="17"/>
                    </a:lnTo>
                    <a:lnTo>
                      <a:pt x="15" y="27"/>
                    </a:lnTo>
                    <a:lnTo>
                      <a:pt x="16" y="59"/>
                    </a:lnTo>
                    <a:lnTo>
                      <a:pt x="23" y="71"/>
                    </a:lnTo>
                    <a:lnTo>
                      <a:pt x="23" y="75"/>
                    </a:lnTo>
                    <a:lnTo>
                      <a:pt x="19" y="75"/>
                    </a:lnTo>
                    <a:lnTo>
                      <a:pt x="14" y="74"/>
                    </a:lnTo>
                    <a:lnTo>
                      <a:pt x="10" y="74"/>
                    </a:lnTo>
                    <a:lnTo>
                      <a:pt x="5" y="76"/>
                    </a:lnTo>
                    <a:lnTo>
                      <a:pt x="5" y="71"/>
                    </a:lnTo>
                    <a:lnTo>
                      <a:pt x="2" y="63"/>
                    </a:lnTo>
                    <a:lnTo>
                      <a:pt x="1" y="56"/>
                    </a:lnTo>
                    <a:lnTo>
                      <a:pt x="0" y="50"/>
                    </a:lnTo>
                    <a:lnTo>
                      <a:pt x="1" y="43"/>
                    </a:lnTo>
                    <a:lnTo>
                      <a:pt x="2" y="39"/>
                    </a:lnTo>
                    <a:lnTo>
                      <a:pt x="3" y="33"/>
                    </a:lnTo>
                    <a:lnTo>
                      <a:pt x="5" y="28"/>
                    </a:lnTo>
                    <a:lnTo>
                      <a:pt x="5" y="24"/>
                    </a:lnTo>
                    <a:lnTo>
                      <a:pt x="5" y="18"/>
                    </a:lnTo>
                    <a:lnTo>
                      <a:pt x="7" y="11"/>
                    </a:lnTo>
                    <a:lnTo>
                      <a:pt x="14" y="5"/>
                    </a:lnTo>
                    <a:lnTo>
                      <a:pt x="18" y="2"/>
                    </a:lnTo>
                    <a:lnTo>
                      <a:pt x="25" y="0"/>
                    </a:lnTo>
                    <a:lnTo>
                      <a:pt x="31" y="0"/>
                    </a:lnTo>
                    <a:lnTo>
                      <a:pt x="37" y="2"/>
                    </a:lnTo>
                  </a:path>
                </a:pathLst>
              </a:custGeom>
              <a:solidFill>
                <a:srgbClr val="000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362" name="AutoShape 98"/>
              <p:cNvSpPr>
                <a:spLocks noChangeArrowheads="1"/>
              </p:cNvSpPr>
              <p:nvPr/>
            </p:nvSpPr>
            <p:spPr bwMode="auto">
              <a:xfrm>
                <a:off x="3978" y="2357"/>
                <a:ext cx="51" cy="123"/>
              </a:xfrm>
              <a:custGeom>
                <a:avLst/>
                <a:gdLst>
                  <a:gd name="T0" fmla="*/ 31 w 51"/>
                  <a:gd name="T1" fmla="*/ 2 h 123"/>
                  <a:gd name="T2" fmla="*/ 35 w 51"/>
                  <a:gd name="T3" fmla="*/ 3 h 123"/>
                  <a:gd name="T4" fmla="*/ 38 w 51"/>
                  <a:gd name="T5" fmla="*/ 6 h 123"/>
                  <a:gd name="T6" fmla="*/ 41 w 51"/>
                  <a:gd name="T7" fmla="*/ 10 h 123"/>
                  <a:gd name="T8" fmla="*/ 41 w 51"/>
                  <a:gd name="T9" fmla="*/ 15 h 123"/>
                  <a:gd name="T10" fmla="*/ 42 w 51"/>
                  <a:gd name="T11" fmla="*/ 30 h 123"/>
                  <a:gd name="T12" fmla="*/ 42 w 51"/>
                  <a:gd name="T13" fmla="*/ 36 h 123"/>
                  <a:gd name="T14" fmla="*/ 41 w 51"/>
                  <a:gd name="T15" fmla="*/ 46 h 123"/>
                  <a:gd name="T16" fmla="*/ 39 w 51"/>
                  <a:gd name="T17" fmla="*/ 51 h 123"/>
                  <a:gd name="T18" fmla="*/ 36 w 51"/>
                  <a:gd name="T19" fmla="*/ 58 h 123"/>
                  <a:gd name="T20" fmla="*/ 36 w 51"/>
                  <a:gd name="T21" fmla="*/ 77 h 123"/>
                  <a:gd name="T22" fmla="*/ 50 w 51"/>
                  <a:gd name="T23" fmla="*/ 87 h 123"/>
                  <a:gd name="T24" fmla="*/ 24 w 51"/>
                  <a:gd name="T25" fmla="*/ 122 h 123"/>
                  <a:gd name="T26" fmla="*/ 0 w 51"/>
                  <a:gd name="T27" fmla="*/ 84 h 123"/>
                  <a:gd name="T28" fmla="*/ 17 w 51"/>
                  <a:gd name="T29" fmla="*/ 73 h 123"/>
                  <a:gd name="T30" fmla="*/ 17 w 51"/>
                  <a:gd name="T31" fmla="*/ 58 h 123"/>
                  <a:gd name="T32" fmla="*/ 13 w 51"/>
                  <a:gd name="T33" fmla="*/ 51 h 123"/>
                  <a:gd name="T34" fmla="*/ 11 w 51"/>
                  <a:gd name="T35" fmla="*/ 46 h 123"/>
                  <a:gd name="T36" fmla="*/ 9 w 51"/>
                  <a:gd name="T37" fmla="*/ 40 h 123"/>
                  <a:gd name="T38" fmla="*/ 9 w 51"/>
                  <a:gd name="T39" fmla="*/ 33 h 123"/>
                  <a:gd name="T40" fmla="*/ 9 w 51"/>
                  <a:gd name="T41" fmla="*/ 28 h 123"/>
                  <a:gd name="T42" fmla="*/ 9 w 51"/>
                  <a:gd name="T43" fmla="*/ 20 h 123"/>
                  <a:gd name="T44" fmla="*/ 9 w 51"/>
                  <a:gd name="T45" fmla="*/ 15 h 123"/>
                  <a:gd name="T46" fmla="*/ 10 w 51"/>
                  <a:gd name="T47" fmla="*/ 10 h 123"/>
                  <a:gd name="T48" fmla="*/ 13 w 51"/>
                  <a:gd name="T49" fmla="*/ 5 h 123"/>
                  <a:gd name="T50" fmla="*/ 17 w 51"/>
                  <a:gd name="T51" fmla="*/ 2 h 123"/>
                  <a:gd name="T52" fmla="*/ 21 w 51"/>
                  <a:gd name="T53" fmla="*/ 1 h 123"/>
                  <a:gd name="T54" fmla="*/ 25 w 51"/>
                  <a:gd name="T55" fmla="*/ 0 h 123"/>
                  <a:gd name="T56" fmla="*/ 31 w 51"/>
                  <a:gd name="T57" fmla="*/ 2 h 123"/>
                  <a:gd name="T58" fmla="*/ 0 w 51"/>
                  <a:gd name="T59" fmla="*/ 0 h 123"/>
                  <a:gd name="T60" fmla="*/ 51 w 51"/>
                  <a:gd name="T61" fmla="*/ 123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T58" t="T59" r="T60" b="T61"/>
                <a:pathLst>
                  <a:path w="51" h="123">
                    <a:moveTo>
                      <a:pt x="31" y="2"/>
                    </a:moveTo>
                    <a:lnTo>
                      <a:pt x="35" y="3"/>
                    </a:lnTo>
                    <a:lnTo>
                      <a:pt x="38" y="6"/>
                    </a:lnTo>
                    <a:lnTo>
                      <a:pt x="41" y="10"/>
                    </a:lnTo>
                    <a:lnTo>
                      <a:pt x="41" y="15"/>
                    </a:lnTo>
                    <a:lnTo>
                      <a:pt x="42" y="30"/>
                    </a:lnTo>
                    <a:lnTo>
                      <a:pt x="42" y="36"/>
                    </a:lnTo>
                    <a:lnTo>
                      <a:pt x="41" y="46"/>
                    </a:lnTo>
                    <a:lnTo>
                      <a:pt x="39" y="51"/>
                    </a:lnTo>
                    <a:lnTo>
                      <a:pt x="36" y="58"/>
                    </a:lnTo>
                    <a:lnTo>
                      <a:pt x="36" y="77"/>
                    </a:lnTo>
                    <a:lnTo>
                      <a:pt x="50" y="87"/>
                    </a:lnTo>
                    <a:lnTo>
                      <a:pt x="24" y="122"/>
                    </a:lnTo>
                    <a:lnTo>
                      <a:pt x="0" y="84"/>
                    </a:lnTo>
                    <a:lnTo>
                      <a:pt x="17" y="73"/>
                    </a:lnTo>
                    <a:lnTo>
                      <a:pt x="17" y="58"/>
                    </a:lnTo>
                    <a:lnTo>
                      <a:pt x="13" y="51"/>
                    </a:lnTo>
                    <a:lnTo>
                      <a:pt x="11" y="46"/>
                    </a:lnTo>
                    <a:lnTo>
                      <a:pt x="9" y="40"/>
                    </a:lnTo>
                    <a:lnTo>
                      <a:pt x="9" y="33"/>
                    </a:lnTo>
                    <a:lnTo>
                      <a:pt x="9" y="28"/>
                    </a:lnTo>
                    <a:lnTo>
                      <a:pt x="9" y="20"/>
                    </a:lnTo>
                    <a:lnTo>
                      <a:pt x="9" y="15"/>
                    </a:lnTo>
                    <a:lnTo>
                      <a:pt x="10" y="10"/>
                    </a:lnTo>
                    <a:lnTo>
                      <a:pt x="13" y="5"/>
                    </a:lnTo>
                    <a:lnTo>
                      <a:pt x="17" y="2"/>
                    </a:lnTo>
                    <a:lnTo>
                      <a:pt x="21" y="1"/>
                    </a:lnTo>
                    <a:lnTo>
                      <a:pt x="25" y="0"/>
                    </a:lnTo>
                    <a:lnTo>
                      <a:pt x="31" y="2"/>
                    </a:lnTo>
                  </a:path>
                </a:pathLst>
              </a:custGeom>
              <a:solidFill>
                <a:srgbClr val="FF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1363" name="Group 99"/>
            <p:cNvGrpSpPr>
              <a:grpSpLocks/>
            </p:cNvGrpSpPr>
            <p:nvPr/>
          </p:nvGrpSpPr>
          <p:grpSpPr bwMode="auto">
            <a:xfrm>
              <a:off x="3943" y="2627"/>
              <a:ext cx="100" cy="276"/>
              <a:chOff x="3943" y="2627"/>
              <a:chExt cx="100" cy="276"/>
            </a:xfrm>
          </p:grpSpPr>
          <p:grpSp>
            <p:nvGrpSpPr>
              <p:cNvPr id="11364" name="Group 100"/>
              <p:cNvGrpSpPr>
                <a:grpSpLocks/>
              </p:cNvGrpSpPr>
              <p:nvPr/>
            </p:nvGrpSpPr>
            <p:grpSpPr bwMode="auto">
              <a:xfrm>
                <a:off x="3943" y="2627"/>
                <a:ext cx="100" cy="276"/>
                <a:chOff x="3943" y="2627"/>
                <a:chExt cx="100" cy="276"/>
              </a:xfrm>
            </p:grpSpPr>
            <p:sp>
              <p:nvSpPr>
                <p:cNvPr id="11365" name="AutoShape 101"/>
                <p:cNvSpPr>
                  <a:spLocks noChangeArrowheads="1"/>
                </p:cNvSpPr>
                <p:nvPr/>
              </p:nvSpPr>
              <p:spPr bwMode="auto">
                <a:xfrm>
                  <a:off x="3972" y="2688"/>
                  <a:ext cx="72" cy="216"/>
                </a:xfrm>
                <a:custGeom>
                  <a:avLst/>
                  <a:gdLst>
                    <a:gd name="T0" fmla="*/ 58 w 72"/>
                    <a:gd name="T1" fmla="*/ 5 h 216"/>
                    <a:gd name="T2" fmla="*/ 57 w 72"/>
                    <a:gd name="T3" fmla="*/ 66 h 216"/>
                    <a:gd name="T4" fmla="*/ 57 w 72"/>
                    <a:gd name="T5" fmla="*/ 119 h 216"/>
                    <a:gd name="T6" fmla="*/ 54 w 72"/>
                    <a:gd name="T7" fmla="*/ 169 h 216"/>
                    <a:gd name="T8" fmla="*/ 63 w 72"/>
                    <a:gd name="T9" fmla="*/ 191 h 216"/>
                    <a:gd name="T10" fmla="*/ 69 w 72"/>
                    <a:gd name="T11" fmla="*/ 206 h 216"/>
                    <a:gd name="T12" fmla="*/ 71 w 72"/>
                    <a:gd name="T13" fmla="*/ 210 h 216"/>
                    <a:gd name="T14" fmla="*/ 68 w 72"/>
                    <a:gd name="T15" fmla="*/ 215 h 216"/>
                    <a:gd name="T16" fmla="*/ 55 w 72"/>
                    <a:gd name="T17" fmla="*/ 214 h 216"/>
                    <a:gd name="T18" fmla="*/ 44 w 72"/>
                    <a:gd name="T19" fmla="*/ 185 h 216"/>
                    <a:gd name="T20" fmla="*/ 43 w 72"/>
                    <a:gd name="T21" fmla="*/ 167 h 216"/>
                    <a:gd name="T22" fmla="*/ 35 w 72"/>
                    <a:gd name="T23" fmla="*/ 108 h 216"/>
                    <a:gd name="T24" fmla="*/ 34 w 72"/>
                    <a:gd name="T25" fmla="*/ 95 h 216"/>
                    <a:gd name="T26" fmla="*/ 34 w 72"/>
                    <a:gd name="T27" fmla="*/ 122 h 216"/>
                    <a:gd name="T28" fmla="*/ 30 w 72"/>
                    <a:gd name="T29" fmla="*/ 162 h 216"/>
                    <a:gd name="T30" fmla="*/ 32 w 72"/>
                    <a:gd name="T31" fmla="*/ 180 h 216"/>
                    <a:gd name="T32" fmla="*/ 26 w 72"/>
                    <a:gd name="T33" fmla="*/ 199 h 216"/>
                    <a:gd name="T34" fmla="*/ 18 w 72"/>
                    <a:gd name="T35" fmla="*/ 212 h 216"/>
                    <a:gd name="T36" fmla="*/ 7 w 72"/>
                    <a:gd name="T37" fmla="*/ 213 h 216"/>
                    <a:gd name="T38" fmla="*/ 4 w 72"/>
                    <a:gd name="T39" fmla="*/ 208 h 216"/>
                    <a:gd name="T40" fmla="*/ 16 w 72"/>
                    <a:gd name="T41" fmla="*/ 179 h 216"/>
                    <a:gd name="T42" fmla="*/ 17 w 72"/>
                    <a:gd name="T43" fmla="*/ 166 h 216"/>
                    <a:gd name="T44" fmla="*/ 14 w 72"/>
                    <a:gd name="T45" fmla="*/ 138 h 216"/>
                    <a:gd name="T46" fmla="*/ 10 w 72"/>
                    <a:gd name="T47" fmla="*/ 91 h 216"/>
                    <a:gd name="T48" fmla="*/ 0 w 72"/>
                    <a:gd name="T49" fmla="*/ 0 h 216"/>
                    <a:gd name="T50" fmla="*/ 58 w 72"/>
                    <a:gd name="T51" fmla="*/ 5 h 216"/>
                    <a:gd name="T52" fmla="*/ 0 w 72"/>
                    <a:gd name="T53" fmla="*/ 0 h 216"/>
                    <a:gd name="T54" fmla="*/ 72 w 72"/>
                    <a:gd name="T55" fmla="*/ 216 h 2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T52" t="T53" r="T54" b="T55"/>
                  <a:pathLst>
                    <a:path w="72" h="216">
                      <a:moveTo>
                        <a:pt x="58" y="5"/>
                      </a:moveTo>
                      <a:lnTo>
                        <a:pt x="57" y="66"/>
                      </a:lnTo>
                      <a:lnTo>
                        <a:pt x="57" y="119"/>
                      </a:lnTo>
                      <a:lnTo>
                        <a:pt x="54" y="169"/>
                      </a:lnTo>
                      <a:lnTo>
                        <a:pt x="63" y="191"/>
                      </a:lnTo>
                      <a:lnTo>
                        <a:pt x="69" y="206"/>
                      </a:lnTo>
                      <a:lnTo>
                        <a:pt x="71" y="210"/>
                      </a:lnTo>
                      <a:lnTo>
                        <a:pt x="68" y="215"/>
                      </a:lnTo>
                      <a:lnTo>
                        <a:pt x="55" y="214"/>
                      </a:lnTo>
                      <a:lnTo>
                        <a:pt x="44" y="185"/>
                      </a:lnTo>
                      <a:lnTo>
                        <a:pt x="43" y="167"/>
                      </a:lnTo>
                      <a:lnTo>
                        <a:pt x="35" y="108"/>
                      </a:lnTo>
                      <a:lnTo>
                        <a:pt x="34" y="95"/>
                      </a:lnTo>
                      <a:lnTo>
                        <a:pt x="34" y="122"/>
                      </a:lnTo>
                      <a:lnTo>
                        <a:pt x="30" y="162"/>
                      </a:lnTo>
                      <a:lnTo>
                        <a:pt x="32" y="180"/>
                      </a:lnTo>
                      <a:lnTo>
                        <a:pt x="26" y="199"/>
                      </a:lnTo>
                      <a:lnTo>
                        <a:pt x="18" y="212"/>
                      </a:lnTo>
                      <a:lnTo>
                        <a:pt x="7" y="213"/>
                      </a:lnTo>
                      <a:lnTo>
                        <a:pt x="4" y="208"/>
                      </a:lnTo>
                      <a:lnTo>
                        <a:pt x="16" y="179"/>
                      </a:lnTo>
                      <a:lnTo>
                        <a:pt x="17" y="166"/>
                      </a:lnTo>
                      <a:lnTo>
                        <a:pt x="14" y="138"/>
                      </a:lnTo>
                      <a:lnTo>
                        <a:pt x="10" y="91"/>
                      </a:lnTo>
                      <a:lnTo>
                        <a:pt x="0" y="0"/>
                      </a:lnTo>
                      <a:lnTo>
                        <a:pt x="58" y="5"/>
                      </a:lnTo>
                    </a:path>
                  </a:pathLst>
                </a:custGeom>
                <a:solidFill>
                  <a:srgbClr val="FF808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1366" name="AutoShape 102"/>
                <p:cNvSpPr>
                  <a:spLocks noChangeArrowheads="1"/>
                </p:cNvSpPr>
                <p:nvPr/>
              </p:nvSpPr>
              <p:spPr bwMode="auto">
                <a:xfrm>
                  <a:off x="3943" y="2627"/>
                  <a:ext cx="14" cy="25"/>
                </a:xfrm>
                <a:custGeom>
                  <a:avLst/>
                  <a:gdLst>
                    <a:gd name="T0" fmla="*/ 0 w 14"/>
                    <a:gd name="T1" fmla="*/ 0 h 25"/>
                    <a:gd name="T2" fmla="*/ 0 w 14"/>
                    <a:gd name="T3" fmla="*/ 12 h 25"/>
                    <a:gd name="T4" fmla="*/ 13 w 14"/>
                    <a:gd name="T5" fmla="*/ 24 h 25"/>
                    <a:gd name="T6" fmla="*/ 7 w 14"/>
                    <a:gd name="T7" fmla="*/ 2 h 25"/>
                    <a:gd name="T8" fmla="*/ 0 w 14"/>
                    <a:gd name="T9" fmla="*/ 0 h 25"/>
                    <a:gd name="T10" fmla="*/ 0 w 14"/>
                    <a:gd name="T11" fmla="*/ 0 h 25"/>
                    <a:gd name="T12" fmla="*/ 14 w 14"/>
                    <a:gd name="T13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T10" t="T11" r="T12" b="T13"/>
                  <a:pathLst>
                    <a:path w="14" h="25">
                      <a:moveTo>
                        <a:pt x="0" y="0"/>
                      </a:moveTo>
                      <a:lnTo>
                        <a:pt x="0" y="12"/>
                      </a:lnTo>
                      <a:lnTo>
                        <a:pt x="13" y="24"/>
                      </a:lnTo>
                      <a:lnTo>
                        <a:pt x="7" y="2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FF808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1367" name="AutoShape 103"/>
              <p:cNvSpPr>
                <a:spLocks noChangeArrowheads="1"/>
              </p:cNvSpPr>
              <p:nvPr/>
            </p:nvSpPr>
            <p:spPr bwMode="auto">
              <a:xfrm>
                <a:off x="4003" y="2691"/>
                <a:ext cx="6" cy="97"/>
              </a:xfrm>
              <a:custGeom>
                <a:avLst/>
                <a:gdLst>
                  <a:gd name="T0" fmla="*/ 0 w 6"/>
                  <a:gd name="T1" fmla="*/ 0 h 97"/>
                  <a:gd name="T2" fmla="*/ 0 w 6"/>
                  <a:gd name="T3" fmla="*/ 32 h 97"/>
                  <a:gd name="T4" fmla="*/ 1 w 6"/>
                  <a:gd name="T5" fmla="*/ 51 h 97"/>
                  <a:gd name="T6" fmla="*/ 2 w 6"/>
                  <a:gd name="T7" fmla="*/ 71 h 97"/>
                  <a:gd name="T8" fmla="*/ 5 w 6"/>
                  <a:gd name="T9" fmla="*/ 91 h 97"/>
                  <a:gd name="T10" fmla="*/ 4 w 6"/>
                  <a:gd name="T11" fmla="*/ 96 h 97"/>
                  <a:gd name="T12" fmla="*/ 0 w 6"/>
                  <a:gd name="T13" fmla="*/ 0 h 97"/>
                  <a:gd name="T14" fmla="*/ 0 w 6"/>
                  <a:gd name="T15" fmla="*/ 0 h 97"/>
                  <a:gd name="T16" fmla="*/ 6 w 6"/>
                  <a:gd name="T17" fmla="*/ 97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T14" t="T15" r="T16" b="T17"/>
                <a:pathLst>
                  <a:path w="6" h="97">
                    <a:moveTo>
                      <a:pt x="0" y="0"/>
                    </a:moveTo>
                    <a:lnTo>
                      <a:pt x="0" y="32"/>
                    </a:lnTo>
                    <a:lnTo>
                      <a:pt x="1" y="51"/>
                    </a:lnTo>
                    <a:lnTo>
                      <a:pt x="2" y="71"/>
                    </a:lnTo>
                    <a:lnTo>
                      <a:pt x="5" y="91"/>
                    </a:lnTo>
                    <a:lnTo>
                      <a:pt x="4" y="9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1368" name="Group 104"/>
            <p:cNvGrpSpPr>
              <a:grpSpLocks/>
            </p:cNvGrpSpPr>
            <p:nvPr/>
          </p:nvGrpSpPr>
          <p:grpSpPr bwMode="auto">
            <a:xfrm>
              <a:off x="3972" y="2872"/>
              <a:ext cx="75" cy="57"/>
              <a:chOff x="3972" y="2872"/>
              <a:chExt cx="75" cy="57"/>
            </a:xfrm>
          </p:grpSpPr>
          <p:sp>
            <p:nvSpPr>
              <p:cNvPr id="11369" name="AutoShape 105"/>
              <p:cNvSpPr>
                <a:spLocks noChangeArrowheads="1"/>
              </p:cNvSpPr>
              <p:nvPr/>
            </p:nvSpPr>
            <p:spPr bwMode="auto">
              <a:xfrm>
                <a:off x="3972" y="2872"/>
                <a:ext cx="32" cy="55"/>
              </a:xfrm>
              <a:custGeom>
                <a:avLst/>
                <a:gdLst>
                  <a:gd name="T0" fmla="*/ 29 w 32"/>
                  <a:gd name="T1" fmla="*/ 0 h 55"/>
                  <a:gd name="T2" fmla="*/ 31 w 32"/>
                  <a:gd name="T3" fmla="*/ 8 h 55"/>
                  <a:gd name="T4" fmla="*/ 31 w 32"/>
                  <a:gd name="T5" fmla="*/ 24 h 55"/>
                  <a:gd name="T6" fmla="*/ 28 w 32"/>
                  <a:gd name="T7" fmla="*/ 18 h 55"/>
                  <a:gd name="T8" fmla="*/ 25 w 32"/>
                  <a:gd name="T9" fmla="*/ 26 h 55"/>
                  <a:gd name="T10" fmla="*/ 23 w 32"/>
                  <a:gd name="T11" fmla="*/ 37 h 55"/>
                  <a:gd name="T12" fmla="*/ 19 w 32"/>
                  <a:gd name="T13" fmla="*/ 47 h 55"/>
                  <a:gd name="T14" fmla="*/ 11 w 32"/>
                  <a:gd name="T15" fmla="*/ 53 h 55"/>
                  <a:gd name="T16" fmla="*/ 6 w 32"/>
                  <a:gd name="T17" fmla="*/ 54 h 55"/>
                  <a:gd name="T18" fmla="*/ 0 w 32"/>
                  <a:gd name="T19" fmla="*/ 53 h 55"/>
                  <a:gd name="T20" fmla="*/ 0 w 32"/>
                  <a:gd name="T21" fmla="*/ 42 h 55"/>
                  <a:gd name="T22" fmla="*/ 4 w 32"/>
                  <a:gd name="T23" fmla="*/ 26 h 55"/>
                  <a:gd name="T24" fmla="*/ 7 w 32"/>
                  <a:gd name="T25" fmla="*/ 30 h 55"/>
                  <a:gd name="T26" fmla="*/ 11 w 32"/>
                  <a:gd name="T27" fmla="*/ 30 h 55"/>
                  <a:gd name="T28" fmla="*/ 17 w 32"/>
                  <a:gd name="T29" fmla="*/ 30 h 55"/>
                  <a:gd name="T30" fmla="*/ 21 w 32"/>
                  <a:gd name="T31" fmla="*/ 22 h 55"/>
                  <a:gd name="T32" fmla="*/ 25 w 32"/>
                  <a:gd name="T33" fmla="*/ 14 h 55"/>
                  <a:gd name="T34" fmla="*/ 29 w 32"/>
                  <a:gd name="T35" fmla="*/ 0 h 55"/>
                  <a:gd name="T36" fmla="*/ 0 w 32"/>
                  <a:gd name="T37" fmla="*/ 0 h 55"/>
                  <a:gd name="T38" fmla="*/ 32 w 32"/>
                  <a:gd name="T39" fmla="*/ 5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T36" t="T37" r="T38" b="T39"/>
                <a:pathLst>
                  <a:path w="32" h="55">
                    <a:moveTo>
                      <a:pt x="29" y="0"/>
                    </a:moveTo>
                    <a:lnTo>
                      <a:pt x="31" y="8"/>
                    </a:lnTo>
                    <a:lnTo>
                      <a:pt x="31" y="24"/>
                    </a:lnTo>
                    <a:lnTo>
                      <a:pt x="28" y="18"/>
                    </a:lnTo>
                    <a:lnTo>
                      <a:pt x="25" y="26"/>
                    </a:lnTo>
                    <a:lnTo>
                      <a:pt x="23" y="37"/>
                    </a:lnTo>
                    <a:lnTo>
                      <a:pt x="19" y="47"/>
                    </a:lnTo>
                    <a:lnTo>
                      <a:pt x="11" y="53"/>
                    </a:lnTo>
                    <a:lnTo>
                      <a:pt x="6" y="54"/>
                    </a:lnTo>
                    <a:lnTo>
                      <a:pt x="0" y="53"/>
                    </a:lnTo>
                    <a:lnTo>
                      <a:pt x="0" y="42"/>
                    </a:lnTo>
                    <a:lnTo>
                      <a:pt x="4" y="26"/>
                    </a:lnTo>
                    <a:lnTo>
                      <a:pt x="7" y="30"/>
                    </a:lnTo>
                    <a:lnTo>
                      <a:pt x="11" y="30"/>
                    </a:lnTo>
                    <a:lnTo>
                      <a:pt x="17" y="30"/>
                    </a:lnTo>
                    <a:lnTo>
                      <a:pt x="21" y="22"/>
                    </a:lnTo>
                    <a:lnTo>
                      <a:pt x="25" y="14"/>
                    </a:lnTo>
                    <a:lnTo>
                      <a:pt x="29" y="0"/>
                    </a:lnTo>
                  </a:path>
                </a:pathLst>
              </a:custGeom>
              <a:solidFill>
                <a:srgbClr val="80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370" name="AutoShape 106"/>
              <p:cNvSpPr>
                <a:spLocks noChangeArrowheads="1"/>
              </p:cNvSpPr>
              <p:nvPr/>
            </p:nvSpPr>
            <p:spPr bwMode="auto">
              <a:xfrm>
                <a:off x="4018" y="2873"/>
                <a:ext cx="30" cy="57"/>
              </a:xfrm>
              <a:custGeom>
                <a:avLst/>
                <a:gdLst>
                  <a:gd name="T0" fmla="*/ 1 w 30"/>
                  <a:gd name="T1" fmla="*/ 0 h 57"/>
                  <a:gd name="T2" fmla="*/ 0 w 30"/>
                  <a:gd name="T3" fmla="*/ 22 h 57"/>
                  <a:gd name="T4" fmla="*/ 2 w 30"/>
                  <a:gd name="T5" fmla="*/ 17 h 57"/>
                  <a:gd name="T6" fmla="*/ 4 w 30"/>
                  <a:gd name="T7" fmla="*/ 24 h 57"/>
                  <a:gd name="T8" fmla="*/ 6 w 30"/>
                  <a:gd name="T9" fmla="*/ 35 h 57"/>
                  <a:gd name="T10" fmla="*/ 9 w 30"/>
                  <a:gd name="T11" fmla="*/ 43 h 57"/>
                  <a:gd name="T12" fmla="*/ 15 w 30"/>
                  <a:gd name="T13" fmla="*/ 50 h 57"/>
                  <a:gd name="T14" fmla="*/ 20 w 30"/>
                  <a:gd name="T15" fmla="*/ 55 h 57"/>
                  <a:gd name="T16" fmla="*/ 25 w 30"/>
                  <a:gd name="T17" fmla="*/ 56 h 57"/>
                  <a:gd name="T18" fmla="*/ 27 w 30"/>
                  <a:gd name="T19" fmla="*/ 53 h 57"/>
                  <a:gd name="T20" fmla="*/ 28 w 30"/>
                  <a:gd name="T21" fmla="*/ 48 h 57"/>
                  <a:gd name="T22" fmla="*/ 29 w 30"/>
                  <a:gd name="T23" fmla="*/ 43 h 57"/>
                  <a:gd name="T24" fmla="*/ 28 w 30"/>
                  <a:gd name="T25" fmla="*/ 37 h 57"/>
                  <a:gd name="T26" fmla="*/ 26 w 30"/>
                  <a:gd name="T27" fmla="*/ 27 h 57"/>
                  <a:gd name="T28" fmla="*/ 21 w 30"/>
                  <a:gd name="T29" fmla="*/ 31 h 57"/>
                  <a:gd name="T30" fmla="*/ 15 w 30"/>
                  <a:gd name="T31" fmla="*/ 31 h 57"/>
                  <a:gd name="T32" fmla="*/ 11 w 30"/>
                  <a:gd name="T33" fmla="*/ 30 h 57"/>
                  <a:gd name="T34" fmla="*/ 3 w 30"/>
                  <a:gd name="T35" fmla="*/ 12 h 57"/>
                  <a:gd name="T36" fmla="*/ 1 w 30"/>
                  <a:gd name="T37" fmla="*/ 0 h 57"/>
                  <a:gd name="T38" fmla="*/ 0 w 30"/>
                  <a:gd name="T39" fmla="*/ 0 h 57"/>
                  <a:gd name="T40" fmla="*/ 30 w 30"/>
                  <a:gd name="T41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T38" t="T39" r="T40" b="T41"/>
                <a:pathLst>
                  <a:path w="30" h="57">
                    <a:moveTo>
                      <a:pt x="1" y="0"/>
                    </a:moveTo>
                    <a:lnTo>
                      <a:pt x="0" y="22"/>
                    </a:lnTo>
                    <a:lnTo>
                      <a:pt x="2" y="17"/>
                    </a:lnTo>
                    <a:lnTo>
                      <a:pt x="4" y="24"/>
                    </a:lnTo>
                    <a:lnTo>
                      <a:pt x="6" y="35"/>
                    </a:lnTo>
                    <a:lnTo>
                      <a:pt x="9" y="43"/>
                    </a:lnTo>
                    <a:lnTo>
                      <a:pt x="15" y="50"/>
                    </a:lnTo>
                    <a:lnTo>
                      <a:pt x="20" y="55"/>
                    </a:lnTo>
                    <a:lnTo>
                      <a:pt x="25" y="56"/>
                    </a:lnTo>
                    <a:lnTo>
                      <a:pt x="27" y="53"/>
                    </a:lnTo>
                    <a:lnTo>
                      <a:pt x="28" y="48"/>
                    </a:lnTo>
                    <a:lnTo>
                      <a:pt x="29" y="43"/>
                    </a:lnTo>
                    <a:lnTo>
                      <a:pt x="28" y="37"/>
                    </a:lnTo>
                    <a:lnTo>
                      <a:pt x="26" y="27"/>
                    </a:lnTo>
                    <a:lnTo>
                      <a:pt x="21" y="31"/>
                    </a:lnTo>
                    <a:lnTo>
                      <a:pt x="15" y="31"/>
                    </a:lnTo>
                    <a:lnTo>
                      <a:pt x="11" y="30"/>
                    </a:lnTo>
                    <a:lnTo>
                      <a:pt x="3" y="12"/>
                    </a:lnTo>
                    <a:lnTo>
                      <a:pt x="1" y="0"/>
                    </a:lnTo>
                  </a:path>
                </a:pathLst>
              </a:custGeom>
              <a:solidFill>
                <a:srgbClr val="80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11371" name="AutoShape 107"/>
            <p:cNvSpPr>
              <a:spLocks noChangeArrowheads="1"/>
            </p:cNvSpPr>
            <p:nvPr/>
          </p:nvSpPr>
          <p:spPr bwMode="auto">
            <a:xfrm>
              <a:off x="3940" y="2440"/>
              <a:ext cx="124" cy="426"/>
            </a:xfrm>
            <a:custGeom>
              <a:avLst/>
              <a:gdLst>
                <a:gd name="T0" fmla="*/ 88 w 124"/>
                <a:gd name="T1" fmla="*/ 5 h 426"/>
                <a:gd name="T2" fmla="*/ 112 w 124"/>
                <a:gd name="T3" fmla="*/ 18 h 426"/>
                <a:gd name="T4" fmla="*/ 118 w 124"/>
                <a:gd name="T5" fmla="*/ 30 h 426"/>
                <a:gd name="T6" fmla="*/ 123 w 124"/>
                <a:gd name="T7" fmla="*/ 127 h 426"/>
                <a:gd name="T8" fmla="*/ 121 w 124"/>
                <a:gd name="T9" fmla="*/ 151 h 426"/>
                <a:gd name="T10" fmla="*/ 107 w 124"/>
                <a:gd name="T11" fmla="*/ 149 h 426"/>
                <a:gd name="T12" fmla="*/ 108 w 124"/>
                <a:gd name="T13" fmla="*/ 207 h 426"/>
                <a:gd name="T14" fmla="*/ 101 w 124"/>
                <a:gd name="T15" fmla="*/ 207 h 426"/>
                <a:gd name="T16" fmla="*/ 92 w 124"/>
                <a:gd name="T17" fmla="*/ 327 h 426"/>
                <a:gd name="T18" fmla="*/ 91 w 124"/>
                <a:gd name="T19" fmla="*/ 390 h 426"/>
                <a:gd name="T20" fmla="*/ 90 w 124"/>
                <a:gd name="T21" fmla="*/ 419 h 426"/>
                <a:gd name="T22" fmla="*/ 84 w 124"/>
                <a:gd name="T23" fmla="*/ 425 h 426"/>
                <a:gd name="T24" fmla="*/ 73 w 124"/>
                <a:gd name="T25" fmla="*/ 420 h 426"/>
                <a:gd name="T26" fmla="*/ 67 w 124"/>
                <a:gd name="T27" fmla="*/ 371 h 426"/>
                <a:gd name="T28" fmla="*/ 63 w 124"/>
                <a:gd name="T29" fmla="*/ 422 h 426"/>
                <a:gd name="T30" fmla="*/ 54 w 124"/>
                <a:gd name="T31" fmla="*/ 424 h 426"/>
                <a:gd name="T32" fmla="*/ 46 w 124"/>
                <a:gd name="T33" fmla="*/ 421 h 426"/>
                <a:gd name="T34" fmla="*/ 37 w 124"/>
                <a:gd name="T35" fmla="*/ 324 h 426"/>
                <a:gd name="T36" fmla="*/ 26 w 124"/>
                <a:gd name="T37" fmla="*/ 254 h 426"/>
                <a:gd name="T38" fmla="*/ 10 w 124"/>
                <a:gd name="T39" fmla="*/ 188 h 426"/>
                <a:gd name="T40" fmla="*/ 0 w 124"/>
                <a:gd name="T41" fmla="*/ 187 h 426"/>
                <a:gd name="T42" fmla="*/ 9 w 124"/>
                <a:gd name="T43" fmla="*/ 97 h 426"/>
                <a:gd name="T44" fmla="*/ 9 w 124"/>
                <a:gd name="T45" fmla="*/ 25 h 426"/>
                <a:gd name="T46" fmla="*/ 15 w 124"/>
                <a:gd name="T47" fmla="*/ 17 h 426"/>
                <a:gd name="T48" fmla="*/ 40 w 124"/>
                <a:gd name="T49" fmla="*/ 0 h 426"/>
                <a:gd name="T50" fmla="*/ 62 w 124"/>
                <a:gd name="T51" fmla="*/ 38 h 426"/>
                <a:gd name="T52" fmla="*/ 88 w 124"/>
                <a:gd name="T53" fmla="*/ 5 h 426"/>
                <a:gd name="T54" fmla="*/ 0 w 124"/>
                <a:gd name="T55" fmla="*/ 0 h 426"/>
                <a:gd name="T56" fmla="*/ 124 w 124"/>
                <a:gd name="T57" fmla="*/ 426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T54" t="T55" r="T56" b="T57"/>
              <a:pathLst>
                <a:path w="124" h="426">
                  <a:moveTo>
                    <a:pt x="88" y="5"/>
                  </a:moveTo>
                  <a:lnTo>
                    <a:pt x="112" y="18"/>
                  </a:lnTo>
                  <a:lnTo>
                    <a:pt x="118" y="30"/>
                  </a:lnTo>
                  <a:lnTo>
                    <a:pt x="123" y="127"/>
                  </a:lnTo>
                  <a:lnTo>
                    <a:pt x="121" y="151"/>
                  </a:lnTo>
                  <a:lnTo>
                    <a:pt x="107" y="149"/>
                  </a:lnTo>
                  <a:lnTo>
                    <a:pt x="108" y="207"/>
                  </a:lnTo>
                  <a:lnTo>
                    <a:pt x="101" y="207"/>
                  </a:lnTo>
                  <a:lnTo>
                    <a:pt x="92" y="327"/>
                  </a:lnTo>
                  <a:lnTo>
                    <a:pt x="91" y="390"/>
                  </a:lnTo>
                  <a:lnTo>
                    <a:pt x="90" y="419"/>
                  </a:lnTo>
                  <a:lnTo>
                    <a:pt x="84" y="425"/>
                  </a:lnTo>
                  <a:lnTo>
                    <a:pt x="73" y="420"/>
                  </a:lnTo>
                  <a:lnTo>
                    <a:pt x="67" y="371"/>
                  </a:lnTo>
                  <a:lnTo>
                    <a:pt x="63" y="422"/>
                  </a:lnTo>
                  <a:lnTo>
                    <a:pt x="54" y="424"/>
                  </a:lnTo>
                  <a:lnTo>
                    <a:pt x="46" y="421"/>
                  </a:lnTo>
                  <a:lnTo>
                    <a:pt x="37" y="324"/>
                  </a:lnTo>
                  <a:lnTo>
                    <a:pt x="26" y="254"/>
                  </a:lnTo>
                  <a:lnTo>
                    <a:pt x="10" y="188"/>
                  </a:lnTo>
                  <a:lnTo>
                    <a:pt x="0" y="187"/>
                  </a:lnTo>
                  <a:lnTo>
                    <a:pt x="9" y="97"/>
                  </a:lnTo>
                  <a:lnTo>
                    <a:pt x="9" y="25"/>
                  </a:lnTo>
                  <a:lnTo>
                    <a:pt x="15" y="17"/>
                  </a:lnTo>
                  <a:lnTo>
                    <a:pt x="40" y="0"/>
                  </a:lnTo>
                  <a:lnTo>
                    <a:pt x="62" y="38"/>
                  </a:lnTo>
                  <a:lnTo>
                    <a:pt x="88" y="5"/>
                  </a:lnTo>
                </a:path>
              </a:pathLst>
            </a:custGeom>
            <a:solidFill>
              <a:srgbClr val="A0A0A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11372" name="Group 108"/>
            <p:cNvGrpSpPr>
              <a:grpSpLocks/>
            </p:cNvGrpSpPr>
            <p:nvPr/>
          </p:nvGrpSpPr>
          <p:grpSpPr bwMode="auto">
            <a:xfrm>
              <a:off x="3972" y="2485"/>
              <a:ext cx="74" cy="101"/>
              <a:chOff x="3972" y="2485"/>
              <a:chExt cx="74" cy="101"/>
            </a:xfrm>
          </p:grpSpPr>
          <p:sp>
            <p:nvSpPr>
              <p:cNvPr id="11373" name="AutoShape 109"/>
              <p:cNvSpPr>
                <a:spLocks noChangeArrowheads="1"/>
              </p:cNvSpPr>
              <p:nvPr/>
            </p:nvSpPr>
            <p:spPr bwMode="auto">
              <a:xfrm>
                <a:off x="3978" y="2485"/>
                <a:ext cx="63" cy="76"/>
              </a:xfrm>
              <a:custGeom>
                <a:avLst/>
                <a:gdLst>
                  <a:gd name="T0" fmla="*/ 62 w 63"/>
                  <a:gd name="T1" fmla="*/ 26 h 76"/>
                  <a:gd name="T2" fmla="*/ 22 w 63"/>
                  <a:gd name="T3" fmla="*/ 0 h 76"/>
                  <a:gd name="T4" fmla="*/ 0 w 63"/>
                  <a:gd name="T5" fmla="*/ 50 h 76"/>
                  <a:gd name="T6" fmla="*/ 40 w 63"/>
                  <a:gd name="T7" fmla="*/ 75 h 76"/>
                  <a:gd name="T8" fmla="*/ 62 w 63"/>
                  <a:gd name="T9" fmla="*/ 26 h 76"/>
                  <a:gd name="T10" fmla="*/ 0 w 63"/>
                  <a:gd name="T11" fmla="*/ 0 h 76"/>
                  <a:gd name="T12" fmla="*/ 63 w 6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63" h="76">
                    <a:moveTo>
                      <a:pt x="62" y="26"/>
                    </a:moveTo>
                    <a:lnTo>
                      <a:pt x="22" y="0"/>
                    </a:lnTo>
                    <a:lnTo>
                      <a:pt x="0" y="50"/>
                    </a:lnTo>
                    <a:lnTo>
                      <a:pt x="40" y="75"/>
                    </a:lnTo>
                    <a:lnTo>
                      <a:pt x="62" y="26"/>
                    </a:lnTo>
                  </a:path>
                </a:pathLst>
              </a:custGeom>
              <a:solidFill>
                <a:srgbClr val="E0E0FF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374" name="AutoShape 110"/>
              <p:cNvSpPr>
                <a:spLocks noChangeArrowheads="1"/>
              </p:cNvSpPr>
              <p:nvPr/>
            </p:nvSpPr>
            <p:spPr bwMode="auto">
              <a:xfrm>
                <a:off x="3972" y="2518"/>
                <a:ext cx="26" cy="40"/>
              </a:xfrm>
              <a:custGeom>
                <a:avLst/>
                <a:gdLst>
                  <a:gd name="T0" fmla="*/ 25 w 26"/>
                  <a:gd name="T1" fmla="*/ 24 h 40"/>
                  <a:gd name="T2" fmla="*/ 19 w 26"/>
                  <a:gd name="T3" fmla="*/ 18 h 40"/>
                  <a:gd name="T4" fmla="*/ 16 w 26"/>
                  <a:gd name="T5" fmla="*/ 7 h 40"/>
                  <a:gd name="T6" fmla="*/ 11 w 26"/>
                  <a:gd name="T7" fmla="*/ 3 h 40"/>
                  <a:gd name="T8" fmla="*/ 8 w 26"/>
                  <a:gd name="T9" fmla="*/ 0 h 40"/>
                  <a:gd name="T10" fmla="*/ 7 w 26"/>
                  <a:gd name="T11" fmla="*/ 1 h 40"/>
                  <a:gd name="T12" fmla="*/ 6 w 26"/>
                  <a:gd name="T13" fmla="*/ 4 h 40"/>
                  <a:gd name="T14" fmla="*/ 1 w 26"/>
                  <a:gd name="T15" fmla="*/ 9 h 40"/>
                  <a:gd name="T16" fmla="*/ 0 w 26"/>
                  <a:gd name="T17" fmla="*/ 19 h 40"/>
                  <a:gd name="T18" fmla="*/ 1 w 26"/>
                  <a:gd name="T19" fmla="*/ 26 h 40"/>
                  <a:gd name="T20" fmla="*/ 9 w 26"/>
                  <a:gd name="T21" fmla="*/ 33 h 40"/>
                  <a:gd name="T22" fmla="*/ 22 w 26"/>
                  <a:gd name="T23" fmla="*/ 39 h 40"/>
                  <a:gd name="T24" fmla="*/ 25 w 26"/>
                  <a:gd name="T25" fmla="*/ 24 h 40"/>
                  <a:gd name="T26" fmla="*/ 0 w 26"/>
                  <a:gd name="T27" fmla="*/ 0 h 40"/>
                  <a:gd name="T28" fmla="*/ 26 w 26"/>
                  <a:gd name="T29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T26" t="T27" r="T28" b="T29"/>
                <a:pathLst>
                  <a:path w="26" h="40">
                    <a:moveTo>
                      <a:pt x="25" y="24"/>
                    </a:moveTo>
                    <a:lnTo>
                      <a:pt x="19" y="18"/>
                    </a:lnTo>
                    <a:lnTo>
                      <a:pt x="16" y="7"/>
                    </a:lnTo>
                    <a:lnTo>
                      <a:pt x="11" y="3"/>
                    </a:lnTo>
                    <a:lnTo>
                      <a:pt x="8" y="0"/>
                    </a:lnTo>
                    <a:lnTo>
                      <a:pt x="7" y="1"/>
                    </a:lnTo>
                    <a:lnTo>
                      <a:pt x="6" y="4"/>
                    </a:lnTo>
                    <a:lnTo>
                      <a:pt x="1" y="9"/>
                    </a:lnTo>
                    <a:lnTo>
                      <a:pt x="0" y="19"/>
                    </a:lnTo>
                    <a:lnTo>
                      <a:pt x="1" y="26"/>
                    </a:lnTo>
                    <a:lnTo>
                      <a:pt x="9" y="33"/>
                    </a:lnTo>
                    <a:lnTo>
                      <a:pt x="22" y="39"/>
                    </a:lnTo>
                    <a:lnTo>
                      <a:pt x="25" y="24"/>
                    </a:lnTo>
                  </a:path>
                </a:pathLst>
              </a:custGeom>
              <a:solidFill>
                <a:srgbClr val="FF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375" name="AutoShape 111"/>
              <p:cNvSpPr>
                <a:spLocks noChangeArrowheads="1"/>
              </p:cNvSpPr>
              <p:nvPr/>
            </p:nvSpPr>
            <p:spPr bwMode="auto">
              <a:xfrm>
                <a:off x="3996" y="2543"/>
                <a:ext cx="51" cy="44"/>
              </a:xfrm>
              <a:custGeom>
                <a:avLst/>
                <a:gdLst>
                  <a:gd name="T0" fmla="*/ 50 w 51"/>
                  <a:gd name="T1" fmla="*/ 43 h 44"/>
                  <a:gd name="T2" fmla="*/ 30 w 51"/>
                  <a:gd name="T3" fmla="*/ 35 h 44"/>
                  <a:gd name="T4" fmla="*/ 15 w 51"/>
                  <a:gd name="T5" fmla="*/ 27 h 44"/>
                  <a:gd name="T6" fmla="*/ 0 w 51"/>
                  <a:gd name="T7" fmla="*/ 19 h 44"/>
                  <a:gd name="T8" fmla="*/ 6 w 51"/>
                  <a:gd name="T9" fmla="*/ 0 h 44"/>
                  <a:gd name="T10" fmla="*/ 32 w 51"/>
                  <a:gd name="T11" fmla="*/ 11 h 44"/>
                  <a:gd name="T12" fmla="*/ 48 w 51"/>
                  <a:gd name="T13" fmla="*/ 17 h 44"/>
                  <a:gd name="T14" fmla="*/ 49 w 51"/>
                  <a:gd name="T15" fmla="*/ 14 h 44"/>
                  <a:gd name="T16" fmla="*/ 50 w 51"/>
                  <a:gd name="T17" fmla="*/ 43 h 44"/>
                  <a:gd name="T18" fmla="*/ 0 w 51"/>
                  <a:gd name="T19" fmla="*/ 0 h 44"/>
                  <a:gd name="T20" fmla="*/ 51 w 51"/>
                  <a:gd name="T2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T18" t="T19" r="T20" b="T21"/>
                <a:pathLst>
                  <a:path w="51" h="44">
                    <a:moveTo>
                      <a:pt x="50" y="43"/>
                    </a:moveTo>
                    <a:lnTo>
                      <a:pt x="30" y="35"/>
                    </a:lnTo>
                    <a:lnTo>
                      <a:pt x="15" y="27"/>
                    </a:lnTo>
                    <a:lnTo>
                      <a:pt x="0" y="19"/>
                    </a:lnTo>
                    <a:lnTo>
                      <a:pt x="6" y="0"/>
                    </a:lnTo>
                    <a:lnTo>
                      <a:pt x="32" y="11"/>
                    </a:lnTo>
                    <a:lnTo>
                      <a:pt x="48" y="17"/>
                    </a:lnTo>
                    <a:lnTo>
                      <a:pt x="49" y="14"/>
                    </a:lnTo>
                    <a:lnTo>
                      <a:pt x="50" y="43"/>
                    </a:lnTo>
                  </a:path>
                </a:pathLst>
              </a:custGeom>
              <a:solidFill>
                <a:srgbClr val="A0A0A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1376" name="Group 112"/>
            <p:cNvGrpSpPr>
              <a:grpSpLocks/>
            </p:cNvGrpSpPr>
            <p:nvPr/>
          </p:nvGrpSpPr>
          <p:grpSpPr bwMode="auto">
            <a:xfrm>
              <a:off x="3993" y="2558"/>
              <a:ext cx="55" cy="261"/>
              <a:chOff x="3993" y="2558"/>
              <a:chExt cx="55" cy="261"/>
            </a:xfrm>
          </p:grpSpPr>
          <p:grpSp>
            <p:nvGrpSpPr>
              <p:cNvPr id="11377" name="Group 113"/>
              <p:cNvGrpSpPr>
                <a:grpSpLocks/>
              </p:cNvGrpSpPr>
              <p:nvPr/>
            </p:nvGrpSpPr>
            <p:grpSpPr bwMode="auto">
              <a:xfrm>
                <a:off x="3993" y="2558"/>
                <a:ext cx="55" cy="91"/>
                <a:chOff x="3993" y="2558"/>
                <a:chExt cx="55" cy="91"/>
              </a:xfrm>
            </p:grpSpPr>
            <p:sp>
              <p:nvSpPr>
                <p:cNvPr id="11378" name="AutoShape 114"/>
                <p:cNvSpPr>
                  <a:spLocks noChangeArrowheads="1"/>
                </p:cNvSpPr>
                <p:nvPr/>
              </p:nvSpPr>
              <p:spPr bwMode="auto">
                <a:xfrm>
                  <a:off x="3993" y="2558"/>
                  <a:ext cx="49" cy="92"/>
                </a:xfrm>
                <a:custGeom>
                  <a:avLst/>
                  <a:gdLst>
                    <a:gd name="T0" fmla="*/ 48 w 49"/>
                    <a:gd name="T1" fmla="*/ 91 h 92"/>
                    <a:gd name="T2" fmla="*/ 1 w 49"/>
                    <a:gd name="T3" fmla="*/ 86 h 92"/>
                    <a:gd name="T4" fmla="*/ 0 w 49"/>
                    <a:gd name="T5" fmla="*/ 0 h 92"/>
                    <a:gd name="T6" fmla="*/ 0 w 49"/>
                    <a:gd name="T7" fmla="*/ 0 h 92"/>
                    <a:gd name="T8" fmla="*/ 49 w 49"/>
                    <a:gd name="T9" fmla="*/ 92 h 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T6" t="T7" r="T8" b="T9"/>
                  <a:pathLst>
                    <a:path w="49" h="92">
                      <a:moveTo>
                        <a:pt x="48" y="91"/>
                      </a:moveTo>
                      <a:lnTo>
                        <a:pt x="1" y="86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1379" name="AutoShape 115"/>
                <p:cNvSpPr>
                  <a:spLocks noChangeArrowheads="1"/>
                </p:cNvSpPr>
                <p:nvPr/>
              </p:nvSpPr>
              <p:spPr bwMode="auto">
                <a:xfrm>
                  <a:off x="3994" y="2570"/>
                  <a:ext cx="55" cy="23"/>
                </a:xfrm>
                <a:custGeom>
                  <a:avLst/>
                  <a:gdLst>
                    <a:gd name="T0" fmla="*/ 54 w 55"/>
                    <a:gd name="T1" fmla="*/ 22 h 23"/>
                    <a:gd name="T2" fmla="*/ 35 w 55"/>
                    <a:gd name="T3" fmla="*/ 16 h 23"/>
                    <a:gd name="T4" fmla="*/ 0 w 55"/>
                    <a:gd name="T5" fmla="*/ 0 h 23"/>
                    <a:gd name="T6" fmla="*/ 0 w 55"/>
                    <a:gd name="T7" fmla="*/ 0 h 23"/>
                    <a:gd name="T8" fmla="*/ 55 w 55"/>
                    <a:gd name="T9" fmla="*/ 23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T6" t="T7" r="T8" b="T9"/>
                  <a:pathLst>
                    <a:path w="55" h="23">
                      <a:moveTo>
                        <a:pt x="54" y="22"/>
                      </a:moveTo>
                      <a:lnTo>
                        <a:pt x="35" y="16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1380" name="AutoShape 116"/>
              <p:cNvSpPr>
                <a:spLocks noChangeArrowheads="1"/>
              </p:cNvSpPr>
              <p:nvPr/>
            </p:nvSpPr>
            <p:spPr bwMode="auto">
              <a:xfrm>
                <a:off x="4003" y="2663"/>
                <a:ext cx="8" cy="157"/>
              </a:xfrm>
              <a:custGeom>
                <a:avLst/>
                <a:gdLst>
                  <a:gd name="T0" fmla="*/ 0 w 8"/>
                  <a:gd name="T1" fmla="*/ 0 h 157"/>
                  <a:gd name="T2" fmla="*/ 2 w 8"/>
                  <a:gd name="T3" fmla="*/ 84 h 157"/>
                  <a:gd name="T4" fmla="*/ 7 w 8"/>
                  <a:gd name="T5" fmla="*/ 156 h 157"/>
                  <a:gd name="T6" fmla="*/ 0 w 8"/>
                  <a:gd name="T7" fmla="*/ 0 h 157"/>
                  <a:gd name="T8" fmla="*/ 8 w 8"/>
                  <a:gd name="T9" fmla="*/ 157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T6" t="T7" r="T8" b="T9"/>
                <a:pathLst>
                  <a:path w="8" h="157">
                    <a:moveTo>
                      <a:pt x="0" y="0"/>
                    </a:moveTo>
                    <a:lnTo>
                      <a:pt x="2" y="84"/>
                    </a:lnTo>
                    <a:lnTo>
                      <a:pt x="7" y="156"/>
                    </a:lnTo>
                  </a:path>
                </a:pathLst>
              </a:custGeom>
              <a:noFill/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pic>
        <p:nvPicPr>
          <p:cNvPr id="11381" name="Picture 11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93963" y="2425700"/>
            <a:ext cx="441325" cy="9731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1382" name="Picture 11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03938" y="2435225"/>
            <a:ext cx="441325" cy="9731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grpSp>
        <p:nvGrpSpPr>
          <p:cNvPr id="11383" name="Group 119"/>
          <p:cNvGrpSpPr>
            <a:grpSpLocks/>
          </p:cNvGrpSpPr>
          <p:nvPr/>
        </p:nvGrpSpPr>
        <p:grpSpPr bwMode="auto">
          <a:xfrm>
            <a:off x="6167438" y="5011738"/>
            <a:ext cx="227012" cy="966787"/>
            <a:chOff x="3885" y="3157"/>
            <a:chExt cx="143" cy="609"/>
          </a:xfrm>
        </p:grpSpPr>
        <p:grpSp>
          <p:nvGrpSpPr>
            <p:cNvPr id="11384" name="Group 120"/>
            <p:cNvGrpSpPr>
              <a:grpSpLocks/>
            </p:cNvGrpSpPr>
            <p:nvPr/>
          </p:nvGrpSpPr>
          <p:grpSpPr bwMode="auto">
            <a:xfrm>
              <a:off x="3888" y="3711"/>
              <a:ext cx="140" cy="55"/>
              <a:chOff x="3888" y="3711"/>
              <a:chExt cx="140" cy="55"/>
            </a:xfrm>
          </p:grpSpPr>
          <p:sp>
            <p:nvSpPr>
              <p:cNvPr id="11385" name="AutoShape 121"/>
              <p:cNvSpPr>
                <a:spLocks noChangeArrowheads="1"/>
              </p:cNvSpPr>
              <p:nvPr/>
            </p:nvSpPr>
            <p:spPr bwMode="auto">
              <a:xfrm>
                <a:off x="3973" y="3711"/>
                <a:ext cx="56" cy="33"/>
              </a:xfrm>
              <a:custGeom>
                <a:avLst/>
                <a:gdLst>
                  <a:gd name="T0" fmla="*/ 27 w 56"/>
                  <a:gd name="T1" fmla="*/ 0 h 33"/>
                  <a:gd name="T2" fmla="*/ 36 w 56"/>
                  <a:gd name="T3" fmla="*/ 8 h 33"/>
                  <a:gd name="T4" fmla="*/ 44 w 56"/>
                  <a:gd name="T5" fmla="*/ 17 h 33"/>
                  <a:gd name="T6" fmla="*/ 54 w 56"/>
                  <a:gd name="T7" fmla="*/ 26 h 33"/>
                  <a:gd name="T8" fmla="*/ 55 w 56"/>
                  <a:gd name="T9" fmla="*/ 30 h 33"/>
                  <a:gd name="T10" fmla="*/ 45 w 56"/>
                  <a:gd name="T11" fmla="*/ 32 h 33"/>
                  <a:gd name="T12" fmla="*/ 35 w 56"/>
                  <a:gd name="T13" fmla="*/ 31 h 33"/>
                  <a:gd name="T14" fmla="*/ 22 w 56"/>
                  <a:gd name="T15" fmla="*/ 26 h 33"/>
                  <a:gd name="T16" fmla="*/ 13 w 56"/>
                  <a:gd name="T17" fmla="*/ 20 h 33"/>
                  <a:gd name="T18" fmla="*/ 3 w 56"/>
                  <a:gd name="T19" fmla="*/ 19 h 33"/>
                  <a:gd name="T20" fmla="*/ 0 w 56"/>
                  <a:gd name="T21" fmla="*/ 17 h 33"/>
                  <a:gd name="T22" fmla="*/ 1 w 56"/>
                  <a:gd name="T23" fmla="*/ 1 h 33"/>
                  <a:gd name="T24" fmla="*/ 27 w 56"/>
                  <a:gd name="T25" fmla="*/ 0 h 33"/>
                  <a:gd name="T26" fmla="*/ 0 w 56"/>
                  <a:gd name="T27" fmla="*/ 0 h 33"/>
                  <a:gd name="T28" fmla="*/ 56 w 56"/>
                  <a:gd name="T29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T26" t="T27" r="T28" b="T29"/>
                <a:pathLst>
                  <a:path w="56" h="33">
                    <a:moveTo>
                      <a:pt x="27" y="0"/>
                    </a:moveTo>
                    <a:lnTo>
                      <a:pt x="36" y="8"/>
                    </a:lnTo>
                    <a:lnTo>
                      <a:pt x="44" y="17"/>
                    </a:lnTo>
                    <a:lnTo>
                      <a:pt x="54" y="26"/>
                    </a:lnTo>
                    <a:lnTo>
                      <a:pt x="55" y="30"/>
                    </a:lnTo>
                    <a:lnTo>
                      <a:pt x="45" y="32"/>
                    </a:lnTo>
                    <a:lnTo>
                      <a:pt x="35" y="31"/>
                    </a:lnTo>
                    <a:lnTo>
                      <a:pt x="22" y="26"/>
                    </a:lnTo>
                    <a:lnTo>
                      <a:pt x="13" y="20"/>
                    </a:lnTo>
                    <a:lnTo>
                      <a:pt x="3" y="19"/>
                    </a:lnTo>
                    <a:lnTo>
                      <a:pt x="0" y="17"/>
                    </a:lnTo>
                    <a:lnTo>
                      <a:pt x="1" y="1"/>
                    </a:lnTo>
                    <a:lnTo>
                      <a:pt x="27" y="0"/>
                    </a:lnTo>
                  </a:path>
                </a:pathLst>
              </a:custGeom>
              <a:solidFill>
                <a:srgbClr val="000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386" name="AutoShape 122"/>
              <p:cNvSpPr>
                <a:spLocks noChangeArrowheads="1"/>
              </p:cNvSpPr>
              <p:nvPr/>
            </p:nvSpPr>
            <p:spPr bwMode="auto">
              <a:xfrm>
                <a:off x="3888" y="3729"/>
                <a:ext cx="34" cy="38"/>
              </a:xfrm>
              <a:custGeom>
                <a:avLst/>
                <a:gdLst>
                  <a:gd name="T0" fmla="*/ 32 w 34"/>
                  <a:gd name="T1" fmla="*/ 1 h 38"/>
                  <a:gd name="T2" fmla="*/ 33 w 34"/>
                  <a:gd name="T3" fmla="*/ 11 h 38"/>
                  <a:gd name="T4" fmla="*/ 28 w 34"/>
                  <a:gd name="T5" fmla="*/ 16 h 38"/>
                  <a:gd name="T6" fmla="*/ 27 w 34"/>
                  <a:gd name="T7" fmla="*/ 23 h 38"/>
                  <a:gd name="T8" fmla="*/ 20 w 34"/>
                  <a:gd name="T9" fmla="*/ 31 h 38"/>
                  <a:gd name="T10" fmla="*/ 13 w 34"/>
                  <a:gd name="T11" fmla="*/ 36 h 38"/>
                  <a:gd name="T12" fmla="*/ 8 w 34"/>
                  <a:gd name="T13" fmla="*/ 37 h 38"/>
                  <a:gd name="T14" fmla="*/ 3 w 34"/>
                  <a:gd name="T15" fmla="*/ 36 h 38"/>
                  <a:gd name="T16" fmla="*/ 0 w 34"/>
                  <a:gd name="T17" fmla="*/ 31 h 38"/>
                  <a:gd name="T18" fmla="*/ 1 w 34"/>
                  <a:gd name="T19" fmla="*/ 23 h 38"/>
                  <a:gd name="T20" fmla="*/ 6 w 34"/>
                  <a:gd name="T21" fmla="*/ 14 h 38"/>
                  <a:gd name="T22" fmla="*/ 14 w 34"/>
                  <a:gd name="T23" fmla="*/ 4 h 38"/>
                  <a:gd name="T24" fmla="*/ 15 w 34"/>
                  <a:gd name="T25" fmla="*/ 0 h 38"/>
                  <a:gd name="T26" fmla="*/ 32 w 34"/>
                  <a:gd name="T27" fmla="*/ 1 h 38"/>
                  <a:gd name="T28" fmla="*/ 0 w 34"/>
                  <a:gd name="T29" fmla="*/ 0 h 38"/>
                  <a:gd name="T30" fmla="*/ 34 w 34"/>
                  <a:gd name="T31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T28" t="T29" r="T30" b="T31"/>
                <a:pathLst>
                  <a:path w="34" h="38">
                    <a:moveTo>
                      <a:pt x="32" y="1"/>
                    </a:moveTo>
                    <a:lnTo>
                      <a:pt x="33" y="11"/>
                    </a:lnTo>
                    <a:lnTo>
                      <a:pt x="28" y="16"/>
                    </a:lnTo>
                    <a:lnTo>
                      <a:pt x="27" y="23"/>
                    </a:lnTo>
                    <a:lnTo>
                      <a:pt x="20" y="31"/>
                    </a:lnTo>
                    <a:lnTo>
                      <a:pt x="13" y="36"/>
                    </a:lnTo>
                    <a:lnTo>
                      <a:pt x="8" y="37"/>
                    </a:lnTo>
                    <a:lnTo>
                      <a:pt x="3" y="36"/>
                    </a:lnTo>
                    <a:lnTo>
                      <a:pt x="0" y="31"/>
                    </a:lnTo>
                    <a:lnTo>
                      <a:pt x="1" y="23"/>
                    </a:lnTo>
                    <a:lnTo>
                      <a:pt x="6" y="14"/>
                    </a:lnTo>
                    <a:lnTo>
                      <a:pt x="14" y="4"/>
                    </a:lnTo>
                    <a:lnTo>
                      <a:pt x="15" y="0"/>
                    </a:lnTo>
                    <a:lnTo>
                      <a:pt x="32" y="1"/>
                    </a:lnTo>
                  </a:path>
                </a:pathLst>
              </a:custGeom>
              <a:solidFill>
                <a:srgbClr val="000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11387" name="AutoShape 123"/>
            <p:cNvSpPr>
              <a:spLocks noChangeArrowheads="1"/>
            </p:cNvSpPr>
            <p:nvPr/>
          </p:nvSpPr>
          <p:spPr bwMode="auto">
            <a:xfrm>
              <a:off x="3997" y="3491"/>
              <a:ext cx="14" cy="42"/>
            </a:xfrm>
            <a:custGeom>
              <a:avLst/>
              <a:gdLst>
                <a:gd name="T0" fmla="*/ 12 w 14"/>
                <a:gd name="T1" fmla="*/ 1 h 42"/>
                <a:gd name="T2" fmla="*/ 13 w 14"/>
                <a:gd name="T3" fmla="*/ 23 h 42"/>
                <a:gd name="T4" fmla="*/ 6 w 14"/>
                <a:gd name="T5" fmla="*/ 37 h 42"/>
                <a:gd name="T6" fmla="*/ 3 w 14"/>
                <a:gd name="T7" fmla="*/ 41 h 42"/>
                <a:gd name="T8" fmla="*/ 3 w 14"/>
                <a:gd name="T9" fmla="*/ 21 h 42"/>
                <a:gd name="T10" fmla="*/ 2 w 14"/>
                <a:gd name="T11" fmla="*/ 23 h 42"/>
                <a:gd name="T12" fmla="*/ 1 w 14"/>
                <a:gd name="T13" fmla="*/ 30 h 42"/>
                <a:gd name="T14" fmla="*/ 0 w 14"/>
                <a:gd name="T15" fmla="*/ 23 h 42"/>
                <a:gd name="T16" fmla="*/ 2 w 14"/>
                <a:gd name="T17" fmla="*/ 11 h 42"/>
                <a:gd name="T18" fmla="*/ 6 w 14"/>
                <a:gd name="T19" fmla="*/ 0 h 42"/>
                <a:gd name="T20" fmla="*/ 12 w 14"/>
                <a:gd name="T21" fmla="*/ 1 h 42"/>
                <a:gd name="T22" fmla="*/ 0 w 14"/>
                <a:gd name="T23" fmla="*/ 0 h 42"/>
                <a:gd name="T24" fmla="*/ 14 w 14"/>
                <a:gd name="T2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T22" t="T23" r="T24" b="T25"/>
              <a:pathLst>
                <a:path w="14" h="42">
                  <a:moveTo>
                    <a:pt x="12" y="1"/>
                  </a:moveTo>
                  <a:lnTo>
                    <a:pt x="13" y="23"/>
                  </a:lnTo>
                  <a:lnTo>
                    <a:pt x="6" y="37"/>
                  </a:lnTo>
                  <a:lnTo>
                    <a:pt x="3" y="41"/>
                  </a:lnTo>
                  <a:lnTo>
                    <a:pt x="3" y="21"/>
                  </a:lnTo>
                  <a:lnTo>
                    <a:pt x="2" y="23"/>
                  </a:lnTo>
                  <a:lnTo>
                    <a:pt x="1" y="30"/>
                  </a:lnTo>
                  <a:lnTo>
                    <a:pt x="0" y="23"/>
                  </a:lnTo>
                  <a:lnTo>
                    <a:pt x="2" y="11"/>
                  </a:lnTo>
                  <a:lnTo>
                    <a:pt x="6" y="0"/>
                  </a:lnTo>
                  <a:lnTo>
                    <a:pt x="12" y="1"/>
                  </a:lnTo>
                </a:path>
              </a:pathLst>
            </a:custGeom>
            <a:solidFill>
              <a:srgbClr val="FF804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388" name="AutoShape 124"/>
            <p:cNvSpPr>
              <a:spLocks noChangeArrowheads="1"/>
            </p:cNvSpPr>
            <p:nvPr/>
          </p:nvSpPr>
          <p:spPr bwMode="auto">
            <a:xfrm>
              <a:off x="3902" y="3391"/>
              <a:ext cx="101" cy="335"/>
            </a:xfrm>
            <a:custGeom>
              <a:avLst/>
              <a:gdLst>
                <a:gd name="T0" fmla="*/ 98 w 101"/>
                <a:gd name="T1" fmla="*/ 0 h 335"/>
                <a:gd name="T2" fmla="*/ 100 w 101"/>
                <a:gd name="T3" fmla="*/ 182 h 335"/>
                <a:gd name="T4" fmla="*/ 98 w 101"/>
                <a:gd name="T5" fmla="*/ 317 h 335"/>
                <a:gd name="T6" fmla="*/ 69 w 101"/>
                <a:gd name="T7" fmla="*/ 322 h 335"/>
                <a:gd name="T8" fmla="*/ 64 w 101"/>
                <a:gd name="T9" fmla="*/ 213 h 335"/>
                <a:gd name="T10" fmla="*/ 68 w 101"/>
                <a:gd name="T11" fmla="*/ 202 h 335"/>
                <a:gd name="T12" fmla="*/ 64 w 101"/>
                <a:gd name="T13" fmla="*/ 196 h 335"/>
                <a:gd name="T14" fmla="*/ 64 w 101"/>
                <a:gd name="T15" fmla="*/ 128 h 335"/>
                <a:gd name="T16" fmla="*/ 57 w 101"/>
                <a:gd name="T17" fmla="*/ 150 h 335"/>
                <a:gd name="T18" fmla="*/ 40 w 101"/>
                <a:gd name="T19" fmla="*/ 241 h 335"/>
                <a:gd name="T20" fmla="*/ 25 w 101"/>
                <a:gd name="T21" fmla="*/ 334 h 335"/>
                <a:gd name="T22" fmla="*/ 0 w 101"/>
                <a:gd name="T23" fmla="*/ 334 h 335"/>
                <a:gd name="T24" fmla="*/ 11 w 101"/>
                <a:gd name="T25" fmla="*/ 209 h 335"/>
                <a:gd name="T26" fmla="*/ 16 w 101"/>
                <a:gd name="T27" fmla="*/ 102 h 335"/>
                <a:gd name="T28" fmla="*/ 14 w 101"/>
                <a:gd name="T29" fmla="*/ 2 h 335"/>
                <a:gd name="T30" fmla="*/ 98 w 101"/>
                <a:gd name="T31" fmla="*/ 0 h 335"/>
                <a:gd name="T32" fmla="*/ 0 w 101"/>
                <a:gd name="T33" fmla="*/ 0 h 335"/>
                <a:gd name="T34" fmla="*/ 101 w 101"/>
                <a:gd name="T35" fmla="*/ 335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T32" t="T33" r="T34" b="T35"/>
              <a:pathLst>
                <a:path w="101" h="335">
                  <a:moveTo>
                    <a:pt x="98" y="0"/>
                  </a:moveTo>
                  <a:lnTo>
                    <a:pt x="100" y="182"/>
                  </a:lnTo>
                  <a:lnTo>
                    <a:pt x="98" y="317"/>
                  </a:lnTo>
                  <a:lnTo>
                    <a:pt x="69" y="322"/>
                  </a:lnTo>
                  <a:lnTo>
                    <a:pt x="64" y="213"/>
                  </a:lnTo>
                  <a:lnTo>
                    <a:pt x="68" y="202"/>
                  </a:lnTo>
                  <a:lnTo>
                    <a:pt x="64" y="196"/>
                  </a:lnTo>
                  <a:lnTo>
                    <a:pt x="64" y="128"/>
                  </a:lnTo>
                  <a:lnTo>
                    <a:pt x="57" y="150"/>
                  </a:lnTo>
                  <a:lnTo>
                    <a:pt x="40" y="241"/>
                  </a:lnTo>
                  <a:lnTo>
                    <a:pt x="25" y="334"/>
                  </a:lnTo>
                  <a:lnTo>
                    <a:pt x="0" y="334"/>
                  </a:lnTo>
                  <a:lnTo>
                    <a:pt x="11" y="209"/>
                  </a:lnTo>
                  <a:lnTo>
                    <a:pt x="16" y="102"/>
                  </a:lnTo>
                  <a:lnTo>
                    <a:pt x="14" y="2"/>
                  </a:lnTo>
                  <a:lnTo>
                    <a:pt x="98" y="0"/>
                  </a:lnTo>
                </a:path>
              </a:pathLst>
            </a:custGeom>
            <a:solidFill>
              <a:srgbClr val="80808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389" name="AutoShape 125"/>
            <p:cNvSpPr>
              <a:spLocks noChangeArrowheads="1"/>
            </p:cNvSpPr>
            <p:nvPr/>
          </p:nvSpPr>
          <p:spPr bwMode="auto">
            <a:xfrm>
              <a:off x="3885" y="3235"/>
              <a:ext cx="130" cy="255"/>
            </a:xfrm>
            <a:custGeom>
              <a:avLst/>
              <a:gdLst>
                <a:gd name="T0" fmla="*/ 87 w 130"/>
                <a:gd name="T1" fmla="*/ 3 h 255"/>
                <a:gd name="T2" fmla="*/ 125 w 130"/>
                <a:gd name="T3" fmla="*/ 34 h 255"/>
                <a:gd name="T4" fmla="*/ 128 w 130"/>
                <a:gd name="T5" fmla="*/ 115 h 255"/>
                <a:gd name="T6" fmla="*/ 129 w 130"/>
                <a:gd name="T7" fmla="*/ 156 h 255"/>
                <a:gd name="T8" fmla="*/ 127 w 130"/>
                <a:gd name="T9" fmla="*/ 254 h 255"/>
                <a:gd name="T10" fmla="*/ 117 w 130"/>
                <a:gd name="T11" fmla="*/ 254 h 255"/>
                <a:gd name="T12" fmla="*/ 114 w 130"/>
                <a:gd name="T13" fmla="*/ 154 h 255"/>
                <a:gd name="T14" fmla="*/ 31 w 130"/>
                <a:gd name="T15" fmla="*/ 154 h 255"/>
                <a:gd name="T16" fmla="*/ 29 w 130"/>
                <a:gd name="T17" fmla="*/ 129 h 255"/>
                <a:gd name="T18" fmla="*/ 26 w 130"/>
                <a:gd name="T19" fmla="*/ 147 h 255"/>
                <a:gd name="T20" fmla="*/ 32 w 130"/>
                <a:gd name="T21" fmla="*/ 184 h 255"/>
                <a:gd name="T22" fmla="*/ 37 w 130"/>
                <a:gd name="T23" fmla="*/ 241 h 255"/>
                <a:gd name="T24" fmla="*/ 23 w 130"/>
                <a:gd name="T25" fmla="*/ 245 h 255"/>
                <a:gd name="T26" fmla="*/ 0 w 130"/>
                <a:gd name="T27" fmla="*/ 145 h 255"/>
                <a:gd name="T28" fmla="*/ 15 w 130"/>
                <a:gd name="T29" fmla="*/ 28 h 255"/>
                <a:gd name="T30" fmla="*/ 59 w 130"/>
                <a:gd name="T31" fmla="*/ 0 h 255"/>
                <a:gd name="T32" fmla="*/ 78 w 130"/>
                <a:gd name="T33" fmla="*/ 13 h 255"/>
                <a:gd name="T34" fmla="*/ 87 w 130"/>
                <a:gd name="T35" fmla="*/ 3 h 255"/>
                <a:gd name="T36" fmla="*/ 0 w 130"/>
                <a:gd name="T37" fmla="*/ 0 h 255"/>
                <a:gd name="T38" fmla="*/ 130 w 130"/>
                <a:gd name="T39" fmla="*/ 25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T36" t="T37" r="T38" b="T39"/>
              <a:pathLst>
                <a:path w="130" h="255">
                  <a:moveTo>
                    <a:pt x="87" y="3"/>
                  </a:moveTo>
                  <a:lnTo>
                    <a:pt x="125" y="34"/>
                  </a:lnTo>
                  <a:lnTo>
                    <a:pt x="128" y="115"/>
                  </a:lnTo>
                  <a:lnTo>
                    <a:pt x="129" y="156"/>
                  </a:lnTo>
                  <a:lnTo>
                    <a:pt x="127" y="254"/>
                  </a:lnTo>
                  <a:lnTo>
                    <a:pt x="117" y="254"/>
                  </a:lnTo>
                  <a:lnTo>
                    <a:pt x="114" y="154"/>
                  </a:lnTo>
                  <a:lnTo>
                    <a:pt x="31" y="154"/>
                  </a:lnTo>
                  <a:lnTo>
                    <a:pt x="29" y="129"/>
                  </a:lnTo>
                  <a:lnTo>
                    <a:pt x="26" y="147"/>
                  </a:lnTo>
                  <a:lnTo>
                    <a:pt x="32" y="184"/>
                  </a:lnTo>
                  <a:lnTo>
                    <a:pt x="37" y="241"/>
                  </a:lnTo>
                  <a:lnTo>
                    <a:pt x="23" y="245"/>
                  </a:lnTo>
                  <a:lnTo>
                    <a:pt x="0" y="145"/>
                  </a:lnTo>
                  <a:lnTo>
                    <a:pt x="15" y="28"/>
                  </a:lnTo>
                  <a:lnTo>
                    <a:pt x="59" y="0"/>
                  </a:lnTo>
                  <a:lnTo>
                    <a:pt x="78" y="13"/>
                  </a:lnTo>
                  <a:lnTo>
                    <a:pt x="87" y="3"/>
                  </a:lnTo>
                </a:path>
              </a:pathLst>
            </a:custGeom>
            <a:solidFill>
              <a:srgbClr val="C0C0C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390" name="AutoShape 126"/>
            <p:cNvSpPr>
              <a:spLocks noChangeArrowheads="1"/>
            </p:cNvSpPr>
            <p:nvPr/>
          </p:nvSpPr>
          <p:spPr bwMode="auto">
            <a:xfrm>
              <a:off x="3907" y="3479"/>
              <a:ext cx="16" cy="40"/>
            </a:xfrm>
            <a:custGeom>
              <a:avLst/>
              <a:gdLst>
                <a:gd name="T0" fmla="*/ 11 w 16"/>
                <a:gd name="T1" fmla="*/ 0 h 40"/>
                <a:gd name="T2" fmla="*/ 15 w 16"/>
                <a:gd name="T3" fmla="*/ 21 h 40"/>
                <a:gd name="T4" fmla="*/ 7 w 16"/>
                <a:gd name="T5" fmla="*/ 39 h 40"/>
                <a:gd name="T6" fmla="*/ 5 w 16"/>
                <a:gd name="T7" fmla="*/ 37 h 40"/>
                <a:gd name="T8" fmla="*/ 0 w 16"/>
                <a:gd name="T9" fmla="*/ 35 h 40"/>
                <a:gd name="T10" fmla="*/ 2 w 16"/>
                <a:gd name="T11" fmla="*/ 29 h 40"/>
                <a:gd name="T12" fmla="*/ 2 w 16"/>
                <a:gd name="T13" fmla="*/ 22 h 40"/>
                <a:gd name="T14" fmla="*/ 0 w 16"/>
                <a:gd name="T15" fmla="*/ 14 h 40"/>
                <a:gd name="T16" fmla="*/ 2 w 16"/>
                <a:gd name="T17" fmla="*/ 1 h 40"/>
                <a:gd name="T18" fmla="*/ 11 w 16"/>
                <a:gd name="T19" fmla="*/ 0 h 40"/>
                <a:gd name="T20" fmla="*/ 0 w 16"/>
                <a:gd name="T21" fmla="*/ 0 h 40"/>
                <a:gd name="T22" fmla="*/ 16 w 16"/>
                <a:gd name="T23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16" h="40">
                  <a:moveTo>
                    <a:pt x="11" y="0"/>
                  </a:moveTo>
                  <a:lnTo>
                    <a:pt x="15" y="21"/>
                  </a:lnTo>
                  <a:lnTo>
                    <a:pt x="7" y="39"/>
                  </a:lnTo>
                  <a:lnTo>
                    <a:pt x="5" y="37"/>
                  </a:lnTo>
                  <a:lnTo>
                    <a:pt x="0" y="35"/>
                  </a:lnTo>
                  <a:lnTo>
                    <a:pt x="2" y="29"/>
                  </a:lnTo>
                  <a:lnTo>
                    <a:pt x="2" y="22"/>
                  </a:lnTo>
                  <a:lnTo>
                    <a:pt x="0" y="14"/>
                  </a:lnTo>
                  <a:lnTo>
                    <a:pt x="2" y="1"/>
                  </a:lnTo>
                  <a:lnTo>
                    <a:pt x="11" y="0"/>
                  </a:lnTo>
                </a:path>
              </a:pathLst>
            </a:custGeom>
            <a:solidFill>
              <a:srgbClr val="FF804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11391" name="Group 127"/>
            <p:cNvGrpSpPr>
              <a:grpSpLocks/>
            </p:cNvGrpSpPr>
            <p:nvPr/>
          </p:nvGrpSpPr>
          <p:grpSpPr bwMode="auto">
            <a:xfrm>
              <a:off x="3913" y="3239"/>
              <a:ext cx="92" cy="160"/>
              <a:chOff x="3913" y="3239"/>
              <a:chExt cx="92" cy="160"/>
            </a:xfrm>
          </p:grpSpPr>
          <p:grpSp>
            <p:nvGrpSpPr>
              <p:cNvPr id="11392" name="Group 128"/>
              <p:cNvGrpSpPr>
                <a:grpSpLocks/>
              </p:cNvGrpSpPr>
              <p:nvPr/>
            </p:nvGrpSpPr>
            <p:grpSpPr bwMode="auto">
              <a:xfrm>
                <a:off x="3913" y="3239"/>
                <a:ext cx="92" cy="160"/>
                <a:chOff x="3913" y="3239"/>
                <a:chExt cx="92" cy="160"/>
              </a:xfrm>
            </p:grpSpPr>
            <p:grpSp>
              <p:nvGrpSpPr>
                <p:cNvPr id="11393" name="Group 129"/>
                <p:cNvGrpSpPr>
                  <a:grpSpLocks/>
                </p:cNvGrpSpPr>
                <p:nvPr/>
              </p:nvGrpSpPr>
              <p:grpSpPr bwMode="auto">
                <a:xfrm>
                  <a:off x="3913" y="3392"/>
                  <a:ext cx="92" cy="7"/>
                  <a:chOff x="3913" y="3392"/>
                  <a:chExt cx="92" cy="7"/>
                </a:xfrm>
              </p:grpSpPr>
              <p:sp>
                <p:nvSpPr>
                  <p:cNvPr id="11394" name="Line 130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912" y="3400"/>
                    <a:ext cx="95" cy="1"/>
                  </a:xfrm>
                  <a:prstGeom prst="line">
                    <a:avLst/>
                  </a:prstGeom>
                  <a:noFill/>
                  <a:ln w="1260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  <p:sp>
                <p:nvSpPr>
                  <p:cNvPr id="11395" name="Line 131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912" y="3392"/>
                    <a:ext cx="95" cy="1"/>
                  </a:xfrm>
                  <a:prstGeom prst="line">
                    <a:avLst/>
                  </a:prstGeom>
                  <a:noFill/>
                  <a:ln w="1260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</p:grpSp>
            <p:sp>
              <p:nvSpPr>
                <p:cNvPr id="11396" name="AutoShape 132"/>
                <p:cNvSpPr>
                  <a:spLocks noChangeArrowheads="1"/>
                </p:cNvSpPr>
                <p:nvPr/>
              </p:nvSpPr>
              <p:spPr bwMode="auto">
                <a:xfrm>
                  <a:off x="3939" y="3239"/>
                  <a:ext cx="40" cy="25"/>
                </a:xfrm>
                <a:custGeom>
                  <a:avLst/>
                  <a:gdLst>
                    <a:gd name="T0" fmla="*/ 39 w 40"/>
                    <a:gd name="T1" fmla="*/ 3 h 25"/>
                    <a:gd name="T2" fmla="*/ 37 w 40"/>
                    <a:gd name="T3" fmla="*/ 24 h 25"/>
                    <a:gd name="T4" fmla="*/ 27 w 40"/>
                    <a:gd name="T5" fmla="*/ 9 h 25"/>
                    <a:gd name="T6" fmla="*/ 19 w 40"/>
                    <a:gd name="T7" fmla="*/ 24 h 25"/>
                    <a:gd name="T8" fmla="*/ 0 w 40"/>
                    <a:gd name="T9" fmla="*/ 0 h 25"/>
                    <a:gd name="T10" fmla="*/ 0 w 40"/>
                    <a:gd name="T11" fmla="*/ 0 h 25"/>
                    <a:gd name="T12" fmla="*/ 40 w 40"/>
                    <a:gd name="T13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T10" t="T11" r="T12" b="T13"/>
                  <a:pathLst>
                    <a:path w="40" h="25">
                      <a:moveTo>
                        <a:pt x="39" y="3"/>
                      </a:moveTo>
                      <a:lnTo>
                        <a:pt x="37" y="24"/>
                      </a:lnTo>
                      <a:lnTo>
                        <a:pt x="27" y="9"/>
                      </a:lnTo>
                      <a:lnTo>
                        <a:pt x="19" y="24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1397" name="Line 133"/>
              <p:cNvSpPr>
                <a:spLocks noChangeShapeType="1"/>
              </p:cNvSpPr>
              <p:nvPr/>
            </p:nvSpPr>
            <p:spPr bwMode="auto">
              <a:xfrm>
                <a:off x="3966" y="3255"/>
                <a:ext cx="1" cy="140"/>
              </a:xfrm>
              <a:prstGeom prst="line">
                <a:avLst/>
              </a:prstGeom>
              <a:noFill/>
              <a:ln w="12600">
                <a:solidFill>
                  <a:srgbClr val="80808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11398" name="Group 134"/>
            <p:cNvGrpSpPr>
              <a:grpSpLocks/>
            </p:cNvGrpSpPr>
            <p:nvPr/>
          </p:nvGrpSpPr>
          <p:grpSpPr bwMode="auto">
            <a:xfrm>
              <a:off x="3935" y="3157"/>
              <a:ext cx="51" cy="86"/>
              <a:chOff x="3935" y="3157"/>
              <a:chExt cx="51" cy="86"/>
            </a:xfrm>
          </p:grpSpPr>
          <p:grpSp>
            <p:nvGrpSpPr>
              <p:cNvPr id="11399" name="Group 135"/>
              <p:cNvGrpSpPr>
                <a:grpSpLocks/>
              </p:cNvGrpSpPr>
              <p:nvPr/>
            </p:nvGrpSpPr>
            <p:grpSpPr bwMode="auto">
              <a:xfrm>
                <a:off x="3938" y="3161"/>
                <a:ext cx="47" cy="82"/>
                <a:chOff x="3938" y="3161"/>
                <a:chExt cx="47" cy="82"/>
              </a:xfrm>
            </p:grpSpPr>
            <p:sp>
              <p:nvSpPr>
                <p:cNvPr id="11400" name="AutoShape 136"/>
                <p:cNvSpPr>
                  <a:spLocks noChangeArrowheads="1"/>
                </p:cNvSpPr>
                <p:nvPr/>
              </p:nvSpPr>
              <p:spPr bwMode="auto">
                <a:xfrm>
                  <a:off x="3938" y="3161"/>
                  <a:ext cx="48" cy="83"/>
                </a:xfrm>
                <a:custGeom>
                  <a:avLst/>
                  <a:gdLst>
                    <a:gd name="T0" fmla="*/ 45 w 48"/>
                    <a:gd name="T1" fmla="*/ 15 h 83"/>
                    <a:gd name="T2" fmla="*/ 46 w 48"/>
                    <a:gd name="T3" fmla="*/ 23 h 83"/>
                    <a:gd name="T4" fmla="*/ 46 w 48"/>
                    <a:gd name="T5" fmla="*/ 26 h 83"/>
                    <a:gd name="T6" fmla="*/ 45 w 48"/>
                    <a:gd name="T7" fmla="*/ 29 h 83"/>
                    <a:gd name="T8" fmla="*/ 47 w 48"/>
                    <a:gd name="T9" fmla="*/ 35 h 83"/>
                    <a:gd name="T10" fmla="*/ 46 w 48"/>
                    <a:gd name="T11" fmla="*/ 45 h 83"/>
                    <a:gd name="T12" fmla="*/ 45 w 48"/>
                    <a:gd name="T13" fmla="*/ 50 h 83"/>
                    <a:gd name="T14" fmla="*/ 43 w 48"/>
                    <a:gd name="T15" fmla="*/ 54 h 83"/>
                    <a:gd name="T16" fmla="*/ 42 w 48"/>
                    <a:gd name="T17" fmla="*/ 59 h 83"/>
                    <a:gd name="T18" fmla="*/ 40 w 48"/>
                    <a:gd name="T19" fmla="*/ 64 h 83"/>
                    <a:gd name="T20" fmla="*/ 37 w 48"/>
                    <a:gd name="T21" fmla="*/ 65 h 83"/>
                    <a:gd name="T22" fmla="*/ 33 w 48"/>
                    <a:gd name="T23" fmla="*/ 66 h 83"/>
                    <a:gd name="T24" fmla="*/ 33 w 48"/>
                    <a:gd name="T25" fmla="*/ 70 h 83"/>
                    <a:gd name="T26" fmla="*/ 33 w 48"/>
                    <a:gd name="T27" fmla="*/ 72 h 83"/>
                    <a:gd name="T28" fmla="*/ 26 w 48"/>
                    <a:gd name="T29" fmla="*/ 82 h 83"/>
                    <a:gd name="T30" fmla="*/ 7 w 48"/>
                    <a:gd name="T31" fmla="*/ 70 h 83"/>
                    <a:gd name="T32" fmla="*/ 7 w 48"/>
                    <a:gd name="T33" fmla="*/ 47 h 83"/>
                    <a:gd name="T34" fmla="*/ 4 w 48"/>
                    <a:gd name="T35" fmla="*/ 41 h 83"/>
                    <a:gd name="T36" fmla="*/ 2 w 48"/>
                    <a:gd name="T37" fmla="*/ 36 h 83"/>
                    <a:gd name="T38" fmla="*/ 1 w 48"/>
                    <a:gd name="T39" fmla="*/ 29 h 83"/>
                    <a:gd name="T40" fmla="*/ 0 w 48"/>
                    <a:gd name="T41" fmla="*/ 24 h 83"/>
                    <a:gd name="T42" fmla="*/ 1 w 48"/>
                    <a:gd name="T43" fmla="*/ 20 h 83"/>
                    <a:gd name="T44" fmla="*/ 1 w 48"/>
                    <a:gd name="T45" fmla="*/ 14 h 83"/>
                    <a:gd name="T46" fmla="*/ 2 w 48"/>
                    <a:gd name="T47" fmla="*/ 10 h 83"/>
                    <a:gd name="T48" fmla="*/ 4 w 48"/>
                    <a:gd name="T49" fmla="*/ 7 h 83"/>
                    <a:gd name="T50" fmla="*/ 7 w 48"/>
                    <a:gd name="T51" fmla="*/ 4 h 83"/>
                    <a:gd name="T52" fmla="*/ 10 w 48"/>
                    <a:gd name="T53" fmla="*/ 2 h 83"/>
                    <a:gd name="T54" fmla="*/ 14 w 48"/>
                    <a:gd name="T55" fmla="*/ 2 h 83"/>
                    <a:gd name="T56" fmla="*/ 19 w 48"/>
                    <a:gd name="T57" fmla="*/ 1 h 83"/>
                    <a:gd name="T58" fmla="*/ 24 w 48"/>
                    <a:gd name="T59" fmla="*/ 0 h 83"/>
                    <a:gd name="T60" fmla="*/ 29 w 48"/>
                    <a:gd name="T61" fmla="*/ 1 h 83"/>
                    <a:gd name="T62" fmla="*/ 35 w 48"/>
                    <a:gd name="T63" fmla="*/ 2 h 83"/>
                    <a:gd name="T64" fmla="*/ 38 w 48"/>
                    <a:gd name="T65" fmla="*/ 5 h 83"/>
                    <a:gd name="T66" fmla="*/ 41 w 48"/>
                    <a:gd name="T67" fmla="*/ 7 h 83"/>
                    <a:gd name="T68" fmla="*/ 43 w 48"/>
                    <a:gd name="T69" fmla="*/ 11 h 83"/>
                    <a:gd name="T70" fmla="*/ 45 w 48"/>
                    <a:gd name="T71" fmla="*/ 15 h 83"/>
                    <a:gd name="T72" fmla="*/ 0 w 48"/>
                    <a:gd name="T73" fmla="*/ 0 h 83"/>
                    <a:gd name="T74" fmla="*/ 48 w 48"/>
                    <a:gd name="T75" fmla="*/ 83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T72" t="T73" r="T74" b="T75"/>
                  <a:pathLst>
                    <a:path w="48" h="83">
                      <a:moveTo>
                        <a:pt x="45" y="15"/>
                      </a:moveTo>
                      <a:lnTo>
                        <a:pt x="46" y="23"/>
                      </a:lnTo>
                      <a:lnTo>
                        <a:pt x="46" y="26"/>
                      </a:lnTo>
                      <a:lnTo>
                        <a:pt x="45" y="29"/>
                      </a:lnTo>
                      <a:lnTo>
                        <a:pt x="47" y="35"/>
                      </a:lnTo>
                      <a:lnTo>
                        <a:pt x="46" y="45"/>
                      </a:lnTo>
                      <a:lnTo>
                        <a:pt x="45" y="50"/>
                      </a:lnTo>
                      <a:lnTo>
                        <a:pt x="43" y="54"/>
                      </a:lnTo>
                      <a:lnTo>
                        <a:pt x="42" y="59"/>
                      </a:lnTo>
                      <a:lnTo>
                        <a:pt x="40" y="64"/>
                      </a:lnTo>
                      <a:lnTo>
                        <a:pt x="37" y="65"/>
                      </a:lnTo>
                      <a:lnTo>
                        <a:pt x="33" y="66"/>
                      </a:lnTo>
                      <a:lnTo>
                        <a:pt x="33" y="70"/>
                      </a:lnTo>
                      <a:lnTo>
                        <a:pt x="33" y="72"/>
                      </a:lnTo>
                      <a:lnTo>
                        <a:pt x="26" y="82"/>
                      </a:lnTo>
                      <a:lnTo>
                        <a:pt x="7" y="70"/>
                      </a:lnTo>
                      <a:lnTo>
                        <a:pt x="7" y="47"/>
                      </a:lnTo>
                      <a:lnTo>
                        <a:pt x="4" y="41"/>
                      </a:lnTo>
                      <a:lnTo>
                        <a:pt x="2" y="36"/>
                      </a:lnTo>
                      <a:lnTo>
                        <a:pt x="1" y="29"/>
                      </a:lnTo>
                      <a:lnTo>
                        <a:pt x="0" y="24"/>
                      </a:lnTo>
                      <a:lnTo>
                        <a:pt x="1" y="20"/>
                      </a:lnTo>
                      <a:lnTo>
                        <a:pt x="1" y="14"/>
                      </a:lnTo>
                      <a:lnTo>
                        <a:pt x="2" y="10"/>
                      </a:lnTo>
                      <a:lnTo>
                        <a:pt x="4" y="7"/>
                      </a:lnTo>
                      <a:lnTo>
                        <a:pt x="7" y="4"/>
                      </a:lnTo>
                      <a:lnTo>
                        <a:pt x="10" y="2"/>
                      </a:lnTo>
                      <a:lnTo>
                        <a:pt x="14" y="2"/>
                      </a:lnTo>
                      <a:lnTo>
                        <a:pt x="19" y="1"/>
                      </a:lnTo>
                      <a:lnTo>
                        <a:pt x="24" y="0"/>
                      </a:lnTo>
                      <a:lnTo>
                        <a:pt x="29" y="1"/>
                      </a:lnTo>
                      <a:lnTo>
                        <a:pt x="35" y="2"/>
                      </a:lnTo>
                      <a:lnTo>
                        <a:pt x="38" y="5"/>
                      </a:lnTo>
                      <a:lnTo>
                        <a:pt x="41" y="7"/>
                      </a:lnTo>
                      <a:lnTo>
                        <a:pt x="43" y="11"/>
                      </a:lnTo>
                      <a:lnTo>
                        <a:pt x="45" y="15"/>
                      </a:lnTo>
                    </a:path>
                  </a:pathLst>
                </a:custGeom>
                <a:solidFill>
                  <a:srgbClr val="FF804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1401" name="AutoShape 137"/>
                <p:cNvSpPr>
                  <a:spLocks noChangeArrowheads="1"/>
                </p:cNvSpPr>
                <p:nvPr/>
              </p:nvSpPr>
              <p:spPr bwMode="auto">
                <a:xfrm>
                  <a:off x="3957" y="3191"/>
                  <a:ext cx="14" cy="17"/>
                </a:xfrm>
                <a:custGeom>
                  <a:avLst/>
                  <a:gdLst>
                    <a:gd name="T0" fmla="*/ 11 w 14"/>
                    <a:gd name="T1" fmla="*/ 1 h 17"/>
                    <a:gd name="T2" fmla="*/ 8 w 14"/>
                    <a:gd name="T3" fmla="*/ 0 h 17"/>
                    <a:gd name="T4" fmla="*/ 5 w 14"/>
                    <a:gd name="T5" fmla="*/ 0 h 17"/>
                    <a:gd name="T6" fmla="*/ 2 w 14"/>
                    <a:gd name="T7" fmla="*/ 1 h 17"/>
                    <a:gd name="T8" fmla="*/ 1 w 14"/>
                    <a:gd name="T9" fmla="*/ 1 h 17"/>
                    <a:gd name="T10" fmla="*/ 1 w 14"/>
                    <a:gd name="T11" fmla="*/ 2 h 17"/>
                    <a:gd name="T12" fmla="*/ 0 w 14"/>
                    <a:gd name="T13" fmla="*/ 3 h 17"/>
                    <a:gd name="T14" fmla="*/ 6 w 14"/>
                    <a:gd name="T15" fmla="*/ 4 h 17"/>
                    <a:gd name="T16" fmla="*/ 5 w 14"/>
                    <a:gd name="T17" fmla="*/ 4 h 17"/>
                    <a:gd name="T18" fmla="*/ 2 w 14"/>
                    <a:gd name="T19" fmla="*/ 4 h 17"/>
                    <a:gd name="T20" fmla="*/ 8 w 14"/>
                    <a:gd name="T21" fmla="*/ 4 h 17"/>
                    <a:gd name="T22" fmla="*/ 11 w 14"/>
                    <a:gd name="T23" fmla="*/ 4 h 17"/>
                    <a:gd name="T24" fmla="*/ 12 w 14"/>
                    <a:gd name="T25" fmla="*/ 13 h 17"/>
                    <a:gd name="T26" fmla="*/ 11 w 14"/>
                    <a:gd name="T27" fmla="*/ 15 h 17"/>
                    <a:gd name="T28" fmla="*/ 11 w 14"/>
                    <a:gd name="T29" fmla="*/ 16 h 17"/>
                    <a:gd name="T30" fmla="*/ 13 w 14"/>
                    <a:gd name="T31" fmla="*/ 14 h 17"/>
                    <a:gd name="T32" fmla="*/ 12 w 14"/>
                    <a:gd name="T33" fmla="*/ 4 h 17"/>
                    <a:gd name="T34" fmla="*/ 11 w 14"/>
                    <a:gd name="T35" fmla="*/ 1 h 17"/>
                    <a:gd name="T36" fmla="*/ 0 w 14"/>
                    <a:gd name="T37" fmla="*/ 0 h 17"/>
                    <a:gd name="T38" fmla="*/ 14 w 14"/>
                    <a:gd name="T3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T36" t="T37" r="T38" b="T39"/>
                  <a:pathLst>
                    <a:path w="14" h="17">
                      <a:moveTo>
                        <a:pt x="11" y="1"/>
                      </a:moveTo>
                      <a:lnTo>
                        <a:pt x="8" y="0"/>
                      </a:lnTo>
                      <a:lnTo>
                        <a:pt x="5" y="0"/>
                      </a:lnTo>
                      <a:lnTo>
                        <a:pt x="2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0" y="3"/>
                      </a:lnTo>
                      <a:lnTo>
                        <a:pt x="6" y="4"/>
                      </a:lnTo>
                      <a:lnTo>
                        <a:pt x="5" y="4"/>
                      </a:lnTo>
                      <a:lnTo>
                        <a:pt x="2" y="4"/>
                      </a:lnTo>
                      <a:lnTo>
                        <a:pt x="8" y="4"/>
                      </a:lnTo>
                      <a:lnTo>
                        <a:pt x="11" y="4"/>
                      </a:lnTo>
                      <a:lnTo>
                        <a:pt x="12" y="13"/>
                      </a:lnTo>
                      <a:lnTo>
                        <a:pt x="11" y="15"/>
                      </a:lnTo>
                      <a:lnTo>
                        <a:pt x="11" y="16"/>
                      </a:lnTo>
                      <a:lnTo>
                        <a:pt x="13" y="14"/>
                      </a:lnTo>
                      <a:lnTo>
                        <a:pt x="12" y="4"/>
                      </a:lnTo>
                      <a:lnTo>
                        <a:pt x="11" y="1"/>
                      </a:lnTo>
                    </a:path>
                  </a:pathLst>
                </a:custGeom>
                <a:solidFill>
                  <a:srgbClr val="80400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1402" name="AutoShape 138"/>
                <p:cNvSpPr>
                  <a:spLocks noChangeArrowheads="1"/>
                </p:cNvSpPr>
                <p:nvPr/>
              </p:nvSpPr>
              <p:spPr bwMode="auto">
                <a:xfrm>
                  <a:off x="3978" y="3191"/>
                  <a:ext cx="7" cy="3"/>
                </a:xfrm>
                <a:custGeom>
                  <a:avLst/>
                  <a:gdLst>
                    <a:gd name="T0" fmla="*/ 0 w 7"/>
                    <a:gd name="T1" fmla="*/ 0 h 3"/>
                    <a:gd name="T2" fmla="*/ 4 w 7"/>
                    <a:gd name="T3" fmla="*/ 0 h 3"/>
                    <a:gd name="T4" fmla="*/ 6 w 7"/>
                    <a:gd name="T5" fmla="*/ 0 h 3"/>
                    <a:gd name="T6" fmla="*/ 6 w 7"/>
                    <a:gd name="T7" fmla="*/ 1 h 3"/>
                    <a:gd name="T8" fmla="*/ 6 w 7"/>
                    <a:gd name="T9" fmla="*/ 1 h 3"/>
                    <a:gd name="T10" fmla="*/ 3 w 7"/>
                    <a:gd name="T11" fmla="*/ 1 h 3"/>
                    <a:gd name="T12" fmla="*/ 2 w 7"/>
                    <a:gd name="T13" fmla="*/ 1 h 3"/>
                    <a:gd name="T14" fmla="*/ 4 w 7"/>
                    <a:gd name="T15" fmla="*/ 2 h 3"/>
                    <a:gd name="T16" fmla="*/ 6 w 7"/>
                    <a:gd name="T17" fmla="*/ 2 h 3"/>
                    <a:gd name="T18" fmla="*/ 1 w 7"/>
                    <a:gd name="T19" fmla="*/ 2 h 3"/>
                    <a:gd name="T20" fmla="*/ 0 w 7"/>
                    <a:gd name="T21" fmla="*/ 2 h 3"/>
                    <a:gd name="T22" fmla="*/ 0 w 7"/>
                    <a:gd name="T23" fmla="*/ 0 h 3"/>
                    <a:gd name="T24" fmla="*/ 0 w 7"/>
                    <a:gd name="T25" fmla="*/ 0 h 3"/>
                    <a:gd name="T26" fmla="*/ 7 w 7"/>
                    <a:gd name="T2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T24" t="T25" r="T26" b="T27"/>
                  <a:pathLst>
                    <a:path w="7" h="3">
                      <a:moveTo>
                        <a:pt x="0" y="0"/>
                      </a:moveTo>
                      <a:lnTo>
                        <a:pt x="4" y="0"/>
                      </a:lnTo>
                      <a:lnTo>
                        <a:pt x="6" y="0"/>
                      </a:lnTo>
                      <a:lnTo>
                        <a:pt x="6" y="1"/>
                      </a:lnTo>
                      <a:lnTo>
                        <a:pt x="3" y="1"/>
                      </a:lnTo>
                      <a:lnTo>
                        <a:pt x="2" y="1"/>
                      </a:lnTo>
                      <a:lnTo>
                        <a:pt x="4" y="2"/>
                      </a:lnTo>
                      <a:lnTo>
                        <a:pt x="6" y="2"/>
                      </a:lnTo>
                      <a:lnTo>
                        <a:pt x="1" y="2"/>
                      </a:lnTo>
                      <a:lnTo>
                        <a:pt x="0" y="2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80400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1403" name="AutoShape 139"/>
                <p:cNvSpPr>
                  <a:spLocks noChangeArrowheads="1"/>
                </p:cNvSpPr>
                <p:nvPr/>
              </p:nvSpPr>
              <p:spPr bwMode="auto">
                <a:xfrm>
                  <a:off x="3945" y="3208"/>
                  <a:ext cx="22" cy="24"/>
                </a:xfrm>
                <a:custGeom>
                  <a:avLst/>
                  <a:gdLst>
                    <a:gd name="T0" fmla="*/ 4 w 22"/>
                    <a:gd name="T1" fmla="*/ 6 h 24"/>
                    <a:gd name="T2" fmla="*/ 6 w 22"/>
                    <a:gd name="T3" fmla="*/ 12 h 24"/>
                    <a:gd name="T4" fmla="*/ 21 w 22"/>
                    <a:gd name="T5" fmla="*/ 20 h 24"/>
                    <a:gd name="T6" fmla="*/ 13 w 22"/>
                    <a:gd name="T7" fmla="*/ 18 h 24"/>
                    <a:gd name="T8" fmla="*/ 10 w 22"/>
                    <a:gd name="T9" fmla="*/ 17 h 24"/>
                    <a:gd name="T10" fmla="*/ 5 w 22"/>
                    <a:gd name="T11" fmla="*/ 18 h 24"/>
                    <a:gd name="T12" fmla="*/ 2 w 22"/>
                    <a:gd name="T13" fmla="*/ 19 h 24"/>
                    <a:gd name="T14" fmla="*/ 1 w 22"/>
                    <a:gd name="T15" fmla="*/ 23 h 24"/>
                    <a:gd name="T16" fmla="*/ 0 w 22"/>
                    <a:gd name="T17" fmla="*/ 7 h 24"/>
                    <a:gd name="T18" fmla="*/ 1 w 22"/>
                    <a:gd name="T19" fmla="*/ 3 h 24"/>
                    <a:gd name="T20" fmla="*/ 3 w 22"/>
                    <a:gd name="T21" fmla="*/ 0 h 24"/>
                    <a:gd name="T22" fmla="*/ 4 w 22"/>
                    <a:gd name="T23" fmla="*/ 6 h 24"/>
                    <a:gd name="T24" fmla="*/ 0 w 22"/>
                    <a:gd name="T25" fmla="*/ 0 h 24"/>
                    <a:gd name="T26" fmla="*/ 22 w 22"/>
                    <a:gd name="T27" fmla="*/ 2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T24" t="T25" r="T26" b="T27"/>
                  <a:pathLst>
                    <a:path w="22" h="24">
                      <a:moveTo>
                        <a:pt x="4" y="6"/>
                      </a:moveTo>
                      <a:lnTo>
                        <a:pt x="6" y="12"/>
                      </a:lnTo>
                      <a:lnTo>
                        <a:pt x="21" y="20"/>
                      </a:lnTo>
                      <a:lnTo>
                        <a:pt x="13" y="18"/>
                      </a:lnTo>
                      <a:lnTo>
                        <a:pt x="10" y="17"/>
                      </a:lnTo>
                      <a:lnTo>
                        <a:pt x="5" y="18"/>
                      </a:lnTo>
                      <a:lnTo>
                        <a:pt x="2" y="19"/>
                      </a:lnTo>
                      <a:lnTo>
                        <a:pt x="1" y="23"/>
                      </a:lnTo>
                      <a:lnTo>
                        <a:pt x="0" y="7"/>
                      </a:lnTo>
                      <a:lnTo>
                        <a:pt x="1" y="3"/>
                      </a:lnTo>
                      <a:lnTo>
                        <a:pt x="3" y="0"/>
                      </a:lnTo>
                      <a:lnTo>
                        <a:pt x="4" y="6"/>
                      </a:lnTo>
                    </a:path>
                  </a:pathLst>
                </a:custGeom>
                <a:solidFill>
                  <a:srgbClr val="80400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1404" name="AutoShape 140"/>
              <p:cNvSpPr>
                <a:spLocks noChangeArrowheads="1"/>
              </p:cNvSpPr>
              <p:nvPr/>
            </p:nvSpPr>
            <p:spPr bwMode="auto">
              <a:xfrm>
                <a:off x="3935" y="3157"/>
                <a:ext cx="52" cy="59"/>
              </a:xfrm>
              <a:custGeom>
                <a:avLst/>
                <a:gdLst>
                  <a:gd name="T0" fmla="*/ 42 w 52"/>
                  <a:gd name="T1" fmla="*/ 4 h 59"/>
                  <a:gd name="T2" fmla="*/ 37 w 52"/>
                  <a:gd name="T3" fmla="*/ 2 h 59"/>
                  <a:gd name="T4" fmla="*/ 34 w 52"/>
                  <a:gd name="T5" fmla="*/ 1 h 59"/>
                  <a:gd name="T6" fmla="*/ 28 w 52"/>
                  <a:gd name="T7" fmla="*/ 0 h 59"/>
                  <a:gd name="T8" fmla="*/ 23 w 52"/>
                  <a:gd name="T9" fmla="*/ 0 h 59"/>
                  <a:gd name="T10" fmla="*/ 18 w 52"/>
                  <a:gd name="T11" fmla="*/ 0 h 59"/>
                  <a:gd name="T12" fmla="*/ 14 w 52"/>
                  <a:gd name="T13" fmla="*/ 1 h 59"/>
                  <a:gd name="T14" fmla="*/ 10 w 52"/>
                  <a:gd name="T15" fmla="*/ 1 h 59"/>
                  <a:gd name="T16" fmla="*/ 7 w 52"/>
                  <a:gd name="T17" fmla="*/ 2 h 59"/>
                  <a:gd name="T18" fmla="*/ 4 w 52"/>
                  <a:gd name="T19" fmla="*/ 4 h 59"/>
                  <a:gd name="T20" fmla="*/ 2 w 52"/>
                  <a:gd name="T21" fmla="*/ 7 h 59"/>
                  <a:gd name="T22" fmla="*/ 1 w 52"/>
                  <a:gd name="T23" fmla="*/ 12 h 59"/>
                  <a:gd name="T24" fmla="*/ 1 w 52"/>
                  <a:gd name="T25" fmla="*/ 18 h 59"/>
                  <a:gd name="T26" fmla="*/ 0 w 52"/>
                  <a:gd name="T27" fmla="*/ 25 h 59"/>
                  <a:gd name="T28" fmla="*/ 1 w 52"/>
                  <a:gd name="T29" fmla="*/ 32 h 59"/>
                  <a:gd name="T30" fmla="*/ 2 w 52"/>
                  <a:gd name="T31" fmla="*/ 38 h 59"/>
                  <a:gd name="T32" fmla="*/ 3 w 52"/>
                  <a:gd name="T33" fmla="*/ 44 h 59"/>
                  <a:gd name="T34" fmla="*/ 4 w 52"/>
                  <a:gd name="T35" fmla="*/ 48 h 59"/>
                  <a:gd name="T36" fmla="*/ 6 w 52"/>
                  <a:gd name="T37" fmla="*/ 51 h 59"/>
                  <a:gd name="T38" fmla="*/ 7 w 52"/>
                  <a:gd name="T39" fmla="*/ 54 h 59"/>
                  <a:gd name="T40" fmla="*/ 9 w 52"/>
                  <a:gd name="T41" fmla="*/ 58 h 59"/>
                  <a:gd name="T42" fmla="*/ 11 w 52"/>
                  <a:gd name="T43" fmla="*/ 58 h 59"/>
                  <a:gd name="T44" fmla="*/ 10 w 52"/>
                  <a:gd name="T45" fmla="*/ 53 h 59"/>
                  <a:gd name="T46" fmla="*/ 12 w 52"/>
                  <a:gd name="T47" fmla="*/ 50 h 59"/>
                  <a:gd name="T48" fmla="*/ 12 w 52"/>
                  <a:gd name="T49" fmla="*/ 48 h 59"/>
                  <a:gd name="T50" fmla="*/ 11 w 52"/>
                  <a:gd name="T51" fmla="*/ 44 h 59"/>
                  <a:gd name="T52" fmla="*/ 10 w 52"/>
                  <a:gd name="T53" fmla="*/ 38 h 59"/>
                  <a:gd name="T54" fmla="*/ 12 w 52"/>
                  <a:gd name="T55" fmla="*/ 36 h 59"/>
                  <a:gd name="T56" fmla="*/ 14 w 52"/>
                  <a:gd name="T57" fmla="*/ 39 h 59"/>
                  <a:gd name="T58" fmla="*/ 16 w 52"/>
                  <a:gd name="T59" fmla="*/ 42 h 59"/>
                  <a:gd name="T60" fmla="*/ 15 w 52"/>
                  <a:gd name="T61" fmla="*/ 36 h 59"/>
                  <a:gd name="T62" fmla="*/ 17 w 52"/>
                  <a:gd name="T63" fmla="*/ 30 h 59"/>
                  <a:gd name="T64" fmla="*/ 17 w 52"/>
                  <a:gd name="T65" fmla="*/ 22 h 59"/>
                  <a:gd name="T66" fmla="*/ 17 w 52"/>
                  <a:gd name="T67" fmla="*/ 18 h 59"/>
                  <a:gd name="T68" fmla="*/ 15 w 52"/>
                  <a:gd name="T69" fmla="*/ 16 h 59"/>
                  <a:gd name="T70" fmla="*/ 19 w 52"/>
                  <a:gd name="T71" fmla="*/ 17 h 59"/>
                  <a:gd name="T72" fmla="*/ 22 w 52"/>
                  <a:gd name="T73" fmla="*/ 19 h 59"/>
                  <a:gd name="T74" fmla="*/ 24 w 52"/>
                  <a:gd name="T75" fmla="*/ 19 h 59"/>
                  <a:gd name="T76" fmla="*/ 29 w 52"/>
                  <a:gd name="T77" fmla="*/ 19 h 59"/>
                  <a:gd name="T78" fmla="*/ 32 w 52"/>
                  <a:gd name="T79" fmla="*/ 21 h 59"/>
                  <a:gd name="T80" fmla="*/ 28 w 52"/>
                  <a:gd name="T81" fmla="*/ 19 h 59"/>
                  <a:gd name="T82" fmla="*/ 31 w 52"/>
                  <a:gd name="T83" fmla="*/ 19 h 59"/>
                  <a:gd name="T84" fmla="*/ 36 w 52"/>
                  <a:gd name="T85" fmla="*/ 19 h 59"/>
                  <a:gd name="T86" fmla="*/ 41 w 52"/>
                  <a:gd name="T87" fmla="*/ 18 h 59"/>
                  <a:gd name="T88" fmla="*/ 46 w 52"/>
                  <a:gd name="T89" fmla="*/ 18 h 59"/>
                  <a:gd name="T90" fmla="*/ 47 w 52"/>
                  <a:gd name="T91" fmla="*/ 22 h 59"/>
                  <a:gd name="T92" fmla="*/ 48 w 52"/>
                  <a:gd name="T93" fmla="*/ 26 h 59"/>
                  <a:gd name="T94" fmla="*/ 50 w 52"/>
                  <a:gd name="T95" fmla="*/ 21 h 59"/>
                  <a:gd name="T96" fmla="*/ 51 w 52"/>
                  <a:gd name="T97" fmla="*/ 14 h 59"/>
                  <a:gd name="T98" fmla="*/ 48 w 52"/>
                  <a:gd name="T99" fmla="*/ 10 h 59"/>
                  <a:gd name="T100" fmla="*/ 45 w 52"/>
                  <a:gd name="T101" fmla="*/ 7 h 59"/>
                  <a:gd name="T102" fmla="*/ 42 w 52"/>
                  <a:gd name="T103" fmla="*/ 4 h 59"/>
                  <a:gd name="T104" fmla="*/ 0 w 52"/>
                  <a:gd name="T105" fmla="*/ 0 h 59"/>
                  <a:gd name="T106" fmla="*/ 52 w 52"/>
                  <a:gd name="T107" fmla="*/ 59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T104" t="T105" r="T106" b="T107"/>
                <a:pathLst>
                  <a:path w="52" h="59">
                    <a:moveTo>
                      <a:pt x="42" y="4"/>
                    </a:moveTo>
                    <a:lnTo>
                      <a:pt x="37" y="2"/>
                    </a:lnTo>
                    <a:lnTo>
                      <a:pt x="34" y="1"/>
                    </a:lnTo>
                    <a:lnTo>
                      <a:pt x="28" y="0"/>
                    </a:lnTo>
                    <a:lnTo>
                      <a:pt x="23" y="0"/>
                    </a:lnTo>
                    <a:lnTo>
                      <a:pt x="18" y="0"/>
                    </a:lnTo>
                    <a:lnTo>
                      <a:pt x="14" y="1"/>
                    </a:lnTo>
                    <a:lnTo>
                      <a:pt x="10" y="1"/>
                    </a:lnTo>
                    <a:lnTo>
                      <a:pt x="7" y="2"/>
                    </a:lnTo>
                    <a:lnTo>
                      <a:pt x="4" y="4"/>
                    </a:lnTo>
                    <a:lnTo>
                      <a:pt x="2" y="7"/>
                    </a:lnTo>
                    <a:lnTo>
                      <a:pt x="1" y="12"/>
                    </a:lnTo>
                    <a:lnTo>
                      <a:pt x="1" y="18"/>
                    </a:lnTo>
                    <a:lnTo>
                      <a:pt x="0" y="25"/>
                    </a:lnTo>
                    <a:lnTo>
                      <a:pt x="1" y="32"/>
                    </a:lnTo>
                    <a:lnTo>
                      <a:pt x="2" y="38"/>
                    </a:lnTo>
                    <a:lnTo>
                      <a:pt x="3" y="44"/>
                    </a:lnTo>
                    <a:lnTo>
                      <a:pt x="4" y="48"/>
                    </a:lnTo>
                    <a:lnTo>
                      <a:pt x="6" y="51"/>
                    </a:lnTo>
                    <a:lnTo>
                      <a:pt x="7" y="54"/>
                    </a:lnTo>
                    <a:lnTo>
                      <a:pt x="9" y="58"/>
                    </a:lnTo>
                    <a:lnTo>
                      <a:pt x="11" y="58"/>
                    </a:lnTo>
                    <a:lnTo>
                      <a:pt x="10" y="53"/>
                    </a:lnTo>
                    <a:lnTo>
                      <a:pt x="12" y="50"/>
                    </a:lnTo>
                    <a:lnTo>
                      <a:pt x="12" y="48"/>
                    </a:lnTo>
                    <a:lnTo>
                      <a:pt x="11" y="44"/>
                    </a:lnTo>
                    <a:lnTo>
                      <a:pt x="10" y="38"/>
                    </a:lnTo>
                    <a:lnTo>
                      <a:pt x="12" y="36"/>
                    </a:lnTo>
                    <a:lnTo>
                      <a:pt x="14" y="39"/>
                    </a:lnTo>
                    <a:lnTo>
                      <a:pt x="16" y="42"/>
                    </a:lnTo>
                    <a:lnTo>
                      <a:pt x="15" y="36"/>
                    </a:lnTo>
                    <a:lnTo>
                      <a:pt x="17" y="30"/>
                    </a:lnTo>
                    <a:lnTo>
                      <a:pt x="17" y="22"/>
                    </a:lnTo>
                    <a:lnTo>
                      <a:pt x="17" y="18"/>
                    </a:lnTo>
                    <a:lnTo>
                      <a:pt x="15" y="16"/>
                    </a:lnTo>
                    <a:lnTo>
                      <a:pt x="19" y="17"/>
                    </a:lnTo>
                    <a:lnTo>
                      <a:pt x="22" y="19"/>
                    </a:lnTo>
                    <a:lnTo>
                      <a:pt x="24" y="19"/>
                    </a:lnTo>
                    <a:lnTo>
                      <a:pt x="29" y="19"/>
                    </a:lnTo>
                    <a:lnTo>
                      <a:pt x="32" y="21"/>
                    </a:lnTo>
                    <a:lnTo>
                      <a:pt x="28" y="19"/>
                    </a:lnTo>
                    <a:lnTo>
                      <a:pt x="31" y="19"/>
                    </a:lnTo>
                    <a:lnTo>
                      <a:pt x="36" y="19"/>
                    </a:lnTo>
                    <a:lnTo>
                      <a:pt x="41" y="18"/>
                    </a:lnTo>
                    <a:lnTo>
                      <a:pt x="46" y="18"/>
                    </a:lnTo>
                    <a:lnTo>
                      <a:pt x="47" y="22"/>
                    </a:lnTo>
                    <a:lnTo>
                      <a:pt x="48" y="26"/>
                    </a:lnTo>
                    <a:lnTo>
                      <a:pt x="50" y="21"/>
                    </a:lnTo>
                    <a:lnTo>
                      <a:pt x="51" y="14"/>
                    </a:lnTo>
                    <a:lnTo>
                      <a:pt x="48" y="10"/>
                    </a:lnTo>
                    <a:lnTo>
                      <a:pt x="45" y="7"/>
                    </a:lnTo>
                    <a:lnTo>
                      <a:pt x="42" y="4"/>
                    </a:lnTo>
                  </a:path>
                </a:pathLst>
              </a:custGeom>
              <a:solidFill>
                <a:srgbClr val="C0802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sp>
        <p:nvSpPr>
          <p:cNvPr id="11405" name="Rectangle 141"/>
          <p:cNvSpPr>
            <a:spLocks noChangeArrowheads="1"/>
          </p:cNvSpPr>
          <p:nvPr/>
        </p:nvSpPr>
        <p:spPr bwMode="auto">
          <a:xfrm>
            <a:off x="223838" y="2513013"/>
            <a:ext cx="1411287" cy="698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BIÓLOGO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 brasileiro</a:t>
            </a:r>
          </a:p>
        </p:txBody>
      </p:sp>
      <p:sp>
        <p:nvSpPr>
          <p:cNvPr id="11406" name="Rectangle 142"/>
          <p:cNvSpPr>
            <a:spLocks noChangeArrowheads="1"/>
          </p:cNvSpPr>
          <p:nvPr/>
        </p:nvSpPr>
        <p:spPr bwMode="auto">
          <a:xfrm>
            <a:off x="7507288" y="2498725"/>
            <a:ext cx="1411287" cy="698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BIÓLOGO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 senegalês</a:t>
            </a:r>
          </a:p>
        </p:txBody>
      </p:sp>
      <p:sp>
        <p:nvSpPr>
          <p:cNvPr id="11407" name="Rectangle 143"/>
          <p:cNvSpPr>
            <a:spLocks noChangeArrowheads="1"/>
          </p:cNvSpPr>
          <p:nvPr/>
        </p:nvSpPr>
        <p:spPr bwMode="auto">
          <a:xfrm>
            <a:off x="-80963" y="3970338"/>
            <a:ext cx="2220913" cy="1003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TRADUTOR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(português/inglês):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  <a:latin typeface="Dauphin" charset="0"/>
              </a:rPr>
              <a:t>Good Morning</a:t>
            </a:r>
          </a:p>
        </p:txBody>
      </p:sp>
      <p:sp>
        <p:nvSpPr>
          <p:cNvPr id="11408" name="Rectangle 144"/>
          <p:cNvSpPr>
            <a:spLocks noChangeArrowheads="1"/>
          </p:cNvSpPr>
          <p:nvPr/>
        </p:nvSpPr>
        <p:spPr bwMode="auto">
          <a:xfrm>
            <a:off x="7205663" y="3956050"/>
            <a:ext cx="1922462" cy="698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TRADUTOR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(inglês/francês):</a:t>
            </a:r>
          </a:p>
        </p:txBody>
      </p:sp>
      <p:sp>
        <p:nvSpPr>
          <p:cNvPr id="11409" name="Rectangle 145"/>
          <p:cNvSpPr>
            <a:spLocks noChangeArrowheads="1"/>
          </p:cNvSpPr>
          <p:nvPr/>
        </p:nvSpPr>
        <p:spPr bwMode="auto">
          <a:xfrm>
            <a:off x="7002463" y="5641975"/>
            <a:ext cx="1998662" cy="698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ENGENHEIRO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de comunicações</a:t>
            </a:r>
          </a:p>
        </p:txBody>
      </p:sp>
      <p:sp>
        <p:nvSpPr>
          <p:cNvPr id="11410" name="Rectangle 146"/>
          <p:cNvSpPr>
            <a:spLocks noChangeArrowheads="1"/>
          </p:cNvSpPr>
          <p:nvPr/>
        </p:nvSpPr>
        <p:spPr bwMode="auto">
          <a:xfrm>
            <a:off x="196850" y="5594350"/>
            <a:ext cx="1998663" cy="698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ENGENHEIRO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de comunicações</a:t>
            </a:r>
          </a:p>
        </p:txBody>
      </p:sp>
      <p:sp>
        <p:nvSpPr>
          <p:cNvPr id="11411" name="Line 147"/>
          <p:cNvSpPr>
            <a:spLocks noChangeShapeType="1"/>
          </p:cNvSpPr>
          <p:nvPr/>
        </p:nvSpPr>
        <p:spPr bwMode="auto">
          <a:xfrm>
            <a:off x="3500438" y="2998788"/>
            <a:ext cx="1587" cy="1031875"/>
          </a:xfrm>
          <a:prstGeom prst="line">
            <a:avLst/>
          </a:prstGeom>
          <a:noFill/>
          <a:ln w="25560">
            <a:solidFill>
              <a:srgbClr val="FF0505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1412" name="Line 148"/>
          <p:cNvSpPr>
            <a:spLocks noChangeShapeType="1"/>
          </p:cNvSpPr>
          <p:nvPr/>
        </p:nvSpPr>
        <p:spPr bwMode="auto">
          <a:xfrm>
            <a:off x="3495675" y="3922713"/>
            <a:ext cx="1588" cy="1031875"/>
          </a:xfrm>
          <a:prstGeom prst="line">
            <a:avLst/>
          </a:prstGeom>
          <a:noFill/>
          <a:ln w="25560">
            <a:solidFill>
              <a:srgbClr val="FF0505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1413" name="Line 149"/>
          <p:cNvSpPr>
            <a:spLocks noChangeShapeType="1"/>
          </p:cNvSpPr>
          <p:nvPr/>
        </p:nvSpPr>
        <p:spPr bwMode="auto">
          <a:xfrm>
            <a:off x="3505200" y="4903788"/>
            <a:ext cx="1588" cy="1031875"/>
          </a:xfrm>
          <a:prstGeom prst="line">
            <a:avLst/>
          </a:prstGeom>
          <a:noFill/>
          <a:ln w="25560">
            <a:solidFill>
              <a:srgbClr val="FF0505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1414" name="Rectangle 150"/>
          <p:cNvSpPr>
            <a:spLocks noChangeArrowheads="1"/>
          </p:cNvSpPr>
          <p:nvPr/>
        </p:nvSpPr>
        <p:spPr bwMode="auto">
          <a:xfrm>
            <a:off x="3370263" y="5970588"/>
            <a:ext cx="2146300" cy="417512"/>
          </a:xfrm>
          <a:prstGeom prst="rect">
            <a:avLst/>
          </a:prstGeom>
          <a:noFill/>
          <a:ln w="25560">
            <a:solidFill>
              <a:srgbClr val="CCCC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graphicFrame>
        <p:nvGraphicFramePr>
          <p:cNvPr id="11415" name="Object 151"/>
          <p:cNvGraphicFramePr>
            <a:graphicFrameLocks noChangeAspect="1"/>
          </p:cNvGraphicFramePr>
          <p:nvPr/>
        </p:nvGraphicFramePr>
        <p:xfrm>
          <a:off x="3330575" y="4202113"/>
          <a:ext cx="2301875" cy="80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18" r:id="rId5" imgW="2311200" imgH="25200" progId="">
                  <p:embed/>
                </p:oleObj>
              </mc:Choice>
              <mc:Fallback>
                <p:oleObj r:id="rId5" imgW="2311200" imgH="25200" progId="">
                  <p:embed/>
                  <p:pic>
                    <p:nvPicPr>
                      <p:cNvPr id="0" name="Picture 15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30575" y="4202113"/>
                        <a:ext cx="2301875" cy="809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416" name="Object 152"/>
          <p:cNvGraphicFramePr>
            <a:graphicFrameLocks noChangeAspect="1"/>
          </p:cNvGraphicFramePr>
          <p:nvPr/>
        </p:nvGraphicFramePr>
        <p:xfrm>
          <a:off x="3344863" y="3087688"/>
          <a:ext cx="2301875" cy="66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19" r:id="rId7" imgW="2311200" imgH="25200" progId="">
                  <p:embed/>
                </p:oleObj>
              </mc:Choice>
              <mc:Fallback>
                <p:oleObj r:id="rId7" imgW="2311200" imgH="25200" progId="">
                  <p:embed/>
                  <p:pic>
                    <p:nvPicPr>
                      <p:cNvPr id="0" name="Picture 1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4863" y="3087688"/>
                        <a:ext cx="2301875" cy="66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417" name="Object 153"/>
          <p:cNvGraphicFramePr>
            <a:graphicFrameLocks noChangeAspect="1"/>
          </p:cNvGraphicFramePr>
          <p:nvPr/>
        </p:nvGraphicFramePr>
        <p:xfrm>
          <a:off x="3297238" y="5340350"/>
          <a:ext cx="2301875" cy="66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20" r:id="rId8" imgW="2311200" imgH="25200" progId="">
                  <p:embed/>
                </p:oleObj>
              </mc:Choice>
              <mc:Fallback>
                <p:oleObj r:id="rId8" imgW="2311200" imgH="25200" progId="">
                  <p:embed/>
                  <p:pic>
                    <p:nvPicPr>
                      <p:cNvPr id="0" name="Picture 15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97238" y="5340350"/>
                        <a:ext cx="2301875" cy="66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418" name="Line 154"/>
          <p:cNvSpPr>
            <a:spLocks noChangeShapeType="1"/>
          </p:cNvSpPr>
          <p:nvPr/>
        </p:nvSpPr>
        <p:spPr bwMode="auto">
          <a:xfrm>
            <a:off x="5732463" y="4276725"/>
            <a:ext cx="60325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1419" name="Line 155"/>
          <p:cNvSpPr>
            <a:spLocks noChangeShapeType="1"/>
          </p:cNvSpPr>
          <p:nvPr/>
        </p:nvSpPr>
        <p:spPr bwMode="auto">
          <a:xfrm>
            <a:off x="3155950" y="5400675"/>
            <a:ext cx="60325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 type="triangle" w="med" len="med"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1420" name="Line 156"/>
          <p:cNvSpPr>
            <a:spLocks noChangeShapeType="1"/>
          </p:cNvSpPr>
          <p:nvPr/>
        </p:nvSpPr>
        <p:spPr bwMode="auto">
          <a:xfrm flipH="1">
            <a:off x="3100388" y="4257675"/>
            <a:ext cx="114300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1421" name="Line 157"/>
          <p:cNvSpPr>
            <a:spLocks noChangeShapeType="1"/>
          </p:cNvSpPr>
          <p:nvPr/>
        </p:nvSpPr>
        <p:spPr bwMode="auto">
          <a:xfrm flipH="1">
            <a:off x="5686425" y="5386388"/>
            <a:ext cx="128588" cy="1587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 type="triangle" w="med" len="med"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1422" name="Line 158"/>
          <p:cNvSpPr>
            <a:spLocks noChangeShapeType="1"/>
          </p:cNvSpPr>
          <p:nvPr/>
        </p:nvSpPr>
        <p:spPr bwMode="auto">
          <a:xfrm flipH="1">
            <a:off x="5686425" y="3128963"/>
            <a:ext cx="142875" cy="1587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 type="triangle" w="med" len="med"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1423" name="Line 159"/>
          <p:cNvSpPr>
            <a:spLocks noChangeShapeType="1"/>
          </p:cNvSpPr>
          <p:nvPr/>
        </p:nvSpPr>
        <p:spPr bwMode="auto">
          <a:xfrm flipH="1">
            <a:off x="3100388" y="3128963"/>
            <a:ext cx="85725" cy="1587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1424" name="Line 160"/>
          <p:cNvSpPr>
            <a:spLocks noChangeShapeType="1"/>
          </p:cNvSpPr>
          <p:nvPr/>
        </p:nvSpPr>
        <p:spPr bwMode="auto">
          <a:xfrm>
            <a:off x="3500438" y="2827338"/>
            <a:ext cx="1587" cy="131762"/>
          </a:xfrm>
          <a:prstGeom prst="line">
            <a:avLst/>
          </a:prstGeom>
          <a:noFill/>
          <a:ln w="25560">
            <a:solidFill>
              <a:srgbClr val="CCCCFF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11425" name="Group 161"/>
          <p:cNvGrpSpPr>
            <a:grpSpLocks/>
          </p:cNvGrpSpPr>
          <p:nvPr/>
        </p:nvGrpSpPr>
        <p:grpSpPr bwMode="auto">
          <a:xfrm>
            <a:off x="1085850" y="1571625"/>
            <a:ext cx="1428750" cy="928688"/>
            <a:chOff x="684" y="990"/>
            <a:chExt cx="900" cy="585"/>
          </a:xfrm>
        </p:grpSpPr>
        <p:grpSp>
          <p:nvGrpSpPr>
            <p:cNvPr id="11426" name="Group 162"/>
            <p:cNvGrpSpPr>
              <a:grpSpLocks/>
            </p:cNvGrpSpPr>
            <p:nvPr/>
          </p:nvGrpSpPr>
          <p:grpSpPr bwMode="auto">
            <a:xfrm>
              <a:off x="684" y="990"/>
              <a:ext cx="900" cy="504"/>
              <a:chOff x="684" y="990"/>
              <a:chExt cx="900" cy="504"/>
            </a:xfrm>
          </p:grpSpPr>
          <p:sp>
            <p:nvSpPr>
              <p:cNvPr id="11427" name="AutoShape 163"/>
              <p:cNvSpPr>
                <a:spLocks noChangeArrowheads="1"/>
              </p:cNvSpPr>
              <p:nvPr/>
            </p:nvSpPr>
            <p:spPr bwMode="auto">
              <a:xfrm>
                <a:off x="684" y="990"/>
                <a:ext cx="901" cy="505"/>
              </a:xfrm>
              <a:custGeom>
                <a:avLst/>
                <a:gdLst>
                  <a:gd name="T0" fmla="*/ 36 w 901"/>
                  <a:gd name="T1" fmla="*/ 36 h 505"/>
                  <a:gd name="T2" fmla="*/ 126 w 901"/>
                  <a:gd name="T3" fmla="*/ 9 h 505"/>
                  <a:gd name="T4" fmla="*/ 180 w 901"/>
                  <a:gd name="T5" fmla="*/ 0 h 505"/>
                  <a:gd name="T6" fmla="*/ 234 w 901"/>
                  <a:gd name="T7" fmla="*/ 0 h 505"/>
                  <a:gd name="T8" fmla="*/ 306 w 901"/>
                  <a:gd name="T9" fmla="*/ 9 h 505"/>
                  <a:gd name="T10" fmla="*/ 378 w 901"/>
                  <a:gd name="T11" fmla="*/ 9 h 505"/>
                  <a:gd name="T12" fmla="*/ 450 w 901"/>
                  <a:gd name="T13" fmla="*/ 9 h 505"/>
                  <a:gd name="T14" fmla="*/ 477 w 901"/>
                  <a:gd name="T15" fmla="*/ 9 h 505"/>
                  <a:gd name="T16" fmla="*/ 504 w 901"/>
                  <a:gd name="T17" fmla="*/ 18 h 505"/>
                  <a:gd name="T18" fmla="*/ 576 w 901"/>
                  <a:gd name="T19" fmla="*/ 27 h 505"/>
                  <a:gd name="T20" fmla="*/ 648 w 901"/>
                  <a:gd name="T21" fmla="*/ 45 h 505"/>
                  <a:gd name="T22" fmla="*/ 738 w 901"/>
                  <a:gd name="T23" fmla="*/ 63 h 505"/>
                  <a:gd name="T24" fmla="*/ 792 w 901"/>
                  <a:gd name="T25" fmla="*/ 63 h 505"/>
                  <a:gd name="T26" fmla="*/ 819 w 901"/>
                  <a:gd name="T27" fmla="*/ 99 h 505"/>
                  <a:gd name="T28" fmla="*/ 846 w 901"/>
                  <a:gd name="T29" fmla="*/ 135 h 505"/>
                  <a:gd name="T30" fmla="*/ 855 w 901"/>
                  <a:gd name="T31" fmla="*/ 189 h 505"/>
                  <a:gd name="T32" fmla="*/ 882 w 901"/>
                  <a:gd name="T33" fmla="*/ 225 h 505"/>
                  <a:gd name="T34" fmla="*/ 891 w 901"/>
                  <a:gd name="T35" fmla="*/ 252 h 505"/>
                  <a:gd name="T36" fmla="*/ 900 w 901"/>
                  <a:gd name="T37" fmla="*/ 279 h 505"/>
                  <a:gd name="T38" fmla="*/ 900 w 901"/>
                  <a:gd name="T39" fmla="*/ 306 h 505"/>
                  <a:gd name="T40" fmla="*/ 873 w 901"/>
                  <a:gd name="T41" fmla="*/ 378 h 505"/>
                  <a:gd name="T42" fmla="*/ 855 w 901"/>
                  <a:gd name="T43" fmla="*/ 432 h 505"/>
                  <a:gd name="T44" fmla="*/ 783 w 901"/>
                  <a:gd name="T45" fmla="*/ 450 h 505"/>
                  <a:gd name="T46" fmla="*/ 729 w 901"/>
                  <a:gd name="T47" fmla="*/ 468 h 505"/>
                  <a:gd name="T48" fmla="*/ 702 w 901"/>
                  <a:gd name="T49" fmla="*/ 477 h 505"/>
                  <a:gd name="T50" fmla="*/ 666 w 901"/>
                  <a:gd name="T51" fmla="*/ 486 h 505"/>
                  <a:gd name="T52" fmla="*/ 630 w 901"/>
                  <a:gd name="T53" fmla="*/ 504 h 505"/>
                  <a:gd name="T54" fmla="*/ 594 w 901"/>
                  <a:gd name="T55" fmla="*/ 504 h 505"/>
                  <a:gd name="T56" fmla="*/ 558 w 901"/>
                  <a:gd name="T57" fmla="*/ 504 h 505"/>
                  <a:gd name="T58" fmla="*/ 522 w 901"/>
                  <a:gd name="T59" fmla="*/ 495 h 505"/>
                  <a:gd name="T60" fmla="*/ 468 w 901"/>
                  <a:gd name="T61" fmla="*/ 486 h 505"/>
                  <a:gd name="T62" fmla="*/ 396 w 901"/>
                  <a:gd name="T63" fmla="*/ 477 h 505"/>
                  <a:gd name="T64" fmla="*/ 342 w 901"/>
                  <a:gd name="T65" fmla="*/ 468 h 505"/>
                  <a:gd name="T66" fmla="*/ 270 w 901"/>
                  <a:gd name="T67" fmla="*/ 450 h 505"/>
                  <a:gd name="T68" fmla="*/ 243 w 901"/>
                  <a:gd name="T69" fmla="*/ 441 h 505"/>
                  <a:gd name="T70" fmla="*/ 207 w 901"/>
                  <a:gd name="T71" fmla="*/ 423 h 505"/>
                  <a:gd name="T72" fmla="*/ 180 w 901"/>
                  <a:gd name="T73" fmla="*/ 405 h 505"/>
                  <a:gd name="T74" fmla="*/ 153 w 901"/>
                  <a:gd name="T75" fmla="*/ 378 h 505"/>
                  <a:gd name="T76" fmla="*/ 126 w 901"/>
                  <a:gd name="T77" fmla="*/ 369 h 505"/>
                  <a:gd name="T78" fmla="*/ 99 w 901"/>
                  <a:gd name="T79" fmla="*/ 342 h 505"/>
                  <a:gd name="T80" fmla="*/ 81 w 901"/>
                  <a:gd name="T81" fmla="*/ 315 h 505"/>
                  <a:gd name="T82" fmla="*/ 54 w 901"/>
                  <a:gd name="T83" fmla="*/ 288 h 505"/>
                  <a:gd name="T84" fmla="*/ 36 w 901"/>
                  <a:gd name="T85" fmla="*/ 261 h 505"/>
                  <a:gd name="T86" fmla="*/ 18 w 901"/>
                  <a:gd name="T87" fmla="*/ 234 h 505"/>
                  <a:gd name="T88" fmla="*/ 9 w 901"/>
                  <a:gd name="T89" fmla="*/ 198 h 505"/>
                  <a:gd name="T90" fmla="*/ 0 w 901"/>
                  <a:gd name="T91" fmla="*/ 162 h 505"/>
                  <a:gd name="T92" fmla="*/ 0 w 901"/>
                  <a:gd name="T93" fmla="*/ 126 h 505"/>
                  <a:gd name="T94" fmla="*/ 9 w 901"/>
                  <a:gd name="T95" fmla="*/ 90 h 505"/>
                  <a:gd name="T96" fmla="*/ 27 w 901"/>
                  <a:gd name="T97" fmla="*/ 63 h 505"/>
                  <a:gd name="T98" fmla="*/ 36 w 901"/>
                  <a:gd name="T99" fmla="*/ 36 h 505"/>
                  <a:gd name="T100" fmla="*/ 0 w 901"/>
                  <a:gd name="T101" fmla="*/ 0 h 505"/>
                  <a:gd name="T102" fmla="*/ 901 w 901"/>
                  <a:gd name="T103" fmla="*/ 505 h 5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T100" t="T101" r="T102" b="T103"/>
                <a:pathLst>
                  <a:path w="901" h="505">
                    <a:moveTo>
                      <a:pt x="36" y="36"/>
                    </a:moveTo>
                    <a:lnTo>
                      <a:pt x="126" y="9"/>
                    </a:lnTo>
                    <a:lnTo>
                      <a:pt x="180" y="0"/>
                    </a:lnTo>
                    <a:lnTo>
                      <a:pt x="234" y="0"/>
                    </a:lnTo>
                    <a:lnTo>
                      <a:pt x="306" y="9"/>
                    </a:lnTo>
                    <a:lnTo>
                      <a:pt x="378" y="9"/>
                    </a:lnTo>
                    <a:lnTo>
                      <a:pt x="450" y="9"/>
                    </a:lnTo>
                    <a:lnTo>
                      <a:pt x="477" y="9"/>
                    </a:lnTo>
                    <a:lnTo>
                      <a:pt x="504" y="18"/>
                    </a:lnTo>
                    <a:lnTo>
                      <a:pt x="576" y="27"/>
                    </a:lnTo>
                    <a:lnTo>
                      <a:pt x="648" y="45"/>
                    </a:lnTo>
                    <a:lnTo>
                      <a:pt x="738" y="63"/>
                    </a:lnTo>
                    <a:lnTo>
                      <a:pt x="792" y="63"/>
                    </a:lnTo>
                    <a:lnTo>
                      <a:pt x="819" y="99"/>
                    </a:lnTo>
                    <a:lnTo>
                      <a:pt x="846" y="135"/>
                    </a:lnTo>
                    <a:lnTo>
                      <a:pt x="855" y="189"/>
                    </a:lnTo>
                    <a:lnTo>
                      <a:pt x="882" y="225"/>
                    </a:lnTo>
                    <a:lnTo>
                      <a:pt x="891" y="252"/>
                    </a:lnTo>
                    <a:lnTo>
                      <a:pt x="900" y="279"/>
                    </a:lnTo>
                    <a:lnTo>
                      <a:pt x="900" y="306"/>
                    </a:lnTo>
                    <a:lnTo>
                      <a:pt x="873" y="378"/>
                    </a:lnTo>
                    <a:lnTo>
                      <a:pt x="855" y="432"/>
                    </a:lnTo>
                    <a:lnTo>
                      <a:pt x="783" y="450"/>
                    </a:lnTo>
                    <a:lnTo>
                      <a:pt x="729" y="468"/>
                    </a:lnTo>
                    <a:lnTo>
                      <a:pt x="702" y="477"/>
                    </a:lnTo>
                    <a:lnTo>
                      <a:pt x="666" y="486"/>
                    </a:lnTo>
                    <a:lnTo>
                      <a:pt x="630" y="504"/>
                    </a:lnTo>
                    <a:lnTo>
                      <a:pt x="594" y="504"/>
                    </a:lnTo>
                    <a:lnTo>
                      <a:pt x="558" y="504"/>
                    </a:lnTo>
                    <a:lnTo>
                      <a:pt x="522" y="495"/>
                    </a:lnTo>
                    <a:lnTo>
                      <a:pt x="468" y="486"/>
                    </a:lnTo>
                    <a:lnTo>
                      <a:pt x="396" y="477"/>
                    </a:lnTo>
                    <a:lnTo>
                      <a:pt x="342" y="468"/>
                    </a:lnTo>
                    <a:lnTo>
                      <a:pt x="270" y="450"/>
                    </a:lnTo>
                    <a:lnTo>
                      <a:pt x="243" y="441"/>
                    </a:lnTo>
                    <a:lnTo>
                      <a:pt x="207" y="423"/>
                    </a:lnTo>
                    <a:lnTo>
                      <a:pt x="180" y="405"/>
                    </a:lnTo>
                    <a:lnTo>
                      <a:pt x="153" y="378"/>
                    </a:lnTo>
                    <a:lnTo>
                      <a:pt x="126" y="369"/>
                    </a:lnTo>
                    <a:lnTo>
                      <a:pt x="99" y="342"/>
                    </a:lnTo>
                    <a:lnTo>
                      <a:pt x="81" y="315"/>
                    </a:lnTo>
                    <a:lnTo>
                      <a:pt x="54" y="288"/>
                    </a:lnTo>
                    <a:lnTo>
                      <a:pt x="36" y="261"/>
                    </a:lnTo>
                    <a:lnTo>
                      <a:pt x="18" y="234"/>
                    </a:lnTo>
                    <a:lnTo>
                      <a:pt x="9" y="198"/>
                    </a:lnTo>
                    <a:lnTo>
                      <a:pt x="0" y="162"/>
                    </a:lnTo>
                    <a:lnTo>
                      <a:pt x="0" y="126"/>
                    </a:lnTo>
                    <a:lnTo>
                      <a:pt x="9" y="90"/>
                    </a:lnTo>
                    <a:lnTo>
                      <a:pt x="27" y="63"/>
                    </a:lnTo>
                    <a:lnTo>
                      <a:pt x="36" y="36"/>
                    </a:lnTo>
                  </a:path>
                </a:pathLst>
              </a:custGeom>
              <a:noFill/>
              <a:ln w="25560">
                <a:solidFill>
                  <a:srgbClr val="CCCC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428" name="Rectangle 164"/>
              <p:cNvSpPr>
                <a:spLocks noChangeArrowheads="1"/>
              </p:cNvSpPr>
              <p:nvPr/>
            </p:nvSpPr>
            <p:spPr bwMode="auto">
              <a:xfrm>
                <a:off x="694" y="1088"/>
                <a:ext cx="827" cy="24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360" tIns="44280" rIns="90360" bIns="4428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2000" b="1">
                    <a:solidFill>
                      <a:srgbClr val="000000"/>
                    </a:solidFill>
                    <a:latin typeface="Dauphin" charset="0"/>
                  </a:rPr>
                  <a:t>Bom dia</a:t>
                </a:r>
              </a:p>
            </p:txBody>
          </p:sp>
        </p:grpSp>
        <p:sp>
          <p:nvSpPr>
            <p:cNvPr id="11429" name="AutoShape 165"/>
            <p:cNvSpPr>
              <a:spLocks noChangeArrowheads="1"/>
            </p:cNvSpPr>
            <p:nvPr/>
          </p:nvSpPr>
          <p:spPr bwMode="auto">
            <a:xfrm>
              <a:off x="1368" y="1467"/>
              <a:ext cx="154" cy="109"/>
            </a:xfrm>
            <a:custGeom>
              <a:avLst/>
              <a:gdLst>
                <a:gd name="T0" fmla="*/ 0 w 154"/>
                <a:gd name="T1" fmla="*/ 0 h 109"/>
                <a:gd name="T2" fmla="*/ 27 w 154"/>
                <a:gd name="T3" fmla="*/ 9 h 109"/>
                <a:gd name="T4" fmla="*/ 45 w 154"/>
                <a:gd name="T5" fmla="*/ 36 h 109"/>
                <a:gd name="T6" fmla="*/ 72 w 154"/>
                <a:gd name="T7" fmla="*/ 45 h 109"/>
                <a:gd name="T8" fmla="*/ 99 w 154"/>
                <a:gd name="T9" fmla="*/ 72 h 109"/>
                <a:gd name="T10" fmla="*/ 126 w 154"/>
                <a:gd name="T11" fmla="*/ 90 h 109"/>
                <a:gd name="T12" fmla="*/ 153 w 154"/>
                <a:gd name="T13" fmla="*/ 108 h 109"/>
                <a:gd name="T14" fmla="*/ 126 w 154"/>
                <a:gd name="T15" fmla="*/ 108 h 109"/>
                <a:gd name="T16" fmla="*/ 117 w 154"/>
                <a:gd name="T17" fmla="*/ 81 h 109"/>
                <a:gd name="T18" fmla="*/ 99 w 154"/>
                <a:gd name="T19" fmla="*/ 54 h 109"/>
                <a:gd name="T20" fmla="*/ 72 w 154"/>
                <a:gd name="T21" fmla="*/ 36 h 109"/>
                <a:gd name="T22" fmla="*/ 72 w 154"/>
                <a:gd name="T23" fmla="*/ 9 h 109"/>
                <a:gd name="T24" fmla="*/ 0 w 154"/>
                <a:gd name="T25" fmla="*/ 0 h 109"/>
                <a:gd name="T26" fmla="*/ 0 w 154"/>
                <a:gd name="T27" fmla="*/ 0 h 109"/>
                <a:gd name="T28" fmla="*/ 154 w 154"/>
                <a:gd name="T29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T26" t="T27" r="T28" b="T29"/>
              <a:pathLst>
                <a:path w="154" h="109">
                  <a:moveTo>
                    <a:pt x="0" y="0"/>
                  </a:moveTo>
                  <a:lnTo>
                    <a:pt x="27" y="9"/>
                  </a:lnTo>
                  <a:lnTo>
                    <a:pt x="45" y="36"/>
                  </a:lnTo>
                  <a:lnTo>
                    <a:pt x="72" y="45"/>
                  </a:lnTo>
                  <a:lnTo>
                    <a:pt x="99" y="72"/>
                  </a:lnTo>
                  <a:lnTo>
                    <a:pt x="126" y="90"/>
                  </a:lnTo>
                  <a:lnTo>
                    <a:pt x="153" y="108"/>
                  </a:lnTo>
                  <a:lnTo>
                    <a:pt x="126" y="108"/>
                  </a:lnTo>
                  <a:lnTo>
                    <a:pt x="117" y="81"/>
                  </a:lnTo>
                  <a:lnTo>
                    <a:pt x="99" y="54"/>
                  </a:lnTo>
                  <a:lnTo>
                    <a:pt x="72" y="36"/>
                  </a:lnTo>
                  <a:lnTo>
                    <a:pt x="72" y="9"/>
                  </a:lnTo>
                  <a:lnTo>
                    <a:pt x="0" y="0"/>
                  </a:lnTo>
                </a:path>
              </a:pathLst>
            </a:custGeom>
            <a:noFill/>
            <a:ln w="25560">
              <a:solidFill>
                <a:srgbClr val="CCCC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11430" name="Rectangle 166"/>
          <p:cNvSpPr>
            <a:spLocks noChangeArrowheads="1"/>
          </p:cNvSpPr>
          <p:nvPr/>
        </p:nvSpPr>
        <p:spPr bwMode="auto">
          <a:xfrm>
            <a:off x="3479800" y="5970588"/>
            <a:ext cx="2101850" cy="3937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  <a:latin typeface="Dauphin" charset="0"/>
              </a:rPr>
              <a:t>Good Morning</a:t>
            </a:r>
          </a:p>
        </p:txBody>
      </p:sp>
      <p:sp>
        <p:nvSpPr>
          <p:cNvPr id="11431" name="Text Box 167"/>
          <p:cNvSpPr txBox="1">
            <a:spLocks noChangeArrowheads="1"/>
          </p:cNvSpPr>
          <p:nvPr/>
        </p:nvSpPr>
        <p:spPr bwMode="auto">
          <a:xfrm>
            <a:off x="847725" y="195263"/>
            <a:ext cx="71628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360" tIns="44280" rIns="90360" bIns="44280"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4400">
                <a:solidFill>
                  <a:srgbClr val="000000"/>
                </a:solidFill>
              </a:rPr>
              <a:t>Arquitetura em camadas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AutoShape 1"/>
          <p:cNvSpPr>
            <a:spLocks noChangeArrowheads="1"/>
          </p:cNvSpPr>
          <p:nvPr/>
        </p:nvSpPr>
        <p:spPr bwMode="auto">
          <a:xfrm>
            <a:off x="1223963" y="3041650"/>
            <a:ext cx="2392362" cy="2259013"/>
          </a:xfrm>
          <a:custGeom>
            <a:avLst/>
            <a:gdLst>
              <a:gd name="T0" fmla="*/ 340220218 w 1507"/>
              <a:gd name="T1" fmla="*/ 839213120 h 1423"/>
              <a:gd name="T2" fmla="*/ 93244963 w 1507"/>
              <a:gd name="T3" fmla="*/ 950099981 h 1423"/>
              <a:gd name="T4" fmla="*/ 0 w 1507"/>
              <a:gd name="T5" fmla="*/ 1154231819 h 1423"/>
              <a:gd name="T6" fmla="*/ 65524052 w 1507"/>
              <a:gd name="T7" fmla="*/ 1320562111 h 1423"/>
              <a:gd name="T8" fmla="*/ 173889944 w 1507"/>
              <a:gd name="T9" fmla="*/ 1398687739 h 1423"/>
              <a:gd name="T10" fmla="*/ 345260528 w 1507"/>
              <a:gd name="T11" fmla="*/ 1519655224 h 1423"/>
              <a:gd name="T12" fmla="*/ 682961384 w 1507"/>
              <a:gd name="T13" fmla="*/ 1431448973 h 1423"/>
              <a:gd name="T14" fmla="*/ 871973995 w 1507"/>
              <a:gd name="T15" fmla="*/ 1519655224 h 1423"/>
              <a:gd name="T16" fmla="*/ 1066025129 w 1507"/>
              <a:gd name="T17" fmla="*/ 1630542086 h 1423"/>
              <a:gd name="T18" fmla="*/ 1355843737 w 1507"/>
              <a:gd name="T19" fmla="*/ 1806953399 h 1423"/>
              <a:gd name="T20" fmla="*/ 1544854561 w 1507"/>
              <a:gd name="T21" fmla="*/ 2079130241 h 1423"/>
              <a:gd name="T22" fmla="*/ 1539814251 w 1507"/>
              <a:gd name="T23" fmla="*/ 2147483647 h 1423"/>
              <a:gd name="T24" fmla="*/ 1572577059 w 1507"/>
              <a:gd name="T25" fmla="*/ 2147483647 h 1423"/>
              <a:gd name="T26" fmla="*/ 1774189848 w 1507"/>
              <a:gd name="T27" fmla="*/ 2147483647 h 1423"/>
              <a:gd name="T28" fmla="*/ 1882555715 w 1507"/>
              <a:gd name="T29" fmla="*/ 2147483647 h 1423"/>
              <a:gd name="T30" fmla="*/ 1930439452 w 1507"/>
              <a:gd name="T31" fmla="*/ 2147483647 h 1423"/>
              <a:gd name="T32" fmla="*/ 1832152617 w 1507"/>
              <a:gd name="T33" fmla="*/ 2147483647 h 1423"/>
              <a:gd name="T34" fmla="*/ 1668343342 w 1507"/>
              <a:gd name="T35" fmla="*/ 2147483647 h 1423"/>
              <a:gd name="T36" fmla="*/ 1804431707 w 1507"/>
              <a:gd name="T37" fmla="*/ 2147483647 h 1423"/>
              <a:gd name="T38" fmla="*/ 2053926249 w 1507"/>
              <a:gd name="T39" fmla="*/ 2147483647 h 1423"/>
              <a:gd name="T40" fmla="*/ 2147483647 w 1507"/>
              <a:gd name="T41" fmla="*/ 2147483647 h 1423"/>
              <a:gd name="T42" fmla="*/ 2147483647 w 1507"/>
              <a:gd name="T43" fmla="*/ 2147483647 h 1423"/>
              <a:gd name="T44" fmla="*/ 2147483647 w 1507"/>
              <a:gd name="T45" fmla="*/ 2147483647 h 1423"/>
              <a:gd name="T46" fmla="*/ 2147483647 w 1507"/>
              <a:gd name="T47" fmla="*/ 2147483647 h 1423"/>
              <a:gd name="T48" fmla="*/ 2147483647 w 1507"/>
              <a:gd name="T49" fmla="*/ 2147483647 h 1423"/>
              <a:gd name="T50" fmla="*/ 2147483647 w 1507"/>
              <a:gd name="T51" fmla="*/ 2147483647 h 1423"/>
              <a:gd name="T52" fmla="*/ 2147483647 w 1507"/>
              <a:gd name="T53" fmla="*/ 2147483647 h 1423"/>
              <a:gd name="T54" fmla="*/ 2147483647 w 1507"/>
              <a:gd name="T55" fmla="*/ 2147483647 h 1423"/>
              <a:gd name="T56" fmla="*/ 2147483647 w 1507"/>
              <a:gd name="T57" fmla="*/ 2147483647 h 1423"/>
              <a:gd name="T58" fmla="*/ 2147483647 w 1507"/>
              <a:gd name="T59" fmla="*/ 2048888369 h 1423"/>
              <a:gd name="T60" fmla="*/ 2147483647 w 1507"/>
              <a:gd name="T61" fmla="*/ 1837195270 h 1423"/>
              <a:gd name="T62" fmla="*/ 2147483647 w 1507"/>
              <a:gd name="T63" fmla="*/ 1832154958 h 1423"/>
              <a:gd name="T64" fmla="*/ 2147483647 w 1507"/>
              <a:gd name="T65" fmla="*/ 1575098655 h 1423"/>
              <a:gd name="T66" fmla="*/ 2147483647 w 1507"/>
              <a:gd name="T67" fmla="*/ 1403728051 h 1423"/>
              <a:gd name="T68" fmla="*/ 2147483647 w 1507"/>
              <a:gd name="T69" fmla="*/ 1149191507 h 1423"/>
              <a:gd name="T70" fmla="*/ 2147483647 w 1507"/>
              <a:gd name="T71" fmla="*/ 1035785283 h 1423"/>
              <a:gd name="T72" fmla="*/ 2147483647 w 1507"/>
              <a:gd name="T73" fmla="*/ 814011362 h 1423"/>
              <a:gd name="T74" fmla="*/ 2147483647 w 1507"/>
              <a:gd name="T75" fmla="*/ 753527619 h 1423"/>
              <a:gd name="T76" fmla="*/ 2147483647 w 1507"/>
              <a:gd name="T77" fmla="*/ 693043877 h 1423"/>
              <a:gd name="T78" fmla="*/ 2147483647 w 1507"/>
              <a:gd name="T79" fmla="*/ 609877937 h 1423"/>
              <a:gd name="T80" fmla="*/ 2147483647 w 1507"/>
              <a:gd name="T81" fmla="*/ 544353882 h 1423"/>
              <a:gd name="T82" fmla="*/ 2147483647 w 1507"/>
              <a:gd name="T83" fmla="*/ 498991075 h 1423"/>
              <a:gd name="T84" fmla="*/ 2147483647 w 1507"/>
              <a:gd name="T85" fmla="*/ 478829828 h 1423"/>
              <a:gd name="T86" fmla="*/ 2147483647 w 1507"/>
              <a:gd name="T87" fmla="*/ 234375396 h 1423"/>
              <a:gd name="T88" fmla="*/ 2147483647 w 1507"/>
              <a:gd name="T89" fmla="*/ 85685327 h 1423"/>
              <a:gd name="T90" fmla="*/ 1963200672 w 1507"/>
              <a:gd name="T91" fmla="*/ 289818826 h 1423"/>
              <a:gd name="T92" fmla="*/ 1764109228 w 1507"/>
              <a:gd name="T93" fmla="*/ 297378500 h 1423"/>
              <a:gd name="T94" fmla="*/ 1552415819 w 1507"/>
              <a:gd name="T95" fmla="*/ 322580060 h 1423"/>
              <a:gd name="T96" fmla="*/ 1388604957 w 1507"/>
              <a:gd name="T97" fmla="*/ 297378500 h 1423"/>
              <a:gd name="T98" fmla="*/ 1313000310 w 1507"/>
              <a:gd name="T99" fmla="*/ 37803145 h 1423"/>
              <a:gd name="T100" fmla="*/ 1174392583 w 1507"/>
              <a:gd name="T101" fmla="*/ 42843457 h 1423"/>
              <a:gd name="T102" fmla="*/ 892135234 w 1507"/>
              <a:gd name="T103" fmla="*/ 55443456 h 1423"/>
              <a:gd name="T104" fmla="*/ 859372426 w 1507"/>
              <a:gd name="T105" fmla="*/ 126007847 h 1423"/>
              <a:gd name="T106" fmla="*/ 887094924 w 1507"/>
              <a:gd name="T107" fmla="*/ 299899450 h 1423"/>
              <a:gd name="T108" fmla="*/ 801409459 w 1507"/>
              <a:gd name="T109" fmla="*/ 378023491 h 1423"/>
              <a:gd name="T110" fmla="*/ 567034259 w 1507"/>
              <a:gd name="T111" fmla="*/ 282257565 h 1423"/>
              <a:gd name="T112" fmla="*/ 498990870 w 1507"/>
              <a:gd name="T113" fmla="*/ 254536643 h 1423"/>
              <a:gd name="T114" fmla="*/ 448587772 w 1507"/>
              <a:gd name="T115" fmla="*/ 413305674 h 1423"/>
              <a:gd name="T116" fmla="*/ 360381457 w 1507"/>
              <a:gd name="T117" fmla="*/ 539313570 h 1423"/>
              <a:gd name="T118" fmla="*/ 0 w 1507"/>
              <a:gd name="T119" fmla="*/ 0 h 1423"/>
              <a:gd name="T120" fmla="*/ 1507 w 1507"/>
              <a:gd name="T121" fmla="*/ 1423 h 1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T118" t="T119" r="T120" b="T121"/>
            <a:pathLst>
              <a:path w="1507" h="1423">
                <a:moveTo>
                  <a:pt x="143" y="214"/>
                </a:moveTo>
                <a:lnTo>
                  <a:pt x="139" y="322"/>
                </a:lnTo>
                <a:lnTo>
                  <a:pt x="135" y="333"/>
                </a:lnTo>
                <a:lnTo>
                  <a:pt x="129" y="342"/>
                </a:lnTo>
                <a:lnTo>
                  <a:pt x="75" y="359"/>
                </a:lnTo>
                <a:lnTo>
                  <a:pt x="37" y="377"/>
                </a:lnTo>
                <a:lnTo>
                  <a:pt x="18" y="412"/>
                </a:lnTo>
                <a:lnTo>
                  <a:pt x="20" y="434"/>
                </a:lnTo>
                <a:lnTo>
                  <a:pt x="0" y="458"/>
                </a:lnTo>
                <a:lnTo>
                  <a:pt x="0" y="486"/>
                </a:lnTo>
                <a:lnTo>
                  <a:pt x="18" y="501"/>
                </a:lnTo>
                <a:lnTo>
                  <a:pt x="26" y="524"/>
                </a:lnTo>
                <a:lnTo>
                  <a:pt x="26" y="546"/>
                </a:lnTo>
                <a:lnTo>
                  <a:pt x="53" y="536"/>
                </a:lnTo>
                <a:lnTo>
                  <a:pt x="69" y="555"/>
                </a:lnTo>
                <a:lnTo>
                  <a:pt x="95" y="555"/>
                </a:lnTo>
                <a:lnTo>
                  <a:pt x="118" y="537"/>
                </a:lnTo>
                <a:lnTo>
                  <a:pt x="137" y="603"/>
                </a:lnTo>
                <a:lnTo>
                  <a:pt x="165" y="609"/>
                </a:lnTo>
                <a:lnTo>
                  <a:pt x="223" y="592"/>
                </a:lnTo>
                <a:lnTo>
                  <a:pt x="271" y="568"/>
                </a:lnTo>
                <a:lnTo>
                  <a:pt x="309" y="537"/>
                </a:lnTo>
                <a:lnTo>
                  <a:pt x="340" y="572"/>
                </a:lnTo>
                <a:lnTo>
                  <a:pt x="346" y="603"/>
                </a:lnTo>
                <a:lnTo>
                  <a:pt x="346" y="626"/>
                </a:lnTo>
                <a:lnTo>
                  <a:pt x="391" y="648"/>
                </a:lnTo>
                <a:lnTo>
                  <a:pt x="423" y="647"/>
                </a:lnTo>
                <a:lnTo>
                  <a:pt x="463" y="673"/>
                </a:lnTo>
                <a:lnTo>
                  <a:pt x="509" y="688"/>
                </a:lnTo>
                <a:lnTo>
                  <a:pt x="538" y="717"/>
                </a:lnTo>
                <a:lnTo>
                  <a:pt x="533" y="788"/>
                </a:lnTo>
                <a:lnTo>
                  <a:pt x="607" y="788"/>
                </a:lnTo>
                <a:lnTo>
                  <a:pt x="613" y="825"/>
                </a:lnTo>
                <a:lnTo>
                  <a:pt x="626" y="846"/>
                </a:lnTo>
                <a:lnTo>
                  <a:pt x="626" y="886"/>
                </a:lnTo>
                <a:lnTo>
                  <a:pt x="611" y="920"/>
                </a:lnTo>
                <a:lnTo>
                  <a:pt x="628" y="952"/>
                </a:lnTo>
                <a:lnTo>
                  <a:pt x="628" y="985"/>
                </a:lnTo>
                <a:lnTo>
                  <a:pt x="624" y="1021"/>
                </a:lnTo>
                <a:lnTo>
                  <a:pt x="654" y="1021"/>
                </a:lnTo>
                <a:lnTo>
                  <a:pt x="693" y="1022"/>
                </a:lnTo>
                <a:lnTo>
                  <a:pt x="704" y="1027"/>
                </a:lnTo>
                <a:lnTo>
                  <a:pt x="722" y="1042"/>
                </a:lnTo>
                <a:lnTo>
                  <a:pt x="733" y="1082"/>
                </a:lnTo>
                <a:lnTo>
                  <a:pt x="747" y="1076"/>
                </a:lnTo>
                <a:lnTo>
                  <a:pt x="758" y="1147"/>
                </a:lnTo>
                <a:lnTo>
                  <a:pt x="762" y="1155"/>
                </a:lnTo>
                <a:lnTo>
                  <a:pt x="766" y="1156"/>
                </a:lnTo>
                <a:lnTo>
                  <a:pt x="779" y="1181"/>
                </a:lnTo>
                <a:lnTo>
                  <a:pt x="768" y="1209"/>
                </a:lnTo>
                <a:lnTo>
                  <a:pt x="727" y="1230"/>
                </a:lnTo>
                <a:lnTo>
                  <a:pt x="683" y="1267"/>
                </a:lnTo>
                <a:lnTo>
                  <a:pt x="662" y="1285"/>
                </a:lnTo>
                <a:lnTo>
                  <a:pt x="662" y="1325"/>
                </a:lnTo>
                <a:lnTo>
                  <a:pt x="681" y="1339"/>
                </a:lnTo>
                <a:lnTo>
                  <a:pt x="684" y="1364"/>
                </a:lnTo>
                <a:lnTo>
                  <a:pt x="716" y="1361"/>
                </a:lnTo>
                <a:lnTo>
                  <a:pt x="758" y="1385"/>
                </a:lnTo>
                <a:lnTo>
                  <a:pt x="793" y="1422"/>
                </a:lnTo>
                <a:lnTo>
                  <a:pt x="815" y="1410"/>
                </a:lnTo>
                <a:lnTo>
                  <a:pt x="841" y="1387"/>
                </a:lnTo>
                <a:lnTo>
                  <a:pt x="848" y="1350"/>
                </a:lnTo>
                <a:lnTo>
                  <a:pt x="863" y="1338"/>
                </a:lnTo>
                <a:lnTo>
                  <a:pt x="873" y="1333"/>
                </a:lnTo>
                <a:lnTo>
                  <a:pt x="884" y="1316"/>
                </a:lnTo>
                <a:lnTo>
                  <a:pt x="902" y="1302"/>
                </a:lnTo>
                <a:lnTo>
                  <a:pt x="940" y="1258"/>
                </a:lnTo>
                <a:lnTo>
                  <a:pt x="940" y="1184"/>
                </a:lnTo>
                <a:lnTo>
                  <a:pt x="950" y="1165"/>
                </a:lnTo>
                <a:lnTo>
                  <a:pt x="967" y="1148"/>
                </a:lnTo>
                <a:lnTo>
                  <a:pt x="995" y="1148"/>
                </a:lnTo>
                <a:lnTo>
                  <a:pt x="1006" y="1130"/>
                </a:lnTo>
                <a:lnTo>
                  <a:pt x="1031" y="1130"/>
                </a:lnTo>
                <a:lnTo>
                  <a:pt x="1063" y="1108"/>
                </a:lnTo>
                <a:lnTo>
                  <a:pt x="1067" y="1104"/>
                </a:lnTo>
                <a:lnTo>
                  <a:pt x="1108" y="1091"/>
                </a:lnTo>
                <a:lnTo>
                  <a:pt x="1132" y="1085"/>
                </a:lnTo>
                <a:lnTo>
                  <a:pt x="1160" y="1104"/>
                </a:lnTo>
                <a:lnTo>
                  <a:pt x="1191" y="1082"/>
                </a:lnTo>
                <a:lnTo>
                  <a:pt x="1196" y="1064"/>
                </a:lnTo>
                <a:lnTo>
                  <a:pt x="1242" y="1022"/>
                </a:lnTo>
                <a:lnTo>
                  <a:pt x="1253" y="1000"/>
                </a:lnTo>
                <a:lnTo>
                  <a:pt x="1270" y="986"/>
                </a:lnTo>
                <a:lnTo>
                  <a:pt x="1292" y="974"/>
                </a:lnTo>
                <a:lnTo>
                  <a:pt x="1291" y="950"/>
                </a:lnTo>
                <a:lnTo>
                  <a:pt x="1296" y="913"/>
                </a:lnTo>
                <a:lnTo>
                  <a:pt x="1308" y="904"/>
                </a:lnTo>
                <a:lnTo>
                  <a:pt x="1308" y="884"/>
                </a:lnTo>
                <a:lnTo>
                  <a:pt x="1318" y="855"/>
                </a:lnTo>
                <a:lnTo>
                  <a:pt x="1327" y="813"/>
                </a:lnTo>
                <a:lnTo>
                  <a:pt x="1330" y="787"/>
                </a:lnTo>
                <a:lnTo>
                  <a:pt x="1333" y="756"/>
                </a:lnTo>
                <a:lnTo>
                  <a:pt x="1337" y="729"/>
                </a:lnTo>
                <a:lnTo>
                  <a:pt x="1346" y="717"/>
                </a:lnTo>
                <a:lnTo>
                  <a:pt x="1354" y="717"/>
                </a:lnTo>
                <a:lnTo>
                  <a:pt x="1362" y="727"/>
                </a:lnTo>
                <a:lnTo>
                  <a:pt x="1389" y="673"/>
                </a:lnTo>
                <a:lnTo>
                  <a:pt x="1420" y="648"/>
                </a:lnTo>
                <a:lnTo>
                  <a:pt x="1448" y="625"/>
                </a:lnTo>
                <a:lnTo>
                  <a:pt x="1459" y="606"/>
                </a:lnTo>
                <a:lnTo>
                  <a:pt x="1478" y="584"/>
                </a:lnTo>
                <a:lnTo>
                  <a:pt x="1506" y="557"/>
                </a:lnTo>
                <a:lnTo>
                  <a:pt x="1506" y="498"/>
                </a:lnTo>
                <a:lnTo>
                  <a:pt x="1500" y="480"/>
                </a:lnTo>
                <a:lnTo>
                  <a:pt x="1498" y="456"/>
                </a:lnTo>
                <a:lnTo>
                  <a:pt x="1498" y="448"/>
                </a:lnTo>
                <a:lnTo>
                  <a:pt x="1480" y="434"/>
                </a:lnTo>
                <a:lnTo>
                  <a:pt x="1425" y="411"/>
                </a:lnTo>
                <a:lnTo>
                  <a:pt x="1407" y="403"/>
                </a:lnTo>
                <a:lnTo>
                  <a:pt x="1386" y="385"/>
                </a:lnTo>
                <a:lnTo>
                  <a:pt x="1339" y="323"/>
                </a:lnTo>
                <a:lnTo>
                  <a:pt x="1296" y="323"/>
                </a:lnTo>
                <a:lnTo>
                  <a:pt x="1180" y="289"/>
                </a:lnTo>
                <a:lnTo>
                  <a:pt x="1169" y="299"/>
                </a:lnTo>
                <a:lnTo>
                  <a:pt x="1150" y="307"/>
                </a:lnTo>
                <a:lnTo>
                  <a:pt x="1132" y="300"/>
                </a:lnTo>
                <a:lnTo>
                  <a:pt x="1133" y="275"/>
                </a:lnTo>
                <a:lnTo>
                  <a:pt x="1144" y="259"/>
                </a:lnTo>
                <a:lnTo>
                  <a:pt x="1121" y="258"/>
                </a:lnTo>
                <a:lnTo>
                  <a:pt x="1114" y="242"/>
                </a:lnTo>
                <a:lnTo>
                  <a:pt x="1083" y="230"/>
                </a:lnTo>
                <a:lnTo>
                  <a:pt x="1056" y="221"/>
                </a:lnTo>
                <a:lnTo>
                  <a:pt x="1032" y="216"/>
                </a:lnTo>
                <a:lnTo>
                  <a:pt x="1008" y="235"/>
                </a:lnTo>
                <a:lnTo>
                  <a:pt x="996" y="226"/>
                </a:lnTo>
                <a:lnTo>
                  <a:pt x="1006" y="198"/>
                </a:lnTo>
                <a:lnTo>
                  <a:pt x="933" y="189"/>
                </a:lnTo>
                <a:lnTo>
                  <a:pt x="922" y="198"/>
                </a:lnTo>
                <a:lnTo>
                  <a:pt x="903" y="190"/>
                </a:lnTo>
                <a:lnTo>
                  <a:pt x="857" y="208"/>
                </a:lnTo>
                <a:lnTo>
                  <a:pt x="941" y="128"/>
                </a:lnTo>
                <a:lnTo>
                  <a:pt x="903" y="93"/>
                </a:lnTo>
                <a:lnTo>
                  <a:pt x="903" y="87"/>
                </a:lnTo>
                <a:lnTo>
                  <a:pt x="896" y="54"/>
                </a:lnTo>
                <a:lnTo>
                  <a:pt x="869" y="34"/>
                </a:lnTo>
                <a:lnTo>
                  <a:pt x="841" y="54"/>
                </a:lnTo>
                <a:lnTo>
                  <a:pt x="804" y="108"/>
                </a:lnTo>
                <a:lnTo>
                  <a:pt x="779" y="115"/>
                </a:lnTo>
                <a:lnTo>
                  <a:pt x="754" y="101"/>
                </a:lnTo>
                <a:lnTo>
                  <a:pt x="720" y="101"/>
                </a:lnTo>
                <a:lnTo>
                  <a:pt x="700" y="118"/>
                </a:lnTo>
                <a:lnTo>
                  <a:pt x="668" y="118"/>
                </a:lnTo>
                <a:lnTo>
                  <a:pt x="654" y="127"/>
                </a:lnTo>
                <a:lnTo>
                  <a:pt x="616" y="128"/>
                </a:lnTo>
                <a:lnTo>
                  <a:pt x="578" y="134"/>
                </a:lnTo>
                <a:lnTo>
                  <a:pt x="566" y="148"/>
                </a:lnTo>
                <a:lnTo>
                  <a:pt x="551" y="118"/>
                </a:lnTo>
                <a:lnTo>
                  <a:pt x="551" y="43"/>
                </a:lnTo>
                <a:lnTo>
                  <a:pt x="539" y="32"/>
                </a:lnTo>
                <a:lnTo>
                  <a:pt x="521" y="15"/>
                </a:lnTo>
                <a:lnTo>
                  <a:pt x="502" y="0"/>
                </a:lnTo>
                <a:lnTo>
                  <a:pt x="489" y="17"/>
                </a:lnTo>
                <a:lnTo>
                  <a:pt x="466" y="17"/>
                </a:lnTo>
                <a:lnTo>
                  <a:pt x="439" y="28"/>
                </a:lnTo>
                <a:lnTo>
                  <a:pt x="369" y="27"/>
                </a:lnTo>
                <a:lnTo>
                  <a:pt x="354" y="22"/>
                </a:lnTo>
                <a:lnTo>
                  <a:pt x="327" y="10"/>
                </a:lnTo>
                <a:lnTo>
                  <a:pt x="333" y="29"/>
                </a:lnTo>
                <a:lnTo>
                  <a:pt x="341" y="50"/>
                </a:lnTo>
                <a:lnTo>
                  <a:pt x="359" y="79"/>
                </a:lnTo>
                <a:lnTo>
                  <a:pt x="374" y="98"/>
                </a:lnTo>
                <a:lnTo>
                  <a:pt x="352" y="119"/>
                </a:lnTo>
                <a:lnTo>
                  <a:pt x="335" y="130"/>
                </a:lnTo>
                <a:lnTo>
                  <a:pt x="332" y="140"/>
                </a:lnTo>
                <a:lnTo>
                  <a:pt x="318" y="150"/>
                </a:lnTo>
                <a:lnTo>
                  <a:pt x="304" y="152"/>
                </a:lnTo>
                <a:lnTo>
                  <a:pt x="259" y="138"/>
                </a:lnTo>
                <a:lnTo>
                  <a:pt x="225" y="112"/>
                </a:lnTo>
                <a:lnTo>
                  <a:pt x="217" y="97"/>
                </a:lnTo>
                <a:lnTo>
                  <a:pt x="206" y="111"/>
                </a:lnTo>
                <a:lnTo>
                  <a:pt x="198" y="101"/>
                </a:lnTo>
                <a:lnTo>
                  <a:pt x="141" y="130"/>
                </a:lnTo>
                <a:lnTo>
                  <a:pt x="146" y="143"/>
                </a:lnTo>
                <a:lnTo>
                  <a:pt x="178" y="164"/>
                </a:lnTo>
                <a:lnTo>
                  <a:pt x="134" y="165"/>
                </a:lnTo>
                <a:lnTo>
                  <a:pt x="124" y="205"/>
                </a:lnTo>
                <a:lnTo>
                  <a:pt x="143" y="214"/>
                </a:lnTo>
              </a:path>
            </a:pathLst>
          </a:custGeom>
          <a:solidFill>
            <a:srgbClr val="008000"/>
          </a:solidFill>
          <a:ln w="126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12290" name="Group 2"/>
          <p:cNvGrpSpPr>
            <a:grpSpLocks/>
          </p:cNvGrpSpPr>
          <p:nvPr/>
        </p:nvGrpSpPr>
        <p:grpSpPr bwMode="auto">
          <a:xfrm>
            <a:off x="4487863" y="2141538"/>
            <a:ext cx="3235325" cy="3238500"/>
            <a:chOff x="2827" y="1349"/>
            <a:chExt cx="2038" cy="2040"/>
          </a:xfrm>
        </p:grpSpPr>
        <p:sp>
          <p:nvSpPr>
            <p:cNvPr id="12291" name="AutoShape 3"/>
            <p:cNvSpPr>
              <a:spLocks noChangeArrowheads="1"/>
            </p:cNvSpPr>
            <p:nvPr/>
          </p:nvSpPr>
          <p:spPr bwMode="auto">
            <a:xfrm>
              <a:off x="3368" y="1778"/>
              <a:ext cx="456" cy="490"/>
            </a:xfrm>
            <a:custGeom>
              <a:avLst/>
              <a:gdLst>
                <a:gd name="T0" fmla="*/ 395 w 456"/>
                <a:gd name="T1" fmla="*/ 22 h 490"/>
                <a:gd name="T2" fmla="*/ 114 w 456"/>
                <a:gd name="T3" fmla="*/ 112 h 490"/>
                <a:gd name="T4" fmla="*/ 62 w 456"/>
                <a:gd name="T5" fmla="*/ 198 h 490"/>
                <a:gd name="T6" fmla="*/ 13 w 456"/>
                <a:gd name="T7" fmla="*/ 227 h 490"/>
                <a:gd name="T8" fmla="*/ 23 w 456"/>
                <a:gd name="T9" fmla="*/ 300 h 490"/>
                <a:gd name="T10" fmla="*/ 0 w 456"/>
                <a:gd name="T11" fmla="*/ 343 h 490"/>
                <a:gd name="T12" fmla="*/ 15 w 456"/>
                <a:gd name="T13" fmla="*/ 378 h 490"/>
                <a:gd name="T14" fmla="*/ 36 w 456"/>
                <a:gd name="T15" fmla="*/ 489 h 490"/>
                <a:gd name="T16" fmla="*/ 81 w 456"/>
                <a:gd name="T17" fmla="*/ 489 h 490"/>
                <a:gd name="T18" fmla="*/ 75 w 456"/>
                <a:gd name="T19" fmla="*/ 293 h 490"/>
                <a:gd name="T20" fmla="*/ 110 w 456"/>
                <a:gd name="T21" fmla="*/ 269 h 490"/>
                <a:gd name="T22" fmla="*/ 354 w 456"/>
                <a:gd name="T23" fmla="*/ 271 h 490"/>
                <a:gd name="T24" fmla="*/ 415 w 456"/>
                <a:gd name="T25" fmla="*/ 154 h 490"/>
                <a:gd name="T26" fmla="*/ 455 w 456"/>
                <a:gd name="T27" fmla="*/ 0 h 490"/>
                <a:gd name="T28" fmla="*/ 395 w 456"/>
                <a:gd name="T29" fmla="*/ 22 h 490"/>
                <a:gd name="T30" fmla="*/ 0 w 456"/>
                <a:gd name="T31" fmla="*/ 0 h 490"/>
                <a:gd name="T32" fmla="*/ 456 w 456"/>
                <a:gd name="T33" fmla="*/ 490 h 4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T30" t="T31" r="T32" b="T33"/>
              <a:pathLst>
                <a:path w="456" h="490">
                  <a:moveTo>
                    <a:pt x="395" y="22"/>
                  </a:moveTo>
                  <a:lnTo>
                    <a:pt x="114" y="112"/>
                  </a:lnTo>
                  <a:lnTo>
                    <a:pt x="62" y="198"/>
                  </a:lnTo>
                  <a:lnTo>
                    <a:pt x="13" y="227"/>
                  </a:lnTo>
                  <a:lnTo>
                    <a:pt x="23" y="300"/>
                  </a:lnTo>
                  <a:lnTo>
                    <a:pt x="0" y="343"/>
                  </a:lnTo>
                  <a:lnTo>
                    <a:pt x="15" y="378"/>
                  </a:lnTo>
                  <a:lnTo>
                    <a:pt x="36" y="489"/>
                  </a:lnTo>
                  <a:lnTo>
                    <a:pt x="81" y="489"/>
                  </a:lnTo>
                  <a:lnTo>
                    <a:pt x="75" y="293"/>
                  </a:lnTo>
                  <a:lnTo>
                    <a:pt x="110" y="269"/>
                  </a:lnTo>
                  <a:lnTo>
                    <a:pt x="354" y="271"/>
                  </a:lnTo>
                  <a:lnTo>
                    <a:pt x="415" y="154"/>
                  </a:lnTo>
                  <a:lnTo>
                    <a:pt x="455" y="0"/>
                  </a:lnTo>
                  <a:lnTo>
                    <a:pt x="395" y="22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292" name="AutoShape 4"/>
            <p:cNvSpPr>
              <a:spLocks noChangeArrowheads="1"/>
            </p:cNvSpPr>
            <p:nvPr/>
          </p:nvSpPr>
          <p:spPr bwMode="auto">
            <a:xfrm>
              <a:off x="2965" y="1721"/>
              <a:ext cx="519" cy="428"/>
            </a:xfrm>
            <a:custGeom>
              <a:avLst/>
              <a:gdLst>
                <a:gd name="T0" fmla="*/ 216 w 519"/>
                <a:gd name="T1" fmla="*/ 0 h 428"/>
                <a:gd name="T2" fmla="*/ 155 w 519"/>
                <a:gd name="T3" fmla="*/ 48 h 428"/>
                <a:gd name="T4" fmla="*/ 181 w 519"/>
                <a:gd name="T5" fmla="*/ 264 h 428"/>
                <a:gd name="T6" fmla="*/ 0 w 519"/>
                <a:gd name="T7" fmla="*/ 266 h 428"/>
                <a:gd name="T8" fmla="*/ 6 w 519"/>
                <a:gd name="T9" fmla="*/ 346 h 428"/>
                <a:gd name="T10" fmla="*/ 134 w 519"/>
                <a:gd name="T11" fmla="*/ 352 h 428"/>
                <a:gd name="T12" fmla="*/ 144 w 519"/>
                <a:gd name="T13" fmla="*/ 427 h 428"/>
                <a:gd name="T14" fmla="*/ 205 w 519"/>
                <a:gd name="T15" fmla="*/ 427 h 428"/>
                <a:gd name="T16" fmla="*/ 235 w 519"/>
                <a:gd name="T17" fmla="*/ 349 h 428"/>
                <a:gd name="T18" fmla="*/ 284 w 519"/>
                <a:gd name="T19" fmla="*/ 354 h 428"/>
                <a:gd name="T20" fmla="*/ 467 w 519"/>
                <a:gd name="T21" fmla="*/ 259 h 428"/>
                <a:gd name="T22" fmla="*/ 518 w 519"/>
                <a:gd name="T23" fmla="*/ 171 h 428"/>
                <a:gd name="T24" fmla="*/ 216 w 519"/>
                <a:gd name="T25" fmla="*/ 0 h 428"/>
                <a:gd name="T26" fmla="*/ 0 w 519"/>
                <a:gd name="T27" fmla="*/ 0 h 428"/>
                <a:gd name="T28" fmla="*/ 519 w 519"/>
                <a:gd name="T29" fmla="*/ 428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T26" t="T27" r="T28" b="T29"/>
              <a:pathLst>
                <a:path w="519" h="428">
                  <a:moveTo>
                    <a:pt x="216" y="0"/>
                  </a:moveTo>
                  <a:lnTo>
                    <a:pt x="155" y="48"/>
                  </a:lnTo>
                  <a:lnTo>
                    <a:pt x="181" y="264"/>
                  </a:lnTo>
                  <a:lnTo>
                    <a:pt x="0" y="266"/>
                  </a:lnTo>
                  <a:lnTo>
                    <a:pt x="6" y="346"/>
                  </a:lnTo>
                  <a:lnTo>
                    <a:pt x="134" y="352"/>
                  </a:lnTo>
                  <a:lnTo>
                    <a:pt x="144" y="427"/>
                  </a:lnTo>
                  <a:lnTo>
                    <a:pt x="205" y="427"/>
                  </a:lnTo>
                  <a:lnTo>
                    <a:pt x="235" y="349"/>
                  </a:lnTo>
                  <a:lnTo>
                    <a:pt x="284" y="354"/>
                  </a:lnTo>
                  <a:lnTo>
                    <a:pt x="467" y="259"/>
                  </a:lnTo>
                  <a:lnTo>
                    <a:pt x="518" y="171"/>
                  </a:lnTo>
                  <a:lnTo>
                    <a:pt x="216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293" name="AutoShape 5"/>
            <p:cNvSpPr>
              <a:spLocks noChangeArrowheads="1"/>
            </p:cNvSpPr>
            <p:nvPr/>
          </p:nvSpPr>
          <p:spPr bwMode="auto">
            <a:xfrm>
              <a:off x="3076" y="1350"/>
              <a:ext cx="236" cy="278"/>
            </a:xfrm>
            <a:custGeom>
              <a:avLst/>
              <a:gdLst>
                <a:gd name="T0" fmla="*/ 235 w 236"/>
                <a:gd name="T1" fmla="*/ 0 h 278"/>
                <a:gd name="T2" fmla="*/ 198 w 236"/>
                <a:gd name="T3" fmla="*/ 59 h 278"/>
                <a:gd name="T4" fmla="*/ 38 w 236"/>
                <a:gd name="T5" fmla="*/ 159 h 278"/>
                <a:gd name="T6" fmla="*/ 0 w 236"/>
                <a:gd name="T7" fmla="*/ 261 h 278"/>
                <a:gd name="T8" fmla="*/ 59 w 236"/>
                <a:gd name="T9" fmla="*/ 277 h 278"/>
                <a:gd name="T10" fmla="*/ 66 w 236"/>
                <a:gd name="T11" fmla="*/ 248 h 278"/>
                <a:gd name="T12" fmla="*/ 215 w 236"/>
                <a:gd name="T13" fmla="*/ 145 h 278"/>
                <a:gd name="T14" fmla="*/ 235 w 236"/>
                <a:gd name="T15" fmla="*/ 0 h 278"/>
                <a:gd name="T16" fmla="*/ 0 w 236"/>
                <a:gd name="T17" fmla="*/ 0 h 278"/>
                <a:gd name="T18" fmla="*/ 236 w 236"/>
                <a:gd name="T19" fmla="*/ 278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36" h="278">
                  <a:moveTo>
                    <a:pt x="235" y="0"/>
                  </a:moveTo>
                  <a:lnTo>
                    <a:pt x="198" y="59"/>
                  </a:lnTo>
                  <a:lnTo>
                    <a:pt x="38" y="159"/>
                  </a:lnTo>
                  <a:lnTo>
                    <a:pt x="0" y="261"/>
                  </a:lnTo>
                  <a:lnTo>
                    <a:pt x="59" y="277"/>
                  </a:lnTo>
                  <a:lnTo>
                    <a:pt x="66" y="248"/>
                  </a:lnTo>
                  <a:lnTo>
                    <a:pt x="215" y="145"/>
                  </a:lnTo>
                  <a:lnTo>
                    <a:pt x="235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294" name="AutoShape 6"/>
            <p:cNvSpPr>
              <a:spLocks noChangeArrowheads="1"/>
            </p:cNvSpPr>
            <p:nvPr/>
          </p:nvSpPr>
          <p:spPr bwMode="auto">
            <a:xfrm>
              <a:off x="2875" y="1611"/>
              <a:ext cx="263" cy="227"/>
            </a:xfrm>
            <a:custGeom>
              <a:avLst/>
              <a:gdLst>
                <a:gd name="T0" fmla="*/ 201 w 263"/>
                <a:gd name="T1" fmla="*/ 0 h 227"/>
                <a:gd name="T2" fmla="*/ 262 w 263"/>
                <a:gd name="T3" fmla="*/ 15 h 227"/>
                <a:gd name="T4" fmla="*/ 223 w 263"/>
                <a:gd name="T5" fmla="*/ 57 h 227"/>
                <a:gd name="T6" fmla="*/ 195 w 263"/>
                <a:gd name="T7" fmla="*/ 95 h 227"/>
                <a:gd name="T8" fmla="*/ 139 w 263"/>
                <a:gd name="T9" fmla="*/ 95 h 227"/>
                <a:gd name="T10" fmla="*/ 81 w 263"/>
                <a:gd name="T11" fmla="*/ 226 h 227"/>
                <a:gd name="T12" fmla="*/ 0 w 263"/>
                <a:gd name="T13" fmla="*/ 207 h 227"/>
                <a:gd name="T14" fmla="*/ 77 w 263"/>
                <a:gd name="T15" fmla="*/ 66 h 227"/>
                <a:gd name="T16" fmla="*/ 201 w 263"/>
                <a:gd name="T17" fmla="*/ 0 h 227"/>
                <a:gd name="T18" fmla="*/ 0 w 263"/>
                <a:gd name="T19" fmla="*/ 0 h 227"/>
                <a:gd name="T20" fmla="*/ 263 w 263"/>
                <a:gd name="T21" fmla="*/ 227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T18" t="T19" r="T20" b="T21"/>
              <a:pathLst>
                <a:path w="263" h="227">
                  <a:moveTo>
                    <a:pt x="201" y="0"/>
                  </a:moveTo>
                  <a:lnTo>
                    <a:pt x="262" y="15"/>
                  </a:lnTo>
                  <a:lnTo>
                    <a:pt x="223" y="57"/>
                  </a:lnTo>
                  <a:lnTo>
                    <a:pt x="195" y="95"/>
                  </a:lnTo>
                  <a:lnTo>
                    <a:pt x="139" y="95"/>
                  </a:lnTo>
                  <a:lnTo>
                    <a:pt x="81" y="226"/>
                  </a:lnTo>
                  <a:lnTo>
                    <a:pt x="0" y="207"/>
                  </a:lnTo>
                  <a:lnTo>
                    <a:pt x="77" y="66"/>
                  </a:lnTo>
                  <a:lnTo>
                    <a:pt x="201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295" name="AutoShape 7"/>
            <p:cNvSpPr>
              <a:spLocks noChangeArrowheads="1"/>
            </p:cNvSpPr>
            <p:nvPr/>
          </p:nvSpPr>
          <p:spPr bwMode="auto">
            <a:xfrm>
              <a:off x="3563" y="1397"/>
              <a:ext cx="124" cy="190"/>
            </a:xfrm>
            <a:custGeom>
              <a:avLst/>
              <a:gdLst>
                <a:gd name="T0" fmla="*/ 3 w 124"/>
                <a:gd name="T1" fmla="*/ 16 h 190"/>
                <a:gd name="T2" fmla="*/ 110 w 124"/>
                <a:gd name="T3" fmla="*/ 0 h 190"/>
                <a:gd name="T4" fmla="*/ 123 w 124"/>
                <a:gd name="T5" fmla="*/ 117 h 190"/>
                <a:gd name="T6" fmla="*/ 82 w 124"/>
                <a:gd name="T7" fmla="*/ 189 h 190"/>
                <a:gd name="T8" fmla="*/ 20 w 124"/>
                <a:gd name="T9" fmla="*/ 119 h 190"/>
                <a:gd name="T10" fmla="*/ 0 w 124"/>
                <a:gd name="T11" fmla="*/ 100 h 190"/>
                <a:gd name="T12" fmla="*/ 18 w 124"/>
                <a:gd name="T13" fmla="*/ 68 h 190"/>
                <a:gd name="T14" fmla="*/ 3 w 124"/>
                <a:gd name="T15" fmla="*/ 16 h 190"/>
                <a:gd name="T16" fmla="*/ 0 w 124"/>
                <a:gd name="T17" fmla="*/ 0 h 190"/>
                <a:gd name="T18" fmla="*/ 124 w 124"/>
                <a:gd name="T19" fmla="*/ 19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124" h="190">
                  <a:moveTo>
                    <a:pt x="3" y="16"/>
                  </a:moveTo>
                  <a:lnTo>
                    <a:pt x="110" y="0"/>
                  </a:lnTo>
                  <a:lnTo>
                    <a:pt x="123" y="117"/>
                  </a:lnTo>
                  <a:lnTo>
                    <a:pt x="82" y="189"/>
                  </a:lnTo>
                  <a:lnTo>
                    <a:pt x="20" y="119"/>
                  </a:lnTo>
                  <a:lnTo>
                    <a:pt x="0" y="100"/>
                  </a:lnTo>
                  <a:lnTo>
                    <a:pt x="18" y="68"/>
                  </a:lnTo>
                  <a:lnTo>
                    <a:pt x="3" y="16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296" name="AutoShape 8"/>
            <p:cNvSpPr>
              <a:spLocks noChangeArrowheads="1"/>
            </p:cNvSpPr>
            <p:nvPr/>
          </p:nvSpPr>
          <p:spPr bwMode="auto">
            <a:xfrm>
              <a:off x="2838" y="1669"/>
              <a:ext cx="346" cy="324"/>
            </a:xfrm>
            <a:custGeom>
              <a:avLst/>
              <a:gdLst>
                <a:gd name="T0" fmla="*/ 260 w 346"/>
                <a:gd name="T1" fmla="*/ 0 h 324"/>
                <a:gd name="T2" fmla="*/ 345 w 346"/>
                <a:gd name="T3" fmla="*/ 53 h 324"/>
                <a:gd name="T4" fmla="*/ 285 w 346"/>
                <a:gd name="T5" fmla="*/ 99 h 324"/>
                <a:gd name="T6" fmla="*/ 311 w 346"/>
                <a:gd name="T7" fmla="*/ 319 h 324"/>
                <a:gd name="T8" fmla="*/ 129 w 346"/>
                <a:gd name="T9" fmla="*/ 319 h 324"/>
                <a:gd name="T10" fmla="*/ 81 w 346"/>
                <a:gd name="T11" fmla="*/ 298 h 324"/>
                <a:gd name="T12" fmla="*/ 0 w 346"/>
                <a:gd name="T13" fmla="*/ 323 h 324"/>
                <a:gd name="T14" fmla="*/ 35 w 346"/>
                <a:gd name="T15" fmla="*/ 234 h 324"/>
                <a:gd name="T16" fmla="*/ 37 w 346"/>
                <a:gd name="T17" fmla="*/ 149 h 324"/>
                <a:gd name="T18" fmla="*/ 118 w 346"/>
                <a:gd name="T19" fmla="*/ 167 h 324"/>
                <a:gd name="T20" fmla="*/ 176 w 346"/>
                <a:gd name="T21" fmla="*/ 36 h 324"/>
                <a:gd name="T22" fmla="*/ 232 w 346"/>
                <a:gd name="T23" fmla="*/ 36 h 324"/>
                <a:gd name="T24" fmla="*/ 260 w 346"/>
                <a:gd name="T25" fmla="*/ 0 h 324"/>
                <a:gd name="T26" fmla="*/ 0 w 346"/>
                <a:gd name="T27" fmla="*/ 0 h 324"/>
                <a:gd name="T28" fmla="*/ 346 w 346"/>
                <a:gd name="T29" fmla="*/ 324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T26" t="T27" r="T28" b="T29"/>
              <a:pathLst>
                <a:path w="346" h="324">
                  <a:moveTo>
                    <a:pt x="260" y="0"/>
                  </a:moveTo>
                  <a:lnTo>
                    <a:pt x="345" y="53"/>
                  </a:lnTo>
                  <a:lnTo>
                    <a:pt x="285" y="99"/>
                  </a:lnTo>
                  <a:lnTo>
                    <a:pt x="311" y="319"/>
                  </a:lnTo>
                  <a:lnTo>
                    <a:pt x="129" y="319"/>
                  </a:lnTo>
                  <a:lnTo>
                    <a:pt x="81" y="298"/>
                  </a:lnTo>
                  <a:lnTo>
                    <a:pt x="0" y="323"/>
                  </a:lnTo>
                  <a:lnTo>
                    <a:pt x="35" y="234"/>
                  </a:lnTo>
                  <a:lnTo>
                    <a:pt x="37" y="149"/>
                  </a:lnTo>
                  <a:lnTo>
                    <a:pt x="118" y="167"/>
                  </a:lnTo>
                  <a:lnTo>
                    <a:pt x="176" y="36"/>
                  </a:lnTo>
                  <a:lnTo>
                    <a:pt x="232" y="36"/>
                  </a:lnTo>
                  <a:lnTo>
                    <a:pt x="26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297" name="AutoShape 9"/>
            <p:cNvSpPr>
              <a:spLocks noChangeArrowheads="1"/>
            </p:cNvSpPr>
            <p:nvPr/>
          </p:nvSpPr>
          <p:spPr bwMode="auto">
            <a:xfrm>
              <a:off x="3097" y="1349"/>
              <a:ext cx="665" cy="544"/>
            </a:xfrm>
            <a:custGeom>
              <a:avLst/>
              <a:gdLst>
                <a:gd name="T0" fmla="*/ 214 w 665"/>
                <a:gd name="T1" fmla="*/ 0 h 544"/>
                <a:gd name="T2" fmla="*/ 436 w 665"/>
                <a:gd name="T3" fmla="*/ 70 h 544"/>
                <a:gd name="T4" fmla="*/ 471 w 665"/>
                <a:gd name="T5" fmla="*/ 63 h 544"/>
                <a:gd name="T6" fmla="*/ 484 w 665"/>
                <a:gd name="T7" fmla="*/ 118 h 544"/>
                <a:gd name="T8" fmla="*/ 467 w 665"/>
                <a:gd name="T9" fmla="*/ 148 h 544"/>
                <a:gd name="T10" fmla="*/ 493 w 665"/>
                <a:gd name="T11" fmla="*/ 171 h 544"/>
                <a:gd name="T12" fmla="*/ 553 w 665"/>
                <a:gd name="T13" fmla="*/ 240 h 544"/>
                <a:gd name="T14" fmla="*/ 556 w 665"/>
                <a:gd name="T15" fmla="*/ 305 h 544"/>
                <a:gd name="T16" fmla="*/ 523 w 665"/>
                <a:gd name="T17" fmla="*/ 344 h 544"/>
                <a:gd name="T18" fmla="*/ 664 w 665"/>
                <a:gd name="T19" fmla="*/ 453 h 544"/>
                <a:gd name="T20" fmla="*/ 384 w 665"/>
                <a:gd name="T21" fmla="*/ 543 h 544"/>
                <a:gd name="T22" fmla="*/ 89 w 665"/>
                <a:gd name="T23" fmla="*/ 375 h 544"/>
                <a:gd name="T24" fmla="*/ 0 w 665"/>
                <a:gd name="T25" fmla="*/ 320 h 544"/>
                <a:gd name="T26" fmla="*/ 39 w 665"/>
                <a:gd name="T27" fmla="*/ 277 h 544"/>
                <a:gd name="T28" fmla="*/ 45 w 665"/>
                <a:gd name="T29" fmla="*/ 248 h 544"/>
                <a:gd name="T30" fmla="*/ 194 w 665"/>
                <a:gd name="T31" fmla="*/ 146 h 544"/>
                <a:gd name="T32" fmla="*/ 214 w 665"/>
                <a:gd name="T33" fmla="*/ 0 h 544"/>
                <a:gd name="T34" fmla="*/ 0 w 665"/>
                <a:gd name="T35" fmla="*/ 0 h 544"/>
                <a:gd name="T36" fmla="*/ 665 w 665"/>
                <a:gd name="T37" fmla="*/ 544 h 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T34" t="T35" r="T36" b="T37"/>
              <a:pathLst>
                <a:path w="665" h="544">
                  <a:moveTo>
                    <a:pt x="214" y="0"/>
                  </a:moveTo>
                  <a:lnTo>
                    <a:pt x="436" y="70"/>
                  </a:lnTo>
                  <a:lnTo>
                    <a:pt x="471" y="63"/>
                  </a:lnTo>
                  <a:lnTo>
                    <a:pt x="484" y="118"/>
                  </a:lnTo>
                  <a:lnTo>
                    <a:pt x="467" y="148"/>
                  </a:lnTo>
                  <a:lnTo>
                    <a:pt x="493" y="171"/>
                  </a:lnTo>
                  <a:lnTo>
                    <a:pt x="553" y="240"/>
                  </a:lnTo>
                  <a:lnTo>
                    <a:pt x="556" y="305"/>
                  </a:lnTo>
                  <a:lnTo>
                    <a:pt x="523" y="344"/>
                  </a:lnTo>
                  <a:lnTo>
                    <a:pt x="664" y="453"/>
                  </a:lnTo>
                  <a:lnTo>
                    <a:pt x="384" y="543"/>
                  </a:lnTo>
                  <a:lnTo>
                    <a:pt x="89" y="375"/>
                  </a:lnTo>
                  <a:lnTo>
                    <a:pt x="0" y="320"/>
                  </a:lnTo>
                  <a:lnTo>
                    <a:pt x="39" y="277"/>
                  </a:lnTo>
                  <a:lnTo>
                    <a:pt x="45" y="248"/>
                  </a:lnTo>
                  <a:lnTo>
                    <a:pt x="194" y="146"/>
                  </a:lnTo>
                  <a:lnTo>
                    <a:pt x="214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298" name="AutoShape 10"/>
            <p:cNvSpPr>
              <a:spLocks noChangeArrowheads="1"/>
            </p:cNvSpPr>
            <p:nvPr/>
          </p:nvSpPr>
          <p:spPr bwMode="auto">
            <a:xfrm>
              <a:off x="3616" y="1511"/>
              <a:ext cx="496" cy="390"/>
            </a:xfrm>
            <a:custGeom>
              <a:avLst/>
              <a:gdLst>
                <a:gd name="T0" fmla="*/ 69 w 496"/>
                <a:gd name="T1" fmla="*/ 0 h 390"/>
                <a:gd name="T2" fmla="*/ 29 w 496"/>
                <a:gd name="T3" fmla="*/ 71 h 390"/>
                <a:gd name="T4" fmla="*/ 33 w 496"/>
                <a:gd name="T5" fmla="*/ 143 h 390"/>
                <a:gd name="T6" fmla="*/ 0 w 496"/>
                <a:gd name="T7" fmla="*/ 183 h 390"/>
                <a:gd name="T8" fmla="*/ 144 w 496"/>
                <a:gd name="T9" fmla="*/ 291 h 390"/>
                <a:gd name="T10" fmla="*/ 204 w 496"/>
                <a:gd name="T11" fmla="*/ 270 h 390"/>
                <a:gd name="T12" fmla="*/ 442 w 496"/>
                <a:gd name="T13" fmla="*/ 389 h 390"/>
                <a:gd name="T14" fmla="*/ 491 w 496"/>
                <a:gd name="T15" fmla="*/ 365 h 390"/>
                <a:gd name="T16" fmla="*/ 495 w 496"/>
                <a:gd name="T17" fmla="*/ 294 h 390"/>
                <a:gd name="T18" fmla="*/ 484 w 496"/>
                <a:gd name="T19" fmla="*/ 57 h 390"/>
                <a:gd name="T20" fmla="*/ 365 w 496"/>
                <a:gd name="T21" fmla="*/ 25 h 390"/>
                <a:gd name="T22" fmla="*/ 309 w 496"/>
                <a:gd name="T23" fmla="*/ 64 h 390"/>
                <a:gd name="T24" fmla="*/ 270 w 496"/>
                <a:gd name="T25" fmla="*/ 113 h 390"/>
                <a:gd name="T26" fmla="*/ 162 w 496"/>
                <a:gd name="T27" fmla="*/ 19 h 390"/>
                <a:gd name="T28" fmla="*/ 69 w 496"/>
                <a:gd name="T29" fmla="*/ 0 h 390"/>
                <a:gd name="T30" fmla="*/ 0 w 496"/>
                <a:gd name="T31" fmla="*/ 0 h 390"/>
                <a:gd name="T32" fmla="*/ 496 w 496"/>
                <a:gd name="T33" fmla="*/ 39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T30" t="T31" r="T32" b="T33"/>
              <a:pathLst>
                <a:path w="496" h="390">
                  <a:moveTo>
                    <a:pt x="69" y="0"/>
                  </a:moveTo>
                  <a:lnTo>
                    <a:pt x="29" y="71"/>
                  </a:lnTo>
                  <a:lnTo>
                    <a:pt x="33" y="143"/>
                  </a:lnTo>
                  <a:lnTo>
                    <a:pt x="0" y="183"/>
                  </a:lnTo>
                  <a:lnTo>
                    <a:pt x="144" y="291"/>
                  </a:lnTo>
                  <a:lnTo>
                    <a:pt x="204" y="270"/>
                  </a:lnTo>
                  <a:lnTo>
                    <a:pt x="442" y="389"/>
                  </a:lnTo>
                  <a:lnTo>
                    <a:pt x="491" y="365"/>
                  </a:lnTo>
                  <a:lnTo>
                    <a:pt x="495" y="294"/>
                  </a:lnTo>
                  <a:lnTo>
                    <a:pt x="484" y="57"/>
                  </a:lnTo>
                  <a:lnTo>
                    <a:pt x="365" y="25"/>
                  </a:lnTo>
                  <a:lnTo>
                    <a:pt x="309" y="64"/>
                  </a:lnTo>
                  <a:lnTo>
                    <a:pt x="270" y="113"/>
                  </a:lnTo>
                  <a:lnTo>
                    <a:pt x="162" y="19"/>
                  </a:lnTo>
                  <a:lnTo>
                    <a:pt x="69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299" name="AutoShape 11"/>
            <p:cNvSpPr>
              <a:spLocks noChangeArrowheads="1"/>
            </p:cNvSpPr>
            <p:nvPr/>
          </p:nvSpPr>
          <p:spPr bwMode="auto">
            <a:xfrm>
              <a:off x="4097" y="1566"/>
              <a:ext cx="314" cy="244"/>
            </a:xfrm>
            <a:custGeom>
              <a:avLst/>
              <a:gdLst>
                <a:gd name="T0" fmla="*/ 0 w 314"/>
                <a:gd name="T1" fmla="*/ 0 h 244"/>
                <a:gd name="T2" fmla="*/ 13 w 314"/>
                <a:gd name="T3" fmla="*/ 243 h 244"/>
                <a:gd name="T4" fmla="*/ 313 w 314"/>
                <a:gd name="T5" fmla="*/ 243 h 244"/>
                <a:gd name="T6" fmla="*/ 185 w 314"/>
                <a:gd name="T7" fmla="*/ 105 h 244"/>
                <a:gd name="T8" fmla="*/ 185 w 314"/>
                <a:gd name="T9" fmla="*/ 13 h 244"/>
                <a:gd name="T10" fmla="*/ 120 w 314"/>
                <a:gd name="T11" fmla="*/ 7 h 244"/>
                <a:gd name="T12" fmla="*/ 77 w 314"/>
                <a:gd name="T13" fmla="*/ 20 h 244"/>
                <a:gd name="T14" fmla="*/ 0 w 314"/>
                <a:gd name="T15" fmla="*/ 0 h 244"/>
                <a:gd name="T16" fmla="*/ 0 w 314"/>
                <a:gd name="T17" fmla="*/ 0 h 244"/>
                <a:gd name="T18" fmla="*/ 314 w 314"/>
                <a:gd name="T19" fmla="*/ 24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314" h="244">
                  <a:moveTo>
                    <a:pt x="0" y="0"/>
                  </a:moveTo>
                  <a:lnTo>
                    <a:pt x="13" y="243"/>
                  </a:lnTo>
                  <a:lnTo>
                    <a:pt x="313" y="243"/>
                  </a:lnTo>
                  <a:lnTo>
                    <a:pt x="185" y="105"/>
                  </a:lnTo>
                  <a:lnTo>
                    <a:pt x="185" y="13"/>
                  </a:lnTo>
                  <a:lnTo>
                    <a:pt x="120" y="7"/>
                  </a:lnTo>
                  <a:lnTo>
                    <a:pt x="77" y="20"/>
                  </a:lnTo>
                  <a:lnTo>
                    <a:pt x="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00" name="AutoShape 12"/>
            <p:cNvSpPr>
              <a:spLocks noChangeArrowheads="1"/>
            </p:cNvSpPr>
            <p:nvPr/>
          </p:nvSpPr>
          <p:spPr bwMode="auto">
            <a:xfrm>
              <a:off x="3977" y="1803"/>
              <a:ext cx="500" cy="508"/>
            </a:xfrm>
            <a:custGeom>
              <a:avLst/>
              <a:gdLst>
                <a:gd name="T0" fmla="*/ 133 w 500"/>
                <a:gd name="T1" fmla="*/ 0 h 508"/>
                <a:gd name="T2" fmla="*/ 429 w 500"/>
                <a:gd name="T3" fmla="*/ 0 h 508"/>
                <a:gd name="T4" fmla="*/ 499 w 500"/>
                <a:gd name="T5" fmla="*/ 174 h 508"/>
                <a:gd name="T6" fmla="*/ 427 w 500"/>
                <a:gd name="T7" fmla="*/ 352 h 508"/>
                <a:gd name="T8" fmla="*/ 437 w 500"/>
                <a:gd name="T9" fmla="*/ 458 h 508"/>
                <a:gd name="T10" fmla="*/ 398 w 500"/>
                <a:gd name="T11" fmla="*/ 506 h 508"/>
                <a:gd name="T12" fmla="*/ 285 w 500"/>
                <a:gd name="T13" fmla="*/ 507 h 508"/>
                <a:gd name="T14" fmla="*/ 176 w 500"/>
                <a:gd name="T15" fmla="*/ 474 h 508"/>
                <a:gd name="T16" fmla="*/ 127 w 500"/>
                <a:gd name="T17" fmla="*/ 410 h 508"/>
                <a:gd name="T18" fmla="*/ 81 w 500"/>
                <a:gd name="T19" fmla="*/ 405 h 508"/>
                <a:gd name="T20" fmla="*/ 0 w 500"/>
                <a:gd name="T21" fmla="*/ 264 h 508"/>
                <a:gd name="T22" fmla="*/ 26 w 500"/>
                <a:gd name="T23" fmla="*/ 202 h 508"/>
                <a:gd name="T24" fmla="*/ 64 w 500"/>
                <a:gd name="T25" fmla="*/ 190 h 508"/>
                <a:gd name="T26" fmla="*/ 81 w 500"/>
                <a:gd name="T27" fmla="*/ 95 h 508"/>
                <a:gd name="T28" fmla="*/ 127 w 500"/>
                <a:gd name="T29" fmla="*/ 72 h 508"/>
                <a:gd name="T30" fmla="*/ 133 w 500"/>
                <a:gd name="T31" fmla="*/ 0 h 508"/>
                <a:gd name="T32" fmla="*/ 0 w 500"/>
                <a:gd name="T33" fmla="*/ 0 h 508"/>
                <a:gd name="T34" fmla="*/ 500 w 500"/>
                <a:gd name="T35" fmla="*/ 508 h 5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T32" t="T33" r="T34" b="T35"/>
              <a:pathLst>
                <a:path w="500" h="508">
                  <a:moveTo>
                    <a:pt x="133" y="0"/>
                  </a:moveTo>
                  <a:lnTo>
                    <a:pt x="429" y="0"/>
                  </a:lnTo>
                  <a:lnTo>
                    <a:pt x="499" y="174"/>
                  </a:lnTo>
                  <a:lnTo>
                    <a:pt x="427" y="352"/>
                  </a:lnTo>
                  <a:lnTo>
                    <a:pt x="437" y="458"/>
                  </a:lnTo>
                  <a:lnTo>
                    <a:pt x="398" y="506"/>
                  </a:lnTo>
                  <a:lnTo>
                    <a:pt x="285" y="507"/>
                  </a:lnTo>
                  <a:lnTo>
                    <a:pt x="176" y="474"/>
                  </a:lnTo>
                  <a:lnTo>
                    <a:pt x="127" y="410"/>
                  </a:lnTo>
                  <a:lnTo>
                    <a:pt x="81" y="405"/>
                  </a:lnTo>
                  <a:lnTo>
                    <a:pt x="0" y="264"/>
                  </a:lnTo>
                  <a:lnTo>
                    <a:pt x="26" y="202"/>
                  </a:lnTo>
                  <a:lnTo>
                    <a:pt x="64" y="190"/>
                  </a:lnTo>
                  <a:lnTo>
                    <a:pt x="81" y="95"/>
                  </a:lnTo>
                  <a:lnTo>
                    <a:pt x="127" y="72"/>
                  </a:lnTo>
                  <a:lnTo>
                    <a:pt x="133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01" name="AutoShape 13"/>
            <p:cNvSpPr>
              <a:spLocks noChangeArrowheads="1"/>
            </p:cNvSpPr>
            <p:nvPr/>
          </p:nvSpPr>
          <p:spPr bwMode="auto">
            <a:xfrm>
              <a:off x="3720" y="1780"/>
              <a:ext cx="339" cy="425"/>
            </a:xfrm>
            <a:custGeom>
              <a:avLst/>
              <a:gdLst>
                <a:gd name="T0" fmla="*/ 101 w 339"/>
                <a:gd name="T1" fmla="*/ 0 h 425"/>
                <a:gd name="T2" fmla="*/ 338 w 339"/>
                <a:gd name="T3" fmla="*/ 118 h 425"/>
                <a:gd name="T4" fmla="*/ 322 w 339"/>
                <a:gd name="T5" fmla="*/ 213 h 425"/>
                <a:gd name="T6" fmla="*/ 284 w 339"/>
                <a:gd name="T7" fmla="*/ 225 h 425"/>
                <a:gd name="T8" fmla="*/ 260 w 339"/>
                <a:gd name="T9" fmla="*/ 286 h 425"/>
                <a:gd name="T10" fmla="*/ 304 w 339"/>
                <a:gd name="T11" fmla="*/ 362 h 425"/>
                <a:gd name="T12" fmla="*/ 200 w 339"/>
                <a:gd name="T13" fmla="*/ 409 h 425"/>
                <a:gd name="T14" fmla="*/ 89 w 339"/>
                <a:gd name="T15" fmla="*/ 424 h 425"/>
                <a:gd name="T16" fmla="*/ 54 w 339"/>
                <a:gd name="T17" fmla="*/ 402 h 425"/>
                <a:gd name="T18" fmla="*/ 92 w 339"/>
                <a:gd name="T19" fmla="*/ 367 h 425"/>
                <a:gd name="T20" fmla="*/ 65 w 339"/>
                <a:gd name="T21" fmla="*/ 289 h 425"/>
                <a:gd name="T22" fmla="*/ 0 w 339"/>
                <a:gd name="T23" fmla="*/ 270 h 425"/>
                <a:gd name="T24" fmla="*/ 61 w 339"/>
                <a:gd name="T25" fmla="*/ 148 h 425"/>
                <a:gd name="T26" fmla="*/ 101 w 339"/>
                <a:gd name="T27" fmla="*/ 0 h 425"/>
                <a:gd name="T28" fmla="*/ 0 w 339"/>
                <a:gd name="T29" fmla="*/ 0 h 425"/>
                <a:gd name="T30" fmla="*/ 339 w 339"/>
                <a:gd name="T31" fmla="*/ 425 h 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T28" t="T29" r="T30" b="T31"/>
              <a:pathLst>
                <a:path w="339" h="425">
                  <a:moveTo>
                    <a:pt x="101" y="0"/>
                  </a:moveTo>
                  <a:lnTo>
                    <a:pt x="338" y="118"/>
                  </a:lnTo>
                  <a:lnTo>
                    <a:pt x="322" y="213"/>
                  </a:lnTo>
                  <a:lnTo>
                    <a:pt x="284" y="225"/>
                  </a:lnTo>
                  <a:lnTo>
                    <a:pt x="260" y="286"/>
                  </a:lnTo>
                  <a:lnTo>
                    <a:pt x="304" y="362"/>
                  </a:lnTo>
                  <a:lnTo>
                    <a:pt x="200" y="409"/>
                  </a:lnTo>
                  <a:lnTo>
                    <a:pt x="89" y="424"/>
                  </a:lnTo>
                  <a:lnTo>
                    <a:pt x="54" y="402"/>
                  </a:lnTo>
                  <a:lnTo>
                    <a:pt x="92" y="367"/>
                  </a:lnTo>
                  <a:lnTo>
                    <a:pt x="65" y="289"/>
                  </a:lnTo>
                  <a:lnTo>
                    <a:pt x="0" y="270"/>
                  </a:lnTo>
                  <a:lnTo>
                    <a:pt x="61" y="148"/>
                  </a:lnTo>
                  <a:lnTo>
                    <a:pt x="101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02" name="AutoShape 14"/>
            <p:cNvSpPr>
              <a:spLocks noChangeArrowheads="1"/>
            </p:cNvSpPr>
            <p:nvPr/>
          </p:nvSpPr>
          <p:spPr bwMode="auto">
            <a:xfrm>
              <a:off x="2827" y="1967"/>
              <a:ext cx="145" cy="101"/>
            </a:xfrm>
            <a:custGeom>
              <a:avLst/>
              <a:gdLst>
                <a:gd name="T0" fmla="*/ 12 w 145"/>
                <a:gd name="T1" fmla="*/ 24 h 101"/>
                <a:gd name="T2" fmla="*/ 92 w 145"/>
                <a:gd name="T3" fmla="*/ 0 h 101"/>
                <a:gd name="T4" fmla="*/ 139 w 145"/>
                <a:gd name="T5" fmla="*/ 20 h 101"/>
                <a:gd name="T6" fmla="*/ 144 w 145"/>
                <a:gd name="T7" fmla="*/ 100 h 101"/>
                <a:gd name="T8" fmla="*/ 0 w 145"/>
                <a:gd name="T9" fmla="*/ 90 h 101"/>
                <a:gd name="T10" fmla="*/ 12 w 145"/>
                <a:gd name="T11" fmla="*/ 24 h 101"/>
                <a:gd name="T12" fmla="*/ 0 w 145"/>
                <a:gd name="T13" fmla="*/ 0 h 101"/>
                <a:gd name="T14" fmla="*/ 145 w 145"/>
                <a:gd name="T15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145" h="101">
                  <a:moveTo>
                    <a:pt x="12" y="24"/>
                  </a:moveTo>
                  <a:lnTo>
                    <a:pt x="92" y="0"/>
                  </a:lnTo>
                  <a:lnTo>
                    <a:pt x="139" y="20"/>
                  </a:lnTo>
                  <a:lnTo>
                    <a:pt x="144" y="100"/>
                  </a:lnTo>
                  <a:lnTo>
                    <a:pt x="0" y="90"/>
                  </a:lnTo>
                  <a:lnTo>
                    <a:pt x="12" y="24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03" name="AutoShape 15"/>
            <p:cNvSpPr>
              <a:spLocks noChangeArrowheads="1"/>
            </p:cNvSpPr>
            <p:nvPr/>
          </p:nvSpPr>
          <p:spPr bwMode="auto">
            <a:xfrm>
              <a:off x="2827" y="2057"/>
              <a:ext cx="145" cy="53"/>
            </a:xfrm>
            <a:custGeom>
              <a:avLst/>
              <a:gdLst>
                <a:gd name="T0" fmla="*/ 0 w 145"/>
                <a:gd name="T1" fmla="*/ 0 h 53"/>
                <a:gd name="T2" fmla="*/ 144 w 145"/>
                <a:gd name="T3" fmla="*/ 8 h 53"/>
                <a:gd name="T4" fmla="*/ 67 w 145"/>
                <a:gd name="T5" fmla="*/ 52 h 53"/>
                <a:gd name="T6" fmla="*/ 0 w 145"/>
                <a:gd name="T7" fmla="*/ 0 h 53"/>
                <a:gd name="T8" fmla="*/ 0 w 145"/>
                <a:gd name="T9" fmla="*/ 0 h 53"/>
                <a:gd name="T10" fmla="*/ 145 w 145"/>
                <a:gd name="T11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145" h="53">
                  <a:moveTo>
                    <a:pt x="0" y="0"/>
                  </a:moveTo>
                  <a:lnTo>
                    <a:pt x="144" y="8"/>
                  </a:lnTo>
                  <a:lnTo>
                    <a:pt x="67" y="52"/>
                  </a:lnTo>
                  <a:lnTo>
                    <a:pt x="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04" name="AutoShape 16"/>
            <p:cNvSpPr>
              <a:spLocks noChangeArrowheads="1"/>
            </p:cNvSpPr>
            <p:nvPr/>
          </p:nvSpPr>
          <p:spPr bwMode="auto">
            <a:xfrm>
              <a:off x="2893" y="2064"/>
              <a:ext cx="220" cy="158"/>
            </a:xfrm>
            <a:custGeom>
              <a:avLst/>
              <a:gdLst>
                <a:gd name="T0" fmla="*/ 0 w 220"/>
                <a:gd name="T1" fmla="*/ 43 h 158"/>
                <a:gd name="T2" fmla="*/ 76 w 220"/>
                <a:gd name="T3" fmla="*/ 0 h 158"/>
                <a:gd name="T4" fmla="*/ 207 w 220"/>
                <a:gd name="T5" fmla="*/ 8 h 158"/>
                <a:gd name="T6" fmla="*/ 219 w 220"/>
                <a:gd name="T7" fmla="*/ 87 h 158"/>
                <a:gd name="T8" fmla="*/ 200 w 220"/>
                <a:gd name="T9" fmla="*/ 157 h 158"/>
                <a:gd name="T10" fmla="*/ 139 w 220"/>
                <a:gd name="T11" fmla="*/ 114 h 158"/>
                <a:gd name="T12" fmla="*/ 97 w 220"/>
                <a:gd name="T13" fmla="*/ 72 h 158"/>
                <a:gd name="T14" fmla="*/ 62 w 220"/>
                <a:gd name="T15" fmla="*/ 106 h 158"/>
                <a:gd name="T16" fmla="*/ 0 w 220"/>
                <a:gd name="T17" fmla="*/ 43 h 158"/>
                <a:gd name="T18" fmla="*/ 0 w 220"/>
                <a:gd name="T19" fmla="*/ 0 h 158"/>
                <a:gd name="T20" fmla="*/ 220 w 220"/>
                <a:gd name="T21" fmla="*/ 158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T18" t="T19" r="T20" b="T21"/>
              <a:pathLst>
                <a:path w="220" h="158">
                  <a:moveTo>
                    <a:pt x="0" y="43"/>
                  </a:moveTo>
                  <a:lnTo>
                    <a:pt x="76" y="0"/>
                  </a:lnTo>
                  <a:lnTo>
                    <a:pt x="207" y="8"/>
                  </a:lnTo>
                  <a:lnTo>
                    <a:pt x="219" y="87"/>
                  </a:lnTo>
                  <a:lnTo>
                    <a:pt x="200" y="157"/>
                  </a:lnTo>
                  <a:lnTo>
                    <a:pt x="139" y="114"/>
                  </a:lnTo>
                  <a:lnTo>
                    <a:pt x="97" y="72"/>
                  </a:lnTo>
                  <a:lnTo>
                    <a:pt x="62" y="106"/>
                  </a:lnTo>
                  <a:lnTo>
                    <a:pt x="0" y="43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05" name="AutoShape 17"/>
            <p:cNvSpPr>
              <a:spLocks noChangeArrowheads="1"/>
            </p:cNvSpPr>
            <p:nvPr/>
          </p:nvSpPr>
          <p:spPr bwMode="auto">
            <a:xfrm>
              <a:off x="2953" y="2136"/>
              <a:ext cx="79" cy="97"/>
            </a:xfrm>
            <a:custGeom>
              <a:avLst/>
              <a:gdLst>
                <a:gd name="T0" fmla="*/ 37 w 79"/>
                <a:gd name="T1" fmla="*/ 0 h 97"/>
                <a:gd name="T2" fmla="*/ 0 w 79"/>
                <a:gd name="T3" fmla="*/ 34 h 97"/>
                <a:gd name="T4" fmla="*/ 60 w 79"/>
                <a:gd name="T5" fmla="*/ 96 h 97"/>
                <a:gd name="T6" fmla="*/ 78 w 79"/>
                <a:gd name="T7" fmla="*/ 41 h 97"/>
                <a:gd name="T8" fmla="*/ 37 w 79"/>
                <a:gd name="T9" fmla="*/ 0 h 97"/>
                <a:gd name="T10" fmla="*/ 0 w 79"/>
                <a:gd name="T11" fmla="*/ 0 h 97"/>
                <a:gd name="T12" fmla="*/ 79 w 79"/>
                <a:gd name="T13" fmla="*/ 97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79" h="97">
                  <a:moveTo>
                    <a:pt x="37" y="0"/>
                  </a:moveTo>
                  <a:lnTo>
                    <a:pt x="0" y="34"/>
                  </a:lnTo>
                  <a:lnTo>
                    <a:pt x="60" y="96"/>
                  </a:lnTo>
                  <a:lnTo>
                    <a:pt x="78" y="41"/>
                  </a:lnTo>
                  <a:lnTo>
                    <a:pt x="37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06" name="AutoShape 18"/>
            <p:cNvSpPr>
              <a:spLocks noChangeArrowheads="1"/>
            </p:cNvSpPr>
            <p:nvPr/>
          </p:nvSpPr>
          <p:spPr bwMode="auto">
            <a:xfrm>
              <a:off x="3012" y="2176"/>
              <a:ext cx="82" cy="121"/>
            </a:xfrm>
            <a:custGeom>
              <a:avLst/>
              <a:gdLst>
                <a:gd name="T0" fmla="*/ 18 w 82"/>
                <a:gd name="T1" fmla="*/ 0 h 121"/>
                <a:gd name="T2" fmla="*/ 0 w 82"/>
                <a:gd name="T3" fmla="*/ 57 h 121"/>
                <a:gd name="T4" fmla="*/ 64 w 82"/>
                <a:gd name="T5" fmla="*/ 120 h 121"/>
                <a:gd name="T6" fmla="*/ 81 w 82"/>
                <a:gd name="T7" fmla="*/ 45 h 121"/>
                <a:gd name="T8" fmla="*/ 18 w 82"/>
                <a:gd name="T9" fmla="*/ 0 h 121"/>
                <a:gd name="T10" fmla="*/ 0 w 82"/>
                <a:gd name="T11" fmla="*/ 0 h 121"/>
                <a:gd name="T12" fmla="*/ 82 w 82"/>
                <a:gd name="T13" fmla="*/ 12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82" h="121">
                  <a:moveTo>
                    <a:pt x="18" y="0"/>
                  </a:moveTo>
                  <a:lnTo>
                    <a:pt x="0" y="57"/>
                  </a:lnTo>
                  <a:lnTo>
                    <a:pt x="64" y="120"/>
                  </a:lnTo>
                  <a:lnTo>
                    <a:pt x="81" y="45"/>
                  </a:lnTo>
                  <a:lnTo>
                    <a:pt x="18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07" name="AutoShape 19"/>
            <p:cNvSpPr>
              <a:spLocks noChangeArrowheads="1"/>
            </p:cNvSpPr>
            <p:nvPr/>
          </p:nvSpPr>
          <p:spPr bwMode="auto">
            <a:xfrm>
              <a:off x="3075" y="2147"/>
              <a:ext cx="173" cy="150"/>
            </a:xfrm>
            <a:custGeom>
              <a:avLst/>
              <a:gdLst>
                <a:gd name="T0" fmla="*/ 37 w 173"/>
                <a:gd name="T1" fmla="*/ 0 h 150"/>
                <a:gd name="T2" fmla="*/ 94 w 173"/>
                <a:gd name="T3" fmla="*/ 0 h 150"/>
                <a:gd name="T4" fmla="*/ 172 w 173"/>
                <a:gd name="T5" fmla="*/ 55 h 150"/>
                <a:gd name="T6" fmla="*/ 164 w 173"/>
                <a:gd name="T7" fmla="*/ 122 h 150"/>
                <a:gd name="T8" fmla="*/ 59 w 173"/>
                <a:gd name="T9" fmla="*/ 123 h 150"/>
                <a:gd name="T10" fmla="*/ 0 w 173"/>
                <a:gd name="T11" fmla="*/ 149 h 150"/>
                <a:gd name="T12" fmla="*/ 18 w 173"/>
                <a:gd name="T13" fmla="*/ 73 h 150"/>
                <a:gd name="T14" fmla="*/ 37 w 173"/>
                <a:gd name="T15" fmla="*/ 0 h 150"/>
                <a:gd name="T16" fmla="*/ 0 w 173"/>
                <a:gd name="T17" fmla="*/ 0 h 150"/>
                <a:gd name="T18" fmla="*/ 173 w 173"/>
                <a:gd name="T19" fmla="*/ 15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173" h="150">
                  <a:moveTo>
                    <a:pt x="37" y="0"/>
                  </a:moveTo>
                  <a:lnTo>
                    <a:pt x="94" y="0"/>
                  </a:lnTo>
                  <a:lnTo>
                    <a:pt x="172" y="55"/>
                  </a:lnTo>
                  <a:lnTo>
                    <a:pt x="164" y="122"/>
                  </a:lnTo>
                  <a:lnTo>
                    <a:pt x="59" y="123"/>
                  </a:lnTo>
                  <a:lnTo>
                    <a:pt x="0" y="149"/>
                  </a:lnTo>
                  <a:lnTo>
                    <a:pt x="18" y="73"/>
                  </a:lnTo>
                  <a:lnTo>
                    <a:pt x="37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08" name="AutoShape 20"/>
            <p:cNvSpPr>
              <a:spLocks noChangeArrowheads="1"/>
            </p:cNvSpPr>
            <p:nvPr/>
          </p:nvSpPr>
          <p:spPr bwMode="auto">
            <a:xfrm>
              <a:off x="3238" y="2127"/>
              <a:ext cx="121" cy="144"/>
            </a:xfrm>
            <a:custGeom>
              <a:avLst/>
              <a:gdLst>
                <a:gd name="T0" fmla="*/ 15 w 121"/>
                <a:gd name="T1" fmla="*/ 2 h 144"/>
                <a:gd name="T2" fmla="*/ 99 w 121"/>
                <a:gd name="T3" fmla="*/ 0 h 144"/>
                <a:gd name="T4" fmla="*/ 120 w 121"/>
                <a:gd name="T5" fmla="*/ 143 h 144"/>
                <a:gd name="T6" fmla="*/ 0 w 121"/>
                <a:gd name="T7" fmla="*/ 143 h 144"/>
                <a:gd name="T8" fmla="*/ 15 w 121"/>
                <a:gd name="T9" fmla="*/ 2 h 144"/>
                <a:gd name="T10" fmla="*/ 0 w 121"/>
                <a:gd name="T11" fmla="*/ 0 h 144"/>
                <a:gd name="T12" fmla="*/ 121 w 121"/>
                <a:gd name="T13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21" h="144">
                  <a:moveTo>
                    <a:pt x="15" y="2"/>
                  </a:moveTo>
                  <a:lnTo>
                    <a:pt x="99" y="0"/>
                  </a:lnTo>
                  <a:lnTo>
                    <a:pt x="120" y="143"/>
                  </a:lnTo>
                  <a:lnTo>
                    <a:pt x="0" y="143"/>
                  </a:lnTo>
                  <a:lnTo>
                    <a:pt x="15" y="2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09" name="AutoShape 21"/>
            <p:cNvSpPr>
              <a:spLocks noChangeArrowheads="1"/>
            </p:cNvSpPr>
            <p:nvPr/>
          </p:nvSpPr>
          <p:spPr bwMode="auto">
            <a:xfrm>
              <a:off x="3167" y="2004"/>
              <a:ext cx="241" cy="264"/>
            </a:xfrm>
            <a:custGeom>
              <a:avLst/>
              <a:gdLst>
                <a:gd name="T0" fmla="*/ 31 w 241"/>
                <a:gd name="T1" fmla="*/ 65 h 264"/>
                <a:gd name="T2" fmla="*/ 0 w 241"/>
                <a:gd name="T3" fmla="*/ 143 h 264"/>
                <a:gd name="T4" fmla="*/ 79 w 241"/>
                <a:gd name="T5" fmla="*/ 198 h 264"/>
                <a:gd name="T6" fmla="*/ 88 w 241"/>
                <a:gd name="T7" fmla="*/ 127 h 264"/>
                <a:gd name="T8" fmla="*/ 171 w 241"/>
                <a:gd name="T9" fmla="*/ 123 h 264"/>
                <a:gd name="T10" fmla="*/ 190 w 241"/>
                <a:gd name="T11" fmla="*/ 263 h 264"/>
                <a:gd name="T12" fmla="*/ 240 w 241"/>
                <a:gd name="T13" fmla="*/ 263 h 264"/>
                <a:gd name="T14" fmla="*/ 216 w 241"/>
                <a:gd name="T15" fmla="*/ 151 h 264"/>
                <a:gd name="T16" fmla="*/ 201 w 241"/>
                <a:gd name="T17" fmla="*/ 116 h 264"/>
                <a:gd name="T18" fmla="*/ 227 w 241"/>
                <a:gd name="T19" fmla="*/ 101 h 264"/>
                <a:gd name="T20" fmla="*/ 215 w 241"/>
                <a:gd name="T21" fmla="*/ 0 h 264"/>
                <a:gd name="T22" fmla="*/ 83 w 241"/>
                <a:gd name="T23" fmla="*/ 69 h 264"/>
                <a:gd name="T24" fmla="*/ 31 w 241"/>
                <a:gd name="T25" fmla="*/ 65 h 264"/>
                <a:gd name="T26" fmla="*/ 0 w 241"/>
                <a:gd name="T27" fmla="*/ 0 h 264"/>
                <a:gd name="T28" fmla="*/ 241 w 241"/>
                <a:gd name="T29" fmla="*/ 264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T26" t="T27" r="T28" b="T29"/>
              <a:pathLst>
                <a:path w="241" h="264">
                  <a:moveTo>
                    <a:pt x="31" y="65"/>
                  </a:moveTo>
                  <a:lnTo>
                    <a:pt x="0" y="143"/>
                  </a:lnTo>
                  <a:lnTo>
                    <a:pt x="79" y="198"/>
                  </a:lnTo>
                  <a:lnTo>
                    <a:pt x="88" y="127"/>
                  </a:lnTo>
                  <a:lnTo>
                    <a:pt x="171" y="123"/>
                  </a:lnTo>
                  <a:lnTo>
                    <a:pt x="190" y="263"/>
                  </a:lnTo>
                  <a:lnTo>
                    <a:pt x="240" y="263"/>
                  </a:lnTo>
                  <a:lnTo>
                    <a:pt x="216" y="151"/>
                  </a:lnTo>
                  <a:lnTo>
                    <a:pt x="201" y="116"/>
                  </a:lnTo>
                  <a:lnTo>
                    <a:pt x="227" y="101"/>
                  </a:lnTo>
                  <a:lnTo>
                    <a:pt x="215" y="0"/>
                  </a:lnTo>
                  <a:lnTo>
                    <a:pt x="83" y="69"/>
                  </a:lnTo>
                  <a:lnTo>
                    <a:pt x="31" y="65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10" name="AutoShape 22"/>
            <p:cNvSpPr>
              <a:spLocks noChangeArrowheads="1"/>
            </p:cNvSpPr>
            <p:nvPr/>
          </p:nvSpPr>
          <p:spPr bwMode="auto">
            <a:xfrm>
              <a:off x="3440" y="2046"/>
              <a:ext cx="345" cy="275"/>
            </a:xfrm>
            <a:custGeom>
              <a:avLst/>
              <a:gdLst>
                <a:gd name="T0" fmla="*/ 38 w 345"/>
                <a:gd name="T1" fmla="*/ 0 h 275"/>
                <a:gd name="T2" fmla="*/ 0 w 345"/>
                <a:gd name="T3" fmla="*/ 25 h 275"/>
                <a:gd name="T4" fmla="*/ 7 w 345"/>
                <a:gd name="T5" fmla="*/ 221 h 275"/>
                <a:gd name="T6" fmla="*/ 166 w 345"/>
                <a:gd name="T7" fmla="*/ 274 h 275"/>
                <a:gd name="T8" fmla="*/ 181 w 345"/>
                <a:gd name="T9" fmla="*/ 183 h 275"/>
                <a:gd name="T10" fmla="*/ 291 w 345"/>
                <a:gd name="T11" fmla="*/ 135 h 275"/>
                <a:gd name="T12" fmla="*/ 344 w 345"/>
                <a:gd name="T13" fmla="*/ 20 h 275"/>
                <a:gd name="T14" fmla="*/ 283 w 345"/>
                <a:gd name="T15" fmla="*/ 2 h 275"/>
                <a:gd name="T16" fmla="*/ 38 w 345"/>
                <a:gd name="T17" fmla="*/ 0 h 275"/>
                <a:gd name="T18" fmla="*/ 0 w 345"/>
                <a:gd name="T19" fmla="*/ 0 h 275"/>
                <a:gd name="T20" fmla="*/ 345 w 345"/>
                <a:gd name="T21" fmla="*/ 275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T18" t="T19" r="T20" b="T21"/>
              <a:pathLst>
                <a:path w="345" h="275">
                  <a:moveTo>
                    <a:pt x="38" y="0"/>
                  </a:moveTo>
                  <a:lnTo>
                    <a:pt x="0" y="25"/>
                  </a:lnTo>
                  <a:lnTo>
                    <a:pt x="7" y="221"/>
                  </a:lnTo>
                  <a:lnTo>
                    <a:pt x="166" y="274"/>
                  </a:lnTo>
                  <a:lnTo>
                    <a:pt x="181" y="183"/>
                  </a:lnTo>
                  <a:lnTo>
                    <a:pt x="291" y="135"/>
                  </a:lnTo>
                  <a:lnTo>
                    <a:pt x="344" y="20"/>
                  </a:lnTo>
                  <a:lnTo>
                    <a:pt x="283" y="2"/>
                  </a:lnTo>
                  <a:lnTo>
                    <a:pt x="38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11" name="AutoShape 23"/>
            <p:cNvSpPr>
              <a:spLocks noChangeArrowheads="1"/>
            </p:cNvSpPr>
            <p:nvPr/>
          </p:nvSpPr>
          <p:spPr bwMode="auto">
            <a:xfrm>
              <a:off x="3603" y="2065"/>
              <a:ext cx="217" cy="276"/>
            </a:xfrm>
            <a:custGeom>
              <a:avLst/>
              <a:gdLst>
                <a:gd name="T0" fmla="*/ 181 w 217"/>
                <a:gd name="T1" fmla="*/ 0 h 276"/>
                <a:gd name="T2" fmla="*/ 128 w 217"/>
                <a:gd name="T3" fmla="*/ 115 h 276"/>
                <a:gd name="T4" fmla="*/ 13 w 217"/>
                <a:gd name="T5" fmla="*/ 164 h 276"/>
                <a:gd name="T6" fmla="*/ 0 w 217"/>
                <a:gd name="T7" fmla="*/ 251 h 276"/>
                <a:gd name="T8" fmla="*/ 3 w 217"/>
                <a:gd name="T9" fmla="*/ 275 h 276"/>
                <a:gd name="T10" fmla="*/ 210 w 217"/>
                <a:gd name="T11" fmla="*/ 253 h 276"/>
                <a:gd name="T12" fmla="*/ 216 w 217"/>
                <a:gd name="T13" fmla="*/ 232 h 276"/>
                <a:gd name="T14" fmla="*/ 198 w 217"/>
                <a:gd name="T15" fmla="*/ 221 h 276"/>
                <a:gd name="T16" fmla="*/ 190 w 217"/>
                <a:gd name="T17" fmla="*/ 178 h 276"/>
                <a:gd name="T18" fmla="*/ 209 w 217"/>
                <a:gd name="T19" fmla="*/ 140 h 276"/>
                <a:gd name="T20" fmla="*/ 175 w 217"/>
                <a:gd name="T21" fmla="*/ 119 h 276"/>
                <a:gd name="T22" fmla="*/ 211 w 217"/>
                <a:gd name="T23" fmla="*/ 83 h 276"/>
                <a:gd name="T24" fmla="*/ 181 w 217"/>
                <a:gd name="T25" fmla="*/ 0 h 276"/>
                <a:gd name="T26" fmla="*/ 0 w 217"/>
                <a:gd name="T27" fmla="*/ 0 h 276"/>
                <a:gd name="T28" fmla="*/ 217 w 217"/>
                <a:gd name="T29" fmla="*/ 276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T26" t="T27" r="T28" b="T29"/>
              <a:pathLst>
                <a:path w="217" h="276">
                  <a:moveTo>
                    <a:pt x="181" y="0"/>
                  </a:moveTo>
                  <a:lnTo>
                    <a:pt x="128" y="115"/>
                  </a:lnTo>
                  <a:lnTo>
                    <a:pt x="13" y="164"/>
                  </a:lnTo>
                  <a:lnTo>
                    <a:pt x="0" y="251"/>
                  </a:lnTo>
                  <a:lnTo>
                    <a:pt x="3" y="275"/>
                  </a:lnTo>
                  <a:lnTo>
                    <a:pt x="210" y="253"/>
                  </a:lnTo>
                  <a:lnTo>
                    <a:pt x="216" y="232"/>
                  </a:lnTo>
                  <a:lnTo>
                    <a:pt x="198" y="221"/>
                  </a:lnTo>
                  <a:lnTo>
                    <a:pt x="190" y="178"/>
                  </a:lnTo>
                  <a:lnTo>
                    <a:pt x="209" y="140"/>
                  </a:lnTo>
                  <a:lnTo>
                    <a:pt x="175" y="119"/>
                  </a:lnTo>
                  <a:lnTo>
                    <a:pt x="211" y="83"/>
                  </a:lnTo>
                  <a:lnTo>
                    <a:pt x="181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12" name="AutoShape 24"/>
            <p:cNvSpPr>
              <a:spLocks noChangeArrowheads="1"/>
            </p:cNvSpPr>
            <p:nvPr/>
          </p:nvSpPr>
          <p:spPr bwMode="auto">
            <a:xfrm>
              <a:off x="3790" y="2141"/>
              <a:ext cx="367" cy="172"/>
            </a:xfrm>
            <a:custGeom>
              <a:avLst/>
              <a:gdLst>
                <a:gd name="T0" fmla="*/ 19 w 367"/>
                <a:gd name="T1" fmla="*/ 61 h 172"/>
                <a:gd name="T2" fmla="*/ 0 w 367"/>
                <a:gd name="T3" fmla="*/ 104 h 172"/>
                <a:gd name="T4" fmla="*/ 10 w 367"/>
                <a:gd name="T5" fmla="*/ 148 h 172"/>
                <a:gd name="T6" fmla="*/ 28 w 367"/>
                <a:gd name="T7" fmla="*/ 157 h 172"/>
                <a:gd name="T8" fmla="*/ 55 w 367"/>
                <a:gd name="T9" fmla="*/ 148 h 172"/>
                <a:gd name="T10" fmla="*/ 81 w 367"/>
                <a:gd name="T11" fmla="*/ 171 h 172"/>
                <a:gd name="T12" fmla="*/ 114 w 367"/>
                <a:gd name="T13" fmla="*/ 136 h 172"/>
                <a:gd name="T14" fmla="*/ 172 w 367"/>
                <a:gd name="T15" fmla="*/ 152 h 172"/>
                <a:gd name="T16" fmla="*/ 251 w 367"/>
                <a:gd name="T17" fmla="*/ 152 h 172"/>
                <a:gd name="T18" fmla="*/ 366 w 367"/>
                <a:gd name="T19" fmla="*/ 134 h 172"/>
                <a:gd name="T20" fmla="*/ 317 w 367"/>
                <a:gd name="T21" fmla="*/ 71 h 172"/>
                <a:gd name="T22" fmla="*/ 268 w 367"/>
                <a:gd name="T23" fmla="*/ 66 h 172"/>
                <a:gd name="T24" fmla="*/ 233 w 367"/>
                <a:gd name="T25" fmla="*/ 0 h 172"/>
                <a:gd name="T26" fmla="*/ 129 w 367"/>
                <a:gd name="T27" fmla="*/ 46 h 172"/>
                <a:gd name="T28" fmla="*/ 19 w 367"/>
                <a:gd name="T29" fmla="*/ 61 h 172"/>
                <a:gd name="T30" fmla="*/ 0 w 367"/>
                <a:gd name="T31" fmla="*/ 0 h 172"/>
                <a:gd name="T32" fmla="*/ 367 w 367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T30" t="T31" r="T32" b="T33"/>
              <a:pathLst>
                <a:path w="367" h="172">
                  <a:moveTo>
                    <a:pt x="19" y="61"/>
                  </a:moveTo>
                  <a:lnTo>
                    <a:pt x="0" y="104"/>
                  </a:lnTo>
                  <a:lnTo>
                    <a:pt x="10" y="148"/>
                  </a:lnTo>
                  <a:lnTo>
                    <a:pt x="28" y="157"/>
                  </a:lnTo>
                  <a:lnTo>
                    <a:pt x="55" y="148"/>
                  </a:lnTo>
                  <a:lnTo>
                    <a:pt x="81" y="171"/>
                  </a:lnTo>
                  <a:lnTo>
                    <a:pt x="114" y="136"/>
                  </a:lnTo>
                  <a:lnTo>
                    <a:pt x="172" y="152"/>
                  </a:lnTo>
                  <a:lnTo>
                    <a:pt x="251" y="152"/>
                  </a:lnTo>
                  <a:lnTo>
                    <a:pt x="366" y="134"/>
                  </a:lnTo>
                  <a:lnTo>
                    <a:pt x="317" y="71"/>
                  </a:lnTo>
                  <a:lnTo>
                    <a:pt x="268" y="66"/>
                  </a:lnTo>
                  <a:lnTo>
                    <a:pt x="233" y="0"/>
                  </a:lnTo>
                  <a:lnTo>
                    <a:pt x="129" y="46"/>
                  </a:lnTo>
                  <a:lnTo>
                    <a:pt x="19" y="6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13" name="AutoShape 25"/>
            <p:cNvSpPr>
              <a:spLocks noChangeArrowheads="1"/>
            </p:cNvSpPr>
            <p:nvPr/>
          </p:nvSpPr>
          <p:spPr bwMode="auto">
            <a:xfrm>
              <a:off x="3588" y="2326"/>
              <a:ext cx="132" cy="174"/>
            </a:xfrm>
            <a:custGeom>
              <a:avLst/>
              <a:gdLst>
                <a:gd name="T0" fmla="*/ 18 w 132"/>
                <a:gd name="T1" fmla="*/ 11 h 174"/>
                <a:gd name="T2" fmla="*/ 131 w 132"/>
                <a:gd name="T3" fmla="*/ 0 h 174"/>
                <a:gd name="T4" fmla="*/ 129 w 132"/>
                <a:gd name="T5" fmla="*/ 106 h 174"/>
                <a:gd name="T6" fmla="*/ 39 w 132"/>
                <a:gd name="T7" fmla="*/ 136 h 174"/>
                <a:gd name="T8" fmla="*/ 27 w 132"/>
                <a:gd name="T9" fmla="*/ 173 h 174"/>
                <a:gd name="T10" fmla="*/ 0 w 132"/>
                <a:gd name="T11" fmla="*/ 132 h 174"/>
                <a:gd name="T12" fmla="*/ 18 w 132"/>
                <a:gd name="T13" fmla="*/ 11 h 174"/>
                <a:gd name="T14" fmla="*/ 0 w 132"/>
                <a:gd name="T15" fmla="*/ 0 h 174"/>
                <a:gd name="T16" fmla="*/ 132 w 132"/>
                <a:gd name="T17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132" h="174">
                  <a:moveTo>
                    <a:pt x="18" y="11"/>
                  </a:moveTo>
                  <a:lnTo>
                    <a:pt x="131" y="0"/>
                  </a:lnTo>
                  <a:lnTo>
                    <a:pt x="129" y="106"/>
                  </a:lnTo>
                  <a:lnTo>
                    <a:pt x="39" y="136"/>
                  </a:lnTo>
                  <a:lnTo>
                    <a:pt x="27" y="173"/>
                  </a:lnTo>
                  <a:lnTo>
                    <a:pt x="0" y="132"/>
                  </a:lnTo>
                  <a:lnTo>
                    <a:pt x="18" y="1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14" name="AutoShape 26"/>
            <p:cNvSpPr>
              <a:spLocks noChangeArrowheads="1"/>
            </p:cNvSpPr>
            <p:nvPr/>
          </p:nvSpPr>
          <p:spPr bwMode="auto">
            <a:xfrm>
              <a:off x="3613" y="2288"/>
              <a:ext cx="259" cy="243"/>
            </a:xfrm>
            <a:custGeom>
              <a:avLst/>
              <a:gdLst>
                <a:gd name="T0" fmla="*/ 106 w 259"/>
                <a:gd name="T1" fmla="*/ 36 h 243"/>
                <a:gd name="T2" fmla="*/ 199 w 259"/>
                <a:gd name="T3" fmla="*/ 28 h 243"/>
                <a:gd name="T4" fmla="*/ 204 w 259"/>
                <a:gd name="T5" fmla="*/ 10 h 243"/>
                <a:gd name="T6" fmla="*/ 233 w 259"/>
                <a:gd name="T7" fmla="*/ 0 h 243"/>
                <a:gd name="T8" fmla="*/ 258 w 259"/>
                <a:gd name="T9" fmla="*/ 24 h 243"/>
                <a:gd name="T10" fmla="*/ 152 w 259"/>
                <a:gd name="T11" fmla="*/ 202 h 243"/>
                <a:gd name="T12" fmla="*/ 20 w 259"/>
                <a:gd name="T13" fmla="*/ 242 h 243"/>
                <a:gd name="T14" fmla="*/ 0 w 259"/>
                <a:gd name="T15" fmla="*/ 208 h 243"/>
                <a:gd name="T16" fmla="*/ 12 w 259"/>
                <a:gd name="T17" fmla="*/ 174 h 243"/>
                <a:gd name="T18" fmla="*/ 102 w 259"/>
                <a:gd name="T19" fmla="*/ 144 h 243"/>
                <a:gd name="T20" fmla="*/ 106 w 259"/>
                <a:gd name="T21" fmla="*/ 36 h 243"/>
                <a:gd name="T22" fmla="*/ 0 w 259"/>
                <a:gd name="T23" fmla="*/ 0 h 243"/>
                <a:gd name="T24" fmla="*/ 259 w 259"/>
                <a:gd name="T25" fmla="*/ 243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T22" t="T23" r="T24" b="T25"/>
              <a:pathLst>
                <a:path w="259" h="243">
                  <a:moveTo>
                    <a:pt x="106" y="36"/>
                  </a:moveTo>
                  <a:lnTo>
                    <a:pt x="199" y="28"/>
                  </a:lnTo>
                  <a:lnTo>
                    <a:pt x="204" y="10"/>
                  </a:lnTo>
                  <a:lnTo>
                    <a:pt x="233" y="0"/>
                  </a:lnTo>
                  <a:lnTo>
                    <a:pt x="258" y="24"/>
                  </a:lnTo>
                  <a:lnTo>
                    <a:pt x="152" y="202"/>
                  </a:lnTo>
                  <a:lnTo>
                    <a:pt x="20" y="242"/>
                  </a:lnTo>
                  <a:lnTo>
                    <a:pt x="0" y="208"/>
                  </a:lnTo>
                  <a:lnTo>
                    <a:pt x="12" y="174"/>
                  </a:lnTo>
                  <a:lnTo>
                    <a:pt x="102" y="144"/>
                  </a:lnTo>
                  <a:lnTo>
                    <a:pt x="106" y="36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15" name="AutoShape 27"/>
            <p:cNvSpPr>
              <a:spLocks noChangeArrowheads="1"/>
            </p:cNvSpPr>
            <p:nvPr/>
          </p:nvSpPr>
          <p:spPr bwMode="auto">
            <a:xfrm>
              <a:off x="3630" y="2274"/>
              <a:ext cx="671" cy="484"/>
            </a:xfrm>
            <a:custGeom>
              <a:avLst/>
              <a:gdLst>
                <a:gd name="T0" fmla="*/ 526 w 671"/>
                <a:gd name="T1" fmla="*/ 0 h 484"/>
                <a:gd name="T2" fmla="*/ 634 w 671"/>
                <a:gd name="T3" fmla="*/ 35 h 484"/>
                <a:gd name="T4" fmla="*/ 655 w 671"/>
                <a:gd name="T5" fmla="*/ 90 h 484"/>
                <a:gd name="T6" fmla="*/ 592 w 671"/>
                <a:gd name="T7" fmla="*/ 146 h 484"/>
                <a:gd name="T8" fmla="*/ 633 w 671"/>
                <a:gd name="T9" fmla="*/ 200 h 484"/>
                <a:gd name="T10" fmla="*/ 629 w 671"/>
                <a:gd name="T11" fmla="*/ 259 h 484"/>
                <a:gd name="T12" fmla="*/ 670 w 671"/>
                <a:gd name="T13" fmla="*/ 356 h 484"/>
                <a:gd name="T14" fmla="*/ 518 w 671"/>
                <a:gd name="T15" fmla="*/ 356 h 484"/>
                <a:gd name="T16" fmla="*/ 518 w 671"/>
                <a:gd name="T17" fmla="*/ 417 h 484"/>
                <a:gd name="T18" fmla="*/ 575 w 671"/>
                <a:gd name="T19" fmla="*/ 465 h 484"/>
                <a:gd name="T20" fmla="*/ 551 w 671"/>
                <a:gd name="T21" fmla="*/ 483 h 484"/>
                <a:gd name="T22" fmla="*/ 325 w 671"/>
                <a:gd name="T23" fmla="*/ 433 h 484"/>
                <a:gd name="T24" fmla="*/ 315 w 671"/>
                <a:gd name="T25" fmla="*/ 301 h 484"/>
                <a:gd name="T26" fmla="*/ 271 w 671"/>
                <a:gd name="T27" fmla="*/ 298 h 484"/>
                <a:gd name="T28" fmla="*/ 227 w 671"/>
                <a:gd name="T29" fmla="*/ 335 h 484"/>
                <a:gd name="T30" fmla="*/ 158 w 671"/>
                <a:gd name="T31" fmla="*/ 330 h 484"/>
                <a:gd name="T32" fmla="*/ 155 w 671"/>
                <a:gd name="T33" fmla="*/ 284 h 484"/>
                <a:gd name="T34" fmla="*/ 32 w 671"/>
                <a:gd name="T35" fmla="*/ 310 h 484"/>
                <a:gd name="T36" fmla="*/ 0 w 671"/>
                <a:gd name="T37" fmla="*/ 254 h 484"/>
                <a:gd name="T38" fmla="*/ 132 w 671"/>
                <a:gd name="T39" fmla="*/ 215 h 484"/>
                <a:gd name="T40" fmla="*/ 241 w 671"/>
                <a:gd name="T41" fmla="*/ 36 h 484"/>
                <a:gd name="T42" fmla="*/ 274 w 671"/>
                <a:gd name="T43" fmla="*/ 3 h 484"/>
                <a:gd name="T44" fmla="*/ 333 w 671"/>
                <a:gd name="T45" fmla="*/ 19 h 484"/>
                <a:gd name="T46" fmla="*/ 413 w 671"/>
                <a:gd name="T47" fmla="*/ 19 h 484"/>
                <a:gd name="T48" fmla="*/ 526 w 671"/>
                <a:gd name="T49" fmla="*/ 0 h 484"/>
                <a:gd name="T50" fmla="*/ 0 w 671"/>
                <a:gd name="T51" fmla="*/ 0 h 484"/>
                <a:gd name="T52" fmla="*/ 671 w 671"/>
                <a:gd name="T53" fmla="*/ 484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T50" t="T51" r="T52" b="T53"/>
              <a:pathLst>
                <a:path w="671" h="484">
                  <a:moveTo>
                    <a:pt x="526" y="0"/>
                  </a:moveTo>
                  <a:lnTo>
                    <a:pt x="634" y="35"/>
                  </a:lnTo>
                  <a:lnTo>
                    <a:pt x="655" y="90"/>
                  </a:lnTo>
                  <a:lnTo>
                    <a:pt x="592" y="146"/>
                  </a:lnTo>
                  <a:lnTo>
                    <a:pt x="633" y="200"/>
                  </a:lnTo>
                  <a:lnTo>
                    <a:pt x="629" y="259"/>
                  </a:lnTo>
                  <a:lnTo>
                    <a:pt x="670" y="356"/>
                  </a:lnTo>
                  <a:lnTo>
                    <a:pt x="518" y="356"/>
                  </a:lnTo>
                  <a:lnTo>
                    <a:pt x="518" y="417"/>
                  </a:lnTo>
                  <a:lnTo>
                    <a:pt x="575" y="465"/>
                  </a:lnTo>
                  <a:lnTo>
                    <a:pt x="551" y="483"/>
                  </a:lnTo>
                  <a:lnTo>
                    <a:pt x="325" y="433"/>
                  </a:lnTo>
                  <a:lnTo>
                    <a:pt x="315" y="301"/>
                  </a:lnTo>
                  <a:lnTo>
                    <a:pt x="271" y="298"/>
                  </a:lnTo>
                  <a:lnTo>
                    <a:pt x="227" y="335"/>
                  </a:lnTo>
                  <a:lnTo>
                    <a:pt x="158" y="330"/>
                  </a:lnTo>
                  <a:lnTo>
                    <a:pt x="155" y="284"/>
                  </a:lnTo>
                  <a:lnTo>
                    <a:pt x="32" y="310"/>
                  </a:lnTo>
                  <a:lnTo>
                    <a:pt x="0" y="254"/>
                  </a:lnTo>
                  <a:lnTo>
                    <a:pt x="132" y="215"/>
                  </a:lnTo>
                  <a:lnTo>
                    <a:pt x="241" y="36"/>
                  </a:lnTo>
                  <a:lnTo>
                    <a:pt x="274" y="3"/>
                  </a:lnTo>
                  <a:lnTo>
                    <a:pt x="333" y="19"/>
                  </a:lnTo>
                  <a:lnTo>
                    <a:pt x="413" y="19"/>
                  </a:lnTo>
                  <a:lnTo>
                    <a:pt x="526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16" name="AutoShape 28"/>
            <p:cNvSpPr>
              <a:spLocks noChangeArrowheads="1"/>
            </p:cNvSpPr>
            <p:nvPr/>
          </p:nvSpPr>
          <p:spPr bwMode="auto">
            <a:xfrm>
              <a:off x="4399" y="1974"/>
              <a:ext cx="330" cy="364"/>
            </a:xfrm>
            <a:custGeom>
              <a:avLst/>
              <a:gdLst>
                <a:gd name="T0" fmla="*/ 74 w 330"/>
                <a:gd name="T1" fmla="*/ 0 h 364"/>
                <a:gd name="T2" fmla="*/ 0 w 330"/>
                <a:gd name="T3" fmla="*/ 185 h 364"/>
                <a:gd name="T4" fmla="*/ 13 w 330"/>
                <a:gd name="T5" fmla="*/ 289 h 364"/>
                <a:gd name="T6" fmla="*/ 173 w 330"/>
                <a:gd name="T7" fmla="*/ 363 h 364"/>
                <a:gd name="T8" fmla="*/ 223 w 330"/>
                <a:gd name="T9" fmla="*/ 333 h 364"/>
                <a:gd name="T10" fmla="*/ 303 w 330"/>
                <a:gd name="T11" fmla="*/ 312 h 364"/>
                <a:gd name="T12" fmla="*/ 329 w 330"/>
                <a:gd name="T13" fmla="*/ 256 h 364"/>
                <a:gd name="T14" fmla="*/ 228 w 330"/>
                <a:gd name="T15" fmla="*/ 196 h 364"/>
                <a:gd name="T16" fmla="*/ 234 w 330"/>
                <a:gd name="T17" fmla="*/ 142 h 364"/>
                <a:gd name="T18" fmla="*/ 215 w 330"/>
                <a:gd name="T19" fmla="*/ 130 h 364"/>
                <a:gd name="T20" fmla="*/ 231 w 330"/>
                <a:gd name="T21" fmla="*/ 83 h 364"/>
                <a:gd name="T22" fmla="*/ 74 w 330"/>
                <a:gd name="T23" fmla="*/ 0 h 364"/>
                <a:gd name="T24" fmla="*/ 0 w 330"/>
                <a:gd name="T25" fmla="*/ 0 h 364"/>
                <a:gd name="T26" fmla="*/ 330 w 330"/>
                <a:gd name="T27" fmla="*/ 364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330" h="364">
                  <a:moveTo>
                    <a:pt x="74" y="0"/>
                  </a:moveTo>
                  <a:lnTo>
                    <a:pt x="0" y="185"/>
                  </a:lnTo>
                  <a:lnTo>
                    <a:pt x="13" y="289"/>
                  </a:lnTo>
                  <a:lnTo>
                    <a:pt x="173" y="363"/>
                  </a:lnTo>
                  <a:lnTo>
                    <a:pt x="223" y="333"/>
                  </a:lnTo>
                  <a:lnTo>
                    <a:pt x="303" y="312"/>
                  </a:lnTo>
                  <a:lnTo>
                    <a:pt x="329" y="256"/>
                  </a:lnTo>
                  <a:lnTo>
                    <a:pt x="228" y="196"/>
                  </a:lnTo>
                  <a:lnTo>
                    <a:pt x="234" y="142"/>
                  </a:lnTo>
                  <a:lnTo>
                    <a:pt x="215" y="130"/>
                  </a:lnTo>
                  <a:lnTo>
                    <a:pt x="231" y="83"/>
                  </a:lnTo>
                  <a:lnTo>
                    <a:pt x="74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17" name="AutoShape 29"/>
            <p:cNvSpPr>
              <a:spLocks noChangeArrowheads="1"/>
            </p:cNvSpPr>
            <p:nvPr/>
          </p:nvSpPr>
          <p:spPr bwMode="auto">
            <a:xfrm>
              <a:off x="4560" y="2073"/>
              <a:ext cx="306" cy="359"/>
            </a:xfrm>
            <a:custGeom>
              <a:avLst/>
              <a:gdLst>
                <a:gd name="T0" fmla="*/ 71 w 306"/>
                <a:gd name="T1" fmla="*/ 43 h 359"/>
                <a:gd name="T2" fmla="*/ 67 w 306"/>
                <a:gd name="T3" fmla="*/ 98 h 359"/>
                <a:gd name="T4" fmla="*/ 167 w 306"/>
                <a:gd name="T5" fmla="*/ 157 h 359"/>
                <a:gd name="T6" fmla="*/ 142 w 306"/>
                <a:gd name="T7" fmla="*/ 212 h 359"/>
                <a:gd name="T8" fmla="*/ 63 w 306"/>
                <a:gd name="T9" fmla="*/ 231 h 359"/>
                <a:gd name="T10" fmla="*/ 11 w 306"/>
                <a:gd name="T11" fmla="*/ 263 h 359"/>
                <a:gd name="T12" fmla="*/ 0 w 306"/>
                <a:gd name="T13" fmla="*/ 301 h 359"/>
                <a:gd name="T14" fmla="*/ 42 w 306"/>
                <a:gd name="T15" fmla="*/ 358 h 359"/>
                <a:gd name="T16" fmla="*/ 205 w 306"/>
                <a:gd name="T17" fmla="*/ 261 h 359"/>
                <a:gd name="T18" fmla="*/ 305 w 306"/>
                <a:gd name="T19" fmla="*/ 0 h 359"/>
                <a:gd name="T20" fmla="*/ 158 w 306"/>
                <a:gd name="T21" fmla="*/ 62 h 359"/>
                <a:gd name="T22" fmla="*/ 71 w 306"/>
                <a:gd name="T23" fmla="*/ 43 h 359"/>
                <a:gd name="T24" fmla="*/ 0 w 306"/>
                <a:gd name="T25" fmla="*/ 0 h 359"/>
                <a:gd name="T26" fmla="*/ 306 w 306"/>
                <a:gd name="T27" fmla="*/ 359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306" h="359">
                  <a:moveTo>
                    <a:pt x="71" y="43"/>
                  </a:moveTo>
                  <a:lnTo>
                    <a:pt x="67" y="98"/>
                  </a:lnTo>
                  <a:lnTo>
                    <a:pt x="167" y="157"/>
                  </a:lnTo>
                  <a:lnTo>
                    <a:pt x="142" y="212"/>
                  </a:lnTo>
                  <a:lnTo>
                    <a:pt x="63" y="231"/>
                  </a:lnTo>
                  <a:lnTo>
                    <a:pt x="11" y="263"/>
                  </a:lnTo>
                  <a:lnTo>
                    <a:pt x="0" y="301"/>
                  </a:lnTo>
                  <a:lnTo>
                    <a:pt x="42" y="358"/>
                  </a:lnTo>
                  <a:lnTo>
                    <a:pt x="205" y="261"/>
                  </a:lnTo>
                  <a:lnTo>
                    <a:pt x="305" y="0"/>
                  </a:lnTo>
                  <a:lnTo>
                    <a:pt x="158" y="62"/>
                  </a:lnTo>
                  <a:lnTo>
                    <a:pt x="71" y="43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18" name="AutoShape 30"/>
            <p:cNvSpPr>
              <a:spLocks noChangeArrowheads="1"/>
            </p:cNvSpPr>
            <p:nvPr/>
          </p:nvSpPr>
          <p:spPr bwMode="auto">
            <a:xfrm>
              <a:off x="4373" y="2261"/>
              <a:ext cx="230" cy="279"/>
            </a:xfrm>
            <a:custGeom>
              <a:avLst/>
              <a:gdLst>
                <a:gd name="T0" fmla="*/ 39 w 230"/>
                <a:gd name="T1" fmla="*/ 0 h 279"/>
                <a:gd name="T2" fmla="*/ 3 w 230"/>
                <a:gd name="T3" fmla="*/ 47 h 279"/>
                <a:gd name="T4" fmla="*/ 24 w 230"/>
                <a:gd name="T5" fmla="*/ 86 h 279"/>
                <a:gd name="T6" fmla="*/ 0 w 230"/>
                <a:gd name="T7" fmla="*/ 156 h 279"/>
                <a:gd name="T8" fmla="*/ 26 w 230"/>
                <a:gd name="T9" fmla="*/ 195 h 279"/>
                <a:gd name="T10" fmla="*/ 101 w 230"/>
                <a:gd name="T11" fmla="*/ 225 h 279"/>
                <a:gd name="T12" fmla="*/ 175 w 230"/>
                <a:gd name="T13" fmla="*/ 278 h 279"/>
                <a:gd name="T14" fmla="*/ 228 w 230"/>
                <a:gd name="T15" fmla="*/ 229 h 279"/>
                <a:gd name="T16" fmla="*/ 229 w 230"/>
                <a:gd name="T17" fmla="*/ 167 h 279"/>
                <a:gd name="T18" fmla="*/ 188 w 230"/>
                <a:gd name="T19" fmla="*/ 113 h 279"/>
                <a:gd name="T20" fmla="*/ 199 w 230"/>
                <a:gd name="T21" fmla="*/ 76 h 279"/>
                <a:gd name="T22" fmla="*/ 39 w 230"/>
                <a:gd name="T23" fmla="*/ 0 h 279"/>
                <a:gd name="T24" fmla="*/ 0 w 230"/>
                <a:gd name="T25" fmla="*/ 0 h 279"/>
                <a:gd name="T26" fmla="*/ 230 w 230"/>
                <a:gd name="T27" fmla="*/ 279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230" h="279">
                  <a:moveTo>
                    <a:pt x="39" y="0"/>
                  </a:moveTo>
                  <a:lnTo>
                    <a:pt x="3" y="47"/>
                  </a:lnTo>
                  <a:lnTo>
                    <a:pt x="24" y="86"/>
                  </a:lnTo>
                  <a:lnTo>
                    <a:pt x="0" y="156"/>
                  </a:lnTo>
                  <a:lnTo>
                    <a:pt x="26" y="195"/>
                  </a:lnTo>
                  <a:lnTo>
                    <a:pt x="101" y="225"/>
                  </a:lnTo>
                  <a:lnTo>
                    <a:pt x="175" y="278"/>
                  </a:lnTo>
                  <a:lnTo>
                    <a:pt x="228" y="229"/>
                  </a:lnTo>
                  <a:lnTo>
                    <a:pt x="229" y="167"/>
                  </a:lnTo>
                  <a:lnTo>
                    <a:pt x="188" y="113"/>
                  </a:lnTo>
                  <a:lnTo>
                    <a:pt x="199" y="76"/>
                  </a:lnTo>
                  <a:lnTo>
                    <a:pt x="39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19" name="AutoShape 31"/>
            <p:cNvSpPr>
              <a:spLocks noChangeArrowheads="1"/>
            </p:cNvSpPr>
            <p:nvPr/>
          </p:nvSpPr>
          <p:spPr bwMode="auto">
            <a:xfrm>
              <a:off x="4221" y="2309"/>
              <a:ext cx="329" cy="386"/>
            </a:xfrm>
            <a:custGeom>
              <a:avLst/>
              <a:gdLst>
                <a:gd name="T0" fmla="*/ 41 w 329"/>
                <a:gd name="T1" fmla="*/ 0 h 386"/>
                <a:gd name="T2" fmla="*/ 156 w 329"/>
                <a:gd name="T3" fmla="*/ 0 h 386"/>
                <a:gd name="T4" fmla="*/ 178 w 329"/>
                <a:gd name="T5" fmla="*/ 36 h 386"/>
                <a:gd name="T6" fmla="*/ 153 w 329"/>
                <a:gd name="T7" fmla="*/ 108 h 386"/>
                <a:gd name="T8" fmla="*/ 179 w 329"/>
                <a:gd name="T9" fmla="*/ 146 h 386"/>
                <a:gd name="T10" fmla="*/ 256 w 329"/>
                <a:gd name="T11" fmla="*/ 176 h 386"/>
                <a:gd name="T12" fmla="*/ 328 w 329"/>
                <a:gd name="T13" fmla="*/ 230 h 386"/>
                <a:gd name="T14" fmla="*/ 263 w 329"/>
                <a:gd name="T15" fmla="*/ 293 h 386"/>
                <a:gd name="T16" fmla="*/ 298 w 329"/>
                <a:gd name="T17" fmla="*/ 336 h 386"/>
                <a:gd name="T18" fmla="*/ 282 w 329"/>
                <a:gd name="T19" fmla="*/ 385 h 386"/>
                <a:gd name="T20" fmla="*/ 182 w 329"/>
                <a:gd name="T21" fmla="*/ 384 h 386"/>
                <a:gd name="T22" fmla="*/ 153 w 329"/>
                <a:gd name="T23" fmla="*/ 347 h 386"/>
                <a:gd name="T24" fmla="*/ 76 w 329"/>
                <a:gd name="T25" fmla="*/ 319 h 386"/>
                <a:gd name="T26" fmla="*/ 34 w 329"/>
                <a:gd name="T27" fmla="*/ 225 h 386"/>
                <a:gd name="T28" fmla="*/ 42 w 329"/>
                <a:gd name="T29" fmla="*/ 165 h 386"/>
                <a:gd name="T30" fmla="*/ 0 w 329"/>
                <a:gd name="T31" fmla="*/ 111 h 386"/>
                <a:gd name="T32" fmla="*/ 62 w 329"/>
                <a:gd name="T33" fmla="*/ 55 h 386"/>
                <a:gd name="T34" fmla="*/ 41 w 329"/>
                <a:gd name="T35" fmla="*/ 0 h 386"/>
                <a:gd name="T36" fmla="*/ 0 w 329"/>
                <a:gd name="T37" fmla="*/ 0 h 386"/>
                <a:gd name="T38" fmla="*/ 329 w 329"/>
                <a:gd name="T39" fmla="*/ 386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T36" t="T37" r="T38" b="T39"/>
              <a:pathLst>
                <a:path w="329" h="386">
                  <a:moveTo>
                    <a:pt x="41" y="0"/>
                  </a:moveTo>
                  <a:lnTo>
                    <a:pt x="156" y="0"/>
                  </a:lnTo>
                  <a:lnTo>
                    <a:pt x="178" y="36"/>
                  </a:lnTo>
                  <a:lnTo>
                    <a:pt x="153" y="108"/>
                  </a:lnTo>
                  <a:lnTo>
                    <a:pt x="179" y="146"/>
                  </a:lnTo>
                  <a:lnTo>
                    <a:pt x="256" y="176"/>
                  </a:lnTo>
                  <a:lnTo>
                    <a:pt x="328" y="230"/>
                  </a:lnTo>
                  <a:lnTo>
                    <a:pt x="263" y="293"/>
                  </a:lnTo>
                  <a:lnTo>
                    <a:pt x="298" y="336"/>
                  </a:lnTo>
                  <a:lnTo>
                    <a:pt x="282" y="385"/>
                  </a:lnTo>
                  <a:lnTo>
                    <a:pt x="182" y="384"/>
                  </a:lnTo>
                  <a:lnTo>
                    <a:pt x="153" y="347"/>
                  </a:lnTo>
                  <a:lnTo>
                    <a:pt x="76" y="319"/>
                  </a:lnTo>
                  <a:lnTo>
                    <a:pt x="34" y="225"/>
                  </a:lnTo>
                  <a:lnTo>
                    <a:pt x="42" y="165"/>
                  </a:lnTo>
                  <a:lnTo>
                    <a:pt x="0" y="111"/>
                  </a:lnTo>
                  <a:lnTo>
                    <a:pt x="62" y="55"/>
                  </a:lnTo>
                  <a:lnTo>
                    <a:pt x="41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20" name="AutoShape 32"/>
            <p:cNvSpPr>
              <a:spLocks noChangeArrowheads="1"/>
            </p:cNvSpPr>
            <p:nvPr/>
          </p:nvSpPr>
          <p:spPr bwMode="auto">
            <a:xfrm>
              <a:off x="4278" y="2692"/>
              <a:ext cx="263" cy="450"/>
            </a:xfrm>
            <a:custGeom>
              <a:avLst/>
              <a:gdLst>
                <a:gd name="T0" fmla="*/ 124 w 263"/>
                <a:gd name="T1" fmla="*/ 1 h 450"/>
                <a:gd name="T2" fmla="*/ 221 w 263"/>
                <a:gd name="T3" fmla="*/ 0 h 450"/>
                <a:gd name="T4" fmla="*/ 262 w 263"/>
                <a:gd name="T5" fmla="*/ 43 h 450"/>
                <a:gd name="T6" fmla="*/ 240 w 263"/>
                <a:gd name="T7" fmla="*/ 162 h 450"/>
                <a:gd name="T8" fmla="*/ 137 w 263"/>
                <a:gd name="T9" fmla="*/ 302 h 450"/>
                <a:gd name="T10" fmla="*/ 101 w 263"/>
                <a:gd name="T11" fmla="*/ 397 h 450"/>
                <a:gd name="T12" fmla="*/ 22 w 263"/>
                <a:gd name="T13" fmla="*/ 449 h 450"/>
                <a:gd name="T14" fmla="*/ 0 w 263"/>
                <a:gd name="T15" fmla="*/ 341 h 450"/>
                <a:gd name="T16" fmla="*/ 59 w 263"/>
                <a:gd name="T17" fmla="*/ 181 h 450"/>
                <a:gd name="T18" fmla="*/ 8 w 263"/>
                <a:gd name="T19" fmla="*/ 154 h 450"/>
                <a:gd name="T20" fmla="*/ 69 w 263"/>
                <a:gd name="T21" fmla="*/ 102 h 450"/>
                <a:gd name="T22" fmla="*/ 79 w 263"/>
                <a:gd name="T23" fmla="*/ 128 h 450"/>
                <a:gd name="T24" fmla="*/ 113 w 263"/>
                <a:gd name="T25" fmla="*/ 153 h 450"/>
                <a:gd name="T26" fmla="*/ 154 w 263"/>
                <a:gd name="T27" fmla="*/ 125 h 450"/>
                <a:gd name="T28" fmla="*/ 116 w 263"/>
                <a:gd name="T29" fmla="*/ 64 h 450"/>
                <a:gd name="T30" fmla="*/ 124 w 263"/>
                <a:gd name="T31" fmla="*/ 1 h 450"/>
                <a:gd name="T32" fmla="*/ 0 w 263"/>
                <a:gd name="T33" fmla="*/ 0 h 450"/>
                <a:gd name="T34" fmla="*/ 263 w 263"/>
                <a:gd name="T35" fmla="*/ 450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T32" t="T33" r="T34" b="T35"/>
              <a:pathLst>
                <a:path w="263" h="450">
                  <a:moveTo>
                    <a:pt x="124" y="1"/>
                  </a:moveTo>
                  <a:lnTo>
                    <a:pt x="221" y="0"/>
                  </a:lnTo>
                  <a:lnTo>
                    <a:pt x="262" y="43"/>
                  </a:lnTo>
                  <a:lnTo>
                    <a:pt x="240" y="162"/>
                  </a:lnTo>
                  <a:lnTo>
                    <a:pt x="137" y="302"/>
                  </a:lnTo>
                  <a:lnTo>
                    <a:pt x="101" y="397"/>
                  </a:lnTo>
                  <a:lnTo>
                    <a:pt x="22" y="449"/>
                  </a:lnTo>
                  <a:lnTo>
                    <a:pt x="0" y="341"/>
                  </a:lnTo>
                  <a:lnTo>
                    <a:pt x="59" y="181"/>
                  </a:lnTo>
                  <a:lnTo>
                    <a:pt x="8" y="154"/>
                  </a:lnTo>
                  <a:lnTo>
                    <a:pt x="69" y="102"/>
                  </a:lnTo>
                  <a:lnTo>
                    <a:pt x="79" y="128"/>
                  </a:lnTo>
                  <a:lnTo>
                    <a:pt x="113" y="153"/>
                  </a:lnTo>
                  <a:lnTo>
                    <a:pt x="154" y="125"/>
                  </a:lnTo>
                  <a:lnTo>
                    <a:pt x="116" y="64"/>
                  </a:lnTo>
                  <a:lnTo>
                    <a:pt x="124" y="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21" name="AutoShape 33"/>
            <p:cNvSpPr>
              <a:spLocks noChangeArrowheads="1"/>
            </p:cNvSpPr>
            <p:nvPr/>
          </p:nvSpPr>
          <p:spPr bwMode="auto">
            <a:xfrm>
              <a:off x="4579" y="2712"/>
              <a:ext cx="140" cy="378"/>
            </a:xfrm>
            <a:custGeom>
              <a:avLst/>
              <a:gdLst>
                <a:gd name="T0" fmla="*/ 114 w 140"/>
                <a:gd name="T1" fmla="*/ 0 h 378"/>
                <a:gd name="T2" fmla="*/ 77 w 140"/>
                <a:gd name="T3" fmla="*/ 97 h 378"/>
                <a:gd name="T4" fmla="*/ 18 w 140"/>
                <a:gd name="T5" fmla="*/ 132 h 378"/>
                <a:gd name="T6" fmla="*/ 31 w 140"/>
                <a:gd name="T7" fmla="*/ 232 h 378"/>
                <a:gd name="T8" fmla="*/ 0 w 140"/>
                <a:gd name="T9" fmla="*/ 287 h 378"/>
                <a:gd name="T10" fmla="*/ 3 w 140"/>
                <a:gd name="T11" fmla="*/ 377 h 378"/>
                <a:gd name="T12" fmla="*/ 93 w 140"/>
                <a:gd name="T13" fmla="*/ 338 h 378"/>
                <a:gd name="T14" fmla="*/ 139 w 140"/>
                <a:gd name="T15" fmla="*/ 149 h 378"/>
                <a:gd name="T16" fmla="*/ 114 w 140"/>
                <a:gd name="T17" fmla="*/ 0 h 378"/>
                <a:gd name="T18" fmla="*/ 0 w 140"/>
                <a:gd name="T19" fmla="*/ 0 h 378"/>
                <a:gd name="T20" fmla="*/ 140 w 140"/>
                <a:gd name="T21" fmla="*/ 378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T18" t="T19" r="T20" b="T21"/>
              <a:pathLst>
                <a:path w="140" h="378">
                  <a:moveTo>
                    <a:pt x="114" y="0"/>
                  </a:moveTo>
                  <a:lnTo>
                    <a:pt x="77" y="97"/>
                  </a:lnTo>
                  <a:lnTo>
                    <a:pt x="18" y="132"/>
                  </a:lnTo>
                  <a:lnTo>
                    <a:pt x="31" y="232"/>
                  </a:lnTo>
                  <a:lnTo>
                    <a:pt x="0" y="287"/>
                  </a:lnTo>
                  <a:lnTo>
                    <a:pt x="3" y="377"/>
                  </a:lnTo>
                  <a:lnTo>
                    <a:pt x="93" y="338"/>
                  </a:lnTo>
                  <a:lnTo>
                    <a:pt x="139" y="149"/>
                  </a:lnTo>
                  <a:lnTo>
                    <a:pt x="114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22" name="AutoShape 34"/>
            <p:cNvSpPr>
              <a:spLocks noChangeArrowheads="1"/>
            </p:cNvSpPr>
            <p:nvPr/>
          </p:nvSpPr>
          <p:spPr bwMode="auto">
            <a:xfrm>
              <a:off x="4102" y="2823"/>
              <a:ext cx="238" cy="241"/>
            </a:xfrm>
            <a:custGeom>
              <a:avLst/>
              <a:gdLst>
                <a:gd name="T0" fmla="*/ 0 w 238"/>
                <a:gd name="T1" fmla="*/ 111 h 241"/>
                <a:gd name="T2" fmla="*/ 137 w 238"/>
                <a:gd name="T3" fmla="*/ 0 h 241"/>
                <a:gd name="T4" fmla="*/ 237 w 238"/>
                <a:gd name="T5" fmla="*/ 51 h 241"/>
                <a:gd name="T6" fmla="*/ 179 w 238"/>
                <a:gd name="T7" fmla="*/ 211 h 241"/>
                <a:gd name="T8" fmla="*/ 93 w 238"/>
                <a:gd name="T9" fmla="*/ 240 h 241"/>
                <a:gd name="T10" fmla="*/ 0 w 238"/>
                <a:gd name="T11" fmla="*/ 111 h 241"/>
                <a:gd name="T12" fmla="*/ 0 w 238"/>
                <a:gd name="T13" fmla="*/ 0 h 241"/>
                <a:gd name="T14" fmla="*/ 238 w 238"/>
                <a:gd name="T15" fmla="*/ 241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238" h="241">
                  <a:moveTo>
                    <a:pt x="0" y="111"/>
                  </a:moveTo>
                  <a:lnTo>
                    <a:pt x="137" y="0"/>
                  </a:lnTo>
                  <a:lnTo>
                    <a:pt x="237" y="51"/>
                  </a:lnTo>
                  <a:lnTo>
                    <a:pt x="179" y="211"/>
                  </a:lnTo>
                  <a:lnTo>
                    <a:pt x="93" y="240"/>
                  </a:lnTo>
                  <a:lnTo>
                    <a:pt x="0" y="11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23" name="AutoShape 35"/>
            <p:cNvSpPr>
              <a:spLocks noChangeArrowheads="1"/>
            </p:cNvSpPr>
            <p:nvPr/>
          </p:nvSpPr>
          <p:spPr bwMode="auto">
            <a:xfrm>
              <a:off x="3981" y="2628"/>
              <a:ext cx="368" cy="308"/>
            </a:xfrm>
            <a:custGeom>
              <a:avLst/>
              <a:gdLst>
                <a:gd name="T0" fmla="*/ 165 w 368"/>
                <a:gd name="T1" fmla="*/ 1 h 308"/>
                <a:gd name="T2" fmla="*/ 315 w 368"/>
                <a:gd name="T3" fmla="*/ 0 h 308"/>
                <a:gd name="T4" fmla="*/ 344 w 368"/>
                <a:gd name="T5" fmla="*/ 59 h 308"/>
                <a:gd name="T6" fmla="*/ 344 w 368"/>
                <a:gd name="T7" fmla="*/ 120 h 308"/>
                <a:gd name="T8" fmla="*/ 367 w 368"/>
                <a:gd name="T9" fmla="*/ 166 h 308"/>
                <a:gd name="T10" fmla="*/ 307 w 368"/>
                <a:gd name="T11" fmla="*/ 219 h 308"/>
                <a:gd name="T12" fmla="*/ 258 w 368"/>
                <a:gd name="T13" fmla="*/ 196 h 308"/>
                <a:gd name="T14" fmla="*/ 120 w 368"/>
                <a:gd name="T15" fmla="*/ 307 h 308"/>
                <a:gd name="T16" fmla="*/ 44 w 368"/>
                <a:gd name="T17" fmla="*/ 270 h 308"/>
                <a:gd name="T18" fmla="*/ 0 w 368"/>
                <a:gd name="T19" fmla="*/ 181 h 308"/>
                <a:gd name="T20" fmla="*/ 71 w 368"/>
                <a:gd name="T21" fmla="*/ 145 h 308"/>
                <a:gd name="T22" fmla="*/ 41 w 368"/>
                <a:gd name="T23" fmla="*/ 92 h 308"/>
                <a:gd name="T24" fmla="*/ 199 w 368"/>
                <a:gd name="T25" fmla="*/ 127 h 308"/>
                <a:gd name="T26" fmla="*/ 222 w 368"/>
                <a:gd name="T27" fmla="*/ 110 h 308"/>
                <a:gd name="T28" fmla="*/ 165 w 368"/>
                <a:gd name="T29" fmla="*/ 64 h 308"/>
                <a:gd name="T30" fmla="*/ 165 w 368"/>
                <a:gd name="T31" fmla="*/ 1 h 308"/>
                <a:gd name="T32" fmla="*/ 0 w 368"/>
                <a:gd name="T33" fmla="*/ 0 h 308"/>
                <a:gd name="T34" fmla="*/ 368 w 368"/>
                <a:gd name="T35" fmla="*/ 308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T32" t="T33" r="T34" b="T35"/>
              <a:pathLst>
                <a:path w="368" h="308">
                  <a:moveTo>
                    <a:pt x="165" y="1"/>
                  </a:moveTo>
                  <a:lnTo>
                    <a:pt x="315" y="0"/>
                  </a:lnTo>
                  <a:lnTo>
                    <a:pt x="344" y="59"/>
                  </a:lnTo>
                  <a:lnTo>
                    <a:pt x="344" y="120"/>
                  </a:lnTo>
                  <a:lnTo>
                    <a:pt x="367" y="166"/>
                  </a:lnTo>
                  <a:lnTo>
                    <a:pt x="307" y="219"/>
                  </a:lnTo>
                  <a:lnTo>
                    <a:pt x="258" y="196"/>
                  </a:lnTo>
                  <a:lnTo>
                    <a:pt x="120" y="307"/>
                  </a:lnTo>
                  <a:lnTo>
                    <a:pt x="44" y="270"/>
                  </a:lnTo>
                  <a:lnTo>
                    <a:pt x="0" y="181"/>
                  </a:lnTo>
                  <a:lnTo>
                    <a:pt x="71" y="145"/>
                  </a:lnTo>
                  <a:lnTo>
                    <a:pt x="41" y="92"/>
                  </a:lnTo>
                  <a:lnTo>
                    <a:pt x="199" y="127"/>
                  </a:lnTo>
                  <a:lnTo>
                    <a:pt x="222" y="110"/>
                  </a:lnTo>
                  <a:lnTo>
                    <a:pt x="165" y="64"/>
                  </a:lnTo>
                  <a:lnTo>
                    <a:pt x="165" y="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24" name="AutoShape 36"/>
            <p:cNvSpPr>
              <a:spLocks noChangeArrowheads="1"/>
            </p:cNvSpPr>
            <p:nvPr/>
          </p:nvSpPr>
          <p:spPr bwMode="auto">
            <a:xfrm>
              <a:off x="4294" y="2626"/>
              <a:ext cx="140" cy="221"/>
            </a:xfrm>
            <a:custGeom>
              <a:avLst/>
              <a:gdLst>
                <a:gd name="T0" fmla="*/ 0 w 140"/>
                <a:gd name="T1" fmla="*/ 0 h 221"/>
                <a:gd name="T2" fmla="*/ 80 w 140"/>
                <a:gd name="T3" fmla="*/ 29 h 221"/>
                <a:gd name="T4" fmla="*/ 110 w 140"/>
                <a:gd name="T5" fmla="*/ 68 h 221"/>
                <a:gd name="T6" fmla="*/ 101 w 140"/>
                <a:gd name="T7" fmla="*/ 131 h 221"/>
                <a:gd name="T8" fmla="*/ 139 w 140"/>
                <a:gd name="T9" fmla="*/ 191 h 221"/>
                <a:gd name="T10" fmla="*/ 97 w 140"/>
                <a:gd name="T11" fmla="*/ 220 h 221"/>
                <a:gd name="T12" fmla="*/ 62 w 140"/>
                <a:gd name="T13" fmla="*/ 196 h 221"/>
                <a:gd name="T14" fmla="*/ 51 w 140"/>
                <a:gd name="T15" fmla="*/ 165 h 221"/>
                <a:gd name="T16" fmla="*/ 29 w 140"/>
                <a:gd name="T17" fmla="*/ 122 h 221"/>
                <a:gd name="T18" fmla="*/ 29 w 140"/>
                <a:gd name="T19" fmla="*/ 61 h 221"/>
                <a:gd name="T20" fmla="*/ 0 w 140"/>
                <a:gd name="T21" fmla="*/ 0 h 221"/>
                <a:gd name="T22" fmla="*/ 0 w 140"/>
                <a:gd name="T23" fmla="*/ 0 h 221"/>
                <a:gd name="T24" fmla="*/ 140 w 140"/>
                <a:gd name="T25" fmla="*/ 221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T22" t="T23" r="T24" b="T25"/>
              <a:pathLst>
                <a:path w="140" h="221">
                  <a:moveTo>
                    <a:pt x="0" y="0"/>
                  </a:moveTo>
                  <a:lnTo>
                    <a:pt x="80" y="29"/>
                  </a:lnTo>
                  <a:lnTo>
                    <a:pt x="110" y="68"/>
                  </a:lnTo>
                  <a:lnTo>
                    <a:pt x="101" y="131"/>
                  </a:lnTo>
                  <a:lnTo>
                    <a:pt x="139" y="191"/>
                  </a:lnTo>
                  <a:lnTo>
                    <a:pt x="97" y="220"/>
                  </a:lnTo>
                  <a:lnTo>
                    <a:pt x="62" y="196"/>
                  </a:lnTo>
                  <a:lnTo>
                    <a:pt x="51" y="165"/>
                  </a:lnTo>
                  <a:lnTo>
                    <a:pt x="29" y="122"/>
                  </a:lnTo>
                  <a:lnTo>
                    <a:pt x="29" y="61"/>
                  </a:lnTo>
                  <a:lnTo>
                    <a:pt x="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25" name="AutoShape 37"/>
            <p:cNvSpPr>
              <a:spLocks noChangeArrowheads="1"/>
            </p:cNvSpPr>
            <p:nvPr/>
          </p:nvSpPr>
          <p:spPr bwMode="auto">
            <a:xfrm>
              <a:off x="3662" y="2556"/>
              <a:ext cx="395" cy="343"/>
            </a:xfrm>
            <a:custGeom>
              <a:avLst/>
              <a:gdLst>
                <a:gd name="T0" fmla="*/ 0 w 395"/>
                <a:gd name="T1" fmla="*/ 26 h 343"/>
                <a:gd name="T2" fmla="*/ 127 w 395"/>
                <a:gd name="T3" fmla="*/ 0 h 343"/>
                <a:gd name="T4" fmla="*/ 129 w 395"/>
                <a:gd name="T5" fmla="*/ 48 h 343"/>
                <a:gd name="T6" fmla="*/ 196 w 395"/>
                <a:gd name="T7" fmla="*/ 51 h 343"/>
                <a:gd name="T8" fmla="*/ 237 w 395"/>
                <a:gd name="T9" fmla="*/ 16 h 343"/>
                <a:gd name="T10" fmla="*/ 284 w 395"/>
                <a:gd name="T11" fmla="*/ 17 h 343"/>
                <a:gd name="T12" fmla="*/ 294 w 395"/>
                <a:gd name="T13" fmla="*/ 150 h 343"/>
                <a:gd name="T14" fmla="*/ 363 w 395"/>
                <a:gd name="T15" fmla="*/ 164 h 343"/>
                <a:gd name="T16" fmla="*/ 394 w 395"/>
                <a:gd name="T17" fmla="*/ 218 h 343"/>
                <a:gd name="T18" fmla="*/ 323 w 395"/>
                <a:gd name="T19" fmla="*/ 252 h 343"/>
                <a:gd name="T20" fmla="*/ 365 w 395"/>
                <a:gd name="T21" fmla="*/ 342 h 343"/>
                <a:gd name="T22" fmla="*/ 7 w 395"/>
                <a:gd name="T23" fmla="*/ 342 h 343"/>
                <a:gd name="T24" fmla="*/ 76 w 395"/>
                <a:gd name="T25" fmla="*/ 212 h 343"/>
                <a:gd name="T26" fmla="*/ 34 w 395"/>
                <a:gd name="T27" fmla="*/ 150 h 343"/>
                <a:gd name="T28" fmla="*/ 41 w 395"/>
                <a:gd name="T29" fmla="*/ 97 h 343"/>
                <a:gd name="T30" fmla="*/ 0 w 395"/>
                <a:gd name="T31" fmla="*/ 26 h 343"/>
                <a:gd name="T32" fmla="*/ 0 w 395"/>
                <a:gd name="T33" fmla="*/ 0 h 343"/>
                <a:gd name="T34" fmla="*/ 395 w 395"/>
                <a:gd name="T3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T32" t="T33" r="T34" b="T35"/>
              <a:pathLst>
                <a:path w="395" h="343">
                  <a:moveTo>
                    <a:pt x="0" y="26"/>
                  </a:moveTo>
                  <a:lnTo>
                    <a:pt x="127" y="0"/>
                  </a:lnTo>
                  <a:lnTo>
                    <a:pt x="129" y="48"/>
                  </a:lnTo>
                  <a:lnTo>
                    <a:pt x="196" y="51"/>
                  </a:lnTo>
                  <a:lnTo>
                    <a:pt x="237" y="16"/>
                  </a:lnTo>
                  <a:lnTo>
                    <a:pt x="284" y="17"/>
                  </a:lnTo>
                  <a:lnTo>
                    <a:pt x="294" y="150"/>
                  </a:lnTo>
                  <a:lnTo>
                    <a:pt x="363" y="164"/>
                  </a:lnTo>
                  <a:lnTo>
                    <a:pt x="394" y="218"/>
                  </a:lnTo>
                  <a:lnTo>
                    <a:pt x="323" y="252"/>
                  </a:lnTo>
                  <a:lnTo>
                    <a:pt x="365" y="342"/>
                  </a:lnTo>
                  <a:lnTo>
                    <a:pt x="7" y="342"/>
                  </a:lnTo>
                  <a:lnTo>
                    <a:pt x="76" y="212"/>
                  </a:lnTo>
                  <a:lnTo>
                    <a:pt x="34" y="150"/>
                  </a:lnTo>
                  <a:lnTo>
                    <a:pt x="41" y="97"/>
                  </a:lnTo>
                  <a:lnTo>
                    <a:pt x="0" y="26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26" name="AutoShape 38"/>
            <p:cNvSpPr>
              <a:spLocks noChangeArrowheads="1"/>
            </p:cNvSpPr>
            <p:nvPr/>
          </p:nvSpPr>
          <p:spPr bwMode="auto">
            <a:xfrm>
              <a:off x="3669" y="2896"/>
              <a:ext cx="439" cy="319"/>
            </a:xfrm>
            <a:custGeom>
              <a:avLst/>
              <a:gdLst>
                <a:gd name="T0" fmla="*/ 0 w 439"/>
                <a:gd name="T1" fmla="*/ 0 h 319"/>
                <a:gd name="T2" fmla="*/ 354 w 439"/>
                <a:gd name="T3" fmla="*/ 0 h 319"/>
                <a:gd name="T4" fmla="*/ 438 w 439"/>
                <a:gd name="T5" fmla="*/ 39 h 319"/>
                <a:gd name="T6" fmla="*/ 323 w 439"/>
                <a:gd name="T7" fmla="*/ 47 h 319"/>
                <a:gd name="T8" fmla="*/ 307 w 439"/>
                <a:gd name="T9" fmla="*/ 130 h 319"/>
                <a:gd name="T10" fmla="*/ 266 w 439"/>
                <a:gd name="T11" fmla="*/ 130 h 319"/>
                <a:gd name="T12" fmla="*/ 265 w 439"/>
                <a:gd name="T13" fmla="*/ 318 h 319"/>
                <a:gd name="T14" fmla="*/ 132 w 439"/>
                <a:gd name="T15" fmla="*/ 307 h 319"/>
                <a:gd name="T16" fmla="*/ 84 w 439"/>
                <a:gd name="T17" fmla="*/ 176 h 319"/>
                <a:gd name="T18" fmla="*/ 0 w 439"/>
                <a:gd name="T19" fmla="*/ 0 h 319"/>
                <a:gd name="T20" fmla="*/ 0 w 439"/>
                <a:gd name="T21" fmla="*/ 0 h 319"/>
                <a:gd name="T22" fmla="*/ 439 w 439"/>
                <a:gd name="T23" fmla="*/ 319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439" h="319">
                  <a:moveTo>
                    <a:pt x="0" y="0"/>
                  </a:moveTo>
                  <a:lnTo>
                    <a:pt x="354" y="0"/>
                  </a:lnTo>
                  <a:lnTo>
                    <a:pt x="438" y="39"/>
                  </a:lnTo>
                  <a:lnTo>
                    <a:pt x="323" y="47"/>
                  </a:lnTo>
                  <a:lnTo>
                    <a:pt x="307" y="130"/>
                  </a:lnTo>
                  <a:lnTo>
                    <a:pt x="266" y="130"/>
                  </a:lnTo>
                  <a:lnTo>
                    <a:pt x="265" y="318"/>
                  </a:lnTo>
                  <a:lnTo>
                    <a:pt x="132" y="307"/>
                  </a:lnTo>
                  <a:lnTo>
                    <a:pt x="84" y="176"/>
                  </a:lnTo>
                  <a:lnTo>
                    <a:pt x="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27" name="AutoShape 39"/>
            <p:cNvSpPr>
              <a:spLocks noChangeArrowheads="1"/>
            </p:cNvSpPr>
            <p:nvPr/>
          </p:nvSpPr>
          <p:spPr bwMode="auto">
            <a:xfrm>
              <a:off x="3932" y="2934"/>
              <a:ext cx="263" cy="248"/>
            </a:xfrm>
            <a:custGeom>
              <a:avLst/>
              <a:gdLst>
                <a:gd name="T0" fmla="*/ 59 w 263"/>
                <a:gd name="T1" fmla="*/ 7 h 248"/>
                <a:gd name="T2" fmla="*/ 170 w 263"/>
                <a:gd name="T3" fmla="*/ 0 h 248"/>
                <a:gd name="T4" fmla="*/ 262 w 263"/>
                <a:gd name="T5" fmla="*/ 128 h 248"/>
                <a:gd name="T6" fmla="*/ 134 w 263"/>
                <a:gd name="T7" fmla="*/ 213 h 248"/>
                <a:gd name="T8" fmla="*/ 95 w 263"/>
                <a:gd name="T9" fmla="*/ 198 h 248"/>
                <a:gd name="T10" fmla="*/ 44 w 263"/>
                <a:gd name="T11" fmla="*/ 247 h 248"/>
                <a:gd name="T12" fmla="*/ 0 w 263"/>
                <a:gd name="T13" fmla="*/ 185 h 248"/>
                <a:gd name="T14" fmla="*/ 0 w 263"/>
                <a:gd name="T15" fmla="*/ 92 h 248"/>
                <a:gd name="T16" fmla="*/ 42 w 263"/>
                <a:gd name="T17" fmla="*/ 91 h 248"/>
                <a:gd name="T18" fmla="*/ 59 w 263"/>
                <a:gd name="T19" fmla="*/ 7 h 248"/>
                <a:gd name="T20" fmla="*/ 0 w 263"/>
                <a:gd name="T21" fmla="*/ 0 h 248"/>
                <a:gd name="T22" fmla="*/ 263 w 263"/>
                <a:gd name="T23" fmla="*/ 248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63" h="248">
                  <a:moveTo>
                    <a:pt x="59" y="7"/>
                  </a:moveTo>
                  <a:lnTo>
                    <a:pt x="170" y="0"/>
                  </a:lnTo>
                  <a:lnTo>
                    <a:pt x="262" y="128"/>
                  </a:lnTo>
                  <a:lnTo>
                    <a:pt x="134" y="213"/>
                  </a:lnTo>
                  <a:lnTo>
                    <a:pt x="95" y="198"/>
                  </a:lnTo>
                  <a:lnTo>
                    <a:pt x="44" y="247"/>
                  </a:lnTo>
                  <a:lnTo>
                    <a:pt x="0" y="185"/>
                  </a:lnTo>
                  <a:lnTo>
                    <a:pt x="0" y="92"/>
                  </a:lnTo>
                  <a:lnTo>
                    <a:pt x="42" y="91"/>
                  </a:lnTo>
                  <a:lnTo>
                    <a:pt x="59" y="7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28" name="AutoShape 40"/>
            <p:cNvSpPr>
              <a:spLocks noChangeArrowheads="1"/>
            </p:cNvSpPr>
            <p:nvPr/>
          </p:nvSpPr>
          <p:spPr bwMode="auto">
            <a:xfrm>
              <a:off x="3800" y="3033"/>
              <a:ext cx="502" cy="357"/>
            </a:xfrm>
            <a:custGeom>
              <a:avLst/>
              <a:gdLst>
                <a:gd name="T0" fmla="*/ 0 w 502"/>
                <a:gd name="T1" fmla="*/ 170 h 357"/>
                <a:gd name="T2" fmla="*/ 132 w 502"/>
                <a:gd name="T3" fmla="*/ 178 h 357"/>
                <a:gd name="T4" fmla="*/ 133 w 502"/>
                <a:gd name="T5" fmla="*/ 87 h 357"/>
                <a:gd name="T6" fmla="*/ 178 w 502"/>
                <a:gd name="T7" fmla="*/ 145 h 357"/>
                <a:gd name="T8" fmla="*/ 227 w 502"/>
                <a:gd name="T9" fmla="*/ 97 h 357"/>
                <a:gd name="T10" fmla="*/ 264 w 502"/>
                <a:gd name="T11" fmla="*/ 111 h 357"/>
                <a:gd name="T12" fmla="*/ 393 w 502"/>
                <a:gd name="T13" fmla="*/ 28 h 357"/>
                <a:gd name="T14" fmla="*/ 479 w 502"/>
                <a:gd name="T15" fmla="*/ 0 h 357"/>
                <a:gd name="T16" fmla="*/ 501 w 502"/>
                <a:gd name="T17" fmla="*/ 105 h 357"/>
                <a:gd name="T18" fmla="*/ 481 w 502"/>
                <a:gd name="T19" fmla="*/ 176 h 357"/>
                <a:gd name="T20" fmla="*/ 402 w 502"/>
                <a:gd name="T21" fmla="*/ 262 h 357"/>
                <a:gd name="T22" fmla="*/ 214 w 502"/>
                <a:gd name="T23" fmla="*/ 344 h 357"/>
                <a:gd name="T24" fmla="*/ 107 w 502"/>
                <a:gd name="T25" fmla="*/ 356 h 357"/>
                <a:gd name="T26" fmla="*/ 0 w 502"/>
                <a:gd name="T27" fmla="*/ 170 h 357"/>
                <a:gd name="T28" fmla="*/ 0 w 502"/>
                <a:gd name="T29" fmla="*/ 0 h 357"/>
                <a:gd name="T30" fmla="*/ 502 w 502"/>
                <a:gd name="T31" fmla="*/ 357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T28" t="T29" r="T30" b="T31"/>
              <a:pathLst>
                <a:path w="502" h="357">
                  <a:moveTo>
                    <a:pt x="0" y="170"/>
                  </a:moveTo>
                  <a:lnTo>
                    <a:pt x="132" y="178"/>
                  </a:lnTo>
                  <a:lnTo>
                    <a:pt x="133" y="87"/>
                  </a:lnTo>
                  <a:lnTo>
                    <a:pt x="178" y="145"/>
                  </a:lnTo>
                  <a:lnTo>
                    <a:pt x="227" y="97"/>
                  </a:lnTo>
                  <a:lnTo>
                    <a:pt x="264" y="111"/>
                  </a:lnTo>
                  <a:lnTo>
                    <a:pt x="393" y="28"/>
                  </a:lnTo>
                  <a:lnTo>
                    <a:pt x="479" y="0"/>
                  </a:lnTo>
                  <a:lnTo>
                    <a:pt x="501" y="105"/>
                  </a:lnTo>
                  <a:lnTo>
                    <a:pt x="481" y="176"/>
                  </a:lnTo>
                  <a:lnTo>
                    <a:pt x="402" y="262"/>
                  </a:lnTo>
                  <a:lnTo>
                    <a:pt x="214" y="344"/>
                  </a:lnTo>
                  <a:lnTo>
                    <a:pt x="107" y="356"/>
                  </a:lnTo>
                  <a:lnTo>
                    <a:pt x="0" y="17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29" name="AutoShape 41"/>
            <p:cNvSpPr>
              <a:spLocks noChangeArrowheads="1"/>
            </p:cNvSpPr>
            <p:nvPr/>
          </p:nvSpPr>
          <p:spPr bwMode="auto">
            <a:xfrm>
              <a:off x="2829" y="2026"/>
              <a:ext cx="72" cy="16"/>
            </a:xfrm>
            <a:custGeom>
              <a:avLst/>
              <a:gdLst>
                <a:gd name="T0" fmla="*/ 0 w 72"/>
                <a:gd name="T1" fmla="*/ 15 h 16"/>
                <a:gd name="T2" fmla="*/ 60 w 72"/>
                <a:gd name="T3" fmla="*/ 15 h 16"/>
                <a:gd name="T4" fmla="*/ 71 w 72"/>
                <a:gd name="T5" fmla="*/ 5 h 16"/>
                <a:gd name="T6" fmla="*/ 5 w 72"/>
                <a:gd name="T7" fmla="*/ 0 h 16"/>
                <a:gd name="T8" fmla="*/ 0 w 72"/>
                <a:gd name="T9" fmla="*/ 15 h 16"/>
                <a:gd name="T10" fmla="*/ 0 w 72"/>
                <a:gd name="T11" fmla="*/ 0 h 16"/>
                <a:gd name="T12" fmla="*/ 72 w 72"/>
                <a:gd name="T13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72" h="16">
                  <a:moveTo>
                    <a:pt x="0" y="15"/>
                  </a:moveTo>
                  <a:lnTo>
                    <a:pt x="60" y="15"/>
                  </a:lnTo>
                  <a:lnTo>
                    <a:pt x="71" y="5"/>
                  </a:lnTo>
                  <a:lnTo>
                    <a:pt x="5" y="0"/>
                  </a:lnTo>
                  <a:lnTo>
                    <a:pt x="0" y="15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30" name="AutoShape 42"/>
            <p:cNvSpPr>
              <a:spLocks noChangeArrowheads="1"/>
            </p:cNvSpPr>
            <p:nvPr/>
          </p:nvSpPr>
          <p:spPr bwMode="auto">
            <a:xfrm>
              <a:off x="3337" y="2120"/>
              <a:ext cx="70" cy="151"/>
            </a:xfrm>
            <a:custGeom>
              <a:avLst/>
              <a:gdLst>
                <a:gd name="T0" fmla="*/ 31 w 70"/>
                <a:gd name="T1" fmla="*/ 0 h 151"/>
                <a:gd name="T2" fmla="*/ 0 w 70"/>
                <a:gd name="T3" fmla="*/ 7 h 151"/>
                <a:gd name="T4" fmla="*/ 20 w 70"/>
                <a:gd name="T5" fmla="*/ 150 h 151"/>
                <a:gd name="T6" fmla="*/ 69 w 70"/>
                <a:gd name="T7" fmla="*/ 150 h 151"/>
                <a:gd name="T8" fmla="*/ 46 w 70"/>
                <a:gd name="T9" fmla="*/ 35 h 151"/>
                <a:gd name="T10" fmla="*/ 31 w 70"/>
                <a:gd name="T11" fmla="*/ 0 h 151"/>
                <a:gd name="T12" fmla="*/ 0 w 70"/>
                <a:gd name="T13" fmla="*/ 0 h 151"/>
                <a:gd name="T14" fmla="*/ 70 w 70"/>
                <a:gd name="T15" fmla="*/ 15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70" h="151">
                  <a:moveTo>
                    <a:pt x="31" y="0"/>
                  </a:moveTo>
                  <a:lnTo>
                    <a:pt x="0" y="7"/>
                  </a:lnTo>
                  <a:lnTo>
                    <a:pt x="20" y="150"/>
                  </a:lnTo>
                  <a:lnTo>
                    <a:pt x="69" y="150"/>
                  </a:lnTo>
                  <a:lnTo>
                    <a:pt x="46" y="35"/>
                  </a:lnTo>
                  <a:lnTo>
                    <a:pt x="31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31" name="AutoShape 43"/>
            <p:cNvSpPr>
              <a:spLocks noChangeArrowheads="1"/>
            </p:cNvSpPr>
            <p:nvPr/>
          </p:nvSpPr>
          <p:spPr bwMode="auto">
            <a:xfrm>
              <a:off x="3368" y="2073"/>
              <a:ext cx="80" cy="198"/>
            </a:xfrm>
            <a:custGeom>
              <a:avLst/>
              <a:gdLst>
                <a:gd name="T0" fmla="*/ 73 w 80"/>
                <a:gd name="T1" fmla="*/ 0 h 198"/>
                <a:gd name="T2" fmla="*/ 27 w 80"/>
                <a:gd name="T3" fmla="*/ 33 h 198"/>
                <a:gd name="T4" fmla="*/ 0 w 80"/>
                <a:gd name="T5" fmla="*/ 48 h 198"/>
                <a:gd name="T6" fmla="*/ 15 w 80"/>
                <a:gd name="T7" fmla="*/ 83 h 198"/>
                <a:gd name="T8" fmla="*/ 38 w 80"/>
                <a:gd name="T9" fmla="*/ 197 h 198"/>
                <a:gd name="T10" fmla="*/ 79 w 80"/>
                <a:gd name="T11" fmla="*/ 197 h 198"/>
                <a:gd name="T12" fmla="*/ 73 w 80"/>
                <a:gd name="T13" fmla="*/ 0 h 198"/>
                <a:gd name="T14" fmla="*/ 0 w 80"/>
                <a:gd name="T15" fmla="*/ 0 h 198"/>
                <a:gd name="T16" fmla="*/ 80 w 80"/>
                <a:gd name="T17" fmla="*/ 198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80" h="198">
                  <a:moveTo>
                    <a:pt x="73" y="0"/>
                  </a:moveTo>
                  <a:lnTo>
                    <a:pt x="27" y="33"/>
                  </a:lnTo>
                  <a:lnTo>
                    <a:pt x="0" y="48"/>
                  </a:lnTo>
                  <a:lnTo>
                    <a:pt x="15" y="83"/>
                  </a:lnTo>
                  <a:lnTo>
                    <a:pt x="38" y="197"/>
                  </a:lnTo>
                  <a:lnTo>
                    <a:pt x="79" y="197"/>
                  </a:lnTo>
                  <a:lnTo>
                    <a:pt x="73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32" name="AutoShape 44"/>
            <p:cNvSpPr>
              <a:spLocks noChangeArrowheads="1"/>
            </p:cNvSpPr>
            <p:nvPr/>
          </p:nvSpPr>
          <p:spPr bwMode="auto">
            <a:xfrm>
              <a:off x="3602" y="2333"/>
              <a:ext cx="47" cy="35"/>
            </a:xfrm>
            <a:custGeom>
              <a:avLst/>
              <a:gdLst>
                <a:gd name="T0" fmla="*/ 4 w 47"/>
                <a:gd name="T1" fmla="*/ 4 h 35"/>
                <a:gd name="T2" fmla="*/ 46 w 47"/>
                <a:gd name="T3" fmla="*/ 0 h 35"/>
                <a:gd name="T4" fmla="*/ 46 w 47"/>
                <a:gd name="T5" fmla="*/ 31 h 35"/>
                <a:gd name="T6" fmla="*/ 0 w 47"/>
                <a:gd name="T7" fmla="*/ 34 h 35"/>
                <a:gd name="T8" fmla="*/ 4 w 47"/>
                <a:gd name="T9" fmla="*/ 4 h 35"/>
                <a:gd name="T10" fmla="*/ 0 w 47"/>
                <a:gd name="T11" fmla="*/ 0 h 35"/>
                <a:gd name="T12" fmla="*/ 47 w 47"/>
                <a:gd name="T13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47" h="35">
                  <a:moveTo>
                    <a:pt x="4" y="4"/>
                  </a:moveTo>
                  <a:lnTo>
                    <a:pt x="46" y="0"/>
                  </a:lnTo>
                  <a:lnTo>
                    <a:pt x="46" y="31"/>
                  </a:lnTo>
                  <a:lnTo>
                    <a:pt x="0" y="34"/>
                  </a:lnTo>
                  <a:lnTo>
                    <a:pt x="4" y="4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33" name="AutoShape 45"/>
            <p:cNvSpPr>
              <a:spLocks noChangeArrowheads="1"/>
            </p:cNvSpPr>
            <p:nvPr/>
          </p:nvSpPr>
          <p:spPr bwMode="auto">
            <a:xfrm>
              <a:off x="4221" y="2309"/>
              <a:ext cx="178" cy="137"/>
            </a:xfrm>
            <a:custGeom>
              <a:avLst/>
              <a:gdLst>
                <a:gd name="T0" fmla="*/ 43 w 178"/>
                <a:gd name="T1" fmla="*/ 1 h 137"/>
                <a:gd name="T2" fmla="*/ 154 w 178"/>
                <a:gd name="T3" fmla="*/ 0 h 137"/>
                <a:gd name="T4" fmla="*/ 177 w 178"/>
                <a:gd name="T5" fmla="*/ 36 h 137"/>
                <a:gd name="T6" fmla="*/ 153 w 178"/>
                <a:gd name="T7" fmla="*/ 107 h 137"/>
                <a:gd name="T8" fmla="*/ 21 w 178"/>
                <a:gd name="T9" fmla="*/ 136 h 137"/>
                <a:gd name="T10" fmla="*/ 0 w 178"/>
                <a:gd name="T11" fmla="*/ 111 h 137"/>
                <a:gd name="T12" fmla="*/ 62 w 178"/>
                <a:gd name="T13" fmla="*/ 55 h 137"/>
                <a:gd name="T14" fmla="*/ 43 w 178"/>
                <a:gd name="T15" fmla="*/ 1 h 137"/>
                <a:gd name="T16" fmla="*/ 0 w 178"/>
                <a:gd name="T17" fmla="*/ 0 h 137"/>
                <a:gd name="T18" fmla="*/ 178 w 178"/>
                <a:gd name="T19" fmla="*/ 13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178" h="137">
                  <a:moveTo>
                    <a:pt x="43" y="1"/>
                  </a:moveTo>
                  <a:lnTo>
                    <a:pt x="154" y="0"/>
                  </a:lnTo>
                  <a:lnTo>
                    <a:pt x="177" y="36"/>
                  </a:lnTo>
                  <a:lnTo>
                    <a:pt x="153" y="107"/>
                  </a:lnTo>
                  <a:lnTo>
                    <a:pt x="21" y="136"/>
                  </a:lnTo>
                  <a:lnTo>
                    <a:pt x="0" y="111"/>
                  </a:lnTo>
                  <a:lnTo>
                    <a:pt x="62" y="55"/>
                  </a:lnTo>
                  <a:lnTo>
                    <a:pt x="43" y="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34" name="AutoShape 46"/>
            <p:cNvSpPr>
              <a:spLocks noChangeArrowheads="1"/>
            </p:cNvSpPr>
            <p:nvPr/>
          </p:nvSpPr>
          <p:spPr bwMode="auto">
            <a:xfrm>
              <a:off x="4243" y="2436"/>
              <a:ext cx="66" cy="38"/>
            </a:xfrm>
            <a:custGeom>
              <a:avLst/>
              <a:gdLst>
                <a:gd name="T0" fmla="*/ 0 w 66"/>
                <a:gd name="T1" fmla="*/ 10 h 38"/>
                <a:gd name="T2" fmla="*/ 44 w 66"/>
                <a:gd name="T3" fmla="*/ 0 h 38"/>
                <a:gd name="T4" fmla="*/ 65 w 66"/>
                <a:gd name="T5" fmla="*/ 34 h 38"/>
                <a:gd name="T6" fmla="*/ 40 w 66"/>
                <a:gd name="T7" fmla="*/ 29 h 38"/>
                <a:gd name="T8" fmla="*/ 18 w 66"/>
                <a:gd name="T9" fmla="*/ 37 h 38"/>
                <a:gd name="T10" fmla="*/ 0 w 66"/>
                <a:gd name="T11" fmla="*/ 10 h 38"/>
                <a:gd name="T12" fmla="*/ 0 w 66"/>
                <a:gd name="T13" fmla="*/ 0 h 38"/>
                <a:gd name="T14" fmla="*/ 66 w 66"/>
                <a:gd name="T15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66" h="38">
                  <a:moveTo>
                    <a:pt x="0" y="10"/>
                  </a:moveTo>
                  <a:lnTo>
                    <a:pt x="44" y="0"/>
                  </a:lnTo>
                  <a:lnTo>
                    <a:pt x="65" y="34"/>
                  </a:lnTo>
                  <a:lnTo>
                    <a:pt x="40" y="29"/>
                  </a:lnTo>
                  <a:lnTo>
                    <a:pt x="18" y="37"/>
                  </a:lnTo>
                  <a:lnTo>
                    <a:pt x="0" y="1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35" name="AutoShape 47"/>
            <p:cNvSpPr>
              <a:spLocks noChangeArrowheads="1"/>
            </p:cNvSpPr>
            <p:nvPr/>
          </p:nvSpPr>
          <p:spPr bwMode="auto">
            <a:xfrm>
              <a:off x="4255" y="2466"/>
              <a:ext cx="54" cy="67"/>
            </a:xfrm>
            <a:custGeom>
              <a:avLst/>
              <a:gdLst>
                <a:gd name="T0" fmla="*/ 53 w 54"/>
                <a:gd name="T1" fmla="*/ 4 h 67"/>
                <a:gd name="T2" fmla="*/ 28 w 54"/>
                <a:gd name="T3" fmla="*/ 0 h 67"/>
                <a:gd name="T4" fmla="*/ 6 w 54"/>
                <a:gd name="T5" fmla="*/ 7 h 67"/>
                <a:gd name="T6" fmla="*/ 4 w 54"/>
                <a:gd name="T7" fmla="*/ 39 h 67"/>
                <a:gd name="T8" fmla="*/ 0 w 54"/>
                <a:gd name="T9" fmla="*/ 66 h 67"/>
                <a:gd name="T10" fmla="*/ 33 w 54"/>
                <a:gd name="T11" fmla="*/ 48 h 67"/>
                <a:gd name="T12" fmla="*/ 47 w 54"/>
                <a:gd name="T13" fmla="*/ 37 h 67"/>
                <a:gd name="T14" fmla="*/ 53 w 54"/>
                <a:gd name="T15" fmla="*/ 4 h 67"/>
                <a:gd name="T16" fmla="*/ 0 w 54"/>
                <a:gd name="T17" fmla="*/ 0 h 67"/>
                <a:gd name="T18" fmla="*/ 54 w 54"/>
                <a:gd name="T19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54" h="67">
                  <a:moveTo>
                    <a:pt x="53" y="4"/>
                  </a:moveTo>
                  <a:lnTo>
                    <a:pt x="28" y="0"/>
                  </a:lnTo>
                  <a:lnTo>
                    <a:pt x="6" y="7"/>
                  </a:lnTo>
                  <a:lnTo>
                    <a:pt x="4" y="39"/>
                  </a:lnTo>
                  <a:lnTo>
                    <a:pt x="0" y="66"/>
                  </a:lnTo>
                  <a:lnTo>
                    <a:pt x="33" y="48"/>
                  </a:lnTo>
                  <a:lnTo>
                    <a:pt x="47" y="37"/>
                  </a:lnTo>
                  <a:lnTo>
                    <a:pt x="53" y="4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36" name="AutoShape 48"/>
            <p:cNvSpPr>
              <a:spLocks noChangeArrowheads="1"/>
            </p:cNvSpPr>
            <p:nvPr/>
          </p:nvSpPr>
          <p:spPr bwMode="auto">
            <a:xfrm>
              <a:off x="4086" y="3222"/>
              <a:ext cx="67" cy="57"/>
            </a:xfrm>
            <a:custGeom>
              <a:avLst/>
              <a:gdLst>
                <a:gd name="T0" fmla="*/ 50 w 67"/>
                <a:gd name="T1" fmla="*/ 0 h 57"/>
                <a:gd name="T2" fmla="*/ 13 w 67"/>
                <a:gd name="T3" fmla="*/ 18 h 57"/>
                <a:gd name="T4" fmla="*/ 0 w 67"/>
                <a:gd name="T5" fmla="*/ 53 h 57"/>
                <a:gd name="T6" fmla="*/ 26 w 67"/>
                <a:gd name="T7" fmla="*/ 56 h 57"/>
                <a:gd name="T8" fmla="*/ 58 w 67"/>
                <a:gd name="T9" fmla="*/ 39 h 57"/>
                <a:gd name="T10" fmla="*/ 66 w 67"/>
                <a:gd name="T11" fmla="*/ 20 h 57"/>
                <a:gd name="T12" fmla="*/ 50 w 67"/>
                <a:gd name="T13" fmla="*/ 0 h 57"/>
                <a:gd name="T14" fmla="*/ 0 w 67"/>
                <a:gd name="T15" fmla="*/ 0 h 57"/>
                <a:gd name="T16" fmla="*/ 67 w 67"/>
                <a:gd name="T17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67" h="57">
                  <a:moveTo>
                    <a:pt x="50" y="0"/>
                  </a:moveTo>
                  <a:lnTo>
                    <a:pt x="13" y="18"/>
                  </a:lnTo>
                  <a:lnTo>
                    <a:pt x="0" y="53"/>
                  </a:lnTo>
                  <a:lnTo>
                    <a:pt x="26" y="56"/>
                  </a:lnTo>
                  <a:lnTo>
                    <a:pt x="58" y="39"/>
                  </a:lnTo>
                  <a:lnTo>
                    <a:pt x="66" y="20"/>
                  </a:lnTo>
                  <a:lnTo>
                    <a:pt x="5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37" name="AutoShape 49"/>
            <p:cNvSpPr>
              <a:spLocks noChangeArrowheads="1"/>
            </p:cNvSpPr>
            <p:nvPr/>
          </p:nvSpPr>
          <p:spPr bwMode="auto">
            <a:xfrm>
              <a:off x="4252" y="3100"/>
              <a:ext cx="48" cy="53"/>
            </a:xfrm>
            <a:custGeom>
              <a:avLst/>
              <a:gdLst>
                <a:gd name="T0" fmla="*/ 40 w 48"/>
                <a:gd name="T1" fmla="*/ 1 h 53"/>
                <a:gd name="T2" fmla="*/ 21 w 48"/>
                <a:gd name="T3" fmla="*/ 0 h 53"/>
                <a:gd name="T4" fmla="*/ 8 w 48"/>
                <a:gd name="T5" fmla="*/ 7 h 53"/>
                <a:gd name="T6" fmla="*/ 0 w 48"/>
                <a:gd name="T7" fmla="*/ 25 h 53"/>
                <a:gd name="T8" fmla="*/ 12 w 48"/>
                <a:gd name="T9" fmla="*/ 52 h 53"/>
                <a:gd name="T10" fmla="*/ 21 w 48"/>
                <a:gd name="T11" fmla="*/ 52 h 53"/>
                <a:gd name="T12" fmla="*/ 47 w 48"/>
                <a:gd name="T13" fmla="*/ 36 h 53"/>
                <a:gd name="T14" fmla="*/ 40 w 48"/>
                <a:gd name="T15" fmla="*/ 1 h 53"/>
                <a:gd name="T16" fmla="*/ 0 w 48"/>
                <a:gd name="T17" fmla="*/ 0 h 53"/>
                <a:gd name="T18" fmla="*/ 48 w 48"/>
                <a:gd name="T19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48" h="53">
                  <a:moveTo>
                    <a:pt x="40" y="1"/>
                  </a:moveTo>
                  <a:lnTo>
                    <a:pt x="21" y="0"/>
                  </a:lnTo>
                  <a:lnTo>
                    <a:pt x="8" y="7"/>
                  </a:lnTo>
                  <a:lnTo>
                    <a:pt x="0" y="25"/>
                  </a:lnTo>
                  <a:lnTo>
                    <a:pt x="12" y="52"/>
                  </a:lnTo>
                  <a:lnTo>
                    <a:pt x="21" y="52"/>
                  </a:lnTo>
                  <a:lnTo>
                    <a:pt x="47" y="36"/>
                  </a:lnTo>
                  <a:lnTo>
                    <a:pt x="40" y="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38" name="AutoShape 50"/>
            <p:cNvSpPr>
              <a:spLocks noChangeArrowheads="1"/>
            </p:cNvSpPr>
            <p:nvPr/>
          </p:nvSpPr>
          <p:spPr bwMode="auto">
            <a:xfrm>
              <a:off x="4585" y="2057"/>
              <a:ext cx="47" cy="67"/>
            </a:xfrm>
            <a:custGeom>
              <a:avLst/>
              <a:gdLst>
                <a:gd name="T0" fmla="*/ 45 w 47"/>
                <a:gd name="T1" fmla="*/ 0 h 67"/>
                <a:gd name="T2" fmla="*/ 0 w 47"/>
                <a:gd name="T3" fmla="*/ 23 h 67"/>
                <a:gd name="T4" fmla="*/ 6 w 47"/>
                <a:gd name="T5" fmla="*/ 66 h 67"/>
                <a:gd name="T6" fmla="*/ 44 w 47"/>
                <a:gd name="T7" fmla="*/ 66 h 67"/>
                <a:gd name="T8" fmla="*/ 46 w 47"/>
                <a:gd name="T9" fmla="*/ 59 h 67"/>
                <a:gd name="T10" fmla="*/ 30 w 47"/>
                <a:gd name="T11" fmla="*/ 47 h 67"/>
                <a:gd name="T12" fmla="*/ 45 w 47"/>
                <a:gd name="T13" fmla="*/ 0 h 67"/>
                <a:gd name="T14" fmla="*/ 0 w 47"/>
                <a:gd name="T15" fmla="*/ 0 h 67"/>
                <a:gd name="T16" fmla="*/ 47 w 47"/>
                <a:gd name="T17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47" h="67">
                  <a:moveTo>
                    <a:pt x="45" y="0"/>
                  </a:moveTo>
                  <a:lnTo>
                    <a:pt x="0" y="23"/>
                  </a:lnTo>
                  <a:lnTo>
                    <a:pt x="6" y="66"/>
                  </a:lnTo>
                  <a:lnTo>
                    <a:pt x="44" y="66"/>
                  </a:lnTo>
                  <a:lnTo>
                    <a:pt x="46" y="59"/>
                  </a:lnTo>
                  <a:lnTo>
                    <a:pt x="30" y="47"/>
                  </a:lnTo>
                  <a:lnTo>
                    <a:pt x="45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12339" name="Group 51"/>
          <p:cNvGrpSpPr>
            <a:grpSpLocks/>
          </p:cNvGrpSpPr>
          <p:nvPr/>
        </p:nvGrpSpPr>
        <p:grpSpPr bwMode="auto">
          <a:xfrm>
            <a:off x="2728913" y="5030788"/>
            <a:ext cx="227012" cy="966787"/>
            <a:chOff x="1719" y="3169"/>
            <a:chExt cx="143" cy="609"/>
          </a:xfrm>
        </p:grpSpPr>
        <p:grpSp>
          <p:nvGrpSpPr>
            <p:cNvPr id="12340" name="Group 52"/>
            <p:cNvGrpSpPr>
              <a:grpSpLocks/>
            </p:cNvGrpSpPr>
            <p:nvPr/>
          </p:nvGrpSpPr>
          <p:grpSpPr bwMode="auto">
            <a:xfrm>
              <a:off x="1722" y="3723"/>
              <a:ext cx="140" cy="55"/>
              <a:chOff x="1722" y="3723"/>
              <a:chExt cx="140" cy="55"/>
            </a:xfrm>
          </p:grpSpPr>
          <p:sp>
            <p:nvSpPr>
              <p:cNvPr id="12341" name="AutoShape 53"/>
              <p:cNvSpPr>
                <a:spLocks noChangeArrowheads="1"/>
              </p:cNvSpPr>
              <p:nvPr/>
            </p:nvSpPr>
            <p:spPr bwMode="auto">
              <a:xfrm>
                <a:off x="1807" y="3723"/>
                <a:ext cx="56" cy="33"/>
              </a:xfrm>
              <a:custGeom>
                <a:avLst/>
                <a:gdLst>
                  <a:gd name="T0" fmla="*/ 27 w 56"/>
                  <a:gd name="T1" fmla="*/ 0 h 33"/>
                  <a:gd name="T2" fmla="*/ 36 w 56"/>
                  <a:gd name="T3" fmla="*/ 8 h 33"/>
                  <a:gd name="T4" fmla="*/ 44 w 56"/>
                  <a:gd name="T5" fmla="*/ 17 h 33"/>
                  <a:gd name="T6" fmla="*/ 54 w 56"/>
                  <a:gd name="T7" fmla="*/ 26 h 33"/>
                  <a:gd name="T8" fmla="*/ 55 w 56"/>
                  <a:gd name="T9" fmla="*/ 30 h 33"/>
                  <a:gd name="T10" fmla="*/ 45 w 56"/>
                  <a:gd name="T11" fmla="*/ 32 h 33"/>
                  <a:gd name="T12" fmla="*/ 35 w 56"/>
                  <a:gd name="T13" fmla="*/ 31 h 33"/>
                  <a:gd name="T14" fmla="*/ 22 w 56"/>
                  <a:gd name="T15" fmla="*/ 26 h 33"/>
                  <a:gd name="T16" fmla="*/ 13 w 56"/>
                  <a:gd name="T17" fmla="*/ 20 h 33"/>
                  <a:gd name="T18" fmla="*/ 3 w 56"/>
                  <a:gd name="T19" fmla="*/ 19 h 33"/>
                  <a:gd name="T20" fmla="*/ 0 w 56"/>
                  <a:gd name="T21" fmla="*/ 17 h 33"/>
                  <a:gd name="T22" fmla="*/ 1 w 56"/>
                  <a:gd name="T23" fmla="*/ 1 h 33"/>
                  <a:gd name="T24" fmla="*/ 27 w 56"/>
                  <a:gd name="T25" fmla="*/ 0 h 33"/>
                  <a:gd name="T26" fmla="*/ 0 w 56"/>
                  <a:gd name="T27" fmla="*/ 0 h 33"/>
                  <a:gd name="T28" fmla="*/ 56 w 56"/>
                  <a:gd name="T29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T26" t="T27" r="T28" b="T29"/>
                <a:pathLst>
                  <a:path w="56" h="33">
                    <a:moveTo>
                      <a:pt x="27" y="0"/>
                    </a:moveTo>
                    <a:lnTo>
                      <a:pt x="36" y="8"/>
                    </a:lnTo>
                    <a:lnTo>
                      <a:pt x="44" y="17"/>
                    </a:lnTo>
                    <a:lnTo>
                      <a:pt x="54" y="26"/>
                    </a:lnTo>
                    <a:lnTo>
                      <a:pt x="55" y="30"/>
                    </a:lnTo>
                    <a:lnTo>
                      <a:pt x="45" y="32"/>
                    </a:lnTo>
                    <a:lnTo>
                      <a:pt x="35" y="31"/>
                    </a:lnTo>
                    <a:lnTo>
                      <a:pt x="22" y="26"/>
                    </a:lnTo>
                    <a:lnTo>
                      <a:pt x="13" y="20"/>
                    </a:lnTo>
                    <a:lnTo>
                      <a:pt x="3" y="19"/>
                    </a:lnTo>
                    <a:lnTo>
                      <a:pt x="0" y="17"/>
                    </a:lnTo>
                    <a:lnTo>
                      <a:pt x="1" y="1"/>
                    </a:lnTo>
                    <a:lnTo>
                      <a:pt x="27" y="0"/>
                    </a:lnTo>
                  </a:path>
                </a:pathLst>
              </a:custGeom>
              <a:solidFill>
                <a:srgbClr val="000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342" name="AutoShape 54"/>
              <p:cNvSpPr>
                <a:spLocks noChangeArrowheads="1"/>
              </p:cNvSpPr>
              <p:nvPr/>
            </p:nvSpPr>
            <p:spPr bwMode="auto">
              <a:xfrm>
                <a:off x="1722" y="3741"/>
                <a:ext cx="34" cy="38"/>
              </a:xfrm>
              <a:custGeom>
                <a:avLst/>
                <a:gdLst>
                  <a:gd name="T0" fmla="*/ 32 w 34"/>
                  <a:gd name="T1" fmla="*/ 1 h 38"/>
                  <a:gd name="T2" fmla="*/ 33 w 34"/>
                  <a:gd name="T3" fmla="*/ 11 h 38"/>
                  <a:gd name="T4" fmla="*/ 28 w 34"/>
                  <a:gd name="T5" fmla="*/ 16 h 38"/>
                  <a:gd name="T6" fmla="*/ 27 w 34"/>
                  <a:gd name="T7" fmla="*/ 23 h 38"/>
                  <a:gd name="T8" fmla="*/ 20 w 34"/>
                  <a:gd name="T9" fmla="*/ 31 h 38"/>
                  <a:gd name="T10" fmla="*/ 13 w 34"/>
                  <a:gd name="T11" fmla="*/ 36 h 38"/>
                  <a:gd name="T12" fmla="*/ 8 w 34"/>
                  <a:gd name="T13" fmla="*/ 37 h 38"/>
                  <a:gd name="T14" fmla="*/ 3 w 34"/>
                  <a:gd name="T15" fmla="*/ 36 h 38"/>
                  <a:gd name="T16" fmla="*/ 0 w 34"/>
                  <a:gd name="T17" fmla="*/ 31 h 38"/>
                  <a:gd name="T18" fmla="*/ 1 w 34"/>
                  <a:gd name="T19" fmla="*/ 23 h 38"/>
                  <a:gd name="T20" fmla="*/ 6 w 34"/>
                  <a:gd name="T21" fmla="*/ 14 h 38"/>
                  <a:gd name="T22" fmla="*/ 14 w 34"/>
                  <a:gd name="T23" fmla="*/ 4 h 38"/>
                  <a:gd name="T24" fmla="*/ 15 w 34"/>
                  <a:gd name="T25" fmla="*/ 0 h 38"/>
                  <a:gd name="T26" fmla="*/ 32 w 34"/>
                  <a:gd name="T27" fmla="*/ 1 h 38"/>
                  <a:gd name="T28" fmla="*/ 0 w 34"/>
                  <a:gd name="T29" fmla="*/ 0 h 38"/>
                  <a:gd name="T30" fmla="*/ 34 w 34"/>
                  <a:gd name="T31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T28" t="T29" r="T30" b="T31"/>
                <a:pathLst>
                  <a:path w="34" h="38">
                    <a:moveTo>
                      <a:pt x="32" y="1"/>
                    </a:moveTo>
                    <a:lnTo>
                      <a:pt x="33" y="11"/>
                    </a:lnTo>
                    <a:lnTo>
                      <a:pt x="28" y="16"/>
                    </a:lnTo>
                    <a:lnTo>
                      <a:pt x="27" y="23"/>
                    </a:lnTo>
                    <a:lnTo>
                      <a:pt x="20" y="31"/>
                    </a:lnTo>
                    <a:lnTo>
                      <a:pt x="13" y="36"/>
                    </a:lnTo>
                    <a:lnTo>
                      <a:pt x="8" y="37"/>
                    </a:lnTo>
                    <a:lnTo>
                      <a:pt x="3" y="36"/>
                    </a:lnTo>
                    <a:lnTo>
                      <a:pt x="0" y="31"/>
                    </a:lnTo>
                    <a:lnTo>
                      <a:pt x="1" y="23"/>
                    </a:lnTo>
                    <a:lnTo>
                      <a:pt x="6" y="14"/>
                    </a:lnTo>
                    <a:lnTo>
                      <a:pt x="14" y="4"/>
                    </a:lnTo>
                    <a:lnTo>
                      <a:pt x="15" y="0"/>
                    </a:lnTo>
                    <a:lnTo>
                      <a:pt x="32" y="1"/>
                    </a:lnTo>
                  </a:path>
                </a:pathLst>
              </a:custGeom>
              <a:solidFill>
                <a:srgbClr val="000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12343" name="AutoShape 55"/>
            <p:cNvSpPr>
              <a:spLocks noChangeArrowheads="1"/>
            </p:cNvSpPr>
            <p:nvPr/>
          </p:nvSpPr>
          <p:spPr bwMode="auto">
            <a:xfrm>
              <a:off x="1831" y="3503"/>
              <a:ext cx="14" cy="42"/>
            </a:xfrm>
            <a:custGeom>
              <a:avLst/>
              <a:gdLst>
                <a:gd name="T0" fmla="*/ 12 w 14"/>
                <a:gd name="T1" fmla="*/ 1 h 42"/>
                <a:gd name="T2" fmla="*/ 13 w 14"/>
                <a:gd name="T3" fmla="*/ 23 h 42"/>
                <a:gd name="T4" fmla="*/ 6 w 14"/>
                <a:gd name="T5" fmla="*/ 37 h 42"/>
                <a:gd name="T6" fmla="*/ 3 w 14"/>
                <a:gd name="T7" fmla="*/ 41 h 42"/>
                <a:gd name="T8" fmla="*/ 3 w 14"/>
                <a:gd name="T9" fmla="*/ 21 h 42"/>
                <a:gd name="T10" fmla="*/ 2 w 14"/>
                <a:gd name="T11" fmla="*/ 23 h 42"/>
                <a:gd name="T12" fmla="*/ 1 w 14"/>
                <a:gd name="T13" fmla="*/ 30 h 42"/>
                <a:gd name="T14" fmla="*/ 0 w 14"/>
                <a:gd name="T15" fmla="*/ 23 h 42"/>
                <a:gd name="T16" fmla="*/ 2 w 14"/>
                <a:gd name="T17" fmla="*/ 11 h 42"/>
                <a:gd name="T18" fmla="*/ 6 w 14"/>
                <a:gd name="T19" fmla="*/ 0 h 42"/>
                <a:gd name="T20" fmla="*/ 12 w 14"/>
                <a:gd name="T21" fmla="*/ 1 h 42"/>
                <a:gd name="T22" fmla="*/ 0 w 14"/>
                <a:gd name="T23" fmla="*/ 0 h 42"/>
                <a:gd name="T24" fmla="*/ 14 w 14"/>
                <a:gd name="T2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T22" t="T23" r="T24" b="T25"/>
              <a:pathLst>
                <a:path w="14" h="42">
                  <a:moveTo>
                    <a:pt x="12" y="1"/>
                  </a:moveTo>
                  <a:lnTo>
                    <a:pt x="13" y="23"/>
                  </a:lnTo>
                  <a:lnTo>
                    <a:pt x="6" y="37"/>
                  </a:lnTo>
                  <a:lnTo>
                    <a:pt x="3" y="41"/>
                  </a:lnTo>
                  <a:lnTo>
                    <a:pt x="3" y="21"/>
                  </a:lnTo>
                  <a:lnTo>
                    <a:pt x="2" y="23"/>
                  </a:lnTo>
                  <a:lnTo>
                    <a:pt x="1" y="30"/>
                  </a:lnTo>
                  <a:lnTo>
                    <a:pt x="0" y="23"/>
                  </a:lnTo>
                  <a:lnTo>
                    <a:pt x="2" y="11"/>
                  </a:lnTo>
                  <a:lnTo>
                    <a:pt x="6" y="0"/>
                  </a:lnTo>
                  <a:lnTo>
                    <a:pt x="12" y="1"/>
                  </a:lnTo>
                </a:path>
              </a:pathLst>
            </a:custGeom>
            <a:solidFill>
              <a:srgbClr val="FF804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44" name="AutoShape 56"/>
            <p:cNvSpPr>
              <a:spLocks noChangeArrowheads="1"/>
            </p:cNvSpPr>
            <p:nvPr/>
          </p:nvSpPr>
          <p:spPr bwMode="auto">
            <a:xfrm>
              <a:off x="1736" y="3403"/>
              <a:ext cx="101" cy="335"/>
            </a:xfrm>
            <a:custGeom>
              <a:avLst/>
              <a:gdLst>
                <a:gd name="T0" fmla="*/ 98 w 101"/>
                <a:gd name="T1" fmla="*/ 0 h 335"/>
                <a:gd name="T2" fmla="*/ 100 w 101"/>
                <a:gd name="T3" fmla="*/ 182 h 335"/>
                <a:gd name="T4" fmla="*/ 98 w 101"/>
                <a:gd name="T5" fmla="*/ 317 h 335"/>
                <a:gd name="T6" fmla="*/ 69 w 101"/>
                <a:gd name="T7" fmla="*/ 322 h 335"/>
                <a:gd name="T8" fmla="*/ 64 w 101"/>
                <a:gd name="T9" fmla="*/ 213 h 335"/>
                <a:gd name="T10" fmla="*/ 68 w 101"/>
                <a:gd name="T11" fmla="*/ 202 h 335"/>
                <a:gd name="T12" fmla="*/ 64 w 101"/>
                <a:gd name="T13" fmla="*/ 196 h 335"/>
                <a:gd name="T14" fmla="*/ 64 w 101"/>
                <a:gd name="T15" fmla="*/ 128 h 335"/>
                <a:gd name="T16" fmla="*/ 57 w 101"/>
                <a:gd name="T17" fmla="*/ 150 h 335"/>
                <a:gd name="T18" fmla="*/ 40 w 101"/>
                <a:gd name="T19" fmla="*/ 241 h 335"/>
                <a:gd name="T20" fmla="*/ 25 w 101"/>
                <a:gd name="T21" fmla="*/ 334 h 335"/>
                <a:gd name="T22" fmla="*/ 0 w 101"/>
                <a:gd name="T23" fmla="*/ 334 h 335"/>
                <a:gd name="T24" fmla="*/ 11 w 101"/>
                <a:gd name="T25" fmla="*/ 209 h 335"/>
                <a:gd name="T26" fmla="*/ 16 w 101"/>
                <a:gd name="T27" fmla="*/ 102 h 335"/>
                <a:gd name="T28" fmla="*/ 14 w 101"/>
                <a:gd name="T29" fmla="*/ 2 h 335"/>
                <a:gd name="T30" fmla="*/ 98 w 101"/>
                <a:gd name="T31" fmla="*/ 0 h 335"/>
                <a:gd name="T32" fmla="*/ 0 w 101"/>
                <a:gd name="T33" fmla="*/ 0 h 335"/>
                <a:gd name="T34" fmla="*/ 101 w 101"/>
                <a:gd name="T35" fmla="*/ 335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T32" t="T33" r="T34" b="T35"/>
              <a:pathLst>
                <a:path w="101" h="335">
                  <a:moveTo>
                    <a:pt x="98" y="0"/>
                  </a:moveTo>
                  <a:lnTo>
                    <a:pt x="100" y="182"/>
                  </a:lnTo>
                  <a:lnTo>
                    <a:pt x="98" y="317"/>
                  </a:lnTo>
                  <a:lnTo>
                    <a:pt x="69" y="322"/>
                  </a:lnTo>
                  <a:lnTo>
                    <a:pt x="64" y="213"/>
                  </a:lnTo>
                  <a:lnTo>
                    <a:pt x="68" y="202"/>
                  </a:lnTo>
                  <a:lnTo>
                    <a:pt x="64" y="196"/>
                  </a:lnTo>
                  <a:lnTo>
                    <a:pt x="64" y="128"/>
                  </a:lnTo>
                  <a:lnTo>
                    <a:pt x="57" y="150"/>
                  </a:lnTo>
                  <a:lnTo>
                    <a:pt x="40" y="241"/>
                  </a:lnTo>
                  <a:lnTo>
                    <a:pt x="25" y="334"/>
                  </a:lnTo>
                  <a:lnTo>
                    <a:pt x="0" y="334"/>
                  </a:lnTo>
                  <a:lnTo>
                    <a:pt x="11" y="209"/>
                  </a:lnTo>
                  <a:lnTo>
                    <a:pt x="16" y="102"/>
                  </a:lnTo>
                  <a:lnTo>
                    <a:pt x="14" y="2"/>
                  </a:lnTo>
                  <a:lnTo>
                    <a:pt x="98" y="0"/>
                  </a:lnTo>
                </a:path>
              </a:pathLst>
            </a:custGeom>
            <a:solidFill>
              <a:srgbClr val="80808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45" name="AutoShape 57"/>
            <p:cNvSpPr>
              <a:spLocks noChangeArrowheads="1"/>
            </p:cNvSpPr>
            <p:nvPr/>
          </p:nvSpPr>
          <p:spPr bwMode="auto">
            <a:xfrm>
              <a:off x="1719" y="3247"/>
              <a:ext cx="130" cy="255"/>
            </a:xfrm>
            <a:custGeom>
              <a:avLst/>
              <a:gdLst>
                <a:gd name="T0" fmla="*/ 87 w 130"/>
                <a:gd name="T1" fmla="*/ 3 h 255"/>
                <a:gd name="T2" fmla="*/ 125 w 130"/>
                <a:gd name="T3" fmla="*/ 34 h 255"/>
                <a:gd name="T4" fmla="*/ 128 w 130"/>
                <a:gd name="T5" fmla="*/ 115 h 255"/>
                <a:gd name="T6" fmla="*/ 129 w 130"/>
                <a:gd name="T7" fmla="*/ 156 h 255"/>
                <a:gd name="T8" fmla="*/ 127 w 130"/>
                <a:gd name="T9" fmla="*/ 254 h 255"/>
                <a:gd name="T10" fmla="*/ 117 w 130"/>
                <a:gd name="T11" fmla="*/ 254 h 255"/>
                <a:gd name="T12" fmla="*/ 114 w 130"/>
                <a:gd name="T13" fmla="*/ 154 h 255"/>
                <a:gd name="T14" fmla="*/ 31 w 130"/>
                <a:gd name="T15" fmla="*/ 154 h 255"/>
                <a:gd name="T16" fmla="*/ 29 w 130"/>
                <a:gd name="T17" fmla="*/ 129 h 255"/>
                <a:gd name="T18" fmla="*/ 26 w 130"/>
                <a:gd name="T19" fmla="*/ 147 h 255"/>
                <a:gd name="T20" fmla="*/ 32 w 130"/>
                <a:gd name="T21" fmla="*/ 184 h 255"/>
                <a:gd name="T22" fmla="*/ 37 w 130"/>
                <a:gd name="T23" fmla="*/ 241 h 255"/>
                <a:gd name="T24" fmla="*/ 23 w 130"/>
                <a:gd name="T25" fmla="*/ 245 h 255"/>
                <a:gd name="T26" fmla="*/ 0 w 130"/>
                <a:gd name="T27" fmla="*/ 145 h 255"/>
                <a:gd name="T28" fmla="*/ 15 w 130"/>
                <a:gd name="T29" fmla="*/ 28 h 255"/>
                <a:gd name="T30" fmla="*/ 59 w 130"/>
                <a:gd name="T31" fmla="*/ 0 h 255"/>
                <a:gd name="T32" fmla="*/ 78 w 130"/>
                <a:gd name="T33" fmla="*/ 13 h 255"/>
                <a:gd name="T34" fmla="*/ 87 w 130"/>
                <a:gd name="T35" fmla="*/ 3 h 255"/>
                <a:gd name="T36" fmla="*/ 0 w 130"/>
                <a:gd name="T37" fmla="*/ 0 h 255"/>
                <a:gd name="T38" fmla="*/ 130 w 130"/>
                <a:gd name="T39" fmla="*/ 25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T36" t="T37" r="T38" b="T39"/>
              <a:pathLst>
                <a:path w="130" h="255">
                  <a:moveTo>
                    <a:pt x="87" y="3"/>
                  </a:moveTo>
                  <a:lnTo>
                    <a:pt x="125" y="34"/>
                  </a:lnTo>
                  <a:lnTo>
                    <a:pt x="128" y="115"/>
                  </a:lnTo>
                  <a:lnTo>
                    <a:pt x="129" y="156"/>
                  </a:lnTo>
                  <a:lnTo>
                    <a:pt x="127" y="254"/>
                  </a:lnTo>
                  <a:lnTo>
                    <a:pt x="117" y="254"/>
                  </a:lnTo>
                  <a:lnTo>
                    <a:pt x="114" y="154"/>
                  </a:lnTo>
                  <a:lnTo>
                    <a:pt x="31" y="154"/>
                  </a:lnTo>
                  <a:lnTo>
                    <a:pt x="29" y="129"/>
                  </a:lnTo>
                  <a:lnTo>
                    <a:pt x="26" y="147"/>
                  </a:lnTo>
                  <a:lnTo>
                    <a:pt x="32" y="184"/>
                  </a:lnTo>
                  <a:lnTo>
                    <a:pt x="37" y="241"/>
                  </a:lnTo>
                  <a:lnTo>
                    <a:pt x="23" y="245"/>
                  </a:lnTo>
                  <a:lnTo>
                    <a:pt x="0" y="145"/>
                  </a:lnTo>
                  <a:lnTo>
                    <a:pt x="15" y="28"/>
                  </a:lnTo>
                  <a:lnTo>
                    <a:pt x="59" y="0"/>
                  </a:lnTo>
                  <a:lnTo>
                    <a:pt x="78" y="13"/>
                  </a:lnTo>
                  <a:lnTo>
                    <a:pt x="87" y="3"/>
                  </a:lnTo>
                </a:path>
              </a:pathLst>
            </a:custGeom>
            <a:solidFill>
              <a:srgbClr val="C0C0C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46" name="AutoShape 58"/>
            <p:cNvSpPr>
              <a:spLocks noChangeArrowheads="1"/>
            </p:cNvSpPr>
            <p:nvPr/>
          </p:nvSpPr>
          <p:spPr bwMode="auto">
            <a:xfrm>
              <a:off x="1741" y="3491"/>
              <a:ext cx="16" cy="40"/>
            </a:xfrm>
            <a:custGeom>
              <a:avLst/>
              <a:gdLst>
                <a:gd name="T0" fmla="*/ 11 w 16"/>
                <a:gd name="T1" fmla="*/ 0 h 40"/>
                <a:gd name="T2" fmla="*/ 15 w 16"/>
                <a:gd name="T3" fmla="*/ 21 h 40"/>
                <a:gd name="T4" fmla="*/ 7 w 16"/>
                <a:gd name="T5" fmla="*/ 39 h 40"/>
                <a:gd name="T6" fmla="*/ 5 w 16"/>
                <a:gd name="T7" fmla="*/ 37 h 40"/>
                <a:gd name="T8" fmla="*/ 0 w 16"/>
                <a:gd name="T9" fmla="*/ 35 h 40"/>
                <a:gd name="T10" fmla="*/ 2 w 16"/>
                <a:gd name="T11" fmla="*/ 29 h 40"/>
                <a:gd name="T12" fmla="*/ 2 w 16"/>
                <a:gd name="T13" fmla="*/ 22 h 40"/>
                <a:gd name="T14" fmla="*/ 0 w 16"/>
                <a:gd name="T15" fmla="*/ 14 h 40"/>
                <a:gd name="T16" fmla="*/ 2 w 16"/>
                <a:gd name="T17" fmla="*/ 1 h 40"/>
                <a:gd name="T18" fmla="*/ 11 w 16"/>
                <a:gd name="T19" fmla="*/ 0 h 40"/>
                <a:gd name="T20" fmla="*/ 0 w 16"/>
                <a:gd name="T21" fmla="*/ 0 h 40"/>
                <a:gd name="T22" fmla="*/ 16 w 16"/>
                <a:gd name="T23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16" h="40">
                  <a:moveTo>
                    <a:pt x="11" y="0"/>
                  </a:moveTo>
                  <a:lnTo>
                    <a:pt x="15" y="21"/>
                  </a:lnTo>
                  <a:lnTo>
                    <a:pt x="7" y="39"/>
                  </a:lnTo>
                  <a:lnTo>
                    <a:pt x="5" y="37"/>
                  </a:lnTo>
                  <a:lnTo>
                    <a:pt x="0" y="35"/>
                  </a:lnTo>
                  <a:lnTo>
                    <a:pt x="2" y="29"/>
                  </a:lnTo>
                  <a:lnTo>
                    <a:pt x="2" y="22"/>
                  </a:lnTo>
                  <a:lnTo>
                    <a:pt x="0" y="14"/>
                  </a:lnTo>
                  <a:lnTo>
                    <a:pt x="2" y="1"/>
                  </a:lnTo>
                  <a:lnTo>
                    <a:pt x="11" y="0"/>
                  </a:lnTo>
                </a:path>
              </a:pathLst>
            </a:custGeom>
            <a:solidFill>
              <a:srgbClr val="FF804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12347" name="Group 59"/>
            <p:cNvGrpSpPr>
              <a:grpSpLocks/>
            </p:cNvGrpSpPr>
            <p:nvPr/>
          </p:nvGrpSpPr>
          <p:grpSpPr bwMode="auto">
            <a:xfrm>
              <a:off x="1747" y="3251"/>
              <a:ext cx="92" cy="160"/>
              <a:chOff x="1747" y="3251"/>
              <a:chExt cx="92" cy="160"/>
            </a:xfrm>
          </p:grpSpPr>
          <p:grpSp>
            <p:nvGrpSpPr>
              <p:cNvPr id="12348" name="Group 60"/>
              <p:cNvGrpSpPr>
                <a:grpSpLocks/>
              </p:cNvGrpSpPr>
              <p:nvPr/>
            </p:nvGrpSpPr>
            <p:grpSpPr bwMode="auto">
              <a:xfrm>
                <a:off x="1747" y="3251"/>
                <a:ext cx="92" cy="160"/>
                <a:chOff x="1747" y="3251"/>
                <a:chExt cx="92" cy="160"/>
              </a:xfrm>
            </p:grpSpPr>
            <p:grpSp>
              <p:nvGrpSpPr>
                <p:cNvPr id="12349" name="Group 61"/>
                <p:cNvGrpSpPr>
                  <a:grpSpLocks/>
                </p:cNvGrpSpPr>
                <p:nvPr/>
              </p:nvGrpSpPr>
              <p:grpSpPr bwMode="auto">
                <a:xfrm>
                  <a:off x="1747" y="3404"/>
                  <a:ext cx="92" cy="7"/>
                  <a:chOff x="1747" y="3404"/>
                  <a:chExt cx="92" cy="7"/>
                </a:xfrm>
              </p:grpSpPr>
              <p:sp>
                <p:nvSpPr>
                  <p:cNvPr id="12350" name="Line 62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746" y="3412"/>
                    <a:ext cx="95" cy="1"/>
                  </a:xfrm>
                  <a:prstGeom prst="line">
                    <a:avLst/>
                  </a:prstGeom>
                  <a:noFill/>
                  <a:ln w="1260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  <p:sp>
                <p:nvSpPr>
                  <p:cNvPr id="12351" name="Line 63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746" y="3404"/>
                    <a:ext cx="95" cy="1"/>
                  </a:xfrm>
                  <a:prstGeom prst="line">
                    <a:avLst/>
                  </a:prstGeom>
                  <a:noFill/>
                  <a:ln w="1260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</p:grpSp>
            <p:sp>
              <p:nvSpPr>
                <p:cNvPr id="12352" name="AutoShape 64"/>
                <p:cNvSpPr>
                  <a:spLocks noChangeArrowheads="1"/>
                </p:cNvSpPr>
                <p:nvPr/>
              </p:nvSpPr>
              <p:spPr bwMode="auto">
                <a:xfrm>
                  <a:off x="1773" y="3251"/>
                  <a:ext cx="40" cy="25"/>
                </a:xfrm>
                <a:custGeom>
                  <a:avLst/>
                  <a:gdLst>
                    <a:gd name="T0" fmla="*/ 39 w 40"/>
                    <a:gd name="T1" fmla="*/ 3 h 25"/>
                    <a:gd name="T2" fmla="*/ 37 w 40"/>
                    <a:gd name="T3" fmla="*/ 24 h 25"/>
                    <a:gd name="T4" fmla="*/ 27 w 40"/>
                    <a:gd name="T5" fmla="*/ 9 h 25"/>
                    <a:gd name="T6" fmla="*/ 19 w 40"/>
                    <a:gd name="T7" fmla="*/ 24 h 25"/>
                    <a:gd name="T8" fmla="*/ 0 w 40"/>
                    <a:gd name="T9" fmla="*/ 0 h 25"/>
                    <a:gd name="T10" fmla="*/ 0 w 40"/>
                    <a:gd name="T11" fmla="*/ 0 h 25"/>
                    <a:gd name="T12" fmla="*/ 40 w 40"/>
                    <a:gd name="T13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T10" t="T11" r="T12" b="T13"/>
                  <a:pathLst>
                    <a:path w="40" h="25">
                      <a:moveTo>
                        <a:pt x="39" y="3"/>
                      </a:moveTo>
                      <a:lnTo>
                        <a:pt x="37" y="24"/>
                      </a:lnTo>
                      <a:lnTo>
                        <a:pt x="27" y="9"/>
                      </a:lnTo>
                      <a:lnTo>
                        <a:pt x="19" y="24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2353" name="Line 65"/>
              <p:cNvSpPr>
                <a:spLocks noChangeShapeType="1"/>
              </p:cNvSpPr>
              <p:nvPr/>
            </p:nvSpPr>
            <p:spPr bwMode="auto">
              <a:xfrm>
                <a:off x="1800" y="3267"/>
                <a:ext cx="1" cy="140"/>
              </a:xfrm>
              <a:prstGeom prst="line">
                <a:avLst/>
              </a:prstGeom>
              <a:noFill/>
              <a:ln w="12600">
                <a:solidFill>
                  <a:srgbClr val="80808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12354" name="Group 66"/>
            <p:cNvGrpSpPr>
              <a:grpSpLocks/>
            </p:cNvGrpSpPr>
            <p:nvPr/>
          </p:nvGrpSpPr>
          <p:grpSpPr bwMode="auto">
            <a:xfrm>
              <a:off x="1769" y="3169"/>
              <a:ext cx="51" cy="86"/>
              <a:chOff x="1769" y="3169"/>
              <a:chExt cx="51" cy="86"/>
            </a:xfrm>
          </p:grpSpPr>
          <p:grpSp>
            <p:nvGrpSpPr>
              <p:cNvPr id="12355" name="Group 67"/>
              <p:cNvGrpSpPr>
                <a:grpSpLocks/>
              </p:cNvGrpSpPr>
              <p:nvPr/>
            </p:nvGrpSpPr>
            <p:grpSpPr bwMode="auto">
              <a:xfrm>
                <a:off x="1772" y="3173"/>
                <a:ext cx="47" cy="82"/>
                <a:chOff x="1772" y="3173"/>
                <a:chExt cx="47" cy="82"/>
              </a:xfrm>
            </p:grpSpPr>
            <p:sp>
              <p:nvSpPr>
                <p:cNvPr id="12356" name="AutoShape 68"/>
                <p:cNvSpPr>
                  <a:spLocks noChangeArrowheads="1"/>
                </p:cNvSpPr>
                <p:nvPr/>
              </p:nvSpPr>
              <p:spPr bwMode="auto">
                <a:xfrm>
                  <a:off x="1772" y="3173"/>
                  <a:ext cx="48" cy="83"/>
                </a:xfrm>
                <a:custGeom>
                  <a:avLst/>
                  <a:gdLst>
                    <a:gd name="T0" fmla="*/ 45 w 48"/>
                    <a:gd name="T1" fmla="*/ 15 h 83"/>
                    <a:gd name="T2" fmla="*/ 46 w 48"/>
                    <a:gd name="T3" fmla="*/ 23 h 83"/>
                    <a:gd name="T4" fmla="*/ 46 w 48"/>
                    <a:gd name="T5" fmla="*/ 26 h 83"/>
                    <a:gd name="T6" fmla="*/ 45 w 48"/>
                    <a:gd name="T7" fmla="*/ 29 h 83"/>
                    <a:gd name="T8" fmla="*/ 47 w 48"/>
                    <a:gd name="T9" fmla="*/ 35 h 83"/>
                    <a:gd name="T10" fmla="*/ 46 w 48"/>
                    <a:gd name="T11" fmla="*/ 45 h 83"/>
                    <a:gd name="T12" fmla="*/ 45 w 48"/>
                    <a:gd name="T13" fmla="*/ 50 h 83"/>
                    <a:gd name="T14" fmla="*/ 43 w 48"/>
                    <a:gd name="T15" fmla="*/ 54 h 83"/>
                    <a:gd name="T16" fmla="*/ 42 w 48"/>
                    <a:gd name="T17" fmla="*/ 59 h 83"/>
                    <a:gd name="T18" fmla="*/ 40 w 48"/>
                    <a:gd name="T19" fmla="*/ 64 h 83"/>
                    <a:gd name="T20" fmla="*/ 37 w 48"/>
                    <a:gd name="T21" fmla="*/ 65 h 83"/>
                    <a:gd name="T22" fmla="*/ 33 w 48"/>
                    <a:gd name="T23" fmla="*/ 66 h 83"/>
                    <a:gd name="T24" fmla="*/ 33 w 48"/>
                    <a:gd name="T25" fmla="*/ 70 h 83"/>
                    <a:gd name="T26" fmla="*/ 33 w 48"/>
                    <a:gd name="T27" fmla="*/ 72 h 83"/>
                    <a:gd name="T28" fmla="*/ 26 w 48"/>
                    <a:gd name="T29" fmla="*/ 82 h 83"/>
                    <a:gd name="T30" fmla="*/ 7 w 48"/>
                    <a:gd name="T31" fmla="*/ 70 h 83"/>
                    <a:gd name="T32" fmla="*/ 7 w 48"/>
                    <a:gd name="T33" fmla="*/ 47 h 83"/>
                    <a:gd name="T34" fmla="*/ 4 w 48"/>
                    <a:gd name="T35" fmla="*/ 41 h 83"/>
                    <a:gd name="T36" fmla="*/ 2 w 48"/>
                    <a:gd name="T37" fmla="*/ 36 h 83"/>
                    <a:gd name="T38" fmla="*/ 1 w 48"/>
                    <a:gd name="T39" fmla="*/ 29 h 83"/>
                    <a:gd name="T40" fmla="*/ 0 w 48"/>
                    <a:gd name="T41" fmla="*/ 24 h 83"/>
                    <a:gd name="T42" fmla="*/ 1 w 48"/>
                    <a:gd name="T43" fmla="*/ 20 h 83"/>
                    <a:gd name="T44" fmla="*/ 1 w 48"/>
                    <a:gd name="T45" fmla="*/ 14 h 83"/>
                    <a:gd name="T46" fmla="*/ 2 w 48"/>
                    <a:gd name="T47" fmla="*/ 10 h 83"/>
                    <a:gd name="T48" fmla="*/ 4 w 48"/>
                    <a:gd name="T49" fmla="*/ 7 h 83"/>
                    <a:gd name="T50" fmla="*/ 7 w 48"/>
                    <a:gd name="T51" fmla="*/ 4 h 83"/>
                    <a:gd name="T52" fmla="*/ 10 w 48"/>
                    <a:gd name="T53" fmla="*/ 2 h 83"/>
                    <a:gd name="T54" fmla="*/ 14 w 48"/>
                    <a:gd name="T55" fmla="*/ 2 h 83"/>
                    <a:gd name="T56" fmla="*/ 19 w 48"/>
                    <a:gd name="T57" fmla="*/ 1 h 83"/>
                    <a:gd name="T58" fmla="*/ 24 w 48"/>
                    <a:gd name="T59" fmla="*/ 0 h 83"/>
                    <a:gd name="T60" fmla="*/ 29 w 48"/>
                    <a:gd name="T61" fmla="*/ 1 h 83"/>
                    <a:gd name="T62" fmla="*/ 35 w 48"/>
                    <a:gd name="T63" fmla="*/ 2 h 83"/>
                    <a:gd name="T64" fmla="*/ 38 w 48"/>
                    <a:gd name="T65" fmla="*/ 5 h 83"/>
                    <a:gd name="T66" fmla="*/ 41 w 48"/>
                    <a:gd name="T67" fmla="*/ 7 h 83"/>
                    <a:gd name="T68" fmla="*/ 43 w 48"/>
                    <a:gd name="T69" fmla="*/ 11 h 83"/>
                    <a:gd name="T70" fmla="*/ 45 w 48"/>
                    <a:gd name="T71" fmla="*/ 15 h 83"/>
                    <a:gd name="T72" fmla="*/ 0 w 48"/>
                    <a:gd name="T73" fmla="*/ 0 h 83"/>
                    <a:gd name="T74" fmla="*/ 48 w 48"/>
                    <a:gd name="T75" fmla="*/ 83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T72" t="T73" r="T74" b="T75"/>
                  <a:pathLst>
                    <a:path w="48" h="83">
                      <a:moveTo>
                        <a:pt x="45" y="15"/>
                      </a:moveTo>
                      <a:lnTo>
                        <a:pt x="46" y="23"/>
                      </a:lnTo>
                      <a:lnTo>
                        <a:pt x="46" y="26"/>
                      </a:lnTo>
                      <a:lnTo>
                        <a:pt x="45" y="29"/>
                      </a:lnTo>
                      <a:lnTo>
                        <a:pt x="47" y="35"/>
                      </a:lnTo>
                      <a:lnTo>
                        <a:pt x="46" y="45"/>
                      </a:lnTo>
                      <a:lnTo>
                        <a:pt x="45" y="50"/>
                      </a:lnTo>
                      <a:lnTo>
                        <a:pt x="43" y="54"/>
                      </a:lnTo>
                      <a:lnTo>
                        <a:pt x="42" y="59"/>
                      </a:lnTo>
                      <a:lnTo>
                        <a:pt x="40" y="64"/>
                      </a:lnTo>
                      <a:lnTo>
                        <a:pt x="37" y="65"/>
                      </a:lnTo>
                      <a:lnTo>
                        <a:pt x="33" y="66"/>
                      </a:lnTo>
                      <a:lnTo>
                        <a:pt x="33" y="70"/>
                      </a:lnTo>
                      <a:lnTo>
                        <a:pt x="33" y="72"/>
                      </a:lnTo>
                      <a:lnTo>
                        <a:pt x="26" y="82"/>
                      </a:lnTo>
                      <a:lnTo>
                        <a:pt x="7" y="70"/>
                      </a:lnTo>
                      <a:lnTo>
                        <a:pt x="7" y="47"/>
                      </a:lnTo>
                      <a:lnTo>
                        <a:pt x="4" y="41"/>
                      </a:lnTo>
                      <a:lnTo>
                        <a:pt x="2" y="36"/>
                      </a:lnTo>
                      <a:lnTo>
                        <a:pt x="1" y="29"/>
                      </a:lnTo>
                      <a:lnTo>
                        <a:pt x="0" y="24"/>
                      </a:lnTo>
                      <a:lnTo>
                        <a:pt x="1" y="20"/>
                      </a:lnTo>
                      <a:lnTo>
                        <a:pt x="1" y="14"/>
                      </a:lnTo>
                      <a:lnTo>
                        <a:pt x="2" y="10"/>
                      </a:lnTo>
                      <a:lnTo>
                        <a:pt x="4" y="7"/>
                      </a:lnTo>
                      <a:lnTo>
                        <a:pt x="7" y="4"/>
                      </a:lnTo>
                      <a:lnTo>
                        <a:pt x="10" y="2"/>
                      </a:lnTo>
                      <a:lnTo>
                        <a:pt x="14" y="2"/>
                      </a:lnTo>
                      <a:lnTo>
                        <a:pt x="19" y="1"/>
                      </a:lnTo>
                      <a:lnTo>
                        <a:pt x="24" y="0"/>
                      </a:lnTo>
                      <a:lnTo>
                        <a:pt x="29" y="1"/>
                      </a:lnTo>
                      <a:lnTo>
                        <a:pt x="35" y="2"/>
                      </a:lnTo>
                      <a:lnTo>
                        <a:pt x="38" y="5"/>
                      </a:lnTo>
                      <a:lnTo>
                        <a:pt x="41" y="7"/>
                      </a:lnTo>
                      <a:lnTo>
                        <a:pt x="43" y="11"/>
                      </a:lnTo>
                      <a:lnTo>
                        <a:pt x="45" y="15"/>
                      </a:lnTo>
                    </a:path>
                  </a:pathLst>
                </a:custGeom>
                <a:solidFill>
                  <a:srgbClr val="FF804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2357" name="AutoShape 69"/>
                <p:cNvSpPr>
                  <a:spLocks noChangeArrowheads="1"/>
                </p:cNvSpPr>
                <p:nvPr/>
              </p:nvSpPr>
              <p:spPr bwMode="auto">
                <a:xfrm>
                  <a:off x="1791" y="3203"/>
                  <a:ext cx="14" cy="17"/>
                </a:xfrm>
                <a:custGeom>
                  <a:avLst/>
                  <a:gdLst>
                    <a:gd name="T0" fmla="*/ 11 w 14"/>
                    <a:gd name="T1" fmla="*/ 1 h 17"/>
                    <a:gd name="T2" fmla="*/ 8 w 14"/>
                    <a:gd name="T3" fmla="*/ 0 h 17"/>
                    <a:gd name="T4" fmla="*/ 5 w 14"/>
                    <a:gd name="T5" fmla="*/ 0 h 17"/>
                    <a:gd name="T6" fmla="*/ 2 w 14"/>
                    <a:gd name="T7" fmla="*/ 1 h 17"/>
                    <a:gd name="T8" fmla="*/ 1 w 14"/>
                    <a:gd name="T9" fmla="*/ 1 h 17"/>
                    <a:gd name="T10" fmla="*/ 1 w 14"/>
                    <a:gd name="T11" fmla="*/ 2 h 17"/>
                    <a:gd name="T12" fmla="*/ 0 w 14"/>
                    <a:gd name="T13" fmla="*/ 3 h 17"/>
                    <a:gd name="T14" fmla="*/ 6 w 14"/>
                    <a:gd name="T15" fmla="*/ 4 h 17"/>
                    <a:gd name="T16" fmla="*/ 5 w 14"/>
                    <a:gd name="T17" fmla="*/ 4 h 17"/>
                    <a:gd name="T18" fmla="*/ 2 w 14"/>
                    <a:gd name="T19" fmla="*/ 4 h 17"/>
                    <a:gd name="T20" fmla="*/ 8 w 14"/>
                    <a:gd name="T21" fmla="*/ 4 h 17"/>
                    <a:gd name="T22" fmla="*/ 11 w 14"/>
                    <a:gd name="T23" fmla="*/ 4 h 17"/>
                    <a:gd name="T24" fmla="*/ 12 w 14"/>
                    <a:gd name="T25" fmla="*/ 13 h 17"/>
                    <a:gd name="T26" fmla="*/ 11 w 14"/>
                    <a:gd name="T27" fmla="*/ 15 h 17"/>
                    <a:gd name="T28" fmla="*/ 11 w 14"/>
                    <a:gd name="T29" fmla="*/ 16 h 17"/>
                    <a:gd name="T30" fmla="*/ 13 w 14"/>
                    <a:gd name="T31" fmla="*/ 14 h 17"/>
                    <a:gd name="T32" fmla="*/ 12 w 14"/>
                    <a:gd name="T33" fmla="*/ 4 h 17"/>
                    <a:gd name="T34" fmla="*/ 11 w 14"/>
                    <a:gd name="T35" fmla="*/ 1 h 17"/>
                    <a:gd name="T36" fmla="*/ 0 w 14"/>
                    <a:gd name="T37" fmla="*/ 0 h 17"/>
                    <a:gd name="T38" fmla="*/ 14 w 14"/>
                    <a:gd name="T3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T36" t="T37" r="T38" b="T39"/>
                  <a:pathLst>
                    <a:path w="14" h="17">
                      <a:moveTo>
                        <a:pt x="11" y="1"/>
                      </a:moveTo>
                      <a:lnTo>
                        <a:pt x="8" y="0"/>
                      </a:lnTo>
                      <a:lnTo>
                        <a:pt x="5" y="0"/>
                      </a:lnTo>
                      <a:lnTo>
                        <a:pt x="2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0" y="3"/>
                      </a:lnTo>
                      <a:lnTo>
                        <a:pt x="6" y="4"/>
                      </a:lnTo>
                      <a:lnTo>
                        <a:pt x="5" y="4"/>
                      </a:lnTo>
                      <a:lnTo>
                        <a:pt x="2" y="4"/>
                      </a:lnTo>
                      <a:lnTo>
                        <a:pt x="8" y="4"/>
                      </a:lnTo>
                      <a:lnTo>
                        <a:pt x="11" y="4"/>
                      </a:lnTo>
                      <a:lnTo>
                        <a:pt x="12" y="13"/>
                      </a:lnTo>
                      <a:lnTo>
                        <a:pt x="11" y="15"/>
                      </a:lnTo>
                      <a:lnTo>
                        <a:pt x="11" y="16"/>
                      </a:lnTo>
                      <a:lnTo>
                        <a:pt x="13" y="14"/>
                      </a:lnTo>
                      <a:lnTo>
                        <a:pt x="12" y="4"/>
                      </a:lnTo>
                      <a:lnTo>
                        <a:pt x="11" y="1"/>
                      </a:lnTo>
                    </a:path>
                  </a:pathLst>
                </a:custGeom>
                <a:solidFill>
                  <a:srgbClr val="80400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2358" name="AutoShape 70"/>
                <p:cNvSpPr>
                  <a:spLocks noChangeArrowheads="1"/>
                </p:cNvSpPr>
                <p:nvPr/>
              </p:nvSpPr>
              <p:spPr bwMode="auto">
                <a:xfrm>
                  <a:off x="1812" y="3203"/>
                  <a:ext cx="7" cy="3"/>
                </a:xfrm>
                <a:custGeom>
                  <a:avLst/>
                  <a:gdLst>
                    <a:gd name="T0" fmla="*/ 0 w 7"/>
                    <a:gd name="T1" fmla="*/ 0 h 3"/>
                    <a:gd name="T2" fmla="*/ 4 w 7"/>
                    <a:gd name="T3" fmla="*/ 0 h 3"/>
                    <a:gd name="T4" fmla="*/ 6 w 7"/>
                    <a:gd name="T5" fmla="*/ 0 h 3"/>
                    <a:gd name="T6" fmla="*/ 6 w 7"/>
                    <a:gd name="T7" fmla="*/ 1 h 3"/>
                    <a:gd name="T8" fmla="*/ 6 w 7"/>
                    <a:gd name="T9" fmla="*/ 1 h 3"/>
                    <a:gd name="T10" fmla="*/ 3 w 7"/>
                    <a:gd name="T11" fmla="*/ 1 h 3"/>
                    <a:gd name="T12" fmla="*/ 2 w 7"/>
                    <a:gd name="T13" fmla="*/ 1 h 3"/>
                    <a:gd name="T14" fmla="*/ 4 w 7"/>
                    <a:gd name="T15" fmla="*/ 2 h 3"/>
                    <a:gd name="T16" fmla="*/ 6 w 7"/>
                    <a:gd name="T17" fmla="*/ 2 h 3"/>
                    <a:gd name="T18" fmla="*/ 1 w 7"/>
                    <a:gd name="T19" fmla="*/ 2 h 3"/>
                    <a:gd name="T20" fmla="*/ 0 w 7"/>
                    <a:gd name="T21" fmla="*/ 2 h 3"/>
                    <a:gd name="T22" fmla="*/ 0 w 7"/>
                    <a:gd name="T23" fmla="*/ 0 h 3"/>
                    <a:gd name="T24" fmla="*/ 0 w 7"/>
                    <a:gd name="T25" fmla="*/ 0 h 3"/>
                    <a:gd name="T26" fmla="*/ 7 w 7"/>
                    <a:gd name="T2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T24" t="T25" r="T26" b="T27"/>
                  <a:pathLst>
                    <a:path w="7" h="3">
                      <a:moveTo>
                        <a:pt x="0" y="0"/>
                      </a:moveTo>
                      <a:lnTo>
                        <a:pt x="4" y="0"/>
                      </a:lnTo>
                      <a:lnTo>
                        <a:pt x="6" y="0"/>
                      </a:lnTo>
                      <a:lnTo>
                        <a:pt x="6" y="1"/>
                      </a:lnTo>
                      <a:lnTo>
                        <a:pt x="3" y="1"/>
                      </a:lnTo>
                      <a:lnTo>
                        <a:pt x="2" y="1"/>
                      </a:lnTo>
                      <a:lnTo>
                        <a:pt x="4" y="2"/>
                      </a:lnTo>
                      <a:lnTo>
                        <a:pt x="6" y="2"/>
                      </a:lnTo>
                      <a:lnTo>
                        <a:pt x="1" y="2"/>
                      </a:lnTo>
                      <a:lnTo>
                        <a:pt x="0" y="2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80400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2359" name="AutoShape 71"/>
                <p:cNvSpPr>
                  <a:spLocks noChangeArrowheads="1"/>
                </p:cNvSpPr>
                <p:nvPr/>
              </p:nvSpPr>
              <p:spPr bwMode="auto">
                <a:xfrm>
                  <a:off x="1779" y="3220"/>
                  <a:ext cx="22" cy="24"/>
                </a:xfrm>
                <a:custGeom>
                  <a:avLst/>
                  <a:gdLst>
                    <a:gd name="T0" fmla="*/ 4 w 22"/>
                    <a:gd name="T1" fmla="*/ 6 h 24"/>
                    <a:gd name="T2" fmla="*/ 6 w 22"/>
                    <a:gd name="T3" fmla="*/ 12 h 24"/>
                    <a:gd name="T4" fmla="*/ 21 w 22"/>
                    <a:gd name="T5" fmla="*/ 20 h 24"/>
                    <a:gd name="T6" fmla="*/ 13 w 22"/>
                    <a:gd name="T7" fmla="*/ 18 h 24"/>
                    <a:gd name="T8" fmla="*/ 10 w 22"/>
                    <a:gd name="T9" fmla="*/ 17 h 24"/>
                    <a:gd name="T10" fmla="*/ 5 w 22"/>
                    <a:gd name="T11" fmla="*/ 18 h 24"/>
                    <a:gd name="T12" fmla="*/ 2 w 22"/>
                    <a:gd name="T13" fmla="*/ 19 h 24"/>
                    <a:gd name="T14" fmla="*/ 1 w 22"/>
                    <a:gd name="T15" fmla="*/ 23 h 24"/>
                    <a:gd name="T16" fmla="*/ 0 w 22"/>
                    <a:gd name="T17" fmla="*/ 7 h 24"/>
                    <a:gd name="T18" fmla="*/ 1 w 22"/>
                    <a:gd name="T19" fmla="*/ 3 h 24"/>
                    <a:gd name="T20" fmla="*/ 3 w 22"/>
                    <a:gd name="T21" fmla="*/ 0 h 24"/>
                    <a:gd name="T22" fmla="*/ 4 w 22"/>
                    <a:gd name="T23" fmla="*/ 6 h 24"/>
                    <a:gd name="T24" fmla="*/ 0 w 22"/>
                    <a:gd name="T25" fmla="*/ 0 h 24"/>
                    <a:gd name="T26" fmla="*/ 22 w 22"/>
                    <a:gd name="T27" fmla="*/ 2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T24" t="T25" r="T26" b="T27"/>
                  <a:pathLst>
                    <a:path w="22" h="24">
                      <a:moveTo>
                        <a:pt x="4" y="6"/>
                      </a:moveTo>
                      <a:lnTo>
                        <a:pt x="6" y="12"/>
                      </a:lnTo>
                      <a:lnTo>
                        <a:pt x="21" y="20"/>
                      </a:lnTo>
                      <a:lnTo>
                        <a:pt x="13" y="18"/>
                      </a:lnTo>
                      <a:lnTo>
                        <a:pt x="10" y="17"/>
                      </a:lnTo>
                      <a:lnTo>
                        <a:pt x="5" y="18"/>
                      </a:lnTo>
                      <a:lnTo>
                        <a:pt x="2" y="19"/>
                      </a:lnTo>
                      <a:lnTo>
                        <a:pt x="1" y="23"/>
                      </a:lnTo>
                      <a:lnTo>
                        <a:pt x="0" y="7"/>
                      </a:lnTo>
                      <a:lnTo>
                        <a:pt x="1" y="3"/>
                      </a:lnTo>
                      <a:lnTo>
                        <a:pt x="3" y="0"/>
                      </a:lnTo>
                      <a:lnTo>
                        <a:pt x="4" y="6"/>
                      </a:lnTo>
                    </a:path>
                  </a:pathLst>
                </a:custGeom>
                <a:solidFill>
                  <a:srgbClr val="80400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2360" name="AutoShape 72"/>
              <p:cNvSpPr>
                <a:spLocks noChangeArrowheads="1"/>
              </p:cNvSpPr>
              <p:nvPr/>
            </p:nvSpPr>
            <p:spPr bwMode="auto">
              <a:xfrm>
                <a:off x="1769" y="3169"/>
                <a:ext cx="52" cy="59"/>
              </a:xfrm>
              <a:custGeom>
                <a:avLst/>
                <a:gdLst>
                  <a:gd name="T0" fmla="*/ 42 w 52"/>
                  <a:gd name="T1" fmla="*/ 4 h 59"/>
                  <a:gd name="T2" fmla="*/ 37 w 52"/>
                  <a:gd name="T3" fmla="*/ 2 h 59"/>
                  <a:gd name="T4" fmla="*/ 34 w 52"/>
                  <a:gd name="T5" fmla="*/ 1 h 59"/>
                  <a:gd name="T6" fmla="*/ 28 w 52"/>
                  <a:gd name="T7" fmla="*/ 0 h 59"/>
                  <a:gd name="T8" fmla="*/ 23 w 52"/>
                  <a:gd name="T9" fmla="*/ 0 h 59"/>
                  <a:gd name="T10" fmla="*/ 18 w 52"/>
                  <a:gd name="T11" fmla="*/ 0 h 59"/>
                  <a:gd name="T12" fmla="*/ 14 w 52"/>
                  <a:gd name="T13" fmla="*/ 1 h 59"/>
                  <a:gd name="T14" fmla="*/ 10 w 52"/>
                  <a:gd name="T15" fmla="*/ 1 h 59"/>
                  <a:gd name="T16" fmla="*/ 7 w 52"/>
                  <a:gd name="T17" fmla="*/ 2 h 59"/>
                  <a:gd name="T18" fmla="*/ 4 w 52"/>
                  <a:gd name="T19" fmla="*/ 4 h 59"/>
                  <a:gd name="T20" fmla="*/ 2 w 52"/>
                  <a:gd name="T21" fmla="*/ 7 h 59"/>
                  <a:gd name="T22" fmla="*/ 1 w 52"/>
                  <a:gd name="T23" fmla="*/ 12 h 59"/>
                  <a:gd name="T24" fmla="*/ 1 w 52"/>
                  <a:gd name="T25" fmla="*/ 18 h 59"/>
                  <a:gd name="T26" fmla="*/ 0 w 52"/>
                  <a:gd name="T27" fmla="*/ 25 h 59"/>
                  <a:gd name="T28" fmla="*/ 1 w 52"/>
                  <a:gd name="T29" fmla="*/ 32 h 59"/>
                  <a:gd name="T30" fmla="*/ 2 w 52"/>
                  <a:gd name="T31" fmla="*/ 38 h 59"/>
                  <a:gd name="T32" fmla="*/ 3 w 52"/>
                  <a:gd name="T33" fmla="*/ 44 h 59"/>
                  <a:gd name="T34" fmla="*/ 4 w 52"/>
                  <a:gd name="T35" fmla="*/ 48 h 59"/>
                  <a:gd name="T36" fmla="*/ 6 w 52"/>
                  <a:gd name="T37" fmla="*/ 51 h 59"/>
                  <a:gd name="T38" fmla="*/ 7 w 52"/>
                  <a:gd name="T39" fmla="*/ 54 h 59"/>
                  <a:gd name="T40" fmla="*/ 9 w 52"/>
                  <a:gd name="T41" fmla="*/ 58 h 59"/>
                  <a:gd name="T42" fmla="*/ 11 w 52"/>
                  <a:gd name="T43" fmla="*/ 58 h 59"/>
                  <a:gd name="T44" fmla="*/ 10 w 52"/>
                  <a:gd name="T45" fmla="*/ 53 h 59"/>
                  <a:gd name="T46" fmla="*/ 12 w 52"/>
                  <a:gd name="T47" fmla="*/ 50 h 59"/>
                  <a:gd name="T48" fmla="*/ 12 w 52"/>
                  <a:gd name="T49" fmla="*/ 48 h 59"/>
                  <a:gd name="T50" fmla="*/ 11 w 52"/>
                  <a:gd name="T51" fmla="*/ 44 h 59"/>
                  <a:gd name="T52" fmla="*/ 10 w 52"/>
                  <a:gd name="T53" fmla="*/ 38 h 59"/>
                  <a:gd name="T54" fmla="*/ 12 w 52"/>
                  <a:gd name="T55" fmla="*/ 36 h 59"/>
                  <a:gd name="T56" fmla="*/ 14 w 52"/>
                  <a:gd name="T57" fmla="*/ 39 h 59"/>
                  <a:gd name="T58" fmla="*/ 16 w 52"/>
                  <a:gd name="T59" fmla="*/ 42 h 59"/>
                  <a:gd name="T60" fmla="*/ 15 w 52"/>
                  <a:gd name="T61" fmla="*/ 36 h 59"/>
                  <a:gd name="T62" fmla="*/ 17 w 52"/>
                  <a:gd name="T63" fmla="*/ 30 h 59"/>
                  <a:gd name="T64" fmla="*/ 17 w 52"/>
                  <a:gd name="T65" fmla="*/ 22 h 59"/>
                  <a:gd name="T66" fmla="*/ 17 w 52"/>
                  <a:gd name="T67" fmla="*/ 18 h 59"/>
                  <a:gd name="T68" fmla="*/ 15 w 52"/>
                  <a:gd name="T69" fmla="*/ 16 h 59"/>
                  <a:gd name="T70" fmla="*/ 19 w 52"/>
                  <a:gd name="T71" fmla="*/ 17 h 59"/>
                  <a:gd name="T72" fmla="*/ 22 w 52"/>
                  <a:gd name="T73" fmla="*/ 19 h 59"/>
                  <a:gd name="T74" fmla="*/ 24 w 52"/>
                  <a:gd name="T75" fmla="*/ 19 h 59"/>
                  <a:gd name="T76" fmla="*/ 29 w 52"/>
                  <a:gd name="T77" fmla="*/ 19 h 59"/>
                  <a:gd name="T78" fmla="*/ 32 w 52"/>
                  <a:gd name="T79" fmla="*/ 21 h 59"/>
                  <a:gd name="T80" fmla="*/ 28 w 52"/>
                  <a:gd name="T81" fmla="*/ 19 h 59"/>
                  <a:gd name="T82" fmla="*/ 31 w 52"/>
                  <a:gd name="T83" fmla="*/ 19 h 59"/>
                  <a:gd name="T84" fmla="*/ 36 w 52"/>
                  <a:gd name="T85" fmla="*/ 19 h 59"/>
                  <a:gd name="T86" fmla="*/ 41 w 52"/>
                  <a:gd name="T87" fmla="*/ 18 h 59"/>
                  <a:gd name="T88" fmla="*/ 46 w 52"/>
                  <a:gd name="T89" fmla="*/ 18 h 59"/>
                  <a:gd name="T90" fmla="*/ 47 w 52"/>
                  <a:gd name="T91" fmla="*/ 22 h 59"/>
                  <a:gd name="T92" fmla="*/ 48 w 52"/>
                  <a:gd name="T93" fmla="*/ 26 h 59"/>
                  <a:gd name="T94" fmla="*/ 50 w 52"/>
                  <a:gd name="T95" fmla="*/ 21 h 59"/>
                  <a:gd name="T96" fmla="*/ 51 w 52"/>
                  <a:gd name="T97" fmla="*/ 14 h 59"/>
                  <a:gd name="T98" fmla="*/ 48 w 52"/>
                  <a:gd name="T99" fmla="*/ 10 h 59"/>
                  <a:gd name="T100" fmla="*/ 45 w 52"/>
                  <a:gd name="T101" fmla="*/ 7 h 59"/>
                  <a:gd name="T102" fmla="*/ 42 w 52"/>
                  <a:gd name="T103" fmla="*/ 4 h 59"/>
                  <a:gd name="T104" fmla="*/ 0 w 52"/>
                  <a:gd name="T105" fmla="*/ 0 h 59"/>
                  <a:gd name="T106" fmla="*/ 52 w 52"/>
                  <a:gd name="T107" fmla="*/ 59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T104" t="T105" r="T106" b="T107"/>
                <a:pathLst>
                  <a:path w="52" h="59">
                    <a:moveTo>
                      <a:pt x="42" y="4"/>
                    </a:moveTo>
                    <a:lnTo>
                      <a:pt x="37" y="2"/>
                    </a:lnTo>
                    <a:lnTo>
                      <a:pt x="34" y="1"/>
                    </a:lnTo>
                    <a:lnTo>
                      <a:pt x="28" y="0"/>
                    </a:lnTo>
                    <a:lnTo>
                      <a:pt x="23" y="0"/>
                    </a:lnTo>
                    <a:lnTo>
                      <a:pt x="18" y="0"/>
                    </a:lnTo>
                    <a:lnTo>
                      <a:pt x="14" y="1"/>
                    </a:lnTo>
                    <a:lnTo>
                      <a:pt x="10" y="1"/>
                    </a:lnTo>
                    <a:lnTo>
                      <a:pt x="7" y="2"/>
                    </a:lnTo>
                    <a:lnTo>
                      <a:pt x="4" y="4"/>
                    </a:lnTo>
                    <a:lnTo>
                      <a:pt x="2" y="7"/>
                    </a:lnTo>
                    <a:lnTo>
                      <a:pt x="1" y="12"/>
                    </a:lnTo>
                    <a:lnTo>
                      <a:pt x="1" y="18"/>
                    </a:lnTo>
                    <a:lnTo>
                      <a:pt x="0" y="25"/>
                    </a:lnTo>
                    <a:lnTo>
                      <a:pt x="1" y="32"/>
                    </a:lnTo>
                    <a:lnTo>
                      <a:pt x="2" y="38"/>
                    </a:lnTo>
                    <a:lnTo>
                      <a:pt x="3" y="44"/>
                    </a:lnTo>
                    <a:lnTo>
                      <a:pt x="4" y="48"/>
                    </a:lnTo>
                    <a:lnTo>
                      <a:pt x="6" y="51"/>
                    </a:lnTo>
                    <a:lnTo>
                      <a:pt x="7" y="54"/>
                    </a:lnTo>
                    <a:lnTo>
                      <a:pt x="9" y="58"/>
                    </a:lnTo>
                    <a:lnTo>
                      <a:pt x="11" y="58"/>
                    </a:lnTo>
                    <a:lnTo>
                      <a:pt x="10" y="53"/>
                    </a:lnTo>
                    <a:lnTo>
                      <a:pt x="12" y="50"/>
                    </a:lnTo>
                    <a:lnTo>
                      <a:pt x="12" y="48"/>
                    </a:lnTo>
                    <a:lnTo>
                      <a:pt x="11" y="44"/>
                    </a:lnTo>
                    <a:lnTo>
                      <a:pt x="10" y="38"/>
                    </a:lnTo>
                    <a:lnTo>
                      <a:pt x="12" y="36"/>
                    </a:lnTo>
                    <a:lnTo>
                      <a:pt x="14" y="39"/>
                    </a:lnTo>
                    <a:lnTo>
                      <a:pt x="16" y="42"/>
                    </a:lnTo>
                    <a:lnTo>
                      <a:pt x="15" y="36"/>
                    </a:lnTo>
                    <a:lnTo>
                      <a:pt x="17" y="30"/>
                    </a:lnTo>
                    <a:lnTo>
                      <a:pt x="17" y="22"/>
                    </a:lnTo>
                    <a:lnTo>
                      <a:pt x="17" y="18"/>
                    </a:lnTo>
                    <a:lnTo>
                      <a:pt x="15" y="16"/>
                    </a:lnTo>
                    <a:lnTo>
                      <a:pt x="19" y="17"/>
                    </a:lnTo>
                    <a:lnTo>
                      <a:pt x="22" y="19"/>
                    </a:lnTo>
                    <a:lnTo>
                      <a:pt x="24" y="19"/>
                    </a:lnTo>
                    <a:lnTo>
                      <a:pt x="29" y="19"/>
                    </a:lnTo>
                    <a:lnTo>
                      <a:pt x="32" y="21"/>
                    </a:lnTo>
                    <a:lnTo>
                      <a:pt x="28" y="19"/>
                    </a:lnTo>
                    <a:lnTo>
                      <a:pt x="31" y="19"/>
                    </a:lnTo>
                    <a:lnTo>
                      <a:pt x="36" y="19"/>
                    </a:lnTo>
                    <a:lnTo>
                      <a:pt x="41" y="18"/>
                    </a:lnTo>
                    <a:lnTo>
                      <a:pt x="46" y="18"/>
                    </a:lnTo>
                    <a:lnTo>
                      <a:pt x="47" y="22"/>
                    </a:lnTo>
                    <a:lnTo>
                      <a:pt x="48" y="26"/>
                    </a:lnTo>
                    <a:lnTo>
                      <a:pt x="50" y="21"/>
                    </a:lnTo>
                    <a:lnTo>
                      <a:pt x="51" y="14"/>
                    </a:lnTo>
                    <a:lnTo>
                      <a:pt x="48" y="10"/>
                    </a:lnTo>
                    <a:lnTo>
                      <a:pt x="45" y="7"/>
                    </a:lnTo>
                    <a:lnTo>
                      <a:pt x="42" y="4"/>
                    </a:lnTo>
                  </a:path>
                </a:pathLst>
              </a:custGeom>
              <a:solidFill>
                <a:srgbClr val="C0802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12361" name="Group 73"/>
          <p:cNvGrpSpPr>
            <a:grpSpLocks/>
          </p:cNvGrpSpPr>
          <p:nvPr/>
        </p:nvGrpSpPr>
        <p:grpSpPr bwMode="auto">
          <a:xfrm>
            <a:off x="2659063" y="3708400"/>
            <a:ext cx="195262" cy="931863"/>
            <a:chOff x="1675" y="2336"/>
            <a:chExt cx="123" cy="587"/>
          </a:xfrm>
        </p:grpSpPr>
        <p:grpSp>
          <p:nvGrpSpPr>
            <p:cNvPr id="12362" name="Group 74"/>
            <p:cNvGrpSpPr>
              <a:grpSpLocks/>
            </p:cNvGrpSpPr>
            <p:nvPr/>
          </p:nvGrpSpPr>
          <p:grpSpPr bwMode="auto">
            <a:xfrm>
              <a:off x="1708" y="2336"/>
              <a:ext cx="63" cy="137"/>
              <a:chOff x="1708" y="2336"/>
              <a:chExt cx="63" cy="137"/>
            </a:xfrm>
          </p:grpSpPr>
          <p:sp>
            <p:nvSpPr>
              <p:cNvPr id="12363" name="AutoShape 75"/>
              <p:cNvSpPr>
                <a:spLocks noChangeArrowheads="1"/>
              </p:cNvSpPr>
              <p:nvPr/>
            </p:nvSpPr>
            <p:spPr bwMode="auto">
              <a:xfrm>
                <a:off x="1708" y="2336"/>
                <a:ext cx="64" cy="77"/>
              </a:xfrm>
              <a:custGeom>
                <a:avLst/>
                <a:gdLst>
                  <a:gd name="T0" fmla="*/ 37 w 64"/>
                  <a:gd name="T1" fmla="*/ 2 h 77"/>
                  <a:gd name="T2" fmla="*/ 46 w 64"/>
                  <a:gd name="T3" fmla="*/ 5 h 77"/>
                  <a:gd name="T4" fmla="*/ 50 w 64"/>
                  <a:gd name="T5" fmla="*/ 8 h 77"/>
                  <a:gd name="T6" fmla="*/ 54 w 64"/>
                  <a:gd name="T7" fmla="*/ 14 h 77"/>
                  <a:gd name="T8" fmla="*/ 57 w 64"/>
                  <a:gd name="T9" fmla="*/ 24 h 77"/>
                  <a:gd name="T10" fmla="*/ 61 w 64"/>
                  <a:gd name="T11" fmla="*/ 40 h 77"/>
                  <a:gd name="T12" fmla="*/ 63 w 64"/>
                  <a:gd name="T13" fmla="*/ 54 h 77"/>
                  <a:gd name="T14" fmla="*/ 63 w 64"/>
                  <a:gd name="T15" fmla="*/ 60 h 77"/>
                  <a:gd name="T16" fmla="*/ 62 w 64"/>
                  <a:gd name="T17" fmla="*/ 65 h 77"/>
                  <a:gd name="T18" fmla="*/ 61 w 64"/>
                  <a:gd name="T19" fmla="*/ 75 h 77"/>
                  <a:gd name="T20" fmla="*/ 59 w 64"/>
                  <a:gd name="T21" fmla="*/ 74 h 77"/>
                  <a:gd name="T22" fmla="*/ 55 w 64"/>
                  <a:gd name="T23" fmla="*/ 74 h 77"/>
                  <a:gd name="T24" fmla="*/ 50 w 64"/>
                  <a:gd name="T25" fmla="*/ 74 h 77"/>
                  <a:gd name="T26" fmla="*/ 45 w 64"/>
                  <a:gd name="T27" fmla="*/ 75 h 77"/>
                  <a:gd name="T28" fmla="*/ 41 w 64"/>
                  <a:gd name="T29" fmla="*/ 76 h 77"/>
                  <a:gd name="T30" fmla="*/ 41 w 64"/>
                  <a:gd name="T31" fmla="*/ 71 h 77"/>
                  <a:gd name="T32" fmla="*/ 46 w 64"/>
                  <a:gd name="T33" fmla="*/ 60 h 77"/>
                  <a:gd name="T34" fmla="*/ 47 w 64"/>
                  <a:gd name="T35" fmla="*/ 43 h 77"/>
                  <a:gd name="T36" fmla="*/ 46 w 64"/>
                  <a:gd name="T37" fmla="*/ 28 h 77"/>
                  <a:gd name="T38" fmla="*/ 38 w 64"/>
                  <a:gd name="T39" fmla="*/ 19 h 77"/>
                  <a:gd name="T40" fmla="*/ 23 w 64"/>
                  <a:gd name="T41" fmla="*/ 17 h 77"/>
                  <a:gd name="T42" fmla="*/ 15 w 64"/>
                  <a:gd name="T43" fmla="*/ 27 h 77"/>
                  <a:gd name="T44" fmla="*/ 16 w 64"/>
                  <a:gd name="T45" fmla="*/ 59 h 77"/>
                  <a:gd name="T46" fmla="*/ 23 w 64"/>
                  <a:gd name="T47" fmla="*/ 71 h 77"/>
                  <a:gd name="T48" fmla="*/ 23 w 64"/>
                  <a:gd name="T49" fmla="*/ 75 h 77"/>
                  <a:gd name="T50" fmla="*/ 19 w 64"/>
                  <a:gd name="T51" fmla="*/ 75 h 77"/>
                  <a:gd name="T52" fmla="*/ 14 w 64"/>
                  <a:gd name="T53" fmla="*/ 74 h 77"/>
                  <a:gd name="T54" fmla="*/ 10 w 64"/>
                  <a:gd name="T55" fmla="*/ 74 h 77"/>
                  <a:gd name="T56" fmla="*/ 5 w 64"/>
                  <a:gd name="T57" fmla="*/ 76 h 77"/>
                  <a:gd name="T58" fmla="*/ 5 w 64"/>
                  <a:gd name="T59" fmla="*/ 71 h 77"/>
                  <a:gd name="T60" fmla="*/ 2 w 64"/>
                  <a:gd name="T61" fmla="*/ 63 h 77"/>
                  <a:gd name="T62" fmla="*/ 1 w 64"/>
                  <a:gd name="T63" fmla="*/ 56 h 77"/>
                  <a:gd name="T64" fmla="*/ 0 w 64"/>
                  <a:gd name="T65" fmla="*/ 50 h 77"/>
                  <a:gd name="T66" fmla="*/ 1 w 64"/>
                  <a:gd name="T67" fmla="*/ 43 h 77"/>
                  <a:gd name="T68" fmla="*/ 2 w 64"/>
                  <a:gd name="T69" fmla="*/ 39 h 77"/>
                  <a:gd name="T70" fmla="*/ 3 w 64"/>
                  <a:gd name="T71" fmla="*/ 33 h 77"/>
                  <a:gd name="T72" fmla="*/ 5 w 64"/>
                  <a:gd name="T73" fmla="*/ 28 h 77"/>
                  <a:gd name="T74" fmla="*/ 5 w 64"/>
                  <a:gd name="T75" fmla="*/ 24 h 77"/>
                  <a:gd name="T76" fmla="*/ 5 w 64"/>
                  <a:gd name="T77" fmla="*/ 18 h 77"/>
                  <a:gd name="T78" fmla="*/ 7 w 64"/>
                  <a:gd name="T79" fmla="*/ 11 h 77"/>
                  <a:gd name="T80" fmla="*/ 14 w 64"/>
                  <a:gd name="T81" fmla="*/ 5 h 77"/>
                  <a:gd name="T82" fmla="*/ 18 w 64"/>
                  <a:gd name="T83" fmla="*/ 2 h 77"/>
                  <a:gd name="T84" fmla="*/ 25 w 64"/>
                  <a:gd name="T85" fmla="*/ 0 h 77"/>
                  <a:gd name="T86" fmla="*/ 31 w 64"/>
                  <a:gd name="T87" fmla="*/ 0 h 77"/>
                  <a:gd name="T88" fmla="*/ 37 w 64"/>
                  <a:gd name="T89" fmla="*/ 2 h 77"/>
                  <a:gd name="T90" fmla="*/ 0 w 64"/>
                  <a:gd name="T91" fmla="*/ 0 h 77"/>
                  <a:gd name="T92" fmla="*/ 64 w 64"/>
                  <a:gd name="T93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T90" t="T91" r="T92" b="T93"/>
                <a:pathLst>
                  <a:path w="64" h="77">
                    <a:moveTo>
                      <a:pt x="37" y="2"/>
                    </a:moveTo>
                    <a:lnTo>
                      <a:pt x="46" y="5"/>
                    </a:lnTo>
                    <a:lnTo>
                      <a:pt x="50" y="8"/>
                    </a:lnTo>
                    <a:lnTo>
                      <a:pt x="54" y="14"/>
                    </a:lnTo>
                    <a:lnTo>
                      <a:pt x="57" y="24"/>
                    </a:lnTo>
                    <a:lnTo>
                      <a:pt x="61" y="40"/>
                    </a:lnTo>
                    <a:lnTo>
                      <a:pt x="63" y="54"/>
                    </a:lnTo>
                    <a:lnTo>
                      <a:pt x="63" y="60"/>
                    </a:lnTo>
                    <a:lnTo>
                      <a:pt x="62" y="65"/>
                    </a:lnTo>
                    <a:lnTo>
                      <a:pt x="61" y="75"/>
                    </a:lnTo>
                    <a:lnTo>
                      <a:pt x="59" y="74"/>
                    </a:lnTo>
                    <a:lnTo>
                      <a:pt x="55" y="74"/>
                    </a:lnTo>
                    <a:lnTo>
                      <a:pt x="50" y="74"/>
                    </a:lnTo>
                    <a:lnTo>
                      <a:pt x="45" y="75"/>
                    </a:lnTo>
                    <a:lnTo>
                      <a:pt x="41" y="76"/>
                    </a:lnTo>
                    <a:lnTo>
                      <a:pt x="41" y="71"/>
                    </a:lnTo>
                    <a:lnTo>
                      <a:pt x="46" y="60"/>
                    </a:lnTo>
                    <a:lnTo>
                      <a:pt x="47" y="43"/>
                    </a:lnTo>
                    <a:lnTo>
                      <a:pt x="46" y="28"/>
                    </a:lnTo>
                    <a:lnTo>
                      <a:pt x="38" y="19"/>
                    </a:lnTo>
                    <a:lnTo>
                      <a:pt x="23" y="17"/>
                    </a:lnTo>
                    <a:lnTo>
                      <a:pt x="15" y="27"/>
                    </a:lnTo>
                    <a:lnTo>
                      <a:pt x="16" y="59"/>
                    </a:lnTo>
                    <a:lnTo>
                      <a:pt x="23" y="71"/>
                    </a:lnTo>
                    <a:lnTo>
                      <a:pt x="23" y="75"/>
                    </a:lnTo>
                    <a:lnTo>
                      <a:pt x="19" y="75"/>
                    </a:lnTo>
                    <a:lnTo>
                      <a:pt x="14" y="74"/>
                    </a:lnTo>
                    <a:lnTo>
                      <a:pt x="10" y="74"/>
                    </a:lnTo>
                    <a:lnTo>
                      <a:pt x="5" y="76"/>
                    </a:lnTo>
                    <a:lnTo>
                      <a:pt x="5" y="71"/>
                    </a:lnTo>
                    <a:lnTo>
                      <a:pt x="2" y="63"/>
                    </a:lnTo>
                    <a:lnTo>
                      <a:pt x="1" y="56"/>
                    </a:lnTo>
                    <a:lnTo>
                      <a:pt x="0" y="50"/>
                    </a:lnTo>
                    <a:lnTo>
                      <a:pt x="1" y="43"/>
                    </a:lnTo>
                    <a:lnTo>
                      <a:pt x="2" y="39"/>
                    </a:lnTo>
                    <a:lnTo>
                      <a:pt x="3" y="33"/>
                    </a:lnTo>
                    <a:lnTo>
                      <a:pt x="5" y="28"/>
                    </a:lnTo>
                    <a:lnTo>
                      <a:pt x="5" y="24"/>
                    </a:lnTo>
                    <a:lnTo>
                      <a:pt x="5" y="18"/>
                    </a:lnTo>
                    <a:lnTo>
                      <a:pt x="7" y="11"/>
                    </a:lnTo>
                    <a:lnTo>
                      <a:pt x="14" y="5"/>
                    </a:lnTo>
                    <a:lnTo>
                      <a:pt x="18" y="2"/>
                    </a:lnTo>
                    <a:lnTo>
                      <a:pt x="25" y="0"/>
                    </a:lnTo>
                    <a:lnTo>
                      <a:pt x="31" y="0"/>
                    </a:lnTo>
                    <a:lnTo>
                      <a:pt x="37" y="2"/>
                    </a:lnTo>
                  </a:path>
                </a:pathLst>
              </a:custGeom>
              <a:solidFill>
                <a:srgbClr val="000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364" name="AutoShape 76"/>
              <p:cNvSpPr>
                <a:spLocks noChangeArrowheads="1"/>
              </p:cNvSpPr>
              <p:nvPr/>
            </p:nvSpPr>
            <p:spPr bwMode="auto">
              <a:xfrm>
                <a:off x="1713" y="2351"/>
                <a:ext cx="51" cy="123"/>
              </a:xfrm>
              <a:custGeom>
                <a:avLst/>
                <a:gdLst>
                  <a:gd name="T0" fmla="*/ 31 w 51"/>
                  <a:gd name="T1" fmla="*/ 2 h 123"/>
                  <a:gd name="T2" fmla="*/ 35 w 51"/>
                  <a:gd name="T3" fmla="*/ 3 h 123"/>
                  <a:gd name="T4" fmla="*/ 38 w 51"/>
                  <a:gd name="T5" fmla="*/ 6 h 123"/>
                  <a:gd name="T6" fmla="*/ 41 w 51"/>
                  <a:gd name="T7" fmla="*/ 10 h 123"/>
                  <a:gd name="T8" fmla="*/ 41 w 51"/>
                  <a:gd name="T9" fmla="*/ 15 h 123"/>
                  <a:gd name="T10" fmla="*/ 42 w 51"/>
                  <a:gd name="T11" fmla="*/ 30 h 123"/>
                  <a:gd name="T12" fmla="*/ 42 w 51"/>
                  <a:gd name="T13" fmla="*/ 36 h 123"/>
                  <a:gd name="T14" fmla="*/ 41 w 51"/>
                  <a:gd name="T15" fmla="*/ 46 h 123"/>
                  <a:gd name="T16" fmla="*/ 39 w 51"/>
                  <a:gd name="T17" fmla="*/ 51 h 123"/>
                  <a:gd name="T18" fmla="*/ 36 w 51"/>
                  <a:gd name="T19" fmla="*/ 58 h 123"/>
                  <a:gd name="T20" fmla="*/ 36 w 51"/>
                  <a:gd name="T21" fmla="*/ 77 h 123"/>
                  <a:gd name="T22" fmla="*/ 50 w 51"/>
                  <a:gd name="T23" fmla="*/ 87 h 123"/>
                  <a:gd name="T24" fmla="*/ 24 w 51"/>
                  <a:gd name="T25" fmla="*/ 122 h 123"/>
                  <a:gd name="T26" fmla="*/ 0 w 51"/>
                  <a:gd name="T27" fmla="*/ 84 h 123"/>
                  <a:gd name="T28" fmla="*/ 17 w 51"/>
                  <a:gd name="T29" fmla="*/ 73 h 123"/>
                  <a:gd name="T30" fmla="*/ 17 w 51"/>
                  <a:gd name="T31" fmla="*/ 58 h 123"/>
                  <a:gd name="T32" fmla="*/ 13 w 51"/>
                  <a:gd name="T33" fmla="*/ 51 h 123"/>
                  <a:gd name="T34" fmla="*/ 11 w 51"/>
                  <a:gd name="T35" fmla="*/ 46 h 123"/>
                  <a:gd name="T36" fmla="*/ 9 w 51"/>
                  <a:gd name="T37" fmla="*/ 40 h 123"/>
                  <a:gd name="T38" fmla="*/ 9 w 51"/>
                  <a:gd name="T39" fmla="*/ 33 h 123"/>
                  <a:gd name="T40" fmla="*/ 9 w 51"/>
                  <a:gd name="T41" fmla="*/ 28 h 123"/>
                  <a:gd name="T42" fmla="*/ 9 w 51"/>
                  <a:gd name="T43" fmla="*/ 20 h 123"/>
                  <a:gd name="T44" fmla="*/ 9 w 51"/>
                  <a:gd name="T45" fmla="*/ 15 h 123"/>
                  <a:gd name="T46" fmla="*/ 10 w 51"/>
                  <a:gd name="T47" fmla="*/ 10 h 123"/>
                  <a:gd name="T48" fmla="*/ 13 w 51"/>
                  <a:gd name="T49" fmla="*/ 5 h 123"/>
                  <a:gd name="T50" fmla="*/ 17 w 51"/>
                  <a:gd name="T51" fmla="*/ 2 h 123"/>
                  <a:gd name="T52" fmla="*/ 21 w 51"/>
                  <a:gd name="T53" fmla="*/ 1 h 123"/>
                  <a:gd name="T54" fmla="*/ 25 w 51"/>
                  <a:gd name="T55" fmla="*/ 0 h 123"/>
                  <a:gd name="T56" fmla="*/ 31 w 51"/>
                  <a:gd name="T57" fmla="*/ 2 h 123"/>
                  <a:gd name="T58" fmla="*/ 0 w 51"/>
                  <a:gd name="T59" fmla="*/ 0 h 123"/>
                  <a:gd name="T60" fmla="*/ 51 w 51"/>
                  <a:gd name="T61" fmla="*/ 123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T58" t="T59" r="T60" b="T61"/>
                <a:pathLst>
                  <a:path w="51" h="123">
                    <a:moveTo>
                      <a:pt x="31" y="2"/>
                    </a:moveTo>
                    <a:lnTo>
                      <a:pt x="35" y="3"/>
                    </a:lnTo>
                    <a:lnTo>
                      <a:pt x="38" y="6"/>
                    </a:lnTo>
                    <a:lnTo>
                      <a:pt x="41" y="10"/>
                    </a:lnTo>
                    <a:lnTo>
                      <a:pt x="41" y="15"/>
                    </a:lnTo>
                    <a:lnTo>
                      <a:pt x="42" y="30"/>
                    </a:lnTo>
                    <a:lnTo>
                      <a:pt x="42" y="36"/>
                    </a:lnTo>
                    <a:lnTo>
                      <a:pt x="41" y="46"/>
                    </a:lnTo>
                    <a:lnTo>
                      <a:pt x="39" y="51"/>
                    </a:lnTo>
                    <a:lnTo>
                      <a:pt x="36" y="58"/>
                    </a:lnTo>
                    <a:lnTo>
                      <a:pt x="36" y="77"/>
                    </a:lnTo>
                    <a:lnTo>
                      <a:pt x="50" y="87"/>
                    </a:lnTo>
                    <a:lnTo>
                      <a:pt x="24" y="122"/>
                    </a:lnTo>
                    <a:lnTo>
                      <a:pt x="0" y="84"/>
                    </a:lnTo>
                    <a:lnTo>
                      <a:pt x="17" y="73"/>
                    </a:lnTo>
                    <a:lnTo>
                      <a:pt x="17" y="58"/>
                    </a:lnTo>
                    <a:lnTo>
                      <a:pt x="13" y="51"/>
                    </a:lnTo>
                    <a:lnTo>
                      <a:pt x="11" y="46"/>
                    </a:lnTo>
                    <a:lnTo>
                      <a:pt x="9" y="40"/>
                    </a:lnTo>
                    <a:lnTo>
                      <a:pt x="9" y="33"/>
                    </a:lnTo>
                    <a:lnTo>
                      <a:pt x="9" y="28"/>
                    </a:lnTo>
                    <a:lnTo>
                      <a:pt x="9" y="20"/>
                    </a:lnTo>
                    <a:lnTo>
                      <a:pt x="9" y="15"/>
                    </a:lnTo>
                    <a:lnTo>
                      <a:pt x="10" y="10"/>
                    </a:lnTo>
                    <a:lnTo>
                      <a:pt x="13" y="5"/>
                    </a:lnTo>
                    <a:lnTo>
                      <a:pt x="17" y="2"/>
                    </a:lnTo>
                    <a:lnTo>
                      <a:pt x="21" y="1"/>
                    </a:lnTo>
                    <a:lnTo>
                      <a:pt x="25" y="0"/>
                    </a:lnTo>
                    <a:lnTo>
                      <a:pt x="31" y="2"/>
                    </a:lnTo>
                  </a:path>
                </a:pathLst>
              </a:custGeom>
              <a:solidFill>
                <a:srgbClr val="FF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2365" name="Group 77"/>
            <p:cNvGrpSpPr>
              <a:grpSpLocks/>
            </p:cNvGrpSpPr>
            <p:nvPr/>
          </p:nvGrpSpPr>
          <p:grpSpPr bwMode="auto">
            <a:xfrm>
              <a:off x="1678" y="2621"/>
              <a:ext cx="100" cy="276"/>
              <a:chOff x="1678" y="2621"/>
              <a:chExt cx="100" cy="276"/>
            </a:xfrm>
          </p:grpSpPr>
          <p:grpSp>
            <p:nvGrpSpPr>
              <p:cNvPr id="12366" name="Group 78"/>
              <p:cNvGrpSpPr>
                <a:grpSpLocks/>
              </p:cNvGrpSpPr>
              <p:nvPr/>
            </p:nvGrpSpPr>
            <p:grpSpPr bwMode="auto">
              <a:xfrm>
                <a:off x="1678" y="2621"/>
                <a:ext cx="100" cy="276"/>
                <a:chOff x="1678" y="2621"/>
                <a:chExt cx="100" cy="276"/>
              </a:xfrm>
            </p:grpSpPr>
            <p:sp>
              <p:nvSpPr>
                <p:cNvPr id="12367" name="AutoShape 79"/>
                <p:cNvSpPr>
                  <a:spLocks noChangeArrowheads="1"/>
                </p:cNvSpPr>
                <p:nvPr/>
              </p:nvSpPr>
              <p:spPr bwMode="auto">
                <a:xfrm>
                  <a:off x="1707" y="2682"/>
                  <a:ext cx="72" cy="216"/>
                </a:xfrm>
                <a:custGeom>
                  <a:avLst/>
                  <a:gdLst>
                    <a:gd name="T0" fmla="*/ 58 w 72"/>
                    <a:gd name="T1" fmla="*/ 5 h 216"/>
                    <a:gd name="T2" fmla="*/ 57 w 72"/>
                    <a:gd name="T3" fmla="*/ 66 h 216"/>
                    <a:gd name="T4" fmla="*/ 57 w 72"/>
                    <a:gd name="T5" fmla="*/ 119 h 216"/>
                    <a:gd name="T6" fmla="*/ 54 w 72"/>
                    <a:gd name="T7" fmla="*/ 169 h 216"/>
                    <a:gd name="T8" fmla="*/ 63 w 72"/>
                    <a:gd name="T9" fmla="*/ 191 h 216"/>
                    <a:gd name="T10" fmla="*/ 69 w 72"/>
                    <a:gd name="T11" fmla="*/ 206 h 216"/>
                    <a:gd name="T12" fmla="*/ 71 w 72"/>
                    <a:gd name="T13" fmla="*/ 210 h 216"/>
                    <a:gd name="T14" fmla="*/ 68 w 72"/>
                    <a:gd name="T15" fmla="*/ 215 h 216"/>
                    <a:gd name="T16" fmla="*/ 55 w 72"/>
                    <a:gd name="T17" fmla="*/ 214 h 216"/>
                    <a:gd name="T18" fmla="*/ 44 w 72"/>
                    <a:gd name="T19" fmla="*/ 185 h 216"/>
                    <a:gd name="T20" fmla="*/ 43 w 72"/>
                    <a:gd name="T21" fmla="*/ 167 h 216"/>
                    <a:gd name="T22" fmla="*/ 35 w 72"/>
                    <a:gd name="T23" fmla="*/ 108 h 216"/>
                    <a:gd name="T24" fmla="*/ 34 w 72"/>
                    <a:gd name="T25" fmla="*/ 95 h 216"/>
                    <a:gd name="T26" fmla="*/ 34 w 72"/>
                    <a:gd name="T27" fmla="*/ 122 h 216"/>
                    <a:gd name="T28" fmla="*/ 30 w 72"/>
                    <a:gd name="T29" fmla="*/ 162 h 216"/>
                    <a:gd name="T30" fmla="*/ 32 w 72"/>
                    <a:gd name="T31" fmla="*/ 180 h 216"/>
                    <a:gd name="T32" fmla="*/ 26 w 72"/>
                    <a:gd name="T33" fmla="*/ 199 h 216"/>
                    <a:gd name="T34" fmla="*/ 18 w 72"/>
                    <a:gd name="T35" fmla="*/ 212 h 216"/>
                    <a:gd name="T36" fmla="*/ 7 w 72"/>
                    <a:gd name="T37" fmla="*/ 213 h 216"/>
                    <a:gd name="T38" fmla="*/ 4 w 72"/>
                    <a:gd name="T39" fmla="*/ 208 h 216"/>
                    <a:gd name="T40" fmla="*/ 16 w 72"/>
                    <a:gd name="T41" fmla="*/ 179 h 216"/>
                    <a:gd name="T42" fmla="*/ 17 w 72"/>
                    <a:gd name="T43" fmla="*/ 166 h 216"/>
                    <a:gd name="T44" fmla="*/ 14 w 72"/>
                    <a:gd name="T45" fmla="*/ 138 h 216"/>
                    <a:gd name="T46" fmla="*/ 10 w 72"/>
                    <a:gd name="T47" fmla="*/ 91 h 216"/>
                    <a:gd name="T48" fmla="*/ 0 w 72"/>
                    <a:gd name="T49" fmla="*/ 0 h 216"/>
                    <a:gd name="T50" fmla="*/ 58 w 72"/>
                    <a:gd name="T51" fmla="*/ 5 h 216"/>
                    <a:gd name="T52" fmla="*/ 0 w 72"/>
                    <a:gd name="T53" fmla="*/ 0 h 216"/>
                    <a:gd name="T54" fmla="*/ 72 w 72"/>
                    <a:gd name="T55" fmla="*/ 216 h 2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T52" t="T53" r="T54" b="T55"/>
                  <a:pathLst>
                    <a:path w="72" h="216">
                      <a:moveTo>
                        <a:pt x="58" y="5"/>
                      </a:moveTo>
                      <a:lnTo>
                        <a:pt x="57" y="66"/>
                      </a:lnTo>
                      <a:lnTo>
                        <a:pt x="57" y="119"/>
                      </a:lnTo>
                      <a:lnTo>
                        <a:pt x="54" y="169"/>
                      </a:lnTo>
                      <a:lnTo>
                        <a:pt x="63" y="191"/>
                      </a:lnTo>
                      <a:lnTo>
                        <a:pt x="69" y="206"/>
                      </a:lnTo>
                      <a:lnTo>
                        <a:pt x="71" y="210"/>
                      </a:lnTo>
                      <a:lnTo>
                        <a:pt x="68" y="215"/>
                      </a:lnTo>
                      <a:lnTo>
                        <a:pt x="55" y="214"/>
                      </a:lnTo>
                      <a:lnTo>
                        <a:pt x="44" y="185"/>
                      </a:lnTo>
                      <a:lnTo>
                        <a:pt x="43" y="167"/>
                      </a:lnTo>
                      <a:lnTo>
                        <a:pt x="35" y="108"/>
                      </a:lnTo>
                      <a:lnTo>
                        <a:pt x="34" y="95"/>
                      </a:lnTo>
                      <a:lnTo>
                        <a:pt x="34" y="122"/>
                      </a:lnTo>
                      <a:lnTo>
                        <a:pt x="30" y="162"/>
                      </a:lnTo>
                      <a:lnTo>
                        <a:pt x="32" y="180"/>
                      </a:lnTo>
                      <a:lnTo>
                        <a:pt x="26" y="199"/>
                      </a:lnTo>
                      <a:lnTo>
                        <a:pt x="18" y="212"/>
                      </a:lnTo>
                      <a:lnTo>
                        <a:pt x="7" y="213"/>
                      </a:lnTo>
                      <a:lnTo>
                        <a:pt x="4" y="208"/>
                      </a:lnTo>
                      <a:lnTo>
                        <a:pt x="16" y="179"/>
                      </a:lnTo>
                      <a:lnTo>
                        <a:pt x="17" y="166"/>
                      </a:lnTo>
                      <a:lnTo>
                        <a:pt x="14" y="138"/>
                      </a:lnTo>
                      <a:lnTo>
                        <a:pt x="10" y="91"/>
                      </a:lnTo>
                      <a:lnTo>
                        <a:pt x="0" y="0"/>
                      </a:lnTo>
                      <a:lnTo>
                        <a:pt x="58" y="5"/>
                      </a:lnTo>
                    </a:path>
                  </a:pathLst>
                </a:custGeom>
                <a:solidFill>
                  <a:srgbClr val="FF808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2368" name="AutoShape 80"/>
                <p:cNvSpPr>
                  <a:spLocks noChangeArrowheads="1"/>
                </p:cNvSpPr>
                <p:nvPr/>
              </p:nvSpPr>
              <p:spPr bwMode="auto">
                <a:xfrm>
                  <a:off x="1678" y="2621"/>
                  <a:ext cx="14" cy="25"/>
                </a:xfrm>
                <a:custGeom>
                  <a:avLst/>
                  <a:gdLst>
                    <a:gd name="T0" fmla="*/ 0 w 14"/>
                    <a:gd name="T1" fmla="*/ 0 h 25"/>
                    <a:gd name="T2" fmla="*/ 0 w 14"/>
                    <a:gd name="T3" fmla="*/ 12 h 25"/>
                    <a:gd name="T4" fmla="*/ 13 w 14"/>
                    <a:gd name="T5" fmla="*/ 24 h 25"/>
                    <a:gd name="T6" fmla="*/ 7 w 14"/>
                    <a:gd name="T7" fmla="*/ 2 h 25"/>
                    <a:gd name="T8" fmla="*/ 0 w 14"/>
                    <a:gd name="T9" fmla="*/ 0 h 25"/>
                    <a:gd name="T10" fmla="*/ 0 w 14"/>
                    <a:gd name="T11" fmla="*/ 0 h 25"/>
                    <a:gd name="T12" fmla="*/ 14 w 14"/>
                    <a:gd name="T13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T10" t="T11" r="T12" b="T13"/>
                  <a:pathLst>
                    <a:path w="14" h="25">
                      <a:moveTo>
                        <a:pt x="0" y="0"/>
                      </a:moveTo>
                      <a:lnTo>
                        <a:pt x="0" y="12"/>
                      </a:lnTo>
                      <a:lnTo>
                        <a:pt x="13" y="24"/>
                      </a:lnTo>
                      <a:lnTo>
                        <a:pt x="7" y="2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FF808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2369" name="AutoShape 81"/>
              <p:cNvSpPr>
                <a:spLocks noChangeArrowheads="1"/>
              </p:cNvSpPr>
              <p:nvPr/>
            </p:nvSpPr>
            <p:spPr bwMode="auto">
              <a:xfrm>
                <a:off x="1738" y="2685"/>
                <a:ext cx="6" cy="97"/>
              </a:xfrm>
              <a:custGeom>
                <a:avLst/>
                <a:gdLst>
                  <a:gd name="T0" fmla="*/ 0 w 6"/>
                  <a:gd name="T1" fmla="*/ 0 h 97"/>
                  <a:gd name="T2" fmla="*/ 0 w 6"/>
                  <a:gd name="T3" fmla="*/ 32 h 97"/>
                  <a:gd name="T4" fmla="*/ 1 w 6"/>
                  <a:gd name="T5" fmla="*/ 51 h 97"/>
                  <a:gd name="T6" fmla="*/ 2 w 6"/>
                  <a:gd name="T7" fmla="*/ 71 h 97"/>
                  <a:gd name="T8" fmla="*/ 5 w 6"/>
                  <a:gd name="T9" fmla="*/ 91 h 97"/>
                  <a:gd name="T10" fmla="*/ 4 w 6"/>
                  <a:gd name="T11" fmla="*/ 96 h 97"/>
                  <a:gd name="T12" fmla="*/ 0 w 6"/>
                  <a:gd name="T13" fmla="*/ 0 h 97"/>
                  <a:gd name="T14" fmla="*/ 0 w 6"/>
                  <a:gd name="T15" fmla="*/ 0 h 97"/>
                  <a:gd name="T16" fmla="*/ 6 w 6"/>
                  <a:gd name="T17" fmla="*/ 97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T14" t="T15" r="T16" b="T17"/>
                <a:pathLst>
                  <a:path w="6" h="97">
                    <a:moveTo>
                      <a:pt x="0" y="0"/>
                    </a:moveTo>
                    <a:lnTo>
                      <a:pt x="0" y="32"/>
                    </a:lnTo>
                    <a:lnTo>
                      <a:pt x="1" y="51"/>
                    </a:lnTo>
                    <a:lnTo>
                      <a:pt x="2" y="71"/>
                    </a:lnTo>
                    <a:lnTo>
                      <a:pt x="5" y="91"/>
                    </a:lnTo>
                    <a:lnTo>
                      <a:pt x="4" y="9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2370" name="Group 82"/>
            <p:cNvGrpSpPr>
              <a:grpSpLocks/>
            </p:cNvGrpSpPr>
            <p:nvPr/>
          </p:nvGrpSpPr>
          <p:grpSpPr bwMode="auto">
            <a:xfrm>
              <a:off x="1707" y="2866"/>
              <a:ext cx="75" cy="57"/>
              <a:chOff x="1707" y="2866"/>
              <a:chExt cx="75" cy="57"/>
            </a:xfrm>
          </p:grpSpPr>
          <p:sp>
            <p:nvSpPr>
              <p:cNvPr id="12371" name="AutoShape 83"/>
              <p:cNvSpPr>
                <a:spLocks noChangeArrowheads="1"/>
              </p:cNvSpPr>
              <p:nvPr/>
            </p:nvSpPr>
            <p:spPr bwMode="auto">
              <a:xfrm>
                <a:off x="1707" y="2866"/>
                <a:ext cx="32" cy="55"/>
              </a:xfrm>
              <a:custGeom>
                <a:avLst/>
                <a:gdLst>
                  <a:gd name="T0" fmla="*/ 29 w 32"/>
                  <a:gd name="T1" fmla="*/ 0 h 55"/>
                  <a:gd name="T2" fmla="*/ 31 w 32"/>
                  <a:gd name="T3" fmla="*/ 8 h 55"/>
                  <a:gd name="T4" fmla="*/ 31 w 32"/>
                  <a:gd name="T5" fmla="*/ 24 h 55"/>
                  <a:gd name="T6" fmla="*/ 28 w 32"/>
                  <a:gd name="T7" fmla="*/ 18 h 55"/>
                  <a:gd name="T8" fmla="*/ 25 w 32"/>
                  <a:gd name="T9" fmla="*/ 26 h 55"/>
                  <a:gd name="T10" fmla="*/ 23 w 32"/>
                  <a:gd name="T11" fmla="*/ 37 h 55"/>
                  <a:gd name="T12" fmla="*/ 19 w 32"/>
                  <a:gd name="T13" fmla="*/ 47 h 55"/>
                  <a:gd name="T14" fmla="*/ 11 w 32"/>
                  <a:gd name="T15" fmla="*/ 53 h 55"/>
                  <a:gd name="T16" fmla="*/ 6 w 32"/>
                  <a:gd name="T17" fmla="*/ 54 h 55"/>
                  <a:gd name="T18" fmla="*/ 0 w 32"/>
                  <a:gd name="T19" fmla="*/ 53 h 55"/>
                  <a:gd name="T20" fmla="*/ 0 w 32"/>
                  <a:gd name="T21" fmla="*/ 42 h 55"/>
                  <a:gd name="T22" fmla="*/ 4 w 32"/>
                  <a:gd name="T23" fmla="*/ 26 h 55"/>
                  <a:gd name="T24" fmla="*/ 7 w 32"/>
                  <a:gd name="T25" fmla="*/ 30 h 55"/>
                  <a:gd name="T26" fmla="*/ 11 w 32"/>
                  <a:gd name="T27" fmla="*/ 30 h 55"/>
                  <a:gd name="T28" fmla="*/ 17 w 32"/>
                  <a:gd name="T29" fmla="*/ 30 h 55"/>
                  <a:gd name="T30" fmla="*/ 21 w 32"/>
                  <a:gd name="T31" fmla="*/ 22 h 55"/>
                  <a:gd name="T32" fmla="*/ 25 w 32"/>
                  <a:gd name="T33" fmla="*/ 14 h 55"/>
                  <a:gd name="T34" fmla="*/ 29 w 32"/>
                  <a:gd name="T35" fmla="*/ 0 h 55"/>
                  <a:gd name="T36" fmla="*/ 0 w 32"/>
                  <a:gd name="T37" fmla="*/ 0 h 55"/>
                  <a:gd name="T38" fmla="*/ 32 w 32"/>
                  <a:gd name="T39" fmla="*/ 5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T36" t="T37" r="T38" b="T39"/>
                <a:pathLst>
                  <a:path w="32" h="55">
                    <a:moveTo>
                      <a:pt x="29" y="0"/>
                    </a:moveTo>
                    <a:lnTo>
                      <a:pt x="31" y="8"/>
                    </a:lnTo>
                    <a:lnTo>
                      <a:pt x="31" y="24"/>
                    </a:lnTo>
                    <a:lnTo>
                      <a:pt x="28" y="18"/>
                    </a:lnTo>
                    <a:lnTo>
                      <a:pt x="25" y="26"/>
                    </a:lnTo>
                    <a:lnTo>
                      <a:pt x="23" y="37"/>
                    </a:lnTo>
                    <a:lnTo>
                      <a:pt x="19" y="47"/>
                    </a:lnTo>
                    <a:lnTo>
                      <a:pt x="11" y="53"/>
                    </a:lnTo>
                    <a:lnTo>
                      <a:pt x="6" y="54"/>
                    </a:lnTo>
                    <a:lnTo>
                      <a:pt x="0" y="53"/>
                    </a:lnTo>
                    <a:lnTo>
                      <a:pt x="0" y="42"/>
                    </a:lnTo>
                    <a:lnTo>
                      <a:pt x="4" y="26"/>
                    </a:lnTo>
                    <a:lnTo>
                      <a:pt x="7" y="30"/>
                    </a:lnTo>
                    <a:lnTo>
                      <a:pt x="11" y="30"/>
                    </a:lnTo>
                    <a:lnTo>
                      <a:pt x="17" y="30"/>
                    </a:lnTo>
                    <a:lnTo>
                      <a:pt x="21" y="22"/>
                    </a:lnTo>
                    <a:lnTo>
                      <a:pt x="25" y="14"/>
                    </a:lnTo>
                    <a:lnTo>
                      <a:pt x="29" y="0"/>
                    </a:lnTo>
                  </a:path>
                </a:pathLst>
              </a:custGeom>
              <a:solidFill>
                <a:srgbClr val="80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372" name="AutoShape 84"/>
              <p:cNvSpPr>
                <a:spLocks noChangeArrowheads="1"/>
              </p:cNvSpPr>
              <p:nvPr/>
            </p:nvSpPr>
            <p:spPr bwMode="auto">
              <a:xfrm>
                <a:off x="1753" y="2867"/>
                <a:ext cx="30" cy="57"/>
              </a:xfrm>
              <a:custGeom>
                <a:avLst/>
                <a:gdLst>
                  <a:gd name="T0" fmla="*/ 1 w 30"/>
                  <a:gd name="T1" fmla="*/ 0 h 57"/>
                  <a:gd name="T2" fmla="*/ 0 w 30"/>
                  <a:gd name="T3" fmla="*/ 22 h 57"/>
                  <a:gd name="T4" fmla="*/ 2 w 30"/>
                  <a:gd name="T5" fmla="*/ 17 h 57"/>
                  <a:gd name="T6" fmla="*/ 4 w 30"/>
                  <a:gd name="T7" fmla="*/ 24 h 57"/>
                  <a:gd name="T8" fmla="*/ 6 w 30"/>
                  <a:gd name="T9" fmla="*/ 35 h 57"/>
                  <a:gd name="T10" fmla="*/ 9 w 30"/>
                  <a:gd name="T11" fmla="*/ 43 h 57"/>
                  <a:gd name="T12" fmla="*/ 15 w 30"/>
                  <a:gd name="T13" fmla="*/ 50 h 57"/>
                  <a:gd name="T14" fmla="*/ 20 w 30"/>
                  <a:gd name="T15" fmla="*/ 55 h 57"/>
                  <a:gd name="T16" fmla="*/ 25 w 30"/>
                  <a:gd name="T17" fmla="*/ 56 h 57"/>
                  <a:gd name="T18" fmla="*/ 27 w 30"/>
                  <a:gd name="T19" fmla="*/ 53 h 57"/>
                  <a:gd name="T20" fmla="*/ 28 w 30"/>
                  <a:gd name="T21" fmla="*/ 48 h 57"/>
                  <a:gd name="T22" fmla="*/ 29 w 30"/>
                  <a:gd name="T23" fmla="*/ 43 h 57"/>
                  <a:gd name="T24" fmla="*/ 28 w 30"/>
                  <a:gd name="T25" fmla="*/ 37 h 57"/>
                  <a:gd name="T26" fmla="*/ 26 w 30"/>
                  <a:gd name="T27" fmla="*/ 27 h 57"/>
                  <a:gd name="T28" fmla="*/ 21 w 30"/>
                  <a:gd name="T29" fmla="*/ 31 h 57"/>
                  <a:gd name="T30" fmla="*/ 15 w 30"/>
                  <a:gd name="T31" fmla="*/ 31 h 57"/>
                  <a:gd name="T32" fmla="*/ 11 w 30"/>
                  <a:gd name="T33" fmla="*/ 30 h 57"/>
                  <a:gd name="T34" fmla="*/ 3 w 30"/>
                  <a:gd name="T35" fmla="*/ 12 h 57"/>
                  <a:gd name="T36" fmla="*/ 1 w 30"/>
                  <a:gd name="T37" fmla="*/ 0 h 57"/>
                  <a:gd name="T38" fmla="*/ 0 w 30"/>
                  <a:gd name="T39" fmla="*/ 0 h 57"/>
                  <a:gd name="T40" fmla="*/ 30 w 30"/>
                  <a:gd name="T41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T38" t="T39" r="T40" b="T41"/>
                <a:pathLst>
                  <a:path w="30" h="57">
                    <a:moveTo>
                      <a:pt x="1" y="0"/>
                    </a:moveTo>
                    <a:lnTo>
                      <a:pt x="0" y="22"/>
                    </a:lnTo>
                    <a:lnTo>
                      <a:pt x="2" y="17"/>
                    </a:lnTo>
                    <a:lnTo>
                      <a:pt x="4" y="24"/>
                    </a:lnTo>
                    <a:lnTo>
                      <a:pt x="6" y="35"/>
                    </a:lnTo>
                    <a:lnTo>
                      <a:pt x="9" y="43"/>
                    </a:lnTo>
                    <a:lnTo>
                      <a:pt x="15" y="50"/>
                    </a:lnTo>
                    <a:lnTo>
                      <a:pt x="20" y="55"/>
                    </a:lnTo>
                    <a:lnTo>
                      <a:pt x="25" y="56"/>
                    </a:lnTo>
                    <a:lnTo>
                      <a:pt x="27" y="53"/>
                    </a:lnTo>
                    <a:lnTo>
                      <a:pt x="28" y="48"/>
                    </a:lnTo>
                    <a:lnTo>
                      <a:pt x="29" y="43"/>
                    </a:lnTo>
                    <a:lnTo>
                      <a:pt x="28" y="37"/>
                    </a:lnTo>
                    <a:lnTo>
                      <a:pt x="26" y="27"/>
                    </a:lnTo>
                    <a:lnTo>
                      <a:pt x="21" y="31"/>
                    </a:lnTo>
                    <a:lnTo>
                      <a:pt x="15" y="31"/>
                    </a:lnTo>
                    <a:lnTo>
                      <a:pt x="11" y="30"/>
                    </a:lnTo>
                    <a:lnTo>
                      <a:pt x="3" y="12"/>
                    </a:lnTo>
                    <a:lnTo>
                      <a:pt x="1" y="0"/>
                    </a:lnTo>
                  </a:path>
                </a:pathLst>
              </a:custGeom>
              <a:solidFill>
                <a:srgbClr val="80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12373" name="AutoShape 85"/>
            <p:cNvSpPr>
              <a:spLocks noChangeArrowheads="1"/>
            </p:cNvSpPr>
            <p:nvPr/>
          </p:nvSpPr>
          <p:spPr bwMode="auto">
            <a:xfrm>
              <a:off x="1675" y="2434"/>
              <a:ext cx="124" cy="426"/>
            </a:xfrm>
            <a:custGeom>
              <a:avLst/>
              <a:gdLst>
                <a:gd name="T0" fmla="*/ 88 w 124"/>
                <a:gd name="T1" fmla="*/ 5 h 426"/>
                <a:gd name="T2" fmla="*/ 112 w 124"/>
                <a:gd name="T3" fmla="*/ 18 h 426"/>
                <a:gd name="T4" fmla="*/ 118 w 124"/>
                <a:gd name="T5" fmla="*/ 30 h 426"/>
                <a:gd name="T6" fmla="*/ 123 w 124"/>
                <a:gd name="T7" fmla="*/ 127 h 426"/>
                <a:gd name="T8" fmla="*/ 121 w 124"/>
                <a:gd name="T9" fmla="*/ 151 h 426"/>
                <a:gd name="T10" fmla="*/ 107 w 124"/>
                <a:gd name="T11" fmla="*/ 149 h 426"/>
                <a:gd name="T12" fmla="*/ 108 w 124"/>
                <a:gd name="T13" fmla="*/ 207 h 426"/>
                <a:gd name="T14" fmla="*/ 101 w 124"/>
                <a:gd name="T15" fmla="*/ 207 h 426"/>
                <a:gd name="T16" fmla="*/ 92 w 124"/>
                <a:gd name="T17" fmla="*/ 327 h 426"/>
                <a:gd name="T18" fmla="*/ 91 w 124"/>
                <a:gd name="T19" fmla="*/ 390 h 426"/>
                <a:gd name="T20" fmla="*/ 90 w 124"/>
                <a:gd name="T21" fmla="*/ 419 h 426"/>
                <a:gd name="T22" fmla="*/ 84 w 124"/>
                <a:gd name="T23" fmla="*/ 425 h 426"/>
                <a:gd name="T24" fmla="*/ 73 w 124"/>
                <a:gd name="T25" fmla="*/ 420 h 426"/>
                <a:gd name="T26" fmla="*/ 67 w 124"/>
                <a:gd name="T27" fmla="*/ 371 h 426"/>
                <a:gd name="T28" fmla="*/ 63 w 124"/>
                <a:gd name="T29" fmla="*/ 422 h 426"/>
                <a:gd name="T30" fmla="*/ 54 w 124"/>
                <a:gd name="T31" fmla="*/ 424 h 426"/>
                <a:gd name="T32" fmla="*/ 46 w 124"/>
                <a:gd name="T33" fmla="*/ 421 h 426"/>
                <a:gd name="T34" fmla="*/ 37 w 124"/>
                <a:gd name="T35" fmla="*/ 324 h 426"/>
                <a:gd name="T36" fmla="*/ 26 w 124"/>
                <a:gd name="T37" fmla="*/ 254 h 426"/>
                <a:gd name="T38" fmla="*/ 10 w 124"/>
                <a:gd name="T39" fmla="*/ 188 h 426"/>
                <a:gd name="T40" fmla="*/ 0 w 124"/>
                <a:gd name="T41" fmla="*/ 187 h 426"/>
                <a:gd name="T42" fmla="*/ 9 w 124"/>
                <a:gd name="T43" fmla="*/ 97 h 426"/>
                <a:gd name="T44" fmla="*/ 9 w 124"/>
                <a:gd name="T45" fmla="*/ 25 h 426"/>
                <a:gd name="T46" fmla="*/ 15 w 124"/>
                <a:gd name="T47" fmla="*/ 17 h 426"/>
                <a:gd name="T48" fmla="*/ 40 w 124"/>
                <a:gd name="T49" fmla="*/ 0 h 426"/>
                <a:gd name="T50" fmla="*/ 62 w 124"/>
                <a:gd name="T51" fmla="*/ 38 h 426"/>
                <a:gd name="T52" fmla="*/ 88 w 124"/>
                <a:gd name="T53" fmla="*/ 5 h 426"/>
                <a:gd name="T54" fmla="*/ 0 w 124"/>
                <a:gd name="T55" fmla="*/ 0 h 426"/>
                <a:gd name="T56" fmla="*/ 124 w 124"/>
                <a:gd name="T57" fmla="*/ 426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T54" t="T55" r="T56" b="T57"/>
              <a:pathLst>
                <a:path w="124" h="426">
                  <a:moveTo>
                    <a:pt x="88" y="5"/>
                  </a:moveTo>
                  <a:lnTo>
                    <a:pt x="112" y="18"/>
                  </a:lnTo>
                  <a:lnTo>
                    <a:pt x="118" y="30"/>
                  </a:lnTo>
                  <a:lnTo>
                    <a:pt x="123" y="127"/>
                  </a:lnTo>
                  <a:lnTo>
                    <a:pt x="121" y="151"/>
                  </a:lnTo>
                  <a:lnTo>
                    <a:pt x="107" y="149"/>
                  </a:lnTo>
                  <a:lnTo>
                    <a:pt x="108" y="207"/>
                  </a:lnTo>
                  <a:lnTo>
                    <a:pt x="101" y="207"/>
                  </a:lnTo>
                  <a:lnTo>
                    <a:pt x="92" y="327"/>
                  </a:lnTo>
                  <a:lnTo>
                    <a:pt x="91" y="390"/>
                  </a:lnTo>
                  <a:lnTo>
                    <a:pt x="90" y="419"/>
                  </a:lnTo>
                  <a:lnTo>
                    <a:pt x="84" y="425"/>
                  </a:lnTo>
                  <a:lnTo>
                    <a:pt x="73" y="420"/>
                  </a:lnTo>
                  <a:lnTo>
                    <a:pt x="67" y="371"/>
                  </a:lnTo>
                  <a:lnTo>
                    <a:pt x="63" y="422"/>
                  </a:lnTo>
                  <a:lnTo>
                    <a:pt x="54" y="424"/>
                  </a:lnTo>
                  <a:lnTo>
                    <a:pt x="46" y="421"/>
                  </a:lnTo>
                  <a:lnTo>
                    <a:pt x="37" y="324"/>
                  </a:lnTo>
                  <a:lnTo>
                    <a:pt x="26" y="254"/>
                  </a:lnTo>
                  <a:lnTo>
                    <a:pt x="10" y="188"/>
                  </a:lnTo>
                  <a:lnTo>
                    <a:pt x="0" y="187"/>
                  </a:lnTo>
                  <a:lnTo>
                    <a:pt x="9" y="97"/>
                  </a:lnTo>
                  <a:lnTo>
                    <a:pt x="9" y="25"/>
                  </a:lnTo>
                  <a:lnTo>
                    <a:pt x="15" y="17"/>
                  </a:lnTo>
                  <a:lnTo>
                    <a:pt x="40" y="0"/>
                  </a:lnTo>
                  <a:lnTo>
                    <a:pt x="62" y="38"/>
                  </a:lnTo>
                  <a:lnTo>
                    <a:pt x="88" y="5"/>
                  </a:lnTo>
                </a:path>
              </a:pathLst>
            </a:custGeom>
            <a:solidFill>
              <a:srgbClr val="A0A0A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12374" name="Group 86"/>
            <p:cNvGrpSpPr>
              <a:grpSpLocks/>
            </p:cNvGrpSpPr>
            <p:nvPr/>
          </p:nvGrpSpPr>
          <p:grpSpPr bwMode="auto">
            <a:xfrm>
              <a:off x="1707" y="2479"/>
              <a:ext cx="74" cy="101"/>
              <a:chOff x="1707" y="2479"/>
              <a:chExt cx="74" cy="101"/>
            </a:xfrm>
          </p:grpSpPr>
          <p:sp>
            <p:nvSpPr>
              <p:cNvPr id="12375" name="AutoShape 87"/>
              <p:cNvSpPr>
                <a:spLocks noChangeArrowheads="1"/>
              </p:cNvSpPr>
              <p:nvPr/>
            </p:nvSpPr>
            <p:spPr bwMode="auto">
              <a:xfrm>
                <a:off x="1713" y="2479"/>
                <a:ext cx="63" cy="76"/>
              </a:xfrm>
              <a:custGeom>
                <a:avLst/>
                <a:gdLst>
                  <a:gd name="T0" fmla="*/ 62 w 63"/>
                  <a:gd name="T1" fmla="*/ 26 h 76"/>
                  <a:gd name="T2" fmla="*/ 22 w 63"/>
                  <a:gd name="T3" fmla="*/ 0 h 76"/>
                  <a:gd name="T4" fmla="*/ 0 w 63"/>
                  <a:gd name="T5" fmla="*/ 50 h 76"/>
                  <a:gd name="T6" fmla="*/ 40 w 63"/>
                  <a:gd name="T7" fmla="*/ 75 h 76"/>
                  <a:gd name="T8" fmla="*/ 62 w 63"/>
                  <a:gd name="T9" fmla="*/ 26 h 76"/>
                  <a:gd name="T10" fmla="*/ 0 w 63"/>
                  <a:gd name="T11" fmla="*/ 0 h 76"/>
                  <a:gd name="T12" fmla="*/ 63 w 6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63" h="76">
                    <a:moveTo>
                      <a:pt x="62" y="26"/>
                    </a:moveTo>
                    <a:lnTo>
                      <a:pt x="22" y="0"/>
                    </a:lnTo>
                    <a:lnTo>
                      <a:pt x="0" y="50"/>
                    </a:lnTo>
                    <a:lnTo>
                      <a:pt x="40" y="75"/>
                    </a:lnTo>
                    <a:lnTo>
                      <a:pt x="62" y="26"/>
                    </a:lnTo>
                  </a:path>
                </a:pathLst>
              </a:custGeom>
              <a:solidFill>
                <a:srgbClr val="E0E0FF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376" name="AutoShape 88"/>
              <p:cNvSpPr>
                <a:spLocks noChangeArrowheads="1"/>
              </p:cNvSpPr>
              <p:nvPr/>
            </p:nvSpPr>
            <p:spPr bwMode="auto">
              <a:xfrm>
                <a:off x="1707" y="2512"/>
                <a:ext cx="26" cy="40"/>
              </a:xfrm>
              <a:custGeom>
                <a:avLst/>
                <a:gdLst>
                  <a:gd name="T0" fmla="*/ 25 w 26"/>
                  <a:gd name="T1" fmla="*/ 24 h 40"/>
                  <a:gd name="T2" fmla="*/ 19 w 26"/>
                  <a:gd name="T3" fmla="*/ 18 h 40"/>
                  <a:gd name="T4" fmla="*/ 16 w 26"/>
                  <a:gd name="T5" fmla="*/ 7 h 40"/>
                  <a:gd name="T6" fmla="*/ 11 w 26"/>
                  <a:gd name="T7" fmla="*/ 3 h 40"/>
                  <a:gd name="T8" fmla="*/ 8 w 26"/>
                  <a:gd name="T9" fmla="*/ 0 h 40"/>
                  <a:gd name="T10" fmla="*/ 7 w 26"/>
                  <a:gd name="T11" fmla="*/ 1 h 40"/>
                  <a:gd name="T12" fmla="*/ 6 w 26"/>
                  <a:gd name="T13" fmla="*/ 4 h 40"/>
                  <a:gd name="T14" fmla="*/ 1 w 26"/>
                  <a:gd name="T15" fmla="*/ 9 h 40"/>
                  <a:gd name="T16" fmla="*/ 0 w 26"/>
                  <a:gd name="T17" fmla="*/ 19 h 40"/>
                  <a:gd name="T18" fmla="*/ 1 w 26"/>
                  <a:gd name="T19" fmla="*/ 26 h 40"/>
                  <a:gd name="T20" fmla="*/ 9 w 26"/>
                  <a:gd name="T21" fmla="*/ 33 h 40"/>
                  <a:gd name="T22" fmla="*/ 22 w 26"/>
                  <a:gd name="T23" fmla="*/ 39 h 40"/>
                  <a:gd name="T24" fmla="*/ 25 w 26"/>
                  <a:gd name="T25" fmla="*/ 24 h 40"/>
                  <a:gd name="T26" fmla="*/ 0 w 26"/>
                  <a:gd name="T27" fmla="*/ 0 h 40"/>
                  <a:gd name="T28" fmla="*/ 26 w 26"/>
                  <a:gd name="T29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T26" t="T27" r="T28" b="T29"/>
                <a:pathLst>
                  <a:path w="26" h="40">
                    <a:moveTo>
                      <a:pt x="25" y="24"/>
                    </a:moveTo>
                    <a:lnTo>
                      <a:pt x="19" y="18"/>
                    </a:lnTo>
                    <a:lnTo>
                      <a:pt x="16" y="7"/>
                    </a:lnTo>
                    <a:lnTo>
                      <a:pt x="11" y="3"/>
                    </a:lnTo>
                    <a:lnTo>
                      <a:pt x="8" y="0"/>
                    </a:lnTo>
                    <a:lnTo>
                      <a:pt x="7" y="1"/>
                    </a:lnTo>
                    <a:lnTo>
                      <a:pt x="6" y="4"/>
                    </a:lnTo>
                    <a:lnTo>
                      <a:pt x="1" y="9"/>
                    </a:lnTo>
                    <a:lnTo>
                      <a:pt x="0" y="19"/>
                    </a:lnTo>
                    <a:lnTo>
                      <a:pt x="1" y="26"/>
                    </a:lnTo>
                    <a:lnTo>
                      <a:pt x="9" y="33"/>
                    </a:lnTo>
                    <a:lnTo>
                      <a:pt x="22" y="39"/>
                    </a:lnTo>
                    <a:lnTo>
                      <a:pt x="25" y="24"/>
                    </a:lnTo>
                  </a:path>
                </a:pathLst>
              </a:custGeom>
              <a:solidFill>
                <a:srgbClr val="FF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377" name="AutoShape 89"/>
              <p:cNvSpPr>
                <a:spLocks noChangeArrowheads="1"/>
              </p:cNvSpPr>
              <p:nvPr/>
            </p:nvSpPr>
            <p:spPr bwMode="auto">
              <a:xfrm>
                <a:off x="1731" y="2537"/>
                <a:ext cx="51" cy="44"/>
              </a:xfrm>
              <a:custGeom>
                <a:avLst/>
                <a:gdLst>
                  <a:gd name="T0" fmla="*/ 50 w 51"/>
                  <a:gd name="T1" fmla="*/ 43 h 44"/>
                  <a:gd name="T2" fmla="*/ 30 w 51"/>
                  <a:gd name="T3" fmla="*/ 35 h 44"/>
                  <a:gd name="T4" fmla="*/ 15 w 51"/>
                  <a:gd name="T5" fmla="*/ 27 h 44"/>
                  <a:gd name="T6" fmla="*/ 0 w 51"/>
                  <a:gd name="T7" fmla="*/ 19 h 44"/>
                  <a:gd name="T8" fmla="*/ 6 w 51"/>
                  <a:gd name="T9" fmla="*/ 0 h 44"/>
                  <a:gd name="T10" fmla="*/ 32 w 51"/>
                  <a:gd name="T11" fmla="*/ 11 h 44"/>
                  <a:gd name="T12" fmla="*/ 48 w 51"/>
                  <a:gd name="T13" fmla="*/ 17 h 44"/>
                  <a:gd name="T14" fmla="*/ 49 w 51"/>
                  <a:gd name="T15" fmla="*/ 14 h 44"/>
                  <a:gd name="T16" fmla="*/ 50 w 51"/>
                  <a:gd name="T17" fmla="*/ 43 h 44"/>
                  <a:gd name="T18" fmla="*/ 0 w 51"/>
                  <a:gd name="T19" fmla="*/ 0 h 44"/>
                  <a:gd name="T20" fmla="*/ 51 w 51"/>
                  <a:gd name="T2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T18" t="T19" r="T20" b="T21"/>
                <a:pathLst>
                  <a:path w="51" h="44">
                    <a:moveTo>
                      <a:pt x="50" y="43"/>
                    </a:moveTo>
                    <a:lnTo>
                      <a:pt x="30" y="35"/>
                    </a:lnTo>
                    <a:lnTo>
                      <a:pt x="15" y="27"/>
                    </a:lnTo>
                    <a:lnTo>
                      <a:pt x="0" y="19"/>
                    </a:lnTo>
                    <a:lnTo>
                      <a:pt x="6" y="0"/>
                    </a:lnTo>
                    <a:lnTo>
                      <a:pt x="32" y="11"/>
                    </a:lnTo>
                    <a:lnTo>
                      <a:pt x="48" y="17"/>
                    </a:lnTo>
                    <a:lnTo>
                      <a:pt x="49" y="14"/>
                    </a:lnTo>
                    <a:lnTo>
                      <a:pt x="50" y="43"/>
                    </a:lnTo>
                  </a:path>
                </a:pathLst>
              </a:custGeom>
              <a:solidFill>
                <a:srgbClr val="A0A0A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2378" name="Group 90"/>
            <p:cNvGrpSpPr>
              <a:grpSpLocks/>
            </p:cNvGrpSpPr>
            <p:nvPr/>
          </p:nvGrpSpPr>
          <p:grpSpPr bwMode="auto">
            <a:xfrm>
              <a:off x="1728" y="2552"/>
              <a:ext cx="55" cy="261"/>
              <a:chOff x="1728" y="2552"/>
              <a:chExt cx="55" cy="261"/>
            </a:xfrm>
          </p:grpSpPr>
          <p:grpSp>
            <p:nvGrpSpPr>
              <p:cNvPr id="12379" name="Group 91"/>
              <p:cNvGrpSpPr>
                <a:grpSpLocks/>
              </p:cNvGrpSpPr>
              <p:nvPr/>
            </p:nvGrpSpPr>
            <p:grpSpPr bwMode="auto">
              <a:xfrm>
                <a:off x="1728" y="2552"/>
                <a:ext cx="55" cy="91"/>
                <a:chOff x="1728" y="2552"/>
                <a:chExt cx="55" cy="91"/>
              </a:xfrm>
            </p:grpSpPr>
            <p:sp>
              <p:nvSpPr>
                <p:cNvPr id="12380" name="AutoShape 92"/>
                <p:cNvSpPr>
                  <a:spLocks noChangeArrowheads="1"/>
                </p:cNvSpPr>
                <p:nvPr/>
              </p:nvSpPr>
              <p:spPr bwMode="auto">
                <a:xfrm>
                  <a:off x="1728" y="2552"/>
                  <a:ext cx="49" cy="92"/>
                </a:xfrm>
                <a:custGeom>
                  <a:avLst/>
                  <a:gdLst>
                    <a:gd name="T0" fmla="*/ 48 w 49"/>
                    <a:gd name="T1" fmla="*/ 91 h 92"/>
                    <a:gd name="T2" fmla="*/ 1 w 49"/>
                    <a:gd name="T3" fmla="*/ 86 h 92"/>
                    <a:gd name="T4" fmla="*/ 0 w 49"/>
                    <a:gd name="T5" fmla="*/ 0 h 92"/>
                    <a:gd name="T6" fmla="*/ 0 w 49"/>
                    <a:gd name="T7" fmla="*/ 0 h 92"/>
                    <a:gd name="T8" fmla="*/ 49 w 49"/>
                    <a:gd name="T9" fmla="*/ 92 h 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T6" t="T7" r="T8" b="T9"/>
                  <a:pathLst>
                    <a:path w="49" h="92">
                      <a:moveTo>
                        <a:pt x="48" y="91"/>
                      </a:moveTo>
                      <a:lnTo>
                        <a:pt x="1" y="86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2381" name="AutoShape 93"/>
                <p:cNvSpPr>
                  <a:spLocks noChangeArrowheads="1"/>
                </p:cNvSpPr>
                <p:nvPr/>
              </p:nvSpPr>
              <p:spPr bwMode="auto">
                <a:xfrm>
                  <a:off x="1729" y="2564"/>
                  <a:ext cx="55" cy="23"/>
                </a:xfrm>
                <a:custGeom>
                  <a:avLst/>
                  <a:gdLst>
                    <a:gd name="T0" fmla="*/ 54 w 55"/>
                    <a:gd name="T1" fmla="*/ 22 h 23"/>
                    <a:gd name="T2" fmla="*/ 35 w 55"/>
                    <a:gd name="T3" fmla="*/ 16 h 23"/>
                    <a:gd name="T4" fmla="*/ 0 w 55"/>
                    <a:gd name="T5" fmla="*/ 0 h 23"/>
                    <a:gd name="T6" fmla="*/ 0 w 55"/>
                    <a:gd name="T7" fmla="*/ 0 h 23"/>
                    <a:gd name="T8" fmla="*/ 55 w 55"/>
                    <a:gd name="T9" fmla="*/ 23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T6" t="T7" r="T8" b="T9"/>
                  <a:pathLst>
                    <a:path w="55" h="23">
                      <a:moveTo>
                        <a:pt x="54" y="22"/>
                      </a:moveTo>
                      <a:lnTo>
                        <a:pt x="35" y="16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2382" name="AutoShape 94"/>
              <p:cNvSpPr>
                <a:spLocks noChangeArrowheads="1"/>
              </p:cNvSpPr>
              <p:nvPr/>
            </p:nvSpPr>
            <p:spPr bwMode="auto">
              <a:xfrm>
                <a:off x="1738" y="2657"/>
                <a:ext cx="8" cy="157"/>
              </a:xfrm>
              <a:custGeom>
                <a:avLst/>
                <a:gdLst>
                  <a:gd name="T0" fmla="*/ 0 w 8"/>
                  <a:gd name="T1" fmla="*/ 0 h 157"/>
                  <a:gd name="T2" fmla="*/ 2 w 8"/>
                  <a:gd name="T3" fmla="*/ 84 h 157"/>
                  <a:gd name="T4" fmla="*/ 7 w 8"/>
                  <a:gd name="T5" fmla="*/ 156 h 157"/>
                  <a:gd name="T6" fmla="*/ 0 w 8"/>
                  <a:gd name="T7" fmla="*/ 0 h 157"/>
                  <a:gd name="T8" fmla="*/ 8 w 8"/>
                  <a:gd name="T9" fmla="*/ 157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T6" t="T7" r="T8" b="T9"/>
                <a:pathLst>
                  <a:path w="8" h="157">
                    <a:moveTo>
                      <a:pt x="0" y="0"/>
                    </a:moveTo>
                    <a:lnTo>
                      <a:pt x="2" y="84"/>
                    </a:lnTo>
                    <a:lnTo>
                      <a:pt x="7" y="156"/>
                    </a:lnTo>
                  </a:path>
                </a:pathLst>
              </a:custGeom>
              <a:noFill/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12383" name="Group 95"/>
          <p:cNvGrpSpPr>
            <a:grpSpLocks/>
          </p:cNvGrpSpPr>
          <p:nvPr/>
        </p:nvGrpSpPr>
        <p:grpSpPr bwMode="auto">
          <a:xfrm>
            <a:off x="6254750" y="3717925"/>
            <a:ext cx="195263" cy="931863"/>
            <a:chOff x="3940" y="2342"/>
            <a:chExt cx="123" cy="587"/>
          </a:xfrm>
        </p:grpSpPr>
        <p:grpSp>
          <p:nvGrpSpPr>
            <p:cNvPr id="12384" name="Group 96"/>
            <p:cNvGrpSpPr>
              <a:grpSpLocks/>
            </p:cNvGrpSpPr>
            <p:nvPr/>
          </p:nvGrpSpPr>
          <p:grpSpPr bwMode="auto">
            <a:xfrm>
              <a:off x="3973" y="2342"/>
              <a:ext cx="63" cy="137"/>
              <a:chOff x="3973" y="2342"/>
              <a:chExt cx="63" cy="137"/>
            </a:xfrm>
          </p:grpSpPr>
          <p:sp>
            <p:nvSpPr>
              <p:cNvPr id="12385" name="AutoShape 97"/>
              <p:cNvSpPr>
                <a:spLocks noChangeArrowheads="1"/>
              </p:cNvSpPr>
              <p:nvPr/>
            </p:nvSpPr>
            <p:spPr bwMode="auto">
              <a:xfrm>
                <a:off x="3973" y="2342"/>
                <a:ext cx="64" cy="77"/>
              </a:xfrm>
              <a:custGeom>
                <a:avLst/>
                <a:gdLst>
                  <a:gd name="T0" fmla="*/ 37 w 64"/>
                  <a:gd name="T1" fmla="*/ 2 h 77"/>
                  <a:gd name="T2" fmla="*/ 46 w 64"/>
                  <a:gd name="T3" fmla="*/ 5 h 77"/>
                  <a:gd name="T4" fmla="*/ 50 w 64"/>
                  <a:gd name="T5" fmla="*/ 8 h 77"/>
                  <a:gd name="T6" fmla="*/ 54 w 64"/>
                  <a:gd name="T7" fmla="*/ 14 h 77"/>
                  <a:gd name="T8" fmla="*/ 57 w 64"/>
                  <a:gd name="T9" fmla="*/ 24 h 77"/>
                  <a:gd name="T10" fmla="*/ 61 w 64"/>
                  <a:gd name="T11" fmla="*/ 40 h 77"/>
                  <a:gd name="T12" fmla="*/ 63 w 64"/>
                  <a:gd name="T13" fmla="*/ 54 h 77"/>
                  <a:gd name="T14" fmla="*/ 63 w 64"/>
                  <a:gd name="T15" fmla="*/ 60 h 77"/>
                  <a:gd name="T16" fmla="*/ 62 w 64"/>
                  <a:gd name="T17" fmla="*/ 65 h 77"/>
                  <a:gd name="T18" fmla="*/ 61 w 64"/>
                  <a:gd name="T19" fmla="*/ 75 h 77"/>
                  <a:gd name="T20" fmla="*/ 59 w 64"/>
                  <a:gd name="T21" fmla="*/ 74 h 77"/>
                  <a:gd name="T22" fmla="*/ 55 w 64"/>
                  <a:gd name="T23" fmla="*/ 74 h 77"/>
                  <a:gd name="T24" fmla="*/ 50 w 64"/>
                  <a:gd name="T25" fmla="*/ 74 h 77"/>
                  <a:gd name="T26" fmla="*/ 45 w 64"/>
                  <a:gd name="T27" fmla="*/ 75 h 77"/>
                  <a:gd name="T28" fmla="*/ 41 w 64"/>
                  <a:gd name="T29" fmla="*/ 76 h 77"/>
                  <a:gd name="T30" fmla="*/ 41 w 64"/>
                  <a:gd name="T31" fmla="*/ 71 h 77"/>
                  <a:gd name="T32" fmla="*/ 46 w 64"/>
                  <a:gd name="T33" fmla="*/ 60 h 77"/>
                  <a:gd name="T34" fmla="*/ 47 w 64"/>
                  <a:gd name="T35" fmla="*/ 43 h 77"/>
                  <a:gd name="T36" fmla="*/ 46 w 64"/>
                  <a:gd name="T37" fmla="*/ 28 h 77"/>
                  <a:gd name="T38" fmla="*/ 38 w 64"/>
                  <a:gd name="T39" fmla="*/ 19 h 77"/>
                  <a:gd name="T40" fmla="*/ 23 w 64"/>
                  <a:gd name="T41" fmla="*/ 17 h 77"/>
                  <a:gd name="T42" fmla="*/ 15 w 64"/>
                  <a:gd name="T43" fmla="*/ 27 h 77"/>
                  <a:gd name="T44" fmla="*/ 16 w 64"/>
                  <a:gd name="T45" fmla="*/ 59 h 77"/>
                  <a:gd name="T46" fmla="*/ 23 w 64"/>
                  <a:gd name="T47" fmla="*/ 71 h 77"/>
                  <a:gd name="T48" fmla="*/ 23 w 64"/>
                  <a:gd name="T49" fmla="*/ 75 h 77"/>
                  <a:gd name="T50" fmla="*/ 19 w 64"/>
                  <a:gd name="T51" fmla="*/ 75 h 77"/>
                  <a:gd name="T52" fmla="*/ 14 w 64"/>
                  <a:gd name="T53" fmla="*/ 74 h 77"/>
                  <a:gd name="T54" fmla="*/ 10 w 64"/>
                  <a:gd name="T55" fmla="*/ 74 h 77"/>
                  <a:gd name="T56" fmla="*/ 5 w 64"/>
                  <a:gd name="T57" fmla="*/ 76 h 77"/>
                  <a:gd name="T58" fmla="*/ 5 w 64"/>
                  <a:gd name="T59" fmla="*/ 71 h 77"/>
                  <a:gd name="T60" fmla="*/ 2 w 64"/>
                  <a:gd name="T61" fmla="*/ 63 h 77"/>
                  <a:gd name="T62" fmla="*/ 1 w 64"/>
                  <a:gd name="T63" fmla="*/ 56 h 77"/>
                  <a:gd name="T64" fmla="*/ 0 w 64"/>
                  <a:gd name="T65" fmla="*/ 50 h 77"/>
                  <a:gd name="T66" fmla="*/ 1 w 64"/>
                  <a:gd name="T67" fmla="*/ 43 h 77"/>
                  <a:gd name="T68" fmla="*/ 2 w 64"/>
                  <a:gd name="T69" fmla="*/ 39 h 77"/>
                  <a:gd name="T70" fmla="*/ 3 w 64"/>
                  <a:gd name="T71" fmla="*/ 33 h 77"/>
                  <a:gd name="T72" fmla="*/ 5 w 64"/>
                  <a:gd name="T73" fmla="*/ 28 h 77"/>
                  <a:gd name="T74" fmla="*/ 5 w 64"/>
                  <a:gd name="T75" fmla="*/ 24 h 77"/>
                  <a:gd name="T76" fmla="*/ 5 w 64"/>
                  <a:gd name="T77" fmla="*/ 18 h 77"/>
                  <a:gd name="T78" fmla="*/ 7 w 64"/>
                  <a:gd name="T79" fmla="*/ 11 h 77"/>
                  <a:gd name="T80" fmla="*/ 14 w 64"/>
                  <a:gd name="T81" fmla="*/ 5 h 77"/>
                  <a:gd name="T82" fmla="*/ 18 w 64"/>
                  <a:gd name="T83" fmla="*/ 2 h 77"/>
                  <a:gd name="T84" fmla="*/ 25 w 64"/>
                  <a:gd name="T85" fmla="*/ 0 h 77"/>
                  <a:gd name="T86" fmla="*/ 31 w 64"/>
                  <a:gd name="T87" fmla="*/ 0 h 77"/>
                  <a:gd name="T88" fmla="*/ 37 w 64"/>
                  <a:gd name="T89" fmla="*/ 2 h 77"/>
                  <a:gd name="T90" fmla="*/ 0 w 64"/>
                  <a:gd name="T91" fmla="*/ 0 h 77"/>
                  <a:gd name="T92" fmla="*/ 64 w 64"/>
                  <a:gd name="T93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T90" t="T91" r="T92" b="T93"/>
                <a:pathLst>
                  <a:path w="64" h="77">
                    <a:moveTo>
                      <a:pt x="37" y="2"/>
                    </a:moveTo>
                    <a:lnTo>
                      <a:pt x="46" y="5"/>
                    </a:lnTo>
                    <a:lnTo>
                      <a:pt x="50" y="8"/>
                    </a:lnTo>
                    <a:lnTo>
                      <a:pt x="54" y="14"/>
                    </a:lnTo>
                    <a:lnTo>
                      <a:pt x="57" y="24"/>
                    </a:lnTo>
                    <a:lnTo>
                      <a:pt x="61" y="40"/>
                    </a:lnTo>
                    <a:lnTo>
                      <a:pt x="63" y="54"/>
                    </a:lnTo>
                    <a:lnTo>
                      <a:pt x="63" y="60"/>
                    </a:lnTo>
                    <a:lnTo>
                      <a:pt x="62" y="65"/>
                    </a:lnTo>
                    <a:lnTo>
                      <a:pt x="61" y="75"/>
                    </a:lnTo>
                    <a:lnTo>
                      <a:pt x="59" y="74"/>
                    </a:lnTo>
                    <a:lnTo>
                      <a:pt x="55" y="74"/>
                    </a:lnTo>
                    <a:lnTo>
                      <a:pt x="50" y="74"/>
                    </a:lnTo>
                    <a:lnTo>
                      <a:pt x="45" y="75"/>
                    </a:lnTo>
                    <a:lnTo>
                      <a:pt x="41" y="76"/>
                    </a:lnTo>
                    <a:lnTo>
                      <a:pt x="41" y="71"/>
                    </a:lnTo>
                    <a:lnTo>
                      <a:pt x="46" y="60"/>
                    </a:lnTo>
                    <a:lnTo>
                      <a:pt x="47" y="43"/>
                    </a:lnTo>
                    <a:lnTo>
                      <a:pt x="46" y="28"/>
                    </a:lnTo>
                    <a:lnTo>
                      <a:pt x="38" y="19"/>
                    </a:lnTo>
                    <a:lnTo>
                      <a:pt x="23" y="17"/>
                    </a:lnTo>
                    <a:lnTo>
                      <a:pt x="15" y="27"/>
                    </a:lnTo>
                    <a:lnTo>
                      <a:pt x="16" y="59"/>
                    </a:lnTo>
                    <a:lnTo>
                      <a:pt x="23" y="71"/>
                    </a:lnTo>
                    <a:lnTo>
                      <a:pt x="23" y="75"/>
                    </a:lnTo>
                    <a:lnTo>
                      <a:pt x="19" y="75"/>
                    </a:lnTo>
                    <a:lnTo>
                      <a:pt x="14" y="74"/>
                    </a:lnTo>
                    <a:lnTo>
                      <a:pt x="10" y="74"/>
                    </a:lnTo>
                    <a:lnTo>
                      <a:pt x="5" y="76"/>
                    </a:lnTo>
                    <a:lnTo>
                      <a:pt x="5" y="71"/>
                    </a:lnTo>
                    <a:lnTo>
                      <a:pt x="2" y="63"/>
                    </a:lnTo>
                    <a:lnTo>
                      <a:pt x="1" y="56"/>
                    </a:lnTo>
                    <a:lnTo>
                      <a:pt x="0" y="50"/>
                    </a:lnTo>
                    <a:lnTo>
                      <a:pt x="1" y="43"/>
                    </a:lnTo>
                    <a:lnTo>
                      <a:pt x="2" y="39"/>
                    </a:lnTo>
                    <a:lnTo>
                      <a:pt x="3" y="33"/>
                    </a:lnTo>
                    <a:lnTo>
                      <a:pt x="5" y="28"/>
                    </a:lnTo>
                    <a:lnTo>
                      <a:pt x="5" y="24"/>
                    </a:lnTo>
                    <a:lnTo>
                      <a:pt x="5" y="18"/>
                    </a:lnTo>
                    <a:lnTo>
                      <a:pt x="7" y="11"/>
                    </a:lnTo>
                    <a:lnTo>
                      <a:pt x="14" y="5"/>
                    </a:lnTo>
                    <a:lnTo>
                      <a:pt x="18" y="2"/>
                    </a:lnTo>
                    <a:lnTo>
                      <a:pt x="25" y="0"/>
                    </a:lnTo>
                    <a:lnTo>
                      <a:pt x="31" y="0"/>
                    </a:lnTo>
                    <a:lnTo>
                      <a:pt x="37" y="2"/>
                    </a:lnTo>
                  </a:path>
                </a:pathLst>
              </a:custGeom>
              <a:solidFill>
                <a:srgbClr val="000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386" name="AutoShape 98"/>
              <p:cNvSpPr>
                <a:spLocks noChangeArrowheads="1"/>
              </p:cNvSpPr>
              <p:nvPr/>
            </p:nvSpPr>
            <p:spPr bwMode="auto">
              <a:xfrm>
                <a:off x="3978" y="2357"/>
                <a:ext cx="51" cy="123"/>
              </a:xfrm>
              <a:custGeom>
                <a:avLst/>
                <a:gdLst>
                  <a:gd name="T0" fmla="*/ 31 w 51"/>
                  <a:gd name="T1" fmla="*/ 2 h 123"/>
                  <a:gd name="T2" fmla="*/ 35 w 51"/>
                  <a:gd name="T3" fmla="*/ 3 h 123"/>
                  <a:gd name="T4" fmla="*/ 38 w 51"/>
                  <a:gd name="T5" fmla="*/ 6 h 123"/>
                  <a:gd name="T6" fmla="*/ 41 w 51"/>
                  <a:gd name="T7" fmla="*/ 10 h 123"/>
                  <a:gd name="T8" fmla="*/ 41 w 51"/>
                  <a:gd name="T9" fmla="*/ 15 h 123"/>
                  <a:gd name="T10" fmla="*/ 42 w 51"/>
                  <a:gd name="T11" fmla="*/ 30 h 123"/>
                  <a:gd name="T12" fmla="*/ 42 w 51"/>
                  <a:gd name="T13" fmla="*/ 36 h 123"/>
                  <a:gd name="T14" fmla="*/ 41 w 51"/>
                  <a:gd name="T15" fmla="*/ 46 h 123"/>
                  <a:gd name="T16" fmla="*/ 39 w 51"/>
                  <a:gd name="T17" fmla="*/ 51 h 123"/>
                  <a:gd name="T18" fmla="*/ 36 w 51"/>
                  <a:gd name="T19" fmla="*/ 58 h 123"/>
                  <a:gd name="T20" fmla="*/ 36 w 51"/>
                  <a:gd name="T21" fmla="*/ 77 h 123"/>
                  <a:gd name="T22" fmla="*/ 50 w 51"/>
                  <a:gd name="T23" fmla="*/ 87 h 123"/>
                  <a:gd name="T24" fmla="*/ 24 w 51"/>
                  <a:gd name="T25" fmla="*/ 122 h 123"/>
                  <a:gd name="T26" fmla="*/ 0 w 51"/>
                  <a:gd name="T27" fmla="*/ 84 h 123"/>
                  <a:gd name="T28" fmla="*/ 17 w 51"/>
                  <a:gd name="T29" fmla="*/ 73 h 123"/>
                  <a:gd name="T30" fmla="*/ 17 w 51"/>
                  <a:gd name="T31" fmla="*/ 58 h 123"/>
                  <a:gd name="T32" fmla="*/ 13 w 51"/>
                  <a:gd name="T33" fmla="*/ 51 h 123"/>
                  <a:gd name="T34" fmla="*/ 11 w 51"/>
                  <a:gd name="T35" fmla="*/ 46 h 123"/>
                  <a:gd name="T36" fmla="*/ 9 w 51"/>
                  <a:gd name="T37" fmla="*/ 40 h 123"/>
                  <a:gd name="T38" fmla="*/ 9 w 51"/>
                  <a:gd name="T39" fmla="*/ 33 h 123"/>
                  <a:gd name="T40" fmla="*/ 9 w 51"/>
                  <a:gd name="T41" fmla="*/ 28 h 123"/>
                  <a:gd name="T42" fmla="*/ 9 w 51"/>
                  <a:gd name="T43" fmla="*/ 20 h 123"/>
                  <a:gd name="T44" fmla="*/ 9 w 51"/>
                  <a:gd name="T45" fmla="*/ 15 h 123"/>
                  <a:gd name="T46" fmla="*/ 10 w 51"/>
                  <a:gd name="T47" fmla="*/ 10 h 123"/>
                  <a:gd name="T48" fmla="*/ 13 w 51"/>
                  <a:gd name="T49" fmla="*/ 5 h 123"/>
                  <a:gd name="T50" fmla="*/ 17 w 51"/>
                  <a:gd name="T51" fmla="*/ 2 h 123"/>
                  <a:gd name="T52" fmla="*/ 21 w 51"/>
                  <a:gd name="T53" fmla="*/ 1 h 123"/>
                  <a:gd name="T54" fmla="*/ 25 w 51"/>
                  <a:gd name="T55" fmla="*/ 0 h 123"/>
                  <a:gd name="T56" fmla="*/ 31 w 51"/>
                  <a:gd name="T57" fmla="*/ 2 h 123"/>
                  <a:gd name="T58" fmla="*/ 0 w 51"/>
                  <a:gd name="T59" fmla="*/ 0 h 123"/>
                  <a:gd name="T60" fmla="*/ 51 w 51"/>
                  <a:gd name="T61" fmla="*/ 123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T58" t="T59" r="T60" b="T61"/>
                <a:pathLst>
                  <a:path w="51" h="123">
                    <a:moveTo>
                      <a:pt x="31" y="2"/>
                    </a:moveTo>
                    <a:lnTo>
                      <a:pt x="35" y="3"/>
                    </a:lnTo>
                    <a:lnTo>
                      <a:pt x="38" y="6"/>
                    </a:lnTo>
                    <a:lnTo>
                      <a:pt x="41" y="10"/>
                    </a:lnTo>
                    <a:lnTo>
                      <a:pt x="41" y="15"/>
                    </a:lnTo>
                    <a:lnTo>
                      <a:pt x="42" y="30"/>
                    </a:lnTo>
                    <a:lnTo>
                      <a:pt x="42" y="36"/>
                    </a:lnTo>
                    <a:lnTo>
                      <a:pt x="41" y="46"/>
                    </a:lnTo>
                    <a:lnTo>
                      <a:pt x="39" y="51"/>
                    </a:lnTo>
                    <a:lnTo>
                      <a:pt x="36" y="58"/>
                    </a:lnTo>
                    <a:lnTo>
                      <a:pt x="36" y="77"/>
                    </a:lnTo>
                    <a:lnTo>
                      <a:pt x="50" y="87"/>
                    </a:lnTo>
                    <a:lnTo>
                      <a:pt x="24" y="122"/>
                    </a:lnTo>
                    <a:lnTo>
                      <a:pt x="0" y="84"/>
                    </a:lnTo>
                    <a:lnTo>
                      <a:pt x="17" y="73"/>
                    </a:lnTo>
                    <a:lnTo>
                      <a:pt x="17" y="58"/>
                    </a:lnTo>
                    <a:lnTo>
                      <a:pt x="13" y="51"/>
                    </a:lnTo>
                    <a:lnTo>
                      <a:pt x="11" y="46"/>
                    </a:lnTo>
                    <a:lnTo>
                      <a:pt x="9" y="40"/>
                    </a:lnTo>
                    <a:lnTo>
                      <a:pt x="9" y="33"/>
                    </a:lnTo>
                    <a:lnTo>
                      <a:pt x="9" y="28"/>
                    </a:lnTo>
                    <a:lnTo>
                      <a:pt x="9" y="20"/>
                    </a:lnTo>
                    <a:lnTo>
                      <a:pt x="9" y="15"/>
                    </a:lnTo>
                    <a:lnTo>
                      <a:pt x="10" y="10"/>
                    </a:lnTo>
                    <a:lnTo>
                      <a:pt x="13" y="5"/>
                    </a:lnTo>
                    <a:lnTo>
                      <a:pt x="17" y="2"/>
                    </a:lnTo>
                    <a:lnTo>
                      <a:pt x="21" y="1"/>
                    </a:lnTo>
                    <a:lnTo>
                      <a:pt x="25" y="0"/>
                    </a:lnTo>
                    <a:lnTo>
                      <a:pt x="31" y="2"/>
                    </a:lnTo>
                  </a:path>
                </a:pathLst>
              </a:custGeom>
              <a:solidFill>
                <a:srgbClr val="FF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2387" name="Group 99"/>
            <p:cNvGrpSpPr>
              <a:grpSpLocks/>
            </p:cNvGrpSpPr>
            <p:nvPr/>
          </p:nvGrpSpPr>
          <p:grpSpPr bwMode="auto">
            <a:xfrm>
              <a:off x="3943" y="2627"/>
              <a:ext cx="100" cy="276"/>
              <a:chOff x="3943" y="2627"/>
              <a:chExt cx="100" cy="276"/>
            </a:xfrm>
          </p:grpSpPr>
          <p:grpSp>
            <p:nvGrpSpPr>
              <p:cNvPr id="12388" name="Group 100"/>
              <p:cNvGrpSpPr>
                <a:grpSpLocks/>
              </p:cNvGrpSpPr>
              <p:nvPr/>
            </p:nvGrpSpPr>
            <p:grpSpPr bwMode="auto">
              <a:xfrm>
                <a:off x="3943" y="2627"/>
                <a:ext cx="100" cy="276"/>
                <a:chOff x="3943" y="2627"/>
                <a:chExt cx="100" cy="276"/>
              </a:xfrm>
            </p:grpSpPr>
            <p:sp>
              <p:nvSpPr>
                <p:cNvPr id="12389" name="AutoShape 101"/>
                <p:cNvSpPr>
                  <a:spLocks noChangeArrowheads="1"/>
                </p:cNvSpPr>
                <p:nvPr/>
              </p:nvSpPr>
              <p:spPr bwMode="auto">
                <a:xfrm>
                  <a:off x="3972" y="2688"/>
                  <a:ext cx="72" cy="216"/>
                </a:xfrm>
                <a:custGeom>
                  <a:avLst/>
                  <a:gdLst>
                    <a:gd name="T0" fmla="*/ 58 w 72"/>
                    <a:gd name="T1" fmla="*/ 5 h 216"/>
                    <a:gd name="T2" fmla="*/ 57 w 72"/>
                    <a:gd name="T3" fmla="*/ 66 h 216"/>
                    <a:gd name="T4" fmla="*/ 57 w 72"/>
                    <a:gd name="T5" fmla="*/ 119 h 216"/>
                    <a:gd name="T6" fmla="*/ 54 w 72"/>
                    <a:gd name="T7" fmla="*/ 169 h 216"/>
                    <a:gd name="T8" fmla="*/ 63 w 72"/>
                    <a:gd name="T9" fmla="*/ 191 h 216"/>
                    <a:gd name="T10" fmla="*/ 69 w 72"/>
                    <a:gd name="T11" fmla="*/ 206 h 216"/>
                    <a:gd name="T12" fmla="*/ 71 w 72"/>
                    <a:gd name="T13" fmla="*/ 210 h 216"/>
                    <a:gd name="T14" fmla="*/ 68 w 72"/>
                    <a:gd name="T15" fmla="*/ 215 h 216"/>
                    <a:gd name="T16" fmla="*/ 55 w 72"/>
                    <a:gd name="T17" fmla="*/ 214 h 216"/>
                    <a:gd name="T18" fmla="*/ 44 w 72"/>
                    <a:gd name="T19" fmla="*/ 185 h 216"/>
                    <a:gd name="T20" fmla="*/ 43 w 72"/>
                    <a:gd name="T21" fmla="*/ 167 h 216"/>
                    <a:gd name="T22" fmla="*/ 35 w 72"/>
                    <a:gd name="T23" fmla="*/ 108 h 216"/>
                    <a:gd name="T24" fmla="*/ 34 w 72"/>
                    <a:gd name="T25" fmla="*/ 95 h 216"/>
                    <a:gd name="T26" fmla="*/ 34 w 72"/>
                    <a:gd name="T27" fmla="*/ 122 h 216"/>
                    <a:gd name="T28" fmla="*/ 30 w 72"/>
                    <a:gd name="T29" fmla="*/ 162 h 216"/>
                    <a:gd name="T30" fmla="*/ 32 w 72"/>
                    <a:gd name="T31" fmla="*/ 180 h 216"/>
                    <a:gd name="T32" fmla="*/ 26 w 72"/>
                    <a:gd name="T33" fmla="*/ 199 h 216"/>
                    <a:gd name="T34" fmla="*/ 18 w 72"/>
                    <a:gd name="T35" fmla="*/ 212 h 216"/>
                    <a:gd name="T36" fmla="*/ 7 w 72"/>
                    <a:gd name="T37" fmla="*/ 213 h 216"/>
                    <a:gd name="T38" fmla="*/ 4 w 72"/>
                    <a:gd name="T39" fmla="*/ 208 h 216"/>
                    <a:gd name="T40" fmla="*/ 16 w 72"/>
                    <a:gd name="T41" fmla="*/ 179 h 216"/>
                    <a:gd name="T42" fmla="*/ 17 w 72"/>
                    <a:gd name="T43" fmla="*/ 166 h 216"/>
                    <a:gd name="T44" fmla="*/ 14 w 72"/>
                    <a:gd name="T45" fmla="*/ 138 h 216"/>
                    <a:gd name="T46" fmla="*/ 10 w 72"/>
                    <a:gd name="T47" fmla="*/ 91 h 216"/>
                    <a:gd name="T48" fmla="*/ 0 w 72"/>
                    <a:gd name="T49" fmla="*/ 0 h 216"/>
                    <a:gd name="T50" fmla="*/ 58 w 72"/>
                    <a:gd name="T51" fmla="*/ 5 h 216"/>
                    <a:gd name="T52" fmla="*/ 0 w 72"/>
                    <a:gd name="T53" fmla="*/ 0 h 216"/>
                    <a:gd name="T54" fmla="*/ 72 w 72"/>
                    <a:gd name="T55" fmla="*/ 216 h 2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T52" t="T53" r="T54" b="T55"/>
                  <a:pathLst>
                    <a:path w="72" h="216">
                      <a:moveTo>
                        <a:pt x="58" y="5"/>
                      </a:moveTo>
                      <a:lnTo>
                        <a:pt x="57" y="66"/>
                      </a:lnTo>
                      <a:lnTo>
                        <a:pt x="57" y="119"/>
                      </a:lnTo>
                      <a:lnTo>
                        <a:pt x="54" y="169"/>
                      </a:lnTo>
                      <a:lnTo>
                        <a:pt x="63" y="191"/>
                      </a:lnTo>
                      <a:lnTo>
                        <a:pt x="69" y="206"/>
                      </a:lnTo>
                      <a:lnTo>
                        <a:pt x="71" y="210"/>
                      </a:lnTo>
                      <a:lnTo>
                        <a:pt x="68" y="215"/>
                      </a:lnTo>
                      <a:lnTo>
                        <a:pt x="55" y="214"/>
                      </a:lnTo>
                      <a:lnTo>
                        <a:pt x="44" y="185"/>
                      </a:lnTo>
                      <a:lnTo>
                        <a:pt x="43" y="167"/>
                      </a:lnTo>
                      <a:lnTo>
                        <a:pt x="35" y="108"/>
                      </a:lnTo>
                      <a:lnTo>
                        <a:pt x="34" y="95"/>
                      </a:lnTo>
                      <a:lnTo>
                        <a:pt x="34" y="122"/>
                      </a:lnTo>
                      <a:lnTo>
                        <a:pt x="30" y="162"/>
                      </a:lnTo>
                      <a:lnTo>
                        <a:pt x="32" y="180"/>
                      </a:lnTo>
                      <a:lnTo>
                        <a:pt x="26" y="199"/>
                      </a:lnTo>
                      <a:lnTo>
                        <a:pt x="18" y="212"/>
                      </a:lnTo>
                      <a:lnTo>
                        <a:pt x="7" y="213"/>
                      </a:lnTo>
                      <a:lnTo>
                        <a:pt x="4" y="208"/>
                      </a:lnTo>
                      <a:lnTo>
                        <a:pt x="16" y="179"/>
                      </a:lnTo>
                      <a:lnTo>
                        <a:pt x="17" y="166"/>
                      </a:lnTo>
                      <a:lnTo>
                        <a:pt x="14" y="138"/>
                      </a:lnTo>
                      <a:lnTo>
                        <a:pt x="10" y="91"/>
                      </a:lnTo>
                      <a:lnTo>
                        <a:pt x="0" y="0"/>
                      </a:lnTo>
                      <a:lnTo>
                        <a:pt x="58" y="5"/>
                      </a:lnTo>
                    </a:path>
                  </a:pathLst>
                </a:custGeom>
                <a:solidFill>
                  <a:srgbClr val="FF808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2390" name="AutoShape 102"/>
                <p:cNvSpPr>
                  <a:spLocks noChangeArrowheads="1"/>
                </p:cNvSpPr>
                <p:nvPr/>
              </p:nvSpPr>
              <p:spPr bwMode="auto">
                <a:xfrm>
                  <a:off x="3943" y="2627"/>
                  <a:ext cx="14" cy="25"/>
                </a:xfrm>
                <a:custGeom>
                  <a:avLst/>
                  <a:gdLst>
                    <a:gd name="T0" fmla="*/ 0 w 14"/>
                    <a:gd name="T1" fmla="*/ 0 h 25"/>
                    <a:gd name="T2" fmla="*/ 0 w 14"/>
                    <a:gd name="T3" fmla="*/ 12 h 25"/>
                    <a:gd name="T4" fmla="*/ 13 w 14"/>
                    <a:gd name="T5" fmla="*/ 24 h 25"/>
                    <a:gd name="T6" fmla="*/ 7 w 14"/>
                    <a:gd name="T7" fmla="*/ 2 h 25"/>
                    <a:gd name="T8" fmla="*/ 0 w 14"/>
                    <a:gd name="T9" fmla="*/ 0 h 25"/>
                    <a:gd name="T10" fmla="*/ 0 w 14"/>
                    <a:gd name="T11" fmla="*/ 0 h 25"/>
                    <a:gd name="T12" fmla="*/ 14 w 14"/>
                    <a:gd name="T13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T10" t="T11" r="T12" b="T13"/>
                  <a:pathLst>
                    <a:path w="14" h="25">
                      <a:moveTo>
                        <a:pt x="0" y="0"/>
                      </a:moveTo>
                      <a:lnTo>
                        <a:pt x="0" y="12"/>
                      </a:lnTo>
                      <a:lnTo>
                        <a:pt x="13" y="24"/>
                      </a:lnTo>
                      <a:lnTo>
                        <a:pt x="7" y="2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FF808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2391" name="AutoShape 103"/>
              <p:cNvSpPr>
                <a:spLocks noChangeArrowheads="1"/>
              </p:cNvSpPr>
              <p:nvPr/>
            </p:nvSpPr>
            <p:spPr bwMode="auto">
              <a:xfrm>
                <a:off x="4003" y="2691"/>
                <a:ext cx="6" cy="97"/>
              </a:xfrm>
              <a:custGeom>
                <a:avLst/>
                <a:gdLst>
                  <a:gd name="T0" fmla="*/ 0 w 6"/>
                  <a:gd name="T1" fmla="*/ 0 h 97"/>
                  <a:gd name="T2" fmla="*/ 0 w 6"/>
                  <a:gd name="T3" fmla="*/ 32 h 97"/>
                  <a:gd name="T4" fmla="*/ 1 w 6"/>
                  <a:gd name="T5" fmla="*/ 51 h 97"/>
                  <a:gd name="T6" fmla="*/ 2 w 6"/>
                  <a:gd name="T7" fmla="*/ 71 h 97"/>
                  <a:gd name="T8" fmla="*/ 5 w 6"/>
                  <a:gd name="T9" fmla="*/ 91 h 97"/>
                  <a:gd name="T10" fmla="*/ 4 w 6"/>
                  <a:gd name="T11" fmla="*/ 96 h 97"/>
                  <a:gd name="T12" fmla="*/ 0 w 6"/>
                  <a:gd name="T13" fmla="*/ 0 h 97"/>
                  <a:gd name="T14" fmla="*/ 0 w 6"/>
                  <a:gd name="T15" fmla="*/ 0 h 97"/>
                  <a:gd name="T16" fmla="*/ 6 w 6"/>
                  <a:gd name="T17" fmla="*/ 97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T14" t="T15" r="T16" b="T17"/>
                <a:pathLst>
                  <a:path w="6" h="97">
                    <a:moveTo>
                      <a:pt x="0" y="0"/>
                    </a:moveTo>
                    <a:lnTo>
                      <a:pt x="0" y="32"/>
                    </a:lnTo>
                    <a:lnTo>
                      <a:pt x="1" y="51"/>
                    </a:lnTo>
                    <a:lnTo>
                      <a:pt x="2" y="71"/>
                    </a:lnTo>
                    <a:lnTo>
                      <a:pt x="5" y="91"/>
                    </a:lnTo>
                    <a:lnTo>
                      <a:pt x="4" y="9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2392" name="Group 104"/>
            <p:cNvGrpSpPr>
              <a:grpSpLocks/>
            </p:cNvGrpSpPr>
            <p:nvPr/>
          </p:nvGrpSpPr>
          <p:grpSpPr bwMode="auto">
            <a:xfrm>
              <a:off x="3972" y="2872"/>
              <a:ext cx="75" cy="57"/>
              <a:chOff x="3972" y="2872"/>
              <a:chExt cx="75" cy="57"/>
            </a:xfrm>
          </p:grpSpPr>
          <p:sp>
            <p:nvSpPr>
              <p:cNvPr id="12393" name="AutoShape 105"/>
              <p:cNvSpPr>
                <a:spLocks noChangeArrowheads="1"/>
              </p:cNvSpPr>
              <p:nvPr/>
            </p:nvSpPr>
            <p:spPr bwMode="auto">
              <a:xfrm>
                <a:off x="3972" y="2872"/>
                <a:ext cx="32" cy="55"/>
              </a:xfrm>
              <a:custGeom>
                <a:avLst/>
                <a:gdLst>
                  <a:gd name="T0" fmla="*/ 29 w 32"/>
                  <a:gd name="T1" fmla="*/ 0 h 55"/>
                  <a:gd name="T2" fmla="*/ 31 w 32"/>
                  <a:gd name="T3" fmla="*/ 8 h 55"/>
                  <a:gd name="T4" fmla="*/ 31 w 32"/>
                  <a:gd name="T5" fmla="*/ 24 h 55"/>
                  <a:gd name="T6" fmla="*/ 28 w 32"/>
                  <a:gd name="T7" fmla="*/ 18 h 55"/>
                  <a:gd name="T8" fmla="*/ 25 w 32"/>
                  <a:gd name="T9" fmla="*/ 26 h 55"/>
                  <a:gd name="T10" fmla="*/ 23 w 32"/>
                  <a:gd name="T11" fmla="*/ 37 h 55"/>
                  <a:gd name="T12" fmla="*/ 19 w 32"/>
                  <a:gd name="T13" fmla="*/ 47 h 55"/>
                  <a:gd name="T14" fmla="*/ 11 w 32"/>
                  <a:gd name="T15" fmla="*/ 53 h 55"/>
                  <a:gd name="T16" fmla="*/ 6 w 32"/>
                  <a:gd name="T17" fmla="*/ 54 h 55"/>
                  <a:gd name="T18" fmla="*/ 0 w 32"/>
                  <a:gd name="T19" fmla="*/ 53 h 55"/>
                  <a:gd name="T20" fmla="*/ 0 w 32"/>
                  <a:gd name="T21" fmla="*/ 42 h 55"/>
                  <a:gd name="T22" fmla="*/ 4 w 32"/>
                  <a:gd name="T23" fmla="*/ 26 h 55"/>
                  <a:gd name="T24" fmla="*/ 7 w 32"/>
                  <a:gd name="T25" fmla="*/ 30 h 55"/>
                  <a:gd name="T26" fmla="*/ 11 w 32"/>
                  <a:gd name="T27" fmla="*/ 30 h 55"/>
                  <a:gd name="T28" fmla="*/ 17 w 32"/>
                  <a:gd name="T29" fmla="*/ 30 h 55"/>
                  <a:gd name="T30" fmla="*/ 21 w 32"/>
                  <a:gd name="T31" fmla="*/ 22 h 55"/>
                  <a:gd name="T32" fmla="*/ 25 w 32"/>
                  <a:gd name="T33" fmla="*/ 14 h 55"/>
                  <a:gd name="T34" fmla="*/ 29 w 32"/>
                  <a:gd name="T35" fmla="*/ 0 h 55"/>
                  <a:gd name="T36" fmla="*/ 0 w 32"/>
                  <a:gd name="T37" fmla="*/ 0 h 55"/>
                  <a:gd name="T38" fmla="*/ 32 w 32"/>
                  <a:gd name="T39" fmla="*/ 5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T36" t="T37" r="T38" b="T39"/>
                <a:pathLst>
                  <a:path w="32" h="55">
                    <a:moveTo>
                      <a:pt x="29" y="0"/>
                    </a:moveTo>
                    <a:lnTo>
                      <a:pt x="31" y="8"/>
                    </a:lnTo>
                    <a:lnTo>
                      <a:pt x="31" y="24"/>
                    </a:lnTo>
                    <a:lnTo>
                      <a:pt x="28" y="18"/>
                    </a:lnTo>
                    <a:lnTo>
                      <a:pt x="25" y="26"/>
                    </a:lnTo>
                    <a:lnTo>
                      <a:pt x="23" y="37"/>
                    </a:lnTo>
                    <a:lnTo>
                      <a:pt x="19" y="47"/>
                    </a:lnTo>
                    <a:lnTo>
                      <a:pt x="11" y="53"/>
                    </a:lnTo>
                    <a:lnTo>
                      <a:pt x="6" y="54"/>
                    </a:lnTo>
                    <a:lnTo>
                      <a:pt x="0" y="53"/>
                    </a:lnTo>
                    <a:lnTo>
                      <a:pt x="0" y="42"/>
                    </a:lnTo>
                    <a:lnTo>
                      <a:pt x="4" y="26"/>
                    </a:lnTo>
                    <a:lnTo>
                      <a:pt x="7" y="30"/>
                    </a:lnTo>
                    <a:lnTo>
                      <a:pt x="11" y="30"/>
                    </a:lnTo>
                    <a:lnTo>
                      <a:pt x="17" y="30"/>
                    </a:lnTo>
                    <a:lnTo>
                      <a:pt x="21" y="22"/>
                    </a:lnTo>
                    <a:lnTo>
                      <a:pt x="25" y="14"/>
                    </a:lnTo>
                    <a:lnTo>
                      <a:pt x="29" y="0"/>
                    </a:lnTo>
                  </a:path>
                </a:pathLst>
              </a:custGeom>
              <a:solidFill>
                <a:srgbClr val="80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394" name="AutoShape 106"/>
              <p:cNvSpPr>
                <a:spLocks noChangeArrowheads="1"/>
              </p:cNvSpPr>
              <p:nvPr/>
            </p:nvSpPr>
            <p:spPr bwMode="auto">
              <a:xfrm>
                <a:off x="4018" y="2873"/>
                <a:ext cx="30" cy="57"/>
              </a:xfrm>
              <a:custGeom>
                <a:avLst/>
                <a:gdLst>
                  <a:gd name="T0" fmla="*/ 1 w 30"/>
                  <a:gd name="T1" fmla="*/ 0 h 57"/>
                  <a:gd name="T2" fmla="*/ 0 w 30"/>
                  <a:gd name="T3" fmla="*/ 22 h 57"/>
                  <a:gd name="T4" fmla="*/ 2 w 30"/>
                  <a:gd name="T5" fmla="*/ 17 h 57"/>
                  <a:gd name="T6" fmla="*/ 4 w 30"/>
                  <a:gd name="T7" fmla="*/ 24 h 57"/>
                  <a:gd name="T8" fmla="*/ 6 w 30"/>
                  <a:gd name="T9" fmla="*/ 35 h 57"/>
                  <a:gd name="T10" fmla="*/ 9 w 30"/>
                  <a:gd name="T11" fmla="*/ 43 h 57"/>
                  <a:gd name="T12" fmla="*/ 15 w 30"/>
                  <a:gd name="T13" fmla="*/ 50 h 57"/>
                  <a:gd name="T14" fmla="*/ 20 w 30"/>
                  <a:gd name="T15" fmla="*/ 55 h 57"/>
                  <a:gd name="T16" fmla="*/ 25 w 30"/>
                  <a:gd name="T17" fmla="*/ 56 h 57"/>
                  <a:gd name="T18" fmla="*/ 27 w 30"/>
                  <a:gd name="T19" fmla="*/ 53 h 57"/>
                  <a:gd name="T20" fmla="*/ 28 w 30"/>
                  <a:gd name="T21" fmla="*/ 48 h 57"/>
                  <a:gd name="T22" fmla="*/ 29 w 30"/>
                  <a:gd name="T23" fmla="*/ 43 h 57"/>
                  <a:gd name="T24" fmla="*/ 28 w 30"/>
                  <a:gd name="T25" fmla="*/ 37 h 57"/>
                  <a:gd name="T26" fmla="*/ 26 w 30"/>
                  <a:gd name="T27" fmla="*/ 27 h 57"/>
                  <a:gd name="T28" fmla="*/ 21 w 30"/>
                  <a:gd name="T29" fmla="*/ 31 h 57"/>
                  <a:gd name="T30" fmla="*/ 15 w 30"/>
                  <a:gd name="T31" fmla="*/ 31 h 57"/>
                  <a:gd name="T32" fmla="*/ 11 w 30"/>
                  <a:gd name="T33" fmla="*/ 30 h 57"/>
                  <a:gd name="T34" fmla="*/ 3 w 30"/>
                  <a:gd name="T35" fmla="*/ 12 h 57"/>
                  <a:gd name="T36" fmla="*/ 1 w 30"/>
                  <a:gd name="T37" fmla="*/ 0 h 57"/>
                  <a:gd name="T38" fmla="*/ 0 w 30"/>
                  <a:gd name="T39" fmla="*/ 0 h 57"/>
                  <a:gd name="T40" fmla="*/ 30 w 30"/>
                  <a:gd name="T41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T38" t="T39" r="T40" b="T41"/>
                <a:pathLst>
                  <a:path w="30" h="57">
                    <a:moveTo>
                      <a:pt x="1" y="0"/>
                    </a:moveTo>
                    <a:lnTo>
                      <a:pt x="0" y="22"/>
                    </a:lnTo>
                    <a:lnTo>
                      <a:pt x="2" y="17"/>
                    </a:lnTo>
                    <a:lnTo>
                      <a:pt x="4" y="24"/>
                    </a:lnTo>
                    <a:lnTo>
                      <a:pt x="6" y="35"/>
                    </a:lnTo>
                    <a:lnTo>
                      <a:pt x="9" y="43"/>
                    </a:lnTo>
                    <a:lnTo>
                      <a:pt x="15" y="50"/>
                    </a:lnTo>
                    <a:lnTo>
                      <a:pt x="20" y="55"/>
                    </a:lnTo>
                    <a:lnTo>
                      <a:pt x="25" y="56"/>
                    </a:lnTo>
                    <a:lnTo>
                      <a:pt x="27" y="53"/>
                    </a:lnTo>
                    <a:lnTo>
                      <a:pt x="28" y="48"/>
                    </a:lnTo>
                    <a:lnTo>
                      <a:pt x="29" y="43"/>
                    </a:lnTo>
                    <a:lnTo>
                      <a:pt x="28" y="37"/>
                    </a:lnTo>
                    <a:lnTo>
                      <a:pt x="26" y="27"/>
                    </a:lnTo>
                    <a:lnTo>
                      <a:pt x="21" y="31"/>
                    </a:lnTo>
                    <a:lnTo>
                      <a:pt x="15" y="31"/>
                    </a:lnTo>
                    <a:lnTo>
                      <a:pt x="11" y="30"/>
                    </a:lnTo>
                    <a:lnTo>
                      <a:pt x="3" y="12"/>
                    </a:lnTo>
                    <a:lnTo>
                      <a:pt x="1" y="0"/>
                    </a:lnTo>
                  </a:path>
                </a:pathLst>
              </a:custGeom>
              <a:solidFill>
                <a:srgbClr val="80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12395" name="AutoShape 107"/>
            <p:cNvSpPr>
              <a:spLocks noChangeArrowheads="1"/>
            </p:cNvSpPr>
            <p:nvPr/>
          </p:nvSpPr>
          <p:spPr bwMode="auto">
            <a:xfrm>
              <a:off x="3940" y="2440"/>
              <a:ext cx="124" cy="426"/>
            </a:xfrm>
            <a:custGeom>
              <a:avLst/>
              <a:gdLst>
                <a:gd name="T0" fmla="*/ 88 w 124"/>
                <a:gd name="T1" fmla="*/ 5 h 426"/>
                <a:gd name="T2" fmla="*/ 112 w 124"/>
                <a:gd name="T3" fmla="*/ 18 h 426"/>
                <a:gd name="T4" fmla="*/ 118 w 124"/>
                <a:gd name="T5" fmla="*/ 30 h 426"/>
                <a:gd name="T6" fmla="*/ 123 w 124"/>
                <a:gd name="T7" fmla="*/ 127 h 426"/>
                <a:gd name="T8" fmla="*/ 121 w 124"/>
                <a:gd name="T9" fmla="*/ 151 h 426"/>
                <a:gd name="T10" fmla="*/ 107 w 124"/>
                <a:gd name="T11" fmla="*/ 149 h 426"/>
                <a:gd name="T12" fmla="*/ 108 w 124"/>
                <a:gd name="T13" fmla="*/ 207 h 426"/>
                <a:gd name="T14" fmla="*/ 101 w 124"/>
                <a:gd name="T15" fmla="*/ 207 h 426"/>
                <a:gd name="T16" fmla="*/ 92 w 124"/>
                <a:gd name="T17" fmla="*/ 327 h 426"/>
                <a:gd name="T18" fmla="*/ 91 w 124"/>
                <a:gd name="T19" fmla="*/ 390 h 426"/>
                <a:gd name="T20" fmla="*/ 90 w 124"/>
                <a:gd name="T21" fmla="*/ 419 h 426"/>
                <a:gd name="T22" fmla="*/ 84 w 124"/>
                <a:gd name="T23" fmla="*/ 425 h 426"/>
                <a:gd name="T24" fmla="*/ 73 w 124"/>
                <a:gd name="T25" fmla="*/ 420 h 426"/>
                <a:gd name="T26" fmla="*/ 67 w 124"/>
                <a:gd name="T27" fmla="*/ 371 h 426"/>
                <a:gd name="T28" fmla="*/ 63 w 124"/>
                <a:gd name="T29" fmla="*/ 422 h 426"/>
                <a:gd name="T30" fmla="*/ 54 w 124"/>
                <a:gd name="T31" fmla="*/ 424 h 426"/>
                <a:gd name="T32" fmla="*/ 46 w 124"/>
                <a:gd name="T33" fmla="*/ 421 h 426"/>
                <a:gd name="T34" fmla="*/ 37 w 124"/>
                <a:gd name="T35" fmla="*/ 324 h 426"/>
                <a:gd name="T36" fmla="*/ 26 w 124"/>
                <a:gd name="T37" fmla="*/ 254 h 426"/>
                <a:gd name="T38" fmla="*/ 10 w 124"/>
                <a:gd name="T39" fmla="*/ 188 h 426"/>
                <a:gd name="T40" fmla="*/ 0 w 124"/>
                <a:gd name="T41" fmla="*/ 187 h 426"/>
                <a:gd name="T42" fmla="*/ 9 w 124"/>
                <a:gd name="T43" fmla="*/ 97 h 426"/>
                <a:gd name="T44" fmla="*/ 9 w 124"/>
                <a:gd name="T45" fmla="*/ 25 h 426"/>
                <a:gd name="T46" fmla="*/ 15 w 124"/>
                <a:gd name="T47" fmla="*/ 17 h 426"/>
                <a:gd name="T48" fmla="*/ 40 w 124"/>
                <a:gd name="T49" fmla="*/ 0 h 426"/>
                <a:gd name="T50" fmla="*/ 62 w 124"/>
                <a:gd name="T51" fmla="*/ 38 h 426"/>
                <a:gd name="T52" fmla="*/ 88 w 124"/>
                <a:gd name="T53" fmla="*/ 5 h 426"/>
                <a:gd name="T54" fmla="*/ 0 w 124"/>
                <a:gd name="T55" fmla="*/ 0 h 426"/>
                <a:gd name="T56" fmla="*/ 124 w 124"/>
                <a:gd name="T57" fmla="*/ 426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T54" t="T55" r="T56" b="T57"/>
              <a:pathLst>
                <a:path w="124" h="426">
                  <a:moveTo>
                    <a:pt x="88" y="5"/>
                  </a:moveTo>
                  <a:lnTo>
                    <a:pt x="112" y="18"/>
                  </a:lnTo>
                  <a:lnTo>
                    <a:pt x="118" y="30"/>
                  </a:lnTo>
                  <a:lnTo>
                    <a:pt x="123" y="127"/>
                  </a:lnTo>
                  <a:lnTo>
                    <a:pt x="121" y="151"/>
                  </a:lnTo>
                  <a:lnTo>
                    <a:pt x="107" y="149"/>
                  </a:lnTo>
                  <a:lnTo>
                    <a:pt x="108" y="207"/>
                  </a:lnTo>
                  <a:lnTo>
                    <a:pt x="101" y="207"/>
                  </a:lnTo>
                  <a:lnTo>
                    <a:pt x="92" y="327"/>
                  </a:lnTo>
                  <a:lnTo>
                    <a:pt x="91" y="390"/>
                  </a:lnTo>
                  <a:lnTo>
                    <a:pt x="90" y="419"/>
                  </a:lnTo>
                  <a:lnTo>
                    <a:pt x="84" y="425"/>
                  </a:lnTo>
                  <a:lnTo>
                    <a:pt x="73" y="420"/>
                  </a:lnTo>
                  <a:lnTo>
                    <a:pt x="67" y="371"/>
                  </a:lnTo>
                  <a:lnTo>
                    <a:pt x="63" y="422"/>
                  </a:lnTo>
                  <a:lnTo>
                    <a:pt x="54" y="424"/>
                  </a:lnTo>
                  <a:lnTo>
                    <a:pt x="46" y="421"/>
                  </a:lnTo>
                  <a:lnTo>
                    <a:pt x="37" y="324"/>
                  </a:lnTo>
                  <a:lnTo>
                    <a:pt x="26" y="254"/>
                  </a:lnTo>
                  <a:lnTo>
                    <a:pt x="10" y="188"/>
                  </a:lnTo>
                  <a:lnTo>
                    <a:pt x="0" y="187"/>
                  </a:lnTo>
                  <a:lnTo>
                    <a:pt x="9" y="97"/>
                  </a:lnTo>
                  <a:lnTo>
                    <a:pt x="9" y="25"/>
                  </a:lnTo>
                  <a:lnTo>
                    <a:pt x="15" y="17"/>
                  </a:lnTo>
                  <a:lnTo>
                    <a:pt x="40" y="0"/>
                  </a:lnTo>
                  <a:lnTo>
                    <a:pt x="62" y="38"/>
                  </a:lnTo>
                  <a:lnTo>
                    <a:pt x="88" y="5"/>
                  </a:lnTo>
                </a:path>
              </a:pathLst>
            </a:custGeom>
            <a:solidFill>
              <a:srgbClr val="A0A0A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12396" name="Group 108"/>
            <p:cNvGrpSpPr>
              <a:grpSpLocks/>
            </p:cNvGrpSpPr>
            <p:nvPr/>
          </p:nvGrpSpPr>
          <p:grpSpPr bwMode="auto">
            <a:xfrm>
              <a:off x="3972" y="2485"/>
              <a:ext cx="74" cy="101"/>
              <a:chOff x="3972" y="2485"/>
              <a:chExt cx="74" cy="101"/>
            </a:xfrm>
          </p:grpSpPr>
          <p:sp>
            <p:nvSpPr>
              <p:cNvPr id="12397" name="AutoShape 109"/>
              <p:cNvSpPr>
                <a:spLocks noChangeArrowheads="1"/>
              </p:cNvSpPr>
              <p:nvPr/>
            </p:nvSpPr>
            <p:spPr bwMode="auto">
              <a:xfrm>
                <a:off x="3978" y="2485"/>
                <a:ext cx="63" cy="76"/>
              </a:xfrm>
              <a:custGeom>
                <a:avLst/>
                <a:gdLst>
                  <a:gd name="T0" fmla="*/ 62 w 63"/>
                  <a:gd name="T1" fmla="*/ 26 h 76"/>
                  <a:gd name="T2" fmla="*/ 22 w 63"/>
                  <a:gd name="T3" fmla="*/ 0 h 76"/>
                  <a:gd name="T4" fmla="*/ 0 w 63"/>
                  <a:gd name="T5" fmla="*/ 50 h 76"/>
                  <a:gd name="T6" fmla="*/ 40 w 63"/>
                  <a:gd name="T7" fmla="*/ 75 h 76"/>
                  <a:gd name="T8" fmla="*/ 62 w 63"/>
                  <a:gd name="T9" fmla="*/ 26 h 76"/>
                  <a:gd name="T10" fmla="*/ 0 w 63"/>
                  <a:gd name="T11" fmla="*/ 0 h 76"/>
                  <a:gd name="T12" fmla="*/ 63 w 6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63" h="76">
                    <a:moveTo>
                      <a:pt x="62" y="26"/>
                    </a:moveTo>
                    <a:lnTo>
                      <a:pt x="22" y="0"/>
                    </a:lnTo>
                    <a:lnTo>
                      <a:pt x="0" y="50"/>
                    </a:lnTo>
                    <a:lnTo>
                      <a:pt x="40" y="75"/>
                    </a:lnTo>
                    <a:lnTo>
                      <a:pt x="62" y="26"/>
                    </a:lnTo>
                  </a:path>
                </a:pathLst>
              </a:custGeom>
              <a:solidFill>
                <a:srgbClr val="E0E0FF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398" name="AutoShape 110"/>
              <p:cNvSpPr>
                <a:spLocks noChangeArrowheads="1"/>
              </p:cNvSpPr>
              <p:nvPr/>
            </p:nvSpPr>
            <p:spPr bwMode="auto">
              <a:xfrm>
                <a:off x="3972" y="2518"/>
                <a:ext cx="26" cy="40"/>
              </a:xfrm>
              <a:custGeom>
                <a:avLst/>
                <a:gdLst>
                  <a:gd name="T0" fmla="*/ 25 w 26"/>
                  <a:gd name="T1" fmla="*/ 24 h 40"/>
                  <a:gd name="T2" fmla="*/ 19 w 26"/>
                  <a:gd name="T3" fmla="*/ 18 h 40"/>
                  <a:gd name="T4" fmla="*/ 16 w 26"/>
                  <a:gd name="T5" fmla="*/ 7 h 40"/>
                  <a:gd name="T6" fmla="*/ 11 w 26"/>
                  <a:gd name="T7" fmla="*/ 3 h 40"/>
                  <a:gd name="T8" fmla="*/ 8 w 26"/>
                  <a:gd name="T9" fmla="*/ 0 h 40"/>
                  <a:gd name="T10" fmla="*/ 7 w 26"/>
                  <a:gd name="T11" fmla="*/ 1 h 40"/>
                  <a:gd name="T12" fmla="*/ 6 w 26"/>
                  <a:gd name="T13" fmla="*/ 4 h 40"/>
                  <a:gd name="T14" fmla="*/ 1 w 26"/>
                  <a:gd name="T15" fmla="*/ 9 h 40"/>
                  <a:gd name="T16" fmla="*/ 0 w 26"/>
                  <a:gd name="T17" fmla="*/ 19 h 40"/>
                  <a:gd name="T18" fmla="*/ 1 w 26"/>
                  <a:gd name="T19" fmla="*/ 26 h 40"/>
                  <a:gd name="T20" fmla="*/ 9 w 26"/>
                  <a:gd name="T21" fmla="*/ 33 h 40"/>
                  <a:gd name="T22" fmla="*/ 22 w 26"/>
                  <a:gd name="T23" fmla="*/ 39 h 40"/>
                  <a:gd name="T24" fmla="*/ 25 w 26"/>
                  <a:gd name="T25" fmla="*/ 24 h 40"/>
                  <a:gd name="T26" fmla="*/ 0 w 26"/>
                  <a:gd name="T27" fmla="*/ 0 h 40"/>
                  <a:gd name="T28" fmla="*/ 26 w 26"/>
                  <a:gd name="T29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T26" t="T27" r="T28" b="T29"/>
                <a:pathLst>
                  <a:path w="26" h="40">
                    <a:moveTo>
                      <a:pt x="25" y="24"/>
                    </a:moveTo>
                    <a:lnTo>
                      <a:pt x="19" y="18"/>
                    </a:lnTo>
                    <a:lnTo>
                      <a:pt x="16" y="7"/>
                    </a:lnTo>
                    <a:lnTo>
                      <a:pt x="11" y="3"/>
                    </a:lnTo>
                    <a:lnTo>
                      <a:pt x="8" y="0"/>
                    </a:lnTo>
                    <a:lnTo>
                      <a:pt x="7" y="1"/>
                    </a:lnTo>
                    <a:lnTo>
                      <a:pt x="6" y="4"/>
                    </a:lnTo>
                    <a:lnTo>
                      <a:pt x="1" y="9"/>
                    </a:lnTo>
                    <a:lnTo>
                      <a:pt x="0" y="19"/>
                    </a:lnTo>
                    <a:lnTo>
                      <a:pt x="1" y="26"/>
                    </a:lnTo>
                    <a:lnTo>
                      <a:pt x="9" y="33"/>
                    </a:lnTo>
                    <a:lnTo>
                      <a:pt x="22" y="39"/>
                    </a:lnTo>
                    <a:lnTo>
                      <a:pt x="25" y="24"/>
                    </a:lnTo>
                  </a:path>
                </a:pathLst>
              </a:custGeom>
              <a:solidFill>
                <a:srgbClr val="FF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399" name="AutoShape 111"/>
              <p:cNvSpPr>
                <a:spLocks noChangeArrowheads="1"/>
              </p:cNvSpPr>
              <p:nvPr/>
            </p:nvSpPr>
            <p:spPr bwMode="auto">
              <a:xfrm>
                <a:off x="3996" y="2543"/>
                <a:ext cx="51" cy="44"/>
              </a:xfrm>
              <a:custGeom>
                <a:avLst/>
                <a:gdLst>
                  <a:gd name="T0" fmla="*/ 50 w 51"/>
                  <a:gd name="T1" fmla="*/ 43 h 44"/>
                  <a:gd name="T2" fmla="*/ 30 w 51"/>
                  <a:gd name="T3" fmla="*/ 35 h 44"/>
                  <a:gd name="T4" fmla="*/ 15 w 51"/>
                  <a:gd name="T5" fmla="*/ 27 h 44"/>
                  <a:gd name="T6" fmla="*/ 0 w 51"/>
                  <a:gd name="T7" fmla="*/ 19 h 44"/>
                  <a:gd name="T8" fmla="*/ 6 w 51"/>
                  <a:gd name="T9" fmla="*/ 0 h 44"/>
                  <a:gd name="T10" fmla="*/ 32 w 51"/>
                  <a:gd name="T11" fmla="*/ 11 h 44"/>
                  <a:gd name="T12" fmla="*/ 48 w 51"/>
                  <a:gd name="T13" fmla="*/ 17 h 44"/>
                  <a:gd name="T14" fmla="*/ 49 w 51"/>
                  <a:gd name="T15" fmla="*/ 14 h 44"/>
                  <a:gd name="T16" fmla="*/ 50 w 51"/>
                  <a:gd name="T17" fmla="*/ 43 h 44"/>
                  <a:gd name="T18" fmla="*/ 0 w 51"/>
                  <a:gd name="T19" fmla="*/ 0 h 44"/>
                  <a:gd name="T20" fmla="*/ 51 w 51"/>
                  <a:gd name="T2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T18" t="T19" r="T20" b="T21"/>
                <a:pathLst>
                  <a:path w="51" h="44">
                    <a:moveTo>
                      <a:pt x="50" y="43"/>
                    </a:moveTo>
                    <a:lnTo>
                      <a:pt x="30" y="35"/>
                    </a:lnTo>
                    <a:lnTo>
                      <a:pt x="15" y="27"/>
                    </a:lnTo>
                    <a:lnTo>
                      <a:pt x="0" y="19"/>
                    </a:lnTo>
                    <a:lnTo>
                      <a:pt x="6" y="0"/>
                    </a:lnTo>
                    <a:lnTo>
                      <a:pt x="32" y="11"/>
                    </a:lnTo>
                    <a:lnTo>
                      <a:pt x="48" y="17"/>
                    </a:lnTo>
                    <a:lnTo>
                      <a:pt x="49" y="14"/>
                    </a:lnTo>
                    <a:lnTo>
                      <a:pt x="50" y="43"/>
                    </a:lnTo>
                  </a:path>
                </a:pathLst>
              </a:custGeom>
              <a:solidFill>
                <a:srgbClr val="A0A0A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2400" name="Group 112"/>
            <p:cNvGrpSpPr>
              <a:grpSpLocks/>
            </p:cNvGrpSpPr>
            <p:nvPr/>
          </p:nvGrpSpPr>
          <p:grpSpPr bwMode="auto">
            <a:xfrm>
              <a:off x="3993" y="2558"/>
              <a:ext cx="55" cy="261"/>
              <a:chOff x="3993" y="2558"/>
              <a:chExt cx="55" cy="261"/>
            </a:xfrm>
          </p:grpSpPr>
          <p:grpSp>
            <p:nvGrpSpPr>
              <p:cNvPr id="12401" name="Group 113"/>
              <p:cNvGrpSpPr>
                <a:grpSpLocks/>
              </p:cNvGrpSpPr>
              <p:nvPr/>
            </p:nvGrpSpPr>
            <p:grpSpPr bwMode="auto">
              <a:xfrm>
                <a:off x="3993" y="2558"/>
                <a:ext cx="55" cy="91"/>
                <a:chOff x="3993" y="2558"/>
                <a:chExt cx="55" cy="91"/>
              </a:xfrm>
            </p:grpSpPr>
            <p:sp>
              <p:nvSpPr>
                <p:cNvPr id="12402" name="AutoShape 114"/>
                <p:cNvSpPr>
                  <a:spLocks noChangeArrowheads="1"/>
                </p:cNvSpPr>
                <p:nvPr/>
              </p:nvSpPr>
              <p:spPr bwMode="auto">
                <a:xfrm>
                  <a:off x="3993" y="2558"/>
                  <a:ext cx="49" cy="92"/>
                </a:xfrm>
                <a:custGeom>
                  <a:avLst/>
                  <a:gdLst>
                    <a:gd name="T0" fmla="*/ 48 w 49"/>
                    <a:gd name="T1" fmla="*/ 91 h 92"/>
                    <a:gd name="T2" fmla="*/ 1 w 49"/>
                    <a:gd name="T3" fmla="*/ 86 h 92"/>
                    <a:gd name="T4" fmla="*/ 0 w 49"/>
                    <a:gd name="T5" fmla="*/ 0 h 92"/>
                    <a:gd name="T6" fmla="*/ 0 w 49"/>
                    <a:gd name="T7" fmla="*/ 0 h 92"/>
                    <a:gd name="T8" fmla="*/ 49 w 49"/>
                    <a:gd name="T9" fmla="*/ 92 h 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T6" t="T7" r="T8" b="T9"/>
                  <a:pathLst>
                    <a:path w="49" h="92">
                      <a:moveTo>
                        <a:pt x="48" y="91"/>
                      </a:moveTo>
                      <a:lnTo>
                        <a:pt x="1" y="86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2403" name="AutoShape 115"/>
                <p:cNvSpPr>
                  <a:spLocks noChangeArrowheads="1"/>
                </p:cNvSpPr>
                <p:nvPr/>
              </p:nvSpPr>
              <p:spPr bwMode="auto">
                <a:xfrm>
                  <a:off x="3994" y="2570"/>
                  <a:ext cx="55" cy="23"/>
                </a:xfrm>
                <a:custGeom>
                  <a:avLst/>
                  <a:gdLst>
                    <a:gd name="T0" fmla="*/ 54 w 55"/>
                    <a:gd name="T1" fmla="*/ 22 h 23"/>
                    <a:gd name="T2" fmla="*/ 35 w 55"/>
                    <a:gd name="T3" fmla="*/ 16 h 23"/>
                    <a:gd name="T4" fmla="*/ 0 w 55"/>
                    <a:gd name="T5" fmla="*/ 0 h 23"/>
                    <a:gd name="T6" fmla="*/ 0 w 55"/>
                    <a:gd name="T7" fmla="*/ 0 h 23"/>
                    <a:gd name="T8" fmla="*/ 55 w 55"/>
                    <a:gd name="T9" fmla="*/ 23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T6" t="T7" r="T8" b="T9"/>
                  <a:pathLst>
                    <a:path w="55" h="23">
                      <a:moveTo>
                        <a:pt x="54" y="22"/>
                      </a:moveTo>
                      <a:lnTo>
                        <a:pt x="35" y="16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2404" name="AutoShape 116"/>
              <p:cNvSpPr>
                <a:spLocks noChangeArrowheads="1"/>
              </p:cNvSpPr>
              <p:nvPr/>
            </p:nvSpPr>
            <p:spPr bwMode="auto">
              <a:xfrm>
                <a:off x="4003" y="2663"/>
                <a:ext cx="8" cy="157"/>
              </a:xfrm>
              <a:custGeom>
                <a:avLst/>
                <a:gdLst>
                  <a:gd name="T0" fmla="*/ 0 w 8"/>
                  <a:gd name="T1" fmla="*/ 0 h 157"/>
                  <a:gd name="T2" fmla="*/ 2 w 8"/>
                  <a:gd name="T3" fmla="*/ 84 h 157"/>
                  <a:gd name="T4" fmla="*/ 7 w 8"/>
                  <a:gd name="T5" fmla="*/ 156 h 157"/>
                  <a:gd name="T6" fmla="*/ 0 w 8"/>
                  <a:gd name="T7" fmla="*/ 0 h 157"/>
                  <a:gd name="T8" fmla="*/ 8 w 8"/>
                  <a:gd name="T9" fmla="*/ 157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T6" t="T7" r="T8" b="T9"/>
                <a:pathLst>
                  <a:path w="8" h="157">
                    <a:moveTo>
                      <a:pt x="0" y="0"/>
                    </a:moveTo>
                    <a:lnTo>
                      <a:pt x="2" y="84"/>
                    </a:lnTo>
                    <a:lnTo>
                      <a:pt x="7" y="156"/>
                    </a:lnTo>
                  </a:path>
                </a:pathLst>
              </a:custGeom>
              <a:noFill/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pic>
        <p:nvPicPr>
          <p:cNvPr id="12405" name="Picture 11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93963" y="2425700"/>
            <a:ext cx="441325" cy="9731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2406" name="Picture 11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03938" y="2435225"/>
            <a:ext cx="441325" cy="9731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grpSp>
        <p:nvGrpSpPr>
          <p:cNvPr id="12407" name="Group 119"/>
          <p:cNvGrpSpPr>
            <a:grpSpLocks/>
          </p:cNvGrpSpPr>
          <p:nvPr/>
        </p:nvGrpSpPr>
        <p:grpSpPr bwMode="auto">
          <a:xfrm>
            <a:off x="6167438" y="5011738"/>
            <a:ext cx="227012" cy="966787"/>
            <a:chOff x="3885" y="3157"/>
            <a:chExt cx="143" cy="609"/>
          </a:xfrm>
        </p:grpSpPr>
        <p:grpSp>
          <p:nvGrpSpPr>
            <p:cNvPr id="12408" name="Group 120"/>
            <p:cNvGrpSpPr>
              <a:grpSpLocks/>
            </p:cNvGrpSpPr>
            <p:nvPr/>
          </p:nvGrpSpPr>
          <p:grpSpPr bwMode="auto">
            <a:xfrm>
              <a:off x="3888" y="3711"/>
              <a:ext cx="140" cy="55"/>
              <a:chOff x="3888" y="3711"/>
              <a:chExt cx="140" cy="55"/>
            </a:xfrm>
          </p:grpSpPr>
          <p:sp>
            <p:nvSpPr>
              <p:cNvPr id="12409" name="AutoShape 121"/>
              <p:cNvSpPr>
                <a:spLocks noChangeArrowheads="1"/>
              </p:cNvSpPr>
              <p:nvPr/>
            </p:nvSpPr>
            <p:spPr bwMode="auto">
              <a:xfrm>
                <a:off x="3973" y="3711"/>
                <a:ext cx="56" cy="33"/>
              </a:xfrm>
              <a:custGeom>
                <a:avLst/>
                <a:gdLst>
                  <a:gd name="T0" fmla="*/ 27 w 56"/>
                  <a:gd name="T1" fmla="*/ 0 h 33"/>
                  <a:gd name="T2" fmla="*/ 36 w 56"/>
                  <a:gd name="T3" fmla="*/ 8 h 33"/>
                  <a:gd name="T4" fmla="*/ 44 w 56"/>
                  <a:gd name="T5" fmla="*/ 17 h 33"/>
                  <a:gd name="T6" fmla="*/ 54 w 56"/>
                  <a:gd name="T7" fmla="*/ 26 h 33"/>
                  <a:gd name="T8" fmla="*/ 55 w 56"/>
                  <a:gd name="T9" fmla="*/ 30 h 33"/>
                  <a:gd name="T10" fmla="*/ 45 w 56"/>
                  <a:gd name="T11" fmla="*/ 32 h 33"/>
                  <a:gd name="T12" fmla="*/ 35 w 56"/>
                  <a:gd name="T13" fmla="*/ 31 h 33"/>
                  <a:gd name="T14" fmla="*/ 22 w 56"/>
                  <a:gd name="T15" fmla="*/ 26 h 33"/>
                  <a:gd name="T16" fmla="*/ 13 w 56"/>
                  <a:gd name="T17" fmla="*/ 20 h 33"/>
                  <a:gd name="T18" fmla="*/ 3 w 56"/>
                  <a:gd name="T19" fmla="*/ 19 h 33"/>
                  <a:gd name="T20" fmla="*/ 0 w 56"/>
                  <a:gd name="T21" fmla="*/ 17 h 33"/>
                  <a:gd name="T22" fmla="*/ 1 w 56"/>
                  <a:gd name="T23" fmla="*/ 1 h 33"/>
                  <a:gd name="T24" fmla="*/ 27 w 56"/>
                  <a:gd name="T25" fmla="*/ 0 h 33"/>
                  <a:gd name="T26" fmla="*/ 0 w 56"/>
                  <a:gd name="T27" fmla="*/ 0 h 33"/>
                  <a:gd name="T28" fmla="*/ 56 w 56"/>
                  <a:gd name="T29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T26" t="T27" r="T28" b="T29"/>
                <a:pathLst>
                  <a:path w="56" h="33">
                    <a:moveTo>
                      <a:pt x="27" y="0"/>
                    </a:moveTo>
                    <a:lnTo>
                      <a:pt x="36" y="8"/>
                    </a:lnTo>
                    <a:lnTo>
                      <a:pt x="44" y="17"/>
                    </a:lnTo>
                    <a:lnTo>
                      <a:pt x="54" y="26"/>
                    </a:lnTo>
                    <a:lnTo>
                      <a:pt x="55" y="30"/>
                    </a:lnTo>
                    <a:lnTo>
                      <a:pt x="45" y="32"/>
                    </a:lnTo>
                    <a:lnTo>
                      <a:pt x="35" y="31"/>
                    </a:lnTo>
                    <a:lnTo>
                      <a:pt x="22" y="26"/>
                    </a:lnTo>
                    <a:lnTo>
                      <a:pt x="13" y="20"/>
                    </a:lnTo>
                    <a:lnTo>
                      <a:pt x="3" y="19"/>
                    </a:lnTo>
                    <a:lnTo>
                      <a:pt x="0" y="17"/>
                    </a:lnTo>
                    <a:lnTo>
                      <a:pt x="1" y="1"/>
                    </a:lnTo>
                    <a:lnTo>
                      <a:pt x="27" y="0"/>
                    </a:lnTo>
                  </a:path>
                </a:pathLst>
              </a:custGeom>
              <a:solidFill>
                <a:srgbClr val="000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410" name="AutoShape 122"/>
              <p:cNvSpPr>
                <a:spLocks noChangeArrowheads="1"/>
              </p:cNvSpPr>
              <p:nvPr/>
            </p:nvSpPr>
            <p:spPr bwMode="auto">
              <a:xfrm>
                <a:off x="3888" y="3729"/>
                <a:ext cx="34" cy="38"/>
              </a:xfrm>
              <a:custGeom>
                <a:avLst/>
                <a:gdLst>
                  <a:gd name="T0" fmla="*/ 32 w 34"/>
                  <a:gd name="T1" fmla="*/ 1 h 38"/>
                  <a:gd name="T2" fmla="*/ 33 w 34"/>
                  <a:gd name="T3" fmla="*/ 11 h 38"/>
                  <a:gd name="T4" fmla="*/ 28 w 34"/>
                  <a:gd name="T5" fmla="*/ 16 h 38"/>
                  <a:gd name="T6" fmla="*/ 27 w 34"/>
                  <a:gd name="T7" fmla="*/ 23 h 38"/>
                  <a:gd name="T8" fmla="*/ 20 w 34"/>
                  <a:gd name="T9" fmla="*/ 31 h 38"/>
                  <a:gd name="T10" fmla="*/ 13 w 34"/>
                  <a:gd name="T11" fmla="*/ 36 h 38"/>
                  <a:gd name="T12" fmla="*/ 8 w 34"/>
                  <a:gd name="T13" fmla="*/ 37 h 38"/>
                  <a:gd name="T14" fmla="*/ 3 w 34"/>
                  <a:gd name="T15" fmla="*/ 36 h 38"/>
                  <a:gd name="T16" fmla="*/ 0 w 34"/>
                  <a:gd name="T17" fmla="*/ 31 h 38"/>
                  <a:gd name="T18" fmla="*/ 1 w 34"/>
                  <a:gd name="T19" fmla="*/ 23 h 38"/>
                  <a:gd name="T20" fmla="*/ 6 w 34"/>
                  <a:gd name="T21" fmla="*/ 14 h 38"/>
                  <a:gd name="T22" fmla="*/ 14 w 34"/>
                  <a:gd name="T23" fmla="*/ 4 h 38"/>
                  <a:gd name="T24" fmla="*/ 15 w 34"/>
                  <a:gd name="T25" fmla="*/ 0 h 38"/>
                  <a:gd name="T26" fmla="*/ 32 w 34"/>
                  <a:gd name="T27" fmla="*/ 1 h 38"/>
                  <a:gd name="T28" fmla="*/ 0 w 34"/>
                  <a:gd name="T29" fmla="*/ 0 h 38"/>
                  <a:gd name="T30" fmla="*/ 34 w 34"/>
                  <a:gd name="T31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T28" t="T29" r="T30" b="T31"/>
                <a:pathLst>
                  <a:path w="34" h="38">
                    <a:moveTo>
                      <a:pt x="32" y="1"/>
                    </a:moveTo>
                    <a:lnTo>
                      <a:pt x="33" y="11"/>
                    </a:lnTo>
                    <a:lnTo>
                      <a:pt x="28" y="16"/>
                    </a:lnTo>
                    <a:lnTo>
                      <a:pt x="27" y="23"/>
                    </a:lnTo>
                    <a:lnTo>
                      <a:pt x="20" y="31"/>
                    </a:lnTo>
                    <a:lnTo>
                      <a:pt x="13" y="36"/>
                    </a:lnTo>
                    <a:lnTo>
                      <a:pt x="8" y="37"/>
                    </a:lnTo>
                    <a:lnTo>
                      <a:pt x="3" y="36"/>
                    </a:lnTo>
                    <a:lnTo>
                      <a:pt x="0" y="31"/>
                    </a:lnTo>
                    <a:lnTo>
                      <a:pt x="1" y="23"/>
                    </a:lnTo>
                    <a:lnTo>
                      <a:pt x="6" y="14"/>
                    </a:lnTo>
                    <a:lnTo>
                      <a:pt x="14" y="4"/>
                    </a:lnTo>
                    <a:lnTo>
                      <a:pt x="15" y="0"/>
                    </a:lnTo>
                    <a:lnTo>
                      <a:pt x="32" y="1"/>
                    </a:lnTo>
                  </a:path>
                </a:pathLst>
              </a:custGeom>
              <a:solidFill>
                <a:srgbClr val="000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12411" name="AutoShape 123"/>
            <p:cNvSpPr>
              <a:spLocks noChangeArrowheads="1"/>
            </p:cNvSpPr>
            <p:nvPr/>
          </p:nvSpPr>
          <p:spPr bwMode="auto">
            <a:xfrm>
              <a:off x="3997" y="3491"/>
              <a:ext cx="14" cy="42"/>
            </a:xfrm>
            <a:custGeom>
              <a:avLst/>
              <a:gdLst>
                <a:gd name="T0" fmla="*/ 12 w 14"/>
                <a:gd name="T1" fmla="*/ 1 h 42"/>
                <a:gd name="T2" fmla="*/ 13 w 14"/>
                <a:gd name="T3" fmla="*/ 23 h 42"/>
                <a:gd name="T4" fmla="*/ 6 w 14"/>
                <a:gd name="T5" fmla="*/ 37 h 42"/>
                <a:gd name="T6" fmla="*/ 3 w 14"/>
                <a:gd name="T7" fmla="*/ 41 h 42"/>
                <a:gd name="T8" fmla="*/ 3 w 14"/>
                <a:gd name="T9" fmla="*/ 21 h 42"/>
                <a:gd name="T10" fmla="*/ 2 w 14"/>
                <a:gd name="T11" fmla="*/ 23 h 42"/>
                <a:gd name="T12" fmla="*/ 1 w 14"/>
                <a:gd name="T13" fmla="*/ 30 h 42"/>
                <a:gd name="T14" fmla="*/ 0 w 14"/>
                <a:gd name="T15" fmla="*/ 23 h 42"/>
                <a:gd name="T16" fmla="*/ 2 w 14"/>
                <a:gd name="T17" fmla="*/ 11 h 42"/>
                <a:gd name="T18" fmla="*/ 6 w 14"/>
                <a:gd name="T19" fmla="*/ 0 h 42"/>
                <a:gd name="T20" fmla="*/ 12 w 14"/>
                <a:gd name="T21" fmla="*/ 1 h 42"/>
                <a:gd name="T22" fmla="*/ 0 w 14"/>
                <a:gd name="T23" fmla="*/ 0 h 42"/>
                <a:gd name="T24" fmla="*/ 14 w 14"/>
                <a:gd name="T2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T22" t="T23" r="T24" b="T25"/>
              <a:pathLst>
                <a:path w="14" h="42">
                  <a:moveTo>
                    <a:pt x="12" y="1"/>
                  </a:moveTo>
                  <a:lnTo>
                    <a:pt x="13" y="23"/>
                  </a:lnTo>
                  <a:lnTo>
                    <a:pt x="6" y="37"/>
                  </a:lnTo>
                  <a:lnTo>
                    <a:pt x="3" y="41"/>
                  </a:lnTo>
                  <a:lnTo>
                    <a:pt x="3" y="21"/>
                  </a:lnTo>
                  <a:lnTo>
                    <a:pt x="2" y="23"/>
                  </a:lnTo>
                  <a:lnTo>
                    <a:pt x="1" y="30"/>
                  </a:lnTo>
                  <a:lnTo>
                    <a:pt x="0" y="23"/>
                  </a:lnTo>
                  <a:lnTo>
                    <a:pt x="2" y="11"/>
                  </a:lnTo>
                  <a:lnTo>
                    <a:pt x="6" y="0"/>
                  </a:lnTo>
                  <a:lnTo>
                    <a:pt x="12" y="1"/>
                  </a:lnTo>
                </a:path>
              </a:pathLst>
            </a:custGeom>
            <a:solidFill>
              <a:srgbClr val="FF804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412" name="AutoShape 124"/>
            <p:cNvSpPr>
              <a:spLocks noChangeArrowheads="1"/>
            </p:cNvSpPr>
            <p:nvPr/>
          </p:nvSpPr>
          <p:spPr bwMode="auto">
            <a:xfrm>
              <a:off x="3902" y="3391"/>
              <a:ext cx="101" cy="335"/>
            </a:xfrm>
            <a:custGeom>
              <a:avLst/>
              <a:gdLst>
                <a:gd name="T0" fmla="*/ 98 w 101"/>
                <a:gd name="T1" fmla="*/ 0 h 335"/>
                <a:gd name="T2" fmla="*/ 100 w 101"/>
                <a:gd name="T3" fmla="*/ 182 h 335"/>
                <a:gd name="T4" fmla="*/ 98 w 101"/>
                <a:gd name="T5" fmla="*/ 317 h 335"/>
                <a:gd name="T6" fmla="*/ 69 w 101"/>
                <a:gd name="T7" fmla="*/ 322 h 335"/>
                <a:gd name="T8" fmla="*/ 64 w 101"/>
                <a:gd name="T9" fmla="*/ 213 h 335"/>
                <a:gd name="T10" fmla="*/ 68 w 101"/>
                <a:gd name="T11" fmla="*/ 202 h 335"/>
                <a:gd name="T12" fmla="*/ 64 w 101"/>
                <a:gd name="T13" fmla="*/ 196 h 335"/>
                <a:gd name="T14" fmla="*/ 64 w 101"/>
                <a:gd name="T15" fmla="*/ 128 h 335"/>
                <a:gd name="T16" fmla="*/ 57 w 101"/>
                <a:gd name="T17" fmla="*/ 150 h 335"/>
                <a:gd name="T18" fmla="*/ 40 w 101"/>
                <a:gd name="T19" fmla="*/ 241 h 335"/>
                <a:gd name="T20" fmla="*/ 25 w 101"/>
                <a:gd name="T21" fmla="*/ 334 h 335"/>
                <a:gd name="T22" fmla="*/ 0 w 101"/>
                <a:gd name="T23" fmla="*/ 334 h 335"/>
                <a:gd name="T24" fmla="*/ 11 w 101"/>
                <a:gd name="T25" fmla="*/ 209 h 335"/>
                <a:gd name="T26" fmla="*/ 16 w 101"/>
                <a:gd name="T27" fmla="*/ 102 h 335"/>
                <a:gd name="T28" fmla="*/ 14 w 101"/>
                <a:gd name="T29" fmla="*/ 2 h 335"/>
                <a:gd name="T30" fmla="*/ 98 w 101"/>
                <a:gd name="T31" fmla="*/ 0 h 335"/>
                <a:gd name="T32" fmla="*/ 0 w 101"/>
                <a:gd name="T33" fmla="*/ 0 h 335"/>
                <a:gd name="T34" fmla="*/ 101 w 101"/>
                <a:gd name="T35" fmla="*/ 335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T32" t="T33" r="T34" b="T35"/>
              <a:pathLst>
                <a:path w="101" h="335">
                  <a:moveTo>
                    <a:pt x="98" y="0"/>
                  </a:moveTo>
                  <a:lnTo>
                    <a:pt x="100" y="182"/>
                  </a:lnTo>
                  <a:lnTo>
                    <a:pt x="98" y="317"/>
                  </a:lnTo>
                  <a:lnTo>
                    <a:pt x="69" y="322"/>
                  </a:lnTo>
                  <a:lnTo>
                    <a:pt x="64" y="213"/>
                  </a:lnTo>
                  <a:lnTo>
                    <a:pt x="68" y="202"/>
                  </a:lnTo>
                  <a:lnTo>
                    <a:pt x="64" y="196"/>
                  </a:lnTo>
                  <a:lnTo>
                    <a:pt x="64" y="128"/>
                  </a:lnTo>
                  <a:lnTo>
                    <a:pt x="57" y="150"/>
                  </a:lnTo>
                  <a:lnTo>
                    <a:pt x="40" y="241"/>
                  </a:lnTo>
                  <a:lnTo>
                    <a:pt x="25" y="334"/>
                  </a:lnTo>
                  <a:lnTo>
                    <a:pt x="0" y="334"/>
                  </a:lnTo>
                  <a:lnTo>
                    <a:pt x="11" y="209"/>
                  </a:lnTo>
                  <a:lnTo>
                    <a:pt x="16" y="102"/>
                  </a:lnTo>
                  <a:lnTo>
                    <a:pt x="14" y="2"/>
                  </a:lnTo>
                  <a:lnTo>
                    <a:pt x="98" y="0"/>
                  </a:lnTo>
                </a:path>
              </a:pathLst>
            </a:custGeom>
            <a:solidFill>
              <a:srgbClr val="80808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413" name="AutoShape 125"/>
            <p:cNvSpPr>
              <a:spLocks noChangeArrowheads="1"/>
            </p:cNvSpPr>
            <p:nvPr/>
          </p:nvSpPr>
          <p:spPr bwMode="auto">
            <a:xfrm>
              <a:off x="3885" y="3235"/>
              <a:ext cx="130" cy="255"/>
            </a:xfrm>
            <a:custGeom>
              <a:avLst/>
              <a:gdLst>
                <a:gd name="T0" fmla="*/ 87 w 130"/>
                <a:gd name="T1" fmla="*/ 3 h 255"/>
                <a:gd name="T2" fmla="*/ 125 w 130"/>
                <a:gd name="T3" fmla="*/ 34 h 255"/>
                <a:gd name="T4" fmla="*/ 128 w 130"/>
                <a:gd name="T5" fmla="*/ 115 h 255"/>
                <a:gd name="T6" fmla="*/ 129 w 130"/>
                <a:gd name="T7" fmla="*/ 156 h 255"/>
                <a:gd name="T8" fmla="*/ 127 w 130"/>
                <a:gd name="T9" fmla="*/ 254 h 255"/>
                <a:gd name="T10" fmla="*/ 117 w 130"/>
                <a:gd name="T11" fmla="*/ 254 h 255"/>
                <a:gd name="T12" fmla="*/ 114 w 130"/>
                <a:gd name="T13" fmla="*/ 154 h 255"/>
                <a:gd name="T14" fmla="*/ 31 w 130"/>
                <a:gd name="T15" fmla="*/ 154 h 255"/>
                <a:gd name="T16" fmla="*/ 29 w 130"/>
                <a:gd name="T17" fmla="*/ 129 h 255"/>
                <a:gd name="T18" fmla="*/ 26 w 130"/>
                <a:gd name="T19" fmla="*/ 147 h 255"/>
                <a:gd name="T20" fmla="*/ 32 w 130"/>
                <a:gd name="T21" fmla="*/ 184 h 255"/>
                <a:gd name="T22" fmla="*/ 37 w 130"/>
                <a:gd name="T23" fmla="*/ 241 h 255"/>
                <a:gd name="T24" fmla="*/ 23 w 130"/>
                <a:gd name="T25" fmla="*/ 245 h 255"/>
                <a:gd name="T26" fmla="*/ 0 w 130"/>
                <a:gd name="T27" fmla="*/ 145 h 255"/>
                <a:gd name="T28" fmla="*/ 15 w 130"/>
                <a:gd name="T29" fmla="*/ 28 h 255"/>
                <a:gd name="T30" fmla="*/ 59 w 130"/>
                <a:gd name="T31" fmla="*/ 0 h 255"/>
                <a:gd name="T32" fmla="*/ 78 w 130"/>
                <a:gd name="T33" fmla="*/ 13 h 255"/>
                <a:gd name="T34" fmla="*/ 87 w 130"/>
                <a:gd name="T35" fmla="*/ 3 h 255"/>
                <a:gd name="T36" fmla="*/ 0 w 130"/>
                <a:gd name="T37" fmla="*/ 0 h 255"/>
                <a:gd name="T38" fmla="*/ 130 w 130"/>
                <a:gd name="T39" fmla="*/ 25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T36" t="T37" r="T38" b="T39"/>
              <a:pathLst>
                <a:path w="130" h="255">
                  <a:moveTo>
                    <a:pt x="87" y="3"/>
                  </a:moveTo>
                  <a:lnTo>
                    <a:pt x="125" y="34"/>
                  </a:lnTo>
                  <a:lnTo>
                    <a:pt x="128" y="115"/>
                  </a:lnTo>
                  <a:lnTo>
                    <a:pt x="129" y="156"/>
                  </a:lnTo>
                  <a:lnTo>
                    <a:pt x="127" y="254"/>
                  </a:lnTo>
                  <a:lnTo>
                    <a:pt x="117" y="254"/>
                  </a:lnTo>
                  <a:lnTo>
                    <a:pt x="114" y="154"/>
                  </a:lnTo>
                  <a:lnTo>
                    <a:pt x="31" y="154"/>
                  </a:lnTo>
                  <a:lnTo>
                    <a:pt x="29" y="129"/>
                  </a:lnTo>
                  <a:lnTo>
                    <a:pt x="26" y="147"/>
                  </a:lnTo>
                  <a:lnTo>
                    <a:pt x="32" y="184"/>
                  </a:lnTo>
                  <a:lnTo>
                    <a:pt x="37" y="241"/>
                  </a:lnTo>
                  <a:lnTo>
                    <a:pt x="23" y="245"/>
                  </a:lnTo>
                  <a:lnTo>
                    <a:pt x="0" y="145"/>
                  </a:lnTo>
                  <a:lnTo>
                    <a:pt x="15" y="28"/>
                  </a:lnTo>
                  <a:lnTo>
                    <a:pt x="59" y="0"/>
                  </a:lnTo>
                  <a:lnTo>
                    <a:pt x="78" y="13"/>
                  </a:lnTo>
                  <a:lnTo>
                    <a:pt x="87" y="3"/>
                  </a:lnTo>
                </a:path>
              </a:pathLst>
            </a:custGeom>
            <a:solidFill>
              <a:srgbClr val="C0C0C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414" name="AutoShape 126"/>
            <p:cNvSpPr>
              <a:spLocks noChangeArrowheads="1"/>
            </p:cNvSpPr>
            <p:nvPr/>
          </p:nvSpPr>
          <p:spPr bwMode="auto">
            <a:xfrm>
              <a:off x="3907" y="3479"/>
              <a:ext cx="16" cy="40"/>
            </a:xfrm>
            <a:custGeom>
              <a:avLst/>
              <a:gdLst>
                <a:gd name="T0" fmla="*/ 11 w 16"/>
                <a:gd name="T1" fmla="*/ 0 h 40"/>
                <a:gd name="T2" fmla="*/ 15 w 16"/>
                <a:gd name="T3" fmla="*/ 21 h 40"/>
                <a:gd name="T4" fmla="*/ 7 w 16"/>
                <a:gd name="T5" fmla="*/ 39 h 40"/>
                <a:gd name="T6" fmla="*/ 5 w 16"/>
                <a:gd name="T7" fmla="*/ 37 h 40"/>
                <a:gd name="T8" fmla="*/ 0 w 16"/>
                <a:gd name="T9" fmla="*/ 35 h 40"/>
                <a:gd name="T10" fmla="*/ 2 w 16"/>
                <a:gd name="T11" fmla="*/ 29 h 40"/>
                <a:gd name="T12" fmla="*/ 2 w 16"/>
                <a:gd name="T13" fmla="*/ 22 h 40"/>
                <a:gd name="T14" fmla="*/ 0 w 16"/>
                <a:gd name="T15" fmla="*/ 14 h 40"/>
                <a:gd name="T16" fmla="*/ 2 w 16"/>
                <a:gd name="T17" fmla="*/ 1 h 40"/>
                <a:gd name="T18" fmla="*/ 11 w 16"/>
                <a:gd name="T19" fmla="*/ 0 h 40"/>
                <a:gd name="T20" fmla="*/ 0 w 16"/>
                <a:gd name="T21" fmla="*/ 0 h 40"/>
                <a:gd name="T22" fmla="*/ 16 w 16"/>
                <a:gd name="T23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16" h="40">
                  <a:moveTo>
                    <a:pt x="11" y="0"/>
                  </a:moveTo>
                  <a:lnTo>
                    <a:pt x="15" y="21"/>
                  </a:lnTo>
                  <a:lnTo>
                    <a:pt x="7" y="39"/>
                  </a:lnTo>
                  <a:lnTo>
                    <a:pt x="5" y="37"/>
                  </a:lnTo>
                  <a:lnTo>
                    <a:pt x="0" y="35"/>
                  </a:lnTo>
                  <a:lnTo>
                    <a:pt x="2" y="29"/>
                  </a:lnTo>
                  <a:lnTo>
                    <a:pt x="2" y="22"/>
                  </a:lnTo>
                  <a:lnTo>
                    <a:pt x="0" y="14"/>
                  </a:lnTo>
                  <a:lnTo>
                    <a:pt x="2" y="1"/>
                  </a:lnTo>
                  <a:lnTo>
                    <a:pt x="11" y="0"/>
                  </a:lnTo>
                </a:path>
              </a:pathLst>
            </a:custGeom>
            <a:solidFill>
              <a:srgbClr val="FF804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12415" name="Group 127"/>
            <p:cNvGrpSpPr>
              <a:grpSpLocks/>
            </p:cNvGrpSpPr>
            <p:nvPr/>
          </p:nvGrpSpPr>
          <p:grpSpPr bwMode="auto">
            <a:xfrm>
              <a:off x="3913" y="3239"/>
              <a:ext cx="92" cy="160"/>
              <a:chOff x="3913" y="3239"/>
              <a:chExt cx="92" cy="160"/>
            </a:xfrm>
          </p:grpSpPr>
          <p:grpSp>
            <p:nvGrpSpPr>
              <p:cNvPr id="12416" name="Group 128"/>
              <p:cNvGrpSpPr>
                <a:grpSpLocks/>
              </p:cNvGrpSpPr>
              <p:nvPr/>
            </p:nvGrpSpPr>
            <p:grpSpPr bwMode="auto">
              <a:xfrm>
                <a:off x="3913" y="3239"/>
                <a:ext cx="92" cy="160"/>
                <a:chOff x="3913" y="3239"/>
                <a:chExt cx="92" cy="160"/>
              </a:xfrm>
            </p:grpSpPr>
            <p:grpSp>
              <p:nvGrpSpPr>
                <p:cNvPr id="12417" name="Group 129"/>
                <p:cNvGrpSpPr>
                  <a:grpSpLocks/>
                </p:cNvGrpSpPr>
                <p:nvPr/>
              </p:nvGrpSpPr>
              <p:grpSpPr bwMode="auto">
                <a:xfrm>
                  <a:off x="3913" y="3392"/>
                  <a:ext cx="92" cy="7"/>
                  <a:chOff x="3913" y="3392"/>
                  <a:chExt cx="92" cy="7"/>
                </a:xfrm>
              </p:grpSpPr>
              <p:sp>
                <p:nvSpPr>
                  <p:cNvPr id="12418" name="Line 130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912" y="3400"/>
                    <a:ext cx="95" cy="1"/>
                  </a:xfrm>
                  <a:prstGeom prst="line">
                    <a:avLst/>
                  </a:prstGeom>
                  <a:noFill/>
                  <a:ln w="1260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  <p:sp>
                <p:nvSpPr>
                  <p:cNvPr id="12419" name="Line 131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912" y="3392"/>
                    <a:ext cx="95" cy="1"/>
                  </a:xfrm>
                  <a:prstGeom prst="line">
                    <a:avLst/>
                  </a:prstGeom>
                  <a:noFill/>
                  <a:ln w="1260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</p:grpSp>
            <p:sp>
              <p:nvSpPr>
                <p:cNvPr id="12420" name="AutoShape 132"/>
                <p:cNvSpPr>
                  <a:spLocks noChangeArrowheads="1"/>
                </p:cNvSpPr>
                <p:nvPr/>
              </p:nvSpPr>
              <p:spPr bwMode="auto">
                <a:xfrm>
                  <a:off x="3939" y="3239"/>
                  <a:ext cx="40" cy="25"/>
                </a:xfrm>
                <a:custGeom>
                  <a:avLst/>
                  <a:gdLst>
                    <a:gd name="T0" fmla="*/ 39 w 40"/>
                    <a:gd name="T1" fmla="*/ 3 h 25"/>
                    <a:gd name="T2" fmla="*/ 37 w 40"/>
                    <a:gd name="T3" fmla="*/ 24 h 25"/>
                    <a:gd name="T4" fmla="*/ 27 w 40"/>
                    <a:gd name="T5" fmla="*/ 9 h 25"/>
                    <a:gd name="T6" fmla="*/ 19 w 40"/>
                    <a:gd name="T7" fmla="*/ 24 h 25"/>
                    <a:gd name="T8" fmla="*/ 0 w 40"/>
                    <a:gd name="T9" fmla="*/ 0 h 25"/>
                    <a:gd name="T10" fmla="*/ 0 w 40"/>
                    <a:gd name="T11" fmla="*/ 0 h 25"/>
                    <a:gd name="T12" fmla="*/ 40 w 40"/>
                    <a:gd name="T13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T10" t="T11" r="T12" b="T13"/>
                  <a:pathLst>
                    <a:path w="40" h="25">
                      <a:moveTo>
                        <a:pt x="39" y="3"/>
                      </a:moveTo>
                      <a:lnTo>
                        <a:pt x="37" y="24"/>
                      </a:lnTo>
                      <a:lnTo>
                        <a:pt x="27" y="9"/>
                      </a:lnTo>
                      <a:lnTo>
                        <a:pt x="19" y="24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2421" name="Line 133"/>
              <p:cNvSpPr>
                <a:spLocks noChangeShapeType="1"/>
              </p:cNvSpPr>
              <p:nvPr/>
            </p:nvSpPr>
            <p:spPr bwMode="auto">
              <a:xfrm>
                <a:off x="3966" y="3255"/>
                <a:ext cx="1" cy="140"/>
              </a:xfrm>
              <a:prstGeom prst="line">
                <a:avLst/>
              </a:prstGeom>
              <a:noFill/>
              <a:ln w="12600">
                <a:solidFill>
                  <a:srgbClr val="80808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12422" name="Group 134"/>
            <p:cNvGrpSpPr>
              <a:grpSpLocks/>
            </p:cNvGrpSpPr>
            <p:nvPr/>
          </p:nvGrpSpPr>
          <p:grpSpPr bwMode="auto">
            <a:xfrm>
              <a:off x="3935" y="3157"/>
              <a:ext cx="51" cy="86"/>
              <a:chOff x="3935" y="3157"/>
              <a:chExt cx="51" cy="86"/>
            </a:xfrm>
          </p:grpSpPr>
          <p:grpSp>
            <p:nvGrpSpPr>
              <p:cNvPr id="12423" name="Group 135"/>
              <p:cNvGrpSpPr>
                <a:grpSpLocks/>
              </p:cNvGrpSpPr>
              <p:nvPr/>
            </p:nvGrpSpPr>
            <p:grpSpPr bwMode="auto">
              <a:xfrm>
                <a:off x="3938" y="3161"/>
                <a:ext cx="47" cy="82"/>
                <a:chOff x="3938" y="3161"/>
                <a:chExt cx="47" cy="82"/>
              </a:xfrm>
            </p:grpSpPr>
            <p:sp>
              <p:nvSpPr>
                <p:cNvPr id="12424" name="AutoShape 136"/>
                <p:cNvSpPr>
                  <a:spLocks noChangeArrowheads="1"/>
                </p:cNvSpPr>
                <p:nvPr/>
              </p:nvSpPr>
              <p:spPr bwMode="auto">
                <a:xfrm>
                  <a:off x="3938" y="3161"/>
                  <a:ext cx="48" cy="83"/>
                </a:xfrm>
                <a:custGeom>
                  <a:avLst/>
                  <a:gdLst>
                    <a:gd name="T0" fmla="*/ 45 w 48"/>
                    <a:gd name="T1" fmla="*/ 15 h 83"/>
                    <a:gd name="T2" fmla="*/ 46 w 48"/>
                    <a:gd name="T3" fmla="*/ 23 h 83"/>
                    <a:gd name="T4" fmla="*/ 46 w 48"/>
                    <a:gd name="T5" fmla="*/ 26 h 83"/>
                    <a:gd name="T6" fmla="*/ 45 w 48"/>
                    <a:gd name="T7" fmla="*/ 29 h 83"/>
                    <a:gd name="T8" fmla="*/ 47 w 48"/>
                    <a:gd name="T9" fmla="*/ 35 h 83"/>
                    <a:gd name="T10" fmla="*/ 46 w 48"/>
                    <a:gd name="T11" fmla="*/ 45 h 83"/>
                    <a:gd name="T12" fmla="*/ 45 w 48"/>
                    <a:gd name="T13" fmla="*/ 50 h 83"/>
                    <a:gd name="T14" fmla="*/ 43 w 48"/>
                    <a:gd name="T15" fmla="*/ 54 h 83"/>
                    <a:gd name="T16" fmla="*/ 42 w 48"/>
                    <a:gd name="T17" fmla="*/ 59 h 83"/>
                    <a:gd name="T18" fmla="*/ 40 w 48"/>
                    <a:gd name="T19" fmla="*/ 64 h 83"/>
                    <a:gd name="T20" fmla="*/ 37 w 48"/>
                    <a:gd name="T21" fmla="*/ 65 h 83"/>
                    <a:gd name="T22" fmla="*/ 33 w 48"/>
                    <a:gd name="T23" fmla="*/ 66 h 83"/>
                    <a:gd name="T24" fmla="*/ 33 w 48"/>
                    <a:gd name="T25" fmla="*/ 70 h 83"/>
                    <a:gd name="T26" fmla="*/ 33 w 48"/>
                    <a:gd name="T27" fmla="*/ 72 h 83"/>
                    <a:gd name="T28" fmla="*/ 26 w 48"/>
                    <a:gd name="T29" fmla="*/ 82 h 83"/>
                    <a:gd name="T30" fmla="*/ 7 w 48"/>
                    <a:gd name="T31" fmla="*/ 70 h 83"/>
                    <a:gd name="T32" fmla="*/ 7 w 48"/>
                    <a:gd name="T33" fmla="*/ 47 h 83"/>
                    <a:gd name="T34" fmla="*/ 4 w 48"/>
                    <a:gd name="T35" fmla="*/ 41 h 83"/>
                    <a:gd name="T36" fmla="*/ 2 w 48"/>
                    <a:gd name="T37" fmla="*/ 36 h 83"/>
                    <a:gd name="T38" fmla="*/ 1 w 48"/>
                    <a:gd name="T39" fmla="*/ 29 h 83"/>
                    <a:gd name="T40" fmla="*/ 0 w 48"/>
                    <a:gd name="T41" fmla="*/ 24 h 83"/>
                    <a:gd name="T42" fmla="*/ 1 w 48"/>
                    <a:gd name="T43" fmla="*/ 20 h 83"/>
                    <a:gd name="T44" fmla="*/ 1 w 48"/>
                    <a:gd name="T45" fmla="*/ 14 h 83"/>
                    <a:gd name="T46" fmla="*/ 2 w 48"/>
                    <a:gd name="T47" fmla="*/ 10 h 83"/>
                    <a:gd name="T48" fmla="*/ 4 w 48"/>
                    <a:gd name="T49" fmla="*/ 7 h 83"/>
                    <a:gd name="T50" fmla="*/ 7 w 48"/>
                    <a:gd name="T51" fmla="*/ 4 h 83"/>
                    <a:gd name="T52" fmla="*/ 10 w 48"/>
                    <a:gd name="T53" fmla="*/ 2 h 83"/>
                    <a:gd name="T54" fmla="*/ 14 w 48"/>
                    <a:gd name="T55" fmla="*/ 2 h 83"/>
                    <a:gd name="T56" fmla="*/ 19 w 48"/>
                    <a:gd name="T57" fmla="*/ 1 h 83"/>
                    <a:gd name="T58" fmla="*/ 24 w 48"/>
                    <a:gd name="T59" fmla="*/ 0 h 83"/>
                    <a:gd name="T60" fmla="*/ 29 w 48"/>
                    <a:gd name="T61" fmla="*/ 1 h 83"/>
                    <a:gd name="T62" fmla="*/ 35 w 48"/>
                    <a:gd name="T63" fmla="*/ 2 h 83"/>
                    <a:gd name="T64" fmla="*/ 38 w 48"/>
                    <a:gd name="T65" fmla="*/ 5 h 83"/>
                    <a:gd name="T66" fmla="*/ 41 w 48"/>
                    <a:gd name="T67" fmla="*/ 7 h 83"/>
                    <a:gd name="T68" fmla="*/ 43 w 48"/>
                    <a:gd name="T69" fmla="*/ 11 h 83"/>
                    <a:gd name="T70" fmla="*/ 45 w 48"/>
                    <a:gd name="T71" fmla="*/ 15 h 83"/>
                    <a:gd name="T72" fmla="*/ 0 w 48"/>
                    <a:gd name="T73" fmla="*/ 0 h 83"/>
                    <a:gd name="T74" fmla="*/ 48 w 48"/>
                    <a:gd name="T75" fmla="*/ 83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T72" t="T73" r="T74" b="T75"/>
                  <a:pathLst>
                    <a:path w="48" h="83">
                      <a:moveTo>
                        <a:pt x="45" y="15"/>
                      </a:moveTo>
                      <a:lnTo>
                        <a:pt x="46" y="23"/>
                      </a:lnTo>
                      <a:lnTo>
                        <a:pt x="46" y="26"/>
                      </a:lnTo>
                      <a:lnTo>
                        <a:pt x="45" y="29"/>
                      </a:lnTo>
                      <a:lnTo>
                        <a:pt x="47" y="35"/>
                      </a:lnTo>
                      <a:lnTo>
                        <a:pt x="46" y="45"/>
                      </a:lnTo>
                      <a:lnTo>
                        <a:pt x="45" y="50"/>
                      </a:lnTo>
                      <a:lnTo>
                        <a:pt x="43" y="54"/>
                      </a:lnTo>
                      <a:lnTo>
                        <a:pt x="42" y="59"/>
                      </a:lnTo>
                      <a:lnTo>
                        <a:pt x="40" y="64"/>
                      </a:lnTo>
                      <a:lnTo>
                        <a:pt x="37" y="65"/>
                      </a:lnTo>
                      <a:lnTo>
                        <a:pt x="33" y="66"/>
                      </a:lnTo>
                      <a:lnTo>
                        <a:pt x="33" y="70"/>
                      </a:lnTo>
                      <a:lnTo>
                        <a:pt x="33" y="72"/>
                      </a:lnTo>
                      <a:lnTo>
                        <a:pt x="26" y="82"/>
                      </a:lnTo>
                      <a:lnTo>
                        <a:pt x="7" y="70"/>
                      </a:lnTo>
                      <a:lnTo>
                        <a:pt x="7" y="47"/>
                      </a:lnTo>
                      <a:lnTo>
                        <a:pt x="4" y="41"/>
                      </a:lnTo>
                      <a:lnTo>
                        <a:pt x="2" y="36"/>
                      </a:lnTo>
                      <a:lnTo>
                        <a:pt x="1" y="29"/>
                      </a:lnTo>
                      <a:lnTo>
                        <a:pt x="0" y="24"/>
                      </a:lnTo>
                      <a:lnTo>
                        <a:pt x="1" y="20"/>
                      </a:lnTo>
                      <a:lnTo>
                        <a:pt x="1" y="14"/>
                      </a:lnTo>
                      <a:lnTo>
                        <a:pt x="2" y="10"/>
                      </a:lnTo>
                      <a:lnTo>
                        <a:pt x="4" y="7"/>
                      </a:lnTo>
                      <a:lnTo>
                        <a:pt x="7" y="4"/>
                      </a:lnTo>
                      <a:lnTo>
                        <a:pt x="10" y="2"/>
                      </a:lnTo>
                      <a:lnTo>
                        <a:pt x="14" y="2"/>
                      </a:lnTo>
                      <a:lnTo>
                        <a:pt x="19" y="1"/>
                      </a:lnTo>
                      <a:lnTo>
                        <a:pt x="24" y="0"/>
                      </a:lnTo>
                      <a:lnTo>
                        <a:pt x="29" y="1"/>
                      </a:lnTo>
                      <a:lnTo>
                        <a:pt x="35" y="2"/>
                      </a:lnTo>
                      <a:lnTo>
                        <a:pt x="38" y="5"/>
                      </a:lnTo>
                      <a:lnTo>
                        <a:pt x="41" y="7"/>
                      </a:lnTo>
                      <a:lnTo>
                        <a:pt x="43" y="11"/>
                      </a:lnTo>
                      <a:lnTo>
                        <a:pt x="45" y="15"/>
                      </a:lnTo>
                    </a:path>
                  </a:pathLst>
                </a:custGeom>
                <a:solidFill>
                  <a:srgbClr val="FF804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2425" name="AutoShape 137"/>
                <p:cNvSpPr>
                  <a:spLocks noChangeArrowheads="1"/>
                </p:cNvSpPr>
                <p:nvPr/>
              </p:nvSpPr>
              <p:spPr bwMode="auto">
                <a:xfrm>
                  <a:off x="3957" y="3191"/>
                  <a:ext cx="14" cy="17"/>
                </a:xfrm>
                <a:custGeom>
                  <a:avLst/>
                  <a:gdLst>
                    <a:gd name="T0" fmla="*/ 11 w 14"/>
                    <a:gd name="T1" fmla="*/ 1 h 17"/>
                    <a:gd name="T2" fmla="*/ 8 w 14"/>
                    <a:gd name="T3" fmla="*/ 0 h 17"/>
                    <a:gd name="T4" fmla="*/ 5 w 14"/>
                    <a:gd name="T5" fmla="*/ 0 h 17"/>
                    <a:gd name="T6" fmla="*/ 2 w 14"/>
                    <a:gd name="T7" fmla="*/ 1 h 17"/>
                    <a:gd name="T8" fmla="*/ 1 w 14"/>
                    <a:gd name="T9" fmla="*/ 1 h 17"/>
                    <a:gd name="T10" fmla="*/ 1 w 14"/>
                    <a:gd name="T11" fmla="*/ 2 h 17"/>
                    <a:gd name="T12" fmla="*/ 0 w 14"/>
                    <a:gd name="T13" fmla="*/ 3 h 17"/>
                    <a:gd name="T14" fmla="*/ 6 w 14"/>
                    <a:gd name="T15" fmla="*/ 4 h 17"/>
                    <a:gd name="T16" fmla="*/ 5 w 14"/>
                    <a:gd name="T17" fmla="*/ 4 h 17"/>
                    <a:gd name="T18" fmla="*/ 2 w 14"/>
                    <a:gd name="T19" fmla="*/ 4 h 17"/>
                    <a:gd name="T20" fmla="*/ 8 w 14"/>
                    <a:gd name="T21" fmla="*/ 4 h 17"/>
                    <a:gd name="T22" fmla="*/ 11 w 14"/>
                    <a:gd name="T23" fmla="*/ 4 h 17"/>
                    <a:gd name="T24" fmla="*/ 12 w 14"/>
                    <a:gd name="T25" fmla="*/ 13 h 17"/>
                    <a:gd name="T26" fmla="*/ 11 w 14"/>
                    <a:gd name="T27" fmla="*/ 15 h 17"/>
                    <a:gd name="T28" fmla="*/ 11 w 14"/>
                    <a:gd name="T29" fmla="*/ 16 h 17"/>
                    <a:gd name="T30" fmla="*/ 13 w 14"/>
                    <a:gd name="T31" fmla="*/ 14 h 17"/>
                    <a:gd name="T32" fmla="*/ 12 w 14"/>
                    <a:gd name="T33" fmla="*/ 4 h 17"/>
                    <a:gd name="T34" fmla="*/ 11 w 14"/>
                    <a:gd name="T35" fmla="*/ 1 h 17"/>
                    <a:gd name="T36" fmla="*/ 0 w 14"/>
                    <a:gd name="T37" fmla="*/ 0 h 17"/>
                    <a:gd name="T38" fmla="*/ 14 w 14"/>
                    <a:gd name="T3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T36" t="T37" r="T38" b="T39"/>
                  <a:pathLst>
                    <a:path w="14" h="17">
                      <a:moveTo>
                        <a:pt x="11" y="1"/>
                      </a:moveTo>
                      <a:lnTo>
                        <a:pt x="8" y="0"/>
                      </a:lnTo>
                      <a:lnTo>
                        <a:pt x="5" y="0"/>
                      </a:lnTo>
                      <a:lnTo>
                        <a:pt x="2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0" y="3"/>
                      </a:lnTo>
                      <a:lnTo>
                        <a:pt x="6" y="4"/>
                      </a:lnTo>
                      <a:lnTo>
                        <a:pt x="5" y="4"/>
                      </a:lnTo>
                      <a:lnTo>
                        <a:pt x="2" y="4"/>
                      </a:lnTo>
                      <a:lnTo>
                        <a:pt x="8" y="4"/>
                      </a:lnTo>
                      <a:lnTo>
                        <a:pt x="11" y="4"/>
                      </a:lnTo>
                      <a:lnTo>
                        <a:pt x="12" y="13"/>
                      </a:lnTo>
                      <a:lnTo>
                        <a:pt x="11" y="15"/>
                      </a:lnTo>
                      <a:lnTo>
                        <a:pt x="11" y="16"/>
                      </a:lnTo>
                      <a:lnTo>
                        <a:pt x="13" y="14"/>
                      </a:lnTo>
                      <a:lnTo>
                        <a:pt x="12" y="4"/>
                      </a:lnTo>
                      <a:lnTo>
                        <a:pt x="11" y="1"/>
                      </a:lnTo>
                    </a:path>
                  </a:pathLst>
                </a:custGeom>
                <a:solidFill>
                  <a:srgbClr val="80400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2426" name="AutoShape 138"/>
                <p:cNvSpPr>
                  <a:spLocks noChangeArrowheads="1"/>
                </p:cNvSpPr>
                <p:nvPr/>
              </p:nvSpPr>
              <p:spPr bwMode="auto">
                <a:xfrm>
                  <a:off x="3978" y="3191"/>
                  <a:ext cx="7" cy="3"/>
                </a:xfrm>
                <a:custGeom>
                  <a:avLst/>
                  <a:gdLst>
                    <a:gd name="T0" fmla="*/ 0 w 7"/>
                    <a:gd name="T1" fmla="*/ 0 h 3"/>
                    <a:gd name="T2" fmla="*/ 4 w 7"/>
                    <a:gd name="T3" fmla="*/ 0 h 3"/>
                    <a:gd name="T4" fmla="*/ 6 w 7"/>
                    <a:gd name="T5" fmla="*/ 0 h 3"/>
                    <a:gd name="T6" fmla="*/ 6 w 7"/>
                    <a:gd name="T7" fmla="*/ 1 h 3"/>
                    <a:gd name="T8" fmla="*/ 6 w 7"/>
                    <a:gd name="T9" fmla="*/ 1 h 3"/>
                    <a:gd name="T10" fmla="*/ 3 w 7"/>
                    <a:gd name="T11" fmla="*/ 1 h 3"/>
                    <a:gd name="T12" fmla="*/ 2 w 7"/>
                    <a:gd name="T13" fmla="*/ 1 h 3"/>
                    <a:gd name="T14" fmla="*/ 4 w 7"/>
                    <a:gd name="T15" fmla="*/ 2 h 3"/>
                    <a:gd name="T16" fmla="*/ 6 w 7"/>
                    <a:gd name="T17" fmla="*/ 2 h 3"/>
                    <a:gd name="T18" fmla="*/ 1 w 7"/>
                    <a:gd name="T19" fmla="*/ 2 h 3"/>
                    <a:gd name="T20" fmla="*/ 0 w 7"/>
                    <a:gd name="T21" fmla="*/ 2 h 3"/>
                    <a:gd name="T22" fmla="*/ 0 w 7"/>
                    <a:gd name="T23" fmla="*/ 0 h 3"/>
                    <a:gd name="T24" fmla="*/ 0 w 7"/>
                    <a:gd name="T25" fmla="*/ 0 h 3"/>
                    <a:gd name="T26" fmla="*/ 7 w 7"/>
                    <a:gd name="T2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T24" t="T25" r="T26" b="T27"/>
                  <a:pathLst>
                    <a:path w="7" h="3">
                      <a:moveTo>
                        <a:pt x="0" y="0"/>
                      </a:moveTo>
                      <a:lnTo>
                        <a:pt x="4" y="0"/>
                      </a:lnTo>
                      <a:lnTo>
                        <a:pt x="6" y="0"/>
                      </a:lnTo>
                      <a:lnTo>
                        <a:pt x="6" y="1"/>
                      </a:lnTo>
                      <a:lnTo>
                        <a:pt x="3" y="1"/>
                      </a:lnTo>
                      <a:lnTo>
                        <a:pt x="2" y="1"/>
                      </a:lnTo>
                      <a:lnTo>
                        <a:pt x="4" y="2"/>
                      </a:lnTo>
                      <a:lnTo>
                        <a:pt x="6" y="2"/>
                      </a:lnTo>
                      <a:lnTo>
                        <a:pt x="1" y="2"/>
                      </a:lnTo>
                      <a:lnTo>
                        <a:pt x="0" y="2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80400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2427" name="AutoShape 139"/>
                <p:cNvSpPr>
                  <a:spLocks noChangeArrowheads="1"/>
                </p:cNvSpPr>
                <p:nvPr/>
              </p:nvSpPr>
              <p:spPr bwMode="auto">
                <a:xfrm>
                  <a:off x="3945" y="3208"/>
                  <a:ext cx="22" cy="24"/>
                </a:xfrm>
                <a:custGeom>
                  <a:avLst/>
                  <a:gdLst>
                    <a:gd name="T0" fmla="*/ 4 w 22"/>
                    <a:gd name="T1" fmla="*/ 6 h 24"/>
                    <a:gd name="T2" fmla="*/ 6 w 22"/>
                    <a:gd name="T3" fmla="*/ 12 h 24"/>
                    <a:gd name="T4" fmla="*/ 21 w 22"/>
                    <a:gd name="T5" fmla="*/ 20 h 24"/>
                    <a:gd name="T6" fmla="*/ 13 w 22"/>
                    <a:gd name="T7" fmla="*/ 18 h 24"/>
                    <a:gd name="T8" fmla="*/ 10 w 22"/>
                    <a:gd name="T9" fmla="*/ 17 h 24"/>
                    <a:gd name="T10" fmla="*/ 5 w 22"/>
                    <a:gd name="T11" fmla="*/ 18 h 24"/>
                    <a:gd name="T12" fmla="*/ 2 w 22"/>
                    <a:gd name="T13" fmla="*/ 19 h 24"/>
                    <a:gd name="T14" fmla="*/ 1 w 22"/>
                    <a:gd name="T15" fmla="*/ 23 h 24"/>
                    <a:gd name="T16" fmla="*/ 0 w 22"/>
                    <a:gd name="T17" fmla="*/ 7 h 24"/>
                    <a:gd name="T18" fmla="*/ 1 w 22"/>
                    <a:gd name="T19" fmla="*/ 3 h 24"/>
                    <a:gd name="T20" fmla="*/ 3 w 22"/>
                    <a:gd name="T21" fmla="*/ 0 h 24"/>
                    <a:gd name="T22" fmla="*/ 4 w 22"/>
                    <a:gd name="T23" fmla="*/ 6 h 24"/>
                    <a:gd name="T24" fmla="*/ 0 w 22"/>
                    <a:gd name="T25" fmla="*/ 0 h 24"/>
                    <a:gd name="T26" fmla="*/ 22 w 22"/>
                    <a:gd name="T27" fmla="*/ 2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T24" t="T25" r="T26" b="T27"/>
                  <a:pathLst>
                    <a:path w="22" h="24">
                      <a:moveTo>
                        <a:pt x="4" y="6"/>
                      </a:moveTo>
                      <a:lnTo>
                        <a:pt x="6" y="12"/>
                      </a:lnTo>
                      <a:lnTo>
                        <a:pt x="21" y="20"/>
                      </a:lnTo>
                      <a:lnTo>
                        <a:pt x="13" y="18"/>
                      </a:lnTo>
                      <a:lnTo>
                        <a:pt x="10" y="17"/>
                      </a:lnTo>
                      <a:lnTo>
                        <a:pt x="5" y="18"/>
                      </a:lnTo>
                      <a:lnTo>
                        <a:pt x="2" y="19"/>
                      </a:lnTo>
                      <a:lnTo>
                        <a:pt x="1" y="23"/>
                      </a:lnTo>
                      <a:lnTo>
                        <a:pt x="0" y="7"/>
                      </a:lnTo>
                      <a:lnTo>
                        <a:pt x="1" y="3"/>
                      </a:lnTo>
                      <a:lnTo>
                        <a:pt x="3" y="0"/>
                      </a:lnTo>
                      <a:lnTo>
                        <a:pt x="4" y="6"/>
                      </a:lnTo>
                    </a:path>
                  </a:pathLst>
                </a:custGeom>
                <a:solidFill>
                  <a:srgbClr val="80400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2428" name="AutoShape 140"/>
              <p:cNvSpPr>
                <a:spLocks noChangeArrowheads="1"/>
              </p:cNvSpPr>
              <p:nvPr/>
            </p:nvSpPr>
            <p:spPr bwMode="auto">
              <a:xfrm>
                <a:off x="3935" y="3157"/>
                <a:ext cx="52" cy="59"/>
              </a:xfrm>
              <a:custGeom>
                <a:avLst/>
                <a:gdLst>
                  <a:gd name="T0" fmla="*/ 42 w 52"/>
                  <a:gd name="T1" fmla="*/ 4 h 59"/>
                  <a:gd name="T2" fmla="*/ 37 w 52"/>
                  <a:gd name="T3" fmla="*/ 2 h 59"/>
                  <a:gd name="T4" fmla="*/ 34 w 52"/>
                  <a:gd name="T5" fmla="*/ 1 h 59"/>
                  <a:gd name="T6" fmla="*/ 28 w 52"/>
                  <a:gd name="T7" fmla="*/ 0 h 59"/>
                  <a:gd name="T8" fmla="*/ 23 w 52"/>
                  <a:gd name="T9" fmla="*/ 0 h 59"/>
                  <a:gd name="T10" fmla="*/ 18 w 52"/>
                  <a:gd name="T11" fmla="*/ 0 h 59"/>
                  <a:gd name="T12" fmla="*/ 14 w 52"/>
                  <a:gd name="T13" fmla="*/ 1 h 59"/>
                  <a:gd name="T14" fmla="*/ 10 w 52"/>
                  <a:gd name="T15" fmla="*/ 1 h 59"/>
                  <a:gd name="T16" fmla="*/ 7 w 52"/>
                  <a:gd name="T17" fmla="*/ 2 h 59"/>
                  <a:gd name="T18" fmla="*/ 4 w 52"/>
                  <a:gd name="T19" fmla="*/ 4 h 59"/>
                  <a:gd name="T20" fmla="*/ 2 w 52"/>
                  <a:gd name="T21" fmla="*/ 7 h 59"/>
                  <a:gd name="T22" fmla="*/ 1 w 52"/>
                  <a:gd name="T23" fmla="*/ 12 h 59"/>
                  <a:gd name="T24" fmla="*/ 1 w 52"/>
                  <a:gd name="T25" fmla="*/ 18 h 59"/>
                  <a:gd name="T26" fmla="*/ 0 w 52"/>
                  <a:gd name="T27" fmla="*/ 25 h 59"/>
                  <a:gd name="T28" fmla="*/ 1 w 52"/>
                  <a:gd name="T29" fmla="*/ 32 h 59"/>
                  <a:gd name="T30" fmla="*/ 2 w 52"/>
                  <a:gd name="T31" fmla="*/ 38 h 59"/>
                  <a:gd name="T32" fmla="*/ 3 w 52"/>
                  <a:gd name="T33" fmla="*/ 44 h 59"/>
                  <a:gd name="T34" fmla="*/ 4 w 52"/>
                  <a:gd name="T35" fmla="*/ 48 h 59"/>
                  <a:gd name="T36" fmla="*/ 6 w 52"/>
                  <a:gd name="T37" fmla="*/ 51 h 59"/>
                  <a:gd name="T38" fmla="*/ 7 w 52"/>
                  <a:gd name="T39" fmla="*/ 54 h 59"/>
                  <a:gd name="T40" fmla="*/ 9 w 52"/>
                  <a:gd name="T41" fmla="*/ 58 h 59"/>
                  <a:gd name="T42" fmla="*/ 11 w 52"/>
                  <a:gd name="T43" fmla="*/ 58 h 59"/>
                  <a:gd name="T44" fmla="*/ 10 w 52"/>
                  <a:gd name="T45" fmla="*/ 53 h 59"/>
                  <a:gd name="T46" fmla="*/ 12 w 52"/>
                  <a:gd name="T47" fmla="*/ 50 h 59"/>
                  <a:gd name="T48" fmla="*/ 12 w 52"/>
                  <a:gd name="T49" fmla="*/ 48 h 59"/>
                  <a:gd name="T50" fmla="*/ 11 w 52"/>
                  <a:gd name="T51" fmla="*/ 44 h 59"/>
                  <a:gd name="T52" fmla="*/ 10 w 52"/>
                  <a:gd name="T53" fmla="*/ 38 h 59"/>
                  <a:gd name="T54" fmla="*/ 12 w 52"/>
                  <a:gd name="T55" fmla="*/ 36 h 59"/>
                  <a:gd name="T56" fmla="*/ 14 w 52"/>
                  <a:gd name="T57" fmla="*/ 39 h 59"/>
                  <a:gd name="T58" fmla="*/ 16 w 52"/>
                  <a:gd name="T59" fmla="*/ 42 h 59"/>
                  <a:gd name="T60" fmla="*/ 15 w 52"/>
                  <a:gd name="T61" fmla="*/ 36 h 59"/>
                  <a:gd name="T62" fmla="*/ 17 w 52"/>
                  <a:gd name="T63" fmla="*/ 30 h 59"/>
                  <a:gd name="T64" fmla="*/ 17 w 52"/>
                  <a:gd name="T65" fmla="*/ 22 h 59"/>
                  <a:gd name="T66" fmla="*/ 17 w 52"/>
                  <a:gd name="T67" fmla="*/ 18 h 59"/>
                  <a:gd name="T68" fmla="*/ 15 w 52"/>
                  <a:gd name="T69" fmla="*/ 16 h 59"/>
                  <a:gd name="T70" fmla="*/ 19 w 52"/>
                  <a:gd name="T71" fmla="*/ 17 h 59"/>
                  <a:gd name="T72" fmla="*/ 22 w 52"/>
                  <a:gd name="T73" fmla="*/ 19 h 59"/>
                  <a:gd name="T74" fmla="*/ 24 w 52"/>
                  <a:gd name="T75" fmla="*/ 19 h 59"/>
                  <a:gd name="T76" fmla="*/ 29 w 52"/>
                  <a:gd name="T77" fmla="*/ 19 h 59"/>
                  <a:gd name="T78" fmla="*/ 32 w 52"/>
                  <a:gd name="T79" fmla="*/ 21 h 59"/>
                  <a:gd name="T80" fmla="*/ 28 w 52"/>
                  <a:gd name="T81" fmla="*/ 19 h 59"/>
                  <a:gd name="T82" fmla="*/ 31 w 52"/>
                  <a:gd name="T83" fmla="*/ 19 h 59"/>
                  <a:gd name="T84" fmla="*/ 36 w 52"/>
                  <a:gd name="T85" fmla="*/ 19 h 59"/>
                  <a:gd name="T86" fmla="*/ 41 w 52"/>
                  <a:gd name="T87" fmla="*/ 18 h 59"/>
                  <a:gd name="T88" fmla="*/ 46 w 52"/>
                  <a:gd name="T89" fmla="*/ 18 h 59"/>
                  <a:gd name="T90" fmla="*/ 47 w 52"/>
                  <a:gd name="T91" fmla="*/ 22 h 59"/>
                  <a:gd name="T92" fmla="*/ 48 w 52"/>
                  <a:gd name="T93" fmla="*/ 26 h 59"/>
                  <a:gd name="T94" fmla="*/ 50 w 52"/>
                  <a:gd name="T95" fmla="*/ 21 h 59"/>
                  <a:gd name="T96" fmla="*/ 51 w 52"/>
                  <a:gd name="T97" fmla="*/ 14 h 59"/>
                  <a:gd name="T98" fmla="*/ 48 w 52"/>
                  <a:gd name="T99" fmla="*/ 10 h 59"/>
                  <a:gd name="T100" fmla="*/ 45 w 52"/>
                  <a:gd name="T101" fmla="*/ 7 h 59"/>
                  <a:gd name="T102" fmla="*/ 42 w 52"/>
                  <a:gd name="T103" fmla="*/ 4 h 59"/>
                  <a:gd name="T104" fmla="*/ 0 w 52"/>
                  <a:gd name="T105" fmla="*/ 0 h 59"/>
                  <a:gd name="T106" fmla="*/ 52 w 52"/>
                  <a:gd name="T107" fmla="*/ 59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T104" t="T105" r="T106" b="T107"/>
                <a:pathLst>
                  <a:path w="52" h="59">
                    <a:moveTo>
                      <a:pt x="42" y="4"/>
                    </a:moveTo>
                    <a:lnTo>
                      <a:pt x="37" y="2"/>
                    </a:lnTo>
                    <a:lnTo>
                      <a:pt x="34" y="1"/>
                    </a:lnTo>
                    <a:lnTo>
                      <a:pt x="28" y="0"/>
                    </a:lnTo>
                    <a:lnTo>
                      <a:pt x="23" y="0"/>
                    </a:lnTo>
                    <a:lnTo>
                      <a:pt x="18" y="0"/>
                    </a:lnTo>
                    <a:lnTo>
                      <a:pt x="14" y="1"/>
                    </a:lnTo>
                    <a:lnTo>
                      <a:pt x="10" y="1"/>
                    </a:lnTo>
                    <a:lnTo>
                      <a:pt x="7" y="2"/>
                    </a:lnTo>
                    <a:lnTo>
                      <a:pt x="4" y="4"/>
                    </a:lnTo>
                    <a:lnTo>
                      <a:pt x="2" y="7"/>
                    </a:lnTo>
                    <a:lnTo>
                      <a:pt x="1" y="12"/>
                    </a:lnTo>
                    <a:lnTo>
                      <a:pt x="1" y="18"/>
                    </a:lnTo>
                    <a:lnTo>
                      <a:pt x="0" y="25"/>
                    </a:lnTo>
                    <a:lnTo>
                      <a:pt x="1" y="32"/>
                    </a:lnTo>
                    <a:lnTo>
                      <a:pt x="2" y="38"/>
                    </a:lnTo>
                    <a:lnTo>
                      <a:pt x="3" y="44"/>
                    </a:lnTo>
                    <a:lnTo>
                      <a:pt x="4" y="48"/>
                    </a:lnTo>
                    <a:lnTo>
                      <a:pt x="6" y="51"/>
                    </a:lnTo>
                    <a:lnTo>
                      <a:pt x="7" y="54"/>
                    </a:lnTo>
                    <a:lnTo>
                      <a:pt x="9" y="58"/>
                    </a:lnTo>
                    <a:lnTo>
                      <a:pt x="11" y="58"/>
                    </a:lnTo>
                    <a:lnTo>
                      <a:pt x="10" y="53"/>
                    </a:lnTo>
                    <a:lnTo>
                      <a:pt x="12" y="50"/>
                    </a:lnTo>
                    <a:lnTo>
                      <a:pt x="12" y="48"/>
                    </a:lnTo>
                    <a:lnTo>
                      <a:pt x="11" y="44"/>
                    </a:lnTo>
                    <a:lnTo>
                      <a:pt x="10" y="38"/>
                    </a:lnTo>
                    <a:lnTo>
                      <a:pt x="12" y="36"/>
                    </a:lnTo>
                    <a:lnTo>
                      <a:pt x="14" y="39"/>
                    </a:lnTo>
                    <a:lnTo>
                      <a:pt x="16" y="42"/>
                    </a:lnTo>
                    <a:lnTo>
                      <a:pt x="15" y="36"/>
                    </a:lnTo>
                    <a:lnTo>
                      <a:pt x="17" y="30"/>
                    </a:lnTo>
                    <a:lnTo>
                      <a:pt x="17" y="22"/>
                    </a:lnTo>
                    <a:lnTo>
                      <a:pt x="17" y="18"/>
                    </a:lnTo>
                    <a:lnTo>
                      <a:pt x="15" y="16"/>
                    </a:lnTo>
                    <a:lnTo>
                      <a:pt x="19" y="17"/>
                    </a:lnTo>
                    <a:lnTo>
                      <a:pt x="22" y="19"/>
                    </a:lnTo>
                    <a:lnTo>
                      <a:pt x="24" y="19"/>
                    </a:lnTo>
                    <a:lnTo>
                      <a:pt x="29" y="19"/>
                    </a:lnTo>
                    <a:lnTo>
                      <a:pt x="32" y="21"/>
                    </a:lnTo>
                    <a:lnTo>
                      <a:pt x="28" y="19"/>
                    </a:lnTo>
                    <a:lnTo>
                      <a:pt x="31" y="19"/>
                    </a:lnTo>
                    <a:lnTo>
                      <a:pt x="36" y="19"/>
                    </a:lnTo>
                    <a:lnTo>
                      <a:pt x="41" y="18"/>
                    </a:lnTo>
                    <a:lnTo>
                      <a:pt x="46" y="18"/>
                    </a:lnTo>
                    <a:lnTo>
                      <a:pt x="47" y="22"/>
                    </a:lnTo>
                    <a:lnTo>
                      <a:pt x="48" y="26"/>
                    </a:lnTo>
                    <a:lnTo>
                      <a:pt x="50" y="21"/>
                    </a:lnTo>
                    <a:lnTo>
                      <a:pt x="51" y="14"/>
                    </a:lnTo>
                    <a:lnTo>
                      <a:pt x="48" y="10"/>
                    </a:lnTo>
                    <a:lnTo>
                      <a:pt x="45" y="7"/>
                    </a:lnTo>
                    <a:lnTo>
                      <a:pt x="42" y="4"/>
                    </a:lnTo>
                  </a:path>
                </a:pathLst>
              </a:custGeom>
              <a:solidFill>
                <a:srgbClr val="C0802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sp>
        <p:nvSpPr>
          <p:cNvPr id="12429" name="Rectangle 141"/>
          <p:cNvSpPr>
            <a:spLocks noChangeArrowheads="1"/>
          </p:cNvSpPr>
          <p:nvPr/>
        </p:nvSpPr>
        <p:spPr bwMode="auto">
          <a:xfrm>
            <a:off x="80963" y="2470150"/>
            <a:ext cx="1411287" cy="698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BIÓLOGO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 brasileiro</a:t>
            </a:r>
          </a:p>
        </p:txBody>
      </p:sp>
      <p:sp>
        <p:nvSpPr>
          <p:cNvPr id="12430" name="Rectangle 142"/>
          <p:cNvSpPr>
            <a:spLocks noChangeArrowheads="1"/>
          </p:cNvSpPr>
          <p:nvPr/>
        </p:nvSpPr>
        <p:spPr bwMode="auto">
          <a:xfrm>
            <a:off x="7507288" y="2498725"/>
            <a:ext cx="1411287" cy="698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BIÓLOGO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 senegalês</a:t>
            </a:r>
          </a:p>
        </p:txBody>
      </p:sp>
      <p:sp>
        <p:nvSpPr>
          <p:cNvPr id="12431" name="Rectangle 143"/>
          <p:cNvSpPr>
            <a:spLocks noChangeArrowheads="1"/>
          </p:cNvSpPr>
          <p:nvPr/>
        </p:nvSpPr>
        <p:spPr bwMode="auto">
          <a:xfrm>
            <a:off x="-166688" y="3984625"/>
            <a:ext cx="2220913" cy="1003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TRADUTOR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(português/inglês):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  <a:latin typeface="Dauphin" charset="0"/>
              </a:rPr>
              <a:t>Good Morning</a:t>
            </a:r>
          </a:p>
        </p:txBody>
      </p:sp>
      <p:sp>
        <p:nvSpPr>
          <p:cNvPr id="12432" name="Rectangle 144"/>
          <p:cNvSpPr>
            <a:spLocks noChangeArrowheads="1"/>
          </p:cNvSpPr>
          <p:nvPr/>
        </p:nvSpPr>
        <p:spPr bwMode="auto">
          <a:xfrm>
            <a:off x="7205663" y="3956050"/>
            <a:ext cx="1922462" cy="1003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TRADUTOR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(inglês/francês):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  <a:latin typeface="Dauphin" charset="0"/>
              </a:rPr>
              <a:t>Bonjour</a:t>
            </a:r>
          </a:p>
        </p:txBody>
      </p:sp>
      <p:sp>
        <p:nvSpPr>
          <p:cNvPr id="12433" name="Rectangle 145"/>
          <p:cNvSpPr>
            <a:spLocks noChangeArrowheads="1"/>
          </p:cNvSpPr>
          <p:nvPr/>
        </p:nvSpPr>
        <p:spPr bwMode="auto">
          <a:xfrm>
            <a:off x="7002463" y="5641975"/>
            <a:ext cx="1998662" cy="698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ENGENHEIRO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de comunicações</a:t>
            </a:r>
          </a:p>
        </p:txBody>
      </p:sp>
      <p:sp>
        <p:nvSpPr>
          <p:cNvPr id="12434" name="Rectangle 146"/>
          <p:cNvSpPr>
            <a:spLocks noChangeArrowheads="1"/>
          </p:cNvSpPr>
          <p:nvPr/>
        </p:nvSpPr>
        <p:spPr bwMode="auto">
          <a:xfrm>
            <a:off x="168275" y="5594350"/>
            <a:ext cx="1998663" cy="698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ENGENHEIRO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de comunicações</a:t>
            </a:r>
          </a:p>
        </p:txBody>
      </p:sp>
      <p:sp>
        <p:nvSpPr>
          <p:cNvPr id="12435" name="Line 147"/>
          <p:cNvSpPr>
            <a:spLocks noChangeShapeType="1"/>
          </p:cNvSpPr>
          <p:nvPr/>
        </p:nvSpPr>
        <p:spPr bwMode="auto">
          <a:xfrm>
            <a:off x="3500438" y="2998788"/>
            <a:ext cx="1587" cy="1031875"/>
          </a:xfrm>
          <a:prstGeom prst="line">
            <a:avLst/>
          </a:prstGeom>
          <a:noFill/>
          <a:ln w="25560">
            <a:solidFill>
              <a:srgbClr val="FF0505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2436" name="Line 148"/>
          <p:cNvSpPr>
            <a:spLocks noChangeShapeType="1"/>
          </p:cNvSpPr>
          <p:nvPr/>
        </p:nvSpPr>
        <p:spPr bwMode="auto">
          <a:xfrm>
            <a:off x="3495675" y="3922713"/>
            <a:ext cx="1588" cy="1031875"/>
          </a:xfrm>
          <a:prstGeom prst="line">
            <a:avLst/>
          </a:prstGeom>
          <a:noFill/>
          <a:ln w="25560">
            <a:solidFill>
              <a:srgbClr val="FF0505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2437" name="Line 149"/>
          <p:cNvSpPr>
            <a:spLocks noChangeShapeType="1"/>
          </p:cNvSpPr>
          <p:nvPr/>
        </p:nvSpPr>
        <p:spPr bwMode="auto">
          <a:xfrm>
            <a:off x="3505200" y="4903788"/>
            <a:ext cx="1588" cy="1031875"/>
          </a:xfrm>
          <a:prstGeom prst="line">
            <a:avLst/>
          </a:prstGeom>
          <a:noFill/>
          <a:ln w="25560">
            <a:solidFill>
              <a:srgbClr val="FF0505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2438" name="Line 150"/>
          <p:cNvSpPr>
            <a:spLocks noChangeShapeType="1"/>
          </p:cNvSpPr>
          <p:nvPr/>
        </p:nvSpPr>
        <p:spPr bwMode="auto">
          <a:xfrm flipV="1">
            <a:off x="5400675" y="4872038"/>
            <a:ext cx="1588" cy="1085850"/>
          </a:xfrm>
          <a:prstGeom prst="line">
            <a:avLst/>
          </a:prstGeom>
          <a:noFill/>
          <a:ln w="25560">
            <a:solidFill>
              <a:srgbClr val="FF0505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graphicFrame>
        <p:nvGraphicFramePr>
          <p:cNvPr id="12439" name="Object 151"/>
          <p:cNvGraphicFramePr>
            <a:graphicFrameLocks noChangeAspect="1"/>
          </p:cNvGraphicFramePr>
          <p:nvPr/>
        </p:nvGraphicFramePr>
        <p:xfrm>
          <a:off x="3330575" y="4202113"/>
          <a:ext cx="2301875" cy="80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42" r:id="rId5" imgW="2311200" imgH="25200" progId="">
                  <p:embed/>
                </p:oleObj>
              </mc:Choice>
              <mc:Fallback>
                <p:oleObj r:id="rId5" imgW="2311200" imgH="25200" progId="">
                  <p:embed/>
                  <p:pic>
                    <p:nvPicPr>
                      <p:cNvPr id="0" name="Picture 15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30575" y="4202113"/>
                        <a:ext cx="2301875" cy="809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440" name="Object 152"/>
          <p:cNvGraphicFramePr>
            <a:graphicFrameLocks noChangeAspect="1"/>
          </p:cNvGraphicFramePr>
          <p:nvPr/>
        </p:nvGraphicFramePr>
        <p:xfrm>
          <a:off x="3344863" y="3087688"/>
          <a:ext cx="2301875" cy="66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43" r:id="rId7" imgW="2311200" imgH="25200" progId="">
                  <p:embed/>
                </p:oleObj>
              </mc:Choice>
              <mc:Fallback>
                <p:oleObj r:id="rId7" imgW="2311200" imgH="25200" progId="">
                  <p:embed/>
                  <p:pic>
                    <p:nvPicPr>
                      <p:cNvPr id="0" name="Picture 1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4863" y="3087688"/>
                        <a:ext cx="2301875" cy="66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441" name="Object 153"/>
          <p:cNvGraphicFramePr>
            <a:graphicFrameLocks noChangeAspect="1"/>
          </p:cNvGraphicFramePr>
          <p:nvPr/>
        </p:nvGraphicFramePr>
        <p:xfrm>
          <a:off x="3297238" y="5340350"/>
          <a:ext cx="2301875" cy="66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44" r:id="rId8" imgW="2311200" imgH="25200" progId="">
                  <p:embed/>
                </p:oleObj>
              </mc:Choice>
              <mc:Fallback>
                <p:oleObj r:id="rId8" imgW="2311200" imgH="25200" progId="">
                  <p:embed/>
                  <p:pic>
                    <p:nvPicPr>
                      <p:cNvPr id="0" name="Picture 15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97238" y="5340350"/>
                        <a:ext cx="2301875" cy="66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442" name="Line 154"/>
          <p:cNvSpPr>
            <a:spLocks noChangeShapeType="1"/>
          </p:cNvSpPr>
          <p:nvPr/>
        </p:nvSpPr>
        <p:spPr bwMode="auto">
          <a:xfrm>
            <a:off x="5732463" y="4276725"/>
            <a:ext cx="60325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2443" name="Line 155"/>
          <p:cNvSpPr>
            <a:spLocks noChangeShapeType="1"/>
          </p:cNvSpPr>
          <p:nvPr/>
        </p:nvSpPr>
        <p:spPr bwMode="auto">
          <a:xfrm>
            <a:off x="3155950" y="5400675"/>
            <a:ext cx="60325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 type="triangle" w="med" len="med"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2444" name="Line 156"/>
          <p:cNvSpPr>
            <a:spLocks noChangeShapeType="1"/>
          </p:cNvSpPr>
          <p:nvPr/>
        </p:nvSpPr>
        <p:spPr bwMode="auto">
          <a:xfrm flipH="1">
            <a:off x="3100388" y="4257675"/>
            <a:ext cx="114300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2445" name="Line 157"/>
          <p:cNvSpPr>
            <a:spLocks noChangeShapeType="1"/>
          </p:cNvSpPr>
          <p:nvPr/>
        </p:nvSpPr>
        <p:spPr bwMode="auto">
          <a:xfrm flipH="1">
            <a:off x="5686425" y="5386388"/>
            <a:ext cx="128588" cy="1587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 type="triangle" w="med" len="med"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2446" name="Line 158"/>
          <p:cNvSpPr>
            <a:spLocks noChangeShapeType="1"/>
          </p:cNvSpPr>
          <p:nvPr/>
        </p:nvSpPr>
        <p:spPr bwMode="auto">
          <a:xfrm flipH="1">
            <a:off x="5686425" y="3128963"/>
            <a:ext cx="142875" cy="1587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 type="triangle" w="med" len="med"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2447" name="Line 159"/>
          <p:cNvSpPr>
            <a:spLocks noChangeShapeType="1"/>
          </p:cNvSpPr>
          <p:nvPr/>
        </p:nvSpPr>
        <p:spPr bwMode="auto">
          <a:xfrm flipH="1">
            <a:off x="3100388" y="3128963"/>
            <a:ext cx="85725" cy="1587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2448" name="Line 160"/>
          <p:cNvSpPr>
            <a:spLocks noChangeShapeType="1"/>
          </p:cNvSpPr>
          <p:nvPr/>
        </p:nvSpPr>
        <p:spPr bwMode="auto">
          <a:xfrm>
            <a:off x="3500438" y="2827338"/>
            <a:ext cx="1587" cy="131762"/>
          </a:xfrm>
          <a:prstGeom prst="line">
            <a:avLst/>
          </a:prstGeom>
          <a:noFill/>
          <a:ln w="25560">
            <a:solidFill>
              <a:srgbClr val="CCCCFF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12449" name="Group 161"/>
          <p:cNvGrpSpPr>
            <a:grpSpLocks/>
          </p:cNvGrpSpPr>
          <p:nvPr/>
        </p:nvGrpSpPr>
        <p:grpSpPr bwMode="auto">
          <a:xfrm>
            <a:off x="1085850" y="1571625"/>
            <a:ext cx="1428750" cy="928688"/>
            <a:chOff x="684" y="990"/>
            <a:chExt cx="900" cy="585"/>
          </a:xfrm>
        </p:grpSpPr>
        <p:grpSp>
          <p:nvGrpSpPr>
            <p:cNvPr id="12450" name="Group 162"/>
            <p:cNvGrpSpPr>
              <a:grpSpLocks/>
            </p:cNvGrpSpPr>
            <p:nvPr/>
          </p:nvGrpSpPr>
          <p:grpSpPr bwMode="auto">
            <a:xfrm>
              <a:off x="684" y="990"/>
              <a:ext cx="900" cy="504"/>
              <a:chOff x="684" y="990"/>
              <a:chExt cx="900" cy="504"/>
            </a:xfrm>
          </p:grpSpPr>
          <p:sp>
            <p:nvSpPr>
              <p:cNvPr id="12451" name="AutoShape 163"/>
              <p:cNvSpPr>
                <a:spLocks noChangeArrowheads="1"/>
              </p:cNvSpPr>
              <p:nvPr/>
            </p:nvSpPr>
            <p:spPr bwMode="auto">
              <a:xfrm>
                <a:off x="684" y="990"/>
                <a:ext cx="901" cy="505"/>
              </a:xfrm>
              <a:custGeom>
                <a:avLst/>
                <a:gdLst>
                  <a:gd name="T0" fmla="*/ 36 w 901"/>
                  <a:gd name="T1" fmla="*/ 36 h 505"/>
                  <a:gd name="T2" fmla="*/ 126 w 901"/>
                  <a:gd name="T3" fmla="*/ 9 h 505"/>
                  <a:gd name="T4" fmla="*/ 180 w 901"/>
                  <a:gd name="T5" fmla="*/ 0 h 505"/>
                  <a:gd name="T6" fmla="*/ 234 w 901"/>
                  <a:gd name="T7" fmla="*/ 0 h 505"/>
                  <a:gd name="T8" fmla="*/ 306 w 901"/>
                  <a:gd name="T9" fmla="*/ 9 h 505"/>
                  <a:gd name="T10" fmla="*/ 378 w 901"/>
                  <a:gd name="T11" fmla="*/ 9 h 505"/>
                  <a:gd name="T12" fmla="*/ 450 w 901"/>
                  <a:gd name="T13" fmla="*/ 9 h 505"/>
                  <a:gd name="T14" fmla="*/ 477 w 901"/>
                  <a:gd name="T15" fmla="*/ 9 h 505"/>
                  <a:gd name="T16" fmla="*/ 504 w 901"/>
                  <a:gd name="T17" fmla="*/ 18 h 505"/>
                  <a:gd name="T18" fmla="*/ 576 w 901"/>
                  <a:gd name="T19" fmla="*/ 27 h 505"/>
                  <a:gd name="T20" fmla="*/ 648 w 901"/>
                  <a:gd name="T21" fmla="*/ 45 h 505"/>
                  <a:gd name="T22" fmla="*/ 738 w 901"/>
                  <a:gd name="T23" fmla="*/ 63 h 505"/>
                  <a:gd name="T24" fmla="*/ 792 w 901"/>
                  <a:gd name="T25" fmla="*/ 63 h 505"/>
                  <a:gd name="T26" fmla="*/ 819 w 901"/>
                  <a:gd name="T27" fmla="*/ 99 h 505"/>
                  <a:gd name="T28" fmla="*/ 846 w 901"/>
                  <a:gd name="T29" fmla="*/ 135 h 505"/>
                  <a:gd name="T30" fmla="*/ 855 w 901"/>
                  <a:gd name="T31" fmla="*/ 189 h 505"/>
                  <a:gd name="T32" fmla="*/ 882 w 901"/>
                  <a:gd name="T33" fmla="*/ 225 h 505"/>
                  <a:gd name="T34" fmla="*/ 891 w 901"/>
                  <a:gd name="T35" fmla="*/ 252 h 505"/>
                  <a:gd name="T36" fmla="*/ 900 w 901"/>
                  <a:gd name="T37" fmla="*/ 279 h 505"/>
                  <a:gd name="T38" fmla="*/ 900 w 901"/>
                  <a:gd name="T39" fmla="*/ 306 h 505"/>
                  <a:gd name="T40" fmla="*/ 873 w 901"/>
                  <a:gd name="T41" fmla="*/ 378 h 505"/>
                  <a:gd name="T42" fmla="*/ 855 w 901"/>
                  <a:gd name="T43" fmla="*/ 432 h 505"/>
                  <a:gd name="T44" fmla="*/ 783 w 901"/>
                  <a:gd name="T45" fmla="*/ 450 h 505"/>
                  <a:gd name="T46" fmla="*/ 729 w 901"/>
                  <a:gd name="T47" fmla="*/ 468 h 505"/>
                  <a:gd name="T48" fmla="*/ 702 w 901"/>
                  <a:gd name="T49" fmla="*/ 477 h 505"/>
                  <a:gd name="T50" fmla="*/ 666 w 901"/>
                  <a:gd name="T51" fmla="*/ 486 h 505"/>
                  <a:gd name="T52" fmla="*/ 630 w 901"/>
                  <a:gd name="T53" fmla="*/ 504 h 505"/>
                  <a:gd name="T54" fmla="*/ 594 w 901"/>
                  <a:gd name="T55" fmla="*/ 504 h 505"/>
                  <a:gd name="T56" fmla="*/ 558 w 901"/>
                  <a:gd name="T57" fmla="*/ 504 h 505"/>
                  <a:gd name="T58" fmla="*/ 522 w 901"/>
                  <a:gd name="T59" fmla="*/ 495 h 505"/>
                  <a:gd name="T60" fmla="*/ 468 w 901"/>
                  <a:gd name="T61" fmla="*/ 486 h 505"/>
                  <a:gd name="T62" fmla="*/ 396 w 901"/>
                  <a:gd name="T63" fmla="*/ 477 h 505"/>
                  <a:gd name="T64" fmla="*/ 342 w 901"/>
                  <a:gd name="T65" fmla="*/ 468 h 505"/>
                  <a:gd name="T66" fmla="*/ 270 w 901"/>
                  <a:gd name="T67" fmla="*/ 450 h 505"/>
                  <a:gd name="T68" fmla="*/ 243 w 901"/>
                  <a:gd name="T69" fmla="*/ 441 h 505"/>
                  <a:gd name="T70" fmla="*/ 207 w 901"/>
                  <a:gd name="T71" fmla="*/ 423 h 505"/>
                  <a:gd name="T72" fmla="*/ 180 w 901"/>
                  <a:gd name="T73" fmla="*/ 405 h 505"/>
                  <a:gd name="T74" fmla="*/ 153 w 901"/>
                  <a:gd name="T75" fmla="*/ 378 h 505"/>
                  <a:gd name="T76" fmla="*/ 126 w 901"/>
                  <a:gd name="T77" fmla="*/ 369 h 505"/>
                  <a:gd name="T78" fmla="*/ 99 w 901"/>
                  <a:gd name="T79" fmla="*/ 342 h 505"/>
                  <a:gd name="T80" fmla="*/ 81 w 901"/>
                  <a:gd name="T81" fmla="*/ 315 h 505"/>
                  <a:gd name="T82" fmla="*/ 54 w 901"/>
                  <a:gd name="T83" fmla="*/ 288 h 505"/>
                  <a:gd name="T84" fmla="*/ 36 w 901"/>
                  <a:gd name="T85" fmla="*/ 261 h 505"/>
                  <a:gd name="T86" fmla="*/ 18 w 901"/>
                  <a:gd name="T87" fmla="*/ 234 h 505"/>
                  <a:gd name="T88" fmla="*/ 9 w 901"/>
                  <a:gd name="T89" fmla="*/ 198 h 505"/>
                  <a:gd name="T90" fmla="*/ 0 w 901"/>
                  <a:gd name="T91" fmla="*/ 162 h 505"/>
                  <a:gd name="T92" fmla="*/ 0 w 901"/>
                  <a:gd name="T93" fmla="*/ 126 h 505"/>
                  <a:gd name="T94" fmla="*/ 9 w 901"/>
                  <a:gd name="T95" fmla="*/ 90 h 505"/>
                  <a:gd name="T96" fmla="*/ 27 w 901"/>
                  <a:gd name="T97" fmla="*/ 63 h 505"/>
                  <a:gd name="T98" fmla="*/ 36 w 901"/>
                  <a:gd name="T99" fmla="*/ 36 h 505"/>
                  <a:gd name="T100" fmla="*/ 0 w 901"/>
                  <a:gd name="T101" fmla="*/ 0 h 505"/>
                  <a:gd name="T102" fmla="*/ 901 w 901"/>
                  <a:gd name="T103" fmla="*/ 505 h 5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T100" t="T101" r="T102" b="T103"/>
                <a:pathLst>
                  <a:path w="901" h="505">
                    <a:moveTo>
                      <a:pt x="36" y="36"/>
                    </a:moveTo>
                    <a:lnTo>
                      <a:pt x="126" y="9"/>
                    </a:lnTo>
                    <a:lnTo>
                      <a:pt x="180" y="0"/>
                    </a:lnTo>
                    <a:lnTo>
                      <a:pt x="234" y="0"/>
                    </a:lnTo>
                    <a:lnTo>
                      <a:pt x="306" y="9"/>
                    </a:lnTo>
                    <a:lnTo>
                      <a:pt x="378" y="9"/>
                    </a:lnTo>
                    <a:lnTo>
                      <a:pt x="450" y="9"/>
                    </a:lnTo>
                    <a:lnTo>
                      <a:pt x="477" y="9"/>
                    </a:lnTo>
                    <a:lnTo>
                      <a:pt x="504" y="18"/>
                    </a:lnTo>
                    <a:lnTo>
                      <a:pt x="576" y="27"/>
                    </a:lnTo>
                    <a:lnTo>
                      <a:pt x="648" y="45"/>
                    </a:lnTo>
                    <a:lnTo>
                      <a:pt x="738" y="63"/>
                    </a:lnTo>
                    <a:lnTo>
                      <a:pt x="792" y="63"/>
                    </a:lnTo>
                    <a:lnTo>
                      <a:pt x="819" y="99"/>
                    </a:lnTo>
                    <a:lnTo>
                      <a:pt x="846" y="135"/>
                    </a:lnTo>
                    <a:lnTo>
                      <a:pt x="855" y="189"/>
                    </a:lnTo>
                    <a:lnTo>
                      <a:pt x="882" y="225"/>
                    </a:lnTo>
                    <a:lnTo>
                      <a:pt x="891" y="252"/>
                    </a:lnTo>
                    <a:lnTo>
                      <a:pt x="900" y="279"/>
                    </a:lnTo>
                    <a:lnTo>
                      <a:pt x="900" y="306"/>
                    </a:lnTo>
                    <a:lnTo>
                      <a:pt x="873" y="378"/>
                    </a:lnTo>
                    <a:lnTo>
                      <a:pt x="855" y="432"/>
                    </a:lnTo>
                    <a:lnTo>
                      <a:pt x="783" y="450"/>
                    </a:lnTo>
                    <a:lnTo>
                      <a:pt x="729" y="468"/>
                    </a:lnTo>
                    <a:lnTo>
                      <a:pt x="702" y="477"/>
                    </a:lnTo>
                    <a:lnTo>
                      <a:pt x="666" y="486"/>
                    </a:lnTo>
                    <a:lnTo>
                      <a:pt x="630" y="504"/>
                    </a:lnTo>
                    <a:lnTo>
                      <a:pt x="594" y="504"/>
                    </a:lnTo>
                    <a:lnTo>
                      <a:pt x="558" y="504"/>
                    </a:lnTo>
                    <a:lnTo>
                      <a:pt x="522" y="495"/>
                    </a:lnTo>
                    <a:lnTo>
                      <a:pt x="468" y="486"/>
                    </a:lnTo>
                    <a:lnTo>
                      <a:pt x="396" y="477"/>
                    </a:lnTo>
                    <a:lnTo>
                      <a:pt x="342" y="468"/>
                    </a:lnTo>
                    <a:lnTo>
                      <a:pt x="270" y="450"/>
                    </a:lnTo>
                    <a:lnTo>
                      <a:pt x="243" y="441"/>
                    </a:lnTo>
                    <a:lnTo>
                      <a:pt x="207" y="423"/>
                    </a:lnTo>
                    <a:lnTo>
                      <a:pt x="180" y="405"/>
                    </a:lnTo>
                    <a:lnTo>
                      <a:pt x="153" y="378"/>
                    </a:lnTo>
                    <a:lnTo>
                      <a:pt x="126" y="369"/>
                    </a:lnTo>
                    <a:lnTo>
                      <a:pt x="99" y="342"/>
                    </a:lnTo>
                    <a:lnTo>
                      <a:pt x="81" y="315"/>
                    </a:lnTo>
                    <a:lnTo>
                      <a:pt x="54" y="288"/>
                    </a:lnTo>
                    <a:lnTo>
                      <a:pt x="36" y="261"/>
                    </a:lnTo>
                    <a:lnTo>
                      <a:pt x="18" y="234"/>
                    </a:lnTo>
                    <a:lnTo>
                      <a:pt x="9" y="198"/>
                    </a:lnTo>
                    <a:lnTo>
                      <a:pt x="0" y="162"/>
                    </a:lnTo>
                    <a:lnTo>
                      <a:pt x="0" y="126"/>
                    </a:lnTo>
                    <a:lnTo>
                      <a:pt x="9" y="90"/>
                    </a:lnTo>
                    <a:lnTo>
                      <a:pt x="27" y="63"/>
                    </a:lnTo>
                    <a:lnTo>
                      <a:pt x="36" y="36"/>
                    </a:lnTo>
                  </a:path>
                </a:pathLst>
              </a:custGeom>
              <a:noFill/>
              <a:ln w="25560">
                <a:solidFill>
                  <a:srgbClr val="CCCC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452" name="Rectangle 164"/>
              <p:cNvSpPr>
                <a:spLocks noChangeArrowheads="1"/>
              </p:cNvSpPr>
              <p:nvPr/>
            </p:nvSpPr>
            <p:spPr bwMode="auto">
              <a:xfrm>
                <a:off x="694" y="1088"/>
                <a:ext cx="827" cy="24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360" tIns="44280" rIns="90360" bIns="4428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2000" b="1">
                    <a:solidFill>
                      <a:srgbClr val="000000"/>
                    </a:solidFill>
                    <a:latin typeface="Dauphin" charset="0"/>
                  </a:rPr>
                  <a:t>Bom dia</a:t>
                </a:r>
              </a:p>
            </p:txBody>
          </p:sp>
        </p:grpSp>
        <p:sp>
          <p:nvSpPr>
            <p:cNvPr id="12453" name="AutoShape 165"/>
            <p:cNvSpPr>
              <a:spLocks noChangeArrowheads="1"/>
            </p:cNvSpPr>
            <p:nvPr/>
          </p:nvSpPr>
          <p:spPr bwMode="auto">
            <a:xfrm>
              <a:off x="1368" y="1467"/>
              <a:ext cx="154" cy="109"/>
            </a:xfrm>
            <a:custGeom>
              <a:avLst/>
              <a:gdLst>
                <a:gd name="T0" fmla="*/ 0 w 154"/>
                <a:gd name="T1" fmla="*/ 0 h 109"/>
                <a:gd name="T2" fmla="*/ 27 w 154"/>
                <a:gd name="T3" fmla="*/ 9 h 109"/>
                <a:gd name="T4" fmla="*/ 45 w 154"/>
                <a:gd name="T5" fmla="*/ 36 h 109"/>
                <a:gd name="T6" fmla="*/ 72 w 154"/>
                <a:gd name="T7" fmla="*/ 45 h 109"/>
                <a:gd name="T8" fmla="*/ 99 w 154"/>
                <a:gd name="T9" fmla="*/ 72 h 109"/>
                <a:gd name="T10" fmla="*/ 126 w 154"/>
                <a:gd name="T11" fmla="*/ 90 h 109"/>
                <a:gd name="T12" fmla="*/ 153 w 154"/>
                <a:gd name="T13" fmla="*/ 108 h 109"/>
                <a:gd name="T14" fmla="*/ 126 w 154"/>
                <a:gd name="T15" fmla="*/ 108 h 109"/>
                <a:gd name="T16" fmla="*/ 117 w 154"/>
                <a:gd name="T17" fmla="*/ 81 h 109"/>
                <a:gd name="T18" fmla="*/ 99 w 154"/>
                <a:gd name="T19" fmla="*/ 54 h 109"/>
                <a:gd name="T20" fmla="*/ 72 w 154"/>
                <a:gd name="T21" fmla="*/ 36 h 109"/>
                <a:gd name="T22" fmla="*/ 72 w 154"/>
                <a:gd name="T23" fmla="*/ 9 h 109"/>
                <a:gd name="T24" fmla="*/ 0 w 154"/>
                <a:gd name="T25" fmla="*/ 0 h 109"/>
                <a:gd name="T26" fmla="*/ 0 w 154"/>
                <a:gd name="T27" fmla="*/ 0 h 109"/>
                <a:gd name="T28" fmla="*/ 154 w 154"/>
                <a:gd name="T29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T26" t="T27" r="T28" b="T29"/>
              <a:pathLst>
                <a:path w="154" h="109">
                  <a:moveTo>
                    <a:pt x="0" y="0"/>
                  </a:moveTo>
                  <a:lnTo>
                    <a:pt x="27" y="9"/>
                  </a:lnTo>
                  <a:lnTo>
                    <a:pt x="45" y="36"/>
                  </a:lnTo>
                  <a:lnTo>
                    <a:pt x="72" y="45"/>
                  </a:lnTo>
                  <a:lnTo>
                    <a:pt x="99" y="72"/>
                  </a:lnTo>
                  <a:lnTo>
                    <a:pt x="126" y="90"/>
                  </a:lnTo>
                  <a:lnTo>
                    <a:pt x="153" y="108"/>
                  </a:lnTo>
                  <a:lnTo>
                    <a:pt x="126" y="108"/>
                  </a:lnTo>
                  <a:lnTo>
                    <a:pt x="117" y="81"/>
                  </a:lnTo>
                  <a:lnTo>
                    <a:pt x="99" y="54"/>
                  </a:lnTo>
                  <a:lnTo>
                    <a:pt x="72" y="36"/>
                  </a:lnTo>
                  <a:lnTo>
                    <a:pt x="72" y="9"/>
                  </a:lnTo>
                  <a:lnTo>
                    <a:pt x="0" y="0"/>
                  </a:lnTo>
                </a:path>
              </a:pathLst>
            </a:custGeom>
            <a:noFill/>
            <a:ln w="25560">
              <a:solidFill>
                <a:srgbClr val="CCCC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12454" name="Rectangle 166"/>
          <p:cNvSpPr>
            <a:spLocks noChangeArrowheads="1"/>
          </p:cNvSpPr>
          <p:nvPr/>
        </p:nvSpPr>
        <p:spPr bwMode="auto">
          <a:xfrm>
            <a:off x="3370263" y="5956300"/>
            <a:ext cx="2146300" cy="417513"/>
          </a:xfrm>
          <a:prstGeom prst="rect">
            <a:avLst/>
          </a:prstGeom>
          <a:noFill/>
          <a:ln w="25560">
            <a:solidFill>
              <a:srgbClr val="CCCC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2455" name="Rectangle 167"/>
          <p:cNvSpPr>
            <a:spLocks noChangeArrowheads="1"/>
          </p:cNvSpPr>
          <p:nvPr/>
        </p:nvSpPr>
        <p:spPr bwMode="auto">
          <a:xfrm>
            <a:off x="3479800" y="5970588"/>
            <a:ext cx="2101850" cy="3937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  <a:latin typeface="Dauphin" charset="0"/>
              </a:rPr>
              <a:t>Good Morning</a:t>
            </a:r>
          </a:p>
        </p:txBody>
      </p:sp>
      <p:sp>
        <p:nvSpPr>
          <p:cNvPr id="12456" name="Text Box 168"/>
          <p:cNvSpPr txBox="1">
            <a:spLocks noChangeArrowheads="1"/>
          </p:cNvSpPr>
          <p:nvPr/>
        </p:nvSpPr>
        <p:spPr bwMode="auto">
          <a:xfrm>
            <a:off x="847725" y="195263"/>
            <a:ext cx="71628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360" tIns="44280" rIns="90360" bIns="44280"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4400">
                <a:solidFill>
                  <a:srgbClr val="000000"/>
                </a:solidFill>
              </a:rPr>
              <a:t>Arquitetura em camadas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AutoShape 1"/>
          <p:cNvSpPr>
            <a:spLocks noChangeArrowheads="1"/>
          </p:cNvSpPr>
          <p:nvPr/>
        </p:nvSpPr>
        <p:spPr bwMode="auto">
          <a:xfrm>
            <a:off x="1223963" y="3041650"/>
            <a:ext cx="2392362" cy="2259013"/>
          </a:xfrm>
          <a:custGeom>
            <a:avLst/>
            <a:gdLst>
              <a:gd name="T0" fmla="*/ 340220218 w 1507"/>
              <a:gd name="T1" fmla="*/ 839213120 h 1423"/>
              <a:gd name="T2" fmla="*/ 93244963 w 1507"/>
              <a:gd name="T3" fmla="*/ 950099981 h 1423"/>
              <a:gd name="T4" fmla="*/ 0 w 1507"/>
              <a:gd name="T5" fmla="*/ 1154231819 h 1423"/>
              <a:gd name="T6" fmla="*/ 65524052 w 1507"/>
              <a:gd name="T7" fmla="*/ 1320562111 h 1423"/>
              <a:gd name="T8" fmla="*/ 173889944 w 1507"/>
              <a:gd name="T9" fmla="*/ 1398687739 h 1423"/>
              <a:gd name="T10" fmla="*/ 345260528 w 1507"/>
              <a:gd name="T11" fmla="*/ 1519655224 h 1423"/>
              <a:gd name="T12" fmla="*/ 682961384 w 1507"/>
              <a:gd name="T13" fmla="*/ 1431448973 h 1423"/>
              <a:gd name="T14" fmla="*/ 871973995 w 1507"/>
              <a:gd name="T15" fmla="*/ 1519655224 h 1423"/>
              <a:gd name="T16" fmla="*/ 1066025129 w 1507"/>
              <a:gd name="T17" fmla="*/ 1630542086 h 1423"/>
              <a:gd name="T18" fmla="*/ 1355843737 w 1507"/>
              <a:gd name="T19" fmla="*/ 1806953399 h 1423"/>
              <a:gd name="T20" fmla="*/ 1544854561 w 1507"/>
              <a:gd name="T21" fmla="*/ 2079130241 h 1423"/>
              <a:gd name="T22" fmla="*/ 1539814251 w 1507"/>
              <a:gd name="T23" fmla="*/ 2147483647 h 1423"/>
              <a:gd name="T24" fmla="*/ 1572577059 w 1507"/>
              <a:gd name="T25" fmla="*/ 2147483647 h 1423"/>
              <a:gd name="T26" fmla="*/ 1774189848 w 1507"/>
              <a:gd name="T27" fmla="*/ 2147483647 h 1423"/>
              <a:gd name="T28" fmla="*/ 1882555715 w 1507"/>
              <a:gd name="T29" fmla="*/ 2147483647 h 1423"/>
              <a:gd name="T30" fmla="*/ 1930439452 w 1507"/>
              <a:gd name="T31" fmla="*/ 2147483647 h 1423"/>
              <a:gd name="T32" fmla="*/ 1832152617 w 1507"/>
              <a:gd name="T33" fmla="*/ 2147483647 h 1423"/>
              <a:gd name="T34" fmla="*/ 1668343342 w 1507"/>
              <a:gd name="T35" fmla="*/ 2147483647 h 1423"/>
              <a:gd name="T36" fmla="*/ 1804431707 w 1507"/>
              <a:gd name="T37" fmla="*/ 2147483647 h 1423"/>
              <a:gd name="T38" fmla="*/ 2053926249 w 1507"/>
              <a:gd name="T39" fmla="*/ 2147483647 h 1423"/>
              <a:gd name="T40" fmla="*/ 2147483647 w 1507"/>
              <a:gd name="T41" fmla="*/ 2147483647 h 1423"/>
              <a:gd name="T42" fmla="*/ 2147483647 w 1507"/>
              <a:gd name="T43" fmla="*/ 2147483647 h 1423"/>
              <a:gd name="T44" fmla="*/ 2147483647 w 1507"/>
              <a:gd name="T45" fmla="*/ 2147483647 h 1423"/>
              <a:gd name="T46" fmla="*/ 2147483647 w 1507"/>
              <a:gd name="T47" fmla="*/ 2147483647 h 1423"/>
              <a:gd name="T48" fmla="*/ 2147483647 w 1507"/>
              <a:gd name="T49" fmla="*/ 2147483647 h 1423"/>
              <a:gd name="T50" fmla="*/ 2147483647 w 1507"/>
              <a:gd name="T51" fmla="*/ 2147483647 h 1423"/>
              <a:gd name="T52" fmla="*/ 2147483647 w 1507"/>
              <a:gd name="T53" fmla="*/ 2147483647 h 1423"/>
              <a:gd name="T54" fmla="*/ 2147483647 w 1507"/>
              <a:gd name="T55" fmla="*/ 2147483647 h 1423"/>
              <a:gd name="T56" fmla="*/ 2147483647 w 1507"/>
              <a:gd name="T57" fmla="*/ 2147483647 h 1423"/>
              <a:gd name="T58" fmla="*/ 2147483647 w 1507"/>
              <a:gd name="T59" fmla="*/ 2048888369 h 1423"/>
              <a:gd name="T60" fmla="*/ 2147483647 w 1507"/>
              <a:gd name="T61" fmla="*/ 1837195270 h 1423"/>
              <a:gd name="T62" fmla="*/ 2147483647 w 1507"/>
              <a:gd name="T63" fmla="*/ 1832154958 h 1423"/>
              <a:gd name="T64" fmla="*/ 2147483647 w 1507"/>
              <a:gd name="T65" fmla="*/ 1575098655 h 1423"/>
              <a:gd name="T66" fmla="*/ 2147483647 w 1507"/>
              <a:gd name="T67" fmla="*/ 1403728051 h 1423"/>
              <a:gd name="T68" fmla="*/ 2147483647 w 1507"/>
              <a:gd name="T69" fmla="*/ 1149191507 h 1423"/>
              <a:gd name="T70" fmla="*/ 2147483647 w 1507"/>
              <a:gd name="T71" fmla="*/ 1035785283 h 1423"/>
              <a:gd name="T72" fmla="*/ 2147483647 w 1507"/>
              <a:gd name="T73" fmla="*/ 814011362 h 1423"/>
              <a:gd name="T74" fmla="*/ 2147483647 w 1507"/>
              <a:gd name="T75" fmla="*/ 753527619 h 1423"/>
              <a:gd name="T76" fmla="*/ 2147483647 w 1507"/>
              <a:gd name="T77" fmla="*/ 693043877 h 1423"/>
              <a:gd name="T78" fmla="*/ 2147483647 w 1507"/>
              <a:gd name="T79" fmla="*/ 609877937 h 1423"/>
              <a:gd name="T80" fmla="*/ 2147483647 w 1507"/>
              <a:gd name="T81" fmla="*/ 544353882 h 1423"/>
              <a:gd name="T82" fmla="*/ 2147483647 w 1507"/>
              <a:gd name="T83" fmla="*/ 498991075 h 1423"/>
              <a:gd name="T84" fmla="*/ 2147483647 w 1507"/>
              <a:gd name="T85" fmla="*/ 478829828 h 1423"/>
              <a:gd name="T86" fmla="*/ 2147483647 w 1507"/>
              <a:gd name="T87" fmla="*/ 234375396 h 1423"/>
              <a:gd name="T88" fmla="*/ 2147483647 w 1507"/>
              <a:gd name="T89" fmla="*/ 85685327 h 1423"/>
              <a:gd name="T90" fmla="*/ 1963200672 w 1507"/>
              <a:gd name="T91" fmla="*/ 289818826 h 1423"/>
              <a:gd name="T92" fmla="*/ 1764109228 w 1507"/>
              <a:gd name="T93" fmla="*/ 297378500 h 1423"/>
              <a:gd name="T94" fmla="*/ 1552415819 w 1507"/>
              <a:gd name="T95" fmla="*/ 322580060 h 1423"/>
              <a:gd name="T96" fmla="*/ 1388604957 w 1507"/>
              <a:gd name="T97" fmla="*/ 297378500 h 1423"/>
              <a:gd name="T98" fmla="*/ 1313000310 w 1507"/>
              <a:gd name="T99" fmla="*/ 37803145 h 1423"/>
              <a:gd name="T100" fmla="*/ 1174392583 w 1507"/>
              <a:gd name="T101" fmla="*/ 42843457 h 1423"/>
              <a:gd name="T102" fmla="*/ 892135234 w 1507"/>
              <a:gd name="T103" fmla="*/ 55443456 h 1423"/>
              <a:gd name="T104" fmla="*/ 859372426 w 1507"/>
              <a:gd name="T105" fmla="*/ 126007847 h 1423"/>
              <a:gd name="T106" fmla="*/ 887094924 w 1507"/>
              <a:gd name="T107" fmla="*/ 299899450 h 1423"/>
              <a:gd name="T108" fmla="*/ 801409459 w 1507"/>
              <a:gd name="T109" fmla="*/ 378023491 h 1423"/>
              <a:gd name="T110" fmla="*/ 567034259 w 1507"/>
              <a:gd name="T111" fmla="*/ 282257565 h 1423"/>
              <a:gd name="T112" fmla="*/ 498990870 w 1507"/>
              <a:gd name="T113" fmla="*/ 254536643 h 1423"/>
              <a:gd name="T114" fmla="*/ 448587772 w 1507"/>
              <a:gd name="T115" fmla="*/ 413305674 h 1423"/>
              <a:gd name="T116" fmla="*/ 360381457 w 1507"/>
              <a:gd name="T117" fmla="*/ 539313570 h 1423"/>
              <a:gd name="T118" fmla="*/ 0 w 1507"/>
              <a:gd name="T119" fmla="*/ 0 h 1423"/>
              <a:gd name="T120" fmla="*/ 1507 w 1507"/>
              <a:gd name="T121" fmla="*/ 1423 h 1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T118" t="T119" r="T120" b="T121"/>
            <a:pathLst>
              <a:path w="1507" h="1423">
                <a:moveTo>
                  <a:pt x="143" y="214"/>
                </a:moveTo>
                <a:lnTo>
                  <a:pt x="139" y="322"/>
                </a:lnTo>
                <a:lnTo>
                  <a:pt x="135" y="333"/>
                </a:lnTo>
                <a:lnTo>
                  <a:pt x="129" y="342"/>
                </a:lnTo>
                <a:lnTo>
                  <a:pt x="75" y="359"/>
                </a:lnTo>
                <a:lnTo>
                  <a:pt x="37" y="377"/>
                </a:lnTo>
                <a:lnTo>
                  <a:pt x="18" y="412"/>
                </a:lnTo>
                <a:lnTo>
                  <a:pt x="20" y="434"/>
                </a:lnTo>
                <a:lnTo>
                  <a:pt x="0" y="458"/>
                </a:lnTo>
                <a:lnTo>
                  <a:pt x="0" y="486"/>
                </a:lnTo>
                <a:lnTo>
                  <a:pt x="18" y="501"/>
                </a:lnTo>
                <a:lnTo>
                  <a:pt x="26" y="524"/>
                </a:lnTo>
                <a:lnTo>
                  <a:pt x="26" y="546"/>
                </a:lnTo>
                <a:lnTo>
                  <a:pt x="53" y="536"/>
                </a:lnTo>
                <a:lnTo>
                  <a:pt x="69" y="555"/>
                </a:lnTo>
                <a:lnTo>
                  <a:pt x="95" y="555"/>
                </a:lnTo>
                <a:lnTo>
                  <a:pt x="118" y="537"/>
                </a:lnTo>
                <a:lnTo>
                  <a:pt x="137" y="603"/>
                </a:lnTo>
                <a:lnTo>
                  <a:pt x="165" y="609"/>
                </a:lnTo>
                <a:lnTo>
                  <a:pt x="223" y="592"/>
                </a:lnTo>
                <a:lnTo>
                  <a:pt x="271" y="568"/>
                </a:lnTo>
                <a:lnTo>
                  <a:pt x="309" y="537"/>
                </a:lnTo>
                <a:lnTo>
                  <a:pt x="340" y="572"/>
                </a:lnTo>
                <a:lnTo>
                  <a:pt x="346" y="603"/>
                </a:lnTo>
                <a:lnTo>
                  <a:pt x="346" y="626"/>
                </a:lnTo>
                <a:lnTo>
                  <a:pt x="391" y="648"/>
                </a:lnTo>
                <a:lnTo>
                  <a:pt x="423" y="647"/>
                </a:lnTo>
                <a:lnTo>
                  <a:pt x="463" y="673"/>
                </a:lnTo>
                <a:lnTo>
                  <a:pt x="509" y="688"/>
                </a:lnTo>
                <a:lnTo>
                  <a:pt x="538" y="717"/>
                </a:lnTo>
                <a:lnTo>
                  <a:pt x="533" y="788"/>
                </a:lnTo>
                <a:lnTo>
                  <a:pt x="607" y="788"/>
                </a:lnTo>
                <a:lnTo>
                  <a:pt x="613" y="825"/>
                </a:lnTo>
                <a:lnTo>
                  <a:pt x="626" y="846"/>
                </a:lnTo>
                <a:lnTo>
                  <a:pt x="626" y="886"/>
                </a:lnTo>
                <a:lnTo>
                  <a:pt x="611" y="920"/>
                </a:lnTo>
                <a:lnTo>
                  <a:pt x="628" y="952"/>
                </a:lnTo>
                <a:lnTo>
                  <a:pt x="628" y="985"/>
                </a:lnTo>
                <a:lnTo>
                  <a:pt x="624" y="1021"/>
                </a:lnTo>
                <a:lnTo>
                  <a:pt x="654" y="1021"/>
                </a:lnTo>
                <a:lnTo>
                  <a:pt x="693" y="1022"/>
                </a:lnTo>
                <a:lnTo>
                  <a:pt x="704" y="1027"/>
                </a:lnTo>
                <a:lnTo>
                  <a:pt x="722" y="1042"/>
                </a:lnTo>
                <a:lnTo>
                  <a:pt x="733" y="1082"/>
                </a:lnTo>
                <a:lnTo>
                  <a:pt x="747" y="1076"/>
                </a:lnTo>
                <a:lnTo>
                  <a:pt x="758" y="1147"/>
                </a:lnTo>
                <a:lnTo>
                  <a:pt x="762" y="1155"/>
                </a:lnTo>
                <a:lnTo>
                  <a:pt x="766" y="1156"/>
                </a:lnTo>
                <a:lnTo>
                  <a:pt x="779" y="1181"/>
                </a:lnTo>
                <a:lnTo>
                  <a:pt x="768" y="1209"/>
                </a:lnTo>
                <a:lnTo>
                  <a:pt x="727" y="1230"/>
                </a:lnTo>
                <a:lnTo>
                  <a:pt x="683" y="1267"/>
                </a:lnTo>
                <a:lnTo>
                  <a:pt x="662" y="1285"/>
                </a:lnTo>
                <a:lnTo>
                  <a:pt x="662" y="1325"/>
                </a:lnTo>
                <a:lnTo>
                  <a:pt x="681" y="1339"/>
                </a:lnTo>
                <a:lnTo>
                  <a:pt x="684" y="1364"/>
                </a:lnTo>
                <a:lnTo>
                  <a:pt x="716" y="1361"/>
                </a:lnTo>
                <a:lnTo>
                  <a:pt x="758" y="1385"/>
                </a:lnTo>
                <a:lnTo>
                  <a:pt x="793" y="1422"/>
                </a:lnTo>
                <a:lnTo>
                  <a:pt x="815" y="1410"/>
                </a:lnTo>
                <a:lnTo>
                  <a:pt x="841" y="1387"/>
                </a:lnTo>
                <a:lnTo>
                  <a:pt x="848" y="1350"/>
                </a:lnTo>
                <a:lnTo>
                  <a:pt x="863" y="1338"/>
                </a:lnTo>
                <a:lnTo>
                  <a:pt x="873" y="1333"/>
                </a:lnTo>
                <a:lnTo>
                  <a:pt x="884" y="1316"/>
                </a:lnTo>
                <a:lnTo>
                  <a:pt x="902" y="1302"/>
                </a:lnTo>
                <a:lnTo>
                  <a:pt x="940" y="1258"/>
                </a:lnTo>
                <a:lnTo>
                  <a:pt x="940" y="1184"/>
                </a:lnTo>
                <a:lnTo>
                  <a:pt x="950" y="1165"/>
                </a:lnTo>
                <a:lnTo>
                  <a:pt x="967" y="1148"/>
                </a:lnTo>
                <a:lnTo>
                  <a:pt x="995" y="1148"/>
                </a:lnTo>
                <a:lnTo>
                  <a:pt x="1006" y="1130"/>
                </a:lnTo>
                <a:lnTo>
                  <a:pt x="1031" y="1130"/>
                </a:lnTo>
                <a:lnTo>
                  <a:pt x="1063" y="1108"/>
                </a:lnTo>
                <a:lnTo>
                  <a:pt x="1067" y="1104"/>
                </a:lnTo>
                <a:lnTo>
                  <a:pt x="1108" y="1091"/>
                </a:lnTo>
                <a:lnTo>
                  <a:pt x="1132" y="1085"/>
                </a:lnTo>
                <a:lnTo>
                  <a:pt x="1160" y="1104"/>
                </a:lnTo>
                <a:lnTo>
                  <a:pt x="1191" y="1082"/>
                </a:lnTo>
                <a:lnTo>
                  <a:pt x="1196" y="1064"/>
                </a:lnTo>
                <a:lnTo>
                  <a:pt x="1242" y="1022"/>
                </a:lnTo>
                <a:lnTo>
                  <a:pt x="1253" y="1000"/>
                </a:lnTo>
                <a:lnTo>
                  <a:pt x="1270" y="986"/>
                </a:lnTo>
                <a:lnTo>
                  <a:pt x="1292" y="974"/>
                </a:lnTo>
                <a:lnTo>
                  <a:pt x="1291" y="950"/>
                </a:lnTo>
                <a:lnTo>
                  <a:pt x="1296" y="913"/>
                </a:lnTo>
                <a:lnTo>
                  <a:pt x="1308" y="904"/>
                </a:lnTo>
                <a:lnTo>
                  <a:pt x="1308" y="884"/>
                </a:lnTo>
                <a:lnTo>
                  <a:pt x="1318" y="855"/>
                </a:lnTo>
                <a:lnTo>
                  <a:pt x="1327" y="813"/>
                </a:lnTo>
                <a:lnTo>
                  <a:pt x="1330" y="787"/>
                </a:lnTo>
                <a:lnTo>
                  <a:pt x="1333" y="756"/>
                </a:lnTo>
                <a:lnTo>
                  <a:pt x="1337" y="729"/>
                </a:lnTo>
                <a:lnTo>
                  <a:pt x="1346" y="717"/>
                </a:lnTo>
                <a:lnTo>
                  <a:pt x="1354" y="717"/>
                </a:lnTo>
                <a:lnTo>
                  <a:pt x="1362" y="727"/>
                </a:lnTo>
                <a:lnTo>
                  <a:pt x="1389" y="673"/>
                </a:lnTo>
                <a:lnTo>
                  <a:pt x="1420" y="648"/>
                </a:lnTo>
                <a:lnTo>
                  <a:pt x="1448" y="625"/>
                </a:lnTo>
                <a:lnTo>
                  <a:pt x="1459" y="606"/>
                </a:lnTo>
                <a:lnTo>
                  <a:pt x="1478" y="584"/>
                </a:lnTo>
                <a:lnTo>
                  <a:pt x="1506" y="557"/>
                </a:lnTo>
                <a:lnTo>
                  <a:pt x="1506" y="498"/>
                </a:lnTo>
                <a:lnTo>
                  <a:pt x="1500" y="480"/>
                </a:lnTo>
                <a:lnTo>
                  <a:pt x="1498" y="456"/>
                </a:lnTo>
                <a:lnTo>
                  <a:pt x="1498" y="448"/>
                </a:lnTo>
                <a:lnTo>
                  <a:pt x="1480" y="434"/>
                </a:lnTo>
                <a:lnTo>
                  <a:pt x="1425" y="411"/>
                </a:lnTo>
                <a:lnTo>
                  <a:pt x="1407" y="403"/>
                </a:lnTo>
                <a:lnTo>
                  <a:pt x="1386" y="385"/>
                </a:lnTo>
                <a:lnTo>
                  <a:pt x="1339" y="323"/>
                </a:lnTo>
                <a:lnTo>
                  <a:pt x="1296" y="323"/>
                </a:lnTo>
                <a:lnTo>
                  <a:pt x="1180" y="289"/>
                </a:lnTo>
                <a:lnTo>
                  <a:pt x="1169" y="299"/>
                </a:lnTo>
                <a:lnTo>
                  <a:pt x="1150" y="307"/>
                </a:lnTo>
                <a:lnTo>
                  <a:pt x="1132" y="300"/>
                </a:lnTo>
                <a:lnTo>
                  <a:pt x="1133" y="275"/>
                </a:lnTo>
                <a:lnTo>
                  <a:pt x="1144" y="259"/>
                </a:lnTo>
                <a:lnTo>
                  <a:pt x="1121" y="258"/>
                </a:lnTo>
                <a:lnTo>
                  <a:pt x="1114" y="242"/>
                </a:lnTo>
                <a:lnTo>
                  <a:pt x="1083" y="230"/>
                </a:lnTo>
                <a:lnTo>
                  <a:pt x="1056" y="221"/>
                </a:lnTo>
                <a:lnTo>
                  <a:pt x="1032" y="216"/>
                </a:lnTo>
                <a:lnTo>
                  <a:pt x="1008" y="235"/>
                </a:lnTo>
                <a:lnTo>
                  <a:pt x="996" y="226"/>
                </a:lnTo>
                <a:lnTo>
                  <a:pt x="1006" y="198"/>
                </a:lnTo>
                <a:lnTo>
                  <a:pt x="933" y="189"/>
                </a:lnTo>
                <a:lnTo>
                  <a:pt x="922" y="198"/>
                </a:lnTo>
                <a:lnTo>
                  <a:pt x="903" y="190"/>
                </a:lnTo>
                <a:lnTo>
                  <a:pt x="857" y="208"/>
                </a:lnTo>
                <a:lnTo>
                  <a:pt x="941" y="128"/>
                </a:lnTo>
                <a:lnTo>
                  <a:pt x="903" y="93"/>
                </a:lnTo>
                <a:lnTo>
                  <a:pt x="903" y="87"/>
                </a:lnTo>
                <a:lnTo>
                  <a:pt x="896" y="54"/>
                </a:lnTo>
                <a:lnTo>
                  <a:pt x="869" y="34"/>
                </a:lnTo>
                <a:lnTo>
                  <a:pt x="841" y="54"/>
                </a:lnTo>
                <a:lnTo>
                  <a:pt x="804" y="108"/>
                </a:lnTo>
                <a:lnTo>
                  <a:pt x="779" y="115"/>
                </a:lnTo>
                <a:lnTo>
                  <a:pt x="754" y="101"/>
                </a:lnTo>
                <a:lnTo>
                  <a:pt x="720" y="101"/>
                </a:lnTo>
                <a:lnTo>
                  <a:pt x="700" y="118"/>
                </a:lnTo>
                <a:lnTo>
                  <a:pt x="668" y="118"/>
                </a:lnTo>
                <a:lnTo>
                  <a:pt x="654" y="127"/>
                </a:lnTo>
                <a:lnTo>
                  <a:pt x="616" y="128"/>
                </a:lnTo>
                <a:lnTo>
                  <a:pt x="578" y="134"/>
                </a:lnTo>
                <a:lnTo>
                  <a:pt x="566" y="148"/>
                </a:lnTo>
                <a:lnTo>
                  <a:pt x="551" y="118"/>
                </a:lnTo>
                <a:lnTo>
                  <a:pt x="551" y="43"/>
                </a:lnTo>
                <a:lnTo>
                  <a:pt x="539" y="32"/>
                </a:lnTo>
                <a:lnTo>
                  <a:pt x="521" y="15"/>
                </a:lnTo>
                <a:lnTo>
                  <a:pt x="502" y="0"/>
                </a:lnTo>
                <a:lnTo>
                  <a:pt x="489" y="17"/>
                </a:lnTo>
                <a:lnTo>
                  <a:pt x="466" y="17"/>
                </a:lnTo>
                <a:lnTo>
                  <a:pt x="439" y="28"/>
                </a:lnTo>
                <a:lnTo>
                  <a:pt x="369" y="27"/>
                </a:lnTo>
                <a:lnTo>
                  <a:pt x="354" y="22"/>
                </a:lnTo>
                <a:lnTo>
                  <a:pt x="327" y="10"/>
                </a:lnTo>
                <a:lnTo>
                  <a:pt x="333" y="29"/>
                </a:lnTo>
                <a:lnTo>
                  <a:pt x="341" y="50"/>
                </a:lnTo>
                <a:lnTo>
                  <a:pt x="359" y="79"/>
                </a:lnTo>
                <a:lnTo>
                  <a:pt x="374" y="98"/>
                </a:lnTo>
                <a:lnTo>
                  <a:pt x="352" y="119"/>
                </a:lnTo>
                <a:lnTo>
                  <a:pt x="335" y="130"/>
                </a:lnTo>
                <a:lnTo>
                  <a:pt x="332" y="140"/>
                </a:lnTo>
                <a:lnTo>
                  <a:pt x="318" y="150"/>
                </a:lnTo>
                <a:lnTo>
                  <a:pt x="304" y="152"/>
                </a:lnTo>
                <a:lnTo>
                  <a:pt x="259" y="138"/>
                </a:lnTo>
                <a:lnTo>
                  <a:pt x="225" y="112"/>
                </a:lnTo>
                <a:lnTo>
                  <a:pt x="217" y="97"/>
                </a:lnTo>
                <a:lnTo>
                  <a:pt x="206" y="111"/>
                </a:lnTo>
                <a:lnTo>
                  <a:pt x="198" y="101"/>
                </a:lnTo>
                <a:lnTo>
                  <a:pt x="141" y="130"/>
                </a:lnTo>
                <a:lnTo>
                  <a:pt x="146" y="143"/>
                </a:lnTo>
                <a:lnTo>
                  <a:pt x="178" y="164"/>
                </a:lnTo>
                <a:lnTo>
                  <a:pt x="134" y="165"/>
                </a:lnTo>
                <a:lnTo>
                  <a:pt x="124" y="205"/>
                </a:lnTo>
                <a:lnTo>
                  <a:pt x="143" y="214"/>
                </a:lnTo>
              </a:path>
            </a:pathLst>
          </a:custGeom>
          <a:solidFill>
            <a:srgbClr val="008000"/>
          </a:solidFill>
          <a:ln w="126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13314" name="Group 2"/>
          <p:cNvGrpSpPr>
            <a:grpSpLocks/>
          </p:cNvGrpSpPr>
          <p:nvPr/>
        </p:nvGrpSpPr>
        <p:grpSpPr bwMode="auto">
          <a:xfrm>
            <a:off x="4487863" y="2141538"/>
            <a:ext cx="3235325" cy="3238500"/>
            <a:chOff x="2827" y="1349"/>
            <a:chExt cx="2038" cy="2040"/>
          </a:xfrm>
        </p:grpSpPr>
        <p:sp>
          <p:nvSpPr>
            <p:cNvPr id="13315" name="AutoShape 3"/>
            <p:cNvSpPr>
              <a:spLocks noChangeArrowheads="1"/>
            </p:cNvSpPr>
            <p:nvPr/>
          </p:nvSpPr>
          <p:spPr bwMode="auto">
            <a:xfrm>
              <a:off x="3368" y="1778"/>
              <a:ext cx="456" cy="490"/>
            </a:xfrm>
            <a:custGeom>
              <a:avLst/>
              <a:gdLst>
                <a:gd name="T0" fmla="*/ 395 w 456"/>
                <a:gd name="T1" fmla="*/ 22 h 490"/>
                <a:gd name="T2" fmla="*/ 114 w 456"/>
                <a:gd name="T3" fmla="*/ 112 h 490"/>
                <a:gd name="T4" fmla="*/ 62 w 456"/>
                <a:gd name="T5" fmla="*/ 198 h 490"/>
                <a:gd name="T6" fmla="*/ 13 w 456"/>
                <a:gd name="T7" fmla="*/ 227 h 490"/>
                <a:gd name="T8" fmla="*/ 23 w 456"/>
                <a:gd name="T9" fmla="*/ 300 h 490"/>
                <a:gd name="T10" fmla="*/ 0 w 456"/>
                <a:gd name="T11" fmla="*/ 343 h 490"/>
                <a:gd name="T12" fmla="*/ 15 w 456"/>
                <a:gd name="T13" fmla="*/ 378 h 490"/>
                <a:gd name="T14" fmla="*/ 36 w 456"/>
                <a:gd name="T15" fmla="*/ 489 h 490"/>
                <a:gd name="T16" fmla="*/ 81 w 456"/>
                <a:gd name="T17" fmla="*/ 489 h 490"/>
                <a:gd name="T18" fmla="*/ 75 w 456"/>
                <a:gd name="T19" fmla="*/ 293 h 490"/>
                <a:gd name="T20" fmla="*/ 110 w 456"/>
                <a:gd name="T21" fmla="*/ 269 h 490"/>
                <a:gd name="T22" fmla="*/ 354 w 456"/>
                <a:gd name="T23" fmla="*/ 271 h 490"/>
                <a:gd name="T24" fmla="*/ 415 w 456"/>
                <a:gd name="T25" fmla="*/ 154 h 490"/>
                <a:gd name="T26" fmla="*/ 455 w 456"/>
                <a:gd name="T27" fmla="*/ 0 h 490"/>
                <a:gd name="T28" fmla="*/ 395 w 456"/>
                <a:gd name="T29" fmla="*/ 22 h 490"/>
                <a:gd name="T30" fmla="*/ 0 w 456"/>
                <a:gd name="T31" fmla="*/ 0 h 490"/>
                <a:gd name="T32" fmla="*/ 456 w 456"/>
                <a:gd name="T33" fmla="*/ 490 h 4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T30" t="T31" r="T32" b="T33"/>
              <a:pathLst>
                <a:path w="456" h="490">
                  <a:moveTo>
                    <a:pt x="395" y="22"/>
                  </a:moveTo>
                  <a:lnTo>
                    <a:pt x="114" y="112"/>
                  </a:lnTo>
                  <a:lnTo>
                    <a:pt x="62" y="198"/>
                  </a:lnTo>
                  <a:lnTo>
                    <a:pt x="13" y="227"/>
                  </a:lnTo>
                  <a:lnTo>
                    <a:pt x="23" y="300"/>
                  </a:lnTo>
                  <a:lnTo>
                    <a:pt x="0" y="343"/>
                  </a:lnTo>
                  <a:lnTo>
                    <a:pt x="15" y="378"/>
                  </a:lnTo>
                  <a:lnTo>
                    <a:pt x="36" y="489"/>
                  </a:lnTo>
                  <a:lnTo>
                    <a:pt x="81" y="489"/>
                  </a:lnTo>
                  <a:lnTo>
                    <a:pt x="75" y="293"/>
                  </a:lnTo>
                  <a:lnTo>
                    <a:pt x="110" y="269"/>
                  </a:lnTo>
                  <a:lnTo>
                    <a:pt x="354" y="271"/>
                  </a:lnTo>
                  <a:lnTo>
                    <a:pt x="415" y="154"/>
                  </a:lnTo>
                  <a:lnTo>
                    <a:pt x="455" y="0"/>
                  </a:lnTo>
                  <a:lnTo>
                    <a:pt x="395" y="22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16" name="AutoShape 4"/>
            <p:cNvSpPr>
              <a:spLocks noChangeArrowheads="1"/>
            </p:cNvSpPr>
            <p:nvPr/>
          </p:nvSpPr>
          <p:spPr bwMode="auto">
            <a:xfrm>
              <a:off x="2965" y="1721"/>
              <a:ext cx="519" cy="428"/>
            </a:xfrm>
            <a:custGeom>
              <a:avLst/>
              <a:gdLst>
                <a:gd name="T0" fmla="*/ 216 w 519"/>
                <a:gd name="T1" fmla="*/ 0 h 428"/>
                <a:gd name="T2" fmla="*/ 155 w 519"/>
                <a:gd name="T3" fmla="*/ 48 h 428"/>
                <a:gd name="T4" fmla="*/ 181 w 519"/>
                <a:gd name="T5" fmla="*/ 264 h 428"/>
                <a:gd name="T6" fmla="*/ 0 w 519"/>
                <a:gd name="T7" fmla="*/ 266 h 428"/>
                <a:gd name="T8" fmla="*/ 6 w 519"/>
                <a:gd name="T9" fmla="*/ 346 h 428"/>
                <a:gd name="T10" fmla="*/ 134 w 519"/>
                <a:gd name="T11" fmla="*/ 352 h 428"/>
                <a:gd name="T12" fmla="*/ 144 w 519"/>
                <a:gd name="T13" fmla="*/ 427 h 428"/>
                <a:gd name="T14" fmla="*/ 205 w 519"/>
                <a:gd name="T15" fmla="*/ 427 h 428"/>
                <a:gd name="T16" fmla="*/ 235 w 519"/>
                <a:gd name="T17" fmla="*/ 349 h 428"/>
                <a:gd name="T18" fmla="*/ 284 w 519"/>
                <a:gd name="T19" fmla="*/ 354 h 428"/>
                <a:gd name="T20" fmla="*/ 467 w 519"/>
                <a:gd name="T21" fmla="*/ 259 h 428"/>
                <a:gd name="T22" fmla="*/ 518 w 519"/>
                <a:gd name="T23" fmla="*/ 171 h 428"/>
                <a:gd name="T24" fmla="*/ 216 w 519"/>
                <a:gd name="T25" fmla="*/ 0 h 428"/>
                <a:gd name="T26" fmla="*/ 0 w 519"/>
                <a:gd name="T27" fmla="*/ 0 h 428"/>
                <a:gd name="T28" fmla="*/ 519 w 519"/>
                <a:gd name="T29" fmla="*/ 428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T26" t="T27" r="T28" b="T29"/>
              <a:pathLst>
                <a:path w="519" h="428">
                  <a:moveTo>
                    <a:pt x="216" y="0"/>
                  </a:moveTo>
                  <a:lnTo>
                    <a:pt x="155" y="48"/>
                  </a:lnTo>
                  <a:lnTo>
                    <a:pt x="181" y="264"/>
                  </a:lnTo>
                  <a:lnTo>
                    <a:pt x="0" y="266"/>
                  </a:lnTo>
                  <a:lnTo>
                    <a:pt x="6" y="346"/>
                  </a:lnTo>
                  <a:lnTo>
                    <a:pt x="134" y="352"/>
                  </a:lnTo>
                  <a:lnTo>
                    <a:pt x="144" y="427"/>
                  </a:lnTo>
                  <a:lnTo>
                    <a:pt x="205" y="427"/>
                  </a:lnTo>
                  <a:lnTo>
                    <a:pt x="235" y="349"/>
                  </a:lnTo>
                  <a:lnTo>
                    <a:pt x="284" y="354"/>
                  </a:lnTo>
                  <a:lnTo>
                    <a:pt x="467" y="259"/>
                  </a:lnTo>
                  <a:lnTo>
                    <a:pt x="518" y="171"/>
                  </a:lnTo>
                  <a:lnTo>
                    <a:pt x="216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17" name="AutoShape 5"/>
            <p:cNvSpPr>
              <a:spLocks noChangeArrowheads="1"/>
            </p:cNvSpPr>
            <p:nvPr/>
          </p:nvSpPr>
          <p:spPr bwMode="auto">
            <a:xfrm>
              <a:off x="3076" y="1350"/>
              <a:ext cx="236" cy="278"/>
            </a:xfrm>
            <a:custGeom>
              <a:avLst/>
              <a:gdLst>
                <a:gd name="T0" fmla="*/ 235 w 236"/>
                <a:gd name="T1" fmla="*/ 0 h 278"/>
                <a:gd name="T2" fmla="*/ 198 w 236"/>
                <a:gd name="T3" fmla="*/ 59 h 278"/>
                <a:gd name="T4" fmla="*/ 38 w 236"/>
                <a:gd name="T5" fmla="*/ 159 h 278"/>
                <a:gd name="T6" fmla="*/ 0 w 236"/>
                <a:gd name="T7" fmla="*/ 261 h 278"/>
                <a:gd name="T8" fmla="*/ 59 w 236"/>
                <a:gd name="T9" fmla="*/ 277 h 278"/>
                <a:gd name="T10" fmla="*/ 66 w 236"/>
                <a:gd name="T11" fmla="*/ 248 h 278"/>
                <a:gd name="T12" fmla="*/ 215 w 236"/>
                <a:gd name="T13" fmla="*/ 145 h 278"/>
                <a:gd name="T14" fmla="*/ 235 w 236"/>
                <a:gd name="T15" fmla="*/ 0 h 278"/>
                <a:gd name="T16" fmla="*/ 0 w 236"/>
                <a:gd name="T17" fmla="*/ 0 h 278"/>
                <a:gd name="T18" fmla="*/ 236 w 236"/>
                <a:gd name="T19" fmla="*/ 278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36" h="278">
                  <a:moveTo>
                    <a:pt x="235" y="0"/>
                  </a:moveTo>
                  <a:lnTo>
                    <a:pt x="198" y="59"/>
                  </a:lnTo>
                  <a:lnTo>
                    <a:pt x="38" y="159"/>
                  </a:lnTo>
                  <a:lnTo>
                    <a:pt x="0" y="261"/>
                  </a:lnTo>
                  <a:lnTo>
                    <a:pt x="59" y="277"/>
                  </a:lnTo>
                  <a:lnTo>
                    <a:pt x="66" y="248"/>
                  </a:lnTo>
                  <a:lnTo>
                    <a:pt x="215" y="145"/>
                  </a:lnTo>
                  <a:lnTo>
                    <a:pt x="235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18" name="AutoShape 6"/>
            <p:cNvSpPr>
              <a:spLocks noChangeArrowheads="1"/>
            </p:cNvSpPr>
            <p:nvPr/>
          </p:nvSpPr>
          <p:spPr bwMode="auto">
            <a:xfrm>
              <a:off x="2875" y="1611"/>
              <a:ext cx="263" cy="227"/>
            </a:xfrm>
            <a:custGeom>
              <a:avLst/>
              <a:gdLst>
                <a:gd name="T0" fmla="*/ 201 w 263"/>
                <a:gd name="T1" fmla="*/ 0 h 227"/>
                <a:gd name="T2" fmla="*/ 262 w 263"/>
                <a:gd name="T3" fmla="*/ 15 h 227"/>
                <a:gd name="T4" fmla="*/ 223 w 263"/>
                <a:gd name="T5" fmla="*/ 57 h 227"/>
                <a:gd name="T6" fmla="*/ 195 w 263"/>
                <a:gd name="T7" fmla="*/ 95 h 227"/>
                <a:gd name="T8" fmla="*/ 139 w 263"/>
                <a:gd name="T9" fmla="*/ 95 h 227"/>
                <a:gd name="T10" fmla="*/ 81 w 263"/>
                <a:gd name="T11" fmla="*/ 226 h 227"/>
                <a:gd name="T12" fmla="*/ 0 w 263"/>
                <a:gd name="T13" fmla="*/ 207 h 227"/>
                <a:gd name="T14" fmla="*/ 77 w 263"/>
                <a:gd name="T15" fmla="*/ 66 h 227"/>
                <a:gd name="T16" fmla="*/ 201 w 263"/>
                <a:gd name="T17" fmla="*/ 0 h 227"/>
                <a:gd name="T18" fmla="*/ 0 w 263"/>
                <a:gd name="T19" fmla="*/ 0 h 227"/>
                <a:gd name="T20" fmla="*/ 263 w 263"/>
                <a:gd name="T21" fmla="*/ 227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T18" t="T19" r="T20" b="T21"/>
              <a:pathLst>
                <a:path w="263" h="227">
                  <a:moveTo>
                    <a:pt x="201" y="0"/>
                  </a:moveTo>
                  <a:lnTo>
                    <a:pt x="262" y="15"/>
                  </a:lnTo>
                  <a:lnTo>
                    <a:pt x="223" y="57"/>
                  </a:lnTo>
                  <a:lnTo>
                    <a:pt x="195" y="95"/>
                  </a:lnTo>
                  <a:lnTo>
                    <a:pt x="139" y="95"/>
                  </a:lnTo>
                  <a:lnTo>
                    <a:pt x="81" y="226"/>
                  </a:lnTo>
                  <a:lnTo>
                    <a:pt x="0" y="207"/>
                  </a:lnTo>
                  <a:lnTo>
                    <a:pt x="77" y="66"/>
                  </a:lnTo>
                  <a:lnTo>
                    <a:pt x="201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19" name="AutoShape 7"/>
            <p:cNvSpPr>
              <a:spLocks noChangeArrowheads="1"/>
            </p:cNvSpPr>
            <p:nvPr/>
          </p:nvSpPr>
          <p:spPr bwMode="auto">
            <a:xfrm>
              <a:off x="3563" y="1397"/>
              <a:ext cx="124" cy="190"/>
            </a:xfrm>
            <a:custGeom>
              <a:avLst/>
              <a:gdLst>
                <a:gd name="T0" fmla="*/ 3 w 124"/>
                <a:gd name="T1" fmla="*/ 16 h 190"/>
                <a:gd name="T2" fmla="*/ 110 w 124"/>
                <a:gd name="T3" fmla="*/ 0 h 190"/>
                <a:gd name="T4" fmla="*/ 123 w 124"/>
                <a:gd name="T5" fmla="*/ 117 h 190"/>
                <a:gd name="T6" fmla="*/ 82 w 124"/>
                <a:gd name="T7" fmla="*/ 189 h 190"/>
                <a:gd name="T8" fmla="*/ 20 w 124"/>
                <a:gd name="T9" fmla="*/ 119 h 190"/>
                <a:gd name="T10" fmla="*/ 0 w 124"/>
                <a:gd name="T11" fmla="*/ 100 h 190"/>
                <a:gd name="T12" fmla="*/ 18 w 124"/>
                <a:gd name="T13" fmla="*/ 68 h 190"/>
                <a:gd name="T14" fmla="*/ 3 w 124"/>
                <a:gd name="T15" fmla="*/ 16 h 190"/>
                <a:gd name="T16" fmla="*/ 0 w 124"/>
                <a:gd name="T17" fmla="*/ 0 h 190"/>
                <a:gd name="T18" fmla="*/ 124 w 124"/>
                <a:gd name="T19" fmla="*/ 19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124" h="190">
                  <a:moveTo>
                    <a:pt x="3" y="16"/>
                  </a:moveTo>
                  <a:lnTo>
                    <a:pt x="110" y="0"/>
                  </a:lnTo>
                  <a:lnTo>
                    <a:pt x="123" y="117"/>
                  </a:lnTo>
                  <a:lnTo>
                    <a:pt x="82" y="189"/>
                  </a:lnTo>
                  <a:lnTo>
                    <a:pt x="20" y="119"/>
                  </a:lnTo>
                  <a:lnTo>
                    <a:pt x="0" y="100"/>
                  </a:lnTo>
                  <a:lnTo>
                    <a:pt x="18" y="68"/>
                  </a:lnTo>
                  <a:lnTo>
                    <a:pt x="3" y="16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20" name="AutoShape 8"/>
            <p:cNvSpPr>
              <a:spLocks noChangeArrowheads="1"/>
            </p:cNvSpPr>
            <p:nvPr/>
          </p:nvSpPr>
          <p:spPr bwMode="auto">
            <a:xfrm>
              <a:off x="2838" y="1669"/>
              <a:ext cx="346" cy="324"/>
            </a:xfrm>
            <a:custGeom>
              <a:avLst/>
              <a:gdLst>
                <a:gd name="T0" fmla="*/ 260 w 346"/>
                <a:gd name="T1" fmla="*/ 0 h 324"/>
                <a:gd name="T2" fmla="*/ 345 w 346"/>
                <a:gd name="T3" fmla="*/ 53 h 324"/>
                <a:gd name="T4" fmla="*/ 285 w 346"/>
                <a:gd name="T5" fmla="*/ 99 h 324"/>
                <a:gd name="T6" fmla="*/ 311 w 346"/>
                <a:gd name="T7" fmla="*/ 319 h 324"/>
                <a:gd name="T8" fmla="*/ 129 w 346"/>
                <a:gd name="T9" fmla="*/ 319 h 324"/>
                <a:gd name="T10" fmla="*/ 81 w 346"/>
                <a:gd name="T11" fmla="*/ 298 h 324"/>
                <a:gd name="T12" fmla="*/ 0 w 346"/>
                <a:gd name="T13" fmla="*/ 323 h 324"/>
                <a:gd name="T14" fmla="*/ 35 w 346"/>
                <a:gd name="T15" fmla="*/ 234 h 324"/>
                <a:gd name="T16" fmla="*/ 37 w 346"/>
                <a:gd name="T17" fmla="*/ 149 h 324"/>
                <a:gd name="T18" fmla="*/ 118 w 346"/>
                <a:gd name="T19" fmla="*/ 167 h 324"/>
                <a:gd name="T20" fmla="*/ 176 w 346"/>
                <a:gd name="T21" fmla="*/ 36 h 324"/>
                <a:gd name="T22" fmla="*/ 232 w 346"/>
                <a:gd name="T23" fmla="*/ 36 h 324"/>
                <a:gd name="T24" fmla="*/ 260 w 346"/>
                <a:gd name="T25" fmla="*/ 0 h 324"/>
                <a:gd name="T26" fmla="*/ 0 w 346"/>
                <a:gd name="T27" fmla="*/ 0 h 324"/>
                <a:gd name="T28" fmla="*/ 346 w 346"/>
                <a:gd name="T29" fmla="*/ 324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T26" t="T27" r="T28" b="T29"/>
              <a:pathLst>
                <a:path w="346" h="324">
                  <a:moveTo>
                    <a:pt x="260" y="0"/>
                  </a:moveTo>
                  <a:lnTo>
                    <a:pt x="345" y="53"/>
                  </a:lnTo>
                  <a:lnTo>
                    <a:pt x="285" y="99"/>
                  </a:lnTo>
                  <a:lnTo>
                    <a:pt x="311" y="319"/>
                  </a:lnTo>
                  <a:lnTo>
                    <a:pt x="129" y="319"/>
                  </a:lnTo>
                  <a:lnTo>
                    <a:pt x="81" y="298"/>
                  </a:lnTo>
                  <a:lnTo>
                    <a:pt x="0" y="323"/>
                  </a:lnTo>
                  <a:lnTo>
                    <a:pt x="35" y="234"/>
                  </a:lnTo>
                  <a:lnTo>
                    <a:pt x="37" y="149"/>
                  </a:lnTo>
                  <a:lnTo>
                    <a:pt x="118" y="167"/>
                  </a:lnTo>
                  <a:lnTo>
                    <a:pt x="176" y="36"/>
                  </a:lnTo>
                  <a:lnTo>
                    <a:pt x="232" y="36"/>
                  </a:lnTo>
                  <a:lnTo>
                    <a:pt x="26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21" name="AutoShape 9"/>
            <p:cNvSpPr>
              <a:spLocks noChangeArrowheads="1"/>
            </p:cNvSpPr>
            <p:nvPr/>
          </p:nvSpPr>
          <p:spPr bwMode="auto">
            <a:xfrm>
              <a:off x="3097" y="1349"/>
              <a:ext cx="665" cy="544"/>
            </a:xfrm>
            <a:custGeom>
              <a:avLst/>
              <a:gdLst>
                <a:gd name="T0" fmla="*/ 214 w 665"/>
                <a:gd name="T1" fmla="*/ 0 h 544"/>
                <a:gd name="T2" fmla="*/ 436 w 665"/>
                <a:gd name="T3" fmla="*/ 70 h 544"/>
                <a:gd name="T4" fmla="*/ 471 w 665"/>
                <a:gd name="T5" fmla="*/ 63 h 544"/>
                <a:gd name="T6" fmla="*/ 484 w 665"/>
                <a:gd name="T7" fmla="*/ 118 h 544"/>
                <a:gd name="T8" fmla="*/ 467 w 665"/>
                <a:gd name="T9" fmla="*/ 148 h 544"/>
                <a:gd name="T10" fmla="*/ 493 w 665"/>
                <a:gd name="T11" fmla="*/ 171 h 544"/>
                <a:gd name="T12" fmla="*/ 553 w 665"/>
                <a:gd name="T13" fmla="*/ 240 h 544"/>
                <a:gd name="T14" fmla="*/ 556 w 665"/>
                <a:gd name="T15" fmla="*/ 305 h 544"/>
                <a:gd name="T16" fmla="*/ 523 w 665"/>
                <a:gd name="T17" fmla="*/ 344 h 544"/>
                <a:gd name="T18" fmla="*/ 664 w 665"/>
                <a:gd name="T19" fmla="*/ 453 h 544"/>
                <a:gd name="T20" fmla="*/ 384 w 665"/>
                <a:gd name="T21" fmla="*/ 543 h 544"/>
                <a:gd name="T22" fmla="*/ 89 w 665"/>
                <a:gd name="T23" fmla="*/ 375 h 544"/>
                <a:gd name="T24" fmla="*/ 0 w 665"/>
                <a:gd name="T25" fmla="*/ 320 h 544"/>
                <a:gd name="T26" fmla="*/ 39 w 665"/>
                <a:gd name="T27" fmla="*/ 277 h 544"/>
                <a:gd name="T28" fmla="*/ 45 w 665"/>
                <a:gd name="T29" fmla="*/ 248 h 544"/>
                <a:gd name="T30" fmla="*/ 194 w 665"/>
                <a:gd name="T31" fmla="*/ 146 h 544"/>
                <a:gd name="T32" fmla="*/ 214 w 665"/>
                <a:gd name="T33" fmla="*/ 0 h 544"/>
                <a:gd name="T34" fmla="*/ 0 w 665"/>
                <a:gd name="T35" fmla="*/ 0 h 544"/>
                <a:gd name="T36" fmla="*/ 665 w 665"/>
                <a:gd name="T37" fmla="*/ 544 h 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T34" t="T35" r="T36" b="T37"/>
              <a:pathLst>
                <a:path w="665" h="544">
                  <a:moveTo>
                    <a:pt x="214" y="0"/>
                  </a:moveTo>
                  <a:lnTo>
                    <a:pt x="436" y="70"/>
                  </a:lnTo>
                  <a:lnTo>
                    <a:pt x="471" y="63"/>
                  </a:lnTo>
                  <a:lnTo>
                    <a:pt x="484" y="118"/>
                  </a:lnTo>
                  <a:lnTo>
                    <a:pt x="467" y="148"/>
                  </a:lnTo>
                  <a:lnTo>
                    <a:pt x="493" y="171"/>
                  </a:lnTo>
                  <a:lnTo>
                    <a:pt x="553" y="240"/>
                  </a:lnTo>
                  <a:lnTo>
                    <a:pt x="556" y="305"/>
                  </a:lnTo>
                  <a:lnTo>
                    <a:pt x="523" y="344"/>
                  </a:lnTo>
                  <a:lnTo>
                    <a:pt x="664" y="453"/>
                  </a:lnTo>
                  <a:lnTo>
                    <a:pt x="384" y="543"/>
                  </a:lnTo>
                  <a:lnTo>
                    <a:pt x="89" y="375"/>
                  </a:lnTo>
                  <a:lnTo>
                    <a:pt x="0" y="320"/>
                  </a:lnTo>
                  <a:lnTo>
                    <a:pt x="39" y="277"/>
                  </a:lnTo>
                  <a:lnTo>
                    <a:pt x="45" y="248"/>
                  </a:lnTo>
                  <a:lnTo>
                    <a:pt x="194" y="146"/>
                  </a:lnTo>
                  <a:lnTo>
                    <a:pt x="214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22" name="AutoShape 10"/>
            <p:cNvSpPr>
              <a:spLocks noChangeArrowheads="1"/>
            </p:cNvSpPr>
            <p:nvPr/>
          </p:nvSpPr>
          <p:spPr bwMode="auto">
            <a:xfrm>
              <a:off x="3616" y="1511"/>
              <a:ext cx="496" cy="390"/>
            </a:xfrm>
            <a:custGeom>
              <a:avLst/>
              <a:gdLst>
                <a:gd name="T0" fmla="*/ 69 w 496"/>
                <a:gd name="T1" fmla="*/ 0 h 390"/>
                <a:gd name="T2" fmla="*/ 29 w 496"/>
                <a:gd name="T3" fmla="*/ 71 h 390"/>
                <a:gd name="T4" fmla="*/ 33 w 496"/>
                <a:gd name="T5" fmla="*/ 143 h 390"/>
                <a:gd name="T6" fmla="*/ 0 w 496"/>
                <a:gd name="T7" fmla="*/ 183 h 390"/>
                <a:gd name="T8" fmla="*/ 144 w 496"/>
                <a:gd name="T9" fmla="*/ 291 h 390"/>
                <a:gd name="T10" fmla="*/ 204 w 496"/>
                <a:gd name="T11" fmla="*/ 270 h 390"/>
                <a:gd name="T12" fmla="*/ 442 w 496"/>
                <a:gd name="T13" fmla="*/ 389 h 390"/>
                <a:gd name="T14" fmla="*/ 491 w 496"/>
                <a:gd name="T15" fmla="*/ 365 h 390"/>
                <a:gd name="T16" fmla="*/ 495 w 496"/>
                <a:gd name="T17" fmla="*/ 294 h 390"/>
                <a:gd name="T18" fmla="*/ 484 w 496"/>
                <a:gd name="T19" fmla="*/ 57 h 390"/>
                <a:gd name="T20" fmla="*/ 365 w 496"/>
                <a:gd name="T21" fmla="*/ 25 h 390"/>
                <a:gd name="T22" fmla="*/ 309 w 496"/>
                <a:gd name="T23" fmla="*/ 64 h 390"/>
                <a:gd name="T24" fmla="*/ 270 w 496"/>
                <a:gd name="T25" fmla="*/ 113 h 390"/>
                <a:gd name="T26" fmla="*/ 162 w 496"/>
                <a:gd name="T27" fmla="*/ 19 h 390"/>
                <a:gd name="T28" fmla="*/ 69 w 496"/>
                <a:gd name="T29" fmla="*/ 0 h 390"/>
                <a:gd name="T30" fmla="*/ 0 w 496"/>
                <a:gd name="T31" fmla="*/ 0 h 390"/>
                <a:gd name="T32" fmla="*/ 496 w 496"/>
                <a:gd name="T33" fmla="*/ 39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T30" t="T31" r="T32" b="T33"/>
              <a:pathLst>
                <a:path w="496" h="390">
                  <a:moveTo>
                    <a:pt x="69" y="0"/>
                  </a:moveTo>
                  <a:lnTo>
                    <a:pt x="29" y="71"/>
                  </a:lnTo>
                  <a:lnTo>
                    <a:pt x="33" y="143"/>
                  </a:lnTo>
                  <a:lnTo>
                    <a:pt x="0" y="183"/>
                  </a:lnTo>
                  <a:lnTo>
                    <a:pt x="144" y="291"/>
                  </a:lnTo>
                  <a:lnTo>
                    <a:pt x="204" y="270"/>
                  </a:lnTo>
                  <a:lnTo>
                    <a:pt x="442" y="389"/>
                  </a:lnTo>
                  <a:lnTo>
                    <a:pt x="491" y="365"/>
                  </a:lnTo>
                  <a:lnTo>
                    <a:pt x="495" y="294"/>
                  </a:lnTo>
                  <a:lnTo>
                    <a:pt x="484" y="57"/>
                  </a:lnTo>
                  <a:lnTo>
                    <a:pt x="365" y="25"/>
                  </a:lnTo>
                  <a:lnTo>
                    <a:pt x="309" y="64"/>
                  </a:lnTo>
                  <a:lnTo>
                    <a:pt x="270" y="113"/>
                  </a:lnTo>
                  <a:lnTo>
                    <a:pt x="162" y="19"/>
                  </a:lnTo>
                  <a:lnTo>
                    <a:pt x="69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23" name="AutoShape 11"/>
            <p:cNvSpPr>
              <a:spLocks noChangeArrowheads="1"/>
            </p:cNvSpPr>
            <p:nvPr/>
          </p:nvSpPr>
          <p:spPr bwMode="auto">
            <a:xfrm>
              <a:off x="4097" y="1566"/>
              <a:ext cx="314" cy="244"/>
            </a:xfrm>
            <a:custGeom>
              <a:avLst/>
              <a:gdLst>
                <a:gd name="T0" fmla="*/ 0 w 314"/>
                <a:gd name="T1" fmla="*/ 0 h 244"/>
                <a:gd name="T2" fmla="*/ 13 w 314"/>
                <a:gd name="T3" fmla="*/ 243 h 244"/>
                <a:gd name="T4" fmla="*/ 313 w 314"/>
                <a:gd name="T5" fmla="*/ 243 h 244"/>
                <a:gd name="T6" fmla="*/ 185 w 314"/>
                <a:gd name="T7" fmla="*/ 105 h 244"/>
                <a:gd name="T8" fmla="*/ 185 w 314"/>
                <a:gd name="T9" fmla="*/ 13 h 244"/>
                <a:gd name="T10" fmla="*/ 120 w 314"/>
                <a:gd name="T11" fmla="*/ 7 h 244"/>
                <a:gd name="T12" fmla="*/ 77 w 314"/>
                <a:gd name="T13" fmla="*/ 20 h 244"/>
                <a:gd name="T14" fmla="*/ 0 w 314"/>
                <a:gd name="T15" fmla="*/ 0 h 244"/>
                <a:gd name="T16" fmla="*/ 0 w 314"/>
                <a:gd name="T17" fmla="*/ 0 h 244"/>
                <a:gd name="T18" fmla="*/ 314 w 314"/>
                <a:gd name="T19" fmla="*/ 24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314" h="244">
                  <a:moveTo>
                    <a:pt x="0" y="0"/>
                  </a:moveTo>
                  <a:lnTo>
                    <a:pt x="13" y="243"/>
                  </a:lnTo>
                  <a:lnTo>
                    <a:pt x="313" y="243"/>
                  </a:lnTo>
                  <a:lnTo>
                    <a:pt x="185" y="105"/>
                  </a:lnTo>
                  <a:lnTo>
                    <a:pt x="185" y="13"/>
                  </a:lnTo>
                  <a:lnTo>
                    <a:pt x="120" y="7"/>
                  </a:lnTo>
                  <a:lnTo>
                    <a:pt x="77" y="20"/>
                  </a:lnTo>
                  <a:lnTo>
                    <a:pt x="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24" name="AutoShape 12"/>
            <p:cNvSpPr>
              <a:spLocks noChangeArrowheads="1"/>
            </p:cNvSpPr>
            <p:nvPr/>
          </p:nvSpPr>
          <p:spPr bwMode="auto">
            <a:xfrm>
              <a:off x="3977" y="1803"/>
              <a:ext cx="500" cy="508"/>
            </a:xfrm>
            <a:custGeom>
              <a:avLst/>
              <a:gdLst>
                <a:gd name="T0" fmla="*/ 133 w 500"/>
                <a:gd name="T1" fmla="*/ 0 h 508"/>
                <a:gd name="T2" fmla="*/ 429 w 500"/>
                <a:gd name="T3" fmla="*/ 0 h 508"/>
                <a:gd name="T4" fmla="*/ 499 w 500"/>
                <a:gd name="T5" fmla="*/ 174 h 508"/>
                <a:gd name="T6" fmla="*/ 427 w 500"/>
                <a:gd name="T7" fmla="*/ 352 h 508"/>
                <a:gd name="T8" fmla="*/ 437 w 500"/>
                <a:gd name="T9" fmla="*/ 458 h 508"/>
                <a:gd name="T10" fmla="*/ 398 w 500"/>
                <a:gd name="T11" fmla="*/ 506 h 508"/>
                <a:gd name="T12" fmla="*/ 285 w 500"/>
                <a:gd name="T13" fmla="*/ 507 h 508"/>
                <a:gd name="T14" fmla="*/ 176 w 500"/>
                <a:gd name="T15" fmla="*/ 474 h 508"/>
                <a:gd name="T16" fmla="*/ 127 w 500"/>
                <a:gd name="T17" fmla="*/ 410 h 508"/>
                <a:gd name="T18" fmla="*/ 81 w 500"/>
                <a:gd name="T19" fmla="*/ 405 h 508"/>
                <a:gd name="T20" fmla="*/ 0 w 500"/>
                <a:gd name="T21" fmla="*/ 264 h 508"/>
                <a:gd name="T22" fmla="*/ 26 w 500"/>
                <a:gd name="T23" fmla="*/ 202 h 508"/>
                <a:gd name="T24" fmla="*/ 64 w 500"/>
                <a:gd name="T25" fmla="*/ 190 h 508"/>
                <a:gd name="T26" fmla="*/ 81 w 500"/>
                <a:gd name="T27" fmla="*/ 95 h 508"/>
                <a:gd name="T28" fmla="*/ 127 w 500"/>
                <a:gd name="T29" fmla="*/ 72 h 508"/>
                <a:gd name="T30" fmla="*/ 133 w 500"/>
                <a:gd name="T31" fmla="*/ 0 h 508"/>
                <a:gd name="T32" fmla="*/ 0 w 500"/>
                <a:gd name="T33" fmla="*/ 0 h 508"/>
                <a:gd name="T34" fmla="*/ 500 w 500"/>
                <a:gd name="T35" fmla="*/ 508 h 5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T32" t="T33" r="T34" b="T35"/>
              <a:pathLst>
                <a:path w="500" h="508">
                  <a:moveTo>
                    <a:pt x="133" y="0"/>
                  </a:moveTo>
                  <a:lnTo>
                    <a:pt x="429" y="0"/>
                  </a:lnTo>
                  <a:lnTo>
                    <a:pt x="499" y="174"/>
                  </a:lnTo>
                  <a:lnTo>
                    <a:pt x="427" y="352"/>
                  </a:lnTo>
                  <a:lnTo>
                    <a:pt x="437" y="458"/>
                  </a:lnTo>
                  <a:lnTo>
                    <a:pt x="398" y="506"/>
                  </a:lnTo>
                  <a:lnTo>
                    <a:pt x="285" y="507"/>
                  </a:lnTo>
                  <a:lnTo>
                    <a:pt x="176" y="474"/>
                  </a:lnTo>
                  <a:lnTo>
                    <a:pt x="127" y="410"/>
                  </a:lnTo>
                  <a:lnTo>
                    <a:pt x="81" y="405"/>
                  </a:lnTo>
                  <a:lnTo>
                    <a:pt x="0" y="264"/>
                  </a:lnTo>
                  <a:lnTo>
                    <a:pt x="26" y="202"/>
                  </a:lnTo>
                  <a:lnTo>
                    <a:pt x="64" y="190"/>
                  </a:lnTo>
                  <a:lnTo>
                    <a:pt x="81" y="95"/>
                  </a:lnTo>
                  <a:lnTo>
                    <a:pt x="127" y="72"/>
                  </a:lnTo>
                  <a:lnTo>
                    <a:pt x="133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25" name="AutoShape 13"/>
            <p:cNvSpPr>
              <a:spLocks noChangeArrowheads="1"/>
            </p:cNvSpPr>
            <p:nvPr/>
          </p:nvSpPr>
          <p:spPr bwMode="auto">
            <a:xfrm>
              <a:off x="3720" y="1780"/>
              <a:ext cx="339" cy="425"/>
            </a:xfrm>
            <a:custGeom>
              <a:avLst/>
              <a:gdLst>
                <a:gd name="T0" fmla="*/ 101 w 339"/>
                <a:gd name="T1" fmla="*/ 0 h 425"/>
                <a:gd name="T2" fmla="*/ 338 w 339"/>
                <a:gd name="T3" fmla="*/ 118 h 425"/>
                <a:gd name="T4" fmla="*/ 322 w 339"/>
                <a:gd name="T5" fmla="*/ 213 h 425"/>
                <a:gd name="T6" fmla="*/ 284 w 339"/>
                <a:gd name="T7" fmla="*/ 225 h 425"/>
                <a:gd name="T8" fmla="*/ 260 w 339"/>
                <a:gd name="T9" fmla="*/ 286 h 425"/>
                <a:gd name="T10" fmla="*/ 304 w 339"/>
                <a:gd name="T11" fmla="*/ 362 h 425"/>
                <a:gd name="T12" fmla="*/ 200 w 339"/>
                <a:gd name="T13" fmla="*/ 409 h 425"/>
                <a:gd name="T14" fmla="*/ 89 w 339"/>
                <a:gd name="T15" fmla="*/ 424 h 425"/>
                <a:gd name="T16" fmla="*/ 54 w 339"/>
                <a:gd name="T17" fmla="*/ 402 h 425"/>
                <a:gd name="T18" fmla="*/ 92 w 339"/>
                <a:gd name="T19" fmla="*/ 367 h 425"/>
                <a:gd name="T20" fmla="*/ 65 w 339"/>
                <a:gd name="T21" fmla="*/ 289 h 425"/>
                <a:gd name="T22" fmla="*/ 0 w 339"/>
                <a:gd name="T23" fmla="*/ 270 h 425"/>
                <a:gd name="T24" fmla="*/ 61 w 339"/>
                <a:gd name="T25" fmla="*/ 148 h 425"/>
                <a:gd name="T26" fmla="*/ 101 w 339"/>
                <a:gd name="T27" fmla="*/ 0 h 425"/>
                <a:gd name="T28" fmla="*/ 0 w 339"/>
                <a:gd name="T29" fmla="*/ 0 h 425"/>
                <a:gd name="T30" fmla="*/ 339 w 339"/>
                <a:gd name="T31" fmla="*/ 425 h 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T28" t="T29" r="T30" b="T31"/>
              <a:pathLst>
                <a:path w="339" h="425">
                  <a:moveTo>
                    <a:pt x="101" y="0"/>
                  </a:moveTo>
                  <a:lnTo>
                    <a:pt x="338" y="118"/>
                  </a:lnTo>
                  <a:lnTo>
                    <a:pt x="322" y="213"/>
                  </a:lnTo>
                  <a:lnTo>
                    <a:pt x="284" y="225"/>
                  </a:lnTo>
                  <a:lnTo>
                    <a:pt x="260" y="286"/>
                  </a:lnTo>
                  <a:lnTo>
                    <a:pt x="304" y="362"/>
                  </a:lnTo>
                  <a:lnTo>
                    <a:pt x="200" y="409"/>
                  </a:lnTo>
                  <a:lnTo>
                    <a:pt x="89" y="424"/>
                  </a:lnTo>
                  <a:lnTo>
                    <a:pt x="54" y="402"/>
                  </a:lnTo>
                  <a:lnTo>
                    <a:pt x="92" y="367"/>
                  </a:lnTo>
                  <a:lnTo>
                    <a:pt x="65" y="289"/>
                  </a:lnTo>
                  <a:lnTo>
                    <a:pt x="0" y="270"/>
                  </a:lnTo>
                  <a:lnTo>
                    <a:pt x="61" y="148"/>
                  </a:lnTo>
                  <a:lnTo>
                    <a:pt x="101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26" name="AutoShape 14"/>
            <p:cNvSpPr>
              <a:spLocks noChangeArrowheads="1"/>
            </p:cNvSpPr>
            <p:nvPr/>
          </p:nvSpPr>
          <p:spPr bwMode="auto">
            <a:xfrm>
              <a:off x="2827" y="1967"/>
              <a:ext cx="145" cy="101"/>
            </a:xfrm>
            <a:custGeom>
              <a:avLst/>
              <a:gdLst>
                <a:gd name="T0" fmla="*/ 12 w 145"/>
                <a:gd name="T1" fmla="*/ 24 h 101"/>
                <a:gd name="T2" fmla="*/ 92 w 145"/>
                <a:gd name="T3" fmla="*/ 0 h 101"/>
                <a:gd name="T4" fmla="*/ 139 w 145"/>
                <a:gd name="T5" fmla="*/ 20 h 101"/>
                <a:gd name="T6" fmla="*/ 144 w 145"/>
                <a:gd name="T7" fmla="*/ 100 h 101"/>
                <a:gd name="T8" fmla="*/ 0 w 145"/>
                <a:gd name="T9" fmla="*/ 90 h 101"/>
                <a:gd name="T10" fmla="*/ 12 w 145"/>
                <a:gd name="T11" fmla="*/ 24 h 101"/>
                <a:gd name="T12" fmla="*/ 0 w 145"/>
                <a:gd name="T13" fmla="*/ 0 h 101"/>
                <a:gd name="T14" fmla="*/ 145 w 145"/>
                <a:gd name="T15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145" h="101">
                  <a:moveTo>
                    <a:pt x="12" y="24"/>
                  </a:moveTo>
                  <a:lnTo>
                    <a:pt x="92" y="0"/>
                  </a:lnTo>
                  <a:lnTo>
                    <a:pt x="139" y="20"/>
                  </a:lnTo>
                  <a:lnTo>
                    <a:pt x="144" y="100"/>
                  </a:lnTo>
                  <a:lnTo>
                    <a:pt x="0" y="90"/>
                  </a:lnTo>
                  <a:lnTo>
                    <a:pt x="12" y="24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27" name="AutoShape 15"/>
            <p:cNvSpPr>
              <a:spLocks noChangeArrowheads="1"/>
            </p:cNvSpPr>
            <p:nvPr/>
          </p:nvSpPr>
          <p:spPr bwMode="auto">
            <a:xfrm>
              <a:off x="2827" y="2057"/>
              <a:ext cx="145" cy="53"/>
            </a:xfrm>
            <a:custGeom>
              <a:avLst/>
              <a:gdLst>
                <a:gd name="T0" fmla="*/ 0 w 145"/>
                <a:gd name="T1" fmla="*/ 0 h 53"/>
                <a:gd name="T2" fmla="*/ 144 w 145"/>
                <a:gd name="T3" fmla="*/ 8 h 53"/>
                <a:gd name="T4" fmla="*/ 67 w 145"/>
                <a:gd name="T5" fmla="*/ 52 h 53"/>
                <a:gd name="T6" fmla="*/ 0 w 145"/>
                <a:gd name="T7" fmla="*/ 0 h 53"/>
                <a:gd name="T8" fmla="*/ 0 w 145"/>
                <a:gd name="T9" fmla="*/ 0 h 53"/>
                <a:gd name="T10" fmla="*/ 145 w 145"/>
                <a:gd name="T11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145" h="53">
                  <a:moveTo>
                    <a:pt x="0" y="0"/>
                  </a:moveTo>
                  <a:lnTo>
                    <a:pt x="144" y="8"/>
                  </a:lnTo>
                  <a:lnTo>
                    <a:pt x="67" y="52"/>
                  </a:lnTo>
                  <a:lnTo>
                    <a:pt x="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28" name="AutoShape 16"/>
            <p:cNvSpPr>
              <a:spLocks noChangeArrowheads="1"/>
            </p:cNvSpPr>
            <p:nvPr/>
          </p:nvSpPr>
          <p:spPr bwMode="auto">
            <a:xfrm>
              <a:off x="2893" y="2064"/>
              <a:ext cx="220" cy="158"/>
            </a:xfrm>
            <a:custGeom>
              <a:avLst/>
              <a:gdLst>
                <a:gd name="T0" fmla="*/ 0 w 220"/>
                <a:gd name="T1" fmla="*/ 43 h 158"/>
                <a:gd name="T2" fmla="*/ 76 w 220"/>
                <a:gd name="T3" fmla="*/ 0 h 158"/>
                <a:gd name="T4" fmla="*/ 207 w 220"/>
                <a:gd name="T5" fmla="*/ 8 h 158"/>
                <a:gd name="T6" fmla="*/ 219 w 220"/>
                <a:gd name="T7" fmla="*/ 87 h 158"/>
                <a:gd name="T8" fmla="*/ 200 w 220"/>
                <a:gd name="T9" fmla="*/ 157 h 158"/>
                <a:gd name="T10" fmla="*/ 139 w 220"/>
                <a:gd name="T11" fmla="*/ 114 h 158"/>
                <a:gd name="T12" fmla="*/ 97 w 220"/>
                <a:gd name="T13" fmla="*/ 72 h 158"/>
                <a:gd name="T14" fmla="*/ 62 w 220"/>
                <a:gd name="T15" fmla="*/ 106 h 158"/>
                <a:gd name="T16" fmla="*/ 0 w 220"/>
                <a:gd name="T17" fmla="*/ 43 h 158"/>
                <a:gd name="T18" fmla="*/ 0 w 220"/>
                <a:gd name="T19" fmla="*/ 0 h 158"/>
                <a:gd name="T20" fmla="*/ 220 w 220"/>
                <a:gd name="T21" fmla="*/ 158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T18" t="T19" r="T20" b="T21"/>
              <a:pathLst>
                <a:path w="220" h="158">
                  <a:moveTo>
                    <a:pt x="0" y="43"/>
                  </a:moveTo>
                  <a:lnTo>
                    <a:pt x="76" y="0"/>
                  </a:lnTo>
                  <a:lnTo>
                    <a:pt x="207" y="8"/>
                  </a:lnTo>
                  <a:lnTo>
                    <a:pt x="219" y="87"/>
                  </a:lnTo>
                  <a:lnTo>
                    <a:pt x="200" y="157"/>
                  </a:lnTo>
                  <a:lnTo>
                    <a:pt x="139" y="114"/>
                  </a:lnTo>
                  <a:lnTo>
                    <a:pt x="97" y="72"/>
                  </a:lnTo>
                  <a:lnTo>
                    <a:pt x="62" y="106"/>
                  </a:lnTo>
                  <a:lnTo>
                    <a:pt x="0" y="43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29" name="AutoShape 17"/>
            <p:cNvSpPr>
              <a:spLocks noChangeArrowheads="1"/>
            </p:cNvSpPr>
            <p:nvPr/>
          </p:nvSpPr>
          <p:spPr bwMode="auto">
            <a:xfrm>
              <a:off x="2953" y="2136"/>
              <a:ext cx="79" cy="97"/>
            </a:xfrm>
            <a:custGeom>
              <a:avLst/>
              <a:gdLst>
                <a:gd name="T0" fmla="*/ 37 w 79"/>
                <a:gd name="T1" fmla="*/ 0 h 97"/>
                <a:gd name="T2" fmla="*/ 0 w 79"/>
                <a:gd name="T3" fmla="*/ 34 h 97"/>
                <a:gd name="T4" fmla="*/ 60 w 79"/>
                <a:gd name="T5" fmla="*/ 96 h 97"/>
                <a:gd name="T6" fmla="*/ 78 w 79"/>
                <a:gd name="T7" fmla="*/ 41 h 97"/>
                <a:gd name="T8" fmla="*/ 37 w 79"/>
                <a:gd name="T9" fmla="*/ 0 h 97"/>
                <a:gd name="T10" fmla="*/ 0 w 79"/>
                <a:gd name="T11" fmla="*/ 0 h 97"/>
                <a:gd name="T12" fmla="*/ 79 w 79"/>
                <a:gd name="T13" fmla="*/ 97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79" h="97">
                  <a:moveTo>
                    <a:pt x="37" y="0"/>
                  </a:moveTo>
                  <a:lnTo>
                    <a:pt x="0" y="34"/>
                  </a:lnTo>
                  <a:lnTo>
                    <a:pt x="60" y="96"/>
                  </a:lnTo>
                  <a:lnTo>
                    <a:pt x="78" y="41"/>
                  </a:lnTo>
                  <a:lnTo>
                    <a:pt x="37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30" name="AutoShape 18"/>
            <p:cNvSpPr>
              <a:spLocks noChangeArrowheads="1"/>
            </p:cNvSpPr>
            <p:nvPr/>
          </p:nvSpPr>
          <p:spPr bwMode="auto">
            <a:xfrm>
              <a:off x="3012" y="2176"/>
              <a:ext cx="82" cy="121"/>
            </a:xfrm>
            <a:custGeom>
              <a:avLst/>
              <a:gdLst>
                <a:gd name="T0" fmla="*/ 18 w 82"/>
                <a:gd name="T1" fmla="*/ 0 h 121"/>
                <a:gd name="T2" fmla="*/ 0 w 82"/>
                <a:gd name="T3" fmla="*/ 57 h 121"/>
                <a:gd name="T4" fmla="*/ 64 w 82"/>
                <a:gd name="T5" fmla="*/ 120 h 121"/>
                <a:gd name="T6" fmla="*/ 81 w 82"/>
                <a:gd name="T7" fmla="*/ 45 h 121"/>
                <a:gd name="T8" fmla="*/ 18 w 82"/>
                <a:gd name="T9" fmla="*/ 0 h 121"/>
                <a:gd name="T10" fmla="*/ 0 w 82"/>
                <a:gd name="T11" fmla="*/ 0 h 121"/>
                <a:gd name="T12" fmla="*/ 82 w 82"/>
                <a:gd name="T13" fmla="*/ 12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82" h="121">
                  <a:moveTo>
                    <a:pt x="18" y="0"/>
                  </a:moveTo>
                  <a:lnTo>
                    <a:pt x="0" y="57"/>
                  </a:lnTo>
                  <a:lnTo>
                    <a:pt x="64" y="120"/>
                  </a:lnTo>
                  <a:lnTo>
                    <a:pt x="81" y="45"/>
                  </a:lnTo>
                  <a:lnTo>
                    <a:pt x="18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31" name="AutoShape 19"/>
            <p:cNvSpPr>
              <a:spLocks noChangeArrowheads="1"/>
            </p:cNvSpPr>
            <p:nvPr/>
          </p:nvSpPr>
          <p:spPr bwMode="auto">
            <a:xfrm>
              <a:off x="3075" y="2147"/>
              <a:ext cx="173" cy="150"/>
            </a:xfrm>
            <a:custGeom>
              <a:avLst/>
              <a:gdLst>
                <a:gd name="T0" fmla="*/ 37 w 173"/>
                <a:gd name="T1" fmla="*/ 0 h 150"/>
                <a:gd name="T2" fmla="*/ 94 w 173"/>
                <a:gd name="T3" fmla="*/ 0 h 150"/>
                <a:gd name="T4" fmla="*/ 172 w 173"/>
                <a:gd name="T5" fmla="*/ 55 h 150"/>
                <a:gd name="T6" fmla="*/ 164 w 173"/>
                <a:gd name="T7" fmla="*/ 122 h 150"/>
                <a:gd name="T8" fmla="*/ 59 w 173"/>
                <a:gd name="T9" fmla="*/ 123 h 150"/>
                <a:gd name="T10" fmla="*/ 0 w 173"/>
                <a:gd name="T11" fmla="*/ 149 h 150"/>
                <a:gd name="T12" fmla="*/ 18 w 173"/>
                <a:gd name="T13" fmla="*/ 73 h 150"/>
                <a:gd name="T14" fmla="*/ 37 w 173"/>
                <a:gd name="T15" fmla="*/ 0 h 150"/>
                <a:gd name="T16" fmla="*/ 0 w 173"/>
                <a:gd name="T17" fmla="*/ 0 h 150"/>
                <a:gd name="T18" fmla="*/ 173 w 173"/>
                <a:gd name="T19" fmla="*/ 15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173" h="150">
                  <a:moveTo>
                    <a:pt x="37" y="0"/>
                  </a:moveTo>
                  <a:lnTo>
                    <a:pt x="94" y="0"/>
                  </a:lnTo>
                  <a:lnTo>
                    <a:pt x="172" y="55"/>
                  </a:lnTo>
                  <a:lnTo>
                    <a:pt x="164" y="122"/>
                  </a:lnTo>
                  <a:lnTo>
                    <a:pt x="59" y="123"/>
                  </a:lnTo>
                  <a:lnTo>
                    <a:pt x="0" y="149"/>
                  </a:lnTo>
                  <a:lnTo>
                    <a:pt x="18" y="73"/>
                  </a:lnTo>
                  <a:lnTo>
                    <a:pt x="37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32" name="AutoShape 20"/>
            <p:cNvSpPr>
              <a:spLocks noChangeArrowheads="1"/>
            </p:cNvSpPr>
            <p:nvPr/>
          </p:nvSpPr>
          <p:spPr bwMode="auto">
            <a:xfrm>
              <a:off x="3238" y="2127"/>
              <a:ext cx="121" cy="144"/>
            </a:xfrm>
            <a:custGeom>
              <a:avLst/>
              <a:gdLst>
                <a:gd name="T0" fmla="*/ 15 w 121"/>
                <a:gd name="T1" fmla="*/ 2 h 144"/>
                <a:gd name="T2" fmla="*/ 99 w 121"/>
                <a:gd name="T3" fmla="*/ 0 h 144"/>
                <a:gd name="T4" fmla="*/ 120 w 121"/>
                <a:gd name="T5" fmla="*/ 143 h 144"/>
                <a:gd name="T6" fmla="*/ 0 w 121"/>
                <a:gd name="T7" fmla="*/ 143 h 144"/>
                <a:gd name="T8" fmla="*/ 15 w 121"/>
                <a:gd name="T9" fmla="*/ 2 h 144"/>
                <a:gd name="T10" fmla="*/ 0 w 121"/>
                <a:gd name="T11" fmla="*/ 0 h 144"/>
                <a:gd name="T12" fmla="*/ 121 w 121"/>
                <a:gd name="T13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21" h="144">
                  <a:moveTo>
                    <a:pt x="15" y="2"/>
                  </a:moveTo>
                  <a:lnTo>
                    <a:pt x="99" y="0"/>
                  </a:lnTo>
                  <a:lnTo>
                    <a:pt x="120" y="143"/>
                  </a:lnTo>
                  <a:lnTo>
                    <a:pt x="0" y="143"/>
                  </a:lnTo>
                  <a:lnTo>
                    <a:pt x="15" y="2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33" name="AutoShape 21"/>
            <p:cNvSpPr>
              <a:spLocks noChangeArrowheads="1"/>
            </p:cNvSpPr>
            <p:nvPr/>
          </p:nvSpPr>
          <p:spPr bwMode="auto">
            <a:xfrm>
              <a:off x="3167" y="2004"/>
              <a:ext cx="241" cy="264"/>
            </a:xfrm>
            <a:custGeom>
              <a:avLst/>
              <a:gdLst>
                <a:gd name="T0" fmla="*/ 31 w 241"/>
                <a:gd name="T1" fmla="*/ 65 h 264"/>
                <a:gd name="T2" fmla="*/ 0 w 241"/>
                <a:gd name="T3" fmla="*/ 143 h 264"/>
                <a:gd name="T4" fmla="*/ 79 w 241"/>
                <a:gd name="T5" fmla="*/ 198 h 264"/>
                <a:gd name="T6" fmla="*/ 88 w 241"/>
                <a:gd name="T7" fmla="*/ 127 h 264"/>
                <a:gd name="T8" fmla="*/ 171 w 241"/>
                <a:gd name="T9" fmla="*/ 123 h 264"/>
                <a:gd name="T10" fmla="*/ 190 w 241"/>
                <a:gd name="T11" fmla="*/ 263 h 264"/>
                <a:gd name="T12" fmla="*/ 240 w 241"/>
                <a:gd name="T13" fmla="*/ 263 h 264"/>
                <a:gd name="T14" fmla="*/ 216 w 241"/>
                <a:gd name="T15" fmla="*/ 151 h 264"/>
                <a:gd name="T16" fmla="*/ 201 w 241"/>
                <a:gd name="T17" fmla="*/ 116 h 264"/>
                <a:gd name="T18" fmla="*/ 227 w 241"/>
                <a:gd name="T19" fmla="*/ 101 h 264"/>
                <a:gd name="T20" fmla="*/ 215 w 241"/>
                <a:gd name="T21" fmla="*/ 0 h 264"/>
                <a:gd name="T22" fmla="*/ 83 w 241"/>
                <a:gd name="T23" fmla="*/ 69 h 264"/>
                <a:gd name="T24" fmla="*/ 31 w 241"/>
                <a:gd name="T25" fmla="*/ 65 h 264"/>
                <a:gd name="T26" fmla="*/ 0 w 241"/>
                <a:gd name="T27" fmla="*/ 0 h 264"/>
                <a:gd name="T28" fmla="*/ 241 w 241"/>
                <a:gd name="T29" fmla="*/ 264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T26" t="T27" r="T28" b="T29"/>
              <a:pathLst>
                <a:path w="241" h="264">
                  <a:moveTo>
                    <a:pt x="31" y="65"/>
                  </a:moveTo>
                  <a:lnTo>
                    <a:pt x="0" y="143"/>
                  </a:lnTo>
                  <a:lnTo>
                    <a:pt x="79" y="198"/>
                  </a:lnTo>
                  <a:lnTo>
                    <a:pt x="88" y="127"/>
                  </a:lnTo>
                  <a:lnTo>
                    <a:pt x="171" y="123"/>
                  </a:lnTo>
                  <a:lnTo>
                    <a:pt x="190" y="263"/>
                  </a:lnTo>
                  <a:lnTo>
                    <a:pt x="240" y="263"/>
                  </a:lnTo>
                  <a:lnTo>
                    <a:pt x="216" y="151"/>
                  </a:lnTo>
                  <a:lnTo>
                    <a:pt x="201" y="116"/>
                  </a:lnTo>
                  <a:lnTo>
                    <a:pt x="227" y="101"/>
                  </a:lnTo>
                  <a:lnTo>
                    <a:pt x="215" y="0"/>
                  </a:lnTo>
                  <a:lnTo>
                    <a:pt x="83" y="69"/>
                  </a:lnTo>
                  <a:lnTo>
                    <a:pt x="31" y="65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34" name="AutoShape 22"/>
            <p:cNvSpPr>
              <a:spLocks noChangeArrowheads="1"/>
            </p:cNvSpPr>
            <p:nvPr/>
          </p:nvSpPr>
          <p:spPr bwMode="auto">
            <a:xfrm>
              <a:off x="3440" y="2046"/>
              <a:ext cx="345" cy="275"/>
            </a:xfrm>
            <a:custGeom>
              <a:avLst/>
              <a:gdLst>
                <a:gd name="T0" fmla="*/ 38 w 345"/>
                <a:gd name="T1" fmla="*/ 0 h 275"/>
                <a:gd name="T2" fmla="*/ 0 w 345"/>
                <a:gd name="T3" fmla="*/ 25 h 275"/>
                <a:gd name="T4" fmla="*/ 7 w 345"/>
                <a:gd name="T5" fmla="*/ 221 h 275"/>
                <a:gd name="T6" fmla="*/ 166 w 345"/>
                <a:gd name="T7" fmla="*/ 274 h 275"/>
                <a:gd name="T8" fmla="*/ 181 w 345"/>
                <a:gd name="T9" fmla="*/ 183 h 275"/>
                <a:gd name="T10" fmla="*/ 291 w 345"/>
                <a:gd name="T11" fmla="*/ 135 h 275"/>
                <a:gd name="T12" fmla="*/ 344 w 345"/>
                <a:gd name="T13" fmla="*/ 20 h 275"/>
                <a:gd name="T14" fmla="*/ 283 w 345"/>
                <a:gd name="T15" fmla="*/ 2 h 275"/>
                <a:gd name="T16" fmla="*/ 38 w 345"/>
                <a:gd name="T17" fmla="*/ 0 h 275"/>
                <a:gd name="T18" fmla="*/ 0 w 345"/>
                <a:gd name="T19" fmla="*/ 0 h 275"/>
                <a:gd name="T20" fmla="*/ 345 w 345"/>
                <a:gd name="T21" fmla="*/ 275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T18" t="T19" r="T20" b="T21"/>
              <a:pathLst>
                <a:path w="345" h="275">
                  <a:moveTo>
                    <a:pt x="38" y="0"/>
                  </a:moveTo>
                  <a:lnTo>
                    <a:pt x="0" y="25"/>
                  </a:lnTo>
                  <a:lnTo>
                    <a:pt x="7" y="221"/>
                  </a:lnTo>
                  <a:lnTo>
                    <a:pt x="166" y="274"/>
                  </a:lnTo>
                  <a:lnTo>
                    <a:pt x="181" y="183"/>
                  </a:lnTo>
                  <a:lnTo>
                    <a:pt x="291" y="135"/>
                  </a:lnTo>
                  <a:lnTo>
                    <a:pt x="344" y="20"/>
                  </a:lnTo>
                  <a:lnTo>
                    <a:pt x="283" y="2"/>
                  </a:lnTo>
                  <a:lnTo>
                    <a:pt x="38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35" name="AutoShape 23"/>
            <p:cNvSpPr>
              <a:spLocks noChangeArrowheads="1"/>
            </p:cNvSpPr>
            <p:nvPr/>
          </p:nvSpPr>
          <p:spPr bwMode="auto">
            <a:xfrm>
              <a:off x="3603" y="2065"/>
              <a:ext cx="217" cy="276"/>
            </a:xfrm>
            <a:custGeom>
              <a:avLst/>
              <a:gdLst>
                <a:gd name="T0" fmla="*/ 181 w 217"/>
                <a:gd name="T1" fmla="*/ 0 h 276"/>
                <a:gd name="T2" fmla="*/ 128 w 217"/>
                <a:gd name="T3" fmla="*/ 115 h 276"/>
                <a:gd name="T4" fmla="*/ 13 w 217"/>
                <a:gd name="T5" fmla="*/ 164 h 276"/>
                <a:gd name="T6" fmla="*/ 0 w 217"/>
                <a:gd name="T7" fmla="*/ 251 h 276"/>
                <a:gd name="T8" fmla="*/ 3 w 217"/>
                <a:gd name="T9" fmla="*/ 275 h 276"/>
                <a:gd name="T10" fmla="*/ 210 w 217"/>
                <a:gd name="T11" fmla="*/ 253 h 276"/>
                <a:gd name="T12" fmla="*/ 216 w 217"/>
                <a:gd name="T13" fmla="*/ 232 h 276"/>
                <a:gd name="T14" fmla="*/ 198 w 217"/>
                <a:gd name="T15" fmla="*/ 221 h 276"/>
                <a:gd name="T16" fmla="*/ 190 w 217"/>
                <a:gd name="T17" fmla="*/ 178 h 276"/>
                <a:gd name="T18" fmla="*/ 209 w 217"/>
                <a:gd name="T19" fmla="*/ 140 h 276"/>
                <a:gd name="T20" fmla="*/ 175 w 217"/>
                <a:gd name="T21" fmla="*/ 119 h 276"/>
                <a:gd name="T22" fmla="*/ 211 w 217"/>
                <a:gd name="T23" fmla="*/ 83 h 276"/>
                <a:gd name="T24" fmla="*/ 181 w 217"/>
                <a:gd name="T25" fmla="*/ 0 h 276"/>
                <a:gd name="T26" fmla="*/ 0 w 217"/>
                <a:gd name="T27" fmla="*/ 0 h 276"/>
                <a:gd name="T28" fmla="*/ 217 w 217"/>
                <a:gd name="T29" fmla="*/ 276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T26" t="T27" r="T28" b="T29"/>
              <a:pathLst>
                <a:path w="217" h="276">
                  <a:moveTo>
                    <a:pt x="181" y="0"/>
                  </a:moveTo>
                  <a:lnTo>
                    <a:pt x="128" y="115"/>
                  </a:lnTo>
                  <a:lnTo>
                    <a:pt x="13" y="164"/>
                  </a:lnTo>
                  <a:lnTo>
                    <a:pt x="0" y="251"/>
                  </a:lnTo>
                  <a:lnTo>
                    <a:pt x="3" y="275"/>
                  </a:lnTo>
                  <a:lnTo>
                    <a:pt x="210" y="253"/>
                  </a:lnTo>
                  <a:lnTo>
                    <a:pt x="216" y="232"/>
                  </a:lnTo>
                  <a:lnTo>
                    <a:pt x="198" y="221"/>
                  </a:lnTo>
                  <a:lnTo>
                    <a:pt x="190" y="178"/>
                  </a:lnTo>
                  <a:lnTo>
                    <a:pt x="209" y="140"/>
                  </a:lnTo>
                  <a:lnTo>
                    <a:pt x="175" y="119"/>
                  </a:lnTo>
                  <a:lnTo>
                    <a:pt x="211" y="83"/>
                  </a:lnTo>
                  <a:lnTo>
                    <a:pt x="181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36" name="AutoShape 24"/>
            <p:cNvSpPr>
              <a:spLocks noChangeArrowheads="1"/>
            </p:cNvSpPr>
            <p:nvPr/>
          </p:nvSpPr>
          <p:spPr bwMode="auto">
            <a:xfrm>
              <a:off x="3790" y="2141"/>
              <a:ext cx="367" cy="172"/>
            </a:xfrm>
            <a:custGeom>
              <a:avLst/>
              <a:gdLst>
                <a:gd name="T0" fmla="*/ 19 w 367"/>
                <a:gd name="T1" fmla="*/ 61 h 172"/>
                <a:gd name="T2" fmla="*/ 0 w 367"/>
                <a:gd name="T3" fmla="*/ 104 h 172"/>
                <a:gd name="T4" fmla="*/ 10 w 367"/>
                <a:gd name="T5" fmla="*/ 148 h 172"/>
                <a:gd name="T6" fmla="*/ 28 w 367"/>
                <a:gd name="T7" fmla="*/ 157 h 172"/>
                <a:gd name="T8" fmla="*/ 55 w 367"/>
                <a:gd name="T9" fmla="*/ 148 h 172"/>
                <a:gd name="T10" fmla="*/ 81 w 367"/>
                <a:gd name="T11" fmla="*/ 171 h 172"/>
                <a:gd name="T12" fmla="*/ 114 w 367"/>
                <a:gd name="T13" fmla="*/ 136 h 172"/>
                <a:gd name="T14" fmla="*/ 172 w 367"/>
                <a:gd name="T15" fmla="*/ 152 h 172"/>
                <a:gd name="T16" fmla="*/ 251 w 367"/>
                <a:gd name="T17" fmla="*/ 152 h 172"/>
                <a:gd name="T18" fmla="*/ 366 w 367"/>
                <a:gd name="T19" fmla="*/ 134 h 172"/>
                <a:gd name="T20" fmla="*/ 317 w 367"/>
                <a:gd name="T21" fmla="*/ 71 h 172"/>
                <a:gd name="T22" fmla="*/ 268 w 367"/>
                <a:gd name="T23" fmla="*/ 66 h 172"/>
                <a:gd name="T24" fmla="*/ 233 w 367"/>
                <a:gd name="T25" fmla="*/ 0 h 172"/>
                <a:gd name="T26" fmla="*/ 129 w 367"/>
                <a:gd name="T27" fmla="*/ 46 h 172"/>
                <a:gd name="T28" fmla="*/ 19 w 367"/>
                <a:gd name="T29" fmla="*/ 61 h 172"/>
                <a:gd name="T30" fmla="*/ 0 w 367"/>
                <a:gd name="T31" fmla="*/ 0 h 172"/>
                <a:gd name="T32" fmla="*/ 367 w 367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T30" t="T31" r="T32" b="T33"/>
              <a:pathLst>
                <a:path w="367" h="172">
                  <a:moveTo>
                    <a:pt x="19" y="61"/>
                  </a:moveTo>
                  <a:lnTo>
                    <a:pt x="0" y="104"/>
                  </a:lnTo>
                  <a:lnTo>
                    <a:pt x="10" y="148"/>
                  </a:lnTo>
                  <a:lnTo>
                    <a:pt x="28" y="157"/>
                  </a:lnTo>
                  <a:lnTo>
                    <a:pt x="55" y="148"/>
                  </a:lnTo>
                  <a:lnTo>
                    <a:pt x="81" y="171"/>
                  </a:lnTo>
                  <a:lnTo>
                    <a:pt x="114" y="136"/>
                  </a:lnTo>
                  <a:lnTo>
                    <a:pt x="172" y="152"/>
                  </a:lnTo>
                  <a:lnTo>
                    <a:pt x="251" y="152"/>
                  </a:lnTo>
                  <a:lnTo>
                    <a:pt x="366" y="134"/>
                  </a:lnTo>
                  <a:lnTo>
                    <a:pt x="317" y="71"/>
                  </a:lnTo>
                  <a:lnTo>
                    <a:pt x="268" y="66"/>
                  </a:lnTo>
                  <a:lnTo>
                    <a:pt x="233" y="0"/>
                  </a:lnTo>
                  <a:lnTo>
                    <a:pt x="129" y="46"/>
                  </a:lnTo>
                  <a:lnTo>
                    <a:pt x="19" y="6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37" name="AutoShape 25"/>
            <p:cNvSpPr>
              <a:spLocks noChangeArrowheads="1"/>
            </p:cNvSpPr>
            <p:nvPr/>
          </p:nvSpPr>
          <p:spPr bwMode="auto">
            <a:xfrm>
              <a:off x="3588" y="2326"/>
              <a:ext cx="132" cy="174"/>
            </a:xfrm>
            <a:custGeom>
              <a:avLst/>
              <a:gdLst>
                <a:gd name="T0" fmla="*/ 18 w 132"/>
                <a:gd name="T1" fmla="*/ 11 h 174"/>
                <a:gd name="T2" fmla="*/ 131 w 132"/>
                <a:gd name="T3" fmla="*/ 0 h 174"/>
                <a:gd name="T4" fmla="*/ 129 w 132"/>
                <a:gd name="T5" fmla="*/ 106 h 174"/>
                <a:gd name="T6" fmla="*/ 39 w 132"/>
                <a:gd name="T7" fmla="*/ 136 h 174"/>
                <a:gd name="T8" fmla="*/ 27 w 132"/>
                <a:gd name="T9" fmla="*/ 173 h 174"/>
                <a:gd name="T10" fmla="*/ 0 w 132"/>
                <a:gd name="T11" fmla="*/ 132 h 174"/>
                <a:gd name="T12" fmla="*/ 18 w 132"/>
                <a:gd name="T13" fmla="*/ 11 h 174"/>
                <a:gd name="T14" fmla="*/ 0 w 132"/>
                <a:gd name="T15" fmla="*/ 0 h 174"/>
                <a:gd name="T16" fmla="*/ 132 w 132"/>
                <a:gd name="T17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132" h="174">
                  <a:moveTo>
                    <a:pt x="18" y="11"/>
                  </a:moveTo>
                  <a:lnTo>
                    <a:pt x="131" y="0"/>
                  </a:lnTo>
                  <a:lnTo>
                    <a:pt x="129" y="106"/>
                  </a:lnTo>
                  <a:lnTo>
                    <a:pt x="39" y="136"/>
                  </a:lnTo>
                  <a:lnTo>
                    <a:pt x="27" y="173"/>
                  </a:lnTo>
                  <a:lnTo>
                    <a:pt x="0" y="132"/>
                  </a:lnTo>
                  <a:lnTo>
                    <a:pt x="18" y="1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38" name="AutoShape 26"/>
            <p:cNvSpPr>
              <a:spLocks noChangeArrowheads="1"/>
            </p:cNvSpPr>
            <p:nvPr/>
          </p:nvSpPr>
          <p:spPr bwMode="auto">
            <a:xfrm>
              <a:off x="3613" y="2288"/>
              <a:ext cx="259" cy="243"/>
            </a:xfrm>
            <a:custGeom>
              <a:avLst/>
              <a:gdLst>
                <a:gd name="T0" fmla="*/ 106 w 259"/>
                <a:gd name="T1" fmla="*/ 36 h 243"/>
                <a:gd name="T2" fmla="*/ 199 w 259"/>
                <a:gd name="T3" fmla="*/ 28 h 243"/>
                <a:gd name="T4" fmla="*/ 204 w 259"/>
                <a:gd name="T5" fmla="*/ 10 h 243"/>
                <a:gd name="T6" fmla="*/ 233 w 259"/>
                <a:gd name="T7" fmla="*/ 0 h 243"/>
                <a:gd name="T8" fmla="*/ 258 w 259"/>
                <a:gd name="T9" fmla="*/ 24 h 243"/>
                <a:gd name="T10" fmla="*/ 152 w 259"/>
                <a:gd name="T11" fmla="*/ 202 h 243"/>
                <a:gd name="T12" fmla="*/ 20 w 259"/>
                <a:gd name="T13" fmla="*/ 242 h 243"/>
                <a:gd name="T14" fmla="*/ 0 w 259"/>
                <a:gd name="T15" fmla="*/ 208 h 243"/>
                <a:gd name="T16" fmla="*/ 12 w 259"/>
                <a:gd name="T17" fmla="*/ 174 h 243"/>
                <a:gd name="T18" fmla="*/ 102 w 259"/>
                <a:gd name="T19" fmla="*/ 144 h 243"/>
                <a:gd name="T20" fmla="*/ 106 w 259"/>
                <a:gd name="T21" fmla="*/ 36 h 243"/>
                <a:gd name="T22" fmla="*/ 0 w 259"/>
                <a:gd name="T23" fmla="*/ 0 h 243"/>
                <a:gd name="T24" fmla="*/ 259 w 259"/>
                <a:gd name="T25" fmla="*/ 243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T22" t="T23" r="T24" b="T25"/>
              <a:pathLst>
                <a:path w="259" h="243">
                  <a:moveTo>
                    <a:pt x="106" y="36"/>
                  </a:moveTo>
                  <a:lnTo>
                    <a:pt x="199" y="28"/>
                  </a:lnTo>
                  <a:lnTo>
                    <a:pt x="204" y="10"/>
                  </a:lnTo>
                  <a:lnTo>
                    <a:pt x="233" y="0"/>
                  </a:lnTo>
                  <a:lnTo>
                    <a:pt x="258" y="24"/>
                  </a:lnTo>
                  <a:lnTo>
                    <a:pt x="152" y="202"/>
                  </a:lnTo>
                  <a:lnTo>
                    <a:pt x="20" y="242"/>
                  </a:lnTo>
                  <a:lnTo>
                    <a:pt x="0" y="208"/>
                  </a:lnTo>
                  <a:lnTo>
                    <a:pt x="12" y="174"/>
                  </a:lnTo>
                  <a:lnTo>
                    <a:pt x="102" y="144"/>
                  </a:lnTo>
                  <a:lnTo>
                    <a:pt x="106" y="36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39" name="AutoShape 27"/>
            <p:cNvSpPr>
              <a:spLocks noChangeArrowheads="1"/>
            </p:cNvSpPr>
            <p:nvPr/>
          </p:nvSpPr>
          <p:spPr bwMode="auto">
            <a:xfrm>
              <a:off x="3630" y="2274"/>
              <a:ext cx="671" cy="484"/>
            </a:xfrm>
            <a:custGeom>
              <a:avLst/>
              <a:gdLst>
                <a:gd name="T0" fmla="*/ 526 w 671"/>
                <a:gd name="T1" fmla="*/ 0 h 484"/>
                <a:gd name="T2" fmla="*/ 634 w 671"/>
                <a:gd name="T3" fmla="*/ 35 h 484"/>
                <a:gd name="T4" fmla="*/ 655 w 671"/>
                <a:gd name="T5" fmla="*/ 90 h 484"/>
                <a:gd name="T6" fmla="*/ 592 w 671"/>
                <a:gd name="T7" fmla="*/ 146 h 484"/>
                <a:gd name="T8" fmla="*/ 633 w 671"/>
                <a:gd name="T9" fmla="*/ 200 h 484"/>
                <a:gd name="T10" fmla="*/ 629 w 671"/>
                <a:gd name="T11" fmla="*/ 259 h 484"/>
                <a:gd name="T12" fmla="*/ 670 w 671"/>
                <a:gd name="T13" fmla="*/ 356 h 484"/>
                <a:gd name="T14" fmla="*/ 518 w 671"/>
                <a:gd name="T15" fmla="*/ 356 h 484"/>
                <a:gd name="T16" fmla="*/ 518 w 671"/>
                <a:gd name="T17" fmla="*/ 417 h 484"/>
                <a:gd name="T18" fmla="*/ 575 w 671"/>
                <a:gd name="T19" fmla="*/ 465 h 484"/>
                <a:gd name="T20" fmla="*/ 551 w 671"/>
                <a:gd name="T21" fmla="*/ 483 h 484"/>
                <a:gd name="T22" fmla="*/ 325 w 671"/>
                <a:gd name="T23" fmla="*/ 433 h 484"/>
                <a:gd name="T24" fmla="*/ 315 w 671"/>
                <a:gd name="T25" fmla="*/ 301 h 484"/>
                <a:gd name="T26" fmla="*/ 271 w 671"/>
                <a:gd name="T27" fmla="*/ 298 h 484"/>
                <a:gd name="T28" fmla="*/ 227 w 671"/>
                <a:gd name="T29" fmla="*/ 335 h 484"/>
                <a:gd name="T30" fmla="*/ 158 w 671"/>
                <a:gd name="T31" fmla="*/ 330 h 484"/>
                <a:gd name="T32" fmla="*/ 155 w 671"/>
                <a:gd name="T33" fmla="*/ 284 h 484"/>
                <a:gd name="T34" fmla="*/ 32 w 671"/>
                <a:gd name="T35" fmla="*/ 310 h 484"/>
                <a:gd name="T36" fmla="*/ 0 w 671"/>
                <a:gd name="T37" fmla="*/ 254 h 484"/>
                <a:gd name="T38" fmla="*/ 132 w 671"/>
                <a:gd name="T39" fmla="*/ 215 h 484"/>
                <a:gd name="T40" fmla="*/ 241 w 671"/>
                <a:gd name="T41" fmla="*/ 36 h 484"/>
                <a:gd name="T42" fmla="*/ 274 w 671"/>
                <a:gd name="T43" fmla="*/ 3 h 484"/>
                <a:gd name="T44" fmla="*/ 333 w 671"/>
                <a:gd name="T45" fmla="*/ 19 h 484"/>
                <a:gd name="T46" fmla="*/ 413 w 671"/>
                <a:gd name="T47" fmla="*/ 19 h 484"/>
                <a:gd name="T48" fmla="*/ 526 w 671"/>
                <a:gd name="T49" fmla="*/ 0 h 484"/>
                <a:gd name="T50" fmla="*/ 0 w 671"/>
                <a:gd name="T51" fmla="*/ 0 h 484"/>
                <a:gd name="T52" fmla="*/ 671 w 671"/>
                <a:gd name="T53" fmla="*/ 484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T50" t="T51" r="T52" b="T53"/>
              <a:pathLst>
                <a:path w="671" h="484">
                  <a:moveTo>
                    <a:pt x="526" y="0"/>
                  </a:moveTo>
                  <a:lnTo>
                    <a:pt x="634" y="35"/>
                  </a:lnTo>
                  <a:lnTo>
                    <a:pt x="655" y="90"/>
                  </a:lnTo>
                  <a:lnTo>
                    <a:pt x="592" y="146"/>
                  </a:lnTo>
                  <a:lnTo>
                    <a:pt x="633" y="200"/>
                  </a:lnTo>
                  <a:lnTo>
                    <a:pt x="629" y="259"/>
                  </a:lnTo>
                  <a:lnTo>
                    <a:pt x="670" y="356"/>
                  </a:lnTo>
                  <a:lnTo>
                    <a:pt x="518" y="356"/>
                  </a:lnTo>
                  <a:lnTo>
                    <a:pt x="518" y="417"/>
                  </a:lnTo>
                  <a:lnTo>
                    <a:pt x="575" y="465"/>
                  </a:lnTo>
                  <a:lnTo>
                    <a:pt x="551" y="483"/>
                  </a:lnTo>
                  <a:lnTo>
                    <a:pt x="325" y="433"/>
                  </a:lnTo>
                  <a:lnTo>
                    <a:pt x="315" y="301"/>
                  </a:lnTo>
                  <a:lnTo>
                    <a:pt x="271" y="298"/>
                  </a:lnTo>
                  <a:lnTo>
                    <a:pt x="227" y="335"/>
                  </a:lnTo>
                  <a:lnTo>
                    <a:pt x="158" y="330"/>
                  </a:lnTo>
                  <a:lnTo>
                    <a:pt x="155" y="284"/>
                  </a:lnTo>
                  <a:lnTo>
                    <a:pt x="32" y="310"/>
                  </a:lnTo>
                  <a:lnTo>
                    <a:pt x="0" y="254"/>
                  </a:lnTo>
                  <a:lnTo>
                    <a:pt x="132" y="215"/>
                  </a:lnTo>
                  <a:lnTo>
                    <a:pt x="241" y="36"/>
                  </a:lnTo>
                  <a:lnTo>
                    <a:pt x="274" y="3"/>
                  </a:lnTo>
                  <a:lnTo>
                    <a:pt x="333" y="19"/>
                  </a:lnTo>
                  <a:lnTo>
                    <a:pt x="413" y="19"/>
                  </a:lnTo>
                  <a:lnTo>
                    <a:pt x="526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40" name="AutoShape 28"/>
            <p:cNvSpPr>
              <a:spLocks noChangeArrowheads="1"/>
            </p:cNvSpPr>
            <p:nvPr/>
          </p:nvSpPr>
          <p:spPr bwMode="auto">
            <a:xfrm>
              <a:off x="4399" y="1974"/>
              <a:ext cx="330" cy="364"/>
            </a:xfrm>
            <a:custGeom>
              <a:avLst/>
              <a:gdLst>
                <a:gd name="T0" fmla="*/ 74 w 330"/>
                <a:gd name="T1" fmla="*/ 0 h 364"/>
                <a:gd name="T2" fmla="*/ 0 w 330"/>
                <a:gd name="T3" fmla="*/ 185 h 364"/>
                <a:gd name="T4" fmla="*/ 13 w 330"/>
                <a:gd name="T5" fmla="*/ 289 h 364"/>
                <a:gd name="T6" fmla="*/ 173 w 330"/>
                <a:gd name="T7" fmla="*/ 363 h 364"/>
                <a:gd name="T8" fmla="*/ 223 w 330"/>
                <a:gd name="T9" fmla="*/ 333 h 364"/>
                <a:gd name="T10" fmla="*/ 303 w 330"/>
                <a:gd name="T11" fmla="*/ 312 h 364"/>
                <a:gd name="T12" fmla="*/ 329 w 330"/>
                <a:gd name="T13" fmla="*/ 256 h 364"/>
                <a:gd name="T14" fmla="*/ 228 w 330"/>
                <a:gd name="T15" fmla="*/ 196 h 364"/>
                <a:gd name="T16" fmla="*/ 234 w 330"/>
                <a:gd name="T17" fmla="*/ 142 h 364"/>
                <a:gd name="T18" fmla="*/ 215 w 330"/>
                <a:gd name="T19" fmla="*/ 130 h 364"/>
                <a:gd name="T20" fmla="*/ 231 w 330"/>
                <a:gd name="T21" fmla="*/ 83 h 364"/>
                <a:gd name="T22" fmla="*/ 74 w 330"/>
                <a:gd name="T23" fmla="*/ 0 h 364"/>
                <a:gd name="T24" fmla="*/ 0 w 330"/>
                <a:gd name="T25" fmla="*/ 0 h 364"/>
                <a:gd name="T26" fmla="*/ 330 w 330"/>
                <a:gd name="T27" fmla="*/ 364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330" h="364">
                  <a:moveTo>
                    <a:pt x="74" y="0"/>
                  </a:moveTo>
                  <a:lnTo>
                    <a:pt x="0" y="185"/>
                  </a:lnTo>
                  <a:lnTo>
                    <a:pt x="13" y="289"/>
                  </a:lnTo>
                  <a:lnTo>
                    <a:pt x="173" y="363"/>
                  </a:lnTo>
                  <a:lnTo>
                    <a:pt x="223" y="333"/>
                  </a:lnTo>
                  <a:lnTo>
                    <a:pt x="303" y="312"/>
                  </a:lnTo>
                  <a:lnTo>
                    <a:pt x="329" y="256"/>
                  </a:lnTo>
                  <a:lnTo>
                    <a:pt x="228" y="196"/>
                  </a:lnTo>
                  <a:lnTo>
                    <a:pt x="234" y="142"/>
                  </a:lnTo>
                  <a:lnTo>
                    <a:pt x="215" y="130"/>
                  </a:lnTo>
                  <a:lnTo>
                    <a:pt x="231" y="83"/>
                  </a:lnTo>
                  <a:lnTo>
                    <a:pt x="74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41" name="AutoShape 29"/>
            <p:cNvSpPr>
              <a:spLocks noChangeArrowheads="1"/>
            </p:cNvSpPr>
            <p:nvPr/>
          </p:nvSpPr>
          <p:spPr bwMode="auto">
            <a:xfrm>
              <a:off x="4560" y="2073"/>
              <a:ext cx="306" cy="359"/>
            </a:xfrm>
            <a:custGeom>
              <a:avLst/>
              <a:gdLst>
                <a:gd name="T0" fmla="*/ 71 w 306"/>
                <a:gd name="T1" fmla="*/ 43 h 359"/>
                <a:gd name="T2" fmla="*/ 67 w 306"/>
                <a:gd name="T3" fmla="*/ 98 h 359"/>
                <a:gd name="T4" fmla="*/ 167 w 306"/>
                <a:gd name="T5" fmla="*/ 157 h 359"/>
                <a:gd name="T6" fmla="*/ 142 w 306"/>
                <a:gd name="T7" fmla="*/ 212 h 359"/>
                <a:gd name="T8" fmla="*/ 63 w 306"/>
                <a:gd name="T9" fmla="*/ 231 h 359"/>
                <a:gd name="T10" fmla="*/ 11 w 306"/>
                <a:gd name="T11" fmla="*/ 263 h 359"/>
                <a:gd name="T12" fmla="*/ 0 w 306"/>
                <a:gd name="T13" fmla="*/ 301 h 359"/>
                <a:gd name="T14" fmla="*/ 42 w 306"/>
                <a:gd name="T15" fmla="*/ 358 h 359"/>
                <a:gd name="T16" fmla="*/ 205 w 306"/>
                <a:gd name="T17" fmla="*/ 261 h 359"/>
                <a:gd name="T18" fmla="*/ 305 w 306"/>
                <a:gd name="T19" fmla="*/ 0 h 359"/>
                <a:gd name="T20" fmla="*/ 158 w 306"/>
                <a:gd name="T21" fmla="*/ 62 h 359"/>
                <a:gd name="T22" fmla="*/ 71 w 306"/>
                <a:gd name="T23" fmla="*/ 43 h 359"/>
                <a:gd name="T24" fmla="*/ 0 w 306"/>
                <a:gd name="T25" fmla="*/ 0 h 359"/>
                <a:gd name="T26" fmla="*/ 306 w 306"/>
                <a:gd name="T27" fmla="*/ 359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306" h="359">
                  <a:moveTo>
                    <a:pt x="71" y="43"/>
                  </a:moveTo>
                  <a:lnTo>
                    <a:pt x="67" y="98"/>
                  </a:lnTo>
                  <a:lnTo>
                    <a:pt x="167" y="157"/>
                  </a:lnTo>
                  <a:lnTo>
                    <a:pt x="142" y="212"/>
                  </a:lnTo>
                  <a:lnTo>
                    <a:pt x="63" y="231"/>
                  </a:lnTo>
                  <a:lnTo>
                    <a:pt x="11" y="263"/>
                  </a:lnTo>
                  <a:lnTo>
                    <a:pt x="0" y="301"/>
                  </a:lnTo>
                  <a:lnTo>
                    <a:pt x="42" y="358"/>
                  </a:lnTo>
                  <a:lnTo>
                    <a:pt x="205" y="261"/>
                  </a:lnTo>
                  <a:lnTo>
                    <a:pt x="305" y="0"/>
                  </a:lnTo>
                  <a:lnTo>
                    <a:pt x="158" y="62"/>
                  </a:lnTo>
                  <a:lnTo>
                    <a:pt x="71" y="43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42" name="AutoShape 30"/>
            <p:cNvSpPr>
              <a:spLocks noChangeArrowheads="1"/>
            </p:cNvSpPr>
            <p:nvPr/>
          </p:nvSpPr>
          <p:spPr bwMode="auto">
            <a:xfrm>
              <a:off x="4373" y="2261"/>
              <a:ext cx="230" cy="279"/>
            </a:xfrm>
            <a:custGeom>
              <a:avLst/>
              <a:gdLst>
                <a:gd name="T0" fmla="*/ 39 w 230"/>
                <a:gd name="T1" fmla="*/ 0 h 279"/>
                <a:gd name="T2" fmla="*/ 3 w 230"/>
                <a:gd name="T3" fmla="*/ 47 h 279"/>
                <a:gd name="T4" fmla="*/ 24 w 230"/>
                <a:gd name="T5" fmla="*/ 86 h 279"/>
                <a:gd name="T6" fmla="*/ 0 w 230"/>
                <a:gd name="T7" fmla="*/ 156 h 279"/>
                <a:gd name="T8" fmla="*/ 26 w 230"/>
                <a:gd name="T9" fmla="*/ 195 h 279"/>
                <a:gd name="T10" fmla="*/ 101 w 230"/>
                <a:gd name="T11" fmla="*/ 225 h 279"/>
                <a:gd name="T12" fmla="*/ 175 w 230"/>
                <a:gd name="T13" fmla="*/ 278 h 279"/>
                <a:gd name="T14" fmla="*/ 228 w 230"/>
                <a:gd name="T15" fmla="*/ 229 h 279"/>
                <a:gd name="T16" fmla="*/ 229 w 230"/>
                <a:gd name="T17" fmla="*/ 167 h 279"/>
                <a:gd name="T18" fmla="*/ 188 w 230"/>
                <a:gd name="T19" fmla="*/ 113 h 279"/>
                <a:gd name="T20" fmla="*/ 199 w 230"/>
                <a:gd name="T21" fmla="*/ 76 h 279"/>
                <a:gd name="T22" fmla="*/ 39 w 230"/>
                <a:gd name="T23" fmla="*/ 0 h 279"/>
                <a:gd name="T24" fmla="*/ 0 w 230"/>
                <a:gd name="T25" fmla="*/ 0 h 279"/>
                <a:gd name="T26" fmla="*/ 230 w 230"/>
                <a:gd name="T27" fmla="*/ 279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230" h="279">
                  <a:moveTo>
                    <a:pt x="39" y="0"/>
                  </a:moveTo>
                  <a:lnTo>
                    <a:pt x="3" y="47"/>
                  </a:lnTo>
                  <a:lnTo>
                    <a:pt x="24" y="86"/>
                  </a:lnTo>
                  <a:lnTo>
                    <a:pt x="0" y="156"/>
                  </a:lnTo>
                  <a:lnTo>
                    <a:pt x="26" y="195"/>
                  </a:lnTo>
                  <a:lnTo>
                    <a:pt x="101" y="225"/>
                  </a:lnTo>
                  <a:lnTo>
                    <a:pt x="175" y="278"/>
                  </a:lnTo>
                  <a:lnTo>
                    <a:pt x="228" y="229"/>
                  </a:lnTo>
                  <a:lnTo>
                    <a:pt x="229" y="167"/>
                  </a:lnTo>
                  <a:lnTo>
                    <a:pt x="188" y="113"/>
                  </a:lnTo>
                  <a:lnTo>
                    <a:pt x="199" y="76"/>
                  </a:lnTo>
                  <a:lnTo>
                    <a:pt x="39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43" name="AutoShape 31"/>
            <p:cNvSpPr>
              <a:spLocks noChangeArrowheads="1"/>
            </p:cNvSpPr>
            <p:nvPr/>
          </p:nvSpPr>
          <p:spPr bwMode="auto">
            <a:xfrm>
              <a:off x="4221" y="2309"/>
              <a:ext cx="329" cy="386"/>
            </a:xfrm>
            <a:custGeom>
              <a:avLst/>
              <a:gdLst>
                <a:gd name="T0" fmla="*/ 41 w 329"/>
                <a:gd name="T1" fmla="*/ 0 h 386"/>
                <a:gd name="T2" fmla="*/ 156 w 329"/>
                <a:gd name="T3" fmla="*/ 0 h 386"/>
                <a:gd name="T4" fmla="*/ 178 w 329"/>
                <a:gd name="T5" fmla="*/ 36 h 386"/>
                <a:gd name="T6" fmla="*/ 153 w 329"/>
                <a:gd name="T7" fmla="*/ 108 h 386"/>
                <a:gd name="T8" fmla="*/ 179 w 329"/>
                <a:gd name="T9" fmla="*/ 146 h 386"/>
                <a:gd name="T10" fmla="*/ 256 w 329"/>
                <a:gd name="T11" fmla="*/ 176 h 386"/>
                <a:gd name="T12" fmla="*/ 328 w 329"/>
                <a:gd name="T13" fmla="*/ 230 h 386"/>
                <a:gd name="T14" fmla="*/ 263 w 329"/>
                <a:gd name="T15" fmla="*/ 293 h 386"/>
                <a:gd name="T16" fmla="*/ 298 w 329"/>
                <a:gd name="T17" fmla="*/ 336 h 386"/>
                <a:gd name="T18" fmla="*/ 282 w 329"/>
                <a:gd name="T19" fmla="*/ 385 h 386"/>
                <a:gd name="T20" fmla="*/ 182 w 329"/>
                <a:gd name="T21" fmla="*/ 384 h 386"/>
                <a:gd name="T22" fmla="*/ 153 w 329"/>
                <a:gd name="T23" fmla="*/ 347 h 386"/>
                <a:gd name="T24" fmla="*/ 76 w 329"/>
                <a:gd name="T25" fmla="*/ 319 h 386"/>
                <a:gd name="T26" fmla="*/ 34 w 329"/>
                <a:gd name="T27" fmla="*/ 225 h 386"/>
                <a:gd name="T28" fmla="*/ 42 w 329"/>
                <a:gd name="T29" fmla="*/ 165 h 386"/>
                <a:gd name="T30" fmla="*/ 0 w 329"/>
                <a:gd name="T31" fmla="*/ 111 h 386"/>
                <a:gd name="T32" fmla="*/ 62 w 329"/>
                <a:gd name="T33" fmla="*/ 55 h 386"/>
                <a:gd name="T34" fmla="*/ 41 w 329"/>
                <a:gd name="T35" fmla="*/ 0 h 386"/>
                <a:gd name="T36" fmla="*/ 0 w 329"/>
                <a:gd name="T37" fmla="*/ 0 h 386"/>
                <a:gd name="T38" fmla="*/ 329 w 329"/>
                <a:gd name="T39" fmla="*/ 386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T36" t="T37" r="T38" b="T39"/>
              <a:pathLst>
                <a:path w="329" h="386">
                  <a:moveTo>
                    <a:pt x="41" y="0"/>
                  </a:moveTo>
                  <a:lnTo>
                    <a:pt x="156" y="0"/>
                  </a:lnTo>
                  <a:lnTo>
                    <a:pt x="178" y="36"/>
                  </a:lnTo>
                  <a:lnTo>
                    <a:pt x="153" y="108"/>
                  </a:lnTo>
                  <a:lnTo>
                    <a:pt x="179" y="146"/>
                  </a:lnTo>
                  <a:lnTo>
                    <a:pt x="256" y="176"/>
                  </a:lnTo>
                  <a:lnTo>
                    <a:pt x="328" y="230"/>
                  </a:lnTo>
                  <a:lnTo>
                    <a:pt x="263" y="293"/>
                  </a:lnTo>
                  <a:lnTo>
                    <a:pt x="298" y="336"/>
                  </a:lnTo>
                  <a:lnTo>
                    <a:pt x="282" y="385"/>
                  </a:lnTo>
                  <a:lnTo>
                    <a:pt x="182" y="384"/>
                  </a:lnTo>
                  <a:lnTo>
                    <a:pt x="153" y="347"/>
                  </a:lnTo>
                  <a:lnTo>
                    <a:pt x="76" y="319"/>
                  </a:lnTo>
                  <a:lnTo>
                    <a:pt x="34" y="225"/>
                  </a:lnTo>
                  <a:lnTo>
                    <a:pt x="42" y="165"/>
                  </a:lnTo>
                  <a:lnTo>
                    <a:pt x="0" y="111"/>
                  </a:lnTo>
                  <a:lnTo>
                    <a:pt x="62" y="55"/>
                  </a:lnTo>
                  <a:lnTo>
                    <a:pt x="41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44" name="AutoShape 32"/>
            <p:cNvSpPr>
              <a:spLocks noChangeArrowheads="1"/>
            </p:cNvSpPr>
            <p:nvPr/>
          </p:nvSpPr>
          <p:spPr bwMode="auto">
            <a:xfrm>
              <a:off x="4278" y="2692"/>
              <a:ext cx="263" cy="450"/>
            </a:xfrm>
            <a:custGeom>
              <a:avLst/>
              <a:gdLst>
                <a:gd name="T0" fmla="*/ 124 w 263"/>
                <a:gd name="T1" fmla="*/ 1 h 450"/>
                <a:gd name="T2" fmla="*/ 221 w 263"/>
                <a:gd name="T3" fmla="*/ 0 h 450"/>
                <a:gd name="T4" fmla="*/ 262 w 263"/>
                <a:gd name="T5" fmla="*/ 43 h 450"/>
                <a:gd name="T6" fmla="*/ 240 w 263"/>
                <a:gd name="T7" fmla="*/ 162 h 450"/>
                <a:gd name="T8" fmla="*/ 137 w 263"/>
                <a:gd name="T9" fmla="*/ 302 h 450"/>
                <a:gd name="T10" fmla="*/ 101 w 263"/>
                <a:gd name="T11" fmla="*/ 397 h 450"/>
                <a:gd name="T12" fmla="*/ 22 w 263"/>
                <a:gd name="T13" fmla="*/ 449 h 450"/>
                <a:gd name="T14" fmla="*/ 0 w 263"/>
                <a:gd name="T15" fmla="*/ 341 h 450"/>
                <a:gd name="T16" fmla="*/ 59 w 263"/>
                <a:gd name="T17" fmla="*/ 181 h 450"/>
                <a:gd name="T18" fmla="*/ 8 w 263"/>
                <a:gd name="T19" fmla="*/ 154 h 450"/>
                <a:gd name="T20" fmla="*/ 69 w 263"/>
                <a:gd name="T21" fmla="*/ 102 h 450"/>
                <a:gd name="T22" fmla="*/ 79 w 263"/>
                <a:gd name="T23" fmla="*/ 128 h 450"/>
                <a:gd name="T24" fmla="*/ 113 w 263"/>
                <a:gd name="T25" fmla="*/ 153 h 450"/>
                <a:gd name="T26" fmla="*/ 154 w 263"/>
                <a:gd name="T27" fmla="*/ 125 h 450"/>
                <a:gd name="T28" fmla="*/ 116 w 263"/>
                <a:gd name="T29" fmla="*/ 64 h 450"/>
                <a:gd name="T30" fmla="*/ 124 w 263"/>
                <a:gd name="T31" fmla="*/ 1 h 450"/>
                <a:gd name="T32" fmla="*/ 0 w 263"/>
                <a:gd name="T33" fmla="*/ 0 h 450"/>
                <a:gd name="T34" fmla="*/ 263 w 263"/>
                <a:gd name="T35" fmla="*/ 450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T32" t="T33" r="T34" b="T35"/>
              <a:pathLst>
                <a:path w="263" h="450">
                  <a:moveTo>
                    <a:pt x="124" y="1"/>
                  </a:moveTo>
                  <a:lnTo>
                    <a:pt x="221" y="0"/>
                  </a:lnTo>
                  <a:lnTo>
                    <a:pt x="262" y="43"/>
                  </a:lnTo>
                  <a:lnTo>
                    <a:pt x="240" y="162"/>
                  </a:lnTo>
                  <a:lnTo>
                    <a:pt x="137" y="302"/>
                  </a:lnTo>
                  <a:lnTo>
                    <a:pt x="101" y="397"/>
                  </a:lnTo>
                  <a:lnTo>
                    <a:pt x="22" y="449"/>
                  </a:lnTo>
                  <a:lnTo>
                    <a:pt x="0" y="341"/>
                  </a:lnTo>
                  <a:lnTo>
                    <a:pt x="59" y="181"/>
                  </a:lnTo>
                  <a:lnTo>
                    <a:pt x="8" y="154"/>
                  </a:lnTo>
                  <a:lnTo>
                    <a:pt x="69" y="102"/>
                  </a:lnTo>
                  <a:lnTo>
                    <a:pt x="79" y="128"/>
                  </a:lnTo>
                  <a:lnTo>
                    <a:pt x="113" y="153"/>
                  </a:lnTo>
                  <a:lnTo>
                    <a:pt x="154" y="125"/>
                  </a:lnTo>
                  <a:lnTo>
                    <a:pt x="116" y="64"/>
                  </a:lnTo>
                  <a:lnTo>
                    <a:pt x="124" y="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45" name="AutoShape 33"/>
            <p:cNvSpPr>
              <a:spLocks noChangeArrowheads="1"/>
            </p:cNvSpPr>
            <p:nvPr/>
          </p:nvSpPr>
          <p:spPr bwMode="auto">
            <a:xfrm>
              <a:off x="4579" y="2712"/>
              <a:ext cx="140" cy="378"/>
            </a:xfrm>
            <a:custGeom>
              <a:avLst/>
              <a:gdLst>
                <a:gd name="T0" fmla="*/ 114 w 140"/>
                <a:gd name="T1" fmla="*/ 0 h 378"/>
                <a:gd name="T2" fmla="*/ 77 w 140"/>
                <a:gd name="T3" fmla="*/ 97 h 378"/>
                <a:gd name="T4" fmla="*/ 18 w 140"/>
                <a:gd name="T5" fmla="*/ 132 h 378"/>
                <a:gd name="T6" fmla="*/ 31 w 140"/>
                <a:gd name="T7" fmla="*/ 232 h 378"/>
                <a:gd name="T8" fmla="*/ 0 w 140"/>
                <a:gd name="T9" fmla="*/ 287 h 378"/>
                <a:gd name="T10" fmla="*/ 3 w 140"/>
                <a:gd name="T11" fmla="*/ 377 h 378"/>
                <a:gd name="T12" fmla="*/ 93 w 140"/>
                <a:gd name="T13" fmla="*/ 338 h 378"/>
                <a:gd name="T14" fmla="*/ 139 w 140"/>
                <a:gd name="T15" fmla="*/ 149 h 378"/>
                <a:gd name="T16" fmla="*/ 114 w 140"/>
                <a:gd name="T17" fmla="*/ 0 h 378"/>
                <a:gd name="T18" fmla="*/ 0 w 140"/>
                <a:gd name="T19" fmla="*/ 0 h 378"/>
                <a:gd name="T20" fmla="*/ 140 w 140"/>
                <a:gd name="T21" fmla="*/ 378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T18" t="T19" r="T20" b="T21"/>
              <a:pathLst>
                <a:path w="140" h="378">
                  <a:moveTo>
                    <a:pt x="114" y="0"/>
                  </a:moveTo>
                  <a:lnTo>
                    <a:pt x="77" y="97"/>
                  </a:lnTo>
                  <a:lnTo>
                    <a:pt x="18" y="132"/>
                  </a:lnTo>
                  <a:lnTo>
                    <a:pt x="31" y="232"/>
                  </a:lnTo>
                  <a:lnTo>
                    <a:pt x="0" y="287"/>
                  </a:lnTo>
                  <a:lnTo>
                    <a:pt x="3" y="377"/>
                  </a:lnTo>
                  <a:lnTo>
                    <a:pt x="93" y="338"/>
                  </a:lnTo>
                  <a:lnTo>
                    <a:pt x="139" y="149"/>
                  </a:lnTo>
                  <a:lnTo>
                    <a:pt x="114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46" name="AutoShape 34"/>
            <p:cNvSpPr>
              <a:spLocks noChangeArrowheads="1"/>
            </p:cNvSpPr>
            <p:nvPr/>
          </p:nvSpPr>
          <p:spPr bwMode="auto">
            <a:xfrm>
              <a:off x="4102" y="2823"/>
              <a:ext cx="238" cy="241"/>
            </a:xfrm>
            <a:custGeom>
              <a:avLst/>
              <a:gdLst>
                <a:gd name="T0" fmla="*/ 0 w 238"/>
                <a:gd name="T1" fmla="*/ 111 h 241"/>
                <a:gd name="T2" fmla="*/ 137 w 238"/>
                <a:gd name="T3" fmla="*/ 0 h 241"/>
                <a:gd name="T4" fmla="*/ 237 w 238"/>
                <a:gd name="T5" fmla="*/ 51 h 241"/>
                <a:gd name="T6" fmla="*/ 179 w 238"/>
                <a:gd name="T7" fmla="*/ 211 h 241"/>
                <a:gd name="T8" fmla="*/ 93 w 238"/>
                <a:gd name="T9" fmla="*/ 240 h 241"/>
                <a:gd name="T10" fmla="*/ 0 w 238"/>
                <a:gd name="T11" fmla="*/ 111 h 241"/>
                <a:gd name="T12" fmla="*/ 0 w 238"/>
                <a:gd name="T13" fmla="*/ 0 h 241"/>
                <a:gd name="T14" fmla="*/ 238 w 238"/>
                <a:gd name="T15" fmla="*/ 241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238" h="241">
                  <a:moveTo>
                    <a:pt x="0" y="111"/>
                  </a:moveTo>
                  <a:lnTo>
                    <a:pt x="137" y="0"/>
                  </a:lnTo>
                  <a:lnTo>
                    <a:pt x="237" y="51"/>
                  </a:lnTo>
                  <a:lnTo>
                    <a:pt x="179" y="211"/>
                  </a:lnTo>
                  <a:lnTo>
                    <a:pt x="93" y="240"/>
                  </a:lnTo>
                  <a:lnTo>
                    <a:pt x="0" y="11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47" name="AutoShape 35"/>
            <p:cNvSpPr>
              <a:spLocks noChangeArrowheads="1"/>
            </p:cNvSpPr>
            <p:nvPr/>
          </p:nvSpPr>
          <p:spPr bwMode="auto">
            <a:xfrm>
              <a:off x="3981" y="2628"/>
              <a:ext cx="368" cy="308"/>
            </a:xfrm>
            <a:custGeom>
              <a:avLst/>
              <a:gdLst>
                <a:gd name="T0" fmla="*/ 165 w 368"/>
                <a:gd name="T1" fmla="*/ 1 h 308"/>
                <a:gd name="T2" fmla="*/ 315 w 368"/>
                <a:gd name="T3" fmla="*/ 0 h 308"/>
                <a:gd name="T4" fmla="*/ 344 w 368"/>
                <a:gd name="T5" fmla="*/ 59 h 308"/>
                <a:gd name="T6" fmla="*/ 344 w 368"/>
                <a:gd name="T7" fmla="*/ 120 h 308"/>
                <a:gd name="T8" fmla="*/ 367 w 368"/>
                <a:gd name="T9" fmla="*/ 166 h 308"/>
                <a:gd name="T10" fmla="*/ 307 w 368"/>
                <a:gd name="T11" fmla="*/ 219 h 308"/>
                <a:gd name="T12" fmla="*/ 258 w 368"/>
                <a:gd name="T13" fmla="*/ 196 h 308"/>
                <a:gd name="T14" fmla="*/ 120 w 368"/>
                <a:gd name="T15" fmla="*/ 307 h 308"/>
                <a:gd name="T16" fmla="*/ 44 w 368"/>
                <a:gd name="T17" fmla="*/ 270 h 308"/>
                <a:gd name="T18" fmla="*/ 0 w 368"/>
                <a:gd name="T19" fmla="*/ 181 h 308"/>
                <a:gd name="T20" fmla="*/ 71 w 368"/>
                <a:gd name="T21" fmla="*/ 145 h 308"/>
                <a:gd name="T22" fmla="*/ 41 w 368"/>
                <a:gd name="T23" fmla="*/ 92 h 308"/>
                <a:gd name="T24" fmla="*/ 199 w 368"/>
                <a:gd name="T25" fmla="*/ 127 h 308"/>
                <a:gd name="T26" fmla="*/ 222 w 368"/>
                <a:gd name="T27" fmla="*/ 110 h 308"/>
                <a:gd name="T28" fmla="*/ 165 w 368"/>
                <a:gd name="T29" fmla="*/ 64 h 308"/>
                <a:gd name="T30" fmla="*/ 165 w 368"/>
                <a:gd name="T31" fmla="*/ 1 h 308"/>
                <a:gd name="T32" fmla="*/ 0 w 368"/>
                <a:gd name="T33" fmla="*/ 0 h 308"/>
                <a:gd name="T34" fmla="*/ 368 w 368"/>
                <a:gd name="T35" fmla="*/ 308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T32" t="T33" r="T34" b="T35"/>
              <a:pathLst>
                <a:path w="368" h="308">
                  <a:moveTo>
                    <a:pt x="165" y="1"/>
                  </a:moveTo>
                  <a:lnTo>
                    <a:pt x="315" y="0"/>
                  </a:lnTo>
                  <a:lnTo>
                    <a:pt x="344" y="59"/>
                  </a:lnTo>
                  <a:lnTo>
                    <a:pt x="344" y="120"/>
                  </a:lnTo>
                  <a:lnTo>
                    <a:pt x="367" y="166"/>
                  </a:lnTo>
                  <a:lnTo>
                    <a:pt x="307" y="219"/>
                  </a:lnTo>
                  <a:lnTo>
                    <a:pt x="258" y="196"/>
                  </a:lnTo>
                  <a:lnTo>
                    <a:pt x="120" y="307"/>
                  </a:lnTo>
                  <a:lnTo>
                    <a:pt x="44" y="270"/>
                  </a:lnTo>
                  <a:lnTo>
                    <a:pt x="0" y="181"/>
                  </a:lnTo>
                  <a:lnTo>
                    <a:pt x="71" y="145"/>
                  </a:lnTo>
                  <a:lnTo>
                    <a:pt x="41" y="92"/>
                  </a:lnTo>
                  <a:lnTo>
                    <a:pt x="199" y="127"/>
                  </a:lnTo>
                  <a:lnTo>
                    <a:pt x="222" y="110"/>
                  </a:lnTo>
                  <a:lnTo>
                    <a:pt x="165" y="64"/>
                  </a:lnTo>
                  <a:lnTo>
                    <a:pt x="165" y="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48" name="AutoShape 36"/>
            <p:cNvSpPr>
              <a:spLocks noChangeArrowheads="1"/>
            </p:cNvSpPr>
            <p:nvPr/>
          </p:nvSpPr>
          <p:spPr bwMode="auto">
            <a:xfrm>
              <a:off x="4294" y="2626"/>
              <a:ext cx="140" cy="221"/>
            </a:xfrm>
            <a:custGeom>
              <a:avLst/>
              <a:gdLst>
                <a:gd name="T0" fmla="*/ 0 w 140"/>
                <a:gd name="T1" fmla="*/ 0 h 221"/>
                <a:gd name="T2" fmla="*/ 80 w 140"/>
                <a:gd name="T3" fmla="*/ 29 h 221"/>
                <a:gd name="T4" fmla="*/ 110 w 140"/>
                <a:gd name="T5" fmla="*/ 68 h 221"/>
                <a:gd name="T6" fmla="*/ 101 w 140"/>
                <a:gd name="T7" fmla="*/ 131 h 221"/>
                <a:gd name="T8" fmla="*/ 139 w 140"/>
                <a:gd name="T9" fmla="*/ 191 h 221"/>
                <a:gd name="T10" fmla="*/ 97 w 140"/>
                <a:gd name="T11" fmla="*/ 220 h 221"/>
                <a:gd name="T12" fmla="*/ 62 w 140"/>
                <a:gd name="T13" fmla="*/ 196 h 221"/>
                <a:gd name="T14" fmla="*/ 51 w 140"/>
                <a:gd name="T15" fmla="*/ 165 h 221"/>
                <a:gd name="T16" fmla="*/ 29 w 140"/>
                <a:gd name="T17" fmla="*/ 122 h 221"/>
                <a:gd name="T18" fmla="*/ 29 w 140"/>
                <a:gd name="T19" fmla="*/ 61 h 221"/>
                <a:gd name="T20" fmla="*/ 0 w 140"/>
                <a:gd name="T21" fmla="*/ 0 h 221"/>
                <a:gd name="T22" fmla="*/ 0 w 140"/>
                <a:gd name="T23" fmla="*/ 0 h 221"/>
                <a:gd name="T24" fmla="*/ 140 w 140"/>
                <a:gd name="T25" fmla="*/ 221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T22" t="T23" r="T24" b="T25"/>
              <a:pathLst>
                <a:path w="140" h="221">
                  <a:moveTo>
                    <a:pt x="0" y="0"/>
                  </a:moveTo>
                  <a:lnTo>
                    <a:pt x="80" y="29"/>
                  </a:lnTo>
                  <a:lnTo>
                    <a:pt x="110" y="68"/>
                  </a:lnTo>
                  <a:lnTo>
                    <a:pt x="101" y="131"/>
                  </a:lnTo>
                  <a:lnTo>
                    <a:pt x="139" y="191"/>
                  </a:lnTo>
                  <a:lnTo>
                    <a:pt x="97" y="220"/>
                  </a:lnTo>
                  <a:lnTo>
                    <a:pt x="62" y="196"/>
                  </a:lnTo>
                  <a:lnTo>
                    <a:pt x="51" y="165"/>
                  </a:lnTo>
                  <a:lnTo>
                    <a:pt x="29" y="122"/>
                  </a:lnTo>
                  <a:lnTo>
                    <a:pt x="29" y="61"/>
                  </a:lnTo>
                  <a:lnTo>
                    <a:pt x="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49" name="AutoShape 37"/>
            <p:cNvSpPr>
              <a:spLocks noChangeArrowheads="1"/>
            </p:cNvSpPr>
            <p:nvPr/>
          </p:nvSpPr>
          <p:spPr bwMode="auto">
            <a:xfrm>
              <a:off x="3662" y="2556"/>
              <a:ext cx="395" cy="343"/>
            </a:xfrm>
            <a:custGeom>
              <a:avLst/>
              <a:gdLst>
                <a:gd name="T0" fmla="*/ 0 w 395"/>
                <a:gd name="T1" fmla="*/ 26 h 343"/>
                <a:gd name="T2" fmla="*/ 127 w 395"/>
                <a:gd name="T3" fmla="*/ 0 h 343"/>
                <a:gd name="T4" fmla="*/ 129 w 395"/>
                <a:gd name="T5" fmla="*/ 48 h 343"/>
                <a:gd name="T6" fmla="*/ 196 w 395"/>
                <a:gd name="T7" fmla="*/ 51 h 343"/>
                <a:gd name="T8" fmla="*/ 237 w 395"/>
                <a:gd name="T9" fmla="*/ 16 h 343"/>
                <a:gd name="T10" fmla="*/ 284 w 395"/>
                <a:gd name="T11" fmla="*/ 17 h 343"/>
                <a:gd name="T12" fmla="*/ 294 w 395"/>
                <a:gd name="T13" fmla="*/ 150 h 343"/>
                <a:gd name="T14" fmla="*/ 363 w 395"/>
                <a:gd name="T15" fmla="*/ 164 h 343"/>
                <a:gd name="T16" fmla="*/ 394 w 395"/>
                <a:gd name="T17" fmla="*/ 218 h 343"/>
                <a:gd name="T18" fmla="*/ 323 w 395"/>
                <a:gd name="T19" fmla="*/ 252 h 343"/>
                <a:gd name="T20" fmla="*/ 365 w 395"/>
                <a:gd name="T21" fmla="*/ 342 h 343"/>
                <a:gd name="T22" fmla="*/ 7 w 395"/>
                <a:gd name="T23" fmla="*/ 342 h 343"/>
                <a:gd name="T24" fmla="*/ 76 w 395"/>
                <a:gd name="T25" fmla="*/ 212 h 343"/>
                <a:gd name="T26" fmla="*/ 34 w 395"/>
                <a:gd name="T27" fmla="*/ 150 h 343"/>
                <a:gd name="T28" fmla="*/ 41 w 395"/>
                <a:gd name="T29" fmla="*/ 97 h 343"/>
                <a:gd name="T30" fmla="*/ 0 w 395"/>
                <a:gd name="T31" fmla="*/ 26 h 343"/>
                <a:gd name="T32" fmla="*/ 0 w 395"/>
                <a:gd name="T33" fmla="*/ 0 h 343"/>
                <a:gd name="T34" fmla="*/ 395 w 395"/>
                <a:gd name="T3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T32" t="T33" r="T34" b="T35"/>
              <a:pathLst>
                <a:path w="395" h="343">
                  <a:moveTo>
                    <a:pt x="0" y="26"/>
                  </a:moveTo>
                  <a:lnTo>
                    <a:pt x="127" y="0"/>
                  </a:lnTo>
                  <a:lnTo>
                    <a:pt x="129" y="48"/>
                  </a:lnTo>
                  <a:lnTo>
                    <a:pt x="196" y="51"/>
                  </a:lnTo>
                  <a:lnTo>
                    <a:pt x="237" y="16"/>
                  </a:lnTo>
                  <a:lnTo>
                    <a:pt x="284" y="17"/>
                  </a:lnTo>
                  <a:lnTo>
                    <a:pt x="294" y="150"/>
                  </a:lnTo>
                  <a:lnTo>
                    <a:pt x="363" y="164"/>
                  </a:lnTo>
                  <a:lnTo>
                    <a:pt x="394" y="218"/>
                  </a:lnTo>
                  <a:lnTo>
                    <a:pt x="323" y="252"/>
                  </a:lnTo>
                  <a:lnTo>
                    <a:pt x="365" y="342"/>
                  </a:lnTo>
                  <a:lnTo>
                    <a:pt x="7" y="342"/>
                  </a:lnTo>
                  <a:lnTo>
                    <a:pt x="76" y="212"/>
                  </a:lnTo>
                  <a:lnTo>
                    <a:pt x="34" y="150"/>
                  </a:lnTo>
                  <a:lnTo>
                    <a:pt x="41" y="97"/>
                  </a:lnTo>
                  <a:lnTo>
                    <a:pt x="0" y="26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50" name="AutoShape 38"/>
            <p:cNvSpPr>
              <a:spLocks noChangeArrowheads="1"/>
            </p:cNvSpPr>
            <p:nvPr/>
          </p:nvSpPr>
          <p:spPr bwMode="auto">
            <a:xfrm>
              <a:off x="3669" y="2896"/>
              <a:ext cx="439" cy="319"/>
            </a:xfrm>
            <a:custGeom>
              <a:avLst/>
              <a:gdLst>
                <a:gd name="T0" fmla="*/ 0 w 439"/>
                <a:gd name="T1" fmla="*/ 0 h 319"/>
                <a:gd name="T2" fmla="*/ 354 w 439"/>
                <a:gd name="T3" fmla="*/ 0 h 319"/>
                <a:gd name="T4" fmla="*/ 438 w 439"/>
                <a:gd name="T5" fmla="*/ 39 h 319"/>
                <a:gd name="T6" fmla="*/ 323 w 439"/>
                <a:gd name="T7" fmla="*/ 47 h 319"/>
                <a:gd name="T8" fmla="*/ 307 w 439"/>
                <a:gd name="T9" fmla="*/ 130 h 319"/>
                <a:gd name="T10" fmla="*/ 266 w 439"/>
                <a:gd name="T11" fmla="*/ 130 h 319"/>
                <a:gd name="T12" fmla="*/ 265 w 439"/>
                <a:gd name="T13" fmla="*/ 318 h 319"/>
                <a:gd name="T14" fmla="*/ 132 w 439"/>
                <a:gd name="T15" fmla="*/ 307 h 319"/>
                <a:gd name="T16" fmla="*/ 84 w 439"/>
                <a:gd name="T17" fmla="*/ 176 h 319"/>
                <a:gd name="T18" fmla="*/ 0 w 439"/>
                <a:gd name="T19" fmla="*/ 0 h 319"/>
                <a:gd name="T20" fmla="*/ 0 w 439"/>
                <a:gd name="T21" fmla="*/ 0 h 319"/>
                <a:gd name="T22" fmla="*/ 439 w 439"/>
                <a:gd name="T23" fmla="*/ 319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439" h="319">
                  <a:moveTo>
                    <a:pt x="0" y="0"/>
                  </a:moveTo>
                  <a:lnTo>
                    <a:pt x="354" y="0"/>
                  </a:lnTo>
                  <a:lnTo>
                    <a:pt x="438" y="39"/>
                  </a:lnTo>
                  <a:lnTo>
                    <a:pt x="323" y="47"/>
                  </a:lnTo>
                  <a:lnTo>
                    <a:pt x="307" y="130"/>
                  </a:lnTo>
                  <a:lnTo>
                    <a:pt x="266" y="130"/>
                  </a:lnTo>
                  <a:lnTo>
                    <a:pt x="265" y="318"/>
                  </a:lnTo>
                  <a:lnTo>
                    <a:pt x="132" y="307"/>
                  </a:lnTo>
                  <a:lnTo>
                    <a:pt x="84" y="176"/>
                  </a:lnTo>
                  <a:lnTo>
                    <a:pt x="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51" name="AutoShape 39"/>
            <p:cNvSpPr>
              <a:spLocks noChangeArrowheads="1"/>
            </p:cNvSpPr>
            <p:nvPr/>
          </p:nvSpPr>
          <p:spPr bwMode="auto">
            <a:xfrm>
              <a:off x="3932" y="2934"/>
              <a:ext cx="263" cy="248"/>
            </a:xfrm>
            <a:custGeom>
              <a:avLst/>
              <a:gdLst>
                <a:gd name="T0" fmla="*/ 59 w 263"/>
                <a:gd name="T1" fmla="*/ 7 h 248"/>
                <a:gd name="T2" fmla="*/ 170 w 263"/>
                <a:gd name="T3" fmla="*/ 0 h 248"/>
                <a:gd name="T4" fmla="*/ 262 w 263"/>
                <a:gd name="T5" fmla="*/ 128 h 248"/>
                <a:gd name="T6" fmla="*/ 134 w 263"/>
                <a:gd name="T7" fmla="*/ 213 h 248"/>
                <a:gd name="T8" fmla="*/ 95 w 263"/>
                <a:gd name="T9" fmla="*/ 198 h 248"/>
                <a:gd name="T10" fmla="*/ 44 w 263"/>
                <a:gd name="T11" fmla="*/ 247 h 248"/>
                <a:gd name="T12" fmla="*/ 0 w 263"/>
                <a:gd name="T13" fmla="*/ 185 h 248"/>
                <a:gd name="T14" fmla="*/ 0 w 263"/>
                <a:gd name="T15" fmla="*/ 92 h 248"/>
                <a:gd name="T16" fmla="*/ 42 w 263"/>
                <a:gd name="T17" fmla="*/ 91 h 248"/>
                <a:gd name="T18" fmla="*/ 59 w 263"/>
                <a:gd name="T19" fmla="*/ 7 h 248"/>
                <a:gd name="T20" fmla="*/ 0 w 263"/>
                <a:gd name="T21" fmla="*/ 0 h 248"/>
                <a:gd name="T22" fmla="*/ 263 w 263"/>
                <a:gd name="T23" fmla="*/ 248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63" h="248">
                  <a:moveTo>
                    <a:pt x="59" y="7"/>
                  </a:moveTo>
                  <a:lnTo>
                    <a:pt x="170" y="0"/>
                  </a:lnTo>
                  <a:lnTo>
                    <a:pt x="262" y="128"/>
                  </a:lnTo>
                  <a:lnTo>
                    <a:pt x="134" y="213"/>
                  </a:lnTo>
                  <a:lnTo>
                    <a:pt x="95" y="198"/>
                  </a:lnTo>
                  <a:lnTo>
                    <a:pt x="44" y="247"/>
                  </a:lnTo>
                  <a:lnTo>
                    <a:pt x="0" y="185"/>
                  </a:lnTo>
                  <a:lnTo>
                    <a:pt x="0" y="92"/>
                  </a:lnTo>
                  <a:lnTo>
                    <a:pt x="42" y="91"/>
                  </a:lnTo>
                  <a:lnTo>
                    <a:pt x="59" y="7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52" name="AutoShape 40"/>
            <p:cNvSpPr>
              <a:spLocks noChangeArrowheads="1"/>
            </p:cNvSpPr>
            <p:nvPr/>
          </p:nvSpPr>
          <p:spPr bwMode="auto">
            <a:xfrm>
              <a:off x="3800" y="3033"/>
              <a:ext cx="502" cy="357"/>
            </a:xfrm>
            <a:custGeom>
              <a:avLst/>
              <a:gdLst>
                <a:gd name="T0" fmla="*/ 0 w 502"/>
                <a:gd name="T1" fmla="*/ 170 h 357"/>
                <a:gd name="T2" fmla="*/ 132 w 502"/>
                <a:gd name="T3" fmla="*/ 178 h 357"/>
                <a:gd name="T4" fmla="*/ 133 w 502"/>
                <a:gd name="T5" fmla="*/ 87 h 357"/>
                <a:gd name="T6" fmla="*/ 178 w 502"/>
                <a:gd name="T7" fmla="*/ 145 h 357"/>
                <a:gd name="T8" fmla="*/ 227 w 502"/>
                <a:gd name="T9" fmla="*/ 97 h 357"/>
                <a:gd name="T10" fmla="*/ 264 w 502"/>
                <a:gd name="T11" fmla="*/ 111 h 357"/>
                <a:gd name="T12" fmla="*/ 393 w 502"/>
                <a:gd name="T13" fmla="*/ 28 h 357"/>
                <a:gd name="T14" fmla="*/ 479 w 502"/>
                <a:gd name="T15" fmla="*/ 0 h 357"/>
                <a:gd name="T16" fmla="*/ 501 w 502"/>
                <a:gd name="T17" fmla="*/ 105 h 357"/>
                <a:gd name="T18" fmla="*/ 481 w 502"/>
                <a:gd name="T19" fmla="*/ 176 h 357"/>
                <a:gd name="T20" fmla="*/ 402 w 502"/>
                <a:gd name="T21" fmla="*/ 262 h 357"/>
                <a:gd name="T22" fmla="*/ 214 w 502"/>
                <a:gd name="T23" fmla="*/ 344 h 357"/>
                <a:gd name="T24" fmla="*/ 107 w 502"/>
                <a:gd name="T25" fmla="*/ 356 h 357"/>
                <a:gd name="T26" fmla="*/ 0 w 502"/>
                <a:gd name="T27" fmla="*/ 170 h 357"/>
                <a:gd name="T28" fmla="*/ 0 w 502"/>
                <a:gd name="T29" fmla="*/ 0 h 357"/>
                <a:gd name="T30" fmla="*/ 502 w 502"/>
                <a:gd name="T31" fmla="*/ 357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T28" t="T29" r="T30" b="T31"/>
              <a:pathLst>
                <a:path w="502" h="357">
                  <a:moveTo>
                    <a:pt x="0" y="170"/>
                  </a:moveTo>
                  <a:lnTo>
                    <a:pt x="132" y="178"/>
                  </a:lnTo>
                  <a:lnTo>
                    <a:pt x="133" y="87"/>
                  </a:lnTo>
                  <a:lnTo>
                    <a:pt x="178" y="145"/>
                  </a:lnTo>
                  <a:lnTo>
                    <a:pt x="227" y="97"/>
                  </a:lnTo>
                  <a:lnTo>
                    <a:pt x="264" y="111"/>
                  </a:lnTo>
                  <a:lnTo>
                    <a:pt x="393" y="28"/>
                  </a:lnTo>
                  <a:lnTo>
                    <a:pt x="479" y="0"/>
                  </a:lnTo>
                  <a:lnTo>
                    <a:pt x="501" y="105"/>
                  </a:lnTo>
                  <a:lnTo>
                    <a:pt x="481" y="176"/>
                  </a:lnTo>
                  <a:lnTo>
                    <a:pt x="402" y="262"/>
                  </a:lnTo>
                  <a:lnTo>
                    <a:pt x="214" y="344"/>
                  </a:lnTo>
                  <a:lnTo>
                    <a:pt x="107" y="356"/>
                  </a:lnTo>
                  <a:lnTo>
                    <a:pt x="0" y="17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53" name="AutoShape 41"/>
            <p:cNvSpPr>
              <a:spLocks noChangeArrowheads="1"/>
            </p:cNvSpPr>
            <p:nvPr/>
          </p:nvSpPr>
          <p:spPr bwMode="auto">
            <a:xfrm>
              <a:off x="2829" y="2026"/>
              <a:ext cx="72" cy="16"/>
            </a:xfrm>
            <a:custGeom>
              <a:avLst/>
              <a:gdLst>
                <a:gd name="T0" fmla="*/ 0 w 72"/>
                <a:gd name="T1" fmla="*/ 15 h 16"/>
                <a:gd name="T2" fmla="*/ 60 w 72"/>
                <a:gd name="T3" fmla="*/ 15 h 16"/>
                <a:gd name="T4" fmla="*/ 71 w 72"/>
                <a:gd name="T5" fmla="*/ 5 h 16"/>
                <a:gd name="T6" fmla="*/ 5 w 72"/>
                <a:gd name="T7" fmla="*/ 0 h 16"/>
                <a:gd name="T8" fmla="*/ 0 w 72"/>
                <a:gd name="T9" fmla="*/ 15 h 16"/>
                <a:gd name="T10" fmla="*/ 0 w 72"/>
                <a:gd name="T11" fmla="*/ 0 h 16"/>
                <a:gd name="T12" fmla="*/ 72 w 72"/>
                <a:gd name="T13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72" h="16">
                  <a:moveTo>
                    <a:pt x="0" y="15"/>
                  </a:moveTo>
                  <a:lnTo>
                    <a:pt x="60" y="15"/>
                  </a:lnTo>
                  <a:lnTo>
                    <a:pt x="71" y="5"/>
                  </a:lnTo>
                  <a:lnTo>
                    <a:pt x="5" y="0"/>
                  </a:lnTo>
                  <a:lnTo>
                    <a:pt x="0" y="15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54" name="AutoShape 42"/>
            <p:cNvSpPr>
              <a:spLocks noChangeArrowheads="1"/>
            </p:cNvSpPr>
            <p:nvPr/>
          </p:nvSpPr>
          <p:spPr bwMode="auto">
            <a:xfrm>
              <a:off x="3337" y="2120"/>
              <a:ext cx="70" cy="151"/>
            </a:xfrm>
            <a:custGeom>
              <a:avLst/>
              <a:gdLst>
                <a:gd name="T0" fmla="*/ 31 w 70"/>
                <a:gd name="T1" fmla="*/ 0 h 151"/>
                <a:gd name="T2" fmla="*/ 0 w 70"/>
                <a:gd name="T3" fmla="*/ 7 h 151"/>
                <a:gd name="T4" fmla="*/ 20 w 70"/>
                <a:gd name="T5" fmla="*/ 150 h 151"/>
                <a:gd name="T6" fmla="*/ 69 w 70"/>
                <a:gd name="T7" fmla="*/ 150 h 151"/>
                <a:gd name="T8" fmla="*/ 46 w 70"/>
                <a:gd name="T9" fmla="*/ 35 h 151"/>
                <a:gd name="T10" fmla="*/ 31 w 70"/>
                <a:gd name="T11" fmla="*/ 0 h 151"/>
                <a:gd name="T12" fmla="*/ 0 w 70"/>
                <a:gd name="T13" fmla="*/ 0 h 151"/>
                <a:gd name="T14" fmla="*/ 70 w 70"/>
                <a:gd name="T15" fmla="*/ 15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70" h="151">
                  <a:moveTo>
                    <a:pt x="31" y="0"/>
                  </a:moveTo>
                  <a:lnTo>
                    <a:pt x="0" y="7"/>
                  </a:lnTo>
                  <a:lnTo>
                    <a:pt x="20" y="150"/>
                  </a:lnTo>
                  <a:lnTo>
                    <a:pt x="69" y="150"/>
                  </a:lnTo>
                  <a:lnTo>
                    <a:pt x="46" y="35"/>
                  </a:lnTo>
                  <a:lnTo>
                    <a:pt x="31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55" name="AutoShape 43"/>
            <p:cNvSpPr>
              <a:spLocks noChangeArrowheads="1"/>
            </p:cNvSpPr>
            <p:nvPr/>
          </p:nvSpPr>
          <p:spPr bwMode="auto">
            <a:xfrm>
              <a:off x="3368" y="2073"/>
              <a:ext cx="80" cy="198"/>
            </a:xfrm>
            <a:custGeom>
              <a:avLst/>
              <a:gdLst>
                <a:gd name="T0" fmla="*/ 73 w 80"/>
                <a:gd name="T1" fmla="*/ 0 h 198"/>
                <a:gd name="T2" fmla="*/ 27 w 80"/>
                <a:gd name="T3" fmla="*/ 33 h 198"/>
                <a:gd name="T4" fmla="*/ 0 w 80"/>
                <a:gd name="T5" fmla="*/ 48 h 198"/>
                <a:gd name="T6" fmla="*/ 15 w 80"/>
                <a:gd name="T7" fmla="*/ 83 h 198"/>
                <a:gd name="T8" fmla="*/ 38 w 80"/>
                <a:gd name="T9" fmla="*/ 197 h 198"/>
                <a:gd name="T10" fmla="*/ 79 w 80"/>
                <a:gd name="T11" fmla="*/ 197 h 198"/>
                <a:gd name="T12" fmla="*/ 73 w 80"/>
                <a:gd name="T13" fmla="*/ 0 h 198"/>
                <a:gd name="T14" fmla="*/ 0 w 80"/>
                <a:gd name="T15" fmla="*/ 0 h 198"/>
                <a:gd name="T16" fmla="*/ 80 w 80"/>
                <a:gd name="T17" fmla="*/ 198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80" h="198">
                  <a:moveTo>
                    <a:pt x="73" y="0"/>
                  </a:moveTo>
                  <a:lnTo>
                    <a:pt x="27" y="33"/>
                  </a:lnTo>
                  <a:lnTo>
                    <a:pt x="0" y="48"/>
                  </a:lnTo>
                  <a:lnTo>
                    <a:pt x="15" y="83"/>
                  </a:lnTo>
                  <a:lnTo>
                    <a:pt x="38" y="197"/>
                  </a:lnTo>
                  <a:lnTo>
                    <a:pt x="79" y="197"/>
                  </a:lnTo>
                  <a:lnTo>
                    <a:pt x="73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56" name="AutoShape 44"/>
            <p:cNvSpPr>
              <a:spLocks noChangeArrowheads="1"/>
            </p:cNvSpPr>
            <p:nvPr/>
          </p:nvSpPr>
          <p:spPr bwMode="auto">
            <a:xfrm>
              <a:off x="3602" y="2333"/>
              <a:ext cx="47" cy="35"/>
            </a:xfrm>
            <a:custGeom>
              <a:avLst/>
              <a:gdLst>
                <a:gd name="T0" fmla="*/ 4 w 47"/>
                <a:gd name="T1" fmla="*/ 4 h 35"/>
                <a:gd name="T2" fmla="*/ 46 w 47"/>
                <a:gd name="T3" fmla="*/ 0 h 35"/>
                <a:gd name="T4" fmla="*/ 46 w 47"/>
                <a:gd name="T5" fmla="*/ 31 h 35"/>
                <a:gd name="T6" fmla="*/ 0 w 47"/>
                <a:gd name="T7" fmla="*/ 34 h 35"/>
                <a:gd name="T8" fmla="*/ 4 w 47"/>
                <a:gd name="T9" fmla="*/ 4 h 35"/>
                <a:gd name="T10" fmla="*/ 0 w 47"/>
                <a:gd name="T11" fmla="*/ 0 h 35"/>
                <a:gd name="T12" fmla="*/ 47 w 47"/>
                <a:gd name="T13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47" h="35">
                  <a:moveTo>
                    <a:pt x="4" y="4"/>
                  </a:moveTo>
                  <a:lnTo>
                    <a:pt x="46" y="0"/>
                  </a:lnTo>
                  <a:lnTo>
                    <a:pt x="46" y="31"/>
                  </a:lnTo>
                  <a:lnTo>
                    <a:pt x="0" y="34"/>
                  </a:lnTo>
                  <a:lnTo>
                    <a:pt x="4" y="4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57" name="AutoShape 45"/>
            <p:cNvSpPr>
              <a:spLocks noChangeArrowheads="1"/>
            </p:cNvSpPr>
            <p:nvPr/>
          </p:nvSpPr>
          <p:spPr bwMode="auto">
            <a:xfrm>
              <a:off x="4221" y="2309"/>
              <a:ext cx="178" cy="137"/>
            </a:xfrm>
            <a:custGeom>
              <a:avLst/>
              <a:gdLst>
                <a:gd name="T0" fmla="*/ 43 w 178"/>
                <a:gd name="T1" fmla="*/ 1 h 137"/>
                <a:gd name="T2" fmla="*/ 154 w 178"/>
                <a:gd name="T3" fmla="*/ 0 h 137"/>
                <a:gd name="T4" fmla="*/ 177 w 178"/>
                <a:gd name="T5" fmla="*/ 36 h 137"/>
                <a:gd name="T6" fmla="*/ 153 w 178"/>
                <a:gd name="T7" fmla="*/ 107 h 137"/>
                <a:gd name="T8" fmla="*/ 21 w 178"/>
                <a:gd name="T9" fmla="*/ 136 h 137"/>
                <a:gd name="T10" fmla="*/ 0 w 178"/>
                <a:gd name="T11" fmla="*/ 111 h 137"/>
                <a:gd name="T12" fmla="*/ 62 w 178"/>
                <a:gd name="T13" fmla="*/ 55 h 137"/>
                <a:gd name="T14" fmla="*/ 43 w 178"/>
                <a:gd name="T15" fmla="*/ 1 h 137"/>
                <a:gd name="T16" fmla="*/ 0 w 178"/>
                <a:gd name="T17" fmla="*/ 0 h 137"/>
                <a:gd name="T18" fmla="*/ 178 w 178"/>
                <a:gd name="T19" fmla="*/ 13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178" h="137">
                  <a:moveTo>
                    <a:pt x="43" y="1"/>
                  </a:moveTo>
                  <a:lnTo>
                    <a:pt x="154" y="0"/>
                  </a:lnTo>
                  <a:lnTo>
                    <a:pt x="177" y="36"/>
                  </a:lnTo>
                  <a:lnTo>
                    <a:pt x="153" y="107"/>
                  </a:lnTo>
                  <a:lnTo>
                    <a:pt x="21" y="136"/>
                  </a:lnTo>
                  <a:lnTo>
                    <a:pt x="0" y="111"/>
                  </a:lnTo>
                  <a:lnTo>
                    <a:pt x="62" y="55"/>
                  </a:lnTo>
                  <a:lnTo>
                    <a:pt x="43" y="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58" name="AutoShape 46"/>
            <p:cNvSpPr>
              <a:spLocks noChangeArrowheads="1"/>
            </p:cNvSpPr>
            <p:nvPr/>
          </p:nvSpPr>
          <p:spPr bwMode="auto">
            <a:xfrm>
              <a:off x="4243" y="2436"/>
              <a:ext cx="66" cy="38"/>
            </a:xfrm>
            <a:custGeom>
              <a:avLst/>
              <a:gdLst>
                <a:gd name="T0" fmla="*/ 0 w 66"/>
                <a:gd name="T1" fmla="*/ 10 h 38"/>
                <a:gd name="T2" fmla="*/ 44 w 66"/>
                <a:gd name="T3" fmla="*/ 0 h 38"/>
                <a:gd name="T4" fmla="*/ 65 w 66"/>
                <a:gd name="T5" fmla="*/ 34 h 38"/>
                <a:gd name="T6" fmla="*/ 40 w 66"/>
                <a:gd name="T7" fmla="*/ 29 h 38"/>
                <a:gd name="T8" fmla="*/ 18 w 66"/>
                <a:gd name="T9" fmla="*/ 37 h 38"/>
                <a:gd name="T10" fmla="*/ 0 w 66"/>
                <a:gd name="T11" fmla="*/ 10 h 38"/>
                <a:gd name="T12" fmla="*/ 0 w 66"/>
                <a:gd name="T13" fmla="*/ 0 h 38"/>
                <a:gd name="T14" fmla="*/ 66 w 66"/>
                <a:gd name="T15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66" h="38">
                  <a:moveTo>
                    <a:pt x="0" y="10"/>
                  </a:moveTo>
                  <a:lnTo>
                    <a:pt x="44" y="0"/>
                  </a:lnTo>
                  <a:lnTo>
                    <a:pt x="65" y="34"/>
                  </a:lnTo>
                  <a:lnTo>
                    <a:pt x="40" y="29"/>
                  </a:lnTo>
                  <a:lnTo>
                    <a:pt x="18" y="37"/>
                  </a:lnTo>
                  <a:lnTo>
                    <a:pt x="0" y="1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59" name="AutoShape 47"/>
            <p:cNvSpPr>
              <a:spLocks noChangeArrowheads="1"/>
            </p:cNvSpPr>
            <p:nvPr/>
          </p:nvSpPr>
          <p:spPr bwMode="auto">
            <a:xfrm>
              <a:off x="4255" y="2466"/>
              <a:ext cx="54" cy="67"/>
            </a:xfrm>
            <a:custGeom>
              <a:avLst/>
              <a:gdLst>
                <a:gd name="T0" fmla="*/ 53 w 54"/>
                <a:gd name="T1" fmla="*/ 4 h 67"/>
                <a:gd name="T2" fmla="*/ 28 w 54"/>
                <a:gd name="T3" fmla="*/ 0 h 67"/>
                <a:gd name="T4" fmla="*/ 6 w 54"/>
                <a:gd name="T5" fmla="*/ 7 h 67"/>
                <a:gd name="T6" fmla="*/ 4 w 54"/>
                <a:gd name="T7" fmla="*/ 39 h 67"/>
                <a:gd name="T8" fmla="*/ 0 w 54"/>
                <a:gd name="T9" fmla="*/ 66 h 67"/>
                <a:gd name="T10" fmla="*/ 33 w 54"/>
                <a:gd name="T11" fmla="*/ 48 h 67"/>
                <a:gd name="T12" fmla="*/ 47 w 54"/>
                <a:gd name="T13" fmla="*/ 37 h 67"/>
                <a:gd name="T14" fmla="*/ 53 w 54"/>
                <a:gd name="T15" fmla="*/ 4 h 67"/>
                <a:gd name="T16" fmla="*/ 0 w 54"/>
                <a:gd name="T17" fmla="*/ 0 h 67"/>
                <a:gd name="T18" fmla="*/ 54 w 54"/>
                <a:gd name="T19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54" h="67">
                  <a:moveTo>
                    <a:pt x="53" y="4"/>
                  </a:moveTo>
                  <a:lnTo>
                    <a:pt x="28" y="0"/>
                  </a:lnTo>
                  <a:lnTo>
                    <a:pt x="6" y="7"/>
                  </a:lnTo>
                  <a:lnTo>
                    <a:pt x="4" y="39"/>
                  </a:lnTo>
                  <a:lnTo>
                    <a:pt x="0" y="66"/>
                  </a:lnTo>
                  <a:lnTo>
                    <a:pt x="33" y="48"/>
                  </a:lnTo>
                  <a:lnTo>
                    <a:pt x="47" y="37"/>
                  </a:lnTo>
                  <a:lnTo>
                    <a:pt x="53" y="4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60" name="AutoShape 48"/>
            <p:cNvSpPr>
              <a:spLocks noChangeArrowheads="1"/>
            </p:cNvSpPr>
            <p:nvPr/>
          </p:nvSpPr>
          <p:spPr bwMode="auto">
            <a:xfrm>
              <a:off x="4086" y="3222"/>
              <a:ext cx="67" cy="57"/>
            </a:xfrm>
            <a:custGeom>
              <a:avLst/>
              <a:gdLst>
                <a:gd name="T0" fmla="*/ 50 w 67"/>
                <a:gd name="T1" fmla="*/ 0 h 57"/>
                <a:gd name="T2" fmla="*/ 13 w 67"/>
                <a:gd name="T3" fmla="*/ 18 h 57"/>
                <a:gd name="T4" fmla="*/ 0 w 67"/>
                <a:gd name="T5" fmla="*/ 53 h 57"/>
                <a:gd name="T6" fmla="*/ 26 w 67"/>
                <a:gd name="T7" fmla="*/ 56 h 57"/>
                <a:gd name="T8" fmla="*/ 58 w 67"/>
                <a:gd name="T9" fmla="*/ 39 h 57"/>
                <a:gd name="T10" fmla="*/ 66 w 67"/>
                <a:gd name="T11" fmla="*/ 20 h 57"/>
                <a:gd name="T12" fmla="*/ 50 w 67"/>
                <a:gd name="T13" fmla="*/ 0 h 57"/>
                <a:gd name="T14" fmla="*/ 0 w 67"/>
                <a:gd name="T15" fmla="*/ 0 h 57"/>
                <a:gd name="T16" fmla="*/ 67 w 67"/>
                <a:gd name="T17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67" h="57">
                  <a:moveTo>
                    <a:pt x="50" y="0"/>
                  </a:moveTo>
                  <a:lnTo>
                    <a:pt x="13" y="18"/>
                  </a:lnTo>
                  <a:lnTo>
                    <a:pt x="0" y="53"/>
                  </a:lnTo>
                  <a:lnTo>
                    <a:pt x="26" y="56"/>
                  </a:lnTo>
                  <a:lnTo>
                    <a:pt x="58" y="39"/>
                  </a:lnTo>
                  <a:lnTo>
                    <a:pt x="66" y="20"/>
                  </a:lnTo>
                  <a:lnTo>
                    <a:pt x="5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61" name="AutoShape 49"/>
            <p:cNvSpPr>
              <a:spLocks noChangeArrowheads="1"/>
            </p:cNvSpPr>
            <p:nvPr/>
          </p:nvSpPr>
          <p:spPr bwMode="auto">
            <a:xfrm>
              <a:off x="4252" y="3100"/>
              <a:ext cx="48" cy="53"/>
            </a:xfrm>
            <a:custGeom>
              <a:avLst/>
              <a:gdLst>
                <a:gd name="T0" fmla="*/ 40 w 48"/>
                <a:gd name="T1" fmla="*/ 1 h 53"/>
                <a:gd name="T2" fmla="*/ 21 w 48"/>
                <a:gd name="T3" fmla="*/ 0 h 53"/>
                <a:gd name="T4" fmla="*/ 8 w 48"/>
                <a:gd name="T5" fmla="*/ 7 h 53"/>
                <a:gd name="T6" fmla="*/ 0 w 48"/>
                <a:gd name="T7" fmla="*/ 25 h 53"/>
                <a:gd name="T8" fmla="*/ 12 w 48"/>
                <a:gd name="T9" fmla="*/ 52 h 53"/>
                <a:gd name="T10" fmla="*/ 21 w 48"/>
                <a:gd name="T11" fmla="*/ 52 h 53"/>
                <a:gd name="T12" fmla="*/ 47 w 48"/>
                <a:gd name="T13" fmla="*/ 36 h 53"/>
                <a:gd name="T14" fmla="*/ 40 w 48"/>
                <a:gd name="T15" fmla="*/ 1 h 53"/>
                <a:gd name="T16" fmla="*/ 0 w 48"/>
                <a:gd name="T17" fmla="*/ 0 h 53"/>
                <a:gd name="T18" fmla="*/ 48 w 48"/>
                <a:gd name="T19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48" h="53">
                  <a:moveTo>
                    <a:pt x="40" y="1"/>
                  </a:moveTo>
                  <a:lnTo>
                    <a:pt x="21" y="0"/>
                  </a:lnTo>
                  <a:lnTo>
                    <a:pt x="8" y="7"/>
                  </a:lnTo>
                  <a:lnTo>
                    <a:pt x="0" y="25"/>
                  </a:lnTo>
                  <a:lnTo>
                    <a:pt x="12" y="52"/>
                  </a:lnTo>
                  <a:lnTo>
                    <a:pt x="21" y="52"/>
                  </a:lnTo>
                  <a:lnTo>
                    <a:pt x="47" y="36"/>
                  </a:lnTo>
                  <a:lnTo>
                    <a:pt x="40" y="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62" name="AutoShape 50"/>
            <p:cNvSpPr>
              <a:spLocks noChangeArrowheads="1"/>
            </p:cNvSpPr>
            <p:nvPr/>
          </p:nvSpPr>
          <p:spPr bwMode="auto">
            <a:xfrm>
              <a:off x="4585" y="2057"/>
              <a:ext cx="47" cy="67"/>
            </a:xfrm>
            <a:custGeom>
              <a:avLst/>
              <a:gdLst>
                <a:gd name="T0" fmla="*/ 45 w 47"/>
                <a:gd name="T1" fmla="*/ 0 h 67"/>
                <a:gd name="T2" fmla="*/ 0 w 47"/>
                <a:gd name="T3" fmla="*/ 23 h 67"/>
                <a:gd name="T4" fmla="*/ 6 w 47"/>
                <a:gd name="T5" fmla="*/ 66 h 67"/>
                <a:gd name="T6" fmla="*/ 44 w 47"/>
                <a:gd name="T7" fmla="*/ 66 h 67"/>
                <a:gd name="T8" fmla="*/ 46 w 47"/>
                <a:gd name="T9" fmla="*/ 59 h 67"/>
                <a:gd name="T10" fmla="*/ 30 w 47"/>
                <a:gd name="T11" fmla="*/ 47 h 67"/>
                <a:gd name="T12" fmla="*/ 45 w 47"/>
                <a:gd name="T13" fmla="*/ 0 h 67"/>
                <a:gd name="T14" fmla="*/ 0 w 47"/>
                <a:gd name="T15" fmla="*/ 0 h 67"/>
                <a:gd name="T16" fmla="*/ 47 w 47"/>
                <a:gd name="T17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47" h="67">
                  <a:moveTo>
                    <a:pt x="45" y="0"/>
                  </a:moveTo>
                  <a:lnTo>
                    <a:pt x="0" y="23"/>
                  </a:lnTo>
                  <a:lnTo>
                    <a:pt x="6" y="66"/>
                  </a:lnTo>
                  <a:lnTo>
                    <a:pt x="44" y="66"/>
                  </a:lnTo>
                  <a:lnTo>
                    <a:pt x="46" y="59"/>
                  </a:lnTo>
                  <a:lnTo>
                    <a:pt x="30" y="47"/>
                  </a:lnTo>
                  <a:lnTo>
                    <a:pt x="45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13363" name="Group 51"/>
          <p:cNvGrpSpPr>
            <a:grpSpLocks/>
          </p:cNvGrpSpPr>
          <p:nvPr/>
        </p:nvGrpSpPr>
        <p:grpSpPr bwMode="auto">
          <a:xfrm>
            <a:off x="2728913" y="5030788"/>
            <a:ext cx="227012" cy="966787"/>
            <a:chOff x="1719" y="3169"/>
            <a:chExt cx="143" cy="609"/>
          </a:xfrm>
        </p:grpSpPr>
        <p:grpSp>
          <p:nvGrpSpPr>
            <p:cNvPr id="13364" name="Group 52"/>
            <p:cNvGrpSpPr>
              <a:grpSpLocks/>
            </p:cNvGrpSpPr>
            <p:nvPr/>
          </p:nvGrpSpPr>
          <p:grpSpPr bwMode="auto">
            <a:xfrm>
              <a:off x="1722" y="3723"/>
              <a:ext cx="140" cy="55"/>
              <a:chOff x="1722" y="3723"/>
              <a:chExt cx="140" cy="55"/>
            </a:xfrm>
          </p:grpSpPr>
          <p:sp>
            <p:nvSpPr>
              <p:cNvPr id="13365" name="AutoShape 53"/>
              <p:cNvSpPr>
                <a:spLocks noChangeArrowheads="1"/>
              </p:cNvSpPr>
              <p:nvPr/>
            </p:nvSpPr>
            <p:spPr bwMode="auto">
              <a:xfrm>
                <a:off x="1807" y="3723"/>
                <a:ext cx="56" cy="33"/>
              </a:xfrm>
              <a:custGeom>
                <a:avLst/>
                <a:gdLst>
                  <a:gd name="T0" fmla="*/ 27 w 56"/>
                  <a:gd name="T1" fmla="*/ 0 h 33"/>
                  <a:gd name="T2" fmla="*/ 36 w 56"/>
                  <a:gd name="T3" fmla="*/ 8 h 33"/>
                  <a:gd name="T4" fmla="*/ 44 w 56"/>
                  <a:gd name="T5" fmla="*/ 17 h 33"/>
                  <a:gd name="T6" fmla="*/ 54 w 56"/>
                  <a:gd name="T7" fmla="*/ 26 h 33"/>
                  <a:gd name="T8" fmla="*/ 55 w 56"/>
                  <a:gd name="T9" fmla="*/ 30 h 33"/>
                  <a:gd name="T10" fmla="*/ 45 w 56"/>
                  <a:gd name="T11" fmla="*/ 32 h 33"/>
                  <a:gd name="T12" fmla="*/ 35 w 56"/>
                  <a:gd name="T13" fmla="*/ 31 h 33"/>
                  <a:gd name="T14" fmla="*/ 22 w 56"/>
                  <a:gd name="T15" fmla="*/ 26 h 33"/>
                  <a:gd name="T16" fmla="*/ 13 w 56"/>
                  <a:gd name="T17" fmla="*/ 20 h 33"/>
                  <a:gd name="T18" fmla="*/ 3 w 56"/>
                  <a:gd name="T19" fmla="*/ 19 h 33"/>
                  <a:gd name="T20" fmla="*/ 0 w 56"/>
                  <a:gd name="T21" fmla="*/ 17 h 33"/>
                  <a:gd name="T22" fmla="*/ 1 w 56"/>
                  <a:gd name="T23" fmla="*/ 1 h 33"/>
                  <a:gd name="T24" fmla="*/ 27 w 56"/>
                  <a:gd name="T25" fmla="*/ 0 h 33"/>
                  <a:gd name="T26" fmla="*/ 0 w 56"/>
                  <a:gd name="T27" fmla="*/ 0 h 33"/>
                  <a:gd name="T28" fmla="*/ 56 w 56"/>
                  <a:gd name="T29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T26" t="T27" r="T28" b="T29"/>
                <a:pathLst>
                  <a:path w="56" h="33">
                    <a:moveTo>
                      <a:pt x="27" y="0"/>
                    </a:moveTo>
                    <a:lnTo>
                      <a:pt x="36" y="8"/>
                    </a:lnTo>
                    <a:lnTo>
                      <a:pt x="44" y="17"/>
                    </a:lnTo>
                    <a:lnTo>
                      <a:pt x="54" y="26"/>
                    </a:lnTo>
                    <a:lnTo>
                      <a:pt x="55" y="30"/>
                    </a:lnTo>
                    <a:lnTo>
                      <a:pt x="45" y="32"/>
                    </a:lnTo>
                    <a:lnTo>
                      <a:pt x="35" y="31"/>
                    </a:lnTo>
                    <a:lnTo>
                      <a:pt x="22" y="26"/>
                    </a:lnTo>
                    <a:lnTo>
                      <a:pt x="13" y="20"/>
                    </a:lnTo>
                    <a:lnTo>
                      <a:pt x="3" y="19"/>
                    </a:lnTo>
                    <a:lnTo>
                      <a:pt x="0" y="17"/>
                    </a:lnTo>
                    <a:lnTo>
                      <a:pt x="1" y="1"/>
                    </a:lnTo>
                    <a:lnTo>
                      <a:pt x="27" y="0"/>
                    </a:lnTo>
                  </a:path>
                </a:pathLst>
              </a:custGeom>
              <a:solidFill>
                <a:srgbClr val="000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3366" name="AutoShape 54"/>
              <p:cNvSpPr>
                <a:spLocks noChangeArrowheads="1"/>
              </p:cNvSpPr>
              <p:nvPr/>
            </p:nvSpPr>
            <p:spPr bwMode="auto">
              <a:xfrm>
                <a:off x="1722" y="3741"/>
                <a:ext cx="34" cy="38"/>
              </a:xfrm>
              <a:custGeom>
                <a:avLst/>
                <a:gdLst>
                  <a:gd name="T0" fmla="*/ 32 w 34"/>
                  <a:gd name="T1" fmla="*/ 1 h 38"/>
                  <a:gd name="T2" fmla="*/ 33 w 34"/>
                  <a:gd name="T3" fmla="*/ 11 h 38"/>
                  <a:gd name="T4" fmla="*/ 28 w 34"/>
                  <a:gd name="T5" fmla="*/ 16 h 38"/>
                  <a:gd name="T6" fmla="*/ 27 w 34"/>
                  <a:gd name="T7" fmla="*/ 23 h 38"/>
                  <a:gd name="T8" fmla="*/ 20 w 34"/>
                  <a:gd name="T9" fmla="*/ 31 h 38"/>
                  <a:gd name="T10" fmla="*/ 13 w 34"/>
                  <a:gd name="T11" fmla="*/ 36 h 38"/>
                  <a:gd name="T12" fmla="*/ 8 w 34"/>
                  <a:gd name="T13" fmla="*/ 37 h 38"/>
                  <a:gd name="T14" fmla="*/ 3 w 34"/>
                  <a:gd name="T15" fmla="*/ 36 h 38"/>
                  <a:gd name="T16" fmla="*/ 0 w 34"/>
                  <a:gd name="T17" fmla="*/ 31 h 38"/>
                  <a:gd name="T18" fmla="*/ 1 w 34"/>
                  <a:gd name="T19" fmla="*/ 23 h 38"/>
                  <a:gd name="T20" fmla="*/ 6 w 34"/>
                  <a:gd name="T21" fmla="*/ 14 h 38"/>
                  <a:gd name="T22" fmla="*/ 14 w 34"/>
                  <a:gd name="T23" fmla="*/ 4 h 38"/>
                  <a:gd name="T24" fmla="*/ 15 w 34"/>
                  <a:gd name="T25" fmla="*/ 0 h 38"/>
                  <a:gd name="T26" fmla="*/ 32 w 34"/>
                  <a:gd name="T27" fmla="*/ 1 h 38"/>
                  <a:gd name="T28" fmla="*/ 0 w 34"/>
                  <a:gd name="T29" fmla="*/ 0 h 38"/>
                  <a:gd name="T30" fmla="*/ 34 w 34"/>
                  <a:gd name="T31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T28" t="T29" r="T30" b="T31"/>
                <a:pathLst>
                  <a:path w="34" h="38">
                    <a:moveTo>
                      <a:pt x="32" y="1"/>
                    </a:moveTo>
                    <a:lnTo>
                      <a:pt x="33" y="11"/>
                    </a:lnTo>
                    <a:lnTo>
                      <a:pt x="28" y="16"/>
                    </a:lnTo>
                    <a:lnTo>
                      <a:pt x="27" y="23"/>
                    </a:lnTo>
                    <a:lnTo>
                      <a:pt x="20" y="31"/>
                    </a:lnTo>
                    <a:lnTo>
                      <a:pt x="13" y="36"/>
                    </a:lnTo>
                    <a:lnTo>
                      <a:pt x="8" y="37"/>
                    </a:lnTo>
                    <a:lnTo>
                      <a:pt x="3" y="36"/>
                    </a:lnTo>
                    <a:lnTo>
                      <a:pt x="0" y="31"/>
                    </a:lnTo>
                    <a:lnTo>
                      <a:pt x="1" y="23"/>
                    </a:lnTo>
                    <a:lnTo>
                      <a:pt x="6" y="14"/>
                    </a:lnTo>
                    <a:lnTo>
                      <a:pt x="14" y="4"/>
                    </a:lnTo>
                    <a:lnTo>
                      <a:pt x="15" y="0"/>
                    </a:lnTo>
                    <a:lnTo>
                      <a:pt x="32" y="1"/>
                    </a:lnTo>
                  </a:path>
                </a:pathLst>
              </a:custGeom>
              <a:solidFill>
                <a:srgbClr val="000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13367" name="AutoShape 55"/>
            <p:cNvSpPr>
              <a:spLocks noChangeArrowheads="1"/>
            </p:cNvSpPr>
            <p:nvPr/>
          </p:nvSpPr>
          <p:spPr bwMode="auto">
            <a:xfrm>
              <a:off x="1831" y="3503"/>
              <a:ext cx="14" cy="42"/>
            </a:xfrm>
            <a:custGeom>
              <a:avLst/>
              <a:gdLst>
                <a:gd name="T0" fmla="*/ 12 w 14"/>
                <a:gd name="T1" fmla="*/ 1 h 42"/>
                <a:gd name="T2" fmla="*/ 13 w 14"/>
                <a:gd name="T3" fmla="*/ 23 h 42"/>
                <a:gd name="T4" fmla="*/ 6 w 14"/>
                <a:gd name="T5" fmla="*/ 37 h 42"/>
                <a:gd name="T6" fmla="*/ 3 w 14"/>
                <a:gd name="T7" fmla="*/ 41 h 42"/>
                <a:gd name="T8" fmla="*/ 3 w 14"/>
                <a:gd name="T9" fmla="*/ 21 h 42"/>
                <a:gd name="T10" fmla="*/ 2 w 14"/>
                <a:gd name="T11" fmla="*/ 23 h 42"/>
                <a:gd name="T12" fmla="*/ 1 w 14"/>
                <a:gd name="T13" fmla="*/ 30 h 42"/>
                <a:gd name="T14" fmla="*/ 0 w 14"/>
                <a:gd name="T15" fmla="*/ 23 h 42"/>
                <a:gd name="T16" fmla="*/ 2 w 14"/>
                <a:gd name="T17" fmla="*/ 11 h 42"/>
                <a:gd name="T18" fmla="*/ 6 w 14"/>
                <a:gd name="T19" fmla="*/ 0 h 42"/>
                <a:gd name="T20" fmla="*/ 12 w 14"/>
                <a:gd name="T21" fmla="*/ 1 h 42"/>
                <a:gd name="T22" fmla="*/ 0 w 14"/>
                <a:gd name="T23" fmla="*/ 0 h 42"/>
                <a:gd name="T24" fmla="*/ 14 w 14"/>
                <a:gd name="T2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T22" t="T23" r="T24" b="T25"/>
              <a:pathLst>
                <a:path w="14" h="42">
                  <a:moveTo>
                    <a:pt x="12" y="1"/>
                  </a:moveTo>
                  <a:lnTo>
                    <a:pt x="13" y="23"/>
                  </a:lnTo>
                  <a:lnTo>
                    <a:pt x="6" y="37"/>
                  </a:lnTo>
                  <a:lnTo>
                    <a:pt x="3" y="41"/>
                  </a:lnTo>
                  <a:lnTo>
                    <a:pt x="3" y="21"/>
                  </a:lnTo>
                  <a:lnTo>
                    <a:pt x="2" y="23"/>
                  </a:lnTo>
                  <a:lnTo>
                    <a:pt x="1" y="30"/>
                  </a:lnTo>
                  <a:lnTo>
                    <a:pt x="0" y="23"/>
                  </a:lnTo>
                  <a:lnTo>
                    <a:pt x="2" y="11"/>
                  </a:lnTo>
                  <a:lnTo>
                    <a:pt x="6" y="0"/>
                  </a:lnTo>
                  <a:lnTo>
                    <a:pt x="12" y="1"/>
                  </a:lnTo>
                </a:path>
              </a:pathLst>
            </a:custGeom>
            <a:solidFill>
              <a:srgbClr val="FF804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68" name="AutoShape 56"/>
            <p:cNvSpPr>
              <a:spLocks noChangeArrowheads="1"/>
            </p:cNvSpPr>
            <p:nvPr/>
          </p:nvSpPr>
          <p:spPr bwMode="auto">
            <a:xfrm>
              <a:off x="1736" y="3403"/>
              <a:ext cx="101" cy="335"/>
            </a:xfrm>
            <a:custGeom>
              <a:avLst/>
              <a:gdLst>
                <a:gd name="T0" fmla="*/ 98 w 101"/>
                <a:gd name="T1" fmla="*/ 0 h 335"/>
                <a:gd name="T2" fmla="*/ 100 w 101"/>
                <a:gd name="T3" fmla="*/ 182 h 335"/>
                <a:gd name="T4" fmla="*/ 98 w 101"/>
                <a:gd name="T5" fmla="*/ 317 h 335"/>
                <a:gd name="T6" fmla="*/ 69 w 101"/>
                <a:gd name="T7" fmla="*/ 322 h 335"/>
                <a:gd name="T8" fmla="*/ 64 w 101"/>
                <a:gd name="T9" fmla="*/ 213 h 335"/>
                <a:gd name="T10" fmla="*/ 68 w 101"/>
                <a:gd name="T11" fmla="*/ 202 h 335"/>
                <a:gd name="T12" fmla="*/ 64 w 101"/>
                <a:gd name="T13" fmla="*/ 196 h 335"/>
                <a:gd name="T14" fmla="*/ 64 w 101"/>
                <a:gd name="T15" fmla="*/ 128 h 335"/>
                <a:gd name="T16" fmla="*/ 57 w 101"/>
                <a:gd name="T17" fmla="*/ 150 h 335"/>
                <a:gd name="T18" fmla="*/ 40 w 101"/>
                <a:gd name="T19" fmla="*/ 241 h 335"/>
                <a:gd name="T20" fmla="*/ 25 w 101"/>
                <a:gd name="T21" fmla="*/ 334 h 335"/>
                <a:gd name="T22" fmla="*/ 0 w 101"/>
                <a:gd name="T23" fmla="*/ 334 h 335"/>
                <a:gd name="T24" fmla="*/ 11 w 101"/>
                <a:gd name="T25" fmla="*/ 209 h 335"/>
                <a:gd name="T26" fmla="*/ 16 w 101"/>
                <a:gd name="T27" fmla="*/ 102 h 335"/>
                <a:gd name="T28" fmla="*/ 14 w 101"/>
                <a:gd name="T29" fmla="*/ 2 h 335"/>
                <a:gd name="T30" fmla="*/ 98 w 101"/>
                <a:gd name="T31" fmla="*/ 0 h 335"/>
                <a:gd name="T32" fmla="*/ 0 w 101"/>
                <a:gd name="T33" fmla="*/ 0 h 335"/>
                <a:gd name="T34" fmla="*/ 101 w 101"/>
                <a:gd name="T35" fmla="*/ 335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T32" t="T33" r="T34" b="T35"/>
              <a:pathLst>
                <a:path w="101" h="335">
                  <a:moveTo>
                    <a:pt x="98" y="0"/>
                  </a:moveTo>
                  <a:lnTo>
                    <a:pt x="100" y="182"/>
                  </a:lnTo>
                  <a:lnTo>
                    <a:pt x="98" y="317"/>
                  </a:lnTo>
                  <a:lnTo>
                    <a:pt x="69" y="322"/>
                  </a:lnTo>
                  <a:lnTo>
                    <a:pt x="64" y="213"/>
                  </a:lnTo>
                  <a:lnTo>
                    <a:pt x="68" y="202"/>
                  </a:lnTo>
                  <a:lnTo>
                    <a:pt x="64" y="196"/>
                  </a:lnTo>
                  <a:lnTo>
                    <a:pt x="64" y="128"/>
                  </a:lnTo>
                  <a:lnTo>
                    <a:pt x="57" y="150"/>
                  </a:lnTo>
                  <a:lnTo>
                    <a:pt x="40" y="241"/>
                  </a:lnTo>
                  <a:lnTo>
                    <a:pt x="25" y="334"/>
                  </a:lnTo>
                  <a:lnTo>
                    <a:pt x="0" y="334"/>
                  </a:lnTo>
                  <a:lnTo>
                    <a:pt x="11" y="209"/>
                  </a:lnTo>
                  <a:lnTo>
                    <a:pt x="16" y="102"/>
                  </a:lnTo>
                  <a:lnTo>
                    <a:pt x="14" y="2"/>
                  </a:lnTo>
                  <a:lnTo>
                    <a:pt x="98" y="0"/>
                  </a:lnTo>
                </a:path>
              </a:pathLst>
            </a:custGeom>
            <a:solidFill>
              <a:srgbClr val="80808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69" name="AutoShape 57"/>
            <p:cNvSpPr>
              <a:spLocks noChangeArrowheads="1"/>
            </p:cNvSpPr>
            <p:nvPr/>
          </p:nvSpPr>
          <p:spPr bwMode="auto">
            <a:xfrm>
              <a:off x="1719" y="3247"/>
              <a:ext cx="130" cy="255"/>
            </a:xfrm>
            <a:custGeom>
              <a:avLst/>
              <a:gdLst>
                <a:gd name="T0" fmla="*/ 87 w 130"/>
                <a:gd name="T1" fmla="*/ 3 h 255"/>
                <a:gd name="T2" fmla="*/ 125 w 130"/>
                <a:gd name="T3" fmla="*/ 34 h 255"/>
                <a:gd name="T4" fmla="*/ 128 w 130"/>
                <a:gd name="T5" fmla="*/ 115 h 255"/>
                <a:gd name="T6" fmla="*/ 129 w 130"/>
                <a:gd name="T7" fmla="*/ 156 h 255"/>
                <a:gd name="T8" fmla="*/ 127 w 130"/>
                <a:gd name="T9" fmla="*/ 254 h 255"/>
                <a:gd name="T10" fmla="*/ 117 w 130"/>
                <a:gd name="T11" fmla="*/ 254 h 255"/>
                <a:gd name="T12" fmla="*/ 114 w 130"/>
                <a:gd name="T13" fmla="*/ 154 h 255"/>
                <a:gd name="T14" fmla="*/ 31 w 130"/>
                <a:gd name="T15" fmla="*/ 154 h 255"/>
                <a:gd name="T16" fmla="*/ 29 w 130"/>
                <a:gd name="T17" fmla="*/ 129 h 255"/>
                <a:gd name="T18" fmla="*/ 26 w 130"/>
                <a:gd name="T19" fmla="*/ 147 h 255"/>
                <a:gd name="T20" fmla="*/ 32 w 130"/>
                <a:gd name="T21" fmla="*/ 184 h 255"/>
                <a:gd name="T22" fmla="*/ 37 w 130"/>
                <a:gd name="T23" fmla="*/ 241 h 255"/>
                <a:gd name="T24" fmla="*/ 23 w 130"/>
                <a:gd name="T25" fmla="*/ 245 h 255"/>
                <a:gd name="T26" fmla="*/ 0 w 130"/>
                <a:gd name="T27" fmla="*/ 145 h 255"/>
                <a:gd name="T28" fmla="*/ 15 w 130"/>
                <a:gd name="T29" fmla="*/ 28 h 255"/>
                <a:gd name="T30" fmla="*/ 59 w 130"/>
                <a:gd name="T31" fmla="*/ 0 h 255"/>
                <a:gd name="T32" fmla="*/ 78 w 130"/>
                <a:gd name="T33" fmla="*/ 13 h 255"/>
                <a:gd name="T34" fmla="*/ 87 w 130"/>
                <a:gd name="T35" fmla="*/ 3 h 255"/>
                <a:gd name="T36" fmla="*/ 0 w 130"/>
                <a:gd name="T37" fmla="*/ 0 h 255"/>
                <a:gd name="T38" fmla="*/ 130 w 130"/>
                <a:gd name="T39" fmla="*/ 25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T36" t="T37" r="T38" b="T39"/>
              <a:pathLst>
                <a:path w="130" h="255">
                  <a:moveTo>
                    <a:pt x="87" y="3"/>
                  </a:moveTo>
                  <a:lnTo>
                    <a:pt x="125" y="34"/>
                  </a:lnTo>
                  <a:lnTo>
                    <a:pt x="128" y="115"/>
                  </a:lnTo>
                  <a:lnTo>
                    <a:pt x="129" y="156"/>
                  </a:lnTo>
                  <a:lnTo>
                    <a:pt x="127" y="254"/>
                  </a:lnTo>
                  <a:lnTo>
                    <a:pt x="117" y="254"/>
                  </a:lnTo>
                  <a:lnTo>
                    <a:pt x="114" y="154"/>
                  </a:lnTo>
                  <a:lnTo>
                    <a:pt x="31" y="154"/>
                  </a:lnTo>
                  <a:lnTo>
                    <a:pt x="29" y="129"/>
                  </a:lnTo>
                  <a:lnTo>
                    <a:pt x="26" y="147"/>
                  </a:lnTo>
                  <a:lnTo>
                    <a:pt x="32" y="184"/>
                  </a:lnTo>
                  <a:lnTo>
                    <a:pt x="37" y="241"/>
                  </a:lnTo>
                  <a:lnTo>
                    <a:pt x="23" y="245"/>
                  </a:lnTo>
                  <a:lnTo>
                    <a:pt x="0" y="145"/>
                  </a:lnTo>
                  <a:lnTo>
                    <a:pt x="15" y="28"/>
                  </a:lnTo>
                  <a:lnTo>
                    <a:pt x="59" y="0"/>
                  </a:lnTo>
                  <a:lnTo>
                    <a:pt x="78" y="13"/>
                  </a:lnTo>
                  <a:lnTo>
                    <a:pt x="87" y="3"/>
                  </a:lnTo>
                </a:path>
              </a:pathLst>
            </a:custGeom>
            <a:solidFill>
              <a:srgbClr val="C0C0C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70" name="AutoShape 58"/>
            <p:cNvSpPr>
              <a:spLocks noChangeArrowheads="1"/>
            </p:cNvSpPr>
            <p:nvPr/>
          </p:nvSpPr>
          <p:spPr bwMode="auto">
            <a:xfrm>
              <a:off x="1741" y="3491"/>
              <a:ext cx="16" cy="40"/>
            </a:xfrm>
            <a:custGeom>
              <a:avLst/>
              <a:gdLst>
                <a:gd name="T0" fmla="*/ 11 w 16"/>
                <a:gd name="T1" fmla="*/ 0 h 40"/>
                <a:gd name="T2" fmla="*/ 15 w 16"/>
                <a:gd name="T3" fmla="*/ 21 h 40"/>
                <a:gd name="T4" fmla="*/ 7 w 16"/>
                <a:gd name="T5" fmla="*/ 39 h 40"/>
                <a:gd name="T6" fmla="*/ 5 w 16"/>
                <a:gd name="T7" fmla="*/ 37 h 40"/>
                <a:gd name="T8" fmla="*/ 0 w 16"/>
                <a:gd name="T9" fmla="*/ 35 h 40"/>
                <a:gd name="T10" fmla="*/ 2 w 16"/>
                <a:gd name="T11" fmla="*/ 29 h 40"/>
                <a:gd name="T12" fmla="*/ 2 w 16"/>
                <a:gd name="T13" fmla="*/ 22 h 40"/>
                <a:gd name="T14" fmla="*/ 0 w 16"/>
                <a:gd name="T15" fmla="*/ 14 h 40"/>
                <a:gd name="T16" fmla="*/ 2 w 16"/>
                <a:gd name="T17" fmla="*/ 1 h 40"/>
                <a:gd name="T18" fmla="*/ 11 w 16"/>
                <a:gd name="T19" fmla="*/ 0 h 40"/>
                <a:gd name="T20" fmla="*/ 0 w 16"/>
                <a:gd name="T21" fmla="*/ 0 h 40"/>
                <a:gd name="T22" fmla="*/ 16 w 16"/>
                <a:gd name="T23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16" h="40">
                  <a:moveTo>
                    <a:pt x="11" y="0"/>
                  </a:moveTo>
                  <a:lnTo>
                    <a:pt x="15" y="21"/>
                  </a:lnTo>
                  <a:lnTo>
                    <a:pt x="7" y="39"/>
                  </a:lnTo>
                  <a:lnTo>
                    <a:pt x="5" y="37"/>
                  </a:lnTo>
                  <a:lnTo>
                    <a:pt x="0" y="35"/>
                  </a:lnTo>
                  <a:lnTo>
                    <a:pt x="2" y="29"/>
                  </a:lnTo>
                  <a:lnTo>
                    <a:pt x="2" y="22"/>
                  </a:lnTo>
                  <a:lnTo>
                    <a:pt x="0" y="14"/>
                  </a:lnTo>
                  <a:lnTo>
                    <a:pt x="2" y="1"/>
                  </a:lnTo>
                  <a:lnTo>
                    <a:pt x="11" y="0"/>
                  </a:lnTo>
                </a:path>
              </a:pathLst>
            </a:custGeom>
            <a:solidFill>
              <a:srgbClr val="FF804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13371" name="Group 59"/>
            <p:cNvGrpSpPr>
              <a:grpSpLocks/>
            </p:cNvGrpSpPr>
            <p:nvPr/>
          </p:nvGrpSpPr>
          <p:grpSpPr bwMode="auto">
            <a:xfrm>
              <a:off x="1747" y="3251"/>
              <a:ext cx="92" cy="160"/>
              <a:chOff x="1747" y="3251"/>
              <a:chExt cx="92" cy="160"/>
            </a:xfrm>
          </p:grpSpPr>
          <p:grpSp>
            <p:nvGrpSpPr>
              <p:cNvPr id="13372" name="Group 60"/>
              <p:cNvGrpSpPr>
                <a:grpSpLocks/>
              </p:cNvGrpSpPr>
              <p:nvPr/>
            </p:nvGrpSpPr>
            <p:grpSpPr bwMode="auto">
              <a:xfrm>
                <a:off x="1747" y="3251"/>
                <a:ext cx="92" cy="160"/>
                <a:chOff x="1747" y="3251"/>
                <a:chExt cx="92" cy="160"/>
              </a:xfrm>
            </p:grpSpPr>
            <p:grpSp>
              <p:nvGrpSpPr>
                <p:cNvPr id="13373" name="Group 61"/>
                <p:cNvGrpSpPr>
                  <a:grpSpLocks/>
                </p:cNvGrpSpPr>
                <p:nvPr/>
              </p:nvGrpSpPr>
              <p:grpSpPr bwMode="auto">
                <a:xfrm>
                  <a:off x="1747" y="3404"/>
                  <a:ext cx="92" cy="7"/>
                  <a:chOff x="1747" y="3404"/>
                  <a:chExt cx="92" cy="7"/>
                </a:xfrm>
              </p:grpSpPr>
              <p:sp>
                <p:nvSpPr>
                  <p:cNvPr id="13374" name="Line 62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746" y="3412"/>
                    <a:ext cx="95" cy="1"/>
                  </a:xfrm>
                  <a:prstGeom prst="line">
                    <a:avLst/>
                  </a:prstGeom>
                  <a:noFill/>
                  <a:ln w="1260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  <p:sp>
                <p:nvSpPr>
                  <p:cNvPr id="13375" name="Line 63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746" y="3404"/>
                    <a:ext cx="95" cy="1"/>
                  </a:xfrm>
                  <a:prstGeom prst="line">
                    <a:avLst/>
                  </a:prstGeom>
                  <a:noFill/>
                  <a:ln w="1260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</p:grpSp>
            <p:sp>
              <p:nvSpPr>
                <p:cNvPr id="13376" name="AutoShape 64"/>
                <p:cNvSpPr>
                  <a:spLocks noChangeArrowheads="1"/>
                </p:cNvSpPr>
                <p:nvPr/>
              </p:nvSpPr>
              <p:spPr bwMode="auto">
                <a:xfrm>
                  <a:off x="1773" y="3251"/>
                  <a:ext cx="40" cy="25"/>
                </a:xfrm>
                <a:custGeom>
                  <a:avLst/>
                  <a:gdLst>
                    <a:gd name="T0" fmla="*/ 39 w 40"/>
                    <a:gd name="T1" fmla="*/ 3 h 25"/>
                    <a:gd name="T2" fmla="*/ 37 w 40"/>
                    <a:gd name="T3" fmla="*/ 24 h 25"/>
                    <a:gd name="T4" fmla="*/ 27 w 40"/>
                    <a:gd name="T5" fmla="*/ 9 h 25"/>
                    <a:gd name="T6" fmla="*/ 19 w 40"/>
                    <a:gd name="T7" fmla="*/ 24 h 25"/>
                    <a:gd name="T8" fmla="*/ 0 w 40"/>
                    <a:gd name="T9" fmla="*/ 0 h 25"/>
                    <a:gd name="T10" fmla="*/ 0 w 40"/>
                    <a:gd name="T11" fmla="*/ 0 h 25"/>
                    <a:gd name="T12" fmla="*/ 40 w 40"/>
                    <a:gd name="T13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T10" t="T11" r="T12" b="T13"/>
                  <a:pathLst>
                    <a:path w="40" h="25">
                      <a:moveTo>
                        <a:pt x="39" y="3"/>
                      </a:moveTo>
                      <a:lnTo>
                        <a:pt x="37" y="24"/>
                      </a:lnTo>
                      <a:lnTo>
                        <a:pt x="27" y="9"/>
                      </a:lnTo>
                      <a:lnTo>
                        <a:pt x="19" y="24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3377" name="Line 65"/>
              <p:cNvSpPr>
                <a:spLocks noChangeShapeType="1"/>
              </p:cNvSpPr>
              <p:nvPr/>
            </p:nvSpPr>
            <p:spPr bwMode="auto">
              <a:xfrm>
                <a:off x="1800" y="3267"/>
                <a:ext cx="1" cy="140"/>
              </a:xfrm>
              <a:prstGeom prst="line">
                <a:avLst/>
              </a:prstGeom>
              <a:noFill/>
              <a:ln w="12600">
                <a:solidFill>
                  <a:srgbClr val="80808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13378" name="Group 66"/>
            <p:cNvGrpSpPr>
              <a:grpSpLocks/>
            </p:cNvGrpSpPr>
            <p:nvPr/>
          </p:nvGrpSpPr>
          <p:grpSpPr bwMode="auto">
            <a:xfrm>
              <a:off x="1769" y="3169"/>
              <a:ext cx="51" cy="86"/>
              <a:chOff x="1769" y="3169"/>
              <a:chExt cx="51" cy="86"/>
            </a:xfrm>
          </p:grpSpPr>
          <p:grpSp>
            <p:nvGrpSpPr>
              <p:cNvPr id="13379" name="Group 67"/>
              <p:cNvGrpSpPr>
                <a:grpSpLocks/>
              </p:cNvGrpSpPr>
              <p:nvPr/>
            </p:nvGrpSpPr>
            <p:grpSpPr bwMode="auto">
              <a:xfrm>
                <a:off x="1772" y="3173"/>
                <a:ext cx="47" cy="82"/>
                <a:chOff x="1772" y="3173"/>
                <a:chExt cx="47" cy="82"/>
              </a:xfrm>
            </p:grpSpPr>
            <p:sp>
              <p:nvSpPr>
                <p:cNvPr id="13380" name="AutoShape 68"/>
                <p:cNvSpPr>
                  <a:spLocks noChangeArrowheads="1"/>
                </p:cNvSpPr>
                <p:nvPr/>
              </p:nvSpPr>
              <p:spPr bwMode="auto">
                <a:xfrm>
                  <a:off x="1772" y="3173"/>
                  <a:ext cx="48" cy="83"/>
                </a:xfrm>
                <a:custGeom>
                  <a:avLst/>
                  <a:gdLst>
                    <a:gd name="T0" fmla="*/ 45 w 48"/>
                    <a:gd name="T1" fmla="*/ 15 h 83"/>
                    <a:gd name="T2" fmla="*/ 46 w 48"/>
                    <a:gd name="T3" fmla="*/ 23 h 83"/>
                    <a:gd name="T4" fmla="*/ 46 w 48"/>
                    <a:gd name="T5" fmla="*/ 26 h 83"/>
                    <a:gd name="T6" fmla="*/ 45 w 48"/>
                    <a:gd name="T7" fmla="*/ 29 h 83"/>
                    <a:gd name="T8" fmla="*/ 47 w 48"/>
                    <a:gd name="T9" fmla="*/ 35 h 83"/>
                    <a:gd name="T10" fmla="*/ 46 w 48"/>
                    <a:gd name="T11" fmla="*/ 45 h 83"/>
                    <a:gd name="T12" fmla="*/ 45 w 48"/>
                    <a:gd name="T13" fmla="*/ 50 h 83"/>
                    <a:gd name="T14" fmla="*/ 43 w 48"/>
                    <a:gd name="T15" fmla="*/ 54 h 83"/>
                    <a:gd name="T16" fmla="*/ 42 w 48"/>
                    <a:gd name="T17" fmla="*/ 59 h 83"/>
                    <a:gd name="T18" fmla="*/ 40 w 48"/>
                    <a:gd name="T19" fmla="*/ 64 h 83"/>
                    <a:gd name="T20" fmla="*/ 37 w 48"/>
                    <a:gd name="T21" fmla="*/ 65 h 83"/>
                    <a:gd name="T22" fmla="*/ 33 w 48"/>
                    <a:gd name="T23" fmla="*/ 66 h 83"/>
                    <a:gd name="T24" fmla="*/ 33 w 48"/>
                    <a:gd name="T25" fmla="*/ 70 h 83"/>
                    <a:gd name="T26" fmla="*/ 33 w 48"/>
                    <a:gd name="T27" fmla="*/ 72 h 83"/>
                    <a:gd name="T28" fmla="*/ 26 w 48"/>
                    <a:gd name="T29" fmla="*/ 82 h 83"/>
                    <a:gd name="T30" fmla="*/ 7 w 48"/>
                    <a:gd name="T31" fmla="*/ 70 h 83"/>
                    <a:gd name="T32" fmla="*/ 7 w 48"/>
                    <a:gd name="T33" fmla="*/ 47 h 83"/>
                    <a:gd name="T34" fmla="*/ 4 w 48"/>
                    <a:gd name="T35" fmla="*/ 41 h 83"/>
                    <a:gd name="T36" fmla="*/ 2 w 48"/>
                    <a:gd name="T37" fmla="*/ 36 h 83"/>
                    <a:gd name="T38" fmla="*/ 1 w 48"/>
                    <a:gd name="T39" fmla="*/ 29 h 83"/>
                    <a:gd name="T40" fmla="*/ 0 w 48"/>
                    <a:gd name="T41" fmla="*/ 24 h 83"/>
                    <a:gd name="T42" fmla="*/ 1 w 48"/>
                    <a:gd name="T43" fmla="*/ 20 h 83"/>
                    <a:gd name="T44" fmla="*/ 1 w 48"/>
                    <a:gd name="T45" fmla="*/ 14 h 83"/>
                    <a:gd name="T46" fmla="*/ 2 w 48"/>
                    <a:gd name="T47" fmla="*/ 10 h 83"/>
                    <a:gd name="T48" fmla="*/ 4 w 48"/>
                    <a:gd name="T49" fmla="*/ 7 h 83"/>
                    <a:gd name="T50" fmla="*/ 7 w 48"/>
                    <a:gd name="T51" fmla="*/ 4 h 83"/>
                    <a:gd name="T52" fmla="*/ 10 w 48"/>
                    <a:gd name="T53" fmla="*/ 2 h 83"/>
                    <a:gd name="T54" fmla="*/ 14 w 48"/>
                    <a:gd name="T55" fmla="*/ 2 h 83"/>
                    <a:gd name="T56" fmla="*/ 19 w 48"/>
                    <a:gd name="T57" fmla="*/ 1 h 83"/>
                    <a:gd name="T58" fmla="*/ 24 w 48"/>
                    <a:gd name="T59" fmla="*/ 0 h 83"/>
                    <a:gd name="T60" fmla="*/ 29 w 48"/>
                    <a:gd name="T61" fmla="*/ 1 h 83"/>
                    <a:gd name="T62" fmla="*/ 35 w 48"/>
                    <a:gd name="T63" fmla="*/ 2 h 83"/>
                    <a:gd name="T64" fmla="*/ 38 w 48"/>
                    <a:gd name="T65" fmla="*/ 5 h 83"/>
                    <a:gd name="T66" fmla="*/ 41 w 48"/>
                    <a:gd name="T67" fmla="*/ 7 h 83"/>
                    <a:gd name="T68" fmla="*/ 43 w 48"/>
                    <a:gd name="T69" fmla="*/ 11 h 83"/>
                    <a:gd name="T70" fmla="*/ 45 w 48"/>
                    <a:gd name="T71" fmla="*/ 15 h 83"/>
                    <a:gd name="T72" fmla="*/ 0 w 48"/>
                    <a:gd name="T73" fmla="*/ 0 h 83"/>
                    <a:gd name="T74" fmla="*/ 48 w 48"/>
                    <a:gd name="T75" fmla="*/ 83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T72" t="T73" r="T74" b="T75"/>
                  <a:pathLst>
                    <a:path w="48" h="83">
                      <a:moveTo>
                        <a:pt x="45" y="15"/>
                      </a:moveTo>
                      <a:lnTo>
                        <a:pt x="46" y="23"/>
                      </a:lnTo>
                      <a:lnTo>
                        <a:pt x="46" y="26"/>
                      </a:lnTo>
                      <a:lnTo>
                        <a:pt x="45" y="29"/>
                      </a:lnTo>
                      <a:lnTo>
                        <a:pt x="47" y="35"/>
                      </a:lnTo>
                      <a:lnTo>
                        <a:pt x="46" y="45"/>
                      </a:lnTo>
                      <a:lnTo>
                        <a:pt x="45" y="50"/>
                      </a:lnTo>
                      <a:lnTo>
                        <a:pt x="43" y="54"/>
                      </a:lnTo>
                      <a:lnTo>
                        <a:pt x="42" y="59"/>
                      </a:lnTo>
                      <a:lnTo>
                        <a:pt x="40" y="64"/>
                      </a:lnTo>
                      <a:lnTo>
                        <a:pt x="37" y="65"/>
                      </a:lnTo>
                      <a:lnTo>
                        <a:pt x="33" y="66"/>
                      </a:lnTo>
                      <a:lnTo>
                        <a:pt x="33" y="70"/>
                      </a:lnTo>
                      <a:lnTo>
                        <a:pt x="33" y="72"/>
                      </a:lnTo>
                      <a:lnTo>
                        <a:pt x="26" y="82"/>
                      </a:lnTo>
                      <a:lnTo>
                        <a:pt x="7" y="70"/>
                      </a:lnTo>
                      <a:lnTo>
                        <a:pt x="7" y="47"/>
                      </a:lnTo>
                      <a:lnTo>
                        <a:pt x="4" y="41"/>
                      </a:lnTo>
                      <a:lnTo>
                        <a:pt x="2" y="36"/>
                      </a:lnTo>
                      <a:lnTo>
                        <a:pt x="1" y="29"/>
                      </a:lnTo>
                      <a:lnTo>
                        <a:pt x="0" y="24"/>
                      </a:lnTo>
                      <a:lnTo>
                        <a:pt x="1" y="20"/>
                      </a:lnTo>
                      <a:lnTo>
                        <a:pt x="1" y="14"/>
                      </a:lnTo>
                      <a:lnTo>
                        <a:pt x="2" y="10"/>
                      </a:lnTo>
                      <a:lnTo>
                        <a:pt x="4" y="7"/>
                      </a:lnTo>
                      <a:lnTo>
                        <a:pt x="7" y="4"/>
                      </a:lnTo>
                      <a:lnTo>
                        <a:pt x="10" y="2"/>
                      </a:lnTo>
                      <a:lnTo>
                        <a:pt x="14" y="2"/>
                      </a:lnTo>
                      <a:lnTo>
                        <a:pt x="19" y="1"/>
                      </a:lnTo>
                      <a:lnTo>
                        <a:pt x="24" y="0"/>
                      </a:lnTo>
                      <a:lnTo>
                        <a:pt x="29" y="1"/>
                      </a:lnTo>
                      <a:lnTo>
                        <a:pt x="35" y="2"/>
                      </a:lnTo>
                      <a:lnTo>
                        <a:pt x="38" y="5"/>
                      </a:lnTo>
                      <a:lnTo>
                        <a:pt x="41" y="7"/>
                      </a:lnTo>
                      <a:lnTo>
                        <a:pt x="43" y="11"/>
                      </a:lnTo>
                      <a:lnTo>
                        <a:pt x="45" y="15"/>
                      </a:lnTo>
                    </a:path>
                  </a:pathLst>
                </a:custGeom>
                <a:solidFill>
                  <a:srgbClr val="FF804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3381" name="AutoShape 69"/>
                <p:cNvSpPr>
                  <a:spLocks noChangeArrowheads="1"/>
                </p:cNvSpPr>
                <p:nvPr/>
              </p:nvSpPr>
              <p:spPr bwMode="auto">
                <a:xfrm>
                  <a:off x="1791" y="3203"/>
                  <a:ext cx="14" cy="17"/>
                </a:xfrm>
                <a:custGeom>
                  <a:avLst/>
                  <a:gdLst>
                    <a:gd name="T0" fmla="*/ 11 w 14"/>
                    <a:gd name="T1" fmla="*/ 1 h 17"/>
                    <a:gd name="T2" fmla="*/ 8 w 14"/>
                    <a:gd name="T3" fmla="*/ 0 h 17"/>
                    <a:gd name="T4" fmla="*/ 5 w 14"/>
                    <a:gd name="T5" fmla="*/ 0 h 17"/>
                    <a:gd name="T6" fmla="*/ 2 w 14"/>
                    <a:gd name="T7" fmla="*/ 1 h 17"/>
                    <a:gd name="T8" fmla="*/ 1 w 14"/>
                    <a:gd name="T9" fmla="*/ 1 h 17"/>
                    <a:gd name="T10" fmla="*/ 1 w 14"/>
                    <a:gd name="T11" fmla="*/ 2 h 17"/>
                    <a:gd name="T12" fmla="*/ 0 w 14"/>
                    <a:gd name="T13" fmla="*/ 3 h 17"/>
                    <a:gd name="T14" fmla="*/ 6 w 14"/>
                    <a:gd name="T15" fmla="*/ 4 h 17"/>
                    <a:gd name="T16" fmla="*/ 5 w 14"/>
                    <a:gd name="T17" fmla="*/ 4 h 17"/>
                    <a:gd name="T18" fmla="*/ 2 w 14"/>
                    <a:gd name="T19" fmla="*/ 4 h 17"/>
                    <a:gd name="T20" fmla="*/ 8 w 14"/>
                    <a:gd name="T21" fmla="*/ 4 h 17"/>
                    <a:gd name="T22" fmla="*/ 11 w 14"/>
                    <a:gd name="T23" fmla="*/ 4 h 17"/>
                    <a:gd name="T24" fmla="*/ 12 w 14"/>
                    <a:gd name="T25" fmla="*/ 13 h 17"/>
                    <a:gd name="T26" fmla="*/ 11 w 14"/>
                    <a:gd name="T27" fmla="*/ 15 h 17"/>
                    <a:gd name="T28" fmla="*/ 11 w 14"/>
                    <a:gd name="T29" fmla="*/ 16 h 17"/>
                    <a:gd name="T30" fmla="*/ 13 w 14"/>
                    <a:gd name="T31" fmla="*/ 14 h 17"/>
                    <a:gd name="T32" fmla="*/ 12 w 14"/>
                    <a:gd name="T33" fmla="*/ 4 h 17"/>
                    <a:gd name="T34" fmla="*/ 11 w 14"/>
                    <a:gd name="T35" fmla="*/ 1 h 17"/>
                    <a:gd name="T36" fmla="*/ 0 w 14"/>
                    <a:gd name="T37" fmla="*/ 0 h 17"/>
                    <a:gd name="T38" fmla="*/ 14 w 14"/>
                    <a:gd name="T3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T36" t="T37" r="T38" b="T39"/>
                  <a:pathLst>
                    <a:path w="14" h="17">
                      <a:moveTo>
                        <a:pt x="11" y="1"/>
                      </a:moveTo>
                      <a:lnTo>
                        <a:pt x="8" y="0"/>
                      </a:lnTo>
                      <a:lnTo>
                        <a:pt x="5" y="0"/>
                      </a:lnTo>
                      <a:lnTo>
                        <a:pt x="2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0" y="3"/>
                      </a:lnTo>
                      <a:lnTo>
                        <a:pt x="6" y="4"/>
                      </a:lnTo>
                      <a:lnTo>
                        <a:pt x="5" y="4"/>
                      </a:lnTo>
                      <a:lnTo>
                        <a:pt x="2" y="4"/>
                      </a:lnTo>
                      <a:lnTo>
                        <a:pt x="8" y="4"/>
                      </a:lnTo>
                      <a:lnTo>
                        <a:pt x="11" y="4"/>
                      </a:lnTo>
                      <a:lnTo>
                        <a:pt x="12" y="13"/>
                      </a:lnTo>
                      <a:lnTo>
                        <a:pt x="11" y="15"/>
                      </a:lnTo>
                      <a:lnTo>
                        <a:pt x="11" y="16"/>
                      </a:lnTo>
                      <a:lnTo>
                        <a:pt x="13" y="14"/>
                      </a:lnTo>
                      <a:lnTo>
                        <a:pt x="12" y="4"/>
                      </a:lnTo>
                      <a:lnTo>
                        <a:pt x="11" y="1"/>
                      </a:lnTo>
                    </a:path>
                  </a:pathLst>
                </a:custGeom>
                <a:solidFill>
                  <a:srgbClr val="80400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3382" name="AutoShape 70"/>
                <p:cNvSpPr>
                  <a:spLocks noChangeArrowheads="1"/>
                </p:cNvSpPr>
                <p:nvPr/>
              </p:nvSpPr>
              <p:spPr bwMode="auto">
                <a:xfrm>
                  <a:off x="1812" y="3203"/>
                  <a:ext cx="7" cy="3"/>
                </a:xfrm>
                <a:custGeom>
                  <a:avLst/>
                  <a:gdLst>
                    <a:gd name="T0" fmla="*/ 0 w 7"/>
                    <a:gd name="T1" fmla="*/ 0 h 3"/>
                    <a:gd name="T2" fmla="*/ 4 w 7"/>
                    <a:gd name="T3" fmla="*/ 0 h 3"/>
                    <a:gd name="T4" fmla="*/ 6 w 7"/>
                    <a:gd name="T5" fmla="*/ 0 h 3"/>
                    <a:gd name="T6" fmla="*/ 6 w 7"/>
                    <a:gd name="T7" fmla="*/ 1 h 3"/>
                    <a:gd name="T8" fmla="*/ 6 w 7"/>
                    <a:gd name="T9" fmla="*/ 1 h 3"/>
                    <a:gd name="T10" fmla="*/ 3 w 7"/>
                    <a:gd name="T11" fmla="*/ 1 h 3"/>
                    <a:gd name="T12" fmla="*/ 2 w 7"/>
                    <a:gd name="T13" fmla="*/ 1 h 3"/>
                    <a:gd name="T14" fmla="*/ 4 w 7"/>
                    <a:gd name="T15" fmla="*/ 2 h 3"/>
                    <a:gd name="T16" fmla="*/ 6 w 7"/>
                    <a:gd name="T17" fmla="*/ 2 h 3"/>
                    <a:gd name="T18" fmla="*/ 1 w 7"/>
                    <a:gd name="T19" fmla="*/ 2 h 3"/>
                    <a:gd name="T20" fmla="*/ 0 w 7"/>
                    <a:gd name="T21" fmla="*/ 2 h 3"/>
                    <a:gd name="T22" fmla="*/ 0 w 7"/>
                    <a:gd name="T23" fmla="*/ 0 h 3"/>
                    <a:gd name="T24" fmla="*/ 0 w 7"/>
                    <a:gd name="T25" fmla="*/ 0 h 3"/>
                    <a:gd name="T26" fmla="*/ 7 w 7"/>
                    <a:gd name="T2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T24" t="T25" r="T26" b="T27"/>
                  <a:pathLst>
                    <a:path w="7" h="3">
                      <a:moveTo>
                        <a:pt x="0" y="0"/>
                      </a:moveTo>
                      <a:lnTo>
                        <a:pt x="4" y="0"/>
                      </a:lnTo>
                      <a:lnTo>
                        <a:pt x="6" y="0"/>
                      </a:lnTo>
                      <a:lnTo>
                        <a:pt x="6" y="1"/>
                      </a:lnTo>
                      <a:lnTo>
                        <a:pt x="3" y="1"/>
                      </a:lnTo>
                      <a:lnTo>
                        <a:pt x="2" y="1"/>
                      </a:lnTo>
                      <a:lnTo>
                        <a:pt x="4" y="2"/>
                      </a:lnTo>
                      <a:lnTo>
                        <a:pt x="6" y="2"/>
                      </a:lnTo>
                      <a:lnTo>
                        <a:pt x="1" y="2"/>
                      </a:lnTo>
                      <a:lnTo>
                        <a:pt x="0" y="2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80400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3383" name="AutoShape 71"/>
                <p:cNvSpPr>
                  <a:spLocks noChangeArrowheads="1"/>
                </p:cNvSpPr>
                <p:nvPr/>
              </p:nvSpPr>
              <p:spPr bwMode="auto">
                <a:xfrm>
                  <a:off x="1779" y="3220"/>
                  <a:ext cx="22" cy="24"/>
                </a:xfrm>
                <a:custGeom>
                  <a:avLst/>
                  <a:gdLst>
                    <a:gd name="T0" fmla="*/ 4 w 22"/>
                    <a:gd name="T1" fmla="*/ 6 h 24"/>
                    <a:gd name="T2" fmla="*/ 6 w 22"/>
                    <a:gd name="T3" fmla="*/ 12 h 24"/>
                    <a:gd name="T4" fmla="*/ 21 w 22"/>
                    <a:gd name="T5" fmla="*/ 20 h 24"/>
                    <a:gd name="T6" fmla="*/ 13 w 22"/>
                    <a:gd name="T7" fmla="*/ 18 h 24"/>
                    <a:gd name="T8" fmla="*/ 10 w 22"/>
                    <a:gd name="T9" fmla="*/ 17 h 24"/>
                    <a:gd name="T10" fmla="*/ 5 w 22"/>
                    <a:gd name="T11" fmla="*/ 18 h 24"/>
                    <a:gd name="T12" fmla="*/ 2 w 22"/>
                    <a:gd name="T13" fmla="*/ 19 h 24"/>
                    <a:gd name="T14" fmla="*/ 1 w 22"/>
                    <a:gd name="T15" fmla="*/ 23 h 24"/>
                    <a:gd name="T16" fmla="*/ 0 w 22"/>
                    <a:gd name="T17" fmla="*/ 7 h 24"/>
                    <a:gd name="T18" fmla="*/ 1 w 22"/>
                    <a:gd name="T19" fmla="*/ 3 h 24"/>
                    <a:gd name="T20" fmla="*/ 3 w 22"/>
                    <a:gd name="T21" fmla="*/ 0 h 24"/>
                    <a:gd name="T22" fmla="*/ 4 w 22"/>
                    <a:gd name="T23" fmla="*/ 6 h 24"/>
                    <a:gd name="T24" fmla="*/ 0 w 22"/>
                    <a:gd name="T25" fmla="*/ 0 h 24"/>
                    <a:gd name="T26" fmla="*/ 22 w 22"/>
                    <a:gd name="T27" fmla="*/ 2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T24" t="T25" r="T26" b="T27"/>
                  <a:pathLst>
                    <a:path w="22" h="24">
                      <a:moveTo>
                        <a:pt x="4" y="6"/>
                      </a:moveTo>
                      <a:lnTo>
                        <a:pt x="6" y="12"/>
                      </a:lnTo>
                      <a:lnTo>
                        <a:pt x="21" y="20"/>
                      </a:lnTo>
                      <a:lnTo>
                        <a:pt x="13" y="18"/>
                      </a:lnTo>
                      <a:lnTo>
                        <a:pt x="10" y="17"/>
                      </a:lnTo>
                      <a:lnTo>
                        <a:pt x="5" y="18"/>
                      </a:lnTo>
                      <a:lnTo>
                        <a:pt x="2" y="19"/>
                      </a:lnTo>
                      <a:lnTo>
                        <a:pt x="1" y="23"/>
                      </a:lnTo>
                      <a:lnTo>
                        <a:pt x="0" y="7"/>
                      </a:lnTo>
                      <a:lnTo>
                        <a:pt x="1" y="3"/>
                      </a:lnTo>
                      <a:lnTo>
                        <a:pt x="3" y="0"/>
                      </a:lnTo>
                      <a:lnTo>
                        <a:pt x="4" y="6"/>
                      </a:lnTo>
                    </a:path>
                  </a:pathLst>
                </a:custGeom>
                <a:solidFill>
                  <a:srgbClr val="80400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3384" name="AutoShape 72"/>
              <p:cNvSpPr>
                <a:spLocks noChangeArrowheads="1"/>
              </p:cNvSpPr>
              <p:nvPr/>
            </p:nvSpPr>
            <p:spPr bwMode="auto">
              <a:xfrm>
                <a:off x="1769" y="3169"/>
                <a:ext cx="52" cy="59"/>
              </a:xfrm>
              <a:custGeom>
                <a:avLst/>
                <a:gdLst>
                  <a:gd name="T0" fmla="*/ 42 w 52"/>
                  <a:gd name="T1" fmla="*/ 4 h 59"/>
                  <a:gd name="T2" fmla="*/ 37 w 52"/>
                  <a:gd name="T3" fmla="*/ 2 h 59"/>
                  <a:gd name="T4" fmla="*/ 34 w 52"/>
                  <a:gd name="T5" fmla="*/ 1 h 59"/>
                  <a:gd name="T6" fmla="*/ 28 w 52"/>
                  <a:gd name="T7" fmla="*/ 0 h 59"/>
                  <a:gd name="T8" fmla="*/ 23 w 52"/>
                  <a:gd name="T9" fmla="*/ 0 h 59"/>
                  <a:gd name="T10" fmla="*/ 18 w 52"/>
                  <a:gd name="T11" fmla="*/ 0 h 59"/>
                  <a:gd name="T12" fmla="*/ 14 w 52"/>
                  <a:gd name="T13" fmla="*/ 1 h 59"/>
                  <a:gd name="T14" fmla="*/ 10 w 52"/>
                  <a:gd name="T15" fmla="*/ 1 h 59"/>
                  <a:gd name="T16" fmla="*/ 7 w 52"/>
                  <a:gd name="T17" fmla="*/ 2 h 59"/>
                  <a:gd name="T18" fmla="*/ 4 w 52"/>
                  <a:gd name="T19" fmla="*/ 4 h 59"/>
                  <a:gd name="T20" fmla="*/ 2 w 52"/>
                  <a:gd name="T21" fmla="*/ 7 h 59"/>
                  <a:gd name="T22" fmla="*/ 1 w 52"/>
                  <a:gd name="T23" fmla="*/ 12 h 59"/>
                  <a:gd name="T24" fmla="*/ 1 w 52"/>
                  <a:gd name="T25" fmla="*/ 18 h 59"/>
                  <a:gd name="T26" fmla="*/ 0 w 52"/>
                  <a:gd name="T27" fmla="*/ 25 h 59"/>
                  <a:gd name="T28" fmla="*/ 1 w 52"/>
                  <a:gd name="T29" fmla="*/ 32 h 59"/>
                  <a:gd name="T30" fmla="*/ 2 w 52"/>
                  <a:gd name="T31" fmla="*/ 38 h 59"/>
                  <a:gd name="T32" fmla="*/ 3 w 52"/>
                  <a:gd name="T33" fmla="*/ 44 h 59"/>
                  <a:gd name="T34" fmla="*/ 4 w 52"/>
                  <a:gd name="T35" fmla="*/ 48 h 59"/>
                  <a:gd name="T36" fmla="*/ 6 w 52"/>
                  <a:gd name="T37" fmla="*/ 51 h 59"/>
                  <a:gd name="T38" fmla="*/ 7 w 52"/>
                  <a:gd name="T39" fmla="*/ 54 h 59"/>
                  <a:gd name="T40" fmla="*/ 9 w 52"/>
                  <a:gd name="T41" fmla="*/ 58 h 59"/>
                  <a:gd name="T42" fmla="*/ 11 w 52"/>
                  <a:gd name="T43" fmla="*/ 58 h 59"/>
                  <a:gd name="T44" fmla="*/ 10 w 52"/>
                  <a:gd name="T45" fmla="*/ 53 h 59"/>
                  <a:gd name="T46" fmla="*/ 12 w 52"/>
                  <a:gd name="T47" fmla="*/ 50 h 59"/>
                  <a:gd name="T48" fmla="*/ 12 w 52"/>
                  <a:gd name="T49" fmla="*/ 48 h 59"/>
                  <a:gd name="T50" fmla="*/ 11 w 52"/>
                  <a:gd name="T51" fmla="*/ 44 h 59"/>
                  <a:gd name="T52" fmla="*/ 10 w 52"/>
                  <a:gd name="T53" fmla="*/ 38 h 59"/>
                  <a:gd name="T54" fmla="*/ 12 w 52"/>
                  <a:gd name="T55" fmla="*/ 36 h 59"/>
                  <a:gd name="T56" fmla="*/ 14 w 52"/>
                  <a:gd name="T57" fmla="*/ 39 h 59"/>
                  <a:gd name="T58" fmla="*/ 16 w 52"/>
                  <a:gd name="T59" fmla="*/ 42 h 59"/>
                  <a:gd name="T60" fmla="*/ 15 w 52"/>
                  <a:gd name="T61" fmla="*/ 36 h 59"/>
                  <a:gd name="T62" fmla="*/ 17 w 52"/>
                  <a:gd name="T63" fmla="*/ 30 h 59"/>
                  <a:gd name="T64" fmla="*/ 17 w 52"/>
                  <a:gd name="T65" fmla="*/ 22 h 59"/>
                  <a:gd name="T66" fmla="*/ 17 w 52"/>
                  <a:gd name="T67" fmla="*/ 18 h 59"/>
                  <a:gd name="T68" fmla="*/ 15 w 52"/>
                  <a:gd name="T69" fmla="*/ 16 h 59"/>
                  <a:gd name="T70" fmla="*/ 19 w 52"/>
                  <a:gd name="T71" fmla="*/ 17 h 59"/>
                  <a:gd name="T72" fmla="*/ 22 w 52"/>
                  <a:gd name="T73" fmla="*/ 19 h 59"/>
                  <a:gd name="T74" fmla="*/ 24 w 52"/>
                  <a:gd name="T75" fmla="*/ 19 h 59"/>
                  <a:gd name="T76" fmla="*/ 29 w 52"/>
                  <a:gd name="T77" fmla="*/ 19 h 59"/>
                  <a:gd name="T78" fmla="*/ 32 w 52"/>
                  <a:gd name="T79" fmla="*/ 21 h 59"/>
                  <a:gd name="T80" fmla="*/ 28 w 52"/>
                  <a:gd name="T81" fmla="*/ 19 h 59"/>
                  <a:gd name="T82" fmla="*/ 31 w 52"/>
                  <a:gd name="T83" fmla="*/ 19 h 59"/>
                  <a:gd name="T84" fmla="*/ 36 w 52"/>
                  <a:gd name="T85" fmla="*/ 19 h 59"/>
                  <a:gd name="T86" fmla="*/ 41 w 52"/>
                  <a:gd name="T87" fmla="*/ 18 h 59"/>
                  <a:gd name="T88" fmla="*/ 46 w 52"/>
                  <a:gd name="T89" fmla="*/ 18 h 59"/>
                  <a:gd name="T90" fmla="*/ 47 w 52"/>
                  <a:gd name="T91" fmla="*/ 22 h 59"/>
                  <a:gd name="T92" fmla="*/ 48 w 52"/>
                  <a:gd name="T93" fmla="*/ 26 h 59"/>
                  <a:gd name="T94" fmla="*/ 50 w 52"/>
                  <a:gd name="T95" fmla="*/ 21 h 59"/>
                  <a:gd name="T96" fmla="*/ 51 w 52"/>
                  <a:gd name="T97" fmla="*/ 14 h 59"/>
                  <a:gd name="T98" fmla="*/ 48 w 52"/>
                  <a:gd name="T99" fmla="*/ 10 h 59"/>
                  <a:gd name="T100" fmla="*/ 45 w 52"/>
                  <a:gd name="T101" fmla="*/ 7 h 59"/>
                  <a:gd name="T102" fmla="*/ 42 w 52"/>
                  <a:gd name="T103" fmla="*/ 4 h 59"/>
                  <a:gd name="T104" fmla="*/ 0 w 52"/>
                  <a:gd name="T105" fmla="*/ 0 h 59"/>
                  <a:gd name="T106" fmla="*/ 52 w 52"/>
                  <a:gd name="T107" fmla="*/ 59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T104" t="T105" r="T106" b="T107"/>
                <a:pathLst>
                  <a:path w="52" h="59">
                    <a:moveTo>
                      <a:pt x="42" y="4"/>
                    </a:moveTo>
                    <a:lnTo>
                      <a:pt x="37" y="2"/>
                    </a:lnTo>
                    <a:lnTo>
                      <a:pt x="34" y="1"/>
                    </a:lnTo>
                    <a:lnTo>
                      <a:pt x="28" y="0"/>
                    </a:lnTo>
                    <a:lnTo>
                      <a:pt x="23" y="0"/>
                    </a:lnTo>
                    <a:lnTo>
                      <a:pt x="18" y="0"/>
                    </a:lnTo>
                    <a:lnTo>
                      <a:pt x="14" y="1"/>
                    </a:lnTo>
                    <a:lnTo>
                      <a:pt x="10" y="1"/>
                    </a:lnTo>
                    <a:lnTo>
                      <a:pt x="7" y="2"/>
                    </a:lnTo>
                    <a:lnTo>
                      <a:pt x="4" y="4"/>
                    </a:lnTo>
                    <a:lnTo>
                      <a:pt x="2" y="7"/>
                    </a:lnTo>
                    <a:lnTo>
                      <a:pt x="1" y="12"/>
                    </a:lnTo>
                    <a:lnTo>
                      <a:pt x="1" y="18"/>
                    </a:lnTo>
                    <a:lnTo>
                      <a:pt x="0" y="25"/>
                    </a:lnTo>
                    <a:lnTo>
                      <a:pt x="1" y="32"/>
                    </a:lnTo>
                    <a:lnTo>
                      <a:pt x="2" y="38"/>
                    </a:lnTo>
                    <a:lnTo>
                      <a:pt x="3" y="44"/>
                    </a:lnTo>
                    <a:lnTo>
                      <a:pt x="4" y="48"/>
                    </a:lnTo>
                    <a:lnTo>
                      <a:pt x="6" y="51"/>
                    </a:lnTo>
                    <a:lnTo>
                      <a:pt x="7" y="54"/>
                    </a:lnTo>
                    <a:lnTo>
                      <a:pt x="9" y="58"/>
                    </a:lnTo>
                    <a:lnTo>
                      <a:pt x="11" y="58"/>
                    </a:lnTo>
                    <a:lnTo>
                      <a:pt x="10" y="53"/>
                    </a:lnTo>
                    <a:lnTo>
                      <a:pt x="12" y="50"/>
                    </a:lnTo>
                    <a:lnTo>
                      <a:pt x="12" y="48"/>
                    </a:lnTo>
                    <a:lnTo>
                      <a:pt x="11" y="44"/>
                    </a:lnTo>
                    <a:lnTo>
                      <a:pt x="10" y="38"/>
                    </a:lnTo>
                    <a:lnTo>
                      <a:pt x="12" y="36"/>
                    </a:lnTo>
                    <a:lnTo>
                      <a:pt x="14" y="39"/>
                    </a:lnTo>
                    <a:lnTo>
                      <a:pt x="16" y="42"/>
                    </a:lnTo>
                    <a:lnTo>
                      <a:pt x="15" y="36"/>
                    </a:lnTo>
                    <a:lnTo>
                      <a:pt x="17" y="30"/>
                    </a:lnTo>
                    <a:lnTo>
                      <a:pt x="17" y="22"/>
                    </a:lnTo>
                    <a:lnTo>
                      <a:pt x="17" y="18"/>
                    </a:lnTo>
                    <a:lnTo>
                      <a:pt x="15" y="16"/>
                    </a:lnTo>
                    <a:lnTo>
                      <a:pt x="19" y="17"/>
                    </a:lnTo>
                    <a:lnTo>
                      <a:pt x="22" y="19"/>
                    </a:lnTo>
                    <a:lnTo>
                      <a:pt x="24" y="19"/>
                    </a:lnTo>
                    <a:lnTo>
                      <a:pt x="29" y="19"/>
                    </a:lnTo>
                    <a:lnTo>
                      <a:pt x="32" y="21"/>
                    </a:lnTo>
                    <a:lnTo>
                      <a:pt x="28" y="19"/>
                    </a:lnTo>
                    <a:lnTo>
                      <a:pt x="31" y="19"/>
                    </a:lnTo>
                    <a:lnTo>
                      <a:pt x="36" y="19"/>
                    </a:lnTo>
                    <a:lnTo>
                      <a:pt x="41" y="18"/>
                    </a:lnTo>
                    <a:lnTo>
                      <a:pt x="46" y="18"/>
                    </a:lnTo>
                    <a:lnTo>
                      <a:pt x="47" y="22"/>
                    </a:lnTo>
                    <a:lnTo>
                      <a:pt x="48" y="26"/>
                    </a:lnTo>
                    <a:lnTo>
                      <a:pt x="50" y="21"/>
                    </a:lnTo>
                    <a:lnTo>
                      <a:pt x="51" y="14"/>
                    </a:lnTo>
                    <a:lnTo>
                      <a:pt x="48" y="10"/>
                    </a:lnTo>
                    <a:lnTo>
                      <a:pt x="45" y="7"/>
                    </a:lnTo>
                    <a:lnTo>
                      <a:pt x="42" y="4"/>
                    </a:lnTo>
                  </a:path>
                </a:pathLst>
              </a:custGeom>
              <a:solidFill>
                <a:srgbClr val="C0802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13385" name="Group 73"/>
          <p:cNvGrpSpPr>
            <a:grpSpLocks/>
          </p:cNvGrpSpPr>
          <p:nvPr/>
        </p:nvGrpSpPr>
        <p:grpSpPr bwMode="auto">
          <a:xfrm>
            <a:off x="2659063" y="3708400"/>
            <a:ext cx="195262" cy="931863"/>
            <a:chOff x="1675" y="2336"/>
            <a:chExt cx="123" cy="587"/>
          </a:xfrm>
        </p:grpSpPr>
        <p:grpSp>
          <p:nvGrpSpPr>
            <p:cNvPr id="13386" name="Group 74"/>
            <p:cNvGrpSpPr>
              <a:grpSpLocks/>
            </p:cNvGrpSpPr>
            <p:nvPr/>
          </p:nvGrpSpPr>
          <p:grpSpPr bwMode="auto">
            <a:xfrm>
              <a:off x="1708" y="2336"/>
              <a:ext cx="63" cy="137"/>
              <a:chOff x="1708" y="2336"/>
              <a:chExt cx="63" cy="137"/>
            </a:xfrm>
          </p:grpSpPr>
          <p:sp>
            <p:nvSpPr>
              <p:cNvPr id="13387" name="AutoShape 75"/>
              <p:cNvSpPr>
                <a:spLocks noChangeArrowheads="1"/>
              </p:cNvSpPr>
              <p:nvPr/>
            </p:nvSpPr>
            <p:spPr bwMode="auto">
              <a:xfrm>
                <a:off x="1708" y="2336"/>
                <a:ext cx="64" cy="77"/>
              </a:xfrm>
              <a:custGeom>
                <a:avLst/>
                <a:gdLst>
                  <a:gd name="T0" fmla="*/ 37 w 64"/>
                  <a:gd name="T1" fmla="*/ 2 h 77"/>
                  <a:gd name="T2" fmla="*/ 46 w 64"/>
                  <a:gd name="T3" fmla="*/ 5 h 77"/>
                  <a:gd name="T4" fmla="*/ 50 w 64"/>
                  <a:gd name="T5" fmla="*/ 8 h 77"/>
                  <a:gd name="T6" fmla="*/ 54 w 64"/>
                  <a:gd name="T7" fmla="*/ 14 h 77"/>
                  <a:gd name="T8" fmla="*/ 57 w 64"/>
                  <a:gd name="T9" fmla="*/ 24 h 77"/>
                  <a:gd name="T10" fmla="*/ 61 w 64"/>
                  <a:gd name="T11" fmla="*/ 40 h 77"/>
                  <a:gd name="T12" fmla="*/ 63 w 64"/>
                  <a:gd name="T13" fmla="*/ 54 h 77"/>
                  <a:gd name="T14" fmla="*/ 63 w 64"/>
                  <a:gd name="T15" fmla="*/ 60 h 77"/>
                  <a:gd name="T16" fmla="*/ 62 w 64"/>
                  <a:gd name="T17" fmla="*/ 65 h 77"/>
                  <a:gd name="T18" fmla="*/ 61 w 64"/>
                  <a:gd name="T19" fmla="*/ 75 h 77"/>
                  <a:gd name="T20" fmla="*/ 59 w 64"/>
                  <a:gd name="T21" fmla="*/ 74 h 77"/>
                  <a:gd name="T22" fmla="*/ 55 w 64"/>
                  <a:gd name="T23" fmla="*/ 74 h 77"/>
                  <a:gd name="T24" fmla="*/ 50 w 64"/>
                  <a:gd name="T25" fmla="*/ 74 h 77"/>
                  <a:gd name="T26" fmla="*/ 45 w 64"/>
                  <a:gd name="T27" fmla="*/ 75 h 77"/>
                  <a:gd name="T28" fmla="*/ 41 w 64"/>
                  <a:gd name="T29" fmla="*/ 76 h 77"/>
                  <a:gd name="T30" fmla="*/ 41 w 64"/>
                  <a:gd name="T31" fmla="*/ 71 h 77"/>
                  <a:gd name="T32" fmla="*/ 46 w 64"/>
                  <a:gd name="T33" fmla="*/ 60 h 77"/>
                  <a:gd name="T34" fmla="*/ 47 w 64"/>
                  <a:gd name="T35" fmla="*/ 43 h 77"/>
                  <a:gd name="T36" fmla="*/ 46 w 64"/>
                  <a:gd name="T37" fmla="*/ 28 h 77"/>
                  <a:gd name="T38" fmla="*/ 38 w 64"/>
                  <a:gd name="T39" fmla="*/ 19 h 77"/>
                  <a:gd name="T40" fmla="*/ 23 w 64"/>
                  <a:gd name="T41" fmla="*/ 17 h 77"/>
                  <a:gd name="T42" fmla="*/ 15 w 64"/>
                  <a:gd name="T43" fmla="*/ 27 h 77"/>
                  <a:gd name="T44" fmla="*/ 16 w 64"/>
                  <a:gd name="T45" fmla="*/ 59 h 77"/>
                  <a:gd name="T46" fmla="*/ 23 w 64"/>
                  <a:gd name="T47" fmla="*/ 71 h 77"/>
                  <a:gd name="T48" fmla="*/ 23 w 64"/>
                  <a:gd name="T49" fmla="*/ 75 h 77"/>
                  <a:gd name="T50" fmla="*/ 19 w 64"/>
                  <a:gd name="T51" fmla="*/ 75 h 77"/>
                  <a:gd name="T52" fmla="*/ 14 w 64"/>
                  <a:gd name="T53" fmla="*/ 74 h 77"/>
                  <a:gd name="T54" fmla="*/ 10 w 64"/>
                  <a:gd name="T55" fmla="*/ 74 h 77"/>
                  <a:gd name="T56" fmla="*/ 5 w 64"/>
                  <a:gd name="T57" fmla="*/ 76 h 77"/>
                  <a:gd name="T58" fmla="*/ 5 w 64"/>
                  <a:gd name="T59" fmla="*/ 71 h 77"/>
                  <a:gd name="T60" fmla="*/ 2 w 64"/>
                  <a:gd name="T61" fmla="*/ 63 h 77"/>
                  <a:gd name="T62" fmla="*/ 1 w 64"/>
                  <a:gd name="T63" fmla="*/ 56 h 77"/>
                  <a:gd name="T64" fmla="*/ 0 w 64"/>
                  <a:gd name="T65" fmla="*/ 50 h 77"/>
                  <a:gd name="T66" fmla="*/ 1 w 64"/>
                  <a:gd name="T67" fmla="*/ 43 h 77"/>
                  <a:gd name="T68" fmla="*/ 2 w 64"/>
                  <a:gd name="T69" fmla="*/ 39 h 77"/>
                  <a:gd name="T70" fmla="*/ 3 w 64"/>
                  <a:gd name="T71" fmla="*/ 33 h 77"/>
                  <a:gd name="T72" fmla="*/ 5 w 64"/>
                  <a:gd name="T73" fmla="*/ 28 h 77"/>
                  <a:gd name="T74" fmla="*/ 5 w 64"/>
                  <a:gd name="T75" fmla="*/ 24 h 77"/>
                  <a:gd name="T76" fmla="*/ 5 w 64"/>
                  <a:gd name="T77" fmla="*/ 18 h 77"/>
                  <a:gd name="T78" fmla="*/ 7 w 64"/>
                  <a:gd name="T79" fmla="*/ 11 h 77"/>
                  <a:gd name="T80" fmla="*/ 14 w 64"/>
                  <a:gd name="T81" fmla="*/ 5 h 77"/>
                  <a:gd name="T82" fmla="*/ 18 w 64"/>
                  <a:gd name="T83" fmla="*/ 2 h 77"/>
                  <a:gd name="T84" fmla="*/ 25 w 64"/>
                  <a:gd name="T85" fmla="*/ 0 h 77"/>
                  <a:gd name="T86" fmla="*/ 31 w 64"/>
                  <a:gd name="T87" fmla="*/ 0 h 77"/>
                  <a:gd name="T88" fmla="*/ 37 w 64"/>
                  <a:gd name="T89" fmla="*/ 2 h 77"/>
                  <a:gd name="T90" fmla="*/ 0 w 64"/>
                  <a:gd name="T91" fmla="*/ 0 h 77"/>
                  <a:gd name="T92" fmla="*/ 64 w 64"/>
                  <a:gd name="T93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T90" t="T91" r="T92" b="T93"/>
                <a:pathLst>
                  <a:path w="64" h="77">
                    <a:moveTo>
                      <a:pt x="37" y="2"/>
                    </a:moveTo>
                    <a:lnTo>
                      <a:pt x="46" y="5"/>
                    </a:lnTo>
                    <a:lnTo>
                      <a:pt x="50" y="8"/>
                    </a:lnTo>
                    <a:lnTo>
                      <a:pt x="54" y="14"/>
                    </a:lnTo>
                    <a:lnTo>
                      <a:pt x="57" y="24"/>
                    </a:lnTo>
                    <a:lnTo>
                      <a:pt x="61" y="40"/>
                    </a:lnTo>
                    <a:lnTo>
                      <a:pt x="63" y="54"/>
                    </a:lnTo>
                    <a:lnTo>
                      <a:pt x="63" y="60"/>
                    </a:lnTo>
                    <a:lnTo>
                      <a:pt x="62" y="65"/>
                    </a:lnTo>
                    <a:lnTo>
                      <a:pt x="61" y="75"/>
                    </a:lnTo>
                    <a:lnTo>
                      <a:pt x="59" y="74"/>
                    </a:lnTo>
                    <a:lnTo>
                      <a:pt x="55" y="74"/>
                    </a:lnTo>
                    <a:lnTo>
                      <a:pt x="50" y="74"/>
                    </a:lnTo>
                    <a:lnTo>
                      <a:pt x="45" y="75"/>
                    </a:lnTo>
                    <a:lnTo>
                      <a:pt x="41" y="76"/>
                    </a:lnTo>
                    <a:lnTo>
                      <a:pt x="41" y="71"/>
                    </a:lnTo>
                    <a:lnTo>
                      <a:pt x="46" y="60"/>
                    </a:lnTo>
                    <a:lnTo>
                      <a:pt x="47" y="43"/>
                    </a:lnTo>
                    <a:lnTo>
                      <a:pt x="46" y="28"/>
                    </a:lnTo>
                    <a:lnTo>
                      <a:pt x="38" y="19"/>
                    </a:lnTo>
                    <a:lnTo>
                      <a:pt x="23" y="17"/>
                    </a:lnTo>
                    <a:lnTo>
                      <a:pt x="15" y="27"/>
                    </a:lnTo>
                    <a:lnTo>
                      <a:pt x="16" y="59"/>
                    </a:lnTo>
                    <a:lnTo>
                      <a:pt x="23" y="71"/>
                    </a:lnTo>
                    <a:lnTo>
                      <a:pt x="23" y="75"/>
                    </a:lnTo>
                    <a:lnTo>
                      <a:pt x="19" y="75"/>
                    </a:lnTo>
                    <a:lnTo>
                      <a:pt x="14" y="74"/>
                    </a:lnTo>
                    <a:lnTo>
                      <a:pt x="10" y="74"/>
                    </a:lnTo>
                    <a:lnTo>
                      <a:pt x="5" y="76"/>
                    </a:lnTo>
                    <a:lnTo>
                      <a:pt x="5" y="71"/>
                    </a:lnTo>
                    <a:lnTo>
                      <a:pt x="2" y="63"/>
                    </a:lnTo>
                    <a:lnTo>
                      <a:pt x="1" y="56"/>
                    </a:lnTo>
                    <a:lnTo>
                      <a:pt x="0" y="50"/>
                    </a:lnTo>
                    <a:lnTo>
                      <a:pt x="1" y="43"/>
                    </a:lnTo>
                    <a:lnTo>
                      <a:pt x="2" y="39"/>
                    </a:lnTo>
                    <a:lnTo>
                      <a:pt x="3" y="33"/>
                    </a:lnTo>
                    <a:lnTo>
                      <a:pt x="5" y="28"/>
                    </a:lnTo>
                    <a:lnTo>
                      <a:pt x="5" y="24"/>
                    </a:lnTo>
                    <a:lnTo>
                      <a:pt x="5" y="18"/>
                    </a:lnTo>
                    <a:lnTo>
                      <a:pt x="7" y="11"/>
                    </a:lnTo>
                    <a:lnTo>
                      <a:pt x="14" y="5"/>
                    </a:lnTo>
                    <a:lnTo>
                      <a:pt x="18" y="2"/>
                    </a:lnTo>
                    <a:lnTo>
                      <a:pt x="25" y="0"/>
                    </a:lnTo>
                    <a:lnTo>
                      <a:pt x="31" y="0"/>
                    </a:lnTo>
                    <a:lnTo>
                      <a:pt x="37" y="2"/>
                    </a:lnTo>
                  </a:path>
                </a:pathLst>
              </a:custGeom>
              <a:solidFill>
                <a:srgbClr val="000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3388" name="AutoShape 76"/>
              <p:cNvSpPr>
                <a:spLocks noChangeArrowheads="1"/>
              </p:cNvSpPr>
              <p:nvPr/>
            </p:nvSpPr>
            <p:spPr bwMode="auto">
              <a:xfrm>
                <a:off x="1713" y="2351"/>
                <a:ext cx="51" cy="123"/>
              </a:xfrm>
              <a:custGeom>
                <a:avLst/>
                <a:gdLst>
                  <a:gd name="T0" fmla="*/ 31 w 51"/>
                  <a:gd name="T1" fmla="*/ 2 h 123"/>
                  <a:gd name="T2" fmla="*/ 35 w 51"/>
                  <a:gd name="T3" fmla="*/ 3 h 123"/>
                  <a:gd name="T4" fmla="*/ 38 w 51"/>
                  <a:gd name="T5" fmla="*/ 6 h 123"/>
                  <a:gd name="T6" fmla="*/ 41 w 51"/>
                  <a:gd name="T7" fmla="*/ 10 h 123"/>
                  <a:gd name="T8" fmla="*/ 41 w 51"/>
                  <a:gd name="T9" fmla="*/ 15 h 123"/>
                  <a:gd name="T10" fmla="*/ 42 w 51"/>
                  <a:gd name="T11" fmla="*/ 30 h 123"/>
                  <a:gd name="T12" fmla="*/ 42 w 51"/>
                  <a:gd name="T13" fmla="*/ 36 h 123"/>
                  <a:gd name="T14" fmla="*/ 41 w 51"/>
                  <a:gd name="T15" fmla="*/ 46 h 123"/>
                  <a:gd name="T16" fmla="*/ 39 w 51"/>
                  <a:gd name="T17" fmla="*/ 51 h 123"/>
                  <a:gd name="T18" fmla="*/ 36 w 51"/>
                  <a:gd name="T19" fmla="*/ 58 h 123"/>
                  <a:gd name="T20" fmla="*/ 36 w 51"/>
                  <a:gd name="T21" fmla="*/ 77 h 123"/>
                  <a:gd name="T22" fmla="*/ 50 w 51"/>
                  <a:gd name="T23" fmla="*/ 87 h 123"/>
                  <a:gd name="T24" fmla="*/ 24 w 51"/>
                  <a:gd name="T25" fmla="*/ 122 h 123"/>
                  <a:gd name="T26" fmla="*/ 0 w 51"/>
                  <a:gd name="T27" fmla="*/ 84 h 123"/>
                  <a:gd name="T28" fmla="*/ 17 w 51"/>
                  <a:gd name="T29" fmla="*/ 73 h 123"/>
                  <a:gd name="T30" fmla="*/ 17 w 51"/>
                  <a:gd name="T31" fmla="*/ 58 h 123"/>
                  <a:gd name="T32" fmla="*/ 13 w 51"/>
                  <a:gd name="T33" fmla="*/ 51 h 123"/>
                  <a:gd name="T34" fmla="*/ 11 w 51"/>
                  <a:gd name="T35" fmla="*/ 46 h 123"/>
                  <a:gd name="T36" fmla="*/ 9 w 51"/>
                  <a:gd name="T37" fmla="*/ 40 h 123"/>
                  <a:gd name="T38" fmla="*/ 9 w 51"/>
                  <a:gd name="T39" fmla="*/ 33 h 123"/>
                  <a:gd name="T40" fmla="*/ 9 w 51"/>
                  <a:gd name="T41" fmla="*/ 28 h 123"/>
                  <a:gd name="T42" fmla="*/ 9 w 51"/>
                  <a:gd name="T43" fmla="*/ 20 h 123"/>
                  <a:gd name="T44" fmla="*/ 9 w 51"/>
                  <a:gd name="T45" fmla="*/ 15 h 123"/>
                  <a:gd name="T46" fmla="*/ 10 w 51"/>
                  <a:gd name="T47" fmla="*/ 10 h 123"/>
                  <a:gd name="T48" fmla="*/ 13 w 51"/>
                  <a:gd name="T49" fmla="*/ 5 h 123"/>
                  <a:gd name="T50" fmla="*/ 17 w 51"/>
                  <a:gd name="T51" fmla="*/ 2 h 123"/>
                  <a:gd name="T52" fmla="*/ 21 w 51"/>
                  <a:gd name="T53" fmla="*/ 1 h 123"/>
                  <a:gd name="T54" fmla="*/ 25 w 51"/>
                  <a:gd name="T55" fmla="*/ 0 h 123"/>
                  <a:gd name="T56" fmla="*/ 31 w 51"/>
                  <a:gd name="T57" fmla="*/ 2 h 123"/>
                  <a:gd name="T58" fmla="*/ 0 w 51"/>
                  <a:gd name="T59" fmla="*/ 0 h 123"/>
                  <a:gd name="T60" fmla="*/ 51 w 51"/>
                  <a:gd name="T61" fmla="*/ 123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T58" t="T59" r="T60" b="T61"/>
                <a:pathLst>
                  <a:path w="51" h="123">
                    <a:moveTo>
                      <a:pt x="31" y="2"/>
                    </a:moveTo>
                    <a:lnTo>
                      <a:pt x="35" y="3"/>
                    </a:lnTo>
                    <a:lnTo>
                      <a:pt x="38" y="6"/>
                    </a:lnTo>
                    <a:lnTo>
                      <a:pt x="41" y="10"/>
                    </a:lnTo>
                    <a:lnTo>
                      <a:pt x="41" y="15"/>
                    </a:lnTo>
                    <a:lnTo>
                      <a:pt x="42" y="30"/>
                    </a:lnTo>
                    <a:lnTo>
                      <a:pt x="42" y="36"/>
                    </a:lnTo>
                    <a:lnTo>
                      <a:pt x="41" y="46"/>
                    </a:lnTo>
                    <a:lnTo>
                      <a:pt x="39" y="51"/>
                    </a:lnTo>
                    <a:lnTo>
                      <a:pt x="36" y="58"/>
                    </a:lnTo>
                    <a:lnTo>
                      <a:pt x="36" y="77"/>
                    </a:lnTo>
                    <a:lnTo>
                      <a:pt x="50" y="87"/>
                    </a:lnTo>
                    <a:lnTo>
                      <a:pt x="24" y="122"/>
                    </a:lnTo>
                    <a:lnTo>
                      <a:pt x="0" y="84"/>
                    </a:lnTo>
                    <a:lnTo>
                      <a:pt x="17" y="73"/>
                    </a:lnTo>
                    <a:lnTo>
                      <a:pt x="17" y="58"/>
                    </a:lnTo>
                    <a:lnTo>
                      <a:pt x="13" y="51"/>
                    </a:lnTo>
                    <a:lnTo>
                      <a:pt x="11" y="46"/>
                    </a:lnTo>
                    <a:lnTo>
                      <a:pt x="9" y="40"/>
                    </a:lnTo>
                    <a:lnTo>
                      <a:pt x="9" y="33"/>
                    </a:lnTo>
                    <a:lnTo>
                      <a:pt x="9" y="28"/>
                    </a:lnTo>
                    <a:lnTo>
                      <a:pt x="9" y="20"/>
                    </a:lnTo>
                    <a:lnTo>
                      <a:pt x="9" y="15"/>
                    </a:lnTo>
                    <a:lnTo>
                      <a:pt x="10" y="10"/>
                    </a:lnTo>
                    <a:lnTo>
                      <a:pt x="13" y="5"/>
                    </a:lnTo>
                    <a:lnTo>
                      <a:pt x="17" y="2"/>
                    </a:lnTo>
                    <a:lnTo>
                      <a:pt x="21" y="1"/>
                    </a:lnTo>
                    <a:lnTo>
                      <a:pt x="25" y="0"/>
                    </a:lnTo>
                    <a:lnTo>
                      <a:pt x="31" y="2"/>
                    </a:lnTo>
                  </a:path>
                </a:pathLst>
              </a:custGeom>
              <a:solidFill>
                <a:srgbClr val="FF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3389" name="Group 77"/>
            <p:cNvGrpSpPr>
              <a:grpSpLocks/>
            </p:cNvGrpSpPr>
            <p:nvPr/>
          </p:nvGrpSpPr>
          <p:grpSpPr bwMode="auto">
            <a:xfrm>
              <a:off x="1678" y="2621"/>
              <a:ext cx="100" cy="276"/>
              <a:chOff x="1678" y="2621"/>
              <a:chExt cx="100" cy="276"/>
            </a:xfrm>
          </p:grpSpPr>
          <p:grpSp>
            <p:nvGrpSpPr>
              <p:cNvPr id="13390" name="Group 78"/>
              <p:cNvGrpSpPr>
                <a:grpSpLocks/>
              </p:cNvGrpSpPr>
              <p:nvPr/>
            </p:nvGrpSpPr>
            <p:grpSpPr bwMode="auto">
              <a:xfrm>
                <a:off x="1678" y="2621"/>
                <a:ext cx="100" cy="276"/>
                <a:chOff x="1678" y="2621"/>
                <a:chExt cx="100" cy="276"/>
              </a:xfrm>
            </p:grpSpPr>
            <p:sp>
              <p:nvSpPr>
                <p:cNvPr id="13391" name="AutoShape 79"/>
                <p:cNvSpPr>
                  <a:spLocks noChangeArrowheads="1"/>
                </p:cNvSpPr>
                <p:nvPr/>
              </p:nvSpPr>
              <p:spPr bwMode="auto">
                <a:xfrm>
                  <a:off x="1707" y="2682"/>
                  <a:ext cx="72" cy="216"/>
                </a:xfrm>
                <a:custGeom>
                  <a:avLst/>
                  <a:gdLst>
                    <a:gd name="T0" fmla="*/ 58 w 72"/>
                    <a:gd name="T1" fmla="*/ 5 h 216"/>
                    <a:gd name="T2" fmla="*/ 57 w 72"/>
                    <a:gd name="T3" fmla="*/ 66 h 216"/>
                    <a:gd name="T4" fmla="*/ 57 w 72"/>
                    <a:gd name="T5" fmla="*/ 119 h 216"/>
                    <a:gd name="T6" fmla="*/ 54 w 72"/>
                    <a:gd name="T7" fmla="*/ 169 h 216"/>
                    <a:gd name="T8" fmla="*/ 63 w 72"/>
                    <a:gd name="T9" fmla="*/ 191 h 216"/>
                    <a:gd name="T10" fmla="*/ 69 w 72"/>
                    <a:gd name="T11" fmla="*/ 206 h 216"/>
                    <a:gd name="T12" fmla="*/ 71 w 72"/>
                    <a:gd name="T13" fmla="*/ 210 h 216"/>
                    <a:gd name="T14" fmla="*/ 68 w 72"/>
                    <a:gd name="T15" fmla="*/ 215 h 216"/>
                    <a:gd name="T16" fmla="*/ 55 w 72"/>
                    <a:gd name="T17" fmla="*/ 214 h 216"/>
                    <a:gd name="T18" fmla="*/ 44 w 72"/>
                    <a:gd name="T19" fmla="*/ 185 h 216"/>
                    <a:gd name="T20" fmla="*/ 43 w 72"/>
                    <a:gd name="T21" fmla="*/ 167 h 216"/>
                    <a:gd name="T22" fmla="*/ 35 w 72"/>
                    <a:gd name="T23" fmla="*/ 108 h 216"/>
                    <a:gd name="T24" fmla="*/ 34 w 72"/>
                    <a:gd name="T25" fmla="*/ 95 h 216"/>
                    <a:gd name="T26" fmla="*/ 34 w 72"/>
                    <a:gd name="T27" fmla="*/ 122 h 216"/>
                    <a:gd name="T28" fmla="*/ 30 w 72"/>
                    <a:gd name="T29" fmla="*/ 162 h 216"/>
                    <a:gd name="T30" fmla="*/ 32 w 72"/>
                    <a:gd name="T31" fmla="*/ 180 h 216"/>
                    <a:gd name="T32" fmla="*/ 26 w 72"/>
                    <a:gd name="T33" fmla="*/ 199 h 216"/>
                    <a:gd name="T34" fmla="*/ 18 w 72"/>
                    <a:gd name="T35" fmla="*/ 212 h 216"/>
                    <a:gd name="T36" fmla="*/ 7 w 72"/>
                    <a:gd name="T37" fmla="*/ 213 h 216"/>
                    <a:gd name="T38" fmla="*/ 4 w 72"/>
                    <a:gd name="T39" fmla="*/ 208 h 216"/>
                    <a:gd name="T40" fmla="*/ 16 w 72"/>
                    <a:gd name="T41" fmla="*/ 179 h 216"/>
                    <a:gd name="T42" fmla="*/ 17 w 72"/>
                    <a:gd name="T43" fmla="*/ 166 h 216"/>
                    <a:gd name="T44" fmla="*/ 14 w 72"/>
                    <a:gd name="T45" fmla="*/ 138 h 216"/>
                    <a:gd name="T46" fmla="*/ 10 w 72"/>
                    <a:gd name="T47" fmla="*/ 91 h 216"/>
                    <a:gd name="T48" fmla="*/ 0 w 72"/>
                    <a:gd name="T49" fmla="*/ 0 h 216"/>
                    <a:gd name="T50" fmla="*/ 58 w 72"/>
                    <a:gd name="T51" fmla="*/ 5 h 216"/>
                    <a:gd name="T52" fmla="*/ 0 w 72"/>
                    <a:gd name="T53" fmla="*/ 0 h 216"/>
                    <a:gd name="T54" fmla="*/ 72 w 72"/>
                    <a:gd name="T55" fmla="*/ 216 h 2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T52" t="T53" r="T54" b="T55"/>
                  <a:pathLst>
                    <a:path w="72" h="216">
                      <a:moveTo>
                        <a:pt x="58" y="5"/>
                      </a:moveTo>
                      <a:lnTo>
                        <a:pt x="57" y="66"/>
                      </a:lnTo>
                      <a:lnTo>
                        <a:pt x="57" y="119"/>
                      </a:lnTo>
                      <a:lnTo>
                        <a:pt x="54" y="169"/>
                      </a:lnTo>
                      <a:lnTo>
                        <a:pt x="63" y="191"/>
                      </a:lnTo>
                      <a:lnTo>
                        <a:pt x="69" y="206"/>
                      </a:lnTo>
                      <a:lnTo>
                        <a:pt x="71" y="210"/>
                      </a:lnTo>
                      <a:lnTo>
                        <a:pt x="68" y="215"/>
                      </a:lnTo>
                      <a:lnTo>
                        <a:pt x="55" y="214"/>
                      </a:lnTo>
                      <a:lnTo>
                        <a:pt x="44" y="185"/>
                      </a:lnTo>
                      <a:lnTo>
                        <a:pt x="43" y="167"/>
                      </a:lnTo>
                      <a:lnTo>
                        <a:pt x="35" y="108"/>
                      </a:lnTo>
                      <a:lnTo>
                        <a:pt x="34" y="95"/>
                      </a:lnTo>
                      <a:lnTo>
                        <a:pt x="34" y="122"/>
                      </a:lnTo>
                      <a:lnTo>
                        <a:pt x="30" y="162"/>
                      </a:lnTo>
                      <a:lnTo>
                        <a:pt x="32" y="180"/>
                      </a:lnTo>
                      <a:lnTo>
                        <a:pt x="26" y="199"/>
                      </a:lnTo>
                      <a:lnTo>
                        <a:pt x="18" y="212"/>
                      </a:lnTo>
                      <a:lnTo>
                        <a:pt x="7" y="213"/>
                      </a:lnTo>
                      <a:lnTo>
                        <a:pt x="4" y="208"/>
                      </a:lnTo>
                      <a:lnTo>
                        <a:pt x="16" y="179"/>
                      </a:lnTo>
                      <a:lnTo>
                        <a:pt x="17" y="166"/>
                      </a:lnTo>
                      <a:lnTo>
                        <a:pt x="14" y="138"/>
                      </a:lnTo>
                      <a:lnTo>
                        <a:pt x="10" y="91"/>
                      </a:lnTo>
                      <a:lnTo>
                        <a:pt x="0" y="0"/>
                      </a:lnTo>
                      <a:lnTo>
                        <a:pt x="58" y="5"/>
                      </a:lnTo>
                    </a:path>
                  </a:pathLst>
                </a:custGeom>
                <a:solidFill>
                  <a:srgbClr val="FF808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3392" name="AutoShape 80"/>
                <p:cNvSpPr>
                  <a:spLocks noChangeArrowheads="1"/>
                </p:cNvSpPr>
                <p:nvPr/>
              </p:nvSpPr>
              <p:spPr bwMode="auto">
                <a:xfrm>
                  <a:off x="1678" y="2621"/>
                  <a:ext cx="14" cy="25"/>
                </a:xfrm>
                <a:custGeom>
                  <a:avLst/>
                  <a:gdLst>
                    <a:gd name="T0" fmla="*/ 0 w 14"/>
                    <a:gd name="T1" fmla="*/ 0 h 25"/>
                    <a:gd name="T2" fmla="*/ 0 w 14"/>
                    <a:gd name="T3" fmla="*/ 12 h 25"/>
                    <a:gd name="T4" fmla="*/ 13 w 14"/>
                    <a:gd name="T5" fmla="*/ 24 h 25"/>
                    <a:gd name="T6" fmla="*/ 7 w 14"/>
                    <a:gd name="T7" fmla="*/ 2 h 25"/>
                    <a:gd name="T8" fmla="*/ 0 w 14"/>
                    <a:gd name="T9" fmla="*/ 0 h 25"/>
                    <a:gd name="T10" fmla="*/ 0 w 14"/>
                    <a:gd name="T11" fmla="*/ 0 h 25"/>
                    <a:gd name="T12" fmla="*/ 14 w 14"/>
                    <a:gd name="T13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T10" t="T11" r="T12" b="T13"/>
                  <a:pathLst>
                    <a:path w="14" h="25">
                      <a:moveTo>
                        <a:pt x="0" y="0"/>
                      </a:moveTo>
                      <a:lnTo>
                        <a:pt x="0" y="12"/>
                      </a:lnTo>
                      <a:lnTo>
                        <a:pt x="13" y="24"/>
                      </a:lnTo>
                      <a:lnTo>
                        <a:pt x="7" y="2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FF808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3393" name="AutoShape 81"/>
              <p:cNvSpPr>
                <a:spLocks noChangeArrowheads="1"/>
              </p:cNvSpPr>
              <p:nvPr/>
            </p:nvSpPr>
            <p:spPr bwMode="auto">
              <a:xfrm>
                <a:off x="1738" y="2685"/>
                <a:ext cx="6" cy="97"/>
              </a:xfrm>
              <a:custGeom>
                <a:avLst/>
                <a:gdLst>
                  <a:gd name="T0" fmla="*/ 0 w 6"/>
                  <a:gd name="T1" fmla="*/ 0 h 97"/>
                  <a:gd name="T2" fmla="*/ 0 w 6"/>
                  <a:gd name="T3" fmla="*/ 32 h 97"/>
                  <a:gd name="T4" fmla="*/ 1 w 6"/>
                  <a:gd name="T5" fmla="*/ 51 h 97"/>
                  <a:gd name="T6" fmla="*/ 2 w 6"/>
                  <a:gd name="T7" fmla="*/ 71 h 97"/>
                  <a:gd name="T8" fmla="*/ 5 w 6"/>
                  <a:gd name="T9" fmla="*/ 91 h 97"/>
                  <a:gd name="T10" fmla="*/ 4 w 6"/>
                  <a:gd name="T11" fmla="*/ 96 h 97"/>
                  <a:gd name="T12" fmla="*/ 0 w 6"/>
                  <a:gd name="T13" fmla="*/ 0 h 97"/>
                  <a:gd name="T14" fmla="*/ 0 w 6"/>
                  <a:gd name="T15" fmla="*/ 0 h 97"/>
                  <a:gd name="T16" fmla="*/ 6 w 6"/>
                  <a:gd name="T17" fmla="*/ 97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T14" t="T15" r="T16" b="T17"/>
                <a:pathLst>
                  <a:path w="6" h="97">
                    <a:moveTo>
                      <a:pt x="0" y="0"/>
                    </a:moveTo>
                    <a:lnTo>
                      <a:pt x="0" y="32"/>
                    </a:lnTo>
                    <a:lnTo>
                      <a:pt x="1" y="51"/>
                    </a:lnTo>
                    <a:lnTo>
                      <a:pt x="2" y="71"/>
                    </a:lnTo>
                    <a:lnTo>
                      <a:pt x="5" y="91"/>
                    </a:lnTo>
                    <a:lnTo>
                      <a:pt x="4" y="9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3394" name="Group 82"/>
            <p:cNvGrpSpPr>
              <a:grpSpLocks/>
            </p:cNvGrpSpPr>
            <p:nvPr/>
          </p:nvGrpSpPr>
          <p:grpSpPr bwMode="auto">
            <a:xfrm>
              <a:off x="1707" y="2866"/>
              <a:ext cx="75" cy="57"/>
              <a:chOff x="1707" y="2866"/>
              <a:chExt cx="75" cy="57"/>
            </a:xfrm>
          </p:grpSpPr>
          <p:sp>
            <p:nvSpPr>
              <p:cNvPr id="13395" name="AutoShape 83"/>
              <p:cNvSpPr>
                <a:spLocks noChangeArrowheads="1"/>
              </p:cNvSpPr>
              <p:nvPr/>
            </p:nvSpPr>
            <p:spPr bwMode="auto">
              <a:xfrm>
                <a:off x="1707" y="2866"/>
                <a:ext cx="32" cy="55"/>
              </a:xfrm>
              <a:custGeom>
                <a:avLst/>
                <a:gdLst>
                  <a:gd name="T0" fmla="*/ 29 w 32"/>
                  <a:gd name="T1" fmla="*/ 0 h 55"/>
                  <a:gd name="T2" fmla="*/ 31 w 32"/>
                  <a:gd name="T3" fmla="*/ 8 h 55"/>
                  <a:gd name="T4" fmla="*/ 31 w 32"/>
                  <a:gd name="T5" fmla="*/ 24 h 55"/>
                  <a:gd name="T6" fmla="*/ 28 w 32"/>
                  <a:gd name="T7" fmla="*/ 18 h 55"/>
                  <a:gd name="T8" fmla="*/ 25 w 32"/>
                  <a:gd name="T9" fmla="*/ 26 h 55"/>
                  <a:gd name="T10" fmla="*/ 23 w 32"/>
                  <a:gd name="T11" fmla="*/ 37 h 55"/>
                  <a:gd name="T12" fmla="*/ 19 w 32"/>
                  <a:gd name="T13" fmla="*/ 47 h 55"/>
                  <a:gd name="T14" fmla="*/ 11 w 32"/>
                  <a:gd name="T15" fmla="*/ 53 h 55"/>
                  <a:gd name="T16" fmla="*/ 6 w 32"/>
                  <a:gd name="T17" fmla="*/ 54 h 55"/>
                  <a:gd name="T18" fmla="*/ 0 w 32"/>
                  <a:gd name="T19" fmla="*/ 53 h 55"/>
                  <a:gd name="T20" fmla="*/ 0 w 32"/>
                  <a:gd name="T21" fmla="*/ 42 h 55"/>
                  <a:gd name="T22" fmla="*/ 4 w 32"/>
                  <a:gd name="T23" fmla="*/ 26 h 55"/>
                  <a:gd name="T24" fmla="*/ 7 w 32"/>
                  <a:gd name="T25" fmla="*/ 30 h 55"/>
                  <a:gd name="T26" fmla="*/ 11 w 32"/>
                  <a:gd name="T27" fmla="*/ 30 h 55"/>
                  <a:gd name="T28" fmla="*/ 17 w 32"/>
                  <a:gd name="T29" fmla="*/ 30 h 55"/>
                  <a:gd name="T30" fmla="*/ 21 w 32"/>
                  <a:gd name="T31" fmla="*/ 22 h 55"/>
                  <a:gd name="T32" fmla="*/ 25 w 32"/>
                  <a:gd name="T33" fmla="*/ 14 h 55"/>
                  <a:gd name="T34" fmla="*/ 29 w 32"/>
                  <a:gd name="T35" fmla="*/ 0 h 55"/>
                  <a:gd name="T36" fmla="*/ 0 w 32"/>
                  <a:gd name="T37" fmla="*/ 0 h 55"/>
                  <a:gd name="T38" fmla="*/ 32 w 32"/>
                  <a:gd name="T39" fmla="*/ 5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T36" t="T37" r="T38" b="T39"/>
                <a:pathLst>
                  <a:path w="32" h="55">
                    <a:moveTo>
                      <a:pt x="29" y="0"/>
                    </a:moveTo>
                    <a:lnTo>
                      <a:pt x="31" y="8"/>
                    </a:lnTo>
                    <a:lnTo>
                      <a:pt x="31" y="24"/>
                    </a:lnTo>
                    <a:lnTo>
                      <a:pt x="28" y="18"/>
                    </a:lnTo>
                    <a:lnTo>
                      <a:pt x="25" y="26"/>
                    </a:lnTo>
                    <a:lnTo>
                      <a:pt x="23" y="37"/>
                    </a:lnTo>
                    <a:lnTo>
                      <a:pt x="19" y="47"/>
                    </a:lnTo>
                    <a:lnTo>
                      <a:pt x="11" y="53"/>
                    </a:lnTo>
                    <a:lnTo>
                      <a:pt x="6" y="54"/>
                    </a:lnTo>
                    <a:lnTo>
                      <a:pt x="0" y="53"/>
                    </a:lnTo>
                    <a:lnTo>
                      <a:pt x="0" y="42"/>
                    </a:lnTo>
                    <a:lnTo>
                      <a:pt x="4" y="26"/>
                    </a:lnTo>
                    <a:lnTo>
                      <a:pt x="7" y="30"/>
                    </a:lnTo>
                    <a:lnTo>
                      <a:pt x="11" y="30"/>
                    </a:lnTo>
                    <a:lnTo>
                      <a:pt x="17" y="30"/>
                    </a:lnTo>
                    <a:lnTo>
                      <a:pt x="21" y="22"/>
                    </a:lnTo>
                    <a:lnTo>
                      <a:pt x="25" y="14"/>
                    </a:lnTo>
                    <a:lnTo>
                      <a:pt x="29" y="0"/>
                    </a:lnTo>
                  </a:path>
                </a:pathLst>
              </a:custGeom>
              <a:solidFill>
                <a:srgbClr val="80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3396" name="AutoShape 84"/>
              <p:cNvSpPr>
                <a:spLocks noChangeArrowheads="1"/>
              </p:cNvSpPr>
              <p:nvPr/>
            </p:nvSpPr>
            <p:spPr bwMode="auto">
              <a:xfrm>
                <a:off x="1753" y="2867"/>
                <a:ext cx="30" cy="57"/>
              </a:xfrm>
              <a:custGeom>
                <a:avLst/>
                <a:gdLst>
                  <a:gd name="T0" fmla="*/ 1 w 30"/>
                  <a:gd name="T1" fmla="*/ 0 h 57"/>
                  <a:gd name="T2" fmla="*/ 0 w 30"/>
                  <a:gd name="T3" fmla="*/ 22 h 57"/>
                  <a:gd name="T4" fmla="*/ 2 w 30"/>
                  <a:gd name="T5" fmla="*/ 17 h 57"/>
                  <a:gd name="T6" fmla="*/ 4 w 30"/>
                  <a:gd name="T7" fmla="*/ 24 h 57"/>
                  <a:gd name="T8" fmla="*/ 6 w 30"/>
                  <a:gd name="T9" fmla="*/ 35 h 57"/>
                  <a:gd name="T10" fmla="*/ 9 w 30"/>
                  <a:gd name="T11" fmla="*/ 43 h 57"/>
                  <a:gd name="T12" fmla="*/ 15 w 30"/>
                  <a:gd name="T13" fmla="*/ 50 h 57"/>
                  <a:gd name="T14" fmla="*/ 20 w 30"/>
                  <a:gd name="T15" fmla="*/ 55 h 57"/>
                  <a:gd name="T16" fmla="*/ 25 w 30"/>
                  <a:gd name="T17" fmla="*/ 56 h 57"/>
                  <a:gd name="T18" fmla="*/ 27 w 30"/>
                  <a:gd name="T19" fmla="*/ 53 h 57"/>
                  <a:gd name="T20" fmla="*/ 28 w 30"/>
                  <a:gd name="T21" fmla="*/ 48 h 57"/>
                  <a:gd name="T22" fmla="*/ 29 w 30"/>
                  <a:gd name="T23" fmla="*/ 43 h 57"/>
                  <a:gd name="T24" fmla="*/ 28 w 30"/>
                  <a:gd name="T25" fmla="*/ 37 h 57"/>
                  <a:gd name="T26" fmla="*/ 26 w 30"/>
                  <a:gd name="T27" fmla="*/ 27 h 57"/>
                  <a:gd name="T28" fmla="*/ 21 w 30"/>
                  <a:gd name="T29" fmla="*/ 31 h 57"/>
                  <a:gd name="T30" fmla="*/ 15 w 30"/>
                  <a:gd name="T31" fmla="*/ 31 h 57"/>
                  <a:gd name="T32" fmla="*/ 11 w 30"/>
                  <a:gd name="T33" fmla="*/ 30 h 57"/>
                  <a:gd name="T34" fmla="*/ 3 w 30"/>
                  <a:gd name="T35" fmla="*/ 12 h 57"/>
                  <a:gd name="T36" fmla="*/ 1 w 30"/>
                  <a:gd name="T37" fmla="*/ 0 h 57"/>
                  <a:gd name="T38" fmla="*/ 0 w 30"/>
                  <a:gd name="T39" fmla="*/ 0 h 57"/>
                  <a:gd name="T40" fmla="*/ 30 w 30"/>
                  <a:gd name="T41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T38" t="T39" r="T40" b="T41"/>
                <a:pathLst>
                  <a:path w="30" h="57">
                    <a:moveTo>
                      <a:pt x="1" y="0"/>
                    </a:moveTo>
                    <a:lnTo>
                      <a:pt x="0" y="22"/>
                    </a:lnTo>
                    <a:lnTo>
                      <a:pt x="2" y="17"/>
                    </a:lnTo>
                    <a:lnTo>
                      <a:pt x="4" y="24"/>
                    </a:lnTo>
                    <a:lnTo>
                      <a:pt x="6" y="35"/>
                    </a:lnTo>
                    <a:lnTo>
                      <a:pt x="9" y="43"/>
                    </a:lnTo>
                    <a:lnTo>
                      <a:pt x="15" y="50"/>
                    </a:lnTo>
                    <a:lnTo>
                      <a:pt x="20" y="55"/>
                    </a:lnTo>
                    <a:lnTo>
                      <a:pt x="25" y="56"/>
                    </a:lnTo>
                    <a:lnTo>
                      <a:pt x="27" y="53"/>
                    </a:lnTo>
                    <a:lnTo>
                      <a:pt x="28" y="48"/>
                    </a:lnTo>
                    <a:lnTo>
                      <a:pt x="29" y="43"/>
                    </a:lnTo>
                    <a:lnTo>
                      <a:pt x="28" y="37"/>
                    </a:lnTo>
                    <a:lnTo>
                      <a:pt x="26" y="27"/>
                    </a:lnTo>
                    <a:lnTo>
                      <a:pt x="21" y="31"/>
                    </a:lnTo>
                    <a:lnTo>
                      <a:pt x="15" y="31"/>
                    </a:lnTo>
                    <a:lnTo>
                      <a:pt x="11" y="30"/>
                    </a:lnTo>
                    <a:lnTo>
                      <a:pt x="3" y="12"/>
                    </a:lnTo>
                    <a:lnTo>
                      <a:pt x="1" y="0"/>
                    </a:lnTo>
                  </a:path>
                </a:pathLst>
              </a:custGeom>
              <a:solidFill>
                <a:srgbClr val="80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13397" name="AutoShape 85"/>
            <p:cNvSpPr>
              <a:spLocks noChangeArrowheads="1"/>
            </p:cNvSpPr>
            <p:nvPr/>
          </p:nvSpPr>
          <p:spPr bwMode="auto">
            <a:xfrm>
              <a:off x="1675" y="2434"/>
              <a:ext cx="124" cy="426"/>
            </a:xfrm>
            <a:custGeom>
              <a:avLst/>
              <a:gdLst>
                <a:gd name="T0" fmla="*/ 88 w 124"/>
                <a:gd name="T1" fmla="*/ 5 h 426"/>
                <a:gd name="T2" fmla="*/ 112 w 124"/>
                <a:gd name="T3" fmla="*/ 18 h 426"/>
                <a:gd name="T4" fmla="*/ 118 w 124"/>
                <a:gd name="T5" fmla="*/ 30 h 426"/>
                <a:gd name="T6" fmla="*/ 123 w 124"/>
                <a:gd name="T7" fmla="*/ 127 h 426"/>
                <a:gd name="T8" fmla="*/ 121 w 124"/>
                <a:gd name="T9" fmla="*/ 151 h 426"/>
                <a:gd name="T10" fmla="*/ 107 w 124"/>
                <a:gd name="T11" fmla="*/ 149 h 426"/>
                <a:gd name="T12" fmla="*/ 108 w 124"/>
                <a:gd name="T13" fmla="*/ 207 h 426"/>
                <a:gd name="T14" fmla="*/ 101 w 124"/>
                <a:gd name="T15" fmla="*/ 207 h 426"/>
                <a:gd name="T16" fmla="*/ 92 w 124"/>
                <a:gd name="T17" fmla="*/ 327 h 426"/>
                <a:gd name="T18" fmla="*/ 91 w 124"/>
                <a:gd name="T19" fmla="*/ 390 h 426"/>
                <a:gd name="T20" fmla="*/ 90 w 124"/>
                <a:gd name="T21" fmla="*/ 419 h 426"/>
                <a:gd name="T22" fmla="*/ 84 w 124"/>
                <a:gd name="T23" fmla="*/ 425 h 426"/>
                <a:gd name="T24" fmla="*/ 73 w 124"/>
                <a:gd name="T25" fmla="*/ 420 h 426"/>
                <a:gd name="T26" fmla="*/ 67 w 124"/>
                <a:gd name="T27" fmla="*/ 371 h 426"/>
                <a:gd name="T28" fmla="*/ 63 w 124"/>
                <a:gd name="T29" fmla="*/ 422 h 426"/>
                <a:gd name="T30" fmla="*/ 54 w 124"/>
                <a:gd name="T31" fmla="*/ 424 h 426"/>
                <a:gd name="T32" fmla="*/ 46 w 124"/>
                <a:gd name="T33" fmla="*/ 421 h 426"/>
                <a:gd name="T34" fmla="*/ 37 w 124"/>
                <a:gd name="T35" fmla="*/ 324 h 426"/>
                <a:gd name="T36" fmla="*/ 26 w 124"/>
                <a:gd name="T37" fmla="*/ 254 h 426"/>
                <a:gd name="T38" fmla="*/ 10 w 124"/>
                <a:gd name="T39" fmla="*/ 188 h 426"/>
                <a:gd name="T40" fmla="*/ 0 w 124"/>
                <a:gd name="T41" fmla="*/ 187 h 426"/>
                <a:gd name="T42" fmla="*/ 9 w 124"/>
                <a:gd name="T43" fmla="*/ 97 h 426"/>
                <a:gd name="T44" fmla="*/ 9 w 124"/>
                <a:gd name="T45" fmla="*/ 25 h 426"/>
                <a:gd name="T46" fmla="*/ 15 w 124"/>
                <a:gd name="T47" fmla="*/ 17 h 426"/>
                <a:gd name="T48" fmla="*/ 40 w 124"/>
                <a:gd name="T49" fmla="*/ 0 h 426"/>
                <a:gd name="T50" fmla="*/ 62 w 124"/>
                <a:gd name="T51" fmla="*/ 38 h 426"/>
                <a:gd name="T52" fmla="*/ 88 w 124"/>
                <a:gd name="T53" fmla="*/ 5 h 426"/>
                <a:gd name="T54" fmla="*/ 0 w 124"/>
                <a:gd name="T55" fmla="*/ 0 h 426"/>
                <a:gd name="T56" fmla="*/ 124 w 124"/>
                <a:gd name="T57" fmla="*/ 426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T54" t="T55" r="T56" b="T57"/>
              <a:pathLst>
                <a:path w="124" h="426">
                  <a:moveTo>
                    <a:pt x="88" y="5"/>
                  </a:moveTo>
                  <a:lnTo>
                    <a:pt x="112" y="18"/>
                  </a:lnTo>
                  <a:lnTo>
                    <a:pt x="118" y="30"/>
                  </a:lnTo>
                  <a:lnTo>
                    <a:pt x="123" y="127"/>
                  </a:lnTo>
                  <a:lnTo>
                    <a:pt x="121" y="151"/>
                  </a:lnTo>
                  <a:lnTo>
                    <a:pt x="107" y="149"/>
                  </a:lnTo>
                  <a:lnTo>
                    <a:pt x="108" y="207"/>
                  </a:lnTo>
                  <a:lnTo>
                    <a:pt x="101" y="207"/>
                  </a:lnTo>
                  <a:lnTo>
                    <a:pt x="92" y="327"/>
                  </a:lnTo>
                  <a:lnTo>
                    <a:pt x="91" y="390"/>
                  </a:lnTo>
                  <a:lnTo>
                    <a:pt x="90" y="419"/>
                  </a:lnTo>
                  <a:lnTo>
                    <a:pt x="84" y="425"/>
                  </a:lnTo>
                  <a:lnTo>
                    <a:pt x="73" y="420"/>
                  </a:lnTo>
                  <a:lnTo>
                    <a:pt x="67" y="371"/>
                  </a:lnTo>
                  <a:lnTo>
                    <a:pt x="63" y="422"/>
                  </a:lnTo>
                  <a:lnTo>
                    <a:pt x="54" y="424"/>
                  </a:lnTo>
                  <a:lnTo>
                    <a:pt x="46" y="421"/>
                  </a:lnTo>
                  <a:lnTo>
                    <a:pt x="37" y="324"/>
                  </a:lnTo>
                  <a:lnTo>
                    <a:pt x="26" y="254"/>
                  </a:lnTo>
                  <a:lnTo>
                    <a:pt x="10" y="188"/>
                  </a:lnTo>
                  <a:lnTo>
                    <a:pt x="0" y="187"/>
                  </a:lnTo>
                  <a:lnTo>
                    <a:pt x="9" y="97"/>
                  </a:lnTo>
                  <a:lnTo>
                    <a:pt x="9" y="25"/>
                  </a:lnTo>
                  <a:lnTo>
                    <a:pt x="15" y="17"/>
                  </a:lnTo>
                  <a:lnTo>
                    <a:pt x="40" y="0"/>
                  </a:lnTo>
                  <a:lnTo>
                    <a:pt x="62" y="38"/>
                  </a:lnTo>
                  <a:lnTo>
                    <a:pt x="88" y="5"/>
                  </a:lnTo>
                </a:path>
              </a:pathLst>
            </a:custGeom>
            <a:solidFill>
              <a:srgbClr val="A0A0A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13398" name="Group 86"/>
            <p:cNvGrpSpPr>
              <a:grpSpLocks/>
            </p:cNvGrpSpPr>
            <p:nvPr/>
          </p:nvGrpSpPr>
          <p:grpSpPr bwMode="auto">
            <a:xfrm>
              <a:off x="1707" y="2479"/>
              <a:ext cx="74" cy="101"/>
              <a:chOff x="1707" y="2479"/>
              <a:chExt cx="74" cy="101"/>
            </a:xfrm>
          </p:grpSpPr>
          <p:sp>
            <p:nvSpPr>
              <p:cNvPr id="13399" name="AutoShape 87"/>
              <p:cNvSpPr>
                <a:spLocks noChangeArrowheads="1"/>
              </p:cNvSpPr>
              <p:nvPr/>
            </p:nvSpPr>
            <p:spPr bwMode="auto">
              <a:xfrm>
                <a:off x="1713" y="2479"/>
                <a:ext cx="63" cy="76"/>
              </a:xfrm>
              <a:custGeom>
                <a:avLst/>
                <a:gdLst>
                  <a:gd name="T0" fmla="*/ 62 w 63"/>
                  <a:gd name="T1" fmla="*/ 26 h 76"/>
                  <a:gd name="T2" fmla="*/ 22 w 63"/>
                  <a:gd name="T3" fmla="*/ 0 h 76"/>
                  <a:gd name="T4" fmla="*/ 0 w 63"/>
                  <a:gd name="T5" fmla="*/ 50 h 76"/>
                  <a:gd name="T6" fmla="*/ 40 w 63"/>
                  <a:gd name="T7" fmla="*/ 75 h 76"/>
                  <a:gd name="T8" fmla="*/ 62 w 63"/>
                  <a:gd name="T9" fmla="*/ 26 h 76"/>
                  <a:gd name="T10" fmla="*/ 0 w 63"/>
                  <a:gd name="T11" fmla="*/ 0 h 76"/>
                  <a:gd name="T12" fmla="*/ 63 w 6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63" h="76">
                    <a:moveTo>
                      <a:pt x="62" y="26"/>
                    </a:moveTo>
                    <a:lnTo>
                      <a:pt x="22" y="0"/>
                    </a:lnTo>
                    <a:lnTo>
                      <a:pt x="0" y="50"/>
                    </a:lnTo>
                    <a:lnTo>
                      <a:pt x="40" y="75"/>
                    </a:lnTo>
                    <a:lnTo>
                      <a:pt x="62" y="26"/>
                    </a:lnTo>
                  </a:path>
                </a:pathLst>
              </a:custGeom>
              <a:solidFill>
                <a:srgbClr val="E0E0FF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3400" name="AutoShape 88"/>
              <p:cNvSpPr>
                <a:spLocks noChangeArrowheads="1"/>
              </p:cNvSpPr>
              <p:nvPr/>
            </p:nvSpPr>
            <p:spPr bwMode="auto">
              <a:xfrm>
                <a:off x="1707" y="2512"/>
                <a:ext cx="26" cy="40"/>
              </a:xfrm>
              <a:custGeom>
                <a:avLst/>
                <a:gdLst>
                  <a:gd name="T0" fmla="*/ 25 w 26"/>
                  <a:gd name="T1" fmla="*/ 24 h 40"/>
                  <a:gd name="T2" fmla="*/ 19 w 26"/>
                  <a:gd name="T3" fmla="*/ 18 h 40"/>
                  <a:gd name="T4" fmla="*/ 16 w 26"/>
                  <a:gd name="T5" fmla="*/ 7 h 40"/>
                  <a:gd name="T6" fmla="*/ 11 w 26"/>
                  <a:gd name="T7" fmla="*/ 3 h 40"/>
                  <a:gd name="T8" fmla="*/ 8 w 26"/>
                  <a:gd name="T9" fmla="*/ 0 h 40"/>
                  <a:gd name="T10" fmla="*/ 7 w 26"/>
                  <a:gd name="T11" fmla="*/ 1 h 40"/>
                  <a:gd name="T12" fmla="*/ 6 w 26"/>
                  <a:gd name="T13" fmla="*/ 4 h 40"/>
                  <a:gd name="T14" fmla="*/ 1 w 26"/>
                  <a:gd name="T15" fmla="*/ 9 h 40"/>
                  <a:gd name="T16" fmla="*/ 0 w 26"/>
                  <a:gd name="T17" fmla="*/ 19 h 40"/>
                  <a:gd name="T18" fmla="*/ 1 w 26"/>
                  <a:gd name="T19" fmla="*/ 26 h 40"/>
                  <a:gd name="T20" fmla="*/ 9 w 26"/>
                  <a:gd name="T21" fmla="*/ 33 h 40"/>
                  <a:gd name="T22" fmla="*/ 22 w 26"/>
                  <a:gd name="T23" fmla="*/ 39 h 40"/>
                  <a:gd name="T24" fmla="*/ 25 w 26"/>
                  <a:gd name="T25" fmla="*/ 24 h 40"/>
                  <a:gd name="T26" fmla="*/ 0 w 26"/>
                  <a:gd name="T27" fmla="*/ 0 h 40"/>
                  <a:gd name="T28" fmla="*/ 26 w 26"/>
                  <a:gd name="T29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T26" t="T27" r="T28" b="T29"/>
                <a:pathLst>
                  <a:path w="26" h="40">
                    <a:moveTo>
                      <a:pt x="25" y="24"/>
                    </a:moveTo>
                    <a:lnTo>
                      <a:pt x="19" y="18"/>
                    </a:lnTo>
                    <a:lnTo>
                      <a:pt x="16" y="7"/>
                    </a:lnTo>
                    <a:lnTo>
                      <a:pt x="11" y="3"/>
                    </a:lnTo>
                    <a:lnTo>
                      <a:pt x="8" y="0"/>
                    </a:lnTo>
                    <a:lnTo>
                      <a:pt x="7" y="1"/>
                    </a:lnTo>
                    <a:lnTo>
                      <a:pt x="6" y="4"/>
                    </a:lnTo>
                    <a:lnTo>
                      <a:pt x="1" y="9"/>
                    </a:lnTo>
                    <a:lnTo>
                      <a:pt x="0" y="19"/>
                    </a:lnTo>
                    <a:lnTo>
                      <a:pt x="1" y="26"/>
                    </a:lnTo>
                    <a:lnTo>
                      <a:pt x="9" y="33"/>
                    </a:lnTo>
                    <a:lnTo>
                      <a:pt x="22" y="39"/>
                    </a:lnTo>
                    <a:lnTo>
                      <a:pt x="25" y="24"/>
                    </a:lnTo>
                  </a:path>
                </a:pathLst>
              </a:custGeom>
              <a:solidFill>
                <a:srgbClr val="FF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3401" name="AutoShape 89"/>
              <p:cNvSpPr>
                <a:spLocks noChangeArrowheads="1"/>
              </p:cNvSpPr>
              <p:nvPr/>
            </p:nvSpPr>
            <p:spPr bwMode="auto">
              <a:xfrm>
                <a:off x="1731" y="2537"/>
                <a:ext cx="51" cy="44"/>
              </a:xfrm>
              <a:custGeom>
                <a:avLst/>
                <a:gdLst>
                  <a:gd name="T0" fmla="*/ 50 w 51"/>
                  <a:gd name="T1" fmla="*/ 43 h 44"/>
                  <a:gd name="T2" fmla="*/ 30 w 51"/>
                  <a:gd name="T3" fmla="*/ 35 h 44"/>
                  <a:gd name="T4" fmla="*/ 15 w 51"/>
                  <a:gd name="T5" fmla="*/ 27 h 44"/>
                  <a:gd name="T6" fmla="*/ 0 w 51"/>
                  <a:gd name="T7" fmla="*/ 19 h 44"/>
                  <a:gd name="T8" fmla="*/ 6 w 51"/>
                  <a:gd name="T9" fmla="*/ 0 h 44"/>
                  <a:gd name="T10" fmla="*/ 32 w 51"/>
                  <a:gd name="T11" fmla="*/ 11 h 44"/>
                  <a:gd name="T12" fmla="*/ 48 w 51"/>
                  <a:gd name="T13" fmla="*/ 17 h 44"/>
                  <a:gd name="T14" fmla="*/ 49 w 51"/>
                  <a:gd name="T15" fmla="*/ 14 h 44"/>
                  <a:gd name="T16" fmla="*/ 50 w 51"/>
                  <a:gd name="T17" fmla="*/ 43 h 44"/>
                  <a:gd name="T18" fmla="*/ 0 w 51"/>
                  <a:gd name="T19" fmla="*/ 0 h 44"/>
                  <a:gd name="T20" fmla="*/ 51 w 51"/>
                  <a:gd name="T2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T18" t="T19" r="T20" b="T21"/>
                <a:pathLst>
                  <a:path w="51" h="44">
                    <a:moveTo>
                      <a:pt x="50" y="43"/>
                    </a:moveTo>
                    <a:lnTo>
                      <a:pt x="30" y="35"/>
                    </a:lnTo>
                    <a:lnTo>
                      <a:pt x="15" y="27"/>
                    </a:lnTo>
                    <a:lnTo>
                      <a:pt x="0" y="19"/>
                    </a:lnTo>
                    <a:lnTo>
                      <a:pt x="6" y="0"/>
                    </a:lnTo>
                    <a:lnTo>
                      <a:pt x="32" y="11"/>
                    </a:lnTo>
                    <a:lnTo>
                      <a:pt x="48" y="17"/>
                    </a:lnTo>
                    <a:lnTo>
                      <a:pt x="49" y="14"/>
                    </a:lnTo>
                    <a:lnTo>
                      <a:pt x="50" y="43"/>
                    </a:lnTo>
                  </a:path>
                </a:pathLst>
              </a:custGeom>
              <a:solidFill>
                <a:srgbClr val="A0A0A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3402" name="Group 90"/>
            <p:cNvGrpSpPr>
              <a:grpSpLocks/>
            </p:cNvGrpSpPr>
            <p:nvPr/>
          </p:nvGrpSpPr>
          <p:grpSpPr bwMode="auto">
            <a:xfrm>
              <a:off x="1728" y="2552"/>
              <a:ext cx="55" cy="261"/>
              <a:chOff x="1728" y="2552"/>
              <a:chExt cx="55" cy="261"/>
            </a:xfrm>
          </p:grpSpPr>
          <p:grpSp>
            <p:nvGrpSpPr>
              <p:cNvPr id="13403" name="Group 91"/>
              <p:cNvGrpSpPr>
                <a:grpSpLocks/>
              </p:cNvGrpSpPr>
              <p:nvPr/>
            </p:nvGrpSpPr>
            <p:grpSpPr bwMode="auto">
              <a:xfrm>
                <a:off x="1728" y="2552"/>
                <a:ext cx="55" cy="91"/>
                <a:chOff x="1728" y="2552"/>
                <a:chExt cx="55" cy="91"/>
              </a:xfrm>
            </p:grpSpPr>
            <p:sp>
              <p:nvSpPr>
                <p:cNvPr id="13404" name="AutoShape 92"/>
                <p:cNvSpPr>
                  <a:spLocks noChangeArrowheads="1"/>
                </p:cNvSpPr>
                <p:nvPr/>
              </p:nvSpPr>
              <p:spPr bwMode="auto">
                <a:xfrm>
                  <a:off x="1728" y="2552"/>
                  <a:ext cx="49" cy="92"/>
                </a:xfrm>
                <a:custGeom>
                  <a:avLst/>
                  <a:gdLst>
                    <a:gd name="T0" fmla="*/ 48 w 49"/>
                    <a:gd name="T1" fmla="*/ 91 h 92"/>
                    <a:gd name="T2" fmla="*/ 1 w 49"/>
                    <a:gd name="T3" fmla="*/ 86 h 92"/>
                    <a:gd name="T4" fmla="*/ 0 w 49"/>
                    <a:gd name="T5" fmla="*/ 0 h 92"/>
                    <a:gd name="T6" fmla="*/ 0 w 49"/>
                    <a:gd name="T7" fmla="*/ 0 h 92"/>
                    <a:gd name="T8" fmla="*/ 49 w 49"/>
                    <a:gd name="T9" fmla="*/ 92 h 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T6" t="T7" r="T8" b="T9"/>
                  <a:pathLst>
                    <a:path w="49" h="92">
                      <a:moveTo>
                        <a:pt x="48" y="91"/>
                      </a:moveTo>
                      <a:lnTo>
                        <a:pt x="1" y="86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3405" name="AutoShape 93"/>
                <p:cNvSpPr>
                  <a:spLocks noChangeArrowheads="1"/>
                </p:cNvSpPr>
                <p:nvPr/>
              </p:nvSpPr>
              <p:spPr bwMode="auto">
                <a:xfrm>
                  <a:off x="1729" y="2564"/>
                  <a:ext cx="55" cy="23"/>
                </a:xfrm>
                <a:custGeom>
                  <a:avLst/>
                  <a:gdLst>
                    <a:gd name="T0" fmla="*/ 54 w 55"/>
                    <a:gd name="T1" fmla="*/ 22 h 23"/>
                    <a:gd name="T2" fmla="*/ 35 w 55"/>
                    <a:gd name="T3" fmla="*/ 16 h 23"/>
                    <a:gd name="T4" fmla="*/ 0 w 55"/>
                    <a:gd name="T5" fmla="*/ 0 h 23"/>
                    <a:gd name="T6" fmla="*/ 0 w 55"/>
                    <a:gd name="T7" fmla="*/ 0 h 23"/>
                    <a:gd name="T8" fmla="*/ 55 w 55"/>
                    <a:gd name="T9" fmla="*/ 23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T6" t="T7" r="T8" b="T9"/>
                  <a:pathLst>
                    <a:path w="55" h="23">
                      <a:moveTo>
                        <a:pt x="54" y="22"/>
                      </a:moveTo>
                      <a:lnTo>
                        <a:pt x="35" y="16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3406" name="AutoShape 94"/>
              <p:cNvSpPr>
                <a:spLocks noChangeArrowheads="1"/>
              </p:cNvSpPr>
              <p:nvPr/>
            </p:nvSpPr>
            <p:spPr bwMode="auto">
              <a:xfrm>
                <a:off x="1738" y="2657"/>
                <a:ext cx="8" cy="157"/>
              </a:xfrm>
              <a:custGeom>
                <a:avLst/>
                <a:gdLst>
                  <a:gd name="T0" fmla="*/ 0 w 8"/>
                  <a:gd name="T1" fmla="*/ 0 h 157"/>
                  <a:gd name="T2" fmla="*/ 2 w 8"/>
                  <a:gd name="T3" fmla="*/ 84 h 157"/>
                  <a:gd name="T4" fmla="*/ 7 w 8"/>
                  <a:gd name="T5" fmla="*/ 156 h 157"/>
                  <a:gd name="T6" fmla="*/ 0 w 8"/>
                  <a:gd name="T7" fmla="*/ 0 h 157"/>
                  <a:gd name="T8" fmla="*/ 8 w 8"/>
                  <a:gd name="T9" fmla="*/ 157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T6" t="T7" r="T8" b="T9"/>
                <a:pathLst>
                  <a:path w="8" h="157">
                    <a:moveTo>
                      <a:pt x="0" y="0"/>
                    </a:moveTo>
                    <a:lnTo>
                      <a:pt x="2" y="84"/>
                    </a:lnTo>
                    <a:lnTo>
                      <a:pt x="7" y="156"/>
                    </a:lnTo>
                  </a:path>
                </a:pathLst>
              </a:custGeom>
              <a:noFill/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13407" name="Group 95"/>
          <p:cNvGrpSpPr>
            <a:grpSpLocks/>
          </p:cNvGrpSpPr>
          <p:nvPr/>
        </p:nvGrpSpPr>
        <p:grpSpPr bwMode="auto">
          <a:xfrm>
            <a:off x="6254750" y="3717925"/>
            <a:ext cx="195263" cy="931863"/>
            <a:chOff x="3940" y="2342"/>
            <a:chExt cx="123" cy="587"/>
          </a:xfrm>
        </p:grpSpPr>
        <p:grpSp>
          <p:nvGrpSpPr>
            <p:cNvPr id="13408" name="Group 96"/>
            <p:cNvGrpSpPr>
              <a:grpSpLocks/>
            </p:cNvGrpSpPr>
            <p:nvPr/>
          </p:nvGrpSpPr>
          <p:grpSpPr bwMode="auto">
            <a:xfrm>
              <a:off x="3973" y="2342"/>
              <a:ext cx="63" cy="137"/>
              <a:chOff x="3973" y="2342"/>
              <a:chExt cx="63" cy="137"/>
            </a:xfrm>
          </p:grpSpPr>
          <p:sp>
            <p:nvSpPr>
              <p:cNvPr id="13409" name="AutoShape 97"/>
              <p:cNvSpPr>
                <a:spLocks noChangeArrowheads="1"/>
              </p:cNvSpPr>
              <p:nvPr/>
            </p:nvSpPr>
            <p:spPr bwMode="auto">
              <a:xfrm>
                <a:off x="3973" y="2342"/>
                <a:ext cx="64" cy="77"/>
              </a:xfrm>
              <a:custGeom>
                <a:avLst/>
                <a:gdLst>
                  <a:gd name="T0" fmla="*/ 37 w 64"/>
                  <a:gd name="T1" fmla="*/ 2 h 77"/>
                  <a:gd name="T2" fmla="*/ 46 w 64"/>
                  <a:gd name="T3" fmla="*/ 5 h 77"/>
                  <a:gd name="T4" fmla="*/ 50 w 64"/>
                  <a:gd name="T5" fmla="*/ 8 h 77"/>
                  <a:gd name="T6" fmla="*/ 54 w 64"/>
                  <a:gd name="T7" fmla="*/ 14 h 77"/>
                  <a:gd name="T8" fmla="*/ 57 w 64"/>
                  <a:gd name="T9" fmla="*/ 24 h 77"/>
                  <a:gd name="T10" fmla="*/ 61 w 64"/>
                  <a:gd name="T11" fmla="*/ 40 h 77"/>
                  <a:gd name="T12" fmla="*/ 63 w 64"/>
                  <a:gd name="T13" fmla="*/ 54 h 77"/>
                  <a:gd name="T14" fmla="*/ 63 w 64"/>
                  <a:gd name="T15" fmla="*/ 60 h 77"/>
                  <a:gd name="T16" fmla="*/ 62 w 64"/>
                  <a:gd name="T17" fmla="*/ 65 h 77"/>
                  <a:gd name="T18" fmla="*/ 61 w 64"/>
                  <a:gd name="T19" fmla="*/ 75 h 77"/>
                  <a:gd name="T20" fmla="*/ 59 w 64"/>
                  <a:gd name="T21" fmla="*/ 74 h 77"/>
                  <a:gd name="T22" fmla="*/ 55 w 64"/>
                  <a:gd name="T23" fmla="*/ 74 h 77"/>
                  <a:gd name="T24" fmla="*/ 50 w 64"/>
                  <a:gd name="T25" fmla="*/ 74 h 77"/>
                  <a:gd name="T26" fmla="*/ 45 w 64"/>
                  <a:gd name="T27" fmla="*/ 75 h 77"/>
                  <a:gd name="T28" fmla="*/ 41 w 64"/>
                  <a:gd name="T29" fmla="*/ 76 h 77"/>
                  <a:gd name="T30" fmla="*/ 41 w 64"/>
                  <a:gd name="T31" fmla="*/ 71 h 77"/>
                  <a:gd name="T32" fmla="*/ 46 w 64"/>
                  <a:gd name="T33" fmla="*/ 60 h 77"/>
                  <a:gd name="T34" fmla="*/ 47 w 64"/>
                  <a:gd name="T35" fmla="*/ 43 h 77"/>
                  <a:gd name="T36" fmla="*/ 46 w 64"/>
                  <a:gd name="T37" fmla="*/ 28 h 77"/>
                  <a:gd name="T38" fmla="*/ 38 w 64"/>
                  <a:gd name="T39" fmla="*/ 19 h 77"/>
                  <a:gd name="T40" fmla="*/ 23 w 64"/>
                  <a:gd name="T41" fmla="*/ 17 h 77"/>
                  <a:gd name="T42" fmla="*/ 15 w 64"/>
                  <a:gd name="T43" fmla="*/ 27 h 77"/>
                  <a:gd name="T44" fmla="*/ 16 w 64"/>
                  <a:gd name="T45" fmla="*/ 59 h 77"/>
                  <a:gd name="T46" fmla="*/ 23 w 64"/>
                  <a:gd name="T47" fmla="*/ 71 h 77"/>
                  <a:gd name="T48" fmla="*/ 23 w 64"/>
                  <a:gd name="T49" fmla="*/ 75 h 77"/>
                  <a:gd name="T50" fmla="*/ 19 w 64"/>
                  <a:gd name="T51" fmla="*/ 75 h 77"/>
                  <a:gd name="T52" fmla="*/ 14 w 64"/>
                  <a:gd name="T53" fmla="*/ 74 h 77"/>
                  <a:gd name="T54" fmla="*/ 10 w 64"/>
                  <a:gd name="T55" fmla="*/ 74 h 77"/>
                  <a:gd name="T56" fmla="*/ 5 w 64"/>
                  <a:gd name="T57" fmla="*/ 76 h 77"/>
                  <a:gd name="T58" fmla="*/ 5 w 64"/>
                  <a:gd name="T59" fmla="*/ 71 h 77"/>
                  <a:gd name="T60" fmla="*/ 2 w 64"/>
                  <a:gd name="T61" fmla="*/ 63 h 77"/>
                  <a:gd name="T62" fmla="*/ 1 w 64"/>
                  <a:gd name="T63" fmla="*/ 56 h 77"/>
                  <a:gd name="T64" fmla="*/ 0 w 64"/>
                  <a:gd name="T65" fmla="*/ 50 h 77"/>
                  <a:gd name="T66" fmla="*/ 1 w 64"/>
                  <a:gd name="T67" fmla="*/ 43 h 77"/>
                  <a:gd name="T68" fmla="*/ 2 w 64"/>
                  <a:gd name="T69" fmla="*/ 39 h 77"/>
                  <a:gd name="T70" fmla="*/ 3 w 64"/>
                  <a:gd name="T71" fmla="*/ 33 h 77"/>
                  <a:gd name="T72" fmla="*/ 5 w 64"/>
                  <a:gd name="T73" fmla="*/ 28 h 77"/>
                  <a:gd name="T74" fmla="*/ 5 w 64"/>
                  <a:gd name="T75" fmla="*/ 24 h 77"/>
                  <a:gd name="T76" fmla="*/ 5 w 64"/>
                  <a:gd name="T77" fmla="*/ 18 h 77"/>
                  <a:gd name="T78" fmla="*/ 7 w 64"/>
                  <a:gd name="T79" fmla="*/ 11 h 77"/>
                  <a:gd name="T80" fmla="*/ 14 w 64"/>
                  <a:gd name="T81" fmla="*/ 5 h 77"/>
                  <a:gd name="T82" fmla="*/ 18 w 64"/>
                  <a:gd name="T83" fmla="*/ 2 h 77"/>
                  <a:gd name="T84" fmla="*/ 25 w 64"/>
                  <a:gd name="T85" fmla="*/ 0 h 77"/>
                  <a:gd name="T86" fmla="*/ 31 w 64"/>
                  <a:gd name="T87" fmla="*/ 0 h 77"/>
                  <a:gd name="T88" fmla="*/ 37 w 64"/>
                  <a:gd name="T89" fmla="*/ 2 h 77"/>
                  <a:gd name="T90" fmla="*/ 0 w 64"/>
                  <a:gd name="T91" fmla="*/ 0 h 77"/>
                  <a:gd name="T92" fmla="*/ 64 w 64"/>
                  <a:gd name="T93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T90" t="T91" r="T92" b="T93"/>
                <a:pathLst>
                  <a:path w="64" h="77">
                    <a:moveTo>
                      <a:pt x="37" y="2"/>
                    </a:moveTo>
                    <a:lnTo>
                      <a:pt x="46" y="5"/>
                    </a:lnTo>
                    <a:lnTo>
                      <a:pt x="50" y="8"/>
                    </a:lnTo>
                    <a:lnTo>
                      <a:pt x="54" y="14"/>
                    </a:lnTo>
                    <a:lnTo>
                      <a:pt x="57" y="24"/>
                    </a:lnTo>
                    <a:lnTo>
                      <a:pt x="61" y="40"/>
                    </a:lnTo>
                    <a:lnTo>
                      <a:pt x="63" y="54"/>
                    </a:lnTo>
                    <a:lnTo>
                      <a:pt x="63" y="60"/>
                    </a:lnTo>
                    <a:lnTo>
                      <a:pt x="62" y="65"/>
                    </a:lnTo>
                    <a:lnTo>
                      <a:pt x="61" y="75"/>
                    </a:lnTo>
                    <a:lnTo>
                      <a:pt x="59" y="74"/>
                    </a:lnTo>
                    <a:lnTo>
                      <a:pt x="55" y="74"/>
                    </a:lnTo>
                    <a:lnTo>
                      <a:pt x="50" y="74"/>
                    </a:lnTo>
                    <a:lnTo>
                      <a:pt x="45" y="75"/>
                    </a:lnTo>
                    <a:lnTo>
                      <a:pt x="41" y="76"/>
                    </a:lnTo>
                    <a:lnTo>
                      <a:pt x="41" y="71"/>
                    </a:lnTo>
                    <a:lnTo>
                      <a:pt x="46" y="60"/>
                    </a:lnTo>
                    <a:lnTo>
                      <a:pt x="47" y="43"/>
                    </a:lnTo>
                    <a:lnTo>
                      <a:pt x="46" y="28"/>
                    </a:lnTo>
                    <a:lnTo>
                      <a:pt x="38" y="19"/>
                    </a:lnTo>
                    <a:lnTo>
                      <a:pt x="23" y="17"/>
                    </a:lnTo>
                    <a:lnTo>
                      <a:pt x="15" y="27"/>
                    </a:lnTo>
                    <a:lnTo>
                      <a:pt x="16" y="59"/>
                    </a:lnTo>
                    <a:lnTo>
                      <a:pt x="23" y="71"/>
                    </a:lnTo>
                    <a:lnTo>
                      <a:pt x="23" y="75"/>
                    </a:lnTo>
                    <a:lnTo>
                      <a:pt x="19" y="75"/>
                    </a:lnTo>
                    <a:lnTo>
                      <a:pt x="14" y="74"/>
                    </a:lnTo>
                    <a:lnTo>
                      <a:pt x="10" y="74"/>
                    </a:lnTo>
                    <a:lnTo>
                      <a:pt x="5" y="76"/>
                    </a:lnTo>
                    <a:lnTo>
                      <a:pt x="5" y="71"/>
                    </a:lnTo>
                    <a:lnTo>
                      <a:pt x="2" y="63"/>
                    </a:lnTo>
                    <a:lnTo>
                      <a:pt x="1" y="56"/>
                    </a:lnTo>
                    <a:lnTo>
                      <a:pt x="0" y="50"/>
                    </a:lnTo>
                    <a:lnTo>
                      <a:pt x="1" y="43"/>
                    </a:lnTo>
                    <a:lnTo>
                      <a:pt x="2" y="39"/>
                    </a:lnTo>
                    <a:lnTo>
                      <a:pt x="3" y="33"/>
                    </a:lnTo>
                    <a:lnTo>
                      <a:pt x="5" y="28"/>
                    </a:lnTo>
                    <a:lnTo>
                      <a:pt x="5" y="24"/>
                    </a:lnTo>
                    <a:lnTo>
                      <a:pt x="5" y="18"/>
                    </a:lnTo>
                    <a:lnTo>
                      <a:pt x="7" y="11"/>
                    </a:lnTo>
                    <a:lnTo>
                      <a:pt x="14" y="5"/>
                    </a:lnTo>
                    <a:lnTo>
                      <a:pt x="18" y="2"/>
                    </a:lnTo>
                    <a:lnTo>
                      <a:pt x="25" y="0"/>
                    </a:lnTo>
                    <a:lnTo>
                      <a:pt x="31" y="0"/>
                    </a:lnTo>
                    <a:lnTo>
                      <a:pt x="37" y="2"/>
                    </a:lnTo>
                  </a:path>
                </a:pathLst>
              </a:custGeom>
              <a:solidFill>
                <a:srgbClr val="000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3410" name="AutoShape 98"/>
              <p:cNvSpPr>
                <a:spLocks noChangeArrowheads="1"/>
              </p:cNvSpPr>
              <p:nvPr/>
            </p:nvSpPr>
            <p:spPr bwMode="auto">
              <a:xfrm>
                <a:off x="3978" y="2357"/>
                <a:ext cx="51" cy="123"/>
              </a:xfrm>
              <a:custGeom>
                <a:avLst/>
                <a:gdLst>
                  <a:gd name="T0" fmla="*/ 31 w 51"/>
                  <a:gd name="T1" fmla="*/ 2 h 123"/>
                  <a:gd name="T2" fmla="*/ 35 w 51"/>
                  <a:gd name="T3" fmla="*/ 3 h 123"/>
                  <a:gd name="T4" fmla="*/ 38 w 51"/>
                  <a:gd name="T5" fmla="*/ 6 h 123"/>
                  <a:gd name="T6" fmla="*/ 41 w 51"/>
                  <a:gd name="T7" fmla="*/ 10 h 123"/>
                  <a:gd name="T8" fmla="*/ 41 w 51"/>
                  <a:gd name="T9" fmla="*/ 15 h 123"/>
                  <a:gd name="T10" fmla="*/ 42 w 51"/>
                  <a:gd name="T11" fmla="*/ 30 h 123"/>
                  <a:gd name="T12" fmla="*/ 42 w 51"/>
                  <a:gd name="T13" fmla="*/ 36 h 123"/>
                  <a:gd name="T14" fmla="*/ 41 w 51"/>
                  <a:gd name="T15" fmla="*/ 46 h 123"/>
                  <a:gd name="T16" fmla="*/ 39 w 51"/>
                  <a:gd name="T17" fmla="*/ 51 h 123"/>
                  <a:gd name="T18" fmla="*/ 36 w 51"/>
                  <a:gd name="T19" fmla="*/ 58 h 123"/>
                  <a:gd name="T20" fmla="*/ 36 w 51"/>
                  <a:gd name="T21" fmla="*/ 77 h 123"/>
                  <a:gd name="T22" fmla="*/ 50 w 51"/>
                  <a:gd name="T23" fmla="*/ 87 h 123"/>
                  <a:gd name="T24" fmla="*/ 24 w 51"/>
                  <a:gd name="T25" fmla="*/ 122 h 123"/>
                  <a:gd name="T26" fmla="*/ 0 w 51"/>
                  <a:gd name="T27" fmla="*/ 84 h 123"/>
                  <a:gd name="T28" fmla="*/ 17 w 51"/>
                  <a:gd name="T29" fmla="*/ 73 h 123"/>
                  <a:gd name="T30" fmla="*/ 17 w 51"/>
                  <a:gd name="T31" fmla="*/ 58 h 123"/>
                  <a:gd name="T32" fmla="*/ 13 w 51"/>
                  <a:gd name="T33" fmla="*/ 51 h 123"/>
                  <a:gd name="T34" fmla="*/ 11 w 51"/>
                  <a:gd name="T35" fmla="*/ 46 h 123"/>
                  <a:gd name="T36" fmla="*/ 9 w 51"/>
                  <a:gd name="T37" fmla="*/ 40 h 123"/>
                  <a:gd name="T38" fmla="*/ 9 w 51"/>
                  <a:gd name="T39" fmla="*/ 33 h 123"/>
                  <a:gd name="T40" fmla="*/ 9 w 51"/>
                  <a:gd name="T41" fmla="*/ 28 h 123"/>
                  <a:gd name="T42" fmla="*/ 9 w 51"/>
                  <a:gd name="T43" fmla="*/ 20 h 123"/>
                  <a:gd name="T44" fmla="*/ 9 w 51"/>
                  <a:gd name="T45" fmla="*/ 15 h 123"/>
                  <a:gd name="T46" fmla="*/ 10 w 51"/>
                  <a:gd name="T47" fmla="*/ 10 h 123"/>
                  <a:gd name="T48" fmla="*/ 13 w 51"/>
                  <a:gd name="T49" fmla="*/ 5 h 123"/>
                  <a:gd name="T50" fmla="*/ 17 w 51"/>
                  <a:gd name="T51" fmla="*/ 2 h 123"/>
                  <a:gd name="T52" fmla="*/ 21 w 51"/>
                  <a:gd name="T53" fmla="*/ 1 h 123"/>
                  <a:gd name="T54" fmla="*/ 25 w 51"/>
                  <a:gd name="T55" fmla="*/ 0 h 123"/>
                  <a:gd name="T56" fmla="*/ 31 w 51"/>
                  <a:gd name="T57" fmla="*/ 2 h 123"/>
                  <a:gd name="T58" fmla="*/ 0 w 51"/>
                  <a:gd name="T59" fmla="*/ 0 h 123"/>
                  <a:gd name="T60" fmla="*/ 51 w 51"/>
                  <a:gd name="T61" fmla="*/ 123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T58" t="T59" r="T60" b="T61"/>
                <a:pathLst>
                  <a:path w="51" h="123">
                    <a:moveTo>
                      <a:pt x="31" y="2"/>
                    </a:moveTo>
                    <a:lnTo>
                      <a:pt x="35" y="3"/>
                    </a:lnTo>
                    <a:lnTo>
                      <a:pt x="38" y="6"/>
                    </a:lnTo>
                    <a:lnTo>
                      <a:pt x="41" y="10"/>
                    </a:lnTo>
                    <a:lnTo>
                      <a:pt x="41" y="15"/>
                    </a:lnTo>
                    <a:lnTo>
                      <a:pt x="42" y="30"/>
                    </a:lnTo>
                    <a:lnTo>
                      <a:pt x="42" y="36"/>
                    </a:lnTo>
                    <a:lnTo>
                      <a:pt x="41" y="46"/>
                    </a:lnTo>
                    <a:lnTo>
                      <a:pt x="39" y="51"/>
                    </a:lnTo>
                    <a:lnTo>
                      <a:pt x="36" y="58"/>
                    </a:lnTo>
                    <a:lnTo>
                      <a:pt x="36" y="77"/>
                    </a:lnTo>
                    <a:lnTo>
                      <a:pt x="50" y="87"/>
                    </a:lnTo>
                    <a:lnTo>
                      <a:pt x="24" y="122"/>
                    </a:lnTo>
                    <a:lnTo>
                      <a:pt x="0" y="84"/>
                    </a:lnTo>
                    <a:lnTo>
                      <a:pt x="17" y="73"/>
                    </a:lnTo>
                    <a:lnTo>
                      <a:pt x="17" y="58"/>
                    </a:lnTo>
                    <a:lnTo>
                      <a:pt x="13" y="51"/>
                    </a:lnTo>
                    <a:lnTo>
                      <a:pt x="11" y="46"/>
                    </a:lnTo>
                    <a:lnTo>
                      <a:pt x="9" y="40"/>
                    </a:lnTo>
                    <a:lnTo>
                      <a:pt x="9" y="33"/>
                    </a:lnTo>
                    <a:lnTo>
                      <a:pt x="9" y="28"/>
                    </a:lnTo>
                    <a:lnTo>
                      <a:pt x="9" y="20"/>
                    </a:lnTo>
                    <a:lnTo>
                      <a:pt x="9" y="15"/>
                    </a:lnTo>
                    <a:lnTo>
                      <a:pt x="10" y="10"/>
                    </a:lnTo>
                    <a:lnTo>
                      <a:pt x="13" y="5"/>
                    </a:lnTo>
                    <a:lnTo>
                      <a:pt x="17" y="2"/>
                    </a:lnTo>
                    <a:lnTo>
                      <a:pt x="21" y="1"/>
                    </a:lnTo>
                    <a:lnTo>
                      <a:pt x="25" y="0"/>
                    </a:lnTo>
                    <a:lnTo>
                      <a:pt x="31" y="2"/>
                    </a:lnTo>
                  </a:path>
                </a:pathLst>
              </a:custGeom>
              <a:solidFill>
                <a:srgbClr val="FF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3411" name="Group 99"/>
            <p:cNvGrpSpPr>
              <a:grpSpLocks/>
            </p:cNvGrpSpPr>
            <p:nvPr/>
          </p:nvGrpSpPr>
          <p:grpSpPr bwMode="auto">
            <a:xfrm>
              <a:off x="3943" y="2627"/>
              <a:ext cx="100" cy="276"/>
              <a:chOff x="3943" y="2627"/>
              <a:chExt cx="100" cy="276"/>
            </a:xfrm>
          </p:grpSpPr>
          <p:grpSp>
            <p:nvGrpSpPr>
              <p:cNvPr id="13412" name="Group 100"/>
              <p:cNvGrpSpPr>
                <a:grpSpLocks/>
              </p:cNvGrpSpPr>
              <p:nvPr/>
            </p:nvGrpSpPr>
            <p:grpSpPr bwMode="auto">
              <a:xfrm>
                <a:off x="3943" y="2627"/>
                <a:ext cx="100" cy="276"/>
                <a:chOff x="3943" y="2627"/>
                <a:chExt cx="100" cy="276"/>
              </a:xfrm>
            </p:grpSpPr>
            <p:sp>
              <p:nvSpPr>
                <p:cNvPr id="13413" name="AutoShape 101"/>
                <p:cNvSpPr>
                  <a:spLocks noChangeArrowheads="1"/>
                </p:cNvSpPr>
                <p:nvPr/>
              </p:nvSpPr>
              <p:spPr bwMode="auto">
                <a:xfrm>
                  <a:off x="3972" y="2688"/>
                  <a:ext cx="72" cy="216"/>
                </a:xfrm>
                <a:custGeom>
                  <a:avLst/>
                  <a:gdLst>
                    <a:gd name="T0" fmla="*/ 58 w 72"/>
                    <a:gd name="T1" fmla="*/ 5 h 216"/>
                    <a:gd name="T2" fmla="*/ 57 w 72"/>
                    <a:gd name="T3" fmla="*/ 66 h 216"/>
                    <a:gd name="T4" fmla="*/ 57 w 72"/>
                    <a:gd name="T5" fmla="*/ 119 h 216"/>
                    <a:gd name="T6" fmla="*/ 54 w 72"/>
                    <a:gd name="T7" fmla="*/ 169 h 216"/>
                    <a:gd name="T8" fmla="*/ 63 w 72"/>
                    <a:gd name="T9" fmla="*/ 191 h 216"/>
                    <a:gd name="T10" fmla="*/ 69 w 72"/>
                    <a:gd name="T11" fmla="*/ 206 h 216"/>
                    <a:gd name="T12" fmla="*/ 71 w 72"/>
                    <a:gd name="T13" fmla="*/ 210 h 216"/>
                    <a:gd name="T14" fmla="*/ 68 w 72"/>
                    <a:gd name="T15" fmla="*/ 215 h 216"/>
                    <a:gd name="T16" fmla="*/ 55 w 72"/>
                    <a:gd name="T17" fmla="*/ 214 h 216"/>
                    <a:gd name="T18" fmla="*/ 44 w 72"/>
                    <a:gd name="T19" fmla="*/ 185 h 216"/>
                    <a:gd name="T20" fmla="*/ 43 w 72"/>
                    <a:gd name="T21" fmla="*/ 167 h 216"/>
                    <a:gd name="T22" fmla="*/ 35 w 72"/>
                    <a:gd name="T23" fmla="*/ 108 h 216"/>
                    <a:gd name="T24" fmla="*/ 34 w 72"/>
                    <a:gd name="T25" fmla="*/ 95 h 216"/>
                    <a:gd name="T26" fmla="*/ 34 w 72"/>
                    <a:gd name="T27" fmla="*/ 122 h 216"/>
                    <a:gd name="T28" fmla="*/ 30 w 72"/>
                    <a:gd name="T29" fmla="*/ 162 h 216"/>
                    <a:gd name="T30" fmla="*/ 32 w 72"/>
                    <a:gd name="T31" fmla="*/ 180 h 216"/>
                    <a:gd name="T32" fmla="*/ 26 w 72"/>
                    <a:gd name="T33" fmla="*/ 199 h 216"/>
                    <a:gd name="T34" fmla="*/ 18 w 72"/>
                    <a:gd name="T35" fmla="*/ 212 h 216"/>
                    <a:gd name="T36" fmla="*/ 7 w 72"/>
                    <a:gd name="T37" fmla="*/ 213 h 216"/>
                    <a:gd name="T38" fmla="*/ 4 w 72"/>
                    <a:gd name="T39" fmla="*/ 208 h 216"/>
                    <a:gd name="T40" fmla="*/ 16 w 72"/>
                    <a:gd name="T41" fmla="*/ 179 h 216"/>
                    <a:gd name="T42" fmla="*/ 17 w 72"/>
                    <a:gd name="T43" fmla="*/ 166 h 216"/>
                    <a:gd name="T44" fmla="*/ 14 w 72"/>
                    <a:gd name="T45" fmla="*/ 138 h 216"/>
                    <a:gd name="T46" fmla="*/ 10 w 72"/>
                    <a:gd name="T47" fmla="*/ 91 h 216"/>
                    <a:gd name="T48" fmla="*/ 0 w 72"/>
                    <a:gd name="T49" fmla="*/ 0 h 216"/>
                    <a:gd name="T50" fmla="*/ 58 w 72"/>
                    <a:gd name="T51" fmla="*/ 5 h 216"/>
                    <a:gd name="T52" fmla="*/ 0 w 72"/>
                    <a:gd name="T53" fmla="*/ 0 h 216"/>
                    <a:gd name="T54" fmla="*/ 72 w 72"/>
                    <a:gd name="T55" fmla="*/ 216 h 2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T52" t="T53" r="T54" b="T55"/>
                  <a:pathLst>
                    <a:path w="72" h="216">
                      <a:moveTo>
                        <a:pt x="58" y="5"/>
                      </a:moveTo>
                      <a:lnTo>
                        <a:pt x="57" y="66"/>
                      </a:lnTo>
                      <a:lnTo>
                        <a:pt x="57" y="119"/>
                      </a:lnTo>
                      <a:lnTo>
                        <a:pt x="54" y="169"/>
                      </a:lnTo>
                      <a:lnTo>
                        <a:pt x="63" y="191"/>
                      </a:lnTo>
                      <a:lnTo>
                        <a:pt x="69" y="206"/>
                      </a:lnTo>
                      <a:lnTo>
                        <a:pt x="71" y="210"/>
                      </a:lnTo>
                      <a:lnTo>
                        <a:pt x="68" y="215"/>
                      </a:lnTo>
                      <a:lnTo>
                        <a:pt x="55" y="214"/>
                      </a:lnTo>
                      <a:lnTo>
                        <a:pt x="44" y="185"/>
                      </a:lnTo>
                      <a:lnTo>
                        <a:pt x="43" y="167"/>
                      </a:lnTo>
                      <a:lnTo>
                        <a:pt x="35" y="108"/>
                      </a:lnTo>
                      <a:lnTo>
                        <a:pt x="34" y="95"/>
                      </a:lnTo>
                      <a:lnTo>
                        <a:pt x="34" y="122"/>
                      </a:lnTo>
                      <a:lnTo>
                        <a:pt x="30" y="162"/>
                      </a:lnTo>
                      <a:lnTo>
                        <a:pt x="32" y="180"/>
                      </a:lnTo>
                      <a:lnTo>
                        <a:pt x="26" y="199"/>
                      </a:lnTo>
                      <a:lnTo>
                        <a:pt x="18" y="212"/>
                      </a:lnTo>
                      <a:lnTo>
                        <a:pt x="7" y="213"/>
                      </a:lnTo>
                      <a:lnTo>
                        <a:pt x="4" y="208"/>
                      </a:lnTo>
                      <a:lnTo>
                        <a:pt x="16" y="179"/>
                      </a:lnTo>
                      <a:lnTo>
                        <a:pt x="17" y="166"/>
                      </a:lnTo>
                      <a:lnTo>
                        <a:pt x="14" y="138"/>
                      </a:lnTo>
                      <a:lnTo>
                        <a:pt x="10" y="91"/>
                      </a:lnTo>
                      <a:lnTo>
                        <a:pt x="0" y="0"/>
                      </a:lnTo>
                      <a:lnTo>
                        <a:pt x="58" y="5"/>
                      </a:lnTo>
                    </a:path>
                  </a:pathLst>
                </a:custGeom>
                <a:solidFill>
                  <a:srgbClr val="FF808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3414" name="AutoShape 102"/>
                <p:cNvSpPr>
                  <a:spLocks noChangeArrowheads="1"/>
                </p:cNvSpPr>
                <p:nvPr/>
              </p:nvSpPr>
              <p:spPr bwMode="auto">
                <a:xfrm>
                  <a:off x="3943" y="2627"/>
                  <a:ext cx="14" cy="25"/>
                </a:xfrm>
                <a:custGeom>
                  <a:avLst/>
                  <a:gdLst>
                    <a:gd name="T0" fmla="*/ 0 w 14"/>
                    <a:gd name="T1" fmla="*/ 0 h 25"/>
                    <a:gd name="T2" fmla="*/ 0 w 14"/>
                    <a:gd name="T3" fmla="*/ 12 h 25"/>
                    <a:gd name="T4" fmla="*/ 13 w 14"/>
                    <a:gd name="T5" fmla="*/ 24 h 25"/>
                    <a:gd name="T6" fmla="*/ 7 w 14"/>
                    <a:gd name="T7" fmla="*/ 2 h 25"/>
                    <a:gd name="T8" fmla="*/ 0 w 14"/>
                    <a:gd name="T9" fmla="*/ 0 h 25"/>
                    <a:gd name="T10" fmla="*/ 0 w 14"/>
                    <a:gd name="T11" fmla="*/ 0 h 25"/>
                    <a:gd name="T12" fmla="*/ 14 w 14"/>
                    <a:gd name="T13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T10" t="T11" r="T12" b="T13"/>
                  <a:pathLst>
                    <a:path w="14" h="25">
                      <a:moveTo>
                        <a:pt x="0" y="0"/>
                      </a:moveTo>
                      <a:lnTo>
                        <a:pt x="0" y="12"/>
                      </a:lnTo>
                      <a:lnTo>
                        <a:pt x="13" y="24"/>
                      </a:lnTo>
                      <a:lnTo>
                        <a:pt x="7" y="2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FF808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3415" name="AutoShape 103"/>
              <p:cNvSpPr>
                <a:spLocks noChangeArrowheads="1"/>
              </p:cNvSpPr>
              <p:nvPr/>
            </p:nvSpPr>
            <p:spPr bwMode="auto">
              <a:xfrm>
                <a:off x="4003" y="2691"/>
                <a:ext cx="6" cy="97"/>
              </a:xfrm>
              <a:custGeom>
                <a:avLst/>
                <a:gdLst>
                  <a:gd name="T0" fmla="*/ 0 w 6"/>
                  <a:gd name="T1" fmla="*/ 0 h 97"/>
                  <a:gd name="T2" fmla="*/ 0 w 6"/>
                  <a:gd name="T3" fmla="*/ 32 h 97"/>
                  <a:gd name="T4" fmla="*/ 1 w 6"/>
                  <a:gd name="T5" fmla="*/ 51 h 97"/>
                  <a:gd name="T6" fmla="*/ 2 w 6"/>
                  <a:gd name="T7" fmla="*/ 71 h 97"/>
                  <a:gd name="T8" fmla="*/ 5 w 6"/>
                  <a:gd name="T9" fmla="*/ 91 h 97"/>
                  <a:gd name="T10" fmla="*/ 4 w 6"/>
                  <a:gd name="T11" fmla="*/ 96 h 97"/>
                  <a:gd name="T12" fmla="*/ 0 w 6"/>
                  <a:gd name="T13" fmla="*/ 0 h 97"/>
                  <a:gd name="T14" fmla="*/ 0 w 6"/>
                  <a:gd name="T15" fmla="*/ 0 h 97"/>
                  <a:gd name="T16" fmla="*/ 6 w 6"/>
                  <a:gd name="T17" fmla="*/ 97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T14" t="T15" r="T16" b="T17"/>
                <a:pathLst>
                  <a:path w="6" h="97">
                    <a:moveTo>
                      <a:pt x="0" y="0"/>
                    </a:moveTo>
                    <a:lnTo>
                      <a:pt x="0" y="32"/>
                    </a:lnTo>
                    <a:lnTo>
                      <a:pt x="1" y="51"/>
                    </a:lnTo>
                    <a:lnTo>
                      <a:pt x="2" y="71"/>
                    </a:lnTo>
                    <a:lnTo>
                      <a:pt x="5" y="91"/>
                    </a:lnTo>
                    <a:lnTo>
                      <a:pt x="4" y="9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3416" name="Group 104"/>
            <p:cNvGrpSpPr>
              <a:grpSpLocks/>
            </p:cNvGrpSpPr>
            <p:nvPr/>
          </p:nvGrpSpPr>
          <p:grpSpPr bwMode="auto">
            <a:xfrm>
              <a:off x="3972" y="2872"/>
              <a:ext cx="75" cy="57"/>
              <a:chOff x="3972" y="2872"/>
              <a:chExt cx="75" cy="57"/>
            </a:xfrm>
          </p:grpSpPr>
          <p:sp>
            <p:nvSpPr>
              <p:cNvPr id="13417" name="AutoShape 105"/>
              <p:cNvSpPr>
                <a:spLocks noChangeArrowheads="1"/>
              </p:cNvSpPr>
              <p:nvPr/>
            </p:nvSpPr>
            <p:spPr bwMode="auto">
              <a:xfrm>
                <a:off x="3972" y="2872"/>
                <a:ext cx="32" cy="55"/>
              </a:xfrm>
              <a:custGeom>
                <a:avLst/>
                <a:gdLst>
                  <a:gd name="T0" fmla="*/ 29 w 32"/>
                  <a:gd name="T1" fmla="*/ 0 h 55"/>
                  <a:gd name="T2" fmla="*/ 31 w 32"/>
                  <a:gd name="T3" fmla="*/ 8 h 55"/>
                  <a:gd name="T4" fmla="*/ 31 w 32"/>
                  <a:gd name="T5" fmla="*/ 24 h 55"/>
                  <a:gd name="T6" fmla="*/ 28 w 32"/>
                  <a:gd name="T7" fmla="*/ 18 h 55"/>
                  <a:gd name="T8" fmla="*/ 25 w 32"/>
                  <a:gd name="T9" fmla="*/ 26 h 55"/>
                  <a:gd name="T10" fmla="*/ 23 w 32"/>
                  <a:gd name="T11" fmla="*/ 37 h 55"/>
                  <a:gd name="T12" fmla="*/ 19 w 32"/>
                  <a:gd name="T13" fmla="*/ 47 h 55"/>
                  <a:gd name="T14" fmla="*/ 11 w 32"/>
                  <a:gd name="T15" fmla="*/ 53 h 55"/>
                  <a:gd name="T16" fmla="*/ 6 w 32"/>
                  <a:gd name="T17" fmla="*/ 54 h 55"/>
                  <a:gd name="T18" fmla="*/ 0 w 32"/>
                  <a:gd name="T19" fmla="*/ 53 h 55"/>
                  <a:gd name="T20" fmla="*/ 0 w 32"/>
                  <a:gd name="T21" fmla="*/ 42 h 55"/>
                  <a:gd name="T22" fmla="*/ 4 w 32"/>
                  <a:gd name="T23" fmla="*/ 26 h 55"/>
                  <a:gd name="T24" fmla="*/ 7 w 32"/>
                  <a:gd name="T25" fmla="*/ 30 h 55"/>
                  <a:gd name="T26" fmla="*/ 11 w 32"/>
                  <a:gd name="T27" fmla="*/ 30 h 55"/>
                  <a:gd name="T28" fmla="*/ 17 w 32"/>
                  <a:gd name="T29" fmla="*/ 30 h 55"/>
                  <a:gd name="T30" fmla="*/ 21 w 32"/>
                  <a:gd name="T31" fmla="*/ 22 h 55"/>
                  <a:gd name="T32" fmla="*/ 25 w 32"/>
                  <a:gd name="T33" fmla="*/ 14 h 55"/>
                  <a:gd name="T34" fmla="*/ 29 w 32"/>
                  <a:gd name="T35" fmla="*/ 0 h 55"/>
                  <a:gd name="T36" fmla="*/ 0 w 32"/>
                  <a:gd name="T37" fmla="*/ 0 h 55"/>
                  <a:gd name="T38" fmla="*/ 32 w 32"/>
                  <a:gd name="T39" fmla="*/ 5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T36" t="T37" r="T38" b="T39"/>
                <a:pathLst>
                  <a:path w="32" h="55">
                    <a:moveTo>
                      <a:pt x="29" y="0"/>
                    </a:moveTo>
                    <a:lnTo>
                      <a:pt x="31" y="8"/>
                    </a:lnTo>
                    <a:lnTo>
                      <a:pt x="31" y="24"/>
                    </a:lnTo>
                    <a:lnTo>
                      <a:pt x="28" y="18"/>
                    </a:lnTo>
                    <a:lnTo>
                      <a:pt x="25" y="26"/>
                    </a:lnTo>
                    <a:lnTo>
                      <a:pt x="23" y="37"/>
                    </a:lnTo>
                    <a:lnTo>
                      <a:pt x="19" y="47"/>
                    </a:lnTo>
                    <a:lnTo>
                      <a:pt x="11" y="53"/>
                    </a:lnTo>
                    <a:lnTo>
                      <a:pt x="6" y="54"/>
                    </a:lnTo>
                    <a:lnTo>
                      <a:pt x="0" y="53"/>
                    </a:lnTo>
                    <a:lnTo>
                      <a:pt x="0" y="42"/>
                    </a:lnTo>
                    <a:lnTo>
                      <a:pt x="4" y="26"/>
                    </a:lnTo>
                    <a:lnTo>
                      <a:pt x="7" y="30"/>
                    </a:lnTo>
                    <a:lnTo>
                      <a:pt x="11" y="30"/>
                    </a:lnTo>
                    <a:lnTo>
                      <a:pt x="17" y="30"/>
                    </a:lnTo>
                    <a:lnTo>
                      <a:pt x="21" y="22"/>
                    </a:lnTo>
                    <a:lnTo>
                      <a:pt x="25" y="14"/>
                    </a:lnTo>
                    <a:lnTo>
                      <a:pt x="29" y="0"/>
                    </a:lnTo>
                  </a:path>
                </a:pathLst>
              </a:custGeom>
              <a:solidFill>
                <a:srgbClr val="80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3418" name="AutoShape 106"/>
              <p:cNvSpPr>
                <a:spLocks noChangeArrowheads="1"/>
              </p:cNvSpPr>
              <p:nvPr/>
            </p:nvSpPr>
            <p:spPr bwMode="auto">
              <a:xfrm>
                <a:off x="4018" y="2873"/>
                <a:ext cx="30" cy="57"/>
              </a:xfrm>
              <a:custGeom>
                <a:avLst/>
                <a:gdLst>
                  <a:gd name="T0" fmla="*/ 1 w 30"/>
                  <a:gd name="T1" fmla="*/ 0 h 57"/>
                  <a:gd name="T2" fmla="*/ 0 w 30"/>
                  <a:gd name="T3" fmla="*/ 22 h 57"/>
                  <a:gd name="T4" fmla="*/ 2 w 30"/>
                  <a:gd name="T5" fmla="*/ 17 h 57"/>
                  <a:gd name="T6" fmla="*/ 4 w 30"/>
                  <a:gd name="T7" fmla="*/ 24 h 57"/>
                  <a:gd name="T8" fmla="*/ 6 w 30"/>
                  <a:gd name="T9" fmla="*/ 35 h 57"/>
                  <a:gd name="T10" fmla="*/ 9 w 30"/>
                  <a:gd name="T11" fmla="*/ 43 h 57"/>
                  <a:gd name="T12" fmla="*/ 15 w 30"/>
                  <a:gd name="T13" fmla="*/ 50 h 57"/>
                  <a:gd name="T14" fmla="*/ 20 w 30"/>
                  <a:gd name="T15" fmla="*/ 55 h 57"/>
                  <a:gd name="T16" fmla="*/ 25 w 30"/>
                  <a:gd name="T17" fmla="*/ 56 h 57"/>
                  <a:gd name="T18" fmla="*/ 27 w 30"/>
                  <a:gd name="T19" fmla="*/ 53 h 57"/>
                  <a:gd name="T20" fmla="*/ 28 w 30"/>
                  <a:gd name="T21" fmla="*/ 48 h 57"/>
                  <a:gd name="T22" fmla="*/ 29 w 30"/>
                  <a:gd name="T23" fmla="*/ 43 h 57"/>
                  <a:gd name="T24" fmla="*/ 28 w 30"/>
                  <a:gd name="T25" fmla="*/ 37 h 57"/>
                  <a:gd name="T26" fmla="*/ 26 w 30"/>
                  <a:gd name="T27" fmla="*/ 27 h 57"/>
                  <a:gd name="T28" fmla="*/ 21 w 30"/>
                  <a:gd name="T29" fmla="*/ 31 h 57"/>
                  <a:gd name="T30" fmla="*/ 15 w 30"/>
                  <a:gd name="T31" fmla="*/ 31 h 57"/>
                  <a:gd name="T32" fmla="*/ 11 w 30"/>
                  <a:gd name="T33" fmla="*/ 30 h 57"/>
                  <a:gd name="T34" fmla="*/ 3 w 30"/>
                  <a:gd name="T35" fmla="*/ 12 h 57"/>
                  <a:gd name="T36" fmla="*/ 1 w 30"/>
                  <a:gd name="T37" fmla="*/ 0 h 57"/>
                  <a:gd name="T38" fmla="*/ 0 w 30"/>
                  <a:gd name="T39" fmla="*/ 0 h 57"/>
                  <a:gd name="T40" fmla="*/ 30 w 30"/>
                  <a:gd name="T41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T38" t="T39" r="T40" b="T41"/>
                <a:pathLst>
                  <a:path w="30" h="57">
                    <a:moveTo>
                      <a:pt x="1" y="0"/>
                    </a:moveTo>
                    <a:lnTo>
                      <a:pt x="0" y="22"/>
                    </a:lnTo>
                    <a:lnTo>
                      <a:pt x="2" y="17"/>
                    </a:lnTo>
                    <a:lnTo>
                      <a:pt x="4" y="24"/>
                    </a:lnTo>
                    <a:lnTo>
                      <a:pt x="6" y="35"/>
                    </a:lnTo>
                    <a:lnTo>
                      <a:pt x="9" y="43"/>
                    </a:lnTo>
                    <a:lnTo>
                      <a:pt x="15" y="50"/>
                    </a:lnTo>
                    <a:lnTo>
                      <a:pt x="20" y="55"/>
                    </a:lnTo>
                    <a:lnTo>
                      <a:pt x="25" y="56"/>
                    </a:lnTo>
                    <a:lnTo>
                      <a:pt x="27" y="53"/>
                    </a:lnTo>
                    <a:lnTo>
                      <a:pt x="28" y="48"/>
                    </a:lnTo>
                    <a:lnTo>
                      <a:pt x="29" y="43"/>
                    </a:lnTo>
                    <a:lnTo>
                      <a:pt x="28" y="37"/>
                    </a:lnTo>
                    <a:lnTo>
                      <a:pt x="26" y="27"/>
                    </a:lnTo>
                    <a:lnTo>
                      <a:pt x="21" y="31"/>
                    </a:lnTo>
                    <a:lnTo>
                      <a:pt x="15" y="31"/>
                    </a:lnTo>
                    <a:lnTo>
                      <a:pt x="11" y="30"/>
                    </a:lnTo>
                    <a:lnTo>
                      <a:pt x="3" y="12"/>
                    </a:lnTo>
                    <a:lnTo>
                      <a:pt x="1" y="0"/>
                    </a:lnTo>
                  </a:path>
                </a:pathLst>
              </a:custGeom>
              <a:solidFill>
                <a:srgbClr val="80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13419" name="AutoShape 107"/>
            <p:cNvSpPr>
              <a:spLocks noChangeArrowheads="1"/>
            </p:cNvSpPr>
            <p:nvPr/>
          </p:nvSpPr>
          <p:spPr bwMode="auto">
            <a:xfrm>
              <a:off x="3940" y="2440"/>
              <a:ext cx="124" cy="426"/>
            </a:xfrm>
            <a:custGeom>
              <a:avLst/>
              <a:gdLst>
                <a:gd name="T0" fmla="*/ 88 w 124"/>
                <a:gd name="T1" fmla="*/ 5 h 426"/>
                <a:gd name="T2" fmla="*/ 112 w 124"/>
                <a:gd name="T3" fmla="*/ 18 h 426"/>
                <a:gd name="T4" fmla="*/ 118 w 124"/>
                <a:gd name="T5" fmla="*/ 30 h 426"/>
                <a:gd name="T6" fmla="*/ 123 w 124"/>
                <a:gd name="T7" fmla="*/ 127 h 426"/>
                <a:gd name="T8" fmla="*/ 121 w 124"/>
                <a:gd name="T9" fmla="*/ 151 h 426"/>
                <a:gd name="T10" fmla="*/ 107 w 124"/>
                <a:gd name="T11" fmla="*/ 149 h 426"/>
                <a:gd name="T12" fmla="*/ 108 w 124"/>
                <a:gd name="T13" fmla="*/ 207 h 426"/>
                <a:gd name="T14" fmla="*/ 101 w 124"/>
                <a:gd name="T15" fmla="*/ 207 h 426"/>
                <a:gd name="T16" fmla="*/ 92 w 124"/>
                <a:gd name="T17" fmla="*/ 327 h 426"/>
                <a:gd name="T18" fmla="*/ 91 w 124"/>
                <a:gd name="T19" fmla="*/ 390 h 426"/>
                <a:gd name="T20" fmla="*/ 90 w 124"/>
                <a:gd name="T21" fmla="*/ 419 h 426"/>
                <a:gd name="T22" fmla="*/ 84 w 124"/>
                <a:gd name="T23" fmla="*/ 425 h 426"/>
                <a:gd name="T24" fmla="*/ 73 w 124"/>
                <a:gd name="T25" fmla="*/ 420 h 426"/>
                <a:gd name="T26" fmla="*/ 67 w 124"/>
                <a:gd name="T27" fmla="*/ 371 h 426"/>
                <a:gd name="T28" fmla="*/ 63 w 124"/>
                <a:gd name="T29" fmla="*/ 422 h 426"/>
                <a:gd name="T30" fmla="*/ 54 w 124"/>
                <a:gd name="T31" fmla="*/ 424 h 426"/>
                <a:gd name="T32" fmla="*/ 46 w 124"/>
                <a:gd name="T33" fmla="*/ 421 h 426"/>
                <a:gd name="T34" fmla="*/ 37 w 124"/>
                <a:gd name="T35" fmla="*/ 324 h 426"/>
                <a:gd name="T36" fmla="*/ 26 w 124"/>
                <a:gd name="T37" fmla="*/ 254 h 426"/>
                <a:gd name="T38" fmla="*/ 10 w 124"/>
                <a:gd name="T39" fmla="*/ 188 h 426"/>
                <a:gd name="T40" fmla="*/ 0 w 124"/>
                <a:gd name="T41" fmla="*/ 187 h 426"/>
                <a:gd name="T42" fmla="*/ 9 w 124"/>
                <a:gd name="T43" fmla="*/ 97 h 426"/>
                <a:gd name="T44" fmla="*/ 9 w 124"/>
                <a:gd name="T45" fmla="*/ 25 h 426"/>
                <a:gd name="T46" fmla="*/ 15 w 124"/>
                <a:gd name="T47" fmla="*/ 17 h 426"/>
                <a:gd name="T48" fmla="*/ 40 w 124"/>
                <a:gd name="T49" fmla="*/ 0 h 426"/>
                <a:gd name="T50" fmla="*/ 62 w 124"/>
                <a:gd name="T51" fmla="*/ 38 h 426"/>
                <a:gd name="T52" fmla="*/ 88 w 124"/>
                <a:gd name="T53" fmla="*/ 5 h 426"/>
                <a:gd name="T54" fmla="*/ 0 w 124"/>
                <a:gd name="T55" fmla="*/ 0 h 426"/>
                <a:gd name="T56" fmla="*/ 124 w 124"/>
                <a:gd name="T57" fmla="*/ 426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T54" t="T55" r="T56" b="T57"/>
              <a:pathLst>
                <a:path w="124" h="426">
                  <a:moveTo>
                    <a:pt x="88" y="5"/>
                  </a:moveTo>
                  <a:lnTo>
                    <a:pt x="112" y="18"/>
                  </a:lnTo>
                  <a:lnTo>
                    <a:pt x="118" y="30"/>
                  </a:lnTo>
                  <a:lnTo>
                    <a:pt x="123" y="127"/>
                  </a:lnTo>
                  <a:lnTo>
                    <a:pt x="121" y="151"/>
                  </a:lnTo>
                  <a:lnTo>
                    <a:pt x="107" y="149"/>
                  </a:lnTo>
                  <a:lnTo>
                    <a:pt x="108" y="207"/>
                  </a:lnTo>
                  <a:lnTo>
                    <a:pt x="101" y="207"/>
                  </a:lnTo>
                  <a:lnTo>
                    <a:pt x="92" y="327"/>
                  </a:lnTo>
                  <a:lnTo>
                    <a:pt x="91" y="390"/>
                  </a:lnTo>
                  <a:lnTo>
                    <a:pt x="90" y="419"/>
                  </a:lnTo>
                  <a:lnTo>
                    <a:pt x="84" y="425"/>
                  </a:lnTo>
                  <a:lnTo>
                    <a:pt x="73" y="420"/>
                  </a:lnTo>
                  <a:lnTo>
                    <a:pt x="67" y="371"/>
                  </a:lnTo>
                  <a:lnTo>
                    <a:pt x="63" y="422"/>
                  </a:lnTo>
                  <a:lnTo>
                    <a:pt x="54" y="424"/>
                  </a:lnTo>
                  <a:lnTo>
                    <a:pt x="46" y="421"/>
                  </a:lnTo>
                  <a:lnTo>
                    <a:pt x="37" y="324"/>
                  </a:lnTo>
                  <a:lnTo>
                    <a:pt x="26" y="254"/>
                  </a:lnTo>
                  <a:lnTo>
                    <a:pt x="10" y="188"/>
                  </a:lnTo>
                  <a:lnTo>
                    <a:pt x="0" y="187"/>
                  </a:lnTo>
                  <a:lnTo>
                    <a:pt x="9" y="97"/>
                  </a:lnTo>
                  <a:lnTo>
                    <a:pt x="9" y="25"/>
                  </a:lnTo>
                  <a:lnTo>
                    <a:pt x="15" y="17"/>
                  </a:lnTo>
                  <a:lnTo>
                    <a:pt x="40" y="0"/>
                  </a:lnTo>
                  <a:lnTo>
                    <a:pt x="62" y="38"/>
                  </a:lnTo>
                  <a:lnTo>
                    <a:pt x="88" y="5"/>
                  </a:lnTo>
                </a:path>
              </a:pathLst>
            </a:custGeom>
            <a:solidFill>
              <a:srgbClr val="A0A0A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13420" name="Group 108"/>
            <p:cNvGrpSpPr>
              <a:grpSpLocks/>
            </p:cNvGrpSpPr>
            <p:nvPr/>
          </p:nvGrpSpPr>
          <p:grpSpPr bwMode="auto">
            <a:xfrm>
              <a:off x="3972" y="2485"/>
              <a:ext cx="74" cy="101"/>
              <a:chOff x="3972" y="2485"/>
              <a:chExt cx="74" cy="101"/>
            </a:xfrm>
          </p:grpSpPr>
          <p:sp>
            <p:nvSpPr>
              <p:cNvPr id="13421" name="AutoShape 109"/>
              <p:cNvSpPr>
                <a:spLocks noChangeArrowheads="1"/>
              </p:cNvSpPr>
              <p:nvPr/>
            </p:nvSpPr>
            <p:spPr bwMode="auto">
              <a:xfrm>
                <a:off x="3978" y="2485"/>
                <a:ext cx="63" cy="76"/>
              </a:xfrm>
              <a:custGeom>
                <a:avLst/>
                <a:gdLst>
                  <a:gd name="T0" fmla="*/ 62 w 63"/>
                  <a:gd name="T1" fmla="*/ 26 h 76"/>
                  <a:gd name="T2" fmla="*/ 22 w 63"/>
                  <a:gd name="T3" fmla="*/ 0 h 76"/>
                  <a:gd name="T4" fmla="*/ 0 w 63"/>
                  <a:gd name="T5" fmla="*/ 50 h 76"/>
                  <a:gd name="T6" fmla="*/ 40 w 63"/>
                  <a:gd name="T7" fmla="*/ 75 h 76"/>
                  <a:gd name="T8" fmla="*/ 62 w 63"/>
                  <a:gd name="T9" fmla="*/ 26 h 76"/>
                  <a:gd name="T10" fmla="*/ 0 w 63"/>
                  <a:gd name="T11" fmla="*/ 0 h 76"/>
                  <a:gd name="T12" fmla="*/ 63 w 6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63" h="76">
                    <a:moveTo>
                      <a:pt x="62" y="26"/>
                    </a:moveTo>
                    <a:lnTo>
                      <a:pt x="22" y="0"/>
                    </a:lnTo>
                    <a:lnTo>
                      <a:pt x="0" y="50"/>
                    </a:lnTo>
                    <a:lnTo>
                      <a:pt x="40" y="75"/>
                    </a:lnTo>
                    <a:lnTo>
                      <a:pt x="62" y="26"/>
                    </a:lnTo>
                  </a:path>
                </a:pathLst>
              </a:custGeom>
              <a:solidFill>
                <a:srgbClr val="E0E0FF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3422" name="AutoShape 110"/>
              <p:cNvSpPr>
                <a:spLocks noChangeArrowheads="1"/>
              </p:cNvSpPr>
              <p:nvPr/>
            </p:nvSpPr>
            <p:spPr bwMode="auto">
              <a:xfrm>
                <a:off x="3972" y="2518"/>
                <a:ext cx="26" cy="40"/>
              </a:xfrm>
              <a:custGeom>
                <a:avLst/>
                <a:gdLst>
                  <a:gd name="T0" fmla="*/ 25 w 26"/>
                  <a:gd name="T1" fmla="*/ 24 h 40"/>
                  <a:gd name="T2" fmla="*/ 19 w 26"/>
                  <a:gd name="T3" fmla="*/ 18 h 40"/>
                  <a:gd name="T4" fmla="*/ 16 w 26"/>
                  <a:gd name="T5" fmla="*/ 7 h 40"/>
                  <a:gd name="T6" fmla="*/ 11 w 26"/>
                  <a:gd name="T7" fmla="*/ 3 h 40"/>
                  <a:gd name="T8" fmla="*/ 8 w 26"/>
                  <a:gd name="T9" fmla="*/ 0 h 40"/>
                  <a:gd name="T10" fmla="*/ 7 w 26"/>
                  <a:gd name="T11" fmla="*/ 1 h 40"/>
                  <a:gd name="T12" fmla="*/ 6 w 26"/>
                  <a:gd name="T13" fmla="*/ 4 h 40"/>
                  <a:gd name="T14" fmla="*/ 1 w 26"/>
                  <a:gd name="T15" fmla="*/ 9 h 40"/>
                  <a:gd name="T16" fmla="*/ 0 w 26"/>
                  <a:gd name="T17" fmla="*/ 19 h 40"/>
                  <a:gd name="T18" fmla="*/ 1 w 26"/>
                  <a:gd name="T19" fmla="*/ 26 h 40"/>
                  <a:gd name="T20" fmla="*/ 9 w 26"/>
                  <a:gd name="T21" fmla="*/ 33 h 40"/>
                  <a:gd name="T22" fmla="*/ 22 w 26"/>
                  <a:gd name="T23" fmla="*/ 39 h 40"/>
                  <a:gd name="T24" fmla="*/ 25 w 26"/>
                  <a:gd name="T25" fmla="*/ 24 h 40"/>
                  <a:gd name="T26" fmla="*/ 0 w 26"/>
                  <a:gd name="T27" fmla="*/ 0 h 40"/>
                  <a:gd name="T28" fmla="*/ 26 w 26"/>
                  <a:gd name="T29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T26" t="T27" r="T28" b="T29"/>
                <a:pathLst>
                  <a:path w="26" h="40">
                    <a:moveTo>
                      <a:pt x="25" y="24"/>
                    </a:moveTo>
                    <a:lnTo>
                      <a:pt x="19" y="18"/>
                    </a:lnTo>
                    <a:lnTo>
                      <a:pt x="16" y="7"/>
                    </a:lnTo>
                    <a:lnTo>
                      <a:pt x="11" y="3"/>
                    </a:lnTo>
                    <a:lnTo>
                      <a:pt x="8" y="0"/>
                    </a:lnTo>
                    <a:lnTo>
                      <a:pt x="7" y="1"/>
                    </a:lnTo>
                    <a:lnTo>
                      <a:pt x="6" y="4"/>
                    </a:lnTo>
                    <a:lnTo>
                      <a:pt x="1" y="9"/>
                    </a:lnTo>
                    <a:lnTo>
                      <a:pt x="0" y="19"/>
                    </a:lnTo>
                    <a:lnTo>
                      <a:pt x="1" y="26"/>
                    </a:lnTo>
                    <a:lnTo>
                      <a:pt x="9" y="33"/>
                    </a:lnTo>
                    <a:lnTo>
                      <a:pt x="22" y="39"/>
                    </a:lnTo>
                    <a:lnTo>
                      <a:pt x="25" y="24"/>
                    </a:lnTo>
                  </a:path>
                </a:pathLst>
              </a:custGeom>
              <a:solidFill>
                <a:srgbClr val="FF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3423" name="AutoShape 111"/>
              <p:cNvSpPr>
                <a:spLocks noChangeArrowheads="1"/>
              </p:cNvSpPr>
              <p:nvPr/>
            </p:nvSpPr>
            <p:spPr bwMode="auto">
              <a:xfrm>
                <a:off x="3996" y="2543"/>
                <a:ext cx="51" cy="44"/>
              </a:xfrm>
              <a:custGeom>
                <a:avLst/>
                <a:gdLst>
                  <a:gd name="T0" fmla="*/ 50 w 51"/>
                  <a:gd name="T1" fmla="*/ 43 h 44"/>
                  <a:gd name="T2" fmla="*/ 30 w 51"/>
                  <a:gd name="T3" fmla="*/ 35 h 44"/>
                  <a:gd name="T4" fmla="*/ 15 w 51"/>
                  <a:gd name="T5" fmla="*/ 27 h 44"/>
                  <a:gd name="T6" fmla="*/ 0 w 51"/>
                  <a:gd name="T7" fmla="*/ 19 h 44"/>
                  <a:gd name="T8" fmla="*/ 6 w 51"/>
                  <a:gd name="T9" fmla="*/ 0 h 44"/>
                  <a:gd name="T10" fmla="*/ 32 w 51"/>
                  <a:gd name="T11" fmla="*/ 11 h 44"/>
                  <a:gd name="T12" fmla="*/ 48 w 51"/>
                  <a:gd name="T13" fmla="*/ 17 h 44"/>
                  <a:gd name="T14" fmla="*/ 49 w 51"/>
                  <a:gd name="T15" fmla="*/ 14 h 44"/>
                  <a:gd name="T16" fmla="*/ 50 w 51"/>
                  <a:gd name="T17" fmla="*/ 43 h 44"/>
                  <a:gd name="T18" fmla="*/ 0 w 51"/>
                  <a:gd name="T19" fmla="*/ 0 h 44"/>
                  <a:gd name="T20" fmla="*/ 51 w 51"/>
                  <a:gd name="T2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T18" t="T19" r="T20" b="T21"/>
                <a:pathLst>
                  <a:path w="51" h="44">
                    <a:moveTo>
                      <a:pt x="50" y="43"/>
                    </a:moveTo>
                    <a:lnTo>
                      <a:pt x="30" y="35"/>
                    </a:lnTo>
                    <a:lnTo>
                      <a:pt x="15" y="27"/>
                    </a:lnTo>
                    <a:lnTo>
                      <a:pt x="0" y="19"/>
                    </a:lnTo>
                    <a:lnTo>
                      <a:pt x="6" y="0"/>
                    </a:lnTo>
                    <a:lnTo>
                      <a:pt x="32" y="11"/>
                    </a:lnTo>
                    <a:lnTo>
                      <a:pt x="48" y="17"/>
                    </a:lnTo>
                    <a:lnTo>
                      <a:pt x="49" y="14"/>
                    </a:lnTo>
                    <a:lnTo>
                      <a:pt x="50" y="43"/>
                    </a:lnTo>
                  </a:path>
                </a:pathLst>
              </a:custGeom>
              <a:solidFill>
                <a:srgbClr val="A0A0A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3424" name="Group 112"/>
            <p:cNvGrpSpPr>
              <a:grpSpLocks/>
            </p:cNvGrpSpPr>
            <p:nvPr/>
          </p:nvGrpSpPr>
          <p:grpSpPr bwMode="auto">
            <a:xfrm>
              <a:off x="3993" y="2558"/>
              <a:ext cx="55" cy="261"/>
              <a:chOff x="3993" y="2558"/>
              <a:chExt cx="55" cy="261"/>
            </a:xfrm>
          </p:grpSpPr>
          <p:grpSp>
            <p:nvGrpSpPr>
              <p:cNvPr id="13425" name="Group 113"/>
              <p:cNvGrpSpPr>
                <a:grpSpLocks/>
              </p:cNvGrpSpPr>
              <p:nvPr/>
            </p:nvGrpSpPr>
            <p:grpSpPr bwMode="auto">
              <a:xfrm>
                <a:off x="3993" y="2558"/>
                <a:ext cx="55" cy="91"/>
                <a:chOff x="3993" y="2558"/>
                <a:chExt cx="55" cy="91"/>
              </a:xfrm>
            </p:grpSpPr>
            <p:sp>
              <p:nvSpPr>
                <p:cNvPr id="13426" name="AutoShape 114"/>
                <p:cNvSpPr>
                  <a:spLocks noChangeArrowheads="1"/>
                </p:cNvSpPr>
                <p:nvPr/>
              </p:nvSpPr>
              <p:spPr bwMode="auto">
                <a:xfrm>
                  <a:off x="3993" y="2558"/>
                  <a:ext cx="49" cy="92"/>
                </a:xfrm>
                <a:custGeom>
                  <a:avLst/>
                  <a:gdLst>
                    <a:gd name="T0" fmla="*/ 48 w 49"/>
                    <a:gd name="T1" fmla="*/ 91 h 92"/>
                    <a:gd name="T2" fmla="*/ 1 w 49"/>
                    <a:gd name="T3" fmla="*/ 86 h 92"/>
                    <a:gd name="T4" fmla="*/ 0 w 49"/>
                    <a:gd name="T5" fmla="*/ 0 h 92"/>
                    <a:gd name="T6" fmla="*/ 0 w 49"/>
                    <a:gd name="T7" fmla="*/ 0 h 92"/>
                    <a:gd name="T8" fmla="*/ 49 w 49"/>
                    <a:gd name="T9" fmla="*/ 92 h 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T6" t="T7" r="T8" b="T9"/>
                  <a:pathLst>
                    <a:path w="49" h="92">
                      <a:moveTo>
                        <a:pt x="48" y="91"/>
                      </a:moveTo>
                      <a:lnTo>
                        <a:pt x="1" y="86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3427" name="AutoShape 115"/>
                <p:cNvSpPr>
                  <a:spLocks noChangeArrowheads="1"/>
                </p:cNvSpPr>
                <p:nvPr/>
              </p:nvSpPr>
              <p:spPr bwMode="auto">
                <a:xfrm>
                  <a:off x="3994" y="2570"/>
                  <a:ext cx="55" cy="23"/>
                </a:xfrm>
                <a:custGeom>
                  <a:avLst/>
                  <a:gdLst>
                    <a:gd name="T0" fmla="*/ 54 w 55"/>
                    <a:gd name="T1" fmla="*/ 22 h 23"/>
                    <a:gd name="T2" fmla="*/ 35 w 55"/>
                    <a:gd name="T3" fmla="*/ 16 h 23"/>
                    <a:gd name="T4" fmla="*/ 0 w 55"/>
                    <a:gd name="T5" fmla="*/ 0 h 23"/>
                    <a:gd name="T6" fmla="*/ 0 w 55"/>
                    <a:gd name="T7" fmla="*/ 0 h 23"/>
                    <a:gd name="T8" fmla="*/ 55 w 55"/>
                    <a:gd name="T9" fmla="*/ 23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T6" t="T7" r="T8" b="T9"/>
                  <a:pathLst>
                    <a:path w="55" h="23">
                      <a:moveTo>
                        <a:pt x="54" y="22"/>
                      </a:moveTo>
                      <a:lnTo>
                        <a:pt x="35" y="16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3428" name="AutoShape 116"/>
              <p:cNvSpPr>
                <a:spLocks noChangeArrowheads="1"/>
              </p:cNvSpPr>
              <p:nvPr/>
            </p:nvSpPr>
            <p:spPr bwMode="auto">
              <a:xfrm>
                <a:off x="4003" y="2663"/>
                <a:ext cx="8" cy="157"/>
              </a:xfrm>
              <a:custGeom>
                <a:avLst/>
                <a:gdLst>
                  <a:gd name="T0" fmla="*/ 0 w 8"/>
                  <a:gd name="T1" fmla="*/ 0 h 157"/>
                  <a:gd name="T2" fmla="*/ 2 w 8"/>
                  <a:gd name="T3" fmla="*/ 84 h 157"/>
                  <a:gd name="T4" fmla="*/ 7 w 8"/>
                  <a:gd name="T5" fmla="*/ 156 h 157"/>
                  <a:gd name="T6" fmla="*/ 0 w 8"/>
                  <a:gd name="T7" fmla="*/ 0 h 157"/>
                  <a:gd name="T8" fmla="*/ 8 w 8"/>
                  <a:gd name="T9" fmla="*/ 157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T6" t="T7" r="T8" b="T9"/>
                <a:pathLst>
                  <a:path w="8" h="157">
                    <a:moveTo>
                      <a:pt x="0" y="0"/>
                    </a:moveTo>
                    <a:lnTo>
                      <a:pt x="2" y="84"/>
                    </a:lnTo>
                    <a:lnTo>
                      <a:pt x="7" y="156"/>
                    </a:lnTo>
                  </a:path>
                </a:pathLst>
              </a:custGeom>
              <a:noFill/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pic>
        <p:nvPicPr>
          <p:cNvPr id="13429" name="Picture 11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93963" y="2425700"/>
            <a:ext cx="441325" cy="9731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3430" name="Picture 11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03938" y="2435225"/>
            <a:ext cx="441325" cy="9731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grpSp>
        <p:nvGrpSpPr>
          <p:cNvPr id="13431" name="Group 119"/>
          <p:cNvGrpSpPr>
            <a:grpSpLocks/>
          </p:cNvGrpSpPr>
          <p:nvPr/>
        </p:nvGrpSpPr>
        <p:grpSpPr bwMode="auto">
          <a:xfrm>
            <a:off x="6167438" y="5011738"/>
            <a:ext cx="227012" cy="966787"/>
            <a:chOff x="3885" y="3157"/>
            <a:chExt cx="143" cy="609"/>
          </a:xfrm>
        </p:grpSpPr>
        <p:grpSp>
          <p:nvGrpSpPr>
            <p:cNvPr id="13432" name="Group 120"/>
            <p:cNvGrpSpPr>
              <a:grpSpLocks/>
            </p:cNvGrpSpPr>
            <p:nvPr/>
          </p:nvGrpSpPr>
          <p:grpSpPr bwMode="auto">
            <a:xfrm>
              <a:off x="3888" y="3711"/>
              <a:ext cx="140" cy="55"/>
              <a:chOff x="3888" y="3711"/>
              <a:chExt cx="140" cy="55"/>
            </a:xfrm>
          </p:grpSpPr>
          <p:sp>
            <p:nvSpPr>
              <p:cNvPr id="13433" name="AutoShape 121"/>
              <p:cNvSpPr>
                <a:spLocks noChangeArrowheads="1"/>
              </p:cNvSpPr>
              <p:nvPr/>
            </p:nvSpPr>
            <p:spPr bwMode="auto">
              <a:xfrm>
                <a:off x="3973" y="3711"/>
                <a:ext cx="56" cy="33"/>
              </a:xfrm>
              <a:custGeom>
                <a:avLst/>
                <a:gdLst>
                  <a:gd name="T0" fmla="*/ 27 w 56"/>
                  <a:gd name="T1" fmla="*/ 0 h 33"/>
                  <a:gd name="T2" fmla="*/ 36 w 56"/>
                  <a:gd name="T3" fmla="*/ 8 h 33"/>
                  <a:gd name="T4" fmla="*/ 44 w 56"/>
                  <a:gd name="T5" fmla="*/ 17 h 33"/>
                  <a:gd name="T6" fmla="*/ 54 w 56"/>
                  <a:gd name="T7" fmla="*/ 26 h 33"/>
                  <a:gd name="T8" fmla="*/ 55 w 56"/>
                  <a:gd name="T9" fmla="*/ 30 h 33"/>
                  <a:gd name="T10" fmla="*/ 45 w 56"/>
                  <a:gd name="T11" fmla="*/ 32 h 33"/>
                  <a:gd name="T12" fmla="*/ 35 w 56"/>
                  <a:gd name="T13" fmla="*/ 31 h 33"/>
                  <a:gd name="T14" fmla="*/ 22 w 56"/>
                  <a:gd name="T15" fmla="*/ 26 h 33"/>
                  <a:gd name="T16" fmla="*/ 13 w 56"/>
                  <a:gd name="T17" fmla="*/ 20 h 33"/>
                  <a:gd name="T18" fmla="*/ 3 w 56"/>
                  <a:gd name="T19" fmla="*/ 19 h 33"/>
                  <a:gd name="T20" fmla="*/ 0 w 56"/>
                  <a:gd name="T21" fmla="*/ 17 h 33"/>
                  <a:gd name="T22" fmla="*/ 1 w 56"/>
                  <a:gd name="T23" fmla="*/ 1 h 33"/>
                  <a:gd name="T24" fmla="*/ 27 w 56"/>
                  <a:gd name="T25" fmla="*/ 0 h 33"/>
                  <a:gd name="T26" fmla="*/ 0 w 56"/>
                  <a:gd name="T27" fmla="*/ 0 h 33"/>
                  <a:gd name="T28" fmla="*/ 56 w 56"/>
                  <a:gd name="T29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T26" t="T27" r="T28" b="T29"/>
                <a:pathLst>
                  <a:path w="56" h="33">
                    <a:moveTo>
                      <a:pt x="27" y="0"/>
                    </a:moveTo>
                    <a:lnTo>
                      <a:pt x="36" y="8"/>
                    </a:lnTo>
                    <a:lnTo>
                      <a:pt x="44" y="17"/>
                    </a:lnTo>
                    <a:lnTo>
                      <a:pt x="54" y="26"/>
                    </a:lnTo>
                    <a:lnTo>
                      <a:pt x="55" y="30"/>
                    </a:lnTo>
                    <a:lnTo>
                      <a:pt x="45" y="32"/>
                    </a:lnTo>
                    <a:lnTo>
                      <a:pt x="35" y="31"/>
                    </a:lnTo>
                    <a:lnTo>
                      <a:pt x="22" y="26"/>
                    </a:lnTo>
                    <a:lnTo>
                      <a:pt x="13" y="20"/>
                    </a:lnTo>
                    <a:lnTo>
                      <a:pt x="3" y="19"/>
                    </a:lnTo>
                    <a:lnTo>
                      <a:pt x="0" y="17"/>
                    </a:lnTo>
                    <a:lnTo>
                      <a:pt x="1" y="1"/>
                    </a:lnTo>
                    <a:lnTo>
                      <a:pt x="27" y="0"/>
                    </a:lnTo>
                  </a:path>
                </a:pathLst>
              </a:custGeom>
              <a:solidFill>
                <a:srgbClr val="000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3434" name="AutoShape 122"/>
              <p:cNvSpPr>
                <a:spLocks noChangeArrowheads="1"/>
              </p:cNvSpPr>
              <p:nvPr/>
            </p:nvSpPr>
            <p:spPr bwMode="auto">
              <a:xfrm>
                <a:off x="3888" y="3729"/>
                <a:ext cx="34" cy="38"/>
              </a:xfrm>
              <a:custGeom>
                <a:avLst/>
                <a:gdLst>
                  <a:gd name="T0" fmla="*/ 32 w 34"/>
                  <a:gd name="T1" fmla="*/ 1 h 38"/>
                  <a:gd name="T2" fmla="*/ 33 w 34"/>
                  <a:gd name="T3" fmla="*/ 11 h 38"/>
                  <a:gd name="T4" fmla="*/ 28 w 34"/>
                  <a:gd name="T5" fmla="*/ 16 h 38"/>
                  <a:gd name="T6" fmla="*/ 27 w 34"/>
                  <a:gd name="T7" fmla="*/ 23 h 38"/>
                  <a:gd name="T8" fmla="*/ 20 w 34"/>
                  <a:gd name="T9" fmla="*/ 31 h 38"/>
                  <a:gd name="T10" fmla="*/ 13 w 34"/>
                  <a:gd name="T11" fmla="*/ 36 h 38"/>
                  <a:gd name="T12" fmla="*/ 8 w 34"/>
                  <a:gd name="T13" fmla="*/ 37 h 38"/>
                  <a:gd name="T14" fmla="*/ 3 w 34"/>
                  <a:gd name="T15" fmla="*/ 36 h 38"/>
                  <a:gd name="T16" fmla="*/ 0 w 34"/>
                  <a:gd name="T17" fmla="*/ 31 h 38"/>
                  <a:gd name="T18" fmla="*/ 1 w 34"/>
                  <a:gd name="T19" fmla="*/ 23 h 38"/>
                  <a:gd name="T20" fmla="*/ 6 w 34"/>
                  <a:gd name="T21" fmla="*/ 14 h 38"/>
                  <a:gd name="T22" fmla="*/ 14 w 34"/>
                  <a:gd name="T23" fmla="*/ 4 h 38"/>
                  <a:gd name="T24" fmla="*/ 15 w 34"/>
                  <a:gd name="T25" fmla="*/ 0 h 38"/>
                  <a:gd name="T26" fmla="*/ 32 w 34"/>
                  <a:gd name="T27" fmla="*/ 1 h 38"/>
                  <a:gd name="T28" fmla="*/ 0 w 34"/>
                  <a:gd name="T29" fmla="*/ 0 h 38"/>
                  <a:gd name="T30" fmla="*/ 34 w 34"/>
                  <a:gd name="T31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T28" t="T29" r="T30" b="T31"/>
                <a:pathLst>
                  <a:path w="34" h="38">
                    <a:moveTo>
                      <a:pt x="32" y="1"/>
                    </a:moveTo>
                    <a:lnTo>
                      <a:pt x="33" y="11"/>
                    </a:lnTo>
                    <a:lnTo>
                      <a:pt x="28" y="16"/>
                    </a:lnTo>
                    <a:lnTo>
                      <a:pt x="27" y="23"/>
                    </a:lnTo>
                    <a:lnTo>
                      <a:pt x="20" y="31"/>
                    </a:lnTo>
                    <a:lnTo>
                      <a:pt x="13" y="36"/>
                    </a:lnTo>
                    <a:lnTo>
                      <a:pt x="8" y="37"/>
                    </a:lnTo>
                    <a:lnTo>
                      <a:pt x="3" y="36"/>
                    </a:lnTo>
                    <a:lnTo>
                      <a:pt x="0" y="31"/>
                    </a:lnTo>
                    <a:lnTo>
                      <a:pt x="1" y="23"/>
                    </a:lnTo>
                    <a:lnTo>
                      <a:pt x="6" y="14"/>
                    </a:lnTo>
                    <a:lnTo>
                      <a:pt x="14" y="4"/>
                    </a:lnTo>
                    <a:lnTo>
                      <a:pt x="15" y="0"/>
                    </a:lnTo>
                    <a:lnTo>
                      <a:pt x="32" y="1"/>
                    </a:lnTo>
                  </a:path>
                </a:pathLst>
              </a:custGeom>
              <a:solidFill>
                <a:srgbClr val="000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13435" name="AutoShape 123"/>
            <p:cNvSpPr>
              <a:spLocks noChangeArrowheads="1"/>
            </p:cNvSpPr>
            <p:nvPr/>
          </p:nvSpPr>
          <p:spPr bwMode="auto">
            <a:xfrm>
              <a:off x="3997" y="3491"/>
              <a:ext cx="14" cy="42"/>
            </a:xfrm>
            <a:custGeom>
              <a:avLst/>
              <a:gdLst>
                <a:gd name="T0" fmla="*/ 12 w 14"/>
                <a:gd name="T1" fmla="*/ 1 h 42"/>
                <a:gd name="T2" fmla="*/ 13 w 14"/>
                <a:gd name="T3" fmla="*/ 23 h 42"/>
                <a:gd name="T4" fmla="*/ 6 w 14"/>
                <a:gd name="T5" fmla="*/ 37 h 42"/>
                <a:gd name="T6" fmla="*/ 3 w 14"/>
                <a:gd name="T7" fmla="*/ 41 h 42"/>
                <a:gd name="T8" fmla="*/ 3 w 14"/>
                <a:gd name="T9" fmla="*/ 21 h 42"/>
                <a:gd name="T10" fmla="*/ 2 w 14"/>
                <a:gd name="T11" fmla="*/ 23 h 42"/>
                <a:gd name="T12" fmla="*/ 1 w 14"/>
                <a:gd name="T13" fmla="*/ 30 h 42"/>
                <a:gd name="T14" fmla="*/ 0 w 14"/>
                <a:gd name="T15" fmla="*/ 23 h 42"/>
                <a:gd name="T16" fmla="*/ 2 w 14"/>
                <a:gd name="T17" fmla="*/ 11 h 42"/>
                <a:gd name="T18" fmla="*/ 6 w 14"/>
                <a:gd name="T19" fmla="*/ 0 h 42"/>
                <a:gd name="T20" fmla="*/ 12 w 14"/>
                <a:gd name="T21" fmla="*/ 1 h 42"/>
                <a:gd name="T22" fmla="*/ 0 w 14"/>
                <a:gd name="T23" fmla="*/ 0 h 42"/>
                <a:gd name="T24" fmla="*/ 14 w 14"/>
                <a:gd name="T2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T22" t="T23" r="T24" b="T25"/>
              <a:pathLst>
                <a:path w="14" h="42">
                  <a:moveTo>
                    <a:pt x="12" y="1"/>
                  </a:moveTo>
                  <a:lnTo>
                    <a:pt x="13" y="23"/>
                  </a:lnTo>
                  <a:lnTo>
                    <a:pt x="6" y="37"/>
                  </a:lnTo>
                  <a:lnTo>
                    <a:pt x="3" y="41"/>
                  </a:lnTo>
                  <a:lnTo>
                    <a:pt x="3" y="21"/>
                  </a:lnTo>
                  <a:lnTo>
                    <a:pt x="2" y="23"/>
                  </a:lnTo>
                  <a:lnTo>
                    <a:pt x="1" y="30"/>
                  </a:lnTo>
                  <a:lnTo>
                    <a:pt x="0" y="23"/>
                  </a:lnTo>
                  <a:lnTo>
                    <a:pt x="2" y="11"/>
                  </a:lnTo>
                  <a:lnTo>
                    <a:pt x="6" y="0"/>
                  </a:lnTo>
                  <a:lnTo>
                    <a:pt x="12" y="1"/>
                  </a:lnTo>
                </a:path>
              </a:pathLst>
            </a:custGeom>
            <a:solidFill>
              <a:srgbClr val="FF804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436" name="AutoShape 124"/>
            <p:cNvSpPr>
              <a:spLocks noChangeArrowheads="1"/>
            </p:cNvSpPr>
            <p:nvPr/>
          </p:nvSpPr>
          <p:spPr bwMode="auto">
            <a:xfrm>
              <a:off x="3902" y="3391"/>
              <a:ext cx="101" cy="335"/>
            </a:xfrm>
            <a:custGeom>
              <a:avLst/>
              <a:gdLst>
                <a:gd name="T0" fmla="*/ 98 w 101"/>
                <a:gd name="T1" fmla="*/ 0 h 335"/>
                <a:gd name="T2" fmla="*/ 100 w 101"/>
                <a:gd name="T3" fmla="*/ 182 h 335"/>
                <a:gd name="T4" fmla="*/ 98 w 101"/>
                <a:gd name="T5" fmla="*/ 317 h 335"/>
                <a:gd name="T6" fmla="*/ 69 w 101"/>
                <a:gd name="T7" fmla="*/ 322 h 335"/>
                <a:gd name="T8" fmla="*/ 64 w 101"/>
                <a:gd name="T9" fmla="*/ 213 h 335"/>
                <a:gd name="T10" fmla="*/ 68 w 101"/>
                <a:gd name="T11" fmla="*/ 202 h 335"/>
                <a:gd name="T12" fmla="*/ 64 w 101"/>
                <a:gd name="T13" fmla="*/ 196 h 335"/>
                <a:gd name="T14" fmla="*/ 64 w 101"/>
                <a:gd name="T15" fmla="*/ 128 h 335"/>
                <a:gd name="T16" fmla="*/ 57 w 101"/>
                <a:gd name="T17" fmla="*/ 150 h 335"/>
                <a:gd name="T18" fmla="*/ 40 w 101"/>
                <a:gd name="T19" fmla="*/ 241 h 335"/>
                <a:gd name="T20" fmla="*/ 25 w 101"/>
                <a:gd name="T21" fmla="*/ 334 h 335"/>
                <a:gd name="T22" fmla="*/ 0 w 101"/>
                <a:gd name="T23" fmla="*/ 334 h 335"/>
                <a:gd name="T24" fmla="*/ 11 w 101"/>
                <a:gd name="T25" fmla="*/ 209 h 335"/>
                <a:gd name="T26" fmla="*/ 16 w 101"/>
                <a:gd name="T27" fmla="*/ 102 h 335"/>
                <a:gd name="T28" fmla="*/ 14 w 101"/>
                <a:gd name="T29" fmla="*/ 2 h 335"/>
                <a:gd name="T30" fmla="*/ 98 w 101"/>
                <a:gd name="T31" fmla="*/ 0 h 335"/>
                <a:gd name="T32" fmla="*/ 0 w 101"/>
                <a:gd name="T33" fmla="*/ 0 h 335"/>
                <a:gd name="T34" fmla="*/ 101 w 101"/>
                <a:gd name="T35" fmla="*/ 335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T32" t="T33" r="T34" b="T35"/>
              <a:pathLst>
                <a:path w="101" h="335">
                  <a:moveTo>
                    <a:pt x="98" y="0"/>
                  </a:moveTo>
                  <a:lnTo>
                    <a:pt x="100" y="182"/>
                  </a:lnTo>
                  <a:lnTo>
                    <a:pt x="98" y="317"/>
                  </a:lnTo>
                  <a:lnTo>
                    <a:pt x="69" y="322"/>
                  </a:lnTo>
                  <a:lnTo>
                    <a:pt x="64" y="213"/>
                  </a:lnTo>
                  <a:lnTo>
                    <a:pt x="68" y="202"/>
                  </a:lnTo>
                  <a:lnTo>
                    <a:pt x="64" y="196"/>
                  </a:lnTo>
                  <a:lnTo>
                    <a:pt x="64" y="128"/>
                  </a:lnTo>
                  <a:lnTo>
                    <a:pt x="57" y="150"/>
                  </a:lnTo>
                  <a:lnTo>
                    <a:pt x="40" y="241"/>
                  </a:lnTo>
                  <a:lnTo>
                    <a:pt x="25" y="334"/>
                  </a:lnTo>
                  <a:lnTo>
                    <a:pt x="0" y="334"/>
                  </a:lnTo>
                  <a:lnTo>
                    <a:pt x="11" y="209"/>
                  </a:lnTo>
                  <a:lnTo>
                    <a:pt x="16" y="102"/>
                  </a:lnTo>
                  <a:lnTo>
                    <a:pt x="14" y="2"/>
                  </a:lnTo>
                  <a:lnTo>
                    <a:pt x="98" y="0"/>
                  </a:lnTo>
                </a:path>
              </a:pathLst>
            </a:custGeom>
            <a:solidFill>
              <a:srgbClr val="80808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437" name="AutoShape 125"/>
            <p:cNvSpPr>
              <a:spLocks noChangeArrowheads="1"/>
            </p:cNvSpPr>
            <p:nvPr/>
          </p:nvSpPr>
          <p:spPr bwMode="auto">
            <a:xfrm>
              <a:off x="3885" y="3235"/>
              <a:ext cx="130" cy="255"/>
            </a:xfrm>
            <a:custGeom>
              <a:avLst/>
              <a:gdLst>
                <a:gd name="T0" fmla="*/ 87 w 130"/>
                <a:gd name="T1" fmla="*/ 3 h 255"/>
                <a:gd name="T2" fmla="*/ 125 w 130"/>
                <a:gd name="T3" fmla="*/ 34 h 255"/>
                <a:gd name="T4" fmla="*/ 128 w 130"/>
                <a:gd name="T5" fmla="*/ 115 h 255"/>
                <a:gd name="T6" fmla="*/ 129 w 130"/>
                <a:gd name="T7" fmla="*/ 156 h 255"/>
                <a:gd name="T8" fmla="*/ 127 w 130"/>
                <a:gd name="T9" fmla="*/ 254 h 255"/>
                <a:gd name="T10" fmla="*/ 117 w 130"/>
                <a:gd name="T11" fmla="*/ 254 h 255"/>
                <a:gd name="T12" fmla="*/ 114 w 130"/>
                <a:gd name="T13" fmla="*/ 154 h 255"/>
                <a:gd name="T14" fmla="*/ 31 w 130"/>
                <a:gd name="T15" fmla="*/ 154 h 255"/>
                <a:gd name="T16" fmla="*/ 29 w 130"/>
                <a:gd name="T17" fmla="*/ 129 h 255"/>
                <a:gd name="T18" fmla="*/ 26 w 130"/>
                <a:gd name="T19" fmla="*/ 147 h 255"/>
                <a:gd name="T20" fmla="*/ 32 w 130"/>
                <a:gd name="T21" fmla="*/ 184 h 255"/>
                <a:gd name="T22" fmla="*/ 37 w 130"/>
                <a:gd name="T23" fmla="*/ 241 h 255"/>
                <a:gd name="T24" fmla="*/ 23 w 130"/>
                <a:gd name="T25" fmla="*/ 245 h 255"/>
                <a:gd name="T26" fmla="*/ 0 w 130"/>
                <a:gd name="T27" fmla="*/ 145 h 255"/>
                <a:gd name="T28" fmla="*/ 15 w 130"/>
                <a:gd name="T29" fmla="*/ 28 h 255"/>
                <a:gd name="T30" fmla="*/ 59 w 130"/>
                <a:gd name="T31" fmla="*/ 0 h 255"/>
                <a:gd name="T32" fmla="*/ 78 w 130"/>
                <a:gd name="T33" fmla="*/ 13 h 255"/>
                <a:gd name="T34" fmla="*/ 87 w 130"/>
                <a:gd name="T35" fmla="*/ 3 h 255"/>
                <a:gd name="T36" fmla="*/ 0 w 130"/>
                <a:gd name="T37" fmla="*/ 0 h 255"/>
                <a:gd name="T38" fmla="*/ 130 w 130"/>
                <a:gd name="T39" fmla="*/ 25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T36" t="T37" r="T38" b="T39"/>
              <a:pathLst>
                <a:path w="130" h="255">
                  <a:moveTo>
                    <a:pt x="87" y="3"/>
                  </a:moveTo>
                  <a:lnTo>
                    <a:pt x="125" y="34"/>
                  </a:lnTo>
                  <a:lnTo>
                    <a:pt x="128" y="115"/>
                  </a:lnTo>
                  <a:lnTo>
                    <a:pt x="129" y="156"/>
                  </a:lnTo>
                  <a:lnTo>
                    <a:pt x="127" y="254"/>
                  </a:lnTo>
                  <a:lnTo>
                    <a:pt x="117" y="254"/>
                  </a:lnTo>
                  <a:lnTo>
                    <a:pt x="114" y="154"/>
                  </a:lnTo>
                  <a:lnTo>
                    <a:pt x="31" y="154"/>
                  </a:lnTo>
                  <a:lnTo>
                    <a:pt x="29" y="129"/>
                  </a:lnTo>
                  <a:lnTo>
                    <a:pt x="26" y="147"/>
                  </a:lnTo>
                  <a:lnTo>
                    <a:pt x="32" y="184"/>
                  </a:lnTo>
                  <a:lnTo>
                    <a:pt x="37" y="241"/>
                  </a:lnTo>
                  <a:lnTo>
                    <a:pt x="23" y="245"/>
                  </a:lnTo>
                  <a:lnTo>
                    <a:pt x="0" y="145"/>
                  </a:lnTo>
                  <a:lnTo>
                    <a:pt x="15" y="28"/>
                  </a:lnTo>
                  <a:lnTo>
                    <a:pt x="59" y="0"/>
                  </a:lnTo>
                  <a:lnTo>
                    <a:pt x="78" y="13"/>
                  </a:lnTo>
                  <a:lnTo>
                    <a:pt x="87" y="3"/>
                  </a:lnTo>
                </a:path>
              </a:pathLst>
            </a:custGeom>
            <a:solidFill>
              <a:srgbClr val="C0C0C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438" name="AutoShape 126"/>
            <p:cNvSpPr>
              <a:spLocks noChangeArrowheads="1"/>
            </p:cNvSpPr>
            <p:nvPr/>
          </p:nvSpPr>
          <p:spPr bwMode="auto">
            <a:xfrm>
              <a:off x="3907" y="3479"/>
              <a:ext cx="16" cy="40"/>
            </a:xfrm>
            <a:custGeom>
              <a:avLst/>
              <a:gdLst>
                <a:gd name="T0" fmla="*/ 11 w 16"/>
                <a:gd name="T1" fmla="*/ 0 h 40"/>
                <a:gd name="T2" fmla="*/ 15 w 16"/>
                <a:gd name="T3" fmla="*/ 21 h 40"/>
                <a:gd name="T4" fmla="*/ 7 w 16"/>
                <a:gd name="T5" fmla="*/ 39 h 40"/>
                <a:gd name="T6" fmla="*/ 5 w 16"/>
                <a:gd name="T7" fmla="*/ 37 h 40"/>
                <a:gd name="T8" fmla="*/ 0 w 16"/>
                <a:gd name="T9" fmla="*/ 35 h 40"/>
                <a:gd name="T10" fmla="*/ 2 w 16"/>
                <a:gd name="T11" fmla="*/ 29 h 40"/>
                <a:gd name="T12" fmla="*/ 2 w 16"/>
                <a:gd name="T13" fmla="*/ 22 h 40"/>
                <a:gd name="T14" fmla="*/ 0 w 16"/>
                <a:gd name="T15" fmla="*/ 14 h 40"/>
                <a:gd name="T16" fmla="*/ 2 w 16"/>
                <a:gd name="T17" fmla="*/ 1 h 40"/>
                <a:gd name="T18" fmla="*/ 11 w 16"/>
                <a:gd name="T19" fmla="*/ 0 h 40"/>
                <a:gd name="T20" fmla="*/ 0 w 16"/>
                <a:gd name="T21" fmla="*/ 0 h 40"/>
                <a:gd name="T22" fmla="*/ 16 w 16"/>
                <a:gd name="T23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16" h="40">
                  <a:moveTo>
                    <a:pt x="11" y="0"/>
                  </a:moveTo>
                  <a:lnTo>
                    <a:pt x="15" y="21"/>
                  </a:lnTo>
                  <a:lnTo>
                    <a:pt x="7" y="39"/>
                  </a:lnTo>
                  <a:lnTo>
                    <a:pt x="5" y="37"/>
                  </a:lnTo>
                  <a:lnTo>
                    <a:pt x="0" y="35"/>
                  </a:lnTo>
                  <a:lnTo>
                    <a:pt x="2" y="29"/>
                  </a:lnTo>
                  <a:lnTo>
                    <a:pt x="2" y="22"/>
                  </a:lnTo>
                  <a:lnTo>
                    <a:pt x="0" y="14"/>
                  </a:lnTo>
                  <a:lnTo>
                    <a:pt x="2" y="1"/>
                  </a:lnTo>
                  <a:lnTo>
                    <a:pt x="11" y="0"/>
                  </a:lnTo>
                </a:path>
              </a:pathLst>
            </a:custGeom>
            <a:solidFill>
              <a:srgbClr val="FF804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13439" name="Group 127"/>
            <p:cNvGrpSpPr>
              <a:grpSpLocks/>
            </p:cNvGrpSpPr>
            <p:nvPr/>
          </p:nvGrpSpPr>
          <p:grpSpPr bwMode="auto">
            <a:xfrm>
              <a:off x="3913" y="3239"/>
              <a:ext cx="92" cy="160"/>
              <a:chOff x="3913" y="3239"/>
              <a:chExt cx="92" cy="160"/>
            </a:xfrm>
          </p:grpSpPr>
          <p:grpSp>
            <p:nvGrpSpPr>
              <p:cNvPr id="13440" name="Group 128"/>
              <p:cNvGrpSpPr>
                <a:grpSpLocks/>
              </p:cNvGrpSpPr>
              <p:nvPr/>
            </p:nvGrpSpPr>
            <p:grpSpPr bwMode="auto">
              <a:xfrm>
                <a:off x="3913" y="3239"/>
                <a:ext cx="92" cy="160"/>
                <a:chOff x="3913" y="3239"/>
                <a:chExt cx="92" cy="160"/>
              </a:xfrm>
            </p:grpSpPr>
            <p:grpSp>
              <p:nvGrpSpPr>
                <p:cNvPr id="13441" name="Group 129"/>
                <p:cNvGrpSpPr>
                  <a:grpSpLocks/>
                </p:cNvGrpSpPr>
                <p:nvPr/>
              </p:nvGrpSpPr>
              <p:grpSpPr bwMode="auto">
                <a:xfrm>
                  <a:off x="3913" y="3392"/>
                  <a:ext cx="92" cy="7"/>
                  <a:chOff x="3913" y="3392"/>
                  <a:chExt cx="92" cy="7"/>
                </a:xfrm>
              </p:grpSpPr>
              <p:sp>
                <p:nvSpPr>
                  <p:cNvPr id="13442" name="Line 130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912" y="3400"/>
                    <a:ext cx="95" cy="1"/>
                  </a:xfrm>
                  <a:prstGeom prst="line">
                    <a:avLst/>
                  </a:prstGeom>
                  <a:noFill/>
                  <a:ln w="1260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  <p:sp>
                <p:nvSpPr>
                  <p:cNvPr id="13443" name="Line 131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912" y="3392"/>
                    <a:ext cx="95" cy="1"/>
                  </a:xfrm>
                  <a:prstGeom prst="line">
                    <a:avLst/>
                  </a:prstGeom>
                  <a:noFill/>
                  <a:ln w="1260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</p:grpSp>
            <p:sp>
              <p:nvSpPr>
                <p:cNvPr id="13444" name="AutoShape 132"/>
                <p:cNvSpPr>
                  <a:spLocks noChangeArrowheads="1"/>
                </p:cNvSpPr>
                <p:nvPr/>
              </p:nvSpPr>
              <p:spPr bwMode="auto">
                <a:xfrm>
                  <a:off x="3939" y="3239"/>
                  <a:ext cx="40" cy="25"/>
                </a:xfrm>
                <a:custGeom>
                  <a:avLst/>
                  <a:gdLst>
                    <a:gd name="T0" fmla="*/ 39 w 40"/>
                    <a:gd name="T1" fmla="*/ 3 h 25"/>
                    <a:gd name="T2" fmla="*/ 37 w 40"/>
                    <a:gd name="T3" fmla="*/ 24 h 25"/>
                    <a:gd name="T4" fmla="*/ 27 w 40"/>
                    <a:gd name="T5" fmla="*/ 9 h 25"/>
                    <a:gd name="T6" fmla="*/ 19 w 40"/>
                    <a:gd name="T7" fmla="*/ 24 h 25"/>
                    <a:gd name="T8" fmla="*/ 0 w 40"/>
                    <a:gd name="T9" fmla="*/ 0 h 25"/>
                    <a:gd name="T10" fmla="*/ 0 w 40"/>
                    <a:gd name="T11" fmla="*/ 0 h 25"/>
                    <a:gd name="T12" fmla="*/ 40 w 40"/>
                    <a:gd name="T13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T10" t="T11" r="T12" b="T13"/>
                  <a:pathLst>
                    <a:path w="40" h="25">
                      <a:moveTo>
                        <a:pt x="39" y="3"/>
                      </a:moveTo>
                      <a:lnTo>
                        <a:pt x="37" y="24"/>
                      </a:lnTo>
                      <a:lnTo>
                        <a:pt x="27" y="9"/>
                      </a:lnTo>
                      <a:lnTo>
                        <a:pt x="19" y="24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3445" name="Line 133"/>
              <p:cNvSpPr>
                <a:spLocks noChangeShapeType="1"/>
              </p:cNvSpPr>
              <p:nvPr/>
            </p:nvSpPr>
            <p:spPr bwMode="auto">
              <a:xfrm>
                <a:off x="3966" y="3255"/>
                <a:ext cx="1" cy="140"/>
              </a:xfrm>
              <a:prstGeom prst="line">
                <a:avLst/>
              </a:prstGeom>
              <a:noFill/>
              <a:ln w="12600">
                <a:solidFill>
                  <a:srgbClr val="80808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13446" name="Group 134"/>
            <p:cNvGrpSpPr>
              <a:grpSpLocks/>
            </p:cNvGrpSpPr>
            <p:nvPr/>
          </p:nvGrpSpPr>
          <p:grpSpPr bwMode="auto">
            <a:xfrm>
              <a:off x="3935" y="3157"/>
              <a:ext cx="51" cy="86"/>
              <a:chOff x="3935" y="3157"/>
              <a:chExt cx="51" cy="86"/>
            </a:xfrm>
          </p:grpSpPr>
          <p:grpSp>
            <p:nvGrpSpPr>
              <p:cNvPr id="13447" name="Group 135"/>
              <p:cNvGrpSpPr>
                <a:grpSpLocks/>
              </p:cNvGrpSpPr>
              <p:nvPr/>
            </p:nvGrpSpPr>
            <p:grpSpPr bwMode="auto">
              <a:xfrm>
                <a:off x="3938" y="3161"/>
                <a:ext cx="47" cy="82"/>
                <a:chOff x="3938" y="3161"/>
                <a:chExt cx="47" cy="82"/>
              </a:xfrm>
            </p:grpSpPr>
            <p:sp>
              <p:nvSpPr>
                <p:cNvPr id="13448" name="AutoShape 136"/>
                <p:cNvSpPr>
                  <a:spLocks noChangeArrowheads="1"/>
                </p:cNvSpPr>
                <p:nvPr/>
              </p:nvSpPr>
              <p:spPr bwMode="auto">
                <a:xfrm>
                  <a:off x="3938" y="3161"/>
                  <a:ext cx="48" cy="83"/>
                </a:xfrm>
                <a:custGeom>
                  <a:avLst/>
                  <a:gdLst>
                    <a:gd name="T0" fmla="*/ 45 w 48"/>
                    <a:gd name="T1" fmla="*/ 15 h 83"/>
                    <a:gd name="T2" fmla="*/ 46 w 48"/>
                    <a:gd name="T3" fmla="*/ 23 h 83"/>
                    <a:gd name="T4" fmla="*/ 46 w 48"/>
                    <a:gd name="T5" fmla="*/ 26 h 83"/>
                    <a:gd name="T6" fmla="*/ 45 w 48"/>
                    <a:gd name="T7" fmla="*/ 29 h 83"/>
                    <a:gd name="T8" fmla="*/ 47 w 48"/>
                    <a:gd name="T9" fmla="*/ 35 h 83"/>
                    <a:gd name="T10" fmla="*/ 46 w 48"/>
                    <a:gd name="T11" fmla="*/ 45 h 83"/>
                    <a:gd name="T12" fmla="*/ 45 w 48"/>
                    <a:gd name="T13" fmla="*/ 50 h 83"/>
                    <a:gd name="T14" fmla="*/ 43 w 48"/>
                    <a:gd name="T15" fmla="*/ 54 h 83"/>
                    <a:gd name="T16" fmla="*/ 42 w 48"/>
                    <a:gd name="T17" fmla="*/ 59 h 83"/>
                    <a:gd name="T18" fmla="*/ 40 w 48"/>
                    <a:gd name="T19" fmla="*/ 64 h 83"/>
                    <a:gd name="T20" fmla="*/ 37 w 48"/>
                    <a:gd name="T21" fmla="*/ 65 h 83"/>
                    <a:gd name="T22" fmla="*/ 33 w 48"/>
                    <a:gd name="T23" fmla="*/ 66 h 83"/>
                    <a:gd name="T24" fmla="*/ 33 w 48"/>
                    <a:gd name="T25" fmla="*/ 70 h 83"/>
                    <a:gd name="T26" fmla="*/ 33 w 48"/>
                    <a:gd name="T27" fmla="*/ 72 h 83"/>
                    <a:gd name="T28" fmla="*/ 26 w 48"/>
                    <a:gd name="T29" fmla="*/ 82 h 83"/>
                    <a:gd name="T30" fmla="*/ 7 w 48"/>
                    <a:gd name="T31" fmla="*/ 70 h 83"/>
                    <a:gd name="T32" fmla="*/ 7 w 48"/>
                    <a:gd name="T33" fmla="*/ 47 h 83"/>
                    <a:gd name="T34" fmla="*/ 4 w 48"/>
                    <a:gd name="T35" fmla="*/ 41 h 83"/>
                    <a:gd name="T36" fmla="*/ 2 w 48"/>
                    <a:gd name="T37" fmla="*/ 36 h 83"/>
                    <a:gd name="T38" fmla="*/ 1 w 48"/>
                    <a:gd name="T39" fmla="*/ 29 h 83"/>
                    <a:gd name="T40" fmla="*/ 0 w 48"/>
                    <a:gd name="T41" fmla="*/ 24 h 83"/>
                    <a:gd name="T42" fmla="*/ 1 w 48"/>
                    <a:gd name="T43" fmla="*/ 20 h 83"/>
                    <a:gd name="T44" fmla="*/ 1 w 48"/>
                    <a:gd name="T45" fmla="*/ 14 h 83"/>
                    <a:gd name="T46" fmla="*/ 2 w 48"/>
                    <a:gd name="T47" fmla="*/ 10 h 83"/>
                    <a:gd name="T48" fmla="*/ 4 w 48"/>
                    <a:gd name="T49" fmla="*/ 7 h 83"/>
                    <a:gd name="T50" fmla="*/ 7 w 48"/>
                    <a:gd name="T51" fmla="*/ 4 h 83"/>
                    <a:gd name="T52" fmla="*/ 10 w 48"/>
                    <a:gd name="T53" fmla="*/ 2 h 83"/>
                    <a:gd name="T54" fmla="*/ 14 w 48"/>
                    <a:gd name="T55" fmla="*/ 2 h 83"/>
                    <a:gd name="T56" fmla="*/ 19 w 48"/>
                    <a:gd name="T57" fmla="*/ 1 h 83"/>
                    <a:gd name="T58" fmla="*/ 24 w 48"/>
                    <a:gd name="T59" fmla="*/ 0 h 83"/>
                    <a:gd name="T60" fmla="*/ 29 w 48"/>
                    <a:gd name="T61" fmla="*/ 1 h 83"/>
                    <a:gd name="T62" fmla="*/ 35 w 48"/>
                    <a:gd name="T63" fmla="*/ 2 h 83"/>
                    <a:gd name="T64" fmla="*/ 38 w 48"/>
                    <a:gd name="T65" fmla="*/ 5 h 83"/>
                    <a:gd name="T66" fmla="*/ 41 w 48"/>
                    <a:gd name="T67" fmla="*/ 7 h 83"/>
                    <a:gd name="T68" fmla="*/ 43 w 48"/>
                    <a:gd name="T69" fmla="*/ 11 h 83"/>
                    <a:gd name="T70" fmla="*/ 45 w 48"/>
                    <a:gd name="T71" fmla="*/ 15 h 83"/>
                    <a:gd name="T72" fmla="*/ 0 w 48"/>
                    <a:gd name="T73" fmla="*/ 0 h 83"/>
                    <a:gd name="T74" fmla="*/ 48 w 48"/>
                    <a:gd name="T75" fmla="*/ 83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T72" t="T73" r="T74" b="T75"/>
                  <a:pathLst>
                    <a:path w="48" h="83">
                      <a:moveTo>
                        <a:pt x="45" y="15"/>
                      </a:moveTo>
                      <a:lnTo>
                        <a:pt x="46" y="23"/>
                      </a:lnTo>
                      <a:lnTo>
                        <a:pt x="46" y="26"/>
                      </a:lnTo>
                      <a:lnTo>
                        <a:pt x="45" y="29"/>
                      </a:lnTo>
                      <a:lnTo>
                        <a:pt x="47" y="35"/>
                      </a:lnTo>
                      <a:lnTo>
                        <a:pt x="46" y="45"/>
                      </a:lnTo>
                      <a:lnTo>
                        <a:pt x="45" y="50"/>
                      </a:lnTo>
                      <a:lnTo>
                        <a:pt x="43" y="54"/>
                      </a:lnTo>
                      <a:lnTo>
                        <a:pt x="42" y="59"/>
                      </a:lnTo>
                      <a:lnTo>
                        <a:pt x="40" y="64"/>
                      </a:lnTo>
                      <a:lnTo>
                        <a:pt x="37" y="65"/>
                      </a:lnTo>
                      <a:lnTo>
                        <a:pt x="33" y="66"/>
                      </a:lnTo>
                      <a:lnTo>
                        <a:pt x="33" y="70"/>
                      </a:lnTo>
                      <a:lnTo>
                        <a:pt x="33" y="72"/>
                      </a:lnTo>
                      <a:lnTo>
                        <a:pt x="26" y="82"/>
                      </a:lnTo>
                      <a:lnTo>
                        <a:pt x="7" y="70"/>
                      </a:lnTo>
                      <a:lnTo>
                        <a:pt x="7" y="47"/>
                      </a:lnTo>
                      <a:lnTo>
                        <a:pt x="4" y="41"/>
                      </a:lnTo>
                      <a:lnTo>
                        <a:pt x="2" y="36"/>
                      </a:lnTo>
                      <a:lnTo>
                        <a:pt x="1" y="29"/>
                      </a:lnTo>
                      <a:lnTo>
                        <a:pt x="0" y="24"/>
                      </a:lnTo>
                      <a:lnTo>
                        <a:pt x="1" y="20"/>
                      </a:lnTo>
                      <a:lnTo>
                        <a:pt x="1" y="14"/>
                      </a:lnTo>
                      <a:lnTo>
                        <a:pt x="2" y="10"/>
                      </a:lnTo>
                      <a:lnTo>
                        <a:pt x="4" y="7"/>
                      </a:lnTo>
                      <a:lnTo>
                        <a:pt x="7" y="4"/>
                      </a:lnTo>
                      <a:lnTo>
                        <a:pt x="10" y="2"/>
                      </a:lnTo>
                      <a:lnTo>
                        <a:pt x="14" y="2"/>
                      </a:lnTo>
                      <a:lnTo>
                        <a:pt x="19" y="1"/>
                      </a:lnTo>
                      <a:lnTo>
                        <a:pt x="24" y="0"/>
                      </a:lnTo>
                      <a:lnTo>
                        <a:pt x="29" y="1"/>
                      </a:lnTo>
                      <a:lnTo>
                        <a:pt x="35" y="2"/>
                      </a:lnTo>
                      <a:lnTo>
                        <a:pt x="38" y="5"/>
                      </a:lnTo>
                      <a:lnTo>
                        <a:pt x="41" y="7"/>
                      </a:lnTo>
                      <a:lnTo>
                        <a:pt x="43" y="11"/>
                      </a:lnTo>
                      <a:lnTo>
                        <a:pt x="45" y="15"/>
                      </a:lnTo>
                    </a:path>
                  </a:pathLst>
                </a:custGeom>
                <a:solidFill>
                  <a:srgbClr val="FF804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3449" name="AutoShape 137"/>
                <p:cNvSpPr>
                  <a:spLocks noChangeArrowheads="1"/>
                </p:cNvSpPr>
                <p:nvPr/>
              </p:nvSpPr>
              <p:spPr bwMode="auto">
                <a:xfrm>
                  <a:off x="3957" y="3191"/>
                  <a:ext cx="14" cy="17"/>
                </a:xfrm>
                <a:custGeom>
                  <a:avLst/>
                  <a:gdLst>
                    <a:gd name="T0" fmla="*/ 11 w 14"/>
                    <a:gd name="T1" fmla="*/ 1 h 17"/>
                    <a:gd name="T2" fmla="*/ 8 w 14"/>
                    <a:gd name="T3" fmla="*/ 0 h 17"/>
                    <a:gd name="T4" fmla="*/ 5 w 14"/>
                    <a:gd name="T5" fmla="*/ 0 h 17"/>
                    <a:gd name="T6" fmla="*/ 2 w 14"/>
                    <a:gd name="T7" fmla="*/ 1 h 17"/>
                    <a:gd name="T8" fmla="*/ 1 w 14"/>
                    <a:gd name="T9" fmla="*/ 1 h 17"/>
                    <a:gd name="T10" fmla="*/ 1 w 14"/>
                    <a:gd name="T11" fmla="*/ 2 h 17"/>
                    <a:gd name="T12" fmla="*/ 0 w 14"/>
                    <a:gd name="T13" fmla="*/ 3 h 17"/>
                    <a:gd name="T14" fmla="*/ 6 w 14"/>
                    <a:gd name="T15" fmla="*/ 4 h 17"/>
                    <a:gd name="T16" fmla="*/ 5 w 14"/>
                    <a:gd name="T17" fmla="*/ 4 h 17"/>
                    <a:gd name="T18" fmla="*/ 2 w 14"/>
                    <a:gd name="T19" fmla="*/ 4 h 17"/>
                    <a:gd name="T20" fmla="*/ 8 w 14"/>
                    <a:gd name="T21" fmla="*/ 4 h 17"/>
                    <a:gd name="T22" fmla="*/ 11 w 14"/>
                    <a:gd name="T23" fmla="*/ 4 h 17"/>
                    <a:gd name="T24" fmla="*/ 12 w 14"/>
                    <a:gd name="T25" fmla="*/ 13 h 17"/>
                    <a:gd name="T26" fmla="*/ 11 w 14"/>
                    <a:gd name="T27" fmla="*/ 15 h 17"/>
                    <a:gd name="T28" fmla="*/ 11 w 14"/>
                    <a:gd name="T29" fmla="*/ 16 h 17"/>
                    <a:gd name="T30" fmla="*/ 13 w 14"/>
                    <a:gd name="T31" fmla="*/ 14 h 17"/>
                    <a:gd name="T32" fmla="*/ 12 w 14"/>
                    <a:gd name="T33" fmla="*/ 4 h 17"/>
                    <a:gd name="T34" fmla="*/ 11 w 14"/>
                    <a:gd name="T35" fmla="*/ 1 h 17"/>
                    <a:gd name="T36" fmla="*/ 0 w 14"/>
                    <a:gd name="T37" fmla="*/ 0 h 17"/>
                    <a:gd name="T38" fmla="*/ 14 w 14"/>
                    <a:gd name="T3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T36" t="T37" r="T38" b="T39"/>
                  <a:pathLst>
                    <a:path w="14" h="17">
                      <a:moveTo>
                        <a:pt x="11" y="1"/>
                      </a:moveTo>
                      <a:lnTo>
                        <a:pt x="8" y="0"/>
                      </a:lnTo>
                      <a:lnTo>
                        <a:pt x="5" y="0"/>
                      </a:lnTo>
                      <a:lnTo>
                        <a:pt x="2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0" y="3"/>
                      </a:lnTo>
                      <a:lnTo>
                        <a:pt x="6" y="4"/>
                      </a:lnTo>
                      <a:lnTo>
                        <a:pt x="5" y="4"/>
                      </a:lnTo>
                      <a:lnTo>
                        <a:pt x="2" y="4"/>
                      </a:lnTo>
                      <a:lnTo>
                        <a:pt x="8" y="4"/>
                      </a:lnTo>
                      <a:lnTo>
                        <a:pt x="11" y="4"/>
                      </a:lnTo>
                      <a:lnTo>
                        <a:pt x="12" y="13"/>
                      </a:lnTo>
                      <a:lnTo>
                        <a:pt x="11" y="15"/>
                      </a:lnTo>
                      <a:lnTo>
                        <a:pt x="11" y="16"/>
                      </a:lnTo>
                      <a:lnTo>
                        <a:pt x="13" y="14"/>
                      </a:lnTo>
                      <a:lnTo>
                        <a:pt x="12" y="4"/>
                      </a:lnTo>
                      <a:lnTo>
                        <a:pt x="11" y="1"/>
                      </a:lnTo>
                    </a:path>
                  </a:pathLst>
                </a:custGeom>
                <a:solidFill>
                  <a:srgbClr val="80400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3450" name="AutoShape 138"/>
                <p:cNvSpPr>
                  <a:spLocks noChangeArrowheads="1"/>
                </p:cNvSpPr>
                <p:nvPr/>
              </p:nvSpPr>
              <p:spPr bwMode="auto">
                <a:xfrm>
                  <a:off x="3978" y="3191"/>
                  <a:ext cx="7" cy="3"/>
                </a:xfrm>
                <a:custGeom>
                  <a:avLst/>
                  <a:gdLst>
                    <a:gd name="T0" fmla="*/ 0 w 7"/>
                    <a:gd name="T1" fmla="*/ 0 h 3"/>
                    <a:gd name="T2" fmla="*/ 4 w 7"/>
                    <a:gd name="T3" fmla="*/ 0 h 3"/>
                    <a:gd name="T4" fmla="*/ 6 w 7"/>
                    <a:gd name="T5" fmla="*/ 0 h 3"/>
                    <a:gd name="T6" fmla="*/ 6 w 7"/>
                    <a:gd name="T7" fmla="*/ 1 h 3"/>
                    <a:gd name="T8" fmla="*/ 6 w 7"/>
                    <a:gd name="T9" fmla="*/ 1 h 3"/>
                    <a:gd name="T10" fmla="*/ 3 w 7"/>
                    <a:gd name="T11" fmla="*/ 1 h 3"/>
                    <a:gd name="T12" fmla="*/ 2 w 7"/>
                    <a:gd name="T13" fmla="*/ 1 h 3"/>
                    <a:gd name="T14" fmla="*/ 4 w 7"/>
                    <a:gd name="T15" fmla="*/ 2 h 3"/>
                    <a:gd name="T16" fmla="*/ 6 w 7"/>
                    <a:gd name="T17" fmla="*/ 2 h 3"/>
                    <a:gd name="T18" fmla="*/ 1 w 7"/>
                    <a:gd name="T19" fmla="*/ 2 h 3"/>
                    <a:gd name="T20" fmla="*/ 0 w 7"/>
                    <a:gd name="T21" fmla="*/ 2 h 3"/>
                    <a:gd name="T22" fmla="*/ 0 w 7"/>
                    <a:gd name="T23" fmla="*/ 0 h 3"/>
                    <a:gd name="T24" fmla="*/ 0 w 7"/>
                    <a:gd name="T25" fmla="*/ 0 h 3"/>
                    <a:gd name="T26" fmla="*/ 7 w 7"/>
                    <a:gd name="T2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T24" t="T25" r="T26" b="T27"/>
                  <a:pathLst>
                    <a:path w="7" h="3">
                      <a:moveTo>
                        <a:pt x="0" y="0"/>
                      </a:moveTo>
                      <a:lnTo>
                        <a:pt x="4" y="0"/>
                      </a:lnTo>
                      <a:lnTo>
                        <a:pt x="6" y="0"/>
                      </a:lnTo>
                      <a:lnTo>
                        <a:pt x="6" y="1"/>
                      </a:lnTo>
                      <a:lnTo>
                        <a:pt x="3" y="1"/>
                      </a:lnTo>
                      <a:lnTo>
                        <a:pt x="2" y="1"/>
                      </a:lnTo>
                      <a:lnTo>
                        <a:pt x="4" y="2"/>
                      </a:lnTo>
                      <a:lnTo>
                        <a:pt x="6" y="2"/>
                      </a:lnTo>
                      <a:lnTo>
                        <a:pt x="1" y="2"/>
                      </a:lnTo>
                      <a:lnTo>
                        <a:pt x="0" y="2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80400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3451" name="AutoShape 139"/>
                <p:cNvSpPr>
                  <a:spLocks noChangeArrowheads="1"/>
                </p:cNvSpPr>
                <p:nvPr/>
              </p:nvSpPr>
              <p:spPr bwMode="auto">
                <a:xfrm>
                  <a:off x="3945" y="3208"/>
                  <a:ext cx="22" cy="24"/>
                </a:xfrm>
                <a:custGeom>
                  <a:avLst/>
                  <a:gdLst>
                    <a:gd name="T0" fmla="*/ 4 w 22"/>
                    <a:gd name="T1" fmla="*/ 6 h 24"/>
                    <a:gd name="T2" fmla="*/ 6 w 22"/>
                    <a:gd name="T3" fmla="*/ 12 h 24"/>
                    <a:gd name="T4" fmla="*/ 21 w 22"/>
                    <a:gd name="T5" fmla="*/ 20 h 24"/>
                    <a:gd name="T6" fmla="*/ 13 w 22"/>
                    <a:gd name="T7" fmla="*/ 18 h 24"/>
                    <a:gd name="T8" fmla="*/ 10 w 22"/>
                    <a:gd name="T9" fmla="*/ 17 h 24"/>
                    <a:gd name="T10" fmla="*/ 5 w 22"/>
                    <a:gd name="T11" fmla="*/ 18 h 24"/>
                    <a:gd name="T12" fmla="*/ 2 w 22"/>
                    <a:gd name="T13" fmla="*/ 19 h 24"/>
                    <a:gd name="T14" fmla="*/ 1 w 22"/>
                    <a:gd name="T15" fmla="*/ 23 h 24"/>
                    <a:gd name="T16" fmla="*/ 0 w 22"/>
                    <a:gd name="T17" fmla="*/ 7 h 24"/>
                    <a:gd name="T18" fmla="*/ 1 w 22"/>
                    <a:gd name="T19" fmla="*/ 3 h 24"/>
                    <a:gd name="T20" fmla="*/ 3 w 22"/>
                    <a:gd name="T21" fmla="*/ 0 h 24"/>
                    <a:gd name="T22" fmla="*/ 4 w 22"/>
                    <a:gd name="T23" fmla="*/ 6 h 24"/>
                    <a:gd name="T24" fmla="*/ 0 w 22"/>
                    <a:gd name="T25" fmla="*/ 0 h 24"/>
                    <a:gd name="T26" fmla="*/ 22 w 22"/>
                    <a:gd name="T27" fmla="*/ 2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T24" t="T25" r="T26" b="T27"/>
                  <a:pathLst>
                    <a:path w="22" h="24">
                      <a:moveTo>
                        <a:pt x="4" y="6"/>
                      </a:moveTo>
                      <a:lnTo>
                        <a:pt x="6" y="12"/>
                      </a:lnTo>
                      <a:lnTo>
                        <a:pt x="21" y="20"/>
                      </a:lnTo>
                      <a:lnTo>
                        <a:pt x="13" y="18"/>
                      </a:lnTo>
                      <a:lnTo>
                        <a:pt x="10" y="17"/>
                      </a:lnTo>
                      <a:lnTo>
                        <a:pt x="5" y="18"/>
                      </a:lnTo>
                      <a:lnTo>
                        <a:pt x="2" y="19"/>
                      </a:lnTo>
                      <a:lnTo>
                        <a:pt x="1" y="23"/>
                      </a:lnTo>
                      <a:lnTo>
                        <a:pt x="0" y="7"/>
                      </a:lnTo>
                      <a:lnTo>
                        <a:pt x="1" y="3"/>
                      </a:lnTo>
                      <a:lnTo>
                        <a:pt x="3" y="0"/>
                      </a:lnTo>
                      <a:lnTo>
                        <a:pt x="4" y="6"/>
                      </a:lnTo>
                    </a:path>
                  </a:pathLst>
                </a:custGeom>
                <a:solidFill>
                  <a:srgbClr val="80400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3452" name="AutoShape 140"/>
              <p:cNvSpPr>
                <a:spLocks noChangeArrowheads="1"/>
              </p:cNvSpPr>
              <p:nvPr/>
            </p:nvSpPr>
            <p:spPr bwMode="auto">
              <a:xfrm>
                <a:off x="3935" y="3157"/>
                <a:ext cx="52" cy="59"/>
              </a:xfrm>
              <a:custGeom>
                <a:avLst/>
                <a:gdLst>
                  <a:gd name="T0" fmla="*/ 42 w 52"/>
                  <a:gd name="T1" fmla="*/ 4 h 59"/>
                  <a:gd name="T2" fmla="*/ 37 w 52"/>
                  <a:gd name="T3" fmla="*/ 2 h 59"/>
                  <a:gd name="T4" fmla="*/ 34 w 52"/>
                  <a:gd name="T5" fmla="*/ 1 h 59"/>
                  <a:gd name="T6" fmla="*/ 28 w 52"/>
                  <a:gd name="T7" fmla="*/ 0 h 59"/>
                  <a:gd name="T8" fmla="*/ 23 w 52"/>
                  <a:gd name="T9" fmla="*/ 0 h 59"/>
                  <a:gd name="T10" fmla="*/ 18 w 52"/>
                  <a:gd name="T11" fmla="*/ 0 h 59"/>
                  <a:gd name="T12" fmla="*/ 14 w 52"/>
                  <a:gd name="T13" fmla="*/ 1 h 59"/>
                  <a:gd name="T14" fmla="*/ 10 w 52"/>
                  <a:gd name="T15" fmla="*/ 1 h 59"/>
                  <a:gd name="T16" fmla="*/ 7 w 52"/>
                  <a:gd name="T17" fmla="*/ 2 h 59"/>
                  <a:gd name="T18" fmla="*/ 4 w 52"/>
                  <a:gd name="T19" fmla="*/ 4 h 59"/>
                  <a:gd name="T20" fmla="*/ 2 w 52"/>
                  <a:gd name="T21" fmla="*/ 7 h 59"/>
                  <a:gd name="T22" fmla="*/ 1 w 52"/>
                  <a:gd name="T23" fmla="*/ 12 h 59"/>
                  <a:gd name="T24" fmla="*/ 1 w 52"/>
                  <a:gd name="T25" fmla="*/ 18 h 59"/>
                  <a:gd name="T26" fmla="*/ 0 w 52"/>
                  <a:gd name="T27" fmla="*/ 25 h 59"/>
                  <a:gd name="T28" fmla="*/ 1 w 52"/>
                  <a:gd name="T29" fmla="*/ 32 h 59"/>
                  <a:gd name="T30" fmla="*/ 2 w 52"/>
                  <a:gd name="T31" fmla="*/ 38 h 59"/>
                  <a:gd name="T32" fmla="*/ 3 w 52"/>
                  <a:gd name="T33" fmla="*/ 44 h 59"/>
                  <a:gd name="T34" fmla="*/ 4 w 52"/>
                  <a:gd name="T35" fmla="*/ 48 h 59"/>
                  <a:gd name="T36" fmla="*/ 6 w 52"/>
                  <a:gd name="T37" fmla="*/ 51 h 59"/>
                  <a:gd name="T38" fmla="*/ 7 w 52"/>
                  <a:gd name="T39" fmla="*/ 54 h 59"/>
                  <a:gd name="T40" fmla="*/ 9 w 52"/>
                  <a:gd name="T41" fmla="*/ 58 h 59"/>
                  <a:gd name="T42" fmla="*/ 11 w 52"/>
                  <a:gd name="T43" fmla="*/ 58 h 59"/>
                  <a:gd name="T44" fmla="*/ 10 w 52"/>
                  <a:gd name="T45" fmla="*/ 53 h 59"/>
                  <a:gd name="T46" fmla="*/ 12 w 52"/>
                  <a:gd name="T47" fmla="*/ 50 h 59"/>
                  <a:gd name="T48" fmla="*/ 12 w 52"/>
                  <a:gd name="T49" fmla="*/ 48 h 59"/>
                  <a:gd name="T50" fmla="*/ 11 w 52"/>
                  <a:gd name="T51" fmla="*/ 44 h 59"/>
                  <a:gd name="T52" fmla="*/ 10 w 52"/>
                  <a:gd name="T53" fmla="*/ 38 h 59"/>
                  <a:gd name="T54" fmla="*/ 12 w 52"/>
                  <a:gd name="T55" fmla="*/ 36 h 59"/>
                  <a:gd name="T56" fmla="*/ 14 w 52"/>
                  <a:gd name="T57" fmla="*/ 39 h 59"/>
                  <a:gd name="T58" fmla="*/ 16 w 52"/>
                  <a:gd name="T59" fmla="*/ 42 h 59"/>
                  <a:gd name="T60" fmla="*/ 15 w 52"/>
                  <a:gd name="T61" fmla="*/ 36 h 59"/>
                  <a:gd name="T62" fmla="*/ 17 w 52"/>
                  <a:gd name="T63" fmla="*/ 30 h 59"/>
                  <a:gd name="T64" fmla="*/ 17 w 52"/>
                  <a:gd name="T65" fmla="*/ 22 h 59"/>
                  <a:gd name="T66" fmla="*/ 17 w 52"/>
                  <a:gd name="T67" fmla="*/ 18 h 59"/>
                  <a:gd name="T68" fmla="*/ 15 w 52"/>
                  <a:gd name="T69" fmla="*/ 16 h 59"/>
                  <a:gd name="T70" fmla="*/ 19 w 52"/>
                  <a:gd name="T71" fmla="*/ 17 h 59"/>
                  <a:gd name="T72" fmla="*/ 22 w 52"/>
                  <a:gd name="T73" fmla="*/ 19 h 59"/>
                  <a:gd name="T74" fmla="*/ 24 w 52"/>
                  <a:gd name="T75" fmla="*/ 19 h 59"/>
                  <a:gd name="T76" fmla="*/ 29 w 52"/>
                  <a:gd name="T77" fmla="*/ 19 h 59"/>
                  <a:gd name="T78" fmla="*/ 32 w 52"/>
                  <a:gd name="T79" fmla="*/ 21 h 59"/>
                  <a:gd name="T80" fmla="*/ 28 w 52"/>
                  <a:gd name="T81" fmla="*/ 19 h 59"/>
                  <a:gd name="T82" fmla="*/ 31 w 52"/>
                  <a:gd name="T83" fmla="*/ 19 h 59"/>
                  <a:gd name="T84" fmla="*/ 36 w 52"/>
                  <a:gd name="T85" fmla="*/ 19 h 59"/>
                  <a:gd name="T86" fmla="*/ 41 w 52"/>
                  <a:gd name="T87" fmla="*/ 18 h 59"/>
                  <a:gd name="T88" fmla="*/ 46 w 52"/>
                  <a:gd name="T89" fmla="*/ 18 h 59"/>
                  <a:gd name="T90" fmla="*/ 47 w 52"/>
                  <a:gd name="T91" fmla="*/ 22 h 59"/>
                  <a:gd name="T92" fmla="*/ 48 w 52"/>
                  <a:gd name="T93" fmla="*/ 26 h 59"/>
                  <a:gd name="T94" fmla="*/ 50 w 52"/>
                  <a:gd name="T95" fmla="*/ 21 h 59"/>
                  <a:gd name="T96" fmla="*/ 51 w 52"/>
                  <a:gd name="T97" fmla="*/ 14 h 59"/>
                  <a:gd name="T98" fmla="*/ 48 w 52"/>
                  <a:gd name="T99" fmla="*/ 10 h 59"/>
                  <a:gd name="T100" fmla="*/ 45 w 52"/>
                  <a:gd name="T101" fmla="*/ 7 h 59"/>
                  <a:gd name="T102" fmla="*/ 42 w 52"/>
                  <a:gd name="T103" fmla="*/ 4 h 59"/>
                  <a:gd name="T104" fmla="*/ 0 w 52"/>
                  <a:gd name="T105" fmla="*/ 0 h 59"/>
                  <a:gd name="T106" fmla="*/ 52 w 52"/>
                  <a:gd name="T107" fmla="*/ 59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T104" t="T105" r="T106" b="T107"/>
                <a:pathLst>
                  <a:path w="52" h="59">
                    <a:moveTo>
                      <a:pt x="42" y="4"/>
                    </a:moveTo>
                    <a:lnTo>
                      <a:pt x="37" y="2"/>
                    </a:lnTo>
                    <a:lnTo>
                      <a:pt x="34" y="1"/>
                    </a:lnTo>
                    <a:lnTo>
                      <a:pt x="28" y="0"/>
                    </a:lnTo>
                    <a:lnTo>
                      <a:pt x="23" y="0"/>
                    </a:lnTo>
                    <a:lnTo>
                      <a:pt x="18" y="0"/>
                    </a:lnTo>
                    <a:lnTo>
                      <a:pt x="14" y="1"/>
                    </a:lnTo>
                    <a:lnTo>
                      <a:pt x="10" y="1"/>
                    </a:lnTo>
                    <a:lnTo>
                      <a:pt x="7" y="2"/>
                    </a:lnTo>
                    <a:lnTo>
                      <a:pt x="4" y="4"/>
                    </a:lnTo>
                    <a:lnTo>
                      <a:pt x="2" y="7"/>
                    </a:lnTo>
                    <a:lnTo>
                      <a:pt x="1" y="12"/>
                    </a:lnTo>
                    <a:lnTo>
                      <a:pt x="1" y="18"/>
                    </a:lnTo>
                    <a:lnTo>
                      <a:pt x="0" y="25"/>
                    </a:lnTo>
                    <a:lnTo>
                      <a:pt x="1" y="32"/>
                    </a:lnTo>
                    <a:lnTo>
                      <a:pt x="2" y="38"/>
                    </a:lnTo>
                    <a:lnTo>
                      <a:pt x="3" y="44"/>
                    </a:lnTo>
                    <a:lnTo>
                      <a:pt x="4" y="48"/>
                    </a:lnTo>
                    <a:lnTo>
                      <a:pt x="6" y="51"/>
                    </a:lnTo>
                    <a:lnTo>
                      <a:pt x="7" y="54"/>
                    </a:lnTo>
                    <a:lnTo>
                      <a:pt x="9" y="58"/>
                    </a:lnTo>
                    <a:lnTo>
                      <a:pt x="11" y="58"/>
                    </a:lnTo>
                    <a:lnTo>
                      <a:pt x="10" y="53"/>
                    </a:lnTo>
                    <a:lnTo>
                      <a:pt x="12" y="50"/>
                    </a:lnTo>
                    <a:lnTo>
                      <a:pt x="12" y="48"/>
                    </a:lnTo>
                    <a:lnTo>
                      <a:pt x="11" y="44"/>
                    </a:lnTo>
                    <a:lnTo>
                      <a:pt x="10" y="38"/>
                    </a:lnTo>
                    <a:lnTo>
                      <a:pt x="12" y="36"/>
                    </a:lnTo>
                    <a:lnTo>
                      <a:pt x="14" y="39"/>
                    </a:lnTo>
                    <a:lnTo>
                      <a:pt x="16" y="42"/>
                    </a:lnTo>
                    <a:lnTo>
                      <a:pt x="15" y="36"/>
                    </a:lnTo>
                    <a:lnTo>
                      <a:pt x="17" y="30"/>
                    </a:lnTo>
                    <a:lnTo>
                      <a:pt x="17" y="22"/>
                    </a:lnTo>
                    <a:lnTo>
                      <a:pt x="17" y="18"/>
                    </a:lnTo>
                    <a:lnTo>
                      <a:pt x="15" y="16"/>
                    </a:lnTo>
                    <a:lnTo>
                      <a:pt x="19" y="17"/>
                    </a:lnTo>
                    <a:lnTo>
                      <a:pt x="22" y="19"/>
                    </a:lnTo>
                    <a:lnTo>
                      <a:pt x="24" y="19"/>
                    </a:lnTo>
                    <a:lnTo>
                      <a:pt x="29" y="19"/>
                    </a:lnTo>
                    <a:lnTo>
                      <a:pt x="32" y="21"/>
                    </a:lnTo>
                    <a:lnTo>
                      <a:pt x="28" y="19"/>
                    </a:lnTo>
                    <a:lnTo>
                      <a:pt x="31" y="19"/>
                    </a:lnTo>
                    <a:lnTo>
                      <a:pt x="36" y="19"/>
                    </a:lnTo>
                    <a:lnTo>
                      <a:pt x="41" y="18"/>
                    </a:lnTo>
                    <a:lnTo>
                      <a:pt x="46" y="18"/>
                    </a:lnTo>
                    <a:lnTo>
                      <a:pt x="47" y="22"/>
                    </a:lnTo>
                    <a:lnTo>
                      <a:pt x="48" y="26"/>
                    </a:lnTo>
                    <a:lnTo>
                      <a:pt x="50" y="21"/>
                    </a:lnTo>
                    <a:lnTo>
                      <a:pt x="51" y="14"/>
                    </a:lnTo>
                    <a:lnTo>
                      <a:pt x="48" y="10"/>
                    </a:lnTo>
                    <a:lnTo>
                      <a:pt x="45" y="7"/>
                    </a:lnTo>
                    <a:lnTo>
                      <a:pt x="42" y="4"/>
                    </a:lnTo>
                  </a:path>
                </a:pathLst>
              </a:custGeom>
              <a:solidFill>
                <a:srgbClr val="C0802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sp>
        <p:nvSpPr>
          <p:cNvPr id="13453" name="Rectangle 141"/>
          <p:cNvSpPr>
            <a:spLocks noChangeArrowheads="1"/>
          </p:cNvSpPr>
          <p:nvPr/>
        </p:nvSpPr>
        <p:spPr bwMode="auto">
          <a:xfrm>
            <a:off x="252413" y="2513013"/>
            <a:ext cx="1411287" cy="698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BIÓLOGO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 brasileiro</a:t>
            </a:r>
          </a:p>
        </p:txBody>
      </p:sp>
      <p:sp>
        <p:nvSpPr>
          <p:cNvPr id="13454" name="Rectangle 142"/>
          <p:cNvSpPr>
            <a:spLocks noChangeArrowheads="1"/>
          </p:cNvSpPr>
          <p:nvPr/>
        </p:nvSpPr>
        <p:spPr bwMode="auto">
          <a:xfrm>
            <a:off x="7507288" y="2498725"/>
            <a:ext cx="1411287" cy="698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BIÓLOGO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 senegalês</a:t>
            </a:r>
          </a:p>
        </p:txBody>
      </p:sp>
      <p:sp>
        <p:nvSpPr>
          <p:cNvPr id="13455" name="Rectangle 143"/>
          <p:cNvSpPr>
            <a:spLocks noChangeArrowheads="1"/>
          </p:cNvSpPr>
          <p:nvPr/>
        </p:nvSpPr>
        <p:spPr bwMode="auto">
          <a:xfrm>
            <a:off x="-38100" y="4056063"/>
            <a:ext cx="2220913" cy="1003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TRADUTOR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(português/inglês):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  <a:latin typeface="Dauphin" charset="0"/>
              </a:rPr>
              <a:t>Good Morning</a:t>
            </a:r>
          </a:p>
        </p:txBody>
      </p:sp>
      <p:sp>
        <p:nvSpPr>
          <p:cNvPr id="13456" name="Rectangle 144"/>
          <p:cNvSpPr>
            <a:spLocks noChangeArrowheads="1"/>
          </p:cNvSpPr>
          <p:nvPr/>
        </p:nvSpPr>
        <p:spPr bwMode="auto">
          <a:xfrm>
            <a:off x="7205663" y="3956050"/>
            <a:ext cx="1922462" cy="1003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TRADUTOR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(inglês/francês):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  <a:latin typeface="Dauphin" charset="0"/>
              </a:rPr>
              <a:t>Bonjour</a:t>
            </a:r>
          </a:p>
        </p:txBody>
      </p:sp>
      <p:sp>
        <p:nvSpPr>
          <p:cNvPr id="13457" name="Rectangle 145"/>
          <p:cNvSpPr>
            <a:spLocks noChangeArrowheads="1"/>
          </p:cNvSpPr>
          <p:nvPr/>
        </p:nvSpPr>
        <p:spPr bwMode="auto">
          <a:xfrm>
            <a:off x="7002463" y="5641975"/>
            <a:ext cx="1998662" cy="698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ENGENHEIRO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de comunicações</a:t>
            </a:r>
          </a:p>
        </p:txBody>
      </p:sp>
      <p:sp>
        <p:nvSpPr>
          <p:cNvPr id="13458" name="Rectangle 146"/>
          <p:cNvSpPr>
            <a:spLocks noChangeArrowheads="1"/>
          </p:cNvSpPr>
          <p:nvPr/>
        </p:nvSpPr>
        <p:spPr bwMode="auto">
          <a:xfrm>
            <a:off x="254000" y="5580063"/>
            <a:ext cx="1998663" cy="698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ENGENHEIRO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de comunicações</a:t>
            </a:r>
          </a:p>
        </p:txBody>
      </p:sp>
      <p:sp>
        <p:nvSpPr>
          <p:cNvPr id="13459" name="Line 147"/>
          <p:cNvSpPr>
            <a:spLocks noChangeShapeType="1"/>
          </p:cNvSpPr>
          <p:nvPr/>
        </p:nvSpPr>
        <p:spPr bwMode="auto">
          <a:xfrm>
            <a:off x="3500438" y="2998788"/>
            <a:ext cx="1587" cy="1031875"/>
          </a:xfrm>
          <a:prstGeom prst="line">
            <a:avLst/>
          </a:prstGeom>
          <a:noFill/>
          <a:ln w="25560">
            <a:solidFill>
              <a:srgbClr val="FF0505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3460" name="Line 148"/>
          <p:cNvSpPr>
            <a:spLocks noChangeShapeType="1"/>
          </p:cNvSpPr>
          <p:nvPr/>
        </p:nvSpPr>
        <p:spPr bwMode="auto">
          <a:xfrm>
            <a:off x="3495675" y="3922713"/>
            <a:ext cx="1588" cy="1031875"/>
          </a:xfrm>
          <a:prstGeom prst="line">
            <a:avLst/>
          </a:prstGeom>
          <a:noFill/>
          <a:ln w="25560">
            <a:solidFill>
              <a:srgbClr val="FF0505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3461" name="Line 149"/>
          <p:cNvSpPr>
            <a:spLocks noChangeShapeType="1"/>
          </p:cNvSpPr>
          <p:nvPr/>
        </p:nvSpPr>
        <p:spPr bwMode="auto">
          <a:xfrm>
            <a:off x="3505200" y="4903788"/>
            <a:ext cx="1588" cy="1031875"/>
          </a:xfrm>
          <a:prstGeom prst="line">
            <a:avLst/>
          </a:prstGeom>
          <a:noFill/>
          <a:ln w="25560">
            <a:solidFill>
              <a:srgbClr val="FF0505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3462" name="Line 150"/>
          <p:cNvSpPr>
            <a:spLocks noChangeShapeType="1"/>
          </p:cNvSpPr>
          <p:nvPr/>
        </p:nvSpPr>
        <p:spPr bwMode="auto">
          <a:xfrm flipV="1">
            <a:off x="5400675" y="4872038"/>
            <a:ext cx="1588" cy="1085850"/>
          </a:xfrm>
          <a:prstGeom prst="line">
            <a:avLst/>
          </a:prstGeom>
          <a:noFill/>
          <a:ln w="25560">
            <a:solidFill>
              <a:srgbClr val="FF0505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3463" name="Line 151"/>
          <p:cNvSpPr>
            <a:spLocks noChangeShapeType="1"/>
          </p:cNvSpPr>
          <p:nvPr/>
        </p:nvSpPr>
        <p:spPr bwMode="auto">
          <a:xfrm flipV="1">
            <a:off x="5395913" y="3810000"/>
            <a:ext cx="1587" cy="1085850"/>
          </a:xfrm>
          <a:prstGeom prst="line">
            <a:avLst/>
          </a:prstGeom>
          <a:noFill/>
          <a:ln w="25560">
            <a:solidFill>
              <a:srgbClr val="FF0505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3464" name="Line 152"/>
          <p:cNvSpPr>
            <a:spLocks noChangeShapeType="1"/>
          </p:cNvSpPr>
          <p:nvPr/>
        </p:nvSpPr>
        <p:spPr bwMode="auto">
          <a:xfrm flipV="1">
            <a:off x="5405438" y="2805113"/>
            <a:ext cx="1587" cy="1085850"/>
          </a:xfrm>
          <a:prstGeom prst="line">
            <a:avLst/>
          </a:prstGeom>
          <a:noFill/>
          <a:ln w="25560">
            <a:solidFill>
              <a:srgbClr val="FF0505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graphicFrame>
        <p:nvGraphicFramePr>
          <p:cNvPr id="13465" name="Object 153"/>
          <p:cNvGraphicFramePr>
            <a:graphicFrameLocks noChangeAspect="1"/>
          </p:cNvGraphicFramePr>
          <p:nvPr/>
        </p:nvGraphicFramePr>
        <p:xfrm>
          <a:off x="3330575" y="4202113"/>
          <a:ext cx="2301875" cy="80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68" r:id="rId5" imgW="2311200" imgH="25200" progId="">
                  <p:embed/>
                </p:oleObj>
              </mc:Choice>
              <mc:Fallback>
                <p:oleObj r:id="rId5" imgW="2311200" imgH="25200" progId="">
                  <p:embed/>
                  <p:pic>
                    <p:nvPicPr>
                      <p:cNvPr id="0" name="Picture 15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30575" y="4202113"/>
                        <a:ext cx="2301875" cy="809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466" name="Object 154"/>
          <p:cNvGraphicFramePr>
            <a:graphicFrameLocks noChangeAspect="1"/>
          </p:cNvGraphicFramePr>
          <p:nvPr/>
        </p:nvGraphicFramePr>
        <p:xfrm>
          <a:off x="3344863" y="3087688"/>
          <a:ext cx="2301875" cy="66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69" r:id="rId7" imgW="2311200" imgH="25200" progId="">
                  <p:embed/>
                </p:oleObj>
              </mc:Choice>
              <mc:Fallback>
                <p:oleObj r:id="rId7" imgW="2311200" imgH="25200" progId="">
                  <p:embed/>
                  <p:pic>
                    <p:nvPicPr>
                      <p:cNvPr id="0" name="Picture 15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4863" y="3087688"/>
                        <a:ext cx="2301875" cy="66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467" name="Object 155"/>
          <p:cNvGraphicFramePr>
            <a:graphicFrameLocks noChangeAspect="1"/>
          </p:cNvGraphicFramePr>
          <p:nvPr/>
        </p:nvGraphicFramePr>
        <p:xfrm>
          <a:off x="3297238" y="5340350"/>
          <a:ext cx="2301875" cy="66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70" r:id="rId8" imgW="2311200" imgH="25200" progId="">
                  <p:embed/>
                </p:oleObj>
              </mc:Choice>
              <mc:Fallback>
                <p:oleObj r:id="rId8" imgW="2311200" imgH="25200" progId="">
                  <p:embed/>
                  <p:pic>
                    <p:nvPicPr>
                      <p:cNvPr id="0" name="Picture 15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97238" y="5340350"/>
                        <a:ext cx="2301875" cy="66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468" name="Line 156"/>
          <p:cNvSpPr>
            <a:spLocks noChangeShapeType="1"/>
          </p:cNvSpPr>
          <p:nvPr/>
        </p:nvSpPr>
        <p:spPr bwMode="auto">
          <a:xfrm>
            <a:off x="5732463" y="4276725"/>
            <a:ext cx="60325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3469" name="Line 157"/>
          <p:cNvSpPr>
            <a:spLocks noChangeShapeType="1"/>
          </p:cNvSpPr>
          <p:nvPr/>
        </p:nvSpPr>
        <p:spPr bwMode="auto">
          <a:xfrm>
            <a:off x="3155950" y="5400675"/>
            <a:ext cx="60325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 type="triangle" w="med" len="med"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3470" name="Line 158"/>
          <p:cNvSpPr>
            <a:spLocks noChangeShapeType="1"/>
          </p:cNvSpPr>
          <p:nvPr/>
        </p:nvSpPr>
        <p:spPr bwMode="auto">
          <a:xfrm flipH="1">
            <a:off x="3100388" y="4257675"/>
            <a:ext cx="114300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3471" name="Line 159"/>
          <p:cNvSpPr>
            <a:spLocks noChangeShapeType="1"/>
          </p:cNvSpPr>
          <p:nvPr/>
        </p:nvSpPr>
        <p:spPr bwMode="auto">
          <a:xfrm flipH="1">
            <a:off x="5686425" y="5386388"/>
            <a:ext cx="128588" cy="1587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 type="triangle" w="med" len="med"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3472" name="Line 160"/>
          <p:cNvSpPr>
            <a:spLocks noChangeShapeType="1"/>
          </p:cNvSpPr>
          <p:nvPr/>
        </p:nvSpPr>
        <p:spPr bwMode="auto">
          <a:xfrm flipH="1">
            <a:off x="5686425" y="3128963"/>
            <a:ext cx="142875" cy="1587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 type="triangle" w="med" len="med"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3473" name="Line 161"/>
          <p:cNvSpPr>
            <a:spLocks noChangeShapeType="1"/>
          </p:cNvSpPr>
          <p:nvPr/>
        </p:nvSpPr>
        <p:spPr bwMode="auto">
          <a:xfrm flipH="1">
            <a:off x="3100388" y="3128963"/>
            <a:ext cx="85725" cy="1587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3474" name="Line 162"/>
          <p:cNvSpPr>
            <a:spLocks noChangeShapeType="1"/>
          </p:cNvSpPr>
          <p:nvPr/>
        </p:nvSpPr>
        <p:spPr bwMode="auto">
          <a:xfrm>
            <a:off x="3500438" y="2827338"/>
            <a:ext cx="1587" cy="131762"/>
          </a:xfrm>
          <a:prstGeom prst="line">
            <a:avLst/>
          </a:prstGeom>
          <a:noFill/>
          <a:ln w="25560">
            <a:solidFill>
              <a:srgbClr val="CCCCFF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13475" name="Group 163"/>
          <p:cNvGrpSpPr>
            <a:grpSpLocks/>
          </p:cNvGrpSpPr>
          <p:nvPr/>
        </p:nvGrpSpPr>
        <p:grpSpPr bwMode="auto">
          <a:xfrm>
            <a:off x="1085850" y="1571625"/>
            <a:ext cx="1428750" cy="928688"/>
            <a:chOff x="684" y="990"/>
            <a:chExt cx="900" cy="585"/>
          </a:xfrm>
        </p:grpSpPr>
        <p:grpSp>
          <p:nvGrpSpPr>
            <p:cNvPr id="13476" name="Group 164"/>
            <p:cNvGrpSpPr>
              <a:grpSpLocks/>
            </p:cNvGrpSpPr>
            <p:nvPr/>
          </p:nvGrpSpPr>
          <p:grpSpPr bwMode="auto">
            <a:xfrm>
              <a:off x="684" y="990"/>
              <a:ext cx="900" cy="504"/>
              <a:chOff x="684" y="990"/>
              <a:chExt cx="900" cy="504"/>
            </a:xfrm>
          </p:grpSpPr>
          <p:sp>
            <p:nvSpPr>
              <p:cNvPr id="13477" name="AutoShape 165"/>
              <p:cNvSpPr>
                <a:spLocks noChangeArrowheads="1"/>
              </p:cNvSpPr>
              <p:nvPr/>
            </p:nvSpPr>
            <p:spPr bwMode="auto">
              <a:xfrm>
                <a:off x="684" y="990"/>
                <a:ext cx="901" cy="505"/>
              </a:xfrm>
              <a:custGeom>
                <a:avLst/>
                <a:gdLst>
                  <a:gd name="T0" fmla="*/ 36 w 901"/>
                  <a:gd name="T1" fmla="*/ 36 h 505"/>
                  <a:gd name="T2" fmla="*/ 126 w 901"/>
                  <a:gd name="T3" fmla="*/ 9 h 505"/>
                  <a:gd name="T4" fmla="*/ 180 w 901"/>
                  <a:gd name="T5" fmla="*/ 0 h 505"/>
                  <a:gd name="T6" fmla="*/ 234 w 901"/>
                  <a:gd name="T7" fmla="*/ 0 h 505"/>
                  <a:gd name="T8" fmla="*/ 306 w 901"/>
                  <a:gd name="T9" fmla="*/ 9 h 505"/>
                  <a:gd name="T10" fmla="*/ 378 w 901"/>
                  <a:gd name="T11" fmla="*/ 9 h 505"/>
                  <a:gd name="T12" fmla="*/ 450 w 901"/>
                  <a:gd name="T13" fmla="*/ 9 h 505"/>
                  <a:gd name="T14" fmla="*/ 477 w 901"/>
                  <a:gd name="T15" fmla="*/ 9 h 505"/>
                  <a:gd name="T16" fmla="*/ 504 w 901"/>
                  <a:gd name="T17" fmla="*/ 18 h 505"/>
                  <a:gd name="T18" fmla="*/ 576 w 901"/>
                  <a:gd name="T19" fmla="*/ 27 h 505"/>
                  <a:gd name="T20" fmla="*/ 648 w 901"/>
                  <a:gd name="T21" fmla="*/ 45 h 505"/>
                  <a:gd name="T22" fmla="*/ 738 w 901"/>
                  <a:gd name="T23" fmla="*/ 63 h 505"/>
                  <a:gd name="T24" fmla="*/ 792 w 901"/>
                  <a:gd name="T25" fmla="*/ 63 h 505"/>
                  <a:gd name="T26" fmla="*/ 819 w 901"/>
                  <a:gd name="T27" fmla="*/ 99 h 505"/>
                  <a:gd name="T28" fmla="*/ 846 w 901"/>
                  <a:gd name="T29" fmla="*/ 135 h 505"/>
                  <a:gd name="T30" fmla="*/ 855 w 901"/>
                  <a:gd name="T31" fmla="*/ 189 h 505"/>
                  <a:gd name="T32" fmla="*/ 882 w 901"/>
                  <a:gd name="T33" fmla="*/ 225 h 505"/>
                  <a:gd name="T34" fmla="*/ 891 w 901"/>
                  <a:gd name="T35" fmla="*/ 252 h 505"/>
                  <a:gd name="T36" fmla="*/ 900 w 901"/>
                  <a:gd name="T37" fmla="*/ 279 h 505"/>
                  <a:gd name="T38" fmla="*/ 900 w 901"/>
                  <a:gd name="T39" fmla="*/ 306 h 505"/>
                  <a:gd name="T40" fmla="*/ 873 w 901"/>
                  <a:gd name="T41" fmla="*/ 378 h 505"/>
                  <a:gd name="T42" fmla="*/ 855 w 901"/>
                  <a:gd name="T43" fmla="*/ 432 h 505"/>
                  <a:gd name="T44" fmla="*/ 783 w 901"/>
                  <a:gd name="T45" fmla="*/ 450 h 505"/>
                  <a:gd name="T46" fmla="*/ 729 w 901"/>
                  <a:gd name="T47" fmla="*/ 468 h 505"/>
                  <a:gd name="T48" fmla="*/ 702 w 901"/>
                  <a:gd name="T49" fmla="*/ 477 h 505"/>
                  <a:gd name="T50" fmla="*/ 666 w 901"/>
                  <a:gd name="T51" fmla="*/ 486 h 505"/>
                  <a:gd name="T52" fmla="*/ 630 w 901"/>
                  <a:gd name="T53" fmla="*/ 504 h 505"/>
                  <a:gd name="T54" fmla="*/ 594 w 901"/>
                  <a:gd name="T55" fmla="*/ 504 h 505"/>
                  <a:gd name="T56" fmla="*/ 558 w 901"/>
                  <a:gd name="T57" fmla="*/ 504 h 505"/>
                  <a:gd name="T58" fmla="*/ 522 w 901"/>
                  <a:gd name="T59" fmla="*/ 495 h 505"/>
                  <a:gd name="T60" fmla="*/ 468 w 901"/>
                  <a:gd name="T61" fmla="*/ 486 h 505"/>
                  <a:gd name="T62" fmla="*/ 396 w 901"/>
                  <a:gd name="T63" fmla="*/ 477 h 505"/>
                  <a:gd name="T64" fmla="*/ 342 w 901"/>
                  <a:gd name="T65" fmla="*/ 468 h 505"/>
                  <a:gd name="T66" fmla="*/ 270 w 901"/>
                  <a:gd name="T67" fmla="*/ 450 h 505"/>
                  <a:gd name="T68" fmla="*/ 243 w 901"/>
                  <a:gd name="T69" fmla="*/ 441 h 505"/>
                  <a:gd name="T70" fmla="*/ 207 w 901"/>
                  <a:gd name="T71" fmla="*/ 423 h 505"/>
                  <a:gd name="T72" fmla="*/ 180 w 901"/>
                  <a:gd name="T73" fmla="*/ 405 h 505"/>
                  <a:gd name="T74" fmla="*/ 153 w 901"/>
                  <a:gd name="T75" fmla="*/ 378 h 505"/>
                  <a:gd name="T76" fmla="*/ 126 w 901"/>
                  <a:gd name="T77" fmla="*/ 369 h 505"/>
                  <a:gd name="T78" fmla="*/ 99 w 901"/>
                  <a:gd name="T79" fmla="*/ 342 h 505"/>
                  <a:gd name="T80" fmla="*/ 81 w 901"/>
                  <a:gd name="T81" fmla="*/ 315 h 505"/>
                  <a:gd name="T82" fmla="*/ 54 w 901"/>
                  <a:gd name="T83" fmla="*/ 288 h 505"/>
                  <a:gd name="T84" fmla="*/ 36 w 901"/>
                  <a:gd name="T85" fmla="*/ 261 h 505"/>
                  <a:gd name="T86" fmla="*/ 18 w 901"/>
                  <a:gd name="T87" fmla="*/ 234 h 505"/>
                  <a:gd name="T88" fmla="*/ 9 w 901"/>
                  <a:gd name="T89" fmla="*/ 198 h 505"/>
                  <a:gd name="T90" fmla="*/ 0 w 901"/>
                  <a:gd name="T91" fmla="*/ 162 h 505"/>
                  <a:gd name="T92" fmla="*/ 0 w 901"/>
                  <a:gd name="T93" fmla="*/ 126 h 505"/>
                  <a:gd name="T94" fmla="*/ 9 w 901"/>
                  <a:gd name="T95" fmla="*/ 90 h 505"/>
                  <a:gd name="T96" fmla="*/ 27 w 901"/>
                  <a:gd name="T97" fmla="*/ 63 h 505"/>
                  <a:gd name="T98" fmla="*/ 36 w 901"/>
                  <a:gd name="T99" fmla="*/ 36 h 505"/>
                  <a:gd name="T100" fmla="*/ 0 w 901"/>
                  <a:gd name="T101" fmla="*/ 0 h 505"/>
                  <a:gd name="T102" fmla="*/ 901 w 901"/>
                  <a:gd name="T103" fmla="*/ 505 h 5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T100" t="T101" r="T102" b="T103"/>
                <a:pathLst>
                  <a:path w="901" h="505">
                    <a:moveTo>
                      <a:pt x="36" y="36"/>
                    </a:moveTo>
                    <a:lnTo>
                      <a:pt x="126" y="9"/>
                    </a:lnTo>
                    <a:lnTo>
                      <a:pt x="180" y="0"/>
                    </a:lnTo>
                    <a:lnTo>
                      <a:pt x="234" y="0"/>
                    </a:lnTo>
                    <a:lnTo>
                      <a:pt x="306" y="9"/>
                    </a:lnTo>
                    <a:lnTo>
                      <a:pt x="378" y="9"/>
                    </a:lnTo>
                    <a:lnTo>
                      <a:pt x="450" y="9"/>
                    </a:lnTo>
                    <a:lnTo>
                      <a:pt x="477" y="9"/>
                    </a:lnTo>
                    <a:lnTo>
                      <a:pt x="504" y="18"/>
                    </a:lnTo>
                    <a:lnTo>
                      <a:pt x="576" y="27"/>
                    </a:lnTo>
                    <a:lnTo>
                      <a:pt x="648" y="45"/>
                    </a:lnTo>
                    <a:lnTo>
                      <a:pt x="738" y="63"/>
                    </a:lnTo>
                    <a:lnTo>
                      <a:pt x="792" y="63"/>
                    </a:lnTo>
                    <a:lnTo>
                      <a:pt x="819" y="99"/>
                    </a:lnTo>
                    <a:lnTo>
                      <a:pt x="846" y="135"/>
                    </a:lnTo>
                    <a:lnTo>
                      <a:pt x="855" y="189"/>
                    </a:lnTo>
                    <a:lnTo>
                      <a:pt x="882" y="225"/>
                    </a:lnTo>
                    <a:lnTo>
                      <a:pt x="891" y="252"/>
                    </a:lnTo>
                    <a:lnTo>
                      <a:pt x="900" y="279"/>
                    </a:lnTo>
                    <a:lnTo>
                      <a:pt x="900" y="306"/>
                    </a:lnTo>
                    <a:lnTo>
                      <a:pt x="873" y="378"/>
                    </a:lnTo>
                    <a:lnTo>
                      <a:pt x="855" y="432"/>
                    </a:lnTo>
                    <a:lnTo>
                      <a:pt x="783" y="450"/>
                    </a:lnTo>
                    <a:lnTo>
                      <a:pt x="729" y="468"/>
                    </a:lnTo>
                    <a:lnTo>
                      <a:pt x="702" y="477"/>
                    </a:lnTo>
                    <a:lnTo>
                      <a:pt x="666" y="486"/>
                    </a:lnTo>
                    <a:lnTo>
                      <a:pt x="630" y="504"/>
                    </a:lnTo>
                    <a:lnTo>
                      <a:pt x="594" y="504"/>
                    </a:lnTo>
                    <a:lnTo>
                      <a:pt x="558" y="504"/>
                    </a:lnTo>
                    <a:lnTo>
                      <a:pt x="522" y="495"/>
                    </a:lnTo>
                    <a:lnTo>
                      <a:pt x="468" y="486"/>
                    </a:lnTo>
                    <a:lnTo>
                      <a:pt x="396" y="477"/>
                    </a:lnTo>
                    <a:lnTo>
                      <a:pt x="342" y="468"/>
                    </a:lnTo>
                    <a:lnTo>
                      <a:pt x="270" y="450"/>
                    </a:lnTo>
                    <a:lnTo>
                      <a:pt x="243" y="441"/>
                    </a:lnTo>
                    <a:lnTo>
                      <a:pt x="207" y="423"/>
                    </a:lnTo>
                    <a:lnTo>
                      <a:pt x="180" y="405"/>
                    </a:lnTo>
                    <a:lnTo>
                      <a:pt x="153" y="378"/>
                    </a:lnTo>
                    <a:lnTo>
                      <a:pt x="126" y="369"/>
                    </a:lnTo>
                    <a:lnTo>
                      <a:pt x="99" y="342"/>
                    </a:lnTo>
                    <a:lnTo>
                      <a:pt x="81" y="315"/>
                    </a:lnTo>
                    <a:lnTo>
                      <a:pt x="54" y="288"/>
                    </a:lnTo>
                    <a:lnTo>
                      <a:pt x="36" y="261"/>
                    </a:lnTo>
                    <a:lnTo>
                      <a:pt x="18" y="234"/>
                    </a:lnTo>
                    <a:lnTo>
                      <a:pt x="9" y="198"/>
                    </a:lnTo>
                    <a:lnTo>
                      <a:pt x="0" y="162"/>
                    </a:lnTo>
                    <a:lnTo>
                      <a:pt x="0" y="126"/>
                    </a:lnTo>
                    <a:lnTo>
                      <a:pt x="9" y="90"/>
                    </a:lnTo>
                    <a:lnTo>
                      <a:pt x="27" y="63"/>
                    </a:lnTo>
                    <a:lnTo>
                      <a:pt x="36" y="36"/>
                    </a:lnTo>
                  </a:path>
                </a:pathLst>
              </a:custGeom>
              <a:noFill/>
              <a:ln w="25560">
                <a:solidFill>
                  <a:srgbClr val="CCCC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3478" name="Rectangle 166"/>
              <p:cNvSpPr>
                <a:spLocks noChangeArrowheads="1"/>
              </p:cNvSpPr>
              <p:nvPr/>
            </p:nvSpPr>
            <p:spPr bwMode="auto">
              <a:xfrm>
                <a:off x="694" y="1088"/>
                <a:ext cx="827" cy="24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360" tIns="44280" rIns="90360" bIns="4428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2000" b="1">
                    <a:solidFill>
                      <a:srgbClr val="000000"/>
                    </a:solidFill>
                    <a:latin typeface="Dauphin" charset="0"/>
                  </a:rPr>
                  <a:t>Bom dia</a:t>
                </a:r>
              </a:p>
            </p:txBody>
          </p:sp>
        </p:grpSp>
        <p:sp>
          <p:nvSpPr>
            <p:cNvPr id="13479" name="AutoShape 167"/>
            <p:cNvSpPr>
              <a:spLocks noChangeArrowheads="1"/>
            </p:cNvSpPr>
            <p:nvPr/>
          </p:nvSpPr>
          <p:spPr bwMode="auto">
            <a:xfrm>
              <a:off x="1368" y="1467"/>
              <a:ext cx="154" cy="109"/>
            </a:xfrm>
            <a:custGeom>
              <a:avLst/>
              <a:gdLst>
                <a:gd name="T0" fmla="*/ 0 w 154"/>
                <a:gd name="T1" fmla="*/ 0 h 109"/>
                <a:gd name="T2" fmla="*/ 27 w 154"/>
                <a:gd name="T3" fmla="*/ 9 h 109"/>
                <a:gd name="T4" fmla="*/ 45 w 154"/>
                <a:gd name="T5" fmla="*/ 36 h 109"/>
                <a:gd name="T6" fmla="*/ 72 w 154"/>
                <a:gd name="T7" fmla="*/ 45 h 109"/>
                <a:gd name="T8" fmla="*/ 99 w 154"/>
                <a:gd name="T9" fmla="*/ 72 h 109"/>
                <a:gd name="T10" fmla="*/ 126 w 154"/>
                <a:gd name="T11" fmla="*/ 90 h 109"/>
                <a:gd name="T12" fmla="*/ 153 w 154"/>
                <a:gd name="T13" fmla="*/ 108 h 109"/>
                <a:gd name="T14" fmla="*/ 126 w 154"/>
                <a:gd name="T15" fmla="*/ 108 h 109"/>
                <a:gd name="T16" fmla="*/ 117 w 154"/>
                <a:gd name="T17" fmla="*/ 81 h 109"/>
                <a:gd name="T18" fmla="*/ 99 w 154"/>
                <a:gd name="T19" fmla="*/ 54 h 109"/>
                <a:gd name="T20" fmla="*/ 72 w 154"/>
                <a:gd name="T21" fmla="*/ 36 h 109"/>
                <a:gd name="T22" fmla="*/ 72 w 154"/>
                <a:gd name="T23" fmla="*/ 9 h 109"/>
                <a:gd name="T24" fmla="*/ 0 w 154"/>
                <a:gd name="T25" fmla="*/ 0 h 109"/>
                <a:gd name="T26" fmla="*/ 0 w 154"/>
                <a:gd name="T27" fmla="*/ 0 h 109"/>
                <a:gd name="T28" fmla="*/ 154 w 154"/>
                <a:gd name="T29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T26" t="T27" r="T28" b="T29"/>
              <a:pathLst>
                <a:path w="154" h="109">
                  <a:moveTo>
                    <a:pt x="0" y="0"/>
                  </a:moveTo>
                  <a:lnTo>
                    <a:pt x="27" y="9"/>
                  </a:lnTo>
                  <a:lnTo>
                    <a:pt x="45" y="36"/>
                  </a:lnTo>
                  <a:lnTo>
                    <a:pt x="72" y="45"/>
                  </a:lnTo>
                  <a:lnTo>
                    <a:pt x="99" y="72"/>
                  </a:lnTo>
                  <a:lnTo>
                    <a:pt x="126" y="90"/>
                  </a:lnTo>
                  <a:lnTo>
                    <a:pt x="153" y="108"/>
                  </a:lnTo>
                  <a:lnTo>
                    <a:pt x="126" y="108"/>
                  </a:lnTo>
                  <a:lnTo>
                    <a:pt x="117" y="81"/>
                  </a:lnTo>
                  <a:lnTo>
                    <a:pt x="99" y="54"/>
                  </a:lnTo>
                  <a:lnTo>
                    <a:pt x="72" y="36"/>
                  </a:lnTo>
                  <a:lnTo>
                    <a:pt x="72" y="9"/>
                  </a:lnTo>
                  <a:lnTo>
                    <a:pt x="0" y="0"/>
                  </a:lnTo>
                </a:path>
              </a:pathLst>
            </a:custGeom>
            <a:noFill/>
            <a:ln w="25560">
              <a:solidFill>
                <a:srgbClr val="CCCC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13480" name="AutoShape 168"/>
          <p:cNvSpPr>
            <a:spLocks noChangeArrowheads="1"/>
          </p:cNvSpPr>
          <p:nvPr/>
        </p:nvSpPr>
        <p:spPr bwMode="auto">
          <a:xfrm>
            <a:off x="6610350" y="1609725"/>
            <a:ext cx="1430338" cy="801688"/>
          </a:xfrm>
          <a:custGeom>
            <a:avLst/>
            <a:gdLst>
              <a:gd name="T0" fmla="*/ 2147483647 w 901"/>
              <a:gd name="T1" fmla="*/ 90725684 h 505"/>
              <a:gd name="T2" fmla="*/ 1950601885 w 901"/>
              <a:gd name="T3" fmla="*/ 22682215 h 505"/>
              <a:gd name="T4" fmla="*/ 1814513436 w 901"/>
              <a:gd name="T5" fmla="*/ 0 h 505"/>
              <a:gd name="T6" fmla="*/ 1678424988 w 901"/>
              <a:gd name="T7" fmla="*/ 0 h 505"/>
              <a:gd name="T8" fmla="*/ 1496973327 w 901"/>
              <a:gd name="T9" fmla="*/ 22682215 h 505"/>
              <a:gd name="T10" fmla="*/ 1315522063 w 901"/>
              <a:gd name="T11" fmla="*/ 22682215 h 505"/>
              <a:gd name="T12" fmla="*/ 1134070799 w 901"/>
              <a:gd name="T13" fmla="*/ 22682215 h 505"/>
              <a:gd name="T14" fmla="*/ 1066027368 w 901"/>
              <a:gd name="T15" fmla="*/ 22682215 h 505"/>
              <a:gd name="T16" fmla="*/ 997982350 w 901"/>
              <a:gd name="T17" fmla="*/ 45362842 h 505"/>
              <a:gd name="T18" fmla="*/ 816530888 w 901"/>
              <a:gd name="T19" fmla="*/ 68045063 h 505"/>
              <a:gd name="T20" fmla="*/ 635079623 w 901"/>
              <a:gd name="T21" fmla="*/ 113407918 h 505"/>
              <a:gd name="T22" fmla="*/ 408265444 w 901"/>
              <a:gd name="T23" fmla="*/ 158770748 h 505"/>
              <a:gd name="T24" fmla="*/ 272176996 w 901"/>
              <a:gd name="T25" fmla="*/ 158770748 h 505"/>
              <a:gd name="T26" fmla="*/ 204133516 w 901"/>
              <a:gd name="T27" fmla="*/ 249496457 h 505"/>
              <a:gd name="T28" fmla="*/ 136088498 w 901"/>
              <a:gd name="T29" fmla="*/ 340222117 h 505"/>
              <a:gd name="T30" fmla="*/ 113407884 w 901"/>
              <a:gd name="T31" fmla="*/ 476310705 h 505"/>
              <a:gd name="T32" fmla="*/ 45362828 w 901"/>
              <a:gd name="T33" fmla="*/ 567036365 h 505"/>
              <a:gd name="T34" fmla="*/ 22682208 w 901"/>
              <a:gd name="T35" fmla="*/ 635079816 h 505"/>
              <a:gd name="T36" fmla="*/ 0 w 901"/>
              <a:gd name="T37" fmla="*/ 703124855 h 505"/>
              <a:gd name="T38" fmla="*/ 0 w 901"/>
              <a:gd name="T39" fmla="*/ 771168305 h 505"/>
              <a:gd name="T40" fmla="*/ 68045043 w 901"/>
              <a:gd name="T41" fmla="*/ 952619823 h 505"/>
              <a:gd name="T42" fmla="*/ 113407884 w 901"/>
              <a:gd name="T43" fmla="*/ 1088708313 h 505"/>
              <a:gd name="T44" fmla="*/ 294859197 w 901"/>
              <a:gd name="T45" fmla="*/ 1134071143 h 505"/>
              <a:gd name="T46" fmla="*/ 430947745 w 901"/>
              <a:gd name="T47" fmla="*/ 1179433972 h 505"/>
              <a:gd name="T48" fmla="*/ 498991175 w 901"/>
              <a:gd name="T49" fmla="*/ 1202116181 h 505"/>
              <a:gd name="T50" fmla="*/ 589716807 w 901"/>
              <a:gd name="T51" fmla="*/ 1224796802 h 505"/>
              <a:gd name="T52" fmla="*/ 680442439 w 901"/>
              <a:gd name="T53" fmla="*/ 1270159632 h 505"/>
              <a:gd name="T54" fmla="*/ 771168072 w 901"/>
              <a:gd name="T55" fmla="*/ 1270159632 h 505"/>
              <a:gd name="T56" fmla="*/ 861893902 w 901"/>
              <a:gd name="T57" fmla="*/ 1270159632 h 505"/>
              <a:gd name="T58" fmla="*/ 952619534 w 901"/>
              <a:gd name="T59" fmla="*/ 1247479011 h 505"/>
              <a:gd name="T60" fmla="*/ 1088707982 w 901"/>
              <a:gd name="T61" fmla="*/ 1224796802 h 505"/>
              <a:gd name="T62" fmla="*/ 1270159247 w 901"/>
              <a:gd name="T63" fmla="*/ 1202116181 h 505"/>
              <a:gd name="T64" fmla="*/ 1406247695 w 901"/>
              <a:gd name="T65" fmla="*/ 1179433972 h 505"/>
              <a:gd name="T66" fmla="*/ 1587698959 w 901"/>
              <a:gd name="T67" fmla="*/ 1134071143 h 505"/>
              <a:gd name="T68" fmla="*/ 1655743977 w 901"/>
              <a:gd name="T69" fmla="*/ 1111390521 h 505"/>
              <a:gd name="T70" fmla="*/ 1746470006 w 901"/>
              <a:gd name="T71" fmla="*/ 1066027692 h 505"/>
              <a:gd name="T72" fmla="*/ 1814513436 w 901"/>
              <a:gd name="T73" fmla="*/ 1020664862 h 505"/>
              <a:gd name="T74" fmla="*/ 1882558454 w 901"/>
              <a:gd name="T75" fmla="*/ 952619823 h 505"/>
              <a:gd name="T76" fmla="*/ 1950601885 w 901"/>
              <a:gd name="T77" fmla="*/ 929939202 h 505"/>
              <a:gd name="T78" fmla="*/ 2018646902 w 901"/>
              <a:gd name="T79" fmla="*/ 861894164 h 505"/>
              <a:gd name="T80" fmla="*/ 2064009718 w 901"/>
              <a:gd name="T81" fmla="*/ 793850514 h 505"/>
              <a:gd name="T82" fmla="*/ 2132053149 w 901"/>
              <a:gd name="T83" fmla="*/ 725805476 h 505"/>
              <a:gd name="T84" fmla="*/ 2147483647 w 901"/>
              <a:gd name="T85" fmla="*/ 657762025 h 505"/>
              <a:gd name="T86" fmla="*/ 2147483647 w 901"/>
              <a:gd name="T87" fmla="*/ 589716986 h 505"/>
              <a:gd name="T88" fmla="*/ 2147483647 w 901"/>
              <a:gd name="T89" fmla="*/ 498991327 h 505"/>
              <a:gd name="T90" fmla="*/ 2147483647 w 901"/>
              <a:gd name="T91" fmla="*/ 408265568 h 505"/>
              <a:gd name="T92" fmla="*/ 2147483647 w 901"/>
              <a:gd name="T93" fmla="*/ 317539908 h 505"/>
              <a:gd name="T94" fmla="*/ 2147483647 w 901"/>
              <a:gd name="T95" fmla="*/ 226814248 h 505"/>
              <a:gd name="T96" fmla="*/ 2147483647 w 901"/>
              <a:gd name="T97" fmla="*/ 158770748 h 505"/>
              <a:gd name="T98" fmla="*/ 2147483647 w 901"/>
              <a:gd name="T99" fmla="*/ 90725684 h 505"/>
              <a:gd name="T100" fmla="*/ 0 w 901"/>
              <a:gd name="T101" fmla="*/ 0 h 505"/>
              <a:gd name="T102" fmla="*/ 901 w 901"/>
              <a:gd name="T103" fmla="*/ 505 h 5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T100" t="T101" r="T102" b="T103"/>
            <a:pathLst>
              <a:path w="901" h="505">
                <a:moveTo>
                  <a:pt x="864" y="36"/>
                </a:moveTo>
                <a:lnTo>
                  <a:pt x="774" y="9"/>
                </a:lnTo>
                <a:lnTo>
                  <a:pt x="720" y="0"/>
                </a:lnTo>
                <a:lnTo>
                  <a:pt x="666" y="0"/>
                </a:lnTo>
                <a:lnTo>
                  <a:pt x="594" y="9"/>
                </a:lnTo>
                <a:lnTo>
                  <a:pt x="522" y="9"/>
                </a:lnTo>
                <a:lnTo>
                  <a:pt x="450" y="9"/>
                </a:lnTo>
                <a:lnTo>
                  <a:pt x="423" y="9"/>
                </a:lnTo>
                <a:lnTo>
                  <a:pt x="396" y="18"/>
                </a:lnTo>
                <a:lnTo>
                  <a:pt x="324" y="27"/>
                </a:lnTo>
                <a:lnTo>
                  <a:pt x="252" y="45"/>
                </a:lnTo>
                <a:lnTo>
                  <a:pt x="162" y="63"/>
                </a:lnTo>
                <a:lnTo>
                  <a:pt x="108" y="63"/>
                </a:lnTo>
                <a:lnTo>
                  <a:pt x="81" y="99"/>
                </a:lnTo>
                <a:lnTo>
                  <a:pt x="54" y="135"/>
                </a:lnTo>
                <a:lnTo>
                  <a:pt x="45" y="189"/>
                </a:lnTo>
                <a:lnTo>
                  <a:pt x="18" y="225"/>
                </a:lnTo>
                <a:lnTo>
                  <a:pt x="9" y="252"/>
                </a:lnTo>
                <a:lnTo>
                  <a:pt x="0" y="279"/>
                </a:lnTo>
                <a:lnTo>
                  <a:pt x="0" y="306"/>
                </a:lnTo>
                <a:lnTo>
                  <a:pt x="27" y="378"/>
                </a:lnTo>
                <a:lnTo>
                  <a:pt x="45" y="432"/>
                </a:lnTo>
                <a:lnTo>
                  <a:pt x="117" y="450"/>
                </a:lnTo>
                <a:lnTo>
                  <a:pt x="171" y="468"/>
                </a:lnTo>
                <a:lnTo>
                  <a:pt x="198" y="477"/>
                </a:lnTo>
                <a:lnTo>
                  <a:pt x="234" y="486"/>
                </a:lnTo>
                <a:lnTo>
                  <a:pt x="270" y="504"/>
                </a:lnTo>
                <a:lnTo>
                  <a:pt x="306" y="504"/>
                </a:lnTo>
                <a:lnTo>
                  <a:pt x="342" y="504"/>
                </a:lnTo>
                <a:lnTo>
                  <a:pt x="378" y="495"/>
                </a:lnTo>
                <a:lnTo>
                  <a:pt x="432" y="486"/>
                </a:lnTo>
                <a:lnTo>
                  <a:pt x="504" y="477"/>
                </a:lnTo>
                <a:lnTo>
                  <a:pt x="558" y="468"/>
                </a:lnTo>
                <a:lnTo>
                  <a:pt x="630" y="450"/>
                </a:lnTo>
                <a:lnTo>
                  <a:pt x="657" y="441"/>
                </a:lnTo>
                <a:lnTo>
                  <a:pt x="693" y="423"/>
                </a:lnTo>
                <a:lnTo>
                  <a:pt x="720" y="405"/>
                </a:lnTo>
                <a:lnTo>
                  <a:pt x="747" y="378"/>
                </a:lnTo>
                <a:lnTo>
                  <a:pt x="774" y="369"/>
                </a:lnTo>
                <a:lnTo>
                  <a:pt x="801" y="342"/>
                </a:lnTo>
                <a:lnTo>
                  <a:pt x="819" y="315"/>
                </a:lnTo>
                <a:lnTo>
                  <a:pt x="846" y="288"/>
                </a:lnTo>
                <a:lnTo>
                  <a:pt x="864" y="261"/>
                </a:lnTo>
                <a:lnTo>
                  <a:pt x="882" y="234"/>
                </a:lnTo>
                <a:lnTo>
                  <a:pt x="891" y="198"/>
                </a:lnTo>
                <a:lnTo>
                  <a:pt x="900" y="162"/>
                </a:lnTo>
                <a:lnTo>
                  <a:pt x="900" y="126"/>
                </a:lnTo>
                <a:lnTo>
                  <a:pt x="891" y="90"/>
                </a:lnTo>
                <a:lnTo>
                  <a:pt x="873" y="63"/>
                </a:lnTo>
                <a:lnTo>
                  <a:pt x="864" y="36"/>
                </a:lnTo>
              </a:path>
            </a:pathLst>
          </a:custGeom>
          <a:noFill/>
          <a:ln w="25560">
            <a:solidFill>
              <a:srgbClr val="CCCC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3481" name="Rectangle 169"/>
          <p:cNvSpPr>
            <a:spLocks noChangeArrowheads="1"/>
          </p:cNvSpPr>
          <p:nvPr/>
        </p:nvSpPr>
        <p:spPr bwMode="auto">
          <a:xfrm>
            <a:off x="6742113" y="1765300"/>
            <a:ext cx="1254125" cy="3937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  <a:latin typeface="Dauphin" charset="0"/>
              </a:rPr>
              <a:t>Bonjour</a:t>
            </a:r>
          </a:p>
        </p:txBody>
      </p:sp>
      <p:sp>
        <p:nvSpPr>
          <p:cNvPr id="13482" name="AutoShape 170"/>
          <p:cNvSpPr>
            <a:spLocks noChangeArrowheads="1"/>
          </p:cNvSpPr>
          <p:nvPr/>
        </p:nvSpPr>
        <p:spPr bwMode="auto">
          <a:xfrm>
            <a:off x="6710363" y="2366963"/>
            <a:ext cx="244475" cy="173037"/>
          </a:xfrm>
          <a:custGeom>
            <a:avLst/>
            <a:gdLst>
              <a:gd name="T0" fmla="*/ 385584646 w 154"/>
              <a:gd name="T1" fmla="*/ 0 h 109"/>
              <a:gd name="T2" fmla="*/ 317539661 w 154"/>
              <a:gd name="T3" fmla="*/ 22680547 h 109"/>
              <a:gd name="T4" fmla="*/ 272176866 w 154"/>
              <a:gd name="T5" fmla="*/ 90725362 h 109"/>
              <a:gd name="T6" fmla="*/ 204131831 w 154"/>
              <a:gd name="T7" fmla="*/ 113405928 h 109"/>
              <a:gd name="T8" fmla="*/ 136088433 w 154"/>
              <a:gd name="T9" fmla="*/ 181450724 h 109"/>
              <a:gd name="T10" fmla="*/ 68043423 w 154"/>
              <a:gd name="T11" fmla="*/ 226813443 h 109"/>
              <a:gd name="T12" fmla="*/ 0 w 154"/>
              <a:gd name="T13" fmla="*/ 272176112 h 109"/>
              <a:gd name="T14" fmla="*/ 68043423 w 154"/>
              <a:gd name="T15" fmla="*/ 272176112 h 109"/>
              <a:gd name="T16" fmla="*/ 90725614 w 154"/>
              <a:gd name="T17" fmla="*/ 204131265 h 109"/>
              <a:gd name="T18" fmla="*/ 136088433 w 154"/>
              <a:gd name="T19" fmla="*/ 136088056 h 109"/>
              <a:gd name="T20" fmla="*/ 204131831 w 154"/>
              <a:gd name="T21" fmla="*/ 90725362 h 109"/>
              <a:gd name="T22" fmla="*/ 204131831 w 154"/>
              <a:gd name="T23" fmla="*/ 22680547 h 109"/>
              <a:gd name="T24" fmla="*/ 385584646 w 154"/>
              <a:gd name="T25" fmla="*/ 0 h 109"/>
              <a:gd name="T26" fmla="*/ 0 w 154"/>
              <a:gd name="T27" fmla="*/ 0 h 109"/>
              <a:gd name="T28" fmla="*/ 154 w 154"/>
              <a:gd name="T29" fmla="*/ 109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T26" t="T27" r="T28" b="T29"/>
            <a:pathLst>
              <a:path w="154" h="109">
                <a:moveTo>
                  <a:pt x="153" y="0"/>
                </a:moveTo>
                <a:lnTo>
                  <a:pt x="126" y="9"/>
                </a:lnTo>
                <a:lnTo>
                  <a:pt x="108" y="36"/>
                </a:lnTo>
                <a:lnTo>
                  <a:pt x="81" y="45"/>
                </a:lnTo>
                <a:lnTo>
                  <a:pt x="54" y="72"/>
                </a:lnTo>
                <a:lnTo>
                  <a:pt x="27" y="90"/>
                </a:lnTo>
                <a:lnTo>
                  <a:pt x="0" y="108"/>
                </a:lnTo>
                <a:lnTo>
                  <a:pt x="27" y="108"/>
                </a:lnTo>
                <a:lnTo>
                  <a:pt x="36" y="81"/>
                </a:lnTo>
                <a:lnTo>
                  <a:pt x="54" y="54"/>
                </a:lnTo>
                <a:lnTo>
                  <a:pt x="81" y="36"/>
                </a:lnTo>
                <a:lnTo>
                  <a:pt x="81" y="9"/>
                </a:lnTo>
                <a:lnTo>
                  <a:pt x="153" y="0"/>
                </a:lnTo>
              </a:path>
            </a:pathLst>
          </a:custGeom>
          <a:noFill/>
          <a:ln w="25560">
            <a:solidFill>
              <a:srgbClr val="CCCC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3483" name="Rectangle 171"/>
          <p:cNvSpPr>
            <a:spLocks noChangeArrowheads="1"/>
          </p:cNvSpPr>
          <p:nvPr/>
        </p:nvSpPr>
        <p:spPr bwMode="auto">
          <a:xfrm>
            <a:off x="3370263" y="5956300"/>
            <a:ext cx="2146300" cy="417513"/>
          </a:xfrm>
          <a:prstGeom prst="rect">
            <a:avLst/>
          </a:prstGeom>
          <a:noFill/>
          <a:ln w="25560">
            <a:solidFill>
              <a:srgbClr val="CCCC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3484" name="Rectangle 172"/>
          <p:cNvSpPr>
            <a:spLocks noChangeArrowheads="1"/>
          </p:cNvSpPr>
          <p:nvPr/>
        </p:nvSpPr>
        <p:spPr bwMode="auto">
          <a:xfrm>
            <a:off x="3479800" y="5970588"/>
            <a:ext cx="2101850" cy="3937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  <a:latin typeface="Dauphin" charset="0"/>
              </a:rPr>
              <a:t>Good Morning</a:t>
            </a:r>
          </a:p>
        </p:txBody>
      </p:sp>
      <p:sp>
        <p:nvSpPr>
          <p:cNvPr id="13485" name="Text Box 173"/>
          <p:cNvSpPr txBox="1">
            <a:spLocks noChangeArrowheads="1"/>
          </p:cNvSpPr>
          <p:nvPr/>
        </p:nvSpPr>
        <p:spPr bwMode="auto">
          <a:xfrm>
            <a:off x="847725" y="195263"/>
            <a:ext cx="71628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360" tIns="44280" rIns="90360" bIns="44280"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4400">
                <a:solidFill>
                  <a:srgbClr val="000000"/>
                </a:solidFill>
              </a:rPr>
              <a:t>Arquitetura em camadas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ext Box 1"/>
          <p:cNvSpPr txBox="1">
            <a:spLocks noChangeArrowheads="1"/>
          </p:cNvSpPr>
          <p:nvPr/>
        </p:nvSpPr>
        <p:spPr bwMode="auto">
          <a:xfrm>
            <a:off x="457200" y="533400"/>
            <a:ext cx="8305800" cy="1162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360" tIns="44280" rIns="90360" bIns="44280"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b="1">
                <a:solidFill>
                  <a:srgbClr val="000000"/>
                </a:solidFill>
              </a:rPr>
              <a:t>O QUE É UM PROTOCOLO ?</a:t>
            </a:r>
          </a:p>
        </p:txBody>
      </p:sp>
      <p:sp>
        <p:nvSpPr>
          <p:cNvPr id="14338" name="Text Box 2"/>
          <p:cNvSpPr txBox="1">
            <a:spLocks noChangeArrowheads="1"/>
          </p:cNvSpPr>
          <p:nvPr/>
        </p:nvSpPr>
        <p:spPr bwMode="auto">
          <a:xfrm>
            <a:off x="533400" y="1828800"/>
            <a:ext cx="8534400" cy="411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360" tIns="44280" rIns="90360" bIns="44280"/>
          <a:lstStyle/>
          <a:p>
            <a:pPr algn="l">
              <a:spcBef>
                <a:spcPts val="7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80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14339" name="AutoShape 3"/>
          <p:cNvSpPr>
            <a:spLocks noChangeArrowheads="1"/>
          </p:cNvSpPr>
          <p:nvPr/>
        </p:nvSpPr>
        <p:spPr bwMode="auto">
          <a:xfrm>
            <a:off x="82550" y="158750"/>
            <a:ext cx="8978900" cy="6388100"/>
          </a:xfrm>
          <a:prstGeom prst="roundRect">
            <a:avLst>
              <a:gd name="adj" fmla="val 12495"/>
            </a:avLst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4300" y="6096000"/>
            <a:ext cx="876300" cy="685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graphicFrame>
        <p:nvGraphicFramePr>
          <p:cNvPr id="14341" name="Object 5"/>
          <p:cNvGraphicFramePr>
            <a:graphicFrameLocks noChangeAspect="1"/>
          </p:cNvGraphicFramePr>
          <p:nvPr/>
        </p:nvGraphicFramePr>
        <p:xfrm>
          <a:off x="2127250" y="3040063"/>
          <a:ext cx="5033963" cy="3227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2" r:id="rId5" imgW="5043240" imgH="3236760" progId="">
                  <p:embed/>
                </p:oleObj>
              </mc:Choice>
              <mc:Fallback>
                <p:oleObj r:id="rId5" imgW="5043240" imgH="3236760" progId="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7250" y="3040063"/>
                        <a:ext cx="5033963" cy="32273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ext Box 1"/>
          <p:cNvSpPr txBox="1"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4400">
                <a:solidFill>
                  <a:srgbClr val="000000"/>
                </a:solidFill>
              </a:rPr>
              <a:t>O que é um protocolo?</a:t>
            </a:r>
          </a:p>
        </p:txBody>
      </p:sp>
      <p:sp>
        <p:nvSpPr>
          <p:cNvPr id="15362" name="Text Box 2"/>
          <p:cNvSpPr txBox="1">
            <a:spLocks noChangeArrowheads="1"/>
          </p:cNvSpPr>
          <p:nvPr/>
        </p:nvSpPr>
        <p:spPr bwMode="auto">
          <a:xfrm>
            <a:off x="533400" y="1371600"/>
            <a:ext cx="8153400" cy="10334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algn="l">
              <a:spcBef>
                <a:spcPts val="7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800">
                <a:solidFill>
                  <a:srgbClr val="000000"/>
                </a:solidFill>
              </a:rPr>
              <a:t>um protocolo humano e um protocolo de rede:</a:t>
            </a:r>
          </a:p>
          <a:p>
            <a:pPr algn="l">
              <a:spcBef>
                <a:spcPts val="7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pt-BR" sz="2800">
              <a:solidFill>
                <a:srgbClr val="000000"/>
              </a:solidFill>
            </a:endParaRPr>
          </a:p>
        </p:txBody>
      </p:sp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685800" y="5943600"/>
            <a:ext cx="5883275" cy="533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spcBef>
                <a:spcPts val="700"/>
              </a:spcBef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</a:pPr>
            <a:r>
              <a:rPr lang="en-US" sz="2800" u="sng">
                <a:solidFill>
                  <a:srgbClr val="FF0000"/>
                </a:solidFill>
              </a:rPr>
              <a:t>P:</a:t>
            </a:r>
            <a:r>
              <a:rPr lang="en-US" sz="2800">
                <a:solidFill>
                  <a:srgbClr val="000000"/>
                </a:solidFill>
              </a:rPr>
              <a:t> Apresente outro protocolo humano! </a:t>
            </a:r>
          </a:p>
        </p:txBody>
      </p:sp>
      <p:sp>
        <p:nvSpPr>
          <p:cNvPr id="15364" name="Line 4"/>
          <p:cNvSpPr>
            <a:spLocks noChangeShapeType="1"/>
          </p:cNvSpPr>
          <p:nvPr/>
        </p:nvSpPr>
        <p:spPr bwMode="auto">
          <a:xfrm>
            <a:off x="1257300" y="2771775"/>
            <a:ext cx="1762125" cy="276225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15365" name="Group 5"/>
          <p:cNvGrpSpPr>
            <a:grpSpLocks/>
          </p:cNvGrpSpPr>
          <p:nvPr/>
        </p:nvGrpSpPr>
        <p:grpSpPr bwMode="auto">
          <a:xfrm>
            <a:off x="7173913" y="2917825"/>
            <a:ext cx="354012" cy="931863"/>
            <a:chOff x="4519" y="1838"/>
            <a:chExt cx="223" cy="587"/>
          </a:xfrm>
        </p:grpSpPr>
        <p:sp>
          <p:nvSpPr>
            <p:cNvPr id="15366" name="AutoShape 6"/>
            <p:cNvSpPr>
              <a:spLocks noChangeArrowheads="1"/>
            </p:cNvSpPr>
            <p:nvPr/>
          </p:nvSpPr>
          <p:spPr bwMode="auto">
            <a:xfrm>
              <a:off x="4519" y="2290"/>
              <a:ext cx="224" cy="136"/>
            </a:xfrm>
            <a:prstGeom prst="parallelogram">
              <a:avLst>
                <a:gd name="adj" fmla="val 63450"/>
              </a:avLst>
            </a:pr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5367" name="Rectangle 7"/>
            <p:cNvSpPr>
              <a:spLocks noChangeArrowheads="1"/>
            </p:cNvSpPr>
            <p:nvPr/>
          </p:nvSpPr>
          <p:spPr bwMode="auto">
            <a:xfrm>
              <a:off x="4632" y="1842"/>
              <a:ext cx="103" cy="451"/>
            </a:xfrm>
            <a:prstGeom prst="rect">
              <a:avLst/>
            </a:pr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5368" name="Rectangle 8"/>
            <p:cNvSpPr>
              <a:spLocks noChangeArrowheads="1"/>
            </p:cNvSpPr>
            <p:nvPr/>
          </p:nvSpPr>
          <p:spPr bwMode="auto">
            <a:xfrm>
              <a:off x="4520" y="1970"/>
              <a:ext cx="142" cy="452"/>
            </a:xfrm>
            <a:prstGeom prst="rect">
              <a:avLst/>
            </a:prstGeom>
            <a:solidFill>
              <a:srgbClr val="33CC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5369" name="AutoShape 9"/>
            <p:cNvSpPr>
              <a:spLocks noChangeArrowheads="1"/>
            </p:cNvSpPr>
            <p:nvPr/>
          </p:nvSpPr>
          <p:spPr bwMode="auto">
            <a:xfrm>
              <a:off x="4519" y="1838"/>
              <a:ext cx="224" cy="136"/>
            </a:xfrm>
            <a:prstGeom prst="parallelogram">
              <a:avLst>
                <a:gd name="adj" fmla="val 63450"/>
              </a:avLst>
            </a:prstGeom>
            <a:solidFill>
              <a:srgbClr val="33CC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5370" name="Line 10"/>
            <p:cNvSpPr>
              <a:spLocks noChangeShapeType="1"/>
            </p:cNvSpPr>
            <p:nvPr/>
          </p:nvSpPr>
          <p:spPr bwMode="auto">
            <a:xfrm>
              <a:off x="4743" y="1848"/>
              <a:ext cx="1" cy="442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15371" name="Line 11"/>
            <p:cNvSpPr>
              <a:spLocks noChangeShapeType="1"/>
            </p:cNvSpPr>
            <p:nvPr/>
          </p:nvSpPr>
          <p:spPr bwMode="auto">
            <a:xfrm flipH="1">
              <a:off x="4660" y="2290"/>
              <a:ext cx="83" cy="132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15372" name="Rectangle 12"/>
            <p:cNvSpPr>
              <a:spLocks noChangeArrowheads="1"/>
            </p:cNvSpPr>
            <p:nvPr/>
          </p:nvSpPr>
          <p:spPr bwMode="auto">
            <a:xfrm>
              <a:off x="4538" y="2029"/>
              <a:ext cx="94" cy="260"/>
            </a:xfrm>
            <a:prstGeom prst="rect">
              <a:avLst/>
            </a:prstGeom>
            <a:solidFill>
              <a:srgbClr val="3333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5373" name="Rectangle 13"/>
            <p:cNvSpPr>
              <a:spLocks noChangeArrowheads="1"/>
            </p:cNvSpPr>
            <p:nvPr/>
          </p:nvSpPr>
          <p:spPr bwMode="auto">
            <a:xfrm>
              <a:off x="4552" y="2108"/>
              <a:ext cx="71" cy="91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pic>
        <p:nvPicPr>
          <p:cNvPr id="15374" name="Picture 1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43425" y="2632075"/>
            <a:ext cx="622300" cy="5000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5375" name="Picture 1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9613" y="2376488"/>
            <a:ext cx="561975" cy="69373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5376" name="Picture 1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128963" y="2771775"/>
            <a:ext cx="676275" cy="6905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15377" name="Text Box 17"/>
          <p:cNvSpPr txBox="1">
            <a:spLocks noChangeArrowheads="1"/>
          </p:cNvSpPr>
          <p:nvPr/>
        </p:nvSpPr>
        <p:spPr bwMode="auto">
          <a:xfrm>
            <a:off x="1700213" y="2484438"/>
            <a:ext cx="509587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>
                <a:solidFill>
                  <a:srgbClr val="FF0000"/>
                </a:solidFill>
                <a:latin typeface="Comic Sans MS" pitchFamily="66" charset="0"/>
              </a:rPr>
              <a:t>Oi</a:t>
            </a:r>
          </a:p>
        </p:txBody>
      </p:sp>
      <p:sp>
        <p:nvSpPr>
          <p:cNvPr id="15378" name="Line 18"/>
          <p:cNvSpPr>
            <a:spLocks noChangeShapeType="1"/>
          </p:cNvSpPr>
          <p:nvPr/>
        </p:nvSpPr>
        <p:spPr bwMode="auto">
          <a:xfrm flipV="1">
            <a:off x="971550" y="3351213"/>
            <a:ext cx="2085975" cy="365125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 type="triangle" w="med" len="med"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5379" name="Text Box 19"/>
          <p:cNvSpPr txBox="1">
            <a:spLocks noChangeArrowheads="1"/>
          </p:cNvSpPr>
          <p:nvPr/>
        </p:nvSpPr>
        <p:spPr bwMode="auto">
          <a:xfrm>
            <a:off x="1690688" y="3141663"/>
            <a:ext cx="509587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>
                <a:solidFill>
                  <a:srgbClr val="FF0000"/>
                </a:solidFill>
                <a:latin typeface="Comic Sans MS" pitchFamily="66" charset="0"/>
              </a:rPr>
              <a:t>Oi</a:t>
            </a:r>
          </a:p>
        </p:txBody>
      </p:sp>
      <p:sp>
        <p:nvSpPr>
          <p:cNvPr id="15380" name="Line 20"/>
          <p:cNvSpPr>
            <a:spLocks noChangeShapeType="1"/>
          </p:cNvSpPr>
          <p:nvPr/>
        </p:nvSpPr>
        <p:spPr bwMode="auto">
          <a:xfrm>
            <a:off x="933450" y="3762375"/>
            <a:ext cx="2162175" cy="438150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15381" name="Group 21"/>
          <p:cNvGrpSpPr>
            <a:grpSpLocks/>
          </p:cNvGrpSpPr>
          <p:nvPr/>
        </p:nvGrpSpPr>
        <p:grpSpPr bwMode="auto">
          <a:xfrm>
            <a:off x="1165225" y="3694113"/>
            <a:ext cx="1404938" cy="701675"/>
            <a:chOff x="734" y="2327"/>
            <a:chExt cx="885" cy="442"/>
          </a:xfrm>
        </p:grpSpPr>
        <p:sp>
          <p:nvSpPr>
            <p:cNvPr id="15382" name="Rectangle 22"/>
            <p:cNvSpPr>
              <a:spLocks noChangeArrowheads="1"/>
            </p:cNvSpPr>
            <p:nvPr/>
          </p:nvSpPr>
          <p:spPr bwMode="auto">
            <a:xfrm>
              <a:off x="882" y="2370"/>
              <a:ext cx="588" cy="34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5383" name="Text Box 23"/>
            <p:cNvSpPr txBox="1">
              <a:spLocks noChangeArrowheads="1"/>
            </p:cNvSpPr>
            <p:nvPr/>
          </p:nvSpPr>
          <p:spPr bwMode="auto">
            <a:xfrm>
              <a:off x="734" y="2327"/>
              <a:ext cx="886" cy="443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>
                  <a:solidFill>
                    <a:srgbClr val="FF0000"/>
                  </a:solidFill>
                  <a:latin typeface="Comic Sans MS" pitchFamily="66" charset="0"/>
                </a:rPr>
                <a:t>Que horas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>
                  <a:solidFill>
                    <a:srgbClr val="FF0000"/>
                  </a:solidFill>
                  <a:latin typeface="Comic Sans MS" pitchFamily="66" charset="0"/>
                </a:rPr>
                <a:t>são?</a:t>
              </a:r>
            </a:p>
          </p:txBody>
        </p:sp>
      </p:grpSp>
      <p:sp>
        <p:nvSpPr>
          <p:cNvPr id="15384" name="Line 24"/>
          <p:cNvSpPr>
            <a:spLocks noChangeShapeType="1"/>
          </p:cNvSpPr>
          <p:nvPr/>
        </p:nvSpPr>
        <p:spPr bwMode="auto">
          <a:xfrm flipV="1">
            <a:off x="1095375" y="4332288"/>
            <a:ext cx="1952625" cy="336550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 type="triangle" w="med" len="med"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15385" name="Group 25"/>
          <p:cNvGrpSpPr>
            <a:grpSpLocks/>
          </p:cNvGrpSpPr>
          <p:nvPr/>
        </p:nvGrpSpPr>
        <p:grpSpPr bwMode="auto">
          <a:xfrm>
            <a:off x="1433513" y="4360863"/>
            <a:ext cx="828675" cy="458787"/>
            <a:chOff x="903" y="2747"/>
            <a:chExt cx="522" cy="289"/>
          </a:xfrm>
        </p:grpSpPr>
        <p:sp>
          <p:nvSpPr>
            <p:cNvPr id="15386" name="Rectangle 26"/>
            <p:cNvSpPr>
              <a:spLocks noChangeArrowheads="1"/>
            </p:cNvSpPr>
            <p:nvPr/>
          </p:nvSpPr>
          <p:spPr bwMode="auto">
            <a:xfrm>
              <a:off x="960" y="2796"/>
              <a:ext cx="444" cy="186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5387" name="Text Box 27"/>
            <p:cNvSpPr txBox="1">
              <a:spLocks noChangeArrowheads="1"/>
            </p:cNvSpPr>
            <p:nvPr/>
          </p:nvSpPr>
          <p:spPr bwMode="auto">
            <a:xfrm>
              <a:off x="903" y="2747"/>
              <a:ext cx="523" cy="2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 algn="l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400">
                  <a:solidFill>
                    <a:srgbClr val="FF0000"/>
                  </a:solidFill>
                  <a:latin typeface="Comic Sans MS" pitchFamily="66" charset="0"/>
                </a:rPr>
                <a:t>2:00</a:t>
              </a:r>
            </a:p>
          </p:txBody>
        </p:sp>
      </p:grpSp>
      <p:sp>
        <p:nvSpPr>
          <p:cNvPr id="15388" name="Text Box 28"/>
          <p:cNvSpPr txBox="1">
            <a:spLocks noChangeArrowheads="1"/>
          </p:cNvSpPr>
          <p:nvPr/>
        </p:nvSpPr>
        <p:spPr bwMode="auto">
          <a:xfrm>
            <a:off x="5175250" y="2655888"/>
            <a:ext cx="1976438" cy="7032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rgbClr val="FF0000"/>
                </a:solidFill>
                <a:latin typeface="Comic Sans MS" pitchFamily="66" charset="0"/>
              </a:rPr>
              <a:t>TCP connection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rgbClr val="FF0000"/>
                </a:solidFill>
                <a:latin typeface="Comic Sans MS" pitchFamily="66" charset="0"/>
              </a:rPr>
              <a:t> req.</a:t>
            </a:r>
          </a:p>
        </p:txBody>
      </p:sp>
      <p:sp>
        <p:nvSpPr>
          <p:cNvPr id="15389" name="Line 29"/>
          <p:cNvSpPr>
            <a:spLocks noChangeShapeType="1"/>
          </p:cNvSpPr>
          <p:nvPr/>
        </p:nvSpPr>
        <p:spPr bwMode="auto">
          <a:xfrm flipV="1">
            <a:off x="4943475" y="4646613"/>
            <a:ext cx="2343150" cy="431800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 type="triangle" w="med" len="med"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5390" name="Line 30"/>
          <p:cNvSpPr>
            <a:spLocks noChangeShapeType="1"/>
          </p:cNvSpPr>
          <p:nvPr/>
        </p:nvSpPr>
        <p:spPr bwMode="auto">
          <a:xfrm>
            <a:off x="5219700" y="2981325"/>
            <a:ext cx="1762125" cy="276225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5391" name="Line 31"/>
          <p:cNvSpPr>
            <a:spLocks noChangeShapeType="1"/>
          </p:cNvSpPr>
          <p:nvPr/>
        </p:nvSpPr>
        <p:spPr bwMode="auto">
          <a:xfrm flipV="1">
            <a:off x="4895850" y="3475038"/>
            <a:ext cx="2085975" cy="365125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 type="triangle" w="med" len="med"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15392" name="Group 32"/>
          <p:cNvGrpSpPr>
            <a:grpSpLocks/>
          </p:cNvGrpSpPr>
          <p:nvPr/>
        </p:nvGrpSpPr>
        <p:grpSpPr bwMode="auto">
          <a:xfrm>
            <a:off x="5156200" y="3408363"/>
            <a:ext cx="1974850" cy="701675"/>
            <a:chOff x="3248" y="2147"/>
            <a:chExt cx="1244" cy="442"/>
          </a:xfrm>
        </p:grpSpPr>
        <p:sp>
          <p:nvSpPr>
            <p:cNvPr id="15393" name="Rectangle 33"/>
            <p:cNvSpPr>
              <a:spLocks noChangeArrowheads="1"/>
            </p:cNvSpPr>
            <p:nvPr/>
          </p:nvSpPr>
          <p:spPr bwMode="auto">
            <a:xfrm>
              <a:off x="3306" y="2190"/>
              <a:ext cx="906" cy="180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5394" name="Text Box 34"/>
            <p:cNvSpPr txBox="1">
              <a:spLocks noChangeArrowheads="1"/>
            </p:cNvSpPr>
            <p:nvPr/>
          </p:nvSpPr>
          <p:spPr bwMode="auto">
            <a:xfrm>
              <a:off x="3248" y="2147"/>
              <a:ext cx="1245" cy="44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 algn="l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>
                  <a:solidFill>
                    <a:srgbClr val="FF0000"/>
                  </a:solidFill>
                  <a:latin typeface="Comic Sans MS" pitchFamily="66" charset="0"/>
                </a:rPr>
                <a:t>TCP connection</a:t>
              </a:r>
            </a:p>
            <a:p>
              <a:pPr algn="l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>
                  <a:solidFill>
                    <a:srgbClr val="FF0000"/>
                  </a:solidFill>
                  <a:latin typeface="Comic Sans MS" pitchFamily="66" charset="0"/>
                </a:rPr>
                <a:t>reply.</a:t>
              </a:r>
            </a:p>
          </p:txBody>
        </p:sp>
      </p:grpSp>
      <p:sp>
        <p:nvSpPr>
          <p:cNvPr id="15395" name="Line 35"/>
          <p:cNvSpPr>
            <a:spLocks noChangeShapeType="1"/>
          </p:cNvSpPr>
          <p:nvPr/>
        </p:nvSpPr>
        <p:spPr bwMode="auto">
          <a:xfrm>
            <a:off x="4943475" y="4086225"/>
            <a:ext cx="2400300" cy="419100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15396" name="Group 36"/>
          <p:cNvGrpSpPr>
            <a:grpSpLocks/>
          </p:cNvGrpSpPr>
          <p:nvPr/>
        </p:nvGrpSpPr>
        <p:grpSpPr bwMode="auto">
          <a:xfrm>
            <a:off x="5156200" y="4151313"/>
            <a:ext cx="3792538" cy="304800"/>
            <a:chOff x="3248" y="2615"/>
            <a:chExt cx="2389" cy="192"/>
          </a:xfrm>
        </p:grpSpPr>
        <p:sp>
          <p:nvSpPr>
            <p:cNvPr id="15397" name="Rectangle 37"/>
            <p:cNvSpPr>
              <a:spLocks noChangeArrowheads="1"/>
            </p:cNvSpPr>
            <p:nvPr/>
          </p:nvSpPr>
          <p:spPr bwMode="auto">
            <a:xfrm>
              <a:off x="3288" y="2646"/>
              <a:ext cx="2100" cy="114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5398" name="Text Box 38"/>
            <p:cNvSpPr txBox="1">
              <a:spLocks noChangeArrowheads="1"/>
            </p:cNvSpPr>
            <p:nvPr/>
          </p:nvSpPr>
          <p:spPr bwMode="auto">
            <a:xfrm>
              <a:off x="3248" y="2615"/>
              <a:ext cx="2390" cy="19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 algn="l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FF0000"/>
                  </a:solidFill>
                  <a:latin typeface="Comic Sans MS" pitchFamily="66" charset="0"/>
                </a:rPr>
                <a:t>Get http://gaia.cs.umass.edu/index.htm</a:t>
              </a:r>
            </a:p>
          </p:txBody>
        </p:sp>
      </p:grpSp>
      <p:grpSp>
        <p:nvGrpSpPr>
          <p:cNvPr id="15399" name="Group 39"/>
          <p:cNvGrpSpPr>
            <a:grpSpLocks/>
          </p:cNvGrpSpPr>
          <p:nvPr/>
        </p:nvGrpSpPr>
        <p:grpSpPr bwMode="auto">
          <a:xfrm>
            <a:off x="5454650" y="4656138"/>
            <a:ext cx="1422400" cy="458787"/>
            <a:chOff x="3436" y="2933"/>
            <a:chExt cx="896" cy="289"/>
          </a:xfrm>
        </p:grpSpPr>
        <p:sp>
          <p:nvSpPr>
            <p:cNvPr id="15400" name="Rectangle 40"/>
            <p:cNvSpPr>
              <a:spLocks noChangeArrowheads="1"/>
            </p:cNvSpPr>
            <p:nvPr/>
          </p:nvSpPr>
          <p:spPr bwMode="auto">
            <a:xfrm>
              <a:off x="3493" y="2982"/>
              <a:ext cx="444" cy="186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5401" name="Text Box 41"/>
            <p:cNvSpPr txBox="1">
              <a:spLocks noChangeArrowheads="1"/>
            </p:cNvSpPr>
            <p:nvPr/>
          </p:nvSpPr>
          <p:spPr bwMode="auto">
            <a:xfrm>
              <a:off x="3436" y="2933"/>
              <a:ext cx="897" cy="2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 algn="l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400">
                  <a:solidFill>
                    <a:srgbClr val="FF0000"/>
                  </a:solidFill>
                  <a:latin typeface="Comic Sans MS" pitchFamily="66" charset="0"/>
                </a:rPr>
                <a:t>&lt;arquivo&gt;</a:t>
              </a:r>
            </a:p>
          </p:txBody>
        </p:sp>
      </p:grpSp>
      <p:sp>
        <p:nvSpPr>
          <p:cNvPr id="15402" name="Line 42"/>
          <p:cNvSpPr>
            <a:spLocks noChangeShapeType="1"/>
          </p:cNvSpPr>
          <p:nvPr/>
        </p:nvSpPr>
        <p:spPr bwMode="auto">
          <a:xfrm>
            <a:off x="4057650" y="1962150"/>
            <a:ext cx="1588" cy="3857625"/>
          </a:xfrm>
          <a:prstGeom prst="line">
            <a:avLst/>
          </a:prstGeom>
          <a:noFill/>
          <a:ln w="38160">
            <a:solidFill>
              <a:srgbClr val="3333CC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15403" name="Group 43"/>
          <p:cNvGrpSpPr>
            <a:grpSpLocks/>
          </p:cNvGrpSpPr>
          <p:nvPr/>
        </p:nvGrpSpPr>
        <p:grpSpPr bwMode="auto">
          <a:xfrm>
            <a:off x="3524250" y="5094288"/>
            <a:ext cx="1049338" cy="458787"/>
            <a:chOff x="2220" y="3209"/>
            <a:chExt cx="661" cy="289"/>
          </a:xfrm>
        </p:grpSpPr>
        <p:sp>
          <p:nvSpPr>
            <p:cNvPr id="15404" name="Rectangle 44"/>
            <p:cNvSpPr>
              <a:spLocks noChangeArrowheads="1"/>
            </p:cNvSpPr>
            <p:nvPr/>
          </p:nvSpPr>
          <p:spPr bwMode="auto">
            <a:xfrm>
              <a:off x="2265" y="3270"/>
              <a:ext cx="408" cy="162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5405" name="Text Box 45"/>
            <p:cNvSpPr txBox="1">
              <a:spLocks noChangeArrowheads="1"/>
            </p:cNvSpPr>
            <p:nvPr/>
          </p:nvSpPr>
          <p:spPr bwMode="auto">
            <a:xfrm>
              <a:off x="2220" y="3209"/>
              <a:ext cx="662" cy="2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 algn="l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400">
                  <a:solidFill>
                    <a:srgbClr val="3333CC"/>
                  </a:solidFill>
                  <a:latin typeface="Comic Sans MS" pitchFamily="66" charset="0"/>
                </a:rPr>
                <a:t>tempo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ext Box 1"/>
          <p:cNvSpPr txBox="1">
            <a:spLocks noChangeArrowheads="1"/>
          </p:cNvSpPr>
          <p:nvPr/>
        </p:nvSpPr>
        <p:spPr bwMode="auto">
          <a:xfrm>
            <a:off x="685800" y="357188"/>
            <a:ext cx="77724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4400">
                <a:solidFill>
                  <a:srgbClr val="000000"/>
                </a:solidFill>
              </a:rPr>
              <a:t>“Camadas” de Protocolos</a:t>
            </a:r>
          </a:p>
        </p:txBody>
      </p:sp>
      <p:sp>
        <p:nvSpPr>
          <p:cNvPr id="16386" name="Text Box 2"/>
          <p:cNvSpPr txBox="1">
            <a:spLocks noChangeArrowheads="1"/>
          </p:cNvSpPr>
          <p:nvPr/>
        </p:nvSpPr>
        <p:spPr bwMode="auto">
          <a:xfrm>
            <a:off x="533400" y="1371600"/>
            <a:ext cx="3767138" cy="464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 algn="l">
              <a:spcBef>
                <a:spcPts val="6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 u="sng">
                <a:solidFill>
                  <a:srgbClr val="FF0000"/>
                </a:solidFill>
              </a:rPr>
              <a:t>As redes são complexas! </a:t>
            </a:r>
          </a:p>
          <a:p>
            <a:pPr marL="341313" indent="-341313" algn="l">
              <a:spcBef>
                <a:spcPts val="6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000000"/>
                </a:solidFill>
              </a:rPr>
              <a:t>muitos “pedaços”:</a:t>
            </a:r>
          </a:p>
          <a:p>
            <a:pPr marL="741363" lvl="1" indent="-284163" algn="l">
              <a:spcBef>
                <a:spcPts val="600"/>
              </a:spcBef>
              <a:buFont typeface="Times New Roman" pitchFamily="18" charset="0"/>
              <a:buChar char="–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000000"/>
                </a:solidFill>
              </a:rPr>
              <a:t>hosts</a:t>
            </a:r>
          </a:p>
          <a:p>
            <a:pPr marL="741363" lvl="1" indent="-284163" algn="l">
              <a:spcBef>
                <a:spcPts val="600"/>
              </a:spcBef>
              <a:buFont typeface="Times New Roman" pitchFamily="18" charset="0"/>
              <a:buChar char="–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000000"/>
                </a:solidFill>
              </a:rPr>
              <a:t>roteadores</a:t>
            </a:r>
          </a:p>
          <a:p>
            <a:pPr marL="741363" lvl="1" indent="-284163" algn="l">
              <a:spcBef>
                <a:spcPts val="600"/>
              </a:spcBef>
              <a:buFont typeface="Times New Roman" pitchFamily="18" charset="0"/>
              <a:buChar char="–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000000"/>
                </a:solidFill>
              </a:rPr>
              <a:t>enlaces de diversos meios</a:t>
            </a:r>
          </a:p>
          <a:p>
            <a:pPr marL="741363" lvl="1" indent="-284163" algn="l">
              <a:spcBef>
                <a:spcPts val="600"/>
              </a:spcBef>
              <a:buFont typeface="Times New Roman" pitchFamily="18" charset="0"/>
              <a:buChar char="–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000000"/>
                </a:solidFill>
              </a:rPr>
              <a:t>aplicações</a:t>
            </a:r>
          </a:p>
          <a:p>
            <a:pPr marL="741363" lvl="1" indent="-284163" algn="l">
              <a:spcBef>
                <a:spcPts val="600"/>
              </a:spcBef>
              <a:buFont typeface="Times New Roman" pitchFamily="18" charset="0"/>
              <a:buChar char="–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000000"/>
                </a:solidFill>
              </a:rPr>
              <a:t>protocolos</a:t>
            </a:r>
          </a:p>
          <a:p>
            <a:pPr marL="741363" lvl="1" indent="-284163" algn="l">
              <a:spcBef>
                <a:spcPts val="600"/>
              </a:spcBef>
              <a:buFont typeface="Times New Roman" pitchFamily="18" charset="0"/>
              <a:buChar char="–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000000"/>
                </a:solidFill>
              </a:rPr>
              <a:t>hardware, software</a:t>
            </a: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4552950" y="2266950"/>
            <a:ext cx="3943350" cy="3295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spcBef>
                <a:spcPts val="6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 u="sng">
                <a:solidFill>
                  <a:srgbClr val="FF0000"/>
                </a:solidFill>
              </a:rPr>
              <a:t>Pergunta: </a:t>
            </a:r>
          </a:p>
          <a:p>
            <a:pPr>
              <a:spcBef>
                <a:spcPts val="6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000000"/>
                </a:solidFill>
              </a:rPr>
              <a:t>Há alguma esperança em conseguirmos </a:t>
            </a:r>
            <a:r>
              <a:rPr lang="pt-BR" sz="2400" i="1">
                <a:solidFill>
                  <a:srgbClr val="000000"/>
                </a:solidFill>
              </a:rPr>
              <a:t>organizar</a:t>
            </a:r>
            <a:r>
              <a:rPr lang="pt-BR" sz="2400">
                <a:solidFill>
                  <a:srgbClr val="000000"/>
                </a:solidFill>
              </a:rPr>
              <a:t> a estrutura da rede?</a:t>
            </a:r>
          </a:p>
          <a:p>
            <a:pPr>
              <a:spcBef>
                <a:spcPts val="6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pt-BR" sz="2400">
              <a:solidFill>
                <a:srgbClr val="000000"/>
              </a:solidFill>
            </a:endParaRPr>
          </a:p>
          <a:p>
            <a:pPr>
              <a:spcBef>
                <a:spcPts val="6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000000"/>
                </a:solidFill>
              </a:rPr>
              <a:t>Ou pelo menos a nossa discussão sobre redes?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" dur="500"/>
                                        <p:tgtEl>
                                          <p:spTgt spid="16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2" dur="500"/>
                                        <p:tgtEl>
                                          <p:spTgt spid="163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5" dur="500"/>
                                        <p:tgtEl>
                                          <p:spTgt spid="163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8" dur="500"/>
                                        <p:tgtEl>
                                          <p:spTgt spid="163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1" dur="500"/>
                                        <p:tgtEl>
                                          <p:spTgt spid="163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4" dur="500"/>
                                        <p:tgtEl>
                                          <p:spTgt spid="163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7" dur="500"/>
                                        <p:tgtEl>
                                          <p:spTgt spid="163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0" dur="500"/>
                                        <p:tgtEl>
                                          <p:spTgt spid="1638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 additive="repl">
                                        <p:cTn id="35" dur="20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 additive="repl">
                                        <p:cTn id="40" dur="2000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 additive="repl">
                                        <p:cTn id="45" dur="2000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ext Box 1"/>
          <p:cNvSpPr txBox="1">
            <a:spLocks noChangeArrowheads="1"/>
          </p:cNvSpPr>
          <p:nvPr/>
        </p:nvSpPr>
        <p:spPr bwMode="auto">
          <a:xfrm>
            <a:off x="533400" y="204788"/>
            <a:ext cx="8216900" cy="118903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3600">
                <a:solidFill>
                  <a:srgbClr val="000000"/>
                </a:solidFill>
              </a:rPr>
              <a:t>Funcionalidade de uma empresa aérea em camadas</a:t>
            </a:r>
          </a:p>
        </p:txBody>
      </p:sp>
      <p:sp>
        <p:nvSpPr>
          <p:cNvPr id="17410" name="Text Box 2"/>
          <p:cNvSpPr txBox="1">
            <a:spLocks noChangeArrowheads="1"/>
          </p:cNvSpPr>
          <p:nvPr/>
        </p:nvSpPr>
        <p:spPr bwMode="auto">
          <a:xfrm>
            <a:off x="514350" y="4543425"/>
            <a:ext cx="7772400" cy="19748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algn="l">
              <a:spcBef>
                <a:spcPts val="7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800">
                <a:solidFill>
                  <a:srgbClr val="FF0000"/>
                </a:solidFill>
              </a:rPr>
              <a:t>Camadas: </a:t>
            </a:r>
            <a:r>
              <a:rPr lang="pt-BR" sz="2800">
                <a:solidFill>
                  <a:srgbClr val="000000"/>
                </a:solidFill>
              </a:rPr>
              <a:t>cada camada implementa um serviço</a:t>
            </a:r>
          </a:p>
          <a:p>
            <a:pPr marL="741363" lvl="1" indent="-284163" algn="l">
              <a:spcBef>
                <a:spcPts val="700"/>
              </a:spcBef>
              <a:buFont typeface="Times New Roman" pitchFamily="18" charset="0"/>
              <a:buChar char="–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800">
                <a:solidFill>
                  <a:srgbClr val="000000"/>
                </a:solidFill>
              </a:rPr>
              <a:t>através de ações internas à camada</a:t>
            </a:r>
          </a:p>
          <a:p>
            <a:pPr marL="741363" lvl="1" indent="-284163" algn="l">
              <a:spcBef>
                <a:spcPts val="700"/>
              </a:spcBef>
              <a:buFont typeface="Times New Roman" pitchFamily="18" charset="0"/>
              <a:buChar char="–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800">
                <a:solidFill>
                  <a:srgbClr val="000000"/>
                </a:solidFill>
              </a:rPr>
              <a:t>depende dos serviços providos pela camada inferior</a:t>
            </a:r>
          </a:p>
        </p:txBody>
      </p:sp>
      <p:grpSp>
        <p:nvGrpSpPr>
          <p:cNvPr id="17411" name="Group 3"/>
          <p:cNvGrpSpPr>
            <a:grpSpLocks/>
          </p:cNvGrpSpPr>
          <p:nvPr/>
        </p:nvGrpSpPr>
        <p:grpSpPr bwMode="auto">
          <a:xfrm>
            <a:off x="434975" y="1314450"/>
            <a:ext cx="8431213" cy="3017838"/>
            <a:chOff x="274" y="828"/>
            <a:chExt cx="5311" cy="1901"/>
          </a:xfrm>
        </p:grpSpPr>
        <p:sp>
          <p:nvSpPr>
            <p:cNvPr id="17412" name="Rectangle 4"/>
            <p:cNvSpPr>
              <a:spLocks noChangeArrowheads="1"/>
            </p:cNvSpPr>
            <p:nvPr/>
          </p:nvSpPr>
          <p:spPr bwMode="auto">
            <a:xfrm>
              <a:off x="280" y="1158"/>
              <a:ext cx="1028" cy="1082"/>
            </a:xfrm>
            <a:prstGeom prst="rect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7413" name="Text Box 5"/>
            <p:cNvSpPr txBox="1">
              <a:spLocks noChangeArrowheads="1"/>
            </p:cNvSpPr>
            <p:nvPr/>
          </p:nvSpPr>
          <p:spPr bwMode="auto">
            <a:xfrm>
              <a:off x="274" y="1211"/>
              <a:ext cx="1071" cy="102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>
                <a:lnSpc>
                  <a:spcPct val="8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bilhete  (compra)</a:t>
              </a:r>
            </a:p>
            <a:p>
              <a:pPr>
                <a:lnSpc>
                  <a:spcPct val="8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US" sz="1400">
                <a:solidFill>
                  <a:srgbClr val="000000"/>
                </a:solidFill>
                <a:latin typeface="Arial" pitchFamily="34" charset="0"/>
              </a:endParaRPr>
            </a:p>
            <a:p>
              <a:pPr>
                <a:lnSpc>
                  <a:spcPct val="8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bagagem (desp.)</a:t>
              </a:r>
            </a:p>
            <a:p>
              <a:pPr>
                <a:lnSpc>
                  <a:spcPct val="8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US" sz="1400">
                <a:solidFill>
                  <a:srgbClr val="000000"/>
                </a:solidFill>
                <a:latin typeface="Arial" pitchFamily="34" charset="0"/>
              </a:endParaRPr>
            </a:p>
            <a:p>
              <a:pPr>
                <a:lnSpc>
                  <a:spcPct val="8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portão (embarque)</a:t>
              </a:r>
            </a:p>
            <a:p>
              <a:pPr>
                <a:lnSpc>
                  <a:spcPct val="8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US" sz="1400">
                <a:solidFill>
                  <a:srgbClr val="000000"/>
                </a:solidFill>
                <a:latin typeface="Arial" pitchFamily="34" charset="0"/>
              </a:endParaRPr>
            </a:p>
            <a:p>
              <a:pPr>
                <a:lnSpc>
                  <a:spcPct val="8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pista (subida)</a:t>
              </a:r>
            </a:p>
            <a:p>
              <a:pPr>
                <a:lnSpc>
                  <a:spcPct val="8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US" sz="1400">
                <a:solidFill>
                  <a:srgbClr val="000000"/>
                </a:solidFill>
                <a:latin typeface="Arial" pitchFamily="34" charset="0"/>
              </a:endParaRPr>
            </a:p>
            <a:p>
              <a:pPr>
                <a:lnSpc>
                  <a:spcPct val="8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roteamento avião</a:t>
              </a:r>
            </a:p>
          </p:txBody>
        </p:sp>
        <p:sp>
          <p:nvSpPr>
            <p:cNvPr id="17414" name="Line 6"/>
            <p:cNvSpPr>
              <a:spLocks noChangeShapeType="1"/>
            </p:cNvSpPr>
            <p:nvPr/>
          </p:nvSpPr>
          <p:spPr bwMode="auto">
            <a:xfrm>
              <a:off x="287" y="1384"/>
              <a:ext cx="1021" cy="1"/>
            </a:xfrm>
            <a:prstGeom prst="line">
              <a:avLst/>
            </a:prstGeom>
            <a:noFill/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17415" name="Line 7"/>
            <p:cNvSpPr>
              <a:spLocks noChangeShapeType="1"/>
            </p:cNvSpPr>
            <p:nvPr/>
          </p:nvSpPr>
          <p:spPr bwMode="auto">
            <a:xfrm>
              <a:off x="291" y="1603"/>
              <a:ext cx="1021" cy="1"/>
            </a:xfrm>
            <a:prstGeom prst="line">
              <a:avLst/>
            </a:prstGeom>
            <a:noFill/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17416" name="Line 8"/>
            <p:cNvSpPr>
              <a:spLocks noChangeShapeType="1"/>
            </p:cNvSpPr>
            <p:nvPr/>
          </p:nvSpPr>
          <p:spPr bwMode="auto">
            <a:xfrm>
              <a:off x="287" y="1821"/>
              <a:ext cx="1021" cy="1"/>
            </a:xfrm>
            <a:prstGeom prst="line">
              <a:avLst/>
            </a:prstGeom>
            <a:noFill/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17417" name="Line 9"/>
            <p:cNvSpPr>
              <a:spLocks noChangeShapeType="1"/>
            </p:cNvSpPr>
            <p:nvPr/>
          </p:nvSpPr>
          <p:spPr bwMode="auto">
            <a:xfrm>
              <a:off x="295" y="2040"/>
              <a:ext cx="1021" cy="1"/>
            </a:xfrm>
            <a:prstGeom prst="line">
              <a:avLst/>
            </a:prstGeom>
            <a:noFill/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17418" name="Text Box 10"/>
            <p:cNvSpPr txBox="1">
              <a:spLocks noChangeArrowheads="1"/>
            </p:cNvSpPr>
            <p:nvPr/>
          </p:nvSpPr>
          <p:spPr bwMode="auto">
            <a:xfrm>
              <a:off x="507" y="2320"/>
              <a:ext cx="585" cy="40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 eaLnBrk="1" hangingPunct="1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200">
                  <a:solidFill>
                    <a:srgbClr val="000000"/>
                  </a:solidFill>
                  <a:latin typeface="Arial" pitchFamily="34" charset="0"/>
                </a:rPr>
                <a:t>Aeroporto</a:t>
              </a:r>
            </a:p>
            <a:p>
              <a:pPr eaLnBrk="1" hangingPunct="1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200">
                  <a:solidFill>
                    <a:srgbClr val="000000"/>
                  </a:solidFill>
                  <a:latin typeface="Arial" pitchFamily="34" charset="0"/>
                </a:rPr>
                <a:t>de</a:t>
              </a:r>
            </a:p>
            <a:p>
              <a:pPr eaLnBrk="1" hangingPunct="1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200">
                  <a:solidFill>
                    <a:srgbClr val="000000"/>
                  </a:solidFill>
                  <a:latin typeface="Arial" pitchFamily="34" charset="0"/>
                </a:rPr>
                <a:t>partida</a:t>
              </a:r>
            </a:p>
          </p:txBody>
        </p:sp>
        <p:sp>
          <p:nvSpPr>
            <p:cNvPr id="17419" name="Text Box 11"/>
            <p:cNvSpPr txBox="1">
              <a:spLocks noChangeArrowheads="1"/>
            </p:cNvSpPr>
            <p:nvPr/>
          </p:nvSpPr>
          <p:spPr bwMode="auto">
            <a:xfrm>
              <a:off x="3700" y="2326"/>
              <a:ext cx="537" cy="40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 eaLnBrk="1" hangingPunct="1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200">
                  <a:solidFill>
                    <a:srgbClr val="000000"/>
                  </a:solidFill>
                  <a:latin typeface="Arial" pitchFamily="34" charset="0"/>
                </a:rPr>
                <a:t>Aeroporto</a:t>
              </a:r>
            </a:p>
            <a:p>
              <a:pPr eaLnBrk="1" hangingPunct="1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200">
                  <a:solidFill>
                    <a:srgbClr val="000000"/>
                  </a:solidFill>
                  <a:latin typeface="Arial" pitchFamily="34" charset="0"/>
                </a:rPr>
                <a:t>de</a:t>
              </a:r>
            </a:p>
            <a:p>
              <a:pPr eaLnBrk="1" hangingPunct="1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200">
                  <a:solidFill>
                    <a:srgbClr val="000000"/>
                  </a:solidFill>
                  <a:latin typeface="Arial" pitchFamily="34" charset="0"/>
                </a:rPr>
                <a:t>chegada</a:t>
              </a:r>
            </a:p>
          </p:txBody>
        </p:sp>
        <p:sp>
          <p:nvSpPr>
            <p:cNvPr id="17420" name="Text Box 12"/>
            <p:cNvSpPr txBox="1">
              <a:spLocks noChangeArrowheads="1"/>
            </p:cNvSpPr>
            <p:nvPr/>
          </p:nvSpPr>
          <p:spPr bwMode="auto">
            <a:xfrm>
              <a:off x="1716" y="2323"/>
              <a:ext cx="1445" cy="28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 eaLnBrk="1" hangingPunct="1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200">
                  <a:solidFill>
                    <a:srgbClr val="000000"/>
                  </a:solidFill>
                  <a:latin typeface="Arial" pitchFamily="34" charset="0"/>
                </a:rPr>
                <a:t>centros de controle de tráfego</a:t>
              </a:r>
            </a:p>
            <a:p>
              <a:pPr eaLnBrk="1" hangingPunct="1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200">
                  <a:solidFill>
                    <a:srgbClr val="000000"/>
                  </a:solidFill>
                  <a:latin typeface="Arial" pitchFamily="34" charset="0"/>
                </a:rPr>
                <a:t>aéreo intermediários</a:t>
              </a:r>
            </a:p>
          </p:txBody>
        </p:sp>
        <p:pic>
          <p:nvPicPr>
            <p:cNvPr id="17421" name="Picture 1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846" y="929"/>
              <a:ext cx="963" cy="2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sp>
          <p:nvSpPr>
            <p:cNvPr id="17422" name="Line 14"/>
            <p:cNvSpPr>
              <a:spLocks noChangeShapeType="1"/>
            </p:cNvSpPr>
            <p:nvPr/>
          </p:nvSpPr>
          <p:spPr bwMode="auto">
            <a:xfrm>
              <a:off x="2149" y="828"/>
              <a:ext cx="284" cy="1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17423" name="Line 15"/>
            <p:cNvSpPr>
              <a:spLocks noChangeShapeType="1"/>
            </p:cNvSpPr>
            <p:nvPr/>
          </p:nvSpPr>
          <p:spPr bwMode="auto">
            <a:xfrm>
              <a:off x="2245" y="924"/>
              <a:ext cx="284" cy="1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17424" name="Line 16"/>
            <p:cNvSpPr>
              <a:spLocks noChangeShapeType="1"/>
            </p:cNvSpPr>
            <p:nvPr/>
          </p:nvSpPr>
          <p:spPr bwMode="auto">
            <a:xfrm>
              <a:off x="2341" y="1020"/>
              <a:ext cx="284" cy="1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17425" name="Rectangle 17"/>
            <p:cNvSpPr>
              <a:spLocks noChangeArrowheads="1"/>
            </p:cNvSpPr>
            <p:nvPr/>
          </p:nvSpPr>
          <p:spPr bwMode="auto">
            <a:xfrm>
              <a:off x="1456" y="2055"/>
              <a:ext cx="871" cy="186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7426" name="Text Box 18"/>
            <p:cNvSpPr txBox="1">
              <a:spLocks noChangeArrowheads="1"/>
            </p:cNvSpPr>
            <p:nvPr/>
          </p:nvSpPr>
          <p:spPr bwMode="auto">
            <a:xfrm>
              <a:off x="1452" y="2068"/>
              <a:ext cx="1071" cy="166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 algn="l">
                <a:lnSpc>
                  <a:spcPct val="8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roteam. avião</a:t>
              </a:r>
            </a:p>
          </p:txBody>
        </p:sp>
        <p:sp>
          <p:nvSpPr>
            <p:cNvPr id="17427" name="Rectangle 19"/>
            <p:cNvSpPr>
              <a:spLocks noChangeArrowheads="1"/>
            </p:cNvSpPr>
            <p:nvPr/>
          </p:nvSpPr>
          <p:spPr bwMode="auto">
            <a:xfrm>
              <a:off x="2437" y="2055"/>
              <a:ext cx="871" cy="186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7428" name="Text Box 20"/>
            <p:cNvSpPr txBox="1">
              <a:spLocks noChangeArrowheads="1"/>
            </p:cNvSpPr>
            <p:nvPr/>
          </p:nvSpPr>
          <p:spPr bwMode="auto">
            <a:xfrm>
              <a:off x="2433" y="2068"/>
              <a:ext cx="1071" cy="166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 algn="l">
                <a:lnSpc>
                  <a:spcPct val="8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roteam. avião</a:t>
              </a:r>
            </a:p>
          </p:txBody>
        </p:sp>
        <p:sp>
          <p:nvSpPr>
            <p:cNvPr id="17429" name="Rectangle 21"/>
            <p:cNvSpPr>
              <a:spLocks noChangeArrowheads="1"/>
            </p:cNvSpPr>
            <p:nvPr/>
          </p:nvSpPr>
          <p:spPr bwMode="auto">
            <a:xfrm>
              <a:off x="3462" y="1165"/>
              <a:ext cx="1028" cy="1082"/>
            </a:xfrm>
            <a:prstGeom prst="rect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7430" name="Text Box 22"/>
            <p:cNvSpPr txBox="1">
              <a:spLocks noChangeArrowheads="1"/>
            </p:cNvSpPr>
            <p:nvPr/>
          </p:nvSpPr>
          <p:spPr bwMode="auto">
            <a:xfrm>
              <a:off x="3428" y="1212"/>
              <a:ext cx="1071" cy="102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>
                <a:lnSpc>
                  <a:spcPct val="8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1400">
                  <a:solidFill>
                    <a:srgbClr val="000000"/>
                  </a:solidFill>
                  <a:latin typeface="Arial" pitchFamily="34" charset="0"/>
                </a:rPr>
                <a:t>bilhete  (reclam.)</a:t>
              </a:r>
            </a:p>
            <a:p>
              <a:pPr>
                <a:lnSpc>
                  <a:spcPct val="8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pt-BR" sz="1400">
                <a:solidFill>
                  <a:srgbClr val="000000"/>
                </a:solidFill>
                <a:latin typeface="Arial" pitchFamily="34" charset="0"/>
              </a:endParaRPr>
            </a:p>
            <a:p>
              <a:pPr>
                <a:lnSpc>
                  <a:spcPct val="8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1400">
                  <a:solidFill>
                    <a:srgbClr val="000000"/>
                  </a:solidFill>
                  <a:latin typeface="Arial" pitchFamily="34" charset="0"/>
                </a:rPr>
                <a:t>bagagem (recup.)</a:t>
              </a:r>
            </a:p>
            <a:p>
              <a:pPr>
                <a:lnSpc>
                  <a:spcPct val="8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pt-BR" sz="1400">
                <a:solidFill>
                  <a:srgbClr val="000000"/>
                </a:solidFill>
                <a:latin typeface="Arial" pitchFamily="34" charset="0"/>
              </a:endParaRPr>
            </a:p>
            <a:p>
              <a:pPr>
                <a:lnSpc>
                  <a:spcPct val="8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1400">
                  <a:solidFill>
                    <a:srgbClr val="000000"/>
                  </a:solidFill>
                  <a:latin typeface="Arial" pitchFamily="34" charset="0"/>
                </a:rPr>
                <a:t>portão (desembq)</a:t>
              </a:r>
            </a:p>
            <a:p>
              <a:pPr>
                <a:lnSpc>
                  <a:spcPct val="8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pt-BR" sz="1400">
                <a:solidFill>
                  <a:srgbClr val="000000"/>
                </a:solidFill>
                <a:latin typeface="Arial" pitchFamily="34" charset="0"/>
              </a:endParaRPr>
            </a:p>
            <a:p>
              <a:pPr>
                <a:lnSpc>
                  <a:spcPct val="8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1400">
                  <a:solidFill>
                    <a:srgbClr val="000000"/>
                  </a:solidFill>
                  <a:latin typeface="Arial" pitchFamily="34" charset="0"/>
                </a:rPr>
                <a:t>pista (aterriss.)</a:t>
              </a:r>
            </a:p>
            <a:p>
              <a:pPr>
                <a:lnSpc>
                  <a:spcPct val="8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pt-BR" sz="1400">
                <a:solidFill>
                  <a:srgbClr val="000000"/>
                </a:solidFill>
                <a:latin typeface="Arial" pitchFamily="34" charset="0"/>
              </a:endParaRPr>
            </a:p>
            <a:p>
              <a:pPr>
                <a:lnSpc>
                  <a:spcPct val="8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1400">
                  <a:solidFill>
                    <a:srgbClr val="000000"/>
                  </a:solidFill>
                  <a:latin typeface="Arial" pitchFamily="34" charset="0"/>
                </a:rPr>
                <a:t>roteamento avião</a:t>
              </a:r>
            </a:p>
          </p:txBody>
        </p:sp>
        <p:sp>
          <p:nvSpPr>
            <p:cNvPr id="17431" name="Line 23"/>
            <p:cNvSpPr>
              <a:spLocks noChangeShapeType="1"/>
            </p:cNvSpPr>
            <p:nvPr/>
          </p:nvSpPr>
          <p:spPr bwMode="auto">
            <a:xfrm>
              <a:off x="3469" y="1391"/>
              <a:ext cx="1021" cy="1"/>
            </a:xfrm>
            <a:prstGeom prst="line">
              <a:avLst/>
            </a:prstGeom>
            <a:noFill/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17432" name="Line 24"/>
            <p:cNvSpPr>
              <a:spLocks noChangeShapeType="1"/>
            </p:cNvSpPr>
            <p:nvPr/>
          </p:nvSpPr>
          <p:spPr bwMode="auto">
            <a:xfrm>
              <a:off x="3473" y="1610"/>
              <a:ext cx="1021" cy="1"/>
            </a:xfrm>
            <a:prstGeom prst="line">
              <a:avLst/>
            </a:prstGeom>
            <a:noFill/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17433" name="Line 25"/>
            <p:cNvSpPr>
              <a:spLocks noChangeShapeType="1"/>
            </p:cNvSpPr>
            <p:nvPr/>
          </p:nvSpPr>
          <p:spPr bwMode="auto">
            <a:xfrm>
              <a:off x="3469" y="1828"/>
              <a:ext cx="1021" cy="1"/>
            </a:xfrm>
            <a:prstGeom prst="line">
              <a:avLst/>
            </a:prstGeom>
            <a:noFill/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17434" name="Line 26"/>
            <p:cNvSpPr>
              <a:spLocks noChangeShapeType="1"/>
            </p:cNvSpPr>
            <p:nvPr/>
          </p:nvSpPr>
          <p:spPr bwMode="auto">
            <a:xfrm>
              <a:off x="3477" y="2047"/>
              <a:ext cx="1021" cy="1"/>
            </a:xfrm>
            <a:prstGeom prst="line">
              <a:avLst/>
            </a:prstGeom>
            <a:noFill/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17435" name="Rectangle 27"/>
            <p:cNvSpPr>
              <a:spLocks noChangeArrowheads="1"/>
            </p:cNvSpPr>
            <p:nvPr/>
          </p:nvSpPr>
          <p:spPr bwMode="auto">
            <a:xfrm>
              <a:off x="293" y="2099"/>
              <a:ext cx="5293" cy="116"/>
            </a:xfrm>
            <a:prstGeom prst="rect">
              <a:avLst/>
            </a:prstGeom>
            <a:gradFill rotWithShape="0">
              <a:gsLst>
                <a:gs pos="0">
                  <a:srgbClr val="00CC99"/>
                </a:gs>
                <a:gs pos="100000">
                  <a:srgbClr val="00CC99">
                    <a:alpha val="50000"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7436" name="Rectangle 28"/>
            <p:cNvSpPr>
              <a:spLocks noChangeArrowheads="1"/>
            </p:cNvSpPr>
            <p:nvPr/>
          </p:nvSpPr>
          <p:spPr bwMode="auto">
            <a:xfrm>
              <a:off x="284" y="1870"/>
              <a:ext cx="5293" cy="123"/>
            </a:xfrm>
            <a:prstGeom prst="rect">
              <a:avLst/>
            </a:prstGeom>
            <a:gradFill rotWithShape="0">
              <a:gsLst>
                <a:gs pos="0">
                  <a:srgbClr val="00CC99"/>
                </a:gs>
                <a:gs pos="100000">
                  <a:srgbClr val="00CC99">
                    <a:alpha val="50000"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7437" name="Rectangle 29"/>
            <p:cNvSpPr>
              <a:spLocks noChangeArrowheads="1"/>
            </p:cNvSpPr>
            <p:nvPr/>
          </p:nvSpPr>
          <p:spPr bwMode="auto">
            <a:xfrm>
              <a:off x="284" y="1664"/>
              <a:ext cx="5293" cy="116"/>
            </a:xfrm>
            <a:prstGeom prst="rect">
              <a:avLst/>
            </a:prstGeom>
            <a:gradFill rotWithShape="0">
              <a:gsLst>
                <a:gs pos="0">
                  <a:srgbClr val="00CC99"/>
                </a:gs>
                <a:gs pos="100000">
                  <a:srgbClr val="00CC99">
                    <a:alpha val="50000"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7438" name="Rectangle 30"/>
            <p:cNvSpPr>
              <a:spLocks noChangeArrowheads="1"/>
            </p:cNvSpPr>
            <p:nvPr/>
          </p:nvSpPr>
          <p:spPr bwMode="auto">
            <a:xfrm>
              <a:off x="284" y="1444"/>
              <a:ext cx="5286" cy="123"/>
            </a:xfrm>
            <a:prstGeom prst="rect">
              <a:avLst/>
            </a:prstGeom>
            <a:gradFill rotWithShape="0">
              <a:gsLst>
                <a:gs pos="0">
                  <a:srgbClr val="00CC99"/>
                </a:gs>
                <a:gs pos="100000">
                  <a:srgbClr val="00CC99">
                    <a:alpha val="50000"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7439" name="Rectangle 31"/>
            <p:cNvSpPr>
              <a:spLocks noChangeArrowheads="1"/>
            </p:cNvSpPr>
            <p:nvPr/>
          </p:nvSpPr>
          <p:spPr bwMode="auto">
            <a:xfrm>
              <a:off x="277" y="1231"/>
              <a:ext cx="5287" cy="123"/>
            </a:xfrm>
            <a:prstGeom prst="rect">
              <a:avLst/>
            </a:prstGeom>
            <a:gradFill rotWithShape="0">
              <a:gsLst>
                <a:gs pos="0">
                  <a:srgbClr val="00CC99"/>
                </a:gs>
                <a:gs pos="100000">
                  <a:srgbClr val="00CC99">
                    <a:alpha val="50000"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7440" name="Text Box 32"/>
            <p:cNvSpPr txBox="1">
              <a:spLocks noChangeArrowheads="1"/>
            </p:cNvSpPr>
            <p:nvPr/>
          </p:nvSpPr>
          <p:spPr bwMode="auto">
            <a:xfrm>
              <a:off x="4747" y="1202"/>
              <a:ext cx="398" cy="17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 eaLnBrk="1" hangingPunct="1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200">
                  <a:solidFill>
                    <a:srgbClr val="000000"/>
                  </a:solidFill>
                  <a:latin typeface="Arial" pitchFamily="34" charset="0"/>
                </a:rPr>
                <a:t>bilhete</a:t>
              </a:r>
            </a:p>
          </p:txBody>
        </p:sp>
        <p:sp>
          <p:nvSpPr>
            <p:cNvPr id="17441" name="Text Box 33"/>
            <p:cNvSpPr txBox="1">
              <a:spLocks noChangeArrowheads="1"/>
            </p:cNvSpPr>
            <p:nvPr/>
          </p:nvSpPr>
          <p:spPr bwMode="auto">
            <a:xfrm>
              <a:off x="4747" y="1415"/>
              <a:ext cx="515" cy="17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 eaLnBrk="1" hangingPunct="1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200">
                  <a:solidFill>
                    <a:srgbClr val="000000"/>
                  </a:solidFill>
                  <a:latin typeface="Arial" pitchFamily="34" charset="0"/>
                </a:rPr>
                <a:t>bagagem</a:t>
              </a:r>
            </a:p>
          </p:txBody>
        </p:sp>
        <p:sp>
          <p:nvSpPr>
            <p:cNvPr id="17442" name="Text Box 34"/>
            <p:cNvSpPr txBox="1">
              <a:spLocks noChangeArrowheads="1"/>
            </p:cNvSpPr>
            <p:nvPr/>
          </p:nvSpPr>
          <p:spPr bwMode="auto">
            <a:xfrm>
              <a:off x="4747" y="1627"/>
              <a:ext cx="388" cy="17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 eaLnBrk="1" hangingPunct="1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200">
                  <a:solidFill>
                    <a:srgbClr val="000000"/>
                  </a:solidFill>
                  <a:latin typeface="Arial" pitchFamily="34" charset="0"/>
                </a:rPr>
                <a:t>portão</a:t>
              </a:r>
            </a:p>
          </p:txBody>
        </p:sp>
        <p:sp>
          <p:nvSpPr>
            <p:cNvPr id="17443" name="Text Box 35"/>
            <p:cNvSpPr txBox="1">
              <a:spLocks noChangeArrowheads="1"/>
            </p:cNvSpPr>
            <p:nvPr/>
          </p:nvSpPr>
          <p:spPr bwMode="auto">
            <a:xfrm>
              <a:off x="4746" y="1839"/>
              <a:ext cx="735" cy="17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 eaLnBrk="1" hangingPunct="1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200">
                  <a:solidFill>
                    <a:srgbClr val="000000"/>
                  </a:solidFill>
                  <a:latin typeface="Arial" pitchFamily="34" charset="0"/>
                </a:rPr>
                <a:t>Subida/aterris.</a:t>
              </a:r>
            </a:p>
          </p:txBody>
        </p:sp>
        <p:sp>
          <p:nvSpPr>
            <p:cNvPr id="17444" name="Text Box 36"/>
            <p:cNvSpPr txBox="1">
              <a:spLocks noChangeArrowheads="1"/>
            </p:cNvSpPr>
            <p:nvPr/>
          </p:nvSpPr>
          <p:spPr bwMode="auto">
            <a:xfrm>
              <a:off x="4746" y="2058"/>
              <a:ext cx="708" cy="17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 eaLnBrk="1" hangingPunct="1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200">
                  <a:solidFill>
                    <a:srgbClr val="000000"/>
                  </a:solidFill>
                  <a:latin typeface="Arial" pitchFamily="34" charset="0"/>
                </a:rPr>
                <a:t>Roteam.avião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" dur="5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ext Box 1"/>
          <p:cNvSpPr txBox="1">
            <a:spLocks noChangeArrowheads="1"/>
          </p:cNvSpPr>
          <p:nvPr/>
        </p:nvSpPr>
        <p:spPr bwMode="auto">
          <a:xfrm>
            <a:off x="685800" y="285750"/>
            <a:ext cx="77724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4400">
                <a:solidFill>
                  <a:srgbClr val="000000"/>
                </a:solidFill>
              </a:rPr>
              <a:t>Por que dividir em camadas?</a:t>
            </a:r>
          </a:p>
        </p:txBody>
      </p:sp>
      <p:sp>
        <p:nvSpPr>
          <p:cNvPr id="18434" name="Text Box 2"/>
          <p:cNvSpPr txBox="1">
            <a:spLocks noChangeArrowheads="1"/>
          </p:cNvSpPr>
          <p:nvPr/>
        </p:nvSpPr>
        <p:spPr bwMode="auto">
          <a:xfrm>
            <a:off x="546100" y="1781175"/>
            <a:ext cx="8154988" cy="464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 algn="l">
              <a:spcBef>
                <a:spcPts val="6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000000"/>
                </a:solidFill>
              </a:rPr>
              <a:t>Lidar com sistemas complexos:</a:t>
            </a:r>
          </a:p>
          <a:p>
            <a:pPr marL="341313" indent="-341313" algn="l">
              <a:spcBef>
                <a:spcPts val="6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pt-BR" sz="2400">
              <a:solidFill>
                <a:srgbClr val="000000"/>
              </a:solidFill>
            </a:endParaRPr>
          </a:p>
          <a:p>
            <a:pPr marL="341313" indent="-341313" algn="l">
              <a:spcBef>
                <a:spcPts val="6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000000"/>
                </a:solidFill>
              </a:rPr>
              <a:t>estrutura explícita permite a identificação e relacionamento entre as partes do sistema complexo</a:t>
            </a:r>
          </a:p>
          <a:p>
            <a:pPr marL="741363" lvl="1" indent="-284163" algn="l">
              <a:spcBef>
                <a:spcPts val="600"/>
              </a:spcBef>
              <a:buClr>
                <a:srgbClr val="FF0000"/>
              </a:buClr>
              <a:buFont typeface="Times New Roman" pitchFamily="18" charset="0"/>
              <a:buChar char="–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FF0000"/>
                </a:solidFill>
              </a:rPr>
              <a:t>modelo de referência</a:t>
            </a:r>
            <a:r>
              <a:rPr lang="pt-BR" sz="2400">
                <a:solidFill>
                  <a:srgbClr val="000000"/>
                </a:solidFill>
              </a:rPr>
              <a:t> em camadas para discussão</a:t>
            </a:r>
          </a:p>
          <a:p>
            <a:pPr marL="341313" indent="-341313" algn="l">
              <a:spcBef>
                <a:spcPts val="6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000000"/>
                </a:solidFill>
              </a:rPr>
              <a:t>modularização facilita a manutenção e atualização do sistema</a:t>
            </a:r>
          </a:p>
          <a:p>
            <a:pPr marL="741363" lvl="1" indent="-284163" algn="l">
              <a:spcBef>
                <a:spcPts val="600"/>
              </a:spcBef>
              <a:buFont typeface="Times New Roman" pitchFamily="18" charset="0"/>
              <a:buChar char="–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000000"/>
                </a:solidFill>
              </a:rPr>
              <a:t>mudança na implementação do serviço da camada é transparente para o resto do sistema</a:t>
            </a:r>
          </a:p>
          <a:p>
            <a:pPr marL="341313" indent="-341313" algn="l">
              <a:spcBef>
                <a:spcPts val="6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000000"/>
                </a:solidFill>
              </a:rPr>
              <a:t>divisão em camadas pode ser considerada prejudicial?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" dur="500"/>
                                        <p:tgtEl>
                                          <p:spTgt spid="18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2" dur="500"/>
                                        <p:tgtEl>
                                          <p:spTgt spid="184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5" dur="500"/>
                                        <p:tgtEl>
                                          <p:spTgt spid="184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0" dur="500"/>
                                        <p:tgtEl>
                                          <p:spTgt spid="184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3" dur="500"/>
                                        <p:tgtEl>
                                          <p:spTgt spid="184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8" dur="500"/>
                                        <p:tgtEl>
                                          <p:spTgt spid="184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ext Box 1"/>
          <p:cNvSpPr txBox="1">
            <a:spLocks noChangeArrowheads="1"/>
          </p:cNvSpPr>
          <p:nvPr/>
        </p:nvSpPr>
        <p:spPr bwMode="auto">
          <a:xfrm>
            <a:off x="947738" y="80963"/>
            <a:ext cx="7162800" cy="143033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360" tIns="44280" rIns="90360" bIns="44280"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4400">
                <a:solidFill>
                  <a:srgbClr val="000000"/>
                </a:solidFill>
              </a:rPr>
              <a:t>Redes de Computadores</a:t>
            </a:r>
            <a:br>
              <a:rPr lang="pt-BR" sz="4400">
                <a:solidFill>
                  <a:srgbClr val="000000"/>
                </a:solidFill>
              </a:rPr>
            </a:br>
            <a:endParaRPr lang="pt-BR" sz="4400">
              <a:solidFill>
                <a:srgbClr val="000000"/>
              </a:solidFill>
            </a:endParaRPr>
          </a:p>
        </p:txBody>
      </p:sp>
      <p:graphicFrame>
        <p:nvGraphicFramePr>
          <p:cNvPr id="19458" name="Object 2"/>
          <p:cNvGraphicFramePr>
            <a:graphicFrameLocks noChangeAspect="1"/>
          </p:cNvGraphicFramePr>
          <p:nvPr/>
        </p:nvGraphicFramePr>
        <p:xfrm>
          <a:off x="1042988" y="1928813"/>
          <a:ext cx="7172325" cy="429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59" r:id="rId4" imgW="7086600" imgH="4157640" progId="">
                  <p:embed/>
                </p:oleObj>
              </mc:Choice>
              <mc:Fallback>
                <p:oleObj r:id="rId4" imgW="7086600" imgH="415764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2988" y="1928813"/>
                        <a:ext cx="7172325" cy="4298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6578600" y="1714500"/>
            <a:ext cx="1892300" cy="3530600"/>
          </a:xfrm>
          <a:prstGeom prst="rect">
            <a:avLst/>
          </a:prstGeom>
          <a:solidFill>
            <a:srgbClr val="3333CC"/>
          </a:solidFill>
          <a:ln w="38160">
            <a:solidFill>
              <a:srgbClr val="33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20482" name="Text Box 2"/>
          <p:cNvSpPr txBox="1">
            <a:spLocks noChangeArrowheads="1"/>
          </p:cNvSpPr>
          <p:nvPr/>
        </p:nvSpPr>
        <p:spPr bwMode="auto">
          <a:xfrm>
            <a:off x="685800" y="357188"/>
            <a:ext cx="77724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4400">
                <a:solidFill>
                  <a:srgbClr val="000000"/>
                </a:solidFill>
              </a:rPr>
              <a:t>Pilha de protocolos Internet</a:t>
            </a:r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571500" y="1924050"/>
            <a:ext cx="5715000" cy="464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 algn="l">
              <a:spcBef>
                <a:spcPts val="500"/>
              </a:spcBef>
              <a:buClr>
                <a:srgbClr val="FF0000"/>
              </a:buClr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FF0000"/>
                </a:solidFill>
              </a:rPr>
              <a:t>aplicação:</a:t>
            </a:r>
            <a:r>
              <a:rPr lang="pt-BR" sz="2000">
                <a:solidFill>
                  <a:srgbClr val="000000"/>
                </a:solidFill>
              </a:rPr>
              <a:t> dá suporte a aplicações de rede</a:t>
            </a:r>
          </a:p>
          <a:p>
            <a:pPr marL="741363" lvl="1" indent="-284163" algn="l">
              <a:spcBef>
                <a:spcPts val="50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FTP, SMTP, HTTP</a:t>
            </a:r>
          </a:p>
          <a:p>
            <a:pPr marL="341313" indent="-341313" algn="l">
              <a:spcBef>
                <a:spcPts val="500"/>
              </a:spcBef>
              <a:buClr>
                <a:srgbClr val="FF0000"/>
              </a:buClr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FF0000"/>
                </a:solidFill>
              </a:rPr>
              <a:t>transporte:</a:t>
            </a:r>
            <a:r>
              <a:rPr lang="pt-BR" sz="2000">
                <a:solidFill>
                  <a:srgbClr val="000000"/>
                </a:solidFill>
              </a:rPr>
              <a:t> transferência de dados host-a-host</a:t>
            </a:r>
          </a:p>
          <a:p>
            <a:pPr marL="741363" lvl="1" indent="-284163" algn="l">
              <a:spcBef>
                <a:spcPts val="50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TCP, UDP</a:t>
            </a:r>
          </a:p>
          <a:p>
            <a:pPr marL="341313" indent="-341313" algn="l">
              <a:spcBef>
                <a:spcPts val="500"/>
              </a:spcBef>
              <a:buClr>
                <a:srgbClr val="FF0000"/>
              </a:buClr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FF0000"/>
                </a:solidFill>
              </a:rPr>
              <a:t>rede:</a:t>
            </a:r>
            <a:r>
              <a:rPr lang="pt-BR" sz="2000">
                <a:solidFill>
                  <a:srgbClr val="000000"/>
                </a:solidFill>
              </a:rPr>
              <a:t> roteamento de datagramas da origem até o destino</a:t>
            </a:r>
          </a:p>
          <a:p>
            <a:pPr marL="741363" lvl="1" indent="-284163" algn="l">
              <a:spcBef>
                <a:spcPts val="50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IP, protocolos de roteamento </a:t>
            </a:r>
          </a:p>
          <a:p>
            <a:pPr marL="341313" indent="-341313" algn="l">
              <a:spcBef>
                <a:spcPts val="500"/>
              </a:spcBef>
              <a:buClr>
                <a:srgbClr val="FF0000"/>
              </a:buClr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FF0000"/>
                </a:solidFill>
              </a:rPr>
              <a:t>enlace:</a:t>
            </a:r>
            <a:r>
              <a:rPr lang="pt-BR" sz="2000">
                <a:solidFill>
                  <a:srgbClr val="000000"/>
                </a:solidFill>
              </a:rPr>
              <a:t> transferência de dados entre elementos de rede vizinhos</a:t>
            </a:r>
          </a:p>
          <a:p>
            <a:pPr marL="741363" lvl="1" indent="-284163" algn="l">
              <a:spcBef>
                <a:spcPts val="50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PPP, Ethernet</a:t>
            </a:r>
          </a:p>
          <a:p>
            <a:pPr marL="341313" indent="-341313" algn="l">
              <a:spcBef>
                <a:spcPts val="500"/>
              </a:spcBef>
              <a:buClr>
                <a:srgbClr val="FF0000"/>
              </a:buClr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FF0000"/>
                </a:solidFill>
              </a:rPr>
              <a:t>física:</a:t>
            </a:r>
            <a:r>
              <a:rPr lang="pt-BR" sz="2000">
                <a:solidFill>
                  <a:srgbClr val="000000"/>
                </a:solidFill>
              </a:rPr>
              <a:t> bits “no fio”</a:t>
            </a:r>
          </a:p>
          <a:p>
            <a:pPr marL="341313" indent="-341313" algn="l">
              <a:spcBef>
                <a:spcPts val="5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pt-BR" sz="2000">
              <a:solidFill>
                <a:srgbClr val="000000"/>
              </a:solidFill>
            </a:endParaRPr>
          </a:p>
        </p:txBody>
      </p:sp>
      <p:grpSp>
        <p:nvGrpSpPr>
          <p:cNvPr id="20484" name="Group 4"/>
          <p:cNvGrpSpPr>
            <a:grpSpLocks/>
          </p:cNvGrpSpPr>
          <p:nvPr/>
        </p:nvGrpSpPr>
        <p:grpSpPr bwMode="auto">
          <a:xfrm>
            <a:off x="6508750" y="1828800"/>
            <a:ext cx="1897063" cy="3529013"/>
            <a:chOff x="4100" y="1152"/>
            <a:chExt cx="1195" cy="2223"/>
          </a:xfrm>
        </p:grpSpPr>
        <p:sp>
          <p:nvSpPr>
            <p:cNvPr id="20485" name="Rectangle 5"/>
            <p:cNvSpPr>
              <a:spLocks noChangeArrowheads="1"/>
            </p:cNvSpPr>
            <p:nvPr/>
          </p:nvSpPr>
          <p:spPr bwMode="auto">
            <a:xfrm>
              <a:off x="4104" y="1152"/>
              <a:ext cx="1192" cy="2224"/>
            </a:xfrm>
            <a:prstGeom prst="rect">
              <a:avLst/>
            </a:prstGeom>
            <a:solidFill>
              <a:srgbClr val="FFFFFF"/>
            </a:solidFill>
            <a:ln w="38160">
              <a:solidFill>
                <a:srgbClr val="3333CC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486" name="Text Box 6"/>
            <p:cNvSpPr txBox="1">
              <a:spLocks noChangeArrowheads="1"/>
            </p:cNvSpPr>
            <p:nvPr/>
          </p:nvSpPr>
          <p:spPr bwMode="auto">
            <a:xfrm>
              <a:off x="4170" y="1213"/>
              <a:ext cx="1080" cy="213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400">
                  <a:solidFill>
                    <a:srgbClr val="000000"/>
                  </a:solidFill>
                  <a:latin typeface="Comic Sans MS" pitchFamily="66" charset="0"/>
                </a:rPr>
                <a:t>aplicação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US" sz="2400">
                <a:solidFill>
                  <a:srgbClr val="000000"/>
                </a:solidFill>
                <a:latin typeface="Comic Sans MS" pitchFamily="66" charset="0"/>
              </a:endParaRP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400">
                  <a:solidFill>
                    <a:srgbClr val="000000"/>
                  </a:solidFill>
                  <a:latin typeface="Comic Sans MS" pitchFamily="66" charset="0"/>
                </a:rPr>
                <a:t>transporte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US" sz="2400">
                <a:solidFill>
                  <a:srgbClr val="000000"/>
                </a:solidFill>
                <a:latin typeface="Comic Sans MS" pitchFamily="66" charset="0"/>
              </a:endParaRP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400">
                  <a:solidFill>
                    <a:srgbClr val="000000"/>
                  </a:solidFill>
                  <a:latin typeface="Comic Sans MS" pitchFamily="66" charset="0"/>
                </a:rPr>
                <a:t>rede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US" sz="2400">
                <a:solidFill>
                  <a:srgbClr val="000000"/>
                </a:solidFill>
                <a:latin typeface="Comic Sans MS" pitchFamily="66" charset="0"/>
              </a:endParaRP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400">
                  <a:solidFill>
                    <a:srgbClr val="000000"/>
                  </a:solidFill>
                  <a:latin typeface="Comic Sans MS" pitchFamily="66" charset="0"/>
                </a:rPr>
                <a:t>enlace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US" sz="2400">
                <a:solidFill>
                  <a:srgbClr val="000000"/>
                </a:solidFill>
                <a:latin typeface="Comic Sans MS" pitchFamily="66" charset="0"/>
              </a:endParaRP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400">
                  <a:solidFill>
                    <a:srgbClr val="000000"/>
                  </a:solidFill>
                  <a:latin typeface="Comic Sans MS" pitchFamily="66" charset="0"/>
                </a:rPr>
                <a:t>física</a:t>
              </a:r>
            </a:p>
          </p:txBody>
        </p:sp>
        <p:sp>
          <p:nvSpPr>
            <p:cNvPr id="20487" name="Line 7"/>
            <p:cNvSpPr>
              <a:spLocks noChangeShapeType="1"/>
            </p:cNvSpPr>
            <p:nvPr/>
          </p:nvSpPr>
          <p:spPr bwMode="auto">
            <a:xfrm>
              <a:off x="4100" y="1588"/>
              <a:ext cx="1188" cy="1"/>
            </a:xfrm>
            <a:prstGeom prst="line">
              <a:avLst/>
            </a:prstGeom>
            <a:noFill/>
            <a:ln w="38160">
              <a:solidFill>
                <a:srgbClr val="3333CC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0488" name="Line 8"/>
            <p:cNvSpPr>
              <a:spLocks noChangeShapeType="1"/>
            </p:cNvSpPr>
            <p:nvPr/>
          </p:nvSpPr>
          <p:spPr bwMode="auto">
            <a:xfrm>
              <a:off x="4100" y="2032"/>
              <a:ext cx="1188" cy="1"/>
            </a:xfrm>
            <a:prstGeom prst="line">
              <a:avLst/>
            </a:prstGeom>
            <a:noFill/>
            <a:ln w="38160">
              <a:solidFill>
                <a:srgbClr val="3333CC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0489" name="Line 9"/>
            <p:cNvSpPr>
              <a:spLocks noChangeShapeType="1"/>
            </p:cNvSpPr>
            <p:nvPr/>
          </p:nvSpPr>
          <p:spPr bwMode="auto">
            <a:xfrm>
              <a:off x="4100" y="2480"/>
              <a:ext cx="1188" cy="1"/>
            </a:xfrm>
            <a:prstGeom prst="line">
              <a:avLst/>
            </a:prstGeom>
            <a:noFill/>
            <a:ln w="38160">
              <a:solidFill>
                <a:srgbClr val="3333CC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0490" name="Line 10"/>
            <p:cNvSpPr>
              <a:spLocks noChangeShapeType="1"/>
            </p:cNvSpPr>
            <p:nvPr/>
          </p:nvSpPr>
          <p:spPr bwMode="auto">
            <a:xfrm>
              <a:off x="4100" y="2928"/>
              <a:ext cx="1188" cy="1"/>
            </a:xfrm>
            <a:prstGeom prst="line">
              <a:avLst/>
            </a:prstGeom>
            <a:noFill/>
            <a:ln w="38160">
              <a:solidFill>
                <a:srgbClr val="3333CC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" dur="500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0" dur="500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5" dur="500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8" dur="500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3" dur="500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6" dur="500"/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1" dur="500"/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4" dur="500"/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9" dur="500"/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ext Box 1"/>
          <p:cNvSpPr txBox="1">
            <a:spLocks noChangeArrowheads="1"/>
          </p:cNvSpPr>
          <p:nvPr/>
        </p:nvSpPr>
        <p:spPr bwMode="auto">
          <a:xfrm>
            <a:off x="304800" y="228600"/>
            <a:ext cx="83820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3600">
                <a:solidFill>
                  <a:srgbClr val="000000"/>
                </a:solidFill>
              </a:rPr>
              <a:t>Camadas: comunicação lógica</a:t>
            </a:r>
          </a:p>
        </p:txBody>
      </p:sp>
      <p:grpSp>
        <p:nvGrpSpPr>
          <p:cNvPr id="21506" name="Group 2"/>
          <p:cNvGrpSpPr>
            <a:grpSpLocks/>
          </p:cNvGrpSpPr>
          <p:nvPr/>
        </p:nvGrpSpPr>
        <p:grpSpPr bwMode="auto">
          <a:xfrm>
            <a:off x="3001963" y="1601788"/>
            <a:ext cx="5942012" cy="4449762"/>
            <a:chOff x="1891" y="1009"/>
            <a:chExt cx="3743" cy="2803"/>
          </a:xfrm>
        </p:grpSpPr>
        <p:sp>
          <p:nvSpPr>
            <p:cNvPr id="21507" name="AutoShape 3"/>
            <p:cNvSpPr>
              <a:spLocks noChangeArrowheads="1"/>
            </p:cNvSpPr>
            <p:nvPr/>
          </p:nvSpPr>
          <p:spPr bwMode="auto">
            <a:xfrm>
              <a:off x="1891" y="1009"/>
              <a:ext cx="3744" cy="2804"/>
            </a:xfrm>
            <a:custGeom>
              <a:avLst/>
              <a:gdLst>
                <a:gd name="T0" fmla="*/ 4350 w 1340"/>
                <a:gd name="T1" fmla="*/ 238 h 1191"/>
                <a:gd name="T2" fmla="*/ 650 w 1340"/>
                <a:gd name="T3" fmla="*/ 340 h 1191"/>
                <a:gd name="T4" fmla="*/ 458 w 1340"/>
                <a:gd name="T5" fmla="*/ 2274 h 1191"/>
                <a:gd name="T6" fmla="*/ 222 w 1340"/>
                <a:gd name="T7" fmla="*/ 4075 h 1191"/>
                <a:gd name="T8" fmla="*/ 886 w 1340"/>
                <a:gd name="T9" fmla="*/ 4921 h 1191"/>
                <a:gd name="T10" fmla="*/ 4254 w 1340"/>
                <a:gd name="T11" fmla="*/ 4957 h 1191"/>
                <a:gd name="T12" fmla="*/ 5061 w 1340"/>
                <a:gd name="T13" fmla="*/ 6382 h 1191"/>
                <a:gd name="T14" fmla="*/ 9757 w 1340"/>
                <a:gd name="T15" fmla="*/ 6213 h 1191"/>
                <a:gd name="T16" fmla="*/ 10089 w 1340"/>
                <a:gd name="T17" fmla="*/ 3225 h 1191"/>
                <a:gd name="T18" fmla="*/ 9521 w 1340"/>
                <a:gd name="T19" fmla="*/ 1936 h 1191"/>
                <a:gd name="T20" fmla="*/ 6009 w 1340"/>
                <a:gd name="T21" fmla="*/ 1629 h 1191"/>
                <a:gd name="T22" fmla="*/ 4350 w 1340"/>
                <a:gd name="T23" fmla="*/ 238 h 1191"/>
                <a:gd name="T24" fmla="*/ 0 w 1340"/>
                <a:gd name="T25" fmla="*/ 0 h 1191"/>
                <a:gd name="T26" fmla="*/ 1340 w 1340"/>
                <a:gd name="T27" fmla="*/ 1191 h 1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1340" h="1191">
                  <a:moveTo>
                    <a:pt x="550" y="42"/>
                  </a:moveTo>
                  <a:cubicBezTo>
                    <a:pt x="437" y="4"/>
                    <a:pt x="164" y="0"/>
                    <a:pt x="82" y="60"/>
                  </a:cubicBezTo>
                  <a:cubicBezTo>
                    <a:pt x="0" y="120"/>
                    <a:pt x="67" y="292"/>
                    <a:pt x="58" y="402"/>
                  </a:cubicBezTo>
                  <a:cubicBezTo>
                    <a:pt x="49" y="512"/>
                    <a:pt x="19" y="642"/>
                    <a:pt x="28" y="720"/>
                  </a:cubicBezTo>
                  <a:cubicBezTo>
                    <a:pt x="37" y="798"/>
                    <a:pt x="27" y="844"/>
                    <a:pt x="112" y="870"/>
                  </a:cubicBezTo>
                  <a:cubicBezTo>
                    <a:pt x="197" y="896"/>
                    <a:pt x="450" y="833"/>
                    <a:pt x="538" y="876"/>
                  </a:cubicBezTo>
                  <a:cubicBezTo>
                    <a:pt x="626" y="919"/>
                    <a:pt x="524" y="1091"/>
                    <a:pt x="640" y="1128"/>
                  </a:cubicBezTo>
                  <a:cubicBezTo>
                    <a:pt x="756" y="1165"/>
                    <a:pt x="1128" y="1191"/>
                    <a:pt x="1234" y="1098"/>
                  </a:cubicBezTo>
                  <a:cubicBezTo>
                    <a:pt x="1340" y="1005"/>
                    <a:pt x="1281" y="696"/>
                    <a:pt x="1276" y="570"/>
                  </a:cubicBezTo>
                  <a:cubicBezTo>
                    <a:pt x="1271" y="444"/>
                    <a:pt x="1290" y="389"/>
                    <a:pt x="1204" y="342"/>
                  </a:cubicBezTo>
                  <a:cubicBezTo>
                    <a:pt x="1118" y="295"/>
                    <a:pt x="868" y="338"/>
                    <a:pt x="760" y="288"/>
                  </a:cubicBezTo>
                  <a:cubicBezTo>
                    <a:pt x="652" y="238"/>
                    <a:pt x="663" y="80"/>
                    <a:pt x="550" y="42"/>
                  </a:cubicBezTo>
                  <a:close/>
                </a:path>
              </a:pathLst>
            </a:custGeom>
            <a:solidFill>
              <a:srgbClr val="66FF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21508" name="Group 4"/>
            <p:cNvGrpSpPr>
              <a:grpSpLocks/>
            </p:cNvGrpSpPr>
            <p:nvPr/>
          </p:nvGrpSpPr>
          <p:grpSpPr bwMode="auto">
            <a:xfrm>
              <a:off x="2117" y="1229"/>
              <a:ext cx="1469" cy="561"/>
              <a:chOff x="2117" y="1229"/>
              <a:chExt cx="1469" cy="561"/>
            </a:xfrm>
          </p:grpSpPr>
          <p:pic>
            <p:nvPicPr>
              <p:cNvPr id="21509" name="Picture 5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2117" y="1229"/>
                <a:ext cx="834" cy="562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21510" name="Picture 6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3027" y="1438"/>
                <a:ext cx="560" cy="326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1511" name="Line 7"/>
              <p:cNvSpPr>
                <a:spLocks noChangeShapeType="1"/>
              </p:cNvSpPr>
              <p:nvPr/>
            </p:nvSpPr>
            <p:spPr bwMode="auto">
              <a:xfrm flipV="1">
                <a:off x="2932" y="1654"/>
                <a:ext cx="229" cy="7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1512" name="Group 8"/>
            <p:cNvGrpSpPr>
              <a:grpSpLocks/>
            </p:cNvGrpSpPr>
            <p:nvPr/>
          </p:nvGrpSpPr>
          <p:grpSpPr bwMode="auto">
            <a:xfrm>
              <a:off x="2117" y="2280"/>
              <a:ext cx="1469" cy="562"/>
              <a:chOff x="2117" y="2280"/>
              <a:chExt cx="1469" cy="562"/>
            </a:xfrm>
          </p:grpSpPr>
          <p:pic>
            <p:nvPicPr>
              <p:cNvPr id="21513" name="Picture 9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2117" y="2280"/>
                <a:ext cx="834" cy="56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21514" name="Picture 10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3027" y="2488"/>
                <a:ext cx="560" cy="32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1515" name="Line 11"/>
              <p:cNvSpPr>
                <a:spLocks noChangeShapeType="1"/>
              </p:cNvSpPr>
              <p:nvPr/>
            </p:nvSpPr>
            <p:spPr bwMode="auto">
              <a:xfrm flipV="1">
                <a:off x="2932" y="2705"/>
                <a:ext cx="229" cy="7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1516" name="Group 12"/>
            <p:cNvGrpSpPr>
              <a:grpSpLocks/>
            </p:cNvGrpSpPr>
            <p:nvPr/>
          </p:nvGrpSpPr>
          <p:grpSpPr bwMode="auto">
            <a:xfrm>
              <a:off x="3189" y="1887"/>
              <a:ext cx="103" cy="376"/>
              <a:chOff x="3189" y="1887"/>
              <a:chExt cx="103" cy="376"/>
            </a:xfrm>
          </p:grpSpPr>
          <p:sp>
            <p:nvSpPr>
              <p:cNvPr id="21517" name="Oval 13"/>
              <p:cNvSpPr>
                <a:spLocks noChangeArrowheads="1"/>
              </p:cNvSpPr>
              <p:nvPr/>
            </p:nvSpPr>
            <p:spPr bwMode="auto">
              <a:xfrm>
                <a:off x="3189" y="1887"/>
                <a:ext cx="96" cy="107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18" name="Oval 14"/>
              <p:cNvSpPr>
                <a:spLocks noChangeArrowheads="1"/>
              </p:cNvSpPr>
              <p:nvPr/>
            </p:nvSpPr>
            <p:spPr bwMode="auto">
              <a:xfrm>
                <a:off x="3193" y="2022"/>
                <a:ext cx="96" cy="106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19" name="Oval 15"/>
              <p:cNvSpPr>
                <a:spLocks noChangeArrowheads="1"/>
              </p:cNvSpPr>
              <p:nvPr/>
            </p:nvSpPr>
            <p:spPr bwMode="auto">
              <a:xfrm>
                <a:off x="3197" y="2158"/>
                <a:ext cx="96" cy="106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1520" name="Group 16"/>
            <p:cNvGrpSpPr>
              <a:grpSpLocks/>
            </p:cNvGrpSpPr>
            <p:nvPr/>
          </p:nvGrpSpPr>
          <p:grpSpPr bwMode="auto">
            <a:xfrm>
              <a:off x="3815" y="2792"/>
              <a:ext cx="419" cy="696"/>
              <a:chOff x="3815" y="2792"/>
              <a:chExt cx="419" cy="696"/>
            </a:xfrm>
          </p:grpSpPr>
          <p:sp>
            <p:nvSpPr>
              <p:cNvPr id="21521" name="AutoShape 17"/>
              <p:cNvSpPr>
                <a:spLocks noChangeArrowheads="1"/>
              </p:cNvSpPr>
              <p:nvPr/>
            </p:nvSpPr>
            <p:spPr bwMode="auto">
              <a:xfrm>
                <a:off x="3815" y="3328"/>
                <a:ext cx="420" cy="161"/>
              </a:xfrm>
              <a:prstGeom prst="parallelogram">
                <a:avLst>
                  <a:gd name="adj" fmla="val 100495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22" name="Rectangle 18"/>
              <p:cNvSpPr>
                <a:spLocks noChangeArrowheads="1"/>
              </p:cNvSpPr>
              <p:nvPr/>
            </p:nvSpPr>
            <p:spPr bwMode="auto">
              <a:xfrm>
                <a:off x="4027" y="2797"/>
                <a:ext cx="193" cy="536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23" name="Rectangle 19"/>
              <p:cNvSpPr>
                <a:spLocks noChangeArrowheads="1"/>
              </p:cNvSpPr>
              <p:nvPr/>
            </p:nvSpPr>
            <p:spPr bwMode="auto">
              <a:xfrm>
                <a:off x="3817" y="2949"/>
                <a:ext cx="266" cy="536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24" name="AutoShape 20"/>
              <p:cNvSpPr>
                <a:spLocks noChangeArrowheads="1"/>
              </p:cNvSpPr>
              <p:nvPr/>
            </p:nvSpPr>
            <p:spPr bwMode="auto">
              <a:xfrm>
                <a:off x="3815" y="2792"/>
                <a:ext cx="420" cy="161"/>
              </a:xfrm>
              <a:prstGeom prst="parallelogram">
                <a:avLst>
                  <a:gd name="adj" fmla="val 100495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25" name="Line 21"/>
              <p:cNvSpPr>
                <a:spLocks noChangeShapeType="1"/>
              </p:cNvSpPr>
              <p:nvPr/>
            </p:nvSpPr>
            <p:spPr bwMode="auto">
              <a:xfrm>
                <a:off x="4235" y="2803"/>
                <a:ext cx="1" cy="525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526" name="Line 22"/>
              <p:cNvSpPr>
                <a:spLocks noChangeShapeType="1"/>
              </p:cNvSpPr>
              <p:nvPr/>
            </p:nvSpPr>
            <p:spPr bwMode="auto">
              <a:xfrm flipH="1">
                <a:off x="4082" y="3328"/>
                <a:ext cx="153" cy="156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527" name="Rectangle 23"/>
              <p:cNvSpPr>
                <a:spLocks noChangeArrowheads="1"/>
              </p:cNvSpPr>
              <p:nvPr/>
            </p:nvSpPr>
            <p:spPr bwMode="auto">
              <a:xfrm>
                <a:off x="3851" y="3019"/>
                <a:ext cx="176" cy="309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28" name="Rectangle 24"/>
              <p:cNvSpPr>
                <a:spLocks noChangeArrowheads="1"/>
              </p:cNvSpPr>
              <p:nvPr/>
            </p:nvSpPr>
            <p:spPr bwMode="auto">
              <a:xfrm>
                <a:off x="3876" y="3112"/>
                <a:ext cx="134" cy="10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1529" name="Group 25"/>
            <p:cNvGrpSpPr>
              <a:grpSpLocks/>
            </p:cNvGrpSpPr>
            <p:nvPr/>
          </p:nvGrpSpPr>
          <p:grpSpPr bwMode="auto">
            <a:xfrm>
              <a:off x="4288" y="3064"/>
              <a:ext cx="467" cy="142"/>
              <a:chOff x="4288" y="3064"/>
              <a:chExt cx="467" cy="142"/>
            </a:xfrm>
          </p:grpSpPr>
          <p:sp>
            <p:nvSpPr>
              <p:cNvPr id="21530" name="Oval 26"/>
              <p:cNvSpPr>
                <a:spLocks noChangeArrowheads="1"/>
              </p:cNvSpPr>
              <p:nvPr/>
            </p:nvSpPr>
            <p:spPr bwMode="auto">
              <a:xfrm rot="16200000">
                <a:off x="4287" y="3077"/>
                <a:ext cx="131" cy="132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31" name="Oval 27"/>
              <p:cNvSpPr>
                <a:spLocks noChangeArrowheads="1"/>
              </p:cNvSpPr>
              <p:nvPr/>
            </p:nvSpPr>
            <p:spPr bwMode="auto">
              <a:xfrm rot="16200000">
                <a:off x="4457" y="3071"/>
                <a:ext cx="131" cy="131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32" name="Oval 28"/>
              <p:cNvSpPr>
                <a:spLocks noChangeArrowheads="1"/>
              </p:cNvSpPr>
              <p:nvPr/>
            </p:nvSpPr>
            <p:spPr bwMode="auto">
              <a:xfrm rot="16200000">
                <a:off x="4625" y="3065"/>
                <a:ext cx="131" cy="131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21533" name="Line 29"/>
            <p:cNvSpPr>
              <a:spLocks noChangeShapeType="1"/>
            </p:cNvSpPr>
            <p:nvPr/>
          </p:nvSpPr>
          <p:spPr bwMode="auto">
            <a:xfrm>
              <a:off x="4088" y="2630"/>
              <a:ext cx="993" cy="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1534" name="Line 30"/>
            <p:cNvSpPr>
              <a:spLocks noChangeShapeType="1"/>
            </p:cNvSpPr>
            <p:nvPr/>
          </p:nvSpPr>
          <p:spPr bwMode="auto">
            <a:xfrm>
              <a:off x="4095" y="2624"/>
              <a:ext cx="3" cy="168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1535" name="Line 31"/>
            <p:cNvSpPr>
              <a:spLocks noChangeShapeType="1"/>
            </p:cNvSpPr>
            <p:nvPr/>
          </p:nvSpPr>
          <p:spPr bwMode="auto">
            <a:xfrm>
              <a:off x="5088" y="2621"/>
              <a:ext cx="3" cy="146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1536" name="Line 32"/>
            <p:cNvSpPr>
              <a:spLocks noChangeShapeType="1"/>
            </p:cNvSpPr>
            <p:nvPr/>
          </p:nvSpPr>
          <p:spPr bwMode="auto">
            <a:xfrm>
              <a:off x="3487" y="1677"/>
              <a:ext cx="579" cy="468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1537" name="Line 33"/>
            <p:cNvSpPr>
              <a:spLocks noChangeShapeType="1"/>
            </p:cNvSpPr>
            <p:nvPr/>
          </p:nvSpPr>
          <p:spPr bwMode="auto">
            <a:xfrm flipV="1">
              <a:off x="3512" y="2180"/>
              <a:ext cx="554" cy="584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1538" name="Line 34"/>
            <p:cNvSpPr>
              <a:spLocks noChangeShapeType="1"/>
            </p:cNvSpPr>
            <p:nvPr/>
          </p:nvSpPr>
          <p:spPr bwMode="auto">
            <a:xfrm flipV="1">
              <a:off x="4569" y="2332"/>
              <a:ext cx="3" cy="29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grpSp>
          <p:nvGrpSpPr>
            <p:cNvPr id="21539" name="Group 35"/>
            <p:cNvGrpSpPr>
              <a:grpSpLocks/>
            </p:cNvGrpSpPr>
            <p:nvPr/>
          </p:nvGrpSpPr>
          <p:grpSpPr bwMode="auto">
            <a:xfrm>
              <a:off x="4827" y="2770"/>
              <a:ext cx="419" cy="696"/>
              <a:chOff x="4827" y="2770"/>
              <a:chExt cx="419" cy="696"/>
            </a:xfrm>
          </p:grpSpPr>
          <p:sp>
            <p:nvSpPr>
              <p:cNvPr id="21540" name="AutoShape 36"/>
              <p:cNvSpPr>
                <a:spLocks noChangeArrowheads="1"/>
              </p:cNvSpPr>
              <p:nvPr/>
            </p:nvSpPr>
            <p:spPr bwMode="auto">
              <a:xfrm>
                <a:off x="4827" y="3306"/>
                <a:ext cx="420" cy="161"/>
              </a:xfrm>
              <a:prstGeom prst="parallelogram">
                <a:avLst>
                  <a:gd name="adj" fmla="val 100495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41" name="Rectangle 37"/>
              <p:cNvSpPr>
                <a:spLocks noChangeArrowheads="1"/>
              </p:cNvSpPr>
              <p:nvPr/>
            </p:nvSpPr>
            <p:spPr bwMode="auto">
              <a:xfrm>
                <a:off x="5040" y="2774"/>
                <a:ext cx="193" cy="536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42" name="Rectangle 38"/>
              <p:cNvSpPr>
                <a:spLocks noChangeArrowheads="1"/>
              </p:cNvSpPr>
              <p:nvPr/>
            </p:nvSpPr>
            <p:spPr bwMode="auto">
              <a:xfrm>
                <a:off x="4830" y="2926"/>
                <a:ext cx="266" cy="536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43" name="AutoShape 39"/>
              <p:cNvSpPr>
                <a:spLocks noChangeArrowheads="1"/>
              </p:cNvSpPr>
              <p:nvPr/>
            </p:nvSpPr>
            <p:spPr bwMode="auto">
              <a:xfrm>
                <a:off x="4827" y="2770"/>
                <a:ext cx="420" cy="161"/>
              </a:xfrm>
              <a:prstGeom prst="parallelogram">
                <a:avLst>
                  <a:gd name="adj" fmla="val 100495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44" name="Line 40"/>
              <p:cNvSpPr>
                <a:spLocks noChangeShapeType="1"/>
              </p:cNvSpPr>
              <p:nvPr/>
            </p:nvSpPr>
            <p:spPr bwMode="auto">
              <a:xfrm>
                <a:off x="5247" y="2781"/>
                <a:ext cx="1" cy="525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545" name="Line 41"/>
              <p:cNvSpPr>
                <a:spLocks noChangeShapeType="1"/>
              </p:cNvSpPr>
              <p:nvPr/>
            </p:nvSpPr>
            <p:spPr bwMode="auto">
              <a:xfrm flipH="1">
                <a:off x="5095" y="3306"/>
                <a:ext cx="153" cy="156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546" name="Rectangle 42"/>
              <p:cNvSpPr>
                <a:spLocks noChangeArrowheads="1"/>
              </p:cNvSpPr>
              <p:nvPr/>
            </p:nvSpPr>
            <p:spPr bwMode="auto">
              <a:xfrm>
                <a:off x="4863" y="2997"/>
                <a:ext cx="176" cy="309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47" name="Rectangle 43"/>
              <p:cNvSpPr>
                <a:spLocks noChangeArrowheads="1"/>
              </p:cNvSpPr>
              <p:nvPr/>
            </p:nvSpPr>
            <p:spPr bwMode="auto">
              <a:xfrm>
                <a:off x="4889" y="3090"/>
                <a:ext cx="134" cy="10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1548" name="Group 44"/>
            <p:cNvGrpSpPr>
              <a:grpSpLocks/>
            </p:cNvGrpSpPr>
            <p:nvPr/>
          </p:nvGrpSpPr>
          <p:grpSpPr bwMode="auto">
            <a:xfrm>
              <a:off x="4037" y="1938"/>
              <a:ext cx="1005" cy="410"/>
              <a:chOff x="4037" y="1938"/>
              <a:chExt cx="1005" cy="410"/>
            </a:xfrm>
          </p:grpSpPr>
          <p:sp>
            <p:nvSpPr>
              <p:cNvPr id="21549" name="Oval 45"/>
              <p:cNvSpPr>
                <a:spLocks noChangeArrowheads="1"/>
              </p:cNvSpPr>
              <p:nvPr/>
            </p:nvSpPr>
            <p:spPr bwMode="auto">
              <a:xfrm>
                <a:off x="4045" y="2122"/>
                <a:ext cx="998" cy="228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50" name="Line 46"/>
              <p:cNvSpPr>
                <a:spLocks noChangeShapeType="1"/>
              </p:cNvSpPr>
              <p:nvPr/>
            </p:nvSpPr>
            <p:spPr bwMode="auto">
              <a:xfrm>
                <a:off x="4045" y="2102"/>
                <a:ext cx="1" cy="14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551" name="Line 47"/>
              <p:cNvSpPr>
                <a:spLocks noChangeShapeType="1"/>
              </p:cNvSpPr>
              <p:nvPr/>
            </p:nvSpPr>
            <p:spPr bwMode="auto">
              <a:xfrm>
                <a:off x="5043" y="2102"/>
                <a:ext cx="1" cy="14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552" name="Rectangle 48"/>
              <p:cNvSpPr>
                <a:spLocks noChangeArrowheads="1"/>
              </p:cNvSpPr>
              <p:nvPr/>
            </p:nvSpPr>
            <p:spPr bwMode="auto">
              <a:xfrm>
                <a:off x="4045" y="2102"/>
                <a:ext cx="989" cy="139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53" name="Oval 49"/>
              <p:cNvSpPr>
                <a:spLocks noChangeArrowheads="1"/>
              </p:cNvSpPr>
              <p:nvPr/>
            </p:nvSpPr>
            <p:spPr bwMode="auto">
              <a:xfrm>
                <a:off x="4037" y="1938"/>
                <a:ext cx="997" cy="266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1554" name="Group 50"/>
              <p:cNvGrpSpPr>
                <a:grpSpLocks/>
              </p:cNvGrpSpPr>
              <p:nvPr/>
            </p:nvGrpSpPr>
            <p:grpSpPr bwMode="auto">
              <a:xfrm>
                <a:off x="4277" y="1997"/>
                <a:ext cx="493" cy="154"/>
                <a:chOff x="4277" y="1997"/>
                <a:chExt cx="493" cy="154"/>
              </a:xfrm>
            </p:grpSpPr>
            <p:sp>
              <p:nvSpPr>
                <p:cNvPr id="21555" name="Line 51"/>
                <p:cNvSpPr>
                  <a:spLocks noChangeShapeType="1"/>
                </p:cNvSpPr>
                <p:nvPr/>
              </p:nvSpPr>
              <p:spPr bwMode="auto">
                <a:xfrm flipV="1">
                  <a:off x="4277" y="1996"/>
                  <a:ext cx="176" cy="5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1556" name="Line 52"/>
                <p:cNvSpPr>
                  <a:spLocks noChangeShapeType="1"/>
                </p:cNvSpPr>
                <p:nvPr/>
              </p:nvSpPr>
              <p:spPr bwMode="auto">
                <a:xfrm>
                  <a:off x="4616" y="2152"/>
                  <a:ext cx="1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1557" name="Line 53"/>
                <p:cNvSpPr>
                  <a:spLocks noChangeShapeType="1"/>
                </p:cNvSpPr>
                <p:nvPr/>
              </p:nvSpPr>
              <p:spPr bwMode="auto">
                <a:xfrm>
                  <a:off x="4440" y="2000"/>
                  <a:ext cx="183" cy="152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1558" name="Group 54"/>
              <p:cNvGrpSpPr>
                <a:grpSpLocks/>
              </p:cNvGrpSpPr>
              <p:nvPr/>
            </p:nvGrpSpPr>
            <p:grpSpPr bwMode="auto">
              <a:xfrm>
                <a:off x="4277" y="1995"/>
                <a:ext cx="493" cy="154"/>
                <a:chOff x="4277" y="1995"/>
                <a:chExt cx="493" cy="154"/>
              </a:xfrm>
            </p:grpSpPr>
            <p:sp>
              <p:nvSpPr>
                <p:cNvPr id="21559" name="Line 55"/>
                <p:cNvSpPr>
                  <a:spLocks noChangeShapeType="1"/>
                </p:cNvSpPr>
                <p:nvPr/>
              </p:nvSpPr>
              <p:spPr bwMode="auto">
                <a:xfrm>
                  <a:off x="4277" y="2147"/>
                  <a:ext cx="176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1560" name="Line 56"/>
                <p:cNvSpPr>
                  <a:spLocks noChangeShapeType="1"/>
                </p:cNvSpPr>
                <p:nvPr/>
              </p:nvSpPr>
              <p:spPr bwMode="auto">
                <a:xfrm>
                  <a:off x="4616" y="1995"/>
                  <a:ext cx="1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1561" name="Line 57"/>
                <p:cNvSpPr>
                  <a:spLocks noChangeShapeType="1"/>
                </p:cNvSpPr>
                <p:nvPr/>
              </p:nvSpPr>
              <p:spPr bwMode="auto">
                <a:xfrm flipV="1">
                  <a:off x="4440" y="1994"/>
                  <a:ext cx="183" cy="1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</p:grpSp>
      <p:grpSp>
        <p:nvGrpSpPr>
          <p:cNvPr id="21562" name="Group 58"/>
          <p:cNvGrpSpPr>
            <a:grpSpLocks/>
          </p:cNvGrpSpPr>
          <p:nvPr/>
        </p:nvGrpSpPr>
        <p:grpSpPr bwMode="auto">
          <a:xfrm>
            <a:off x="3294063" y="1362075"/>
            <a:ext cx="5519737" cy="4470400"/>
            <a:chOff x="2075" y="858"/>
            <a:chExt cx="3477" cy="2816"/>
          </a:xfrm>
        </p:grpSpPr>
        <p:grpSp>
          <p:nvGrpSpPr>
            <p:cNvPr id="21563" name="Group 59"/>
            <p:cNvGrpSpPr>
              <a:grpSpLocks/>
            </p:cNvGrpSpPr>
            <p:nvPr/>
          </p:nvGrpSpPr>
          <p:grpSpPr bwMode="auto">
            <a:xfrm>
              <a:off x="2125" y="858"/>
              <a:ext cx="846" cy="954"/>
              <a:chOff x="2125" y="858"/>
              <a:chExt cx="846" cy="954"/>
            </a:xfrm>
          </p:grpSpPr>
          <p:sp>
            <p:nvSpPr>
              <p:cNvPr id="21564" name="Rectangle 60"/>
              <p:cNvSpPr>
                <a:spLocks noChangeArrowheads="1"/>
              </p:cNvSpPr>
              <p:nvPr/>
            </p:nvSpPr>
            <p:spPr bwMode="auto">
              <a:xfrm>
                <a:off x="2180" y="858"/>
                <a:ext cx="793" cy="893"/>
              </a:xfrm>
              <a:prstGeom prst="rect">
                <a:avLst/>
              </a:prstGeom>
              <a:solidFill>
                <a:srgbClr val="00CC99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65" name="Rectangle 61"/>
              <p:cNvSpPr>
                <a:spLocks noChangeArrowheads="1"/>
              </p:cNvSpPr>
              <p:nvPr/>
            </p:nvSpPr>
            <p:spPr bwMode="auto">
              <a:xfrm>
                <a:off x="2150" y="897"/>
                <a:ext cx="793" cy="893"/>
              </a:xfrm>
              <a:prstGeom prst="rect">
                <a:avLst/>
              </a:prstGeom>
              <a:solidFill>
                <a:srgbClr val="FFFFFF"/>
              </a:solidFill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66" name="Text Box 62"/>
              <p:cNvSpPr txBox="1">
                <a:spLocks noChangeArrowheads="1"/>
              </p:cNvSpPr>
              <p:nvPr/>
            </p:nvSpPr>
            <p:spPr bwMode="auto">
              <a:xfrm>
                <a:off x="2125" y="890"/>
                <a:ext cx="840" cy="92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aplicação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transporte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1567" name="Line 63"/>
              <p:cNvSpPr>
                <a:spLocks noChangeShapeType="1"/>
              </p:cNvSpPr>
              <p:nvPr/>
            </p:nvSpPr>
            <p:spPr bwMode="auto">
              <a:xfrm flipV="1">
                <a:off x="2147" y="1094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568" name="Line 64"/>
              <p:cNvSpPr>
                <a:spLocks noChangeShapeType="1"/>
              </p:cNvSpPr>
              <p:nvPr/>
            </p:nvSpPr>
            <p:spPr bwMode="auto">
              <a:xfrm flipV="1">
                <a:off x="2159" y="1272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569" name="Line 65"/>
              <p:cNvSpPr>
                <a:spLocks noChangeShapeType="1"/>
              </p:cNvSpPr>
              <p:nvPr/>
            </p:nvSpPr>
            <p:spPr bwMode="auto">
              <a:xfrm flipV="1">
                <a:off x="2159" y="1432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570" name="Line 66"/>
              <p:cNvSpPr>
                <a:spLocks noChangeShapeType="1"/>
              </p:cNvSpPr>
              <p:nvPr/>
            </p:nvSpPr>
            <p:spPr bwMode="auto">
              <a:xfrm flipV="1">
                <a:off x="2144" y="1608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1571" name="Group 67"/>
            <p:cNvGrpSpPr>
              <a:grpSpLocks/>
            </p:cNvGrpSpPr>
            <p:nvPr/>
          </p:nvGrpSpPr>
          <p:grpSpPr bwMode="auto">
            <a:xfrm>
              <a:off x="2075" y="1934"/>
              <a:ext cx="848" cy="957"/>
              <a:chOff x="2075" y="1934"/>
              <a:chExt cx="848" cy="957"/>
            </a:xfrm>
          </p:grpSpPr>
          <p:sp>
            <p:nvSpPr>
              <p:cNvPr id="21572" name="Rectangle 68"/>
              <p:cNvSpPr>
                <a:spLocks noChangeArrowheads="1"/>
              </p:cNvSpPr>
              <p:nvPr/>
            </p:nvSpPr>
            <p:spPr bwMode="auto">
              <a:xfrm>
                <a:off x="2131" y="1934"/>
                <a:ext cx="793" cy="893"/>
              </a:xfrm>
              <a:prstGeom prst="rect">
                <a:avLst/>
              </a:prstGeom>
              <a:solidFill>
                <a:srgbClr val="00CC99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73" name="Rectangle 69"/>
              <p:cNvSpPr>
                <a:spLocks noChangeArrowheads="1"/>
              </p:cNvSpPr>
              <p:nvPr/>
            </p:nvSpPr>
            <p:spPr bwMode="auto">
              <a:xfrm>
                <a:off x="2102" y="1973"/>
                <a:ext cx="793" cy="893"/>
              </a:xfrm>
              <a:prstGeom prst="rect">
                <a:avLst/>
              </a:prstGeom>
              <a:solidFill>
                <a:srgbClr val="FFFFFF"/>
              </a:solidFill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74" name="Text Box 70"/>
              <p:cNvSpPr txBox="1">
                <a:spLocks noChangeArrowheads="1"/>
              </p:cNvSpPr>
              <p:nvPr/>
            </p:nvSpPr>
            <p:spPr bwMode="auto">
              <a:xfrm>
                <a:off x="2075" y="1969"/>
                <a:ext cx="840" cy="92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aplicação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transporte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1575" name="Line 71"/>
              <p:cNvSpPr>
                <a:spLocks noChangeShapeType="1"/>
              </p:cNvSpPr>
              <p:nvPr/>
            </p:nvSpPr>
            <p:spPr bwMode="auto">
              <a:xfrm flipV="1">
                <a:off x="2099" y="2171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576" name="Line 72"/>
              <p:cNvSpPr>
                <a:spLocks noChangeShapeType="1"/>
              </p:cNvSpPr>
              <p:nvPr/>
            </p:nvSpPr>
            <p:spPr bwMode="auto">
              <a:xfrm flipV="1">
                <a:off x="2111" y="2349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577" name="Line 73"/>
              <p:cNvSpPr>
                <a:spLocks noChangeShapeType="1"/>
              </p:cNvSpPr>
              <p:nvPr/>
            </p:nvSpPr>
            <p:spPr bwMode="auto">
              <a:xfrm flipV="1">
                <a:off x="2111" y="2509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578" name="Line 74"/>
              <p:cNvSpPr>
                <a:spLocks noChangeShapeType="1"/>
              </p:cNvSpPr>
              <p:nvPr/>
            </p:nvSpPr>
            <p:spPr bwMode="auto">
              <a:xfrm flipV="1">
                <a:off x="2096" y="2684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1579" name="Group 75"/>
            <p:cNvGrpSpPr>
              <a:grpSpLocks/>
            </p:cNvGrpSpPr>
            <p:nvPr/>
          </p:nvGrpSpPr>
          <p:grpSpPr bwMode="auto">
            <a:xfrm>
              <a:off x="3589" y="2722"/>
              <a:ext cx="848" cy="952"/>
              <a:chOff x="3589" y="2722"/>
              <a:chExt cx="848" cy="952"/>
            </a:xfrm>
          </p:grpSpPr>
          <p:sp>
            <p:nvSpPr>
              <p:cNvPr id="21580" name="Rectangle 76"/>
              <p:cNvSpPr>
                <a:spLocks noChangeArrowheads="1"/>
              </p:cNvSpPr>
              <p:nvPr/>
            </p:nvSpPr>
            <p:spPr bwMode="auto">
              <a:xfrm>
                <a:off x="3645" y="2722"/>
                <a:ext cx="793" cy="893"/>
              </a:xfrm>
              <a:prstGeom prst="rect">
                <a:avLst/>
              </a:prstGeom>
              <a:solidFill>
                <a:srgbClr val="00CC99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81" name="Rectangle 77"/>
              <p:cNvSpPr>
                <a:spLocks noChangeArrowheads="1"/>
              </p:cNvSpPr>
              <p:nvPr/>
            </p:nvSpPr>
            <p:spPr bwMode="auto">
              <a:xfrm>
                <a:off x="3615" y="2760"/>
                <a:ext cx="793" cy="893"/>
              </a:xfrm>
              <a:prstGeom prst="rect">
                <a:avLst/>
              </a:prstGeom>
              <a:solidFill>
                <a:srgbClr val="FFFFFF"/>
              </a:solidFill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82" name="Text Box 78"/>
              <p:cNvSpPr txBox="1">
                <a:spLocks noChangeArrowheads="1"/>
              </p:cNvSpPr>
              <p:nvPr/>
            </p:nvSpPr>
            <p:spPr bwMode="auto">
              <a:xfrm>
                <a:off x="3589" y="2751"/>
                <a:ext cx="840" cy="92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aplicação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transporte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1583" name="Line 79"/>
              <p:cNvSpPr>
                <a:spLocks noChangeShapeType="1"/>
              </p:cNvSpPr>
              <p:nvPr/>
            </p:nvSpPr>
            <p:spPr bwMode="auto">
              <a:xfrm flipV="1">
                <a:off x="3612" y="2958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584" name="Line 80"/>
              <p:cNvSpPr>
                <a:spLocks noChangeShapeType="1"/>
              </p:cNvSpPr>
              <p:nvPr/>
            </p:nvSpPr>
            <p:spPr bwMode="auto">
              <a:xfrm flipV="1">
                <a:off x="3624" y="3136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585" name="Line 81"/>
              <p:cNvSpPr>
                <a:spLocks noChangeShapeType="1"/>
              </p:cNvSpPr>
              <p:nvPr/>
            </p:nvSpPr>
            <p:spPr bwMode="auto">
              <a:xfrm flipV="1">
                <a:off x="3624" y="3296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586" name="Line 82"/>
              <p:cNvSpPr>
                <a:spLocks noChangeShapeType="1"/>
              </p:cNvSpPr>
              <p:nvPr/>
            </p:nvSpPr>
            <p:spPr bwMode="auto">
              <a:xfrm flipV="1">
                <a:off x="3609" y="3472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1587" name="Group 83"/>
            <p:cNvGrpSpPr>
              <a:grpSpLocks/>
            </p:cNvGrpSpPr>
            <p:nvPr/>
          </p:nvGrpSpPr>
          <p:grpSpPr bwMode="auto">
            <a:xfrm>
              <a:off x="4705" y="2718"/>
              <a:ext cx="848" cy="954"/>
              <a:chOff x="4705" y="2718"/>
              <a:chExt cx="848" cy="954"/>
            </a:xfrm>
          </p:grpSpPr>
          <p:sp>
            <p:nvSpPr>
              <p:cNvPr id="21588" name="Rectangle 84"/>
              <p:cNvSpPr>
                <a:spLocks noChangeArrowheads="1"/>
              </p:cNvSpPr>
              <p:nvPr/>
            </p:nvSpPr>
            <p:spPr bwMode="auto">
              <a:xfrm>
                <a:off x="4761" y="2718"/>
                <a:ext cx="793" cy="893"/>
              </a:xfrm>
              <a:prstGeom prst="rect">
                <a:avLst/>
              </a:prstGeom>
              <a:solidFill>
                <a:srgbClr val="00CC99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89" name="Rectangle 85"/>
              <p:cNvSpPr>
                <a:spLocks noChangeArrowheads="1"/>
              </p:cNvSpPr>
              <p:nvPr/>
            </p:nvSpPr>
            <p:spPr bwMode="auto">
              <a:xfrm>
                <a:off x="4731" y="2757"/>
                <a:ext cx="793" cy="893"/>
              </a:xfrm>
              <a:prstGeom prst="rect">
                <a:avLst/>
              </a:prstGeom>
              <a:solidFill>
                <a:srgbClr val="FFFFFF"/>
              </a:solidFill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90" name="Text Box 86"/>
              <p:cNvSpPr txBox="1">
                <a:spLocks noChangeArrowheads="1"/>
              </p:cNvSpPr>
              <p:nvPr/>
            </p:nvSpPr>
            <p:spPr bwMode="auto">
              <a:xfrm>
                <a:off x="4705" y="2750"/>
                <a:ext cx="840" cy="92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aplicação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transporte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1591" name="Line 87"/>
              <p:cNvSpPr>
                <a:spLocks noChangeShapeType="1"/>
              </p:cNvSpPr>
              <p:nvPr/>
            </p:nvSpPr>
            <p:spPr bwMode="auto">
              <a:xfrm flipV="1">
                <a:off x="4728" y="2954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592" name="Line 88"/>
              <p:cNvSpPr>
                <a:spLocks noChangeShapeType="1"/>
              </p:cNvSpPr>
              <p:nvPr/>
            </p:nvSpPr>
            <p:spPr bwMode="auto">
              <a:xfrm flipV="1">
                <a:off x="4740" y="3132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593" name="Line 89"/>
              <p:cNvSpPr>
                <a:spLocks noChangeShapeType="1"/>
              </p:cNvSpPr>
              <p:nvPr/>
            </p:nvSpPr>
            <p:spPr bwMode="auto">
              <a:xfrm flipV="1">
                <a:off x="4740" y="3292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594" name="Line 90"/>
              <p:cNvSpPr>
                <a:spLocks noChangeShapeType="1"/>
              </p:cNvSpPr>
              <p:nvPr/>
            </p:nvSpPr>
            <p:spPr bwMode="auto">
              <a:xfrm flipV="1">
                <a:off x="4725" y="3468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1595" name="Group 91"/>
            <p:cNvGrpSpPr>
              <a:grpSpLocks/>
            </p:cNvGrpSpPr>
            <p:nvPr/>
          </p:nvGrpSpPr>
          <p:grpSpPr bwMode="auto">
            <a:xfrm>
              <a:off x="4117" y="1766"/>
              <a:ext cx="826" cy="608"/>
              <a:chOff x="4117" y="1766"/>
              <a:chExt cx="826" cy="608"/>
            </a:xfrm>
          </p:grpSpPr>
          <p:sp>
            <p:nvSpPr>
              <p:cNvPr id="21596" name="Rectangle 92"/>
              <p:cNvSpPr>
                <a:spLocks noChangeArrowheads="1"/>
              </p:cNvSpPr>
              <p:nvPr/>
            </p:nvSpPr>
            <p:spPr bwMode="auto">
              <a:xfrm>
                <a:off x="4151" y="1766"/>
                <a:ext cx="793" cy="577"/>
              </a:xfrm>
              <a:prstGeom prst="rect">
                <a:avLst/>
              </a:prstGeom>
              <a:solidFill>
                <a:srgbClr val="00CC99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97" name="Rectangle 93"/>
              <p:cNvSpPr>
                <a:spLocks noChangeArrowheads="1"/>
              </p:cNvSpPr>
              <p:nvPr/>
            </p:nvSpPr>
            <p:spPr bwMode="auto">
              <a:xfrm>
                <a:off x="4117" y="1805"/>
                <a:ext cx="793" cy="557"/>
              </a:xfrm>
              <a:prstGeom prst="rect">
                <a:avLst/>
              </a:prstGeom>
              <a:solidFill>
                <a:srgbClr val="FFFFFF"/>
              </a:solidFill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98" name="Text Box 94"/>
              <p:cNvSpPr txBox="1">
                <a:spLocks noChangeArrowheads="1"/>
              </p:cNvSpPr>
              <p:nvPr/>
            </p:nvSpPr>
            <p:spPr bwMode="auto">
              <a:xfrm>
                <a:off x="4248" y="1798"/>
                <a:ext cx="534" cy="57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1599" name="Line 95"/>
              <p:cNvSpPr>
                <a:spLocks noChangeShapeType="1"/>
              </p:cNvSpPr>
              <p:nvPr/>
            </p:nvSpPr>
            <p:spPr bwMode="auto">
              <a:xfrm flipV="1">
                <a:off x="4118" y="2002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600" name="Line 96"/>
              <p:cNvSpPr>
                <a:spLocks noChangeShapeType="1"/>
              </p:cNvSpPr>
              <p:nvPr/>
            </p:nvSpPr>
            <p:spPr bwMode="auto">
              <a:xfrm flipV="1">
                <a:off x="4130" y="2180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</p:grpSp>
      <p:sp>
        <p:nvSpPr>
          <p:cNvPr id="21601" name="Text Box 97"/>
          <p:cNvSpPr txBox="1">
            <a:spLocks noChangeArrowheads="1"/>
          </p:cNvSpPr>
          <p:nvPr/>
        </p:nvSpPr>
        <p:spPr bwMode="auto">
          <a:xfrm>
            <a:off x="254000" y="1397000"/>
            <a:ext cx="2743200" cy="47085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 algn="l">
              <a:spcBef>
                <a:spcPts val="6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000000"/>
                </a:solidFill>
              </a:rPr>
              <a:t>Cada camada:</a:t>
            </a:r>
          </a:p>
          <a:p>
            <a:pPr marL="341313" indent="-341313" algn="l">
              <a:spcBef>
                <a:spcPts val="6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000000"/>
                </a:solidFill>
              </a:rPr>
              <a:t>distribuída</a:t>
            </a:r>
          </a:p>
          <a:p>
            <a:pPr marL="341313" indent="-341313" algn="l">
              <a:spcBef>
                <a:spcPts val="6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000000"/>
                </a:solidFill>
              </a:rPr>
              <a:t>as “entidades” implementam as funções das camadas em cada nó</a:t>
            </a:r>
          </a:p>
          <a:p>
            <a:pPr marL="341313" indent="-341313" algn="l">
              <a:spcBef>
                <a:spcPts val="6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000000"/>
                </a:solidFill>
              </a:rPr>
              <a:t>as entidades executam ações, trocam mensagens entre parceiras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7" dur="500"/>
                                        <p:tgtEl>
                                          <p:spTgt spid="21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2" dur="500"/>
                                        <p:tgtEl>
                                          <p:spTgt spid="216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7" dur="500"/>
                                        <p:tgtEl>
                                          <p:spTgt spid="216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2" dur="500"/>
                                        <p:tgtEl>
                                          <p:spTgt spid="216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7" dur="500"/>
                                        <p:tgtEl>
                                          <p:spTgt spid="216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ext Box 1"/>
          <p:cNvSpPr txBox="1">
            <a:spLocks noChangeArrowheads="1"/>
          </p:cNvSpPr>
          <p:nvPr/>
        </p:nvSpPr>
        <p:spPr bwMode="auto">
          <a:xfrm>
            <a:off x="304800" y="228600"/>
            <a:ext cx="83820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3600">
                <a:solidFill>
                  <a:srgbClr val="000000"/>
                </a:solidFill>
              </a:rPr>
              <a:t>Camadas: comunicação física</a:t>
            </a:r>
          </a:p>
        </p:txBody>
      </p:sp>
      <p:grpSp>
        <p:nvGrpSpPr>
          <p:cNvPr id="22530" name="Group 2"/>
          <p:cNvGrpSpPr>
            <a:grpSpLocks/>
          </p:cNvGrpSpPr>
          <p:nvPr/>
        </p:nvGrpSpPr>
        <p:grpSpPr bwMode="auto">
          <a:xfrm>
            <a:off x="1731963" y="1670050"/>
            <a:ext cx="5980112" cy="4495800"/>
            <a:chOff x="1091" y="1052"/>
            <a:chExt cx="3767" cy="2832"/>
          </a:xfrm>
        </p:grpSpPr>
        <p:sp>
          <p:nvSpPr>
            <p:cNvPr id="22531" name="AutoShape 3"/>
            <p:cNvSpPr>
              <a:spLocks noChangeArrowheads="1"/>
            </p:cNvSpPr>
            <p:nvPr/>
          </p:nvSpPr>
          <p:spPr bwMode="auto">
            <a:xfrm>
              <a:off x="1091" y="1052"/>
              <a:ext cx="3768" cy="2833"/>
            </a:xfrm>
            <a:custGeom>
              <a:avLst/>
              <a:gdLst>
                <a:gd name="T0" fmla="*/ 4350 w 1340"/>
                <a:gd name="T1" fmla="*/ 238 h 1191"/>
                <a:gd name="T2" fmla="*/ 650 w 1340"/>
                <a:gd name="T3" fmla="*/ 340 h 1191"/>
                <a:gd name="T4" fmla="*/ 458 w 1340"/>
                <a:gd name="T5" fmla="*/ 2274 h 1191"/>
                <a:gd name="T6" fmla="*/ 222 w 1340"/>
                <a:gd name="T7" fmla="*/ 4075 h 1191"/>
                <a:gd name="T8" fmla="*/ 886 w 1340"/>
                <a:gd name="T9" fmla="*/ 4921 h 1191"/>
                <a:gd name="T10" fmla="*/ 4254 w 1340"/>
                <a:gd name="T11" fmla="*/ 4957 h 1191"/>
                <a:gd name="T12" fmla="*/ 5061 w 1340"/>
                <a:gd name="T13" fmla="*/ 6382 h 1191"/>
                <a:gd name="T14" fmla="*/ 9757 w 1340"/>
                <a:gd name="T15" fmla="*/ 6213 h 1191"/>
                <a:gd name="T16" fmla="*/ 10089 w 1340"/>
                <a:gd name="T17" fmla="*/ 3225 h 1191"/>
                <a:gd name="T18" fmla="*/ 9521 w 1340"/>
                <a:gd name="T19" fmla="*/ 1936 h 1191"/>
                <a:gd name="T20" fmla="*/ 6009 w 1340"/>
                <a:gd name="T21" fmla="*/ 1629 h 1191"/>
                <a:gd name="T22" fmla="*/ 4350 w 1340"/>
                <a:gd name="T23" fmla="*/ 238 h 1191"/>
                <a:gd name="T24" fmla="*/ 0 w 1340"/>
                <a:gd name="T25" fmla="*/ 0 h 1191"/>
                <a:gd name="T26" fmla="*/ 1340 w 1340"/>
                <a:gd name="T27" fmla="*/ 1191 h 1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1340" h="1191">
                  <a:moveTo>
                    <a:pt x="550" y="42"/>
                  </a:moveTo>
                  <a:cubicBezTo>
                    <a:pt x="437" y="4"/>
                    <a:pt x="164" y="0"/>
                    <a:pt x="82" y="60"/>
                  </a:cubicBezTo>
                  <a:cubicBezTo>
                    <a:pt x="0" y="120"/>
                    <a:pt x="67" y="292"/>
                    <a:pt x="58" y="402"/>
                  </a:cubicBezTo>
                  <a:cubicBezTo>
                    <a:pt x="49" y="512"/>
                    <a:pt x="19" y="642"/>
                    <a:pt x="28" y="720"/>
                  </a:cubicBezTo>
                  <a:cubicBezTo>
                    <a:pt x="37" y="798"/>
                    <a:pt x="27" y="844"/>
                    <a:pt x="112" y="870"/>
                  </a:cubicBezTo>
                  <a:cubicBezTo>
                    <a:pt x="197" y="896"/>
                    <a:pt x="450" y="833"/>
                    <a:pt x="538" y="876"/>
                  </a:cubicBezTo>
                  <a:cubicBezTo>
                    <a:pt x="626" y="919"/>
                    <a:pt x="524" y="1091"/>
                    <a:pt x="640" y="1128"/>
                  </a:cubicBezTo>
                  <a:cubicBezTo>
                    <a:pt x="756" y="1165"/>
                    <a:pt x="1128" y="1191"/>
                    <a:pt x="1234" y="1098"/>
                  </a:cubicBezTo>
                  <a:cubicBezTo>
                    <a:pt x="1340" y="1005"/>
                    <a:pt x="1281" y="696"/>
                    <a:pt x="1276" y="570"/>
                  </a:cubicBezTo>
                  <a:cubicBezTo>
                    <a:pt x="1271" y="444"/>
                    <a:pt x="1290" y="389"/>
                    <a:pt x="1204" y="342"/>
                  </a:cubicBezTo>
                  <a:cubicBezTo>
                    <a:pt x="1118" y="295"/>
                    <a:pt x="868" y="338"/>
                    <a:pt x="760" y="288"/>
                  </a:cubicBezTo>
                  <a:cubicBezTo>
                    <a:pt x="652" y="238"/>
                    <a:pt x="663" y="80"/>
                    <a:pt x="550" y="42"/>
                  </a:cubicBezTo>
                  <a:close/>
                </a:path>
              </a:pathLst>
            </a:custGeom>
            <a:solidFill>
              <a:srgbClr val="66FF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22532" name="Group 4"/>
            <p:cNvGrpSpPr>
              <a:grpSpLocks/>
            </p:cNvGrpSpPr>
            <p:nvPr/>
          </p:nvGrpSpPr>
          <p:grpSpPr bwMode="auto">
            <a:xfrm>
              <a:off x="1319" y="1275"/>
              <a:ext cx="1478" cy="567"/>
              <a:chOff x="1319" y="1275"/>
              <a:chExt cx="1478" cy="567"/>
            </a:xfrm>
          </p:grpSpPr>
          <p:pic>
            <p:nvPicPr>
              <p:cNvPr id="22533" name="Picture 5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1319" y="1275"/>
                <a:ext cx="840" cy="56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22534" name="Picture 6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2234" y="1485"/>
                <a:ext cx="564" cy="330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2535" name="Line 7"/>
              <p:cNvSpPr>
                <a:spLocks noChangeShapeType="1"/>
              </p:cNvSpPr>
              <p:nvPr/>
            </p:nvSpPr>
            <p:spPr bwMode="auto">
              <a:xfrm flipV="1">
                <a:off x="2139" y="1704"/>
                <a:ext cx="230" cy="7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2536" name="Group 8"/>
            <p:cNvGrpSpPr>
              <a:grpSpLocks/>
            </p:cNvGrpSpPr>
            <p:nvPr/>
          </p:nvGrpSpPr>
          <p:grpSpPr bwMode="auto">
            <a:xfrm>
              <a:off x="1319" y="2336"/>
              <a:ext cx="1478" cy="568"/>
              <a:chOff x="1319" y="2336"/>
              <a:chExt cx="1478" cy="568"/>
            </a:xfrm>
          </p:grpSpPr>
          <p:pic>
            <p:nvPicPr>
              <p:cNvPr id="22537" name="Picture 9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1319" y="2336"/>
                <a:ext cx="840" cy="569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22538" name="Picture 10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2234" y="2547"/>
                <a:ext cx="564" cy="330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2539" name="Line 11"/>
              <p:cNvSpPr>
                <a:spLocks noChangeShapeType="1"/>
              </p:cNvSpPr>
              <p:nvPr/>
            </p:nvSpPr>
            <p:spPr bwMode="auto">
              <a:xfrm flipV="1">
                <a:off x="2139" y="2766"/>
                <a:ext cx="230" cy="7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2540" name="Group 12"/>
            <p:cNvGrpSpPr>
              <a:grpSpLocks/>
            </p:cNvGrpSpPr>
            <p:nvPr/>
          </p:nvGrpSpPr>
          <p:grpSpPr bwMode="auto">
            <a:xfrm>
              <a:off x="2397" y="1939"/>
              <a:ext cx="103" cy="380"/>
              <a:chOff x="2397" y="1939"/>
              <a:chExt cx="103" cy="380"/>
            </a:xfrm>
          </p:grpSpPr>
          <p:sp>
            <p:nvSpPr>
              <p:cNvPr id="22541" name="Oval 13"/>
              <p:cNvSpPr>
                <a:spLocks noChangeArrowheads="1"/>
              </p:cNvSpPr>
              <p:nvPr/>
            </p:nvSpPr>
            <p:spPr bwMode="auto">
              <a:xfrm>
                <a:off x="2397" y="1939"/>
                <a:ext cx="96" cy="108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542" name="Oval 14"/>
              <p:cNvSpPr>
                <a:spLocks noChangeArrowheads="1"/>
              </p:cNvSpPr>
              <p:nvPr/>
            </p:nvSpPr>
            <p:spPr bwMode="auto">
              <a:xfrm>
                <a:off x="2401" y="2076"/>
                <a:ext cx="96" cy="107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543" name="Oval 15"/>
              <p:cNvSpPr>
                <a:spLocks noChangeArrowheads="1"/>
              </p:cNvSpPr>
              <p:nvPr/>
            </p:nvSpPr>
            <p:spPr bwMode="auto">
              <a:xfrm>
                <a:off x="2405" y="2213"/>
                <a:ext cx="96" cy="107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2544" name="Group 16"/>
            <p:cNvGrpSpPr>
              <a:grpSpLocks/>
            </p:cNvGrpSpPr>
            <p:nvPr/>
          </p:nvGrpSpPr>
          <p:grpSpPr bwMode="auto">
            <a:xfrm>
              <a:off x="3027" y="2854"/>
              <a:ext cx="422" cy="704"/>
              <a:chOff x="3027" y="2854"/>
              <a:chExt cx="422" cy="704"/>
            </a:xfrm>
          </p:grpSpPr>
          <p:sp>
            <p:nvSpPr>
              <p:cNvPr id="22545" name="AutoShape 17"/>
              <p:cNvSpPr>
                <a:spLocks noChangeArrowheads="1"/>
              </p:cNvSpPr>
              <p:nvPr/>
            </p:nvSpPr>
            <p:spPr bwMode="auto">
              <a:xfrm>
                <a:off x="3027" y="3396"/>
                <a:ext cx="423" cy="163"/>
              </a:xfrm>
              <a:prstGeom prst="parallelogram">
                <a:avLst>
                  <a:gd name="adj" fmla="val 99971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546" name="Rectangle 18"/>
              <p:cNvSpPr>
                <a:spLocks noChangeArrowheads="1"/>
              </p:cNvSpPr>
              <p:nvPr/>
            </p:nvSpPr>
            <p:spPr bwMode="auto">
              <a:xfrm>
                <a:off x="3241" y="2858"/>
                <a:ext cx="194" cy="541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547" name="Rectangle 19"/>
              <p:cNvSpPr>
                <a:spLocks noChangeArrowheads="1"/>
              </p:cNvSpPr>
              <p:nvPr/>
            </p:nvSpPr>
            <p:spPr bwMode="auto">
              <a:xfrm>
                <a:off x="3029" y="3012"/>
                <a:ext cx="268" cy="542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548" name="AutoShape 20"/>
              <p:cNvSpPr>
                <a:spLocks noChangeArrowheads="1"/>
              </p:cNvSpPr>
              <p:nvPr/>
            </p:nvSpPr>
            <p:spPr bwMode="auto">
              <a:xfrm>
                <a:off x="3027" y="2854"/>
                <a:ext cx="423" cy="163"/>
              </a:xfrm>
              <a:prstGeom prst="parallelogram">
                <a:avLst>
                  <a:gd name="adj" fmla="val 99971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549" name="Line 21"/>
              <p:cNvSpPr>
                <a:spLocks noChangeShapeType="1"/>
              </p:cNvSpPr>
              <p:nvPr/>
            </p:nvSpPr>
            <p:spPr bwMode="auto">
              <a:xfrm>
                <a:off x="3450" y="2865"/>
                <a:ext cx="1" cy="530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2550" name="Line 22"/>
              <p:cNvSpPr>
                <a:spLocks noChangeShapeType="1"/>
              </p:cNvSpPr>
              <p:nvPr/>
            </p:nvSpPr>
            <p:spPr bwMode="auto">
              <a:xfrm flipH="1">
                <a:off x="3296" y="3396"/>
                <a:ext cx="154" cy="158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2551" name="Rectangle 23"/>
              <p:cNvSpPr>
                <a:spLocks noChangeArrowheads="1"/>
              </p:cNvSpPr>
              <p:nvPr/>
            </p:nvSpPr>
            <p:spPr bwMode="auto">
              <a:xfrm>
                <a:off x="3063" y="3083"/>
                <a:ext cx="178" cy="312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552" name="Rectangle 24"/>
              <p:cNvSpPr>
                <a:spLocks noChangeArrowheads="1"/>
              </p:cNvSpPr>
              <p:nvPr/>
            </p:nvSpPr>
            <p:spPr bwMode="auto">
              <a:xfrm>
                <a:off x="3089" y="3178"/>
                <a:ext cx="135" cy="11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2553" name="Group 25"/>
            <p:cNvGrpSpPr>
              <a:grpSpLocks/>
            </p:cNvGrpSpPr>
            <p:nvPr/>
          </p:nvGrpSpPr>
          <p:grpSpPr bwMode="auto">
            <a:xfrm>
              <a:off x="3503" y="3129"/>
              <a:ext cx="472" cy="143"/>
              <a:chOff x="3503" y="3129"/>
              <a:chExt cx="472" cy="143"/>
            </a:xfrm>
          </p:grpSpPr>
          <p:sp>
            <p:nvSpPr>
              <p:cNvPr id="22554" name="Oval 26"/>
              <p:cNvSpPr>
                <a:spLocks noChangeArrowheads="1"/>
              </p:cNvSpPr>
              <p:nvPr/>
            </p:nvSpPr>
            <p:spPr bwMode="auto">
              <a:xfrm rot="16200000">
                <a:off x="3503" y="3140"/>
                <a:ext cx="132" cy="134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555" name="Oval 27"/>
              <p:cNvSpPr>
                <a:spLocks noChangeArrowheads="1"/>
              </p:cNvSpPr>
              <p:nvPr/>
            </p:nvSpPr>
            <p:spPr bwMode="auto">
              <a:xfrm rot="16200000">
                <a:off x="3674" y="3134"/>
                <a:ext cx="132" cy="133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556" name="Oval 28"/>
              <p:cNvSpPr>
                <a:spLocks noChangeArrowheads="1"/>
              </p:cNvSpPr>
              <p:nvPr/>
            </p:nvSpPr>
            <p:spPr bwMode="auto">
              <a:xfrm rot="16200000">
                <a:off x="3844" y="3128"/>
                <a:ext cx="132" cy="133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22557" name="Line 29"/>
            <p:cNvSpPr>
              <a:spLocks noChangeShapeType="1"/>
            </p:cNvSpPr>
            <p:nvPr/>
          </p:nvSpPr>
          <p:spPr bwMode="auto">
            <a:xfrm>
              <a:off x="3302" y="2690"/>
              <a:ext cx="1000" cy="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2558" name="Line 30"/>
            <p:cNvSpPr>
              <a:spLocks noChangeShapeType="1"/>
            </p:cNvSpPr>
            <p:nvPr/>
          </p:nvSpPr>
          <p:spPr bwMode="auto">
            <a:xfrm>
              <a:off x="3309" y="2684"/>
              <a:ext cx="3" cy="17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2559" name="Line 31"/>
            <p:cNvSpPr>
              <a:spLocks noChangeShapeType="1"/>
            </p:cNvSpPr>
            <p:nvPr/>
          </p:nvSpPr>
          <p:spPr bwMode="auto">
            <a:xfrm>
              <a:off x="4309" y="2681"/>
              <a:ext cx="3" cy="147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2560" name="Line 32"/>
            <p:cNvSpPr>
              <a:spLocks noChangeShapeType="1"/>
            </p:cNvSpPr>
            <p:nvPr/>
          </p:nvSpPr>
          <p:spPr bwMode="auto">
            <a:xfrm>
              <a:off x="2697" y="1727"/>
              <a:ext cx="583" cy="47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2561" name="Line 33"/>
            <p:cNvSpPr>
              <a:spLocks noChangeShapeType="1"/>
            </p:cNvSpPr>
            <p:nvPr/>
          </p:nvSpPr>
          <p:spPr bwMode="auto">
            <a:xfrm flipV="1">
              <a:off x="2722" y="2236"/>
              <a:ext cx="558" cy="59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2562" name="Line 34"/>
            <p:cNvSpPr>
              <a:spLocks noChangeShapeType="1"/>
            </p:cNvSpPr>
            <p:nvPr/>
          </p:nvSpPr>
          <p:spPr bwMode="auto">
            <a:xfrm flipV="1">
              <a:off x="3786" y="2389"/>
              <a:ext cx="3" cy="29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grpSp>
          <p:nvGrpSpPr>
            <p:cNvPr id="22563" name="Group 35"/>
            <p:cNvGrpSpPr>
              <a:grpSpLocks/>
            </p:cNvGrpSpPr>
            <p:nvPr/>
          </p:nvGrpSpPr>
          <p:grpSpPr bwMode="auto">
            <a:xfrm>
              <a:off x="4046" y="2831"/>
              <a:ext cx="421" cy="704"/>
              <a:chOff x="4046" y="2831"/>
              <a:chExt cx="421" cy="704"/>
            </a:xfrm>
          </p:grpSpPr>
          <p:sp>
            <p:nvSpPr>
              <p:cNvPr id="22564" name="AutoShape 36"/>
              <p:cNvSpPr>
                <a:spLocks noChangeArrowheads="1"/>
              </p:cNvSpPr>
              <p:nvPr/>
            </p:nvSpPr>
            <p:spPr bwMode="auto">
              <a:xfrm>
                <a:off x="4046" y="3373"/>
                <a:ext cx="422" cy="163"/>
              </a:xfrm>
              <a:prstGeom prst="parallelogram">
                <a:avLst>
                  <a:gd name="adj" fmla="val 99735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565" name="Rectangle 37"/>
              <p:cNvSpPr>
                <a:spLocks noChangeArrowheads="1"/>
              </p:cNvSpPr>
              <p:nvPr/>
            </p:nvSpPr>
            <p:spPr bwMode="auto">
              <a:xfrm>
                <a:off x="4260" y="2836"/>
                <a:ext cx="194" cy="541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566" name="Rectangle 38"/>
              <p:cNvSpPr>
                <a:spLocks noChangeArrowheads="1"/>
              </p:cNvSpPr>
              <p:nvPr/>
            </p:nvSpPr>
            <p:spPr bwMode="auto">
              <a:xfrm>
                <a:off x="4049" y="2989"/>
                <a:ext cx="268" cy="542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567" name="AutoShape 39"/>
              <p:cNvSpPr>
                <a:spLocks noChangeArrowheads="1"/>
              </p:cNvSpPr>
              <p:nvPr/>
            </p:nvSpPr>
            <p:spPr bwMode="auto">
              <a:xfrm>
                <a:off x="4046" y="2831"/>
                <a:ext cx="422" cy="163"/>
              </a:xfrm>
              <a:prstGeom prst="parallelogram">
                <a:avLst>
                  <a:gd name="adj" fmla="val 99735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568" name="Line 40"/>
              <p:cNvSpPr>
                <a:spLocks noChangeShapeType="1"/>
              </p:cNvSpPr>
              <p:nvPr/>
            </p:nvSpPr>
            <p:spPr bwMode="auto">
              <a:xfrm>
                <a:off x="4469" y="2842"/>
                <a:ext cx="1" cy="530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2569" name="Line 41"/>
              <p:cNvSpPr>
                <a:spLocks noChangeShapeType="1"/>
              </p:cNvSpPr>
              <p:nvPr/>
            </p:nvSpPr>
            <p:spPr bwMode="auto">
              <a:xfrm flipH="1">
                <a:off x="4315" y="3373"/>
                <a:ext cx="154" cy="158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2570" name="Rectangle 42"/>
              <p:cNvSpPr>
                <a:spLocks noChangeArrowheads="1"/>
              </p:cNvSpPr>
              <p:nvPr/>
            </p:nvSpPr>
            <p:spPr bwMode="auto">
              <a:xfrm>
                <a:off x="4082" y="3061"/>
                <a:ext cx="178" cy="312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571" name="Rectangle 43"/>
              <p:cNvSpPr>
                <a:spLocks noChangeArrowheads="1"/>
              </p:cNvSpPr>
              <p:nvPr/>
            </p:nvSpPr>
            <p:spPr bwMode="auto">
              <a:xfrm>
                <a:off x="4108" y="3155"/>
                <a:ext cx="135" cy="11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2572" name="Group 44"/>
            <p:cNvGrpSpPr>
              <a:grpSpLocks/>
            </p:cNvGrpSpPr>
            <p:nvPr/>
          </p:nvGrpSpPr>
          <p:grpSpPr bwMode="auto">
            <a:xfrm>
              <a:off x="3251" y="1991"/>
              <a:ext cx="1012" cy="414"/>
              <a:chOff x="3251" y="1991"/>
              <a:chExt cx="1012" cy="414"/>
            </a:xfrm>
          </p:grpSpPr>
          <p:sp>
            <p:nvSpPr>
              <p:cNvPr id="22573" name="Oval 45"/>
              <p:cNvSpPr>
                <a:spLocks noChangeArrowheads="1"/>
              </p:cNvSpPr>
              <p:nvPr/>
            </p:nvSpPr>
            <p:spPr bwMode="auto">
              <a:xfrm>
                <a:off x="3259" y="2176"/>
                <a:ext cx="1004" cy="230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574" name="Line 46"/>
              <p:cNvSpPr>
                <a:spLocks noChangeShapeType="1"/>
              </p:cNvSpPr>
              <p:nvPr/>
            </p:nvSpPr>
            <p:spPr bwMode="auto">
              <a:xfrm>
                <a:off x="3259" y="2157"/>
                <a:ext cx="1" cy="14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2575" name="Line 47"/>
              <p:cNvSpPr>
                <a:spLocks noChangeShapeType="1"/>
              </p:cNvSpPr>
              <p:nvPr/>
            </p:nvSpPr>
            <p:spPr bwMode="auto">
              <a:xfrm>
                <a:off x="4264" y="2157"/>
                <a:ext cx="1" cy="14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2576" name="Rectangle 48"/>
              <p:cNvSpPr>
                <a:spLocks noChangeArrowheads="1"/>
              </p:cNvSpPr>
              <p:nvPr/>
            </p:nvSpPr>
            <p:spPr bwMode="auto">
              <a:xfrm>
                <a:off x="3259" y="2157"/>
                <a:ext cx="995" cy="141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577" name="Oval 49"/>
              <p:cNvSpPr>
                <a:spLocks noChangeArrowheads="1"/>
              </p:cNvSpPr>
              <p:nvPr/>
            </p:nvSpPr>
            <p:spPr bwMode="auto">
              <a:xfrm>
                <a:off x="3251" y="1991"/>
                <a:ext cx="1003" cy="268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2578" name="Group 50"/>
              <p:cNvGrpSpPr>
                <a:grpSpLocks/>
              </p:cNvGrpSpPr>
              <p:nvPr/>
            </p:nvGrpSpPr>
            <p:grpSpPr bwMode="auto">
              <a:xfrm>
                <a:off x="3493" y="2050"/>
                <a:ext cx="496" cy="155"/>
                <a:chOff x="3493" y="2050"/>
                <a:chExt cx="496" cy="155"/>
              </a:xfrm>
            </p:grpSpPr>
            <p:sp>
              <p:nvSpPr>
                <p:cNvPr id="22579" name="Line 51"/>
                <p:cNvSpPr>
                  <a:spLocks noChangeShapeType="1"/>
                </p:cNvSpPr>
                <p:nvPr/>
              </p:nvSpPr>
              <p:spPr bwMode="auto">
                <a:xfrm flipV="1">
                  <a:off x="3493" y="2049"/>
                  <a:ext cx="177" cy="5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2580" name="Line 52"/>
                <p:cNvSpPr>
                  <a:spLocks noChangeShapeType="1"/>
                </p:cNvSpPr>
                <p:nvPr/>
              </p:nvSpPr>
              <p:spPr bwMode="auto">
                <a:xfrm>
                  <a:off x="3833" y="2207"/>
                  <a:ext cx="156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2581" name="Line 53"/>
                <p:cNvSpPr>
                  <a:spLocks noChangeShapeType="1"/>
                </p:cNvSpPr>
                <p:nvPr/>
              </p:nvSpPr>
              <p:spPr bwMode="auto">
                <a:xfrm>
                  <a:off x="3656" y="2053"/>
                  <a:ext cx="185" cy="15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2582" name="Group 54"/>
              <p:cNvGrpSpPr>
                <a:grpSpLocks/>
              </p:cNvGrpSpPr>
              <p:nvPr/>
            </p:nvGrpSpPr>
            <p:grpSpPr bwMode="auto">
              <a:xfrm>
                <a:off x="3493" y="2048"/>
                <a:ext cx="496" cy="155"/>
                <a:chOff x="3493" y="2048"/>
                <a:chExt cx="496" cy="155"/>
              </a:xfrm>
            </p:grpSpPr>
            <p:sp>
              <p:nvSpPr>
                <p:cNvPr id="22583" name="Line 55"/>
                <p:cNvSpPr>
                  <a:spLocks noChangeShapeType="1"/>
                </p:cNvSpPr>
                <p:nvPr/>
              </p:nvSpPr>
              <p:spPr bwMode="auto">
                <a:xfrm>
                  <a:off x="3493" y="2201"/>
                  <a:ext cx="177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2584" name="Line 56"/>
                <p:cNvSpPr>
                  <a:spLocks noChangeShapeType="1"/>
                </p:cNvSpPr>
                <p:nvPr/>
              </p:nvSpPr>
              <p:spPr bwMode="auto">
                <a:xfrm>
                  <a:off x="3833" y="2048"/>
                  <a:ext cx="156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2585" name="Line 57"/>
                <p:cNvSpPr>
                  <a:spLocks noChangeShapeType="1"/>
                </p:cNvSpPr>
                <p:nvPr/>
              </p:nvSpPr>
              <p:spPr bwMode="auto">
                <a:xfrm flipV="1">
                  <a:off x="3656" y="2047"/>
                  <a:ext cx="185" cy="155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</p:grpSp>
      <p:grpSp>
        <p:nvGrpSpPr>
          <p:cNvPr id="22586" name="Group 58"/>
          <p:cNvGrpSpPr>
            <a:grpSpLocks/>
          </p:cNvGrpSpPr>
          <p:nvPr/>
        </p:nvGrpSpPr>
        <p:grpSpPr bwMode="auto">
          <a:xfrm>
            <a:off x="2109788" y="1427163"/>
            <a:ext cx="1349375" cy="1511300"/>
            <a:chOff x="1329" y="899"/>
            <a:chExt cx="850" cy="952"/>
          </a:xfrm>
        </p:grpSpPr>
        <p:sp>
          <p:nvSpPr>
            <p:cNvPr id="22587" name="Rectangle 59"/>
            <p:cNvSpPr>
              <a:spLocks noChangeArrowheads="1"/>
            </p:cNvSpPr>
            <p:nvPr/>
          </p:nvSpPr>
          <p:spPr bwMode="auto">
            <a:xfrm>
              <a:off x="1382" y="899"/>
              <a:ext cx="798" cy="903"/>
            </a:xfrm>
            <a:prstGeom prst="rect">
              <a:avLst/>
            </a:prstGeom>
            <a:solidFill>
              <a:srgbClr val="00CC99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2588" name="Rectangle 60"/>
            <p:cNvSpPr>
              <a:spLocks noChangeArrowheads="1"/>
            </p:cNvSpPr>
            <p:nvPr/>
          </p:nvSpPr>
          <p:spPr bwMode="auto">
            <a:xfrm>
              <a:off x="1352" y="938"/>
              <a:ext cx="798" cy="903"/>
            </a:xfrm>
            <a:prstGeom prst="rect">
              <a:avLst/>
            </a:prstGeom>
            <a:solidFill>
              <a:srgbClr val="FFFFFF"/>
            </a:solidFill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2589" name="Text Box 61"/>
            <p:cNvSpPr txBox="1">
              <a:spLocks noChangeArrowheads="1"/>
            </p:cNvSpPr>
            <p:nvPr/>
          </p:nvSpPr>
          <p:spPr bwMode="auto">
            <a:xfrm>
              <a:off x="1329" y="929"/>
              <a:ext cx="840" cy="92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aplicação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transporte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rede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enlace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física</a:t>
              </a:r>
            </a:p>
          </p:txBody>
        </p:sp>
        <p:sp>
          <p:nvSpPr>
            <p:cNvPr id="22590" name="Line 62"/>
            <p:cNvSpPr>
              <a:spLocks noChangeShapeType="1"/>
            </p:cNvSpPr>
            <p:nvPr/>
          </p:nvSpPr>
          <p:spPr bwMode="auto">
            <a:xfrm flipV="1">
              <a:off x="1349" y="1138"/>
              <a:ext cx="789" cy="5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2591" name="Line 63"/>
            <p:cNvSpPr>
              <a:spLocks noChangeShapeType="1"/>
            </p:cNvSpPr>
            <p:nvPr/>
          </p:nvSpPr>
          <p:spPr bwMode="auto">
            <a:xfrm flipV="1">
              <a:off x="1361" y="1318"/>
              <a:ext cx="789" cy="5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2592" name="Line 64"/>
            <p:cNvSpPr>
              <a:spLocks noChangeShapeType="1"/>
            </p:cNvSpPr>
            <p:nvPr/>
          </p:nvSpPr>
          <p:spPr bwMode="auto">
            <a:xfrm flipV="1">
              <a:off x="1361" y="1480"/>
              <a:ext cx="789" cy="5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2593" name="Line 65"/>
            <p:cNvSpPr>
              <a:spLocks noChangeShapeType="1"/>
            </p:cNvSpPr>
            <p:nvPr/>
          </p:nvSpPr>
          <p:spPr bwMode="auto">
            <a:xfrm flipV="1">
              <a:off x="1346" y="1657"/>
              <a:ext cx="789" cy="5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2594" name="Group 66"/>
          <p:cNvGrpSpPr>
            <a:grpSpLocks/>
          </p:cNvGrpSpPr>
          <p:nvPr/>
        </p:nvGrpSpPr>
        <p:grpSpPr bwMode="auto">
          <a:xfrm>
            <a:off x="2032000" y="3154363"/>
            <a:ext cx="1349375" cy="1511300"/>
            <a:chOff x="1280" y="1987"/>
            <a:chExt cx="850" cy="952"/>
          </a:xfrm>
        </p:grpSpPr>
        <p:sp>
          <p:nvSpPr>
            <p:cNvPr id="22595" name="Rectangle 67"/>
            <p:cNvSpPr>
              <a:spLocks noChangeArrowheads="1"/>
            </p:cNvSpPr>
            <p:nvPr/>
          </p:nvSpPr>
          <p:spPr bwMode="auto">
            <a:xfrm>
              <a:off x="1333" y="1987"/>
              <a:ext cx="798" cy="903"/>
            </a:xfrm>
            <a:prstGeom prst="rect">
              <a:avLst/>
            </a:prstGeom>
            <a:solidFill>
              <a:srgbClr val="00CC99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2596" name="Rectangle 68"/>
            <p:cNvSpPr>
              <a:spLocks noChangeArrowheads="1"/>
            </p:cNvSpPr>
            <p:nvPr/>
          </p:nvSpPr>
          <p:spPr bwMode="auto">
            <a:xfrm>
              <a:off x="1303" y="2026"/>
              <a:ext cx="798" cy="903"/>
            </a:xfrm>
            <a:prstGeom prst="rect">
              <a:avLst/>
            </a:prstGeom>
            <a:solidFill>
              <a:srgbClr val="FFFFFF"/>
            </a:solidFill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2597" name="Text Box 69"/>
            <p:cNvSpPr txBox="1">
              <a:spLocks noChangeArrowheads="1"/>
            </p:cNvSpPr>
            <p:nvPr/>
          </p:nvSpPr>
          <p:spPr bwMode="auto">
            <a:xfrm>
              <a:off x="1280" y="2017"/>
              <a:ext cx="840" cy="92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aplicação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transporte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rede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enlace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física</a:t>
              </a:r>
            </a:p>
          </p:txBody>
        </p:sp>
        <p:sp>
          <p:nvSpPr>
            <p:cNvPr id="22598" name="Line 70"/>
            <p:cNvSpPr>
              <a:spLocks noChangeShapeType="1"/>
            </p:cNvSpPr>
            <p:nvPr/>
          </p:nvSpPr>
          <p:spPr bwMode="auto">
            <a:xfrm flipV="1">
              <a:off x="1300" y="2226"/>
              <a:ext cx="789" cy="5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2599" name="Line 71"/>
            <p:cNvSpPr>
              <a:spLocks noChangeShapeType="1"/>
            </p:cNvSpPr>
            <p:nvPr/>
          </p:nvSpPr>
          <p:spPr bwMode="auto">
            <a:xfrm flipV="1">
              <a:off x="1312" y="2406"/>
              <a:ext cx="789" cy="5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2600" name="Line 72"/>
            <p:cNvSpPr>
              <a:spLocks noChangeShapeType="1"/>
            </p:cNvSpPr>
            <p:nvPr/>
          </p:nvSpPr>
          <p:spPr bwMode="auto">
            <a:xfrm flipV="1">
              <a:off x="1312" y="2568"/>
              <a:ext cx="789" cy="5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2601" name="Line 73"/>
            <p:cNvSpPr>
              <a:spLocks noChangeShapeType="1"/>
            </p:cNvSpPr>
            <p:nvPr/>
          </p:nvSpPr>
          <p:spPr bwMode="auto">
            <a:xfrm flipV="1">
              <a:off x="1297" y="2745"/>
              <a:ext cx="789" cy="5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2602" name="Group 74"/>
          <p:cNvGrpSpPr>
            <a:grpSpLocks/>
          </p:cNvGrpSpPr>
          <p:nvPr/>
        </p:nvGrpSpPr>
        <p:grpSpPr bwMode="auto">
          <a:xfrm>
            <a:off x="4449763" y="4418013"/>
            <a:ext cx="1349375" cy="1511300"/>
            <a:chOff x="2803" y="2783"/>
            <a:chExt cx="850" cy="952"/>
          </a:xfrm>
        </p:grpSpPr>
        <p:sp>
          <p:nvSpPr>
            <p:cNvPr id="22603" name="Rectangle 75"/>
            <p:cNvSpPr>
              <a:spLocks noChangeArrowheads="1"/>
            </p:cNvSpPr>
            <p:nvPr/>
          </p:nvSpPr>
          <p:spPr bwMode="auto">
            <a:xfrm>
              <a:off x="2856" y="2783"/>
              <a:ext cx="798" cy="903"/>
            </a:xfrm>
            <a:prstGeom prst="rect">
              <a:avLst/>
            </a:prstGeom>
            <a:solidFill>
              <a:srgbClr val="00CC99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2604" name="Rectangle 76"/>
            <p:cNvSpPr>
              <a:spLocks noChangeArrowheads="1"/>
            </p:cNvSpPr>
            <p:nvPr/>
          </p:nvSpPr>
          <p:spPr bwMode="auto">
            <a:xfrm>
              <a:off x="2826" y="2822"/>
              <a:ext cx="798" cy="903"/>
            </a:xfrm>
            <a:prstGeom prst="rect">
              <a:avLst/>
            </a:prstGeom>
            <a:solidFill>
              <a:srgbClr val="FFFFFF"/>
            </a:solidFill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2605" name="Text Box 77"/>
            <p:cNvSpPr txBox="1">
              <a:spLocks noChangeArrowheads="1"/>
            </p:cNvSpPr>
            <p:nvPr/>
          </p:nvSpPr>
          <p:spPr bwMode="auto">
            <a:xfrm>
              <a:off x="2803" y="2813"/>
              <a:ext cx="840" cy="92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aplicação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transporte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rede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enlace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física</a:t>
              </a:r>
            </a:p>
          </p:txBody>
        </p:sp>
        <p:sp>
          <p:nvSpPr>
            <p:cNvPr id="22606" name="Line 78"/>
            <p:cNvSpPr>
              <a:spLocks noChangeShapeType="1"/>
            </p:cNvSpPr>
            <p:nvPr/>
          </p:nvSpPr>
          <p:spPr bwMode="auto">
            <a:xfrm flipV="1">
              <a:off x="2823" y="3022"/>
              <a:ext cx="789" cy="5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2607" name="Line 79"/>
            <p:cNvSpPr>
              <a:spLocks noChangeShapeType="1"/>
            </p:cNvSpPr>
            <p:nvPr/>
          </p:nvSpPr>
          <p:spPr bwMode="auto">
            <a:xfrm flipV="1">
              <a:off x="2835" y="3202"/>
              <a:ext cx="789" cy="5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2608" name="Line 80"/>
            <p:cNvSpPr>
              <a:spLocks noChangeShapeType="1"/>
            </p:cNvSpPr>
            <p:nvPr/>
          </p:nvSpPr>
          <p:spPr bwMode="auto">
            <a:xfrm flipV="1">
              <a:off x="2835" y="3364"/>
              <a:ext cx="789" cy="5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2609" name="Line 81"/>
            <p:cNvSpPr>
              <a:spLocks noChangeShapeType="1"/>
            </p:cNvSpPr>
            <p:nvPr/>
          </p:nvSpPr>
          <p:spPr bwMode="auto">
            <a:xfrm flipV="1">
              <a:off x="2820" y="3541"/>
              <a:ext cx="789" cy="5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2610" name="Group 82"/>
          <p:cNvGrpSpPr>
            <a:grpSpLocks/>
          </p:cNvGrpSpPr>
          <p:nvPr/>
        </p:nvGrpSpPr>
        <p:grpSpPr bwMode="auto">
          <a:xfrm>
            <a:off x="6232525" y="4411663"/>
            <a:ext cx="1349375" cy="1511300"/>
            <a:chOff x="3926" y="2779"/>
            <a:chExt cx="850" cy="952"/>
          </a:xfrm>
        </p:grpSpPr>
        <p:sp>
          <p:nvSpPr>
            <p:cNvPr id="22611" name="Rectangle 83"/>
            <p:cNvSpPr>
              <a:spLocks noChangeArrowheads="1"/>
            </p:cNvSpPr>
            <p:nvPr/>
          </p:nvSpPr>
          <p:spPr bwMode="auto">
            <a:xfrm>
              <a:off x="3979" y="2779"/>
              <a:ext cx="798" cy="903"/>
            </a:xfrm>
            <a:prstGeom prst="rect">
              <a:avLst/>
            </a:prstGeom>
            <a:solidFill>
              <a:srgbClr val="00CC99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2612" name="Rectangle 84"/>
            <p:cNvSpPr>
              <a:spLocks noChangeArrowheads="1"/>
            </p:cNvSpPr>
            <p:nvPr/>
          </p:nvSpPr>
          <p:spPr bwMode="auto">
            <a:xfrm>
              <a:off x="3949" y="2818"/>
              <a:ext cx="798" cy="903"/>
            </a:xfrm>
            <a:prstGeom prst="rect">
              <a:avLst/>
            </a:prstGeom>
            <a:solidFill>
              <a:srgbClr val="FFFFFF"/>
            </a:solidFill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2613" name="Text Box 85"/>
            <p:cNvSpPr txBox="1">
              <a:spLocks noChangeArrowheads="1"/>
            </p:cNvSpPr>
            <p:nvPr/>
          </p:nvSpPr>
          <p:spPr bwMode="auto">
            <a:xfrm>
              <a:off x="3926" y="2809"/>
              <a:ext cx="840" cy="92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aplicação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transporte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rede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enlace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física</a:t>
              </a:r>
            </a:p>
          </p:txBody>
        </p:sp>
        <p:sp>
          <p:nvSpPr>
            <p:cNvPr id="22614" name="Line 86"/>
            <p:cNvSpPr>
              <a:spLocks noChangeShapeType="1"/>
            </p:cNvSpPr>
            <p:nvPr/>
          </p:nvSpPr>
          <p:spPr bwMode="auto">
            <a:xfrm flipV="1">
              <a:off x="3946" y="3018"/>
              <a:ext cx="789" cy="5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2615" name="Line 87"/>
            <p:cNvSpPr>
              <a:spLocks noChangeShapeType="1"/>
            </p:cNvSpPr>
            <p:nvPr/>
          </p:nvSpPr>
          <p:spPr bwMode="auto">
            <a:xfrm flipV="1">
              <a:off x="3958" y="3198"/>
              <a:ext cx="789" cy="5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2616" name="Line 88"/>
            <p:cNvSpPr>
              <a:spLocks noChangeShapeType="1"/>
            </p:cNvSpPr>
            <p:nvPr/>
          </p:nvSpPr>
          <p:spPr bwMode="auto">
            <a:xfrm flipV="1">
              <a:off x="3958" y="3360"/>
              <a:ext cx="789" cy="5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2617" name="Line 89"/>
            <p:cNvSpPr>
              <a:spLocks noChangeShapeType="1"/>
            </p:cNvSpPr>
            <p:nvPr/>
          </p:nvSpPr>
          <p:spPr bwMode="auto">
            <a:xfrm flipV="1">
              <a:off x="3943" y="3537"/>
              <a:ext cx="789" cy="5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2618" name="Group 90"/>
          <p:cNvGrpSpPr>
            <a:grpSpLocks/>
          </p:cNvGrpSpPr>
          <p:nvPr/>
        </p:nvGrpSpPr>
        <p:grpSpPr bwMode="auto">
          <a:xfrm>
            <a:off x="5287963" y="2884488"/>
            <a:ext cx="1319212" cy="963612"/>
            <a:chOff x="3331" y="1817"/>
            <a:chExt cx="831" cy="607"/>
          </a:xfrm>
        </p:grpSpPr>
        <p:sp>
          <p:nvSpPr>
            <p:cNvPr id="22619" name="Rectangle 91"/>
            <p:cNvSpPr>
              <a:spLocks noChangeArrowheads="1"/>
            </p:cNvSpPr>
            <p:nvPr/>
          </p:nvSpPr>
          <p:spPr bwMode="auto">
            <a:xfrm>
              <a:off x="3365" y="1817"/>
              <a:ext cx="798" cy="583"/>
            </a:xfrm>
            <a:prstGeom prst="rect">
              <a:avLst/>
            </a:prstGeom>
            <a:solidFill>
              <a:srgbClr val="00CC99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2620" name="Rectangle 92"/>
            <p:cNvSpPr>
              <a:spLocks noChangeArrowheads="1"/>
            </p:cNvSpPr>
            <p:nvPr/>
          </p:nvSpPr>
          <p:spPr bwMode="auto">
            <a:xfrm>
              <a:off x="3331" y="1856"/>
              <a:ext cx="798" cy="563"/>
            </a:xfrm>
            <a:prstGeom prst="rect">
              <a:avLst/>
            </a:prstGeom>
            <a:solidFill>
              <a:srgbClr val="FFFFFF"/>
            </a:solidFill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2621" name="Text Box 93"/>
            <p:cNvSpPr txBox="1">
              <a:spLocks noChangeArrowheads="1"/>
            </p:cNvSpPr>
            <p:nvPr/>
          </p:nvSpPr>
          <p:spPr bwMode="auto">
            <a:xfrm>
              <a:off x="3464" y="1847"/>
              <a:ext cx="534" cy="57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rede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enlace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física</a:t>
              </a:r>
            </a:p>
          </p:txBody>
        </p:sp>
        <p:sp>
          <p:nvSpPr>
            <p:cNvPr id="22622" name="Line 94"/>
            <p:cNvSpPr>
              <a:spLocks noChangeShapeType="1"/>
            </p:cNvSpPr>
            <p:nvPr/>
          </p:nvSpPr>
          <p:spPr bwMode="auto">
            <a:xfrm flipV="1">
              <a:off x="3332" y="2056"/>
              <a:ext cx="789" cy="5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2623" name="Line 95"/>
            <p:cNvSpPr>
              <a:spLocks noChangeShapeType="1"/>
            </p:cNvSpPr>
            <p:nvPr/>
          </p:nvSpPr>
          <p:spPr bwMode="auto">
            <a:xfrm flipV="1">
              <a:off x="3344" y="2236"/>
              <a:ext cx="789" cy="5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22624" name="Line 96"/>
          <p:cNvSpPr>
            <a:spLocks noChangeShapeType="1"/>
          </p:cNvSpPr>
          <p:nvPr/>
        </p:nvSpPr>
        <p:spPr bwMode="auto">
          <a:xfrm>
            <a:off x="2940050" y="1638300"/>
            <a:ext cx="6350" cy="1028700"/>
          </a:xfrm>
          <a:prstGeom prst="line">
            <a:avLst/>
          </a:prstGeom>
          <a:noFill/>
          <a:ln w="3816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22625" name="Line 97"/>
          <p:cNvSpPr>
            <a:spLocks noChangeShapeType="1"/>
          </p:cNvSpPr>
          <p:nvPr/>
        </p:nvSpPr>
        <p:spPr bwMode="auto">
          <a:xfrm>
            <a:off x="6165850" y="3048000"/>
            <a:ext cx="6350" cy="2730500"/>
          </a:xfrm>
          <a:prstGeom prst="line">
            <a:avLst/>
          </a:prstGeom>
          <a:noFill/>
          <a:ln w="3816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22626" name="Line 98"/>
          <p:cNvSpPr>
            <a:spLocks noChangeShapeType="1"/>
          </p:cNvSpPr>
          <p:nvPr/>
        </p:nvSpPr>
        <p:spPr bwMode="auto">
          <a:xfrm flipV="1">
            <a:off x="5549900" y="3014663"/>
            <a:ext cx="1588" cy="619125"/>
          </a:xfrm>
          <a:prstGeom prst="line">
            <a:avLst/>
          </a:prstGeom>
          <a:noFill/>
          <a:ln w="3816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22627" name="Line 99"/>
          <p:cNvSpPr>
            <a:spLocks noChangeShapeType="1"/>
          </p:cNvSpPr>
          <p:nvPr/>
        </p:nvSpPr>
        <p:spPr bwMode="auto">
          <a:xfrm>
            <a:off x="5543550" y="3035300"/>
            <a:ext cx="625475" cy="3175"/>
          </a:xfrm>
          <a:prstGeom prst="line">
            <a:avLst/>
          </a:prstGeom>
          <a:noFill/>
          <a:ln w="3816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22628" name="Line 100"/>
          <p:cNvSpPr>
            <a:spLocks noChangeShapeType="1"/>
          </p:cNvSpPr>
          <p:nvPr/>
        </p:nvSpPr>
        <p:spPr bwMode="auto">
          <a:xfrm>
            <a:off x="6165850" y="5765800"/>
            <a:ext cx="787400" cy="9525"/>
          </a:xfrm>
          <a:prstGeom prst="line">
            <a:avLst/>
          </a:prstGeom>
          <a:noFill/>
          <a:ln w="3816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22629" name="Line 101"/>
          <p:cNvSpPr>
            <a:spLocks noChangeShapeType="1"/>
          </p:cNvSpPr>
          <p:nvPr/>
        </p:nvSpPr>
        <p:spPr bwMode="auto">
          <a:xfrm flipV="1">
            <a:off x="6953250" y="4605338"/>
            <a:ext cx="12700" cy="1171575"/>
          </a:xfrm>
          <a:prstGeom prst="line">
            <a:avLst/>
          </a:prstGeom>
          <a:noFill/>
          <a:ln w="3816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22630" name="Line 102"/>
          <p:cNvSpPr>
            <a:spLocks noChangeShapeType="1"/>
          </p:cNvSpPr>
          <p:nvPr/>
        </p:nvSpPr>
        <p:spPr bwMode="auto">
          <a:xfrm flipV="1">
            <a:off x="2971800" y="2681288"/>
            <a:ext cx="1403350" cy="31750"/>
          </a:xfrm>
          <a:prstGeom prst="line">
            <a:avLst/>
          </a:prstGeom>
          <a:noFill/>
          <a:ln w="3816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22631" name="Line 103"/>
          <p:cNvSpPr>
            <a:spLocks noChangeShapeType="1"/>
          </p:cNvSpPr>
          <p:nvPr/>
        </p:nvSpPr>
        <p:spPr bwMode="auto">
          <a:xfrm>
            <a:off x="4346575" y="2698750"/>
            <a:ext cx="1212850" cy="965200"/>
          </a:xfrm>
          <a:prstGeom prst="line">
            <a:avLst/>
          </a:prstGeom>
          <a:noFill/>
          <a:ln w="3816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22632" name="Group 104"/>
          <p:cNvGrpSpPr>
            <a:grpSpLocks/>
          </p:cNvGrpSpPr>
          <p:nvPr/>
        </p:nvGrpSpPr>
        <p:grpSpPr bwMode="auto">
          <a:xfrm>
            <a:off x="6616700" y="4178300"/>
            <a:ext cx="796925" cy="382588"/>
            <a:chOff x="4168" y="2632"/>
            <a:chExt cx="502" cy="241"/>
          </a:xfrm>
        </p:grpSpPr>
        <p:sp>
          <p:nvSpPr>
            <p:cNvPr id="22633" name="Rectangle 105"/>
            <p:cNvSpPr>
              <a:spLocks noChangeArrowheads="1"/>
            </p:cNvSpPr>
            <p:nvPr/>
          </p:nvSpPr>
          <p:spPr bwMode="auto">
            <a:xfrm>
              <a:off x="4196" y="2632"/>
              <a:ext cx="444" cy="240"/>
            </a:xfrm>
            <a:prstGeom prst="rect">
              <a:avLst/>
            </a:prstGeom>
            <a:solidFill>
              <a:srgbClr val="FFFFFF"/>
            </a:solidFill>
            <a:ln w="2844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2634" name="Text Box 106"/>
            <p:cNvSpPr txBox="1">
              <a:spLocks noChangeArrowheads="1"/>
            </p:cNvSpPr>
            <p:nvPr/>
          </p:nvSpPr>
          <p:spPr bwMode="auto">
            <a:xfrm>
              <a:off x="4168" y="2642"/>
              <a:ext cx="503" cy="23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FF0000"/>
                  </a:solidFill>
                  <a:latin typeface="Comic Sans MS" pitchFamily="66" charset="0"/>
                </a:rPr>
                <a:t>dados</a:t>
              </a:r>
            </a:p>
          </p:txBody>
        </p:sp>
      </p:grpSp>
      <p:grpSp>
        <p:nvGrpSpPr>
          <p:cNvPr id="22635" name="Group 107"/>
          <p:cNvGrpSpPr>
            <a:grpSpLocks/>
          </p:cNvGrpSpPr>
          <p:nvPr/>
        </p:nvGrpSpPr>
        <p:grpSpPr bwMode="auto">
          <a:xfrm>
            <a:off x="2565400" y="1257300"/>
            <a:ext cx="796925" cy="382588"/>
            <a:chOff x="1616" y="792"/>
            <a:chExt cx="502" cy="241"/>
          </a:xfrm>
        </p:grpSpPr>
        <p:sp>
          <p:nvSpPr>
            <p:cNvPr id="22636" name="Rectangle 108"/>
            <p:cNvSpPr>
              <a:spLocks noChangeArrowheads="1"/>
            </p:cNvSpPr>
            <p:nvPr/>
          </p:nvSpPr>
          <p:spPr bwMode="auto">
            <a:xfrm>
              <a:off x="1644" y="792"/>
              <a:ext cx="444" cy="240"/>
            </a:xfrm>
            <a:prstGeom prst="rect">
              <a:avLst/>
            </a:prstGeom>
            <a:solidFill>
              <a:srgbClr val="FFFFFF"/>
            </a:solidFill>
            <a:ln w="2844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2637" name="Text Box 109"/>
            <p:cNvSpPr txBox="1">
              <a:spLocks noChangeArrowheads="1"/>
            </p:cNvSpPr>
            <p:nvPr/>
          </p:nvSpPr>
          <p:spPr bwMode="auto">
            <a:xfrm>
              <a:off x="1616" y="802"/>
              <a:ext cx="503" cy="23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FF0000"/>
                  </a:solidFill>
                  <a:latin typeface="Comic Sans MS" pitchFamily="66" charset="0"/>
                </a:rPr>
                <a:t>dados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7" dur="500"/>
                                        <p:tgtEl>
                                          <p:spTgt spid="22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" dur="500" fill="hold"/>
                                        <p:tgtEl>
                                          <p:spTgt spid="226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500" fill="hold"/>
                                        <p:tgtEl>
                                          <p:spTgt spid="226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3" dur="500" fill="hold"/>
                                        <p:tgtEl>
                                          <p:spTgt spid="226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4" dur="500" fill="hold"/>
                                        <p:tgtEl>
                                          <p:spTgt spid="226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8" dur="500" fill="hold"/>
                                        <p:tgtEl>
                                          <p:spTgt spid="226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9" dur="500" fill="hold"/>
                                        <p:tgtEl>
                                          <p:spTgt spid="226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0" dur="500" fill="hold"/>
                                        <p:tgtEl>
                                          <p:spTgt spid="226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1" dur="500" fill="hold"/>
                                        <p:tgtEl>
                                          <p:spTgt spid="226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 additive="repl">
                                        <p:cTn id="25" dur="500"/>
                                        <p:tgtEl>
                                          <p:spTgt spid="22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9" dur="500" fill="hold"/>
                                        <p:tgtEl>
                                          <p:spTgt spid="226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0" dur="500" fill="hold"/>
                                        <p:tgtEl>
                                          <p:spTgt spid="22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1" dur="500" fill="hold"/>
                                        <p:tgtEl>
                                          <p:spTgt spid="226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2" dur="500" fill="hold"/>
                                        <p:tgtEl>
                                          <p:spTgt spid="226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6" dur="500" fill="hold"/>
                                        <p:tgtEl>
                                          <p:spTgt spid="226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7" dur="500" fill="hold"/>
                                        <p:tgtEl>
                                          <p:spTgt spid="226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8" dur="500" fill="hold"/>
                                        <p:tgtEl>
                                          <p:spTgt spid="226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9" dur="500" fill="hold"/>
                                        <p:tgtEl>
                                          <p:spTgt spid="226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3" dur="500" fill="hold"/>
                                        <p:tgtEl>
                                          <p:spTgt spid="226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4" dur="500" fill="hold"/>
                                        <p:tgtEl>
                                          <p:spTgt spid="226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5" dur="500" fill="hold"/>
                                        <p:tgtEl>
                                          <p:spTgt spid="226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6" dur="500" fill="hold"/>
                                        <p:tgtEl>
                                          <p:spTgt spid="226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50" dur="500" fill="hold"/>
                                        <p:tgtEl>
                                          <p:spTgt spid="226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1" dur="500" fill="hold"/>
                                        <p:tgtEl>
                                          <p:spTgt spid="226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2" dur="500" fill="hold"/>
                                        <p:tgtEl>
                                          <p:spTgt spid="226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3" dur="500" fill="hold"/>
                                        <p:tgtEl>
                                          <p:spTgt spid="226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57" dur="500" fill="hold"/>
                                        <p:tgtEl>
                                          <p:spTgt spid="226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8" dur="500" fill="hold"/>
                                        <p:tgtEl>
                                          <p:spTgt spid="226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9" dur="500" fill="hold"/>
                                        <p:tgtEl>
                                          <p:spTgt spid="226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0" dur="500" fill="hold"/>
                                        <p:tgtEl>
                                          <p:spTgt spid="226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500"/>
                            </p:stCondLst>
                            <p:childTnLst>
                              <p:par>
                                <p:cTn id="62" presetID="9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64" dur="500"/>
                                        <p:tgtEl>
                                          <p:spTgt spid="22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624" grpId="0" animBg="1"/>
      <p:bldP spid="22625" grpId="0" animBg="1"/>
      <p:bldP spid="22626" grpId="0" animBg="1"/>
      <p:bldP spid="22627" grpId="0" animBg="1"/>
      <p:bldP spid="22628" grpId="0" animBg="1"/>
      <p:bldP spid="22629" grpId="0" animBg="1"/>
      <p:bldP spid="22630" grpId="0" animBg="1"/>
      <p:bldP spid="2263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ext Box 1"/>
          <p:cNvSpPr txBox="1"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</a:rPr>
              <a:t>2a: </a:t>
            </a:r>
            <a:r>
              <a:rPr lang="pt-BR" sz="1400">
                <a:solidFill>
                  <a:srgbClr val="000000"/>
                </a:solidFill>
              </a:rPr>
              <a:t>Camada de Aplicação</a:t>
            </a:r>
          </a:p>
        </p:txBody>
      </p:sp>
      <p:sp>
        <p:nvSpPr>
          <p:cNvPr id="23554" name="Text Box 2"/>
          <p:cNvSpPr txBox="1">
            <a:spLocks noChangeArrowheads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27BED574-6491-433C-BF16-C075B08221CA}" type="slidenum">
              <a:rPr lang="en-US" sz="1400">
                <a:solidFill>
                  <a:srgbClr val="000000"/>
                </a:solidFill>
              </a:rPr>
              <a:pPr algn="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20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23555" name="Text Box 3"/>
          <p:cNvSpPr txBox="1"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4400">
                <a:solidFill>
                  <a:srgbClr val="000000"/>
                </a:solidFill>
              </a:rPr>
              <a:t>Processos em comunicação</a:t>
            </a:r>
          </a:p>
        </p:txBody>
      </p:sp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533400" y="1544638"/>
            <a:ext cx="4130675" cy="464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 algn="l">
              <a:spcBef>
                <a:spcPts val="6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FF0000"/>
                </a:solidFill>
              </a:rPr>
              <a:t>Processo:</a:t>
            </a:r>
            <a:r>
              <a:rPr lang="pt-BR" sz="2400">
                <a:solidFill>
                  <a:srgbClr val="000000"/>
                </a:solidFill>
              </a:rPr>
              <a:t> programa que executa num hospedeiro</a:t>
            </a:r>
          </a:p>
          <a:p>
            <a:pPr marL="341313" indent="-341313" algn="l">
              <a:spcBef>
                <a:spcPts val="6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000000"/>
                </a:solidFill>
              </a:rPr>
              <a:t>processos no mesmo hospedeiro se comunicam usando </a:t>
            </a:r>
            <a:r>
              <a:rPr lang="pt-BR" sz="2400">
                <a:solidFill>
                  <a:srgbClr val="FF0000"/>
                </a:solidFill>
              </a:rPr>
              <a:t>comunicação entre processos</a:t>
            </a:r>
            <a:r>
              <a:rPr lang="pt-BR" sz="2400">
                <a:solidFill>
                  <a:srgbClr val="3333CC"/>
                </a:solidFill>
              </a:rPr>
              <a:t> </a:t>
            </a:r>
            <a:r>
              <a:rPr lang="pt-BR" sz="2400">
                <a:solidFill>
                  <a:srgbClr val="000000"/>
                </a:solidFill>
              </a:rPr>
              <a:t>definida pelo sistema operacional (SO)</a:t>
            </a:r>
          </a:p>
          <a:p>
            <a:pPr marL="341313" indent="-341313" algn="l">
              <a:spcBef>
                <a:spcPts val="6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000000"/>
                </a:solidFill>
              </a:rPr>
              <a:t>processos em hospedeiros distintos se comunicam trocando </a:t>
            </a:r>
            <a:r>
              <a:rPr lang="pt-BR" sz="2400">
                <a:solidFill>
                  <a:srgbClr val="FF0000"/>
                </a:solidFill>
              </a:rPr>
              <a:t>mensagens através da rede</a:t>
            </a:r>
          </a:p>
        </p:txBody>
      </p:sp>
      <p:sp>
        <p:nvSpPr>
          <p:cNvPr id="23557" name="Text Box 5"/>
          <p:cNvSpPr txBox="1">
            <a:spLocks noChangeArrowheads="1"/>
          </p:cNvSpPr>
          <p:nvPr/>
        </p:nvSpPr>
        <p:spPr bwMode="auto">
          <a:xfrm>
            <a:off x="4903788" y="2251075"/>
            <a:ext cx="3810000" cy="3248025"/>
          </a:xfrm>
          <a:prstGeom prst="rect">
            <a:avLst/>
          </a:prstGeom>
          <a:noFill/>
          <a:ln w="2556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l">
              <a:spcBef>
                <a:spcPts val="6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FF0000"/>
                </a:solidFill>
              </a:rPr>
              <a:t>Processo cliente:</a:t>
            </a:r>
            <a:r>
              <a:rPr lang="pt-BR" sz="2400">
                <a:solidFill>
                  <a:srgbClr val="000000"/>
                </a:solidFill>
              </a:rPr>
              <a:t> processo que inicia a comunicação</a:t>
            </a:r>
          </a:p>
          <a:p>
            <a:pPr algn="l">
              <a:spcBef>
                <a:spcPts val="6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FF0000"/>
                </a:solidFill>
              </a:rPr>
              <a:t>Processo servidor:</a:t>
            </a:r>
            <a:r>
              <a:rPr lang="pt-BR" sz="2400">
                <a:solidFill>
                  <a:srgbClr val="000000"/>
                </a:solidFill>
              </a:rPr>
              <a:t> processo que espera para ser contatado</a:t>
            </a:r>
          </a:p>
          <a:p>
            <a:pPr algn="l">
              <a:spcBef>
                <a:spcPts val="5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pt-BR" sz="2000">
              <a:solidFill>
                <a:srgbClr val="000000"/>
              </a:solidFill>
            </a:endParaRPr>
          </a:p>
          <a:p>
            <a:pPr algn="l">
              <a:spcBef>
                <a:spcPts val="6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pt-BR" sz="2400">
              <a:solidFill>
                <a:srgbClr val="000000"/>
              </a:solidFill>
            </a:endParaRPr>
          </a:p>
          <a:p>
            <a:pPr algn="l">
              <a:spcBef>
                <a:spcPts val="6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pt-BR" sz="24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" dur="500"/>
                                        <p:tgtEl>
                                          <p:spTgt spid="235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2" dur="500"/>
                                        <p:tgtEl>
                                          <p:spTgt spid="235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7" dur="500"/>
                                        <p:tgtEl>
                                          <p:spTgt spid="235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2" dur="500"/>
                                        <p:tgtEl>
                                          <p:spTgt spid="23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7" dur="500"/>
                                        <p:tgtEl>
                                          <p:spTgt spid="235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2" dur="500"/>
                                        <p:tgtEl>
                                          <p:spTgt spid="235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ext Box 1"/>
          <p:cNvSpPr txBox="1"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</a:rPr>
              <a:t>2a: </a:t>
            </a:r>
            <a:r>
              <a:rPr lang="pt-BR" sz="1400">
                <a:solidFill>
                  <a:srgbClr val="000000"/>
                </a:solidFill>
              </a:rPr>
              <a:t>Camada de Aplicação</a:t>
            </a:r>
          </a:p>
        </p:txBody>
      </p:sp>
      <p:sp>
        <p:nvSpPr>
          <p:cNvPr id="24578" name="Text Box 2"/>
          <p:cNvSpPr txBox="1">
            <a:spLocks noChangeArrowheads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FA3B2ADB-97D3-4896-AAE7-788DC248F5B9}" type="slidenum">
              <a:rPr lang="en-US" sz="1400">
                <a:solidFill>
                  <a:srgbClr val="000000"/>
                </a:solidFill>
              </a:rPr>
              <a:pPr algn="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21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24579" name="Text Box 3"/>
          <p:cNvSpPr txBox="1">
            <a:spLocks noChangeArrowheads="1"/>
          </p:cNvSpPr>
          <p:nvPr/>
        </p:nvSpPr>
        <p:spPr bwMode="auto">
          <a:xfrm>
            <a:off x="190500" y="238125"/>
            <a:ext cx="83820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4400">
                <a:solidFill>
                  <a:srgbClr val="000000"/>
                </a:solidFill>
              </a:rPr>
              <a:t>Arquitetura cliente-servidor</a:t>
            </a:r>
          </a:p>
        </p:txBody>
      </p:sp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509588" y="1470025"/>
            <a:ext cx="4295775" cy="464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marL="341313" indent="-341313" algn="l">
              <a:spcBef>
                <a:spcPts val="500"/>
              </a:spcBef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</a:pPr>
            <a:r>
              <a:rPr lang="pt-BR" sz="2000">
                <a:solidFill>
                  <a:srgbClr val="FF0000"/>
                </a:solidFill>
                <a:latin typeface="Comic Sans MS" pitchFamily="66" charset="0"/>
              </a:rPr>
              <a:t>Servidor:</a:t>
            </a:r>
          </a:p>
          <a:p>
            <a:pPr marL="341313" indent="-341313" algn="l">
              <a:spcBef>
                <a:spcPts val="500"/>
              </a:spcBef>
              <a:buClr>
                <a:srgbClr val="3333CC"/>
              </a:buClr>
              <a:buSzPct val="85000"/>
              <a:buFont typeface="ZapfDingbats" pitchFamily="80" charset="2"/>
              <a:buChar char="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</a:pPr>
            <a:r>
              <a:rPr lang="pt-BR" sz="2000">
                <a:solidFill>
                  <a:srgbClr val="000000"/>
                </a:solidFill>
                <a:latin typeface="Comic Sans MS" pitchFamily="66" charset="0"/>
              </a:rPr>
              <a:t>Sempre ligado</a:t>
            </a:r>
          </a:p>
          <a:p>
            <a:pPr marL="341313" indent="-341313" algn="l">
              <a:spcBef>
                <a:spcPts val="500"/>
              </a:spcBef>
              <a:buClr>
                <a:srgbClr val="3333CC"/>
              </a:buClr>
              <a:buSzPct val="85000"/>
              <a:buFont typeface="ZapfDingbats" pitchFamily="80" charset="2"/>
              <a:buChar char="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</a:pPr>
            <a:r>
              <a:rPr lang="pt-BR" sz="2000">
                <a:solidFill>
                  <a:srgbClr val="000000"/>
                </a:solidFill>
                <a:latin typeface="Comic Sans MS" pitchFamily="66" charset="0"/>
              </a:rPr>
              <a:t>Endereço IP permanente</a:t>
            </a:r>
          </a:p>
          <a:p>
            <a:pPr marL="341313" indent="-341313" algn="l">
              <a:spcBef>
                <a:spcPts val="500"/>
              </a:spcBef>
              <a:buClr>
                <a:srgbClr val="3333CC"/>
              </a:buClr>
              <a:buSzPct val="85000"/>
              <a:buFont typeface="ZapfDingbats" pitchFamily="80" charset="2"/>
              <a:buChar char="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</a:pPr>
            <a:r>
              <a:rPr lang="pt-BR" sz="2000">
                <a:solidFill>
                  <a:srgbClr val="000000"/>
                </a:solidFill>
                <a:latin typeface="Comic Sans MS" pitchFamily="66" charset="0"/>
              </a:rPr>
              <a:t>Escalabilidade com </a:t>
            </a:r>
            <a:r>
              <a:rPr lang="pt-BR" sz="2000" i="1">
                <a:solidFill>
                  <a:srgbClr val="000000"/>
                </a:solidFill>
                <a:latin typeface="Comic Sans MS" pitchFamily="66" charset="0"/>
              </a:rPr>
              <a:t>server farms</a:t>
            </a:r>
            <a:r>
              <a:rPr lang="pt-BR" sz="2000">
                <a:solidFill>
                  <a:srgbClr val="000000"/>
                </a:solidFill>
                <a:latin typeface="Comic Sans MS" pitchFamily="66" charset="0"/>
              </a:rPr>
              <a:t> </a:t>
            </a:r>
          </a:p>
          <a:p>
            <a:pPr marL="341313" indent="-341313" algn="l">
              <a:spcBef>
                <a:spcPts val="500"/>
              </a:spcBef>
              <a:buClrTx/>
              <a:buSzTx/>
              <a:buFontTx/>
              <a:buNone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</a:pPr>
            <a:r>
              <a:rPr lang="pt-BR" sz="2000">
                <a:solidFill>
                  <a:srgbClr val="FF0000"/>
                </a:solidFill>
                <a:latin typeface="Comic Sans MS" pitchFamily="66" charset="0"/>
              </a:rPr>
              <a:t>Cliente:</a:t>
            </a:r>
          </a:p>
          <a:p>
            <a:pPr marL="341313" indent="-341313" algn="l">
              <a:spcBef>
                <a:spcPts val="500"/>
              </a:spcBef>
              <a:buClr>
                <a:srgbClr val="3333CC"/>
              </a:buClr>
              <a:buSzPct val="85000"/>
              <a:buFont typeface="ZapfDingbats" pitchFamily="80" charset="2"/>
              <a:buChar char="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</a:pPr>
            <a:r>
              <a:rPr lang="pt-BR" sz="2000">
                <a:solidFill>
                  <a:srgbClr val="000000"/>
                </a:solidFill>
                <a:latin typeface="Comic Sans MS" pitchFamily="66" charset="0"/>
              </a:rPr>
              <a:t>Comunica-se com o servidor</a:t>
            </a:r>
          </a:p>
          <a:p>
            <a:pPr marL="341313" indent="-341313" algn="l">
              <a:spcBef>
                <a:spcPts val="500"/>
              </a:spcBef>
              <a:buClr>
                <a:srgbClr val="3333CC"/>
              </a:buClr>
              <a:buSzPct val="85000"/>
              <a:buFont typeface="ZapfDingbats" pitchFamily="80" charset="2"/>
              <a:buChar char="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</a:pPr>
            <a:r>
              <a:rPr lang="pt-BR" sz="2000">
                <a:solidFill>
                  <a:srgbClr val="000000"/>
                </a:solidFill>
                <a:latin typeface="Comic Sans MS" pitchFamily="66" charset="0"/>
              </a:rPr>
              <a:t>Pode estar conectado intermitentemente</a:t>
            </a:r>
          </a:p>
          <a:p>
            <a:pPr marL="341313" indent="-341313" algn="l">
              <a:spcBef>
                <a:spcPts val="500"/>
              </a:spcBef>
              <a:buClr>
                <a:srgbClr val="3333CC"/>
              </a:buClr>
              <a:buSzPct val="85000"/>
              <a:buFont typeface="ZapfDingbats" pitchFamily="80" charset="2"/>
              <a:buChar char="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</a:pPr>
            <a:r>
              <a:rPr lang="pt-BR" sz="2000">
                <a:solidFill>
                  <a:srgbClr val="000000"/>
                </a:solidFill>
                <a:latin typeface="Comic Sans MS" pitchFamily="66" charset="0"/>
              </a:rPr>
              <a:t>Pode ter endereços IP dinâmicos</a:t>
            </a:r>
          </a:p>
          <a:p>
            <a:pPr marL="341313" indent="-341313" algn="l">
              <a:spcBef>
                <a:spcPts val="500"/>
              </a:spcBef>
              <a:buClr>
                <a:srgbClr val="3333CC"/>
              </a:buClr>
              <a:buSzPct val="85000"/>
              <a:buFont typeface="ZapfDingbats" pitchFamily="80" charset="2"/>
              <a:buChar char="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</a:pPr>
            <a:r>
              <a:rPr lang="pt-BR" sz="2000">
                <a:solidFill>
                  <a:srgbClr val="000000"/>
                </a:solidFill>
                <a:latin typeface="Comic Sans MS" pitchFamily="66" charset="0"/>
              </a:rPr>
              <a:t>Não se comunica diretamente com outros clientes</a:t>
            </a:r>
          </a:p>
        </p:txBody>
      </p:sp>
      <p:grpSp>
        <p:nvGrpSpPr>
          <p:cNvPr id="24581" name="Group 5"/>
          <p:cNvGrpSpPr>
            <a:grpSpLocks/>
          </p:cNvGrpSpPr>
          <p:nvPr/>
        </p:nvGrpSpPr>
        <p:grpSpPr bwMode="auto">
          <a:xfrm>
            <a:off x="4924425" y="1738313"/>
            <a:ext cx="3676650" cy="3668712"/>
            <a:chOff x="3102" y="1095"/>
            <a:chExt cx="2316" cy="2311"/>
          </a:xfrm>
        </p:grpSpPr>
        <p:pic>
          <p:nvPicPr>
            <p:cNvPr id="24582" name="Picture 6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747" y="2217"/>
              <a:ext cx="822" cy="6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sp>
          <p:nvSpPr>
            <p:cNvPr id="24583" name="AutoShape 7"/>
            <p:cNvSpPr>
              <a:spLocks noChangeArrowheads="1"/>
            </p:cNvSpPr>
            <p:nvPr/>
          </p:nvSpPr>
          <p:spPr bwMode="auto">
            <a:xfrm>
              <a:off x="4286" y="1185"/>
              <a:ext cx="1133" cy="1055"/>
            </a:xfrm>
            <a:custGeom>
              <a:avLst/>
              <a:gdLst>
                <a:gd name="T0" fmla="*/ 239 w 1292"/>
                <a:gd name="T1" fmla="*/ 7 h 1255"/>
                <a:gd name="T2" fmla="*/ 35 w 1292"/>
                <a:gd name="T3" fmla="*/ 157 h 1255"/>
                <a:gd name="T4" fmla="*/ 29 w 1292"/>
                <a:gd name="T5" fmla="*/ 523 h 1255"/>
                <a:gd name="T6" fmla="*/ 53 w 1292"/>
                <a:gd name="T7" fmla="*/ 829 h 1255"/>
                <a:gd name="T8" fmla="*/ 245 w 1292"/>
                <a:gd name="T9" fmla="*/ 871 h 1255"/>
                <a:gd name="T10" fmla="*/ 647 w 1292"/>
                <a:gd name="T11" fmla="*/ 1129 h 1255"/>
                <a:gd name="T12" fmla="*/ 995 w 1292"/>
                <a:gd name="T13" fmla="*/ 1237 h 1255"/>
                <a:gd name="T14" fmla="*/ 1199 w 1292"/>
                <a:gd name="T15" fmla="*/ 1021 h 1255"/>
                <a:gd name="T16" fmla="*/ 1271 w 1292"/>
                <a:gd name="T17" fmla="*/ 445 h 1255"/>
                <a:gd name="T18" fmla="*/ 1205 w 1292"/>
                <a:gd name="T19" fmla="*/ 211 h 1255"/>
                <a:gd name="T20" fmla="*/ 749 w 1292"/>
                <a:gd name="T21" fmla="*/ 115 h 1255"/>
                <a:gd name="T22" fmla="*/ 239 w 1292"/>
                <a:gd name="T23" fmla="*/ 7 h 1255"/>
                <a:gd name="T24" fmla="*/ 0 w 1292"/>
                <a:gd name="T25" fmla="*/ 0 h 1255"/>
                <a:gd name="T26" fmla="*/ 1292 w 1292"/>
                <a:gd name="T27" fmla="*/ 1255 h 1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1292" h="1255">
                  <a:moveTo>
                    <a:pt x="239" y="7"/>
                  </a:moveTo>
                  <a:cubicBezTo>
                    <a:pt x="120" y="14"/>
                    <a:pt x="70" y="71"/>
                    <a:pt x="35" y="157"/>
                  </a:cubicBezTo>
                  <a:cubicBezTo>
                    <a:pt x="0" y="243"/>
                    <a:pt x="26" y="411"/>
                    <a:pt x="29" y="523"/>
                  </a:cubicBezTo>
                  <a:cubicBezTo>
                    <a:pt x="32" y="635"/>
                    <a:pt x="17" y="771"/>
                    <a:pt x="53" y="829"/>
                  </a:cubicBezTo>
                  <a:cubicBezTo>
                    <a:pt x="89" y="887"/>
                    <a:pt x="146" y="821"/>
                    <a:pt x="245" y="871"/>
                  </a:cubicBezTo>
                  <a:cubicBezTo>
                    <a:pt x="344" y="921"/>
                    <a:pt x="522" y="1068"/>
                    <a:pt x="647" y="1129"/>
                  </a:cubicBezTo>
                  <a:cubicBezTo>
                    <a:pt x="772" y="1190"/>
                    <a:pt x="903" y="1255"/>
                    <a:pt x="995" y="1237"/>
                  </a:cubicBezTo>
                  <a:cubicBezTo>
                    <a:pt x="1087" y="1219"/>
                    <a:pt x="1153" y="1153"/>
                    <a:pt x="1199" y="1021"/>
                  </a:cubicBezTo>
                  <a:cubicBezTo>
                    <a:pt x="1245" y="889"/>
                    <a:pt x="1270" y="580"/>
                    <a:pt x="1271" y="445"/>
                  </a:cubicBezTo>
                  <a:cubicBezTo>
                    <a:pt x="1272" y="310"/>
                    <a:pt x="1292" y="266"/>
                    <a:pt x="1205" y="211"/>
                  </a:cubicBezTo>
                  <a:cubicBezTo>
                    <a:pt x="1118" y="156"/>
                    <a:pt x="908" y="150"/>
                    <a:pt x="749" y="115"/>
                  </a:cubicBezTo>
                  <a:cubicBezTo>
                    <a:pt x="590" y="80"/>
                    <a:pt x="358" y="0"/>
                    <a:pt x="239" y="7"/>
                  </a:cubicBezTo>
                  <a:close/>
                </a:path>
              </a:pathLst>
            </a:cu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4584" name="AutoShape 8"/>
            <p:cNvSpPr>
              <a:spLocks noChangeArrowheads="1"/>
            </p:cNvSpPr>
            <p:nvPr/>
          </p:nvSpPr>
          <p:spPr bwMode="auto">
            <a:xfrm>
              <a:off x="3102" y="1095"/>
              <a:ext cx="1176" cy="1001"/>
            </a:xfrm>
            <a:custGeom>
              <a:avLst/>
              <a:gdLst>
                <a:gd name="T0" fmla="*/ 550 w 1340"/>
                <a:gd name="T1" fmla="*/ 42 h 1191"/>
                <a:gd name="T2" fmla="*/ 82 w 1340"/>
                <a:gd name="T3" fmla="*/ 60 h 1191"/>
                <a:gd name="T4" fmla="*/ 58 w 1340"/>
                <a:gd name="T5" fmla="*/ 402 h 1191"/>
                <a:gd name="T6" fmla="*/ 28 w 1340"/>
                <a:gd name="T7" fmla="*/ 720 h 1191"/>
                <a:gd name="T8" fmla="*/ 112 w 1340"/>
                <a:gd name="T9" fmla="*/ 870 h 1191"/>
                <a:gd name="T10" fmla="*/ 538 w 1340"/>
                <a:gd name="T11" fmla="*/ 876 h 1191"/>
                <a:gd name="T12" fmla="*/ 640 w 1340"/>
                <a:gd name="T13" fmla="*/ 1128 h 1191"/>
                <a:gd name="T14" fmla="*/ 1234 w 1340"/>
                <a:gd name="T15" fmla="*/ 1098 h 1191"/>
                <a:gd name="T16" fmla="*/ 1276 w 1340"/>
                <a:gd name="T17" fmla="*/ 570 h 1191"/>
                <a:gd name="T18" fmla="*/ 1204 w 1340"/>
                <a:gd name="T19" fmla="*/ 342 h 1191"/>
                <a:gd name="T20" fmla="*/ 760 w 1340"/>
                <a:gd name="T21" fmla="*/ 288 h 1191"/>
                <a:gd name="T22" fmla="*/ 550 w 1340"/>
                <a:gd name="T23" fmla="*/ 42 h 1191"/>
                <a:gd name="T24" fmla="*/ 0 w 1340"/>
                <a:gd name="T25" fmla="*/ 0 h 1191"/>
                <a:gd name="T26" fmla="*/ 1340 w 1340"/>
                <a:gd name="T27" fmla="*/ 1191 h 1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1340" h="1191">
                  <a:moveTo>
                    <a:pt x="550" y="42"/>
                  </a:moveTo>
                  <a:cubicBezTo>
                    <a:pt x="437" y="4"/>
                    <a:pt x="164" y="0"/>
                    <a:pt x="82" y="60"/>
                  </a:cubicBezTo>
                  <a:cubicBezTo>
                    <a:pt x="0" y="120"/>
                    <a:pt x="67" y="292"/>
                    <a:pt x="58" y="402"/>
                  </a:cubicBezTo>
                  <a:cubicBezTo>
                    <a:pt x="49" y="512"/>
                    <a:pt x="19" y="642"/>
                    <a:pt x="28" y="720"/>
                  </a:cubicBezTo>
                  <a:cubicBezTo>
                    <a:pt x="37" y="798"/>
                    <a:pt x="27" y="844"/>
                    <a:pt x="112" y="870"/>
                  </a:cubicBezTo>
                  <a:cubicBezTo>
                    <a:pt x="197" y="896"/>
                    <a:pt x="450" y="833"/>
                    <a:pt x="538" y="876"/>
                  </a:cubicBezTo>
                  <a:cubicBezTo>
                    <a:pt x="626" y="919"/>
                    <a:pt x="524" y="1091"/>
                    <a:pt x="640" y="1128"/>
                  </a:cubicBezTo>
                  <a:cubicBezTo>
                    <a:pt x="756" y="1165"/>
                    <a:pt x="1128" y="1191"/>
                    <a:pt x="1234" y="1098"/>
                  </a:cubicBezTo>
                  <a:cubicBezTo>
                    <a:pt x="1340" y="1005"/>
                    <a:pt x="1281" y="696"/>
                    <a:pt x="1276" y="570"/>
                  </a:cubicBezTo>
                  <a:cubicBezTo>
                    <a:pt x="1271" y="444"/>
                    <a:pt x="1290" y="389"/>
                    <a:pt x="1204" y="342"/>
                  </a:cubicBezTo>
                  <a:cubicBezTo>
                    <a:pt x="1118" y="295"/>
                    <a:pt x="868" y="338"/>
                    <a:pt x="760" y="288"/>
                  </a:cubicBezTo>
                  <a:cubicBezTo>
                    <a:pt x="652" y="238"/>
                    <a:pt x="663" y="80"/>
                    <a:pt x="550" y="42"/>
                  </a:cubicBezTo>
                  <a:close/>
                </a:path>
              </a:pathLst>
            </a:cu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4585" name="AutoShape 9"/>
            <p:cNvSpPr>
              <a:spLocks noChangeArrowheads="1"/>
            </p:cNvSpPr>
            <p:nvPr/>
          </p:nvSpPr>
          <p:spPr bwMode="auto">
            <a:xfrm>
              <a:off x="3334" y="2009"/>
              <a:ext cx="1874" cy="1398"/>
            </a:xfrm>
            <a:custGeom>
              <a:avLst/>
              <a:gdLst>
                <a:gd name="T0" fmla="*/ 27 w 2135"/>
                <a:gd name="T1" fmla="*/ 652 h 1662"/>
                <a:gd name="T2" fmla="*/ 105 w 2135"/>
                <a:gd name="T3" fmla="*/ 76 h 1662"/>
                <a:gd name="T4" fmla="*/ 657 w 2135"/>
                <a:gd name="T5" fmla="*/ 196 h 1662"/>
                <a:gd name="T6" fmla="*/ 1209 w 2135"/>
                <a:gd name="T7" fmla="*/ 100 h 1662"/>
                <a:gd name="T8" fmla="*/ 2001 w 2135"/>
                <a:gd name="T9" fmla="*/ 406 h 1662"/>
                <a:gd name="T10" fmla="*/ 2013 w 2135"/>
                <a:gd name="T11" fmla="*/ 1144 h 1662"/>
                <a:gd name="T12" fmla="*/ 1581 w 2135"/>
                <a:gd name="T13" fmla="*/ 1600 h 1662"/>
                <a:gd name="T14" fmla="*/ 813 w 2135"/>
                <a:gd name="T15" fmla="*/ 1516 h 1662"/>
                <a:gd name="T16" fmla="*/ 501 w 2135"/>
                <a:gd name="T17" fmla="*/ 1270 h 1662"/>
                <a:gd name="T18" fmla="*/ 183 w 2135"/>
                <a:gd name="T19" fmla="*/ 1066 h 1662"/>
                <a:gd name="T20" fmla="*/ 27 w 2135"/>
                <a:gd name="T21" fmla="*/ 652 h 1662"/>
                <a:gd name="T22" fmla="*/ 0 w 2135"/>
                <a:gd name="T23" fmla="*/ 0 h 1662"/>
                <a:gd name="T24" fmla="*/ 2135 w 2135"/>
                <a:gd name="T25" fmla="*/ 1662 h 16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T22" t="T23" r="T24" b="T25"/>
              <a:pathLst>
                <a:path w="2135" h="1662">
                  <a:moveTo>
                    <a:pt x="27" y="652"/>
                  </a:moveTo>
                  <a:cubicBezTo>
                    <a:pt x="14" y="487"/>
                    <a:pt x="0" y="152"/>
                    <a:pt x="105" y="76"/>
                  </a:cubicBezTo>
                  <a:cubicBezTo>
                    <a:pt x="210" y="0"/>
                    <a:pt x="473" y="192"/>
                    <a:pt x="657" y="196"/>
                  </a:cubicBezTo>
                  <a:cubicBezTo>
                    <a:pt x="841" y="200"/>
                    <a:pt x="985" y="65"/>
                    <a:pt x="1209" y="100"/>
                  </a:cubicBezTo>
                  <a:cubicBezTo>
                    <a:pt x="1433" y="135"/>
                    <a:pt x="1867" y="232"/>
                    <a:pt x="2001" y="406"/>
                  </a:cubicBezTo>
                  <a:cubicBezTo>
                    <a:pt x="2135" y="580"/>
                    <a:pt x="2083" y="945"/>
                    <a:pt x="2013" y="1144"/>
                  </a:cubicBezTo>
                  <a:cubicBezTo>
                    <a:pt x="1943" y="1343"/>
                    <a:pt x="1781" y="1538"/>
                    <a:pt x="1581" y="1600"/>
                  </a:cubicBezTo>
                  <a:cubicBezTo>
                    <a:pt x="1381" y="1662"/>
                    <a:pt x="993" y="1571"/>
                    <a:pt x="813" y="1516"/>
                  </a:cubicBezTo>
                  <a:cubicBezTo>
                    <a:pt x="633" y="1461"/>
                    <a:pt x="606" y="1345"/>
                    <a:pt x="501" y="1270"/>
                  </a:cubicBezTo>
                  <a:cubicBezTo>
                    <a:pt x="396" y="1195"/>
                    <a:pt x="262" y="1169"/>
                    <a:pt x="183" y="1066"/>
                  </a:cubicBezTo>
                  <a:cubicBezTo>
                    <a:pt x="104" y="963"/>
                    <a:pt x="25" y="819"/>
                    <a:pt x="27" y="652"/>
                  </a:cubicBezTo>
                  <a:close/>
                </a:path>
              </a:pathLst>
            </a:cu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24586" name="Group 10"/>
            <p:cNvGrpSpPr>
              <a:grpSpLocks/>
            </p:cNvGrpSpPr>
            <p:nvPr/>
          </p:nvGrpSpPr>
          <p:grpSpPr bwMode="auto">
            <a:xfrm>
              <a:off x="3176" y="1180"/>
              <a:ext cx="461" cy="200"/>
              <a:chOff x="3176" y="1180"/>
              <a:chExt cx="461" cy="200"/>
            </a:xfrm>
          </p:grpSpPr>
          <p:pic>
            <p:nvPicPr>
              <p:cNvPr id="24587" name="Picture 11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176" y="1180"/>
                <a:ext cx="262" cy="20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24588" name="Picture 12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3462" y="1254"/>
                <a:ext cx="176" cy="11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4589" name="Line 13"/>
              <p:cNvSpPr>
                <a:spLocks noChangeShapeType="1"/>
              </p:cNvSpPr>
              <p:nvPr/>
            </p:nvSpPr>
            <p:spPr bwMode="auto">
              <a:xfrm flipV="1">
                <a:off x="3432" y="1331"/>
                <a:ext cx="72" cy="4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4590" name="Group 14"/>
            <p:cNvGrpSpPr>
              <a:grpSpLocks/>
            </p:cNvGrpSpPr>
            <p:nvPr/>
          </p:nvGrpSpPr>
          <p:grpSpPr bwMode="auto">
            <a:xfrm>
              <a:off x="3176" y="1555"/>
              <a:ext cx="461" cy="200"/>
              <a:chOff x="3176" y="1555"/>
              <a:chExt cx="461" cy="200"/>
            </a:xfrm>
          </p:grpSpPr>
          <p:pic>
            <p:nvPicPr>
              <p:cNvPr id="24591" name="Picture 15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176" y="1555"/>
                <a:ext cx="262" cy="20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24592" name="Picture 16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3462" y="1629"/>
                <a:ext cx="176" cy="11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4593" name="Line 17"/>
              <p:cNvSpPr>
                <a:spLocks noChangeShapeType="1"/>
              </p:cNvSpPr>
              <p:nvPr/>
            </p:nvSpPr>
            <p:spPr bwMode="auto">
              <a:xfrm flipV="1">
                <a:off x="3432" y="1706"/>
                <a:ext cx="72" cy="4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4594" name="Group 18"/>
            <p:cNvGrpSpPr>
              <a:grpSpLocks/>
            </p:cNvGrpSpPr>
            <p:nvPr/>
          </p:nvGrpSpPr>
          <p:grpSpPr bwMode="auto">
            <a:xfrm>
              <a:off x="3413" y="1421"/>
              <a:ext cx="43" cy="134"/>
              <a:chOff x="3413" y="1421"/>
              <a:chExt cx="43" cy="134"/>
            </a:xfrm>
          </p:grpSpPr>
          <p:sp>
            <p:nvSpPr>
              <p:cNvPr id="24595" name="Oval 19"/>
              <p:cNvSpPr>
                <a:spLocks noChangeArrowheads="1"/>
              </p:cNvSpPr>
              <p:nvPr/>
            </p:nvSpPr>
            <p:spPr bwMode="auto">
              <a:xfrm>
                <a:off x="3413" y="1421"/>
                <a:ext cx="40" cy="38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596" name="Oval 20"/>
              <p:cNvSpPr>
                <a:spLocks noChangeArrowheads="1"/>
              </p:cNvSpPr>
              <p:nvPr/>
            </p:nvSpPr>
            <p:spPr bwMode="auto">
              <a:xfrm>
                <a:off x="3415" y="1469"/>
                <a:ext cx="40" cy="38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597" name="Oval 21"/>
              <p:cNvSpPr>
                <a:spLocks noChangeArrowheads="1"/>
              </p:cNvSpPr>
              <p:nvPr/>
            </p:nvSpPr>
            <p:spPr bwMode="auto">
              <a:xfrm>
                <a:off x="3416" y="1518"/>
                <a:ext cx="40" cy="38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4598" name="Group 22"/>
            <p:cNvGrpSpPr>
              <a:grpSpLocks/>
            </p:cNvGrpSpPr>
            <p:nvPr/>
          </p:nvGrpSpPr>
          <p:grpSpPr bwMode="auto">
            <a:xfrm>
              <a:off x="3709" y="1738"/>
              <a:ext cx="131" cy="248"/>
              <a:chOff x="3709" y="1738"/>
              <a:chExt cx="131" cy="248"/>
            </a:xfrm>
          </p:grpSpPr>
          <p:sp>
            <p:nvSpPr>
              <p:cNvPr id="24599" name="AutoShape 23"/>
              <p:cNvSpPr>
                <a:spLocks noChangeArrowheads="1"/>
              </p:cNvSpPr>
              <p:nvPr/>
            </p:nvSpPr>
            <p:spPr bwMode="auto">
              <a:xfrm>
                <a:off x="3709" y="1929"/>
                <a:ext cx="132" cy="57"/>
              </a:xfrm>
              <a:prstGeom prst="parallelogram">
                <a:avLst>
                  <a:gd name="adj" fmla="val 89212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00" name="Rectangle 24"/>
              <p:cNvSpPr>
                <a:spLocks noChangeArrowheads="1"/>
              </p:cNvSpPr>
              <p:nvPr/>
            </p:nvSpPr>
            <p:spPr bwMode="auto">
              <a:xfrm>
                <a:off x="3776" y="1740"/>
                <a:ext cx="61" cy="191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01" name="Rectangle 25"/>
              <p:cNvSpPr>
                <a:spLocks noChangeArrowheads="1"/>
              </p:cNvSpPr>
              <p:nvPr/>
            </p:nvSpPr>
            <p:spPr bwMode="auto">
              <a:xfrm>
                <a:off x="3710" y="1794"/>
                <a:ext cx="83" cy="191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02" name="AutoShape 26"/>
              <p:cNvSpPr>
                <a:spLocks noChangeArrowheads="1"/>
              </p:cNvSpPr>
              <p:nvPr/>
            </p:nvSpPr>
            <p:spPr bwMode="auto">
              <a:xfrm>
                <a:off x="3709" y="1738"/>
                <a:ext cx="132" cy="57"/>
              </a:xfrm>
              <a:prstGeom prst="parallelogram">
                <a:avLst>
                  <a:gd name="adj" fmla="val 89212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03" name="Line 27"/>
              <p:cNvSpPr>
                <a:spLocks noChangeShapeType="1"/>
              </p:cNvSpPr>
              <p:nvPr/>
            </p:nvSpPr>
            <p:spPr bwMode="auto">
              <a:xfrm>
                <a:off x="3841" y="1742"/>
                <a:ext cx="1" cy="187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604" name="Line 28"/>
              <p:cNvSpPr>
                <a:spLocks noChangeShapeType="1"/>
              </p:cNvSpPr>
              <p:nvPr/>
            </p:nvSpPr>
            <p:spPr bwMode="auto">
              <a:xfrm flipH="1">
                <a:off x="3793" y="1929"/>
                <a:ext cx="49" cy="56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605" name="Rectangle 29"/>
              <p:cNvSpPr>
                <a:spLocks noChangeArrowheads="1"/>
              </p:cNvSpPr>
              <p:nvPr/>
            </p:nvSpPr>
            <p:spPr bwMode="auto">
              <a:xfrm>
                <a:off x="3720" y="1819"/>
                <a:ext cx="55" cy="110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06" name="Rectangle 30"/>
              <p:cNvSpPr>
                <a:spLocks noChangeArrowheads="1"/>
              </p:cNvSpPr>
              <p:nvPr/>
            </p:nvSpPr>
            <p:spPr bwMode="auto">
              <a:xfrm>
                <a:off x="3728" y="1852"/>
                <a:ext cx="42" cy="3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4607" name="Group 31"/>
            <p:cNvGrpSpPr>
              <a:grpSpLocks/>
            </p:cNvGrpSpPr>
            <p:nvPr/>
          </p:nvGrpSpPr>
          <p:grpSpPr bwMode="auto">
            <a:xfrm>
              <a:off x="3848" y="1838"/>
              <a:ext cx="166" cy="44"/>
              <a:chOff x="3848" y="1838"/>
              <a:chExt cx="166" cy="44"/>
            </a:xfrm>
          </p:grpSpPr>
          <p:sp>
            <p:nvSpPr>
              <p:cNvPr id="24608" name="Oval 32"/>
              <p:cNvSpPr>
                <a:spLocks noChangeArrowheads="1"/>
              </p:cNvSpPr>
              <p:nvPr/>
            </p:nvSpPr>
            <p:spPr bwMode="auto">
              <a:xfrm rot="16200000">
                <a:off x="3850" y="1840"/>
                <a:ext cx="41" cy="47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09" name="Oval 33"/>
              <p:cNvSpPr>
                <a:spLocks noChangeArrowheads="1"/>
              </p:cNvSpPr>
              <p:nvPr/>
            </p:nvSpPr>
            <p:spPr bwMode="auto">
              <a:xfrm rot="16200000">
                <a:off x="3910" y="1838"/>
                <a:ext cx="41" cy="47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10" name="Oval 34"/>
              <p:cNvSpPr>
                <a:spLocks noChangeArrowheads="1"/>
              </p:cNvSpPr>
              <p:nvPr/>
            </p:nvSpPr>
            <p:spPr bwMode="auto">
              <a:xfrm rot="16200000">
                <a:off x="3970" y="1836"/>
                <a:ext cx="41" cy="47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24611" name="Line 35"/>
            <p:cNvSpPr>
              <a:spLocks noChangeShapeType="1"/>
            </p:cNvSpPr>
            <p:nvPr/>
          </p:nvSpPr>
          <p:spPr bwMode="auto">
            <a:xfrm>
              <a:off x="3795" y="1680"/>
              <a:ext cx="312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612" name="Line 36"/>
            <p:cNvSpPr>
              <a:spLocks noChangeShapeType="1"/>
            </p:cNvSpPr>
            <p:nvPr/>
          </p:nvSpPr>
          <p:spPr bwMode="auto">
            <a:xfrm>
              <a:off x="3797" y="1678"/>
              <a:ext cx="1" cy="6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613" name="Line 37"/>
            <p:cNvSpPr>
              <a:spLocks noChangeShapeType="1"/>
            </p:cNvSpPr>
            <p:nvPr/>
          </p:nvSpPr>
          <p:spPr bwMode="auto">
            <a:xfrm>
              <a:off x="4109" y="1677"/>
              <a:ext cx="1" cy="5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614" name="Line 38"/>
            <p:cNvSpPr>
              <a:spLocks noChangeShapeType="1"/>
            </p:cNvSpPr>
            <p:nvPr/>
          </p:nvSpPr>
          <p:spPr bwMode="auto">
            <a:xfrm>
              <a:off x="3606" y="1340"/>
              <a:ext cx="182" cy="167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615" name="Line 39"/>
            <p:cNvSpPr>
              <a:spLocks noChangeShapeType="1"/>
            </p:cNvSpPr>
            <p:nvPr/>
          </p:nvSpPr>
          <p:spPr bwMode="auto">
            <a:xfrm flipV="1">
              <a:off x="3614" y="1519"/>
              <a:ext cx="174" cy="21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616" name="Line 40"/>
            <p:cNvSpPr>
              <a:spLocks noChangeShapeType="1"/>
            </p:cNvSpPr>
            <p:nvPr/>
          </p:nvSpPr>
          <p:spPr bwMode="auto">
            <a:xfrm flipV="1">
              <a:off x="3946" y="1573"/>
              <a:ext cx="1" cy="105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grpSp>
          <p:nvGrpSpPr>
            <p:cNvPr id="24617" name="Group 41"/>
            <p:cNvGrpSpPr>
              <a:grpSpLocks/>
            </p:cNvGrpSpPr>
            <p:nvPr/>
          </p:nvGrpSpPr>
          <p:grpSpPr bwMode="auto">
            <a:xfrm>
              <a:off x="4021" y="1724"/>
              <a:ext cx="131" cy="248"/>
              <a:chOff x="4021" y="1724"/>
              <a:chExt cx="131" cy="248"/>
            </a:xfrm>
          </p:grpSpPr>
          <p:sp>
            <p:nvSpPr>
              <p:cNvPr id="24618" name="AutoShape 42"/>
              <p:cNvSpPr>
                <a:spLocks noChangeArrowheads="1"/>
              </p:cNvSpPr>
              <p:nvPr/>
            </p:nvSpPr>
            <p:spPr bwMode="auto">
              <a:xfrm>
                <a:off x="4021" y="1915"/>
                <a:ext cx="132" cy="57"/>
              </a:xfrm>
              <a:prstGeom prst="parallelogram">
                <a:avLst>
                  <a:gd name="adj" fmla="val 89212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19" name="Rectangle 43"/>
              <p:cNvSpPr>
                <a:spLocks noChangeArrowheads="1"/>
              </p:cNvSpPr>
              <p:nvPr/>
            </p:nvSpPr>
            <p:spPr bwMode="auto">
              <a:xfrm>
                <a:off x="4088" y="1726"/>
                <a:ext cx="61" cy="191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20" name="Rectangle 44"/>
              <p:cNvSpPr>
                <a:spLocks noChangeArrowheads="1"/>
              </p:cNvSpPr>
              <p:nvPr/>
            </p:nvSpPr>
            <p:spPr bwMode="auto">
              <a:xfrm>
                <a:off x="4022" y="1780"/>
                <a:ext cx="84" cy="191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21" name="AutoShape 45"/>
              <p:cNvSpPr>
                <a:spLocks noChangeArrowheads="1"/>
              </p:cNvSpPr>
              <p:nvPr/>
            </p:nvSpPr>
            <p:spPr bwMode="auto">
              <a:xfrm>
                <a:off x="4021" y="1724"/>
                <a:ext cx="132" cy="57"/>
              </a:xfrm>
              <a:prstGeom prst="parallelogram">
                <a:avLst>
                  <a:gd name="adj" fmla="val 89212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22" name="Line 46"/>
              <p:cNvSpPr>
                <a:spLocks noChangeShapeType="1"/>
              </p:cNvSpPr>
              <p:nvPr/>
            </p:nvSpPr>
            <p:spPr bwMode="auto">
              <a:xfrm>
                <a:off x="4153" y="1728"/>
                <a:ext cx="1" cy="187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623" name="Line 47"/>
              <p:cNvSpPr>
                <a:spLocks noChangeShapeType="1"/>
              </p:cNvSpPr>
              <p:nvPr/>
            </p:nvSpPr>
            <p:spPr bwMode="auto">
              <a:xfrm flipH="1">
                <a:off x="4105" y="1915"/>
                <a:ext cx="49" cy="56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624" name="Rectangle 48"/>
              <p:cNvSpPr>
                <a:spLocks noChangeArrowheads="1"/>
              </p:cNvSpPr>
              <p:nvPr/>
            </p:nvSpPr>
            <p:spPr bwMode="auto">
              <a:xfrm>
                <a:off x="4032" y="1805"/>
                <a:ext cx="56" cy="110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25" name="Rectangle 49"/>
              <p:cNvSpPr>
                <a:spLocks noChangeArrowheads="1"/>
              </p:cNvSpPr>
              <p:nvPr/>
            </p:nvSpPr>
            <p:spPr bwMode="auto">
              <a:xfrm>
                <a:off x="4040" y="1838"/>
                <a:ext cx="42" cy="3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4626" name="Group 50"/>
            <p:cNvGrpSpPr>
              <a:grpSpLocks/>
            </p:cNvGrpSpPr>
            <p:nvPr/>
          </p:nvGrpSpPr>
          <p:grpSpPr bwMode="auto">
            <a:xfrm>
              <a:off x="3418" y="2114"/>
              <a:ext cx="301" cy="582"/>
              <a:chOff x="3418" y="2114"/>
              <a:chExt cx="301" cy="582"/>
            </a:xfrm>
          </p:grpSpPr>
          <p:pic>
            <p:nvPicPr>
              <p:cNvPr id="24627" name="Picture 51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418" y="2114"/>
                <a:ext cx="262" cy="20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4628" name="Line 52"/>
              <p:cNvSpPr>
                <a:spLocks noChangeShapeType="1"/>
              </p:cNvSpPr>
              <p:nvPr/>
            </p:nvSpPr>
            <p:spPr bwMode="auto">
              <a:xfrm flipV="1">
                <a:off x="3674" y="2268"/>
                <a:ext cx="46" cy="6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pic>
            <p:nvPicPr>
              <p:cNvPr id="24629" name="Picture 53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418" y="2489"/>
                <a:ext cx="262" cy="20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4630" name="Line 54"/>
              <p:cNvSpPr>
                <a:spLocks noChangeShapeType="1"/>
              </p:cNvSpPr>
              <p:nvPr/>
            </p:nvSpPr>
            <p:spPr bwMode="auto">
              <a:xfrm flipV="1">
                <a:off x="3674" y="2645"/>
                <a:ext cx="46" cy="4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grpSp>
            <p:nvGrpSpPr>
              <p:cNvPr id="24631" name="Group 55"/>
              <p:cNvGrpSpPr>
                <a:grpSpLocks/>
              </p:cNvGrpSpPr>
              <p:nvPr/>
            </p:nvGrpSpPr>
            <p:grpSpPr bwMode="auto">
              <a:xfrm>
                <a:off x="3497" y="2329"/>
                <a:ext cx="43" cy="139"/>
                <a:chOff x="3497" y="2329"/>
                <a:chExt cx="43" cy="139"/>
              </a:xfrm>
            </p:grpSpPr>
            <p:sp>
              <p:nvSpPr>
                <p:cNvPr id="24632" name="Oval 56"/>
                <p:cNvSpPr>
                  <a:spLocks noChangeArrowheads="1"/>
                </p:cNvSpPr>
                <p:nvPr/>
              </p:nvSpPr>
              <p:spPr bwMode="auto">
                <a:xfrm>
                  <a:off x="3497" y="2329"/>
                  <a:ext cx="41" cy="39"/>
                </a:xfrm>
                <a:prstGeom prst="ellipse">
                  <a:avLst/>
                </a:prstGeom>
                <a:solidFill>
                  <a:srgbClr val="3333CC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4633" name="Oval 57"/>
                <p:cNvSpPr>
                  <a:spLocks noChangeArrowheads="1"/>
                </p:cNvSpPr>
                <p:nvPr/>
              </p:nvSpPr>
              <p:spPr bwMode="auto">
                <a:xfrm>
                  <a:off x="3498" y="2379"/>
                  <a:ext cx="41" cy="39"/>
                </a:xfrm>
                <a:prstGeom prst="ellipse">
                  <a:avLst/>
                </a:prstGeom>
                <a:solidFill>
                  <a:srgbClr val="3333CC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4634" name="Oval 58"/>
                <p:cNvSpPr>
                  <a:spLocks noChangeArrowheads="1"/>
                </p:cNvSpPr>
                <p:nvPr/>
              </p:nvSpPr>
              <p:spPr bwMode="auto">
                <a:xfrm>
                  <a:off x="3500" y="2430"/>
                  <a:ext cx="41" cy="39"/>
                </a:xfrm>
                <a:prstGeom prst="ellipse">
                  <a:avLst/>
                </a:prstGeom>
                <a:solidFill>
                  <a:srgbClr val="3333CC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24635" name="Line 59"/>
              <p:cNvSpPr>
                <a:spLocks noChangeShapeType="1"/>
              </p:cNvSpPr>
              <p:nvPr/>
            </p:nvSpPr>
            <p:spPr bwMode="auto">
              <a:xfrm>
                <a:off x="3716" y="2267"/>
                <a:ext cx="1" cy="378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pic>
          <p:nvPicPr>
            <p:cNvPr id="24636" name="Picture 60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578" y="2743"/>
              <a:ext cx="262" cy="20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sp>
          <p:nvSpPr>
            <p:cNvPr id="24637" name="Oval 61"/>
            <p:cNvSpPr>
              <a:spLocks noChangeArrowheads="1"/>
            </p:cNvSpPr>
            <p:nvPr/>
          </p:nvSpPr>
          <p:spPr bwMode="auto">
            <a:xfrm rot="16200000">
              <a:off x="3841" y="2808"/>
              <a:ext cx="40" cy="41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4638" name="Oval 62"/>
            <p:cNvSpPr>
              <a:spLocks noChangeArrowheads="1"/>
            </p:cNvSpPr>
            <p:nvPr/>
          </p:nvSpPr>
          <p:spPr bwMode="auto">
            <a:xfrm rot="16200000">
              <a:off x="3893" y="2807"/>
              <a:ext cx="40" cy="42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4639" name="Oval 63"/>
            <p:cNvSpPr>
              <a:spLocks noChangeArrowheads="1"/>
            </p:cNvSpPr>
            <p:nvPr/>
          </p:nvSpPr>
          <p:spPr bwMode="auto">
            <a:xfrm rot="16200000">
              <a:off x="3942" y="2811"/>
              <a:ext cx="39" cy="41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4640" name="Line 64"/>
            <p:cNvSpPr>
              <a:spLocks noChangeShapeType="1"/>
            </p:cNvSpPr>
            <p:nvPr/>
          </p:nvSpPr>
          <p:spPr bwMode="auto">
            <a:xfrm flipV="1">
              <a:off x="4125" y="2715"/>
              <a:ext cx="1" cy="40"/>
            </a:xfrm>
            <a:prstGeom prst="line">
              <a:avLst/>
            </a:prstGeom>
            <a:noFill/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641" name="Line 65"/>
            <p:cNvSpPr>
              <a:spLocks noChangeShapeType="1"/>
            </p:cNvSpPr>
            <p:nvPr/>
          </p:nvSpPr>
          <p:spPr bwMode="auto">
            <a:xfrm flipV="1">
              <a:off x="3732" y="2708"/>
              <a:ext cx="1" cy="42"/>
            </a:xfrm>
            <a:prstGeom prst="line">
              <a:avLst/>
            </a:prstGeom>
            <a:noFill/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642" name="Line 66"/>
            <p:cNvSpPr>
              <a:spLocks noChangeShapeType="1"/>
            </p:cNvSpPr>
            <p:nvPr/>
          </p:nvSpPr>
          <p:spPr bwMode="auto">
            <a:xfrm flipH="1">
              <a:off x="3732" y="2713"/>
              <a:ext cx="397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643" name="Line 67"/>
            <p:cNvSpPr>
              <a:spLocks noChangeShapeType="1"/>
            </p:cNvSpPr>
            <p:nvPr/>
          </p:nvSpPr>
          <p:spPr bwMode="auto">
            <a:xfrm flipV="1">
              <a:off x="3720" y="2476"/>
              <a:ext cx="59" cy="4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644" name="Line 68"/>
            <p:cNvSpPr>
              <a:spLocks noChangeShapeType="1"/>
            </p:cNvSpPr>
            <p:nvPr/>
          </p:nvSpPr>
          <p:spPr bwMode="auto">
            <a:xfrm>
              <a:off x="4099" y="2506"/>
              <a:ext cx="191" cy="24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645" name="Line 69"/>
            <p:cNvSpPr>
              <a:spLocks noChangeShapeType="1"/>
            </p:cNvSpPr>
            <p:nvPr/>
          </p:nvSpPr>
          <p:spPr bwMode="auto">
            <a:xfrm flipH="1">
              <a:off x="4599" y="2504"/>
              <a:ext cx="178" cy="247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pic>
          <p:nvPicPr>
            <p:cNvPr id="24646" name="Picture 70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712" y="2222"/>
              <a:ext cx="128" cy="15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pic>
          <p:nvPicPr>
            <p:cNvPr id="24647" name="Picture 71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870" y="2273"/>
              <a:ext cx="128" cy="15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sp>
          <p:nvSpPr>
            <p:cNvPr id="24648" name="AutoShape 72"/>
            <p:cNvSpPr>
              <a:spLocks noChangeArrowheads="1"/>
            </p:cNvSpPr>
            <p:nvPr/>
          </p:nvSpPr>
          <p:spPr bwMode="auto">
            <a:xfrm>
              <a:off x="3921" y="2131"/>
              <a:ext cx="853" cy="192"/>
            </a:xfrm>
            <a:custGeom>
              <a:avLst/>
              <a:gdLst>
                <a:gd name="T0" fmla="*/ 0 w 972"/>
                <a:gd name="T1" fmla="*/ 228 h 228"/>
                <a:gd name="T2" fmla="*/ 432 w 972"/>
                <a:gd name="T3" fmla="*/ 9 h 228"/>
                <a:gd name="T4" fmla="*/ 972 w 972"/>
                <a:gd name="T5" fmla="*/ 171 h 228"/>
                <a:gd name="T6" fmla="*/ 0 w 972"/>
                <a:gd name="T7" fmla="*/ 0 h 228"/>
                <a:gd name="T8" fmla="*/ 972 w 972"/>
                <a:gd name="T9" fmla="*/ 228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T6" t="T7" r="T8" b="T9"/>
              <a:pathLst>
                <a:path w="972" h="228">
                  <a:moveTo>
                    <a:pt x="0" y="228"/>
                  </a:moveTo>
                  <a:cubicBezTo>
                    <a:pt x="135" y="123"/>
                    <a:pt x="270" y="18"/>
                    <a:pt x="432" y="9"/>
                  </a:cubicBezTo>
                  <a:cubicBezTo>
                    <a:pt x="594" y="0"/>
                    <a:pt x="783" y="85"/>
                    <a:pt x="972" y="171"/>
                  </a:cubicBezTo>
                </a:path>
              </a:pathLst>
            </a:custGeom>
            <a:noFill/>
            <a:ln w="19080">
              <a:solidFill>
                <a:srgbClr val="000000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24649" name="Group 73"/>
            <p:cNvGrpSpPr>
              <a:grpSpLocks/>
            </p:cNvGrpSpPr>
            <p:nvPr/>
          </p:nvGrpSpPr>
          <p:grpSpPr bwMode="auto">
            <a:xfrm>
              <a:off x="4089" y="3027"/>
              <a:ext cx="255" cy="268"/>
              <a:chOff x="4089" y="3027"/>
              <a:chExt cx="255" cy="268"/>
            </a:xfrm>
          </p:grpSpPr>
          <p:pic>
            <p:nvPicPr>
              <p:cNvPr id="24650" name="Picture 74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4089" y="3027"/>
                <a:ext cx="238" cy="23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24651" name="Picture 75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4127" y="3097"/>
                <a:ext cx="218" cy="19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</p:grpSp>
        <p:grpSp>
          <p:nvGrpSpPr>
            <p:cNvPr id="24652" name="Group 76"/>
            <p:cNvGrpSpPr>
              <a:grpSpLocks/>
            </p:cNvGrpSpPr>
            <p:nvPr/>
          </p:nvGrpSpPr>
          <p:grpSpPr bwMode="auto">
            <a:xfrm>
              <a:off x="4579" y="3047"/>
              <a:ext cx="255" cy="268"/>
              <a:chOff x="4579" y="3047"/>
              <a:chExt cx="255" cy="268"/>
            </a:xfrm>
          </p:grpSpPr>
          <p:pic>
            <p:nvPicPr>
              <p:cNvPr id="24653" name="Picture 77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4579" y="3047"/>
                <a:ext cx="238" cy="23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24654" name="Picture 78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4617" y="3117"/>
                <a:ext cx="218" cy="19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</p:grpSp>
        <p:grpSp>
          <p:nvGrpSpPr>
            <p:cNvPr id="24655" name="Group 79"/>
            <p:cNvGrpSpPr>
              <a:grpSpLocks/>
            </p:cNvGrpSpPr>
            <p:nvPr/>
          </p:nvGrpSpPr>
          <p:grpSpPr bwMode="auto">
            <a:xfrm>
              <a:off x="4318" y="2868"/>
              <a:ext cx="238" cy="236"/>
              <a:chOff x="4318" y="2868"/>
              <a:chExt cx="238" cy="236"/>
            </a:xfrm>
          </p:grpSpPr>
          <p:pic>
            <p:nvPicPr>
              <p:cNvPr id="24656" name="Picture 80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4318" y="2868"/>
                <a:ext cx="239" cy="23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4657" name="Rectangle 81"/>
              <p:cNvSpPr>
                <a:spLocks noChangeArrowheads="1"/>
              </p:cNvSpPr>
              <p:nvPr/>
            </p:nvSpPr>
            <p:spPr bwMode="auto">
              <a:xfrm>
                <a:off x="4387" y="2951"/>
                <a:ext cx="168" cy="154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24658" name="Line 82"/>
            <p:cNvSpPr>
              <a:spLocks noChangeShapeType="1"/>
            </p:cNvSpPr>
            <p:nvPr/>
          </p:nvSpPr>
          <p:spPr bwMode="auto">
            <a:xfrm>
              <a:off x="4511" y="2807"/>
              <a:ext cx="1" cy="144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grpSp>
          <p:nvGrpSpPr>
            <p:cNvPr id="24659" name="Group 83"/>
            <p:cNvGrpSpPr>
              <a:grpSpLocks/>
            </p:cNvGrpSpPr>
            <p:nvPr/>
          </p:nvGrpSpPr>
          <p:grpSpPr bwMode="auto">
            <a:xfrm>
              <a:off x="4965" y="2444"/>
              <a:ext cx="130" cy="257"/>
              <a:chOff x="4965" y="2444"/>
              <a:chExt cx="130" cy="257"/>
            </a:xfrm>
          </p:grpSpPr>
          <p:sp>
            <p:nvSpPr>
              <p:cNvPr id="24660" name="AutoShape 84"/>
              <p:cNvSpPr>
                <a:spLocks noChangeArrowheads="1"/>
              </p:cNvSpPr>
              <p:nvPr/>
            </p:nvSpPr>
            <p:spPr bwMode="auto">
              <a:xfrm>
                <a:off x="4965" y="2642"/>
                <a:ext cx="131" cy="60"/>
              </a:xfrm>
              <a:prstGeom prst="parallelogram">
                <a:avLst>
                  <a:gd name="adj" fmla="val 84109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61" name="Rectangle 85"/>
              <p:cNvSpPr>
                <a:spLocks noChangeArrowheads="1"/>
              </p:cNvSpPr>
              <p:nvPr/>
            </p:nvSpPr>
            <p:spPr bwMode="auto">
              <a:xfrm>
                <a:off x="5031" y="2446"/>
                <a:ext cx="60" cy="198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62" name="Rectangle 86"/>
              <p:cNvSpPr>
                <a:spLocks noChangeArrowheads="1"/>
              </p:cNvSpPr>
              <p:nvPr/>
            </p:nvSpPr>
            <p:spPr bwMode="auto">
              <a:xfrm>
                <a:off x="4966" y="2502"/>
                <a:ext cx="83" cy="198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63" name="AutoShape 87"/>
              <p:cNvSpPr>
                <a:spLocks noChangeArrowheads="1"/>
              </p:cNvSpPr>
              <p:nvPr/>
            </p:nvSpPr>
            <p:spPr bwMode="auto">
              <a:xfrm>
                <a:off x="4965" y="2444"/>
                <a:ext cx="131" cy="60"/>
              </a:xfrm>
              <a:prstGeom prst="parallelogram">
                <a:avLst>
                  <a:gd name="adj" fmla="val 84109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64" name="Line 88"/>
              <p:cNvSpPr>
                <a:spLocks noChangeShapeType="1"/>
              </p:cNvSpPr>
              <p:nvPr/>
            </p:nvSpPr>
            <p:spPr bwMode="auto">
              <a:xfrm>
                <a:off x="5096" y="2448"/>
                <a:ext cx="1" cy="194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665" name="Line 89"/>
              <p:cNvSpPr>
                <a:spLocks noChangeShapeType="1"/>
              </p:cNvSpPr>
              <p:nvPr/>
            </p:nvSpPr>
            <p:spPr bwMode="auto">
              <a:xfrm flipH="1">
                <a:off x="5048" y="2642"/>
                <a:ext cx="49" cy="58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666" name="Rectangle 90"/>
              <p:cNvSpPr>
                <a:spLocks noChangeArrowheads="1"/>
              </p:cNvSpPr>
              <p:nvPr/>
            </p:nvSpPr>
            <p:spPr bwMode="auto">
              <a:xfrm>
                <a:off x="4976" y="2528"/>
                <a:ext cx="55" cy="114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67" name="Rectangle 91"/>
              <p:cNvSpPr>
                <a:spLocks noChangeArrowheads="1"/>
              </p:cNvSpPr>
              <p:nvPr/>
            </p:nvSpPr>
            <p:spPr bwMode="auto">
              <a:xfrm>
                <a:off x="4984" y="2562"/>
                <a:ext cx="42" cy="4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4668" name="Group 92"/>
            <p:cNvGrpSpPr>
              <a:grpSpLocks/>
            </p:cNvGrpSpPr>
            <p:nvPr/>
          </p:nvGrpSpPr>
          <p:grpSpPr bwMode="auto">
            <a:xfrm>
              <a:off x="4957" y="2724"/>
              <a:ext cx="130" cy="257"/>
              <a:chOff x="4957" y="2724"/>
              <a:chExt cx="130" cy="257"/>
            </a:xfrm>
          </p:grpSpPr>
          <p:sp>
            <p:nvSpPr>
              <p:cNvPr id="24669" name="AutoShape 93"/>
              <p:cNvSpPr>
                <a:spLocks noChangeArrowheads="1"/>
              </p:cNvSpPr>
              <p:nvPr/>
            </p:nvSpPr>
            <p:spPr bwMode="auto">
              <a:xfrm>
                <a:off x="4957" y="2922"/>
                <a:ext cx="131" cy="60"/>
              </a:xfrm>
              <a:prstGeom prst="parallelogram">
                <a:avLst>
                  <a:gd name="adj" fmla="val 84109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70" name="Rectangle 94"/>
              <p:cNvSpPr>
                <a:spLocks noChangeArrowheads="1"/>
              </p:cNvSpPr>
              <p:nvPr/>
            </p:nvSpPr>
            <p:spPr bwMode="auto">
              <a:xfrm>
                <a:off x="5023" y="2726"/>
                <a:ext cx="60" cy="198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71" name="Rectangle 95"/>
              <p:cNvSpPr>
                <a:spLocks noChangeArrowheads="1"/>
              </p:cNvSpPr>
              <p:nvPr/>
            </p:nvSpPr>
            <p:spPr bwMode="auto">
              <a:xfrm>
                <a:off x="4958" y="2782"/>
                <a:ext cx="83" cy="198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72" name="AutoShape 96"/>
              <p:cNvSpPr>
                <a:spLocks noChangeArrowheads="1"/>
              </p:cNvSpPr>
              <p:nvPr/>
            </p:nvSpPr>
            <p:spPr bwMode="auto">
              <a:xfrm>
                <a:off x="4957" y="2724"/>
                <a:ext cx="131" cy="60"/>
              </a:xfrm>
              <a:prstGeom prst="parallelogram">
                <a:avLst>
                  <a:gd name="adj" fmla="val 84109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73" name="Line 97"/>
              <p:cNvSpPr>
                <a:spLocks noChangeShapeType="1"/>
              </p:cNvSpPr>
              <p:nvPr/>
            </p:nvSpPr>
            <p:spPr bwMode="auto">
              <a:xfrm>
                <a:off x="5088" y="2728"/>
                <a:ext cx="1" cy="194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674" name="Line 98"/>
              <p:cNvSpPr>
                <a:spLocks noChangeShapeType="1"/>
              </p:cNvSpPr>
              <p:nvPr/>
            </p:nvSpPr>
            <p:spPr bwMode="auto">
              <a:xfrm flipH="1">
                <a:off x="5040" y="2922"/>
                <a:ext cx="49" cy="58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675" name="Rectangle 99"/>
              <p:cNvSpPr>
                <a:spLocks noChangeArrowheads="1"/>
              </p:cNvSpPr>
              <p:nvPr/>
            </p:nvSpPr>
            <p:spPr bwMode="auto">
              <a:xfrm>
                <a:off x="4968" y="2808"/>
                <a:ext cx="55" cy="114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76" name="Rectangle 100"/>
              <p:cNvSpPr>
                <a:spLocks noChangeArrowheads="1"/>
              </p:cNvSpPr>
              <p:nvPr/>
            </p:nvSpPr>
            <p:spPr bwMode="auto">
              <a:xfrm>
                <a:off x="4976" y="2842"/>
                <a:ext cx="42" cy="4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24677" name="Line 101"/>
            <p:cNvSpPr>
              <a:spLocks noChangeShapeType="1"/>
            </p:cNvSpPr>
            <p:nvPr/>
          </p:nvSpPr>
          <p:spPr bwMode="auto">
            <a:xfrm flipV="1">
              <a:off x="4914" y="2486"/>
              <a:ext cx="1" cy="387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678" name="Line 102"/>
            <p:cNvSpPr>
              <a:spLocks noChangeShapeType="1"/>
            </p:cNvSpPr>
            <p:nvPr/>
          </p:nvSpPr>
          <p:spPr bwMode="auto">
            <a:xfrm>
              <a:off x="4912" y="2871"/>
              <a:ext cx="65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679" name="Line 103"/>
            <p:cNvSpPr>
              <a:spLocks noChangeShapeType="1"/>
            </p:cNvSpPr>
            <p:nvPr/>
          </p:nvSpPr>
          <p:spPr bwMode="auto">
            <a:xfrm>
              <a:off x="4910" y="2571"/>
              <a:ext cx="56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680" name="Line 104"/>
            <p:cNvSpPr>
              <a:spLocks noChangeShapeType="1"/>
            </p:cNvSpPr>
            <p:nvPr/>
          </p:nvSpPr>
          <p:spPr bwMode="auto">
            <a:xfrm flipV="1">
              <a:off x="4106" y="1371"/>
              <a:ext cx="289" cy="13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681" name="Line 105"/>
            <p:cNvSpPr>
              <a:spLocks noChangeShapeType="1"/>
            </p:cNvSpPr>
            <p:nvPr/>
          </p:nvSpPr>
          <p:spPr bwMode="auto">
            <a:xfrm>
              <a:off x="4695" y="1362"/>
              <a:ext cx="306" cy="13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682" name="Line 106"/>
            <p:cNvSpPr>
              <a:spLocks noChangeShapeType="1"/>
            </p:cNvSpPr>
            <p:nvPr/>
          </p:nvSpPr>
          <p:spPr bwMode="auto">
            <a:xfrm flipH="1">
              <a:off x="5021" y="1574"/>
              <a:ext cx="154" cy="429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683" name="Line 107"/>
            <p:cNvSpPr>
              <a:spLocks noChangeShapeType="1"/>
            </p:cNvSpPr>
            <p:nvPr/>
          </p:nvSpPr>
          <p:spPr bwMode="auto">
            <a:xfrm>
              <a:off x="4537" y="1433"/>
              <a:ext cx="1" cy="27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684" name="Line 108"/>
            <p:cNvSpPr>
              <a:spLocks noChangeShapeType="1"/>
            </p:cNvSpPr>
            <p:nvPr/>
          </p:nvSpPr>
          <p:spPr bwMode="auto">
            <a:xfrm>
              <a:off x="4553" y="1841"/>
              <a:ext cx="337" cy="23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685" name="Line 109"/>
            <p:cNvSpPr>
              <a:spLocks noChangeShapeType="1"/>
            </p:cNvSpPr>
            <p:nvPr/>
          </p:nvSpPr>
          <p:spPr bwMode="auto">
            <a:xfrm flipH="1">
              <a:off x="4842" y="2134"/>
              <a:ext cx="170" cy="227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686" name="Line 110"/>
            <p:cNvSpPr>
              <a:spLocks noChangeShapeType="1"/>
            </p:cNvSpPr>
            <p:nvPr/>
          </p:nvSpPr>
          <p:spPr bwMode="auto">
            <a:xfrm flipH="1">
              <a:off x="4699" y="1554"/>
              <a:ext cx="355" cy="24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687" name="Line 111"/>
            <p:cNvSpPr>
              <a:spLocks noChangeShapeType="1"/>
            </p:cNvSpPr>
            <p:nvPr/>
          </p:nvSpPr>
          <p:spPr bwMode="auto">
            <a:xfrm flipH="1">
              <a:off x="4705" y="1201"/>
              <a:ext cx="223" cy="16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688" name="Line 112"/>
            <p:cNvSpPr>
              <a:spLocks noChangeShapeType="1"/>
            </p:cNvSpPr>
            <p:nvPr/>
          </p:nvSpPr>
          <p:spPr bwMode="auto">
            <a:xfrm flipH="1">
              <a:off x="5157" y="1312"/>
              <a:ext cx="129" cy="11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grpSp>
          <p:nvGrpSpPr>
            <p:cNvPr id="24689" name="Group 113"/>
            <p:cNvGrpSpPr>
              <a:grpSpLocks/>
            </p:cNvGrpSpPr>
            <p:nvPr/>
          </p:nvGrpSpPr>
          <p:grpSpPr bwMode="auto">
            <a:xfrm>
              <a:off x="3779" y="1433"/>
              <a:ext cx="315" cy="146"/>
              <a:chOff x="3779" y="1433"/>
              <a:chExt cx="315" cy="146"/>
            </a:xfrm>
          </p:grpSpPr>
          <p:sp>
            <p:nvSpPr>
              <p:cNvPr id="24690" name="Oval 114"/>
              <p:cNvSpPr>
                <a:spLocks noChangeArrowheads="1"/>
              </p:cNvSpPr>
              <p:nvPr/>
            </p:nvSpPr>
            <p:spPr bwMode="auto">
              <a:xfrm>
                <a:off x="3781" y="1499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91" name="Line 115"/>
              <p:cNvSpPr>
                <a:spLocks noChangeShapeType="1"/>
              </p:cNvSpPr>
              <p:nvPr/>
            </p:nvSpPr>
            <p:spPr bwMode="auto">
              <a:xfrm>
                <a:off x="3781" y="1491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692" name="Line 116"/>
              <p:cNvSpPr>
                <a:spLocks noChangeShapeType="1"/>
              </p:cNvSpPr>
              <p:nvPr/>
            </p:nvSpPr>
            <p:spPr bwMode="auto">
              <a:xfrm>
                <a:off x="4095" y="1491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693" name="Rectangle 117"/>
              <p:cNvSpPr>
                <a:spLocks noChangeArrowheads="1"/>
              </p:cNvSpPr>
              <p:nvPr/>
            </p:nvSpPr>
            <p:spPr bwMode="auto">
              <a:xfrm>
                <a:off x="3781" y="1491"/>
                <a:ext cx="311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94" name="Oval 118"/>
              <p:cNvSpPr>
                <a:spLocks noChangeArrowheads="1"/>
              </p:cNvSpPr>
              <p:nvPr/>
            </p:nvSpPr>
            <p:spPr bwMode="auto">
              <a:xfrm>
                <a:off x="3779" y="1433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4695" name="Group 119"/>
              <p:cNvGrpSpPr>
                <a:grpSpLocks/>
              </p:cNvGrpSpPr>
              <p:nvPr/>
            </p:nvGrpSpPr>
            <p:grpSpPr bwMode="auto">
              <a:xfrm>
                <a:off x="3854" y="1454"/>
                <a:ext cx="154" cy="55"/>
                <a:chOff x="3854" y="1454"/>
                <a:chExt cx="154" cy="55"/>
              </a:xfrm>
            </p:grpSpPr>
            <p:sp>
              <p:nvSpPr>
                <p:cNvPr id="24696" name="Line 120"/>
                <p:cNvSpPr>
                  <a:spLocks noChangeShapeType="1"/>
                </p:cNvSpPr>
                <p:nvPr/>
              </p:nvSpPr>
              <p:spPr bwMode="auto">
                <a:xfrm flipV="1">
                  <a:off x="3854" y="1453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697" name="Line 121"/>
                <p:cNvSpPr>
                  <a:spLocks noChangeShapeType="1"/>
                </p:cNvSpPr>
                <p:nvPr/>
              </p:nvSpPr>
              <p:spPr bwMode="auto">
                <a:xfrm>
                  <a:off x="3961" y="1509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698" name="Line 122"/>
                <p:cNvSpPr>
                  <a:spLocks noChangeShapeType="1"/>
                </p:cNvSpPr>
                <p:nvPr/>
              </p:nvSpPr>
              <p:spPr bwMode="auto">
                <a:xfrm>
                  <a:off x="3905" y="1455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4699" name="Group 123"/>
              <p:cNvGrpSpPr>
                <a:grpSpLocks/>
              </p:cNvGrpSpPr>
              <p:nvPr/>
            </p:nvGrpSpPr>
            <p:grpSpPr bwMode="auto">
              <a:xfrm>
                <a:off x="3854" y="1453"/>
                <a:ext cx="154" cy="55"/>
                <a:chOff x="3854" y="1453"/>
                <a:chExt cx="154" cy="55"/>
              </a:xfrm>
            </p:grpSpPr>
            <p:sp>
              <p:nvSpPr>
                <p:cNvPr id="24700" name="Line 124"/>
                <p:cNvSpPr>
                  <a:spLocks noChangeShapeType="1"/>
                </p:cNvSpPr>
                <p:nvPr/>
              </p:nvSpPr>
              <p:spPr bwMode="auto">
                <a:xfrm>
                  <a:off x="3854" y="1508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01" name="Line 125"/>
                <p:cNvSpPr>
                  <a:spLocks noChangeShapeType="1"/>
                </p:cNvSpPr>
                <p:nvPr/>
              </p:nvSpPr>
              <p:spPr bwMode="auto">
                <a:xfrm>
                  <a:off x="3961" y="1453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02" name="Line 126"/>
                <p:cNvSpPr>
                  <a:spLocks noChangeShapeType="1"/>
                </p:cNvSpPr>
                <p:nvPr/>
              </p:nvSpPr>
              <p:spPr bwMode="auto">
                <a:xfrm flipV="1">
                  <a:off x="3905" y="1452"/>
                  <a:ext cx="58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4703" name="Group 127"/>
            <p:cNvGrpSpPr>
              <a:grpSpLocks/>
            </p:cNvGrpSpPr>
            <p:nvPr/>
          </p:nvGrpSpPr>
          <p:grpSpPr bwMode="auto">
            <a:xfrm>
              <a:off x="4379" y="1289"/>
              <a:ext cx="315" cy="146"/>
              <a:chOff x="4379" y="1289"/>
              <a:chExt cx="315" cy="146"/>
            </a:xfrm>
          </p:grpSpPr>
          <p:sp>
            <p:nvSpPr>
              <p:cNvPr id="24704" name="Oval 128"/>
              <p:cNvSpPr>
                <a:spLocks noChangeArrowheads="1"/>
              </p:cNvSpPr>
              <p:nvPr/>
            </p:nvSpPr>
            <p:spPr bwMode="auto">
              <a:xfrm>
                <a:off x="4381" y="1355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705" name="Line 129"/>
              <p:cNvSpPr>
                <a:spLocks noChangeShapeType="1"/>
              </p:cNvSpPr>
              <p:nvPr/>
            </p:nvSpPr>
            <p:spPr bwMode="auto">
              <a:xfrm>
                <a:off x="4381" y="1347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706" name="Line 130"/>
              <p:cNvSpPr>
                <a:spLocks noChangeShapeType="1"/>
              </p:cNvSpPr>
              <p:nvPr/>
            </p:nvSpPr>
            <p:spPr bwMode="auto">
              <a:xfrm>
                <a:off x="4695" y="1347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707" name="Rectangle 131"/>
              <p:cNvSpPr>
                <a:spLocks noChangeArrowheads="1"/>
              </p:cNvSpPr>
              <p:nvPr/>
            </p:nvSpPr>
            <p:spPr bwMode="auto">
              <a:xfrm>
                <a:off x="4381" y="1347"/>
                <a:ext cx="311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708" name="Oval 132"/>
              <p:cNvSpPr>
                <a:spLocks noChangeArrowheads="1"/>
              </p:cNvSpPr>
              <p:nvPr/>
            </p:nvSpPr>
            <p:spPr bwMode="auto">
              <a:xfrm>
                <a:off x="4379" y="1289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4709" name="Group 133"/>
              <p:cNvGrpSpPr>
                <a:grpSpLocks/>
              </p:cNvGrpSpPr>
              <p:nvPr/>
            </p:nvGrpSpPr>
            <p:grpSpPr bwMode="auto">
              <a:xfrm>
                <a:off x="4454" y="1310"/>
                <a:ext cx="154" cy="55"/>
                <a:chOff x="4454" y="1310"/>
                <a:chExt cx="154" cy="55"/>
              </a:xfrm>
            </p:grpSpPr>
            <p:sp>
              <p:nvSpPr>
                <p:cNvPr id="24710" name="Line 134"/>
                <p:cNvSpPr>
                  <a:spLocks noChangeShapeType="1"/>
                </p:cNvSpPr>
                <p:nvPr/>
              </p:nvSpPr>
              <p:spPr bwMode="auto">
                <a:xfrm flipV="1">
                  <a:off x="4454" y="1309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11" name="Line 135"/>
                <p:cNvSpPr>
                  <a:spLocks noChangeShapeType="1"/>
                </p:cNvSpPr>
                <p:nvPr/>
              </p:nvSpPr>
              <p:spPr bwMode="auto">
                <a:xfrm>
                  <a:off x="4561" y="1365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12" name="Line 136"/>
                <p:cNvSpPr>
                  <a:spLocks noChangeShapeType="1"/>
                </p:cNvSpPr>
                <p:nvPr/>
              </p:nvSpPr>
              <p:spPr bwMode="auto">
                <a:xfrm>
                  <a:off x="4505" y="1311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4713" name="Group 137"/>
              <p:cNvGrpSpPr>
                <a:grpSpLocks/>
              </p:cNvGrpSpPr>
              <p:nvPr/>
            </p:nvGrpSpPr>
            <p:grpSpPr bwMode="auto">
              <a:xfrm>
                <a:off x="4454" y="1309"/>
                <a:ext cx="154" cy="55"/>
                <a:chOff x="4454" y="1309"/>
                <a:chExt cx="154" cy="55"/>
              </a:xfrm>
            </p:grpSpPr>
            <p:sp>
              <p:nvSpPr>
                <p:cNvPr id="24714" name="Line 138"/>
                <p:cNvSpPr>
                  <a:spLocks noChangeShapeType="1"/>
                </p:cNvSpPr>
                <p:nvPr/>
              </p:nvSpPr>
              <p:spPr bwMode="auto">
                <a:xfrm>
                  <a:off x="4454" y="1364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15" name="Line 139"/>
                <p:cNvSpPr>
                  <a:spLocks noChangeShapeType="1"/>
                </p:cNvSpPr>
                <p:nvPr/>
              </p:nvSpPr>
              <p:spPr bwMode="auto">
                <a:xfrm>
                  <a:off x="4561" y="1309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16" name="Line 140"/>
                <p:cNvSpPr>
                  <a:spLocks noChangeShapeType="1"/>
                </p:cNvSpPr>
                <p:nvPr/>
              </p:nvSpPr>
              <p:spPr bwMode="auto">
                <a:xfrm flipV="1">
                  <a:off x="4505" y="1308"/>
                  <a:ext cx="58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4717" name="Group 141"/>
            <p:cNvGrpSpPr>
              <a:grpSpLocks/>
            </p:cNvGrpSpPr>
            <p:nvPr/>
          </p:nvGrpSpPr>
          <p:grpSpPr bwMode="auto">
            <a:xfrm>
              <a:off x="4390" y="1703"/>
              <a:ext cx="315" cy="146"/>
              <a:chOff x="4390" y="1703"/>
              <a:chExt cx="315" cy="146"/>
            </a:xfrm>
          </p:grpSpPr>
          <p:sp>
            <p:nvSpPr>
              <p:cNvPr id="24718" name="Oval 142"/>
              <p:cNvSpPr>
                <a:spLocks noChangeArrowheads="1"/>
              </p:cNvSpPr>
              <p:nvPr/>
            </p:nvSpPr>
            <p:spPr bwMode="auto">
              <a:xfrm>
                <a:off x="4393" y="1769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719" name="Line 143"/>
              <p:cNvSpPr>
                <a:spLocks noChangeShapeType="1"/>
              </p:cNvSpPr>
              <p:nvPr/>
            </p:nvSpPr>
            <p:spPr bwMode="auto">
              <a:xfrm>
                <a:off x="4393" y="1762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720" name="Line 144"/>
              <p:cNvSpPr>
                <a:spLocks noChangeShapeType="1"/>
              </p:cNvSpPr>
              <p:nvPr/>
            </p:nvSpPr>
            <p:spPr bwMode="auto">
              <a:xfrm>
                <a:off x="4706" y="1762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721" name="Rectangle 145"/>
              <p:cNvSpPr>
                <a:spLocks noChangeArrowheads="1"/>
              </p:cNvSpPr>
              <p:nvPr/>
            </p:nvSpPr>
            <p:spPr bwMode="auto">
              <a:xfrm>
                <a:off x="4393" y="1762"/>
                <a:ext cx="310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722" name="Oval 146"/>
              <p:cNvSpPr>
                <a:spLocks noChangeArrowheads="1"/>
              </p:cNvSpPr>
              <p:nvPr/>
            </p:nvSpPr>
            <p:spPr bwMode="auto">
              <a:xfrm>
                <a:off x="4390" y="1703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4723" name="Group 147"/>
              <p:cNvGrpSpPr>
                <a:grpSpLocks/>
              </p:cNvGrpSpPr>
              <p:nvPr/>
            </p:nvGrpSpPr>
            <p:grpSpPr bwMode="auto">
              <a:xfrm>
                <a:off x="4465" y="1724"/>
                <a:ext cx="154" cy="55"/>
                <a:chOff x="4465" y="1724"/>
                <a:chExt cx="154" cy="55"/>
              </a:xfrm>
            </p:grpSpPr>
            <p:sp>
              <p:nvSpPr>
                <p:cNvPr id="24724" name="Line 148"/>
                <p:cNvSpPr>
                  <a:spLocks noChangeShapeType="1"/>
                </p:cNvSpPr>
                <p:nvPr/>
              </p:nvSpPr>
              <p:spPr bwMode="auto">
                <a:xfrm flipV="1">
                  <a:off x="4465" y="1723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25" name="Line 149"/>
                <p:cNvSpPr>
                  <a:spLocks noChangeShapeType="1"/>
                </p:cNvSpPr>
                <p:nvPr/>
              </p:nvSpPr>
              <p:spPr bwMode="auto">
                <a:xfrm>
                  <a:off x="4572" y="1779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26" name="Line 150"/>
                <p:cNvSpPr>
                  <a:spLocks noChangeShapeType="1"/>
                </p:cNvSpPr>
                <p:nvPr/>
              </p:nvSpPr>
              <p:spPr bwMode="auto">
                <a:xfrm>
                  <a:off x="4516" y="1725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4727" name="Group 151"/>
              <p:cNvGrpSpPr>
                <a:grpSpLocks/>
              </p:cNvGrpSpPr>
              <p:nvPr/>
            </p:nvGrpSpPr>
            <p:grpSpPr bwMode="auto">
              <a:xfrm>
                <a:off x="4465" y="1723"/>
                <a:ext cx="154" cy="55"/>
                <a:chOff x="4465" y="1723"/>
                <a:chExt cx="154" cy="55"/>
              </a:xfrm>
            </p:grpSpPr>
            <p:sp>
              <p:nvSpPr>
                <p:cNvPr id="24728" name="Line 152"/>
                <p:cNvSpPr>
                  <a:spLocks noChangeShapeType="1"/>
                </p:cNvSpPr>
                <p:nvPr/>
              </p:nvSpPr>
              <p:spPr bwMode="auto">
                <a:xfrm>
                  <a:off x="4465" y="1778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29" name="Line 153"/>
                <p:cNvSpPr>
                  <a:spLocks noChangeShapeType="1"/>
                </p:cNvSpPr>
                <p:nvPr/>
              </p:nvSpPr>
              <p:spPr bwMode="auto">
                <a:xfrm>
                  <a:off x="4572" y="1723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30" name="Line 154"/>
                <p:cNvSpPr>
                  <a:spLocks noChangeShapeType="1"/>
                </p:cNvSpPr>
                <p:nvPr/>
              </p:nvSpPr>
              <p:spPr bwMode="auto">
                <a:xfrm flipV="1">
                  <a:off x="4516" y="1722"/>
                  <a:ext cx="58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4731" name="Group 155"/>
            <p:cNvGrpSpPr>
              <a:grpSpLocks/>
            </p:cNvGrpSpPr>
            <p:nvPr/>
          </p:nvGrpSpPr>
          <p:grpSpPr bwMode="auto">
            <a:xfrm>
              <a:off x="5001" y="1420"/>
              <a:ext cx="314" cy="146"/>
              <a:chOff x="5001" y="1420"/>
              <a:chExt cx="314" cy="146"/>
            </a:xfrm>
          </p:grpSpPr>
          <p:sp>
            <p:nvSpPr>
              <p:cNvPr id="24732" name="Oval 156"/>
              <p:cNvSpPr>
                <a:spLocks noChangeArrowheads="1"/>
              </p:cNvSpPr>
              <p:nvPr/>
            </p:nvSpPr>
            <p:spPr bwMode="auto">
              <a:xfrm>
                <a:off x="5003" y="1486"/>
                <a:ext cx="312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733" name="Line 157"/>
              <p:cNvSpPr>
                <a:spLocks noChangeShapeType="1"/>
              </p:cNvSpPr>
              <p:nvPr/>
            </p:nvSpPr>
            <p:spPr bwMode="auto">
              <a:xfrm>
                <a:off x="5003" y="1479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734" name="Line 158"/>
              <p:cNvSpPr>
                <a:spLocks noChangeShapeType="1"/>
              </p:cNvSpPr>
              <p:nvPr/>
            </p:nvSpPr>
            <p:spPr bwMode="auto">
              <a:xfrm>
                <a:off x="5316" y="1479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735" name="Rectangle 159"/>
              <p:cNvSpPr>
                <a:spLocks noChangeArrowheads="1"/>
              </p:cNvSpPr>
              <p:nvPr/>
            </p:nvSpPr>
            <p:spPr bwMode="auto">
              <a:xfrm>
                <a:off x="5003" y="1479"/>
                <a:ext cx="310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736" name="Oval 160"/>
              <p:cNvSpPr>
                <a:spLocks noChangeArrowheads="1"/>
              </p:cNvSpPr>
              <p:nvPr/>
            </p:nvSpPr>
            <p:spPr bwMode="auto">
              <a:xfrm>
                <a:off x="5001" y="1420"/>
                <a:ext cx="312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4737" name="Group 161"/>
              <p:cNvGrpSpPr>
                <a:grpSpLocks/>
              </p:cNvGrpSpPr>
              <p:nvPr/>
            </p:nvGrpSpPr>
            <p:grpSpPr bwMode="auto">
              <a:xfrm>
                <a:off x="5076" y="1441"/>
                <a:ext cx="154" cy="55"/>
                <a:chOff x="5076" y="1441"/>
                <a:chExt cx="154" cy="55"/>
              </a:xfrm>
            </p:grpSpPr>
            <p:sp>
              <p:nvSpPr>
                <p:cNvPr id="24738" name="Line 162"/>
                <p:cNvSpPr>
                  <a:spLocks noChangeShapeType="1"/>
                </p:cNvSpPr>
                <p:nvPr/>
              </p:nvSpPr>
              <p:spPr bwMode="auto">
                <a:xfrm flipV="1">
                  <a:off x="5076" y="1440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39" name="Line 163"/>
                <p:cNvSpPr>
                  <a:spLocks noChangeShapeType="1"/>
                </p:cNvSpPr>
                <p:nvPr/>
              </p:nvSpPr>
              <p:spPr bwMode="auto">
                <a:xfrm>
                  <a:off x="5182" y="1496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40" name="Line 164"/>
                <p:cNvSpPr>
                  <a:spLocks noChangeShapeType="1"/>
                </p:cNvSpPr>
                <p:nvPr/>
              </p:nvSpPr>
              <p:spPr bwMode="auto">
                <a:xfrm>
                  <a:off x="5127" y="1442"/>
                  <a:ext cx="57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4741" name="Group 165"/>
              <p:cNvGrpSpPr>
                <a:grpSpLocks/>
              </p:cNvGrpSpPr>
              <p:nvPr/>
            </p:nvGrpSpPr>
            <p:grpSpPr bwMode="auto">
              <a:xfrm>
                <a:off x="5076" y="1440"/>
                <a:ext cx="154" cy="55"/>
                <a:chOff x="5076" y="1440"/>
                <a:chExt cx="154" cy="55"/>
              </a:xfrm>
            </p:grpSpPr>
            <p:sp>
              <p:nvSpPr>
                <p:cNvPr id="24742" name="Line 166"/>
                <p:cNvSpPr>
                  <a:spLocks noChangeShapeType="1"/>
                </p:cNvSpPr>
                <p:nvPr/>
              </p:nvSpPr>
              <p:spPr bwMode="auto">
                <a:xfrm>
                  <a:off x="5076" y="1495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43" name="Line 167"/>
                <p:cNvSpPr>
                  <a:spLocks noChangeShapeType="1"/>
                </p:cNvSpPr>
                <p:nvPr/>
              </p:nvSpPr>
              <p:spPr bwMode="auto">
                <a:xfrm>
                  <a:off x="5182" y="1440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44" name="Line 168"/>
                <p:cNvSpPr>
                  <a:spLocks noChangeShapeType="1"/>
                </p:cNvSpPr>
                <p:nvPr/>
              </p:nvSpPr>
              <p:spPr bwMode="auto">
                <a:xfrm flipV="1">
                  <a:off x="5127" y="1439"/>
                  <a:ext cx="57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4745" name="Group 169"/>
            <p:cNvGrpSpPr>
              <a:grpSpLocks/>
            </p:cNvGrpSpPr>
            <p:nvPr/>
          </p:nvGrpSpPr>
          <p:grpSpPr bwMode="auto">
            <a:xfrm>
              <a:off x="4879" y="1985"/>
              <a:ext cx="315" cy="146"/>
              <a:chOff x="4879" y="1985"/>
              <a:chExt cx="315" cy="146"/>
            </a:xfrm>
          </p:grpSpPr>
          <p:sp>
            <p:nvSpPr>
              <p:cNvPr id="24746" name="Oval 170"/>
              <p:cNvSpPr>
                <a:spLocks noChangeArrowheads="1"/>
              </p:cNvSpPr>
              <p:nvPr/>
            </p:nvSpPr>
            <p:spPr bwMode="auto">
              <a:xfrm>
                <a:off x="4881" y="2050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747" name="Line 171"/>
              <p:cNvSpPr>
                <a:spLocks noChangeShapeType="1"/>
              </p:cNvSpPr>
              <p:nvPr/>
            </p:nvSpPr>
            <p:spPr bwMode="auto">
              <a:xfrm>
                <a:off x="4881" y="2044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748" name="Line 172"/>
              <p:cNvSpPr>
                <a:spLocks noChangeShapeType="1"/>
              </p:cNvSpPr>
              <p:nvPr/>
            </p:nvSpPr>
            <p:spPr bwMode="auto">
              <a:xfrm>
                <a:off x="5195" y="2044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749" name="Rectangle 173"/>
              <p:cNvSpPr>
                <a:spLocks noChangeArrowheads="1"/>
              </p:cNvSpPr>
              <p:nvPr/>
            </p:nvSpPr>
            <p:spPr bwMode="auto">
              <a:xfrm>
                <a:off x="4881" y="2044"/>
                <a:ext cx="311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750" name="Oval 174"/>
              <p:cNvSpPr>
                <a:spLocks noChangeArrowheads="1"/>
              </p:cNvSpPr>
              <p:nvPr/>
            </p:nvSpPr>
            <p:spPr bwMode="auto">
              <a:xfrm>
                <a:off x="4879" y="1985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4751" name="Group 175"/>
              <p:cNvGrpSpPr>
                <a:grpSpLocks/>
              </p:cNvGrpSpPr>
              <p:nvPr/>
            </p:nvGrpSpPr>
            <p:grpSpPr bwMode="auto">
              <a:xfrm>
                <a:off x="4954" y="2006"/>
                <a:ext cx="154" cy="55"/>
                <a:chOff x="4954" y="2006"/>
                <a:chExt cx="154" cy="55"/>
              </a:xfrm>
            </p:grpSpPr>
            <p:sp>
              <p:nvSpPr>
                <p:cNvPr id="24752" name="Line 176"/>
                <p:cNvSpPr>
                  <a:spLocks noChangeShapeType="1"/>
                </p:cNvSpPr>
                <p:nvPr/>
              </p:nvSpPr>
              <p:spPr bwMode="auto">
                <a:xfrm flipV="1">
                  <a:off x="4954" y="2005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53" name="Line 177"/>
                <p:cNvSpPr>
                  <a:spLocks noChangeShapeType="1"/>
                </p:cNvSpPr>
                <p:nvPr/>
              </p:nvSpPr>
              <p:spPr bwMode="auto">
                <a:xfrm>
                  <a:off x="5061" y="2061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54" name="Line 178"/>
                <p:cNvSpPr>
                  <a:spLocks noChangeShapeType="1"/>
                </p:cNvSpPr>
                <p:nvPr/>
              </p:nvSpPr>
              <p:spPr bwMode="auto">
                <a:xfrm>
                  <a:off x="5005" y="2007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4755" name="Group 179"/>
              <p:cNvGrpSpPr>
                <a:grpSpLocks/>
              </p:cNvGrpSpPr>
              <p:nvPr/>
            </p:nvGrpSpPr>
            <p:grpSpPr bwMode="auto">
              <a:xfrm>
                <a:off x="4954" y="2005"/>
                <a:ext cx="154" cy="55"/>
                <a:chOff x="4954" y="2005"/>
                <a:chExt cx="154" cy="55"/>
              </a:xfrm>
            </p:grpSpPr>
            <p:sp>
              <p:nvSpPr>
                <p:cNvPr id="24756" name="Line 180"/>
                <p:cNvSpPr>
                  <a:spLocks noChangeShapeType="1"/>
                </p:cNvSpPr>
                <p:nvPr/>
              </p:nvSpPr>
              <p:spPr bwMode="auto">
                <a:xfrm>
                  <a:off x="4954" y="2060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57" name="Line 181"/>
                <p:cNvSpPr>
                  <a:spLocks noChangeShapeType="1"/>
                </p:cNvSpPr>
                <p:nvPr/>
              </p:nvSpPr>
              <p:spPr bwMode="auto">
                <a:xfrm>
                  <a:off x="5061" y="2005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58" name="Line 182"/>
                <p:cNvSpPr>
                  <a:spLocks noChangeShapeType="1"/>
                </p:cNvSpPr>
                <p:nvPr/>
              </p:nvSpPr>
              <p:spPr bwMode="auto">
                <a:xfrm flipV="1">
                  <a:off x="5005" y="2004"/>
                  <a:ext cx="58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4759" name="Group 183"/>
            <p:cNvGrpSpPr>
              <a:grpSpLocks/>
            </p:cNvGrpSpPr>
            <p:nvPr/>
          </p:nvGrpSpPr>
          <p:grpSpPr bwMode="auto">
            <a:xfrm>
              <a:off x="4669" y="2353"/>
              <a:ext cx="315" cy="147"/>
              <a:chOff x="4669" y="2353"/>
              <a:chExt cx="315" cy="147"/>
            </a:xfrm>
          </p:grpSpPr>
          <p:sp>
            <p:nvSpPr>
              <p:cNvPr id="24760" name="Oval 184"/>
              <p:cNvSpPr>
                <a:spLocks noChangeArrowheads="1"/>
              </p:cNvSpPr>
              <p:nvPr/>
            </p:nvSpPr>
            <p:spPr bwMode="auto">
              <a:xfrm>
                <a:off x="4671" y="2419"/>
                <a:ext cx="313" cy="82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761" name="Line 185"/>
              <p:cNvSpPr>
                <a:spLocks noChangeShapeType="1"/>
              </p:cNvSpPr>
              <p:nvPr/>
            </p:nvSpPr>
            <p:spPr bwMode="auto">
              <a:xfrm>
                <a:off x="4671" y="2412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762" name="Line 186"/>
              <p:cNvSpPr>
                <a:spLocks noChangeShapeType="1"/>
              </p:cNvSpPr>
              <p:nvPr/>
            </p:nvSpPr>
            <p:spPr bwMode="auto">
              <a:xfrm>
                <a:off x="4985" y="2412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763" name="Rectangle 187"/>
              <p:cNvSpPr>
                <a:spLocks noChangeArrowheads="1"/>
              </p:cNvSpPr>
              <p:nvPr/>
            </p:nvSpPr>
            <p:spPr bwMode="auto">
              <a:xfrm>
                <a:off x="4671" y="2412"/>
                <a:ext cx="310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764" name="Oval 188"/>
              <p:cNvSpPr>
                <a:spLocks noChangeArrowheads="1"/>
              </p:cNvSpPr>
              <p:nvPr/>
            </p:nvSpPr>
            <p:spPr bwMode="auto">
              <a:xfrm>
                <a:off x="4669" y="2353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4765" name="Group 189"/>
              <p:cNvGrpSpPr>
                <a:grpSpLocks/>
              </p:cNvGrpSpPr>
              <p:nvPr/>
            </p:nvGrpSpPr>
            <p:grpSpPr bwMode="auto">
              <a:xfrm>
                <a:off x="4744" y="2374"/>
                <a:ext cx="154" cy="55"/>
                <a:chOff x="4744" y="2374"/>
                <a:chExt cx="154" cy="55"/>
              </a:xfrm>
            </p:grpSpPr>
            <p:sp>
              <p:nvSpPr>
                <p:cNvPr id="24766" name="Line 190"/>
                <p:cNvSpPr>
                  <a:spLocks noChangeShapeType="1"/>
                </p:cNvSpPr>
                <p:nvPr/>
              </p:nvSpPr>
              <p:spPr bwMode="auto">
                <a:xfrm flipV="1">
                  <a:off x="4744" y="2373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67" name="Line 191"/>
                <p:cNvSpPr>
                  <a:spLocks noChangeShapeType="1"/>
                </p:cNvSpPr>
                <p:nvPr/>
              </p:nvSpPr>
              <p:spPr bwMode="auto">
                <a:xfrm>
                  <a:off x="4851" y="2430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68" name="Line 192"/>
                <p:cNvSpPr>
                  <a:spLocks noChangeShapeType="1"/>
                </p:cNvSpPr>
                <p:nvPr/>
              </p:nvSpPr>
              <p:spPr bwMode="auto">
                <a:xfrm>
                  <a:off x="4795" y="2375"/>
                  <a:ext cx="58" cy="55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4769" name="Group 193"/>
              <p:cNvGrpSpPr>
                <a:grpSpLocks/>
              </p:cNvGrpSpPr>
              <p:nvPr/>
            </p:nvGrpSpPr>
            <p:grpSpPr bwMode="auto">
              <a:xfrm>
                <a:off x="4744" y="2373"/>
                <a:ext cx="154" cy="55"/>
                <a:chOff x="4744" y="2373"/>
                <a:chExt cx="154" cy="55"/>
              </a:xfrm>
            </p:grpSpPr>
            <p:sp>
              <p:nvSpPr>
                <p:cNvPr id="24770" name="Line 194"/>
                <p:cNvSpPr>
                  <a:spLocks noChangeShapeType="1"/>
                </p:cNvSpPr>
                <p:nvPr/>
              </p:nvSpPr>
              <p:spPr bwMode="auto">
                <a:xfrm>
                  <a:off x="4744" y="2428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71" name="Line 195"/>
                <p:cNvSpPr>
                  <a:spLocks noChangeShapeType="1"/>
                </p:cNvSpPr>
                <p:nvPr/>
              </p:nvSpPr>
              <p:spPr bwMode="auto">
                <a:xfrm>
                  <a:off x="4851" y="2373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72" name="Line 196"/>
                <p:cNvSpPr>
                  <a:spLocks noChangeShapeType="1"/>
                </p:cNvSpPr>
                <p:nvPr/>
              </p:nvSpPr>
              <p:spPr bwMode="auto">
                <a:xfrm flipV="1">
                  <a:off x="4795" y="2372"/>
                  <a:ext cx="58" cy="57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4773" name="Group 197"/>
            <p:cNvGrpSpPr>
              <a:grpSpLocks/>
            </p:cNvGrpSpPr>
            <p:nvPr/>
          </p:nvGrpSpPr>
          <p:grpSpPr bwMode="auto">
            <a:xfrm>
              <a:off x="4285" y="2661"/>
              <a:ext cx="314" cy="146"/>
              <a:chOff x="4285" y="2661"/>
              <a:chExt cx="314" cy="146"/>
            </a:xfrm>
          </p:grpSpPr>
          <p:sp>
            <p:nvSpPr>
              <p:cNvPr id="24774" name="Oval 198"/>
              <p:cNvSpPr>
                <a:spLocks noChangeArrowheads="1"/>
              </p:cNvSpPr>
              <p:nvPr/>
            </p:nvSpPr>
            <p:spPr bwMode="auto">
              <a:xfrm>
                <a:off x="4288" y="2726"/>
                <a:ext cx="312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775" name="Line 199"/>
              <p:cNvSpPr>
                <a:spLocks noChangeShapeType="1"/>
              </p:cNvSpPr>
              <p:nvPr/>
            </p:nvSpPr>
            <p:spPr bwMode="auto">
              <a:xfrm>
                <a:off x="4288" y="2720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776" name="Line 200"/>
              <p:cNvSpPr>
                <a:spLocks noChangeShapeType="1"/>
              </p:cNvSpPr>
              <p:nvPr/>
            </p:nvSpPr>
            <p:spPr bwMode="auto">
              <a:xfrm>
                <a:off x="4600" y="2720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777" name="Rectangle 201"/>
              <p:cNvSpPr>
                <a:spLocks noChangeArrowheads="1"/>
              </p:cNvSpPr>
              <p:nvPr/>
            </p:nvSpPr>
            <p:spPr bwMode="auto">
              <a:xfrm>
                <a:off x="4288" y="2720"/>
                <a:ext cx="310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778" name="Oval 202"/>
              <p:cNvSpPr>
                <a:spLocks noChangeArrowheads="1"/>
              </p:cNvSpPr>
              <p:nvPr/>
            </p:nvSpPr>
            <p:spPr bwMode="auto">
              <a:xfrm>
                <a:off x="4285" y="2661"/>
                <a:ext cx="312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4779" name="Group 203"/>
              <p:cNvGrpSpPr>
                <a:grpSpLocks/>
              </p:cNvGrpSpPr>
              <p:nvPr/>
            </p:nvGrpSpPr>
            <p:grpSpPr bwMode="auto">
              <a:xfrm>
                <a:off x="4360" y="2682"/>
                <a:ext cx="154" cy="55"/>
                <a:chOff x="4360" y="2682"/>
                <a:chExt cx="154" cy="55"/>
              </a:xfrm>
            </p:grpSpPr>
            <p:sp>
              <p:nvSpPr>
                <p:cNvPr id="24780" name="Line 204"/>
                <p:cNvSpPr>
                  <a:spLocks noChangeShapeType="1"/>
                </p:cNvSpPr>
                <p:nvPr/>
              </p:nvSpPr>
              <p:spPr bwMode="auto">
                <a:xfrm flipV="1">
                  <a:off x="4360" y="2681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81" name="Line 205"/>
                <p:cNvSpPr>
                  <a:spLocks noChangeShapeType="1"/>
                </p:cNvSpPr>
                <p:nvPr/>
              </p:nvSpPr>
              <p:spPr bwMode="auto">
                <a:xfrm>
                  <a:off x="4466" y="2737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82" name="Line 206"/>
                <p:cNvSpPr>
                  <a:spLocks noChangeShapeType="1"/>
                </p:cNvSpPr>
                <p:nvPr/>
              </p:nvSpPr>
              <p:spPr bwMode="auto">
                <a:xfrm>
                  <a:off x="4411" y="2683"/>
                  <a:ext cx="57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4783" name="Group 207"/>
              <p:cNvGrpSpPr>
                <a:grpSpLocks/>
              </p:cNvGrpSpPr>
              <p:nvPr/>
            </p:nvGrpSpPr>
            <p:grpSpPr bwMode="auto">
              <a:xfrm>
                <a:off x="4360" y="2681"/>
                <a:ext cx="154" cy="55"/>
                <a:chOff x="4360" y="2681"/>
                <a:chExt cx="154" cy="55"/>
              </a:xfrm>
            </p:grpSpPr>
            <p:sp>
              <p:nvSpPr>
                <p:cNvPr id="24784" name="Line 208"/>
                <p:cNvSpPr>
                  <a:spLocks noChangeShapeType="1"/>
                </p:cNvSpPr>
                <p:nvPr/>
              </p:nvSpPr>
              <p:spPr bwMode="auto">
                <a:xfrm>
                  <a:off x="4360" y="2736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85" name="Line 209"/>
                <p:cNvSpPr>
                  <a:spLocks noChangeShapeType="1"/>
                </p:cNvSpPr>
                <p:nvPr/>
              </p:nvSpPr>
              <p:spPr bwMode="auto">
                <a:xfrm>
                  <a:off x="4466" y="2681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86" name="Line 210"/>
                <p:cNvSpPr>
                  <a:spLocks noChangeShapeType="1"/>
                </p:cNvSpPr>
                <p:nvPr/>
              </p:nvSpPr>
              <p:spPr bwMode="auto">
                <a:xfrm flipV="1">
                  <a:off x="4411" y="2680"/>
                  <a:ext cx="57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4787" name="Group 211"/>
            <p:cNvGrpSpPr>
              <a:grpSpLocks/>
            </p:cNvGrpSpPr>
            <p:nvPr/>
          </p:nvGrpSpPr>
          <p:grpSpPr bwMode="auto">
            <a:xfrm>
              <a:off x="3779" y="2424"/>
              <a:ext cx="315" cy="146"/>
              <a:chOff x="3779" y="2424"/>
              <a:chExt cx="315" cy="146"/>
            </a:xfrm>
          </p:grpSpPr>
          <p:sp>
            <p:nvSpPr>
              <p:cNvPr id="24788" name="Oval 212"/>
              <p:cNvSpPr>
                <a:spLocks noChangeArrowheads="1"/>
              </p:cNvSpPr>
              <p:nvPr/>
            </p:nvSpPr>
            <p:spPr bwMode="auto">
              <a:xfrm>
                <a:off x="3781" y="2489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789" name="Line 213"/>
              <p:cNvSpPr>
                <a:spLocks noChangeShapeType="1"/>
              </p:cNvSpPr>
              <p:nvPr/>
            </p:nvSpPr>
            <p:spPr bwMode="auto">
              <a:xfrm>
                <a:off x="3781" y="2482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790" name="Line 214"/>
              <p:cNvSpPr>
                <a:spLocks noChangeShapeType="1"/>
              </p:cNvSpPr>
              <p:nvPr/>
            </p:nvSpPr>
            <p:spPr bwMode="auto">
              <a:xfrm>
                <a:off x="4095" y="2482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791" name="Rectangle 215"/>
              <p:cNvSpPr>
                <a:spLocks noChangeArrowheads="1"/>
              </p:cNvSpPr>
              <p:nvPr/>
            </p:nvSpPr>
            <p:spPr bwMode="auto">
              <a:xfrm>
                <a:off x="3781" y="2482"/>
                <a:ext cx="311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792" name="Oval 216"/>
              <p:cNvSpPr>
                <a:spLocks noChangeArrowheads="1"/>
              </p:cNvSpPr>
              <p:nvPr/>
            </p:nvSpPr>
            <p:spPr bwMode="auto">
              <a:xfrm>
                <a:off x="3779" y="2424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4793" name="Group 217"/>
              <p:cNvGrpSpPr>
                <a:grpSpLocks/>
              </p:cNvGrpSpPr>
              <p:nvPr/>
            </p:nvGrpSpPr>
            <p:grpSpPr bwMode="auto">
              <a:xfrm>
                <a:off x="3854" y="2445"/>
                <a:ext cx="154" cy="55"/>
                <a:chOff x="3854" y="2445"/>
                <a:chExt cx="154" cy="55"/>
              </a:xfrm>
            </p:grpSpPr>
            <p:sp>
              <p:nvSpPr>
                <p:cNvPr id="24794" name="Line 218"/>
                <p:cNvSpPr>
                  <a:spLocks noChangeShapeType="1"/>
                </p:cNvSpPr>
                <p:nvPr/>
              </p:nvSpPr>
              <p:spPr bwMode="auto">
                <a:xfrm flipV="1">
                  <a:off x="3854" y="2444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95" name="Line 219"/>
                <p:cNvSpPr>
                  <a:spLocks noChangeShapeType="1"/>
                </p:cNvSpPr>
                <p:nvPr/>
              </p:nvSpPr>
              <p:spPr bwMode="auto">
                <a:xfrm>
                  <a:off x="3961" y="2500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96" name="Line 220"/>
                <p:cNvSpPr>
                  <a:spLocks noChangeShapeType="1"/>
                </p:cNvSpPr>
                <p:nvPr/>
              </p:nvSpPr>
              <p:spPr bwMode="auto">
                <a:xfrm>
                  <a:off x="3905" y="2446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4797" name="Group 221"/>
              <p:cNvGrpSpPr>
                <a:grpSpLocks/>
              </p:cNvGrpSpPr>
              <p:nvPr/>
            </p:nvGrpSpPr>
            <p:grpSpPr bwMode="auto">
              <a:xfrm>
                <a:off x="3854" y="2444"/>
                <a:ext cx="154" cy="55"/>
                <a:chOff x="3854" y="2444"/>
                <a:chExt cx="154" cy="55"/>
              </a:xfrm>
            </p:grpSpPr>
            <p:sp>
              <p:nvSpPr>
                <p:cNvPr id="24798" name="Line 222"/>
                <p:cNvSpPr>
                  <a:spLocks noChangeShapeType="1"/>
                </p:cNvSpPr>
                <p:nvPr/>
              </p:nvSpPr>
              <p:spPr bwMode="auto">
                <a:xfrm>
                  <a:off x="3854" y="2499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99" name="Line 223"/>
                <p:cNvSpPr>
                  <a:spLocks noChangeShapeType="1"/>
                </p:cNvSpPr>
                <p:nvPr/>
              </p:nvSpPr>
              <p:spPr bwMode="auto">
                <a:xfrm>
                  <a:off x="3961" y="2444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800" name="Line 224"/>
                <p:cNvSpPr>
                  <a:spLocks noChangeShapeType="1"/>
                </p:cNvSpPr>
                <p:nvPr/>
              </p:nvSpPr>
              <p:spPr bwMode="auto">
                <a:xfrm flipV="1">
                  <a:off x="3905" y="2443"/>
                  <a:ext cx="58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sp>
          <p:nvSpPr>
            <p:cNvPr id="24801" name="Line 225"/>
            <p:cNvSpPr>
              <a:spLocks noChangeShapeType="1"/>
            </p:cNvSpPr>
            <p:nvPr/>
          </p:nvSpPr>
          <p:spPr bwMode="auto">
            <a:xfrm flipV="1">
              <a:off x="3940" y="2557"/>
              <a:ext cx="1" cy="159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802" name="Line 226"/>
            <p:cNvSpPr>
              <a:spLocks noChangeShapeType="1"/>
            </p:cNvSpPr>
            <p:nvPr/>
          </p:nvSpPr>
          <p:spPr bwMode="auto">
            <a:xfrm>
              <a:off x="3390" y="1287"/>
              <a:ext cx="1584" cy="1584"/>
            </a:xfrm>
            <a:prstGeom prst="line">
              <a:avLst/>
            </a:prstGeom>
            <a:noFill/>
            <a:ln w="38160">
              <a:solidFill>
                <a:srgbClr val="FF0000"/>
              </a:solidFill>
              <a:miter lim="800000"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803" name="Line 227"/>
            <p:cNvSpPr>
              <a:spLocks noChangeShapeType="1"/>
            </p:cNvSpPr>
            <p:nvPr/>
          </p:nvSpPr>
          <p:spPr bwMode="auto">
            <a:xfrm>
              <a:off x="3390" y="1191"/>
              <a:ext cx="1584" cy="1584"/>
            </a:xfrm>
            <a:prstGeom prst="line">
              <a:avLst/>
            </a:prstGeom>
            <a:noFill/>
            <a:ln w="38160">
              <a:solidFill>
                <a:srgbClr val="FF0000"/>
              </a:solidFill>
              <a:miter lim="800000"/>
              <a:headEnd type="triangle" w="med" len="med"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804" name="Line 228"/>
            <p:cNvSpPr>
              <a:spLocks noChangeShapeType="1"/>
            </p:cNvSpPr>
            <p:nvPr/>
          </p:nvSpPr>
          <p:spPr bwMode="auto">
            <a:xfrm flipV="1">
              <a:off x="4254" y="2918"/>
              <a:ext cx="720" cy="242"/>
            </a:xfrm>
            <a:prstGeom prst="line">
              <a:avLst/>
            </a:prstGeom>
            <a:noFill/>
            <a:ln w="38160">
              <a:solidFill>
                <a:srgbClr val="FF0000"/>
              </a:solidFill>
              <a:miter lim="800000"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805" name="Line 229"/>
            <p:cNvSpPr>
              <a:spLocks noChangeShapeType="1"/>
            </p:cNvSpPr>
            <p:nvPr/>
          </p:nvSpPr>
          <p:spPr bwMode="auto">
            <a:xfrm flipV="1">
              <a:off x="4302" y="2966"/>
              <a:ext cx="720" cy="242"/>
            </a:xfrm>
            <a:prstGeom prst="line">
              <a:avLst/>
            </a:prstGeom>
            <a:noFill/>
            <a:ln w="38160">
              <a:solidFill>
                <a:srgbClr val="FF0000"/>
              </a:solidFill>
              <a:miter lim="800000"/>
              <a:headEnd type="triangle" w="med" len="med"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ext Box 1"/>
          <p:cNvSpPr txBox="1"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</a:rPr>
              <a:t>2a: </a:t>
            </a:r>
            <a:r>
              <a:rPr lang="pt-BR" sz="1400">
                <a:solidFill>
                  <a:srgbClr val="000000"/>
                </a:solidFill>
              </a:rPr>
              <a:t>Camada de Aplicação</a:t>
            </a:r>
          </a:p>
        </p:txBody>
      </p:sp>
      <p:sp>
        <p:nvSpPr>
          <p:cNvPr id="25602" name="Text Box 2"/>
          <p:cNvSpPr txBox="1">
            <a:spLocks noChangeArrowheads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519C4B70-5782-4BAD-A6C9-9F0C1456FCCE}" type="slidenum">
              <a:rPr lang="en-US" sz="1400">
                <a:solidFill>
                  <a:srgbClr val="000000"/>
                </a:solidFill>
              </a:rPr>
              <a:pPr algn="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22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25603" name="Text Box 3"/>
          <p:cNvSpPr txBox="1">
            <a:spLocks noChangeArrowheads="1"/>
          </p:cNvSpPr>
          <p:nvPr/>
        </p:nvSpPr>
        <p:spPr bwMode="auto">
          <a:xfrm>
            <a:off x="304800" y="228600"/>
            <a:ext cx="83820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4400">
                <a:solidFill>
                  <a:srgbClr val="000000"/>
                </a:solidFill>
              </a:rPr>
              <a:t>Camada de Aplicação</a:t>
            </a:r>
          </a:p>
        </p:txBody>
      </p:sp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438150" y="1400175"/>
            <a:ext cx="4373563" cy="51149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algn="l">
              <a:spcBef>
                <a:spcPts val="6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FF0000"/>
                </a:solidFill>
              </a:rPr>
              <a:t>Programas que</a:t>
            </a:r>
          </a:p>
          <a:p>
            <a:pPr marL="741363" lvl="1" indent="-284163" algn="l">
              <a:spcBef>
                <a:spcPts val="450"/>
              </a:spcBef>
              <a:buFont typeface="Times New Roman" pitchFamily="18" charset="0"/>
              <a:buChar char="–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1800">
                <a:solidFill>
                  <a:srgbClr val="000000"/>
                </a:solidFill>
              </a:rPr>
              <a:t>Executam em diferentes sistemas finais </a:t>
            </a:r>
          </a:p>
          <a:p>
            <a:pPr marL="741363" lvl="1" indent="-284163" algn="l">
              <a:spcBef>
                <a:spcPts val="450"/>
              </a:spcBef>
              <a:buFont typeface="Times New Roman" pitchFamily="18" charset="0"/>
              <a:buChar char="–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1800">
                <a:solidFill>
                  <a:srgbClr val="000000"/>
                </a:solidFill>
              </a:rPr>
              <a:t>Comunicam-se através da rede</a:t>
            </a:r>
          </a:p>
          <a:p>
            <a:pPr marL="741363" lvl="1" indent="-284163" algn="l">
              <a:spcBef>
                <a:spcPts val="450"/>
              </a:spcBef>
              <a:buFont typeface="Times New Roman" pitchFamily="18" charset="0"/>
              <a:buChar char="–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1800">
                <a:solidFill>
                  <a:srgbClr val="000000"/>
                </a:solidFill>
              </a:rPr>
              <a:t>p.ex., Cliente Web &amp; Servidor Web </a:t>
            </a:r>
          </a:p>
          <a:p>
            <a:pPr marL="741363" lvl="1" indent="-284163" algn="l">
              <a:spcBef>
                <a:spcPts val="45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pt-BR" sz="1800">
              <a:solidFill>
                <a:srgbClr val="000000"/>
              </a:solidFill>
            </a:endParaRPr>
          </a:p>
          <a:p>
            <a:pPr algn="l">
              <a:spcBef>
                <a:spcPts val="600"/>
              </a:spcBef>
              <a:buClrTx/>
              <a:buSz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FF0000"/>
                </a:solidFill>
              </a:rPr>
              <a:t>Programas não relacionados ao núcleo da rede</a:t>
            </a:r>
          </a:p>
          <a:p>
            <a:pPr marL="741363" lvl="1" indent="-284163" algn="l">
              <a:spcBef>
                <a:spcPts val="450"/>
              </a:spcBef>
              <a:buFont typeface="Times New Roman" pitchFamily="18" charset="0"/>
              <a:buChar char="–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1800">
                <a:solidFill>
                  <a:srgbClr val="000000"/>
                </a:solidFill>
              </a:rPr>
              <a:t>Dispositivos do núcleo da rede não executam aplicações de usuários</a:t>
            </a:r>
          </a:p>
        </p:txBody>
      </p:sp>
      <p:grpSp>
        <p:nvGrpSpPr>
          <p:cNvPr id="25605" name="Group 5"/>
          <p:cNvGrpSpPr>
            <a:grpSpLocks/>
          </p:cNvGrpSpPr>
          <p:nvPr/>
        </p:nvGrpSpPr>
        <p:grpSpPr bwMode="auto">
          <a:xfrm>
            <a:off x="4908550" y="1876425"/>
            <a:ext cx="3676650" cy="3668713"/>
            <a:chOff x="3092" y="1182"/>
            <a:chExt cx="2316" cy="2311"/>
          </a:xfrm>
        </p:grpSpPr>
        <p:sp>
          <p:nvSpPr>
            <p:cNvPr id="25606" name="AutoShape 6"/>
            <p:cNvSpPr>
              <a:spLocks noChangeArrowheads="1"/>
            </p:cNvSpPr>
            <p:nvPr/>
          </p:nvSpPr>
          <p:spPr bwMode="auto">
            <a:xfrm>
              <a:off x="4276" y="1272"/>
              <a:ext cx="1133" cy="1055"/>
            </a:xfrm>
            <a:custGeom>
              <a:avLst/>
              <a:gdLst>
                <a:gd name="T0" fmla="*/ 239 w 1292"/>
                <a:gd name="T1" fmla="*/ 7 h 1255"/>
                <a:gd name="T2" fmla="*/ 35 w 1292"/>
                <a:gd name="T3" fmla="*/ 157 h 1255"/>
                <a:gd name="T4" fmla="*/ 29 w 1292"/>
                <a:gd name="T5" fmla="*/ 523 h 1255"/>
                <a:gd name="T6" fmla="*/ 53 w 1292"/>
                <a:gd name="T7" fmla="*/ 829 h 1255"/>
                <a:gd name="T8" fmla="*/ 245 w 1292"/>
                <a:gd name="T9" fmla="*/ 871 h 1255"/>
                <a:gd name="T10" fmla="*/ 647 w 1292"/>
                <a:gd name="T11" fmla="*/ 1129 h 1255"/>
                <a:gd name="T12" fmla="*/ 995 w 1292"/>
                <a:gd name="T13" fmla="*/ 1237 h 1255"/>
                <a:gd name="T14" fmla="*/ 1199 w 1292"/>
                <a:gd name="T15" fmla="*/ 1021 h 1255"/>
                <a:gd name="T16" fmla="*/ 1271 w 1292"/>
                <a:gd name="T17" fmla="*/ 445 h 1255"/>
                <a:gd name="T18" fmla="*/ 1205 w 1292"/>
                <a:gd name="T19" fmla="*/ 211 h 1255"/>
                <a:gd name="T20" fmla="*/ 749 w 1292"/>
                <a:gd name="T21" fmla="*/ 115 h 1255"/>
                <a:gd name="T22" fmla="*/ 239 w 1292"/>
                <a:gd name="T23" fmla="*/ 7 h 1255"/>
                <a:gd name="T24" fmla="*/ 0 w 1292"/>
                <a:gd name="T25" fmla="*/ 0 h 1255"/>
                <a:gd name="T26" fmla="*/ 1292 w 1292"/>
                <a:gd name="T27" fmla="*/ 1255 h 1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1292" h="1255">
                  <a:moveTo>
                    <a:pt x="239" y="7"/>
                  </a:moveTo>
                  <a:cubicBezTo>
                    <a:pt x="120" y="14"/>
                    <a:pt x="70" y="71"/>
                    <a:pt x="35" y="157"/>
                  </a:cubicBezTo>
                  <a:cubicBezTo>
                    <a:pt x="0" y="243"/>
                    <a:pt x="26" y="411"/>
                    <a:pt x="29" y="523"/>
                  </a:cubicBezTo>
                  <a:cubicBezTo>
                    <a:pt x="32" y="635"/>
                    <a:pt x="17" y="771"/>
                    <a:pt x="53" y="829"/>
                  </a:cubicBezTo>
                  <a:cubicBezTo>
                    <a:pt x="89" y="887"/>
                    <a:pt x="146" y="821"/>
                    <a:pt x="245" y="871"/>
                  </a:cubicBezTo>
                  <a:cubicBezTo>
                    <a:pt x="344" y="921"/>
                    <a:pt x="522" y="1068"/>
                    <a:pt x="647" y="1129"/>
                  </a:cubicBezTo>
                  <a:cubicBezTo>
                    <a:pt x="772" y="1190"/>
                    <a:pt x="903" y="1255"/>
                    <a:pt x="995" y="1237"/>
                  </a:cubicBezTo>
                  <a:cubicBezTo>
                    <a:pt x="1087" y="1219"/>
                    <a:pt x="1153" y="1153"/>
                    <a:pt x="1199" y="1021"/>
                  </a:cubicBezTo>
                  <a:cubicBezTo>
                    <a:pt x="1245" y="889"/>
                    <a:pt x="1270" y="580"/>
                    <a:pt x="1271" y="445"/>
                  </a:cubicBezTo>
                  <a:cubicBezTo>
                    <a:pt x="1272" y="310"/>
                    <a:pt x="1292" y="266"/>
                    <a:pt x="1205" y="211"/>
                  </a:cubicBezTo>
                  <a:cubicBezTo>
                    <a:pt x="1118" y="156"/>
                    <a:pt x="908" y="150"/>
                    <a:pt x="749" y="115"/>
                  </a:cubicBezTo>
                  <a:cubicBezTo>
                    <a:pt x="590" y="80"/>
                    <a:pt x="358" y="0"/>
                    <a:pt x="239" y="7"/>
                  </a:cubicBezTo>
                  <a:close/>
                </a:path>
              </a:pathLst>
            </a:custGeom>
            <a:solidFill>
              <a:srgbClr val="CC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5607" name="AutoShape 7"/>
            <p:cNvSpPr>
              <a:spLocks noChangeArrowheads="1"/>
            </p:cNvSpPr>
            <p:nvPr/>
          </p:nvSpPr>
          <p:spPr bwMode="auto">
            <a:xfrm>
              <a:off x="3092" y="1182"/>
              <a:ext cx="1176" cy="1001"/>
            </a:xfrm>
            <a:custGeom>
              <a:avLst/>
              <a:gdLst>
                <a:gd name="T0" fmla="*/ 550 w 1340"/>
                <a:gd name="T1" fmla="*/ 42 h 1191"/>
                <a:gd name="T2" fmla="*/ 82 w 1340"/>
                <a:gd name="T3" fmla="*/ 60 h 1191"/>
                <a:gd name="T4" fmla="*/ 58 w 1340"/>
                <a:gd name="T5" fmla="*/ 402 h 1191"/>
                <a:gd name="T6" fmla="*/ 28 w 1340"/>
                <a:gd name="T7" fmla="*/ 720 h 1191"/>
                <a:gd name="T8" fmla="*/ 112 w 1340"/>
                <a:gd name="T9" fmla="*/ 870 h 1191"/>
                <a:gd name="T10" fmla="*/ 538 w 1340"/>
                <a:gd name="T11" fmla="*/ 876 h 1191"/>
                <a:gd name="T12" fmla="*/ 640 w 1340"/>
                <a:gd name="T13" fmla="*/ 1128 h 1191"/>
                <a:gd name="T14" fmla="*/ 1234 w 1340"/>
                <a:gd name="T15" fmla="*/ 1098 h 1191"/>
                <a:gd name="T16" fmla="*/ 1276 w 1340"/>
                <a:gd name="T17" fmla="*/ 570 h 1191"/>
                <a:gd name="T18" fmla="*/ 1204 w 1340"/>
                <a:gd name="T19" fmla="*/ 342 h 1191"/>
                <a:gd name="T20" fmla="*/ 760 w 1340"/>
                <a:gd name="T21" fmla="*/ 288 h 1191"/>
                <a:gd name="T22" fmla="*/ 550 w 1340"/>
                <a:gd name="T23" fmla="*/ 42 h 1191"/>
                <a:gd name="T24" fmla="*/ 0 w 1340"/>
                <a:gd name="T25" fmla="*/ 0 h 1191"/>
                <a:gd name="T26" fmla="*/ 1340 w 1340"/>
                <a:gd name="T27" fmla="*/ 1191 h 1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1340" h="1191">
                  <a:moveTo>
                    <a:pt x="550" y="42"/>
                  </a:moveTo>
                  <a:cubicBezTo>
                    <a:pt x="437" y="4"/>
                    <a:pt x="164" y="0"/>
                    <a:pt x="82" y="60"/>
                  </a:cubicBezTo>
                  <a:cubicBezTo>
                    <a:pt x="0" y="120"/>
                    <a:pt x="67" y="292"/>
                    <a:pt x="58" y="402"/>
                  </a:cubicBezTo>
                  <a:cubicBezTo>
                    <a:pt x="49" y="512"/>
                    <a:pt x="19" y="642"/>
                    <a:pt x="28" y="720"/>
                  </a:cubicBezTo>
                  <a:cubicBezTo>
                    <a:pt x="37" y="798"/>
                    <a:pt x="27" y="844"/>
                    <a:pt x="112" y="870"/>
                  </a:cubicBezTo>
                  <a:cubicBezTo>
                    <a:pt x="197" y="896"/>
                    <a:pt x="450" y="833"/>
                    <a:pt x="538" y="876"/>
                  </a:cubicBezTo>
                  <a:cubicBezTo>
                    <a:pt x="626" y="919"/>
                    <a:pt x="524" y="1091"/>
                    <a:pt x="640" y="1128"/>
                  </a:cubicBezTo>
                  <a:cubicBezTo>
                    <a:pt x="756" y="1165"/>
                    <a:pt x="1128" y="1191"/>
                    <a:pt x="1234" y="1098"/>
                  </a:cubicBezTo>
                  <a:cubicBezTo>
                    <a:pt x="1340" y="1005"/>
                    <a:pt x="1281" y="696"/>
                    <a:pt x="1276" y="570"/>
                  </a:cubicBezTo>
                  <a:cubicBezTo>
                    <a:pt x="1271" y="444"/>
                    <a:pt x="1290" y="389"/>
                    <a:pt x="1204" y="342"/>
                  </a:cubicBezTo>
                  <a:cubicBezTo>
                    <a:pt x="1118" y="295"/>
                    <a:pt x="868" y="338"/>
                    <a:pt x="760" y="288"/>
                  </a:cubicBezTo>
                  <a:cubicBezTo>
                    <a:pt x="652" y="238"/>
                    <a:pt x="663" y="80"/>
                    <a:pt x="550" y="42"/>
                  </a:cubicBezTo>
                  <a:close/>
                </a:path>
              </a:pathLst>
            </a:custGeom>
            <a:solidFill>
              <a:srgbClr val="CC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5608" name="AutoShape 8"/>
            <p:cNvSpPr>
              <a:spLocks noChangeArrowheads="1"/>
            </p:cNvSpPr>
            <p:nvPr/>
          </p:nvSpPr>
          <p:spPr bwMode="auto">
            <a:xfrm>
              <a:off x="3324" y="2096"/>
              <a:ext cx="1874" cy="1398"/>
            </a:xfrm>
            <a:custGeom>
              <a:avLst/>
              <a:gdLst>
                <a:gd name="T0" fmla="*/ 27 w 2135"/>
                <a:gd name="T1" fmla="*/ 652 h 1662"/>
                <a:gd name="T2" fmla="*/ 105 w 2135"/>
                <a:gd name="T3" fmla="*/ 76 h 1662"/>
                <a:gd name="T4" fmla="*/ 657 w 2135"/>
                <a:gd name="T5" fmla="*/ 196 h 1662"/>
                <a:gd name="T6" fmla="*/ 1209 w 2135"/>
                <a:gd name="T7" fmla="*/ 100 h 1662"/>
                <a:gd name="T8" fmla="*/ 2001 w 2135"/>
                <a:gd name="T9" fmla="*/ 406 h 1662"/>
                <a:gd name="T10" fmla="*/ 2013 w 2135"/>
                <a:gd name="T11" fmla="*/ 1144 h 1662"/>
                <a:gd name="T12" fmla="*/ 1581 w 2135"/>
                <a:gd name="T13" fmla="*/ 1600 h 1662"/>
                <a:gd name="T14" fmla="*/ 813 w 2135"/>
                <a:gd name="T15" fmla="*/ 1516 h 1662"/>
                <a:gd name="T16" fmla="*/ 501 w 2135"/>
                <a:gd name="T17" fmla="*/ 1270 h 1662"/>
                <a:gd name="T18" fmla="*/ 183 w 2135"/>
                <a:gd name="T19" fmla="*/ 1066 h 1662"/>
                <a:gd name="T20" fmla="*/ 27 w 2135"/>
                <a:gd name="T21" fmla="*/ 652 h 1662"/>
                <a:gd name="T22" fmla="*/ 0 w 2135"/>
                <a:gd name="T23" fmla="*/ 0 h 1662"/>
                <a:gd name="T24" fmla="*/ 2135 w 2135"/>
                <a:gd name="T25" fmla="*/ 1662 h 16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T22" t="T23" r="T24" b="T25"/>
              <a:pathLst>
                <a:path w="2135" h="1662">
                  <a:moveTo>
                    <a:pt x="27" y="652"/>
                  </a:moveTo>
                  <a:cubicBezTo>
                    <a:pt x="14" y="487"/>
                    <a:pt x="0" y="152"/>
                    <a:pt x="105" y="76"/>
                  </a:cubicBezTo>
                  <a:cubicBezTo>
                    <a:pt x="210" y="0"/>
                    <a:pt x="473" y="192"/>
                    <a:pt x="657" y="196"/>
                  </a:cubicBezTo>
                  <a:cubicBezTo>
                    <a:pt x="841" y="200"/>
                    <a:pt x="985" y="65"/>
                    <a:pt x="1209" y="100"/>
                  </a:cubicBezTo>
                  <a:cubicBezTo>
                    <a:pt x="1433" y="135"/>
                    <a:pt x="1867" y="232"/>
                    <a:pt x="2001" y="406"/>
                  </a:cubicBezTo>
                  <a:cubicBezTo>
                    <a:pt x="2135" y="580"/>
                    <a:pt x="2083" y="945"/>
                    <a:pt x="2013" y="1144"/>
                  </a:cubicBezTo>
                  <a:cubicBezTo>
                    <a:pt x="1943" y="1343"/>
                    <a:pt x="1781" y="1538"/>
                    <a:pt x="1581" y="1600"/>
                  </a:cubicBezTo>
                  <a:cubicBezTo>
                    <a:pt x="1381" y="1662"/>
                    <a:pt x="993" y="1571"/>
                    <a:pt x="813" y="1516"/>
                  </a:cubicBezTo>
                  <a:cubicBezTo>
                    <a:pt x="633" y="1461"/>
                    <a:pt x="606" y="1345"/>
                    <a:pt x="501" y="1270"/>
                  </a:cubicBezTo>
                  <a:cubicBezTo>
                    <a:pt x="396" y="1195"/>
                    <a:pt x="262" y="1169"/>
                    <a:pt x="183" y="1066"/>
                  </a:cubicBezTo>
                  <a:cubicBezTo>
                    <a:pt x="104" y="963"/>
                    <a:pt x="25" y="819"/>
                    <a:pt x="27" y="652"/>
                  </a:cubicBezTo>
                  <a:close/>
                </a:path>
              </a:pathLst>
            </a:custGeom>
            <a:solidFill>
              <a:srgbClr val="CC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25609" name="Group 9"/>
            <p:cNvGrpSpPr>
              <a:grpSpLocks/>
            </p:cNvGrpSpPr>
            <p:nvPr/>
          </p:nvGrpSpPr>
          <p:grpSpPr bwMode="auto">
            <a:xfrm>
              <a:off x="3166" y="1267"/>
              <a:ext cx="461" cy="200"/>
              <a:chOff x="3166" y="1267"/>
              <a:chExt cx="461" cy="200"/>
            </a:xfrm>
          </p:grpSpPr>
          <p:pic>
            <p:nvPicPr>
              <p:cNvPr id="25610" name="Picture 10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166" y="1267"/>
                <a:ext cx="262" cy="20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25611" name="Picture 11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3452" y="1341"/>
                <a:ext cx="176" cy="11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5612" name="Line 12"/>
              <p:cNvSpPr>
                <a:spLocks noChangeShapeType="1"/>
              </p:cNvSpPr>
              <p:nvPr/>
            </p:nvSpPr>
            <p:spPr bwMode="auto">
              <a:xfrm flipV="1">
                <a:off x="3422" y="1418"/>
                <a:ext cx="72" cy="4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5613" name="Group 13"/>
            <p:cNvGrpSpPr>
              <a:grpSpLocks/>
            </p:cNvGrpSpPr>
            <p:nvPr/>
          </p:nvGrpSpPr>
          <p:grpSpPr bwMode="auto">
            <a:xfrm>
              <a:off x="3166" y="1642"/>
              <a:ext cx="461" cy="200"/>
              <a:chOff x="3166" y="1642"/>
              <a:chExt cx="461" cy="200"/>
            </a:xfrm>
          </p:grpSpPr>
          <p:pic>
            <p:nvPicPr>
              <p:cNvPr id="25614" name="Picture 14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166" y="1642"/>
                <a:ext cx="262" cy="20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25615" name="Picture 15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3452" y="1716"/>
                <a:ext cx="176" cy="11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5616" name="Line 16"/>
              <p:cNvSpPr>
                <a:spLocks noChangeShapeType="1"/>
              </p:cNvSpPr>
              <p:nvPr/>
            </p:nvSpPr>
            <p:spPr bwMode="auto">
              <a:xfrm flipV="1">
                <a:off x="3422" y="1793"/>
                <a:ext cx="72" cy="4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5617" name="Group 17"/>
            <p:cNvGrpSpPr>
              <a:grpSpLocks/>
            </p:cNvGrpSpPr>
            <p:nvPr/>
          </p:nvGrpSpPr>
          <p:grpSpPr bwMode="auto">
            <a:xfrm>
              <a:off x="3403" y="1508"/>
              <a:ext cx="43" cy="134"/>
              <a:chOff x="3403" y="1508"/>
              <a:chExt cx="43" cy="134"/>
            </a:xfrm>
          </p:grpSpPr>
          <p:sp>
            <p:nvSpPr>
              <p:cNvPr id="25618" name="Oval 18"/>
              <p:cNvSpPr>
                <a:spLocks noChangeArrowheads="1"/>
              </p:cNvSpPr>
              <p:nvPr/>
            </p:nvSpPr>
            <p:spPr bwMode="auto">
              <a:xfrm>
                <a:off x="3403" y="1508"/>
                <a:ext cx="40" cy="38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19" name="Oval 19"/>
              <p:cNvSpPr>
                <a:spLocks noChangeArrowheads="1"/>
              </p:cNvSpPr>
              <p:nvPr/>
            </p:nvSpPr>
            <p:spPr bwMode="auto">
              <a:xfrm>
                <a:off x="3405" y="1557"/>
                <a:ext cx="40" cy="38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20" name="Oval 20"/>
              <p:cNvSpPr>
                <a:spLocks noChangeArrowheads="1"/>
              </p:cNvSpPr>
              <p:nvPr/>
            </p:nvSpPr>
            <p:spPr bwMode="auto">
              <a:xfrm>
                <a:off x="3406" y="1605"/>
                <a:ext cx="40" cy="38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5621" name="Group 21"/>
            <p:cNvGrpSpPr>
              <a:grpSpLocks/>
            </p:cNvGrpSpPr>
            <p:nvPr/>
          </p:nvGrpSpPr>
          <p:grpSpPr bwMode="auto">
            <a:xfrm>
              <a:off x="3699" y="1825"/>
              <a:ext cx="131" cy="248"/>
              <a:chOff x="3699" y="1825"/>
              <a:chExt cx="131" cy="248"/>
            </a:xfrm>
          </p:grpSpPr>
          <p:sp>
            <p:nvSpPr>
              <p:cNvPr id="25622" name="AutoShape 22"/>
              <p:cNvSpPr>
                <a:spLocks noChangeArrowheads="1"/>
              </p:cNvSpPr>
              <p:nvPr/>
            </p:nvSpPr>
            <p:spPr bwMode="auto">
              <a:xfrm>
                <a:off x="3699" y="2016"/>
                <a:ext cx="132" cy="57"/>
              </a:xfrm>
              <a:prstGeom prst="parallelogram">
                <a:avLst>
                  <a:gd name="adj" fmla="val 89212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23" name="Rectangle 23"/>
              <p:cNvSpPr>
                <a:spLocks noChangeArrowheads="1"/>
              </p:cNvSpPr>
              <p:nvPr/>
            </p:nvSpPr>
            <p:spPr bwMode="auto">
              <a:xfrm>
                <a:off x="3766" y="1827"/>
                <a:ext cx="61" cy="191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24" name="Rectangle 24"/>
              <p:cNvSpPr>
                <a:spLocks noChangeArrowheads="1"/>
              </p:cNvSpPr>
              <p:nvPr/>
            </p:nvSpPr>
            <p:spPr bwMode="auto">
              <a:xfrm>
                <a:off x="3700" y="1881"/>
                <a:ext cx="83" cy="191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25" name="AutoShape 25"/>
              <p:cNvSpPr>
                <a:spLocks noChangeArrowheads="1"/>
              </p:cNvSpPr>
              <p:nvPr/>
            </p:nvSpPr>
            <p:spPr bwMode="auto">
              <a:xfrm>
                <a:off x="3699" y="1825"/>
                <a:ext cx="132" cy="57"/>
              </a:xfrm>
              <a:prstGeom prst="parallelogram">
                <a:avLst>
                  <a:gd name="adj" fmla="val 89212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26" name="Line 26"/>
              <p:cNvSpPr>
                <a:spLocks noChangeShapeType="1"/>
              </p:cNvSpPr>
              <p:nvPr/>
            </p:nvSpPr>
            <p:spPr bwMode="auto">
              <a:xfrm>
                <a:off x="3831" y="1829"/>
                <a:ext cx="1" cy="187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627" name="Line 27"/>
              <p:cNvSpPr>
                <a:spLocks noChangeShapeType="1"/>
              </p:cNvSpPr>
              <p:nvPr/>
            </p:nvSpPr>
            <p:spPr bwMode="auto">
              <a:xfrm flipH="1">
                <a:off x="3783" y="2016"/>
                <a:ext cx="49" cy="56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628" name="Rectangle 28"/>
              <p:cNvSpPr>
                <a:spLocks noChangeArrowheads="1"/>
              </p:cNvSpPr>
              <p:nvPr/>
            </p:nvSpPr>
            <p:spPr bwMode="auto">
              <a:xfrm>
                <a:off x="3710" y="1906"/>
                <a:ext cx="55" cy="110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29" name="Rectangle 29"/>
              <p:cNvSpPr>
                <a:spLocks noChangeArrowheads="1"/>
              </p:cNvSpPr>
              <p:nvPr/>
            </p:nvSpPr>
            <p:spPr bwMode="auto">
              <a:xfrm>
                <a:off x="3718" y="1939"/>
                <a:ext cx="42" cy="3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5630" name="Group 30"/>
            <p:cNvGrpSpPr>
              <a:grpSpLocks/>
            </p:cNvGrpSpPr>
            <p:nvPr/>
          </p:nvGrpSpPr>
          <p:grpSpPr bwMode="auto">
            <a:xfrm>
              <a:off x="3838" y="1925"/>
              <a:ext cx="166" cy="44"/>
              <a:chOff x="3838" y="1925"/>
              <a:chExt cx="166" cy="44"/>
            </a:xfrm>
          </p:grpSpPr>
          <p:sp>
            <p:nvSpPr>
              <p:cNvPr id="25631" name="Oval 31"/>
              <p:cNvSpPr>
                <a:spLocks noChangeArrowheads="1"/>
              </p:cNvSpPr>
              <p:nvPr/>
            </p:nvSpPr>
            <p:spPr bwMode="auto">
              <a:xfrm rot="16200000">
                <a:off x="3840" y="1927"/>
                <a:ext cx="41" cy="47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32" name="Oval 32"/>
              <p:cNvSpPr>
                <a:spLocks noChangeArrowheads="1"/>
              </p:cNvSpPr>
              <p:nvPr/>
            </p:nvSpPr>
            <p:spPr bwMode="auto">
              <a:xfrm rot="16200000">
                <a:off x="3900" y="1925"/>
                <a:ext cx="41" cy="47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33" name="Oval 33"/>
              <p:cNvSpPr>
                <a:spLocks noChangeArrowheads="1"/>
              </p:cNvSpPr>
              <p:nvPr/>
            </p:nvSpPr>
            <p:spPr bwMode="auto">
              <a:xfrm rot="16200000">
                <a:off x="3960" y="1923"/>
                <a:ext cx="41" cy="47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25634" name="Line 34"/>
            <p:cNvSpPr>
              <a:spLocks noChangeShapeType="1"/>
            </p:cNvSpPr>
            <p:nvPr/>
          </p:nvSpPr>
          <p:spPr bwMode="auto">
            <a:xfrm>
              <a:off x="3785" y="1767"/>
              <a:ext cx="312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5635" name="Line 35"/>
            <p:cNvSpPr>
              <a:spLocks noChangeShapeType="1"/>
            </p:cNvSpPr>
            <p:nvPr/>
          </p:nvSpPr>
          <p:spPr bwMode="auto">
            <a:xfrm>
              <a:off x="3787" y="1765"/>
              <a:ext cx="1" cy="6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5636" name="Line 36"/>
            <p:cNvSpPr>
              <a:spLocks noChangeShapeType="1"/>
            </p:cNvSpPr>
            <p:nvPr/>
          </p:nvSpPr>
          <p:spPr bwMode="auto">
            <a:xfrm>
              <a:off x="4099" y="1764"/>
              <a:ext cx="1" cy="5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5637" name="Line 37"/>
            <p:cNvSpPr>
              <a:spLocks noChangeShapeType="1"/>
            </p:cNvSpPr>
            <p:nvPr/>
          </p:nvSpPr>
          <p:spPr bwMode="auto">
            <a:xfrm>
              <a:off x="3596" y="1427"/>
              <a:ext cx="182" cy="167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5638" name="Line 38"/>
            <p:cNvSpPr>
              <a:spLocks noChangeShapeType="1"/>
            </p:cNvSpPr>
            <p:nvPr/>
          </p:nvSpPr>
          <p:spPr bwMode="auto">
            <a:xfrm flipV="1">
              <a:off x="3604" y="1606"/>
              <a:ext cx="174" cy="21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5639" name="Line 39"/>
            <p:cNvSpPr>
              <a:spLocks noChangeShapeType="1"/>
            </p:cNvSpPr>
            <p:nvPr/>
          </p:nvSpPr>
          <p:spPr bwMode="auto">
            <a:xfrm flipV="1">
              <a:off x="3936" y="1660"/>
              <a:ext cx="1" cy="105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grpSp>
          <p:nvGrpSpPr>
            <p:cNvPr id="25640" name="Group 40"/>
            <p:cNvGrpSpPr>
              <a:grpSpLocks/>
            </p:cNvGrpSpPr>
            <p:nvPr/>
          </p:nvGrpSpPr>
          <p:grpSpPr bwMode="auto">
            <a:xfrm>
              <a:off x="4011" y="1811"/>
              <a:ext cx="131" cy="248"/>
              <a:chOff x="4011" y="1811"/>
              <a:chExt cx="131" cy="248"/>
            </a:xfrm>
          </p:grpSpPr>
          <p:sp>
            <p:nvSpPr>
              <p:cNvPr id="25641" name="AutoShape 41"/>
              <p:cNvSpPr>
                <a:spLocks noChangeArrowheads="1"/>
              </p:cNvSpPr>
              <p:nvPr/>
            </p:nvSpPr>
            <p:spPr bwMode="auto">
              <a:xfrm>
                <a:off x="4011" y="2002"/>
                <a:ext cx="132" cy="57"/>
              </a:xfrm>
              <a:prstGeom prst="parallelogram">
                <a:avLst>
                  <a:gd name="adj" fmla="val 89212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42" name="Rectangle 42"/>
              <p:cNvSpPr>
                <a:spLocks noChangeArrowheads="1"/>
              </p:cNvSpPr>
              <p:nvPr/>
            </p:nvSpPr>
            <p:spPr bwMode="auto">
              <a:xfrm>
                <a:off x="4078" y="1813"/>
                <a:ext cx="61" cy="191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43" name="Rectangle 43"/>
              <p:cNvSpPr>
                <a:spLocks noChangeArrowheads="1"/>
              </p:cNvSpPr>
              <p:nvPr/>
            </p:nvSpPr>
            <p:spPr bwMode="auto">
              <a:xfrm>
                <a:off x="4012" y="1867"/>
                <a:ext cx="83" cy="191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44" name="AutoShape 44"/>
              <p:cNvSpPr>
                <a:spLocks noChangeArrowheads="1"/>
              </p:cNvSpPr>
              <p:nvPr/>
            </p:nvSpPr>
            <p:spPr bwMode="auto">
              <a:xfrm>
                <a:off x="4011" y="1811"/>
                <a:ext cx="132" cy="57"/>
              </a:xfrm>
              <a:prstGeom prst="parallelogram">
                <a:avLst>
                  <a:gd name="adj" fmla="val 89212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45" name="Line 45"/>
              <p:cNvSpPr>
                <a:spLocks noChangeShapeType="1"/>
              </p:cNvSpPr>
              <p:nvPr/>
            </p:nvSpPr>
            <p:spPr bwMode="auto">
              <a:xfrm>
                <a:off x="4143" y="1815"/>
                <a:ext cx="1" cy="187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646" name="Line 46"/>
              <p:cNvSpPr>
                <a:spLocks noChangeShapeType="1"/>
              </p:cNvSpPr>
              <p:nvPr/>
            </p:nvSpPr>
            <p:spPr bwMode="auto">
              <a:xfrm flipH="1">
                <a:off x="4094" y="2002"/>
                <a:ext cx="49" cy="56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647" name="Rectangle 47"/>
              <p:cNvSpPr>
                <a:spLocks noChangeArrowheads="1"/>
              </p:cNvSpPr>
              <p:nvPr/>
            </p:nvSpPr>
            <p:spPr bwMode="auto">
              <a:xfrm>
                <a:off x="4022" y="1892"/>
                <a:ext cx="55" cy="110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48" name="Rectangle 48"/>
              <p:cNvSpPr>
                <a:spLocks noChangeArrowheads="1"/>
              </p:cNvSpPr>
              <p:nvPr/>
            </p:nvSpPr>
            <p:spPr bwMode="auto">
              <a:xfrm>
                <a:off x="4030" y="1925"/>
                <a:ext cx="42" cy="3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5649" name="Group 49"/>
            <p:cNvGrpSpPr>
              <a:grpSpLocks/>
            </p:cNvGrpSpPr>
            <p:nvPr/>
          </p:nvGrpSpPr>
          <p:grpSpPr bwMode="auto">
            <a:xfrm>
              <a:off x="3408" y="2201"/>
              <a:ext cx="301" cy="582"/>
              <a:chOff x="3408" y="2201"/>
              <a:chExt cx="301" cy="582"/>
            </a:xfrm>
          </p:grpSpPr>
          <p:pic>
            <p:nvPicPr>
              <p:cNvPr id="25650" name="Picture 50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408" y="2201"/>
                <a:ext cx="262" cy="20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5651" name="Line 51"/>
              <p:cNvSpPr>
                <a:spLocks noChangeShapeType="1"/>
              </p:cNvSpPr>
              <p:nvPr/>
            </p:nvSpPr>
            <p:spPr bwMode="auto">
              <a:xfrm flipV="1">
                <a:off x="3664" y="2355"/>
                <a:ext cx="46" cy="6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pic>
            <p:nvPicPr>
              <p:cNvPr id="25652" name="Picture 52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408" y="2576"/>
                <a:ext cx="262" cy="20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5653" name="Line 53"/>
              <p:cNvSpPr>
                <a:spLocks noChangeShapeType="1"/>
              </p:cNvSpPr>
              <p:nvPr/>
            </p:nvSpPr>
            <p:spPr bwMode="auto">
              <a:xfrm flipV="1">
                <a:off x="3664" y="2732"/>
                <a:ext cx="46" cy="4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grpSp>
            <p:nvGrpSpPr>
              <p:cNvPr id="25654" name="Group 54"/>
              <p:cNvGrpSpPr>
                <a:grpSpLocks/>
              </p:cNvGrpSpPr>
              <p:nvPr/>
            </p:nvGrpSpPr>
            <p:grpSpPr bwMode="auto">
              <a:xfrm>
                <a:off x="3487" y="2416"/>
                <a:ext cx="43" cy="139"/>
                <a:chOff x="3487" y="2416"/>
                <a:chExt cx="43" cy="139"/>
              </a:xfrm>
            </p:grpSpPr>
            <p:sp>
              <p:nvSpPr>
                <p:cNvPr id="25655" name="Oval 55"/>
                <p:cNvSpPr>
                  <a:spLocks noChangeArrowheads="1"/>
                </p:cNvSpPr>
                <p:nvPr/>
              </p:nvSpPr>
              <p:spPr bwMode="auto">
                <a:xfrm>
                  <a:off x="3487" y="2416"/>
                  <a:ext cx="41" cy="39"/>
                </a:xfrm>
                <a:prstGeom prst="ellipse">
                  <a:avLst/>
                </a:prstGeom>
                <a:solidFill>
                  <a:srgbClr val="3333CC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5656" name="Oval 56"/>
                <p:cNvSpPr>
                  <a:spLocks noChangeArrowheads="1"/>
                </p:cNvSpPr>
                <p:nvPr/>
              </p:nvSpPr>
              <p:spPr bwMode="auto">
                <a:xfrm>
                  <a:off x="3488" y="2466"/>
                  <a:ext cx="41" cy="39"/>
                </a:xfrm>
                <a:prstGeom prst="ellipse">
                  <a:avLst/>
                </a:prstGeom>
                <a:solidFill>
                  <a:srgbClr val="3333CC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5657" name="Oval 57"/>
                <p:cNvSpPr>
                  <a:spLocks noChangeArrowheads="1"/>
                </p:cNvSpPr>
                <p:nvPr/>
              </p:nvSpPr>
              <p:spPr bwMode="auto">
                <a:xfrm>
                  <a:off x="3490" y="2517"/>
                  <a:ext cx="41" cy="39"/>
                </a:xfrm>
                <a:prstGeom prst="ellipse">
                  <a:avLst/>
                </a:prstGeom>
                <a:solidFill>
                  <a:srgbClr val="3333CC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25658" name="Line 58"/>
              <p:cNvSpPr>
                <a:spLocks noChangeShapeType="1"/>
              </p:cNvSpPr>
              <p:nvPr/>
            </p:nvSpPr>
            <p:spPr bwMode="auto">
              <a:xfrm>
                <a:off x="3706" y="2355"/>
                <a:ext cx="1" cy="378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pic>
          <p:nvPicPr>
            <p:cNvPr id="25659" name="Picture 59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955" y="2837"/>
              <a:ext cx="263" cy="20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pic>
          <p:nvPicPr>
            <p:cNvPr id="25660" name="Picture 60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568" y="2830"/>
              <a:ext cx="262" cy="20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sp>
          <p:nvSpPr>
            <p:cNvPr id="25661" name="Oval 61"/>
            <p:cNvSpPr>
              <a:spLocks noChangeArrowheads="1"/>
            </p:cNvSpPr>
            <p:nvPr/>
          </p:nvSpPr>
          <p:spPr bwMode="auto">
            <a:xfrm rot="16200000">
              <a:off x="3831" y="2895"/>
              <a:ext cx="40" cy="41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5662" name="Oval 62"/>
            <p:cNvSpPr>
              <a:spLocks noChangeArrowheads="1"/>
            </p:cNvSpPr>
            <p:nvPr/>
          </p:nvSpPr>
          <p:spPr bwMode="auto">
            <a:xfrm rot="16200000">
              <a:off x="3883" y="2894"/>
              <a:ext cx="40" cy="42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5663" name="Oval 63"/>
            <p:cNvSpPr>
              <a:spLocks noChangeArrowheads="1"/>
            </p:cNvSpPr>
            <p:nvPr/>
          </p:nvSpPr>
          <p:spPr bwMode="auto">
            <a:xfrm rot="16200000">
              <a:off x="3932" y="2898"/>
              <a:ext cx="39" cy="41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5664" name="Line 64"/>
            <p:cNvSpPr>
              <a:spLocks noChangeShapeType="1"/>
            </p:cNvSpPr>
            <p:nvPr/>
          </p:nvSpPr>
          <p:spPr bwMode="auto">
            <a:xfrm flipV="1">
              <a:off x="4115" y="2802"/>
              <a:ext cx="1" cy="40"/>
            </a:xfrm>
            <a:prstGeom prst="line">
              <a:avLst/>
            </a:prstGeom>
            <a:noFill/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5665" name="Line 65"/>
            <p:cNvSpPr>
              <a:spLocks noChangeShapeType="1"/>
            </p:cNvSpPr>
            <p:nvPr/>
          </p:nvSpPr>
          <p:spPr bwMode="auto">
            <a:xfrm flipV="1">
              <a:off x="3722" y="2795"/>
              <a:ext cx="1" cy="42"/>
            </a:xfrm>
            <a:prstGeom prst="line">
              <a:avLst/>
            </a:prstGeom>
            <a:noFill/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5666" name="Line 66"/>
            <p:cNvSpPr>
              <a:spLocks noChangeShapeType="1"/>
            </p:cNvSpPr>
            <p:nvPr/>
          </p:nvSpPr>
          <p:spPr bwMode="auto">
            <a:xfrm flipH="1">
              <a:off x="3722" y="2800"/>
              <a:ext cx="397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5667" name="Line 67"/>
            <p:cNvSpPr>
              <a:spLocks noChangeShapeType="1"/>
            </p:cNvSpPr>
            <p:nvPr/>
          </p:nvSpPr>
          <p:spPr bwMode="auto">
            <a:xfrm flipV="1">
              <a:off x="3710" y="2563"/>
              <a:ext cx="59" cy="4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5668" name="Line 68"/>
            <p:cNvSpPr>
              <a:spLocks noChangeShapeType="1"/>
            </p:cNvSpPr>
            <p:nvPr/>
          </p:nvSpPr>
          <p:spPr bwMode="auto">
            <a:xfrm>
              <a:off x="4089" y="2593"/>
              <a:ext cx="191" cy="24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5669" name="Line 69"/>
            <p:cNvSpPr>
              <a:spLocks noChangeShapeType="1"/>
            </p:cNvSpPr>
            <p:nvPr/>
          </p:nvSpPr>
          <p:spPr bwMode="auto">
            <a:xfrm flipH="1">
              <a:off x="4589" y="2591"/>
              <a:ext cx="178" cy="247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pic>
          <p:nvPicPr>
            <p:cNvPr id="25670" name="Picture 70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702" y="2309"/>
              <a:ext cx="128" cy="15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pic>
          <p:nvPicPr>
            <p:cNvPr id="25671" name="Picture 71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860" y="2360"/>
              <a:ext cx="128" cy="15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sp>
          <p:nvSpPr>
            <p:cNvPr id="25672" name="AutoShape 72"/>
            <p:cNvSpPr>
              <a:spLocks noChangeArrowheads="1"/>
            </p:cNvSpPr>
            <p:nvPr/>
          </p:nvSpPr>
          <p:spPr bwMode="auto">
            <a:xfrm>
              <a:off x="3911" y="2218"/>
              <a:ext cx="853" cy="192"/>
            </a:xfrm>
            <a:custGeom>
              <a:avLst/>
              <a:gdLst>
                <a:gd name="T0" fmla="*/ 0 w 972"/>
                <a:gd name="T1" fmla="*/ 228 h 228"/>
                <a:gd name="T2" fmla="*/ 432 w 972"/>
                <a:gd name="T3" fmla="*/ 9 h 228"/>
                <a:gd name="T4" fmla="*/ 972 w 972"/>
                <a:gd name="T5" fmla="*/ 171 h 228"/>
                <a:gd name="T6" fmla="*/ 0 w 972"/>
                <a:gd name="T7" fmla="*/ 0 h 228"/>
                <a:gd name="T8" fmla="*/ 972 w 972"/>
                <a:gd name="T9" fmla="*/ 228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T6" t="T7" r="T8" b="T9"/>
              <a:pathLst>
                <a:path w="972" h="228">
                  <a:moveTo>
                    <a:pt x="0" y="228"/>
                  </a:moveTo>
                  <a:cubicBezTo>
                    <a:pt x="135" y="123"/>
                    <a:pt x="270" y="18"/>
                    <a:pt x="432" y="9"/>
                  </a:cubicBezTo>
                  <a:cubicBezTo>
                    <a:pt x="594" y="0"/>
                    <a:pt x="783" y="85"/>
                    <a:pt x="972" y="171"/>
                  </a:cubicBezTo>
                </a:path>
              </a:pathLst>
            </a:custGeom>
            <a:noFill/>
            <a:ln w="19080">
              <a:solidFill>
                <a:srgbClr val="000000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25673" name="Group 73"/>
            <p:cNvGrpSpPr>
              <a:grpSpLocks/>
            </p:cNvGrpSpPr>
            <p:nvPr/>
          </p:nvGrpSpPr>
          <p:grpSpPr bwMode="auto">
            <a:xfrm>
              <a:off x="4079" y="3114"/>
              <a:ext cx="255" cy="268"/>
              <a:chOff x="4079" y="3114"/>
              <a:chExt cx="255" cy="268"/>
            </a:xfrm>
          </p:grpSpPr>
          <p:pic>
            <p:nvPicPr>
              <p:cNvPr id="25674" name="Picture 74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4079" y="3114"/>
                <a:ext cx="238" cy="23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25675" name="Picture 75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4117" y="3185"/>
                <a:ext cx="218" cy="19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</p:grpSp>
        <p:grpSp>
          <p:nvGrpSpPr>
            <p:cNvPr id="25676" name="Group 76"/>
            <p:cNvGrpSpPr>
              <a:grpSpLocks/>
            </p:cNvGrpSpPr>
            <p:nvPr/>
          </p:nvGrpSpPr>
          <p:grpSpPr bwMode="auto">
            <a:xfrm>
              <a:off x="4569" y="3134"/>
              <a:ext cx="255" cy="268"/>
              <a:chOff x="4569" y="3134"/>
              <a:chExt cx="255" cy="268"/>
            </a:xfrm>
          </p:grpSpPr>
          <p:pic>
            <p:nvPicPr>
              <p:cNvPr id="25677" name="Picture 77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4569" y="3134"/>
                <a:ext cx="238" cy="23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25678" name="Picture 78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4607" y="3205"/>
                <a:ext cx="218" cy="19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</p:grpSp>
        <p:grpSp>
          <p:nvGrpSpPr>
            <p:cNvPr id="25679" name="Group 79"/>
            <p:cNvGrpSpPr>
              <a:grpSpLocks/>
            </p:cNvGrpSpPr>
            <p:nvPr/>
          </p:nvGrpSpPr>
          <p:grpSpPr bwMode="auto">
            <a:xfrm>
              <a:off x="4308" y="2955"/>
              <a:ext cx="238" cy="236"/>
              <a:chOff x="4308" y="2955"/>
              <a:chExt cx="238" cy="236"/>
            </a:xfrm>
          </p:grpSpPr>
          <p:pic>
            <p:nvPicPr>
              <p:cNvPr id="25680" name="Picture 80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4308" y="2955"/>
                <a:ext cx="239" cy="23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5681" name="Rectangle 81"/>
              <p:cNvSpPr>
                <a:spLocks noChangeArrowheads="1"/>
              </p:cNvSpPr>
              <p:nvPr/>
            </p:nvSpPr>
            <p:spPr bwMode="auto">
              <a:xfrm>
                <a:off x="4377" y="3038"/>
                <a:ext cx="168" cy="154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25682" name="Line 82"/>
            <p:cNvSpPr>
              <a:spLocks noChangeShapeType="1"/>
            </p:cNvSpPr>
            <p:nvPr/>
          </p:nvSpPr>
          <p:spPr bwMode="auto">
            <a:xfrm>
              <a:off x="4501" y="2894"/>
              <a:ext cx="1" cy="144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grpSp>
          <p:nvGrpSpPr>
            <p:cNvPr id="25683" name="Group 83"/>
            <p:cNvGrpSpPr>
              <a:grpSpLocks/>
            </p:cNvGrpSpPr>
            <p:nvPr/>
          </p:nvGrpSpPr>
          <p:grpSpPr bwMode="auto">
            <a:xfrm>
              <a:off x="4955" y="2531"/>
              <a:ext cx="130" cy="257"/>
              <a:chOff x="4955" y="2531"/>
              <a:chExt cx="130" cy="257"/>
            </a:xfrm>
          </p:grpSpPr>
          <p:sp>
            <p:nvSpPr>
              <p:cNvPr id="25684" name="AutoShape 84"/>
              <p:cNvSpPr>
                <a:spLocks noChangeArrowheads="1"/>
              </p:cNvSpPr>
              <p:nvPr/>
            </p:nvSpPr>
            <p:spPr bwMode="auto">
              <a:xfrm>
                <a:off x="4955" y="2729"/>
                <a:ext cx="131" cy="60"/>
              </a:xfrm>
              <a:prstGeom prst="parallelogram">
                <a:avLst>
                  <a:gd name="adj" fmla="val 84109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85" name="Rectangle 85"/>
              <p:cNvSpPr>
                <a:spLocks noChangeArrowheads="1"/>
              </p:cNvSpPr>
              <p:nvPr/>
            </p:nvSpPr>
            <p:spPr bwMode="auto">
              <a:xfrm>
                <a:off x="5021" y="2533"/>
                <a:ext cx="60" cy="198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86" name="Rectangle 86"/>
              <p:cNvSpPr>
                <a:spLocks noChangeArrowheads="1"/>
              </p:cNvSpPr>
              <p:nvPr/>
            </p:nvSpPr>
            <p:spPr bwMode="auto">
              <a:xfrm>
                <a:off x="4956" y="2589"/>
                <a:ext cx="83" cy="198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87" name="AutoShape 87"/>
              <p:cNvSpPr>
                <a:spLocks noChangeArrowheads="1"/>
              </p:cNvSpPr>
              <p:nvPr/>
            </p:nvSpPr>
            <p:spPr bwMode="auto">
              <a:xfrm>
                <a:off x="4955" y="2531"/>
                <a:ext cx="131" cy="60"/>
              </a:xfrm>
              <a:prstGeom prst="parallelogram">
                <a:avLst>
                  <a:gd name="adj" fmla="val 84109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88" name="Line 88"/>
              <p:cNvSpPr>
                <a:spLocks noChangeShapeType="1"/>
              </p:cNvSpPr>
              <p:nvPr/>
            </p:nvSpPr>
            <p:spPr bwMode="auto">
              <a:xfrm>
                <a:off x="5086" y="2535"/>
                <a:ext cx="1" cy="194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689" name="Line 89"/>
              <p:cNvSpPr>
                <a:spLocks noChangeShapeType="1"/>
              </p:cNvSpPr>
              <p:nvPr/>
            </p:nvSpPr>
            <p:spPr bwMode="auto">
              <a:xfrm flipH="1">
                <a:off x="5038" y="2729"/>
                <a:ext cx="49" cy="58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690" name="Rectangle 90"/>
              <p:cNvSpPr>
                <a:spLocks noChangeArrowheads="1"/>
              </p:cNvSpPr>
              <p:nvPr/>
            </p:nvSpPr>
            <p:spPr bwMode="auto">
              <a:xfrm>
                <a:off x="4966" y="2615"/>
                <a:ext cx="55" cy="114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91" name="Rectangle 91"/>
              <p:cNvSpPr>
                <a:spLocks noChangeArrowheads="1"/>
              </p:cNvSpPr>
              <p:nvPr/>
            </p:nvSpPr>
            <p:spPr bwMode="auto">
              <a:xfrm>
                <a:off x="4974" y="2649"/>
                <a:ext cx="42" cy="4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5692" name="Group 92"/>
            <p:cNvGrpSpPr>
              <a:grpSpLocks/>
            </p:cNvGrpSpPr>
            <p:nvPr/>
          </p:nvGrpSpPr>
          <p:grpSpPr bwMode="auto">
            <a:xfrm>
              <a:off x="4947" y="2811"/>
              <a:ext cx="130" cy="257"/>
              <a:chOff x="4947" y="2811"/>
              <a:chExt cx="130" cy="257"/>
            </a:xfrm>
          </p:grpSpPr>
          <p:sp>
            <p:nvSpPr>
              <p:cNvPr id="25693" name="AutoShape 93"/>
              <p:cNvSpPr>
                <a:spLocks noChangeArrowheads="1"/>
              </p:cNvSpPr>
              <p:nvPr/>
            </p:nvSpPr>
            <p:spPr bwMode="auto">
              <a:xfrm>
                <a:off x="4947" y="3009"/>
                <a:ext cx="131" cy="59"/>
              </a:xfrm>
              <a:prstGeom prst="parallelogram">
                <a:avLst>
                  <a:gd name="adj" fmla="val 85534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94" name="Rectangle 94"/>
              <p:cNvSpPr>
                <a:spLocks noChangeArrowheads="1"/>
              </p:cNvSpPr>
              <p:nvPr/>
            </p:nvSpPr>
            <p:spPr bwMode="auto">
              <a:xfrm>
                <a:off x="5013" y="2813"/>
                <a:ext cx="60" cy="198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95" name="Rectangle 95"/>
              <p:cNvSpPr>
                <a:spLocks noChangeArrowheads="1"/>
              </p:cNvSpPr>
              <p:nvPr/>
            </p:nvSpPr>
            <p:spPr bwMode="auto">
              <a:xfrm>
                <a:off x="4948" y="2869"/>
                <a:ext cx="83" cy="198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96" name="AutoShape 96"/>
              <p:cNvSpPr>
                <a:spLocks noChangeArrowheads="1"/>
              </p:cNvSpPr>
              <p:nvPr/>
            </p:nvSpPr>
            <p:spPr bwMode="auto">
              <a:xfrm>
                <a:off x="4947" y="2811"/>
                <a:ext cx="131" cy="59"/>
              </a:xfrm>
              <a:prstGeom prst="parallelogram">
                <a:avLst>
                  <a:gd name="adj" fmla="val 85534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97" name="Line 97"/>
              <p:cNvSpPr>
                <a:spLocks noChangeShapeType="1"/>
              </p:cNvSpPr>
              <p:nvPr/>
            </p:nvSpPr>
            <p:spPr bwMode="auto">
              <a:xfrm>
                <a:off x="5078" y="2815"/>
                <a:ext cx="1" cy="194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698" name="Line 98"/>
              <p:cNvSpPr>
                <a:spLocks noChangeShapeType="1"/>
              </p:cNvSpPr>
              <p:nvPr/>
            </p:nvSpPr>
            <p:spPr bwMode="auto">
              <a:xfrm flipH="1">
                <a:off x="5030" y="3009"/>
                <a:ext cx="49" cy="58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699" name="Rectangle 99"/>
              <p:cNvSpPr>
                <a:spLocks noChangeArrowheads="1"/>
              </p:cNvSpPr>
              <p:nvPr/>
            </p:nvSpPr>
            <p:spPr bwMode="auto">
              <a:xfrm>
                <a:off x="4958" y="2895"/>
                <a:ext cx="55" cy="114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700" name="Rectangle 100"/>
              <p:cNvSpPr>
                <a:spLocks noChangeArrowheads="1"/>
              </p:cNvSpPr>
              <p:nvPr/>
            </p:nvSpPr>
            <p:spPr bwMode="auto">
              <a:xfrm>
                <a:off x="4966" y="2929"/>
                <a:ext cx="42" cy="4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25701" name="Line 101"/>
            <p:cNvSpPr>
              <a:spLocks noChangeShapeType="1"/>
            </p:cNvSpPr>
            <p:nvPr/>
          </p:nvSpPr>
          <p:spPr bwMode="auto">
            <a:xfrm flipV="1">
              <a:off x="4904" y="2573"/>
              <a:ext cx="1" cy="387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5702" name="Line 102"/>
            <p:cNvSpPr>
              <a:spLocks noChangeShapeType="1"/>
            </p:cNvSpPr>
            <p:nvPr/>
          </p:nvSpPr>
          <p:spPr bwMode="auto">
            <a:xfrm>
              <a:off x="4902" y="2958"/>
              <a:ext cx="65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5703" name="Line 103"/>
            <p:cNvSpPr>
              <a:spLocks noChangeShapeType="1"/>
            </p:cNvSpPr>
            <p:nvPr/>
          </p:nvSpPr>
          <p:spPr bwMode="auto">
            <a:xfrm>
              <a:off x="4900" y="2658"/>
              <a:ext cx="56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5704" name="Line 104"/>
            <p:cNvSpPr>
              <a:spLocks noChangeShapeType="1"/>
            </p:cNvSpPr>
            <p:nvPr/>
          </p:nvSpPr>
          <p:spPr bwMode="auto">
            <a:xfrm flipV="1">
              <a:off x="4096" y="1458"/>
              <a:ext cx="289" cy="13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5705" name="Line 105"/>
            <p:cNvSpPr>
              <a:spLocks noChangeShapeType="1"/>
            </p:cNvSpPr>
            <p:nvPr/>
          </p:nvSpPr>
          <p:spPr bwMode="auto">
            <a:xfrm>
              <a:off x="4685" y="1449"/>
              <a:ext cx="306" cy="13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5706" name="Line 106"/>
            <p:cNvSpPr>
              <a:spLocks noChangeShapeType="1"/>
            </p:cNvSpPr>
            <p:nvPr/>
          </p:nvSpPr>
          <p:spPr bwMode="auto">
            <a:xfrm flipH="1">
              <a:off x="5011" y="1661"/>
              <a:ext cx="154" cy="429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5707" name="Line 107"/>
            <p:cNvSpPr>
              <a:spLocks noChangeShapeType="1"/>
            </p:cNvSpPr>
            <p:nvPr/>
          </p:nvSpPr>
          <p:spPr bwMode="auto">
            <a:xfrm>
              <a:off x="4527" y="1520"/>
              <a:ext cx="1" cy="27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5708" name="Line 108"/>
            <p:cNvSpPr>
              <a:spLocks noChangeShapeType="1"/>
            </p:cNvSpPr>
            <p:nvPr/>
          </p:nvSpPr>
          <p:spPr bwMode="auto">
            <a:xfrm>
              <a:off x="4543" y="1928"/>
              <a:ext cx="337" cy="23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5709" name="Line 109"/>
            <p:cNvSpPr>
              <a:spLocks noChangeShapeType="1"/>
            </p:cNvSpPr>
            <p:nvPr/>
          </p:nvSpPr>
          <p:spPr bwMode="auto">
            <a:xfrm flipH="1">
              <a:off x="4832" y="2221"/>
              <a:ext cx="170" cy="227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5710" name="Line 110"/>
            <p:cNvSpPr>
              <a:spLocks noChangeShapeType="1"/>
            </p:cNvSpPr>
            <p:nvPr/>
          </p:nvSpPr>
          <p:spPr bwMode="auto">
            <a:xfrm flipH="1">
              <a:off x="4689" y="1641"/>
              <a:ext cx="355" cy="24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5711" name="Line 111"/>
            <p:cNvSpPr>
              <a:spLocks noChangeShapeType="1"/>
            </p:cNvSpPr>
            <p:nvPr/>
          </p:nvSpPr>
          <p:spPr bwMode="auto">
            <a:xfrm flipH="1">
              <a:off x="4695" y="1288"/>
              <a:ext cx="223" cy="16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5712" name="Line 112"/>
            <p:cNvSpPr>
              <a:spLocks noChangeShapeType="1"/>
            </p:cNvSpPr>
            <p:nvPr/>
          </p:nvSpPr>
          <p:spPr bwMode="auto">
            <a:xfrm flipH="1">
              <a:off x="5147" y="1399"/>
              <a:ext cx="129" cy="11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grpSp>
          <p:nvGrpSpPr>
            <p:cNvPr id="25713" name="Group 113"/>
            <p:cNvGrpSpPr>
              <a:grpSpLocks/>
            </p:cNvGrpSpPr>
            <p:nvPr/>
          </p:nvGrpSpPr>
          <p:grpSpPr bwMode="auto">
            <a:xfrm>
              <a:off x="3769" y="1520"/>
              <a:ext cx="315" cy="146"/>
              <a:chOff x="3769" y="1520"/>
              <a:chExt cx="315" cy="146"/>
            </a:xfrm>
          </p:grpSpPr>
          <p:sp>
            <p:nvSpPr>
              <p:cNvPr id="25714" name="Oval 114"/>
              <p:cNvSpPr>
                <a:spLocks noChangeArrowheads="1"/>
              </p:cNvSpPr>
              <p:nvPr/>
            </p:nvSpPr>
            <p:spPr bwMode="auto">
              <a:xfrm>
                <a:off x="3771" y="1586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715" name="Line 115"/>
              <p:cNvSpPr>
                <a:spLocks noChangeShapeType="1"/>
              </p:cNvSpPr>
              <p:nvPr/>
            </p:nvSpPr>
            <p:spPr bwMode="auto">
              <a:xfrm>
                <a:off x="3771" y="1579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716" name="Line 116"/>
              <p:cNvSpPr>
                <a:spLocks noChangeShapeType="1"/>
              </p:cNvSpPr>
              <p:nvPr/>
            </p:nvSpPr>
            <p:spPr bwMode="auto">
              <a:xfrm>
                <a:off x="4085" y="1579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717" name="Rectangle 117"/>
              <p:cNvSpPr>
                <a:spLocks noChangeArrowheads="1"/>
              </p:cNvSpPr>
              <p:nvPr/>
            </p:nvSpPr>
            <p:spPr bwMode="auto">
              <a:xfrm>
                <a:off x="3771" y="1579"/>
                <a:ext cx="311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718" name="Oval 118"/>
              <p:cNvSpPr>
                <a:spLocks noChangeArrowheads="1"/>
              </p:cNvSpPr>
              <p:nvPr/>
            </p:nvSpPr>
            <p:spPr bwMode="auto">
              <a:xfrm>
                <a:off x="3769" y="1520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5719" name="Group 119"/>
              <p:cNvGrpSpPr>
                <a:grpSpLocks/>
              </p:cNvGrpSpPr>
              <p:nvPr/>
            </p:nvGrpSpPr>
            <p:grpSpPr bwMode="auto">
              <a:xfrm>
                <a:off x="3844" y="1541"/>
                <a:ext cx="154" cy="55"/>
                <a:chOff x="3844" y="1541"/>
                <a:chExt cx="154" cy="55"/>
              </a:xfrm>
            </p:grpSpPr>
            <p:sp>
              <p:nvSpPr>
                <p:cNvPr id="25720" name="Line 120"/>
                <p:cNvSpPr>
                  <a:spLocks noChangeShapeType="1"/>
                </p:cNvSpPr>
                <p:nvPr/>
              </p:nvSpPr>
              <p:spPr bwMode="auto">
                <a:xfrm flipV="1">
                  <a:off x="3844" y="1540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21" name="Line 121"/>
                <p:cNvSpPr>
                  <a:spLocks noChangeShapeType="1"/>
                </p:cNvSpPr>
                <p:nvPr/>
              </p:nvSpPr>
              <p:spPr bwMode="auto">
                <a:xfrm>
                  <a:off x="3951" y="1596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22" name="Line 122"/>
                <p:cNvSpPr>
                  <a:spLocks noChangeShapeType="1"/>
                </p:cNvSpPr>
                <p:nvPr/>
              </p:nvSpPr>
              <p:spPr bwMode="auto">
                <a:xfrm>
                  <a:off x="3895" y="1542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5723" name="Group 123"/>
              <p:cNvGrpSpPr>
                <a:grpSpLocks/>
              </p:cNvGrpSpPr>
              <p:nvPr/>
            </p:nvGrpSpPr>
            <p:grpSpPr bwMode="auto">
              <a:xfrm>
                <a:off x="3844" y="1540"/>
                <a:ext cx="154" cy="55"/>
                <a:chOff x="3844" y="1540"/>
                <a:chExt cx="154" cy="55"/>
              </a:xfrm>
            </p:grpSpPr>
            <p:sp>
              <p:nvSpPr>
                <p:cNvPr id="25724" name="Line 124"/>
                <p:cNvSpPr>
                  <a:spLocks noChangeShapeType="1"/>
                </p:cNvSpPr>
                <p:nvPr/>
              </p:nvSpPr>
              <p:spPr bwMode="auto">
                <a:xfrm>
                  <a:off x="3844" y="1595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25" name="Line 125"/>
                <p:cNvSpPr>
                  <a:spLocks noChangeShapeType="1"/>
                </p:cNvSpPr>
                <p:nvPr/>
              </p:nvSpPr>
              <p:spPr bwMode="auto">
                <a:xfrm>
                  <a:off x="3951" y="1540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26" name="Line 126"/>
                <p:cNvSpPr>
                  <a:spLocks noChangeShapeType="1"/>
                </p:cNvSpPr>
                <p:nvPr/>
              </p:nvSpPr>
              <p:spPr bwMode="auto">
                <a:xfrm flipV="1">
                  <a:off x="3895" y="1539"/>
                  <a:ext cx="58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5727" name="Group 127"/>
            <p:cNvGrpSpPr>
              <a:grpSpLocks/>
            </p:cNvGrpSpPr>
            <p:nvPr/>
          </p:nvGrpSpPr>
          <p:grpSpPr bwMode="auto">
            <a:xfrm>
              <a:off x="4369" y="1376"/>
              <a:ext cx="315" cy="146"/>
              <a:chOff x="4369" y="1376"/>
              <a:chExt cx="315" cy="146"/>
            </a:xfrm>
          </p:grpSpPr>
          <p:sp>
            <p:nvSpPr>
              <p:cNvPr id="25728" name="Oval 128"/>
              <p:cNvSpPr>
                <a:spLocks noChangeArrowheads="1"/>
              </p:cNvSpPr>
              <p:nvPr/>
            </p:nvSpPr>
            <p:spPr bwMode="auto">
              <a:xfrm>
                <a:off x="4371" y="1442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729" name="Line 129"/>
              <p:cNvSpPr>
                <a:spLocks noChangeShapeType="1"/>
              </p:cNvSpPr>
              <p:nvPr/>
            </p:nvSpPr>
            <p:spPr bwMode="auto">
              <a:xfrm>
                <a:off x="4371" y="1435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730" name="Line 130"/>
              <p:cNvSpPr>
                <a:spLocks noChangeShapeType="1"/>
              </p:cNvSpPr>
              <p:nvPr/>
            </p:nvSpPr>
            <p:spPr bwMode="auto">
              <a:xfrm>
                <a:off x="4685" y="1435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731" name="Rectangle 131"/>
              <p:cNvSpPr>
                <a:spLocks noChangeArrowheads="1"/>
              </p:cNvSpPr>
              <p:nvPr/>
            </p:nvSpPr>
            <p:spPr bwMode="auto">
              <a:xfrm>
                <a:off x="4371" y="1435"/>
                <a:ext cx="311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732" name="Oval 132"/>
              <p:cNvSpPr>
                <a:spLocks noChangeArrowheads="1"/>
              </p:cNvSpPr>
              <p:nvPr/>
            </p:nvSpPr>
            <p:spPr bwMode="auto">
              <a:xfrm>
                <a:off x="4369" y="1376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5733" name="Group 133"/>
              <p:cNvGrpSpPr>
                <a:grpSpLocks/>
              </p:cNvGrpSpPr>
              <p:nvPr/>
            </p:nvGrpSpPr>
            <p:grpSpPr bwMode="auto">
              <a:xfrm>
                <a:off x="4444" y="1397"/>
                <a:ext cx="154" cy="55"/>
                <a:chOff x="4444" y="1397"/>
                <a:chExt cx="154" cy="55"/>
              </a:xfrm>
            </p:grpSpPr>
            <p:sp>
              <p:nvSpPr>
                <p:cNvPr id="25734" name="Line 134"/>
                <p:cNvSpPr>
                  <a:spLocks noChangeShapeType="1"/>
                </p:cNvSpPr>
                <p:nvPr/>
              </p:nvSpPr>
              <p:spPr bwMode="auto">
                <a:xfrm flipV="1">
                  <a:off x="4444" y="1396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35" name="Line 135"/>
                <p:cNvSpPr>
                  <a:spLocks noChangeShapeType="1"/>
                </p:cNvSpPr>
                <p:nvPr/>
              </p:nvSpPr>
              <p:spPr bwMode="auto">
                <a:xfrm>
                  <a:off x="4551" y="1452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36" name="Line 136"/>
                <p:cNvSpPr>
                  <a:spLocks noChangeShapeType="1"/>
                </p:cNvSpPr>
                <p:nvPr/>
              </p:nvSpPr>
              <p:spPr bwMode="auto">
                <a:xfrm>
                  <a:off x="4495" y="1398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5737" name="Group 137"/>
              <p:cNvGrpSpPr>
                <a:grpSpLocks/>
              </p:cNvGrpSpPr>
              <p:nvPr/>
            </p:nvGrpSpPr>
            <p:grpSpPr bwMode="auto">
              <a:xfrm>
                <a:off x="4444" y="1396"/>
                <a:ext cx="154" cy="55"/>
                <a:chOff x="4444" y="1396"/>
                <a:chExt cx="154" cy="55"/>
              </a:xfrm>
            </p:grpSpPr>
            <p:sp>
              <p:nvSpPr>
                <p:cNvPr id="25738" name="Line 138"/>
                <p:cNvSpPr>
                  <a:spLocks noChangeShapeType="1"/>
                </p:cNvSpPr>
                <p:nvPr/>
              </p:nvSpPr>
              <p:spPr bwMode="auto">
                <a:xfrm>
                  <a:off x="4444" y="1451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39" name="Line 139"/>
                <p:cNvSpPr>
                  <a:spLocks noChangeShapeType="1"/>
                </p:cNvSpPr>
                <p:nvPr/>
              </p:nvSpPr>
              <p:spPr bwMode="auto">
                <a:xfrm>
                  <a:off x="4551" y="1396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40" name="Line 140"/>
                <p:cNvSpPr>
                  <a:spLocks noChangeShapeType="1"/>
                </p:cNvSpPr>
                <p:nvPr/>
              </p:nvSpPr>
              <p:spPr bwMode="auto">
                <a:xfrm flipV="1">
                  <a:off x="4495" y="1395"/>
                  <a:ext cx="58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5741" name="Group 141"/>
            <p:cNvGrpSpPr>
              <a:grpSpLocks/>
            </p:cNvGrpSpPr>
            <p:nvPr/>
          </p:nvGrpSpPr>
          <p:grpSpPr bwMode="auto">
            <a:xfrm>
              <a:off x="4380" y="1790"/>
              <a:ext cx="315" cy="146"/>
              <a:chOff x="4380" y="1790"/>
              <a:chExt cx="315" cy="146"/>
            </a:xfrm>
          </p:grpSpPr>
          <p:sp>
            <p:nvSpPr>
              <p:cNvPr id="25742" name="Oval 142"/>
              <p:cNvSpPr>
                <a:spLocks noChangeArrowheads="1"/>
              </p:cNvSpPr>
              <p:nvPr/>
            </p:nvSpPr>
            <p:spPr bwMode="auto">
              <a:xfrm>
                <a:off x="4383" y="1855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743" name="Line 143"/>
              <p:cNvSpPr>
                <a:spLocks noChangeShapeType="1"/>
              </p:cNvSpPr>
              <p:nvPr/>
            </p:nvSpPr>
            <p:spPr bwMode="auto">
              <a:xfrm>
                <a:off x="4383" y="1849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744" name="Line 144"/>
              <p:cNvSpPr>
                <a:spLocks noChangeShapeType="1"/>
              </p:cNvSpPr>
              <p:nvPr/>
            </p:nvSpPr>
            <p:spPr bwMode="auto">
              <a:xfrm>
                <a:off x="4696" y="1849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745" name="Rectangle 145"/>
              <p:cNvSpPr>
                <a:spLocks noChangeArrowheads="1"/>
              </p:cNvSpPr>
              <p:nvPr/>
            </p:nvSpPr>
            <p:spPr bwMode="auto">
              <a:xfrm>
                <a:off x="4383" y="1849"/>
                <a:ext cx="310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746" name="Oval 146"/>
              <p:cNvSpPr>
                <a:spLocks noChangeArrowheads="1"/>
              </p:cNvSpPr>
              <p:nvPr/>
            </p:nvSpPr>
            <p:spPr bwMode="auto">
              <a:xfrm>
                <a:off x="4380" y="1790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5747" name="Group 147"/>
              <p:cNvGrpSpPr>
                <a:grpSpLocks/>
              </p:cNvGrpSpPr>
              <p:nvPr/>
            </p:nvGrpSpPr>
            <p:grpSpPr bwMode="auto">
              <a:xfrm>
                <a:off x="4455" y="1811"/>
                <a:ext cx="154" cy="55"/>
                <a:chOff x="4455" y="1811"/>
                <a:chExt cx="154" cy="55"/>
              </a:xfrm>
            </p:grpSpPr>
            <p:sp>
              <p:nvSpPr>
                <p:cNvPr id="25748" name="Line 148"/>
                <p:cNvSpPr>
                  <a:spLocks noChangeShapeType="1"/>
                </p:cNvSpPr>
                <p:nvPr/>
              </p:nvSpPr>
              <p:spPr bwMode="auto">
                <a:xfrm flipV="1">
                  <a:off x="4455" y="1810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49" name="Line 149"/>
                <p:cNvSpPr>
                  <a:spLocks noChangeShapeType="1"/>
                </p:cNvSpPr>
                <p:nvPr/>
              </p:nvSpPr>
              <p:spPr bwMode="auto">
                <a:xfrm>
                  <a:off x="4562" y="1866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50" name="Line 150"/>
                <p:cNvSpPr>
                  <a:spLocks noChangeShapeType="1"/>
                </p:cNvSpPr>
                <p:nvPr/>
              </p:nvSpPr>
              <p:spPr bwMode="auto">
                <a:xfrm>
                  <a:off x="4506" y="1812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5751" name="Group 151"/>
              <p:cNvGrpSpPr>
                <a:grpSpLocks/>
              </p:cNvGrpSpPr>
              <p:nvPr/>
            </p:nvGrpSpPr>
            <p:grpSpPr bwMode="auto">
              <a:xfrm>
                <a:off x="4455" y="1810"/>
                <a:ext cx="154" cy="55"/>
                <a:chOff x="4455" y="1810"/>
                <a:chExt cx="154" cy="55"/>
              </a:xfrm>
            </p:grpSpPr>
            <p:sp>
              <p:nvSpPr>
                <p:cNvPr id="25752" name="Line 152"/>
                <p:cNvSpPr>
                  <a:spLocks noChangeShapeType="1"/>
                </p:cNvSpPr>
                <p:nvPr/>
              </p:nvSpPr>
              <p:spPr bwMode="auto">
                <a:xfrm>
                  <a:off x="4455" y="1865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53" name="Line 153"/>
                <p:cNvSpPr>
                  <a:spLocks noChangeShapeType="1"/>
                </p:cNvSpPr>
                <p:nvPr/>
              </p:nvSpPr>
              <p:spPr bwMode="auto">
                <a:xfrm>
                  <a:off x="4562" y="1810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54" name="Line 154"/>
                <p:cNvSpPr>
                  <a:spLocks noChangeShapeType="1"/>
                </p:cNvSpPr>
                <p:nvPr/>
              </p:nvSpPr>
              <p:spPr bwMode="auto">
                <a:xfrm flipV="1">
                  <a:off x="4506" y="1809"/>
                  <a:ext cx="58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5755" name="Group 155"/>
            <p:cNvGrpSpPr>
              <a:grpSpLocks/>
            </p:cNvGrpSpPr>
            <p:nvPr/>
          </p:nvGrpSpPr>
          <p:grpSpPr bwMode="auto">
            <a:xfrm>
              <a:off x="4991" y="1507"/>
              <a:ext cx="314" cy="146"/>
              <a:chOff x="4991" y="1507"/>
              <a:chExt cx="314" cy="146"/>
            </a:xfrm>
          </p:grpSpPr>
          <p:sp>
            <p:nvSpPr>
              <p:cNvPr id="25756" name="Oval 156"/>
              <p:cNvSpPr>
                <a:spLocks noChangeArrowheads="1"/>
              </p:cNvSpPr>
              <p:nvPr/>
            </p:nvSpPr>
            <p:spPr bwMode="auto">
              <a:xfrm>
                <a:off x="4994" y="1572"/>
                <a:ext cx="312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757" name="Line 157"/>
              <p:cNvSpPr>
                <a:spLocks noChangeShapeType="1"/>
              </p:cNvSpPr>
              <p:nvPr/>
            </p:nvSpPr>
            <p:spPr bwMode="auto">
              <a:xfrm>
                <a:off x="4994" y="1566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758" name="Line 158"/>
              <p:cNvSpPr>
                <a:spLocks noChangeShapeType="1"/>
              </p:cNvSpPr>
              <p:nvPr/>
            </p:nvSpPr>
            <p:spPr bwMode="auto">
              <a:xfrm>
                <a:off x="5306" y="1566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759" name="Rectangle 159"/>
              <p:cNvSpPr>
                <a:spLocks noChangeArrowheads="1"/>
              </p:cNvSpPr>
              <p:nvPr/>
            </p:nvSpPr>
            <p:spPr bwMode="auto">
              <a:xfrm>
                <a:off x="4994" y="1566"/>
                <a:ext cx="310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760" name="Oval 160"/>
              <p:cNvSpPr>
                <a:spLocks noChangeArrowheads="1"/>
              </p:cNvSpPr>
              <p:nvPr/>
            </p:nvSpPr>
            <p:spPr bwMode="auto">
              <a:xfrm>
                <a:off x="4991" y="1507"/>
                <a:ext cx="312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5761" name="Group 161"/>
              <p:cNvGrpSpPr>
                <a:grpSpLocks/>
              </p:cNvGrpSpPr>
              <p:nvPr/>
            </p:nvGrpSpPr>
            <p:grpSpPr bwMode="auto">
              <a:xfrm>
                <a:off x="5066" y="1528"/>
                <a:ext cx="154" cy="55"/>
                <a:chOff x="5066" y="1528"/>
                <a:chExt cx="154" cy="55"/>
              </a:xfrm>
            </p:grpSpPr>
            <p:sp>
              <p:nvSpPr>
                <p:cNvPr id="25762" name="Line 162"/>
                <p:cNvSpPr>
                  <a:spLocks noChangeShapeType="1"/>
                </p:cNvSpPr>
                <p:nvPr/>
              </p:nvSpPr>
              <p:spPr bwMode="auto">
                <a:xfrm flipV="1">
                  <a:off x="5066" y="1527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63" name="Line 163"/>
                <p:cNvSpPr>
                  <a:spLocks noChangeShapeType="1"/>
                </p:cNvSpPr>
                <p:nvPr/>
              </p:nvSpPr>
              <p:spPr bwMode="auto">
                <a:xfrm>
                  <a:off x="5172" y="1583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64" name="Line 164"/>
                <p:cNvSpPr>
                  <a:spLocks noChangeShapeType="1"/>
                </p:cNvSpPr>
                <p:nvPr/>
              </p:nvSpPr>
              <p:spPr bwMode="auto">
                <a:xfrm>
                  <a:off x="5117" y="1529"/>
                  <a:ext cx="57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5765" name="Group 165"/>
              <p:cNvGrpSpPr>
                <a:grpSpLocks/>
              </p:cNvGrpSpPr>
              <p:nvPr/>
            </p:nvGrpSpPr>
            <p:grpSpPr bwMode="auto">
              <a:xfrm>
                <a:off x="5066" y="1527"/>
                <a:ext cx="154" cy="55"/>
                <a:chOff x="5066" y="1527"/>
                <a:chExt cx="154" cy="55"/>
              </a:xfrm>
            </p:grpSpPr>
            <p:sp>
              <p:nvSpPr>
                <p:cNvPr id="25766" name="Line 166"/>
                <p:cNvSpPr>
                  <a:spLocks noChangeShapeType="1"/>
                </p:cNvSpPr>
                <p:nvPr/>
              </p:nvSpPr>
              <p:spPr bwMode="auto">
                <a:xfrm>
                  <a:off x="5066" y="1582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67" name="Line 167"/>
                <p:cNvSpPr>
                  <a:spLocks noChangeShapeType="1"/>
                </p:cNvSpPr>
                <p:nvPr/>
              </p:nvSpPr>
              <p:spPr bwMode="auto">
                <a:xfrm>
                  <a:off x="5172" y="1527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68" name="Line 168"/>
                <p:cNvSpPr>
                  <a:spLocks noChangeShapeType="1"/>
                </p:cNvSpPr>
                <p:nvPr/>
              </p:nvSpPr>
              <p:spPr bwMode="auto">
                <a:xfrm flipV="1">
                  <a:off x="5117" y="1526"/>
                  <a:ext cx="57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5769" name="Group 169"/>
            <p:cNvGrpSpPr>
              <a:grpSpLocks/>
            </p:cNvGrpSpPr>
            <p:nvPr/>
          </p:nvGrpSpPr>
          <p:grpSpPr bwMode="auto">
            <a:xfrm>
              <a:off x="4869" y="2072"/>
              <a:ext cx="315" cy="146"/>
              <a:chOff x="4869" y="2072"/>
              <a:chExt cx="315" cy="146"/>
            </a:xfrm>
          </p:grpSpPr>
          <p:sp>
            <p:nvSpPr>
              <p:cNvPr id="25770" name="Oval 170"/>
              <p:cNvSpPr>
                <a:spLocks noChangeArrowheads="1"/>
              </p:cNvSpPr>
              <p:nvPr/>
            </p:nvSpPr>
            <p:spPr bwMode="auto">
              <a:xfrm>
                <a:off x="4872" y="2138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771" name="Line 171"/>
              <p:cNvSpPr>
                <a:spLocks noChangeShapeType="1"/>
              </p:cNvSpPr>
              <p:nvPr/>
            </p:nvSpPr>
            <p:spPr bwMode="auto">
              <a:xfrm>
                <a:off x="4872" y="2131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772" name="Line 172"/>
              <p:cNvSpPr>
                <a:spLocks noChangeShapeType="1"/>
              </p:cNvSpPr>
              <p:nvPr/>
            </p:nvSpPr>
            <p:spPr bwMode="auto">
              <a:xfrm>
                <a:off x="5185" y="2131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773" name="Rectangle 173"/>
              <p:cNvSpPr>
                <a:spLocks noChangeArrowheads="1"/>
              </p:cNvSpPr>
              <p:nvPr/>
            </p:nvSpPr>
            <p:spPr bwMode="auto">
              <a:xfrm>
                <a:off x="4872" y="2131"/>
                <a:ext cx="310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774" name="Oval 174"/>
              <p:cNvSpPr>
                <a:spLocks noChangeArrowheads="1"/>
              </p:cNvSpPr>
              <p:nvPr/>
            </p:nvSpPr>
            <p:spPr bwMode="auto">
              <a:xfrm>
                <a:off x="4869" y="2072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5775" name="Group 175"/>
              <p:cNvGrpSpPr>
                <a:grpSpLocks/>
              </p:cNvGrpSpPr>
              <p:nvPr/>
            </p:nvGrpSpPr>
            <p:grpSpPr bwMode="auto">
              <a:xfrm>
                <a:off x="4944" y="2093"/>
                <a:ext cx="154" cy="55"/>
                <a:chOff x="4944" y="2093"/>
                <a:chExt cx="154" cy="55"/>
              </a:xfrm>
            </p:grpSpPr>
            <p:sp>
              <p:nvSpPr>
                <p:cNvPr id="25776" name="Line 176"/>
                <p:cNvSpPr>
                  <a:spLocks noChangeShapeType="1"/>
                </p:cNvSpPr>
                <p:nvPr/>
              </p:nvSpPr>
              <p:spPr bwMode="auto">
                <a:xfrm flipV="1">
                  <a:off x="4944" y="2092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77" name="Line 177"/>
                <p:cNvSpPr>
                  <a:spLocks noChangeShapeType="1"/>
                </p:cNvSpPr>
                <p:nvPr/>
              </p:nvSpPr>
              <p:spPr bwMode="auto">
                <a:xfrm>
                  <a:off x="5051" y="2148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78" name="Line 178"/>
                <p:cNvSpPr>
                  <a:spLocks noChangeShapeType="1"/>
                </p:cNvSpPr>
                <p:nvPr/>
              </p:nvSpPr>
              <p:spPr bwMode="auto">
                <a:xfrm>
                  <a:off x="4995" y="2094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5779" name="Group 179"/>
              <p:cNvGrpSpPr>
                <a:grpSpLocks/>
              </p:cNvGrpSpPr>
              <p:nvPr/>
            </p:nvGrpSpPr>
            <p:grpSpPr bwMode="auto">
              <a:xfrm>
                <a:off x="4944" y="2092"/>
                <a:ext cx="154" cy="55"/>
                <a:chOff x="4944" y="2092"/>
                <a:chExt cx="154" cy="55"/>
              </a:xfrm>
            </p:grpSpPr>
            <p:sp>
              <p:nvSpPr>
                <p:cNvPr id="25780" name="Line 180"/>
                <p:cNvSpPr>
                  <a:spLocks noChangeShapeType="1"/>
                </p:cNvSpPr>
                <p:nvPr/>
              </p:nvSpPr>
              <p:spPr bwMode="auto">
                <a:xfrm>
                  <a:off x="4944" y="2147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81" name="Line 181"/>
                <p:cNvSpPr>
                  <a:spLocks noChangeShapeType="1"/>
                </p:cNvSpPr>
                <p:nvPr/>
              </p:nvSpPr>
              <p:spPr bwMode="auto">
                <a:xfrm>
                  <a:off x="5051" y="2092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82" name="Line 182"/>
                <p:cNvSpPr>
                  <a:spLocks noChangeShapeType="1"/>
                </p:cNvSpPr>
                <p:nvPr/>
              </p:nvSpPr>
              <p:spPr bwMode="auto">
                <a:xfrm flipV="1">
                  <a:off x="4995" y="2091"/>
                  <a:ext cx="58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5783" name="Group 183"/>
            <p:cNvGrpSpPr>
              <a:grpSpLocks/>
            </p:cNvGrpSpPr>
            <p:nvPr/>
          </p:nvGrpSpPr>
          <p:grpSpPr bwMode="auto">
            <a:xfrm>
              <a:off x="4659" y="2440"/>
              <a:ext cx="315" cy="147"/>
              <a:chOff x="4659" y="2440"/>
              <a:chExt cx="315" cy="147"/>
            </a:xfrm>
          </p:grpSpPr>
          <p:sp>
            <p:nvSpPr>
              <p:cNvPr id="25784" name="Oval 184"/>
              <p:cNvSpPr>
                <a:spLocks noChangeArrowheads="1"/>
              </p:cNvSpPr>
              <p:nvPr/>
            </p:nvSpPr>
            <p:spPr bwMode="auto">
              <a:xfrm>
                <a:off x="4662" y="2506"/>
                <a:ext cx="313" cy="82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785" name="Line 185"/>
              <p:cNvSpPr>
                <a:spLocks noChangeShapeType="1"/>
              </p:cNvSpPr>
              <p:nvPr/>
            </p:nvSpPr>
            <p:spPr bwMode="auto">
              <a:xfrm>
                <a:off x="4662" y="2499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786" name="Line 186"/>
              <p:cNvSpPr>
                <a:spLocks noChangeShapeType="1"/>
              </p:cNvSpPr>
              <p:nvPr/>
            </p:nvSpPr>
            <p:spPr bwMode="auto">
              <a:xfrm>
                <a:off x="4975" y="2499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787" name="Rectangle 187"/>
              <p:cNvSpPr>
                <a:spLocks noChangeArrowheads="1"/>
              </p:cNvSpPr>
              <p:nvPr/>
            </p:nvSpPr>
            <p:spPr bwMode="auto">
              <a:xfrm>
                <a:off x="4662" y="2499"/>
                <a:ext cx="310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788" name="Oval 188"/>
              <p:cNvSpPr>
                <a:spLocks noChangeArrowheads="1"/>
              </p:cNvSpPr>
              <p:nvPr/>
            </p:nvSpPr>
            <p:spPr bwMode="auto">
              <a:xfrm>
                <a:off x="4659" y="2440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5789" name="Group 189"/>
              <p:cNvGrpSpPr>
                <a:grpSpLocks/>
              </p:cNvGrpSpPr>
              <p:nvPr/>
            </p:nvGrpSpPr>
            <p:grpSpPr bwMode="auto">
              <a:xfrm>
                <a:off x="4734" y="2461"/>
                <a:ext cx="154" cy="55"/>
                <a:chOff x="4734" y="2461"/>
                <a:chExt cx="154" cy="55"/>
              </a:xfrm>
            </p:grpSpPr>
            <p:sp>
              <p:nvSpPr>
                <p:cNvPr id="25790" name="Line 190"/>
                <p:cNvSpPr>
                  <a:spLocks noChangeShapeType="1"/>
                </p:cNvSpPr>
                <p:nvPr/>
              </p:nvSpPr>
              <p:spPr bwMode="auto">
                <a:xfrm flipV="1">
                  <a:off x="4734" y="2460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91" name="Line 191"/>
                <p:cNvSpPr>
                  <a:spLocks noChangeShapeType="1"/>
                </p:cNvSpPr>
                <p:nvPr/>
              </p:nvSpPr>
              <p:spPr bwMode="auto">
                <a:xfrm>
                  <a:off x="4841" y="2517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92" name="Line 192"/>
                <p:cNvSpPr>
                  <a:spLocks noChangeShapeType="1"/>
                </p:cNvSpPr>
                <p:nvPr/>
              </p:nvSpPr>
              <p:spPr bwMode="auto">
                <a:xfrm>
                  <a:off x="4785" y="2462"/>
                  <a:ext cx="58" cy="55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5793" name="Group 193"/>
              <p:cNvGrpSpPr>
                <a:grpSpLocks/>
              </p:cNvGrpSpPr>
              <p:nvPr/>
            </p:nvGrpSpPr>
            <p:grpSpPr bwMode="auto">
              <a:xfrm>
                <a:off x="4734" y="2460"/>
                <a:ext cx="154" cy="55"/>
                <a:chOff x="4734" y="2460"/>
                <a:chExt cx="154" cy="55"/>
              </a:xfrm>
            </p:grpSpPr>
            <p:sp>
              <p:nvSpPr>
                <p:cNvPr id="25794" name="Line 194"/>
                <p:cNvSpPr>
                  <a:spLocks noChangeShapeType="1"/>
                </p:cNvSpPr>
                <p:nvPr/>
              </p:nvSpPr>
              <p:spPr bwMode="auto">
                <a:xfrm>
                  <a:off x="4734" y="2515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95" name="Line 195"/>
                <p:cNvSpPr>
                  <a:spLocks noChangeShapeType="1"/>
                </p:cNvSpPr>
                <p:nvPr/>
              </p:nvSpPr>
              <p:spPr bwMode="auto">
                <a:xfrm>
                  <a:off x="4841" y="2460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96" name="Line 196"/>
                <p:cNvSpPr>
                  <a:spLocks noChangeShapeType="1"/>
                </p:cNvSpPr>
                <p:nvPr/>
              </p:nvSpPr>
              <p:spPr bwMode="auto">
                <a:xfrm flipV="1">
                  <a:off x="4785" y="2459"/>
                  <a:ext cx="58" cy="57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5797" name="Group 197"/>
            <p:cNvGrpSpPr>
              <a:grpSpLocks/>
            </p:cNvGrpSpPr>
            <p:nvPr/>
          </p:nvGrpSpPr>
          <p:grpSpPr bwMode="auto">
            <a:xfrm>
              <a:off x="4275" y="2748"/>
              <a:ext cx="314" cy="146"/>
              <a:chOff x="4275" y="2748"/>
              <a:chExt cx="314" cy="146"/>
            </a:xfrm>
          </p:grpSpPr>
          <p:sp>
            <p:nvSpPr>
              <p:cNvPr id="25798" name="Oval 198"/>
              <p:cNvSpPr>
                <a:spLocks noChangeArrowheads="1"/>
              </p:cNvSpPr>
              <p:nvPr/>
            </p:nvSpPr>
            <p:spPr bwMode="auto">
              <a:xfrm>
                <a:off x="4278" y="2814"/>
                <a:ext cx="312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799" name="Line 199"/>
              <p:cNvSpPr>
                <a:spLocks noChangeShapeType="1"/>
              </p:cNvSpPr>
              <p:nvPr/>
            </p:nvSpPr>
            <p:spPr bwMode="auto">
              <a:xfrm>
                <a:off x="4278" y="2807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800" name="Line 200"/>
              <p:cNvSpPr>
                <a:spLocks noChangeShapeType="1"/>
              </p:cNvSpPr>
              <p:nvPr/>
            </p:nvSpPr>
            <p:spPr bwMode="auto">
              <a:xfrm>
                <a:off x="4590" y="2807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801" name="Rectangle 201"/>
              <p:cNvSpPr>
                <a:spLocks noChangeArrowheads="1"/>
              </p:cNvSpPr>
              <p:nvPr/>
            </p:nvSpPr>
            <p:spPr bwMode="auto">
              <a:xfrm>
                <a:off x="4278" y="2807"/>
                <a:ext cx="310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802" name="Oval 202"/>
              <p:cNvSpPr>
                <a:spLocks noChangeArrowheads="1"/>
              </p:cNvSpPr>
              <p:nvPr/>
            </p:nvSpPr>
            <p:spPr bwMode="auto">
              <a:xfrm>
                <a:off x="4275" y="2748"/>
                <a:ext cx="312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5803" name="Group 203"/>
              <p:cNvGrpSpPr>
                <a:grpSpLocks/>
              </p:cNvGrpSpPr>
              <p:nvPr/>
            </p:nvGrpSpPr>
            <p:grpSpPr bwMode="auto">
              <a:xfrm>
                <a:off x="4350" y="2769"/>
                <a:ext cx="154" cy="55"/>
                <a:chOff x="4350" y="2769"/>
                <a:chExt cx="154" cy="55"/>
              </a:xfrm>
            </p:grpSpPr>
            <p:sp>
              <p:nvSpPr>
                <p:cNvPr id="25804" name="Line 204"/>
                <p:cNvSpPr>
                  <a:spLocks noChangeShapeType="1"/>
                </p:cNvSpPr>
                <p:nvPr/>
              </p:nvSpPr>
              <p:spPr bwMode="auto">
                <a:xfrm flipV="1">
                  <a:off x="4350" y="2768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805" name="Line 205"/>
                <p:cNvSpPr>
                  <a:spLocks noChangeShapeType="1"/>
                </p:cNvSpPr>
                <p:nvPr/>
              </p:nvSpPr>
              <p:spPr bwMode="auto">
                <a:xfrm>
                  <a:off x="4456" y="2824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806" name="Line 206"/>
                <p:cNvSpPr>
                  <a:spLocks noChangeShapeType="1"/>
                </p:cNvSpPr>
                <p:nvPr/>
              </p:nvSpPr>
              <p:spPr bwMode="auto">
                <a:xfrm>
                  <a:off x="4401" y="2770"/>
                  <a:ext cx="57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5807" name="Group 207"/>
              <p:cNvGrpSpPr>
                <a:grpSpLocks/>
              </p:cNvGrpSpPr>
              <p:nvPr/>
            </p:nvGrpSpPr>
            <p:grpSpPr bwMode="auto">
              <a:xfrm>
                <a:off x="4350" y="2768"/>
                <a:ext cx="154" cy="55"/>
                <a:chOff x="4350" y="2768"/>
                <a:chExt cx="154" cy="55"/>
              </a:xfrm>
            </p:grpSpPr>
            <p:sp>
              <p:nvSpPr>
                <p:cNvPr id="25808" name="Line 208"/>
                <p:cNvSpPr>
                  <a:spLocks noChangeShapeType="1"/>
                </p:cNvSpPr>
                <p:nvPr/>
              </p:nvSpPr>
              <p:spPr bwMode="auto">
                <a:xfrm>
                  <a:off x="4350" y="2823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809" name="Line 209"/>
                <p:cNvSpPr>
                  <a:spLocks noChangeShapeType="1"/>
                </p:cNvSpPr>
                <p:nvPr/>
              </p:nvSpPr>
              <p:spPr bwMode="auto">
                <a:xfrm>
                  <a:off x="4456" y="2768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810" name="Line 210"/>
                <p:cNvSpPr>
                  <a:spLocks noChangeShapeType="1"/>
                </p:cNvSpPr>
                <p:nvPr/>
              </p:nvSpPr>
              <p:spPr bwMode="auto">
                <a:xfrm flipV="1">
                  <a:off x="4401" y="2767"/>
                  <a:ext cx="57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5811" name="Group 211"/>
            <p:cNvGrpSpPr>
              <a:grpSpLocks/>
            </p:cNvGrpSpPr>
            <p:nvPr/>
          </p:nvGrpSpPr>
          <p:grpSpPr bwMode="auto">
            <a:xfrm>
              <a:off x="3769" y="2511"/>
              <a:ext cx="315" cy="146"/>
              <a:chOff x="3769" y="2511"/>
              <a:chExt cx="315" cy="146"/>
            </a:xfrm>
          </p:grpSpPr>
          <p:sp>
            <p:nvSpPr>
              <p:cNvPr id="25812" name="Oval 212"/>
              <p:cNvSpPr>
                <a:spLocks noChangeArrowheads="1"/>
              </p:cNvSpPr>
              <p:nvPr/>
            </p:nvSpPr>
            <p:spPr bwMode="auto">
              <a:xfrm>
                <a:off x="3771" y="2577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813" name="Line 213"/>
              <p:cNvSpPr>
                <a:spLocks noChangeShapeType="1"/>
              </p:cNvSpPr>
              <p:nvPr/>
            </p:nvSpPr>
            <p:spPr bwMode="auto">
              <a:xfrm>
                <a:off x="3771" y="2570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814" name="Line 214"/>
              <p:cNvSpPr>
                <a:spLocks noChangeShapeType="1"/>
              </p:cNvSpPr>
              <p:nvPr/>
            </p:nvSpPr>
            <p:spPr bwMode="auto">
              <a:xfrm>
                <a:off x="4085" y="2570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815" name="Rectangle 215"/>
              <p:cNvSpPr>
                <a:spLocks noChangeArrowheads="1"/>
              </p:cNvSpPr>
              <p:nvPr/>
            </p:nvSpPr>
            <p:spPr bwMode="auto">
              <a:xfrm>
                <a:off x="3771" y="2570"/>
                <a:ext cx="311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816" name="Oval 216"/>
              <p:cNvSpPr>
                <a:spLocks noChangeArrowheads="1"/>
              </p:cNvSpPr>
              <p:nvPr/>
            </p:nvSpPr>
            <p:spPr bwMode="auto">
              <a:xfrm>
                <a:off x="3769" y="2511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5817" name="Group 217"/>
              <p:cNvGrpSpPr>
                <a:grpSpLocks/>
              </p:cNvGrpSpPr>
              <p:nvPr/>
            </p:nvGrpSpPr>
            <p:grpSpPr bwMode="auto">
              <a:xfrm>
                <a:off x="3844" y="2532"/>
                <a:ext cx="154" cy="55"/>
                <a:chOff x="3844" y="2532"/>
                <a:chExt cx="154" cy="55"/>
              </a:xfrm>
            </p:grpSpPr>
            <p:sp>
              <p:nvSpPr>
                <p:cNvPr id="25818" name="Line 218"/>
                <p:cNvSpPr>
                  <a:spLocks noChangeShapeType="1"/>
                </p:cNvSpPr>
                <p:nvPr/>
              </p:nvSpPr>
              <p:spPr bwMode="auto">
                <a:xfrm flipV="1">
                  <a:off x="3844" y="2531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819" name="Line 219"/>
                <p:cNvSpPr>
                  <a:spLocks noChangeShapeType="1"/>
                </p:cNvSpPr>
                <p:nvPr/>
              </p:nvSpPr>
              <p:spPr bwMode="auto">
                <a:xfrm>
                  <a:off x="3951" y="2587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820" name="Line 220"/>
                <p:cNvSpPr>
                  <a:spLocks noChangeShapeType="1"/>
                </p:cNvSpPr>
                <p:nvPr/>
              </p:nvSpPr>
              <p:spPr bwMode="auto">
                <a:xfrm>
                  <a:off x="3895" y="2533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5821" name="Group 221"/>
              <p:cNvGrpSpPr>
                <a:grpSpLocks/>
              </p:cNvGrpSpPr>
              <p:nvPr/>
            </p:nvGrpSpPr>
            <p:grpSpPr bwMode="auto">
              <a:xfrm>
                <a:off x="3844" y="2531"/>
                <a:ext cx="154" cy="55"/>
                <a:chOff x="3844" y="2531"/>
                <a:chExt cx="154" cy="55"/>
              </a:xfrm>
            </p:grpSpPr>
            <p:sp>
              <p:nvSpPr>
                <p:cNvPr id="25822" name="Line 222"/>
                <p:cNvSpPr>
                  <a:spLocks noChangeShapeType="1"/>
                </p:cNvSpPr>
                <p:nvPr/>
              </p:nvSpPr>
              <p:spPr bwMode="auto">
                <a:xfrm>
                  <a:off x="3844" y="2586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823" name="Line 223"/>
                <p:cNvSpPr>
                  <a:spLocks noChangeShapeType="1"/>
                </p:cNvSpPr>
                <p:nvPr/>
              </p:nvSpPr>
              <p:spPr bwMode="auto">
                <a:xfrm>
                  <a:off x="3951" y="2531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824" name="Line 224"/>
                <p:cNvSpPr>
                  <a:spLocks noChangeShapeType="1"/>
                </p:cNvSpPr>
                <p:nvPr/>
              </p:nvSpPr>
              <p:spPr bwMode="auto">
                <a:xfrm flipV="1">
                  <a:off x="3895" y="2530"/>
                  <a:ext cx="58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sp>
          <p:nvSpPr>
            <p:cNvPr id="25825" name="Line 225"/>
            <p:cNvSpPr>
              <a:spLocks noChangeShapeType="1"/>
            </p:cNvSpPr>
            <p:nvPr/>
          </p:nvSpPr>
          <p:spPr bwMode="auto">
            <a:xfrm flipV="1">
              <a:off x="3930" y="2644"/>
              <a:ext cx="1" cy="159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5826" name="Group 226"/>
          <p:cNvGrpSpPr>
            <a:grpSpLocks/>
          </p:cNvGrpSpPr>
          <p:nvPr/>
        </p:nvGrpSpPr>
        <p:grpSpPr bwMode="auto">
          <a:xfrm>
            <a:off x="4740275" y="1500188"/>
            <a:ext cx="3798888" cy="3830637"/>
            <a:chOff x="2986" y="945"/>
            <a:chExt cx="2393" cy="2413"/>
          </a:xfrm>
        </p:grpSpPr>
        <p:grpSp>
          <p:nvGrpSpPr>
            <p:cNvPr id="25827" name="Group 227"/>
            <p:cNvGrpSpPr>
              <a:grpSpLocks/>
            </p:cNvGrpSpPr>
            <p:nvPr/>
          </p:nvGrpSpPr>
          <p:grpSpPr bwMode="auto">
            <a:xfrm>
              <a:off x="2986" y="945"/>
              <a:ext cx="538" cy="541"/>
              <a:chOff x="2986" y="945"/>
              <a:chExt cx="538" cy="541"/>
            </a:xfrm>
          </p:grpSpPr>
          <p:sp>
            <p:nvSpPr>
              <p:cNvPr id="25828" name="Rectangle 228"/>
              <p:cNvSpPr>
                <a:spLocks noChangeArrowheads="1"/>
              </p:cNvSpPr>
              <p:nvPr/>
            </p:nvSpPr>
            <p:spPr bwMode="auto">
              <a:xfrm>
                <a:off x="3051" y="945"/>
                <a:ext cx="448" cy="489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829" name="Rectangle 229"/>
              <p:cNvSpPr>
                <a:spLocks noChangeArrowheads="1"/>
              </p:cNvSpPr>
              <p:nvPr/>
            </p:nvSpPr>
            <p:spPr bwMode="auto">
              <a:xfrm>
                <a:off x="3029" y="960"/>
                <a:ext cx="457" cy="504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830" name="Rectangle 230"/>
              <p:cNvSpPr>
                <a:spLocks noChangeArrowheads="1"/>
              </p:cNvSpPr>
              <p:nvPr/>
            </p:nvSpPr>
            <p:spPr bwMode="auto">
              <a:xfrm>
                <a:off x="3032" y="963"/>
                <a:ext cx="447" cy="126"/>
              </a:xfrm>
              <a:prstGeom prst="rect">
                <a:avLst/>
              </a:pr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831" name="Text Box 231"/>
              <p:cNvSpPr txBox="1">
                <a:spLocks noChangeArrowheads="1"/>
              </p:cNvSpPr>
              <p:nvPr/>
            </p:nvSpPr>
            <p:spPr bwMode="auto">
              <a:xfrm>
                <a:off x="2986" y="948"/>
                <a:ext cx="539" cy="539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FFFFFF"/>
                    </a:solidFill>
                    <a:latin typeface="Comic Sans MS" pitchFamily="66" charset="0"/>
                  </a:rPr>
                  <a:t>aplicação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  <a:latin typeface="Comic Sans MS" pitchFamily="66" charset="0"/>
                  </a:rPr>
                  <a:t>transporte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5832" name="Line 232"/>
              <p:cNvSpPr>
                <a:spLocks noChangeShapeType="1"/>
              </p:cNvSpPr>
              <p:nvPr/>
            </p:nvSpPr>
            <p:spPr bwMode="auto">
              <a:xfrm>
                <a:off x="3029" y="1176"/>
                <a:ext cx="457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833" name="Line 233"/>
              <p:cNvSpPr>
                <a:spLocks noChangeShapeType="1"/>
              </p:cNvSpPr>
              <p:nvPr/>
            </p:nvSpPr>
            <p:spPr bwMode="auto">
              <a:xfrm>
                <a:off x="3035" y="1263"/>
                <a:ext cx="457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834" name="Line 234"/>
              <p:cNvSpPr>
                <a:spLocks noChangeShapeType="1"/>
              </p:cNvSpPr>
              <p:nvPr/>
            </p:nvSpPr>
            <p:spPr bwMode="auto">
              <a:xfrm>
                <a:off x="3035" y="1350"/>
                <a:ext cx="457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5835" name="Group 235"/>
            <p:cNvGrpSpPr>
              <a:grpSpLocks/>
            </p:cNvGrpSpPr>
            <p:nvPr/>
          </p:nvGrpSpPr>
          <p:grpSpPr bwMode="auto">
            <a:xfrm>
              <a:off x="4828" y="2751"/>
              <a:ext cx="551" cy="541"/>
              <a:chOff x="4828" y="2751"/>
              <a:chExt cx="551" cy="541"/>
            </a:xfrm>
          </p:grpSpPr>
          <p:sp>
            <p:nvSpPr>
              <p:cNvPr id="25836" name="Rectangle 236"/>
              <p:cNvSpPr>
                <a:spLocks noChangeArrowheads="1"/>
              </p:cNvSpPr>
              <p:nvPr/>
            </p:nvSpPr>
            <p:spPr bwMode="auto">
              <a:xfrm>
                <a:off x="4894" y="2751"/>
                <a:ext cx="458" cy="489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837" name="Rectangle 237"/>
              <p:cNvSpPr>
                <a:spLocks noChangeArrowheads="1"/>
              </p:cNvSpPr>
              <p:nvPr/>
            </p:nvSpPr>
            <p:spPr bwMode="auto">
              <a:xfrm>
                <a:off x="4872" y="2766"/>
                <a:ext cx="468" cy="504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838" name="Rectangle 238"/>
              <p:cNvSpPr>
                <a:spLocks noChangeArrowheads="1"/>
              </p:cNvSpPr>
              <p:nvPr/>
            </p:nvSpPr>
            <p:spPr bwMode="auto">
              <a:xfrm>
                <a:off x="4875" y="2769"/>
                <a:ext cx="458" cy="126"/>
              </a:xfrm>
              <a:prstGeom prst="rect">
                <a:avLst/>
              </a:pr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839" name="Text Box 239"/>
              <p:cNvSpPr txBox="1">
                <a:spLocks noChangeArrowheads="1"/>
              </p:cNvSpPr>
              <p:nvPr/>
            </p:nvSpPr>
            <p:spPr bwMode="auto">
              <a:xfrm>
                <a:off x="4828" y="2754"/>
                <a:ext cx="552" cy="539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FFFFFF"/>
                    </a:solidFill>
                    <a:latin typeface="Comic Sans MS" pitchFamily="66" charset="0"/>
                  </a:rPr>
                  <a:t>aplicação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  <a:latin typeface="Comic Sans MS" pitchFamily="66" charset="0"/>
                  </a:rPr>
                  <a:t>transporte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5840" name="Line 240"/>
              <p:cNvSpPr>
                <a:spLocks noChangeShapeType="1"/>
              </p:cNvSpPr>
              <p:nvPr/>
            </p:nvSpPr>
            <p:spPr bwMode="auto">
              <a:xfrm>
                <a:off x="4872" y="2982"/>
                <a:ext cx="468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841" name="Line 241"/>
              <p:cNvSpPr>
                <a:spLocks noChangeShapeType="1"/>
              </p:cNvSpPr>
              <p:nvPr/>
            </p:nvSpPr>
            <p:spPr bwMode="auto">
              <a:xfrm>
                <a:off x="4878" y="3069"/>
                <a:ext cx="468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842" name="Line 242"/>
              <p:cNvSpPr>
                <a:spLocks noChangeShapeType="1"/>
              </p:cNvSpPr>
              <p:nvPr/>
            </p:nvSpPr>
            <p:spPr bwMode="auto">
              <a:xfrm>
                <a:off x="4878" y="3156"/>
                <a:ext cx="468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5843" name="Group 243"/>
            <p:cNvGrpSpPr>
              <a:grpSpLocks/>
            </p:cNvGrpSpPr>
            <p:nvPr/>
          </p:nvGrpSpPr>
          <p:grpSpPr bwMode="auto">
            <a:xfrm>
              <a:off x="3320" y="2817"/>
              <a:ext cx="570" cy="541"/>
              <a:chOff x="3320" y="2817"/>
              <a:chExt cx="570" cy="541"/>
            </a:xfrm>
          </p:grpSpPr>
          <p:sp>
            <p:nvSpPr>
              <p:cNvPr id="25844" name="Rectangle 244"/>
              <p:cNvSpPr>
                <a:spLocks noChangeArrowheads="1"/>
              </p:cNvSpPr>
              <p:nvPr/>
            </p:nvSpPr>
            <p:spPr bwMode="auto">
              <a:xfrm>
                <a:off x="3389" y="2817"/>
                <a:ext cx="474" cy="489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845" name="Rectangle 245"/>
              <p:cNvSpPr>
                <a:spLocks noChangeArrowheads="1"/>
              </p:cNvSpPr>
              <p:nvPr/>
            </p:nvSpPr>
            <p:spPr bwMode="auto">
              <a:xfrm>
                <a:off x="3366" y="2832"/>
                <a:ext cx="484" cy="504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846" name="Rectangle 246"/>
              <p:cNvSpPr>
                <a:spLocks noChangeArrowheads="1"/>
              </p:cNvSpPr>
              <p:nvPr/>
            </p:nvSpPr>
            <p:spPr bwMode="auto">
              <a:xfrm>
                <a:off x="3369" y="2835"/>
                <a:ext cx="474" cy="126"/>
              </a:xfrm>
              <a:prstGeom prst="rect">
                <a:avLst/>
              </a:pr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847" name="Text Box 247"/>
              <p:cNvSpPr txBox="1">
                <a:spLocks noChangeArrowheads="1"/>
              </p:cNvSpPr>
              <p:nvPr/>
            </p:nvSpPr>
            <p:spPr bwMode="auto">
              <a:xfrm>
                <a:off x="3320" y="2820"/>
                <a:ext cx="571" cy="539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FFFFFF"/>
                    </a:solidFill>
                    <a:latin typeface="Comic Sans MS" pitchFamily="66" charset="0"/>
                  </a:rPr>
                  <a:t>aplicação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  <a:latin typeface="Comic Sans MS" pitchFamily="66" charset="0"/>
                  </a:rPr>
                  <a:t>transporte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5848" name="Line 248"/>
              <p:cNvSpPr>
                <a:spLocks noChangeShapeType="1"/>
              </p:cNvSpPr>
              <p:nvPr/>
            </p:nvSpPr>
            <p:spPr bwMode="auto">
              <a:xfrm>
                <a:off x="3366" y="3048"/>
                <a:ext cx="484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849" name="Line 249"/>
              <p:cNvSpPr>
                <a:spLocks noChangeShapeType="1"/>
              </p:cNvSpPr>
              <p:nvPr/>
            </p:nvSpPr>
            <p:spPr bwMode="auto">
              <a:xfrm>
                <a:off x="3372" y="3135"/>
                <a:ext cx="484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850" name="Line 250"/>
              <p:cNvSpPr>
                <a:spLocks noChangeShapeType="1"/>
              </p:cNvSpPr>
              <p:nvPr/>
            </p:nvSpPr>
            <p:spPr bwMode="auto">
              <a:xfrm>
                <a:off x="3372" y="3222"/>
                <a:ext cx="484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25851" name="Line 251"/>
            <p:cNvSpPr>
              <a:spLocks noChangeShapeType="1"/>
            </p:cNvSpPr>
            <p:nvPr/>
          </p:nvSpPr>
          <p:spPr bwMode="auto">
            <a:xfrm>
              <a:off x="3480" y="1020"/>
              <a:ext cx="1450" cy="1794"/>
            </a:xfrm>
            <a:prstGeom prst="line">
              <a:avLst/>
            </a:prstGeom>
            <a:noFill/>
            <a:ln w="57240">
              <a:solidFill>
                <a:srgbClr val="FF0000"/>
              </a:solidFill>
              <a:miter lim="800000"/>
              <a:headEnd type="triangle" w="med" len="med"/>
              <a:tailEnd type="triangle" w="med" len="med"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5852" name="Line 252"/>
            <p:cNvSpPr>
              <a:spLocks noChangeShapeType="1"/>
            </p:cNvSpPr>
            <p:nvPr/>
          </p:nvSpPr>
          <p:spPr bwMode="auto">
            <a:xfrm flipV="1">
              <a:off x="3846" y="2849"/>
              <a:ext cx="1053" cy="38"/>
            </a:xfrm>
            <a:prstGeom prst="line">
              <a:avLst/>
            </a:prstGeom>
            <a:noFill/>
            <a:ln w="57240">
              <a:solidFill>
                <a:srgbClr val="FF0000"/>
              </a:solidFill>
              <a:miter lim="800000"/>
              <a:headEnd type="triangle" w="med" len="med"/>
              <a:tailEnd type="triangle" w="med" len="med"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ext Box 1"/>
          <p:cNvSpPr txBox="1">
            <a:spLocks noChangeArrowheads="1"/>
          </p:cNvSpPr>
          <p:nvPr/>
        </p:nvSpPr>
        <p:spPr bwMode="auto">
          <a:xfrm>
            <a:off x="304800" y="133350"/>
            <a:ext cx="83820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3600">
                <a:solidFill>
                  <a:srgbClr val="000000"/>
                </a:solidFill>
              </a:rPr>
              <a:t>Camada de Transporte</a:t>
            </a:r>
          </a:p>
        </p:txBody>
      </p:sp>
      <p:sp>
        <p:nvSpPr>
          <p:cNvPr id="26626" name="AutoShape 2"/>
          <p:cNvSpPr>
            <a:spLocks noChangeArrowheads="1"/>
          </p:cNvSpPr>
          <p:nvPr/>
        </p:nvSpPr>
        <p:spPr bwMode="auto">
          <a:xfrm>
            <a:off x="3001963" y="1601788"/>
            <a:ext cx="5943600" cy="4451350"/>
          </a:xfrm>
          <a:custGeom>
            <a:avLst/>
            <a:gdLst>
              <a:gd name="T0" fmla="*/ 2147483647 w 1340"/>
              <a:gd name="T1" fmla="*/ 586692408 h 1191"/>
              <a:gd name="T2" fmla="*/ 1613257121 w 1340"/>
              <a:gd name="T3" fmla="*/ 838128174 h 1191"/>
              <a:gd name="T4" fmla="*/ 1141082351 w 1340"/>
              <a:gd name="T5" fmla="*/ 2147483647 h 1191"/>
              <a:gd name="T6" fmla="*/ 550869641 w 1340"/>
              <a:gd name="T7" fmla="*/ 2147483647 h 1191"/>
              <a:gd name="T8" fmla="*/ 2147483647 w 1340"/>
              <a:gd name="T9" fmla="*/ 2147483647 h 1191"/>
              <a:gd name="T10" fmla="*/ 2147483647 w 1340"/>
              <a:gd name="T11" fmla="*/ 2147483647 h 1191"/>
              <a:gd name="T12" fmla="*/ 2147483647 w 1340"/>
              <a:gd name="T13" fmla="*/ 2147483647 h 1191"/>
              <a:gd name="T14" fmla="*/ 2147483647 w 1340"/>
              <a:gd name="T15" fmla="*/ 2147483647 h 1191"/>
              <a:gd name="T16" fmla="*/ 2147483647 w 1340"/>
              <a:gd name="T17" fmla="*/ 2147483647 h 1191"/>
              <a:gd name="T18" fmla="*/ 2147483647 w 1340"/>
              <a:gd name="T19" fmla="*/ 2147483647 h 1191"/>
              <a:gd name="T20" fmla="*/ 2147483647 w 1340"/>
              <a:gd name="T21" fmla="*/ 2147483647 h 1191"/>
              <a:gd name="T22" fmla="*/ 2147483647 w 1340"/>
              <a:gd name="T23" fmla="*/ 586692408 h 1191"/>
              <a:gd name="T24" fmla="*/ 0 w 1340"/>
              <a:gd name="T25" fmla="*/ 0 h 1191"/>
              <a:gd name="T26" fmla="*/ 1340 w 1340"/>
              <a:gd name="T27" fmla="*/ 1191 h 1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T24" t="T25" r="T26" b="T27"/>
            <a:pathLst>
              <a:path w="1340" h="1191">
                <a:moveTo>
                  <a:pt x="550" y="42"/>
                </a:moveTo>
                <a:cubicBezTo>
                  <a:pt x="437" y="4"/>
                  <a:pt x="164" y="0"/>
                  <a:pt x="82" y="60"/>
                </a:cubicBezTo>
                <a:cubicBezTo>
                  <a:pt x="0" y="120"/>
                  <a:pt x="67" y="292"/>
                  <a:pt x="58" y="402"/>
                </a:cubicBezTo>
                <a:cubicBezTo>
                  <a:pt x="49" y="512"/>
                  <a:pt x="19" y="642"/>
                  <a:pt x="28" y="720"/>
                </a:cubicBezTo>
                <a:cubicBezTo>
                  <a:pt x="37" y="798"/>
                  <a:pt x="27" y="844"/>
                  <a:pt x="112" y="870"/>
                </a:cubicBezTo>
                <a:cubicBezTo>
                  <a:pt x="197" y="896"/>
                  <a:pt x="450" y="833"/>
                  <a:pt x="538" y="876"/>
                </a:cubicBezTo>
                <a:cubicBezTo>
                  <a:pt x="626" y="919"/>
                  <a:pt x="524" y="1091"/>
                  <a:pt x="640" y="1128"/>
                </a:cubicBezTo>
                <a:cubicBezTo>
                  <a:pt x="756" y="1165"/>
                  <a:pt x="1128" y="1191"/>
                  <a:pt x="1234" y="1098"/>
                </a:cubicBezTo>
                <a:cubicBezTo>
                  <a:pt x="1340" y="1005"/>
                  <a:pt x="1281" y="696"/>
                  <a:pt x="1276" y="570"/>
                </a:cubicBezTo>
                <a:cubicBezTo>
                  <a:pt x="1271" y="444"/>
                  <a:pt x="1290" y="389"/>
                  <a:pt x="1204" y="342"/>
                </a:cubicBezTo>
                <a:cubicBezTo>
                  <a:pt x="1118" y="295"/>
                  <a:pt x="868" y="338"/>
                  <a:pt x="760" y="288"/>
                </a:cubicBezTo>
                <a:cubicBezTo>
                  <a:pt x="652" y="238"/>
                  <a:pt x="663" y="80"/>
                  <a:pt x="550" y="42"/>
                </a:cubicBezTo>
                <a:close/>
              </a:path>
            </a:pathLst>
          </a:custGeom>
          <a:solidFill>
            <a:srgbClr val="66FFCC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62325" y="1952625"/>
            <a:ext cx="1323975" cy="892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26628" name="Line 4"/>
          <p:cNvSpPr>
            <a:spLocks noChangeShapeType="1"/>
          </p:cNvSpPr>
          <p:nvPr/>
        </p:nvSpPr>
        <p:spPr bwMode="auto">
          <a:xfrm flipV="1">
            <a:off x="4654550" y="2627313"/>
            <a:ext cx="363538" cy="11112"/>
          </a:xfrm>
          <a:prstGeom prst="line">
            <a:avLst/>
          </a:prstGeom>
          <a:noFill/>
          <a:ln w="1908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26629" name="Group 5"/>
          <p:cNvGrpSpPr>
            <a:grpSpLocks/>
          </p:cNvGrpSpPr>
          <p:nvPr/>
        </p:nvGrpSpPr>
        <p:grpSpPr bwMode="auto">
          <a:xfrm>
            <a:off x="3362325" y="3619500"/>
            <a:ext cx="1654175" cy="892175"/>
            <a:chOff x="2118" y="2280"/>
            <a:chExt cx="1042" cy="562"/>
          </a:xfrm>
        </p:grpSpPr>
        <p:pic>
          <p:nvPicPr>
            <p:cNvPr id="26630" name="Picture 6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118" y="2280"/>
              <a:ext cx="834" cy="56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sp>
          <p:nvSpPr>
            <p:cNvPr id="26631" name="Line 7"/>
            <p:cNvSpPr>
              <a:spLocks noChangeShapeType="1"/>
            </p:cNvSpPr>
            <p:nvPr/>
          </p:nvSpPr>
          <p:spPr bwMode="auto">
            <a:xfrm flipV="1">
              <a:off x="2932" y="2706"/>
              <a:ext cx="229" cy="6"/>
            </a:xfrm>
            <a:prstGeom prst="line">
              <a:avLst/>
            </a:prstGeom>
            <a:noFill/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6632" name="Group 8"/>
          <p:cNvGrpSpPr>
            <a:grpSpLocks/>
          </p:cNvGrpSpPr>
          <p:nvPr/>
        </p:nvGrpSpPr>
        <p:grpSpPr bwMode="auto">
          <a:xfrm>
            <a:off x="5062538" y="2995613"/>
            <a:ext cx="161925" cy="596900"/>
            <a:chOff x="3189" y="1887"/>
            <a:chExt cx="102" cy="376"/>
          </a:xfrm>
        </p:grpSpPr>
        <p:sp>
          <p:nvSpPr>
            <p:cNvPr id="26633" name="Oval 9"/>
            <p:cNvSpPr>
              <a:spLocks noChangeArrowheads="1"/>
            </p:cNvSpPr>
            <p:nvPr/>
          </p:nvSpPr>
          <p:spPr bwMode="auto">
            <a:xfrm>
              <a:off x="3189" y="1887"/>
              <a:ext cx="95" cy="107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34" name="Oval 10"/>
            <p:cNvSpPr>
              <a:spLocks noChangeArrowheads="1"/>
            </p:cNvSpPr>
            <p:nvPr/>
          </p:nvSpPr>
          <p:spPr bwMode="auto">
            <a:xfrm>
              <a:off x="3193" y="2023"/>
              <a:ext cx="95" cy="106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35" name="Oval 11"/>
            <p:cNvSpPr>
              <a:spLocks noChangeArrowheads="1"/>
            </p:cNvSpPr>
            <p:nvPr/>
          </p:nvSpPr>
          <p:spPr bwMode="auto">
            <a:xfrm>
              <a:off x="3197" y="2158"/>
              <a:ext cx="95" cy="106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26636" name="Group 12"/>
          <p:cNvGrpSpPr>
            <a:grpSpLocks/>
          </p:cNvGrpSpPr>
          <p:nvPr/>
        </p:nvGrpSpPr>
        <p:grpSpPr bwMode="auto">
          <a:xfrm>
            <a:off x="6056313" y="4433888"/>
            <a:ext cx="665162" cy="1104900"/>
            <a:chOff x="3815" y="2793"/>
            <a:chExt cx="419" cy="696"/>
          </a:xfrm>
        </p:grpSpPr>
        <p:sp>
          <p:nvSpPr>
            <p:cNvPr id="26637" name="AutoShape 13"/>
            <p:cNvSpPr>
              <a:spLocks noChangeArrowheads="1"/>
            </p:cNvSpPr>
            <p:nvPr/>
          </p:nvSpPr>
          <p:spPr bwMode="auto">
            <a:xfrm>
              <a:off x="3815" y="3329"/>
              <a:ext cx="420" cy="161"/>
            </a:xfrm>
            <a:prstGeom prst="parallelogram">
              <a:avLst>
                <a:gd name="adj" fmla="val 100495"/>
              </a:avLst>
            </a:pr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38" name="Rectangle 14"/>
            <p:cNvSpPr>
              <a:spLocks noChangeArrowheads="1"/>
            </p:cNvSpPr>
            <p:nvPr/>
          </p:nvSpPr>
          <p:spPr bwMode="auto">
            <a:xfrm>
              <a:off x="4027" y="2797"/>
              <a:ext cx="193" cy="535"/>
            </a:xfrm>
            <a:prstGeom prst="rect">
              <a:avLst/>
            </a:pr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39" name="Rectangle 15"/>
            <p:cNvSpPr>
              <a:spLocks noChangeArrowheads="1"/>
            </p:cNvSpPr>
            <p:nvPr/>
          </p:nvSpPr>
          <p:spPr bwMode="auto">
            <a:xfrm>
              <a:off x="3817" y="2949"/>
              <a:ext cx="266" cy="536"/>
            </a:xfrm>
            <a:prstGeom prst="rect">
              <a:avLst/>
            </a:prstGeom>
            <a:solidFill>
              <a:srgbClr val="33CC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40" name="AutoShape 16"/>
            <p:cNvSpPr>
              <a:spLocks noChangeArrowheads="1"/>
            </p:cNvSpPr>
            <p:nvPr/>
          </p:nvSpPr>
          <p:spPr bwMode="auto">
            <a:xfrm>
              <a:off x="3815" y="2793"/>
              <a:ext cx="420" cy="161"/>
            </a:xfrm>
            <a:prstGeom prst="parallelogram">
              <a:avLst>
                <a:gd name="adj" fmla="val 100495"/>
              </a:avLst>
            </a:prstGeom>
            <a:solidFill>
              <a:srgbClr val="33CC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41" name="Line 17"/>
            <p:cNvSpPr>
              <a:spLocks noChangeShapeType="1"/>
            </p:cNvSpPr>
            <p:nvPr/>
          </p:nvSpPr>
          <p:spPr bwMode="auto">
            <a:xfrm>
              <a:off x="4235" y="2804"/>
              <a:ext cx="1" cy="52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6642" name="Line 18"/>
            <p:cNvSpPr>
              <a:spLocks noChangeShapeType="1"/>
            </p:cNvSpPr>
            <p:nvPr/>
          </p:nvSpPr>
          <p:spPr bwMode="auto">
            <a:xfrm flipH="1">
              <a:off x="4083" y="3329"/>
              <a:ext cx="153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6643" name="Rectangle 19"/>
            <p:cNvSpPr>
              <a:spLocks noChangeArrowheads="1"/>
            </p:cNvSpPr>
            <p:nvPr/>
          </p:nvSpPr>
          <p:spPr bwMode="auto">
            <a:xfrm>
              <a:off x="3851" y="3020"/>
              <a:ext cx="176" cy="309"/>
            </a:xfrm>
            <a:prstGeom prst="rect">
              <a:avLst/>
            </a:prstGeom>
            <a:solidFill>
              <a:srgbClr val="3333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44" name="Rectangle 20"/>
            <p:cNvSpPr>
              <a:spLocks noChangeArrowheads="1"/>
            </p:cNvSpPr>
            <p:nvPr/>
          </p:nvSpPr>
          <p:spPr bwMode="auto">
            <a:xfrm>
              <a:off x="3876" y="3113"/>
              <a:ext cx="134" cy="108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26645" name="Group 21"/>
          <p:cNvGrpSpPr>
            <a:grpSpLocks/>
          </p:cNvGrpSpPr>
          <p:nvPr/>
        </p:nvGrpSpPr>
        <p:grpSpPr bwMode="auto">
          <a:xfrm>
            <a:off x="6808788" y="4864100"/>
            <a:ext cx="739775" cy="225425"/>
            <a:chOff x="4289" y="3064"/>
            <a:chExt cx="466" cy="142"/>
          </a:xfrm>
        </p:grpSpPr>
        <p:sp>
          <p:nvSpPr>
            <p:cNvPr id="26646" name="Oval 22"/>
            <p:cNvSpPr>
              <a:spLocks noChangeArrowheads="1"/>
            </p:cNvSpPr>
            <p:nvPr/>
          </p:nvSpPr>
          <p:spPr bwMode="auto">
            <a:xfrm rot="16200000">
              <a:off x="4288" y="3077"/>
              <a:ext cx="131" cy="132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47" name="Oval 23"/>
            <p:cNvSpPr>
              <a:spLocks noChangeArrowheads="1"/>
            </p:cNvSpPr>
            <p:nvPr/>
          </p:nvSpPr>
          <p:spPr bwMode="auto">
            <a:xfrm rot="16200000">
              <a:off x="4457" y="3071"/>
              <a:ext cx="131" cy="131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48" name="Oval 24"/>
            <p:cNvSpPr>
              <a:spLocks noChangeArrowheads="1"/>
            </p:cNvSpPr>
            <p:nvPr/>
          </p:nvSpPr>
          <p:spPr bwMode="auto">
            <a:xfrm rot="16200000">
              <a:off x="4625" y="3066"/>
              <a:ext cx="131" cy="131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26649" name="Line 25"/>
          <p:cNvSpPr>
            <a:spLocks noChangeShapeType="1"/>
          </p:cNvSpPr>
          <p:nvPr/>
        </p:nvSpPr>
        <p:spPr bwMode="auto">
          <a:xfrm>
            <a:off x="6489700" y="4175125"/>
            <a:ext cx="1577975" cy="3175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26650" name="Line 26"/>
          <p:cNvSpPr>
            <a:spLocks noChangeShapeType="1"/>
          </p:cNvSpPr>
          <p:nvPr/>
        </p:nvSpPr>
        <p:spPr bwMode="auto">
          <a:xfrm>
            <a:off x="6500813" y="4165600"/>
            <a:ext cx="4762" cy="268288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26651" name="Line 27"/>
          <p:cNvSpPr>
            <a:spLocks noChangeShapeType="1"/>
          </p:cNvSpPr>
          <p:nvPr/>
        </p:nvSpPr>
        <p:spPr bwMode="auto">
          <a:xfrm>
            <a:off x="8078788" y="4160838"/>
            <a:ext cx="3175" cy="231775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26652" name="Line 28"/>
          <p:cNvSpPr>
            <a:spLocks noChangeShapeType="1"/>
          </p:cNvSpPr>
          <p:nvPr/>
        </p:nvSpPr>
        <p:spPr bwMode="auto">
          <a:xfrm>
            <a:off x="5535613" y="2662238"/>
            <a:ext cx="919162" cy="742950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26653" name="Line 29"/>
          <p:cNvSpPr>
            <a:spLocks noChangeShapeType="1"/>
          </p:cNvSpPr>
          <p:nvPr/>
        </p:nvSpPr>
        <p:spPr bwMode="auto">
          <a:xfrm flipV="1">
            <a:off x="5575300" y="3462338"/>
            <a:ext cx="879475" cy="927100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26654" name="Line 30"/>
          <p:cNvSpPr>
            <a:spLocks noChangeShapeType="1"/>
          </p:cNvSpPr>
          <p:nvPr/>
        </p:nvSpPr>
        <p:spPr bwMode="auto">
          <a:xfrm flipV="1">
            <a:off x="7253288" y="3702050"/>
            <a:ext cx="4762" cy="460375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26655" name="Group 31"/>
          <p:cNvGrpSpPr>
            <a:grpSpLocks/>
          </p:cNvGrpSpPr>
          <p:nvPr/>
        </p:nvGrpSpPr>
        <p:grpSpPr bwMode="auto">
          <a:xfrm>
            <a:off x="7662863" y="4397375"/>
            <a:ext cx="665162" cy="1106488"/>
            <a:chOff x="4827" y="2770"/>
            <a:chExt cx="419" cy="697"/>
          </a:xfrm>
        </p:grpSpPr>
        <p:sp>
          <p:nvSpPr>
            <p:cNvPr id="26656" name="AutoShape 32"/>
            <p:cNvSpPr>
              <a:spLocks noChangeArrowheads="1"/>
            </p:cNvSpPr>
            <p:nvPr/>
          </p:nvSpPr>
          <p:spPr bwMode="auto">
            <a:xfrm>
              <a:off x="4827" y="3306"/>
              <a:ext cx="420" cy="161"/>
            </a:xfrm>
            <a:prstGeom prst="parallelogram">
              <a:avLst>
                <a:gd name="adj" fmla="val 100495"/>
              </a:avLst>
            </a:pr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57" name="Rectangle 33"/>
            <p:cNvSpPr>
              <a:spLocks noChangeArrowheads="1"/>
            </p:cNvSpPr>
            <p:nvPr/>
          </p:nvSpPr>
          <p:spPr bwMode="auto">
            <a:xfrm>
              <a:off x="5040" y="2775"/>
              <a:ext cx="193" cy="536"/>
            </a:xfrm>
            <a:prstGeom prst="rect">
              <a:avLst/>
            </a:pr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58" name="Rectangle 34"/>
            <p:cNvSpPr>
              <a:spLocks noChangeArrowheads="1"/>
            </p:cNvSpPr>
            <p:nvPr/>
          </p:nvSpPr>
          <p:spPr bwMode="auto">
            <a:xfrm>
              <a:off x="4830" y="2926"/>
              <a:ext cx="266" cy="536"/>
            </a:xfrm>
            <a:prstGeom prst="rect">
              <a:avLst/>
            </a:prstGeom>
            <a:solidFill>
              <a:srgbClr val="33CC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59" name="AutoShape 35"/>
            <p:cNvSpPr>
              <a:spLocks noChangeArrowheads="1"/>
            </p:cNvSpPr>
            <p:nvPr/>
          </p:nvSpPr>
          <p:spPr bwMode="auto">
            <a:xfrm>
              <a:off x="4827" y="2770"/>
              <a:ext cx="420" cy="161"/>
            </a:xfrm>
            <a:prstGeom prst="parallelogram">
              <a:avLst>
                <a:gd name="adj" fmla="val 100495"/>
              </a:avLst>
            </a:prstGeom>
            <a:solidFill>
              <a:srgbClr val="33CC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60" name="Line 36"/>
            <p:cNvSpPr>
              <a:spLocks noChangeShapeType="1"/>
            </p:cNvSpPr>
            <p:nvPr/>
          </p:nvSpPr>
          <p:spPr bwMode="auto">
            <a:xfrm>
              <a:off x="5247" y="2781"/>
              <a:ext cx="1" cy="525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6661" name="Line 37"/>
            <p:cNvSpPr>
              <a:spLocks noChangeShapeType="1"/>
            </p:cNvSpPr>
            <p:nvPr/>
          </p:nvSpPr>
          <p:spPr bwMode="auto">
            <a:xfrm flipH="1">
              <a:off x="5095" y="3306"/>
              <a:ext cx="153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6662" name="Rectangle 38"/>
            <p:cNvSpPr>
              <a:spLocks noChangeArrowheads="1"/>
            </p:cNvSpPr>
            <p:nvPr/>
          </p:nvSpPr>
          <p:spPr bwMode="auto">
            <a:xfrm>
              <a:off x="4863" y="2997"/>
              <a:ext cx="176" cy="309"/>
            </a:xfrm>
            <a:prstGeom prst="rect">
              <a:avLst/>
            </a:prstGeom>
            <a:solidFill>
              <a:srgbClr val="3333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63" name="Rectangle 39"/>
            <p:cNvSpPr>
              <a:spLocks noChangeArrowheads="1"/>
            </p:cNvSpPr>
            <p:nvPr/>
          </p:nvSpPr>
          <p:spPr bwMode="auto">
            <a:xfrm>
              <a:off x="4889" y="3090"/>
              <a:ext cx="134" cy="109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26664" name="Group 40"/>
          <p:cNvGrpSpPr>
            <a:grpSpLocks/>
          </p:cNvGrpSpPr>
          <p:nvPr/>
        </p:nvGrpSpPr>
        <p:grpSpPr bwMode="auto">
          <a:xfrm>
            <a:off x="6408738" y="3076575"/>
            <a:ext cx="1597025" cy="652463"/>
            <a:chOff x="4037" y="1938"/>
            <a:chExt cx="1006" cy="411"/>
          </a:xfrm>
        </p:grpSpPr>
        <p:sp>
          <p:nvSpPr>
            <p:cNvPr id="26665" name="Oval 41"/>
            <p:cNvSpPr>
              <a:spLocks noChangeArrowheads="1"/>
            </p:cNvSpPr>
            <p:nvPr/>
          </p:nvSpPr>
          <p:spPr bwMode="auto">
            <a:xfrm>
              <a:off x="4045" y="2122"/>
              <a:ext cx="998" cy="228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66" name="Line 42"/>
            <p:cNvSpPr>
              <a:spLocks noChangeShapeType="1"/>
            </p:cNvSpPr>
            <p:nvPr/>
          </p:nvSpPr>
          <p:spPr bwMode="auto">
            <a:xfrm>
              <a:off x="4045" y="2102"/>
              <a:ext cx="1" cy="14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6667" name="Line 43"/>
            <p:cNvSpPr>
              <a:spLocks noChangeShapeType="1"/>
            </p:cNvSpPr>
            <p:nvPr/>
          </p:nvSpPr>
          <p:spPr bwMode="auto">
            <a:xfrm>
              <a:off x="5044" y="2102"/>
              <a:ext cx="1" cy="14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6668" name="Rectangle 44"/>
            <p:cNvSpPr>
              <a:spLocks noChangeArrowheads="1"/>
            </p:cNvSpPr>
            <p:nvPr/>
          </p:nvSpPr>
          <p:spPr bwMode="auto">
            <a:xfrm>
              <a:off x="4045" y="2102"/>
              <a:ext cx="989" cy="139"/>
            </a:xfrm>
            <a:prstGeom prst="rect">
              <a:avLst/>
            </a:prstGeom>
            <a:solidFill>
              <a:srgbClr val="CCCC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69" name="Oval 45"/>
            <p:cNvSpPr>
              <a:spLocks noChangeArrowheads="1"/>
            </p:cNvSpPr>
            <p:nvPr/>
          </p:nvSpPr>
          <p:spPr bwMode="auto">
            <a:xfrm>
              <a:off x="4037" y="1938"/>
              <a:ext cx="998" cy="266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26670" name="Group 46"/>
            <p:cNvGrpSpPr>
              <a:grpSpLocks/>
            </p:cNvGrpSpPr>
            <p:nvPr/>
          </p:nvGrpSpPr>
          <p:grpSpPr bwMode="auto">
            <a:xfrm>
              <a:off x="4277" y="1997"/>
              <a:ext cx="493" cy="154"/>
              <a:chOff x="4277" y="1997"/>
              <a:chExt cx="493" cy="154"/>
            </a:xfrm>
          </p:grpSpPr>
          <p:sp>
            <p:nvSpPr>
              <p:cNvPr id="26671" name="Line 47"/>
              <p:cNvSpPr>
                <a:spLocks noChangeShapeType="1"/>
              </p:cNvSpPr>
              <p:nvPr/>
            </p:nvSpPr>
            <p:spPr bwMode="auto">
              <a:xfrm flipV="1">
                <a:off x="4277" y="1996"/>
                <a:ext cx="176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672" name="Line 48"/>
              <p:cNvSpPr>
                <a:spLocks noChangeShapeType="1"/>
              </p:cNvSpPr>
              <p:nvPr/>
            </p:nvSpPr>
            <p:spPr bwMode="auto">
              <a:xfrm>
                <a:off x="4616" y="2152"/>
                <a:ext cx="155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673" name="Line 49"/>
              <p:cNvSpPr>
                <a:spLocks noChangeShapeType="1"/>
              </p:cNvSpPr>
              <p:nvPr/>
            </p:nvSpPr>
            <p:spPr bwMode="auto">
              <a:xfrm>
                <a:off x="4440" y="2000"/>
                <a:ext cx="183" cy="152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6674" name="Group 50"/>
            <p:cNvGrpSpPr>
              <a:grpSpLocks/>
            </p:cNvGrpSpPr>
            <p:nvPr/>
          </p:nvGrpSpPr>
          <p:grpSpPr bwMode="auto">
            <a:xfrm>
              <a:off x="4277" y="1994"/>
              <a:ext cx="493" cy="154"/>
              <a:chOff x="4277" y="1994"/>
              <a:chExt cx="493" cy="154"/>
            </a:xfrm>
          </p:grpSpPr>
          <p:sp>
            <p:nvSpPr>
              <p:cNvPr id="26675" name="Line 51"/>
              <p:cNvSpPr>
                <a:spLocks noChangeShapeType="1"/>
              </p:cNvSpPr>
              <p:nvPr/>
            </p:nvSpPr>
            <p:spPr bwMode="auto">
              <a:xfrm>
                <a:off x="4277" y="2146"/>
                <a:ext cx="176" cy="3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676" name="Line 52"/>
              <p:cNvSpPr>
                <a:spLocks noChangeShapeType="1"/>
              </p:cNvSpPr>
              <p:nvPr/>
            </p:nvSpPr>
            <p:spPr bwMode="auto">
              <a:xfrm>
                <a:off x="4616" y="1994"/>
                <a:ext cx="155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677" name="Line 53"/>
              <p:cNvSpPr>
                <a:spLocks noChangeShapeType="1"/>
              </p:cNvSpPr>
              <p:nvPr/>
            </p:nvSpPr>
            <p:spPr bwMode="auto">
              <a:xfrm flipV="1">
                <a:off x="4440" y="1993"/>
                <a:ext cx="183" cy="154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</p:grpSp>
      <p:grpSp>
        <p:nvGrpSpPr>
          <p:cNvPr id="26678" name="Group 54"/>
          <p:cNvGrpSpPr>
            <a:grpSpLocks/>
          </p:cNvGrpSpPr>
          <p:nvPr/>
        </p:nvGrpSpPr>
        <p:grpSpPr bwMode="auto">
          <a:xfrm>
            <a:off x="3294063" y="1362075"/>
            <a:ext cx="5519737" cy="4470400"/>
            <a:chOff x="2075" y="858"/>
            <a:chExt cx="3477" cy="2816"/>
          </a:xfrm>
        </p:grpSpPr>
        <p:grpSp>
          <p:nvGrpSpPr>
            <p:cNvPr id="26679" name="Group 55"/>
            <p:cNvGrpSpPr>
              <a:grpSpLocks/>
            </p:cNvGrpSpPr>
            <p:nvPr/>
          </p:nvGrpSpPr>
          <p:grpSpPr bwMode="auto">
            <a:xfrm>
              <a:off x="2125" y="858"/>
              <a:ext cx="846" cy="954"/>
              <a:chOff x="2125" y="858"/>
              <a:chExt cx="846" cy="954"/>
            </a:xfrm>
          </p:grpSpPr>
          <p:sp>
            <p:nvSpPr>
              <p:cNvPr id="26680" name="Rectangle 56"/>
              <p:cNvSpPr>
                <a:spLocks noChangeArrowheads="1"/>
              </p:cNvSpPr>
              <p:nvPr/>
            </p:nvSpPr>
            <p:spPr bwMode="auto">
              <a:xfrm>
                <a:off x="2180" y="858"/>
                <a:ext cx="793" cy="893"/>
              </a:xfrm>
              <a:prstGeom prst="rect">
                <a:avLst/>
              </a:prstGeom>
              <a:solidFill>
                <a:srgbClr val="00CC99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6681" name="Rectangle 57"/>
              <p:cNvSpPr>
                <a:spLocks noChangeArrowheads="1"/>
              </p:cNvSpPr>
              <p:nvPr/>
            </p:nvSpPr>
            <p:spPr bwMode="auto">
              <a:xfrm>
                <a:off x="2150" y="897"/>
                <a:ext cx="793" cy="893"/>
              </a:xfrm>
              <a:prstGeom prst="rect">
                <a:avLst/>
              </a:prstGeom>
              <a:solidFill>
                <a:srgbClr val="FFFFFF"/>
              </a:solidFill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6682" name="Text Box 58"/>
              <p:cNvSpPr txBox="1">
                <a:spLocks noChangeArrowheads="1"/>
              </p:cNvSpPr>
              <p:nvPr/>
            </p:nvSpPr>
            <p:spPr bwMode="auto">
              <a:xfrm>
                <a:off x="2125" y="890"/>
                <a:ext cx="840" cy="92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aplicação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transporte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6683" name="Line 59"/>
              <p:cNvSpPr>
                <a:spLocks noChangeShapeType="1"/>
              </p:cNvSpPr>
              <p:nvPr/>
            </p:nvSpPr>
            <p:spPr bwMode="auto">
              <a:xfrm flipV="1">
                <a:off x="2147" y="1094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684" name="Line 60"/>
              <p:cNvSpPr>
                <a:spLocks noChangeShapeType="1"/>
              </p:cNvSpPr>
              <p:nvPr/>
            </p:nvSpPr>
            <p:spPr bwMode="auto">
              <a:xfrm flipV="1">
                <a:off x="2159" y="1272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685" name="Line 61"/>
              <p:cNvSpPr>
                <a:spLocks noChangeShapeType="1"/>
              </p:cNvSpPr>
              <p:nvPr/>
            </p:nvSpPr>
            <p:spPr bwMode="auto">
              <a:xfrm flipV="1">
                <a:off x="2159" y="1432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686" name="Line 62"/>
              <p:cNvSpPr>
                <a:spLocks noChangeShapeType="1"/>
              </p:cNvSpPr>
              <p:nvPr/>
            </p:nvSpPr>
            <p:spPr bwMode="auto">
              <a:xfrm flipV="1">
                <a:off x="2144" y="1608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6687" name="Group 63"/>
            <p:cNvGrpSpPr>
              <a:grpSpLocks/>
            </p:cNvGrpSpPr>
            <p:nvPr/>
          </p:nvGrpSpPr>
          <p:grpSpPr bwMode="auto">
            <a:xfrm>
              <a:off x="2075" y="1934"/>
              <a:ext cx="848" cy="957"/>
              <a:chOff x="2075" y="1934"/>
              <a:chExt cx="848" cy="957"/>
            </a:xfrm>
          </p:grpSpPr>
          <p:sp>
            <p:nvSpPr>
              <p:cNvPr id="26688" name="Rectangle 64"/>
              <p:cNvSpPr>
                <a:spLocks noChangeArrowheads="1"/>
              </p:cNvSpPr>
              <p:nvPr/>
            </p:nvSpPr>
            <p:spPr bwMode="auto">
              <a:xfrm>
                <a:off x="2131" y="1934"/>
                <a:ext cx="793" cy="893"/>
              </a:xfrm>
              <a:prstGeom prst="rect">
                <a:avLst/>
              </a:prstGeom>
              <a:solidFill>
                <a:srgbClr val="00CC99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6689" name="Rectangle 65"/>
              <p:cNvSpPr>
                <a:spLocks noChangeArrowheads="1"/>
              </p:cNvSpPr>
              <p:nvPr/>
            </p:nvSpPr>
            <p:spPr bwMode="auto">
              <a:xfrm>
                <a:off x="2102" y="1973"/>
                <a:ext cx="793" cy="893"/>
              </a:xfrm>
              <a:prstGeom prst="rect">
                <a:avLst/>
              </a:prstGeom>
              <a:solidFill>
                <a:srgbClr val="FFFFFF"/>
              </a:solidFill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6690" name="Text Box 66"/>
              <p:cNvSpPr txBox="1">
                <a:spLocks noChangeArrowheads="1"/>
              </p:cNvSpPr>
              <p:nvPr/>
            </p:nvSpPr>
            <p:spPr bwMode="auto">
              <a:xfrm>
                <a:off x="2075" y="1969"/>
                <a:ext cx="840" cy="92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aplicação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transporte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6691" name="Line 67"/>
              <p:cNvSpPr>
                <a:spLocks noChangeShapeType="1"/>
              </p:cNvSpPr>
              <p:nvPr/>
            </p:nvSpPr>
            <p:spPr bwMode="auto">
              <a:xfrm flipV="1">
                <a:off x="2099" y="2171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692" name="Line 68"/>
              <p:cNvSpPr>
                <a:spLocks noChangeShapeType="1"/>
              </p:cNvSpPr>
              <p:nvPr/>
            </p:nvSpPr>
            <p:spPr bwMode="auto">
              <a:xfrm flipV="1">
                <a:off x="2111" y="2349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693" name="Line 69"/>
              <p:cNvSpPr>
                <a:spLocks noChangeShapeType="1"/>
              </p:cNvSpPr>
              <p:nvPr/>
            </p:nvSpPr>
            <p:spPr bwMode="auto">
              <a:xfrm flipV="1">
                <a:off x="2111" y="2509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694" name="Line 70"/>
              <p:cNvSpPr>
                <a:spLocks noChangeShapeType="1"/>
              </p:cNvSpPr>
              <p:nvPr/>
            </p:nvSpPr>
            <p:spPr bwMode="auto">
              <a:xfrm flipV="1">
                <a:off x="2096" y="2684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6695" name="Group 71"/>
            <p:cNvGrpSpPr>
              <a:grpSpLocks/>
            </p:cNvGrpSpPr>
            <p:nvPr/>
          </p:nvGrpSpPr>
          <p:grpSpPr bwMode="auto">
            <a:xfrm>
              <a:off x="3589" y="2722"/>
              <a:ext cx="848" cy="952"/>
              <a:chOff x="3589" y="2722"/>
              <a:chExt cx="848" cy="952"/>
            </a:xfrm>
          </p:grpSpPr>
          <p:sp>
            <p:nvSpPr>
              <p:cNvPr id="26696" name="Rectangle 72"/>
              <p:cNvSpPr>
                <a:spLocks noChangeArrowheads="1"/>
              </p:cNvSpPr>
              <p:nvPr/>
            </p:nvSpPr>
            <p:spPr bwMode="auto">
              <a:xfrm>
                <a:off x="3645" y="2722"/>
                <a:ext cx="793" cy="893"/>
              </a:xfrm>
              <a:prstGeom prst="rect">
                <a:avLst/>
              </a:prstGeom>
              <a:solidFill>
                <a:srgbClr val="00CC99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6697" name="Rectangle 73"/>
              <p:cNvSpPr>
                <a:spLocks noChangeArrowheads="1"/>
              </p:cNvSpPr>
              <p:nvPr/>
            </p:nvSpPr>
            <p:spPr bwMode="auto">
              <a:xfrm>
                <a:off x="3615" y="2760"/>
                <a:ext cx="793" cy="893"/>
              </a:xfrm>
              <a:prstGeom prst="rect">
                <a:avLst/>
              </a:prstGeom>
              <a:solidFill>
                <a:srgbClr val="FFFFFF"/>
              </a:solidFill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6698" name="Text Box 74"/>
              <p:cNvSpPr txBox="1">
                <a:spLocks noChangeArrowheads="1"/>
              </p:cNvSpPr>
              <p:nvPr/>
            </p:nvSpPr>
            <p:spPr bwMode="auto">
              <a:xfrm>
                <a:off x="3589" y="2751"/>
                <a:ext cx="840" cy="92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aplicação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transporte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6699" name="Line 75"/>
              <p:cNvSpPr>
                <a:spLocks noChangeShapeType="1"/>
              </p:cNvSpPr>
              <p:nvPr/>
            </p:nvSpPr>
            <p:spPr bwMode="auto">
              <a:xfrm flipV="1">
                <a:off x="3612" y="2958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700" name="Line 76"/>
              <p:cNvSpPr>
                <a:spLocks noChangeShapeType="1"/>
              </p:cNvSpPr>
              <p:nvPr/>
            </p:nvSpPr>
            <p:spPr bwMode="auto">
              <a:xfrm flipV="1">
                <a:off x="3624" y="3136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701" name="Line 77"/>
              <p:cNvSpPr>
                <a:spLocks noChangeShapeType="1"/>
              </p:cNvSpPr>
              <p:nvPr/>
            </p:nvSpPr>
            <p:spPr bwMode="auto">
              <a:xfrm flipV="1">
                <a:off x="3624" y="3296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702" name="Line 78"/>
              <p:cNvSpPr>
                <a:spLocks noChangeShapeType="1"/>
              </p:cNvSpPr>
              <p:nvPr/>
            </p:nvSpPr>
            <p:spPr bwMode="auto">
              <a:xfrm flipV="1">
                <a:off x="3609" y="3472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6703" name="Group 79"/>
            <p:cNvGrpSpPr>
              <a:grpSpLocks/>
            </p:cNvGrpSpPr>
            <p:nvPr/>
          </p:nvGrpSpPr>
          <p:grpSpPr bwMode="auto">
            <a:xfrm>
              <a:off x="4705" y="2718"/>
              <a:ext cx="848" cy="954"/>
              <a:chOff x="4705" y="2718"/>
              <a:chExt cx="848" cy="954"/>
            </a:xfrm>
          </p:grpSpPr>
          <p:sp>
            <p:nvSpPr>
              <p:cNvPr id="26704" name="Rectangle 80"/>
              <p:cNvSpPr>
                <a:spLocks noChangeArrowheads="1"/>
              </p:cNvSpPr>
              <p:nvPr/>
            </p:nvSpPr>
            <p:spPr bwMode="auto">
              <a:xfrm>
                <a:off x="4761" y="2718"/>
                <a:ext cx="793" cy="893"/>
              </a:xfrm>
              <a:prstGeom prst="rect">
                <a:avLst/>
              </a:prstGeom>
              <a:solidFill>
                <a:srgbClr val="00CC99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6705" name="Rectangle 81"/>
              <p:cNvSpPr>
                <a:spLocks noChangeArrowheads="1"/>
              </p:cNvSpPr>
              <p:nvPr/>
            </p:nvSpPr>
            <p:spPr bwMode="auto">
              <a:xfrm>
                <a:off x="4731" y="2757"/>
                <a:ext cx="793" cy="893"/>
              </a:xfrm>
              <a:prstGeom prst="rect">
                <a:avLst/>
              </a:prstGeom>
              <a:solidFill>
                <a:srgbClr val="FFFFFF"/>
              </a:solidFill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6706" name="Text Box 82"/>
              <p:cNvSpPr txBox="1">
                <a:spLocks noChangeArrowheads="1"/>
              </p:cNvSpPr>
              <p:nvPr/>
            </p:nvSpPr>
            <p:spPr bwMode="auto">
              <a:xfrm>
                <a:off x="4705" y="2750"/>
                <a:ext cx="840" cy="92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aplicação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transporte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6707" name="Line 83"/>
              <p:cNvSpPr>
                <a:spLocks noChangeShapeType="1"/>
              </p:cNvSpPr>
              <p:nvPr/>
            </p:nvSpPr>
            <p:spPr bwMode="auto">
              <a:xfrm flipV="1">
                <a:off x="4728" y="2954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708" name="Line 84"/>
              <p:cNvSpPr>
                <a:spLocks noChangeShapeType="1"/>
              </p:cNvSpPr>
              <p:nvPr/>
            </p:nvSpPr>
            <p:spPr bwMode="auto">
              <a:xfrm flipV="1">
                <a:off x="4740" y="3132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709" name="Line 85"/>
              <p:cNvSpPr>
                <a:spLocks noChangeShapeType="1"/>
              </p:cNvSpPr>
              <p:nvPr/>
            </p:nvSpPr>
            <p:spPr bwMode="auto">
              <a:xfrm flipV="1">
                <a:off x="4740" y="3292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710" name="Line 86"/>
              <p:cNvSpPr>
                <a:spLocks noChangeShapeType="1"/>
              </p:cNvSpPr>
              <p:nvPr/>
            </p:nvSpPr>
            <p:spPr bwMode="auto">
              <a:xfrm flipV="1">
                <a:off x="4725" y="3468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6711" name="Group 87"/>
            <p:cNvGrpSpPr>
              <a:grpSpLocks/>
            </p:cNvGrpSpPr>
            <p:nvPr/>
          </p:nvGrpSpPr>
          <p:grpSpPr bwMode="auto">
            <a:xfrm>
              <a:off x="4117" y="1766"/>
              <a:ext cx="826" cy="608"/>
              <a:chOff x="4117" y="1766"/>
              <a:chExt cx="826" cy="608"/>
            </a:xfrm>
          </p:grpSpPr>
          <p:sp>
            <p:nvSpPr>
              <p:cNvPr id="26712" name="Rectangle 88"/>
              <p:cNvSpPr>
                <a:spLocks noChangeArrowheads="1"/>
              </p:cNvSpPr>
              <p:nvPr/>
            </p:nvSpPr>
            <p:spPr bwMode="auto">
              <a:xfrm>
                <a:off x="4151" y="1766"/>
                <a:ext cx="793" cy="577"/>
              </a:xfrm>
              <a:prstGeom prst="rect">
                <a:avLst/>
              </a:prstGeom>
              <a:solidFill>
                <a:srgbClr val="00CC99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6713" name="Rectangle 89"/>
              <p:cNvSpPr>
                <a:spLocks noChangeArrowheads="1"/>
              </p:cNvSpPr>
              <p:nvPr/>
            </p:nvSpPr>
            <p:spPr bwMode="auto">
              <a:xfrm>
                <a:off x="4117" y="1805"/>
                <a:ext cx="793" cy="557"/>
              </a:xfrm>
              <a:prstGeom prst="rect">
                <a:avLst/>
              </a:prstGeom>
              <a:solidFill>
                <a:srgbClr val="FFFFFF"/>
              </a:solidFill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6714" name="Text Box 90"/>
              <p:cNvSpPr txBox="1">
                <a:spLocks noChangeArrowheads="1"/>
              </p:cNvSpPr>
              <p:nvPr/>
            </p:nvSpPr>
            <p:spPr bwMode="auto">
              <a:xfrm>
                <a:off x="4248" y="1798"/>
                <a:ext cx="534" cy="57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6715" name="Line 91"/>
              <p:cNvSpPr>
                <a:spLocks noChangeShapeType="1"/>
              </p:cNvSpPr>
              <p:nvPr/>
            </p:nvSpPr>
            <p:spPr bwMode="auto">
              <a:xfrm flipV="1">
                <a:off x="4118" y="2002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716" name="Line 92"/>
              <p:cNvSpPr>
                <a:spLocks noChangeShapeType="1"/>
              </p:cNvSpPr>
              <p:nvPr/>
            </p:nvSpPr>
            <p:spPr bwMode="auto">
              <a:xfrm flipV="1">
                <a:off x="4130" y="2180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</p:grpSp>
      <p:sp>
        <p:nvSpPr>
          <p:cNvPr id="26717" name="AutoShape 93"/>
          <p:cNvSpPr>
            <a:spLocks/>
          </p:cNvSpPr>
          <p:nvPr/>
        </p:nvSpPr>
        <p:spPr bwMode="auto">
          <a:xfrm>
            <a:off x="3829050" y="1514475"/>
            <a:ext cx="3724275" cy="3162300"/>
          </a:xfrm>
          <a:custGeom>
            <a:avLst/>
            <a:gdLst>
              <a:gd name="T0" fmla="*/ 30241875 w 2346"/>
              <a:gd name="T1" fmla="*/ 0 h 1992"/>
              <a:gd name="T2" fmla="*/ 0 w 2346"/>
              <a:gd name="T3" fmla="*/ 725805021 h 1992"/>
              <a:gd name="T4" fmla="*/ 2147483647 w 2346"/>
              <a:gd name="T5" fmla="*/ 2147483647 h 1992"/>
              <a:gd name="T6" fmla="*/ 2147483647 w 2346"/>
              <a:gd name="T7" fmla="*/ 2147483647 h 1992"/>
              <a:gd name="T8" fmla="*/ 0 w 2346"/>
              <a:gd name="T9" fmla="*/ 0 h 1992"/>
              <a:gd name="T10" fmla="*/ 2346 w 2346"/>
              <a:gd name="T11" fmla="*/ 1992 h 19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346" h="1992">
                <a:moveTo>
                  <a:pt x="12" y="0"/>
                </a:moveTo>
                <a:lnTo>
                  <a:pt x="0" y="288"/>
                </a:lnTo>
                <a:lnTo>
                  <a:pt x="2112" y="1812"/>
                </a:lnTo>
                <a:lnTo>
                  <a:pt x="2346" y="1992"/>
                </a:lnTo>
              </a:path>
            </a:pathLst>
          </a:custGeom>
          <a:noFill/>
          <a:ln w="3816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26718" name="Group 94"/>
          <p:cNvGrpSpPr>
            <a:grpSpLocks/>
          </p:cNvGrpSpPr>
          <p:nvPr/>
        </p:nvGrpSpPr>
        <p:grpSpPr bwMode="auto">
          <a:xfrm>
            <a:off x="7921625" y="4046538"/>
            <a:ext cx="796925" cy="382587"/>
            <a:chOff x="4990" y="2549"/>
            <a:chExt cx="502" cy="241"/>
          </a:xfrm>
        </p:grpSpPr>
        <p:sp>
          <p:nvSpPr>
            <p:cNvPr id="26719" name="Rectangle 95"/>
            <p:cNvSpPr>
              <a:spLocks noChangeArrowheads="1"/>
            </p:cNvSpPr>
            <p:nvPr/>
          </p:nvSpPr>
          <p:spPr bwMode="auto">
            <a:xfrm>
              <a:off x="5018" y="2549"/>
              <a:ext cx="441" cy="237"/>
            </a:xfrm>
            <a:prstGeom prst="rect">
              <a:avLst/>
            </a:prstGeom>
            <a:solidFill>
              <a:srgbClr val="FFFFFF"/>
            </a:solidFill>
            <a:ln w="2844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720" name="Text Box 96"/>
            <p:cNvSpPr txBox="1">
              <a:spLocks noChangeArrowheads="1"/>
            </p:cNvSpPr>
            <p:nvPr/>
          </p:nvSpPr>
          <p:spPr bwMode="auto">
            <a:xfrm>
              <a:off x="4990" y="2559"/>
              <a:ext cx="503" cy="23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FF0000"/>
                  </a:solidFill>
                  <a:latin typeface="Comic Sans MS" pitchFamily="66" charset="0"/>
                </a:rPr>
                <a:t>dados</a:t>
              </a:r>
            </a:p>
          </p:txBody>
        </p:sp>
      </p:grpSp>
      <p:grpSp>
        <p:nvGrpSpPr>
          <p:cNvPr id="26721" name="Group 97"/>
          <p:cNvGrpSpPr>
            <a:grpSpLocks/>
          </p:cNvGrpSpPr>
          <p:nvPr/>
        </p:nvGrpSpPr>
        <p:grpSpPr bwMode="auto">
          <a:xfrm>
            <a:off x="3405188" y="1114425"/>
            <a:ext cx="796925" cy="382588"/>
            <a:chOff x="2145" y="702"/>
            <a:chExt cx="502" cy="241"/>
          </a:xfrm>
        </p:grpSpPr>
        <p:sp>
          <p:nvSpPr>
            <p:cNvPr id="26722" name="Rectangle 98"/>
            <p:cNvSpPr>
              <a:spLocks noChangeArrowheads="1"/>
            </p:cNvSpPr>
            <p:nvPr/>
          </p:nvSpPr>
          <p:spPr bwMode="auto">
            <a:xfrm>
              <a:off x="2174" y="702"/>
              <a:ext cx="442" cy="237"/>
            </a:xfrm>
            <a:prstGeom prst="rect">
              <a:avLst/>
            </a:prstGeom>
            <a:solidFill>
              <a:srgbClr val="FFFFFF"/>
            </a:solidFill>
            <a:ln w="2844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723" name="Text Box 99"/>
            <p:cNvSpPr txBox="1">
              <a:spLocks noChangeArrowheads="1"/>
            </p:cNvSpPr>
            <p:nvPr/>
          </p:nvSpPr>
          <p:spPr bwMode="auto">
            <a:xfrm>
              <a:off x="2145" y="712"/>
              <a:ext cx="503" cy="23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FF0000"/>
                  </a:solidFill>
                  <a:latin typeface="Comic Sans MS" pitchFamily="66" charset="0"/>
                </a:rPr>
                <a:t>dados</a:t>
              </a:r>
            </a:p>
          </p:txBody>
        </p:sp>
      </p:grpSp>
      <p:sp>
        <p:nvSpPr>
          <p:cNvPr id="26724" name="Text Box 100"/>
          <p:cNvSpPr txBox="1">
            <a:spLocks noChangeArrowheads="1"/>
          </p:cNvSpPr>
          <p:nvPr/>
        </p:nvSpPr>
        <p:spPr bwMode="auto">
          <a:xfrm>
            <a:off x="254000" y="1397000"/>
            <a:ext cx="2813050" cy="464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 algn="l">
              <a:spcBef>
                <a:spcPts val="50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recebe dados da aplicação</a:t>
            </a:r>
          </a:p>
          <a:p>
            <a:pPr marL="341313" indent="-341313" algn="l">
              <a:spcBef>
                <a:spcPts val="50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adiciona endereço e verificação de erro para formar o “datagrama”</a:t>
            </a:r>
          </a:p>
          <a:p>
            <a:pPr marL="341313" indent="-341313" algn="l">
              <a:spcBef>
                <a:spcPts val="50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envia o datagrama para a parceira</a:t>
            </a:r>
          </a:p>
          <a:p>
            <a:pPr marL="341313" indent="-341313" algn="l">
              <a:spcBef>
                <a:spcPts val="50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espera que a parceira acuse o recebimento (ack)</a:t>
            </a:r>
          </a:p>
          <a:p>
            <a:pPr marL="341313" indent="-341313" algn="l">
              <a:spcBef>
                <a:spcPts val="50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analogia: correio</a:t>
            </a:r>
          </a:p>
        </p:txBody>
      </p:sp>
      <p:grpSp>
        <p:nvGrpSpPr>
          <p:cNvPr id="26725" name="Group 101"/>
          <p:cNvGrpSpPr>
            <a:grpSpLocks/>
          </p:cNvGrpSpPr>
          <p:nvPr/>
        </p:nvGrpSpPr>
        <p:grpSpPr bwMode="auto">
          <a:xfrm>
            <a:off x="5264150" y="3408363"/>
            <a:ext cx="796925" cy="382587"/>
            <a:chOff x="3316" y="2147"/>
            <a:chExt cx="502" cy="241"/>
          </a:xfrm>
        </p:grpSpPr>
        <p:sp>
          <p:nvSpPr>
            <p:cNvPr id="26726" name="Rectangle 102"/>
            <p:cNvSpPr>
              <a:spLocks noChangeArrowheads="1"/>
            </p:cNvSpPr>
            <p:nvPr/>
          </p:nvSpPr>
          <p:spPr bwMode="auto">
            <a:xfrm>
              <a:off x="3344" y="2147"/>
              <a:ext cx="441" cy="237"/>
            </a:xfrm>
            <a:prstGeom prst="rect">
              <a:avLst/>
            </a:prstGeom>
            <a:solidFill>
              <a:srgbClr val="FFFFFF"/>
            </a:solidFill>
            <a:ln w="2844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727" name="Text Box 103"/>
            <p:cNvSpPr txBox="1">
              <a:spLocks noChangeArrowheads="1"/>
            </p:cNvSpPr>
            <p:nvPr/>
          </p:nvSpPr>
          <p:spPr bwMode="auto">
            <a:xfrm>
              <a:off x="3316" y="2157"/>
              <a:ext cx="503" cy="23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FF0000"/>
                  </a:solidFill>
                  <a:latin typeface="Comic Sans MS" pitchFamily="66" charset="0"/>
                </a:rPr>
                <a:t>dados</a:t>
              </a:r>
            </a:p>
          </p:txBody>
        </p:sp>
      </p:grpSp>
      <p:sp>
        <p:nvSpPr>
          <p:cNvPr id="26728" name="Line 104"/>
          <p:cNvSpPr>
            <a:spLocks noChangeShapeType="1"/>
          </p:cNvSpPr>
          <p:nvPr/>
        </p:nvSpPr>
        <p:spPr bwMode="auto">
          <a:xfrm>
            <a:off x="6019800" y="3752850"/>
            <a:ext cx="285750" cy="219075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26729" name="Line 105"/>
          <p:cNvSpPr>
            <a:spLocks noChangeShapeType="1"/>
          </p:cNvSpPr>
          <p:nvPr/>
        </p:nvSpPr>
        <p:spPr bwMode="auto">
          <a:xfrm flipH="1" flipV="1">
            <a:off x="5446713" y="2789238"/>
            <a:ext cx="203200" cy="165100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26730" name="Rectangle 106"/>
          <p:cNvSpPr>
            <a:spLocks noChangeArrowheads="1"/>
          </p:cNvSpPr>
          <p:nvPr/>
        </p:nvSpPr>
        <p:spPr bwMode="auto">
          <a:xfrm>
            <a:off x="7524750" y="4714875"/>
            <a:ext cx="1257300" cy="276225"/>
          </a:xfrm>
          <a:prstGeom prst="rect">
            <a:avLst/>
          </a:prstGeom>
          <a:solidFill>
            <a:srgbClr val="FF0000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rgbClr val="FFFFFF"/>
                </a:solidFill>
                <a:latin typeface="Comic Sans MS" pitchFamily="66" charset="0"/>
              </a:rPr>
              <a:t>transporte</a:t>
            </a:r>
          </a:p>
        </p:txBody>
      </p:sp>
      <p:sp>
        <p:nvSpPr>
          <p:cNvPr id="26731" name="Rectangle 107"/>
          <p:cNvSpPr>
            <a:spLocks noChangeArrowheads="1"/>
          </p:cNvSpPr>
          <p:nvPr/>
        </p:nvSpPr>
        <p:spPr bwMode="auto">
          <a:xfrm>
            <a:off x="3438525" y="1762125"/>
            <a:ext cx="1257300" cy="276225"/>
          </a:xfrm>
          <a:prstGeom prst="rect">
            <a:avLst/>
          </a:prstGeom>
          <a:solidFill>
            <a:srgbClr val="FF0000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rgbClr val="FFFFFF"/>
                </a:solidFill>
                <a:latin typeface="Comic Sans MS" pitchFamily="66" charset="0"/>
              </a:rPr>
              <a:t>transporte</a:t>
            </a:r>
          </a:p>
        </p:txBody>
      </p:sp>
      <p:sp>
        <p:nvSpPr>
          <p:cNvPr id="26732" name="AutoShape 108"/>
          <p:cNvSpPr>
            <a:spLocks/>
          </p:cNvSpPr>
          <p:nvPr/>
        </p:nvSpPr>
        <p:spPr bwMode="auto">
          <a:xfrm>
            <a:off x="8439150" y="4419600"/>
            <a:ext cx="9525" cy="361950"/>
          </a:xfrm>
          <a:custGeom>
            <a:avLst/>
            <a:gdLst>
              <a:gd name="T0" fmla="*/ 15120939 w 6"/>
              <a:gd name="T1" fmla="*/ 574595670 h 228"/>
              <a:gd name="T2" fmla="*/ 0 w 6"/>
              <a:gd name="T3" fmla="*/ 0 h 228"/>
              <a:gd name="T4" fmla="*/ 0 w 6"/>
              <a:gd name="T5" fmla="*/ 0 h 228"/>
              <a:gd name="T6" fmla="*/ 6 w 6"/>
              <a:gd name="T7" fmla="*/ 228 h 228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6" h="228">
                <a:moveTo>
                  <a:pt x="6" y="228"/>
                </a:moveTo>
                <a:lnTo>
                  <a:pt x="0" y="0"/>
                </a:lnTo>
              </a:path>
            </a:pathLst>
          </a:custGeom>
          <a:noFill/>
          <a:ln w="2844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26733" name="AutoShape 109"/>
          <p:cNvSpPr>
            <a:spLocks noChangeArrowheads="1"/>
          </p:cNvSpPr>
          <p:nvPr/>
        </p:nvSpPr>
        <p:spPr bwMode="auto">
          <a:xfrm>
            <a:off x="4824413" y="2206625"/>
            <a:ext cx="890587" cy="519113"/>
          </a:xfrm>
          <a:custGeom>
            <a:avLst/>
            <a:gdLst>
              <a:gd name="T0" fmla="*/ 548133240 w 1122"/>
              <a:gd name="T1" fmla="*/ 11760742 h 981"/>
              <a:gd name="T2" fmla="*/ 450477481 w 1122"/>
              <a:gd name="T3" fmla="*/ 2239965 h 981"/>
              <a:gd name="T4" fmla="*/ 332660393 w 1122"/>
              <a:gd name="T5" fmla="*/ 0 h 981"/>
              <a:gd name="T6" fmla="*/ 221773628 w 1122"/>
              <a:gd name="T7" fmla="*/ 4200529 h 981"/>
              <a:gd name="T8" fmla="*/ 127897653 w 1122"/>
              <a:gd name="T9" fmla="*/ 17080987 h 981"/>
              <a:gd name="T10" fmla="*/ 24571307 w 1122"/>
              <a:gd name="T11" fmla="*/ 54883635 h 981"/>
              <a:gd name="T12" fmla="*/ 630237 w 1122"/>
              <a:gd name="T13" fmla="*/ 108087164 h 981"/>
              <a:gd name="T14" fmla="*/ 35912402 w 1122"/>
              <a:gd name="T15" fmla="*/ 126848253 h 981"/>
              <a:gd name="T16" fmla="*/ 89465086 w 1122"/>
              <a:gd name="T17" fmla="*/ 126007936 h 981"/>
              <a:gd name="T18" fmla="*/ 138608505 w 1122"/>
              <a:gd name="T19" fmla="*/ 117887338 h 981"/>
              <a:gd name="T20" fmla="*/ 173890658 w 1122"/>
              <a:gd name="T21" fmla="*/ 106126601 h 981"/>
              <a:gd name="T22" fmla="*/ 194682124 w 1122"/>
              <a:gd name="T23" fmla="*/ 88205829 h 981"/>
              <a:gd name="T24" fmla="*/ 195311567 w 1122"/>
              <a:gd name="T25" fmla="*/ 60203880 h 981"/>
              <a:gd name="T26" fmla="*/ 202872029 w 1122"/>
              <a:gd name="T27" fmla="*/ 102206531 h 981"/>
              <a:gd name="T28" fmla="*/ 162549569 w 1122"/>
              <a:gd name="T29" fmla="*/ 136928885 h 981"/>
              <a:gd name="T30" fmla="*/ 107106187 w 1122"/>
              <a:gd name="T31" fmla="*/ 180331728 h 981"/>
              <a:gd name="T32" fmla="*/ 67413939 w 1122"/>
              <a:gd name="T33" fmla="*/ 246975555 h 981"/>
              <a:gd name="T34" fmla="*/ 116557358 w 1122"/>
              <a:gd name="T35" fmla="*/ 274417629 h 981"/>
              <a:gd name="T36" fmla="*/ 205392182 w 1122"/>
              <a:gd name="T37" fmla="*/ 274697558 h 981"/>
              <a:gd name="T38" fmla="*/ 300527837 w 1122"/>
              <a:gd name="T39" fmla="*/ 274697558 h 981"/>
              <a:gd name="T40" fmla="*/ 349671232 w 1122"/>
              <a:gd name="T41" fmla="*/ 244175732 h 981"/>
              <a:gd name="T42" fmla="*/ 279737164 w 1122"/>
              <a:gd name="T43" fmla="*/ 231854607 h 981"/>
              <a:gd name="T44" fmla="*/ 233744160 w 1122"/>
              <a:gd name="T45" fmla="*/ 201052851 h 981"/>
              <a:gd name="T46" fmla="*/ 226183699 w 1122"/>
              <a:gd name="T47" fmla="*/ 159610076 h 981"/>
              <a:gd name="T48" fmla="*/ 260206171 w 1122"/>
              <a:gd name="T49" fmla="*/ 124047901 h 981"/>
              <a:gd name="T50" fmla="*/ 323839458 w 1122"/>
              <a:gd name="T51" fmla="*/ 104446495 h 981"/>
              <a:gd name="T52" fmla="*/ 330140239 w 1122"/>
              <a:gd name="T53" fmla="*/ 67764090 h 981"/>
              <a:gd name="T54" fmla="*/ 294227850 w 1122"/>
              <a:gd name="T55" fmla="*/ 66364443 h 981"/>
              <a:gd name="T56" fmla="*/ 308088298 w 1122"/>
              <a:gd name="T57" fmla="*/ 54323247 h 981"/>
              <a:gd name="T58" fmla="*/ 363531681 w 1122"/>
              <a:gd name="T59" fmla="*/ 54603706 h 981"/>
              <a:gd name="T60" fmla="*/ 410154922 w 1122"/>
              <a:gd name="T61" fmla="*/ 54323247 h 981"/>
              <a:gd name="T62" fmla="*/ 401333987 w 1122"/>
              <a:gd name="T63" fmla="*/ 68324478 h 981"/>
              <a:gd name="T64" fmla="*/ 359751847 w 1122"/>
              <a:gd name="T65" fmla="*/ 67484161 h 981"/>
              <a:gd name="T66" fmla="*/ 349671232 w 1122"/>
              <a:gd name="T67" fmla="*/ 103046848 h 981"/>
              <a:gd name="T68" fmla="*/ 378023160 w 1122"/>
              <a:gd name="T69" fmla="*/ 104446495 h 981"/>
              <a:gd name="T70" fmla="*/ 442917020 w 1122"/>
              <a:gd name="T71" fmla="*/ 123767971 h 981"/>
              <a:gd name="T72" fmla="*/ 477568935 w 1122"/>
              <a:gd name="T73" fmla="*/ 159610076 h 981"/>
              <a:gd name="T74" fmla="*/ 470638711 w 1122"/>
              <a:gd name="T75" fmla="*/ 201052851 h 981"/>
              <a:gd name="T76" fmla="*/ 424015470 w 1122"/>
              <a:gd name="T77" fmla="*/ 232135065 h 981"/>
              <a:gd name="T78" fmla="*/ 351561149 w 1122"/>
              <a:gd name="T79" fmla="*/ 244175732 h 981"/>
              <a:gd name="T80" fmla="*/ 351561149 w 1122"/>
              <a:gd name="T81" fmla="*/ 274697558 h 981"/>
              <a:gd name="T82" fmla="*/ 368571988 w 1122"/>
              <a:gd name="T83" fmla="*/ 274697558 h 981"/>
              <a:gd name="T84" fmla="*/ 457407705 w 1122"/>
              <a:gd name="T85" fmla="*/ 274697558 h 981"/>
              <a:gd name="T86" fmla="*/ 557583618 w 1122"/>
              <a:gd name="T87" fmla="*/ 274697558 h 981"/>
              <a:gd name="T88" fmla="*/ 635708384 w 1122"/>
              <a:gd name="T89" fmla="*/ 263496679 h 981"/>
              <a:gd name="T90" fmla="*/ 619327781 w 1122"/>
              <a:gd name="T91" fmla="*/ 204413062 h 981"/>
              <a:gd name="T92" fmla="*/ 563254162 w 1122"/>
              <a:gd name="T93" fmla="*/ 149809373 h 981"/>
              <a:gd name="T94" fmla="*/ 509700697 w 1122"/>
              <a:gd name="T95" fmla="*/ 112287163 h 981"/>
              <a:gd name="T96" fmla="*/ 502140235 w 1122"/>
              <a:gd name="T97" fmla="*/ 66364443 h 981"/>
              <a:gd name="T98" fmla="*/ 516001478 w 1122"/>
              <a:gd name="T99" fmla="*/ 79244915 h 981"/>
              <a:gd name="T100" fmla="*/ 521041785 w 1122"/>
              <a:gd name="T101" fmla="*/ 99966567 h 981"/>
              <a:gd name="T102" fmla="*/ 553803784 w 1122"/>
              <a:gd name="T103" fmla="*/ 114247198 h 981"/>
              <a:gd name="T104" fmla="*/ 599795994 w 1122"/>
              <a:gd name="T105" fmla="*/ 123767971 h 981"/>
              <a:gd name="T106" fmla="*/ 652720017 w 1122"/>
              <a:gd name="T107" fmla="*/ 127967970 h 981"/>
              <a:gd name="T108" fmla="*/ 699342464 w 1122"/>
              <a:gd name="T109" fmla="*/ 117887338 h 981"/>
              <a:gd name="T110" fmla="*/ 699972701 w 1122"/>
              <a:gd name="T111" fmla="*/ 75324845 h 981"/>
              <a:gd name="T112" fmla="*/ 0 w 1122"/>
              <a:gd name="T113" fmla="*/ 0 h 981"/>
              <a:gd name="T114" fmla="*/ 1122 w 1122"/>
              <a:gd name="T115" fmla="*/ 981 h 9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T112" t="T113" r="T114" b="T115"/>
            <a:pathLst>
              <a:path w="1122" h="981">
                <a:moveTo>
                  <a:pt x="986" y="98"/>
                </a:moveTo>
                <a:lnTo>
                  <a:pt x="964" y="84"/>
                </a:lnTo>
                <a:lnTo>
                  <a:pt x="941" y="72"/>
                </a:lnTo>
                <a:lnTo>
                  <a:pt x="918" y="61"/>
                </a:lnTo>
                <a:lnTo>
                  <a:pt x="894" y="52"/>
                </a:lnTo>
                <a:lnTo>
                  <a:pt x="870" y="42"/>
                </a:lnTo>
                <a:lnTo>
                  <a:pt x="847" y="35"/>
                </a:lnTo>
                <a:lnTo>
                  <a:pt x="821" y="28"/>
                </a:lnTo>
                <a:lnTo>
                  <a:pt x="796" y="21"/>
                </a:lnTo>
                <a:lnTo>
                  <a:pt x="770" y="15"/>
                </a:lnTo>
                <a:lnTo>
                  <a:pt x="744" y="11"/>
                </a:lnTo>
                <a:lnTo>
                  <a:pt x="715" y="8"/>
                </a:lnTo>
                <a:lnTo>
                  <a:pt x="687" y="4"/>
                </a:lnTo>
                <a:lnTo>
                  <a:pt x="657" y="3"/>
                </a:lnTo>
                <a:lnTo>
                  <a:pt x="627" y="1"/>
                </a:lnTo>
                <a:lnTo>
                  <a:pt x="594" y="0"/>
                </a:lnTo>
                <a:lnTo>
                  <a:pt x="562" y="0"/>
                </a:lnTo>
                <a:lnTo>
                  <a:pt x="528" y="0"/>
                </a:lnTo>
                <a:lnTo>
                  <a:pt x="496" y="1"/>
                </a:lnTo>
                <a:lnTo>
                  <a:pt x="465" y="3"/>
                </a:lnTo>
                <a:lnTo>
                  <a:pt x="436" y="4"/>
                </a:lnTo>
                <a:lnTo>
                  <a:pt x="407" y="8"/>
                </a:lnTo>
                <a:lnTo>
                  <a:pt x="378" y="11"/>
                </a:lnTo>
                <a:lnTo>
                  <a:pt x="352" y="15"/>
                </a:lnTo>
                <a:lnTo>
                  <a:pt x="326" y="21"/>
                </a:lnTo>
                <a:lnTo>
                  <a:pt x="300" y="28"/>
                </a:lnTo>
                <a:lnTo>
                  <a:pt x="275" y="35"/>
                </a:lnTo>
                <a:lnTo>
                  <a:pt x="252" y="42"/>
                </a:lnTo>
                <a:lnTo>
                  <a:pt x="227" y="52"/>
                </a:lnTo>
                <a:lnTo>
                  <a:pt x="203" y="61"/>
                </a:lnTo>
                <a:lnTo>
                  <a:pt x="181" y="72"/>
                </a:lnTo>
                <a:lnTo>
                  <a:pt x="157" y="84"/>
                </a:lnTo>
                <a:lnTo>
                  <a:pt x="135" y="98"/>
                </a:lnTo>
                <a:lnTo>
                  <a:pt x="94" y="127"/>
                </a:lnTo>
                <a:lnTo>
                  <a:pt x="63" y="160"/>
                </a:lnTo>
                <a:lnTo>
                  <a:pt x="39" y="196"/>
                </a:lnTo>
                <a:lnTo>
                  <a:pt x="22" y="233"/>
                </a:lnTo>
                <a:lnTo>
                  <a:pt x="11" y="269"/>
                </a:lnTo>
                <a:lnTo>
                  <a:pt x="4" y="304"/>
                </a:lnTo>
                <a:lnTo>
                  <a:pt x="1" y="336"/>
                </a:lnTo>
                <a:lnTo>
                  <a:pt x="0" y="364"/>
                </a:lnTo>
                <a:lnTo>
                  <a:pt x="1" y="386"/>
                </a:lnTo>
                <a:lnTo>
                  <a:pt x="6" y="405"/>
                </a:lnTo>
                <a:lnTo>
                  <a:pt x="11" y="421"/>
                </a:lnTo>
                <a:lnTo>
                  <a:pt x="20" y="432"/>
                </a:lnTo>
                <a:lnTo>
                  <a:pt x="30" y="442"/>
                </a:lnTo>
                <a:lnTo>
                  <a:pt x="43" y="447"/>
                </a:lnTo>
                <a:lnTo>
                  <a:pt x="57" y="453"/>
                </a:lnTo>
                <a:lnTo>
                  <a:pt x="73" y="456"/>
                </a:lnTo>
                <a:lnTo>
                  <a:pt x="86" y="457"/>
                </a:lnTo>
                <a:lnTo>
                  <a:pt x="99" y="457"/>
                </a:lnTo>
                <a:lnTo>
                  <a:pt x="113" y="456"/>
                </a:lnTo>
                <a:lnTo>
                  <a:pt x="127" y="453"/>
                </a:lnTo>
                <a:lnTo>
                  <a:pt x="142" y="450"/>
                </a:lnTo>
                <a:lnTo>
                  <a:pt x="155" y="447"/>
                </a:lnTo>
                <a:lnTo>
                  <a:pt x="168" y="442"/>
                </a:lnTo>
                <a:lnTo>
                  <a:pt x="183" y="438"/>
                </a:lnTo>
                <a:lnTo>
                  <a:pt x="195" y="432"/>
                </a:lnTo>
                <a:lnTo>
                  <a:pt x="208" y="426"/>
                </a:lnTo>
                <a:lnTo>
                  <a:pt x="220" y="421"/>
                </a:lnTo>
                <a:lnTo>
                  <a:pt x="231" y="414"/>
                </a:lnTo>
                <a:lnTo>
                  <a:pt x="241" y="408"/>
                </a:lnTo>
                <a:lnTo>
                  <a:pt x="250" y="403"/>
                </a:lnTo>
                <a:lnTo>
                  <a:pt x="258" y="396"/>
                </a:lnTo>
                <a:lnTo>
                  <a:pt x="265" y="390"/>
                </a:lnTo>
                <a:lnTo>
                  <a:pt x="276" y="379"/>
                </a:lnTo>
                <a:lnTo>
                  <a:pt x="286" y="368"/>
                </a:lnTo>
                <a:lnTo>
                  <a:pt x="294" y="357"/>
                </a:lnTo>
                <a:lnTo>
                  <a:pt x="300" y="346"/>
                </a:lnTo>
                <a:lnTo>
                  <a:pt x="304" y="336"/>
                </a:lnTo>
                <a:lnTo>
                  <a:pt x="308" y="325"/>
                </a:lnTo>
                <a:lnTo>
                  <a:pt x="309" y="315"/>
                </a:lnTo>
                <a:lnTo>
                  <a:pt x="308" y="305"/>
                </a:lnTo>
                <a:lnTo>
                  <a:pt x="302" y="283"/>
                </a:lnTo>
                <a:lnTo>
                  <a:pt x="297" y="255"/>
                </a:lnTo>
                <a:lnTo>
                  <a:pt x="294" y="231"/>
                </a:lnTo>
                <a:lnTo>
                  <a:pt x="300" y="216"/>
                </a:lnTo>
                <a:lnTo>
                  <a:pt x="310" y="215"/>
                </a:lnTo>
                <a:lnTo>
                  <a:pt x="318" y="222"/>
                </a:lnTo>
                <a:lnTo>
                  <a:pt x="323" y="237"/>
                </a:lnTo>
                <a:lnTo>
                  <a:pt x="327" y="259"/>
                </a:lnTo>
                <a:lnTo>
                  <a:pt x="328" y="295"/>
                </a:lnTo>
                <a:lnTo>
                  <a:pt x="326" y="332"/>
                </a:lnTo>
                <a:lnTo>
                  <a:pt x="322" y="365"/>
                </a:lnTo>
                <a:lnTo>
                  <a:pt x="317" y="389"/>
                </a:lnTo>
                <a:lnTo>
                  <a:pt x="312" y="401"/>
                </a:lnTo>
                <a:lnTo>
                  <a:pt x="302" y="419"/>
                </a:lnTo>
                <a:lnTo>
                  <a:pt x="290" y="440"/>
                </a:lnTo>
                <a:lnTo>
                  <a:pt x="275" y="464"/>
                </a:lnTo>
                <a:lnTo>
                  <a:pt x="258" y="489"/>
                </a:lnTo>
                <a:lnTo>
                  <a:pt x="243" y="513"/>
                </a:lnTo>
                <a:lnTo>
                  <a:pt x="227" y="535"/>
                </a:lnTo>
                <a:lnTo>
                  <a:pt x="213" y="553"/>
                </a:lnTo>
                <a:lnTo>
                  <a:pt x="200" y="574"/>
                </a:lnTo>
                <a:lnTo>
                  <a:pt x="185" y="606"/>
                </a:lnTo>
                <a:lnTo>
                  <a:pt x="170" y="644"/>
                </a:lnTo>
                <a:lnTo>
                  <a:pt x="154" y="686"/>
                </a:lnTo>
                <a:lnTo>
                  <a:pt x="138" y="730"/>
                </a:lnTo>
                <a:lnTo>
                  <a:pt x="126" y="772"/>
                </a:lnTo>
                <a:lnTo>
                  <a:pt x="116" y="810"/>
                </a:lnTo>
                <a:lnTo>
                  <a:pt x="110" y="840"/>
                </a:lnTo>
                <a:lnTo>
                  <a:pt x="107" y="882"/>
                </a:lnTo>
                <a:lnTo>
                  <a:pt x="108" y="916"/>
                </a:lnTo>
                <a:lnTo>
                  <a:pt x="113" y="941"/>
                </a:lnTo>
                <a:lnTo>
                  <a:pt x="124" y="957"/>
                </a:lnTo>
                <a:lnTo>
                  <a:pt x="139" y="970"/>
                </a:lnTo>
                <a:lnTo>
                  <a:pt x="159" y="977"/>
                </a:lnTo>
                <a:lnTo>
                  <a:pt x="185" y="980"/>
                </a:lnTo>
                <a:lnTo>
                  <a:pt x="217" y="981"/>
                </a:lnTo>
                <a:lnTo>
                  <a:pt x="235" y="981"/>
                </a:lnTo>
                <a:lnTo>
                  <a:pt x="255" y="981"/>
                </a:lnTo>
                <a:lnTo>
                  <a:pt x="277" y="981"/>
                </a:lnTo>
                <a:lnTo>
                  <a:pt x="301" y="981"/>
                </a:lnTo>
                <a:lnTo>
                  <a:pt x="326" y="981"/>
                </a:lnTo>
                <a:lnTo>
                  <a:pt x="352" y="981"/>
                </a:lnTo>
                <a:lnTo>
                  <a:pt x="378" y="981"/>
                </a:lnTo>
                <a:lnTo>
                  <a:pt x="404" y="981"/>
                </a:lnTo>
                <a:lnTo>
                  <a:pt x="430" y="981"/>
                </a:lnTo>
                <a:lnTo>
                  <a:pt x="455" y="981"/>
                </a:lnTo>
                <a:lnTo>
                  <a:pt x="477" y="981"/>
                </a:lnTo>
                <a:lnTo>
                  <a:pt x="499" y="981"/>
                </a:lnTo>
                <a:lnTo>
                  <a:pt x="518" y="981"/>
                </a:lnTo>
                <a:lnTo>
                  <a:pt x="533" y="981"/>
                </a:lnTo>
                <a:lnTo>
                  <a:pt x="546" y="981"/>
                </a:lnTo>
                <a:lnTo>
                  <a:pt x="555" y="981"/>
                </a:lnTo>
                <a:lnTo>
                  <a:pt x="555" y="872"/>
                </a:lnTo>
                <a:lnTo>
                  <a:pt x="535" y="871"/>
                </a:lnTo>
                <a:lnTo>
                  <a:pt x="514" y="867"/>
                </a:lnTo>
                <a:lnTo>
                  <a:pt x="495" y="860"/>
                </a:lnTo>
                <a:lnTo>
                  <a:pt x="477" y="851"/>
                </a:lnTo>
                <a:lnTo>
                  <a:pt x="459" y="842"/>
                </a:lnTo>
                <a:lnTo>
                  <a:pt x="444" y="828"/>
                </a:lnTo>
                <a:lnTo>
                  <a:pt x="428" y="814"/>
                </a:lnTo>
                <a:lnTo>
                  <a:pt x="413" y="797"/>
                </a:lnTo>
                <a:lnTo>
                  <a:pt x="401" y="779"/>
                </a:lnTo>
                <a:lnTo>
                  <a:pt x="389" y="761"/>
                </a:lnTo>
                <a:lnTo>
                  <a:pt x="380" y="740"/>
                </a:lnTo>
                <a:lnTo>
                  <a:pt x="371" y="718"/>
                </a:lnTo>
                <a:lnTo>
                  <a:pt x="364" y="694"/>
                </a:lnTo>
                <a:lnTo>
                  <a:pt x="359" y="670"/>
                </a:lnTo>
                <a:lnTo>
                  <a:pt x="356" y="645"/>
                </a:lnTo>
                <a:lnTo>
                  <a:pt x="355" y="620"/>
                </a:lnTo>
                <a:lnTo>
                  <a:pt x="356" y="595"/>
                </a:lnTo>
                <a:lnTo>
                  <a:pt x="359" y="570"/>
                </a:lnTo>
                <a:lnTo>
                  <a:pt x="364" y="546"/>
                </a:lnTo>
                <a:lnTo>
                  <a:pt x="371" y="523"/>
                </a:lnTo>
                <a:lnTo>
                  <a:pt x="380" y="500"/>
                </a:lnTo>
                <a:lnTo>
                  <a:pt x="389" y="479"/>
                </a:lnTo>
                <a:lnTo>
                  <a:pt x="401" y="461"/>
                </a:lnTo>
                <a:lnTo>
                  <a:pt x="413" y="443"/>
                </a:lnTo>
                <a:lnTo>
                  <a:pt x="428" y="426"/>
                </a:lnTo>
                <a:lnTo>
                  <a:pt x="444" y="412"/>
                </a:lnTo>
                <a:lnTo>
                  <a:pt x="459" y="399"/>
                </a:lnTo>
                <a:lnTo>
                  <a:pt x="477" y="389"/>
                </a:lnTo>
                <a:lnTo>
                  <a:pt x="495" y="380"/>
                </a:lnTo>
                <a:lnTo>
                  <a:pt x="514" y="373"/>
                </a:lnTo>
                <a:lnTo>
                  <a:pt x="535" y="369"/>
                </a:lnTo>
                <a:lnTo>
                  <a:pt x="555" y="368"/>
                </a:lnTo>
                <a:lnTo>
                  <a:pt x="555" y="241"/>
                </a:lnTo>
                <a:lnTo>
                  <a:pt x="546" y="241"/>
                </a:lnTo>
                <a:lnTo>
                  <a:pt x="536" y="241"/>
                </a:lnTo>
                <a:lnTo>
                  <a:pt x="524" y="242"/>
                </a:lnTo>
                <a:lnTo>
                  <a:pt x="513" y="242"/>
                </a:lnTo>
                <a:lnTo>
                  <a:pt x="503" y="242"/>
                </a:lnTo>
                <a:lnTo>
                  <a:pt x="493" y="244"/>
                </a:lnTo>
                <a:lnTo>
                  <a:pt x="484" y="244"/>
                </a:lnTo>
                <a:lnTo>
                  <a:pt x="477" y="244"/>
                </a:lnTo>
                <a:lnTo>
                  <a:pt x="467" y="237"/>
                </a:lnTo>
                <a:lnTo>
                  <a:pt x="462" y="220"/>
                </a:lnTo>
                <a:lnTo>
                  <a:pt x="460" y="203"/>
                </a:lnTo>
                <a:lnTo>
                  <a:pt x="465" y="195"/>
                </a:lnTo>
                <a:lnTo>
                  <a:pt x="471" y="194"/>
                </a:lnTo>
                <a:lnTo>
                  <a:pt x="478" y="194"/>
                </a:lnTo>
                <a:lnTo>
                  <a:pt x="489" y="194"/>
                </a:lnTo>
                <a:lnTo>
                  <a:pt x="501" y="194"/>
                </a:lnTo>
                <a:lnTo>
                  <a:pt x="514" y="194"/>
                </a:lnTo>
                <a:lnTo>
                  <a:pt x="530" y="195"/>
                </a:lnTo>
                <a:lnTo>
                  <a:pt x="546" y="195"/>
                </a:lnTo>
                <a:lnTo>
                  <a:pt x="562" y="195"/>
                </a:lnTo>
                <a:lnTo>
                  <a:pt x="577" y="195"/>
                </a:lnTo>
                <a:lnTo>
                  <a:pt x="593" y="195"/>
                </a:lnTo>
                <a:lnTo>
                  <a:pt x="608" y="194"/>
                </a:lnTo>
                <a:lnTo>
                  <a:pt x="621" y="194"/>
                </a:lnTo>
                <a:lnTo>
                  <a:pt x="633" y="194"/>
                </a:lnTo>
                <a:lnTo>
                  <a:pt x="644" y="194"/>
                </a:lnTo>
                <a:lnTo>
                  <a:pt x="651" y="194"/>
                </a:lnTo>
                <a:lnTo>
                  <a:pt x="657" y="195"/>
                </a:lnTo>
                <a:lnTo>
                  <a:pt x="662" y="203"/>
                </a:lnTo>
                <a:lnTo>
                  <a:pt x="662" y="220"/>
                </a:lnTo>
                <a:lnTo>
                  <a:pt x="655" y="237"/>
                </a:lnTo>
                <a:lnTo>
                  <a:pt x="645" y="244"/>
                </a:lnTo>
                <a:lnTo>
                  <a:pt x="637" y="244"/>
                </a:lnTo>
                <a:lnTo>
                  <a:pt x="628" y="244"/>
                </a:lnTo>
                <a:lnTo>
                  <a:pt x="617" y="242"/>
                </a:lnTo>
                <a:lnTo>
                  <a:pt x="605" y="242"/>
                </a:lnTo>
                <a:lnTo>
                  <a:pt x="593" y="242"/>
                </a:lnTo>
                <a:lnTo>
                  <a:pt x="581" y="241"/>
                </a:lnTo>
                <a:lnTo>
                  <a:pt x="571" y="241"/>
                </a:lnTo>
                <a:lnTo>
                  <a:pt x="562" y="241"/>
                </a:lnTo>
                <a:lnTo>
                  <a:pt x="560" y="241"/>
                </a:lnTo>
                <a:lnTo>
                  <a:pt x="558" y="241"/>
                </a:lnTo>
                <a:lnTo>
                  <a:pt x="557" y="241"/>
                </a:lnTo>
                <a:lnTo>
                  <a:pt x="555" y="241"/>
                </a:lnTo>
                <a:lnTo>
                  <a:pt x="555" y="368"/>
                </a:lnTo>
                <a:lnTo>
                  <a:pt x="556" y="368"/>
                </a:lnTo>
                <a:lnTo>
                  <a:pt x="557" y="368"/>
                </a:lnTo>
                <a:lnTo>
                  <a:pt x="558" y="368"/>
                </a:lnTo>
                <a:lnTo>
                  <a:pt x="580" y="369"/>
                </a:lnTo>
                <a:lnTo>
                  <a:pt x="600" y="373"/>
                </a:lnTo>
                <a:lnTo>
                  <a:pt x="619" y="379"/>
                </a:lnTo>
                <a:lnTo>
                  <a:pt x="638" y="387"/>
                </a:lnTo>
                <a:lnTo>
                  <a:pt x="656" y="399"/>
                </a:lnTo>
                <a:lnTo>
                  <a:pt x="673" y="411"/>
                </a:lnTo>
                <a:lnTo>
                  <a:pt x="688" y="425"/>
                </a:lnTo>
                <a:lnTo>
                  <a:pt x="703" y="442"/>
                </a:lnTo>
                <a:lnTo>
                  <a:pt x="717" y="460"/>
                </a:lnTo>
                <a:lnTo>
                  <a:pt x="728" y="479"/>
                </a:lnTo>
                <a:lnTo>
                  <a:pt x="738" y="500"/>
                </a:lnTo>
                <a:lnTo>
                  <a:pt x="747" y="523"/>
                </a:lnTo>
                <a:lnTo>
                  <a:pt x="754" y="545"/>
                </a:lnTo>
                <a:lnTo>
                  <a:pt x="758" y="570"/>
                </a:lnTo>
                <a:lnTo>
                  <a:pt x="761" y="594"/>
                </a:lnTo>
                <a:lnTo>
                  <a:pt x="763" y="620"/>
                </a:lnTo>
                <a:lnTo>
                  <a:pt x="761" y="647"/>
                </a:lnTo>
                <a:lnTo>
                  <a:pt x="758" y="670"/>
                </a:lnTo>
                <a:lnTo>
                  <a:pt x="754" y="695"/>
                </a:lnTo>
                <a:lnTo>
                  <a:pt x="747" y="718"/>
                </a:lnTo>
                <a:lnTo>
                  <a:pt x="738" y="740"/>
                </a:lnTo>
                <a:lnTo>
                  <a:pt x="728" y="761"/>
                </a:lnTo>
                <a:lnTo>
                  <a:pt x="717" y="780"/>
                </a:lnTo>
                <a:lnTo>
                  <a:pt x="703" y="798"/>
                </a:lnTo>
                <a:lnTo>
                  <a:pt x="688" y="815"/>
                </a:lnTo>
                <a:lnTo>
                  <a:pt x="673" y="829"/>
                </a:lnTo>
                <a:lnTo>
                  <a:pt x="656" y="842"/>
                </a:lnTo>
                <a:lnTo>
                  <a:pt x="638" y="853"/>
                </a:lnTo>
                <a:lnTo>
                  <a:pt x="619" y="861"/>
                </a:lnTo>
                <a:lnTo>
                  <a:pt x="600" y="867"/>
                </a:lnTo>
                <a:lnTo>
                  <a:pt x="580" y="871"/>
                </a:lnTo>
                <a:lnTo>
                  <a:pt x="558" y="872"/>
                </a:lnTo>
                <a:lnTo>
                  <a:pt x="557" y="872"/>
                </a:lnTo>
                <a:lnTo>
                  <a:pt x="556" y="872"/>
                </a:lnTo>
                <a:lnTo>
                  <a:pt x="555" y="872"/>
                </a:lnTo>
                <a:lnTo>
                  <a:pt x="555" y="981"/>
                </a:lnTo>
                <a:lnTo>
                  <a:pt x="558" y="981"/>
                </a:lnTo>
                <a:lnTo>
                  <a:pt x="560" y="981"/>
                </a:lnTo>
                <a:lnTo>
                  <a:pt x="562" y="981"/>
                </a:lnTo>
                <a:lnTo>
                  <a:pt x="564" y="981"/>
                </a:lnTo>
                <a:lnTo>
                  <a:pt x="573" y="981"/>
                </a:lnTo>
                <a:lnTo>
                  <a:pt x="585" y="981"/>
                </a:lnTo>
                <a:lnTo>
                  <a:pt x="602" y="981"/>
                </a:lnTo>
                <a:lnTo>
                  <a:pt x="622" y="981"/>
                </a:lnTo>
                <a:lnTo>
                  <a:pt x="645" y="981"/>
                </a:lnTo>
                <a:lnTo>
                  <a:pt x="671" y="981"/>
                </a:lnTo>
                <a:lnTo>
                  <a:pt x="697" y="981"/>
                </a:lnTo>
                <a:lnTo>
                  <a:pt x="726" y="981"/>
                </a:lnTo>
                <a:lnTo>
                  <a:pt x="754" y="981"/>
                </a:lnTo>
                <a:lnTo>
                  <a:pt x="783" y="981"/>
                </a:lnTo>
                <a:lnTo>
                  <a:pt x="811" y="981"/>
                </a:lnTo>
                <a:lnTo>
                  <a:pt x="838" y="981"/>
                </a:lnTo>
                <a:lnTo>
                  <a:pt x="863" y="981"/>
                </a:lnTo>
                <a:lnTo>
                  <a:pt x="885" y="981"/>
                </a:lnTo>
                <a:lnTo>
                  <a:pt x="905" y="981"/>
                </a:lnTo>
                <a:lnTo>
                  <a:pt x="937" y="980"/>
                </a:lnTo>
                <a:lnTo>
                  <a:pt x="961" y="977"/>
                </a:lnTo>
                <a:lnTo>
                  <a:pt x="983" y="970"/>
                </a:lnTo>
                <a:lnTo>
                  <a:pt x="997" y="957"/>
                </a:lnTo>
                <a:lnTo>
                  <a:pt x="1009" y="941"/>
                </a:lnTo>
                <a:lnTo>
                  <a:pt x="1013" y="916"/>
                </a:lnTo>
                <a:lnTo>
                  <a:pt x="1014" y="882"/>
                </a:lnTo>
                <a:lnTo>
                  <a:pt x="1011" y="840"/>
                </a:lnTo>
                <a:lnTo>
                  <a:pt x="1005" y="810"/>
                </a:lnTo>
                <a:lnTo>
                  <a:pt x="995" y="772"/>
                </a:lnTo>
                <a:lnTo>
                  <a:pt x="983" y="730"/>
                </a:lnTo>
                <a:lnTo>
                  <a:pt x="968" y="686"/>
                </a:lnTo>
                <a:lnTo>
                  <a:pt x="951" y="644"/>
                </a:lnTo>
                <a:lnTo>
                  <a:pt x="936" y="606"/>
                </a:lnTo>
                <a:lnTo>
                  <a:pt x="921" y="574"/>
                </a:lnTo>
                <a:lnTo>
                  <a:pt x="907" y="553"/>
                </a:lnTo>
                <a:lnTo>
                  <a:pt x="894" y="535"/>
                </a:lnTo>
                <a:lnTo>
                  <a:pt x="878" y="513"/>
                </a:lnTo>
                <a:lnTo>
                  <a:pt x="863" y="489"/>
                </a:lnTo>
                <a:lnTo>
                  <a:pt x="846" y="464"/>
                </a:lnTo>
                <a:lnTo>
                  <a:pt x="831" y="440"/>
                </a:lnTo>
                <a:lnTo>
                  <a:pt x="819" y="419"/>
                </a:lnTo>
                <a:lnTo>
                  <a:pt x="809" y="401"/>
                </a:lnTo>
                <a:lnTo>
                  <a:pt x="804" y="389"/>
                </a:lnTo>
                <a:lnTo>
                  <a:pt x="799" y="365"/>
                </a:lnTo>
                <a:lnTo>
                  <a:pt x="795" y="332"/>
                </a:lnTo>
                <a:lnTo>
                  <a:pt x="794" y="295"/>
                </a:lnTo>
                <a:lnTo>
                  <a:pt x="794" y="259"/>
                </a:lnTo>
                <a:lnTo>
                  <a:pt x="797" y="237"/>
                </a:lnTo>
                <a:lnTo>
                  <a:pt x="803" y="222"/>
                </a:lnTo>
                <a:lnTo>
                  <a:pt x="811" y="215"/>
                </a:lnTo>
                <a:lnTo>
                  <a:pt x="821" y="216"/>
                </a:lnTo>
                <a:lnTo>
                  <a:pt x="827" y="231"/>
                </a:lnTo>
                <a:lnTo>
                  <a:pt x="824" y="255"/>
                </a:lnTo>
                <a:lnTo>
                  <a:pt x="819" y="283"/>
                </a:lnTo>
                <a:lnTo>
                  <a:pt x="813" y="305"/>
                </a:lnTo>
                <a:lnTo>
                  <a:pt x="812" y="315"/>
                </a:lnTo>
                <a:lnTo>
                  <a:pt x="813" y="325"/>
                </a:lnTo>
                <a:lnTo>
                  <a:pt x="817" y="336"/>
                </a:lnTo>
                <a:lnTo>
                  <a:pt x="821" y="346"/>
                </a:lnTo>
                <a:lnTo>
                  <a:pt x="827" y="357"/>
                </a:lnTo>
                <a:lnTo>
                  <a:pt x="834" y="368"/>
                </a:lnTo>
                <a:lnTo>
                  <a:pt x="845" y="379"/>
                </a:lnTo>
                <a:lnTo>
                  <a:pt x="856" y="390"/>
                </a:lnTo>
                <a:lnTo>
                  <a:pt x="863" y="396"/>
                </a:lnTo>
                <a:lnTo>
                  <a:pt x="870" y="403"/>
                </a:lnTo>
                <a:lnTo>
                  <a:pt x="879" y="408"/>
                </a:lnTo>
                <a:lnTo>
                  <a:pt x="890" y="414"/>
                </a:lnTo>
                <a:lnTo>
                  <a:pt x="901" y="421"/>
                </a:lnTo>
                <a:lnTo>
                  <a:pt x="913" y="426"/>
                </a:lnTo>
                <a:lnTo>
                  <a:pt x="925" y="432"/>
                </a:lnTo>
                <a:lnTo>
                  <a:pt x="939" y="438"/>
                </a:lnTo>
                <a:lnTo>
                  <a:pt x="952" y="442"/>
                </a:lnTo>
                <a:lnTo>
                  <a:pt x="966" y="447"/>
                </a:lnTo>
                <a:lnTo>
                  <a:pt x="980" y="450"/>
                </a:lnTo>
                <a:lnTo>
                  <a:pt x="994" y="453"/>
                </a:lnTo>
                <a:lnTo>
                  <a:pt x="1009" y="456"/>
                </a:lnTo>
                <a:lnTo>
                  <a:pt x="1022" y="457"/>
                </a:lnTo>
                <a:lnTo>
                  <a:pt x="1036" y="457"/>
                </a:lnTo>
                <a:lnTo>
                  <a:pt x="1048" y="456"/>
                </a:lnTo>
                <a:lnTo>
                  <a:pt x="1064" y="453"/>
                </a:lnTo>
                <a:lnTo>
                  <a:pt x="1078" y="447"/>
                </a:lnTo>
                <a:lnTo>
                  <a:pt x="1091" y="442"/>
                </a:lnTo>
                <a:lnTo>
                  <a:pt x="1102" y="432"/>
                </a:lnTo>
                <a:lnTo>
                  <a:pt x="1110" y="421"/>
                </a:lnTo>
                <a:lnTo>
                  <a:pt x="1116" y="405"/>
                </a:lnTo>
                <a:lnTo>
                  <a:pt x="1121" y="386"/>
                </a:lnTo>
                <a:lnTo>
                  <a:pt x="1122" y="364"/>
                </a:lnTo>
                <a:lnTo>
                  <a:pt x="1121" y="336"/>
                </a:lnTo>
                <a:lnTo>
                  <a:pt x="1118" y="304"/>
                </a:lnTo>
                <a:lnTo>
                  <a:pt x="1111" y="269"/>
                </a:lnTo>
                <a:lnTo>
                  <a:pt x="1100" y="233"/>
                </a:lnTo>
                <a:lnTo>
                  <a:pt x="1082" y="196"/>
                </a:lnTo>
                <a:lnTo>
                  <a:pt x="1058" y="160"/>
                </a:lnTo>
                <a:lnTo>
                  <a:pt x="1027" y="127"/>
                </a:lnTo>
                <a:lnTo>
                  <a:pt x="986" y="98"/>
                </a:lnTo>
                <a:close/>
              </a:path>
            </a:pathLst>
          </a:custGeom>
          <a:solidFill>
            <a:srgbClr val="B2B2B2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26734" name="AutoShape 110"/>
          <p:cNvSpPr>
            <a:spLocks/>
          </p:cNvSpPr>
          <p:nvPr/>
        </p:nvSpPr>
        <p:spPr bwMode="auto">
          <a:xfrm>
            <a:off x="4495800" y="2047875"/>
            <a:ext cx="3822700" cy="2892425"/>
          </a:xfrm>
          <a:custGeom>
            <a:avLst/>
            <a:gdLst>
              <a:gd name="T0" fmla="*/ 0 w 2408"/>
              <a:gd name="T1" fmla="*/ 0 h 1822"/>
              <a:gd name="T2" fmla="*/ 15120938 w 2408"/>
              <a:gd name="T3" fmla="*/ 317539702 h 1822"/>
              <a:gd name="T4" fmla="*/ 2147483647 w 2408"/>
              <a:gd name="T5" fmla="*/ 2147483647 h 1822"/>
              <a:gd name="T6" fmla="*/ 0 w 2408"/>
              <a:gd name="T7" fmla="*/ 0 h 1822"/>
              <a:gd name="T8" fmla="*/ 2408 w 2408"/>
              <a:gd name="T9" fmla="*/ 1822 h 18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T6" t="T7" r="T8" b="T9"/>
            <a:pathLst>
              <a:path w="2408" h="1822">
                <a:moveTo>
                  <a:pt x="0" y="0"/>
                </a:moveTo>
                <a:lnTo>
                  <a:pt x="6" y="126"/>
                </a:lnTo>
                <a:lnTo>
                  <a:pt x="2408" y="1822"/>
                </a:lnTo>
              </a:path>
            </a:pathLst>
          </a:custGeom>
          <a:noFill/>
          <a:ln w="38160">
            <a:solidFill>
              <a:srgbClr val="FF0000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26735" name="Group 111"/>
          <p:cNvGrpSpPr>
            <a:grpSpLocks/>
          </p:cNvGrpSpPr>
          <p:nvPr/>
        </p:nvGrpSpPr>
        <p:grpSpPr bwMode="auto">
          <a:xfrm>
            <a:off x="5670550" y="2836863"/>
            <a:ext cx="698500" cy="382587"/>
            <a:chOff x="3572" y="1787"/>
            <a:chExt cx="440" cy="241"/>
          </a:xfrm>
        </p:grpSpPr>
        <p:sp>
          <p:nvSpPr>
            <p:cNvPr id="26736" name="Rectangle 112"/>
            <p:cNvSpPr>
              <a:spLocks noChangeArrowheads="1"/>
            </p:cNvSpPr>
            <p:nvPr/>
          </p:nvSpPr>
          <p:spPr bwMode="auto">
            <a:xfrm>
              <a:off x="3572" y="1787"/>
              <a:ext cx="441" cy="237"/>
            </a:xfrm>
            <a:prstGeom prst="rect">
              <a:avLst/>
            </a:prstGeom>
            <a:solidFill>
              <a:srgbClr val="FFFFFF"/>
            </a:solidFill>
            <a:ln w="2844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737" name="Text Box 113"/>
            <p:cNvSpPr txBox="1">
              <a:spLocks noChangeArrowheads="1"/>
            </p:cNvSpPr>
            <p:nvPr/>
          </p:nvSpPr>
          <p:spPr bwMode="auto">
            <a:xfrm>
              <a:off x="3587" y="1797"/>
              <a:ext cx="339" cy="23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 algn="l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FF0000"/>
                  </a:solidFill>
                  <a:latin typeface="Comic Sans MS" pitchFamily="66" charset="0"/>
                </a:rPr>
                <a:t>ack</a:t>
              </a:r>
            </a:p>
          </p:txBody>
        </p:sp>
      </p:grpSp>
      <p:sp>
        <p:nvSpPr>
          <p:cNvPr id="26738" name="AutoShape 114"/>
          <p:cNvSpPr>
            <a:spLocks noChangeArrowheads="1"/>
          </p:cNvSpPr>
          <p:nvPr/>
        </p:nvSpPr>
        <p:spPr bwMode="auto">
          <a:xfrm>
            <a:off x="4843463" y="3911600"/>
            <a:ext cx="890587" cy="519113"/>
          </a:xfrm>
          <a:custGeom>
            <a:avLst/>
            <a:gdLst>
              <a:gd name="T0" fmla="*/ 548133240 w 1122"/>
              <a:gd name="T1" fmla="*/ 11760742 h 981"/>
              <a:gd name="T2" fmla="*/ 450477481 w 1122"/>
              <a:gd name="T3" fmla="*/ 2239965 h 981"/>
              <a:gd name="T4" fmla="*/ 332660393 w 1122"/>
              <a:gd name="T5" fmla="*/ 0 h 981"/>
              <a:gd name="T6" fmla="*/ 221773628 w 1122"/>
              <a:gd name="T7" fmla="*/ 4200529 h 981"/>
              <a:gd name="T8" fmla="*/ 127897653 w 1122"/>
              <a:gd name="T9" fmla="*/ 17080987 h 981"/>
              <a:gd name="T10" fmla="*/ 24571307 w 1122"/>
              <a:gd name="T11" fmla="*/ 54883635 h 981"/>
              <a:gd name="T12" fmla="*/ 630237 w 1122"/>
              <a:gd name="T13" fmla="*/ 108087164 h 981"/>
              <a:gd name="T14" fmla="*/ 35912402 w 1122"/>
              <a:gd name="T15" fmla="*/ 126848253 h 981"/>
              <a:gd name="T16" fmla="*/ 89465086 w 1122"/>
              <a:gd name="T17" fmla="*/ 126007936 h 981"/>
              <a:gd name="T18" fmla="*/ 138608505 w 1122"/>
              <a:gd name="T19" fmla="*/ 117887338 h 981"/>
              <a:gd name="T20" fmla="*/ 173890658 w 1122"/>
              <a:gd name="T21" fmla="*/ 106126601 h 981"/>
              <a:gd name="T22" fmla="*/ 194682124 w 1122"/>
              <a:gd name="T23" fmla="*/ 88205829 h 981"/>
              <a:gd name="T24" fmla="*/ 195311567 w 1122"/>
              <a:gd name="T25" fmla="*/ 60203880 h 981"/>
              <a:gd name="T26" fmla="*/ 202872029 w 1122"/>
              <a:gd name="T27" fmla="*/ 102206531 h 981"/>
              <a:gd name="T28" fmla="*/ 162549569 w 1122"/>
              <a:gd name="T29" fmla="*/ 136928885 h 981"/>
              <a:gd name="T30" fmla="*/ 107106187 w 1122"/>
              <a:gd name="T31" fmla="*/ 180331728 h 981"/>
              <a:gd name="T32" fmla="*/ 67413939 w 1122"/>
              <a:gd name="T33" fmla="*/ 246975555 h 981"/>
              <a:gd name="T34" fmla="*/ 116557358 w 1122"/>
              <a:gd name="T35" fmla="*/ 274417629 h 981"/>
              <a:gd name="T36" fmla="*/ 205392182 w 1122"/>
              <a:gd name="T37" fmla="*/ 274697558 h 981"/>
              <a:gd name="T38" fmla="*/ 300527837 w 1122"/>
              <a:gd name="T39" fmla="*/ 274697558 h 981"/>
              <a:gd name="T40" fmla="*/ 349671232 w 1122"/>
              <a:gd name="T41" fmla="*/ 244175732 h 981"/>
              <a:gd name="T42" fmla="*/ 279737164 w 1122"/>
              <a:gd name="T43" fmla="*/ 231854607 h 981"/>
              <a:gd name="T44" fmla="*/ 233744160 w 1122"/>
              <a:gd name="T45" fmla="*/ 201052851 h 981"/>
              <a:gd name="T46" fmla="*/ 226183699 w 1122"/>
              <a:gd name="T47" fmla="*/ 159610076 h 981"/>
              <a:gd name="T48" fmla="*/ 260206171 w 1122"/>
              <a:gd name="T49" fmla="*/ 124047901 h 981"/>
              <a:gd name="T50" fmla="*/ 323839458 w 1122"/>
              <a:gd name="T51" fmla="*/ 104446495 h 981"/>
              <a:gd name="T52" fmla="*/ 330140239 w 1122"/>
              <a:gd name="T53" fmla="*/ 67764090 h 981"/>
              <a:gd name="T54" fmla="*/ 294227850 w 1122"/>
              <a:gd name="T55" fmla="*/ 66364443 h 981"/>
              <a:gd name="T56" fmla="*/ 308088298 w 1122"/>
              <a:gd name="T57" fmla="*/ 54323247 h 981"/>
              <a:gd name="T58" fmla="*/ 363531681 w 1122"/>
              <a:gd name="T59" fmla="*/ 54603706 h 981"/>
              <a:gd name="T60" fmla="*/ 410154922 w 1122"/>
              <a:gd name="T61" fmla="*/ 54323247 h 981"/>
              <a:gd name="T62" fmla="*/ 401333987 w 1122"/>
              <a:gd name="T63" fmla="*/ 68324478 h 981"/>
              <a:gd name="T64" fmla="*/ 359751847 w 1122"/>
              <a:gd name="T65" fmla="*/ 67484161 h 981"/>
              <a:gd name="T66" fmla="*/ 349671232 w 1122"/>
              <a:gd name="T67" fmla="*/ 103046848 h 981"/>
              <a:gd name="T68" fmla="*/ 378023160 w 1122"/>
              <a:gd name="T69" fmla="*/ 104446495 h 981"/>
              <a:gd name="T70" fmla="*/ 442917020 w 1122"/>
              <a:gd name="T71" fmla="*/ 123767971 h 981"/>
              <a:gd name="T72" fmla="*/ 477568935 w 1122"/>
              <a:gd name="T73" fmla="*/ 159610076 h 981"/>
              <a:gd name="T74" fmla="*/ 470638711 w 1122"/>
              <a:gd name="T75" fmla="*/ 201052851 h 981"/>
              <a:gd name="T76" fmla="*/ 424015470 w 1122"/>
              <a:gd name="T77" fmla="*/ 232135065 h 981"/>
              <a:gd name="T78" fmla="*/ 351561149 w 1122"/>
              <a:gd name="T79" fmla="*/ 244175732 h 981"/>
              <a:gd name="T80" fmla="*/ 351561149 w 1122"/>
              <a:gd name="T81" fmla="*/ 274697558 h 981"/>
              <a:gd name="T82" fmla="*/ 368571988 w 1122"/>
              <a:gd name="T83" fmla="*/ 274697558 h 981"/>
              <a:gd name="T84" fmla="*/ 457407705 w 1122"/>
              <a:gd name="T85" fmla="*/ 274697558 h 981"/>
              <a:gd name="T86" fmla="*/ 557583618 w 1122"/>
              <a:gd name="T87" fmla="*/ 274697558 h 981"/>
              <a:gd name="T88" fmla="*/ 635708384 w 1122"/>
              <a:gd name="T89" fmla="*/ 263496679 h 981"/>
              <a:gd name="T90" fmla="*/ 619327781 w 1122"/>
              <a:gd name="T91" fmla="*/ 204413062 h 981"/>
              <a:gd name="T92" fmla="*/ 563254162 w 1122"/>
              <a:gd name="T93" fmla="*/ 149809373 h 981"/>
              <a:gd name="T94" fmla="*/ 509700697 w 1122"/>
              <a:gd name="T95" fmla="*/ 112287163 h 981"/>
              <a:gd name="T96" fmla="*/ 502140235 w 1122"/>
              <a:gd name="T97" fmla="*/ 66364443 h 981"/>
              <a:gd name="T98" fmla="*/ 516001478 w 1122"/>
              <a:gd name="T99" fmla="*/ 79244915 h 981"/>
              <a:gd name="T100" fmla="*/ 521041785 w 1122"/>
              <a:gd name="T101" fmla="*/ 99966567 h 981"/>
              <a:gd name="T102" fmla="*/ 553803784 w 1122"/>
              <a:gd name="T103" fmla="*/ 114247198 h 981"/>
              <a:gd name="T104" fmla="*/ 599795994 w 1122"/>
              <a:gd name="T105" fmla="*/ 123767971 h 981"/>
              <a:gd name="T106" fmla="*/ 652720017 w 1122"/>
              <a:gd name="T107" fmla="*/ 127967970 h 981"/>
              <a:gd name="T108" fmla="*/ 699342464 w 1122"/>
              <a:gd name="T109" fmla="*/ 117887338 h 981"/>
              <a:gd name="T110" fmla="*/ 699972701 w 1122"/>
              <a:gd name="T111" fmla="*/ 75324845 h 981"/>
              <a:gd name="T112" fmla="*/ 0 w 1122"/>
              <a:gd name="T113" fmla="*/ 0 h 981"/>
              <a:gd name="T114" fmla="*/ 1122 w 1122"/>
              <a:gd name="T115" fmla="*/ 981 h 9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T112" t="T113" r="T114" b="T115"/>
            <a:pathLst>
              <a:path w="1122" h="981">
                <a:moveTo>
                  <a:pt x="986" y="98"/>
                </a:moveTo>
                <a:lnTo>
                  <a:pt x="964" y="84"/>
                </a:lnTo>
                <a:lnTo>
                  <a:pt x="941" y="72"/>
                </a:lnTo>
                <a:lnTo>
                  <a:pt x="918" y="61"/>
                </a:lnTo>
                <a:lnTo>
                  <a:pt x="894" y="52"/>
                </a:lnTo>
                <a:lnTo>
                  <a:pt x="870" y="42"/>
                </a:lnTo>
                <a:lnTo>
                  <a:pt x="847" y="35"/>
                </a:lnTo>
                <a:lnTo>
                  <a:pt x="821" y="28"/>
                </a:lnTo>
                <a:lnTo>
                  <a:pt x="796" y="21"/>
                </a:lnTo>
                <a:lnTo>
                  <a:pt x="770" y="15"/>
                </a:lnTo>
                <a:lnTo>
                  <a:pt x="744" y="11"/>
                </a:lnTo>
                <a:lnTo>
                  <a:pt x="715" y="8"/>
                </a:lnTo>
                <a:lnTo>
                  <a:pt x="687" y="4"/>
                </a:lnTo>
                <a:lnTo>
                  <a:pt x="657" y="3"/>
                </a:lnTo>
                <a:lnTo>
                  <a:pt x="627" y="1"/>
                </a:lnTo>
                <a:lnTo>
                  <a:pt x="594" y="0"/>
                </a:lnTo>
                <a:lnTo>
                  <a:pt x="562" y="0"/>
                </a:lnTo>
                <a:lnTo>
                  <a:pt x="528" y="0"/>
                </a:lnTo>
                <a:lnTo>
                  <a:pt x="496" y="1"/>
                </a:lnTo>
                <a:lnTo>
                  <a:pt x="465" y="3"/>
                </a:lnTo>
                <a:lnTo>
                  <a:pt x="436" y="4"/>
                </a:lnTo>
                <a:lnTo>
                  <a:pt x="407" y="8"/>
                </a:lnTo>
                <a:lnTo>
                  <a:pt x="378" y="11"/>
                </a:lnTo>
                <a:lnTo>
                  <a:pt x="352" y="15"/>
                </a:lnTo>
                <a:lnTo>
                  <a:pt x="326" y="21"/>
                </a:lnTo>
                <a:lnTo>
                  <a:pt x="300" y="28"/>
                </a:lnTo>
                <a:lnTo>
                  <a:pt x="275" y="35"/>
                </a:lnTo>
                <a:lnTo>
                  <a:pt x="252" y="42"/>
                </a:lnTo>
                <a:lnTo>
                  <a:pt x="227" y="52"/>
                </a:lnTo>
                <a:lnTo>
                  <a:pt x="203" y="61"/>
                </a:lnTo>
                <a:lnTo>
                  <a:pt x="181" y="72"/>
                </a:lnTo>
                <a:lnTo>
                  <a:pt x="157" y="84"/>
                </a:lnTo>
                <a:lnTo>
                  <a:pt x="135" y="98"/>
                </a:lnTo>
                <a:lnTo>
                  <a:pt x="94" y="127"/>
                </a:lnTo>
                <a:lnTo>
                  <a:pt x="63" y="160"/>
                </a:lnTo>
                <a:lnTo>
                  <a:pt x="39" y="196"/>
                </a:lnTo>
                <a:lnTo>
                  <a:pt x="22" y="233"/>
                </a:lnTo>
                <a:lnTo>
                  <a:pt x="11" y="269"/>
                </a:lnTo>
                <a:lnTo>
                  <a:pt x="4" y="304"/>
                </a:lnTo>
                <a:lnTo>
                  <a:pt x="1" y="336"/>
                </a:lnTo>
                <a:lnTo>
                  <a:pt x="0" y="364"/>
                </a:lnTo>
                <a:lnTo>
                  <a:pt x="1" y="386"/>
                </a:lnTo>
                <a:lnTo>
                  <a:pt x="6" y="405"/>
                </a:lnTo>
                <a:lnTo>
                  <a:pt x="11" y="421"/>
                </a:lnTo>
                <a:lnTo>
                  <a:pt x="20" y="432"/>
                </a:lnTo>
                <a:lnTo>
                  <a:pt x="30" y="442"/>
                </a:lnTo>
                <a:lnTo>
                  <a:pt x="43" y="447"/>
                </a:lnTo>
                <a:lnTo>
                  <a:pt x="57" y="453"/>
                </a:lnTo>
                <a:lnTo>
                  <a:pt x="73" y="456"/>
                </a:lnTo>
                <a:lnTo>
                  <a:pt x="86" y="457"/>
                </a:lnTo>
                <a:lnTo>
                  <a:pt x="99" y="457"/>
                </a:lnTo>
                <a:lnTo>
                  <a:pt x="113" y="456"/>
                </a:lnTo>
                <a:lnTo>
                  <a:pt x="127" y="453"/>
                </a:lnTo>
                <a:lnTo>
                  <a:pt x="142" y="450"/>
                </a:lnTo>
                <a:lnTo>
                  <a:pt x="155" y="447"/>
                </a:lnTo>
                <a:lnTo>
                  <a:pt x="168" y="442"/>
                </a:lnTo>
                <a:lnTo>
                  <a:pt x="183" y="438"/>
                </a:lnTo>
                <a:lnTo>
                  <a:pt x="195" y="432"/>
                </a:lnTo>
                <a:lnTo>
                  <a:pt x="208" y="426"/>
                </a:lnTo>
                <a:lnTo>
                  <a:pt x="220" y="421"/>
                </a:lnTo>
                <a:lnTo>
                  <a:pt x="231" y="414"/>
                </a:lnTo>
                <a:lnTo>
                  <a:pt x="241" y="408"/>
                </a:lnTo>
                <a:lnTo>
                  <a:pt x="250" y="403"/>
                </a:lnTo>
                <a:lnTo>
                  <a:pt x="258" y="396"/>
                </a:lnTo>
                <a:lnTo>
                  <a:pt x="265" y="390"/>
                </a:lnTo>
                <a:lnTo>
                  <a:pt x="276" y="379"/>
                </a:lnTo>
                <a:lnTo>
                  <a:pt x="286" y="368"/>
                </a:lnTo>
                <a:lnTo>
                  <a:pt x="294" y="357"/>
                </a:lnTo>
                <a:lnTo>
                  <a:pt x="300" y="346"/>
                </a:lnTo>
                <a:lnTo>
                  <a:pt x="304" y="336"/>
                </a:lnTo>
                <a:lnTo>
                  <a:pt x="308" y="325"/>
                </a:lnTo>
                <a:lnTo>
                  <a:pt x="309" y="315"/>
                </a:lnTo>
                <a:lnTo>
                  <a:pt x="308" y="305"/>
                </a:lnTo>
                <a:lnTo>
                  <a:pt x="302" y="283"/>
                </a:lnTo>
                <a:lnTo>
                  <a:pt x="297" y="255"/>
                </a:lnTo>
                <a:lnTo>
                  <a:pt x="294" y="231"/>
                </a:lnTo>
                <a:lnTo>
                  <a:pt x="300" y="216"/>
                </a:lnTo>
                <a:lnTo>
                  <a:pt x="310" y="215"/>
                </a:lnTo>
                <a:lnTo>
                  <a:pt x="318" y="222"/>
                </a:lnTo>
                <a:lnTo>
                  <a:pt x="323" y="237"/>
                </a:lnTo>
                <a:lnTo>
                  <a:pt x="327" y="259"/>
                </a:lnTo>
                <a:lnTo>
                  <a:pt x="328" y="295"/>
                </a:lnTo>
                <a:lnTo>
                  <a:pt x="326" y="332"/>
                </a:lnTo>
                <a:lnTo>
                  <a:pt x="322" y="365"/>
                </a:lnTo>
                <a:lnTo>
                  <a:pt x="317" y="389"/>
                </a:lnTo>
                <a:lnTo>
                  <a:pt x="312" y="401"/>
                </a:lnTo>
                <a:lnTo>
                  <a:pt x="302" y="419"/>
                </a:lnTo>
                <a:lnTo>
                  <a:pt x="290" y="440"/>
                </a:lnTo>
                <a:lnTo>
                  <a:pt x="275" y="464"/>
                </a:lnTo>
                <a:lnTo>
                  <a:pt x="258" y="489"/>
                </a:lnTo>
                <a:lnTo>
                  <a:pt x="243" y="513"/>
                </a:lnTo>
                <a:lnTo>
                  <a:pt x="227" y="535"/>
                </a:lnTo>
                <a:lnTo>
                  <a:pt x="213" y="553"/>
                </a:lnTo>
                <a:lnTo>
                  <a:pt x="200" y="574"/>
                </a:lnTo>
                <a:lnTo>
                  <a:pt x="185" y="606"/>
                </a:lnTo>
                <a:lnTo>
                  <a:pt x="170" y="644"/>
                </a:lnTo>
                <a:lnTo>
                  <a:pt x="154" y="686"/>
                </a:lnTo>
                <a:lnTo>
                  <a:pt x="138" y="730"/>
                </a:lnTo>
                <a:lnTo>
                  <a:pt x="126" y="772"/>
                </a:lnTo>
                <a:lnTo>
                  <a:pt x="116" y="810"/>
                </a:lnTo>
                <a:lnTo>
                  <a:pt x="110" y="840"/>
                </a:lnTo>
                <a:lnTo>
                  <a:pt x="107" y="882"/>
                </a:lnTo>
                <a:lnTo>
                  <a:pt x="108" y="916"/>
                </a:lnTo>
                <a:lnTo>
                  <a:pt x="113" y="941"/>
                </a:lnTo>
                <a:lnTo>
                  <a:pt x="124" y="957"/>
                </a:lnTo>
                <a:lnTo>
                  <a:pt x="139" y="970"/>
                </a:lnTo>
                <a:lnTo>
                  <a:pt x="159" y="977"/>
                </a:lnTo>
                <a:lnTo>
                  <a:pt x="185" y="980"/>
                </a:lnTo>
                <a:lnTo>
                  <a:pt x="217" y="981"/>
                </a:lnTo>
                <a:lnTo>
                  <a:pt x="235" y="981"/>
                </a:lnTo>
                <a:lnTo>
                  <a:pt x="255" y="981"/>
                </a:lnTo>
                <a:lnTo>
                  <a:pt x="277" y="981"/>
                </a:lnTo>
                <a:lnTo>
                  <a:pt x="301" y="981"/>
                </a:lnTo>
                <a:lnTo>
                  <a:pt x="326" y="981"/>
                </a:lnTo>
                <a:lnTo>
                  <a:pt x="352" y="981"/>
                </a:lnTo>
                <a:lnTo>
                  <a:pt x="378" y="981"/>
                </a:lnTo>
                <a:lnTo>
                  <a:pt x="404" y="981"/>
                </a:lnTo>
                <a:lnTo>
                  <a:pt x="430" y="981"/>
                </a:lnTo>
                <a:lnTo>
                  <a:pt x="455" y="981"/>
                </a:lnTo>
                <a:lnTo>
                  <a:pt x="477" y="981"/>
                </a:lnTo>
                <a:lnTo>
                  <a:pt x="499" y="981"/>
                </a:lnTo>
                <a:lnTo>
                  <a:pt x="518" y="981"/>
                </a:lnTo>
                <a:lnTo>
                  <a:pt x="533" y="981"/>
                </a:lnTo>
                <a:lnTo>
                  <a:pt x="546" y="981"/>
                </a:lnTo>
                <a:lnTo>
                  <a:pt x="555" y="981"/>
                </a:lnTo>
                <a:lnTo>
                  <a:pt x="555" y="872"/>
                </a:lnTo>
                <a:lnTo>
                  <a:pt x="535" y="871"/>
                </a:lnTo>
                <a:lnTo>
                  <a:pt x="514" y="867"/>
                </a:lnTo>
                <a:lnTo>
                  <a:pt x="495" y="860"/>
                </a:lnTo>
                <a:lnTo>
                  <a:pt x="477" y="851"/>
                </a:lnTo>
                <a:lnTo>
                  <a:pt x="459" y="842"/>
                </a:lnTo>
                <a:lnTo>
                  <a:pt x="444" y="828"/>
                </a:lnTo>
                <a:lnTo>
                  <a:pt x="428" y="814"/>
                </a:lnTo>
                <a:lnTo>
                  <a:pt x="413" y="797"/>
                </a:lnTo>
                <a:lnTo>
                  <a:pt x="401" y="779"/>
                </a:lnTo>
                <a:lnTo>
                  <a:pt x="389" y="761"/>
                </a:lnTo>
                <a:lnTo>
                  <a:pt x="380" y="740"/>
                </a:lnTo>
                <a:lnTo>
                  <a:pt x="371" y="718"/>
                </a:lnTo>
                <a:lnTo>
                  <a:pt x="364" y="694"/>
                </a:lnTo>
                <a:lnTo>
                  <a:pt x="359" y="670"/>
                </a:lnTo>
                <a:lnTo>
                  <a:pt x="356" y="645"/>
                </a:lnTo>
                <a:lnTo>
                  <a:pt x="355" y="620"/>
                </a:lnTo>
                <a:lnTo>
                  <a:pt x="356" y="595"/>
                </a:lnTo>
                <a:lnTo>
                  <a:pt x="359" y="570"/>
                </a:lnTo>
                <a:lnTo>
                  <a:pt x="364" y="546"/>
                </a:lnTo>
                <a:lnTo>
                  <a:pt x="371" y="523"/>
                </a:lnTo>
                <a:lnTo>
                  <a:pt x="380" y="500"/>
                </a:lnTo>
                <a:lnTo>
                  <a:pt x="389" y="479"/>
                </a:lnTo>
                <a:lnTo>
                  <a:pt x="401" y="461"/>
                </a:lnTo>
                <a:lnTo>
                  <a:pt x="413" y="443"/>
                </a:lnTo>
                <a:lnTo>
                  <a:pt x="428" y="426"/>
                </a:lnTo>
                <a:lnTo>
                  <a:pt x="444" y="412"/>
                </a:lnTo>
                <a:lnTo>
                  <a:pt x="459" y="399"/>
                </a:lnTo>
                <a:lnTo>
                  <a:pt x="477" y="389"/>
                </a:lnTo>
                <a:lnTo>
                  <a:pt x="495" y="380"/>
                </a:lnTo>
                <a:lnTo>
                  <a:pt x="514" y="373"/>
                </a:lnTo>
                <a:lnTo>
                  <a:pt x="535" y="369"/>
                </a:lnTo>
                <a:lnTo>
                  <a:pt x="555" y="368"/>
                </a:lnTo>
                <a:lnTo>
                  <a:pt x="555" y="241"/>
                </a:lnTo>
                <a:lnTo>
                  <a:pt x="546" y="241"/>
                </a:lnTo>
                <a:lnTo>
                  <a:pt x="536" y="241"/>
                </a:lnTo>
                <a:lnTo>
                  <a:pt x="524" y="242"/>
                </a:lnTo>
                <a:lnTo>
                  <a:pt x="513" y="242"/>
                </a:lnTo>
                <a:lnTo>
                  <a:pt x="503" y="242"/>
                </a:lnTo>
                <a:lnTo>
                  <a:pt x="493" y="244"/>
                </a:lnTo>
                <a:lnTo>
                  <a:pt x="484" y="244"/>
                </a:lnTo>
                <a:lnTo>
                  <a:pt x="477" y="244"/>
                </a:lnTo>
                <a:lnTo>
                  <a:pt x="467" y="237"/>
                </a:lnTo>
                <a:lnTo>
                  <a:pt x="462" y="220"/>
                </a:lnTo>
                <a:lnTo>
                  <a:pt x="460" y="203"/>
                </a:lnTo>
                <a:lnTo>
                  <a:pt x="465" y="195"/>
                </a:lnTo>
                <a:lnTo>
                  <a:pt x="471" y="194"/>
                </a:lnTo>
                <a:lnTo>
                  <a:pt x="478" y="194"/>
                </a:lnTo>
                <a:lnTo>
                  <a:pt x="489" y="194"/>
                </a:lnTo>
                <a:lnTo>
                  <a:pt x="501" y="194"/>
                </a:lnTo>
                <a:lnTo>
                  <a:pt x="514" y="194"/>
                </a:lnTo>
                <a:lnTo>
                  <a:pt x="530" y="195"/>
                </a:lnTo>
                <a:lnTo>
                  <a:pt x="546" y="195"/>
                </a:lnTo>
                <a:lnTo>
                  <a:pt x="562" y="195"/>
                </a:lnTo>
                <a:lnTo>
                  <a:pt x="577" y="195"/>
                </a:lnTo>
                <a:lnTo>
                  <a:pt x="593" y="195"/>
                </a:lnTo>
                <a:lnTo>
                  <a:pt x="608" y="194"/>
                </a:lnTo>
                <a:lnTo>
                  <a:pt x="621" y="194"/>
                </a:lnTo>
                <a:lnTo>
                  <a:pt x="633" y="194"/>
                </a:lnTo>
                <a:lnTo>
                  <a:pt x="644" y="194"/>
                </a:lnTo>
                <a:lnTo>
                  <a:pt x="651" y="194"/>
                </a:lnTo>
                <a:lnTo>
                  <a:pt x="657" y="195"/>
                </a:lnTo>
                <a:lnTo>
                  <a:pt x="662" y="203"/>
                </a:lnTo>
                <a:lnTo>
                  <a:pt x="662" y="220"/>
                </a:lnTo>
                <a:lnTo>
                  <a:pt x="655" y="237"/>
                </a:lnTo>
                <a:lnTo>
                  <a:pt x="645" y="244"/>
                </a:lnTo>
                <a:lnTo>
                  <a:pt x="637" y="244"/>
                </a:lnTo>
                <a:lnTo>
                  <a:pt x="628" y="244"/>
                </a:lnTo>
                <a:lnTo>
                  <a:pt x="617" y="242"/>
                </a:lnTo>
                <a:lnTo>
                  <a:pt x="605" y="242"/>
                </a:lnTo>
                <a:lnTo>
                  <a:pt x="593" y="242"/>
                </a:lnTo>
                <a:lnTo>
                  <a:pt x="581" y="241"/>
                </a:lnTo>
                <a:lnTo>
                  <a:pt x="571" y="241"/>
                </a:lnTo>
                <a:lnTo>
                  <a:pt x="562" y="241"/>
                </a:lnTo>
                <a:lnTo>
                  <a:pt x="560" y="241"/>
                </a:lnTo>
                <a:lnTo>
                  <a:pt x="558" y="241"/>
                </a:lnTo>
                <a:lnTo>
                  <a:pt x="557" y="241"/>
                </a:lnTo>
                <a:lnTo>
                  <a:pt x="555" y="241"/>
                </a:lnTo>
                <a:lnTo>
                  <a:pt x="555" y="368"/>
                </a:lnTo>
                <a:lnTo>
                  <a:pt x="556" y="368"/>
                </a:lnTo>
                <a:lnTo>
                  <a:pt x="557" y="368"/>
                </a:lnTo>
                <a:lnTo>
                  <a:pt x="558" y="368"/>
                </a:lnTo>
                <a:lnTo>
                  <a:pt x="580" y="369"/>
                </a:lnTo>
                <a:lnTo>
                  <a:pt x="600" y="373"/>
                </a:lnTo>
                <a:lnTo>
                  <a:pt x="619" y="379"/>
                </a:lnTo>
                <a:lnTo>
                  <a:pt x="638" y="387"/>
                </a:lnTo>
                <a:lnTo>
                  <a:pt x="656" y="399"/>
                </a:lnTo>
                <a:lnTo>
                  <a:pt x="673" y="411"/>
                </a:lnTo>
                <a:lnTo>
                  <a:pt x="688" y="425"/>
                </a:lnTo>
                <a:lnTo>
                  <a:pt x="703" y="442"/>
                </a:lnTo>
                <a:lnTo>
                  <a:pt x="717" y="460"/>
                </a:lnTo>
                <a:lnTo>
                  <a:pt x="728" y="479"/>
                </a:lnTo>
                <a:lnTo>
                  <a:pt x="738" y="500"/>
                </a:lnTo>
                <a:lnTo>
                  <a:pt x="747" y="523"/>
                </a:lnTo>
                <a:lnTo>
                  <a:pt x="754" y="545"/>
                </a:lnTo>
                <a:lnTo>
                  <a:pt x="758" y="570"/>
                </a:lnTo>
                <a:lnTo>
                  <a:pt x="761" y="594"/>
                </a:lnTo>
                <a:lnTo>
                  <a:pt x="763" y="620"/>
                </a:lnTo>
                <a:lnTo>
                  <a:pt x="761" y="647"/>
                </a:lnTo>
                <a:lnTo>
                  <a:pt x="758" y="670"/>
                </a:lnTo>
                <a:lnTo>
                  <a:pt x="754" y="695"/>
                </a:lnTo>
                <a:lnTo>
                  <a:pt x="747" y="718"/>
                </a:lnTo>
                <a:lnTo>
                  <a:pt x="738" y="740"/>
                </a:lnTo>
                <a:lnTo>
                  <a:pt x="728" y="761"/>
                </a:lnTo>
                <a:lnTo>
                  <a:pt x="717" y="780"/>
                </a:lnTo>
                <a:lnTo>
                  <a:pt x="703" y="798"/>
                </a:lnTo>
                <a:lnTo>
                  <a:pt x="688" y="815"/>
                </a:lnTo>
                <a:lnTo>
                  <a:pt x="673" y="829"/>
                </a:lnTo>
                <a:lnTo>
                  <a:pt x="656" y="842"/>
                </a:lnTo>
                <a:lnTo>
                  <a:pt x="638" y="853"/>
                </a:lnTo>
                <a:lnTo>
                  <a:pt x="619" y="861"/>
                </a:lnTo>
                <a:lnTo>
                  <a:pt x="600" y="867"/>
                </a:lnTo>
                <a:lnTo>
                  <a:pt x="580" y="871"/>
                </a:lnTo>
                <a:lnTo>
                  <a:pt x="558" y="872"/>
                </a:lnTo>
                <a:lnTo>
                  <a:pt x="557" y="872"/>
                </a:lnTo>
                <a:lnTo>
                  <a:pt x="556" y="872"/>
                </a:lnTo>
                <a:lnTo>
                  <a:pt x="555" y="872"/>
                </a:lnTo>
                <a:lnTo>
                  <a:pt x="555" y="981"/>
                </a:lnTo>
                <a:lnTo>
                  <a:pt x="558" y="981"/>
                </a:lnTo>
                <a:lnTo>
                  <a:pt x="560" y="981"/>
                </a:lnTo>
                <a:lnTo>
                  <a:pt x="562" y="981"/>
                </a:lnTo>
                <a:lnTo>
                  <a:pt x="564" y="981"/>
                </a:lnTo>
                <a:lnTo>
                  <a:pt x="573" y="981"/>
                </a:lnTo>
                <a:lnTo>
                  <a:pt x="585" y="981"/>
                </a:lnTo>
                <a:lnTo>
                  <a:pt x="602" y="981"/>
                </a:lnTo>
                <a:lnTo>
                  <a:pt x="622" y="981"/>
                </a:lnTo>
                <a:lnTo>
                  <a:pt x="645" y="981"/>
                </a:lnTo>
                <a:lnTo>
                  <a:pt x="671" y="981"/>
                </a:lnTo>
                <a:lnTo>
                  <a:pt x="697" y="981"/>
                </a:lnTo>
                <a:lnTo>
                  <a:pt x="726" y="981"/>
                </a:lnTo>
                <a:lnTo>
                  <a:pt x="754" y="981"/>
                </a:lnTo>
                <a:lnTo>
                  <a:pt x="783" y="981"/>
                </a:lnTo>
                <a:lnTo>
                  <a:pt x="811" y="981"/>
                </a:lnTo>
                <a:lnTo>
                  <a:pt x="838" y="981"/>
                </a:lnTo>
                <a:lnTo>
                  <a:pt x="863" y="981"/>
                </a:lnTo>
                <a:lnTo>
                  <a:pt x="885" y="981"/>
                </a:lnTo>
                <a:lnTo>
                  <a:pt x="905" y="981"/>
                </a:lnTo>
                <a:lnTo>
                  <a:pt x="937" y="980"/>
                </a:lnTo>
                <a:lnTo>
                  <a:pt x="961" y="977"/>
                </a:lnTo>
                <a:lnTo>
                  <a:pt x="983" y="970"/>
                </a:lnTo>
                <a:lnTo>
                  <a:pt x="997" y="957"/>
                </a:lnTo>
                <a:lnTo>
                  <a:pt x="1009" y="941"/>
                </a:lnTo>
                <a:lnTo>
                  <a:pt x="1013" y="916"/>
                </a:lnTo>
                <a:lnTo>
                  <a:pt x="1014" y="882"/>
                </a:lnTo>
                <a:lnTo>
                  <a:pt x="1011" y="840"/>
                </a:lnTo>
                <a:lnTo>
                  <a:pt x="1005" y="810"/>
                </a:lnTo>
                <a:lnTo>
                  <a:pt x="995" y="772"/>
                </a:lnTo>
                <a:lnTo>
                  <a:pt x="983" y="730"/>
                </a:lnTo>
                <a:lnTo>
                  <a:pt x="968" y="686"/>
                </a:lnTo>
                <a:lnTo>
                  <a:pt x="951" y="644"/>
                </a:lnTo>
                <a:lnTo>
                  <a:pt x="936" y="606"/>
                </a:lnTo>
                <a:lnTo>
                  <a:pt x="921" y="574"/>
                </a:lnTo>
                <a:lnTo>
                  <a:pt x="907" y="553"/>
                </a:lnTo>
                <a:lnTo>
                  <a:pt x="894" y="535"/>
                </a:lnTo>
                <a:lnTo>
                  <a:pt x="878" y="513"/>
                </a:lnTo>
                <a:lnTo>
                  <a:pt x="863" y="489"/>
                </a:lnTo>
                <a:lnTo>
                  <a:pt x="846" y="464"/>
                </a:lnTo>
                <a:lnTo>
                  <a:pt x="831" y="440"/>
                </a:lnTo>
                <a:lnTo>
                  <a:pt x="819" y="419"/>
                </a:lnTo>
                <a:lnTo>
                  <a:pt x="809" y="401"/>
                </a:lnTo>
                <a:lnTo>
                  <a:pt x="804" y="389"/>
                </a:lnTo>
                <a:lnTo>
                  <a:pt x="799" y="365"/>
                </a:lnTo>
                <a:lnTo>
                  <a:pt x="795" y="332"/>
                </a:lnTo>
                <a:lnTo>
                  <a:pt x="794" y="295"/>
                </a:lnTo>
                <a:lnTo>
                  <a:pt x="794" y="259"/>
                </a:lnTo>
                <a:lnTo>
                  <a:pt x="797" y="237"/>
                </a:lnTo>
                <a:lnTo>
                  <a:pt x="803" y="222"/>
                </a:lnTo>
                <a:lnTo>
                  <a:pt x="811" y="215"/>
                </a:lnTo>
                <a:lnTo>
                  <a:pt x="821" y="216"/>
                </a:lnTo>
                <a:lnTo>
                  <a:pt x="827" y="231"/>
                </a:lnTo>
                <a:lnTo>
                  <a:pt x="824" y="255"/>
                </a:lnTo>
                <a:lnTo>
                  <a:pt x="819" y="283"/>
                </a:lnTo>
                <a:lnTo>
                  <a:pt x="813" y="305"/>
                </a:lnTo>
                <a:lnTo>
                  <a:pt x="812" y="315"/>
                </a:lnTo>
                <a:lnTo>
                  <a:pt x="813" y="325"/>
                </a:lnTo>
                <a:lnTo>
                  <a:pt x="817" y="336"/>
                </a:lnTo>
                <a:lnTo>
                  <a:pt x="821" y="346"/>
                </a:lnTo>
                <a:lnTo>
                  <a:pt x="827" y="357"/>
                </a:lnTo>
                <a:lnTo>
                  <a:pt x="834" y="368"/>
                </a:lnTo>
                <a:lnTo>
                  <a:pt x="845" y="379"/>
                </a:lnTo>
                <a:lnTo>
                  <a:pt x="856" y="390"/>
                </a:lnTo>
                <a:lnTo>
                  <a:pt x="863" y="396"/>
                </a:lnTo>
                <a:lnTo>
                  <a:pt x="870" y="403"/>
                </a:lnTo>
                <a:lnTo>
                  <a:pt x="879" y="408"/>
                </a:lnTo>
                <a:lnTo>
                  <a:pt x="890" y="414"/>
                </a:lnTo>
                <a:lnTo>
                  <a:pt x="901" y="421"/>
                </a:lnTo>
                <a:lnTo>
                  <a:pt x="913" y="426"/>
                </a:lnTo>
                <a:lnTo>
                  <a:pt x="925" y="432"/>
                </a:lnTo>
                <a:lnTo>
                  <a:pt x="939" y="438"/>
                </a:lnTo>
                <a:lnTo>
                  <a:pt x="952" y="442"/>
                </a:lnTo>
                <a:lnTo>
                  <a:pt x="966" y="447"/>
                </a:lnTo>
                <a:lnTo>
                  <a:pt x="980" y="450"/>
                </a:lnTo>
                <a:lnTo>
                  <a:pt x="994" y="453"/>
                </a:lnTo>
                <a:lnTo>
                  <a:pt x="1009" y="456"/>
                </a:lnTo>
                <a:lnTo>
                  <a:pt x="1022" y="457"/>
                </a:lnTo>
                <a:lnTo>
                  <a:pt x="1036" y="457"/>
                </a:lnTo>
                <a:lnTo>
                  <a:pt x="1048" y="456"/>
                </a:lnTo>
                <a:lnTo>
                  <a:pt x="1064" y="453"/>
                </a:lnTo>
                <a:lnTo>
                  <a:pt x="1078" y="447"/>
                </a:lnTo>
                <a:lnTo>
                  <a:pt x="1091" y="442"/>
                </a:lnTo>
                <a:lnTo>
                  <a:pt x="1102" y="432"/>
                </a:lnTo>
                <a:lnTo>
                  <a:pt x="1110" y="421"/>
                </a:lnTo>
                <a:lnTo>
                  <a:pt x="1116" y="405"/>
                </a:lnTo>
                <a:lnTo>
                  <a:pt x="1121" y="386"/>
                </a:lnTo>
                <a:lnTo>
                  <a:pt x="1122" y="364"/>
                </a:lnTo>
                <a:lnTo>
                  <a:pt x="1121" y="336"/>
                </a:lnTo>
                <a:lnTo>
                  <a:pt x="1118" y="304"/>
                </a:lnTo>
                <a:lnTo>
                  <a:pt x="1111" y="269"/>
                </a:lnTo>
                <a:lnTo>
                  <a:pt x="1100" y="233"/>
                </a:lnTo>
                <a:lnTo>
                  <a:pt x="1082" y="196"/>
                </a:lnTo>
                <a:lnTo>
                  <a:pt x="1058" y="160"/>
                </a:lnTo>
                <a:lnTo>
                  <a:pt x="1027" y="127"/>
                </a:lnTo>
                <a:lnTo>
                  <a:pt x="986" y="98"/>
                </a:lnTo>
                <a:close/>
              </a:path>
            </a:pathLst>
          </a:custGeom>
          <a:solidFill>
            <a:srgbClr val="B2B2B2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" dur="500"/>
                                        <p:tgtEl>
                                          <p:spTgt spid="267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2" dur="500"/>
                                        <p:tgtEl>
                                          <p:spTgt spid="267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7" dur="500"/>
                                        <p:tgtEl>
                                          <p:spTgt spid="267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2" dur="500"/>
                                        <p:tgtEl>
                                          <p:spTgt spid="267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7" dur="500"/>
                                        <p:tgtEl>
                                          <p:spTgt spid="267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ext Box 1"/>
          <p:cNvSpPr txBox="1">
            <a:spLocks noChangeArrowheads="1"/>
          </p:cNvSpPr>
          <p:nvPr/>
        </p:nvSpPr>
        <p:spPr bwMode="auto">
          <a:xfrm>
            <a:off x="304800" y="228600"/>
            <a:ext cx="83820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>
                <a:solidFill>
                  <a:srgbClr val="000000"/>
                </a:solidFill>
              </a:rPr>
              <a:t>Serviços e protocolos de transporte</a:t>
            </a:r>
          </a:p>
        </p:txBody>
      </p:sp>
      <p:sp>
        <p:nvSpPr>
          <p:cNvPr id="27650" name="Text Box 2"/>
          <p:cNvSpPr txBox="1">
            <a:spLocks noChangeArrowheads="1"/>
          </p:cNvSpPr>
          <p:nvPr/>
        </p:nvSpPr>
        <p:spPr bwMode="auto">
          <a:xfrm>
            <a:off x="438150" y="1400175"/>
            <a:ext cx="4086225" cy="51149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 algn="l">
              <a:lnSpc>
                <a:spcPct val="90000"/>
              </a:lnSpc>
              <a:spcBef>
                <a:spcPts val="45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1800">
                <a:solidFill>
                  <a:srgbClr val="000000"/>
                </a:solidFill>
              </a:rPr>
              <a:t>provê</a:t>
            </a:r>
            <a:r>
              <a:rPr lang="pt-BR" sz="1800" i="1">
                <a:solidFill>
                  <a:srgbClr val="FF0000"/>
                </a:solidFill>
              </a:rPr>
              <a:t> comunicação lógica </a:t>
            </a:r>
            <a:r>
              <a:rPr lang="pt-BR" sz="1800">
                <a:solidFill>
                  <a:srgbClr val="000000"/>
                </a:solidFill>
              </a:rPr>
              <a:t>entre processos de aplicação executando em hospedeiros diferentes</a:t>
            </a:r>
          </a:p>
          <a:p>
            <a:pPr marL="341313" indent="-341313" algn="l">
              <a:lnSpc>
                <a:spcPct val="90000"/>
              </a:lnSpc>
              <a:spcBef>
                <a:spcPts val="45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1800">
                <a:solidFill>
                  <a:srgbClr val="000000"/>
                </a:solidFill>
              </a:rPr>
              <a:t>protocolos de transporte executam em sistemas finais: </a:t>
            </a:r>
          </a:p>
          <a:p>
            <a:pPr marL="741363" lvl="1" indent="-284163" algn="l">
              <a:lnSpc>
                <a:spcPct val="90000"/>
              </a:lnSpc>
              <a:spcBef>
                <a:spcPts val="45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1800">
                <a:solidFill>
                  <a:srgbClr val="000000"/>
                </a:solidFill>
              </a:rPr>
              <a:t>lado transmissor: quebra as mensagens das aplicações em </a:t>
            </a:r>
            <a:r>
              <a:rPr lang="pt-BR" sz="1800">
                <a:solidFill>
                  <a:srgbClr val="FF0000"/>
                </a:solidFill>
              </a:rPr>
              <a:t>segmentos</a:t>
            </a:r>
            <a:r>
              <a:rPr lang="pt-BR" sz="1800">
                <a:solidFill>
                  <a:srgbClr val="000000"/>
                </a:solidFill>
              </a:rPr>
              <a:t>, repassa-os para a camada de rede</a:t>
            </a:r>
          </a:p>
          <a:p>
            <a:pPr marL="741363" lvl="1" indent="-284163" algn="l">
              <a:lnSpc>
                <a:spcPct val="90000"/>
              </a:lnSpc>
              <a:spcBef>
                <a:spcPts val="45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1800">
                <a:solidFill>
                  <a:srgbClr val="000000"/>
                </a:solidFill>
              </a:rPr>
              <a:t>lado receptor: remonta as mensagens a partir dos segmentos, repassa-as para a camada de aplicação</a:t>
            </a:r>
          </a:p>
          <a:p>
            <a:pPr marL="341313" indent="-341313" algn="l">
              <a:lnSpc>
                <a:spcPct val="90000"/>
              </a:lnSpc>
              <a:spcBef>
                <a:spcPts val="45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1800">
                <a:solidFill>
                  <a:srgbClr val="000000"/>
                </a:solidFill>
              </a:rPr>
              <a:t>existem mais de um protocolo de transporte disponível para as aplicações</a:t>
            </a:r>
          </a:p>
          <a:p>
            <a:pPr marL="741363" lvl="1" indent="-284163" algn="l">
              <a:lnSpc>
                <a:spcPct val="90000"/>
              </a:lnSpc>
              <a:spcBef>
                <a:spcPts val="40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1600">
                <a:solidFill>
                  <a:srgbClr val="000000"/>
                </a:solidFill>
              </a:rPr>
              <a:t>Internet: TCP e UDP</a:t>
            </a:r>
          </a:p>
        </p:txBody>
      </p:sp>
      <p:grpSp>
        <p:nvGrpSpPr>
          <p:cNvPr id="27651" name="Group 3"/>
          <p:cNvGrpSpPr>
            <a:grpSpLocks/>
          </p:cNvGrpSpPr>
          <p:nvPr/>
        </p:nvGrpSpPr>
        <p:grpSpPr bwMode="auto">
          <a:xfrm>
            <a:off x="4572000" y="1533525"/>
            <a:ext cx="4156075" cy="4011613"/>
            <a:chOff x="2880" y="966"/>
            <a:chExt cx="2618" cy="2527"/>
          </a:xfrm>
        </p:grpSpPr>
        <p:sp>
          <p:nvSpPr>
            <p:cNvPr id="27652" name="AutoShape 4"/>
            <p:cNvSpPr>
              <a:spLocks noChangeArrowheads="1"/>
            </p:cNvSpPr>
            <p:nvPr/>
          </p:nvSpPr>
          <p:spPr bwMode="auto">
            <a:xfrm>
              <a:off x="4276" y="1272"/>
              <a:ext cx="1133" cy="1055"/>
            </a:xfrm>
            <a:custGeom>
              <a:avLst/>
              <a:gdLst>
                <a:gd name="T0" fmla="*/ 239 w 1292"/>
                <a:gd name="T1" fmla="*/ 7 h 1255"/>
                <a:gd name="T2" fmla="*/ 35 w 1292"/>
                <a:gd name="T3" fmla="*/ 157 h 1255"/>
                <a:gd name="T4" fmla="*/ 29 w 1292"/>
                <a:gd name="T5" fmla="*/ 523 h 1255"/>
                <a:gd name="T6" fmla="*/ 53 w 1292"/>
                <a:gd name="T7" fmla="*/ 829 h 1255"/>
                <a:gd name="T8" fmla="*/ 245 w 1292"/>
                <a:gd name="T9" fmla="*/ 871 h 1255"/>
                <a:gd name="T10" fmla="*/ 647 w 1292"/>
                <a:gd name="T11" fmla="*/ 1129 h 1255"/>
                <a:gd name="T12" fmla="*/ 995 w 1292"/>
                <a:gd name="T13" fmla="*/ 1237 h 1255"/>
                <a:gd name="T14" fmla="*/ 1199 w 1292"/>
                <a:gd name="T15" fmla="*/ 1021 h 1255"/>
                <a:gd name="T16" fmla="*/ 1271 w 1292"/>
                <a:gd name="T17" fmla="*/ 445 h 1255"/>
                <a:gd name="T18" fmla="*/ 1205 w 1292"/>
                <a:gd name="T19" fmla="*/ 211 h 1255"/>
                <a:gd name="T20" fmla="*/ 749 w 1292"/>
                <a:gd name="T21" fmla="*/ 115 h 1255"/>
                <a:gd name="T22" fmla="*/ 239 w 1292"/>
                <a:gd name="T23" fmla="*/ 7 h 1255"/>
                <a:gd name="T24" fmla="*/ 0 w 1292"/>
                <a:gd name="T25" fmla="*/ 0 h 1255"/>
                <a:gd name="T26" fmla="*/ 1292 w 1292"/>
                <a:gd name="T27" fmla="*/ 1255 h 1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1292" h="1255">
                  <a:moveTo>
                    <a:pt x="239" y="7"/>
                  </a:moveTo>
                  <a:cubicBezTo>
                    <a:pt x="120" y="14"/>
                    <a:pt x="70" y="71"/>
                    <a:pt x="35" y="157"/>
                  </a:cubicBezTo>
                  <a:cubicBezTo>
                    <a:pt x="0" y="243"/>
                    <a:pt x="26" y="411"/>
                    <a:pt x="29" y="523"/>
                  </a:cubicBezTo>
                  <a:cubicBezTo>
                    <a:pt x="32" y="635"/>
                    <a:pt x="17" y="771"/>
                    <a:pt x="53" y="829"/>
                  </a:cubicBezTo>
                  <a:cubicBezTo>
                    <a:pt x="89" y="887"/>
                    <a:pt x="146" y="821"/>
                    <a:pt x="245" y="871"/>
                  </a:cubicBezTo>
                  <a:cubicBezTo>
                    <a:pt x="344" y="921"/>
                    <a:pt x="522" y="1068"/>
                    <a:pt x="647" y="1129"/>
                  </a:cubicBezTo>
                  <a:cubicBezTo>
                    <a:pt x="772" y="1190"/>
                    <a:pt x="903" y="1255"/>
                    <a:pt x="995" y="1237"/>
                  </a:cubicBezTo>
                  <a:cubicBezTo>
                    <a:pt x="1087" y="1219"/>
                    <a:pt x="1153" y="1153"/>
                    <a:pt x="1199" y="1021"/>
                  </a:cubicBezTo>
                  <a:cubicBezTo>
                    <a:pt x="1245" y="889"/>
                    <a:pt x="1270" y="580"/>
                    <a:pt x="1271" y="445"/>
                  </a:cubicBezTo>
                  <a:cubicBezTo>
                    <a:pt x="1272" y="310"/>
                    <a:pt x="1292" y="266"/>
                    <a:pt x="1205" y="211"/>
                  </a:cubicBezTo>
                  <a:cubicBezTo>
                    <a:pt x="1118" y="156"/>
                    <a:pt x="908" y="150"/>
                    <a:pt x="749" y="115"/>
                  </a:cubicBezTo>
                  <a:cubicBezTo>
                    <a:pt x="590" y="80"/>
                    <a:pt x="358" y="0"/>
                    <a:pt x="239" y="7"/>
                  </a:cubicBezTo>
                  <a:close/>
                </a:path>
              </a:pathLst>
            </a:custGeom>
            <a:solidFill>
              <a:srgbClr val="CC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7653" name="AutoShape 5"/>
            <p:cNvSpPr>
              <a:spLocks noChangeArrowheads="1"/>
            </p:cNvSpPr>
            <p:nvPr/>
          </p:nvSpPr>
          <p:spPr bwMode="auto">
            <a:xfrm>
              <a:off x="3092" y="1182"/>
              <a:ext cx="1176" cy="1001"/>
            </a:xfrm>
            <a:custGeom>
              <a:avLst/>
              <a:gdLst>
                <a:gd name="T0" fmla="*/ 550 w 1340"/>
                <a:gd name="T1" fmla="*/ 42 h 1191"/>
                <a:gd name="T2" fmla="*/ 82 w 1340"/>
                <a:gd name="T3" fmla="*/ 60 h 1191"/>
                <a:gd name="T4" fmla="*/ 58 w 1340"/>
                <a:gd name="T5" fmla="*/ 402 h 1191"/>
                <a:gd name="T6" fmla="*/ 28 w 1340"/>
                <a:gd name="T7" fmla="*/ 720 h 1191"/>
                <a:gd name="T8" fmla="*/ 112 w 1340"/>
                <a:gd name="T9" fmla="*/ 870 h 1191"/>
                <a:gd name="T10" fmla="*/ 538 w 1340"/>
                <a:gd name="T11" fmla="*/ 876 h 1191"/>
                <a:gd name="T12" fmla="*/ 640 w 1340"/>
                <a:gd name="T13" fmla="*/ 1128 h 1191"/>
                <a:gd name="T14" fmla="*/ 1234 w 1340"/>
                <a:gd name="T15" fmla="*/ 1098 h 1191"/>
                <a:gd name="T16" fmla="*/ 1276 w 1340"/>
                <a:gd name="T17" fmla="*/ 570 h 1191"/>
                <a:gd name="T18" fmla="*/ 1204 w 1340"/>
                <a:gd name="T19" fmla="*/ 342 h 1191"/>
                <a:gd name="T20" fmla="*/ 760 w 1340"/>
                <a:gd name="T21" fmla="*/ 288 h 1191"/>
                <a:gd name="T22" fmla="*/ 550 w 1340"/>
                <a:gd name="T23" fmla="*/ 42 h 1191"/>
                <a:gd name="T24" fmla="*/ 0 w 1340"/>
                <a:gd name="T25" fmla="*/ 0 h 1191"/>
                <a:gd name="T26" fmla="*/ 1340 w 1340"/>
                <a:gd name="T27" fmla="*/ 1191 h 1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1340" h="1191">
                  <a:moveTo>
                    <a:pt x="550" y="42"/>
                  </a:moveTo>
                  <a:cubicBezTo>
                    <a:pt x="437" y="4"/>
                    <a:pt x="164" y="0"/>
                    <a:pt x="82" y="60"/>
                  </a:cubicBezTo>
                  <a:cubicBezTo>
                    <a:pt x="0" y="120"/>
                    <a:pt x="67" y="292"/>
                    <a:pt x="58" y="402"/>
                  </a:cubicBezTo>
                  <a:cubicBezTo>
                    <a:pt x="49" y="512"/>
                    <a:pt x="19" y="642"/>
                    <a:pt x="28" y="720"/>
                  </a:cubicBezTo>
                  <a:cubicBezTo>
                    <a:pt x="37" y="798"/>
                    <a:pt x="27" y="844"/>
                    <a:pt x="112" y="870"/>
                  </a:cubicBezTo>
                  <a:cubicBezTo>
                    <a:pt x="197" y="896"/>
                    <a:pt x="450" y="833"/>
                    <a:pt x="538" y="876"/>
                  </a:cubicBezTo>
                  <a:cubicBezTo>
                    <a:pt x="626" y="919"/>
                    <a:pt x="524" y="1091"/>
                    <a:pt x="640" y="1128"/>
                  </a:cubicBezTo>
                  <a:cubicBezTo>
                    <a:pt x="756" y="1165"/>
                    <a:pt x="1128" y="1191"/>
                    <a:pt x="1234" y="1098"/>
                  </a:cubicBezTo>
                  <a:cubicBezTo>
                    <a:pt x="1340" y="1005"/>
                    <a:pt x="1281" y="696"/>
                    <a:pt x="1276" y="570"/>
                  </a:cubicBezTo>
                  <a:cubicBezTo>
                    <a:pt x="1271" y="444"/>
                    <a:pt x="1290" y="389"/>
                    <a:pt x="1204" y="342"/>
                  </a:cubicBezTo>
                  <a:cubicBezTo>
                    <a:pt x="1118" y="295"/>
                    <a:pt x="868" y="338"/>
                    <a:pt x="760" y="288"/>
                  </a:cubicBezTo>
                  <a:cubicBezTo>
                    <a:pt x="652" y="238"/>
                    <a:pt x="663" y="80"/>
                    <a:pt x="550" y="42"/>
                  </a:cubicBezTo>
                  <a:close/>
                </a:path>
              </a:pathLst>
            </a:custGeom>
            <a:solidFill>
              <a:srgbClr val="CC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7654" name="AutoShape 6"/>
            <p:cNvSpPr>
              <a:spLocks noChangeArrowheads="1"/>
            </p:cNvSpPr>
            <p:nvPr/>
          </p:nvSpPr>
          <p:spPr bwMode="auto">
            <a:xfrm>
              <a:off x="3324" y="2096"/>
              <a:ext cx="1874" cy="1398"/>
            </a:xfrm>
            <a:custGeom>
              <a:avLst/>
              <a:gdLst>
                <a:gd name="T0" fmla="*/ 27 w 2135"/>
                <a:gd name="T1" fmla="*/ 652 h 1662"/>
                <a:gd name="T2" fmla="*/ 105 w 2135"/>
                <a:gd name="T3" fmla="*/ 76 h 1662"/>
                <a:gd name="T4" fmla="*/ 657 w 2135"/>
                <a:gd name="T5" fmla="*/ 196 h 1662"/>
                <a:gd name="T6" fmla="*/ 1209 w 2135"/>
                <a:gd name="T7" fmla="*/ 100 h 1662"/>
                <a:gd name="T8" fmla="*/ 2001 w 2135"/>
                <a:gd name="T9" fmla="*/ 406 h 1662"/>
                <a:gd name="T10" fmla="*/ 2013 w 2135"/>
                <a:gd name="T11" fmla="*/ 1144 h 1662"/>
                <a:gd name="T12" fmla="*/ 1581 w 2135"/>
                <a:gd name="T13" fmla="*/ 1600 h 1662"/>
                <a:gd name="T14" fmla="*/ 813 w 2135"/>
                <a:gd name="T15" fmla="*/ 1516 h 1662"/>
                <a:gd name="T16" fmla="*/ 501 w 2135"/>
                <a:gd name="T17" fmla="*/ 1270 h 1662"/>
                <a:gd name="T18" fmla="*/ 183 w 2135"/>
                <a:gd name="T19" fmla="*/ 1066 h 1662"/>
                <a:gd name="T20" fmla="*/ 27 w 2135"/>
                <a:gd name="T21" fmla="*/ 652 h 1662"/>
                <a:gd name="T22" fmla="*/ 0 w 2135"/>
                <a:gd name="T23" fmla="*/ 0 h 1662"/>
                <a:gd name="T24" fmla="*/ 2135 w 2135"/>
                <a:gd name="T25" fmla="*/ 1662 h 16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T22" t="T23" r="T24" b="T25"/>
              <a:pathLst>
                <a:path w="2135" h="1662">
                  <a:moveTo>
                    <a:pt x="27" y="652"/>
                  </a:moveTo>
                  <a:cubicBezTo>
                    <a:pt x="14" y="487"/>
                    <a:pt x="0" y="152"/>
                    <a:pt x="105" y="76"/>
                  </a:cubicBezTo>
                  <a:cubicBezTo>
                    <a:pt x="210" y="0"/>
                    <a:pt x="473" y="192"/>
                    <a:pt x="657" y="196"/>
                  </a:cubicBezTo>
                  <a:cubicBezTo>
                    <a:pt x="841" y="200"/>
                    <a:pt x="985" y="65"/>
                    <a:pt x="1209" y="100"/>
                  </a:cubicBezTo>
                  <a:cubicBezTo>
                    <a:pt x="1433" y="135"/>
                    <a:pt x="1867" y="232"/>
                    <a:pt x="2001" y="406"/>
                  </a:cubicBezTo>
                  <a:cubicBezTo>
                    <a:pt x="2135" y="580"/>
                    <a:pt x="2083" y="945"/>
                    <a:pt x="2013" y="1144"/>
                  </a:cubicBezTo>
                  <a:cubicBezTo>
                    <a:pt x="1943" y="1343"/>
                    <a:pt x="1781" y="1538"/>
                    <a:pt x="1581" y="1600"/>
                  </a:cubicBezTo>
                  <a:cubicBezTo>
                    <a:pt x="1381" y="1662"/>
                    <a:pt x="993" y="1571"/>
                    <a:pt x="813" y="1516"/>
                  </a:cubicBezTo>
                  <a:cubicBezTo>
                    <a:pt x="633" y="1461"/>
                    <a:pt x="606" y="1345"/>
                    <a:pt x="501" y="1270"/>
                  </a:cubicBezTo>
                  <a:cubicBezTo>
                    <a:pt x="396" y="1195"/>
                    <a:pt x="262" y="1169"/>
                    <a:pt x="183" y="1066"/>
                  </a:cubicBezTo>
                  <a:cubicBezTo>
                    <a:pt x="104" y="963"/>
                    <a:pt x="25" y="819"/>
                    <a:pt x="27" y="652"/>
                  </a:cubicBezTo>
                  <a:close/>
                </a:path>
              </a:pathLst>
            </a:custGeom>
            <a:solidFill>
              <a:srgbClr val="CC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27655" name="Group 7"/>
            <p:cNvGrpSpPr>
              <a:grpSpLocks/>
            </p:cNvGrpSpPr>
            <p:nvPr/>
          </p:nvGrpSpPr>
          <p:grpSpPr bwMode="auto">
            <a:xfrm>
              <a:off x="3166" y="1267"/>
              <a:ext cx="461" cy="200"/>
              <a:chOff x="3166" y="1267"/>
              <a:chExt cx="461" cy="200"/>
            </a:xfrm>
          </p:grpSpPr>
          <p:pic>
            <p:nvPicPr>
              <p:cNvPr id="27656" name="Picture 8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166" y="1267"/>
                <a:ext cx="262" cy="20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27657" name="Picture 9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3452" y="1341"/>
                <a:ext cx="176" cy="11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7658" name="Line 10"/>
              <p:cNvSpPr>
                <a:spLocks noChangeShapeType="1"/>
              </p:cNvSpPr>
              <p:nvPr/>
            </p:nvSpPr>
            <p:spPr bwMode="auto">
              <a:xfrm flipV="1">
                <a:off x="3422" y="1418"/>
                <a:ext cx="72" cy="4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7659" name="Group 11"/>
            <p:cNvGrpSpPr>
              <a:grpSpLocks/>
            </p:cNvGrpSpPr>
            <p:nvPr/>
          </p:nvGrpSpPr>
          <p:grpSpPr bwMode="auto">
            <a:xfrm>
              <a:off x="3166" y="1642"/>
              <a:ext cx="461" cy="200"/>
              <a:chOff x="3166" y="1642"/>
              <a:chExt cx="461" cy="200"/>
            </a:xfrm>
          </p:grpSpPr>
          <p:pic>
            <p:nvPicPr>
              <p:cNvPr id="27660" name="Picture 12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166" y="1642"/>
                <a:ext cx="262" cy="20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27661" name="Picture 13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3452" y="1716"/>
                <a:ext cx="176" cy="11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7662" name="Line 14"/>
              <p:cNvSpPr>
                <a:spLocks noChangeShapeType="1"/>
              </p:cNvSpPr>
              <p:nvPr/>
            </p:nvSpPr>
            <p:spPr bwMode="auto">
              <a:xfrm flipV="1">
                <a:off x="3422" y="1793"/>
                <a:ext cx="72" cy="4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7663" name="Group 15"/>
            <p:cNvGrpSpPr>
              <a:grpSpLocks/>
            </p:cNvGrpSpPr>
            <p:nvPr/>
          </p:nvGrpSpPr>
          <p:grpSpPr bwMode="auto">
            <a:xfrm>
              <a:off x="3403" y="1508"/>
              <a:ext cx="43" cy="134"/>
              <a:chOff x="3403" y="1508"/>
              <a:chExt cx="43" cy="134"/>
            </a:xfrm>
          </p:grpSpPr>
          <p:sp>
            <p:nvSpPr>
              <p:cNvPr id="27664" name="Oval 16"/>
              <p:cNvSpPr>
                <a:spLocks noChangeArrowheads="1"/>
              </p:cNvSpPr>
              <p:nvPr/>
            </p:nvSpPr>
            <p:spPr bwMode="auto">
              <a:xfrm>
                <a:off x="3403" y="1508"/>
                <a:ext cx="40" cy="38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665" name="Oval 17"/>
              <p:cNvSpPr>
                <a:spLocks noChangeArrowheads="1"/>
              </p:cNvSpPr>
              <p:nvPr/>
            </p:nvSpPr>
            <p:spPr bwMode="auto">
              <a:xfrm>
                <a:off x="3405" y="1557"/>
                <a:ext cx="40" cy="38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666" name="Oval 18"/>
              <p:cNvSpPr>
                <a:spLocks noChangeArrowheads="1"/>
              </p:cNvSpPr>
              <p:nvPr/>
            </p:nvSpPr>
            <p:spPr bwMode="auto">
              <a:xfrm>
                <a:off x="3406" y="1605"/>
                <a:ext cx="40" cy="38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7667" name="Group 19"/>
            <p:cNvGrpSpPr>
              <a:grpSpLocks/>
            </p:cNvGrpSpPr>
            <p:nvPr/>
          </p:nvGrpSpPr>
          <p:grpSpPr bwMode="auto">
            <a:xfrm>
              <a:off x="3699" y="1825"/>
              <a:ext cx="131" cy="248"/>
              <a:chOff x="3699" y="1825"/>
              <a:chExt cx="131" cy="248"/>
            </a:xfrm>
          </p:grpSpPr>
          <p:sp>
            <p:nvSpPr>
              <p:cNvPr id="27668" name="AutoShape 20"/>
              <p:cNvSpPr>
                <a:spLocks noChangeArrowheads="1"/>
              </p:cNvSpPr>
              <p:nvPr/>
            </p:nvSpPr>
            <p:spPr bwMode="auto">
              <a:xfrm>
                <a:off x="3699" y="2016"/>
                <a:ext cx="132" cy="57"/>
              </a:xfrm>
              <a:prstGeom prst="parallelogram">
                <a:avLst>
                  <a:gd name="adj" fmla="val 89212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669" name="Rectangle 21"/>
              <p:cNvSpPr>
                <a:spLocks noChangeArrowheads="1"/>
              </p:cNvSpPr>
              <p:nvPr/>
            </p:nvSpPr>
            <p:spPr bwMode="auto">
              <a:xfrm>
                <a:off x="3766" y="1827"/>
                <a:ext cx="61" cy="191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670" name="Rectangle 22"/>
              <p:cNvSpPr>
                <a:spLocks noChangeArrowheads="1"/>
              </p:cNvSpPr>
              <p:nvPr/>
            </p:nvSpPr>
            <p:spPr bwMode="auto">
              <a:xfrm>
                <a:off x="3700" y="1881"/>
                <a:ext cx="83" cy="191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671" name="AutoShape 23"/>
              <p:cNvSpPr>
                <a:spLocks noChangeArrowheads="1"/>
              </p:cNvSpPr>
              <p:nvPr/>
            </p:nvSpPr>
            <p:spPr bwMode="auto">
              <a:xfrm>
                <a:off x="3699" y="1825"/>
                <a:ext cx="132" cy="57"/>
              </a:xfrm>
              <a:prstGeom prst="parallelogram">
                <a:avLst>
                  <a:gd name="adj" fmla="val 89212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672" name="Line 24"/>
              <p:cNvSpPr>
                <a:spLocks noChangeShapeType="1"/>
              </p:cNvSpPr>
              <p:nvPr/>
            </p:nvSpPr>
            <p:spPr bwMode="auto">
              <a:xfrm>
                <a:off x="3831" y="1829"/>
                <a:ext cx="1" cy="187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673" name="Line 25"/>
              <p:cNvSpPr>
                <a:spLocks noChangeShapeType="1"/>
              </p:cNvSpPr>
              <p:nvPr/>
            </p:nvSpPr>
            <p:spPr bwMode="auto">
              <a:xfrm flipH="1">
                <a:off x="3783" y="2016"/>
                <a:ext cx="49" cy="56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674" name="Rectangle 26"/>
              <p:cNvSpPr>
                <a:spLocks noChangeArrowheads="1"/>
              </p:cNvSpPr>
              <p:nvPr/>
            </p:nvSpPr>
            <p:spPr bwMode="auto">
              <a:xfrm>
                <a:off x="3710" y="1906"/>
                <a:ext cx="55" cy="110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675" name="Rectangle 27"/>
              <p:cNvSpPr>
                <a:spLocks noChangeArrowheads="1"/>
              </p:cNvSpPr>
              <p:nvPr/>
            </p:nvSpPr>
            <p:spPr bwMode="auto">
              <a:xfrm>
                <a:off x="3718" y="1939"/>
                <a:ext cx="42" cy="3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7676" name="Group 28"/>
            <p:cNvGrpSpPr>
              <a:grpSpLocks/>
            </p:cNvGrpSpPr>
            <p:nvPr/>
          </p:nvGrpSpPr>
          <p:grpSpPr bwMode="auto">
            <a:xfrm>
              <a:off x="3838" y="1925"/>
              <a:ext cx="166" cy="44"/>
              <a:chOff x="3838" y="1925"/>
              <a:chExt cx="166" cy="44"/>
            </a:xfrm>
          </p:grpSpPr>
          <p:sp>
            <p:nvSpPr>
              <p:cNvPr id="27677" name="Oval 29"/>
              <p:cNvSpPr>
                <a:spLocks noChangeArrowheads="1"/>
              </p:cNvSpPr>
              <p:nvPr/>
            </p:nvSpPr>
            <p:spPr bwMode="auto">
              <a:xfrm rot="16200000">
                <a:off x="3840" y="1927"/>
                <a:ext cx="41" cy="47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678" name="Oval 30"/>
              <p:cNvSpPr>
                <a:spLocks noChangeArrowheads="1"/>
              </p:cNvSpPr>
              <p:nvPr/>
            </p:nvSpPr>
            <p:spPr bwMode="auto">
              <a:xfrm rot="16200000">
                <a:off x="3900" y="1925"/>
                <a:ext cx="41" cy="47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679" name="Oval 31"/>
              <p:cNvSpPr>
                <a:spLocks noChangeArrowheads="1"/>
              </p:cNvSpPr>
              <p:nvPr/>
            </p:nvSpPr>
            <p:spPr bwMode="auto">
              <a:xfrm rot="16200000">
                <a:off x="3960" y="1923"/>
                <a:ext cx="41" cy="47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27680" name="Line 32"/>
            <p:cNvSpPr>
              <a:spLocks noChangeShapeType="1"/>
            </p:cNvSpPr>
            <p:nvPr/>
          </p:nvSpPr>
          <p:spPr bwMode="auto">
            <a:xfrm>
              <a:off x="3785" y="1767"/>
              <a:ext cx="312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7681" name="Line 33"/>
            <p:cNvSpPr>
              <a:spLocks noChangeShapeType="1"/>
            </p:cNvSpPr>
            <p:nvPr/>
          </p:nvSpPr>
          <p:spPr bwMode="auto">
            <a:xfrm>
              <a:off x="3787" y="1765"/>
              <a:ext cx="1" cy="6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7682" name="Line 34"/>
            <p:cNvSpPr>
              <a:spLocks noChangeShapeType="1"/>
            </p:cNvSpPr>
            <p:nvPr/>
          </p:nvSpPr>
          <p:spPr bwMode="auto">
            <a:xfrm>
              <a:off x="4099" y="1764"/>
              <a:ext cx="1" cy="5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7683" name="Line 35"/>
            <p:cNvSpPr>
              <a:spLocks noChangeShapeType="1"/>
            </p:cNvSpPr>
            <p:nvPr/>
          </p:nvSpPr>
          <p:spPr bwMode="auto">
            <a:xfrm>
              <a:off x="3596" y="1427"/>
              <a:ext cx="182" cy="167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7684" name="Line 36"/>
            <p:cNvSpPr>
              <a:spLocks noChangeShapeType="1"/>
            </p:cNvSpPr>
            <p:nvPr/>
          </p:nvSpPr>
          <p:spPr bwMode="auto">
            <a:xfrm flipV="1">
              <a:off x="3604" y="1606"/>
              <a:ext cx="174" cy="21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7685" name="Line 37"/>
            <p:cNvSpPr>
              <a:spLocks noChangeShapeType="1"/>
            </p:cNvSpPr>
            <p:nvPr/>
          </p:nvSpPr>
          <p:spPr bwMode="auto">
            <a:xfrm flipV="1">
              <a:off x="3936" y="1660"/>
              <a:ext cx="1" cy="105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grpSp>
          <p:nvGrpSpPr>
            <p:cNvPr id="27686" name="Group 38"/>
            <p:cNvGrpSpPr>
              <a:grpSpLocks/>
            </p:cNvGrpSpPr>
            <p:nvPr/>
          </p:nvGrpSpPr>
          <p:grpSpPr bwMode="auto">
            <a:xfrm>
              <a:off x="4011" y="1811"/>
              <a:ext cx="131" cy="248"/>
              <a:chOff x="4011" y="1811"/>
              <a:chExt cx="131" cy="248"/>
            </a:xfrm>
          </p:grpSpPr>
          <p:sp>
            <p:nvSpPr>
              <p:cNvPr id="27687" name="AutoShape 39"/>
              <p:cNvSpPr>
                <a:spLocks noChangeArrowheads="1"/>
              </p:cNvSpPr>
              <p:nvPr/>
            </p:nvSpPr>
            <p:spPr bwMode="auto">
              <a:xfrm>
                <a:off x="4011" y="2002"/>
                <a:ext cx="132" cy="57"/>
              </a:xfrm>
              <a:prstGeom prst="parallelogram">
                <a:avLst>
                  <a:gd name="adj" fmla="val 89212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688" name="Rectangle 40"/>
              <p:cNvSpPr>
                <a:spLocks noChangeArrowheads="1"/>
              </p:cNvSpPr>
              <p:nvPr/>
            </p:nvSpPr>
            <p:spPr bwMode="auto">
              <a:xfrm>
                <a:off x="4078" y="1813"/>
                <a:ext cx="61" cy="191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689" name="Rectangle 41"/>
              <p:cNvSpPr>
                <a:spLocks noChangeArrowheads="1"/>
              </p:cNvSpPr>
              <p:nvPr/>
            </p:nvSpPr>
            <p:spPr bwMode="auto">
              <a:xfrm>
                <a:off x="4012" y="1867"/>
                <a:ext cx="83" cy="191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690" name="AutoShape 42"/>
              <p:cNvSpPr>
                <a:spLocks noChangeArrowheads="1"/>
              </p:cNvSpPr>
              <p:nvPr/>
            </p:nvSpPr>
            <p:spPr bwMode="auto">
              <a:xfrm>
                <a:off x="4011" y="1811"/>
                <a:ext cx="132" cy="57"/>
              </a:xfrm>
              <a:prstGeom prst="parallelogram">
                <a:avLst>
                  <a:gd name="adj" fmla="val 89212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691" name="Line 43"/>
              <p:cNvSpPr>
                <a:spLocks noChangeShapeType="1"/>
              </p:cNvSpPr>
              <p:nvPr/>
            </p:nvSpPr>
            <p:spPr bwMode="auto">
              <a:xfrm>
                <a:off x="4143" y="1815"/>
                <a:ext cx="1" cy="187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692" name="Line 44"/>
              <p:cNvSpPr>
                <a:spLocks noChangeShapeType="1"/>
              </p:cNvSpPr>
              <p:nvPr/>
            </p:nvSpPr>
            <p:spPr bwMode="auto">
              <a:xfrm flipH="1">
                <a:off x="4094" y="2002"/>
                <a:ext cx="49" cy="56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693" name="Rectangle 45"/>
              <p:cNvSpPr>
                <a:spLocks noChangeArrowheads="1"/>
              </p:cNvSpPr>
              <p:nvPr/>
            </p:nvSpPr>
            <p:spPr bwMode="auto">
              <a:xfrm>
                <a:off x="4022" y="1892"/>
                <a:ext cx="55" cy="110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694" name="Rectangle 46"/>
              <p:cNvSpPr>
                <a:spLocks noChangeArrowheads="1"/>
              </p:cNvSpPr>
              <p:nvPr/>
            </p:nvSpPr>
            <p:spPr bwMode="auto">
              <a:xfrm>
                <a:off x="4030" y="1925"/>
                <a:ext cx="42" cy="3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7695" name="Group 47"/>
            <p:cNvGrpSpPr>
              <a:grpSpLocks/>
            </p:cNvGrpSpPr>
            <p:nvPr/>
          </p:nvGrpSpPr>
          <p:grpSpPr bwMode="auto">
            <a:xfrm>
              <a:off x="3408" y="2201"/>
              <a:ext cx="301" cy="582"/>
              <a:chOff x="3408" y="2201"/>
              <a:chExt cx="301" cy="582"/>
            </a:xfrm>
          </p:grpSpPr>
          <p:pic>
            <p:nvPicPr>
              <p:cNvPr id="27696" name="Picture 48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408" y="2201"/>
                <a:ext cx="262" cy="20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7697" name="Line 49"/>
              <p:cNvSpPr>
                <a:spLocks noChangeShapeType="1"/>
              </p:cNvSpPr>
              <p:nvPr/>
            </p:nvSpPr>
            <p:spPr bwMode="auto">
              <a:xfrm flipV="1">
                <a:off x="3664" y="2355"/>
                <a:ext cx="46" cy="6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pic>
            <p:nvPicPr>
              <p:cNvPr id="27698" name="Picture 50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408" y="2576"/>
                <a:ext cx="262" cy="20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7699" name="Line 51"/>
              <p:cNvSpPr>
                <a:spLocks noChangeShapeType="1"/>
              </p:cNvSpPr>
              <p:nvPr/>
            </p:nvSpPr>
            <p:spPr bwMode="auto">
              <a:xfrm flipV="1">
                <a:off x="3664" y="2732"/>
                <a:ext cx="46" cy="4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grpSp>
            <p:nvGrpSpPr>
              <p:cNvPr id="27700" name="Group 52"/>
              <p:cNvGrpSpPr>
                <a:grpSpLocks/>
              </p:cNvGrpSpPr>
              <p:nvPr/>
            </p:nvGrpSpPr>
            <p:grpSpPr bwMode="auto">
              <a:xfrm>
                <a:off x="3487" y="2416"/>
                <a:ext cx="43" cy="139"/>
                <a:chOff x="3487" y="2416"/>
                <a:chExt cx="43" cy="139"/>
              </a:xfrm>
            </p:grpSpPr>
            <p:sp>
              <p:nvSpPr>
                <p:cNvPr id="27701" name="Oval 53"/>
                <p:cNvSpPr>
                  <a:spLocks noChangeArrowheads="1"/>
                </p:cNvSpPr>
                <p:nvPr/>
              </p:nvSpPr>
              <p:spPr bwMode="auto">
                <a:xfrm>
                  <a:off x="3487" y="2416"/>
                  <a:ext cx="41" cy="39"/>
                </a:xfrm>
                <a:prstGeom prst="ellipse">
                  <a:avLst/>
                </a:prstGeom>
                <a:solidFill>
                  <a:srgbClr val="3333CC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7702" name="Oval 54"/>
                <p:cNvSpPr>
                  <a:spLocks noChangeArrowheads="1"/>
                </p:cNvSpPr>
                <p:nvPr/>
              </p:nvSpPr>
              <p:spPr bwMode="auto">
                <a:xfrm>
                  <a:off x="3488" y="2466"/>
                  <a:ext cx="41" cy="39"/>
                </a:xfrm>
                <a:prstGeom prst="ellipse">
                  <a:avLst/>
                </a:prstGeom>
                <a:solidFill>
                  <a:srgbClr val="3333CC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7703" name="Oval 55"/>
                <p:cNvSpPr>
                  <a:spLocks noChangeArrowheads="1"/>
                </p:cNvSpPr>
                <p:nvPr/>
              </p:nvSpPr>
              <p:spPr bwMode="auto">
                <a:xfrm>
                  <a:off x="3490" y="2517"/>
                  <a:ext cx="41" cy="39"/>
                </a:xfrm>
                <a:prstGeom prst="ellipse">
                  <a:avLst/>
                </a:prstGeom>
                <a:solidFill>
                  <a:srgbClr val="3333CC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27704" name="Line 56"/>
              <p:cNvSpPr>
                <a:spLocks noChangeShapeType="1"/>
              </p:cNvSpPr>
              <p:nvPr/>
            </p:nvSpPr>
            <p:spPr bwMode="auto">
              <a:xfrm>
                <a:off x="3706" y="2355"/>
                <a:ext cx="1" cy="378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pic>
          <p:nvPicPr>
            <p:cNvPr id="27705" name="Picture 57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955" y="2837"/>
              <a:ext cx="263" cy="20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pic>
          <p:nvPicPr>
            <p:cNvPr id="27706" name="Picture 58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568" y="2830"/>
              <a:ext cx="262" cy="20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sp>
          <p:nvSpPr>
            <p:cNvPr id="27707" name="Oval 59"/>
            <p:cNvSpPr>
              <a:spLocks noChangeArrowheads="1"/>
            </p:cNvSpPr>
            <p:nvPr/>
          </p:nvSpPr>
          <p:spPr bwMode="auto">
            <a:xfrm rot="16200000">
              <a:off x="3831" y="2895"/>
              <a:ext cx="40" cy="41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7708" name="Oval 60"/>
            <p:cNvSpPr>
              <a:spLocks noChangeArrowheads="1"/>
            </p:cNvSpPr>
            <p:nvPr/>
          </p:nvSpPr>
          <p:spPr bwMode="auto">
            <a:xfrm rot="16200000">
              <a:off x="3883" y="2894"/>
              <a:ext cx="40" cy="42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7709" name="Oval 61"/>
            <p:cNvSpPr>
              <a:spLocks noChangeArrowheads="1"/>
            </p:cNvSpPr>
            <p:nvPr/>
          </p:nvSpPr>
          <p:spPr bwMode="auto">
            <a:xfrm rot="16200000">
              <a:off x="3932" y="2898"/>
              <a:ext cx="39" cy="41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7710" name="Line 62"/>
            <p:cNvSpPr>
              <a:spLocks noChangeShapeType="1"/>
            </p:cNvSpPr>
            <p:nvPr/>
          </p:nvSpPr>
          <p:spPr bwMode="auto">
            <a:xfrm flipV="1">
              <a:off x="4115" y="2802"/>
              <a:ext cx="1" cy="40"/>
            </a:xfrm>
            <a:prstGeom prst="line">
              <a:avLst/>
            </a:prstGeom>
            <a:noFill/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7711" name="Line 63"/>
            <p:cNvSpPr>
              <a:spLocks noChangeShapeType="1"/>
            </p:cNvSpPr>
            <p:nvPr/>
          </p:nvSpPr>
          <p:spPr bwMode="auto">
            <a:xfrm flipV="1">
              <a:off x="3722" y="2795"/>
              <a:ext cx="1" cy="42"/>
            </a:xfrm>
            <a:prstGeom prst="line">
              <a:avLst/>
            </a:prstGeom>
            <a:noFill/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7712" name="Line 64"/>
            <p:cNvSpPr>
              <a:spLocks noChangeShapeType="1"/>
            </p:cNvSpPr>
            <p:nvPr/>
          </p:nvSpPr>
          <p:spPr bwMode="auto">
            <a:xfrm flipH="1">
              <a:off x="3722" y="2800"/>
              <a:ext cx="397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7713" name="Line 65"/>
            <p:cNvSpPr>
              <a:spLocks noChangeShapeType="1"/>
            </p:cNvSpPr>
            <p:nvPr/>
          </p:nvSpPr>
          <p:spPr bwMode="auto">
            <a:xfrm flipV="1">
              <a:off x="3710" y="2563"/>
              <a:ext cx="59" cy="4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7714" name="Line 66"/>
            <p:cNvSpPr>
              <a:spLocks noChangeShapeType="1"/>
            </p:cNvSpPr>
            <p:nvPr/>
          </p:nvSpPr>
          <p:spPr bwMode="auto">
            <a:xfrm>
              <a:off x="4089" y="2593"/>
              <a:ext cx="191" cy="24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7715" name="Line 67"/>
            <p:cNvSpPr>
              <a:spLocks noChangeShapeType="1"/>
            </p:cNvSpPr>
            <p:nvPr/>
          </p:nvSpPr>
          <p:spPr bwMode="auto">
            <a:xfrm flipH="1">
              <a:off x="4589" y="2591"/>
              <a:ext cx="178" cy="247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pic>
          <p:nvPicPr>
            <p:cNvPr id="27716" name="Picture 68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702" y="2309"/>
              <a:ext cx="128" cy="15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pic>
          <p:nvPicPr>
            <p:cNvPr id="27717" name="Picture 69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860" y="2360"/>
              <a:ext cx="128" cy="15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grpSp>
          <p:nvGrpSpPr>
            <p:cNvPr id="27718" name="Group 70"/>
            <p:cNvGrpSpPr>
              <a:grpSpLocks/>
            </p:cNvGrpSpPr>
            <p:nvPr/>
          </p:nvGrpSpPr>
          <p:grpSpPr bwMode="auto">
            <a:xfrm>
              <a:off x="4079" y="3114"/>
              <a:ext cx="255" cy="268"/>
              <a:chOff x="4079" y="3114"/>
              <a:chExt cx="255" cy="268"/>
            </a:xfrm>
          </p:grpSpPr>
          <p:pic>
            <p:nvPicPr>
              <p:cNvPr id="27719" name="Picture 71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4079" y="3114"/>
                <a:ext cx="238" cy="23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27720" name="Picture 72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4117" y="3185"/>
                <a:ext cx="218" cy="19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</p:grpSp>
        <p:grpSp>
          <p:nvGrpSpPr>
            <p:cNvPr id="27721" name="Group 73"/>
            <p:cNvGrpSpPr>
              <a:grpSpLocks/>
            </p:cNvGrpSpPr>
            <p:nvPr/>
          </p:nvGrpSpPr>
          <p:grpSpPr bwMode="auto">
            <a:xfrm>
              <a:off x="4569" y="3134"/>
              <a:ext cx="255" cy="268"/>
              <a:chOff x="4569" y="3134"/>
              <a:chExt cx="255" cy="268"/>
            </a:xfrm>
          </p:grpSpPr>
          <p:pic>
            <p:nvPicPr>
              <p:cNvPr id="27722" name="Picture 74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4569" y="3134"/>
                <a:ext cx="238" cy="23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27723" name="Picture 75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4607" y="3205"/>
                <a:ext cx="218" cy="19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</p:grpSp>
        <p:grpSp>
          <p:nvGrpSpPr>
            <p:cNvPr id="27724" name="Group 76"/>
            <p:cNvGrpSpPr>
              <a:grpSpLocks/>
            </p:cNvGrpSpPr>
            <p:nvPr/>
          </p:nvGrpSpPr>
          <p:grpSpPr bwMode="auto">
            <a:xfrm>
              <a:off x="4308" y="2955"/>
              <a:ext cx="238" cy="236"/>
              <a:chOff x="4308" y="2955"/>
              <a:chExt cx="238" cy="236"/>
            </a:xfrm>
          </p:grpSpPr>
          <p:pic>
            <p:nvPicPr>
              <p:cNvPr id="27725" name="Picture 77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4308" y="2955"/>
                <a:ext cx="239" cy="23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7726" name="Rectangle 78"/>
              <p:cNvSpPr>
                <a:spLocks noChangeArrowheads="1"/>
              </p:cNvSpPr>
              <p:nvPr/>
            </p:nvSpPr>
            <p:spPr bwMode="auto">
              <a:xfrm>
                <a:off x="4377" y="3038"/>
                <a:ext cx="168" cy="154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27727" name="Line 79"/>
            <p:cNvSpPr>
              <a:spLocks noChangeShapeType="1"/>
            </p:cNvSpPr>
            <p:nvPr/>
          </p:nvSpPr>
          <p:spPr bwMode="auto">
            <a:xfrm>
              <a:off x="4501" y="2894"/>
              <a:ext cx="1" cy="144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grpSp>
          <p:nvGrpSpPr>
            <p:cNvPr id="27728" name="Group 80"/>
            <p:cNvGrpSpPr>
              <a:grpSpLocks/>
            </p:cNvGrpSpPr>
            <p:nvPr/>
          </p:nvGrpSpPr>
          <p:grpSpPr bwMode="auto">
            <a:xfrm>
              <a:off x="4955" y="2531"/>
              <a:ext cx="130" cy="257"/>
              <a:chOff x="4955" y="2531"/>
              <a:chExt cx="130" cy="257"/>
            </a:xfrm>
          </p:grpSpPr>
          <p:sp>
            <p:nvSpPr>
              <p:cNvPr id="27729" name="AutoShape 81"/>
              <p:cNvSpPr>
                <a:spLocks noChangeArrowheads="1"/>
              </p:cNvSpPr>
              <p:nvPr/>
            </p:nvSpPr>
            <p:spPr bwMode="auto">
              <a:xfrm>
                <a:off x="4955" y="2729"/>
                <a:ext cx="131" cy="60"/>
              </a:xfrm>
              <a:prstGeom prst="parallelogram">
                <a:avLst>
                  <a:gd name="adj" fmla="val 84109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730" name="Rectangle 82"/>
              <p:cNvSpPr>
                <a:spLocks noChangeArrowheads="1"/>
              </p:cNvSpPr>
              <p:nvPr/>
            </p:nvSpPr>
            <p:spPr bwMode="auto">
              <a:xfrm>
                <a:off x="5021" y="2533"/>
                <a:ext cx="60" cy="198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731" name="Rectangle 83"/>
              <p:cNvSpPr>
                <a:spLocks noChangeArrowheads="1"/>
              </p:cNvSpPr>
              <p:nvPr/>
            </p:nvSpPr>
            <p:spPr bwMode="auto">
              <a:xfrm>
                <a:off x="4956" y="2589"/>
                <a:ext cx="83" cy="198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732" name="AutoShape 84"/>
              <p:cNvSpPr>
                <a:spLocks noChangeArrowheads="1"/>
              </p:cNvSpPr>
              <p:nvPr/>
            </p:nvSpPr>
            <p:spPr bwMode="auto">
              <a:xfrm>
                <a:off x="4955" y="2531"/>
                <a:ext cx="131" cy="60"/>
              </a:xfrm>
              <a:prstGeom prst="parallelogram">
                <a:avLst>
                  <a:gd name="adj" fmla="val 84109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733" name="Line 85"/>
              <p:cNvSpPr>
                <a:spLocks noChangeShapeType="1"/>
              </p:cNvSpPr>
              <p:nvPr/>
            </p:nvSpPr>
            <p:spPr bwMode="auto">
              <a:xfrm>
                <a:off x="5086" y="2535"/>
                <a:ext cx="1" cy="194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734" name="Line 86"/>
              <p:cNvSpPr>
                <a:spLocks noChangeShapeType="1"/>
              </p:cNvSpPr>
              <p:nvPr/>
            </p:nvSpPr>
            <p:spPr bwMode="auto">
              <a:xfrm flipH="1">
                <a:off x="5038" y="2729"/>
                <a:ext cx="49" cy="58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735" name="Rectangle 87"/>
              <p:cNvSpPr>
                <a:spLocks noChangeArrowheads="1"/>
              </p:cNvSpPr>
              <p:nvPr/>
            </p:nvSpPr>
            <p:spPr bwMode="auto">
              <a:xfrm>
                <a:off x="4966" y="2615"/>
                <a:ext cx="55" cy="114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736" name="Rectangle 88"/>
              <p:cNvSpPr>
                <a:spLocks noChangeArrowheads="1"/>
              </p:cNvSpPr>
              <p:nvPr/>
            </p:nvSpPr>
            <p:spPr bwMode="auto">
              <a:xfrm>
                <a:off x="4974" y="2649"/>
                <a:ext cx="42" cy="4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7737" name="Group 89"/>
            <p:cNvGrpSpPr>
              <a:grpSpLocks/>
            </p:cNvGrpSpPr>
            <p:nvPr/>
          </p:nvGrpSpPr>
          <p:grpSpPr bwMode="auto">
            <a:xfrm>
              <a:off x="4947" y="2811"/>
              <a:ext cx="130" cy="257"/>
              <a:chOff x="4947" y="2811"/>
              <a:chExt cx="130" cy="257"/>
            </a:xfrm>
          </p:grpSpPr>
          <p:sp>
            <p:nvSpPr>
              <p:cNvPr id="27738" name="AutoShape 90"/>
              <p:cNvSpPr>
                <a:spLocks noChangeArrowheads="1"/>
              </p:cNvSpPr>
              <p:nvPr/>
            </p:nvSpPr>
            <p:spPr bwMode="auto">
              <a:xfrm>
                <a:off x="4947" y="3009"/>
                <a:ext cx="131" cy="59"/>
              </a:xfrm>
              <a:prstGeom prst="parallelogram">
                <a:avLst>
                  <a:gd name="adj" fmla="val 85534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739" name="Rectangle 91"/>
              <p:cNvSpPr>
                <a:spLocks noChangeArrowheads="1"/>
              </p:cNvSpPr>
              <p:nvPr/>
            </p:nvSpPr>
            <p:spPr bwMode="auto">
              <a:xfrm>
                <a:off x="5013" y="2813"/>
                <a:ext cx="60" cy="198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740" name="Rectangle 92"/>
              <p:cNvSpPr>
                <a:spLocks noChangeArrowheads="1"/>
              </p:cNvSpPr>
              <p:nvPr/>
            </p:nvSpPr>
            <p:spPr bwMode="auto">
              <a:xfrm>
                <a:off x="4948" y="2869"/>
                <a:ext cx="83" cy="198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741" name="AutoShape 93"/>
              <p:cNvSpPr>
                <a:spLocks noChangeArrowheads="1"/>
              </p:cNvSpPr>
              <p:nvPr/>
            </p:nvSpPr>
            <p:spPr bwMode="auto">
              <a:xfrm>
                <a:off x="4947" y="2811"/>
                <a:ext cx="131" cy="59"/>
              </a:xfrm>
              <a:prstGeom prst="parallelogram">
                <a:avLst>
                  <a:gd name="adj" fmla="val 85534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742" name="Line 94"/>
              <p:cNvSpPr>
                <a:spLocks noChangeShapeType="1"/>
              </p:cNvSpPr>
              <p:nvPr/>
            </p:nvSpPr>
            <p:spPr bwMode="auto">
              <a:xfrm>
                <a:off x="5078" y="2815"/>
                <a:ext cx="1" cy="194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743" name="Line 95"/>
              <p:cNvSpPr>
                <a:spLocks noChangeShapeType="1"/>
              </p:cNvSpPr>
              <p:nvPr/>
            </p:nvSpPr>
            <p:spPr bwMode="auto">
              <a:xfrm flipH="1">
                <a:off x="5030" y="3009"/>
                <a:ext cx="49" cy="58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744" name="Rectangle 96"/>
              <p:cNvSpPr>
                <a:spLocks noChangeArrowheads="1"/>
              </p:cNvSpPr>
              <p:nvPr/>
            </p:nvSpPr>
            <p:spPr bwMode="auto">
              <a:xfrm>
                <a:off x="4958" y="2895"/>
                <a:ext cx="55" cy="114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745" name="Rectangle 97"/>
              <p:cNvSpPr>
                <a:spLocks noChangeArrowheads="1"/>
              </p:cNvSpPr>
              <p:nvPr/>
            </p:nvSpPr>
            <p:spPr bwMode="auto">
              <a:xfrm>
                <a:off x="4966" y="2929"/>
                <a:ext cx="42" cy="4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27746" name="Line 98"/>
            <p:cNvSpPr>
              <a:spLocks noChangeShapeType="1"/>
            </p:cNvSpPr>
            <p:nvPr/>
          </p:nvSpPr>
          <p:spPr bwMode="auto">
            <a:xfrm flipV="1">
              <a:off x="4904" y="2573"/>
              <a:ext cx="1" cy="387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7747" name="Line 99"/>
            <p:cNvSpPr>
              <a:spLocks noChangeShapeType="1"/>
            </p:cNvSpPr>
            <p:nvPr/>
          </p:nvSpPr>
          <p:spPr bwMode="auto">
            <a:xfrm>
              <a:off x="4902" y="2958"/>
              <a:ext cx="65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7748" name="Line 100"/>
            <p:cNvSpPr>
              <a:spLocks noChangeShapeType="1"/>
            </p:cNvSpPr>
            <p:nvPr/>
          </p:nvSpPr>
          <p:spPr bwMode="auto">
            <a:xfrm>
              <a:off x="4900" y="2658"/>
              <a:ext cx="56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7749" name="Line 101"/>
            <p:cNvSpPr>
              <a:spLocks noChangeShapeType="1"/>
            </p:cNvSpPr>
            <p:nvPr/>
          </p:nvSpPr>
          <p:spPr bwMode="auto">
            <a:xfrm flipV="1">
              <a:off x="4096" y="1458"/>
              <a:ext cx="289" cy="13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7750" name="Line 102"/>
            <p:cNvSpPr>
              <a:spLocks noChangeShapeType="1"/>
            </p:cNvSpPr>
            <p:nvPr/>
          </p:nvSpPr>
          <p:spPr bwMode="auto">
            <a:xfrm>
              <a:off x="4685" y="1449"/>
              <a:ext cx="306" cy="13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7751" name="Line 103"/>
            <p:cNvSpPr>
              <a:spLocks noChangeShapeType="1"/>
            </p:cNvSpPr>
            <p:nvPr/>
          </p:nvSpPr>
          <p:spPr bwMode="auto">
            <a:xfrm flipH="1">
              <a:off x="5011" y="1661"/>
              <a:ext cx="154" cy="429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7752" name="Line 104"/>
            <p:cNvSpPr>
              <a:spLocks noChangeShapeType="1"/>
            </p:cNvSpPr>
            <p:nvPr/>
          </p:nvSpPr>
          <p:spPr bwMode="auto">
            <a:xfrm>
              <a:off x="4527" y="1520"/>
              <a:ext cx="1" cy="27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7753" name="Line 105"/>
            <p:cNvSpPr>
              <a:spLocks noChangeShapeType="1"/>
            </p:cNvSpPr>
            <p:nvPr/>
          </p:nvSpPr>
          <p:spPr bwMode="auto">
            <a:xfrm>
              <a:off x="4543" y="1928"/>
              <a:ext cx="337" cy="23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7754" name="Line 106"/>
            <p:cNvSpPr>
              <a:spLocks noChangeShapeType="1"/>
            </p:cNvSpPr>
            <p:nvPr/>
          </p:nvSpPr>
          <p:spPr bwMode="auto">
            <a:xfrm flipH="1">
              <a:off x="4832" y="2221"/>
              <a:ext cx="170" cy="227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7755" name="Line 107"/>
            <p:cNvSpPr>
              <a:spLocks noChangeShapeType="1"/>
            </p:cNvSpPr>
            <p:nvPr/>
          </p:nvSpPr>
          <p:spPr bwMode="auto">
            <a:xfrm flipH="1">
              <a:off x="4689" y="1641"/>
              <a:ext cx="355" cy="24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7756" name="Line 108"/>
            <p:cNvSpPr>
              <a:spLocks noChangeShapeType="1"/>
            </p:cNvSpPr>
            <p:nvPr/>
          </p:nvSpPr>
          <p:spPr bwMode="auto">
            <a:xfrm flipH="1">
              <a:off x="4695" y="1288"/>
              <a:ext cx="223" cy="16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7757" name="Line 109"/>
            <p:cNvSpPr>
              <a:spLocks noChangeShapeType="1"/>
            </p:cNvSpPr>
            <p:nvPr/>
          </p:nvSpPr>
          <p:spPr bwMode="auto">
            <a:xfrm flipH="1">
              <a:off x="5147" y="1399"/>
              <a:ext cx="129" cy="11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grpSp>
          <p:nvGrpSpPr>
            <p:cNvPr id="27758" name="Group 110"/>
            <p:cNvGrpSpPr>
              <a:grpSpLocks/>
            </p:cNvGrpSpPr>
            <p:nvPr/>
          </p:nvGrpSpPr>
          <p:grpSpPr bwMode="auto">
            <a:xfrm>
              <a:off x="3769" y="1520"/>
              <a:ext cx="315" cy="146"/>
              <a:chOff x="3769" y="1520"/>
              <a:chExt cx="315" cy="146"/>
            </a:xfrm>
          </p:grpSpPr>
          <p:sp>
            <p:nvSpPr>
              <p:cNvPr id="27759" name="Oval 111"/>
              <p:cNvSpPr>
                <a:spLocks noChangeArrowheads="1"/>
              </p:cNvSpPr>
              <p:nvPr/>
            </p:nvSpPr>
            <p:spPr bwMode="auto">
              <a:xfrm>
                <a:off x="3771" y="1586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760" name="Line 112"/>
              <p:cNvSpPr>
                <a:spLocks noChangeShapeType="1"/>
              </p:cNvSpPr>
              <p:nvPr/>
            </p:nvSpPr>
            <p:spPr bwMode="auto">
              <a:xfrm>
                <a:off x="3771" y="1579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761" name="Line 113"/>
              <p:cNvSpPr>
                <a:spLocks noChangeShapeType="1"/>
              </p:cNvSpPr>
              <p:nvPr/>
            </p:nvSpPr>
            <p:spPr bwMode="auto">
              <a:xfrm>
                <a:off x="4085" y="1579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762" name="Rectangle 114"/>
              <p:cNvSpPr>
                <a:spLocks noChangeArrowheads="1"/>
              </p:cNvSpPr>
              <p:nvPr/>
            </p:nvSpPr>
            <p:spPr bwMode="auto">
              <a:xfrm>
                <a:off x="3771" y="1579"/>
                <a:ext cx="311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763" name="Oval 115"/>
              <p:cNvSpPr>
                <a:spLocks noChangeArrowheads="1"/>
              </p:cNvSpPr>
              <p:nvPr/>
            </p:nvSpPr>
            <p:spPr bwMode="auto">
              <a:xfrm>
                <a:off x="3769" y="1520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7764" name="Group 116"/>
              <p:cNvGrpSpPr>
                <a:grpSpLocks/>
              </p:cNvGrpSpPr>
              <p:nvPr/>
            </p:nvGrpSpPr>
            <p:grpSpPr bwMode="auto">
              <a:xfrm>
                <a:off x="3844" y="1541"/>
                <a:ext cx="154" cy="55"/>
                <a:chOff x="3844" y="1541"/>
                <a:chExt cx="154" cy="55"/>
              </a:xfrm>
            </p:grpSpPr>
            <p:sp>
              <p:nvSpPr>
                <p:cNvPr id="27765" name="Line 117"/>
                <p:cNvSpPr>
                  <a:spLocks noChangeShapeType="1"/>
                </p:cNvSpPr>
                <p:nvPr/>
              </p:nvSpPr>
              <p:spPr bwMode="auto">
                <a:xfrm flipV="1">
                  <a:off x="3844" y="1540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766" name="Line 118"/>
                <p:cNvSpPr>
                  <a:spLocks noChangeShapeType="1"/>
                </p:cNvSpPr>
                <p:nvPr/>
              </p:nvSpPr>
              <p:spPr bwMode="auto">
                <a:xfrm>
                  <a:off x="3951" y="1596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767" name="Line 119"/>
                <p:cNvSpPr>
                  <a:spLocks noChangeShapeType="1"/>
                </p:cNvSpPr>
                <p:nvPr/>
              </p:nvSpPr>
              <p:spPr bwMode="auto">
                <a:xfrm>
                  <a:off x="3895" y="1542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7768" name="Group 120"/>
              <p:cNvGrpSpPr>
                <a:grpSpLocks/>
              </p:cNvGrpSpPr>
              <p:nvPr/>
            </p:nvGrpSpPr>
            <p:grpSpPr bwMode="auto">
              <a:xfrm>
                <a:off x="3844" y="1540"/>
                <a:ext cx="154" cy="55"/>
                <a:chOff x="3844" y="1540"/>
                <a:chExt cx="154" cy="55"/>
              </a:xfrm>
            </p:grpSpPr>
            <p:sp>
              <p:nvSpPr>
                <p:cNvPr id="27769" name="Line 121"/>
                <p:cNvSpPr>
                  <a:spLocks noChangeShapeType="1"/>
                </p:cNvSpPr>
                <p:nvPr/>
              </p:nvSpPr>
              <p:spPr bwMode="auto">
                <a:xfrm>
                  <a:off x="3844" y="1595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770" name="Line 122"/>
                <p:cNvSpPr>
                  <a:spLocks noChangeShapeType="1"/>
                </p:cNvSpPr>
                <p:nvPr/>
              </p:nvSpPr>
              <p:spPr bwMode="auto">
                <a:xfrm>
                  <a:off x="3951" y="1540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771" name="Line 123"/>
                <p:cNvSpPr>
                  <a:spLocks noChangeShapeType="1"/>
                </p:cNvSpPr>
                <p:nvPr/>
              </p:nvSpPr>
              <p:spPr bwMode="auto">
                <a:xfrm flipV="1">
                  <a:off x="3895" y="1539"/>
                  <a:ext cx="58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7772" name="Group 124"/>
            <p:cNvGrpSpPr>
              <a:grpSpLocks/>
            </p:cNvGrpSpPr>
            <p:nvPr/>
          </p:nvGrpSpPr>
          <p:grpSpPr bwMode="auto">
            <a:xfrm>
              <a:off x="4369" y="1376"/>
              <a:ext cx="315" cy="146"/>
              <a:chOff x="4369" y="1376"/>
              <a:chExt cx="315" cy="146"/>
            </a:xfrm>
          </p:grpSpPr>
          <p:sp>
            <p:nvSpPr>
              <p:cNvPr id="27773" name="Oval 125"/>
              <p:cNvSpPr>
                <a:spLocks noChangeArrowheads="1"/>
              </p:cNvSpPr>
              <p:nvPr/>
            </p:nvSpPr>
            <p:spPr bwMode="auto">
              <a:xfrm>
                <a:off x="4371" y="1442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774" name="Line 126"/>
              <p:cNvSpPr>
                <a:spLocks noChangeShapeType="1"/>
              </p:cNvSpPr>
              <p:nvPr/>
            </p:nvSpPr>
            <p:spPr bwMode="auto">
              <a:xfrm>
                <a:off x="4371" y="1435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775" name="Line 127"/>
              <p:cNvSpPr>
                <a:spLocks noChangeShapeType="1"/>
              </p:cNvSpPr>
              <p:nvPr/>
            </p:nvSpPr>
            <p:spPr bwMode="auto">
              <a:xfrm>
                <a:off x="4685" y="1435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776" name="Rectangle 128"/>
              <p:cNvSpPr>
                <a:spLocks noChangeArrowheads="1"/>
              </p:cNvSpPr>
              <p:nvPr/>
            </p:nvSpPr>
            <p:spPr bwMode="auto">
              <a:xfrm>
                <a:off x="4371" y="1435"/>
                <a:ext cx="311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777" name="Oval 129"/>
              <p:cNvSpPr>
                <a:spLocks noChangeArrowheads="1"/>
              </p:cNvSpPr>
              <p:nvPr/>
            </p:nvSpPr>
            <p:spPr bwMode="auto">
              <a:xfrm>
                <a:off x="4369" y="1376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7778" name="Group 130"/>
              <p:cNvGrpSpPr>
                <a:grpSpLocks/>
              </p:cNvGrpSpPr>
              <p:nvPr/>
            </p:nvGrpSpPr>
            <p:grpSpPr bwMode="auto">
              <a:xfrm>
                <a:off x="4444" y="1397"/>
                <a:ext cx="154" cy="55"/>
                <a:chOff x="4444" y="1397"/>
                <a:chExt cx="154" cy="55"/>
              </a:xfrm>
            </p:grpSpPr>
            <p:sp>
              <p:nvSpPr>
                <p:cNvPr id="27779" name="Line 131"/>
                <p:cNvSpPr>
                  <a:spLocks noChangeShapeType="1"/>
                </p:cNvSpPr>
                <p:nvPr/>
              </p:nvSpPr>
              <p:spPr bwMode="auto">
                <a:xfrm flipV="1">
                  <a:off x="4444" y="1396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780" name="Line 132"/>
                <p:cNvSpPr>
                  <a:spLocks noChangeShapeType="1"/>
                </p:cNvSpPr>
                <p:nvPr/>
              </p:nvSpPr>
              <p:spPr bwMode="auto">
                <a:xfrm>
                  <a:off x="4551" y="1452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781" name="Line 133"/>
                <p:cNvSpPr>
                  <a:spLocks noChangeShapeType="1"/>
                </p:cNvSpPr>
                <p:nvPr/>
              </p:nvSpPr>
              <p:spPr bwMode="auto">
                <a:xfrm>
                  <a:off x="4495" y="1398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7782" name="Group 134"/>
              <p:cNvGrpSpPr>
                <a:grpSpLocks/>
              </p:cNvGrpSpPr>
              <p:nvPr/>
            </p:nvGrpSpPr>
            <p:grpSpPr bwMode="auto">
              <a:xfrm>
                <a:off x="4444" y="1396"/>
                <a:ext cx="154" cy="55"/>
                <a:chOff x="4444" y="1396"/>
                <a:chExt cx="154" cy="55"/>
              </a:xfrm>
            </p:grpSpPr>
            <p:sp>
              <p:nvSpPr>
                <p:cNvPr id="27783" name="Line 135"/>
                <p:cNvSpPr>
                  <a:spLocks noChangeShapeType="1"/>
                </p:cNvSpPr>
                <p:nvPr/>
              </p:nvSpPr>
              <p:spPr bwMode="auto">
                <a:xfrm>
                  <a:off x="4444" y="1451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784" name="Line 136"/>
                <p:cNvSpPr>
                  <a:spLocks noChangeShapeType="1"/>
                </p:cNvSpPr>
                <p:nvPr/>
              </p:nvSpPr>
              <p:spPr bwMode="auto">
                <a:xfrm>
                  <a:off x="4551" y="1396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785" name="Line 137"/>
                <p:cNvSpPr>
                  <a:spLocks noChangeShapeType="1"/>
                </p:cNvSpPr>
                <p:nvPr/>
              </p:nvSpPr>
              <p:spPr bwMode="auto">
                <a:xfrm flipV="1">
                  <a:off x="4495" y="1395"/>
                  <a:ext cx="58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7786" name="Group 138"/>
            <p:cNvGrpSpPr>
              <a:grpSpLocks/>
            </p:cNvGrpSpPr>
            <p:nvPr/>
          </p:nvGrpSpPr>
          <p:grpSpPr bwMode="auto">
            <a:xfrm>
              <a:off x="4380" y="1790"/>
              <a:ext cx="315" cy="146"/>
              <a:chOff x="4380" y="1790"/>
              <a:chExt cx="315" cy="146"/>
            </a:xfrm>
          </p:grpSpPr>
          <p:sp>
            <p:nvSpPr>
              <p:cNvPr id="27787" name="Oval 139"/>
              <p:cNvSpPr>
                <a:spLocks noChangeArrowheads="1"/>
              </p:cNvSpPr>
              <p:nvPr/>
            </p:nvSpPr>
            <p:spPr bwMode="auto">
              <a:xfrm>
                <a:off x="4383" y="1855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788" name="Line 140"/>
              <p:cNvSpPr>
                <a:spLocks noChangeShapeType="1"/>
              </p:cNvSpPr>
              <p:nvPr/>
            </p:nvSpPr>
            <p:spPr bwMode="auto">
              <a:xfrm>
                <a:off x="4383" y="1849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789" name="Line 141"/>
              <p:cNvSpPr>
                <a:spLocks noChangeShapeType="1"/>
              </p:cNvSpPr>
              <p:nvPr/>
            </p:nvSpPr>
            <p:spPr bwMode="auto">
              <a:xfrm>
                <a:off x="4696" y="1849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790" name="Rectangle 142"/>
              <p:cNvSpPr>
                <a:spLocks noChangeArrowheads="1"/>
              </p:cNvSpPr>
              <p:nvPr/>
            </p:nvSpPr>
            <p:spPr bwMode="auto">
              <a:xfrm>
                <a:off x="4383" y="1849"/>
                <a:ext cx="310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791" name="Oval 143"/>
              <p:cNvSpPr>
                <a:spLocks noChangeArrowheads="1"/>
              </p:cNvSpPr>
              <p:nvPr/>
            </p:nvSpPr>
            <p:spPr bwMode="auto">
              <a:xfrm>
                <a:off x="4380" y="1790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7792" name="Group 144"/>
              <p:cNvGrpSpPr>
                <a:grpSpLocks/>
              </p:cNvGrpSpPr>
              <p:nvPr/>
            </p:nvGrpSpPr>
            <p:grpSpPr bwMode="auto">
              <a:xfrm>
                <a:off x="4455" y="1811"/>
                <a:ext cx="154" cy="55"/>
                <a:chOff x="4455" y="1811"/>
                <a:chExt cx="154" cy="55"/>
              </a:xfrm>
            </p:grpSpPr>
            <p:sp>
              <p:nvSpPr>
                <p:cNvPr id="27793" name="Line 145"/>
                <p:cNvSpPr>
                  <a:spLocks noChangeShapeType="1"/>
                </p:cNvSpPr>
                <p:nvPr/>
              </p:nvSpPr>
              <p:spPr bwMode="auto">
                <a:xfrm flipV="1">
                  <a:off x="4455" y="1810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794" name="Line 146"/>
                <p:cNvSpPr>
                  <a:spLocks noChangeShapeType="1"/>
                </p:cNvSpPr>
                <p:nvPr/>
              </p:nvSpPr>
              <p:spPr bwMode="auto">
                <a:xfrm>
                  <a:off x="4562" y="1866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795" name="Line 147"/>
                <p:cNvSpPr>
                  <a:spLocks noChangeShapeType="1"/>
                </p:cNvSpPr>
                <p:nvPr/>
              </p:nvSpPr>
              <p:spPr bwMode="auto">
                <a:xfrm>
                  <a:off x="4506" y="1812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7796" name="Group 148"/>
              <p:cNvGrpSpPr>
                <a:grpSpLocks/>
              </p:cNvGrpSpPr>
              <p:nvPr/>
            </p:nvGrpSpPr>
            <p:grpSpPr bwMode="auto">
              <a:xfrm>
                <a:off x="4455" y="1810"/>
                <a:ext cx="154" cy="55"/>
                <a:chOff x="4455" y="1810"/>
                <a:chExt cx="154" cy="55"/>
              </a:xfrm>
            </p:grpSpPr>
            <p:sp>
              <p:nvSpPr>
                <p:cNvPr id="27797" name="Line 149"/>
                <p:cNvSpPr>
                  <a:spLocks noChangeShapeType="1"/>
                </p:cNvSpPr>
                <p:nvPr/>
              </p:nvSpPr>
              <p:spPr bwMode="auto">
                <a:xfrm>
                  <a:off x="4455" y="1865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798" name="Line 150"/>
                <p:cNvSpPr>
                  <a:spLocks noChangeShapeType="1"/>
                </p:cNvSpPr>
                <p:nvPr/>
              </p:nvSpPr>
              <p:spPr bwMode="auto">
                <a:xfrm>
                  <a:off x="4562" y="1810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799" name="Line 151"/>
                <p:cNvSpPr>
                  <a:spLocks noChangeShapeType="1"/>
                </p:cNvSpPr>
                <p:nvPr/>
              </p:nvSpPr>
              <p:spPr bwMode="auto">
                <a:xfrm flipV="1">
                  <a:off x="4506" y="1809"/>
                  <a:ext cx="58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7800" name="Group 152"/>
            <p:cNvGrpSpPr>
              <a:grpSpLocks/>
            </p:cNvGrpSpPr>
            <p:nvPr/>
          </p:nvGrpSpPr>
          <p:grpSpPr bwMode="auto">
            <a:xfrm>
              <a:off x="4991" y="1507"/>
              <a:ext cx="314" cy="146"/>
              <a:chOff x="4991" y="1507"/>
              <a:chExt cx="314" cy="146"/>
            </a:xfrm>
          </p:grpSpPr>
          <p:sp>
            <p:nvSpPr>
              <p:cNvPr id="27801" name="Oval 153"/>
              <p:cNvSpPr>
                <a:spLocks noChangeArrowheads="1"/>
              </p:cNvSpPr>
              <p:nvPr/>
            </p:nvSpPr>
            <p:spPr bwMode="auto">
              <a:xfrm>
                <a:off x="4994" y="1572"/>
                <a:ext cx="312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802" name="Line 154"/>
              <p:cNvSpPr>
                <a:spLocks noChangeShapeType="1"/>
              </p:cNvSpPr>
              <p:nvPr/>
            </p:nvSpPr>
            <p:spPr bwMode="auto">
              <a:xfrm>
                <a:off x="4994" y="1566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803" name="Line 155"/>
              <p:cNvSpPr>
                <a:spLocks noChangeShapeType="1"/>
              </p:cNvSpPr>
              <p:nvPr/>
            </p:nvSpPr>
            <p:spPr bwMode="auto">
              <a:xfrm>
                <a:off x="5306" y="1566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804" name="Rectangle 156"/>
              <p:cNvSpPr>
                <a:spLocks noChangeArrowheads="1"/>
              </p:cNvSpPr>
              <p:nvPr/>
            </p:nvSpPr>
            <p:spPr bwMode="auto">
              <a:xfrm>
                <a:off x="4994" y="1566"/>
                <a:ext cx="310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805" name="Oval 157"/>
              <p:cNvSpPr>
                <a:spLocks noChangeArrowheads="1"/>
              </p:cNvSpPr>
              <p:nvPr/>
            </p:nvSpPr>
            <p:spPr bwMode="auto">
              <a:xfrm>
                <a:off x="4991" y="1507"/>
                <a:ext cx="312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7806" name="Group 158"/>
              <p:cNvGrpSpPr>
                <a:grpSpLocks/>
              </p:cNvGrpSpPr>
              <p:nvPr/>
            </p:nvGrpSpPr>
            <p:grpSpPr bwMode="auto">
              <a:xfrm>
                <a:off x="5066" y="1528"/>
                <a:ext cx="154" cy="55"/>
                <a:chOff x="5066" y="1528"/>
                <a:chExt cx="154" cy="55"/>
              </a:xfrm>
            </p:grpSpPr>
            <p:sp>
              <p:nvSpPr>
                <p:cNvPr id="27807" name="Line 159"/>
                <p:cNvSpPr>
                  <a:spLocks noChangeShapeType="1"/>
                </p:cNvSpPr>
                <p:nvPr/>
              </p:nvSpPr>
              <p:spPr bwMode="auto">
                <a:xfrm flipV="1">
                  <a:off x="5066" y="1527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808" name="Line 160"/>
                <p:cNvSpPr>
                  <a:spLocks noChangeShapeType="1"/>
                </p:cNvSpPr>
                <p:nvPr/>
              </p:nvSpPr>
              <p:spPr bwMode="auto">
                <a:xfrm>
                  <a:off x="5172" y="1583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809" name="Line 161"/>
                <p:cNvSpPr>
                  <a:spLocks noChangeShapeType="1"/>
                </p:cNvSpPr>
                <p:nvPr/>
              </p:nvSpPr>
              <p:spPr bwMode="auto">
                <a:xfrm>
                  <a:off x="5117" y="1529"/>
                  <a:ext cx="57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7810" name="Group 162"/>
              <p:cNvGrpSpPr>
                <a:grpSpLocks/>
              </p:cNvGrpSpPr>
              <p:nvPr/>
            </p:nvGrpSpPr>
            <p:grpSpPr bwMode="auto">
              <a:xfrm>
                <a:off x="5066" y="1527"/>
                <a:ext cx="154" cy="55"/>
                <a:chOff x="5066" y="1527"/>
                <a:chExt cx="154" cy="55"/>
              </a:xfrm>
            </p:grpSpPr>
            <p:sp>
              <p:nvSpPr>
                <p:cNvPr id="27811" name="Line 163"/>
                <p:cNvSpPr>
                  <a:spLocks noChangeShapeType="1"/>
                </p:cNvSpPr>
                <p:nvPr/>
              </p:nvSpPr>
              <p:spPr bwMode="auto">
                <a:xfrm>
                  <a:off x="5066" y="1582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812" name="Line 164"/>
                <p:cNvSpPr>
                  <a:spLocks noChangeShapeType="1"/>
                </p:cNvSpPr>
                <p:nvPr/>
              </p:nvSpPr>
              <p:spPr bwMode="auto">
                <a:xfrm>
                  <a:off x="5172" y="1527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813" name="Line 165"/>
                <p:cNvSpPr>
                  <a:spLocks noChangeShapeType="1"/>
                </p:cNvSpPr>
                <p:nvPr/>
              </p:nvSpPr>
              <p:spPr bwMode="auto">
                <a:xfrm flipV="1">
                  <a:off x="5117" y="1526"/>
                  <a:ext cx="57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7814" name="Group 166"/>
            <p:cNvGrpSpPr>
              <a:grpSpLocks/>
            </p:cNvGrpSpPr>
            <p:nvPr/>
          </p:nvGrpSpPr>
          <p:grpSpPr bwMode="auto">
            <a:xfrm>
              <a:off x="4869" y="2072"/>
              <a:ext cx="315" cy="146"/>
              <a:chOff x="4869" y="2072"/>
              <a:chExt cx="315" cy="146"/>
            </a:xfrm>
          </p:grpSpPr>
          <p:sp>
            <p:nvSpPr>
              <p:cNvPr id="27815" name="Oval 167"/>
              <p:cNvSpPr>
                <a:spLocks noChangeArrowheads="1"/>
              </p:cNvSpPr>
              <p:nvPr/>
            </p:nvSpPr>
            <p:spPr bwMode="auto">
              <a:xfrm>
                <a:off x="4872" y="2138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816" name="Line 168"/>
              <p:cNvSpPr>
                <a:spLocks noChangeShapeType="1"/>
              </p:cNvSpPr>
              <p:nvPr/>
            </p:nvSpPr>
            <p:spPr bwMode="auto">
              <a:xfrm>
                <a:off x="4872" y="2131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817" name="Line 169"/>
              <p:cNvSpPr>
                <a:spLocks noChangeShapeType="1"/>
              </p:cNvSpPr>
              <p:nvPr/>
            </p:nvSpPr>
            <p:spPr bwMode="auto">
              <a:xfrm>
                <a:off x="5185" y="2131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818" name="Rectangle 170"/>
              <p:cNvSpPr>
                <a:spLocks noChangeArrowheads="1"/>
              </p:cNvSpPr>
              <p:nvPr/>
            </p:nvSpPr>
            <p:spPr bwMode="auto">
              <a:xfrm>
                <a:off x="4872" y="2131"/>
                <a:ext cx="310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819" name="Oval 171"/>
              <p:cNvSpPr>
                <a:spLocks noChangeArrowheads="1"/>
              </p:cNvSpPr>
              <p:nvPr/>
            </p:nvSpPr>
            <p:spPr bwMode="auto">
              <a:xfrm>
                <a:off x="4869" y="2072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7820" name="Group 172"/>
              <p:cNvGrpSpPr>
                <a:grpSpLocks/>
              </p:cNvGrpSpPr>
              <p:nvPr/>
            </p:nvGrpSpPr>
            <p:grpSpPr bwMode="auto">
              <a:xfrm>
                <a:off x="4944" y="2093"/>
                <a:ext cx="154" cy="55"/>
                <a:chOff x="4944" y="2093"/>
                <a:chExt cx="154" cy="55"/>
              </a:xfrm>
            </p:grpSpPr>
            <p:sp>
              <p:nvSpPr>
                <p:cNvPr id="27821" name="Line 173"/>
                <p:cNvSpPr>
                  <a:spLocks noChangeShapeType="1"/>
                </p:cNvSpPr>
                <p:nvPr/>
              </p:nvSpPr>
              <p:spPr bwMode="auto">
                <a:xfrm flipV="1">
                  <a:off x="4944" y="2092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822" name="Line 174"/>
                <p:cNvSpPr>
                  <a:spLocks noChangeShapeType="1"/>
                </p:cNvSpPr>
                <p:nvPr/>
              </p:nvSpPr>
              <p:spPr bwMode="auto">
                <a:xfrm>
                  <a:off x="5051" y="2148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823" name="Line 175"/>
                <p:cNvSpPr>
                  <a:spLocks noChangeShapeType="1"/>
                </p:cNvSpPr>
                <p:nvPr/>
              </p:nvSpPr>
              <p:spPr bwMode="auto">
                <a:xfrm>
                  <a:off x="4995" y="2094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7824" name="Group 176"/>
              <p:cNvGrpSpPr>
                <a:grpSpLocks/>
              </p:cNvGrpSpPr>
              <p:nvPr/>
            </p:nvGrpSpPr>
            <p:grpSpPr bwMode="auto">
              <a:xfrm>
                <a:off x="4944" y="2092"/>
                <a:ext cx="154" cy="55"/>
                <a:chOff x="4944" y="2092"/>
                <a:chExt cx="154" cy="55"/>
              </a:xfrm>
            </p:grpSpPr>
            <p:sp>
              <p:nvSpPr>
                <p:cNvPr id="27825" name="Line 177"/>
                <p:cNvSpPr>
                  <a:spLocks noChangeShapeType="1"/>
                </p:cNvSpPr>
                <p:nvPr/>
              </p:nvSpPr>
              <p:spPr bwMode="auto">
                <a:xfrm>
                  <a:off x="4944" y="2147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826" name="Line 178"/>
                <p:cNvSpPr>
                  <a:spLocks noChangeShapeType="1"/>
                </p:cNvSpPr>
                <p:nvPr/>
              </p:nvSpPr>
              <p:spPr bwMode="auto">
                <a:xfrm>
                  <a:off x="5051" y="2092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827" name="Line 179"/>
                <p:cNvSpPr>
                  <a:spLocks noChangeShapeType="1"/>
                </p:cNvSpPr>
                <p:nvPr/>
              </p:nvSpPr>
              <p:spPr bwMode="auto">
                <a:xfrm flipV="1">
                  <a:off x="4995" y="2091"/>
                  <a:ext cx="58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7828" name="Group 180"/>
            <p:cNvGrpSpPr>
              <a:grpSpLocks/>
            </p:cNvGrpSpPr>
            <p:nvPr/>
          </p:nvGrpSpPr>
          <p:grpSpPr bwMode="auto">
            <a:xfrm>
              <a:off x="4659" y="2440"/>
              <a:ext cx="315" cy="147"/>
              <a:chOff x="4659" y="2440"/>
              <a:chExt cx="315" cy="147"/>
            </a:xfrm>
          </p:grpSpPr>
          <p:sp>
            <p:nvSpPr>
              <p:cNvPr id="27829" name="Oval 181"/>
              <p:cNvSpPr>
                <a:spLocks noChangeArrowheads="1"/>
              </p:cNvSpPr>
              <p:nvPr/>
            </p:nvSpPr>
            <p:spPr bwMode="auto">
              <a:xfrm>
                <a:off x="4662" y="2506"/>
                <a:ext cx="313" cy="82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830" name="Line 182"/>
              <p:cNvSpPr>
                <a:spLocks noChangeShapeType="1"/>
              </p:cNvSpPr>
              <p:nvPr/>
            </p:nvSpPr>
            <p:spPr bwMode="auto">
              <a:xfrm>
                <a:off x="4662" y="2499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831" name="Line 183"/>
              <p:cNvSpPr>
                <a:spLocks noChangeShapeType="1"/>
              </p:cNvSpPr>
              <p:nvPr/>
            </p:nvSpPr>
            <p:spPr bwMode="auto">
              <a:xfrm>
                <a:off x="4975" y="2499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832" name="Rectangle 184"/>
              <p:cNvSpPr>
                <a:spLocks noChangeArrowheads="1"/>
              </p:cNvSpPr>
              <p:nvPr/>
            </p:nvSpPr>
            <p:spPr bwMode="auto">
              <a:xfrm>
                <a:off x="4662" y="2499"/>
                <a:ext cx="310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833" name="Oval 185"/>
              <p:cNvSpPr>
                <a:spLocks noChangeArrowheads="1"/>
              </p:cNvSpPr>
              <p:nvPr/>
            </p:nvSpPr>
            <p:spPr bwMode="auto">
              <a:xfrm>
                <a:off x="4659" y="2440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7834" name="Group 186"/>
              <p:cNvGrpSpPr>
                <a:grpSpLocks/>
              </p:cNvGrpSpPr>
              <p:nvPr/>
            </p:nvGrpSpPr>
            <p:grpSpPr bwMode="auto">
              <a:xfrm>
                <a:off x="4734" y="2461"/>
                <a:ext cx="154" cy="55"/>
                <a:chOff x="4734" y="2461"/>
                <a:chExt cx="154" cy="55"/>
              </a:xfrm>
            </p:grpSpPr>
            <p:sp>
              <p:nvSpPr>
                <p:cNvPr id="27835" name="Line 187"/>
                <p:cNvSpPr>
                  <a:spLocks noChangeShapeType="1"/>
                </p:cNvSpPr>
                <p:nvPr/>
              </p:nvSpPr>
              <p:spPr bwMode="auto">
                <a:xfrm flipV="1">
                  <a:off x="4734" y="2460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836" name="Line 188"/>
                <p:cNvSpPr>
                  <a:spLocks noChangeShapeType="1"/>
                </p:cNvSpPr>
                <p:nvPr/>
              </p:nvSpPr>
              <p:spPr bwMode="auto">
                <a:xfrm>
                  <a:off x="4841" y="2517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837" name="Line 189"/>
                <p:cNvSpPr>
                  <a:spLocks noChangeShapeType="1"/>
                </p:cNvSpPr>
                <p:nvPr/>
              </p:nvSpPr>
              <p:spPr bwMode="auto">
                <a:xfrm>
                  <a:off x="4785" y="2462"/>
                  <a:ext cx="58" cy="55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7838" name="Group 190"/>
              <p:cNvGrpSpPr>
                <a:grpSpLocks/>
              </p:cNvGrpSpPr>
              <p:nvPr/>
            </p:nvGrpSpPr>
            <p:grpSpPr bwMode="auto">
              <a:xfrm>
                <a:off x="4734" y="2460"/>
                <a:ext cx="154" cy="55"/>
                <a:chOff x="4734" y="2460"/>
                <a:chExt cx="154" cy="55"/>
              </a:xfrm>
            </p:grpSpPr>
            <p:sp>
              <p:nvSpPr>
                <p:cNvPr id="27839" name="Line 191"/>
                <p:cNvSpPr>
                  <a:spLocks noChangeShapeType="1"/>
                </p:cNvSpPr>
                <p:nvPr/>
              </p:nvSpPr>
              <p:spPr bwMode="auto">
                <a:xfrm>
                  <a:off x="4734" y="2515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840" name="Line 192"/>
                <p:cNvSpPr>
                  <a:spLocks noChangeShapeType="1"/>
                </p:cNvSpPr>
                <p:nvPr/>
              </p:nvSpPr>
              <p:spPr bwMode="auto">
                <a:xfrm>
                  <a:off x="4841" y="2460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841" name="Line 193"/>
                <p:cNvSpPr>
                  <a:spLocks noChangeShapeType="1"/>
                </p:cNvSpPr>
                <p:nvPr/>
              </p:nvSpPr>
              <p:spPr bwMode="auto">
                <a:xfrm flipV="1">
                  <a:off x="4785" y="2459"/>
                  <a:ext cx="58" cy="57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7842" name="Group 194"/>
            <p:cNvGrpSpPr>
              <a:grpSpLocks/>
            </p:cNvGrpSpPr>
            <p:nvPr/>
          </p:nvGrpSpPr>
          <p:grpSpPr bwMode="auto">
            <a:xfrm>
              <a:off x="4275" y="2748"/>
              <a:ext cx="314" cy="146"/>
              <a:chOff x="4275" y="2748"/>
              <a:chExt cx="314" cy="146"/>
            </a:xfrm>
          </p:grpSpPr>
          <p:sp>
            <p:nvSpPr>
              <p:cNvPr id="27843" name="Oval 195"/>
              <p:cNvSpPr>
                <a:spLocks noChangeArrowheads="1"/>
              </p:cNvSpPr>
              <p:nvPr/>
            </p:nvSpPr>
            <p:spPr bwMode="auto">
              <a:xfrm>
                <a:off x="4278" y="2814"/>
                <a:ext cx="312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844" name="Line 196"/>
              <p:cNvSpPr>
                <a:spLocks noChangeShapeType="1"/>
              </p:cNvSpPr>
              <p:nvPr/>
            </p:nvSpPr>
            <p:spPr bwMode="auto">
              <a:xfrm>
                <a:off x="4278" y="2807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845" name="Line 197"/>
              <p:cNvSpPr>
                <a:spLocks noChangeShapeType="1"/>
              </p:cNvSpPr>
              <p:nvPr/>
            </p:nvSpPr>
            <p:spPr bwMode="auto">
              <a:xfrm>
                <a:off x="4590" y="2807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846" name="Rectangle 198"/>
              <p:cNvSpPr>
                <a:spLocks noChangeArrowheads="1"/>
              </p:cNvSpPr>
              <p:nvPr/>
            </p:nvSpPr>
            <p:spPr bwMode="auto">
              <a:xfrm>
                <a:off x="4278" y="2807"/>
                <a:ext cx="310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847" name="Oval 199"/>
              <p:cNvSpPr>
                <a:spLocks noChangeArrowheads="1"/>
              </p:cNvSpPr>
              <p:nvPr/>
            </p:nvSpPr>
            <p:spPr bwMode="auto">
              <a:xfrm>
                <a:off x="4275" y="2748"/>
                <a:ext cx="312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7848" name="Group 200"/>
              <p:cNvGrpSpPr>
                <a:grpSpLocks/>
              </p:cNvGrpSpPr>
              <p:nvPr/>
            </p:nvGrpSpPr>
            <p:grpSpPr bwMode="auto">
              <a:xfrm>
                <a:off x="4350" y="2769"/>
                <a:ext cx="154" cy="55"/>
                <a:chOff x="4350" y="2769"/>
                <a:chExt cx="154" cy="55"/>
              </a:xfrm>
            </p:grpSpPr>
            <p:sp>
              <p:nvSpPr>
                <p:cNvPr id="27849" name="Line 201"/>
                <p:cNvSpPr>
                  <a:spLocks noChangeShapeType="1"/>
                </p:cNvSpPr>
                <p:nvPr/>
              </p:nvSpPr>
              <p:spPr bwMode="auto">
                <a:xfrm flipV="1">
                  <a:off x="4350" y="2768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850" name="Line 202"/>
                <p:cNvSpPr>
                  <a:spLocks noChangeShapeType="1"/>
                </p:cNvSpPr>
                <p:nvPr/>
              </p:nvSpPr>
              <p:spPr bwMode="auto">
                <a:xfrm>
                  <a:off x="4456" y="2824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851" name="Line 203"/>
                <p:cNvSpPr>
                  <a:spLocks noChangeShapeType="1"/>
                </p:cNvSpPr>
                <p:nvPr/>
              </p:nvSpPr>
              <p:spPr bwMode="auto">
                <a:xfrm>
                  <a:off x="4401" y="2770"/>
                  <a:ext cx="57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7852" name="Group 204"/>
              <p:cNvGrpSpPr>
                <a:grpSpLocks/>
              </p:cNvGrpSpPr>
              <p:nvPr/>
            </p:nvGrpSpPr>
            <p:grpSpPr bwMode="auto">
              <a:xfrm>
                <a:off x="4350" y="2768"/>
                <a:ext cx="154" cy="55"/>
                <a:chOff x="4350" y="2768"/>
                <a:chExt cx="154" cy="55"/>
              </a:xfrm>
            </p:grpSpPr>
            <p:sp>
              <p:nvSpPr>
                <p:cNvPr id="27853" name="Line 205"/>
                <p:cNvSpPr>
                  <a:spLocks noChangeShapeType="1"/>
                </p:cNvSpPr>
                <p:nvPr/>
              </p:nvSpPr>
              <p:spPr bwMode="auto">
                <a:xfrm>
                  <a:off x="4350" y="2823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854" name="Line 206"/>
                <p:cNvSpPr>
                  <a:spLocks noChangeShapeType="1"/>
                </p:cNvSpPr>
                <p:nvPr/>
              </p:nvSpPr>
              <p:spPr bwMode="auto">
                <a:xfrm>
                  <a:off x="4456" y="2768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855" name="Line 207"/>
                <p:cNvSpPr>
                  <a:spLocks noChangeShapeType="1"/>
                </p:cNvSpPr>
                <p:nvPr/>
              </p:nvSpPr>
              <p:spPr bwMode="auto">
                <a:xfrm flipV="1">
                  <a:off x="4401" y="2767"/>
                  <a:ext cx="57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7856" name="Group 208"/>
            <p:cNvGrpSpPr>
              <a:grpSpLocks/>
            </p:cNvGrpSpPr>
            <p:nvPr/>
          </p:nvGrpSpPr>
          <p:grpSpPr bwMode="auto">
            <a:xfrm>
              <a:off x="3769" y="2511"/>
              <a:ext cx="315" cy="146"/>
              <a:chOff x="3769" y="2511"/>
              <a:chExt cx="315" cy="146"/>
            </a:xfrm>
          </p:grpSpPr>
          <p:sp>
            <p:nvSpPr>
              <p:cNvPr id="27857" name="Oval 209"/>
              <p:cNvSpPr>
                <a:spLocks noChangeArrowheads="1"/>
              </p:cNvSpPr>
              <p:nvPr/>
            </p:nvSpPr>
            <p:spPr bwMode="auto">
              <a:xfrm>
                <a:off x="3771" y="2577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858" name="Line 210"/>
              <p:cNvSpPr>
                <a:spLocks noChangeShapeType="1"/>
              </p:cNvSpPr>
              <p:nvPr/>
            </p:nvSpPr>
            <p:spPr bwMode="auto">
              <a:xfrm>
                <a:off x="3771" y="2570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859" name="Line 211"/>
              <p:cNvSpPr>
                <a:spLocks noChangeShapeType="1"/>
              </p:cNvSpPr>
              <p:nvPr/>
            </p:nvSpPr>
            <p:spPr bwMode="auto">
              <a:xfrm>
                <a:off x="4085" y="2570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860" name="Rectangle 212"/>
              <p:cNvSpPr>
                <a:spLocks noChangeArrowheads="1"/>
              </p:cNvSpPr>
              <p:nvPr/>
            </p:nvSpPr>
            <p:spPr bwMode="auto">
              <a:xfrm>
                <a:off x="3771" y="2570"/>
                <a:ext cx="311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861" name="Oval 213"/>
              <p:cNvSpPr>
                <a:spLocks noChangeArrowheads="1"/>
              </p:cNvSpPr>
              <p:nvPr/>
            </p:nvSpPr>
            <p:spPr bwMode="auto">
              <a:xfrm>
                <a:off x="3769" y="2511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7862" name="Group 214"/>
              <p:cNvGrpSpPr>
                <a:grpSpLocks/>
              </p:cNvGrpSpPr>
              <p:nvPr/>
            </p:nvGrpSpPr>
            <p:grpSpPr bwMode="auto">
              <a:xfrm>
                <a:off x="3844" y="2532"/>
                <a:ext cx="154" cy="55"/>
                <a:chOff x="3844" y="2532"/>
                <a:chExt cx="154" cy="55"/>
              </a:xfrm>
            </p:grpSpPr>
            <p:sp>
              <p:nvSpPr>
                <p:cNvPr id="27863" name="Line 215"/>
                <p:cNvSpPr>
                  <a:spLocks noChangeShapeType="1"/>
                </p:cNvSpPr>
                <p:nvPr/>
              </p:nvSpPr>
              <p:spPr bwMode="auto">
                <a:xfrm flipV="1">
                  <a:off x="3844" y="2531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864" name="Line 216"/>
                <p:cNvSpPr>
                  <a:spLocks noChangeShapeType="1"/>
                </p:cNvSpPr>
                <p:nvPr/>
              </p:nvSpPr>
              <p:spPr bwMode="auto">
                <a:xfrm>
                  <a:off x="3951" y="2587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865" name="Line 217"/>
                <p:cNvSpPr>
                  <a:spLocks noChangeShapeType="1"/>
                </p:cNvSpPr>
                <p:nvPr/>
              </p:nvSpPr>
              <p:spPr bwMode="auto">
                <a:xfrm>
                  <a:off x="3895" y="2533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7866" name="Group 218"/>
              <p:cNvGrpSpPr>
                <a:grpSpLocks/>
              </p:cNvGrpSpPr>
              <p:nvPr/>
            </p:nvGrpSpPr>
            <p:grpSpPr bwMode="auto">
              <a:xfrm>
                <a:off x="3844" y="2531"/>
                <a:ext cx="154" cy="55"/>
                <a:chOff x="3844" y="2531"/>
                <a:chExt cx="154" cy="55"/>
              </a:xfrm>
            </p:grpSpPr>
            <p:sp>
              <p:nvSpPr>
                <p:cNvPr id="27867" name="Line 219"/>
                <p:cNvSpPr>
                  <a:spLocks noChangeShapeType="1"/>
                </p:cNvSpPr>
                <p:nvPr/>
              </p:nvSpPr>
              <p:spPr bwMode="auto">
                <a:xfrm>
                  <a:off x="3844" y="2586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868" name="Line 220"/>
                <p:cNvSpPr>
                  <a:spLocks noChangeShapeType="1"/>
                </p:cNvSpPr>
                <p:nvPr/>
              </p:nvSpPr>
              <p:spPr bwMode="auto">
                <a:xfrm>
                  <a:off x="3951" y="2531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869" name="Line 221"/>
                <p:cNvSpPr>
                  <a:spLocks noChangeShapeType="1"/>
                </p:cNvSpPr>
                <p:nvPr/>
              </p:nvSpPr>
              <p:spPr bwMode="auto">
                <a:xfrm flipV="1">
                  <a:off x="3895" y="2530"/>
                  <a:ext cx="58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sp>
          <p:nvSpPr>
            <p:cNvPr id="27870" name="Line 222"/>
            <p:cNvSpPr>
              <a:spLocks noChangeShapeType="1"/>
            </p:cNvSpPr>
            <p:nvPr/>
          </p:nvSpPr>
          <p:spPr bwMode="auto">
            <a:xfrm flipV="1">
              <a:off x="3930" y="2644"/>
              <a:ext cx="1" cy="159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grpSp>
          <p:nvGrpSpPr>
            <p:cNvPr id="27871" name="Group 223"/>
            <p:cNvGrpSpPr>
              <a:grpSpLocks/>
            </p:cNvGrpSpPr>
            <p:nvPr/>
          </p:nvGrpSpPr>
          <p:grpSpPr bwMode="auto">
            <a:xfrm>
              <a:off x="2880" y="966"/>
              <a:ext cx="588" cy="538"/>
              <a:chOff x="2880" y="966"/>
              <a:chExt cx="588" cy="538"/>
            </a:xfrm>
          </p:grpSpPr>
          <p:sp>
            <p:nvSpPr>
              <p:cNvPr id="27872" name="Rectangle 224"/>
              <p:cNvSpPr>
                <a:spLocks noChangeArrowheads="1"/>
              </p:cNvSpPr>
              <p:nvPr/>
            </p:nvSpPr>
            <p:spPr bwMode="auto">
              <a:xfrm>
                <a:off x="2951" y="969"/>
                <a:ext cx="489" cy="489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873" name="Rectangle 225"/>
              <p:cNvSpPr>
                <a:spLocks noChangeArrowheads="1"/>
              </p:cNvSpPr>
              <p:nvPr/>
            </p:nvSpPr>
            <p:spPr bwMode="auto">
              <a:xfrm>
                <a:off x="2927" y="984"/>
                <a:ext cx="500" cy="504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874" name="Rectangle 226"/>
              <p:cNvSpPr>
                <a:spLocks noChangeArrowheads="1"/>
              </p:cNvSpPr>
              <p:nvPr/>
            </p:nvSpPr>
            <p:spPr bwMode="auto">
              <a:xfrm>
                <a:off x="2930" y="1095"/>
                <a:ext cx="489" cy="108"/>
              </a:xfrm>
              <a:prstGeom prst="rect">
                <a:avLst/>
              </a:pr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875" name="Text Box 227"/>
              <p:cNvSpPr txBox="1">
                <a:spLocks noChangeArrowheads="1"/>
              </p:cNvSpPr>
              <p:nvPr/>
            </p:nvSpPr>
            <p:spPr bwMode="auto">
              <a:xfrm>
                <a:off x="2880" y="966"/>
                <a:ext cx="589" cy="539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aplicação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FFFFFF"/>
                    </a:solidFill>
                    <a:latin typeface="Comic Sans MS" pitchFamily="66" charset="0"/>
                  </a:rPr>
                  <a:t>transporte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7876" name="Line 228"/>
              <p:cNvSpPr>
                <a:spLocks noChangeShapeType="1"/>
              </p:cNvSpPr>
              <p:nvPr/>
            </p:nvSpPr>
            <p:spPr bwMode="auto">
              <a:xfrm>
                <a:off x="2927" y="1200"/>
                <a:ext cx="500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877" name="Line 229"/>
              <p:cNvSpPr>
                <a:spLocks noChangeShapeType="1"/>
              </p:cNvSpPr>
              <p:nvPr/>
            </p:nvSpPr>
            <p:spPr bwMode="auto">
              <a:xfrm>
                <a:off x="2934" y="1287"/>
                <a:ext cx="499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878" name="Line 230"/>
              <p:cNvSpPr>
                <a:spLocks noChangeShapeType="1"/>
              </p:cNvSpPr>
              <p:nvPr/>
            </p:nvSpPr>
            <p:spPr bwMode="auto">
              <a:xfrm>
                <a:off x="2934" y="1374"/>
                <a:ext cx="499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7879" name="Group 231"/>
            <p:cNvGrpSpPr>
              <a:grpSpLocks/>
            </p:cNvGrpSpPr>
            <p:nvPr/>
          </p:nvGrpSpPr>
          <p:grpSpPr bwMode="auto">
            <a:xfrm>
              <a:off x="4843" y="1863"/>
              <a:ext cx="512" cy="442"/>
              <a:chOff x="4843" y="1863"/>
              <a:chExt cx="512" cy="442"/>
            </a:xfrm>
          </p:grpSpPr>
          <p:sp>
            <p:nvSpPr>
              <p:cNvPr id="27880" name="Rectangle 232"/>
              <p:cNvSpPr>
                <a:spLocks noChangeArrowheads="1"/>
              </p:cNvSpPr>
              <p:nvPr/>
            </p:nvSpPr>
            <p:spPr bwMode="auto">
              <a:xfrm>
                <a:off x="4908" y="1962"/>
                <a:ext cx="426" cy="306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881" name="Rectangle 233"/>
              <p:cNvSpPr>
                <a:spLocks noChangeArrowheads="1"/>
              </p:cNvSpPr>
              <p:nvPr/>
            </p:nvSpPr>
            <p:spPr bwMode="auto">
              <a:xfrm>
                <a:off x="4881" y="1983"/>
                <a:ext cx="435" cy="312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882" name="Text Box 234"/>
              <p:cNvSpPr txBox="1">
                <a:spLocks noChangeArrowheads="1"/>
              </p:cNvSpPr>
              <p:nvPr/>
            </p:nvSpPr>
            <p:spPr bwMode="auto">
              <a:xfrm>
                <a:off x="4843" y="1863"/>
                <a:ext cx="513" cy="4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en-US" sz="1000">
                  <a:solidFill>
                    <a:srgbClr val="000000"/>
                  </a:solidFill>
                  <a:latin typeface="Comic Sans MS" pitchFamily="66" charset="0"/>
                </a:endParaRP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7883" name="Line 235"/>
              <p:cNvSpPr>
                <a:spLocks noChangeShapeType="1"/>
              </p:cNvSpPr>
              <p:nvPr/>
            </p:nvSpPr>
            <p:spPr bwMode="auto">
              <a:xfrm>
                <a:off x="4878" y="2175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884" name="Line 236"/>
              <p:cNvSpPr>
                <a:spLocks noChangeShapeType="1"/>
              </p:cNvSpPr>
              <p:nvPr/>
            </p:nvSpPr>
            <p:spPr bwMode="auto">
              <a:xfrm>
                <a:off x="4884" y="2079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7885" name="Group 237"/>
            <p:cNvGrpSpPr>
              <a:grpSpLocks/>
            </p:cNvGrpSpPr>
            <p:nvPr/>
          </p:nvGrpSpPr>
          <p:grpSpPr bwMode="auto">
            <a:xfrm>
              <a:off x="4910" y="2764"/>
              <a:ext cx="588" cy="538"/>
              <a:chOff x="4910" y="2764"/>
              <a:chExt cx="588" cy="538"/>
            </a:xfrm>
          </p:grpSpPr>
          <p:sp>
            <p:nvSpPr>
              <p:cNvPr id="27886" name="Rectangle 238"/>
              <p:cNvSpPr>
                <a:spLocks noChangeArrowheads="1"/>
              </p:cNvSpPr>
              <p:nvPr/>
            </p:nvSpPr>
            <p:spPr bwMode="auto">
              <a:xfrm>
                <a:off x="4981" y="2767"/>
                <a:ext cx="489" cy="489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887" name="Rectangle 239"/>
              <p:cNvSpPr>
                <a:spLocks noChangeArrowheads="1"/>
              </p:cNvSpPr>
              <p:nvPr/>
            </p:nvSpPr>
            <p:spPr bwMode="auto">
              <a:xfrm>
                <a:off x="4957" y="2782"/>
                <a:ext cx="500" cy="504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888" name="Rectangle 240"/>
              <p:cNvSpPr>
                <a:spLocks noChangeArrowheads="1"/>
              </p:cNvSpPr>
              <p:nvPr/>
            </p:nvSpPr>
            <p:spPr bwMode="auto">
              <a:xfrm>
                <a:off x="4960" y="2893"/>
                <a:ext cx="489" cy="108"/>
              </a:xfrm>
              <a:prstGeom prst="rect">
                <a:avLst/>
              </a:pr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889" name="Text Box 241"/>
              <p:cNvSpPr txBox="1">
                <a:spLocks noChangeArrowheads="1"/>
              </p:cNvSpPr>
              <p:nvPr/>
            </p:nvSpPr>
            <p:spPr bwMode="auto">
              <a:xfrm>
                <a:off x="4910" y="2764"/>
                <a:ext cx="589" cy="539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aplicação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FFFFFF"/>
                    </a:solidFill>
                    <a:latin typeface="Comic Sans MS" pitchFamily="66" charset="0"/>
                  </a:rPr>
                  <a:t>transporte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7890" name="Line 242"/>
              <p:cNvSpPr>
                <a:spLocks noChangeShapeType="1"/>
              </p:cNvSpPr>
              <p:nvPr/>
            </p:nvSpPr>
            <p:spPr bwMode="auto">
              <a:xfrm>
                <a:off x="4957" y="2998"/>
                <a:ext cx="500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891" name="Line 243"/>
              <p:cNvSpPr>
                <a:spLocks noChangeShapeType="1"/>
              </p:cNvSpPr>
              <p:nvPr/>
            </p:nvSpPr>
            <p:spPr bwMode="auto">
              <a:xfrm>
                <a:off x="4964" y="3085"/>
                <a:ext cx="499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892" name="Line 244"/>
              <p:cNvSpPr>
                <a:spLocks noChangeShapeType="1"/>
              </p:cNvSpPr>
              <p:nvPr/>
            </p:nvSpPr>
            <p:spPr bwMode="auto">
              <a:xfrm>
                <a:off x="4964" y="3172"/>
                <a:ext cx="499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7893" name="Group 245"/>
            <p:cNvGrpSpPr>
              <a:grpSpLocks/>
            </p:cNvGrpSpPr>
            <p:nvPr/>
          </p:nvGrpSpPr>
          <p:grpSpPr bwMode="auto">
            <a:xfrm>
              <a:off x="4314" y="1610"/>
              <a:ext cx="512" cy="442"/>
              <a:chOff x="4314" y="1610"/>
              <a:chExt cx="512" cy="442"/>
            </a:xfrm>
          </p:grpSpPr>
          <p:sp>
            <p:nvSpPr>
              <p:cNvPr id="27894" name="Rectangle 246"/>
              <p:cNvSpPr>
                <a:spLocks noChangeArrowheads="1"/>
              </p:cNvSpPr>
              <p:nvPr/>
            </p:nvSpPr>
            <p:spPr bwMode="auto">
              <a:xfrm>
                <a:off x="4379" y="1709"/>
                <a:ext cx="426" cy="306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895" name="Rectangle 247"/>
              <p:cNvSpPr>
                <a:spLocks noChangeArrowheads="1"/>
              </p:cNvSpPr>
              <p:nvPr/>
            </p:nvSpPr>
            <p:spPr bwMode="auto">
              <a:xfrm>
                <a:off x="4352" y="1730"/>
                <a:ext cx="435" cy="312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896" name="Text Box 248"/>
              <p:cNvSpPr txBox="1">
                <a:spLocks noChangeArrowheads="1"/>
              </p:cNvSpPr>
              <p:nvPr/>
            </p:nvSpPr>
            <p:spPr bwMode="auto">
              <a:xfrm>
                <a:off x="4314" y="1610"/>
                <a:ext cx="513" cy="4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en-US" sz="1000">
                  <a:solidFill>
                    <a:srgbClr val="000000"/>
                  </a:solidFill>
                  <a:latin typeface="Comic Sans MS" pitchFamily="66" charset="0"/>
                </a:endParaRP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7897" name="Line 249"/>
              <p:cNvSpPr>
                <a:spLocks noChangeShapeType="1"/>
              </p:cNvSpPr>
              <p:nvPr/>
            </p:nvSpPr>
            <p:spPr bwMode="auto">
              <a:xfrm>
                <a:off x="4349" y="1922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898" name="Line 250"/>
              <p:cNvSpPr>
                <a:spLocks noChangeShapeType="1"/>
              </p:cNvSpPr>
              <p:nvPr/>
            </p:nvSpPr>
            <p:spPr bwMode="auto">
              <a:xfrm>
                <a:off x="4355" y="1826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7899" name="Group 251"/>
            <p:cNvGrpSpPr>
              <a:grpSpLocks/>
            </p:cNvGrpSpPr>
            <p:nvPr/>
          </p:nvGrpSpPr>
          <p:grpSpPr bwMode="auto">
            <a:xfrm>
              <a:off x="4285" y="1166"/>
              <a:ext cx="512" cy="442"/>
              <a:chOff x="4285" y="1166"/>
              <a:chExt cx="512" cy="442"/>
            </a:xfrm>
          </p:grpSpPr>
          <p:sp>
            <p:nvSpPr>
              <p:cNvPr id="27900" name="Rectangle 252"/>
              <p:cNvSpPr>
                <a:spLocks noChangeArrowheads="1"/>
              </p:cNvSpPr>
              <p:nvPr/>
            </p:nvSpPr>
            <p:spPr bwMode="auto">
              <a:xfrm>
                <a:off x="4350" y="1265"/>
                <a:ext cx="426" cy="306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901" name="Rectangle 253"/>
              <p:cNvSpPr>
                <a:spLocks noChangeArrowheads="1"/>
              </p:cNvSpPr>
              <p:nvPr/>
            </p:nvSpPr>
            <p:spPr bwMode="auto">
              <a:xfrm>
                <a:off x="4323" y="1286"/>
                <a:ext cx="435" cy="312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902" name="Text Box 254"/>
              <p:cNvSpPr txBox="1">
                <a:spLocks noChangeArrowheads="1"/>
              </p:cNvSpPr>
              <p:nvPr/>
            </p:nvSpPr>
            <p:spPr bwMode="auto">
              <a:xfrm>
                <a:off x="4285" y="1166"/>
                <a:ext cx="513" cy="4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en-US" sz="1000">
                  <a:solidFill>
                    <a:srgbClr val="000000"/>
                  </a:solidFill>
                  <a:latin typeface="Comic Sans MS" pitchFamily="66" charset="0"/>
                </a:endParaRP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7903" name="Line 255"/>
              <p:cNvSpPr>
                <a:spLocks noChangeShapeType="1"/>
              </p:cNvSpPr>
              <p:nvPr/>
            </p:nvSpPr>
            <p:spPr bwMode="auto">
              <a:xfrm>
                <a:off x="4320" y="1478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904" name="Line 256"/>
              <p:cNvSpPr>
                <a:spLocks noChangeShapeType="1"/>
              </p:cNvSpPr>
              <p:nvPr/>
            </p:nvSpPr>
            <p:spPr bwMode="auto">
              <a:xfrm>
                <a:off x="4326" y="1382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7905" name="Group 257"/>
            <p:cNvGrpSpPr>
              <a:grpSpLocks/>
            </p:cNvGrpSpPr>
            <p:nvPr/>
          </p:nvGrpSpPr>
          <p:grpSpPr bwMode="auto">
            <a:xfrm>
              <a:off x="3681" y="1297"/>
              <a:ext cx="512" cy="442"/>
              <a:chOff x="3681" y="1297"/>
              <a:chExt cx="512" cy="442"/>
            </a:xfrm>
          </p:grpSpPr>
          <p:sp>
            <p:nvSpPr>
              <p:cNvPr id="27906" name="Rectangle 258"/>
              <p:cNvSpPr>
                <a:spLocks noChangeArrowheads="1"/>
              </p:cNvSpPr>
              <p:nvPr/>
            </p:nvSpPr>
            <p:spPr bwMode="auto">
              <a:xfrm>
                <a:off x="3746" y="1396"/>
                <a:ext cx="426" cy="306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907" name="Rectangle 259"/>
              <p:cNvSpPr>
                <a:spLocks noChangeArrowheads="1"/>
              </p:cNvSpPr>
              <p:nvPr/>
            </p:nvSpPr>
            <p:spPr bwMode="auto">
              <a:xfrm>
                <a:off x="3719" y="1417"/>
                <a:ext cx="435" cy="312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908" name="Text Box 260"/>
              <p:cNvSpPr txBox="1">
                <a:spLocks noChangeArrowheads="1"/>
              </p:cNvSpPr>
              <p:nvPr/>
            </p:nvSpPr>
            <p:spPr bwMode="auto">
              <a:xfrm>
                <a:off x="3681" y="1297"/>
                <a:ext cx="513" cy="4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en-US" sz="1000">
                  <a:solidFill>
                    <a:srgbClr val="000000"/>
                  </a:solidFill>
                  <a:latin typeface="Comic Sans MS" pitchFamily="66" charset="0"/>
                </a:endParaRP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7909" name="Line 261"/>
              <p:cNvSpPr>
                <a:spLocks noChangeShapeType="1"/>
              </p:cNvSpPr>
              <p:nvPr/>
            </p:nvSpPr>
            <p:spPr bwMode="auto">
              <a:xfrm>
                <a:off x="3716" y="1609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910" name="Line 262"/>
              <p:cNvSpPr>
                <a:spLocks noChangeShapeType="1"/>
              </p:cNvSpPr>
              <p:nvPr/>
            </p:nvSpPr>
            <p:spPr bwMode="auto">
              <a:xfrm>
                <a:off x="3722" y="1513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7911" name="Group 263"/>
            <p:cNvGrpSpPr>
              <a:grpSpLocks/>
            </p:cNvGrpSpPr>
            <p:nvPr/>
          </p:nvGrpSpPr>
          <p:grpSpPr bwMode="auto">
            <a:xfrm>
              <a:off x="4546" y="2160"/>
              <a:ext cx="512" cy="442"/>
              <a:chOff x="4546" y="2160"/>
              <a:chExt cx="512" cy="442"/>
            </a:xfrm>
          </p:grpSpPr>
          <p:sp>
            <p:nvSpPr>
              <p:cNvPr id="27912" name="Rectangle 264"/>
              <p:cNvSpPr>
                <a:spLocks noChangeArrowheads="1"/>
              </p:cNvSpPr>
              <p:nvPr/>
            </p:nvSpPr>
            <p:spPr bwMode="auto">
              <a:xfrm>
                <a:off x="4611" y="2259"/>
                <a:ext cx="426" cy="306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913" name="Rectangle 265"/>
              <p:cNvSpPr>
                <a:spLocks noChangeArrowheads="1"/>
              </p:cNvSpPr>
              <p:nvPr/>
            </p:nvSpPr>
            <p:spPr bwMode="auto">
              <a:xfrm>
                <a:off x="4584" y="2280"/>
                <a:ext cx="435" cy="312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914" name="Text Box 266"/>
              <p:cNvSpPr txBox="1">
                <a:spLocks noChangeArrowheads="1"/>
              </p:cNvSpPr>
              <p:nvPr/>
            </p:nvSpPr>
            <p:spPr bwMode="auto">
              <a:xfrm>
                <a:off x="4546" y="2160"/>
                <a:ext cx="513" cy="4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en-US" sz="1000">
                  <a:solidFill>
                    <a:srgbClr val="000000"/>
                  </a:solidFill>
                  <a:latin typeface="Comic Sans MS" pitchFamily="66" charset="0"/>
                </a:endParaRP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7915" name="Line 267"/>
              <p:cNvSpPr>
                <a:spLocks noChangeShapeType="1"/>
              </p:cNvSpPr>
              <p:nvPr/>
            </p:nvSpPr>
            <p:spPr bwMode="auto">
              <a:xfrm>
                <a:off x="4581" y="2472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916" name="Line 268"/>
              <p:cNvSpPr>
                <a:spLocks noChangeShapeType="1"/>
              </p:cNvSpPr>
              <p:nvPr/>
            </p:nvSpPr>
            <p:spPr bwMode="auto">
              <a:xfrm>
                <a:off x="4587" y="2376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7917" name="Group 269"/>
            <p:cNvGrpSpPr>
              <a:grpSpLocks/>
            </p:cNvGrpSpPr>
            <p:nvPr/>
          </p:nvGrpSpPr>
          <p:grpSpPr bwMode="auto">
            <a:xfrm>
              <a:off x="3304" y="1030"/>
              <a:ext cx="1755" cy="1975"/>
              <a:chOff x="3304" y="1030"/>
              <a:chExt cx="1755" cy="1975"/>
            </a:xfrm>
          </p:grpSpPr>
          <p:sp>
            <p:nvSpPr>
              <p:cNvPr id="27918" name="Rectangle 270"/>
              <p:cNvSpPr>
                <a:spLocks noChangeArrowheads="1"/>
              </p:cNvSpPr>
              <p:nvPr/>
            </p:nvSpPr>
            <p:spPr bwMode="auto">
              <a:xfrm rot="2940000">
                <a:off x="3222" y="1931"/>
                <a:ext cx="1920" cy="174"/>
              </a:xfrm>
              <a:prstGeom prst="rect">
                <a:avLst/>
              </a:pr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919" name="Text Box 271"/>
              <p:cNvSpPr txBox="1">
                <a:spLocks noChangeArrowheads="1"/>
              </p:cNvSpPr>
              <p:nvPr/>
            </p:nvSpPr>
            <p:spPr bwMode="auto">
              <a:xfrm rot="2940000">
                <a:off x="3334" y="1937"/>
                <a:ext cx="1714" cy="212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600">
                    <a:solidFill>
                      <a:srgbClr val="FFFFFF"/>
                    </a:solidFill>
                    <a:latin typeface="Comic Sans MS" pitchFamily="66" charset="0"/>
                  </a:rPr>
                  <a:t>transporte lógico fim a fim</a:t>
                </a:r>
              </a:p>
            </p:txBody>
          </p:sp>
          <p:sp>
            <p:nvSpPr>
              <p:cNvPr id="27920" name="AutoShape 272"/>
              <p:cNvSpPr>
                <a:spLocks noChangeArrowheads="1"/>
              </p:cNvSpPr>
              <p:nvPr/>
            </p:nvSpPr>
            <p:spPr bwMode="auto">
              <a:xfrm rot="2940000">
                <a:off x="3356" y="1091"/>
                <a:ext cx="282" cy="264"/>
              </a:xfrm>
              <a:custGeom>
                <a:avLst/>
                <a:gdLst>
                  <a:gd name="T0" fmla="*/ 282 w 282"/>
                  <a:gd name="T1" fmla="*/ 0 h 264"/>
                  <a:gd name="T2" fmla="*/ 282 w 282"/>
                  <a:gd name="T3" fmla="*/ 264 h 264"/>
                  <a:gd name="T4" fmla="*/ 0 w 282"/>
                  <a:gd name="T5" fmla="*/ 129 h 264"/>
                  <a:gd name="T6" fmla="*/ 282 w 282"/>
                  <a:gd name="T7" fmla="*/ 0 h 264"/>
                  <a:gd name="T8" fmla="*/ 0 w 282"/>
                  <a:gd name="T9" fmla="*/ 0 h 264"/>
                  <a:gd name="T10" fmla="*/ 282 w 282"/>
                  <a:gd name="T11" fmla="*/ 264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82" h="264">
                    <a:moveTo>
                      <a:pt x="282" y="0"/>
                    </a:moveTo>
                    <a:cubicBezTo>
                      <a:pt x="282" y="132"/>
                      <a:pt x="282" y="264"/>
                      <a:pt x="282" y="264"/>
                    </a:cubicBezTo>
                    <a:cubicBezTo>
                      <a:pt x="159" y="150"/>
                      <a:pt x="0" y="153"/>
                      <a:pt x="0" y="129"/>
                    </a:cubicBezTo>
                    <a:cubicBezTo>
                      <a:pt x="0" y="108"/>
                      <a:pt x="153" y="108"/>
                      <a:pt x="282" y="0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921" name="AutoShape 273"/>
              <p:cNvSpPr>
                <a:spLocks noChangeArrowheads="1"/>
              </p:cNvSpPr>
              <p:nvPr/>
            </p:nvSpPr>
            <p:spPr bwMode="auto">
              <a:xfrm rot="2940000" flipH="1">
                <a:off x="4726" y="2682"/>
                <a:ext cx="282" cy="264"/>
              </a:xfrm>
              <a:custGeom>
                <a:avLst/>
                <a:gdLst>
                  <a:gd name="T0" fmla="*/ 282 w 282"/>
                  <a:gd name="T1" fmla="*/ 0 h 264"/>
                  <a:gd name="T2" fmla="*/ 282 w 282"/>
                  <a:gd name="T3" fmla="*/ 264 h 264"/>
                  <a:gd name="T4" fmla="*/ 0 w 282"/>
                  <a:gd name="T5" fmla="*/ 129 h 264"/>
                  <a:gd name="T6" fmla="*/ 282 w 282"/>
                  <a:gd name="T7" fmla="*/ 0 h 264"/>
                  <a:gd name="T8" fmla="*/ 0 w 282"/>
                  <a:gd name="T9" fmla="*/ 0 h 264"/>
                  <a:gd name="T10" fmla="*/ 282 w 282"/>
                  <a:gd name="T11" fmla="*/ 264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82" h="264">
                    <a:moveTo>
                      <a:pt x="282" y="0"/>
                    </a:moveTo>
                    <a:cubicBezTo>
                      <a:pt x="282" y="132"/>
                      <a:pt x="282" y="264"/>
                      <a:pt x="282" y="264"/>
                    </a:cubicBezTo>
                    <a:cubicBezTo>
                      <a:pt x="159" y="150"/>
                      <a:pt x="0" y="153"/>
                      <a:pt x="0" y="129"/>
                    </a:cubicBezTo>
                    <a:cubicBezTo>
                      <a:pt x="0" y="108"/>
                      <a:pt x="153" y="108"/>
                      <a:pt x="282" y="0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" dur="500"/>
                                        <p:tgtEl>
                                          <p:spTgt spid="276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2" dur="500"/>
                                        <p:tgtEl>
                                          <p:spTgt spid="276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5" dur="500"/>
                                        <p:tgtEl>
                                          <p:spTgt spid="276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8" dur="500"/>
                                        <p:tgtEl>
                                          <p:spTgt spid="276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3" dur="500"/>
                                        <p:tgtEl>
                                          <p:spTgt spid="276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6" dur="500"/>
                                        <p:tgtEl>
                                          <p:spTgt spid="276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ext Box 1"/>
          <p:cNvSpPr txBox="1">
            <a:spLocks noChangeArrowheads="1"/>
          </p:cNvSpPr>
          <p:nvPr/>
        </p:nvSpPr>
        <p:spPr bwMode="auto">
          <a:xfrm>
            <a:off x="304800" y="228600"/>
            <a:ext cx="83820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>
                <a:solidFill>
                  <a:srgbClr val="000000"/>
                </a:solidFill>
              </a:rPr>
              <a:t>Protocolos da camada de transporte Internet</a:t>
            </a:r>
          </a:p>
        </p:txBody>
      </p:sp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438150" y="1400175"/>
            <a:ext cx="3971925" cy="51149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 algn="l">
              <a:spcBef>
                <a:spcPts val="50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entrega confiável, ordenada (TCP)</a:t>
            </a:r>
          </a:p>
          <a:p>
            <a:pPr marL="741363" lvl="1" indent="-284163" algn="l">
              <a:spcBef>
                <a:spcPts val="45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1800">
                <a:solidFill>
                  <a:srgbClr val="000000"/>
                </a:solidFill>
              </a:rPr>
              <a:t>controle de congestionamento</a:t>
            </a:r>
          </a:p>
          <a:p>
            <a:pPr marL="741363" lvl="1" indent="-284163" algn="l">
              <a:spcBef>
                <a:spcPts val="45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1800">
                <a:solidFill>
                  <a:srgbClr val="000000"/>
                </a:solidFill>
              </a:rPr>
              <a:t>controle de fluxo</a:t>
            </a:r>
          </a:p>
          <a:p>
            <a:pPr marL="741363" lvl="1" indent="-284163" algn="l">
              <a:spcBef>
                <a:spcPts val="45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1800">
                <a:solidFill>
                  <a:srgbClr val="000000"/>
                </a:solidFill>
              </a:rPr>
              <a:t>estabelecimento de conexão (“setup”)</a:t>
            </a:r>
          </a:p>
          <a:p>
            <a:pPr marL="341313" indent="-341313" algn="l">
              <a:spcBef>
                <a:spcPts val="50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entrega não confiável, não ordenada: UDP</a:t>
            </a:r>
          </a:p>
          <a:p>
            <a:pPr marL="741363" lvl="1" indent="-284163" algn="l">
              <a:spcBef>
                <a:spcPts val="45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1800">
                <a:solidFill>
                  <a:srgbClr val="000000"/>
                </a:solidFill>
              </a:rPr>
              <a:t>extensão sem “frescuras” do “melhor esforço” do IP</a:t>
            </a:r>
          </a:p>
          <a:p>
            <a:pPr marL="341313" indent="-341313" algn="l">
              <a:spcBef>
                <a:spcPts val="50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serviços não disponíveis: </a:t>
            </a:r>
          </a:p>
          <a:p>
            <a:pPr marL="741363" lvl="1" indent="-284163" algn="l">
              <a:spcBef>
                <a:spcPts val="45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1800">
                <a:solidFill>
                  <a:srgbClr val="000000"/>
                </a:solidFill>
              </a:rPr>
              <a:t>garantias de atraso</a:t>
            </a:r>
          </a:p>
          <a:p>
            <a:pPr marL="741363" lvl="1" indent="-284163" algn="l">
              <a:spcBef>
                <a:spcPts val="45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1800">
                <a:solidFill>
                  <a:srgbClr val="000000"/>
                </a:solidFill>
              </a:rPr>
              <a:t>garantias de largura de banda</a:t>
            </a:r>
          </a:p>
        </p:txBody>
      </p:sp>
      <p:grpSp>
        <p:nvGrpSpPr>
          <p:cNvPr id="28675" name="Group 3"/>
          <p:cNvGrpSpPr>
            <a:grpSpLocks/>
          </p:cNvGrpSpPr>
          <p:nvPr/>
        </p:nvGrpSpPr>
        <p:grpSpPr bwMode="auto">
          <a:xfrm>
            <a:off x="4572000" y="1533525"/>
            <a:ext cx="4156075" cy="4011613"/>
            <a:chOff x="2880" y="966"/>
            <a:chExt cx="2618" cy="2527"/>
          </a:xfrm>
        </p:grpSpPr>
        <p:sp>
          <p:nvSpPr>
            <p:cNvPr id="28676" name="AutoShape 4"/>
            <p:cNvSpPr>
              <a:spLocks noChangeArrowheads="1"/>
            </p:cNvSpPr>
            <p:nvPr/>
          </p:nvSpPr>
          <p:spPr bwMode="auto">
            <a:xfrm>
              <a:off x="4276" y="1272"/>
              <a:ext cx="1133" cy="1055"/>
            </a:xfrm>
            <a:custGeom>
              <a:avLst/>
              <a:gdLst>
                <a:gd name="T0" fmla="*/ 239 w 1292"/>
                <a:gd name="T1" fmla="*/ 7 h 1255"/>
                <a:gd name="T2" fmla="*/ 35 w 1292"/>
                <a:gd name="T3" fmla="*/ 157 h 1255"/>
                <a:gd name="T4" fmla="*/ 29 w 1292"/>
                <a:gd name="T5" fmla="*/ 523 h 1255"/>
                <a:gd name="T6" fmla="*/ 53 w 1292"/>
                <a:gd name="T7" fmla="*/ 829 h 1255"/>
                <a:gd name="T8" fmla="*/ 245 w 1292"/>
                <a:gd name="T9" fmla="*/ 871 h 1255"/>
                <a:gd name="T10" fmla="*/ 647 w 1292"/>
                <a:gd name="T11" fmla="*/ 1129 h 1255"/>
                <a:gd name="T12" fmla="*/ 995 w 1292"/>
                <a:gd name="T13" fmla="*/ 1237 h 1255"/>
                <a:gd name="T14" fmla="*/ 1199 w 1292"/>
                <a:gd name="T15" fmla="*/ 1021 h 1255"/>
                <a:gd name="T16" fmla="*/ 1271 w 1292"/>
                <a:gd name="T17" fmla="*/ 445 h 1255"/>
                <a:gd name="T18" fmla="*/ 1205 w 1292"/>
                <a:gd name="T19" fmla="*/ 211 h 1255"/>
                <a:gd name="T20" fmla="*/ 749 w 1292"/>
                <a:gd name="T21" fmla="*/ 115 h 1255"/>
                <a:gd name="T22" fmla="*/ 239 w 1292"/>
                <a:gd name="T23" fmla="*/ 7 h 1255"/>
                <a:gd name="T24" fmla="*/ 0 w 1292"/>
                <a:gd name="T25" fmla="*/ 0 h 1255"/>
                <a:gd name="T26" fmla="*/ 1292 w 1292"/>
                <a:gd name="T27" fmla="*/ 1255 h 1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1292" h="1255">
                  <a:moveTo>
                    <a:pt x="239" y="7"/>
                  </a:moveTo>
                  <a:cubicBezTo>
                    <a:pt x="120" y="14"/>
                    <a:pt x="70" y="71"/>
                    <a:pt x="35" y="157"/>
                  </a:cubicBezTo>
                  <a:cubicBezTo>
                    <a:pt x="0" y="243"/>
                    <a:pt x="26" y="411"/>
                    <a:pt x="29" y="523"/>
                  </a:cubicBezTo>
                  <a:cubicBezTo>
                    <a:pt x="32" y="635"/>
                    <a:pt x="17" y="771"/>
                    <a:pt x="53" y="829"/>
                  </a:cubicBezTo>
                  <a:cubicBezTo>
                    <a:pt x="89" y="887"/>
                    <a:pt x="146" y="821"/>
                    <a:pt x="245" y="871"/>
                  </a:cubicBezTo>
                  <a:cubicBezTo>
                    <a:pt x="344" y="921"/>
                    <a:pt x="522" y="1068"/>
                    <a:pt x="647" y="1129"/>
                  </a:cubicBezTo>
                  <a:cubicBezTo>
                    <a:pt x="772" y="1190"/>
                    <a:pt x="903" y="1255"/>
                    <a:pt x="995" y="1237"/>
                  </a:cubicBezTo>
                  <a:cubicBezTo>
                    <a:pt x="1087" y="1219"/>
                    <a:pt x="1153" y="1153"/>
                    <a:pt x="1199" y="1021"/>
                  </a:cubicBezTo>
                  <a:cubicBezTo>
                    <a:pt x="1245" y="889"/>
                    <a:pt x="1270" y="580"/>
                    <a:pt x="1271" y="445"/>
                  </a:cubicBezTo>
                  <a:cubicBezTo>
                    <a:pt x="1272" y="310"/>
                    <a:pt x="1292" y="266"/>
                    <a:pt x="1205" y="211"/>
                  </a:cubicBezTo>
                  <a:cubicBezTo>
                    <a:pt x="1118" y="156"/>
                    <a:pt x="908" y="150"/>
                    <a:pt x="749" y="115"/>
                  </a:cubicBezTo>
                  <a:cubicBezTo>
                    <a:pt x="590" y="80"/>
                    <a:pt x="358" y="0"/>
                    <a:pt x="239" y="7"/>
                  </a:cubicBezTo>
                  <a:close/>
                </a:path>
              </a:pathLst>
            </a:custGeom>
            <a:solidFill>
              <a:srgbClr val="CC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8677" name="AutoShape 5"/>
            <p:cNvSpPr>
              <a:spLocks noChangeArrowheads="1"/>
            </p:cNvSpPr>
            <p:nvPr/>
          </p:nvSpPr>
          <p:spPr bwMode="auto">
            <a:xfrm>
              <a:off x="3092" y="1182"/>
              <a:ext cx="1176" cy="1001"/>
            </a:xfrm>
            <a:custGeom>
              <a:avLst/>
              <a:gdLst>
                <a:gd name="T0" fmla="*/ 550 w 1340"/>
                <a:gd name="T1" fmla="*/ 42 h 1191"/>
                <a:gd name="T2" fmla="*/ 82 w 1340"/>
                <a:gd name="T3" fmla="*/ 60 h 1191"/>
                <a:gd name="T4" fmla="*/ 58 w 1340"/>
                <a:gd name="T5" fmla="*/ 402 h 1191"/>
                <a:gd name="T6" fmla="*/ 28 w 1340"/>
                <a:gd name="T7" fmla="*/ 720 h 1191"/>
                <a:gd name="T8" fmla="*/ 112 w 1340"/>
                <a:gd name="T9" fmla="*/ 870 h 1191"/>
                <a:gd name="T10" fmla="*/ 538 w 1340"/>
                <a:gd name="T11" fmla="*/ 876 h 1191"/>
                <a:gd name="T12" fmla="*/ 640 w 1340"/>
                <a:gd name="T13" fmla="*/ 1128 h 1191"/>
                <a:gd name="T14" fmla="*/ 1234 w 1340"/>
                <a:gd name="T15" fmla="*/ 1098 h 1191"/>
                <a:gd name="T16" fmla="*/ 1276 w 1340"/>
                <a:gd name="T17" fmla="*/ 570 h 1191"/>
                <a:gd name="T18" fmla="*/ 1204 w 1340"/>
                <a:gd name="T19" fmla="*/ 342 h 1191"/>
                <a:gd name="T20" fmla="*/ 760 w 1340"/>
                <a:gd name="T21" fmla="*/ 288 h 1191"/>
                <a:gd name="T22" fmla="*/ 550 w 1340"/>
                <a:gd name="T23" fmla="*/ 42 h 1191"/>
                <a:gd name="T24" fmla="*/ 0 w 1340"/>
                <a:gd name="T25" fmla="*/ 0 h 1191"/>
                <a:gd name="T26" fmla="*/ 1340 w 1340"/>
                <a:gd name="T27" fmla="*/ 1191 h 1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1340" h="1191">
                  <a:moveTo>
                    <a:pt x="550" y="42"/>
                  </a:moveTo>
                  <a:cubicBezTo>
                    <a:pt x="437" y="4"/>
                    <a:pt x="164" y="0"/>
                    <a:pt x="82" y="60"/>
                  </a:cubicBezTo>
                  <a:cubicBezTo>
                    <a:pt x="0" y="120"/>
                    <a:pt x="67" y="292"/>
                    <a:pt x="58" y="402"/>
                  </a:cubicBezTo>
                  <a:cubicBezTo>
                    <a:pt x="49" y="512"/>
                    <a:pt x="19" y="642"/>
                    <a:pt x="28" y="720"/>
                  </a:cubicBezTo>
                  <a:cubicBezTo>
                    <a:pt x="37" y="798"/>
                    <a:pt x="27" y="844"/>
                    <a:pt x="112" y="870"/>
                  </a:cubicBezTo>
                  <a:cubicBezTo>
                    <a:pt x="197" y="896"/>
                    <a:pt x="450" y="833"/>
                    <a:pt x="538" y="876"/>
                  </a:cubicBezTo>
                  <a:cubicBezTo>
                    <a:pt x="626" y="919"/>
                    <a:pt x="524" y="1091"/>
                    <a:pt x="640" y="1128"/>
                  </a:cubicBezTo>
                  <a:cubicBezTo>
                    <a:pt x="756" y="1165"/>
                    <a:pt x="1128" y="1191"/>
                    <a:pt x="1234" y="1098"/>
                  </a:cubicBezTo>
                  <a:cubicBezTo>
                    <a:pt x="1340" y="1005"/>
                    <a:pt x="1281" y="696"/>
                    <a:pt x="1276" y="570"/>
                  </a:cubicBezTo>
                  <a:cubicBezTo>
                    <a:pt x="1271" y="444"/>
                    <a:pt x="1290" y="389"/>
                    <a:pt x="1204" y="342"/>
                  </a:cubicBezTo>
                  <a:cubicBezTo>
                    <a:pt x="1118" y="295"/>
                    <a:pt x="868" y="338"/>
                    <a:pt x="760" y="288"/>
                  </a:cubicBezTo>
                  <a:cubicBezTo>
                    <a:pt x="652" y="238"/>
                    <a:pt x="663" y="80"/>
                    <a:pt x="550" y="42"/>
                  </a:cubicBezTo>
                  <a:close/>
                </a:path>
              </a:pathLst>
            </a:custGeom>
            <a:solidFill>
              <a:srgbClr val="CC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8678" name="AutoShape 6"/>
            <p:cNvSpPr>
              <a:spLocks noChangeArrowheads="1"/>
            </p:cNvSpPr>
            <p:nvPr/>
          </p:nvSpPr>
          <p:spPr bwMode="auto">
            <a:xfrm>
              <a:off x="3324" y="2096"/>
              <a:ext cx="1874" cy="1398"/>
            </a:xfrm>
            <a:custGeom>
              <a:avLst/>
              <a:gdLst>
                <a:gd name="T0" fmla="*/ 27 w 2135"/>
                <a:gd name="T1" fmla="*/ 652 h 1662"/>
                <a:gd name="T2" fmla="*/ 105 w 2135"/>
                <a:gd name="T3" fmla="*/ 76 h 1662"/>
                <a:gd name="T4" fmla="*/ 657 w 2135"/>
                <a:gd name="T5" fmla="*/ 196 h 1662"/>
                <a:gd name="T6" fmla="*/ 1209 w 2135"/>
                <a:gd name="T7" fmla="*/ 100 h 1662"/>
                <a:gd name="T8" fmla="*/ 2001 w 2135"/>
                <a:gd name="T9" fmla="*/ 406 h 1662"/>
                <a:gd name="T10" fmla="*/ 2013 w 2135"/>
                <a:gd name="T11" fmla="*/ 1144 h 1662"/>
                <a:gd name="T12" fmla="*/ 1581 w 2135"/>
                <a:gd name="T13" fmla="*/ 1600 h 1662"/>
                <a:gd name="T14" fmla="*/ 813 w 2135"/>
                <a:gd name="T15" fmla="*/ 1516 h 1662"/>
                <a:gd name="T16" fmla="*/ 501 w 2135"/>
                <a:gd name="T17" fmla="*/ 1270 h 1662"/>
                <a:gd name="T18" fmla="*/ 183 w 2135"/>
                <a:gd name="T19" fmla="*/ 1066 h 1662"/>
                <a:gd name="T20" fmla="*/ 27 w 2135"/>
                <a:gd name="T21" fmla="*/ 652 h 1662"/>
                <a:gd name="T22" fmla="*/ 0 w 2135"/>
                <a:gd name="T23" fmla="*/ 0 h 1662"/>
                <a:gd name="T24" fmla="*/ 2135 w 2135"/>
                <a:gd name="T25" fmla="*/ 1662 h 16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T22" t="T23" r="T24" b="T25"/>
              <a:pathLst>
                <a:path w="2135" h="1662">
                  <a:moveTo>
                    <a:pt x="27" y="652"/>
                  </a:moveTo>
                  <a:cubicBezTo>
                    <a:pt x="14" y="487"/>
                    <a:pt x="0" y="152"/>
                    <a:pt x="105" y="76"/>
                  </a:cubicBezTo>
                  <a:cubicBezTo>
                    <a:pt x="210" y="0"/>
                    <a:pt x="473" y="192"/>
                    <a:pt x="657" y="196"/>
                  </a:cubicBezTo>
                  <a:cubicBezTo>
                    <a:pt x="841" y="200"/>
                    <a:pt x="985" y="65"/>
                    <a:pt x="1209" y="100"/>
                  </a:cubicBezTo>
                  <a:cubicBezTo>
                    <a:pt x="1433" y="135"/>
                    <a:pt x="1867" y="232"/>
                    <a:pt x="2001" y="406"/>
                  </a:cubicBezTo>
                  <a:cubicBezTo>
                    <a:pt x="2135" y="580"/>
                    <a:pt x="2083" y="945"/>
                    <a:pt x="2013" y="1144"/>
                  </a:cubicBezTo>
                  <a:cubicBezTo>
                    <a:pt x="1943" y="1343"/>
                    <a:pt x="1781" y="1538"/>
                    <a:pt x="1581" y="1600"/>
                  </a:cubicBezTo>
                  <a:cubicBezTo>
                    <a:pt x="1381" y="1662"/>
                    <a:pt x="993" y="1571"/>
                    <a:pt x="813" y="1516"/>
                  </a:cubicBezTo>
                  <a:cubicBezTo>
                    <a:pt x="633" y="1461"/>
                    <a:pt x="606" y="1345"/>
                    <a:pt x="501" y="1270"/>
                  </a:cubicBezTo>
                  <a:cubicBezTo>
                    <a:pt x="396" y="1195"/>
                    <a:pt x="262" y="1169"/>
                    <a:pt x="183" y="1066"/>
                  </a:cubicBezTo>
                  <a:cubicBezTo>
                    <a:pt x="104" y="963"/>
                    <a:pt x="25" y="819"/>
                    <a:pt x="27" y="652"/>
                  </a:cubicBezTo>
                  <a:close/>
                </a:path>
              </a:pathLst>
            </a:custGeom>
            <a:solidFill>
              <a:srgbClr val="CC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28679" name="Group 7"/>
            <p:cNvGrpSpPr>
              <a:grpSpLocks/>
            </p:cNvGrpSpPr>
            <p:nvPr/>
          </p:nvGrpSpPr>
          <p:grpSpPr bwMode="auto">
            <a:xfrm>
              <a:off x="3166" y="1267"/>
              <a:ext cx="461" cy="200"/>
              <a:chOff x="3166" y="1267"/>
              <a:chExt cx="461" cy="200"/>
            </a:xfrm>
          </p:grpSpPr>
          <p:pic>
            <p:nvPicPr>
              <p:cNvPr id="28680" name="Picture 8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166" y="1267"/>
                <a:ext cx="262" cy="20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28681" name="Picture 9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3452" y="1341"/>
                <a:ext cx="176" cy="11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8682" name="Line 10"/>
              <p:cNvSpPr>
                <a:spLocks noChangeShapeType="1"/>
              </p:cNvSpPr>
              <p:nvPr/>
            </p:nvSpPr>
            <p:spPr bwMode="auto">
              <a:xfrm flipV="1">
                <a:off x="3422" y="1418"/>
                <a:ext cx="72" cy="4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8683" name="Group 11"/>
            <p:cNvGrpSpPr>
              <a:grpSpLocks/>
            </p:cNvGrpSpPr>
            <p:nvPr/>
          </p:nvGrpSpPr>
          <p:grpSpPr bwMode="auto">
            <a:xfrm>
              <a:off x="3166" y="1642"/>
              <a:ext cx="461" cy="200"/>
              <a:chOff x="3166" y="1642"/>
              <a:chExt cx="461" cy="200"/>
            </a:xfrm>
          </p:grpSpPr>
          <p:pic>
            <p:nvPicPr>
              <p:cNvPr id="28684" name="Picture 12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166" y="1642"/>
                <a:ext cx="262" cy="20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28685" name="Picture 13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3452" y="1716"/>
                <a:ext cx="176" cy="11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8686" name="Line 14"/>
              <p:cNvSpPr>
                <a:spLocks noChangeShapeType="1"/>
              </p:cNvSpPr>
              <p:nvPr/>
            </p:nvSpPr>
            <p:spPr bwMode="auto">
              <a:xfrm flipV="1">
                <a:off x="3422" y="1793"/>
                <a:ext cx="72" cy="4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8687" name="Group 15"/>
            <p:cNvGrpSpPr>
              <a:grpSpLocks/>
            </p:cNvGrpSpPr>
            <p:nvPr/>
          </p:nvGrpSpPr>
          <p:grpSpPr bwMode="auto">
            <a:xfrm>
              <a:off x="3403" y="1508"/>
              <a:ext cx="43" cy="134"/>
              <a:chOff x="3403" y="1508"/>
              <a:chExt cx="43" cy="134"/>
            </a:xfrm>
          </p:grpSpPr>
          <p:sp>
            <p:nvSpPr>
              <p:cNvPr id="28688" name="Oval 16"/>
              <p:cNvSpPr>
                <a:spLocks noChangeArrowheads="1"/>
              </p:cNvSpPr>
              <p:nvPr/>
            </p:nvSpPr>
            <p:spPr bwMode="auto">
              <a:xfrm>
                <a:off x="3403" y="1508"/>
                <a:ext cx="40" cy="38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689" name="Oval 17"/>
              <p:cNvSpPr>
                <a:spLocks noChangeArrowheads="1"/>
              </p:cNvSpPr>
              <p:nvPr/>
            </p:nvSpPr>
            <p:spPr bwMode="auto">
              <a:xfrm>
                <a:off x="3405" y="1557"/>
                <a:ext cx="40" cy="38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690" name="Oval 18"/>
              <p:cNvSpPr>
                <a:spLocks noChangeArrowheads="1"/>
              </p:cNvSpPr>
              <p:nvPr/>
            </p:nvSpPr>
            <p:spPr bwMode="auto">
              <a:xfrm>
                <a:off x="3406" y="1605"/>
                <a:ext cx="40" cy="38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8691" name="Group 19"/>
            <p:cNvGrpSpPr>
              <a:grpSpLocks/>
            </p:cNvGrpSpPr>
            <p:nvPr/>
          </p:nvGrpSpPr>
          <p:grpSpPr bwMode="auto">
            <a:xfrm>
              <a:off x="3699" y="1825"/>
              <a:ext cx="131" cy="248"/>
              <a:chOff x="3699" y="1825"/>
              <a:chExt cx="131" cy="248"/>
            </a:xfrm>
          </p:grpSpPr>
          <p:sp>
            <p:nvSpPr>
              <p:cNvPr id="28692" name="AutoShape 20"/>
              <p:cNvSpPr>
                <a:spLocks noChangeArrowheads="1"/>
              </p:cNvSpPr>
              <p:nvPr/>
            </p:nvSpPr>
            <p:spPr bwMode="auto">
              <a:xfrm>
                <a:off x="3699" y="2016"/>
                <a:ext cx="132" cy="57"/>
              </a:xfrm>
              <a:prstGeom prst="parallelogram">
                <a:avLst>
                  <a:gd name="adj" fmla="val 89212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693" name="Rectangle 21"/>
              <p:cNvSpPr>
                <a:spLocks noChangeArrowheads="1"/>
              </p:cNvSpPr>
              <p:nvPr/>
            </p:nvSpPr>
            <p:spPr bwMode="auto">
              <a:xfrm>
                <a:off x="3766" y="1827"/>
                <a:ext cx="61" cy="191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694" name="Rectangle 22"/>
              <p:cNvSpPr>
                <a:spLocks noChangeArrowheads="1"/>
              </p:cNvSpPr>
              <p:nvPr/>
            </p:nvSpPr>
            <p:spPr bwMode="auto">
              <a:xfrm>
                <a:off x="3700" y="1881"/>
                <a:ext cx="83" cy="191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695" name="AutoShape 23"/>
              <p:cNvSpPr>
                <a:spLocks noChangeArrowheads="1"/>
              </p:cNvSpPr>
              <p:nvPr/>
            </p:nvSpPr>
            <p:spPr bwMode="auto">
              <a:xfrm>
                <a:off x="3699" y="1825"/>
                <a:ext cx="132" cy="57"/>
              </a:xfrm>
              <a:prstGeom prst="parallelogram">
                <a:avLst>
                  <a:gd name="adj" fmla="val 89212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696" name="Line 24"/>
              <p:cNvSpPr>
                <a:spLocks noChangeShapeType="1"/>
              </p:cNvSpPr>
              <p:nvPr/>
            </p:nvSpPr>
            <p:spPr bwMode="auto">
              <a:xfrm>
                <a:off x="3831" y="1829"/>
                <a:ext cx="1" cy="187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697" name="Line 25"/>
              <p:cNvSpPr>
                <a:spLocks noChangeShapeType="1"/>
              </p:cNvSpPr>
              <p:nvPr/>
            </p:nvSpPr>
            <p:spPr bwMode="auto">
              <a:xfrm flipH="1">
                <a:off x="3783" y="2016"/>
                <a:ext cx="49" cy="56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698" name="Rectangle 26"/>
              <p:cNvSpPr>
                <a:spLocks noChangeArrowheads="1"/>
              </p:cNvSpPr>
              <p:nvPr/>
            </p:nvSpPr>
            <p:spPr bwMode="auto">
              <a:xfrm>
                <a:off x="3710" y="1906"/>
                <a:ext cx="55" cy="110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699" name="Rectangle 27"/>
              <p:cNvSpPr>
                <a:spLocks noChangeArrowheads="1"/>
              </p:cNvSpPr>
              <p:nvPr/>
            </p:nvSpPr>
            <p:spPr bwMode="auto">
              <a:xfrm>
                <a:off x="3718" y="1939"/>
                <a:ext cx="42" cy="3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8700" name="Group 28"/>
            <p:cNvGrpSpPr>
              <a:grpSpLocks/>
            </p:cNvGrpSpPr>
            <p:nvPr/>
          </p:nvGrpSpPr>
          <p:grpSpPr bwMode="auto">
            <a:xfrm>
              <a:off x="3838" y="1925"/>
              <a:ext cx="166" cy="44"/>
              <a:chOff x="3838" y="1925"/>
              <a:chExt cx="166" cy="44"/>
            </a:xfrm>
          </p:grpSpPr>
          <p:sp>
            <p:nvSpPr>
              <p:cNvPr id="28701" name="Oval 29"/>
              <p:cNvSpPr>
                <a:spLocks noChangeArrowheads="1"/>
              </p:cNvSpPr>
              <p:nvPr/>
            </p:nvSpPr>
            <p:spPr bwMode="auto">
              <a:xfrm rot="16200000">
                <a:off x="3840" y="1927"/>
                <a:ext cx="41" cy="47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702" name="Oval 30"/>
              <p:cNvSpPr>
                <a:spLocks noChangeArrowheads="1"/>
              </p:cNvSpPr>
              <p:nvPr/>
            </p:nvSpPr>
            <p:spPr bwMode="auto">
              <a:xfrm rot="16200000">
                <a:off x="3900" y="1925"/>
                <a:ext cx="41" cy="47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703" name="Oval 31"/>
              <p:cNvSpPr>
                <a:spLocks noChangeArrowheads="1"/>
              </p:cNvSpPr>
              <p:nvPr/>
            </p:nvSpPr>
            <p:spPr bwMode="auto">
              <a:xfrm rot="16200000">
                <a:off x="3960" y="1923"/>
                <a:ext cx="41" cy="47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28704" name="Line 32"/>
            <p:cNvSpPr>
              <a:spLocks noChangeShapeType="1"/>
            </p:cNvSpPr>
            <p:nvPr/>
          </p:nvSpPr>
          <p:spPr bwMode="auto">
            <a:xfrm>
              <a:off x="3785" y="1767"/>
              <a:ext cx="312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8705" name="Line 33"/>
            <p:cNvSpPr>
              <a:spLocks noChangeShapeType="1"/>
            </p:cNvSpPr>
            <p:nvPr/>
          </p:nvSpPr>
          <p:spPr bwMode="auto">
            <a:xfrm>
              <a:off x="3787" y="1765"/>
              <a:ext cx="1" cy="6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8706" name="Line 34"/>
            <p:cNvSpPr>
              <a:spLocks noChangeShapeType="1"/>
            </p:cNvSpPr>
            <p:nvPr/>
          </p:nvSpPr>
          <p:spPr bwMode="auto">
            <a:xfrm>
              <a:off x="4099" y="1764"/>
              <a:ext cx="1" cy="5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8707" name="Line 35"/>
            <p:cNvSpPr>
              <a:spLocks noChangeShapeType="1"/>
            </p:cNvSpPr>
            <p:nvPr/>
          </p:nvSpPr>
          <p:spPr bwMode="auto">
            <a:xfrm>
              <a:off x="3596" y="1427"/>
              <a:ext cx="182" cy="167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8708" name="Line 36"/>
            <p:cNvSpPr>
              <a:spLocks noChangeShapeType="1"/>
            </p:cNvSpPr>
            <p:nvPr/>
          </p:nvSpPr>
          <p:spPr bwMode="auto">
            <a:xfrm flipV="1">
              <a:off x="3604" y="1606"/>
              <a:ext cx="174" cy="21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8709" name="Line 37"/>
            <p:cNvSpPr>
              <a:spLocks noChangeShapeType="1"/>
            </p:cNvSpPr>
            <p:nvPr/>
          </p:nvSpPr>
          <p:spPr bwMode="auto">
            <a:xfrm flipV="1">
              <a:off x="3936" y="1660"/>
              <a:ext cx="1" cy="105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grpSp>
          <p:nvGrpSpPr>
            <p:cNvPr id="28710" name="Group 38"/>
            <p:cNvGrpSpPr>
              <a:grpSpLocks/>
            </p:cNvGrpSpPr>
            <p:nvPr/>
          </p:nvGrpSpPr>
          <p:grpSpPr bwMode="auto">
            <a:xfrm>
              <a:off x="4011" y="1811"/>
              <a:ext cx="131" cy="248"/>
              <a:chOff x="4011" y="1811"/>
              <a:chExt cx="131" cy="248"/>
            </a:xfrm>
          </p:grpSpPr>
          <p:sp>
            <p:nvSpPr>
              <p:cNvPr id="28711" name="AutoShape 39"/>
              <p:cNvSpPr>
                <a:spLocks noChangeArrowheads="1"/>
              </p:cNvSpPr>
              <p:nvPr/>
            </p:nvSpPr>
            <p:spPr bwMode="auto">
              <a:xfrm>
                <a:off x="4011" y="2002"/>
                <a:ext cx="132" cy="57"/>
              </a:xfrm>
              <a:prstGeom prst="parallelogram">
                <a:avLst>
                  <a:gd name="adj" fmla="val 89212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712" name="Rectangle 40"/>
              <p:cNvSpPr>
                <a:spLocks noChangeArrowheads="1"/>
              </p:cNvSpPr>
              <p:nvPr/>
            </p:nvSpPr>
            <p:spPr bwMode="auto">
              <a:xfrm>
                <a:off x="4078" y="1813"/>
                <a:ext cx="61" cy="191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713" name="Rectangle 41"/>
              <p:cNvSpPr>
                <a:spLocks noChangeArrowheads="1"/>
              </p:cNvSpPr>
              <p:nvPr/>
            </p:nvSpPr>
            <p:spPr bwMode="auto">
              <a:xfrm>
                <a:off x="4012" y="1867"/>
                <a:ext cx="83" cy="191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714" name="AutoShape 42"/>
              <p:cNvSpPr>
                <a:spLocks noChangeArrowheads="1"/>
              </p:cNvSpPr>
              <p:nvPr/>
            </p:nvSpPr>
            <p:spPr bwMode="auto">
              <a:xfrm>
                <a:off x="4011" y="1811"/>
                <a:ext cx="132" cy="57"/>
              </a:xfrm>
              <a:prstGeom prst="parallelogram">
                <a:avLst>
                  <a:gd name="adj" fmla="val 89212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715" name="Line 43"/>
              <p:cNvSpPr>
                <a:spLocks noChangeShapeType="1"/>
              </p:cNvSpPr>
              <p:nvPr/>
            </p:nvSpPr>
            <p:spPr bwMode="auto">
              <a:xfrm>
                <a:off x="4143" y="1815"/>
                <a:ext cx="1" cy="187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716" name="Line 44"/>
              <p:cNvSpPr>
                <a:spLocks noChangeShapeType="1"/>
              </p:cNvSpPr>
              <p:nvPr/>
            </p:nvSpPr>
            <p:spPr bwMode="auto">
              <a:xfrm flipH="1">
                <a:off x="4094" y="2002"/>
                <a:ext cx="49" cy="56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717" name="Rectangle 45"/>
              <p:cNvSpPr>
                <a:spLocks noChangeArrowheads="1"/>
              </p:cNvSpPr>
              <p:nvPr/>
            </p:nvSpPr>
            <p:spPr bwMode="auto">
              <a:xfrm>
                <a:off x="4022" y="1892"/>
                <a:ext cx="55" cy="110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718" name="Rectangle 46"/>
              <p:cNvSpPr>
                <a:spLocks noChangeArrowheads="1"/>
              </p:cNvSpPr>
              <p:nvPr/>
            </p:nvSpPr>
            <p:spPr bwMode="auto">
              <a:xfrm>
                <a:off x="4030" y="1925"/>
                <a:ext cx="42" cy="3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8719" name="Group 47"/>
            <p:cNvGrpSpPr>
              <a:grpSpLocks/>
            </p:cNvGrpSpPr>
            <p:nvPr/>
          </p:nvGrpSpPr>
          <p:grpSpPr bwMode="auto">
            <a:xfrm>
              <a:off x="3408" y="2201"/>
              <a:ext cx="301" cy="582"/>
              <a:chOff x="3408" y="2201"/>
              <a:chExt cx="301" cy="582"/>
            </a:xfrm>
          </p:grpSpPr>
          <p:pic>
            <p:nvPicPr>
              <p:cNvPr id="28720" name="Picture 48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408" y="2201"/>
                <a:ext cx="262" cy="20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8721" name="Line 49"/>
              <p:cNvSpPr>
                <a:spLocks noChangeShapeType="1"/>
              </p:cNvSpPr>
              <p:nvPr/>
            </p:nvSpPr>
            <p:spPr bwMode="auto">
              <a:xfrm flipV="1">
                <a:off x="3664" y="2355"/>
                <a:ext cx="46" cy="6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pic>
            <p:nvPicPr>
              <p:cNvPr id="28722" name="Picture 50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408" y="2576"/>
                <a:ext cx="262" cy="20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8723" name="Line 51"/>
              <p:cNvSpPr>
                <a:spLocks noChangeShapeType="1"/>
              </p:cNvSpPr>
              <p:nvPr/>
            </p:nvSpPr>
            <p:spPr bwMode="auto">
              <a:xfrm flipV="1">
                <a:off x="3664" y="2732"/>
                <a:ext cx="46" cy="4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grpSp>
            <p:nvGrpSpPr>
              <p:cNvPr id="28724" name="Group 52"/>
              <p:cNvGrpSpPr>
                <a:grpSpLocks/>
              </p:cNvGrpSpPr>
              <p:nvPr/>
            </p:nvGrpSpPr>
            <p:grpSpPr bwMode="auto">
              <a:xfrm>
                <a:off x="3487" y="2416"/>
                <a:ext cx="43" cy="139"/>
                <a:chOff x="3487" y="2416"/>
                <a:chExt cx="43" cy="139"/>
              </a:xfrm>
            </p:grpSpPr>
            <p:sp>
              <p:nvSpPr>
                <p:cNvPr id="28725" name="Oval 53"/>
                <p:cNvSpPr>
                  <a:spLocks noChangeArrowheads="1"/>
                </p:cNvSpPr>
                <p:nvPr/>
              </p:nvSpPr>
              <p:spPr bwMode="auto">
                <a:xfrm>
                  <a:off x="3487" y="2416"/>
                  <a:ext cx="41" cy="39"/>
                </a:xfrm>
                <a:prstGeom prst="ellipse">
                  <a:avLst/>
                </a:prstGeom>
                <a:solidFill>
                  <a:srgbClr val="3333CC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8726" name="Oval 54"/>
                <p:cNvSpPr>
                  <a:spLocks noChangeArrowheads="1"/>
                </p:cNvSpPr>
                <p:nvPr/>
              </p:nvSpPr>
              <p:spPr bwMode="auto">
                <a:xfrm>
                  <a:off x="3488" y="2466"/>
                  <a:ext cx="41" cy="39"/>
                </a:xfrm>
                <a:prstGeom prst="ellipse">
                  <a:avLst/>
                </a:prstGeom>
                <a:solidFill>
                  <a:srgbClr val="3333CC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8727" name="Oval 55"/>
                <p:cNvSpPr>
                  <a:spLocks noChangeArrowheads="1"/>
                </p:cNvSpPr>
                <p:nvPr/>
              </p:nvSpPr>
              <p:spPr bwMode="auto">
                <a:xfrm>
                  <a:off x="3490" y="2517"/>
                  <a:ext cx="41" cy="39"/>
                </a:xfrm>
                <a:prstGeom prst="ellipse">
                  <a:avLst/>
                </a:prstGeom>
                <a:solidFill>
                  <a:srgbClr val="3333CC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28728" name="Line 56"/>
              <p:cNvSpPr>
                <a:spLocks noChangeShapeType="1"/>
              </p:cNvSpPr>
              <p:nvPr/>
            </p:nvSpPr>
            <p:spPr bwMode="auto">
              <a:xfrm>
                <a:off x="3706" y="2355"/>
                <a:ext cx="1" cy="378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pic>
          <p:nvPicPr>
            <p:cNvPr id="28729" name="Picture 57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955" y="2837"/>
              <a:ext cx="263" cy="20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pic>
          <p:nvPicPr>
            <p:cNvPr id="28730" name="Picture 58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568" y="2830"/>
              <a:ext cx="262" cy="20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sp>
          <p:nvSpPr>
            <p:cNvPr id="28731" name="Oval 59"/>
            <p:cNvSpPr>
              <a:spLocks noChangeArrowheads="1"/>
            </p:cNvSpPr>
            <p:nvPr/>
          </p:nvSpPr>
          <p:spPr bwMode="auto">
            <a:xfrm rot="16200000">
              <a:off x="3831" y="2895"/>
              <a:ext cx="40" cy="41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8732" name="Oval 60"/>
            <p:cNvSpPr>
              <a:spLocks noChangeArrowheads="1"/>
            </p:cNvSpPr>
            <p:nvPr/>
          </p:nvSpPr>
          <p:spPr bwMode="auto">
            <a:xfrm rot="16200000">
              <a:off x="3883" y="2894"/>
              <a:ext cx="40" cy="42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8733" name="Oval 61"/>
            <p:cNvSpPr>
              <a:spLocks noChangeArrowheads="1"/>
            </p:cNvSpPr>
            <p:nvPr/>
          </p:nvSpPr>
          <p:spPr bwMode="auto">
            <a:xfrm rot="16200000">
              <a:off x="3932" y="2898"/>
              <a:ext cx="39" cy="41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8734" name="Line 62"/>
            <p:cNvSpPr>
              <a:spLocks noChangeShapeType="1"/>
            </p:cNvSpPr>
            <p:nvPr/>
          </p:nvSpPr>
          <p:spPr bwMode="auto">
            <a:xfrm flipV="1">
              <a:off x="4115" y="2802"/>
              <a:ext cx="1" cy="40"/>
            </a:xfrm>
            <a:prstGeom prst="line">
              <a:avLst/>
            </a:prstGeom>
            <a:noFill/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8735" name="Line 63"/>
            <p:cNvSpPr>
              <a:spLocks noChangeShapeType="1"/>
            </p:cNvSpPr>
            <p:nvPr/>
          </p:nvSpPr>
          <p:spPr bwMode="auto">
            <a:xfrm flipV="1">
              <a:off x="3722" y="2795"/>
              <a:ext cx="1" cy="42"/>
            </a:xfrm>
            <a:prstGeom prst="line">
              <a:avLst/>
            </a:prstGeom>
            <a:noFill/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8736" name="Line 64"/>
            <p:cNvSpPr>
              <a:spLocks noChangeShapeType="1"/>
            </p:cNvSpPr>
            <p:nvPr/>
          </p:nvSpPr>
          <p:spPr bwMode="auto">
            <a:xfrm flipH="1">
              <a:off x="3722" y="2800"/>
              <a:ext cx="397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8737" name="Line 65"/>
            <p:cNvSpPr>
              <a:spLocks noChangeShapeType="1"/>
            </p:cNvSpPr>
            <p:nvPr/>
          </p:nvSpPr>
          <p:spPr bwMode="auto">
            <a:xfrm flipV="1">
              <a:off x="3710" y="2563"/>
              <a:ext cx="59" cy="4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8738" name="Line 66"/>
            <p:cNvSpPr>
              <a:spLocks noChangeShapeType="1"/>
            </p:cNvSpPr>
            <p:nvPr/>
          </p:nvSpPr>
          <p:spPr bwMode="auto">
            <a:xfrm>
              <a:off x="4089" y="2593"/>
              <a:ext cx="191" cy="24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8739" name="Line 67"/>
            <p:cNvSpPr>
              <a:spLocks noChangeShapeType="1"/>
            </p:cNvSpPr>
            <p:nvPr/>
          </p:nvSpPr>
          <p:spPr bwMode="auto">
            <a:xfrm flipH="1">
              <a:off x="4589" y="2591"/>
              <a:ext cx="178" cy="247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pic>
          <p:nvPicPr>
            <p:cNvPr id="28740" name="Picture 68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702" y="2309"/>
              <a:ext cx="128" cy="15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pic>
          <p:nvPicPr>
            <p:cNvPr id="28741" name="Picture 69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860" y="2360"/>
              <a:ext cx="128" cy="15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grpSp>
          <p:nvGrpSpPr>
            <p:cNvPr id="28742" name="Group 70"/>
            <p:cNvGrpSpPr>
              <a:grpSpLocks/>
            </p:cNvGrpSpPr>
            <p:nvPr/>
          </p:nvGrpSpPr>
          <p:grpSpPr bwMode="auto">
            <a:xfrm>
              <a:off x="4079" y="3114"/>
              <a:ext cx="255" cy="268"/>
              <a:chOff x="4079" y="3114"/>
              <a:chExt cx="255" cy="268"/>
            </a:xfrm>
          </p:grpSpPr>
          <p:pic>
            <p:nvPicPr>
              <p:cNvPr id="28743" name="Picture 71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4079" y="3114"/>
                <a:ext cx="238" cy="23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28744" name="Picture 72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4117" y="3185"/>
                <a:ext cx="218" cy="19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</p:grpSp>
        <p:grpSp>
          <p:nvGrpSpPr>
            <p:cNvPr id="28745" name="Group 73"/>
            <p:cNvGrpSpPr>
              <a:grpSpLocks/>
            </p:cNvGrpSpPr>
            <p:nvPr/>
          </p:nvGrpSpPr>
          <p:grpSpPr bwMode="auto">
            <a:xfrm>
              <a:off x="4569" y="3134"/>
              <a:ext cx="255" cy="268"/>
              <a:chOff x="4569" y="3134"/>
              <a:chExt cx="255" cy="268"/>
            </a:xfrm>
          </p:grpSpPr>
          <p:pic>
            <p:nvPicPr>
              <p:cNvPr id="28746" name="Picture 74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4569" y="3134"/>
                <a:ext cx="238" cy="23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28747" name="Picture 75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4607" y="3205"/>
                <a:ext cx="218" cy="19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</p:grpSp>
        <p:grpSp>
          <p:nvGrpSpPr>
            <p:cNvPr id="28748" name="Group 76"/>
            <p:cNvGrpSpPr>
              <a:grpSpLocks/>
            </p:cNvGrpSpPr>
            <p:nvPr/>
          </p:nvGrpSpPr>
          <p:grpSpPr bwMode="auto">
            <a:xfrm>
              <a:off x="4308" y="2955"/>
              <a:ext cx="238" cy="236"/>
              <a:chOff x="4308" y="2955"/>
              <a:chExt cx="238" cy="236"/>
            </a:xfrm>
          </p:grpSpPr>
          <p:pic>
            <p:nvPicPr>
              <p:cNvPr id="28749" name="Picture 77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4308" y="2955"/>
                <a:ext cx="239" cy="23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8750" name="Rectangle 78"/>
              <p:cNvSpPr>
                <a:spLocks noChangeArrowheads="1"/>
              </p:cNvSpPr>
              <p:nvPr/>
            </p:nvSpPr>
            <p:spPr bwMode="auto">
              <a:xfrm>
                <a:off x="4377" y="3038"/>
                <a:ext cx="168" cy="154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28751" name="Line 79"/>
            <p:cNvSpPr>
              <a:spLocks noChangeShapeType="1"/>
            </p:cNvSpPr>
            <p:nvPr/>
          </p:nvSpPr>
          <p:spPr bwMode="auto">
            <a:xfrm>
              <a:off x="4501" y="2894"/>
              <a:ext cx="1" cy="144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grpSp>
          <p:nvGrpSpPr>
            <p:cNvPr id="28752" name="Group 80"/>
            <p:cNvGrpSpPr>
              <a:grpSpLocks/>
            </p:cNvGrpSpPr>
            <p:nvPr/>
          </p:nvGrpSpPr>
          <p:grpSpPr bwMode="auto">
            <a:xfrm>
              <a:off x="4955" y="2531"/>
              <a:ext cx="130" cy="257"/>
              <a:chOff x="4955" y="2531"/>
              <a:chExt cx="130" cy="257"/>
            </a:xfrm>
          </p:grpSpPr>
          <p:sp>
            <p:nvSpPr>
              <p:cNvPr id="28753" name="AutoShape 81"/>
              <p:cNvSpPr>
                <a:spLocks noChangeArrowheads="1"/>
              </p:cNvSpPr>
              <p:nvPr/>
            </p:nvSpPr>
            <p:spPr bwMode="auto">
              <a:xfrm>
                <a:off x="4955" y="2729"/>
                <a:ext cx="131" cy="60"/>
              </a:xfrm>
              <a:prstGeom prst="parallelogram">
                <a:avLst>
                  <a:gd name="adj" fmla="val 84109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754" name="Rectangle 82"/>
              <p:cNvSpPr>
                <a:spLocks noChangeArrowheads="1"/>
              </p:cNvSpPr>
              <p:nvPr/>
            </p:nvSpPr>
            <p:spPr bwMode="auto">
              <a:xfrm>
                <a:off x="5021" y="2533"/>
                <a:ext cx="60" cy="198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755" name="Rectangle 83"/>
              <p:cNvSpPr>
                <a:spLocks noChangeArrowheads="1"/>
              </p:cNvSpPr>
              <p:nvPr/>
            </p:nvSpPr>
            <p:spPr bwMode="auto">
              <a:xfrm>
                <a:off x="4956" y="2589"/>
                <a:ext cx="83" cy="198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756" name="AutoShape 84"/>
              <p:cNvSpPr>
                <a:spLocks noChangeArrowheads="1"/>
              </p:cNvSpPr>
              <p:nvPr/>
            </p:nvSpPr>
            <p:spPr bwMode="auto">
              <a:xfrm>
                <a:off x="4955" y="2531"/>
                <a:ext cx="131" cy="60"/>
              </a:xfrm>
              <a:prstGeom prst="parallelogram">
                <a:avLst>
                  <a:gd name="adj" fmla="val 84109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757" name="Line 85"/>
              <p:cNvSpPr>
                <a:spLocks noChangeShapeType="1"/>
              </p:cNvSpPr>
              <p:nvPr/>
            </p:nvSpPr>
            <p:spPr bwMode="auto">
              <a:xfrm>
                <a:off x="5086" y="2535"/>
                <a:ext cx="1" cy="194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758" name="Line 86"/>
              <p:cNvSpPr>
                <a:spLocks noChangeShapeType="1"/>
              </p:cNvSpPr>
              <p:nvPr/>
            </p:nvSpPr>
            <p:spPr bwMode="auto">
              <a:xfrm flipH="1">
                <a:off x="5038" y="2729"/>
                <a:ext cx="49" cy="58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759" name="Rectangle 87"/>
              <p:cNvSpPr>
                <a:spLocks noChangeArrowheads="1"/>
              </p:cNvSpPr>
              <p:nvPr/>
            </p:nvSpPr>
            <p:spPr bwMode="auto">
              <a:xfrm>
                <a:off x="4966" y="2615"/>
                <a:ext cx="55" cy="114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760" name="Rectangle 88"/>
              <p:cNvSpPr>
                <a:spLocks noChangeArrowheads="1"/>
              </p:cNvSpPr>
              <p:nvPr/>
            </p:nvSpPr>
            <p:spPr bwMode="auto">
              <a:xfrm>
                <a:off x="4974" y="2649"/>
                <a:ext cx="42" cy="4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8761" name="Group 89"/>
            <p:cNvGrpSpPr>
              <a:grpSpLocks/>
            </p:cNvGrpSpPr>
            <p:nvPr/>
          </p:nvGrpSpPr>
          <p:grpSpPr bwMode="auto">
            <a:xfrm>
              <a:off x="4947" y="2811"/>
              <a:ext cx="130" cy="257"/>
              <a:chOff x="4947" y="2811"/>
              <a:chExt cx="130" cy="257"/>
            </a:xfrm>
          </p:grpSpPr>
          <p:sp>
            <p:nvSpPr>
              <p:cNvPr id="28762" name="AutoShape 90"/>
              <p:cNvSpPr>
                <a:spLocks noChangeArrowheads="1"/>
              </p:cNvSpPr>
              <p:nvPr/>
            </p:nvSpPr>
            <p:spPr bwMode="auto">
              <a:xfrm>
                <a:off x="4947" y="3009"/>
                <a:ext cx="131" cy="59"/>
              </a:xfrm>
              <a:prstGeom prst="parallelogram">
                <a:avLst>
                  <a:gd name="adj" fmla="val 85534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763" name="Rectangle 91"/>
              <p:cNvSpPr>
                <a:spLocks noChangeArrowheads="1"/>
              </p:cNvSpPr>
              <p:nvPr/>
            </p:nvSpPr>
            <p:spPr bwMode="auto">
              <a:xfrm>
                <a:off x="5013" y="2813"/>
                <a:ext cx="60" cy="198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764" name="Rectangle 92"/>
              <p:cNvSpPr>
                <a:spLocks noChangeArrowheads="1"/>
              </p:cNvSpPr>
              <p:nvPr/>
            </p:nvSpPr>
            <p:spPr bwMode="auto">
              <a:xfrm>
                <a:off x="4948" y="2869"/>
                <a:ext cx="83" cy="198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765" name="AutoShape 93"/>
              <p:cNvSpPr>
                <a:spLocks noChangeArrowheads="1"/>
              </p:cNvSpPr>
              <p:nvPr/>
            </p:nvSpPr>
            <p:spPr bwMode="auto">
              <a:xfrm>
                <a:off x="4947" y="2811"/>
                <a:ext cx="131" cy="59"/>
              </a:xfrm>
              <a:prstGeom prst="parallelogram">
                <a:avLst>
                  <a:gd name="adj" fmla="val 85534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766" name="Line 94"/>
              <p:cNvSpPr>
                <a:spLocks noChangeShapeType="1"/>
              </p:cNvSpPr>
              <p:nvPr/>
            </p:nvSpPr>
            <p:spPr bwMode="auto">
              <a:xfrm>
                <a:off x="5078" y="2815"/>
                <a:ext cx="1" cy="194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767" name="Line 95"/>
              <p:cNvSpPr>
                <a:spLocks noChangeShapeType="1"/>
              </p:cNvSpPr>
              <p:nvPr/>
            </p:nvSpPr>
            <p:spPr bwMode="auto">
              <a:xfrm flipH="1">
                <a:off x="5030" y="3009"/>
                <a:ext cx="49" cy="58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768" name="Rectangle 96"/>
              <p:cNvSpPr>
                <a:spLocks noChangeArrowheads="1"/>
              </p:cNvSpPr>
              <p:nvPr/>
            </p:nvSpPr>
            <p:spPr bwMode="auto">
              <a:xfrm>
                <a:off x="4958" y="2895"/>
                <a:ext cx="55" cy="114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769" name="Rectangle 97"/>
              <p:cNvSpPr>
                <a:spLocks noChangeArrowheads="1"/>
              </p:cNvSpPr>
              <p:nvPr/>
            </p:nvSpPr>
            <p:spPr bwMode="auto">
              <a:xfrm>
                <a:off x="4966" y="2929"/>
                <a:ext cx="42" cy="4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28770" name="Line 98"/>
            <p:cNvSpPr>
              <a:spLocks noChangeShapeType="1"/>
            </p:cNvSpPr>
            <p:nvPr/>
          </p:nvSpPr>
          <p:spPr bwMode="auto">
            <a:xfrm flipV="1">
              <a:off x="4904" y="2573"/>
              <a:ext cx="1" cy="387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8771" name="Line 99"/>
            <p:cNvSpPr>
              <a:spLocks noChangeShapeType="1"/>
            </p:cNvSpPr>
            <p:nvPr/>
          </p:nvSpPr>
          <p:spPr bwMode="auto">
            <a:xfrm>
              <a:off x="4902" y="2958"/>
              <a:ext cx="65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8772" name="Line 100"/>
            <p:cNvSpPr>
              <a:spLocks noChangeShapeType="1"/>
            </p:cNvSpPr>
            <p:nvPr/>
          </p:nvSpPr>
          <p:spPr bwMode="auto">
            <a:xfrm>
              <a:off x="4900" y="2658"/>
              <a:ext cx="56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8773" name="Line 101"/>
            <p:cNvSpPr>
              <a:spLocks noChangeShapeType="1"/>
            </p:cNvSpPr>
            <p:nvPr/>
          </p:nvSpPr>
          <p:spPr bwMode="auto">
            <a:xfrm flipV="1">
              <a:off x="4096" y="1458"/>
              <a:ext cx="289" cy="13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8774" name="Line 102"/>
            <p:cNvSpPr>
              <a:spLocks noChangeShapeType="1"/>
            </p:cNvSpPr>
            <p:nvPr/>
          </p:nvSpPr>
          <p:spPr bwMode="auto">
            <a:xfrm>
              <a:off x="4685" y="1449"/>
              <a:ext cx="306" cy="13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8775" name="Line 103"/>
            <p:cNvSpPr>
              <a:spLocks noChangeShapeType="1"/>
            </p:cNvSpPr>
            <p:nvPr/>
          </p:nvSpPr>
          <p:spPr bwMode="auto">
            <a:xfrm flipH="1">
              <a:off x="5011" y="1661"/>
              <a:ext cx="154" cy="429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8776" name="Line 104"/>
            <p:cNvSpPr>
              <a:spLocks noChangeShapeType="1"/>
            </p:cNvSpPr>
            <p:nvPr/>
          </p:nvSpPr>
          <p:spPr bwMode="auto">
            <a:xfrm>
              <a:off x="4527" y="1520"/>
              <a:ext cx="1" cy="27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8777" name="Line 105"/>
            <p:cNvSpPr>
              <a:spLocks noChangeShapeType="1"/>
            </p:cNvSpPr>
            <p:nvPr/>
          </p:nvSpPr>
          <p:spPr bwMode="auto">
            <a:xfrm>
              <a:off x="4543" y="1928"/>
              <a:ext cx="337" cy="23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8778" name="Line 106"/>
            <p:cNvSpPr>
              <a:spLocks noChangeShapeType="1"/>
            </p:cNvSpPr>
            <p:nvPr/>
          </p:nvSpPr>
          <p:spPr bwMode="auto">
            <a:xfrm flipH="1">
              <a:off x="4832" y="2221"/>
              <a:ext cx="170" cy="227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8779" name="Line 107"/>
            <p:cNvSpPr>
              <a:spLocks noChangeShapeType="1"/>
            </p:cNvSpPr>
            <p:nvPr/>
          </p:nvSpPr>
          <p:spPr bwMode="auto">
            <a:xfrm flipH="1">
              <a:off x="4689" y="1641"/>
              <a:ext cx="355" cy="24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8780" name="Line 108"/>
            <p:cNvSpPr>
              <a:spLocks noChangeShapeType="1"/>
            </p:cNvSpPr>
            <p:nvPr/>
          </p:nvSpPr>
          <p:spPr bwMode="auto">
            <a:xfrm flipH="1">
              <a:off x="4695" y="1288"/>
              <a:ext cx="223" cy="16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8781" name="Line 109"/>
            <p:cNvSpPr>
              <a:spLocks noChangeShapeType="1"/>
            </p:cNvSpPr>
            <p:nvPr/>
          </p:nvSpPr>
          <p:spPr bwMode="auto">
            <a:xfrm flipH="1">
              <a:off x="5147" y="1399"/>
              <a:ext cx="129" cy="11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grpSp>
          <p:nvGrpSpPr>
            <p:cNvPr id="28782" name="Group 110"/>
            <p:cNvGrpSpPr>
              <a:grpSpLocks/>
            </p:cNvGrpSpPr>
            <p:nvPr/>
          </p:nvGrpSpPr>
          <p:grpSpPr bwMode="auto">
            <a:xfrm>
              <a:off x="3769" y="1520"/>
              <a:ext cx="315" cy="146"/>
              <a:chOff x="3769" y="1520"/>
              <a:chExt cx="315" cy="146"/>
            </a:xfrm>
          </p:grpSpPr>
          <p:sp>
            <p:nvSpPr>
              <p:cNvPr id="28783" name="Oval 111"/>
              <p:cNvSpPr>
                <a:spLocks noChangeArrowheads="1"/>
              </p:cNvSpPr>
              <p:nvPr/>
            </p:nvSpPr>
            <p:spPr bwMode="auto">
              <a:xfrm>
                <a:off x="3771" y="1586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784" name="Line 112"/>
              <p:cNvSpPr>
                <a:spLocks noChangeShapeType="1"/>
              </p:cNvSpPr>
              <p:nvPr/>
            </p:nvSpPr>
            <p:spPr bwMode="auto">
              <a:xfrm>
                <a:off x="3771" y="1579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785" name="Line 113"/>
              <p:cNvSpPr>
                <a:spLocks noChangeShapeType="1"/>
              </p:cNvSpPr>
              <p:nvPr/>
            </p:nvSpPr>
            <p:spPr bwMode="auto">
              <a:xfrm>
                <a:off x="4085" y="1579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786" name="Rectangle 114"/>
              <p:cNvSpPr>
                <a:spLocks noChangeArrowheads="1"/>
              </p:cNvSpPr>
              <p:nvPr/>
            </p:nvSpPr>
            <p:spPr bwMode="auto">
              <a:xfrm>
                <a:off x="3771" y="1579"/>
                <a:ext cx="311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787" name="Oval 115"/>
              <p:cNvSpPr>
                <a:spLocks noChangeArrowheads="1"/>
              </p:cNvSpPr>
              <p:nvPr/>
            </p:nvSpPr>
            <p:spPr bwMode="auto">
              <a:xfrm>
                <a:off x="3769" y="1520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8788" name="Group 116"/>
              <p:cNvGrpSpPr>
                <a:grpSpLocks/>
              </p:cNvGrpSpPr>
              <p:nvPr/>
            </p:nvGrpSpPr>
            <p:grpSpPr bwMode="auto">
              <a:xfrm>
                <a:off x="3844" y="1541"/>
                <a:ext cx="154" cy="55"/>
                <a:chOff x="3844" y="1541"/>
                <a:chExt cx="154" cy="55"/>
              </a:xfrm>
            </p:grpSpPr>
            <p:sp>
              <p:nvSpPr>
                <p:cNvPr id="28789" name="Line 117"/>
                <p:cNvSpPr>
                  <a:spLocks noChangeShapeType="1"/>
                </p:cNvSpPr>
                <p:nvPr/>
              </p:nvSpPr>
              <p:spPr bwMode="auto">
                <a:xfrm flipV="1">
                  <a:off x="3844" y="1540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790" name="Line 118"/>
                <p:cNvSpPr>
                  <a:spLocks noChangeShapeType="1"/>
                </p:cNvSpPr>
                <p:nvPr/>
              </p:nvSpPr>
              <p:spPr bwMode="auto">
                <a:xfrm>
                  <a:off x="3951" y="1596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791" name="Line 119"/>
                <p:cNvSpPr>
                  <a:spLocks noChangeShapeType="1"/>
                </p:cNvSpPr>
                <p:nvPr/>
              </p:nvSpPr>
              <p:spPr bwMode="auto">
                <a:xfrm>
                  <a:off x="3895" y="1542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8792" name="Group 120"/>
              <p:cNvGrpSpPr>
                <a:grpSpLocks/>
              </p:cNvGrpSpPr>
              <p:nvPr/>
            </p:nvGrpSpPr>
            <p:grpSpPr bwMode="auto">
              <a:xfrm>
                <a:off x="3844" y="1540"/>
                <a:ext cx="154" cy="55"/>
                <a:chOff x="3844" y="1540"/>
                <a:chExt cx="154" cy="55"/>
              </a:xfrm>
            </p:grpSpPr>
            <p:sp>
              <p:nvSpPr>
                <p:cNvPr id="28793" name="Line 121"/>
                <p:cNvSpPr>
                  <a:spLocks noChangeShapeType="1"/>
                </p:cNvSpPr>
                <p:nvPr/>
              </p:nvSpPr>
              <p:spPr bwMode="auto">
                <a:xfrm>
                  <a:off x="3844" y="1595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794" name="Line 122"/>
                <p:cNvSpPr>
                  <a:spLocks noChangeShapeType="1"/>
                </p:cNvSpPr>
                <p:nvPr/>
              </p:nvSpPr>
              <p:spPr bwMode="auto">
                <a:xfrm>
                  <a:off x="3951" y="1540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795" name="Line 123"/>
                <p:cNvSpPr>
                  <a:spLocks noChangeShapeType="1"/>
                </p:cNvSpPr>
                <p:nvPr/>
              </p:nvSpPr>
              <p:spPr bwMode="auto">
                <a:xfrm flipV="1">
                  <a:off x="3895" y="1539"/>
                  <a:ext cx="58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8796" name="Group 124"/>
            <p:cNvGrpSpPr>
              <a:grpSpLocks/>
            </p:cNvGrpSpPr>
            <p:nvPr/>
          </p:nvGrpSpPr>
          <p:grpSpPr bwMode="auto">
            <a:xfrm>
              <a:off x="4369" y="1376"/>
              <a:ext cx="315" cy="146"/>
              <a:chOff x="4369" y="1376"/>
              <a:chExt cx="315" cy="146"/>
            </a:xfrm>
          </p:grpSpPr>
          <p:sp>
            <p:nvSpPr>
              <p:cNvPr id="28797" name="Oval 125"/>
              <p:cNvSpPr>
                <a:spLocks noChangeArrowheads="1"/>
              </p:cNvSpPr>
              <p:nvPr/>
            </p:nvSpPr>
            <p:spPr bwMode="auto">
              <a:xfrm>
                <a:off x="4371" y="1442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798" name="Line 126"/>
              <p:cNvSpPr>
                <a:spLocks noChangeShapeType="1"/>
              </p:cNvSpPr>
              <p:nvPr/>
            </p:nvSpPr>
            <p:spPr bwMode="auto">
              <a:xfrm>
                <a:off x="4371" y="1435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799" name="Line 127"/>
              <p:cNvSpPr>
                <a:spLocks noChangeShapeType="1"/>
              </p:cNvSpPr>
              <p:nvPr/>
            </p:nvSpPr>
            <p:spPr bwMode="auto">
              <a:xfrm>
                <a:off x="4685" y="1435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800" name="Rectangle 128"/>
              <p:cNvSpPr>
                <a:spLocks noChangeArrowheads="1"/>
              </p:cNvSpPr>
              <p:nvPr/>
            </p:nvSpPr>
            <p:spPr bwMode="auto">
              <a:xfrm>
                <a:off x="4371" y="1435"/>
                <a:ext cx="311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801" name="Oval 129"/>
              <p:cNvSpPr>
                <a:spLocks noChangeArrowheads="1"/>
              </p:cNvSpPr>
              <p:nvPr/>
            </p:nvSpPr>
            <p:spPr bwMode="auto">
              <a:xfrm>
                <a:off x="4369" y="1376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8802" name="Group 130"/>
              <p:cNvGrpSpPr>
                <a:grpSpLocks/>
              </p:cNvGrpSpPr>
              <p:nvPr/>
            </p:nvGrpSpPr>
            <p:grpSpPr bwMode="auto">
              <a:xfrm>
                <a:off x="4444" y="1397"/>
                <a:ext cx="154" cy="55"/>
                <a:chOff x="4444" y="1397"/>
                <a:chExt cx="154" cy="55"/>
              </a:xfrm>
            </p:grpSpPr>
            <p:sp>
              <p:nvSpPr>
                <p:cNvPr id="28803" name="Line 131"/>
                <p:cNvSpPr>
                  <a:spLocks noChangeShapeType="1"/>
                </p:cNvSpPr>
                <p:nvPr/>
              </p:nvSpPr>
              <p:spPr bwMode="auto">
                <a:xfrm flipV="1">
                  <a:off x="4444" y="1396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04" name="Line 132"/>
                <p:cNvSpPr>
                  <a:spLocks noChangeShapeType="1"/>
                </p:cNvSpPr>
                <p:nvPr/>
              </p:nvSpPr>
              <p:spPr bwMode="auto">
                <a:xfrm>
                  <a:off x="4551" y="1452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05" name="Line 133"/>
                <p:cNvSpPr>
                  <a:spLocks noChangeShapeType="1"/>
                </p:cNvSpPr>
                <p:nvPr/>
              </p:nvSpPr>
              <p:spPr bwMode="auto">
                <a:xfrm>
                  <a:off x="4495" y="1398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8806" name="Group 134"/>
              <p:cNvGrpSpPr>
                <a:grpSpLocks/>
              </p:cNvGrpSpPr>
              <p:nvPr/>
            </p:nvGrpSpPr>
            <p:grpSpPr bwMode="auto">
              <a:xfrm>
                <a:off x="4444" y="1396"/>
                <a:ext cx="154" cy="55"/>
                <a:chOff x="4444" y="1396"/>
                <a:chExt cx="154" cy="55"/>
              </a:xfrm>
            </p:grpSpPr>
            <p:sp>
              <p:nvSpPr>
                <p:cNvPr id="28807" name="Line 135"/>
                <p:cNvSpPr>
                  <a:spLocks noChangeShapeType="1"/>
                </p:cNvSpPr>
                <p:nvPr/>
              </p:nvSpPr>
              <p:spPr bwMode="auto">
                <a:xfrm>
                  <a:off x="4444" y="1451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08" name="Line 136"/>
                <p:cNvSpPr>
                  <a:spLocks noChangeShapeType="1"/>
                </p:cNvSpPr>
                <p:nvPr/>
              </p:nvSpPr>
              <p:spPr bwMode="auto">
                <a:xfrm>
                  <a:off x="4551" y="1396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09" name="Line 137"/>
                <p:cNvSpPr>
                  <a:spLocks noChangeShapeType="1"/>
                </p:cNvSpPr>
                <p:nvPr/>
              </p:nvSpPr>
              <p:spPr bwMode="auto">
                <a:xfrm flipV="1">
                  <a:off x="4495" y="1395"/>
                  <a:ext cx="58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8810" name="Group 138"/>
            <p:cNvGrpSpPr>
              <a:grpSpLocks/>
            </p:cNvGrpSpPr>
            <p:nvPr/>
          </p:nvGrpSpPr>
          <p:grpSpPr bwMode="auto">
            <a:xfrm>
              <a:off x="4380" y="1790"/>
              <a:ext cx="315" cy="146"/>
              <a:chOff x="4380" y="1790"/>
              <a:chExt cx="315" cy="146"/>
            </a:xfrm>
          </p:grpSpPr>
          <p:sp>
            <p:nvSpPr>
              <p:cNvPr id="28811" name="Oval 139"/>
              <p:cNvSpPr>
                <a:spLocks noChangeArrowheads="1"/>
              </p:cNvSpPr>
              <p:nvPr/>
            </p:nvSpPr>
            <p:spPr bwMode="auto">
              <a:xfrm>
                <a:off x="4383" y="1855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812" name="Line 140"/>
              <p:cNvSpPr>
                <a:spLocks noChangeShapeType="1"/>
              </p:cNvSpPr>
              <p:nvPr/>
            </p:nvSpPr>
            <p:spPr bwMode="auto">
              <a:xfrm>
                <a:off x="4383" y="1849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813" name="Line 141"/>
              <p:cNvSpPr>
                <a:spLocks noChangeShapeType="1"/>
              </p:cNvSpPr>
              <p:nvPr/>
            </p:nvSpPr>
            <p:spPr bwMode="auto">
              <a:xfrm>
                <a:off x="4696" y="1849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814" name="Rectangle 142"/>
              <p:cNvSpPr>
                <a:spLocks noChangeArrowheads="1"/>
              </p:cNvSpPr>
              <p:nvPr/>
            </p:nvSpPr>
            <p:spPr bwMode="auto">
              <a:xfrm>
                <a:off x="4383" y="1849"/>
                <a:ext cx="310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815" name="Oval 143"/>
              <p:cNvSpPr>
                <a:spLocks noChangeArrowheads="1"/>
              </p:cNvSpPr>
              <p:nvPr/>
            </p:nvSpPr>
            <p:spPr bwMode="auto">
              <a:xfrm>
                <a:off x="4380" y="1790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8816" name="Group 144"/>
              <p:cNvGrpSpPr>
                <a:grpSpLocks/>
              </p:cNvGrpSpPr>
              <p:nvPr/>
            </p:nvGrpSpPr>
            <p:grpSpPr bwMode="auto">
              <a:xfrm>
                <a:off x="4455" y="1811"/>
                <a:ext cx="154" cy="55"/>
                <a:chOff x="4455" y="1811"/>
                <a:chExt cx="154" cy="55"/>
              </a:xfrm>
            </p:grpSpPr>
            <p:sp>
              <p:nvSpPr>
                <p:cNvPr id="28817" name="Line 145"/>
                <p:cNvSpPr>
                  <a:spLocks noChangeShapeType="1"/>
                </p:cNvSpPr>
                <p:nvPr/>
              </p:nvSpPr>
              <p:spPr bwMode="auto">
                <a:xfrm flipV="1">
                  <a:off x="4455" y="1810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18" name="Line 146"/>
                <p:cNvSpPr>
                  <a:spLocks noChangeShapeType="1"/>
                </p:cNvSpPr>
                <p:nvPr/>
              </p:nvSpPr>
              <p:spPr bwMode="auto">
                <a:xfrm>
                  <a:off x="4562" y="1866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19" name="Line 147"/>
                <p:cNvSpPr>
                  <a:spLocks noChangeShapeType="1"/>
                </p:cNvSpPr>
                <p:nvPr/>
              </p:nvSpPr>
              <p:spPr bwMode="auto">
                <a:xfrm>
                  <a:off x="4506" y="1812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8820" name="Group 148"/>
              <p:cNvGrpSpPr>
                <a:grpSpLocks/>
              </p:cNvGrpSpPr>
              <p:nvPr/>
            </p:nvGrpSpPr>
            <p:grpSpPr bwMode="auto">
              <a:xfrm>
                <a:off x="4455" y="1810"/>
                <a:ext cx="154" cy="55"/>
                <a:chOff x="4455" y="1810"/>
                <a:chExt cx="154" cy="55"/>
              </a:xfrm>
            </p:grpSpPr>
            <p:sp>
              <p:nvSpPr>
                <p:cNvPr id="28821" name="Line 149"/>
                <p:cNvSpPr>
                  <a:spLocks noChangeShapeType="1"/>
                </p:cNvSpPr>
                <p:nvPr/>
              </p:nvSpPr>
              <p:spPr bwMode="auto">
                <a:xfrm>
                  <a:off x="4455" y="1865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22" name="Line 150"/>
                <p:cNvSpPr>
                  <a:spLocks noChangeShapeType="1"/>
                </p:cNvSpPr>
                <p:nvPr/>
              </p:nvSpPr>
              <p:spPr bwMode="auto">
                <a:xfrm>
                  <a:off x="4562" y="1810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23" name="Line 151"/>
                <p:cNvSpPr>
                  <a:spLocks noChangeShapeType="1"/>
                </p:cNvSpPr>
                <p:nvPr/>
              </p:nvSpPr>
              <p:spPr bwMode="auto">
                <a:xfrm flipV="1">
                  <a:off x="4506" y="1809"/>
                  <a:ext cx="58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8824" name="Group 152"/>
            <p:cNvGrpSpPr>
              <a:grpSpLocks/>
            </p:cNvGrpSpPr>
            <p:nvPr/>
          </p:nvGrpSpPr>
          <p:grpSpPr bwMode="auto">
            <a:xfrm>
              <a:off x="4991" y="1507"/>
              <a:ext cx="314" cy="146"/>
              <a:chOff x="4991" y="1507"/>
              <a:chExt cx="314" cy="146"/>
            </a:xfrm>
          </p:grpSpPr>
          <p:sp>
            <p:nvSpPr>
              <p:cNvPr id="28825" name="Oval 153"/>
              <p:cNvSpPr>
                <a:spLocks noChangeArrowheads="1"/>
              </p:cNvSpPr>
              <p:nvPr/>
            </p:nvSpPr>
            <p:spPr bwMode="auto">
              <a:xfrm>
                <a:off x="4994" y="1572"/>
                <a:ext cx="312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826" name="Line 154"/>
              <p:cNvSpPr>
                <a:spLocks noChangeShapeType="1"/>
              </p:cNvSpPr>
              <p:nvPr/>
            </p:nvSpPr>
            <p:spPr bwMode="auto">
              <a:xfrm>
                <a:off x="4994" y="1566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827" name="Line 155"/>
              <p:cNvSpPr>
                <a:spLocks noChangeShapeType="1"/>
              </p:cNvSpPr>
              <p:nvPr/>
            </p:nvSpPr>
            <p:spPr bwMode="auto">
              <a:xfrm>
                <a:off x="5306" y="1566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828" name="Rectangle 156"/>
              <p:cNvSpPr>
                <a:spLocks noChangeArrowheads="1"/>
              </p:cNvSpPr>
              <p:nvPr/>
            </p:nvSpPr>
            <p:spPr bwMode="auto">
              <a:xfrm>
                <a:off x="4994" y="1566"/>
                <a:ext cx="310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829" name="Oval 157"/>
              <p:cNvSpPr>
                <a:spLocks noChangeArrowheads="1"/>
              </p:cNvSpPr>
              <p:nvPr/>
            </p:nvSpPr>
            <p:spPr bwMode="auto">
              <a:xfrm>
                <a:off x="4991" y="1507"/>
                <a:ext cx="312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8830" name="Group 158"/>
              <p:cNvGrpSpPr>
                <a:grpSpLocks/>
              </p:cNvGrpSpPr>
              <p:nvPr/>
            </p:nvGrpSpPr>
            <p:grpSpPr bwMode="auto">
              <a:xfrm>
                <a:off x="5066" y="1528"/>
                <a:ext cx="154" cy="55"/>
                <a:chOff x="5066" y="1528"/>
                <a:chExt cx="154" cy="55"/>
              </a:xfrm>
            </p:grpSpPr>
            <p:sp>
              <p:nvSpPr>
                <p:cNvPr id="28831" name="Line 159"/>
                <p:cNvSpPr>
                  <a:spLocks noChangeShapeType="1"/>
                </p:cNvSpPr>
                <p:nvPr/>
              </p:nvSpPr>
              <p:spPr bwMode="auto">
                <a:xfrm flipV="1">
                  <a:off x="5066" y="1527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32" name="Line 160"/>
                <p:cNvSpPr>
                  <a:spLocks noChangeShapeType="1"/>
                </p:cNvSpPr>
                <p:nvPr/>
              </p:nvSpPr>
              <p:spPr bwMode="auto">
                <a:xfrm>
                  <a:off x="5172" y="1583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33" name="Line 161"/>
                <p:cNvSpPr>
                  <a:spLocks noChangeShapeType="1"/>
                </p:cNvSpPr>
                <p:nvPr/>
              </p:nvSpPr>
              <p:spPr bwMode="auto">
                <a:xfrm>
                  <a:off x="5117" y="1529"/>
                  <a:ext cx="57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8834" name="Group 162"/>
              <p:cNvGrpSpPr>
                <a:grpSpLocks/>
              </p:cNvGrpSpPr>
              <p:nvPr/>
            </p:nvGrpSpPr>
            <p:grpSpPr bwMode="auto">
              <a:xfrm>
                <a:off x="5066" y="1527"/>
                <a:ext cx="154" cy="55"/>
                <a:chOff x="5066" y="1527"/>
                <a:chExt cx="154" cy="55"/>
              </a:xfrm>
            </p:grpSpPr>
            <p:sp>
              <p:nvSpPr>
                <p:cNvPr id="28835" name="Line 163"/>
                <p:cNvSpPr>
                  <a:spLocks noChangeShapeType="1"/>
                </p:cNvSpPr>
                <p:nvPr/>
              </p:nvSpPr>
              <p:spPr bwMode="auto">
                <a:xfrm>
                  <a:off x="5066" y="1582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36" name="Line 164"/>
                <p:cNvSpPr>
                  <a:spLocks noChangeShapeType="1"/>
                </p:cNvSpPr>
                <p:nvPr/>
              </p:nvSpPr>
              <p:spPr bwMode="auto">
                <a:xfrm>
                  <a:off x="5172" y="1527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37" name="Line 165"/>
                <p:cNvSpPr>
                  <a:spLocks noChangeShapeType="1"/>
                </p:cNvSpPr>
                <p:nvPr/>
              </p:nvSpPr>
              <p:spPr bwMode="auto">
                <a:xfrm flipV="1">
                  <a:off x="5117" y="1526"/>
                  <a:ext cx="57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8838" name="Group 166"/>
            <p:cNvGrpSpPr>
              <a:grpSpLocks/>
            </p:cNvGrpSpPr>
            <p:nvPr/>
          </p:nvGrpSpPr>
          <p:grpSpPr bwMode="auto">
            <a:xfrm>
              <a:off x="4869" y="2072"/>
              <a:ext cx="315" cy="146"/>
              <a:chOff x="4869" y="2072"/>
              <a:chExt cx="315" cy="146"/>
            </a:xfrm>
          </p:grpSpPr>
          <p:sp>
            <p:nvSpPr>
              <p:cNvPr id="28839" name="Oval 167"/>
              <p:cNvSpPr>
                <a:spLocks noChangeArrowheads="1"/>
              </p:cNvSpPr>
              <p:nvPr/>
            </p:nvSpPr>
            <p:spPr bwMode="auto">
              <a:xfrm>
                <a:off x="4872" y="2138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840" name="Line 168"/>
              <p:cNvSpPr>
                <a:spLocks noChangeShapeType="1"/>
              </p:cNvSpPr>
              <p:nvPr/>
            </p:nvSpPr>
            <p:spPr bwMode="auto">
              <a:xfrm>
                <a:off x="4872" y="2131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841" name="Line 169"/>
              <p:cNvSpPr>
                <a:spLocks noChangeShapeType="1"/>
              </p:cNvSpPr>
              <p:nvPr/>
            </p:nvSpPr>
            <p:spPr bwMode="auto">
              <a:xfrm>
                <a:off x="5185" y="2131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842" name="Rectangle 170"/>
              <p:cNvSpPr>
                <a:spLocks noChangeArrowheads="1"/>
              </p:cNvSpPr>
              <p:nvPr/>
            </p:nvSpPr>
            <p:spPr bwMode="auto">
              <a:xfrm>
                <a:off x="4872" y="2131"/>
                <a:ext cx="310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843" name="Oval 171"/>
              <p:cNvSpPr>
                <a:spLocks noChangeArrowheads="1"/>
              </p:cNvSpPr>
              <p:nvPr/>
            </p:nvSpPr>
            <p:spPr bwMode="auto">
              <a:xfrm>
                <a:off x="4869" y="2072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8844" name="Group 172"/>
              <p:cNvGrpSpPr>
                <a:grpSpLocks/>
              </p:cNvGrpSpPr>
              <p:nvPr/>
            </p:nvGrpSpPr>
            <p:grpSpPr bwMode="auto">
              <a:xfrm>
                <a:off x="4944" y="2093"/>
                <a:ext cx="154" cy="55"/>
                <a:chOff x="4944" y="2093"/>
                <a:chExt cx="154" cy="55"/>
              </a:xfrm>
            </p:grpSpPr>
            <p:sp>
              <p:nvSpPr>
                <p:cNvPr id="28845" name="Line 173"/>
                <p:cNvSpPr>
                  <a:spLocks noChangeShapeType="1"/>
                </p:cNvSpPr>
                <p:nvPr/>
              </p:nvSpPr>
              <p:spPr bwMode="auto">
                <a:xfrm flipV="1">
                  <a:off x="4944" y="2092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46" name="Line 174"/>
                <p:cNvSpPr>
                  <a:spLocks noChangeShapeType="1"/>
                </p:cNvSpPr>
                <p:nvPr/>
              </p:nvSpPr>
              <p:spPr bwMode="auto">
                <a:xfrm>
                  <a:off x="5051" y="2148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47" name="Line 175"/>
                <p:cNvSpPr>
                  <a:spLocks noChangeShapeType="1"/>
                </p:cNvSpPr>
                <p:nvPr/>
              </p:nvSpPr>
              <p:spPr bwMode="auto">
                <a:xfrm>
                  <a:off x="4995" y="2094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8848" name="Group 176"/>
              <p:cNvGrpSpPr>
                <a:grpSpLocks/>
              </p:cNvGrpSpPr>
              <p:nvPr/>
            </p:nvGrpSpPr>
            <p:grpSpPr bwMode="auto">
              <a:xfrm>
                <a:off x="4944" y="2092"/>
                <a:ext cx="154" cy="55"/>
                <a:chOff x="4944" y="2092"/>
                <a:chExt cx="154" cy="55"/>
              </a:xfrm>
            </p:grpSpPr>
            <p:sp>
              <p:nvSpPr>
                <p:cNvPr id="28849" name="Line 177"/>
                <p:cNvSpPr>
                  <a:spLocks noChangeShapeType="1"/>
                </p:cNvSpPr>
                <p:nvPr/>
              </p:nvSpPr>
              <p:spPr bwMode="auto">
                <a:xfrm>
                  <a:off x="4944" y="2147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50" name="Line 178"/>
                <p:cNvSpPr>
                  <a:spLocks noChangeShapeType="1"/>
                </p:cNvSpPr>
                <p:nvPr/>
              </p:nvSpPr>
              <p:spPr bwMode="auto">
                <a:xfrm>
                  <a:off x="5051" y="2092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51" name="Line 179"/>
                <p:cNvSpPr>
                  <a:spLocks noChangeShapeType="1"/>
                </p:cNvSpPr>
                <p:nvPr/>
              </p:nvSpPr>
              <p:spPr bwMode="auto">
                <a:xfrm flipV="1">
                  <a:off x="4995" y="2091"/>
                  <a:ext cx="58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8852" name="Group 180"/>
            <p:cNvGrpSpPr>
              <a:grpSpLocks/>
            </p:cNvGrpSpPr>
            <p:nvPr/>
          </p:nvGrpSpPr>
          <p:grpSpPr bwMode="auto">
            <a:xfrm>
              <a:off x="4659" y="2440"/>
              <a:ext cx="315" cy="147"/>
              <a:chOff x="4659" y="2440"/>
              <a:chExt cx="315" cy="147"/>
            </a:xfrm>
          </p:grpSpPr>
          <p:sp>
            <p:nvSpPr>
              <p:cNvPr id="28853" name="Oval 181"/>
              <p:cNvSpPr>
                <a:spLocks noChangeArrowheads="1"/>
              </p:cNvSpPr>
              <p:nvPr/>
            </p:nvSpPr>
            <p:spPr bwMode="auto">
              <a:xfrm>
                <a:off x="4662" y="2506"/>
                <a:ext cx="313" cy="82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854" name="Line 182"/>
              <p:cNvSpPr>
                <a:spLocks noChangeShapeType="1"/>
              </p:cNvSpPr>
              <p:nvPr/>
            </p:nvSpPr>
            <p:spPr bwMode="auto">
              <a:xfrm>
                <a:off x="4662" y="2499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855" name="Line 183"/>
              <p:cNvSpPr>
                <a:spLocks noChangeShapeType="1"/>
              </p:cNvSpPr>
              <p:nvPr/>
            </p:nvSpPr>
            <p:spPr bwMode="auto">
              <a:xfrm>
                <a:off x="4975" y="2499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856" name="Rectangle 184"/>
              <p:cNvSpPr>
                <a:spLocks noChangeArrowheads="1"/>
              </p:cNvSpPr>
              <p:nvPr/>
            </p:nvSpPr>
            <p:spPr bwMode="auto">
              <a:xfrm>
                <a:off x="4662" y="2499"/>
                <a:ext cx="310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857" name="Oval 185"/>
              <p:cNvSpPr>
                <a:spLocks noChangeArrowheads="1"/>
              </p:cNvSpPr>
              <p:nvPr/>
            </p:nvSpPr>
            <p:spPr bwMode="auto">
              <a:xfrm>
                <a:off x="4659" y="2440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8858" name="Group 186"/>
              <p:cNvGrpSpPr>
                <a:grpSpLocks/>
              </p:cNvGrpSpPr>
              <p:nvPr/>
            </p:nvGrpSpPr>
            <p:grpSpPr bwMode="auto">
              <a:xfrm>
                <a:off x="4734" y="2461"/>
                <a:ext cx="154" cy="55"/>
                <a:chOff x="4734" y="2461"/>
                <a:chExt cx="154" cy="55"/>
              </a:xfrm>
            </p:grpSpPr>
            <p:sp>
              <p:nvSpPr>
                <p:cNvPr id="28859" name="Line 187"/>
                <p:cNvSpPr>
                  <a:spLocks noChangeShapeType="1"/>
                </p:cNvSpPr>
                <p:nvPr/>
              </p:nvSpPr>
              <p:spPr bwMode="auto">
                <a:xfrm flipV="1">
                  <a:off x="4734" y="2460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60" name="Line 188"/>
                <p:cNvSpPr>
                  <a:spLocks noChangeShapeType="1"/>
                </p:cNvSpPr>
                <p:nvPr/>
              </p:nvSpPr>
              <p:spPr bwMode="auto">
                <a:xfrm>
                  <a:off x="4841" y="2517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61" name="Line 189"/>
                <p:cNvSpPr>
                  <a:spLocks noChangeShapeType="1"/>
                </p:cNvSpPr>
                <p:nvPr/>
              </p:nvSpPr>
              <p:spPr bwMode="auto">
                <a:xfrm>
                  <a:off x="4785" y="2462"/>
                  <a:ext cx="58" cy="55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8862" name="Group 190"/>
              <p:cNvGrpSpPr>
                <a:grpSpLocks/>
              </p:cNvGrpSpPr>
              <p:nvPr/>
            </p:nvGrpSpPr>
            <p:grpSpPr bwMode="auto">
              <a:xfrm>
                <a:off x="4734" y="2460"/>
                <a:ext cx="154" cy="55"/>
                <a:chOff x="4734" y="2460"/>
                <a:chExt cx="154" cy="55"/>
              </a:xfrm>
            </p:grpSpPr>
            <p:sp>
              <p:nvSpPr>
                <p:cNvPr id="28863" name="Line 191"/>
                <p:cNvSpPr>
                  <a:spLocks noChangeShapeType="1"/>
                </p:cNvSpPr>
                <p:nvPr/>
              </p:nvSpPr>
              <p:spPr bwMode="auto">
                <a:xfrm>
                  <a:off x="4734" y="2515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64" name="Line 192"/>
                <p:cNvSpPr>
                  <a:spLocks noChangeShapeType="1"/>
                </p:cNvSpPr>
                <p:nvPr/>
              </p:nvSpPr>
              <p:spPr bwMode="auto">
                <a:xfrm>
                  <a:off x="4841" y="2460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65" name="Line 193"/>
                <p:cNvSpPr>
                  <a:spLocks noChangeShapeType="1"/>
                </p:cNvSpPr>
                <p:nvPr/>
              </p:nvSpPr>
              <p:spPr bwMode="auto">
                <a:xfrm flipV="1">
                  <a:off x="4785" y="2459"/>
                  <a:ext cx="58" cy="57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8866" name="Group 194"/>
            <p:cNvGrpSpPr>
              <a:grpSpLocks/>
            </p:cNvGrpSpPr>
            <p:nvPr/>
          </p:nvGrpSpPr>
          <p:grpSpPr bwMode="auto">
            <a:xfrm>
              <a:off x="4275" y="2748"/>
              <a:ext cx="314" cy="146"/>
              <a:chOff x="4275" y="2748"/>
              <a:chExt cx="314" cy="146"/>
            </a:xfrm>
          </p:grpSpPr>
          <p:sp>
            <p:nvSpPr>
              <p:cNvPr id="28867" name="Oval 195"/>
              <p:cNvSpPr>
                <a:spLocks noChangeArrowheads="1"/>
              </p:cNvSpPr>
              <p:nvPr/>
            </p:nvSpPr>
            <p:spPr bwMode="auto">
              <a:xfrm>
                <a:off x="4278" y="2814"/>
                <a:ext cx="312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868" name="Line 196"/>
              <p:cNvSpPr>
                <a:spLocks noChangeShapeType="1"/>
              </p:cNvSpPr>
              <p:nvPr/>
            </p:nvSpPr>
            <p:spPr bwMode="auto">
              <a:xfrm>
                <a:off x="4278" y="2807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869" name="Line 197"/>
              <p:cNvSpPr>
                <a:spLocks noChangeShapeType="1"/>
              </p:cNvSpPr>
              <p:nvPr/>
            </p:nvSpPr>
            <p:spPr bwMode="auto">
              <a:xfrm>
                <a:off x="4590" y="2807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870" name="Rectangle 198"/>
              <p:cNvSpPr>
                <a:spLocks noChangeArrowheads="1"/>
              </p:cNvSpPr>
              <p:nvPr/>
            </p:nvSpPr>
            <p:spPr bwMode="auto">
              <a:xfrm>
                <a:off x="4278" y="2807"/>
                <a:ext cx="310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871" name="Oval 199"/>
              <p:cNvSpPr>
                <a:spLocks noChangeArrowheads="1"/>
              </p:cNvSpPr>
              <p:nvPr/>
            </p:nvSpPr>
            <p:spPr bwMode="auto">
              <a:xfrm>
                <a:off x="4275" y="2748"/>
                <a:ext cx="312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8872" name="Group 200"/>
              <p:cNvGrpSpPr>
                <a:grpSpLocks/>
              </p:cNvGrpSpPr>
              <p:nvPr/>
            </p:nvGrpSpPr>
            <p:grpSpPr bwMode="auto">
              <a:xfrm>
                <a:off x="4350" y="2769"/>
                <a:ext cx="154" cy="55"/>
                <a:chOff x="4350" y="2769"/>
                <a:chExt cx="154" cy="55"/>
              </a:xfrm>
            </p:grpSpPr>
            <p:sp>
              <p:nvSpPr>
                <p:cNvPr id="28873" name="Line 201"/>
                <p:cNvSpPr>
                  <a:spLocks noChangeShapeType="1"/>
                </p:cNvSpPr>
                <p:nvPr/>
              </p:nvSpPr>
              <p:spPr bwMode="auto">
                <a:xfrm flipV="1">
                  <a:off x="4350" y="2768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74" name="Line 202"/>
                <p:cNvSpPr>
                  <a:spLocks noChangeShapeType="1"/>
                </p:cNvSpPr>
                <p:nvPr/>
              </p:nvSpPr>
              <p:spPr bwMode="auto">
                <a:xfrm>
                  <a:off x="4456" y="2824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75" name="Line 203"/>
                <p:cNvSpPr>
                  <a:spLocks noChangeShapeType="1"/>
                </p:cNvSpPr>
                <p:nvPr/>
              </p:nvSpPr>
              <p:spPr bwMode="auto">
                <a:xfrm>
                  <a:off x="4401" y="2770"/>
                  <a:ext cx="57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8876" name="Group 204"/>
              <p:cNvGrpSpPr>
                <a:grpSpLocks/>
              </p:cNvGrpSpPr>
              <p:nvPr/>
            </p:nvGrpSpPr>
            <p:grpSpPr bwMode="auto">
              <a:xfrm>
                <a:off x="4350" y="2768"/>
                <a:ext cx="154" cy="55"/>
                <a:chOff x="4350" y="2768"/>
                <a:chExt cx="154" cy="55"/>
              </a:xfrm>
            </p:grpSpPr>
            <p:sp>
              <p:nvSpPr>
                <p:cNvPr id="28877" name="Line 205"/>
                <p:cNvSpPr>
                  <a:spLocks noChangeShapeType="1"/>
                </p:cNvSpPr>
                <p:nvPr/>
              </p:nvSpPr>
              <p:spPr bwMode="auto">
                <a:xfrm>
                  <a:off x="4350" y="2823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78" name="Line 206"/>
                <p:cNvSpPr>
                  <a:spLocks noChangeShapeType="1"/>
                </p:cNvSpPr>
                <p:nvPr/>
              </p:nvSpPr>
              <p:spPr bwMode="auto">
                <a:xfrm>
                  <a:off x="4456" y="2768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79" name="Line 207"/>
                <p:cNvSpPr>
                  <a:spLocks noChangeShapeType="1"/>
                </p:cNvSpPr>
                <p:nvPr/>
              </p:nvSpPr>
              <p:spPr bwMode="auto">
                <a:xfrm flipV="1">
                  <a:off x="4401" y="2767"/>
                  <a:ext cx="57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8880" name="Group 208"/>
            <p:cNvGrpSpPr>
              <a:grpSpLocks/>
            </p:cNvGrpSpPr>
            <p:nvPr/>
          </p:nvGrpSpPr>
          <p:grpSpPr bwMode="auto">
            <a:xfrm>
              <a:off x="3769" y="2511"/>
              <a:ext cx="315" cy="146"/>
              <a:chOff x="3769" y="2511"/>
              <a:chExt cx="315" cy="146"/>
            </a:xfrm>
          </p:grpSpPr>
          <p:sp>
            <p:nvSpPr>
              <p:cNvPr id="28881" name="Oval 209"/>
              <p:cNvSpPr>
                <a:spLocks noChangeArrowheads="1"/>
              </p:cNvSpPr>
              <p:nvPr/>
            </p:nvSpPr>
            <p:spPr bwMode="auto">
              <a:xfrm>
                <a:off x="3771" y="2577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882" name="Line 210"/>
              <p:cNvSpPr>
                <a:spLocks noChangeShapeType="1"/>
              </p:cNvSpPr>
              <p:nvPr/>
            </p:nvSpPr>
            <p:spPr bwMode="auto">
              <a:xfrm>
                <a:off x="3771" y="2570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883" name="Line 211"/>
              <p:cNvSpPr>
                <a:spLocks noChangeShapeType="1"/>
              </p:cNvSpPr>
              <p:nvPr/>
            </p:nvSpPr>
            <p:spPr bwMode="auto">
              <a:xfrm>
                <a:off x="4085" y="2570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884" name="Rectangle 212"/>
              <p:cNvSpPr>
                <a:spLocks noChangeArrowheads="1"/>
              </p:cNvSpPr>
              <p:nvPr/>
            </p:nvSpPr>
            <p:spPr bwMode="auto">
              <a:xfrm>
                <a:off x="3771" y="2570"/>
                <a:ext cx="311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885" name="Oval 213"/>
              <p:cNvSpPr>
                <a:spLocks noChangeArrowheads="1"/>
              </p:cNvSpPr>
              <p:nvPr/>
            </p:nvSpPr>
            <p:spPr bwMode="auto">
              <a:xfrm>
                <a:off x="3769" y="2511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8886" name="Group 214"/>
              <p:cNvGrpSpPr>
                <a:grpSpLocks/>
              </p:cNvGrpSpPr>
              <p:nvPr/>
            </p:nvGrpSpPr>
            <p:grpSpPr bwMode="auto">
              <a:xfrm>
                <a:off x="3844" y="2532"/>
                <a:ext cx="154" cy="55"/>
                <a:chOff x="3844" y="2532"/>
                <a:chExt cx="154" cy="55"/>
              </a:xfrm>
            </p:grpSpPr>
            <p:sp>
              <p:nvSpPr>
                <p:cNvPr id="28887" name="Line 215"/>
                <p:cNvSpPr>
                  <a:spLocks noChangeShapeType="1"/>
                </p:cNvSpPr>
                <p:nvPr/>
              </p:nvSpPr>
              <p:spPr bwMode="auto">
                <a:xfrm flipV="1">
                  <a:off x="3844" y="2531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88" name="Line 216"/>
                <p:cNvSpPr>
                  <a:spLocks noChangeShapeType="1"/>
                </p:cNvSpPr>
                <p:nvPr/>
              </p:nvSpPr>
              <p:spPr bwMode="auto">
                <a:xfrm>
                  <a:off x="3951" y="2587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89" name="Line 217"/>
                <p:cNvSpPr>
                  <a:spLocks noChangeShapeType="1"/>
                </p:cNvSpPr>
                <p:nvPr/>
              </p:nvSpPr>
              <p:spPr bwMode="auto">
                <a:xfrm>
                  <a:off x="3895" y="2533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8890" name="Group 218"/>
              <p:cNvGrpSpPr>
                <a:grpSpLocks/>
              </p:cNvGrpSpPr>
              <p:nvPr/>
            </p:nvGrpSpPr>
            <p:grpSpPr bwMode="auto">
              <a:xfrm>
                <a:off x="3844" y="2531"/>
                <a:ext cx="154" cy="55"/>
                <a:chOff x="3844" y="2531"/>
                <a:chExt cx="154" cy="55"/>
              </a:xfrm>
            </p:grpSpPr>
            <p:sp>
              <p:nvSpPr>
                <p:cNvPr id="28891" name="Line 219"/>
                <p:cNvSpPr>
                  <a:spLocks noChangeShapeType="1"/>
                </p:cNvSpPr>
                <p:nvPr/>
              </p:nvSpPr>
              <p:spPr bwMode="auto">
                <a:xfrm>
                  <a:off x="3844" y="2586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92" name="Line 220"/>
                <p:cNvSpPr>
                  <a:spLocks noChangeShapeType="1"/>
                </p:cNvSpPr>
                <p:nvPr/>
              </p:nvSpPr>
              <p:spPr bwMode="auto">
                <a:xfrm>
                  <a:off x="3951" y="2531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93" name="Line 221"/>
                <p:cNvSpPr>
                  <a:spLocks noChangeShapeType="1"/>
                </p:cNvSpPr>
                <p:nvPr/>
              </p:nvSpPr>
              <p:spPr bwMode="auto">
                <a:xfrm flipV="1">
                  <a:off x="3895" y="2530"/>
                  <a:ext cx="58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sp>
          <p:nvSpPr>
            <p:cNvPr id="28894" name="Line 222"/>
            <p:cNvSpPr>
              <a:spLocks noChangeShapeType="1"/>
            </p:cNvSpPr>
            <p:nvPr/>
          </p:nvSpPr>
          <p:spPr bwMode="auto">
            <a:xfrm flipV="1">
              <a:off x="3930" y="2644"/>
              <a:ext cx="1" cy="159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grpSp>
          <p:nvGrpSpPr>
            <p:cNvPr id="28895" name="Group 223"/>
            <p:cNvGrpSpPr>
              <a:grpSpLocks/>
            </p:cNvGrpSpPr>
            <p:nvPr/>
          </p:nvGrpSpPr>
          <p:grpSpPr bwMode="auto">
            <a:xfrm>
              <a:off x="2880" y="966"/>
              <a:ext cx="588" cy="538"/>
              <a:chOff x="2880" y="966"/>
              <a:chExt cx="588" cy="538"/>
            </a:xfrm>
          </p:grpSpPr>
          <p:sp>
            <p:nvSpPr>
              <p:cNvPr id="28896" name="Rectangle 224"/>
              <p:cNvSpPr>
                <a:spLocks noChangeArrowheads="1"/>
              </p:cNvSpPr>
              <p:nvPr/>
            </p:nvSpPr>
            <p:spPr bwMode="auto">
              <a:xfrm>
                <a:off x="2951" y="969"/>
                <a:ext cx="489" cy="489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897" name="Rectangle 225"/>
              <p:cNvSpPr>
                <a:spLocks noChangeArrowheads="1"/>
              </p:cNvSpPr>
              <p:nvPr/>
            </p:nvSpPr>
            <p:spPr bwMode="auto">
              <a:xfrm>
                <a:off x="2927" y="984"/>
                <a:ext cx="500" cy="504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898" name="Rectangle 226"/>
              <p:cNvSpPr>
                <a:spLocks noChangeArrowheads="1"/>
              </p:cNvSpPr>
              <p:nvPr/>
            </p:nvSpPr>
            <p:spPr bwMode="auto">
              <a:xfrm>
                <a:off x="2930" y="1095"/>
                <a:ext cx="489" cy="108"/>
              </a:xfrm>
              <a:prstGeom prst="rect">
                <a:avLst/>
              </a:pr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899" name="Text Box 227"/>
              <p:cNvSpPr txBox="1">
                <a:spLocks noChangeArrowheads="1"/>
              </p:cNvSpPr>
              <p:nvPr/>
            </p:nvSpPr>
            <p:spPr bwMode="auto">
              <a:xfrm>
                <a:off x="2880" y="966"/>
                <a:ext cx="589" cy="539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aplicação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FFFFFF"/>
                    </a:solidFill>
                    <a:latin typeface="Comic Sans MS" pitchFamily="66" charset="0"/>
                  </a:rPr>
                  <a:t>transporte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8900" name="Line 228"/>
              <p:cNvSpPr>
                <a:spLocks noChangeShapeType="1"/>
              </p:cNvSpPr>
              <p:nvPr/>
            </p:nvSpPr>
            <p:spPr bwMode="auto">
              <a:xfrm>
                <a:off x="2927" y="1200"/>
                <a:ext cx="500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901" name="Line 229"/>
              <p:cNvSpPr>
                <a:spLocks noChangeShapeType="1"/>
              </p:cNvSpPr>
              <p:nvPr/>
            </p:nvSpPr>
            <p:spPr bwMode="auto">
              <a:xfrm>
                <a:off x="2934" y="1287"/>
                <a:ext cx="499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902" name="Line 230"/>
              <p:cNvSpPr>
                <a:spLocks noChangeShapeType="1"/>
              </p:cNvSpPr>
              <p:nvPr/>
            </p:nvSpPr>
            <p:spPr bwMode="auto">
              <a:xfrm>
                <a:off x="2934" y="1374"/>
                <a:ext cx="499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8903" name="Group 231"/>
            <p:cNvGrpSpPr>
              <a:grpSpLocks/>
            </p:cNvGrpSpPr>
            <p:nvPr/>
          </p:nvGrpSpPr>
          <p:grpSpPr bwMode="auto">
            <a:xfrm>
              <a:off x="4843" y="1863"/>
              <a:ext cx="512" cy="442"/>
              <a:chOff x="4843" y="1863"/>
              <a:chExt cx="512" cy="442"/>
            </a:xfrm>
          </p:grpSpPr>
          <p:sp>
            <p:nvSpPr>
              <p:cNvPr id="28904" name="Rectangle 232"/>
              <p:cNvSpPr>
                <a:spLocks noChangeArrowheads="1"/>
              </p:cNvSpPr>
              <p:nvPr/>
            </p:nvSpPr>
            <p:spPr bwMode="auto">
              <a:xfrm>
                <a:off x="4908" y="1962"/>
                <a:ext cx="426" cy="306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905" name="Rectangle 233"/>
              <p:cNvSpPr>
                <a:spLocks noChangeArrowheads="1"/>
              </p:cNvSpPr>
              <p:nvPr/>
            </p:nvSpPr>
            <p:spPr bwMode="auto">
              <a:xfrm>
                <a:off x="4881" y="1983"/>
                <a:ext cx="435" cy="312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906" name="Text Box 234"/>
              <p:cNvSpPr txBox="1">
                <a:spLocks noChangeArrowheads="1"/>
              </p:cNvSpPr>
              <p:nvPr/>
            </p:nvSpPr>
            <p:spPr bwMode="auto">
              <a:xfrm>
                <a:off x="4843" y="1863"/>
                <a:ext cx="513" cy="4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en-US" sz="1000">
                  <a:solidFill>
                    <a:srgbClr val="000000"/>
                  </a:solidFill>
                  <a:latin typeface="Comic Sans MS" pitchFamily="66" charset="0"/>
                </a:endParaRP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8907" name="Line 235"/>
              <p:cNvSpPr>
                <a:spLocks noChangeShapeType="1"/>
              </p:cNvSpPr>
              <p:nvPr/>
            </p:nvSpPr>
            <p:spPr bwMode="auto">
              <a:xfrm>
                <a:off x="4878" y="2175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908" name="Line 236"/>
              <p:cNvSpPr>
                <a:spLocks noChangeShapeType="1"/>
              </p:cNvSpPr>
              <p:nvPr/>
            </p:nvSpPr>
            <p:spPr bwMode="auto">
              <a:xfrm>
                <a:off x="4884" y="2079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8909" name="Group 237"/>
            <p:cNvGrpSpPr>
              <a:grpSpLocks/>
            </p:cNvGrpSpPr>
            <p:nvPr/>
          </p:nvGrpSpPr>
          <p:grpSpPr bwMode="auto">
            <a:xfrm>
              <a:off x="4910" y="2764"/>
              <a:ext cx="588" cy="538"/>
              <a:chOff x="4910" y="2764"/>
              <a:chExt cx="588" cy="538"/>
            </a:xfrm>
          </p:grpSpPr>
          <p:sp>
            <p:nvSpPr>
              <p:cNvPr id="28910" name="Rectangle 238"/>
              <p:cNvSpPr>
                <a:spLocks noChangeArrowheads="1"/>
              </p:cNvSpPr>
              <p:nvPr/>
            </p:nvSpPr>
            <p:spPr bwMode="auto">
              <a:xfrm>
                <a:off x="4981" y="2767"/>
                <a:ext cx="489" cy="489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911" name="Rectangle 239"/>
              <p:cNvSpPr>
                <a:spLocks noChangeArrowheads="1"/>
              </p:cNvSpPr>
              <p:nvPr/>
            </p:nvSpPr>
            <p:spPr bwMode="auto">
              <a:xfrm>
                <a:off x="4957" y="2782"/>
                <a:ext cx="500" cy="504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912" name="Rectangle 240"/>
              <p:cNvSpPr>
                <a:spLocks noChangeArrowheads="1"/>
              </p:cNvSpPr>
              <p:nvPr/>
            </p:nvSpPr>
            <p:spPr bwMode="auto">
              <a:xfrm>
                <a:off x="4960" y="2893"/>
                <a:ext cx="489" cy="108"/>
              </a:xfrm>
              <a:prstGeom prst="rect">
                <a:avLst/>
              </a:pr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913" name="Text Box 241"/>
              <p:cNvSpPr txBox="1">
                <a:spLocks noChangeArrowheads="1"/>
              </p:cNvSpPr>
              <p:nvPr/>
            </p:nvSpPr>
            <p:spPr bwMode="auto">
              <a:xfrm>
                <a:off x="4910" y="2764"/>
                <a:ext cx="589" cy="539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aplicação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FFFFFF"/>
                    </a:solidFill>
                    <a:latin typeface="Comic Sans MS" pitchFamily="66" charset="0"/>
                  </a:rPr>
                  <a:t>transporte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8914" name="Line 242"/>
              <p:cNvSpPr>
                <a:spLocks noChangeShapeType="1"/>
              </p:cNvSpPr>
              <p:nvPr/>
            </p:nvSpPr>
            <p:spPr bwMode="auto">
              <a:xfrm>
                <a:off x="4957" y="2998"/>
                <a:ext cx="500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915" name="Line 243"/>
              <p:cNvSpPr>
                <a:spLocks noChangeShapeType="1"/>
              </p:cNvSpPr>
              <p:nvPr/>
            </p:nvSpPr>
            <p:spPr bwMode="auto">
              <a:xfrm>
                <a:off x="4964" y="3085"/>
                <a:ext cx="499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916" name="Line 244"/>
              <p:cNvSpPr>
                <a:spLocks noChangeShapeType="1"/>
              </p:cNvSpPr>
              <p:nvPr/>
            </p:nvSpPr>
            <p:spPr bwMode="auto">
              <a:xfrm>
                <a:off x="4964" y="3172"/>
                <a:ext cx="499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8917" name="Group 245"/>
            <p:cNvGrpSpPr>
              <a:grpSpLocks/>
            </p:cNvGrpSpPr>
            <p:nvPr/>
          </p:nvGrpSpPr>
          <p:grpSpPr bwMode="auto">
            <a:xfrm>
              <a:off x="4314" y="1610"/>
              <a:ext cx="512" cy="442"/>
              <a:chOff x="4314" y="1610"/>
              <a:chExt cx="512" cy="442"/>
            </a:xfrm>
          </p:grpSpPr>
          <p:sp>
            <p:nvSpPr>
              <p:cNvPr id="28918" name="Rectangle 246"/>
              <p:cNvSpPr>
                <a:spLocks noChangeArrowheads="1"/>
              </p:cNvSpPr>
              <p:nvPr/>
            </p:nvSpPr>
            <p:spPr bwMode="auto">
              <a:xfrm>
                <a:off x="4379" y="1709"/>
                <a:ext cx="426" cy="306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919" name="Rectangle 247"/>
              <p:cNvSpPr>
                <a:spLocks noChangeArrowheads="1"/>
              </p:cNvSpPr>
              <p:nvPr/>
            </p:nvSpPr>
            <p:spPr bwMode="auto">
              <a:xfrm>
                <a:off x="4352" y="1730"/>
                <a:ext cx="435" cy="312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920" name="Text Box 248"/>
              <p:cNvSpPr txBox="1">
                <a:spLocks noChangeArrowheads="1"/>
              </p:cNvSpPr>
              <p:nvPr/>
            </p:nvSpPr>
            <p:spPr bwMode="auto">
              <a:xfrm>
                <a:off x="4314" y="1610"/>
                <a:ext cx="513" cy="4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en-US" sz="1000">
                  <a:solidFill>
                    <a:srgbClr val="000000"/>
                  </a:solidFill>
                  <a:latin typeface="Comic Sans MS" pitchFamily="66" charset="0"/>
                </a:endParaRP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8921" name="Line 249"/>
              <p:cNvSpPr>
                <a:spLocks noChangeShapeType="1"/>
              </p:cNvSpPr>
              <p:nvPr/>
            </p:nvSpPr>
            <p:spPr bwMode="auto">
              <a:xfrm>
                <a:off x="4349" y="1922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922" name="Line 250"/>
              <p:cNvSpPr>
                <a:spLocks noChangeShapeType="1"/>
              </p:cNvSpPr>
              <p:nvPr/>
            </p:nvSpPr>
            <p:spPr bwMode="auto">
              <a:xfrm>
                <a:off x="4355" y="1826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8923" name="Group 251"/>
            <p:cNvGrpSpPr>
              <a:grpSpLocks/>
            </p:cNvGrpSpPr>
            <p:nvPr/>
          </p:nvGrpSpPr>
          <p:grpSpPr bwMode="auto">
            <a:xfrm>
              <a:off x="4285" y="1166"/>
              <a:ext cx="512" cy="442"/>
              <a:chOff x="4285" y="1166"/>
              <a:chExt cx="512" cy="442"/>
            </a:xfrm>
          </p:grpSpPr>
          <p:sp>
            <p:nvSpPr>
              <p:cNvPr id="28924" name="Rectangle 252"/>
              <p:cNvSpPr>
                <a:spLocks noChangeArrowheads="1"/>
              </p:cNvSpPr>
              <p:nvPr/>
            </p:nvSpPr>
            <p:spPr bwMode="auto">
              <a:xfrm>
                <a:off x="4350" y="1265"/>
                <a:ext cx="426" cy="306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925" name="Rectangle 253"/>
              <p:cNvSpPr>
                <a:spLocks noChangeArrowheads="1"/>
              </p:cNvSpPr>
              <p:nvPr/>
            </p:nvSpPr>
            <p:spPr bwMode="auto">
              <a:xfrm>
                <a:off x="4323" y="1286"/>
                <a:ext cx="435" cy="312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926" name="Text Box 254"/>
              <p:cNvSpPr txBox="1">
                <a:spLocks noChangeArrowheads="1"/>
              </p:cNvSpPr>
              <p:nvPr/>
            </p:nvSpPr>
            <p:spPr bwMode="auto">
              <a:xfrm>
                <a:off x="4285" y="1166"/>
                <a:ext cx="513" cy="4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en-US" sz="1000">
                  <a:solidFill>
                    <a:srgbClr val="000000"/>
                  </a:solidFill>
                  <a:latin typeface="Comic Sans MS" pitchFamily="66" charset="0"/>
                </a:endParaRP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8927" name="Line 255"/>
              <p:cNvSpPr>
                <a:spLocks noChangeShapeType="1"/>
              </p:cNvSpPr>
              <p:nvPr/>
            </p:nvSpPr>
            <p:spPr bwMode="auto">
              <a:xfrm>
                <a:off x="4320" y="1478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928" name="Line 256"/>
              <p:cNvSpPr>
                <a:spLocks noChangeShapeType="1"/>
              </p:cNvSpPr>
              <p:nvPr/>
            </p:nvSpPr>
            <p:spPr bwMode="auto">
              <a:xfrm>
                <a:off x="4326" y="1382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8929" name="Group 257"/>
            <p:cNvGrpSpPr>
              <a:grpSpLocks/>
            </p:cNvGrpSpPr>
            <p:nvPr/>
          </p:nvGrpSpPr>
          <p:grpSpPr bwMode="auto">
            <a:xfrm>
              <a:off x="3681" y="1297"/>
              <a:ext cx="512" cy="442"/>
              <a:chOff x="3681" y="1297"/>
              <a:chExt cx="512" cy="442"/>
            </a:xfrm>
          </p:grpSpPr>
          <p:sp>
            <p:nvSpPr>
              <p:cNvPr id="28930" name="Rectangle 258"/>
              <p:cNvSpPr>
                <a:spLocks noChangeArrowheads="1"/>
              </p:cNvSpPr>
              <p:nvPr/>
            </p:nvSpPr>
            <p:spPr bwMode="auto">
              <a:xfrm>
                <a:off x="3746" y="1396"/>
                <a:ext cx="426" cy="306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931" name="Rectangle 259"/>
              <p:cNvSpPr>
                <a:spLocks noChangeArrowheads="1"/>
              </p:cNvSpPr>
              <p:nvPr/>
            </p:nvSpPr>
            <p:spPr bwMode="auto">
              <a:xfrm>
                <a:off x="3719" y="1417"/>
                <a:ext cx="435" cy="312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932" name="Text Box 260"/>
              <p:cNvSpPr txBox="1">
                <a:spLocks noChangeArrowheads="1"/>
              </p:cNvSpPr>
              <p:nvPr/>
            </p:nvSpPr>
            <p:spPr bwMode="auto">
              <a:xfrm>
                <a:off x="3681" y="1297"/>
                <a:ext cx="513" cy="4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en-US" sz="1000">
                  <a:solidFill>
                    <a:srgbClr val="000000"/>
                  </a:solidFill>
                  <a:latin typeface="Comic Sans MS" pitchFamily="66" charset="0"/>
                </a:endParaRP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8933" name="Line 261"/>
              <p:cNvSpPr>
                <a:spLocks noChangeShapeType="1"/>
              </p:cNvSpPr>
              <p:nvPr/>
            </p:nvSpPr>
            <p:spPr bwMode="auto">
              <a:xfrm>
                <a:off x="3716" y="1609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934" name="Line 262"/>
              <p:cNvSpPr>
                <a:spLocks noChangeShapeType="1"/>
              </p:cNvSpPr>
              <p:nvPr/>
            </p:nvSpPr>
            <p:spPr bwMode="auto">
              <a:xfrm>
                <a:off x="3722" y="1513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8935" name="Group 263"/>
            <p:cNvGrpSpPr>
              <a:grpSpLocks/>
            </p:cNvGrpSpPr>
            <p:nvPr/>
          </p:nvGrpSpPr>
          <p:grpSpPr bwMode="auto">
            <a:xfrm>
              <a:off x="4546" y="2160"/>
              <a:ext cx="512" cy="442"/>
              <a:chOff x="4546" y="2160"/>
              <a:chExt cx="512" cy="442"/>
            </a:xfrm>
          </p:grpSpPr>
          <p:sp>
            <p:nvSpPr>
              <p:cNvPr id="28936" name="Rectangle 264"/>
              <p:cNvSpPr>
                <a:spLocks noChangeArrowheads="1"/>
              </p:cNvSpPr>
              <p:nvPr/>
            </p:nvSpPr>
            <p:spPr bwMode="auto">
              <a:xfrm>
                <a:off x="4611" y="2259"/>
                <a:ext cx="426" cy="306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937" name="Rectangle 265"/>
              <p:cNvSpPr>
                <a:spLocks noChangeArrowheads="1"/>
              </p:cNvSpPr>
              <p:nvPr/>
            </p:nvSpPr>
            <p:spPr bwMode="auto">
              <a:xfrm>
                <a:off x="4584" y="2280"/>
                <a:ext cx="435" cy="312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938" name="Text Box 266"/>
              <p:cNvSpPr txBox="1">
                <a:spLocks noChangeArrowheads="1"/>
              </p:cNvSpPr>
              <p:nvPr/>
            </p:nvSpPr>
            <p:spPr bwMode="auto">
              <a:xfrm>
                <a:off x="4546" y="2160"/>
                <a:ext cx="513" cy="4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en-US" sz="1000">
                  <a:solidFill>
                    <a:srgbClr val="000000"/>
                  </a:solidFill>
                  <a:latin typeface="Comic Sans MS" pitchFamily="66" charset="0"/>
                </a:endParaRP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8939" name="Line 267"/>
              <p:cNvSpPr>
                <a:spLocks noChangeShapeType="1"/>
              </p:cNvSpPr>
              <p:nvPr/>
            </p:nvSpPr>
            <p:spPr bwMode="auto">
              <a:xfrm>
                <a:off x="4581" y="2472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940" name="Line 268"/>
              <p:cNvSpPr>
                <a:spLocks noChangeShapeType="1"/>
              </p:cNvSpPr>
              <p:nvPr/>
            </p:nvSpPr>
            <p:spPr bwMode="auto">
              <a:xfrm>
                <a:off x="4587" y="2376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8941" name="Group 269"/>
            <p:cNvGrpSpPr>
              <a:grpSpLocks/>
            </p:cNvGrpSpPr>
            <p:nvPr/>
          </p:nvGrpSpPr>
          <p:grpSpPr bwMode="auto">
            <a:xfrm>
              <a:off x="3304" y="1030"/>
              <a:ext cx="1755" cy="1975"/>
              <a:chOff x="3304" y="1030"/>
              <a:chExt cx="1755" cy="1975"/>
            </a:xfrm>
          </p:grpSpPr>
          <p:sp>
            <p:nvSpPr>
              <p:cNvPr id="28942" name="Rectangle 270"/>
              <p:cNvSpPr>
                <a:spLocks noChangeArrowheads="1"/>
              </p:cNvSpPr>
              <p:nvPr/>
            </p:nvSpPr>
            <p:spPr bwMode="auto">
              <a:xfrm rot="2940000">
                <a:off x="3222" y="1931"/>
                <a:ext cx="1920" cy="174"/>
              </a:xfrm>
              <a:prstGeom prst="rect">
                <a:avLst/>
              </a:pr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943" name="Text Box 271"/>
              <p:cNvSpPr txBox="1">
                <a:spLocks noChangeArrowheads="1"/>
              </p:cNvSpPr>
              <p:nvPr/>
            </p:nvSpPr>
            <p:spPr bwMode="auto">
              <a:xfrm rot="2940000">
                <a:off x="3334" y="1937"/>
                <a:ext cx="1714" cy="212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600">
                    <a:solidFill>
                      <a:srgbClr val="FFFFFF"/>
                    </a:solidFill>
                    <a:latin typeface="Comic Sans MS" pitchFamily="66" charset="0"/>
                  </a:rPr>
                  <a:t>transporte lógico fim a fim</a:t>
                </a:r>
              </a:p>
            </p:txBody>
          </p:sp>
          <p:sp>
            <p:nvSpPr>
              <p:cNvPr id="28944" name="AutoShape 272"/>
              <p:cNvSpPr>
                <a:spLocks noChangeArrowheads="1"/>
              </p:cNvSpPr>
              <p:nvPr/>
            </p:nvSpPr>
            <p:spPr bwMode="auto">
              <a:xfrm rot="2940000">
                <a:off x="3356" y="1091"/>
                <a:ext cx="282" cy="264"/>
              </a:xfrm>
              <a:custGeom>
                <a:avLst/>
                <a:gdLst>
                  <a:gd name="T0" fmla="*/ 282 w 282"/>
                  <a:gd name="T1" fmla="*/ 0 h 264"/>
                  <a:gd name="T2" fmla="*/ 282 w 282"/>
                  <a:gd name="T3" fmla="*/ 264 h 264"/>
                  <a:gd name="T4" fmla="*/ 0 w 282"/>
                  <a:gd name="T5" fmla="*/ 129 h 264"/>
                  <a:gd name="T6" fmla="*/ 282 w 282"/>
                  <a:gd name="T7" fmla="*/ 0 h 264"/>
                  <a:gd name="T8" fmla="*/ 0 w 282"/>
                  <a:gd name="T9" fmla="*/ 0 h 264"/>
                  <a:gd name="T10" fmla="*/ 282 w 282"/>
                  <a:gd name="T11" fmla="*/ 264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82" h="264">
                    <a:moveTo>
                      <a:pt x="282" y="0"/>
                    </a:moveTo>
                    <a:cubicBezTo>
                      <a:pt x="282" y="132"/>
                      <a:pt x="282" y="264"/>
                      <a:pt x="282" y="264"/>
                    </a:cubicBezTo>
                    <a:cubicBezTo>
                      <a:pt x="159" y="150"/>
                      <a:pt x="0" y="153"/>
                      <a:pt x="0" y="129"/>
                    </a:cubicBezTo>
                    <a:cubicBezTo>
                      <a:pt x="0" y="108"/>
                      <a:pt x="153" y="108"/>
                      <a:pt x="282" y="0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945" name="AutoShape 273"/>
              <p:cNvSpPr>
                <a:spLocks noChangeArrowheads="1"/>
              </p:cNvSpPr>
              <p:nvPr/>
            </p:nvSpPr>
            <p:spPr bwMode="auto">
              <a:xfrm rot="2940000" flipH="1">
                <a:off x="4726" y="2682"/>
                <a:ext cx="282" cy="264"/>
              </a:xfrm>
              <a:custGeom>
                <a:avLst/>
                <a:gdLst>
                  <a:gd name="T0" fmla="*/ 282 w 282"/>
                  <a:gd name="T1" fmla="*/ 0 h 264"/>
                  <a:gd name="T2" fmla="*/ 282 w 282"/>
                  <a:gd name="T3" fmla="*/ 264 h 264"/>
                  <a:gd name="T4" fmla="*/ 0 w 282"/>
                  <a:gd name="T5" fmla="*/ 129 h 264"/>
                  <a:gd name="T6" fmla="*/ 282 w 282"/>
                  <a:gd name="T7" fmla="*/ 0 h 264"/>
                  <a:gd name="T8" fmla="*/ 0 w 282"/>
                  <a:gd name="T9" fmla="*/ 0 h 264"/>
                  <a:gd name="T10" fmla="*/ 282 w 282"/>
                  <a:gd name="T11" fmla="*/ 264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82" h="264">
                    <a:moveTo>
                      <a:pt x="282" y="0"/>
                    </a:moveTo>
                    <a:cubicBezTo>
                      <a:pt x="282" y="132"/>
                      <a:pt x="282" y="264"/>
                      <a:pt x="282" y="264"/>
                    </a:cubicBezTo>
                    <a:cubicBezTo>
                      <a:pt x="159" y="150"/>
                      <a:pt x="0" y="153"/>
                      <a:pt x="0" y="129"/>
                    </a:cubicBezTo>
                    <a:cubicBezTo>
                      <a:pt x="0" y="108"/>
                      <a:pt x="153" y="108"/>
                      <a:pt x="282" y="0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" dur="500"/>
                                        <p:tgtEl>
                                          <p:spTgt spid="286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0" dur="500"/>
                                        <p:tgtEl>
                                          <p:spTgt spid="286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3" dur="500"/>
                                        <p:tgtEl>
                                          <p:spTgt spid="286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6" dur="500"/>
                                        <p:tgtEl>
                                          <p:spTgt spid="286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1" dur="500"/>
                                        <p:tgtEl>
                                          <p:spTgt spid="286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4" dur="500"/>
                                        <p:tgtEl>
                                          <p:spTgt spid="286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9" dur="500"/>
                                        <p:tgtEl>
                                          <p:spTgt spid="286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2" dur="500"/>
                                        <p:tgtEl>
                                          <p:spTgt spid="286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5" dur="500"/>
                                        <p:tgtEl>
                                          <p:spTgt spid="2867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ext Box 1"/>
          <p:cNvSpPr txBox="1">
            <a:spLocks noChangeArrowheads="1"/>
          </p:cNvSpPr>
          <p:nvPr/>
        </p:nvSpPr>
        <p:spPr bwMode="auto">
          <a:xfrm>
            <a:off x="685800" y="285750"/>
            <a:ext cx="77724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4400">
                <a:solidFill>
                  <a:srgbClr val="000000"/>
                </a:solidFill>
              </a:rPr>
              <a:t>Camadas de Transporte X Rede</a:t>
            </a:r>
          </a:p>
        </p:txBody>
      </p:sp>
      <p:sp>
        <p:nvSpPr>
          <p:cNvPr id="29698" name="Text Box 2"/>
          <p:cNvSpPr txBox="1">
            <a:spLocks noChangeArrowheads="1"/>
          </p:cNvSpPr>
          <p:nvPr/>
        </p:nvSpPr>
        <p:spPr bwMode="auto">
          <a:xfrm>
            <a:off x="685800" y="1981200"/>
            <a:ext cx="3810000" cy="411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 algn="l">
              <a:spcBef>
                <a:spcPts val="600"/>
              </a:spcBef>
              <a:buClr>
                <a:srgbClr val="3333CC"/>
              </a:buClr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400" i="1">
                <a:solidFill>
                  <a:srgbClr val="3333CC"/>
                </a:solidFill>
              </a:rPr>
              <a:t>camada de rede:</a:t>
            </a:r>
            <a:r>
              <a:rPr lang="pt-BR" sz="2400">
                <a:solidFill>
                  <a:srgbClr val="000000"/>
                </a:solidFill>
              </a:rPr>
              <a:t> comunicação lógica entre hospedeiros</a:t>
            </a:r>
          </a:p>
          <a:p>
            <a:pPr marL="341313" indent="-341313" algn="l">
              <a:spcBef>
                <a:spcPts val="600"/>
              </a:spcBef>
              <a:buClr>
                <a:srgbClr val="3333CC"/>
              </a:buClr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400" i="1">
                <a:solidFill>
                  <a:srgbClr val="3333CC"/>
                </a:solidFill>
              </a:rPr>
              <a:t>camada de transporte:</a:t>
            </a:r>
            <a:r>
              <a:rPr lang="pt-BR" sz="2400">
                <a:solidFill>
                  <a:srgbClr val="000000"/>
                </a:solidFill>
              </a:rPr>
              <a:t> comunicação lógica entre processos </a:t>
            </a:r>
          </a:p>
          <a:p>
            <a:pPr marL="741363" lvl="1" indent="-284163" algn="l">
              <a:spcBef>
                <a:spcPts val="50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depende de, estende serviços da camada de rede</a:t>
            </a:r>
          </a:p>
        </p:txBody>
      </p:sp>
      <p:sp>
        <p:nvSpPr>
          <p:cNvPr id="29699" name="Text Box 3"/>
          <p:cNvSpPr txBox="1">
            <a:spLocks noChangeArrowheads="1"/>
          </p:cNvSpPr>
          <p:nvPr/>
        </p:nvSpPr>
        <p:spPr bwMode="auto">
          <a:xfrm>
            <a:off x="4760913" y="1524000"/>
            <a:ext cx="3810000" cy="4176713"/>
          </a:xfrm>
          <a:prstGeom prst="rect">
            <a:avLst/>
          </a:prstGeom>
          <a:noFill/>
          <a:ln w="1908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marL="341313" indent="-341313" algn="l">
              <a:spcBef>
                <a:spcPts val="5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 u="sng">
                <a:solidFill>
                  <a:srgbClr val="FF0000"/>
                </a:solidFill>
              </a:rPr>
              <a:t>Analogia doméstica:</a:t>
            </a:r>
          </a:p>
          <a:p>
            <a:pPr marL="341313" indent="-341313" algn="l">
              <a:spcBef>
                <a:spcPts val="5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 i="1">
                <a:solidFill>
                  <a:srgbClr val="000000"/>
                </a:solidFill>
              </a:rPr>
              <a:t>12 crianças enviando cartas para 12 crianças</a:t>
            </a:r>
          </a:p>
          <a:p>
            <a:pPr marL="341313" indent="-341313" algn="l">
              <a:spcBef>
                <a:spcPts val="5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>
                <a:solidFill>
                  <a:srgbClr val="000000"/>
                </a:solidFill>
              </a:rPr>
              <a:t>processos = crianças</a:t>
            </a:r>
          </a:p>
          <a:p>
            <a:pPr marL="341313" indent="-341313" algn="l">
              <a:spcBef>
                <a:spcPts val="5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>
                <a:solidFill>
                  <a:srgbClr val="000000"/>
                </a:solidFill>
              </a:rPr>
              <a:t>mensagens da apl. = cartas nos envelopes</a:t>
            </a:r>
          </a:p>
          <a:p>
            <a:pPr marL="341313" indent="-341313" algn="l">
              <a:spcBef>
                <a:spcPts val="5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>
                <a:solidFill>
                  <a:srgbClr val="000000"/>
                </a:solidFill>
              </a:rPr>
              <a:t>hospedeiros = casas</a:t>
            </a:r>
          </a:p>
          <a:p>
            <a:pPr marL="341313" indent="-341313" algn="l">
              <a:spcBef>
                <a:spcPts val="5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>
                <a:solidFill>
                  <a:srgbClr val="000000"/>
                </a:solidFill>
              </a:rPr>
              <a:t>protocolo de transporte = Ann e Bill</a:t>
            </a:r>
          </a:p>
          <a:p>
            <a:pPr marL="341313" indent="-341313" algn="l">
              <a:spcBef>
                <a:spcPts val="5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>
                <a:solidFill>
                  <a:srgbClr val="000000"/>
                </a:solidFill>
              </a:rPr>
              <a:t>protocolo da camada de rede = serviço postal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" dur="500"/>
                                        <p:tgtEl>
                                          <p:spTgt spid="296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2" dur="500"/>
                                        <p:tgtEl>
                                          <p:spTgt spid="296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5" dur="500"/>
                                        <p:tgtEl>
                                          <p:spTgt spid="296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ext Box 1"/>
          <p:cNvSpPr txBox="1">
            <a:spLocks noChangeArrowheads="1"/>
          </p:cNvSpPr>
          <p:nvPr/>
        </p:nvSpPr>
        <p:spPr bwMode="auto">
          <a:xfrm>
            <a:off x="304800" y="228600"/>
            <a:ext cx="83820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4400">
                <a:solidFill>
                  <a:srgbClr val="000000"/>
                </a:solidFill>
              </a:rPr>
              <a:t>Camada de rede</a:t>
            </a:r>
          </a:p>
        </p:txBody>
      </p:sp>
      <p:sp>
        <p:nvSpPr>
          <p:cNvPr id="30722" name="Text Box 2"/>
          <p:cNvSpPr txBox="1">
            <a:spLocks noChangeArrowheads="1"/>
          </p:cNvSpPr>
          <p:nvPr/>
        </p:nvSpPr>
        <p:spPr bwMode="auto">
          <a:xfrm>
            <a:off x="438150" y="1400175"/>
            <a:ext cx="4375150" cy="51149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 algn="l">
              <a:spcBef>
                <a:spcPts val="50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transporta segmentos da estação  remetente à receptora</a:t>
            </a:r>
          </a:p>
          <a:p>
            <a:pPr marL="341313" indent="-341313" algn="l">
              <a:spcBef>
                <a:spcPts val="50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no lado remetente, encapsula segmentos dentro de datagramas</a:t>
            </a:r>
          </a:p>
          <a:p>
            <a:pPr marL="341313" indent="-341313" algn="l">
              <a:spcBef>
                <a:spcPts val="50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no lado receptor, entrega os segmentos para a camada de transporte</a:t>
            </a:r>
          </a:p>
          <a:p>
            <a:pPr marL="341313" indent="-341313" algn="l">
              <a:spcBef>
                <a:spcPts val="50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protocolos da camada de rede em todos os sistemas finais e roteadores</a:t>
            </a:r>
          </a:p>
          <a:p>
            <a:pPr marL="341313" indent="-341313" algn="l">
              <a:spcBef>
                <a:spcPts val="50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roteadores examinam campos de cabeçalho de todos os datagramas IP que passam por eles</a:t>
            </a:r>
          </a:p>
        </p:txBody>
      </p:sp>
      <p:sp>
        <p:nvSpPr>
          <p:cNvPr id="30723" name="AutoShape 3"/>
          <p:cNvSpPr>
            <a:spLocks noChangeArrowheads="1"/>
          </p:cNvSpPr>
          <p:nvPr/>
        </p:nvSpPr>
        <p:spPr bwMode="auto">
          <a:xfrm>
            <a:off x="6788150" y="2019300"/>
            <a:ext cx="1798638" cy="1674813"/>
          </a:xfrm>
          <a:custGeom>
            <a:avLst/>
            <a:gdLst>
              <a:gd name="T0" fmla="*/ 239 w 1292"/>
              <a:gd name="T1" fmla="*/ 7 h 1255"/>
              <a:gd name="T2" fmla="*/ 35 w 1292"/>
              <a:gd name="T3" fmla="*/ 157 h 1255"/>
              <a:gd name="T4" fmla="*/ 29 w 1292"/>
              <a:gd name="T5" fmla="*/ 523 h 1255"/>
              <a:gd name="T6" fmla="*/ 53 w 1292"/>
              <a:gd name="T7" fmla="*/ 829 h 1255"/>
              <a:gd name="T8" fmla="*/ 245 w 1292"/>
              <a:gd name="T9" fmla="*/ 871 h 1255"/>
              <a:gd name="T10" fmla="*/ 647 w 1292"/>
              <a:gd name="T11" fmla="*/ 1129 h 1255"/>
              <a:gd name="T12" fmla="*/ 995 w 1292"/>
              <a:gd name="T13" fmla="*/ 1237 h 1255"/>
              <a:gd name="T14" fmla="*/ 1199 w 1292"/>
              <a:gd name="T15" fmla="*/ 1021 h 1255"/>
              <a:gd name="T16" fmla="*/ 1271 w 1292"/>
              <a:gd name="T17" fmla="*/ 445 h 1255"/>
              <a:gd name="T18" fmla="*/ 1205 w 1292"/>
              <a:gd name="T19" fmla="*/ 211 h 1255"/>
              <a:gd name="T20" fmla="*/ 749 w 1292"/>
              <a:gd name="T21" fmla="*/ 115 h 1255"/>
              <a:gd name="T22" fmla="*/ 239 w 1292"/>
              <a:gd name="T23" fmla="*/ 7 h 1255"/>
              <a:gd name="T24" fmla="*/ 0 w 1292"/>
              <a:gd name="T25" fmla="*/ 0 h 1255"/>
              <a:gd name="T26" fmla="*/ 1292 w 1292"/>
              <a:gd name="T27" fmla="*/ 1255 h 12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T24" t="T25" r="T26" b="T27"/>
            <a:pathLst>
              <a:path w="1292" h="1255">
                <a:moveTo>
                  <a:pt x="239" y="7"/>
                </a:moveTo>
                <a:cubicBezTo>
                  <a:pt x="120" y="14"/>
                  <a:pt x="70" y="71"/>
                  <a:pt x="35" y="157"/>
                </a:cubicBezTo>
                <a:cubicBezTo>
                  <a:pt x="0" y="243"/>
                  <a:pt x="26" y="411"/>
                  <a:pt x="29" y="523"/>
                </a:cubicBezTo>
                <a:cubicBezTo>
                  <a:pt x="32" y="635"/>
                  <a:pt x="17" y="771"/>
                  <a:pt x="53" y="829"/>
                </a:cubicBezTo>
                <a:cubicBezTo>
                  <a:pt x="89" y="887"/>
                  <a:pt x="146" y="821"/>
                  <a:pt x="245" y="871"/>
                </a:cubicBezTo>
                <a:cubicBezTo>
                  <a:pt x="344" y="921"/>
                  <a:pt x="522" y="1068"/>
                  <a:pt x="647" y="1129"/>
                </a:cubicBezTo>
                <a:cubicBezTo>
                  <a:pt x="772" y="1190"/>
                  <a:pt x="903" y="1255"/>
                  <a:pt x="995" y="1237"/>
                </a:cubicBezTo>
                <a:cubicBezTo>
                  <a:pt x="1087" y="1219"/>
                  <a:pt x="1153" y="1153"/>
                  <a:pt x="1199" y="1021"/>
                </a:cubicBezTo>
                <a:cubicBezTo>
                  <a:pt x="1245" y="889"/>
                  <a:pt x="1270" y="580"/>
                  <a:pt x="1271" y="445"/>
                </a:cubicBezTo>
                <a:cubicBezTo>
                  <a:pt x="1272" y="310"/>
                  <a:pt x="1292" y="266"/>
                  <a:pt x="1205" y="211"/>
                </a:cubicBezTo>
                <a:cubicBezTo>
                  <a:pt x="1118" y="156"/>
                  <a:pt x="908" y="150"/>
                  <a:pt x="749" y="115"/>
                </a:cubicBezTo>
                <a:cubicBezTo>
                  <a:pt x="590" y="80"/>
                  <a:pt x="358" y="0"/>
                  <a:pt x="239" y="7"/>
                </a:cubicBezTo>
                <a:close/>
              </a:path>
            </a:pathLst>
          </a:custGeom>
          <a:solidFill>
            <a:srgbClr val="CC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30724" name="AutoShape 4"/>
          <p:cNvSpPr>
            <a:spLocks noChangeArrowheads="1"/>
          </p:cNvSpPr>
          <p:nvPr/>
        </p:nvSpPr>
        <p:spPr bwMode="auto">
          <a:xfrm>
            <a:off x="4908550" y="1876425"/>
            <a:ext cx="1866900" cy="1589088"/>
          </a:xfrm>
          <a:custGeom>
            <a:avLst/>
            <a:gdLst>
              <a:gd name="T0" fmla="*/ 550 w 1340"/>
              <a:gd name="T1" fmla="*/ 42 h 1191"/>
              <a:gd name="T2" fmla="*/ 82 w 1340"/>
              <a:gd name="T3" fmla="*/ 60 h 1191"/>
              <a:gd name="T4" fmla="*/ 58 w 1340"/>
              <a:gd name="T5" fmla="*/ 402 h 1191"/>
              <a:gd name="T6" fmla="*/ 28 w 1340"/>
              <a:gd name="T7" fmla="*/ 720 h 1191"/>
              <a:gd name="T8" fmla="*/ 112 w 1340"/>
              <a:gd name="T9" fmla="*/ 870 h 1191"/>
              <a:gd name="T10" fmla="*/ 538 w 1340"/>
              <a:gd name="T11" fmla="*/ 876 h 1191"/>
              <a:gd name="T12" fmla="*/ 640 w 1340"/>
              <a:gd name="T13" fmla="*/ 1128 h 1191"/>
              <a:gd name="T14" fmla="*/ 1234 w 1340"/>
              <a:gd name="T15" fmla="*/ 1098 h 1191"/>
              <a:gd name="T16" fmla="*/ 1276 w 1340"/>
              <a:gd name="T17" fmla="*/ 570 h 1191"/>
              <a:gd name="T18" fmla="*/ 1204 w 1340"/>
              <a:gd name="T19" fmla="*/ 342 h 1191"/>
              <a:gd name="T20" fmla="*/ 760 w 1340"/>
              <a:gd name="T21" fmla="*/ 288 h 1191"/>
              <a:gd name="T22" fmla="*/ 550 w 1340"/>
              <a:gd name="T23" fmla="*/ 42 h 1191"/>
              <a:gd name="T24" fmla="*/ 0 w 1340"/>
              <a:gd name="T25" fmla="*/ 0 h 1191"/>
              <a:gd name="T26" fmla="*/ 1340 w 1340"/>
              <a:gd name="T27" fmla="*/ 1191 h 1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T24" t="T25" r="T26" b="T27"/>
            <a:pathLst>
              <a:path w="1340" h="1191">
                <a:moveTo>
                  <a:pt x="550" y="42"/>
                </a:moveTo>
                <a:cubicBezTo>
                  <a:pt x="437" y="4"/>
                  <a:pt x="164" y="0"/>
                  <a:pt x="82" y="60"/>
                </a:cubicBezTo>
                <a:cubicBezTo>
                  <a:pt x="0" y="120"/>
                  <a:pt x="67" y="292"/>
                  <a:pt x="58" y="402"/>
                </a:cubicBezTo>
                <a:cubicBezTo>
                  <a:pt x="49" y="512"/>
                  <a:pt x="19" y="642"/>
                  <a:pt x="28" y="720"/>
                </a:cubicBezTo>
                <a:cubicBezTo>
                  <a:pt x="37" y="798"/>
                  <a:pt x="27" y="844"/>
                  <a:pt x="112" y="870"/>
                </a:cubicBezTo>
                <a:cubicBezTo>
                  <a:pt x="197" y="896"/>
                  <a:pt x="450" y="833"/>
                  <a:pt x="538" y="876"/>
                </a:cubicBezTo>
                <a:cubicBezTo>
                  <a:pt x="626" y="919"/>
                  <a:pt x="524" y="1091"/>
                  <a:pt x="640" y="1128"/>
                </a:cubicBezTo>
                <a:cubicBezTo>
                  <a:pt x="756" y="1165"/>
                  <a:pt x="1128" y="1191"/>
                  <a:pt x="1234" y="1098"/>
                </a:cubicBezTo>
                <a:cubicBezTo>
                  <a:pt x="1340" y="1005"/>
                  <a:pt x="1281" y="696"/>
                  <a:pt x="1276" y="570"/>
                </a:cubicBezTo>
                <a:cubicBezTo>
                  <a:pt x="1271" y="444"/>
                  <a:pt x="1290" y="389"/>
                  <a:pt x="1204" y="342"/>
                </a:cubicBezTo>
                <a:cubicBezTo>
                  <a:pt x="1118" y="295"/>
                  <a:pt x="868" y="338"/>
                  <a:pt x="760" y="288"/>
                </a:cubicBezTo>
                <a:cubicBezTo>
                  <a:pt x="652" y="238"/>
                  <a:pt x="663" y="80"/>
                  <a:pt x="550" y="42"/>
                </a:cubicBezTo>
                <a:close/>
              </a:path>
            </a:pathLst>
          </a:custGeom>
          <a:solidFill>
            <a:srgbClr val="CC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30725" name="AutoShape 5"/>
          <p:cNvSpPr>
            <a:spLocks noChangeArrowheads="1"/>
          </p:cNvSpPr>
          <p:nvPr/>
        </p:nvSpPr>
        <p:spPr bwMode="auto">
          <a:xfrm>
            <a:off x="5276850" y="3327400"/>
            <a:ext cx="2974975" cy="2219325"/>
          </a:xfrm>
          <a:custGeom>
            <a:avLst/>
            <a:gdLst>
              <a:gd name="T0" fmla="*/ 27 w 2135"/>
              <a:gd name="T1" fmla="*/ 652 h 1662"/>
              <a:gd name="T2" fmla="*/ 105 w 2135"/>
              <a:gd name="T3" fmla="*/ 76 h 1662"/>
              <a:gd name="T4" fmla="*/ 657 w 2135"/>
              <a:gd name="T5" fmla="*/ 196 h 1662"/>
              <a:gd name="T6" fmla="*/ 1209 w 2135"/>
              <a:gd name="T7" fmla="*/ 100 h 1662"/>
              <a:gd name="T8" fmla="*/ 2001 w 2135"/>
              <a:gd name="T9" fmla="*/ 406 h 1662"/>
              <a:gd name="T10" fmla="*/ 2013 w 2135"/>
              <a:gd name="T11" fmla="*/ 1144 h 1662"/>
              <a:gd name="T12" fmla="*/ 1581 w 2135"/>
              <a:gd name="T13" fmla="*/ 1600 h 1662"/>
              <a:gd name="T14" fmla="*/ 813 w 2135"/>
              <a:gd name="T15" fmla="*/ 1516 h 1662"/>
              <a:gd name="T16" fmla="*/ 501 w 2135"/>
              <a:gd name="T17" fmla="*/ 1270 h 1662"/>
              <a:gd name="T18" fmla="*/ 183 w 2135"/>
              <a:gd name="T19" fmla="*/ 1066 h 1662"/>
              <a:gd name="T20" fmla="*/ 27 w 2135"/>
              <a:gd name="T21" fmla="*/ 652 h 1662"/>
              <a:gd name="T22" fmla="*/ 0 w 2135"/>
              <a:gd name="T23" fmla="*/ 0 h 1662"/>
              <a:gd name="T24" fmla="*/ 2135 w 2135"/>
              <a:gd name="T25" fmla="*/ 1662 h 16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T22" t="T23" r="T24" b="T25"/>
            <a:pathLst>
              <a:path w="2135" h="1662">
                <a:moveTo>
                  <a:pt x="27" y="652"/>
                </a:moveTo>
                <a:cubicBezTo>
                  <a:pt x="14" y="487"/>
                  <a:pt x="0" y="152"/>
                  <a:pt x="105" y="76"/>
                </a:cubicBezTo>
                <a:cubicBezTo>
                  <a:pt x="210" y="0"/>
                  <a:pt x="473" y="192"/>
                  <a:pt x="657" y="196"/>
                </a:cubicBezTo>
                <a:cubicBezTo>
                  <a:pt x="841" y="200"/>
                  <a:pt x="985" y="65"/>
                  <a:pt x="1209" y="100"/>
                </a:cubicBezTo>
                <a:cubicBezTo>
                  <a:pt x="1433" y="135"/>
                  <a:pt x="1867" y="232"/>
                  <a:pt x="2001" y="406"/>
                </a:cubicBezTo>
                <a:cubicBezTo>
                  <a:pt x="2135" y="580"/>
                  <a:pt x="2083" y="945"/>
                  <a:pt x="2013" y="1144"/>
                </a:cubicBezTo>
                <a:cubicBezTo>
                  <a:pt x="1943" y="1343"/>
                  <a:pt x="1781" y="1538"/>
                  <a:pt x="1581" y="1600"/>
                </a:cubicBezTo>
                <a:cubicBezTo>
                  <a:pt x="1381" y="1662"/>
                  <a:pt x="993" y="1571"/>
                  <a:pt x="813" y="1516"/>
                </a:cubicBezTo>
                <a:cubicBezTo>
                  <a:pt x="633" y="1461"/>
                  <a:pt x="606" y="1345"/>
                  <a:pt x="501" y="1270"/>
                </a:cubicBezTo>
                <a:cubicBezTo>
                  <a:pt x="396" y="1195"/>
                  <a:pt x="262" y="1169"/>
                  <a:pt x="183" y="1066"/>
                </a:cubicBezTo>
                <a:cubicBezTo>
                  <a:pt x="104" y="963"/>
                  <a:pt x="25" y="819"/>
                  <a:pt x="27" y="652"/>
                </a:cubicBezTo>
                <a:close/>
              </a:path>
            </a:pathLst>
          </a:custGeom>
          <a:solidFill>
            <a:srgbClr val="CC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30726" name="Group 6"/>
          <p:cNvGrpSpPr>
            <a:grpSpLocks/>
          </p:cNvGrpSpPr>
          <p:nvPr/>
        </p:nvGrpSpPr>
        <p:grpSpPr bwMode="auto">
          <a:xfrm>
            <a:off x="5026025" y="2011363"/>
            <a:ext cx="731838" cy="317500"/>
            <a:chOff x="3166" y="1267"/>
            <a:chExt cx="461" cy="200"/>
          </a:xfrm>
        </p:grpSpPr>
        <p:pic>
          <p:nvPicPr>
            <p:cNvPr id="30727" name="Picture 7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166" y="1267"/>
              <a:ext cx="262" cy="20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pic>
          <p:nvPicPr>
            <p:cNvPr id="30728" name="Picture 8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452" y="1341"/>
              <a:ext cx="176" cy="11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sp>
          <p:nvSpPr>
            <p:cNvPr id="30729" name="Line 9"/>
            <p:cNvSpPr>
              <a:spLocks noChangeShapeType="1"/>
            </p:cNvSpPr>
            <p:nvPr/>
          </p:nvSpPr>
          <p:spPr bwMode="auto">
            <a:xfrm flipV="1">
              <a:off x="3422" y="1418"/>
              <a:ext cx="72" cy="4"/>
            </a:xfrm>
            <a:prstGeom prst="line">
              <a:avLst/>
            </a:prstGeom>
            <a:noFill/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0730" name="Group 10"/>
          <p:cNvGrpSpPr>
            <a:grpSpLocks/>
          </p:cNvGrpSpPr>
          <p:nvPr/>
        </p:nvGrpSpPr>
        <p:grpSpPr bwMode="auto">
          <a:xfrm>
            <a:off x="5026025" y="2606675"/>
            <a:ext cx="731838" cy="317500"/>
            <a:chOff x="3166" y="1642"/>
            <a:chExt cx="461" cy="200"/>
          </a:xfrm>
        </p:grpSpPr>
        <p:pic>
          <p:nvPicPr>
            <p:cNvPr id="30731" name="Picture 11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166" y="1642"/>
              <a:ext cx="262" cy="20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pic>
          <p:nvPicPr>
            <p:cNvPr id="30732" name="Picture 12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452" y="1716"/>
              <a:ext cx="176" cy="11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sp>
          <p:nvSpPr>
            <p:cNvPr id="30733" name="Line 13"/>
            <p:cNvSpPr>
              <a:spLocks noChangeShapeType="1"/>
            </p:cNvSpPr>
            <p:nvPr/>
          </p:nvSpPr>
          <p:spPr bwMode="auto">
            <a:xfrm flipV="1">
              <a:off x="3422" y="1793"/>
              <a:ext cx="72" cy="4"/>
            </a:xfrm>
            <a:prstGeom prst="line">
              <a:avLst/>
            </a:prstGeom>
            <a:noFill/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0734" name="Group 14"/>
          <p:cNvGrpSpPr>
            <a:grpSpLocks/>
          </p:cNvGrpSpPr>
          <p:nvPr/>
        </p:nvGrpSpPr>
        <p:grpSpPr bwMode="auto">
          <a:xfrm>
            <a:off x="5402263" y="2393950"/>
            <a:ext cx="68262" cy="212725"/>
            <a:chOff x="3403" y="1508"/>
            <a:chExt cx="43" cy="134"/>
          </a:xfrm>
        </p:grpSpPr>
        <p:sp>
          <p:nvSpPr>
            <p:cNvPr id="30735" name="Oval 15"/>
            <p:cNvSpPr>
              <a:spLocks noChangeArrowheads="1"/>
            </p:cNvSpPr>
            <p:nvPr/>
          </p:nvSpPr>
          <p:spPr bwMode="auto">
            <a:xfrm>
              <a:off x="3403" y="1508"/>
              <a:ext cx="40" cy="38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736" name="Oval 16"/>
            <p:cNvSpPr>
              <a:spLocks noChangeArrowheads="1"/>
            </p:cNvSpPr>
            <p:nvPr/>
          </p:nvSpPr>
          <p:spPr bwMode="auto">
            <a:xfrm>
              <a:off x="3405" y="1557"/>
              <a:ext cx="40" cy="38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737" name="Oval 17"/>
            <p:cNvSpPr>
              <a:spLocks noChangeArrowheads="1"/>
            </p:cNvSpPr>
            <p:nvPr/>
          </p:nvSpPr>
          <p:spPr bwMode="auto">
            <a:xfrm>
              <a:off x="3406" y="1605"/>
              <a:ext cx="40" cy="38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30738" name="Group 18"/>
          <p:cNvGrpSpPr>
            <a:grpSpLocks/>
          </p:cNvGrpSpPr>
          <p:nvPr/>
        </p:nvGrpSpPr>
        <p:grpSpPr bwMode="auto">
          <a:xfrm>
            <a:off x="5872163" y="2897188"/>
            <a:ext cx="207962" cy="393700"/>
            <a:chOff x="3699" y="1825"/>
            <a:chExt cx="131" cy="248"/>
          </a:xfrm>
        </p:grpSpPr>
        <p:sp>
          <p:nvSpPr>
            <p:cNvPr id="30739" name="AutoShape 19"/>
            <p:cNvSpPr>
              <a:spLocks noChangeArrowheads="1"/>
            </p:cNvSpPr>
            <p:nvPr/>
          </p:nvSpPr>
          <p:spPr bwMode="auto">
            <a:xfrm>
              <a:off x="3699" y="2016"/>
              <a:ext cx="132" cy="57"/>
            </a:xfrm>
            <a:prstGeom prst="parallelogram">
              <a:avLst>
                <a:gd name="adj" fmla="val 89212"/>
              </a:avLst>
            </a:pr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740" name="Rectangle 20"/>
            <p:cNvSpPr>
              <a:spLocks noChangeArrowheads="1"/>
            </p:cNvSpPr>
            <p:nvPr/>
          </p:nvSpPr>
          <p:spPr bwMode="auto">
            <a:xfrm>
              <a:off x="3766" y="1827"/>
              <a:ext cx="61" cy="191"/>
            </a:xfrm>
            <a:prstGeom prst="rect">
              <a:avLst/>
            </a:pr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741" name="Rectangle 21"/>
            <p:cNvSpPr>
              <a:spLocks noChangeArrowheads="1"/>
            </p:cNvSpPr>
            <p:nvPr/>
          </p:nvSpPr>
          <p:spPr bwMode="auto">
            <a:xfrm>
              <a:off x="3700" y="1881"/>
              <a:ext cx="83" cy="191"/>
            </a:xfrm>
            <a:prstGeom prst="rect">
              <a:avLst/>
            </a:prstGeom>
            <a:solidFill>
              <a:srgbClr val="33CC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742" name="AutoShape 22"/>
            <p:cNvSpPr>
              <a:spLocks noChangeArrowheads="1"/>
            </p:cNvSpPr>
            <p:nvPr/>
          </p:nvSpPr>
          <p:spPr bwMode="auto">
            <a:xfrm>
              <a:off x="3699" y="1825"/>
              <a:ext cx="132" cy="57"/>
            </a:xfrm>
            <a:prstGeom prst="parallelogram">
              <a:avLst>
                <a:gd name="adj" fmla="val 89212"/>
              </a:avLst>
            </a:prstGeom>
            <a:solidFill>
              <a:srgbClr val="33CC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743" name="Line 23"/>
            <p:cNvSpPr>
              <a:spLocks noChangeShapeType="1"/>
            </p:cNvSpPr>
            <p:nvPr/>
          </p:nvSpPr>
          <p:spPr bwMode="auto">
            <a:xfrm>
              <a:off x="3831" y="1829"/>
              <a:ext cx="1" cy="187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744" name="Line 24"/>
            <p:cNvSpPr>
              <a:spLocks noChangeShapeType="1"/>
            </p:cNvSpPr>
            <p:nvPr/>
          </p:nvSpPr>
          <p:spPr bwMode="auto">
            <a:xfrm flipH="1">
              <a:off x="3783" y="2016"/>
              <a:ext cx="49" cy="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745" name="Rectangle 25"/>
            <p:cNvSpPr>
              <a:spLocks noChangeArrowheads="1"/>
            </p:cNvSpPr>
            <p:nvPr/>
          </p:nvSpPr>
          <p:spPr bwMode="auto">
            <a:xfrm>
              <a:off x="3710" y="1906"/>
              <a:ext cx="55" cy="110"/>
            </a:xfrm>
            <a:prstGeom prst="rect">
              <a:avLst/>
            </a:prstGeom>
            <a:solidFill>
              <a:srgbClr val="3333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746" name="Rectangle 26"/>
            <p:cNvSpPr>
              <a:spLocks noChangeArrowheads="1"/>
            </p:cNvSpPr>
            <p:nvPr/>
          </p:nvSpPr>
          <p:spPr bwMode="auto">
            <a:xfrm>
              <a:off x="3718" y="1939"/>
              <a:ext cx="42" cy="39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30747" name="Group 27"/>
          <p:cNvGrpSpPr>
            <a:grpSpLocks/>
          </p:cNvGrpSpPr>
          <p:nvPr/>
        </p:nvGrpSpPr>
        <p:grpSpPr bwMode="auto">
          <a:xfrm>
            <a:off x="6092825" y="3055938"/>
            <a:ext cx="263525" cy="69850"/>
            <a:chOff x="3838" y="1925"/>
            <a:chExt cx="166" cy="44"/>
          </a:xfrm>
        </p:grpSpPr>
        <p:sp>
          <p:nvSpPr>
            <p:cNvPr id="30748" name="Oval 28"/>
            <p:cNvSpPr>
              <a:spLocks noChangeArrowheads="1"/>
            </p:cNvSpPr>
            <p:nvPr/>
          </p:nvSpPr>
          <p:spPr bwMode="auto">
            <a:xfrm rot="16200000">
              <a:off x="3840" y="1927"/>
              <a:ext cx="41" cy="47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749" name="Oval 29"/>
            <p:cNvSpPr>
              <a:spLocks noChangeArrowheads="1"/>
            </p:cNvSpPr>
            <p:nvPr/>
          </p:nvSpPr>
          <p:spPr bwMode="auto">
            <a:xfrm rot="16200000">
              <a:off x="3900" y="1925"/>
              <a:ext cx="41" cy="47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750" name="Oval 30"/>
            <p:cNvSpPr>
              <a:spLocks noChangeArrowheads="1"/>
            </p:cNvSpPr>
            <p:nvPr/>
          </p:nvSpPr>
          <p:spPr bwMode="auto">
            <a:xfrm rot="16200000">
              <a:off x="3960" y="1923"/>
              <a:ext cx="41" cy="47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30751" name="Line 31"/>
          <p:cNvSpPr>
            <a:spLocks noChangeShapeType="1"/>
          </p:cNvSpPr>
          <p:nvPr/>
        </p:nvSpPr>
        <p:spPr bwMode="auto">
          <a:xfrm>
            <a:off x="6008688" y="2805113"/>
            <a:ext cx="495300" cy="1587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0752" name="Line 32"/>
          <p:cNvSpPr>
            <a:spLocks noChangeShapeType="1"/>
          </p:cNvSpPr>
          <p:nvPr/>
        </p:nvSpPr>
        <p:spPr bwMode="auto">
          <a:xfrm>
            <a:off x="6011863" y="2801938"/>
            <a:ext cx="1587" cy="95250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0753" name="Line 33"/>
          <p:cNvSpPr>
            <a:spLocks noChangeShapeType="1"/>
          </p:cNvSpPr>
          <p:nvPr/>
        </p:nvSpPr>
        <p:spPr bwMode="auto">
          <a:xfrm>
            <a:off x="6507163" y="2800350"/>
            <a:ext cx="1587" cy="82550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0754" name="Line 34"/>
          <p:cNvSpPr>
            <a:spLocks noChangeShapeType="1"/>
          </p:cNvSpPr>
          <p:nvPr/>
        </p:nvSpPr>
        <p:spPr bwMode="auto">
          <a:xfrm>
            <a:off x="5708650" y="2265363"/>
            <a:ext cx="288925" cy="265112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0755" name="Line 35"/>
          <p:cNvSpPr>
            <a:spLocks noChangeShapeType="1"/>
          </p:cNvSpPr>
          <p:nvPr/>
        </p:nvSpPr>
        <p:spPr bwMode="auto">
          <a:xfrm flipV="1">
            <a:off x="5721350" y="2549525"/>
            <a:ext cx="276225" cy="333375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0756" name="Line 36"/>
          <p:cNvSpPr>
            <a:spLocks noChangeShapeType="1"/>
          </p:cNvSpPr>
          <p:nvPr/>
        </p:nvSpPr>
        <p:spPr bwMode="auto">
          <a:xfrm flipV="1">
            <a:off x="6248400" y="2635250"/>
            <a:ext cx="1588" cy="166688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30757" name="Group 37"/>
          <p:cNvGrpSpPr>
            <a:grpSpLocks/>
          </p:cNvGrpSpPr>
          <p:nvPr/>
        </p:nvGrpSpPr>
        <p:grpSpPr bwMode="auto">
          <a:xfrm>
            <a:off x="6367463" y="2874963"/>
            <a:ext cx="207962" cy="393700"/>
            <a:chOff x="4011" y="1811"/>
            <a:chExt cx="131" cy="248"/>
          </a:xfrm>
        </p:grpSpPr>
        <p:sp>
          <p:nvSpPr>
            <p:cNvPr id="30758" name="AutoShape 38"/>
            <p:cNvSpPr>
              <a:spLocks noChangeArrowheads="1"/>
            </p:cNvSpPr>
            <p:nvPr/>
          </p:nvSpPr>
          <p:spPr bwMode="auto">
            <a:xfrm>
              <a:off x="4011" y="2002"/>
              <a:ext cx="132" cy="57"/>
            </a:xfrm>
            <a:prstGeom prst="parallelogram">
              <a:avLst>
                <a:gd name="adj" fmla="val 89212"/>
              </a:avLst>
            </a:pr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759" name="Rectangle 39"/>
            <p:cNvSpPr>
              <a:spLocks noChangeArrowheads="1"/>
            </p:cNvSpPr>
            <p:nvPr/>
          </p:nvSpPr>
          <p:spPr bwMode="auto">
            <a:xfrm>
              <a:off x="4078" y="1813"/>
              <a:ext cx="61" cy="191"/>
            </a:xfrm>
            <a:prstGeom prst="rect">
              <a:avLst/>
            </a:pr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760" name="Rectangle 40"/>
            <p:cNvSpPr>
              <a:spLocks noChangeArrowheads="1"/>
            </p:cNvSpPr>
            <p:nvPr/>
          </p:nvSpPr>
          <p:spPr bwMode="auto">
            <a:xfrm>
              <a:off x="4012" y="1867"/>
              <a:ext cx="83" cy="191"/>
            </a:xfrm>
            <a:prstGeom prst="rect">
              <a:avLst/>
            </a:prstGeom>
            <a:solidFill>
              <a:srgbClr val="33CC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761" name="AutoShape 41"/>
            <p:cNvSpPr>
              <a:spLocks noChangeArrowheads="1"/>
            </p:cNvSpPr>
            <p:nvPr/>
          </p:nvSpPr>
          <p:spPr bwMode="auto">
            <a:xfrm>
              <a:off x="4011" y="1811"/>
              <a:ext cx="132" cy="57"/>
            </a:xfrm>
            <a:prstGeom prst="parallelogram">
              <a:avLst>
                <a:gd name="adj" fmla="val 89212"/>
              </a:avLst>
            </a:prstGeom>
            <a:solidFill>
              <a:srgbClr val="33CC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762" name="Line 42"/>
            <p:cNvSpPr>
              <a:spLocks noChangeShapeType="1"/>
            </p:cNvSpPr>
            <p:nvPr/>
          </p:nvSpPr>
          <p:spPr bwMode="auto">
            <a:xfrm>
              <a:off x="4143" y="1815"/>
              <a:ext cx="1" cy="187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763" name="Line 43"/>
            <p:cNvSpPr>
              <a:spLocks noChangeShapeType="1"/>
            </p:cNvSpPr>
            <p:nvPr/>
          </p:nvSpPr>
          <p:spPr bwMode="auto">
            <a:xfrm flipH="1">
              <a:off x="4094" y="2002"/>
              <a:ext cx="49" cy="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764" name="Rectangle 44"/>
            <p:cNvSpPr>
              <a:spLocks noChangeArrowheads="1"/>
            </p:cNvSpPr>
            <p:nvPr/>
          </p:nvSpPr>
          <p:spPr bwMode="auto">
            <a:xfrm>
              <a:off x="4022" y="1892"/>
              <a:ext cx="55" cy="110"/>
            </a:xfrm>
            <a:prstGeom prst="rect">
              <a:avLst/>
            </a:prstGeom>
            <a:solidFill>
              <a:srgbClr val="3333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765" name="Rectangle 45"/>
            <p:cNvSpPr>
              <a:spLocks noChangeArrowheads="1"/>
            </p:cNvSpPr>
            <p:nvPr/>
          </p:nvSpPr>
          <p:spPr bwMode="auto">
            <a:xfrm>
              <a:off x="4030" y="1925"/>
              <a:ext cx="42" cy="39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30766" name="Group 46"/>
          <p:cNvGrpSpPr>
            <a:grpSpLocks/>
          </p:cNvGrpSpPr>
          <p:nvPr/>
        </p:nvGrpSpPr>
        <p:grpSpPr bwMode="auto">
          <a:xfrm>
            <a:off x="5410200" y="3494088"/>
            <a:ext cx="477838" cy="923925"/>
            <a:chOff x="3408" y="2201"/>
            <a:chExt cx="301" cy="582"/>
          </a:xfrm>
        </p:grpSpPr>
        <p:pic>
          <p:nvPicPr>
            <p:cNvPr id="30767" name="Picture 47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408" y="2201"/>
              <a:ext cx="262" cy="20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sp>
          <p:nvSpPr>
            <p:cNvPr id="30768" name="Line 48"/>
            <p:cNvSpPr>
              <a:spLocks noChangeShapeType="1"/>
            </p:cNvSpPr>
            <p:nvPr/>
          </p:nvSpPr>
          <p:spPr bwMode="auto">
            <a:xfrm flipV="1">
              <a:off x="3664" y="2355"/>
              <a:ext cx="46" cy="6"/>
            </a:xfrm>
            <a:prstGeom prst="line">
              <a:avLst/>
            </a:prstGeom>
            <a:noFill/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pic>
          <p:nvPicPr>
            <p:cNvPr id="30769" name="Picture 49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408" y="2576"/>
              <a:ext cx="262" cy="20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sp>
          <p:nvSpPr>
            <p:cNvPr id="30770" name="Line 50"/>
            <p:cNvSpPr>
              <a:spLocks noChangeShapeType="1"/>
            </p:cNvSpPr>
            <p:nvPr/>
          </p:nvSpPr>
          <p:spPr bwMode="auto">
            <a:xfrm flipV="1">
              <a:off x="3664" y="2732"/>
              <a:ext cx="46" cy="4"/>
            </a:xfrm>
            <a:prstGeom prst="line">
              <a:avLst/>
            </a:prstGeom>
            <a:noFill/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grpSp>
          <p:nvGrpSpPr>
            <p:cNvPr id="30771" name="Group 51"/>
            <p:cNvGrpSpPr>
              <a:grpSpLocks/>
            </p:cNvGrpSpPr>
            <p:nvPr/>
          </p:nvGrpSpPr>
          <p:grpSpPr bwMode="auto">
            <a:xfrm>
              <a:off x="3487" y="2416"/>
              <a:ext cx="43" cy="139"/>
              <a:chOff x="3487" y="2416"/>
              <a:chExt cx="43" cy="139"/>
            </a:xfrm>
          </p:grpSpPr>
          <p:sp>
            <p:nvSpPr>
              <p:cNvPr id="30772" name="Oval 52"/>
              <p:cNvSpPr>
                <a:spLocks noChangeArrowheads="1"/>
              </p:cNvSpPr>
              <p:nvPr/>
            </p:nvSpPr>
            <p:spPr bwMode="auto">
              <a:xfrm>
                <a:off x="3487" y="2416"/>
                <a:ext cx="41" cy="39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0773" name="Oval 53"/>
              <p:cNvSpPr>
                <a:spLocks noChangeArrowheads="1"/>
              </p:cNvSpPr>
              <p:nvPr/>
            </p:nvSpPr>
            <p:spPr bwMode="auto">
              <a:xfrm>
                <a:off x="3488" y="2466"/>
                <a:ext cx="41" cy="39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0774" name="Oval 54"/>
              <p:cNvSpPr>
                <a:spLocks noChangeArrowheads="1"/>
              </p:cNvSpPr>
              <p:nvPr/>
            </p:nvSpPr>
            <p:spPr bwMode="auto">
              <a:xfrm>
                <a:off x="3490" y="2517"/>
                <a:ext cx="41" cy="39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30775" name="Line 55"/>
            <p:cNvSpPr>
              <a:spLocks noChangeShapeType="1"/>
            </p:cNvSpPr>
            <p:nvPr/>
          </p:nvSpPr>
          <p:spPr bwMode="auto">
            <a:xfrm>
              <a:off x="3706" y="2355"/>
              <a:ext cx="1" cy="378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pic>
        <p:nvPicPr>
          <p:cNvPr id="30776" name="Picture 5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78563" y="4503738"/>
            <a:ext cx="417512" cy="331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30777" name="Picture 5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64200" y="4492625"/>
            <a:ext cx="415925" cy="33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30778" name="Oval 58"/>
          <p:cNvSpPr>
            <a:spLocks noChangeArrowheads="1"/>
          </p:cNvSpPr>
          <p:nvPr/>
        </p:nvSpPr>
        <p:spPr bwMode="auto">
          <a:xfrm rot="16200000">
            <a:off x="6080919" y="4596606"/>
            <a:ext cx="63500" cy="65088"/>
          </a:xfrm>
          <a:prstGeom prst="ellipse">
            <a:avLst/>
          </a:prstGeom>
          <a:solidFill>
            <a:srgbClr val="3333CC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30779" name="Oval 59"/>
          <p:cNvSpPr>
            <a:spLocks noChangeArrowheads="1"/>
          </p:cNvSpPr>
          <p:nvPr/>
        </p:nvSpPr>
        <p:spPr bwMode="auto">
          <a:xfrm rot="16200000">
            <a:off x="6164263" y="4594225"/>
            <a:ext cx="63500" cy="66675"/>
          </a:xfrm>
          <a:prstGeom prst="ellipse">
            <a:avLst/>
          </a:prstGeom>
          <a:solidFill>
            <a:srgbClr val="3333CC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30780" name="Oval 60"/>
          <p:cNvSpPr>
            <a:spLocks noChangeArrowheads="1"/>
          </p:cNvSpPr>
          <p:nvPr/>
        </p:nvSpPr>
        <p:spPr bwMode="auto">
          <a:xfrm rot="16200000">
            <a:off x="6242051" y="4600575"/>
            <a:ext cx="61912" cy="65087"/>
          </a:xfrm>
          <a:prstGeom prst="ellipse">
            <a:avLst/>
          </a:prstGeom>
          <a:solidFill>
            <a:srgbClr val="3333CC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30781" name="Line 61"/>
          <p:cNvSpPr>
            <a:spLocks noChangeShapeType="1"/>
          </p:cNvSpPr>
          <p:nvPr/>
        </p:nvSpPr>
        <p:spPr bwMode="auto">
          <a:xfrm flipV="1">
            <a:off x="6532563" y="4448175"/>
            <a:ext cx="1587" cy="63500"/>
          </a:xfrm>
          <a:prstGeom prst="line">
            <a:avLst/>
          </a:prstGeom>
          <a:noFill/>
          <a:ln w="1908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0782" name="Line 62"/>
          <p:cNvSpPr>
            <a:spLocks noChangeShapeType="1"/>
          </p:cNvSpPr>
          <p:nvPr/>
        </p:nvSpPr>
        <p:spPr bwMode="auto">
          <a:xfrm flipV="1">
            <a:off x="5908675" y="4437063"/>
            <a:ext cx="1588" cy="66675"/>
          </a:xfrm>
          <a:prstGeom prst="line">
            <a:avLst/>
          </a:prstGeom>
          <a:noFill/>
          <a:ln w="1908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0783" name="Line 63"/>
          <p:cNvSpPr>
            <a:spLocks noChangeShapeType="1"/>
          </p:cNvSpPr>
          <p:nvPr/>
        </p:nvSpPr>
        <p:spPr bwMode="auto">
          <a:xfrm flipH="1">
            <a:off x="5908675" y="4445000"/>
            <a:ext cx="630238" cy="1588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0784" name="Line 64"/>
          <p:cNvSpPr>
            <a:spLocks noChangeShapeType="1"/>
          </p:cNvSpPr>
          <p:nvPr/>
        </p:nvSpPr>
        <p:spPr bwMode="auto">
          <a:xfrm flipV="1">
            <a:off x="5889625" y="4068763"/>
            <a:ext cx="93663" cy="6350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0785" name="Line 65"/>
          <p:cNvSpPr>
            <a:spLocks noChangeShapeType="1"/>
          </p:cNvSpPr>
          <p:nvPr/>
        </p:nvSpPr>
        <p:spPr bwMode="auto">
          <a:xfrm>
            <a:off x="6491288" y="4116388"/>
            <a:ext cx="303212" cy="385762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0786" name="Line 66"/>
          <p:cNvSpPr>
            <a:spLocks noChangeShapeType="1"/>
          </p:cNvSpPr>
          <p:nvPr/>
        </p:nvSpPr>
        <p:spPr bwMode="auto">
          <a:xfrm flipH="1">
            <a:off x="7285038" y="4113213"/>
            <a:ext cx="282575" cy="392112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pic>
        <p:nvPicPr>
          <p:cNvPr id="30787" name="Picture 6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464425" y="3665538"/>
            <a:ext cx="203200" cy="241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30788" name="Picture 6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127750" y="3746500"/>
            <a:ext cx="203200" cy="2397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grpSp>
        <p:nvGrpSpPr>
          <p:cNvPr id="30789" name="Group 69"/>
          <p:cNvGrpSpPr>
            <a:grpSpLocks/>
          </p:cNvGrpSpPr>
          <p:nvPr/>
        </p:nvGrpSpPr>
        <p:grpSpPr bwMode="auto">
          <a:xfrm>
            <a:off x="6475413" y="4943475"/>
            <a:ext cx="404812" cy="425450"/>
            <a:chOff x="4079" y="3114"/>
            <a:chExt cx="255" cy="268"/>
          </a:xfrm>
        </p:grpSpPr>
        <p:pic>
          <p:nvPicPr>
            <p:cNvPr id="30790" name="Picture 70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4079" y="3114"/>
              <a:ext cx="238" cy="23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pic>
          <p:nvPicPr>
            <p:cNvPr id="30791" name="Picture 71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4117" y="3185"/>
              <a:ext cx="218" cy="19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</p:grpSp>
      <p:grpSp>
        <p:nvGrpSpPr>
          <p:cNvPr id="30792" name="Group 72"/>
          <p:cNvGrpSpPr>
            <a:grpSpLocks/>
          </p:cNvGrpSpPr>
          <p:nvPr/>
        </p:nvGrpSpPr>
        <p:grpSpPr bwMode="auto">
          <a:xfrm>
            <a:off x="7253288" y="4975225"/>
            <a:ext cx="404812" cy="425450"/>
            <a:chOff x="4569" y="3134"/>
            <a:chExt cx="255" cy="268"/>
          </a:xfrm>
        </p:grpSpPr>
        <p:pic>
          <p:nvPicPr>
            <p:cNvPr id="30793" name="Picture 73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4569" y="3134"/>
              <a:ext cx="238" cy="23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pic>
          <p:nvPicPr>
            <p:cNvPr id="30794" name="Picture 74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4607" y="3205"/>
              <a:ext cx="218" cy="19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</p:grpSp>
      <p:grpSp>
        <p:nvGrpSpPr>
          <p:cNvPr id="30795" name="Group 75"/>
          <p:cNvGrpSpPr>
            <a:grpSpLocks/>
          </p:cNvGrpSpPr>
          <p:nvPr/>
        </p:nvGrpSpPr>
        <p:grpSpPr bwMode="auto">
          <a:xfrm>
            <a:off x="6838950" y="4691063"/>
            <a:ext cx="377825" cy="374650"/>
            <a:chOff x="4308" y="2955"/>
            <a:chExt cx="238" cy="236"/>
          </a:xfrm>
        </p:grpSpPr>
        <p:pic>
          <p:nvPicPr>
            <p:cNvPr id="30796" name="Picture 76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4308" y="2955"/>
              <a:ext cx="239" cy="23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sp>
          <p:nvSpPr>
            <p:cNvPr id="30797" name="Rectangle 77"/>
            <p:cNvSpPr>
              <a:spLocks noChangeArrowheads="1"/>
            </p:cNvSpPr>
            <p:nvPr/>
          </p:nvSpPr>
          <p:spPr bwMode="auto">
            <a:xfrm>
              <a:off x="4377" y="3038"/>
              <a:ext cx="168" cy="154"/>
            </a:xfrm>
            <a:prstGeom prst="rect">
              <a:avLst/>
            </a:prstGeom>
            <a:solidFill>
              <a:srgbClr val="33CC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30798" name="Line 78"/>
          <p:cNvSpPr>
            <a:spLocks noChangeShapeType="1"/>
          </p:cNvSpPr>
          <p:nvPr/>
        </p:nvSpPr>
        <p:spPr bwMode="auto">
          <a:xfrm>
            <a:off x="7145338" y="4594225"/>
            <a:ext cx="1587" cy="228600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30799" name="Group 79"/>
          <p:cNvGrpSpPr>
            <a:grpSpLocks/>
          </p:cNvGrpSpPr>
          <p:nvPr/>
        </p:nvGrpSpPr>
        <p:grpSpPr bwMode="auto">
          <a:xfrm>
            <a:off x="7866063" y="4017963"/>
            <a:ext cx="206375" cy="407987"/>
            <a:chOff x="4955" y="2531"/>
            <a:chExt cx="130" cy="257"/>
          </a:xfrm>
        </p:grpSpPr>
        <p:sp>
          <p:nvSpPr>
            <p:cNvPr id="30800" name="AutoShape 80"/>
            <p:cNvSpPr>
              <a:spLocks noChangeArrowheads="1"/>
            </p:cNvSpPr>
            <p:nvPr/>
          </p:nvSpPr>
          <p:spPr bwMode="auto">
            <a:xfrm>
              <a:off x="4955" y="2729"/>
              <a:ext cx="131" cy="60"/>
            </a:xfrm>
            <a:prstGeom prst="parallelogram">
              <a:avLst>
                <a:gd name="adj" fmla="val 84109"/>
              </a:avLst>
            </a:pr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801" name="Rectangle 81"/>
            <p:cNvSpPr>
              <a:spLocks noChangeArrowheads="1"/>
            </p:cNvSpPr>
            <p:nvPr/>
          </p:nvSpPr>
          <p:spPr bwMode="auto">
            <a:xfrm>
              <a:off x="5021" y="2533"/>
              <a:ext cx="60" cy="198"/>
            </a:xfrm>
            <a:prstGeom prst="rect">
              <a:avLst/>
            </a:pr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802" name="Rectangle 82"/>
            <p:cNvSpPr>
              <a:spLocks noChangeArrowheads="1"/>
            </p:cNvSpPr>
            <p:nvPr/>
          </p:nvSpPr>
          <p:spPr bwMode="auto">
            <a:xfrm>
              <a:off x="4956" y="2589"/>
              <a:ext cx="83" cy="198"/>
            </a:xfrm>
            <a:prstGeom prst="rect">
              <a:avLst/>
            </a:prstGeom>
            <a:solidFill>
              <a:srgbClr val="33CC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803" name="AutoShape 83"/>
            <p:cNvSpPr>
              <a:spLocks noChangeArrowheads="1"/>
            </p:cNvSpPr>
            <p:nvPr/>
          </p:nvSpPr>
          <p:spPr bwMode="auto">
            <a:xfrm>
              <a:off x="4955" y="2531"/>
              <a:ext cx="131" cy="60"/>
            </a:xfrm>
            <a:prstGeom prst="parallelogram">
              <a:avLst>
                <a:gd name="adj" fmla="val 84109"/>
              </a:avLst>
            </a:prstGeom>
            <a:solidFill>
              <a:srgbClr val="33CC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804" name="Line 84"/>
            <p:cNvSpPr>
              <a:spLocks noChangeShapeType="1"/>
            </p:cNvSpPr>
            <p:nvPr/>
          </p:nvSpPr>
          <p:spPr bwMode="auto">
            <a:xfrm>
              <a:off x="5086" y="2535"/>
              <a:ext cx="1" cy="19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805" name="Line 85"/>
            <p:cNvSpPr>
              <a:spLocks noChangeShapeType="1"/>
            </p:cNvSpPr>
            <p:nvPr/>
          </p:nvSpPr>
          <p:spPr bwMode="auto">
            <a:xfrm flipH="1">
              <a:off x="5038" y="2729"/>
              <a:ext cx="49" cy="58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806" name="Rectangle 86"/>
            <p:cNvSpPr>
              <a:spLocks noChangeArrowheads="1"/>
            </p:cNvSpPr>
            <p:nvPr/>
          </p:nvSpPr>
          <p:spPr bwMode="auto">
            <a:xfrm>
              <a:off x="4966" y="2615"/>
              <a:ext cx="55" cy="114"/>
            </a:xfrm>
            <a:prstGeom prst="rect">
              <a:avLst/>
            </a:prstGeom>
            <a:solidFill>
              <a:srgbClr val="3333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807" name="Rectangle 87"/>
            <p:cNvSpPr>
              <a:spLocks noChangeArrowheads="1"/>
            </p:cNvSpPr>
            <p:nvPr/>
          </p:nvSpPr>
          <p:spPr bwMode="auto">
            <a:xfrm>
              <a:off x="4974" y="2649"/>
              <a:ext cx="42" cy="40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30808" name="Group 88"/>
          <p:cNvGrpSpPr>
            <a:grpSpLocks/>
          </p:cNvGrpSpPr>
          <p:nvPr/>
        </p:nvGrpSpPr>
        <p:grpSpPr bwMode="auto">
          <a:xfrm>
            <a:off x="7853363" y="4462463"/>
            <a:ext cx="206375" cy="407987"/>
            <a:chOff x="4947" y="2811"/>
            <a:chExt cx="130" cy="257"/>
          </a:xfrm>
        </p:grpSpPr>
        <p:sp>
          <p:nvSpPr>
            <p:cNvPr id="30809" name="AutoShape 89"/>
            <p:cNvSpPr>
              <a:spLocks noChangeArrowheads="1"/>
            </p:cNvSpPr>
            <p:nvPr/>
          </p:nvSpPr>
          <p:spPr bwMode="auto">
            <a:xfrm>
              <a:off x="4947" y="3009"/>
              <a:ext cx="131" cy="59"/>
            </a:xfrm>
            <a:prstGeom prst="parallelogram">
              <a:avLst>
                <a:gd name="adj" fmla="val 85534"/>
              </a:avLst>
            </a:pr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810" name="Rectangle 90"/>
            <p:cNvSpPr>
              <a:spLocks noChangeArrowheads="1"/>
            </p:cNvSpPr>
            <p:nvPr/>
          </p:nvSpPr>
          <p:spPr bwMode="auto">
            <a:xfrm>
              <a:off x="5013" y="2813"/>
              <a:ext cx="60" cy="198"/>
            </a:xfrm>
            <a:prstGeom prst="rect">
              <a:avLst/>
            </a:pr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811" name="Rectangle 91"/>
            <p:cNvSpPr>
              <a:spLocks noChangeArrowheads="1"/>
            </p:cNvSpPr>
            <p:nvPr/>
          </p:nvSpPr>
          <p:spPr bwMode="auto">
            <a:xfrm>
              <a:off x="4948" y="2869"/>
              <a:ext cx="83" cy="198"/>
            </a:xfrm>
            <a:prstGeom prst="rect">
              <a:avLst/>
            </a:prstGeom>
            <a:solidFill>
              <a:srgbClr val="33CC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812" name="AutoShape 92"/>
            <p:cNvSpPr>
              <a:spLocks noChangeArrowheads="1"/>
            </p:cNvSpPr>
            <p:nvPr/>
          </p:nvSpPr>
          <p:spPr bwMode="auto">
            <a:xfrm>
              <a:off x="4947" y="2811"/>
              <a:ext cx="131" cy="59"/>
            </a:xfrm>
            <a:prstGeom prst="parallelogram">
              <a:avLst>
                <a:gd name="adj" fmla="val 85534"/>
              </a:avLst>
            </a:prstGeom>
            <a:solidFill>
              <a:srgbClr val="33CC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813" name="Line 93"/>
            <p:cNvSpPr>
              <a:spLocks noChangeShapeType="1"/>
            </p:cNvSpPr>
            <p:nvPr/>
          </p:nvSpPr>
          <p:spPr bwMode="auto">
            <a:xfrm>
              <a:off x="5078" y="2815"/>
              <a:ext cx="1" cy="19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814" name="Line 94"/>
            <p:cNvSpPr>
              <a:spLocks noChangeShapeType="1"/>
            </p:cNvSpPr>
            <p:nvPr/>
          </p:nvSpPr>
          <p:spPr bwMode="auto">
            <a:xfrm flipH="1">
              <a:off x="5030" y="3009"/>
              <a:ext cx="49" cy="58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815" name="Rectangle 95"/>
            <p:cNvSpPr>
              <a:spLocks noChangeArrowheads="1"/>
            </p:cNvSpPr>
            <p:nvPr/>
          </p:nvSpPr>
          <p:spPr bwMode="auto">
            <a:xfrm>
              <a:off x="4958" y="2895"/>
              <a:ext cx="55" cy="114"/>
            </a:xfrm>
            <a:prstGeom prst="rect">
              <a:avLst/>
            </a:prstGeom>
            <a:solidFill>
              <a:srgbClr val="3333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816" name="Rectangle 96"/>
            <p:cNvSpPr>
              <a:spLocks noChangeArrowheads="1"/>
            </p:cNvSpPr>
            <p:nvPr/>
          </p:nvSpPr>
          <p:spPr bwMode="auto">
            <a:xfrm>
              <a:off x="4966" y="2929"/>
              <a:ext cx="42" cy="40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30817" name="Line 97"/>
          <p:cNvSpPr>
            <a:spLocks noChangeShapeType="1"/>
          </p:cNvSpPr>
          <p:nvPr/>
        </p:nvSpPr>
        <p:spPr bwMode="auto">
          <a:xfrm flipV="1">
            <a:off x="7785100" y="4084638"/>
            <a:ext cx="1588" cy="614362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0818" name="Line 98"/>
          <p:cNvSpPr>
            <a:spLocks noChangeShapeType="1"/>
          </p:cNvSpPr>
          <p:nvPr/>
        </p:nvSpPr>
        <p:spPr bwMode="auto">
          <a:xfrm>
            <a:off x="7781925" y="4695825"/>
            <a:ext cx="103188" cy="1588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0819" name="Line 99"/>
          <p:cNvSpPr>
            <a:spLocks noChangeShapeType="1"/>
          </p:cNvSpPr>
          <p:nvPr/>
        </p:nvSpPr>
        <p:spPr bwMode="auto">
          <a:xfrm>
            <a:off x="7778750" y="4219575"/>
            <a:ext cx="88900" cy="1588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0820" name="Line 100"/>
          <p:cNvSpPr>
            <a:spLocks noChangeShapeType="1"/>
          </p:cNvSpPr>
          <p:nvPr/>
        </p:nvSpPr>
        <p:spPr bwMode="auto">
          <a:xfrm flipV="1">
            <a:off x="6502400" y="2314575"/>
            <a:ext cx="458788" cy="211138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0821" name="Line 101"/>
          <p:cNvSpPr>
            <a:spLocks noChangeShapeType="1"/>
          </p:cNvSpPr>
          <p:nvPr/>
        </p:nvSpPr>
        <p:spPr bwMode="auto">
          <a:xfrm>
            <a:off x="7437438" y="2300288"/>
            <a:ext cx="485775" cy="207962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0822" name="Line 102"/>
          <p:cNvSpPr>
            <a:spLocks noChangeShapeType="1"/>
          </p:cNvSpPr>
          <p:nvPr/>
        </p:nvSpPr>
        <p:spPr bwMode="auto">
          <a:xfrm flipH="1">
            <a:off x="7954963" y="2636838"/>
            <a:ext cx="244475" cy="681037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0823" name="Line 103"/>
          <p:cNvSpPr>
            <a:spLocks noChangeShapeType="1"/>
          </p:cNvSpPr>
          <p:nvPr/>
        </p:nvSpPr>
        <p:spPr bwMode="auto">
          <a:xfrm>
            <a:off x="7186613" y="2413000"/>
            <a:ext cx="1587" cy="431800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0824" name="Line 104"/>
          <p:cNvSpPr>
            <a:spLocks noChangeShapeType="1"/>
          </p:cNvSpPr>
          <p:nvPr/>
        </p:nvSpPr>
        <p:spPr bwMode="auto">
          <a:xfrm>
            <a:off x="7212013" y="3060700"/>
            <a:ext cx="534987" cy="368300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0825" name="Line 105"/>
          <p:cNvSpPr>
            <a:spLocks noChangeShapeType="1"/>
          </p:cNvSpPr>
          <p:nvPr/>
        </p:nvSpPr>
        <p:spPr bwMode="auto">
          <a:xfrm flipH="1">
            <a:off x="7670800" y="3525838"/>
            <a:ext cx="269875" cy="360362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0826" name="Line 106"/>
          <p:cNvSpPr>
            <a:spLocks noChangeShapeType="1"/>
          </p:cNvSpPr>
          <p:nvPr/>
        </p:nvSpPr>
        <p:spPr bwMode="auto">
          <a:xfrm flipH="1">
            <a:off x="7443788" y="2605088"/>
            <a:ext cx="563562" cy="384175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0827" name="Line 107"/>
          <p:cNvSpPr>
            <a:spLocks noChangeShapeType="1"/>
          </p:cNvSpPr>
          <p:nvPr/>
        </p:nvSpPr>
        <p:spPr bwMode="auto">
          <a:xfrm flipH="1">
            <a:off x="7453313" y="2044700"/>
            <a:ext cx="354012" cy="255588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0828" name="Line 108"/>
          <p:cNvSpPr>
            <a:spLocks noChangeShapeType="1"/>
          </p:cNvSpPr>
          <p:nvPr/>
        </p:nvSpPr>
        <p:spPr bwMode="auto">
          <a:xfrm flipH="1">
            <a:off x="8170863" y="2220913"/>
            <a:ext cx="204787" cy="176212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30829" name="Group 109"/>
          <p:cNvGrpSpPr>
            <a:grpSpLocks/>
          </p:cNvGrpSpPr>
          <p:nvPr/>
        </p:nvGrpSpPr>
        <p:grpSpPr bwMode="auto">
          <a:xfrm>
            <a:off x="5983288" y="2413000"/>
            <a:ext cx="500062" cy="231775"/>
            <a:chOff x="3769" y="1520"/>
            <a:chExt cx="315" cy="146"/>
          </a:xfrm>
        </p:grpSpPr>
        <p:sp>
          <p:nvSpPr>
            <p:cNvPr id="30830" name="Oval 110"/>
            <p:cNvSpPr>
              <a:spLocks noChangeArrowheads="1"/>
            </p:cNvSpPr>
            <p:nvPr/>
          </p:nvSpPr>
          <p:spPr bwMode="auto">
            <a:xfrm>
              <a:off x="3771" y="1586"/>
              <a:ext cx="313" cy="81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831" name="Line 111"/>
            <p:cNvSpPr>
              <a:spLocks noChangeShapeType="1"/>
            </p:cNvSpPr>
            <p:nvPr/>
          </p:nvSpPr>
          <p:spPr bwMode="auto">
            <a:xfrm>
              <a:off x="3771" y="1579"/>
              <a:ext cx="1" cy="5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832" name="Line 112"/>
            <p:cNvSpPr>
              <a:spLocks noChangeShapeType="1"/>
            </p:cNvSpPr>
            <p:nvPr/>
          </p:nvSpPr>
          <p:spPr bwMode="auto">
            <a:xfrm>
              <a:off x="4085" y="1579"/>
              <a:ext cx="1" cy="5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833" name="Rectangle 113"/>
            <p:cNvSpPr>
              <a:spLocks noChangeArrowheads="1"/>
            </p:cNvSpPr>
            <p:nvPr/>
          </p:nvSpPr>
          <p:spPr bwMode="auto">
            <a:xfrm>
              <a:off x="3771" y="1579"/>
              <a:ext cx="311" cy="50"/>
            </a:xfrm>
            <a:prstGeom prst="rect">
              <a:avLst/>
            </a:prstGeom>
            <a:solidFill>
              <a:srgbClr val="CCCC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834" name="Oval 114"/>
            <p:cNvSpPr>
              <a:spLocks noChangeArrowheads="1"/>
            </p:cNvSpPr>
            <p:nvPr/>
          </p:nvSpPr>
          <p:spPr bwMode="auto">
            <a:xfrm>
              <a:off x="3769" y="1520"/>
              <a:ext cx="313" cy="95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30835" name="Group 115"/>
            <p:cNvGrpSpPr>
              <a:grpSpLocks/>
            </p:cNvGrpSpPr>
            <p:nvPr/>
          </p:nvGrpSpPr>
          <p:grpSpPr bwMode="auto">
            <a:xfrm>
              <a:off x="3844" y="1541"/>
              <a:ext cx="154" cy="55"/>
              <a:chOff x="3844" y="1541"/>
              <a:chExt cx="154" cy="55"/>
            </a:xfrm>
          </p:grpSpPr>
          <p:sp>
            <p:nvSpPr>
              <p:cNvPr id="30836" name="Line 116"/>
              <p:cNvSpPr>
                <a:spLocks noChangeShapeType="1"/>
              </p:cNvSpPr>
              <p:nvPr/>
            </p:nvSpPr>
            <p:spPr bwMode="auto">
              <a:xfrm flipV="1">
                <a:off x="3844" y="1540"/>
                <a:ext cx="55" cy="3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837" name="Line 117"/>
              <p:cNvSpPr>
                <a:spLocks noChangeShapeType="1"/>
              </p:cNvSpPr>
              <p:nvPr/>
            </p:nvSpPr>
            <p:spPr bwMode="auto">
              <a:xfrm>
                <a:off x="3951" y="1596"/>
                <a:ext cx="49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838" name="Line 118"/>
              <p:cNvSpPr>
                <a:spLocks noChangeShapeType="1"/>
              </p:cNvSpPr>
              <p:nvPr/>
            </p:nvSpPr>
            <p:spPr bwMode="auto">
              <a:xfrm>
                <a:off x="3895" y="1542"/>
                <a:ext cx="58" cy="54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0839" name="Group 119"/>
            <p:cNvGrpSpPr>
              <a:grpSpLocks/>
            </p:cNvGrpSpPr>
            <p:nvPr/>
          </p:nvGrpSpPr>
          <p:grpSpPr bwMode="auto">
            <a:xfrm>
              <a:off x="3844" y="1540"/>
              <a:ext cx="154" cy="55"/>
              <a:chOff x="3844" y="1540"/>
              <a:chExt cx="154" cy="55"/>
            </a:xfrm>
          </p:grpSpPr>
          <p:sp>
            <p:nvSpPr>
              <p:cNvPr id="30840" name="Line 120"/>
              <p:cNvSpPr>
                <a:spLocks noChangeShapeType="1"/>
              </p:cNvSpPr>
              <p:nvPr/>
            </p:nvSpPr>
            <p:spPr bwMode="auto">
              <a:xfrm>
                <a:off x="3844" y="1595"/>
                <a:ext cx="55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841" name="Line 121"/>
              <p:cNvSpPr>
                <a:spLocks noChangeShapeType="1"/>
              </p:cNvSpPr>
              <p:nvPr/>
            </p:nvSpPr>
            <p:spPr bwMode="auto">
              <a:xfrm>
                <a:off x="3951" y="1540"/>
                <a:ext cx="49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842" name="Line 122"/>
              <p:cNvSpPr>
                <a:spLocks noChangeShapeType="1"/>
              </p:cNvSpPr>
              <p:nvPr/>
            </p:nvSpPr>
            <p:spPr bwMode="auto">
              <a:xfrm flipV="1">
                <a:off x="3895" y="1539"/>
                <a:ext cx="58" cy="56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</p:grpSp>
      <p:grpSp>
        <p:nvGrpSpPr>
          <p:cNvPr id="30843" name="Group 123"/>
          <p:cNvGrpSpPr>
            <a:grpSpLocks/>
          </p:cNvGrpSpPr>
          <p:nvPr/>
        </p:nvGrpSpPr>
        <p:grpSpPr bwMode="auto">
          <a:xfrm>
            <a:off x="6935788" y="2184400"/>
            <a:ext cx="500062" cy="231775"/>
            <a:chOff x="4369" y="1376"/>
            <a:chExt cx="315" cy="146"/>
          </a:xfrm>
        </p:grpSpPr>
        <p:sp>
          <p:nvSpPr>
            <p:cNvPr id="30844" name="Oval 124"/>
            <p:cNvSpPr>
              <a:spLocks noChangeArrowheads="1"/>
            </p:cNvSpPr>
            <p:nvPr/>
          </p:nvSpPr>
          <p:spPr bwMode="auto">
            <a:xfrm>
              <a:off x="4371" y="1442"/>
              <a:ext cx="313" cy="81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845" name="Line 125"/>
            <p:cNvSpPr>
              <a:spLocks noChangeShapeType="1"/>
            </p:cNvSpPr>
            <p:nvPr/>
          </p:nvSpPr>
          <p:spPr bwMode="auto">
            <a:xfrm>
              <a:off x="4371" y="1435"/>
              <a:ext cx="1" cy="5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846" name="Line 126"/>
            <p:cNvSpPr>
              <a:spLocks noChangeShapeType="1"/>
            </p:cNvSpPr>
            <p:nvPr/>
          </p:nvSpPr>
          <p:spPr bwMode="auto">
            <a:xfrm>
              <a:off x="4685" y="1435"/>
              <a:ext cx="1" cy="5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847" name="Rectangle 127"/>
            <p:cNvSpPr>
              <a:spLocks noChangeArrowheads="1"/>
            </p:cNvSpPr>
            <p:nvPr/>
          </p:nvSpPr>
          <p:spPr bwMode="auto">
            <a:xfrm>
              <a:off x="4371" y="1435"/>
              <a:ext cx="311" cy="50"/>
            </a:xfrm>
            <a:prstGeom prst="rect">
              <a:avLst/>
            </a:prstGeom>
            <a:solidFill>
              <a:srgbClr val="CCCC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848" name="Oval 128"/>
            <p:cNvSpPr>
              <a:spLocks noChangeArrowheads="1"/>
            </p:cNvSpPr>
            <p:nvPr/>
          </p:nvSpPr>
          <p:spPr bwMode="auto">
            <a:xfrm>
              <a:off x="4369" y="1376"/>
              <a:ext cx="313" cy="95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30849" name="Group 129"/>
            <p:cNvGrpSpPr>
              <a:grpSpLocks/>
            </p:cNvGrpSpPr>
            <p:nvPr/>
          </p:nvGrpSpPr>
          <p:grpSpPr bwMode="auto">
            <a:xfrm>
              <a:off x="4444" y="1397"/>
              <a:ext cx="154" cy="55"/>
              <a:chOff x="4444" y="1397"/>
              <a:chExt cx="154" cy="55"/>
            </a:xfrm>
          </p:grpSpPr>
          <p:sp>
            <p:nvSpPr>
              <p:cNvPr id="30850" name="Line 130"/>
              <p:cNvSpPr>
                <a:spLocks noChangeShapeType="1"/>
              </p:cNvSpPr>
              <p:nvPr/>
            </p:nvSpPr>
            <p:spPr bwMode="auto">
              <a:xfrm flipV="1">
                <a:off x="4444" y="1396"/>
                <a:ext cx="55" cy="3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851" name="Line 131"/>
              <p:cNvSpPr>
                <a:spLocks noChangeShapeType="1"/>
              </p:cNvSpPr>
              <p:nvPr/>
            </p:nvSpPr>
            <p:spPr bwMode="auto">
              <a:xfrm>
                <a:off x="4551" y="1452"/>
                <a:ext cx="49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852" name="Line 132"/>
              <p:cNvSpPr>
                <a:spLocks noChangeShapeType="1"/>
              </p:cNvSpPr>
              <p:nvPr/>
            </p:nvSpPr>
            <p:spPr bwMode="auto">
              <a:xfrm>
                <a:off x="4495" y="1398"/>
                <a:ext cx="58" cy="54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0853" name="Group 133"/>
            <p:cNvGrpSpPr>
              <a:grpSpLocks/>
            </p:cNvGrpSpPr>
            <p:nvPr/>
          </p:nvGrpSpPr>
          <p:grpSpPr bwMode="auto">
            <a:xfrm>
              <a:off x="4444" y="1396"/>
              <a:ext cx="154" cy="55"/>
              <a:chOff x="4444" y="1396"/>
              <a:chExt cx="154" cy="55"/>
            </a:xfrm>
          </p:grpSpPr>
          <p:sp>
            <p:nvSpPr>
              <p:cNvPr id="30854" name="Line 134"/>
              <p:cNvSpPr>
                <a:spLocks noChangeShapeType="1"/>
              </p:cNvSpPr>
              <p:nvPr/>
            </p:nvSpPr>
            <p:spPr bwMode="auto">
              <a:xfrm>
                <a:off x="4444" y="1451"/>
                <a:ext cx="55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855" name="Line 135"/>
              <p:cNvSpPr>
                <a:spLocks noChangeShapeType="1"/>
              </p:cNvSpPr>
              <p:nvPr/>
            </p:nvSpPr>
            <p:spPr bwMode="auto">
              <a:xfrm>
                <a:off x="4551" y="1396"/>
                <a:ext cx="49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856" name="Line 136"/>
              <p:cNvSpPr>
                <a:spLocks noChangeShapeType="1"/>
              </p:cNvSpPr>
              <p:nvPr/>
            </p:nvSpPr>
            <p:spPr bwMode="auto">
              <a:xfrm flipV="1">
                <a:off x="4495" y="1395"/>
                <a:ext cx="58" cy="56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</p:grpSp>
      <p:grpSp>
        <p:nvGrpSpPr>
          <p:cNvPr id="30857" name="Group 137"/>
          <p:cNvGrpSpPr>
            <a:grpSpLocks/>
          </p:cNvGrpSpPr>
          <p:nvPr/>
        </p:nvGrpSpPr>
        <p:grpSpPr bwMode="auto">
          <a:xfrm>
            <a:off x="6953250" y="2841625"/>
            <a:ext cx="500063" cy="231775"/>
            <a:chOff x="4380" y="1790"/>
            <a:chExt cx="315" cy="146"/>
          </a:xfrm>
        </p:grpSpPr>
        <p:sp>
          <p:nvSpPr>
            <p:cNvPr id="30858" name="Oval 138"/>
            <p:cNvSpPr>
              <a:spLocks noChangeArrowheads="1"/>
            </p:cNvSpPr>
            <p:nvPr/>
          </p:nvSpPr>
          <p:spPr bwMode="auto">
            <a:xfrm>
              <a:off x="4383" y="1855"/>
              <a:ext cx="313" cy="81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859" name="Line 139"/>
            <p:cNvSpPr>
              <a:spLocks noChangeShapeType="1"/>
            </p:cNvSpPr>
            <p:nvPr/>
          </p:nvSpPr>
          <p:spPr bwMode="auto">
            <a:xfrm>
              <a:off x="4383" y="1849"/>
              <a:ext cx="1" cy="5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860" name="Line 140"/>
            <p:cNvSpPr>
              <a:spLocks noChangeShapeType="1"/>
            </p:cNvSpPr>
            <p:nvPr/>
          </p:nvSpPr>
          <p:spPr bwMode="auto">
            <a:xfrm>
              <a:off x="4696" y="1849"/>
              <a:ext cx="1" cy="5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861" name="Rectangle 141"/>
            <p:cNvSpPr>
              <a:spLocks noChangeArrowheads="1"/>
            </p:cNvSpPr>
            <p:nvPr/>
          </p:nvSpPr>
          <p:spPr bwMode="auto">
            <a:xfrm>
              <a:off x="4383" y="1849"/>
              <a:ext cx="310" cy="50"/>
            </a:xfrm>
            <a:prstGeom prst="rect">
              <a:avLst/>
            </a:prstGeom>
            <a:solidFill>
              <a:srgbClr val="CCCC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862" name="Oval 142"/>
            <p:cNvSpPr>
              <a:spLocks noChangeArrowheads="1"/>
            </p:cNvSpPr>
            <p:nvPr/>
          </p:nvSpPr>
          <p:spPr bwMode="auto">
            <a:xfrm>
              <a:off x="4380" y="1790"/>
              <a:ext cx="313" cy="95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30863" name="Group 143"/>
            <p:cNvGrpSpPr>
              <a:grpSpLocks/>
            </p:cNvGrpSpPr>
            <p:nvPr/>
          </p:nvGrpSpPr>
          <p:grpSpPr bwMode="auto">
            <a:xfrm>
              <a:off x="4455" y="1811"/>
              <a:ext cx="154" cy="55"/>
              <a:chOff x="4455" y="1811"/>
              <a:chExt cx="154" cy="55"/>
            </a:xfrm>
          </p:grpSpPr>
          <p:sp>
            <p:nvSpPr>
              <p:cNvPr id="30864" name="Line 144"/>
              <p:cNvSpPr>
                <a:spLocks noChangeShapeType="1"/>
              </p:cNvSpPr>
              <p:nvPr/>
            </p:nvSpPr>
            <p:spPr bwMode="auto">
              <a:xfrm flipV="1">
                <a:off x="4455" y="1810"/>
                <a:ext cx="55" cy="3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865" name="Line 145"/>
              <p:cNvSpPr>
                <a:spLocks noChangeShapeType="1"/>
              </p:cNvSpPr>
              <p:nvPr/>
            </p:nvSpPr>
            <p:spPr bwMode="auto">
              <a:xfrm>
                <a:off x="4562" y="1866"/>
                <a:ext cx="49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866" name="Line 146"/>
              <p:cNvSpPr>
                <a:spLocks noChangeShapeType="1"/>
              </p:cNvSpPr>
              <p:nvPr/>
            </p:nvSpPr>
            <p:spPr bwMode="auto">
              <a:xfrm>
                <a:off x="4506" y="1812"/>
                <a:ext cx="58" cy="54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0867" name="Group 147"/>
            <p:cNvGrpSpPr>
              <a:grpSpLocks/>
            </p:cNvGrpSpPr>
            <p:nvPr/>
          </p:nvGrpSpPr>
          <p:grpSpPr bwMode="auto">
            <a:xfrm>
              <a:off x="4455" y="1810"/>
              <a:ext cx="154" cy="55"/>
              <a:chOff x="4455" y="1810"/>
              <a:chExt cx="154" cy="55"/>
            </a:xfrm>
          </p:grpSpPr>
          <p:sp>
            <p:nvSpPr>
              <p:cNvPr id="30868" name="Line 148"/>
              <p:cNvSpPr>
                <a:spLocks noChangeShapeType="1"/>
              </p:cNvSpPr>
              <p:nvPr/>
            </p:nvSpPr>
            <p:spPr bwMode="auto">
              <a:xfrm>
                <a:off x="4455" y="1865"/>
                <a:ext cx="55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869" name="Line 149"/>
              <p:cNvSpPr>
                <a:spLocks noChangeShapeType="1"/>
              </p:cNvSpPr>
              <p:nvPr/>
            </p:nvSpPr>
            <p:spPr bwMode="auto">
              <a:xfrm>
                <a:off x="4562" y="1810"/>
                <a:ext cx="49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870" name="Line 150"/>
              <p:cNvSpPr>
                <a:spLocks noChangeShapeType="1"/>
              </p:cNvSpPr>
              <p:nvPr/>
            </p:nvSpPr>
            <p:spPr bwMode="auto">
              <a:xfrm flipV="1">
                <a:off x="4506" y="1809"/>
                <a:ext cx="58" cy="56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</p:grpSp>
      <p:grpSp>
        <p:nvGrpSpPr>
          <p:cNvPr id="30871" name="Group 151"/>
          <p:cNvGrpSpPr>
            <a:grpSpLocks/>
          </p:cNvGrpSpPr>
          <p:nvPr/>
        </p:nvGrpSpPr>
        <p:grpSpPr bwMode="auto">
          <a:xfrm>
            <a:off x="7923213" y="2392363"/>
            <a:ext cx="498475" cy="231775"/>
            <a:chOff x="4991" y="1507"/>
            <a:chExt cx="314" cy="146"/>
          </a:xfrm>
        </p:grpSpPr>
        <p:sp>
          <p:nvSpPr>
            <p:cNvPr id="30872" name="Oval 152"/>
            <p:cNvSpPr>
              <a:spLocks noChangeArrowheads="1"/>
            </p:cNvSpPr>
            <p:nvPr/>
          </p:nvSpPr>
          <p:spPr bwMode="auto">
            <a:xfrm>
              <a:off x="4994" y="1572"/>
              <a:ext cx="312" cy="81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873" name="Line 153"/>
            <p:cNvSpPr>
              <a:spLocks noChangeShapeType="1"/>
            </p:cNvSpPr>
            <p:nvPr/>
          </p:nvSpPr>
          <p:spPr bwMode="auto">
            <a:xfrm>
              <a:off x="4994" y="1566"/>
              <a:ext cx="1" cy="5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874" name="Line 154"/>
            <p:cNvSpPr>
              <a:spLocks noChangeShapeType="1"/>
            </p:cNvSpPr>
            <p:nvPr/>
          </p:nvSpPr>
          <p:spPr bwMode="auto">
            <a:xfrm>
              <a:off x="5306" y="1566"/>
              <a:ext cx="1" cy="5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875" name="Rectangle 155"/>
            <p:cNvSpPr>
              <a:spLocks noChangeArrowheads="1"/>
            </p:cNvSpPr>
            <p:nvPr/>
          </p:nvSpPr>
          <p:spPr bwMode="auto">
            <a:xfrm>
              <a:off x="4994" y="1566"/>
              <a:ext cx="310" cy="50"/>
            </a:xfrm>
            <a:prstGeom prst="rect">
              <a:avLst/>
            </a:prstGeom>
            <a:solidFill>
              <a:srgbClr val="CCCC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876" name="Oval 156"/>
            <p:cNvSpPr>
              <a:spLocks noChangeArrowheads="1"/>
            </p:cNvSpPr>
            <p:nvPr/>
          </p:nvSpPr>
          <p:spPr bwMode="auto">
            <a:xfrm>
              <a:off x="4991" y="1507"/>
              <a:ext cx="312" cy="95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30877" name="Group 157"/>
            <p:cNvGrpSpPr>
              <a:grpSpLocks/>
            </p:cNvGrpSpPr>
            <p:nvPr/>
          </p:nvGrpSpPr>
          <p:grpSpPr bwMode="auto">
            <a:xfrm>
              <a:off x="5066" y="1528"/>
              <a:ext cx="154" cy="55"/>
              <a:chOff x="5066" y="1528"/>
              <a:chExt cx="154" cy="55"/>
            </a:xfrm>
          </p:grpSpPr>
          <p:sp>
            <p:nvSpPr>
              <p:cNvPr id="30878" name="Line 158"/>
              <p:cNvSpPr>
                <a:spLocks noChangeShapeType="1"/>
              </p:cNvSpPr>
              <p:nvPr/>
            </p:nvSpPr>
            <p:spPr bwMode="auto">
              <a:xfrm flipV="1">
                <a:off x="5066" y="1527"/>
                <a:ext cx="55" cy="3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879" name="Line 159"/>
              <p:cNvSpPr>
                <a:spLocks noChangeShapeType="1"/>
              </p:cNvSpPr>
              <p:nvPr/>
            </p:nvSpPr>
            <p:spPr bwMode="auto">
              <a:xfrm>
                <a:off x="5172" y="1583"/>
                <a:ext cx="49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880" name="Line 160"/>
              <p:cNvSpPr>
                <a:spLocks noChangeShapeType="1"/>
              </p:cNvSpPr>
              <p:nvPr/>
            </p:nvSpPr>
            <p:spPr bwMode="auto">
              <a:xfrm>
                <a:off x="5117" y="1529"/>
                <a:ext cx="57" cy="54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0881" name="Group 161"/>
            <p:cNvGrpSpPr>
              <a:grpSpLocks/>
            </p:cNvGrpSpPr>
            <p:nvPr/>
          </p:nvGrpSpPr>
          <p:grpSpPr bwMode="auto">
            <a:xfrm>
              <a:off x="5066" y="1527"/>
              <a:ext cx="154" cy="55"/>
              <a:chOff x="5066" y="1527"/>
              <a:chExt cx="154" cy="55"/>
            </a:xfrm>
          </p:grpSpPr>
          <p:sp>
            <p:nvSpPr>
              <p:cNvPr id="30882" name="Line 162"/>
              <p:cNvSpPr>
                <a:spLocks noChangeShapeType="1"/>
              </p:cNvSpPr>
              <p:nvPr/>
            </p:nvSpPr>
            <p:spPr bwMode="auto">
              <a:xfrm>
                <a:off x="5066" y="1582"/>
                <a:ext cx="55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883" name="Line 163"/>
              <p:cNvSpPr>
                <a:spLocks noChangeShapeType="1"/>
              </p:cNvSpPr>
              <p:nvPr/>
            </p:nvSpPr>
            <p:spPr bwMode="auto">
              <a:xfrm>
                <a:off x="5172" y="1527"/>
                <a:ext cx="49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884" name="Line 164"/>
              <p:cNvSpPr>
                <a:spLocks noChangeShapeType="1"/>
              </p:cNvSpPr>
              <p:nvPr/>
            </p:nvSpPr>
            <p:spPr bwMode="auto">
              <a:xfrm flipV="1">
                <a:off x="5117" y="1526"/>
                <a:ext cx="57" cy="56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</p:grpSp>
      <p:grpSp>
        <p:nvGrpSpPr>
          <p:cNvPr id="30885" name="Group 165"/>
          <p:cNvGrpSpPr>
            <a:grpSpLocks/>
          </p:cNvGrpSpPr>
          <p:nvPr/>
        </p:nvGrpSpPr>
        <p:grpSpPr bwMode="auto">
          <a:xfrm>
            <a:off x="7729538" y="3289300"/>
            <a:ext cx="500062" cy="231775"/>
            <a:chOff x="4869" y="2072"/>
            <a:chExt cx="315" cy="146"/>
          </a:xfrm>
        </p:grpSpPr>
        <p:sp>
          <p:nvSpPr>
            <p:cNvPr id="30886" name="Oval 166"/>
            <p:cNvSpPr>
              <a:spLocks noChangeArrowheads="1"/>
            </p:cNvSpPr>
            <p:nvPr/>
          </p:nvSpPr>
          <p:spPr bwMode="auto">
            <a:xfrm>
              <a:off x="4872" y="2138"/>
              <a:ext cx="313" cy="81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887" name="Line 167"/>
            <p:cNvSpPr>
              <a:spLocks noChangeShapeType="1"/>
            </p:cNvSpPr>
            <p:nvPr/>
          </p:nvSpPr>
          <p:spPr bwMode="auto">
            <a:xfrm>
              <a:off x="4872" y="2131"/>
              <a:ext cx="1" cy="5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888" name="Line 168"/>
            <p:cNvSpPr>
              <a:spLocks noChangeShapeType="1"/>
            </p:cNvSpPr>
            <p:nvPr/>
          </p:nvSpPr>
          <p:spPr bwMode="auto">
            <a:xfrm>
              <a:off x="5185" y="2131"/>
              <a:ext cx="1" cy="5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889" name="Rectangle 169"/>
            <p:cNvSpPr>
              <a:spLocks noChangeArrowheads="1"/>
            </p:cNvSpPr>
            <p:nvPr/>
          </p:nvSpPr>
          <p:spPr bwMode="auto">
            <a:xfrm>
              <a:off x="4872" y="2131"/>
              <a:ext cx="310" cy="50"/>
            </a:xfrm>
            <a:prstGeom prst="rect">
              <a:avLst/>
            </a:prstGeom>
            <a:solidFill>
              <a:srgbClr val="CCCC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890" name="Oval 170"/>
            <p:cNvSpPr>
              <a:spLocks noChangeArrowheads="1"/>
            </p:cNvSpPr>
            <p:nvPr/>
          </p:nvSpPr>
          <p:spPr bwMode="auto">
            <a:xfrm>
              <a:off x="4869" y="2072"/>
              <a:ext cx="313" cy="95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30891" name="Group 171"/>
            <p:cNvGrpSpPr>
              <a:grpSpLocks/>
            </p:cNvGrpSpPr>
            <p:nvPr/>
          </p:nvGrpSpPr>
          <p:grpSpPr bwMode="auto">
            <a:xfrm>
              <a:off x="4944" y="2093"/>
              <a:ext cx="154" cy="55"/>
              <a:chOff x="4944" y="2093"/>
              <a:chExt cx="154" cy="55"/>
            </a:xfrm>
          </p:grpSpPr>
          <p:sp>
            <p:nvSpPr>
              <p:cNvPr id="30892" name="Line 172"/>
              <p:cNvSpPr>
                <a:spLocks noChangeShapeType="1"/>
              </p:cNvSpPr>
              <p:nvPr/>
            </p:nvSpPr>
            <p:spPr bwMode="auto">
              <a:xfrm flipV="1">
                <a:off x="4944" y="2092"/>
                <a:ext cx="55" cy="3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893" name="Line 173"/>
              <p:cNvSpPr>
                <a:spLocks noChangeShapeType="1"/>
              </p:cNvSpPr>
              <p:nvPr/>
            </p:nvSpPr>
            <p:spPr bwMode="auto">
              <a:xfrm>
                <a:off x="5051" y="2148"/>
                <a:ext cx="49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894" name="Line 174"/>
              <p:cNvSpPr>
                <a:spLocks noChangeShapeType="1"/>
              </p:cNvSpPr>
              <p:nvPr/>
            </p:nvSpPr>
            <p:spPr bwMode="auto">
              <a:xfrm>
                <a:off x="4995" y="2094"/>
                <a:ext cx="58" cy="54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0895" name="Group 175"/>
            <p:cNvGrpSpPr>
              <a:grpSpLocks/>
            </p:cNvGrpSpPr>
            <p:nvPr/>
          </p:nvGrpSpPr>
          <p:grpSpPr bwMode="auto">
            <a:xfrm>
              <a:off x="4944" y="2092"/>
              <a:ext cx="154" cy="55"/>
              <a:chOff x="4944" y="2092"/>
              <a:chExt cx="154" cy="55"/>
            </a:xfrm>
          </p:grpSpPr>
          <p:sp>
            <p:nvSpPr>
              <p:cNvPr id="30896" name="Line 176"/>
              <p:cNvSpPr>
                <a:spLocks noChangeShapeType="1"/>
              </p:cNvSpPr>
              <p:nvPr/>
            </p:nvSpPr>
            <p:spPr bwMode="auto">
              <a:xfrm>
                <a:off x="4944" y="2147"/>
                <a:ext cx="55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897" name="Line 177"/>
              <p:cNvSpPr>
                <a:spLocks noChangeShapeType="1"/>
              </p:cNvSpPr>
              <p:nvPr/>
            </p:nvSpPr>
            <p:spPr bwMode="auto">
              <a:xfrm>
                <a:off x="5051" y="2092"/>
                <a:ext cx="49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898" name="Line 178"/>
              <p:cNvSpPr>
                <a:spLocks noChangeShapeType="1"/>
              </p:cNvSpPr>
              <p:nvPr/>
            </p:nvSpPr>
            <p:spPr bwMode="auto">
              <a:xfrm flipV="1">
                <a:off x="4995" y="2091"/>
                <a:ext cx="58" cy="56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</p:grpSp>
      <p:grpSp>
        <p:nvGrpSpPr>
          <p:cNvPr id="30899" name="Group 179"/>
          <p:cNvGrpSpPr>
            <a:grpSpLocks/>
          </p:cNvGrpSpPr>
          <p:nvPr/>
        </p:nvGrpSpPr>
        <p:grpSpPr bwMode="auto">
          <a:xfrm>
            <a:off x="7396163" y="3873500"/>
            <a:ext cx="500062" cy="233363"/>
            <a:chOff x="4659" y="2440"/>
            <a:chExt cx="315" cy="147"/>
          </a:xfrm>
        </p:grpSpPr>
        <p:sp>
          <p:nvSpPr>
            <p:cNvPr id="30900" name="Oval 180"/>
            <p:cNvSpPr>
              <a:spLocks noChangeArrowheads="1"/>
            </p:cNvSpPr>
            <p:nvPr/>
          </p:nvSpPr>
          <p:spPr bwMode="auto">
            <a:xfrm>
              <a:off x="4662" y="2506"/>
              <a:ext cx="313" cy="82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901" name="Line 181"/>
            <p:cNvSpPr>
              <a:spLocks noChangeShapeType="1"/>
            </p:cNvSpPr>
            <p:nvPr/>
          </p:nvSpPr>
          <p:spPr bwMode="auto">
            <a:xfrm>
              <a:off x="4662" y="2499"/>
              <a:ext cx="1" cy="5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902" name="Line 182"/>
            <p:cNvSpPr>
              <a:spLocks noChangeShapeType="1"/>
            </p:cNvSpPr>
            <p:nvPr/>
          </p:nvSpPr>
          <p:spPr bwMode="auto">
            <a:xfrm>
              <a:off x="4975" y="2499"/>
              <a:ext cx="1" cy="5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903" name="Rectangle 183"/>
            <p:cNvSpPr>
              <a:spLocks noChangeArrowheads="1"/>
            </p:cNvSpPr>
            <p:nvPr/>
          </p:nvSpPr>
          <p:spPr bwMode="auto">
            <a:xfrm>
              <a:off x="4662" y="2499"/>
              <a:ext cx="310" cy="50"/>
            </a:xfrm>
            <a:prstGeom prst="rect">
              <a:avLst/>
            </a:prstGeom>
            <a:solidFill>
              <a:srgbClr val="CCCC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904" name="Oval 184"/>
            <p:cNvSpPr>
              <a:spLocks noChangeArrowheads="1"/>
            </p:cNvSpPr>
            <p:nvPr/>
          </p:nvSpPr>
          <p:spPr bwMode="auto">
            <a:xfrm>
              <a:off x="4659" y="2440"/>
              <a:ext cx="313" cy="95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30905" name="Group 185"/>
            <p:cNvGrpSpPr>
              <a:grpSpLocks/>
            </p:cNvGrpSpPr>
            <p:nvPr/>
          </p:nvGrpSpPr>
          <p:grpSpPr bwMode="auto">
            <a:xfrm>
              <a:off x="4734" y="2461"/>
              <a:ext cx="154" cy="55"/>
              <a:chOff x="4734" y="2461"/>
              <a:chExt cx="154" cy="55"/>
            </a:xfrm>
          </p:grpSpPr>
          <p:sp>
            <p:nvSpPr>
              <p:cNvPr id="30906" name="Line 186"/>
              <p:cNvSpPr>
                <a:spLocks noChangeShapeType="1"/>
              </p:cNvSpPr>
              <p:nvPr/>
            </p:nvSpPr>
            <p:spPr bwMode="auto">
              <a:xfrm flipV="1">
                <a:off x="4734" y="2460"/>
                <a:ext cx="55" cy="3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07" name="Line 187"/>
              <p:cNvSpPr>
                <a:spLocks noChangeShapeType="1"/>
              </p:cNvSpPr>
              <p:nvPr/>
            </p:nvSpPr>
            <p:spPr bwMode="auto">
              <a:xfrm>
                <a:off x="4841" y="2517"/>
                <a:ext cx="49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08" name="Line 188"/>
              <p:cNvSpPr>
                <a:spLocks noChangeShapeType="1"/>
              </p:cNvSpPr>
              <p:nvPr/>
            </p:nvSpPr>
            <p:spPr bwMode="auto">
              <a:xfrm>
                <a:off x="4785" y="2462"/>
                <a:ext cx="58" cy="5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0909" name="Group 189"/>
            <p:cNvGrpSpPr>
              <a:grpSpLocks/>
            </p:cNvGrpSpPr>
            <p:nvPr/>
          </p:nvGrpSpPr>
          <p:grpSpPr bwMode="auto">
            <a:xfrm>
              <a:off x="4734" y="2460"/>
              <a:ext cx="154" cy="55"/>
              <a:chOff x="4734" y="2460"/>
              <a:chExt cx="154" cy="55"/>
            </a:xfrm>
          </p:grpSpPr>
          <p:sp>
            <p:nvSpPr>
              <p:cNvPr id="30910" name="Line 190"/>
              <p:cNvSpPr>
                <a:spLocks noChangeShapeType="1"/>
              </p:cNvSpPr>
              <p:nvPr/>
            </p:nvSpPr>
            <p:spPr bwMode="auto">
              <a:xfrm>
                <a:off x="4734" y="2515"/>
                <a:ext cx="55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11" name="Line 191"/>
              <p:cNvSpPr>
                <a:spLocks noChangeShapeType="1"/>
              </p:cNvSpPr>
              <p:nvPr/>
            </p:nvSpPr>
            <p:spPr bwMode="auto">
              <a:xfrm>
                <a:off x="4841" y="2460"/>
                <a:ext cx="49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12" name="Line 192"/>
              <p:cNvSpPr>
                <a:spLocks noChangeShapeType="1"/>
              </p:cNvSpPr>
              <p:nvPr/>
            </p:nvSpPr>
            <p:spPr bwMode="auto">
              <a:xfrm flipV="1">
                <a:off x="4785" y="2459"/>
                <a:ext cx="58" cy="57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</p:grpSp>
      <p:grpSp>
        <p:nvGrpSpPr>
          <p:cNvPr id="30913" name="Group 193"/>
          <p:cNvGrpSpPr>
            <a:grpSpLocks/>
          </p:cNvGrpSpPr>
          <p:nvPr/>
        </p:nvGrpSpPr>
        <p:grpSpPr bwMode="auto">
          <a:xfrm>
            <a:off x="6786563" y="4362450"/>
            <a:ext cx="498475" cy="231775"/>
            <a:chOff x="4275" y="2748"/>
            <a:chExt cx="314" cy="146"/>
          </a:xfrm>
        </p:grpSpPr>
        <p:sp>
          <p:nvSpPr>
            <p:cNvPr id="30914" name="Oval 194"/>
            <p:cNvSpPr>
              <a:spLocks noChangeArrowheads="1"/>
            </p:cNvSpPr>
            <p:nvPr/>
          </p:nvSpPr>
          <p:spPr bwMode="auto">
            <a:xfrm>
              <a:off x="4278" y="2814"/>
              <a:ext cx="312" cy="81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915" name="Line 195"/>
            <p:cNvSpPr>
              <a:spLocks noChangeShapeType="1"/>
            </p:cNvSpPr>
            <p:nvPr/>
          </p:nvSpPr>
          <p:spPr bwMode="auto">
            <a:xfrm>
              <a:off x="4278" y="2807"/>
              <a:ext cx="1" cy="5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916" name="Line 196"/>
            <p:cNvSpPr>
              <a:spLocks noChangeShapeType="1"/>
            </p:cNvSpPr>
            <p:nvPr/>
          </p:nvSpPr>
          <p:spPr bwMode="auto">
            <a:xfrm>
              <a:off x="4590" y="2807"/>
              <a:ext cx="1" cy="5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917" name="Rectangle 197"/>
            <p:cNvSpPr>
              <a:spLocks noChangeArrowheads="1"/>
            </p:cNvSpPr>
            <p:nvPr/>
          </p:nvSpPr>
          <p:spPr bwMode="auto">
            <a:xfrm>
              <a:off x="4278" y="2807"/>
              <a:ext cx="310" cy="50"/>
            </a:xfrm>
            <a:prstGeom prst="rect">
              <a:avLst/>
            </a:prstGeom>
            <a:solidFill>
              <a:srgbClr val="CCCC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918" name="Oval 198"/>
            <p:cNvSpPr>
              <a:spLocks noChangeArrowheads="1"/>
            </p:cNvSpPr>
            <p:nvPr/>
          </p:nvSpPr>
          <p:spPr bwMode="auto">
            <a:xfrm>
              <a:off x="4275" y="2748"/>
              <a:ext cx="312" cy="95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30919" name="Group 199"/>
            <p:cNvGrpSpPr>
              <a:grpSpLocks/>
            </p:cNvGrpSpPr>
            <p:nvPr/>
          </p:nvGrpSpPr>
          <p:grpSpPr bwMode="auto">
            <a:xfrm>
              <a:off x="4350" y="2769"/>
              <a:ext cx="154" cy="55"/>
              <a:chOff x="4350" y="2769"/>
              <a:chExt cx="154" cy="55"/>
            </a:xfrm>
          </p:grpSpPr>
          <p:sp>
            <p:nvSpPr>
              <p:cNvPr id="30920" name="Line 200"/>
              <p:cNvSpPr>
                <a:spLocks noChangeShapeType="1"/>
              </p:cNvSpPr>
              <p:nvPr/>
            </p:nvSpPr>
            <p:spPr bwMode="auto">
              <a:xfrm flipV="1">
                <a:off x="4350" y="2768"/>
                <a:ext cx="55" cy="3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21" name="Line 201"/>
              <p:cNvSpPr>
                <a:spLocks noChangeShapeType="1"/>
              </p:cNvSpPr>
              <p:nvPr/>
            </p:nvSpPr>
            <p:spPr bwMode="auto">
              <a:xfrm>
                <a:off x="4456" y="2824"/>
                <a:ext cx="49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22" name="Line 202"/>
              <p:cNvSpPr>
                <a:spLocks noChangeShapeType="1"/>
              </p:cNvSpPr>
              <p:nvPr/>
            </p:nvSpPr>
            <p:spPr bwMode="auto">
              <a:xfrm>
                <a:off x="4401" y="2770"/>
                <a:ext cx="57" cy="54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0923" name="Group 203"/>
            <p:cNvGrpSpPr>
              <a:grpSpLocks/>
            </p:cNvGrpSpPr>
            <p:nvPr/>
          </p:nvGrpSpPr>
          <p:grpSpPr bwMode="auto">
            <a:xfrm>
              <a:off x="4350" y="2768"/>
              <a:ext cx="154" cy="55"/>
              <a:chOff x="4350" y="2768"/>
              <a:chExt cx="154" cy="55"/>
            </a:xfrm>
          </p:grpSpPr>
          <p:sp>
            <p:nvSpPr>
              <p:cNvPr id="30924" name="Line 204"/>
              <p:cNvSpPr>
                <a:spLocks noChangeShapeType="1"/>
              </p:cNvSpPr>
              <p:nvPr/>
            </p:nvSpPr>
            <p:spPr bwMode="auto">
              <a:xfrm>
                <a:off x="4350" y="2823"/>
                <a:ext cx="55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25" name="Line 205"/>
              <p:cNvSpPr>
                <a:spLocks noChangeShapeType="1"/>
              </p:cNvSpPr>
              <p:nvPr/>
            </p:nvSpPr>
            <p:spPr bwMode="auto">
              <a:xfrm>
                <a:off x="4456" y="2768"/>
                <a:ext cx="49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26" name="Line 206"/>
              <p:cNvSpPr>
                <a:spLocks noChangeShapeType="1"/>
              </p:cNvSpPr>
              <p:nvPr/>
            </p:nvSpPr>
            <p:spPr bwMode="auto">
              <a:xfrm flipV="1">
                <a:off x="4401" y="2767"/>
                <a:ext cx="57" cy="56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</p:grpSp>
      <p:grpSp>
        <p:nvGrpSpPr>
          <p:cNvPr id="30927" name="Group 207"/>
          <p:cNvGrpSpPr>
            <a:grpSpLocks/>
          </p:cNvGrpSpPr>
          <p:nvPr/>
        </p:nvGrpSpPr>
        <p:grpSpPr bwMode="auto">
          <a:xfrm>
            <a:off x="5983288" y="3986213"/>
            <a:ext cx="500062" cy="231775"/>
            <a:chOff x="3769" y="2511"/>
            <a:chExt cx="315" cy="146"/>
          </a:xfrm>
        </p:grpSpPr>
        <p:sp>
          <p:nvSpPr>
            <p:cNvPr id="30928" name="Oval 208"/>
            <p:cNvSpPr>
              <a:spLocks noChangeArrowheads="1"/>
            </p:cNvSpPr>
            <p:nvPr/>
          </p:nvSpPr>
          <p:spPr bwMode="auto">
            <a:xfrm>
              <a:off x="3771" y="2577"/>
              <a:ext cx="313" cy="81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929" name="Line 209"/>
            <p:cNvSpPr>
              <a:spLocks noChangeShapeType="1"/>
            </p:cNvSpPr>
            <p:nvPr/>
          </p:nvSpPr>
          <p:spPr bwMode="auto">
            <a:xfrm>
              <a:off x="3771" y="2570"/>
              <a:ext cx="1" cy="5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930" name="Line 210"/>
            <p:cNvSpPr>
              <a:spLocks noChangeShapeType="1"/>
            </p:cNvSpPr>
            <p:nvPr/>
          </p:nvSpPr>
          <p:spPr bwMode="auto">
            <a:xfrm>
              <a:off x="4085" y="2570"/>
              <a:ext cx="1" cy="5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931" name="Rectangle 211"/>
            <p:cNvSpPr>
              <a:spLocks noChangeArrowheads="1"/>
            </p:cNvSpPr>
            <p:nvPr/>
          </p:nvSpPr>
          <p:spPr bwMode="auto">
            <a:xfrm>
              <a:off x="3771" y="2570"/>
              <a:ext cx="311" cy="50"/>
            </a:xfrm>
            <a:prstGeom prst="rect">
              <a:avLst/>
            </a:prstGeom>
            <a:solidFill>
              <a:srgbClr val="CCCC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932" name="Oval 212"/>
            <p:cNvSpPr>
              <a:spLocks noChangeArrowheads="1"/>
            </p:cNvSpPr>
            <p:nvPr/>
          </p:nvSpPr>
          <p:spPr bwMode="auto">
            <a:xfrm>
              <a:off x="3769" y="2511"/>
              <a:ext cx="313" cy="95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30933" name="Group 213"/>
            <p:cNvGrpSpPr>
              <a:grpSpLocks/>
            </p:cNvGrpSpPr>
            <p:nvPr/>
          </p:nvGrpSpPr>
          <p:grpSpPr bwMode="auto">
            <a:xfrm>
              <a:off x="3844" y="2532"/>
              <a:ext cx="154" cy="55"/>
              <a:chOff x="3844" y="2532"/>
              <a:chExt cx="154" cy="55"/>
            </a:xfrm>
          </p:grpSpPr>
          <p:sp>
            <p:nvSpPr>
              <p:cNvPr id="30934" name="Line 214"/>
              <p:cNvSpPr>
                <a:spLocks noChangeShapeType="1"/>
              </p:cNvSpPr>
              <p:nvPr/>
            </p:nvSpPr>
            <p:spPr bwMode="auto">
              <a:xfrm flipV="1">
                <a:off x="3844" y="2531"/>
                <a:ext cx="55" cy="3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35" name="Line 215"/>
              <p:cNvSpPr>
                <a:spLocks noChangeShapeType="1"/>
              </p:cNvSpPr>
              <p:nvPr/>
            </p:nvSpPr>
            <p:spPr bwMode="auto">
              <a:xfrm>
                <a:off x="3951" y="2587"/>
                <a:ext cx="49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36" name="Line 216"/>
              <p:cNvSpPr>
                <a:spLocks noChangeShapeType="1"/>
              </p:cNvSpPr>
              <p:nvPr/>
            </p:nvSpPr>
            <p:spPr bwMode="auto">
              <a:xfrm>
                <a:off x="3895" y="2533"/>
                <a:ext cx="58" cy="54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0937" name="Group 217"/>
            <p:cNvGrpSpPr>
              <a:grpSpLocks/>
            </p:cNvGrpSpPr>
            <p:nvPr/>
          </p:nvGrpSpPr>
          <p:grpSpPr bwMode="auto">
            <a:xfrm>
              <a:off x="3844" y="2531"/>
              <a:ext cx="154" cy="55"/>
              <a:chOff x="3844" y="2531"/>
              <a:chExt cx="154" cy="55"/>
            </a:xfrm>
          </p:grpSpPr>
          <p:sp>
            <p:nvSpPr>
              <p:cNvPr id="30938" name="Line 218"/>
              <p:cNvSpPr>
                <a:spLocks noChangeShapeType="1"/>
              </p:cNvSpPr>
              <p:nvPr/>
            </p:nvSpPr>
            <p:spPr bwMode="auto">
              <a:xfrm>
                <a:off x="3844" y="2586"/>
                <a:ext cx="55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39" name="Line 219"/>
              <p:cNvSpPr>
                <a:spLocks noChangeShapeType="1"/>
              </p:cNvSpPr>
              <p:nvPr/>
            </p:nvSpPr>
            <p:spPr bwMode="auto">
              <a:xfrm>
                <a:off x="3951" y="2531"/>
                <a:ext cx="49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40" name="Line 220"/>
              <p:cNvSpPr>
                <a:spLocks noChangeShapeType="1"/>
              </p:cNvSpPr>
              <p:nvPr/>
            </p:nvSpPr>
            <p:spPr bwMode="auto">
              <a:xfrm flipV="1">
                <a:off x="3895" y="2530"/>
                <a:ext cx="58" cy="56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</p:grpSp>
      <p:sp>
        <p:nvSpPr>
          <p:cNvPr id="30941" name="Line 221"/>
          <p:cNvSpPr>
            <a:spLocks noChangeShapeType="1"/>
          </p:cNvSpPr>
          <p:nvPr/>
        </p:nvSpPr>
        <p:spPr bwMode="auto">
          <a:xfrm flipV="1">
            <a:off x="6238875" y="4197350"/>
            <a:ext cx="1588" cy="252413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30942" name="Group 222"/>
          <p:cNvGrpSpPr>
            <a:grpSpLocks/>
          </p:cNvGrpSpPr>
          <p:nvPr/>
        </p:nvGrpSpPr>
        <p:grpSpPr bwMode="auto">
          <a:xfrm>
            <a:off x="5807075" y="1909763"/>
            <a:ext cx="2808288" cy="2973387"/>
            <a:chOff x="3658" y="1203"/>
            <a:chExt cx="1769" cy="1873"/>
          </a:xfrm>
        </p:grpSpPr>
        <p:grpSp>
          <p:nvGrpSpPr>
            <p:cNvPr id="30943" name="Group 223"/>
            <p:cNvGrpSpPr>
              <a:grpSpLocks/>
            </p:cNvGrpSpPr>
            <p:nvPr/>
          </p:nvGrpSpPr>
          <p:grpSpPr bwMode="auto">
            <a:xfrm>
              <a:off x="3712" y="2313"/>
              <a:ext cx="512" cy="442"/>
              <a:chOff x="3712" y="2313"/>
              <a:chExt cx="512" cy="442"/>
            </a:xfrm>
          </p:grpSpPr>
          <p:sp>
            <p:nvSpPr>
              <p:cNvPr id="30944" name="Line 224"/>
              <p:cNvSpPr>
                <a:spLocks noChangeShapeType="1"/>
              </p:cNvSpPr>
              <p:nvPr/>
            </p:nvSpPr>
            <p:spPr bwMode="auto">
              <a:xfrm>
                <a:off x="3836" y="2715"/>
                <a:ext cx="312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45" name="Line 225"/>
              <p:cNvSpPr>
                <a:spLocks noChangeShapeType="1"/>
              </p:cNvSpPr>
              <p:nvPr/>
            </p:nvSpPr>
            <p:spPr bwMode="auto">
              <a:xfrm flipV="1">
                <a:off x="3987" y="2608"/>
                <a:ext cx="1" cy="105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46" name="Oval 226"/>
              <p:cNvSpPr>
                <a:spLocks noChangeArrowheads="1"/>
              </p:cNvSpPr>
              <p:nvPr/>
            </p:nvSpPr>
            <p:spPr bwMode="auto">
              <a:xfrm>
                <a:off x="3823" y="2534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0947" name="Line 227"/>
              <p:cNvSpPr>
                <a:spLocks noChangeShapeType="1"/>
              </p:cNvSpPr>
              <p:nvPr/>
            </p:nvSpPr>
            <p:spPr bwMode="auto">
              <a:xfrm>
                <a:off x="3823" y="2527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48" name="Line 228"/>
              <p:cNvSpPr>
                <a:spLocks noChangeShapeType="1"/>
              </p:cNvSpPr>
              <p:nvPr/>
            </p:nvSpPr>
            <p:spPr bwMode="auto">
              <a:xfrm>
                <a:off x="4136" y="2527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49" name="Rectangle 229"/>
              <p:cNvSpPr>
                <a:spLocks noChangeArrowheads="1"/>
              </p:cNvSpPr>
              <p:nvPr/>
            </p:nvSpPr>
            <p:spPr bwMode="auto">
              <a:xfrm>
                <a:off x="3823" y="2527"/>
                <a:ext cx="310" cy="49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0950" name="Oval 230"/>
              <p:cNvSpPr>
                <a:spLocks noChangeArrowheads="1"/>
              </p:cNvSpPr>
              <p:nvPr/>
            </p:nvSpPr>
            <p:spPr bwMode="auto">
              <a:xfrm>
                <a:off x="3820" y="2468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30951" name="Group 231"/>
              <p:cNvGrpSpPr>
                <a:grpSpLocks/>
              </p:cNvGrpSpPr>
              <p:nvPr/>
            </p:nvGrpSpPr>
            <p:grpSpPr bwMode="auto">
              <a:xfrm>
                <a:off x="3895" y="2489"/>
                <a:ext cx="155" cy="54"/>
                <a:chOff x="3895" y="2489"/>
                <a:chExt cx="155" cy="54"/>
              </a:xfrm>
            </p:grpSpPr>
            <p:sp>
              <p:nvSpPr>
                <p:cNvPr id="30952" name="Line 232"/>
                <p:cNvSpPr>
                  <a:spLocks noChangeShapeType="1"/>
                </p:cNvSpPr>
                <p:nvPr/>
              </p:nvSpPr>
              <p:spPr bwMode="auto">
                <a:xfrm flipV="1">
                  <a:off x="3895" y="2488"/>
                  <a:ext cx="56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0953" name="Line 233"/>
                <p:cNvSpPr>
                  <a:spLocks noChangeShapeType="1"/>
                </p:cNvSpPr>
                <p:nvPr/>
              </p:nvSpPr>
              <p:spPr bwMode="auto">
                <a:xfrm>
                  <a:off x="4002" y="2544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0954" name="Line 234"/>
                <p:cNvSpPr>
                  <a:spLocks noChangeShapeType="1"/>
                </p:cNvSpPr>
                <p:nvPr/>
              </p:nvSpPr>
              <p:spPr bwMode="auto">
                <a:xfrm>
                  <a:off x="3946" y="2490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30955" name="Group 235"/>
              <p:cNvGrpSpPr>
                <a:grpSpLocks/>
              </p:cNvGrpSpPr>
              <p:nvPr/>
            </p:nvGrpSpPr>
            <p:grpSpPr bwMode="auto">
              <a:xfrm>
                <a:off x="3895" y="2488"/>
                <a:ext cx="155" cy="55"/>
                <a:chOff x="3895" y="2488"/>
                <a:chExt cx="155" cy="55"/>
              </a:xfrm>
            </p:grpSpPr>
            <p:sp>
              <p:nvSpPr>
                <p:cNvPr id="30956" name="Line 236"/>
                <p:cNvSpPr>
                  <a:spLocks noChangeShapeType="1"/>
                </p:cNvSpPr>
                <p:nvPr/>
              </p:nvSpPr>
              <p:spPr bwMode="auto">
                <a:xfrm>
                  <a:off x="3895" y="2543"/>
                  <a:ext cx="56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0957" name="Line 237"/>
                <p:cNvSpPr>
                  <a:spLocks noChangeShapeType="1"/>
                </p:cNvSpPr>
                <p:nvPr/>
              </p:nvSpPr>
              <p:spPr bwMode="auto">
                <a:xfrm>
                  <a:off x="4002" y="2488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0958" name="Line 238"/>
                <p:cNvSpPr>
                  <a:spLocks noChangeShapeType="1"/>
                </p:cNvSpPr>
                <p:nvPr/>
              </p:nvSpPr>
              <p:spPr bwMode="auto">
                <a:xfrm flipV="1">
                  <a:off x="3946" y="2487"/>
                  <a:ext cx="58" cy="57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30959" name="Rectangle 239"/>
              <p:cNvSpPr>
                <a:spLocks noChangeArrowheads="1"/>
              </p:cNvSpPr>
              <p:nvPr/>
            </p:nvSpPr>
            <p:spPr bwMode="auto">
              <a:xfrm>
                <a:off x="3771" y="2412"/>
                <a:ext cx="426" cy="306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0960" name="Rectangle 240"/>
              <p:cNvSpPr>
                <a:spLocks noChangeArrowheads="1"/>
              </p:cNvSpPr>
              <p:nvPr/>
            </p:nvSpPr>
            <p:spPr bwMode="auto">
              <a:xfrm>
                <a:off x="3744" y="2433"/>
                <a:ext cx="435" cy="312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0961" name="Line 241"/>
              <p:cNvSpPr>
                <a:spLocks noChangeShapeType="1"/>
              </p:cNvSpPr>
              <p:nvPr/>
            </p:nvSpPr>
            <p:spPr bwMode="auto">
              <a:xfrm>
                <a:off x="3741" y="2625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62" name="Line 242"/>
              <p:cNvSpPr>
                <a:spLocks noChangeShapeType="1"/>
              </p:cNvSpPr>
              <p:nvPr/>
            </p:nvSpPr>
            <p:spPr bwMode="auto">
              <a:xfrm>
                <a:off x="3747" y="2529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63" name="Rectangle 243"/>
              <p:cNvSpPr>
                <a:spLocks noChangeArrowheads="1"/>
              </p:cNvSpPr>
              <p:nvPr/>
            </p:nvSpPr>
            <p:spPr bwMode="auto">
              <a:xfrm>
                <a:off x="3741" y="2436"/>
                <a:ext cx="435" cy="93"/>
              </a:xfrm>
              <a:prstGeom prst="rect">
                <a:avLst/>
              </a:prstGeom>
              <a:solidFill>
                <a:srgbClr val="FF0000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0964" name="Text Box 244"/>
              <p:cNvSpPr txBox="1">
                <a:spLocks noChangeArrowheads="1"/>
              </p:cNvSpPr>
              <p:nvPr/>
            </p:nvSpPr>
            <p:spPr bwMode="auto">
              <a:xfrm>
                <a:off x="3712" y="2313"/>
                <a:ext cx="513" cy="4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pt-BR" sz="1000">
                  <a:solidFill>
                    <a:srgbClr val="000000"/>
                  </a:solidFill>
                </a:endParaRP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FFFFFF"/>
                    </a:solidFill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</a:rPr>
                  <a:t>física</a:t>
                </a:r>
              </a:p>
            </p:txBody>
          </p:sp>
        </p:grpSp>
        <p:grpSp>
          <p:nvGrpSpPr>
            <p:cNvPr id="30965" name="Group 245"/>
            <p:cNvGrpSpPr>
              <a:grpSpLocks/>
            </p:cNvGrpSpPr>
            <p:nvPr/>
          </p:nvGrpSpPr>
          <p:grpSpPr bwMode="auto">
            <a:xfrm>
              <a:off x="4261" y="1671"/>
              <a:ext cx="512" cy="442"/>
              <a:chOff x="4261" y="1671"/>
              <a:chExt cx="512" cy="442"/>
            </a:xfrm>
          </p:grpSpPr>
          <p:sp>
            <p:nvSpPr>
              <p:cNvPr id="30966" name="Line 246"/>
              <p:cNvSpPr>
                <a:spLocks noChangeShapeType="1"/>
              </p:cNvSpPr>
              <p:nvPr/>
            </p:nvSpPr>
            <p:spPr bwMode="auto">
              <a:xfrm>
                <a:off x="4385" y="2073"/>
                <a:ext cx="312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67" name="Line 247"/>
              <p:cNvSpPr>
                <a:spLocks noChangeShapeType="1"/>
              </p:cNvSpPr>
              <p:nvPr/>
            </p:nvSpPr>
            <p:spPr bwMode="auto">
              <a:xfrm flipV="1">
                <a:off x="4536" y="1966"/>
                <a:ext cx="1" cy="105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68" name="Oval 248"/>
              <p:cNvSpPr>
                <a:spLocks noChangeArrowheads="1"/>
              </p:cNvSpPr>
              <p:nvPr/>
            </p:nvSpPr>
            <p:spPr bwMode="auto">
              <a:xfrm>
                <a:off x="4372" y="1892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0969" name="Line 249"/>
              <p:cNvSpPr>
                <a:spLocks noChangeShapeType="1"/>
              </p:cNvSpPr>
              <p:nvPr/>
            </p:nvSpPr>
            <p:spPr bwMode="auto">
              <a:xfrm>
                <a:off x="4372" y="1885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70" name="Line 250"/>
              <p:cNvSpPr>
                <a:spLocks noChangeShapeType="1"/>
              </p:cNvSpPr>
              <p:nvPr/>
            </p:nvSpPr>
            <p:spPr bwMode="auto">
              <a:xfrm>
                <a:off x="4685" y="1885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71" name="Rectangle 251"/>
              <p:cNvSpPr>
                <a:spLocks noChangeArrowheads="1"/>
              </p:cNvSpPr>
              <p:nvPr/>
            </p:nvSpPr>
            <p:spPr bwMode="auto">
              <a:xfrm>
                <a:off x="4372" y="1885"/>
                <a:ext cx="310" cy="49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0972" name="Oval 252"/>
              <p:cNvSpPr>
                <a:spLocks noChangeArrowheads="1"/>
              </p:cNvSpPr>
              <p:nvPr/>
            </p:nvSpPr>
            <p:spPr bwMode="auto">
              <a:xfrm>
                <a:off x="4369" y="1826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30973" name="Group 253"/>
              <p:cNvGrpSpPr>
                <a:grpSpLocks/>
              </p:cNvGrpSpPr>
              <p:nvPr/>
            </p:nvGrpSpPr>
            <p:grpSpPr bwMode="auto">
              <a:xfrm>
                <a:off x="4444" y="1847"/>
                <a:ext cx="155" cy="54"/>
                <a:chOff x="4444" y="1847"/>
                <a:chExt cx="155" cy="54"/>
              </a:xfrm>
            </p:grpSpPr>
            <p:sp>
              <p:nvSpPr>
                <p:cNvPr id="30974" name="Line 254"/>
                <p:cNvSpPr>
                  <a:spLocks noChangeShapeType="1"/>
                </p:cNvSpPr>
                <p:nvPr/>
              </p:nvSpPr>
              <p:spPr bwMode="auto">
                <a:xfrm flipV="1">
                  <a:off x="4444" y="1846"/>
                  <a:ext cx="56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0975" name="Line 255"/>
                <p:cNvSpPr>
                  <a:spLocks noChangeShapeType="1"/>
                </p:cNvSpPr>
                <p:nvPr/>
              </p:nvSpPr>
              <p:spPr bwMode="auto">
                <a:xfrm>
                  <a:off x="4551" y="1902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0976" name="Line 256"/>
                <p:cNvSpPr>
                  <a:spLocks noChangeShapeType="1"/>
                </p:cNvSpPr>
                <p:nvPr/>
              </p:nvSpPr>
              <p:spPr bwMode="auto">
                <a:xfrm>
                  <a:off x="4495" y="1848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30977" name="Group 257"/>
              <p:cNvGrpSpPr>
                <a:grpSpLocks/>
              </p:cNvGrpSpPr>
              <p:nvPr/>
            </p:nvGrpSpPr>
            <p:grpSpPr bwMode="auto">
              <a:xfrm>
                <a:off x="4444" y="1846"/>
                <a:ext cx="155" cy="55"/>
                <a:chOff x="4444" y="1846"/>
                <a:chExt cx="155" cy="55"/>
              </a:xfrm>
            </p:grpSpPr>
            <p:sp>
              <p:nvSpPr>
                <p:cNvPr id="30978" name="Line 258"/>
                <p:cNvSpPr>
                  <a:spLocks noChangeShapeType="1"/>
                </p:cNvSpPr>
                <p:nvPr/>
              </p:nvSpPr>
              <p:spPr bwMode="auto">
                <a:xfrm>
                  <a:off x="4444" y="1901"/>
                  <a:ext cx="56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0979" name="Line 259"/>
                <p:cNvSpPr>
                  <a:spLocks noChangeShapeType="1"/>
                </p:cNvSpPr>
                <p:nvPr/>
              </p:nvSpPr>
              <p:spPr bwMode="auto">
                <a:xfrm>
                  <a:off x="4551" y="1846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0980" name="Line 260"/>
                <p:cNvSpPr>
                  <a:spLocks noChangeShapeType="1"/>
                </p:cNvSpPr>
                <p:nvPr/>
              </p:nvSpPr>
              <p:spPr bwMode="auto">
                <a:xfrm flipV="1">
                  <a:off x="4495" y="1845"/>
                  <a:ext cx="58" cy="57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30981" name="Rectangle 261"/>
              <p:cNvSpPr>
                <a:spLocks noChangeArrowheads="1"/>
              </p:cNvSpPr>
              <p:nvPr/>
            </p:nvSpPr>
            <p:spPr bwMode="auto">
              <a:xfrm>
                <a:off x="4320" y="1770"/>
                <a:ext cx="426" cy="306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0982" name="Rectangle 262"/>
              <p:cNvSpPr>
                <a:spLocks noChangeArrowheads="1"/>
              </p:cNvSpPr>
              <p:nvPr/>
            </p:nvSpPr>
            <p:spPr bwMode="auto">
              <a:xfrm>
                <a:off x="4293" y="1791"/>
                <a:ext cx="435" cy="312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0983" name="Line 263"/>
              <p:cNvSpPr>
                <a:spLocks noChangeShapeType="1"/>
              </p:cNvSpPr>
              <p:nvPr/>
            </p:nvSpPr>
            <p:spPr bwMode="auto">
              <a:xfrm>
                <a:off x="4290" y="1983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84" name="Line 264"/>
              <p:cNvSpPr>
                <a:spLocks noChangeShapeType="1"/>
              </p:cNvSpPr>
              <p:nvPr/>
            </p:nvSpPr>
            <p:spPr bwMode="auto">
              <a:xfrm>
                <a:off x="4296" y="1887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85" name="Rectangle 265"/>
              <p:cNvSpPr>
                <a:spLocks noChangeArrowheads="1"/>
              </p:cNvSpPr>
              <p:nvPr/>
            </p:nvSpPr>
            <p:spPr bwMode="auto">
              <a:xfrm>
                <a:off x="4290" y="1794"/>
                <a:ext cx="435" cy="93"/>
              </a:xfrm>
              <a:prstGeom prst="rect">
                <a:avLst/>
              </a:prstGeom>
              <a:solidFill>
                <a:srgbClr val="FF0000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0986" name="Text Box 266"/>
              <p:cNvSpPr txBox="1">
                <a:spLocks noChangeArrowheads="1"/>
              </p:cNvSpPr>
              <p:nvPr/>
            </p:nvSpPr>
            <p:spPr bwMode="auto">
              <a:xfrm>
                <a:off x="4261" y="1671"/>
                <a:ext cx="513" cy="4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pt-BR" sz="1000">
                  <a:solidFill>
                    <a:srgbClr val="000000"/>
                  </a:solidFill>
                </a:endParaRP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FFFFFF"/>
                    </a:solidFill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</a:rPr>
                  <a:t>física</a:t>
                </a:r>
              </a:p>
            </p:txBody>
          </p:sp>
        </p:grpSp>
        <p:grpSp>
          <p:nvGrpSpPr>
            <p:cNvPr id="30987" name="Group 267"/>
            <p:cNvGrpSpPr>
              <a:grpSpLocks/>
            </p:cNvGrpSpPr>
            <p:nvPr/>
          </p:nvGrpSpPr>
          <p:grpSpPr bwMode="auto">
            <a:xfrm>
              <a:off x="4270" y="1203"/>
              <a:ext cx="512" cy="442"/>
              <a:chOff x="4270" y="1203"/>
              <a:chExt cx="512" cy="442"/>
            </a:xfrm>
          </p:grpSpPr>
          <p:sp>
            <p:nvSpPr>
              <p:cNvPr id="30988" name="Line 268"/>
              <p:cNvSpPr>
                <a:spLocks noChangeShapeType="1"/>
              </p:cNvSpPr>
              <p:nvPr/>
            </p:nvSpPr>
            <p:spPr bwMode="auto">
              <a:xfrm>
                <a:off x="4394" y="1605"/>
                <a:ext cx="312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89" name="Line 269"/>
              <p:cNvSpPr>
                <a:spLocks noChangeShapeType="1"/>
              </p:cNvSpPr>
              <p:nvPr/>
            </p:nvSpPr>
            <p:spPr bwMode="auto">
              <a:xfrm flipV="1">
                <a:off x="4545" y="1498"/>
                <a:ext cx="1" cy="105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90" name="Oval 270"/>
              <p:cNvSpPr>
                <a:spLocks noChangeArrowheads="1"/>
              </p:cNvSpPr>
              <p:nvPr/>
            </p:nvSpPr>
            <p:spPr bwMode="auto">
              <a:xfrm>
                <a:off x="4381" y="1424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0991" name="Line 271"/>
              <p:cNvSpPr>
                <a:spLocks noChangeShapeType="1"/>
              </p:cNvSpPr>
              <p:nvPr/>
            </p:nvSpPr>
            <p:spPr bwMode="auto">
              <a:xfrm>
                <a:off x="4381" y="1417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92" name="Line 272"/>
              <p:cNvSpPr>
                <a:spLocks noChangeShapeType="1"/>
              </p:cNvSpPr>
              <p:nvPr/>
            </p:nvSpPr>
            <p:spPr bwMode="auto">
              <a:xfrm>
                <a:off x="4694" y="1417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93" name="Rectangle 273"/>
              <p:cNvSpPr>
                <a:spLocks noChangeArrowheads="1"/>
              </p:cNvSpPr>
              <p:nvPr/>
            </p:nvSpPr>
            <p:spPr bwMode="auto">
              <a:xfrm>
                <a:off x="4381" y="1417"/>
                <a:ext cx="310" cy="49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0994" name="Oval 274"/>
              <p:cNvSpPr>
                <a:spLocks noChangeArrowheads="1"/>
              </p:cNvSpPr>
              <p:nvPr/>
            </p:nvSpPr>
            <p:spPr bwMode="auto">
              <a:xfrm>
                <a:off x="4378" y="1358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30995" name="Group 275"/>
              <p:cNvGrpSpPr>
                <a:grpSpLocks/>
              </p:cNvGrpSpPr>
              <p:nvPr/>
            </p:nvGrpSpPr>
            <p:grpSpPr bwMode="auto">
              <a:xfrm>
                <a:off x="4453" y="1379"/>
                <a:ext cx="155" cy="54"/>
                <a:chOff x="4453" y="1379"/>
                <a:chExt cx="155" cy="54"/>
              </a:xfrm>
            </p:grpSpPr>
            <p:sp>
              <p:nvSpPr>
                <p:cNvPr id="30996" name="Line 276"/>
                <p:cNvSpPr>
                  <a:spLocks noChangeShapeType="1"/>
                </p:cNvSpPr>
                <p:nvPr/>
              </p:nvSpPr>
              <p:spPr bwMode="auto">
                <a:xfrm flipV="1">
                  <a:off x="4453" y="1378"/>
                  <a:ext cx="56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0997" name="Line 277"/>
                <p:cNvSpPr>
                  <a:spLocks noChangeShapeType="1"/>
                </p:cNvSpPr>
                <p:nvPr/>
              </p:nvSpPr>
              <p:spPr bwMode="auto">
                <a:xfrm>
                  <a:off x="4560" y="1434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0998" name="Line 278"/>
                <p:cNvSpPr>
                  <a:spLocks noChangeShapeType="1"/>
                </p:cNvSpPr>
                <p:nvPr/>
              </p:nvSpPr>
              <p:spPr bwMode="auto">
                <a:xfrm>
                  <a:off x="4504" y="1380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30999" name="Group 279"/>
              <p:cNvGrpSpPr>
                <a:grpSpLocks/>
              </p:cNvGrpSpPr>
              <p:nvPr/>
            </p:nvGrpSpPr>
            <p:grpSpPr bwMode="auto">
              <a:xfrm>
                <a:off x="4453" y="1378"/>
                <a:ext cx="155" cy="55"/>
                <a:chOff x="4453" y="1378"/>
                <a:chExt cx="155" cy="55"/>
              </a:xfrm>
            </p:grpSpPr>
            <p:sp>
              <p:nvSpPr>
                <p:cNvPr id="31000" name="Line 280"/>
                <p:cNvSpPr>
                  <a:spLocks noChangeShapeType="1"/>
                </p:cNvSpPr>
                <p:nvPr/>
              </p:nvSpPr>
              <p:spPr bwMode="auto">
                <a:xfrm>
                  <a:off x="4453" y="1433"/>
                  <a:ext cx="56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001" name="Line 281"/>
                <p:cNvSpPr>
                  <a:spLocks noChangeShapeType="1"/>
                </p:cNvSpPr>
                <p:nvPr/>
              </p:nvSpPr>
              <p:spPr bwMode="auto">
                <a:xfrm>
                  <a:off x="4560" y="1378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002" name="Line 282"/>
                <p:cNvSpPr>
                  <a:spLocks noChangeShapeType="1"/>
                </p:cNvSpPr>
                <p:nvPr/>
              </p:nvSpPr>
              <p:spPr bwMode="auto">
                <a:xfrm flipV="1">
                  <a:off x="4504" y="1377"/>
                  <a:ext cx="58" cy="57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31003" name="Rectangle 283"/>
              <p:cNvSpPr>
                <a:spLocks noChangeArrowheads="1"/>
              </p:cNvSpPr>
              <p:nvPr/>
            </p:nvSpPr>
            <p:spPr bwMode="auto">
              <a:xfrm>
                <a:off x="4329" y="1302"/>
                <a:ext cx="426" cy="306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04" name="Rectangle 284"/>
              <p:cNvSpPr>
                <a:spLocks noChangeArrowheads="1"/>
              </p:cNvSpPr>
              <p:nvPr/>
            </p:nvSpPr>
            <p:spPr bwMode="auto">
              <a:xfrm>
                <a:off x="4302" y="1323"/>
                <a:ext cx="435" cy="312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05" name="Line 285"/>
              <p:cNvSpPr>
                <a:spLocks noChangeShapeType="1"/>
              </p:cNvSpPr>
              <p:nvPr/>
            </p:nvSpPr>
            <p:spPr bwMode="auto">
              <a:xfrm>
                <a:off x="4299" y="1515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06" name="Line 286"/>
              <p:cNvSpPr>
                <a:spLocks noChangeShapeType="1"/>
              </p:cNvSpPr>
              <p:nvPr/>
            </p:nvSpPr>
            <p:spPr bwMode="auto">
              <a:xfrm>
                <a:off x="4305" y="1419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07" name="Rectangle 287"/>
              <p:cNvSpPr>
                <a:spLocks noChangeArrowheads="1"/>
              </p:cNvSpPr>
              <p:nvPr/>
            </p:nvSpPr>
            <p:spPr bwMode="auto">
              <a:xfrm>
                <a:off x="4299" y="1326"/>
                <a:ext cx="435" cy="93"/>
              </a:xfrm>
              <a:prstGeom prst="rect">
                <a:avLst/>
              </a:prstGeom>
              <a:solidFill>
                <a:srgbClr val="FF0000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08" name="Text Box 288"/>
              <p:cNvSpPr txBox="1">
                <a:spLocks noChangeArrowheads="1"/>
              </p:cNvSpPr>
              <p:nvPr/>
            </p:nvSpPr>
            <p:spPr bwMode="auto">
              <a:xfrm>
                <a:off x="4270" y="1203"/>
                <a:ext cx="513" cy="4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pt-BR" sz="1000">
                  <a:solidFill>
                    <a:srgbClr val="000000"/>
                  </a:solidFill>
                </a:endParaRP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FFFFFF"/>
                    </a:solidFill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</a:rPr>
                  <a:t>física</a:t>
                </a:r>
              </a:p>
            </p:txBody>
          </p:sp>
        </p:grpSp>
        <p:grpSp>
          <p:nvGrpSpPr>
            <p:cNvPr id="31009" name="Group 289"/>
            <p:cNvGrpSpPr>
              <a:grpSpLocks/>
            </p:cNvGrpSpPr>
            <p:nvPr/>
          </p:nvGrpSpPr>
          <p:grpSpPr bwMode="auto">
            <a:xfrm>
              <a:off x="4477" y="2241"/>
              <a:ext cx="512" cy="442"/>
              <a:chOff x="4477" y="2241"/>
              <a:chExt cx="512" cy="442"/>
            </a:xfrm>
          </p:grpSpPr>
          <p:sp>
            <p:nvSpPr>
              <p:cNvPr id="31010" name="Line 290"/>
              <p:cNvSpPr>
                <a:spLocks noChangeShapeType="1"/>
              </p:cNvSpPr>
              <p:nvPr/>
            </p:nvSpPr>
            <p:spPr bwMode="auto">
              <a:xfrm>
                <a:off x="4601" y="2643"/>
                <a:ext cx="312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11" name="Line 291"/>
              <p:cNvSpPr>
                <a:spLocks noChangeShapeType="1"/>
              </p:cNvSpPr>
              <p:nvPr/>
            </p:nvSpPr>
            <p:spPr bwMode="auto">
              <a:xfrm flipV="1">
                <a:off x="4752" y="2536"/>
                <a:ext cx="1" cy="105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12" name="Oval 292"/>
              <p:cNvSpPr>
                <a:spLocks noChangeArrowheads="1"/>
              </p:cNvSpPr>
              <p:nvPr/>
            </p:nvSpPr>
            <p:spPr bwMode="auto">
              <a:xfrm>
                <a:off x="4588" y="2462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13" name="Line 293"/>
              <p:cNvSpPr>
                <a:spLocks noChangeShapeType="1"/>
              </p:cNvSpPr>
              <p:nvPr/>
            </p:nvSpPr>
            <p:spPr bwMode="auto">
              <a:xfrm>
                <a:off x="4588" y="2455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14" name="Line 294"/>
              <p:cNvSpPr>
                <a:spLocks noChangeShapeType="1"/>
              </p:cNvSpPr>
              <p:nvPr/>
            </p:nvSpPr>
            <p:spPr bwMode="auto">
              <a:xfrm>
                <a:off x="4901" y="2455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15" name="Rectangle 295"/>
              <p:cNvSpPr>
                <a:spLocks noChangeArrowheads="1"/>
              </p:cNvSpPr>
              <p:nvPr/>
            </p:nvSpPr>
            <p:spPr bwMode="auto">
              <a:xfrm>
                <a:off x="4588" y="2455"/>
                <a:ext cx="310" cy="49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16" name="Oval 296"/>
              <p:cNvSpPr>
                <a:spLocks noChangeArrowheads="1"/>
              </p:cNvSpPr>
              <p:nvPr/>
            </p:nvSpPr>
            <p:spPr bwMode="auto">
              <a:xfrm>
                <a:off x="4585" y="2396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31017" name="Group 297"/>
              <p:cNvGrpSpPr>
                <a:grpSpLocks/>
              </p:cNvGrpSpPr>
              <p:nvPr/>
            </p:nvGrpSpPr>
            <p:grpSpPr bwMode="auto">
              <a:xfrm>
                <a:off x="4660" y="2417"/>
                <a:ext cx="155" cy="54"/>
                <a:chOff x="4660" y="2417"/>
                <a:chExt cx="155" cy="54"/>
              </a:xfrm>
            </p:grpSpPr>
            <p:sp>
              <p:nvSpPr>
                <p:cNvPr id="31018" name="Line 298"/>
                <p:cNvSpPr>
                  <a:spLocks noChangeShapeType="1"/>
                </p:cNvSpPr>
                <p:nvPr/>
              </p:nvSpPr>
              <p:spPr bwMode="auto">
                <a:xfrm flipV="1">
                  <a:off x="4660" y="2416"/>
                  <a:ext cx="56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019" name="Line 299"/>
                <p:cNvSpPr>
                  <a:spLocks noChangeShapeType="1"/>
                </p:cNvSpPr>
                <p:nvPr/>
              </p:nvSpPr>
              <p:spPr bwMode="auto">
                <a:xfrm>
                  <a:off x="4767" y="2472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020" name="Line 300"/>
                <p:cNvSpPr>
                  <a:spLocks noChangeShapeType="1"/>
                </p:cNvSpPr>
                <p:nvPr/>
              </p:nvSpPr>
              <p:spPr bwMode="auto">
                <a:xfrm>
                  <a:off x="4711" y="2418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31021" name="Group 301"/>
              <p:cNvGrpSpPr>
                <a:grpSpLocks/>
              </p:cNvGrpSpPr>
              <p:nvPr/>
            </p:nvGrpSpPr>
            <p:grpSpPr bwMode="auto">
              <a:xfrm>
                <a:off x="4660" y="2416"/>
                <a:ext cx="155" cy="55"/>
                <a:chOff x="4660" y="2416"/>
                <a:chExt cx="155" cy="55"/>
              </a:xfrm>
            </p:grpSpPr>
            <p:sp>
              <p:nvSpPr>
                <p:cNvPr id="31022" name="Line 302"/>
                <p:cNvSpPr>
                  <a:spLocks noChangeShapeType="1"/>
                </p:cNvSpPr>
                <p:nvPr/>
              </p:nvSpPr>
              <p:spPr bwMode="auto">
                <a:xfrm>
                  <a:off x="4660" y="2471"/>
                  <a:ext cx="56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023" name="Line 303"/>
                <p:cNvSpPr>
                  <a:spLocks noChangeShapeType="1"/>
                </p:cNvSpPr>
                <p:nvPr/>
              </p:nvSpPr>
              <p:spPr bwMode="auto">
                <a:xfrm>
                  <a:off x="4767" y="2416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024" name="Line 304"/>
                <p:cNvSpPr>
                  <a:spLocks noChangeShapeType="1"/>
                </p:cNvSpPr>
                <p:nvPr/>
              </p:nvSpPr>
              <p:spPr bwMode="auto">
                <a:xfrm flipV="1">
                  <a:off x="4711" y="2415"/>
                  <a:ext cx="58" cy="57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31025" name="Rectangle 305"/>
              <p:cNvSpPr>
                <a:spLocks noChangeArrowheads="1"/>
              </p:cNvSpPr>
              <p:nvPr/>
            </p:nvSpPr>
            <p:spPr bwMode="auto">
              <a:xfrm>
                <a:off x="4536" y="2340"/>
                <a:ext cx="426" cy="306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26" name="Rectangle 306"/>
              <p:cNvSpPr>
                <a:spLocks noChangeArrowheads="1"/>
              </p:cNvSpPr>
              <p:nvPr/>
            </p:nvSpPr>
            <p:spPr bwMode="auto">
              <a:xfrm>
                <a:off x="4509" y="2361"/>
                <a:ext cx="435" cy="312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27" name="Line 307"/>
              <p:cNvSpPr>
                <a:spLocks noChangeShapeType="1"/>
              </p:cNvSpPr>
              <p:nvPr/>
            </p:nvSpPr>
            <p:spPr bwMode="auto">
              <a:xfrm>
                <a:off x="4506" y="2553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28" name="Line 308"/>
              <p:cNvSpPr>
                <a:spLocks noChangeShapeType="1"/>
              </p:cNvSpPr>
              <p:nvPr/>
            </p:nvSpPr>
            <p:spPr bwMode="auto">
              <a:xfrm>
                <a:off x="4512" y="2457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29" name="Rectangle 309"/>
              <p:cNvSpPr>
                <a:spLocks noChangeArrowheads="1"/>
              </p:cNvSpPr>
              <p:nvPr/>
            </p:nvSpPr>
            <p:spPr bwMode="auto">
              <a:xfrm>
                <a:off x="4506" y="2364"/>
                <a:ext cx="435" cy="93"/>
              </a:xfrm>
              <a:prstGeom prst="rect">
                <a:avLst/>
              </a:prstGeom>
              <a:solidFill>
                <a:srgbClr val="FF0000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30" name="Text Box 310"/>
              <p:cNvSpPr txBox="1">
                <a:spLocks noChangeArrowheads="1"/>
              </p:cNvSpPr>
              <p:nvPr/>
            </p:nvSpPr>
            <p:spPr bwMode="auto">
              <a:xfrm>
                <a:off x="4477" y="2241"/>
                <a:ext cx="513" cy="4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pt-BR" sz="1000">
                  <a:solidFill>
                    <a:srgbClr val="000000"/>
                  </a:solidFill>
                </a:endParaRP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FFFFFF"/>
                    </a:solidFill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</a:rPr>
                  <a:t>física</a:t>
                </a:r>
              </a:p>
            </p:txBody>
          </p:sp>
        </p:grpSp>
        <p:grpSp>
          <p:nvGrpSpPr>
            <p:cNvPr id="31031" name="Group 311"/>
            <p:cNvGrpSpPr>
              <a:grpSpLocks/>
            </p:cNvGrpSpPr>
            <p:nvPr/>
          </p:nvGrpSpPr>
          <p:grpSpPr bwMode="auto">
            <a:xfrm>
              <a:off x="4786" y="1860"/>
              <a:ext cx="512" cy="442"/>
              <a:chOff x="4786" y="1860"/>
              <a:chExt cx="512" cy="442"/>
            </a:xfrm>
          </p:grpSpPr>
          <p:sp>
            <p:nvSpPr>
              <p:cNvPr id="31032" name="Line 312"/>
              <p:cNvSpPr>
                <a:spLocks noChangeShapeType="1"/>
              </p:cNvSpPr>
              <p:nvPr/>
            </p:nvSpPr>
            <p:spPr bwMode="auto">
              <a:xfrm>
                <a:off x="4910" y="2262"/>
                <a:ext cx="312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33" name="Line 313"/>
              <p:cNvSpPr>
                <a:spLocks noChangeShapeType="1"/>
              </p:cNvSpPr>
              <p:nvPr/>
            </p:nvSpPr>
            <p:spPr bwMode="auto">
              <a:xfrm flipV="1">
                <a:off x="5061" y="2155"/>
                <a:ext cx="1" cy="105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34" name="Oval 314"/>
              <p:cNvSpPr>
                <a:spLocks noChangeArrowheads="1"/>
              </p:cNvSpPr>
              <p:nvPr/>
            </p:nvSpPr>
            <p:spPr bwMode="auto">
              <a:xfrm>
                <a:off x="4897" y="2081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35" name="Line 315"/>
              <p:cNvSpPr>
                <a:spLocks noChangeShapeType="1"/>
              </p:cNvSpPr>
              <p:nvPr/>
            </p:nvSpPr>
            <p:spPr bwMode="auto">
              <a:xfrm>
                <a:off x="4897" y="2074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36" name="Line 316"/>
              <p:cNvSpPr>
                <a:spLocks noChangeShapeType="1"/>
              </p:cNvSpPr>
              <p:nvPr/>
            </p:nvSpPr>
            <p:spPr bwMode="auto">
              <a:xfrm>
                <a:off x="5210" y="2074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37" name="Rectangle 317"/>
              <p:cNvSpPr>
                <a:spLocks noChangeArrowheads="1"/>
              </p:cNvSpPr>
              <p:nvPr/>
            </p:nvSpPr>
            <p:spPr bwMode="auto">
              <a:xfrm>
                <a:off x="4897" y="2074"/>
                <a:ext cx="310" cy="49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38" name="Oval 318"/>
              <p:cNvSpPr>
                <a:spLocks noChangeArrowheads="1"/>
              </p:cNvSpPr>
              <p:nvPr/>
            </p:nvSpPr>
            <p:spPr bwMode="auto">
              <a:xfrm>
                <a:off x="4894" y="2015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31039" name="Group 319"/>
              <p:cNvGrpSpPr>
                <a:grpSpLocks/>
              </p:cNvGrpSpPr>
              <p:nvPr/>
            </p:nvGrpSpPr>
            <p:grpSpPr bwMode="auto">
              <a:xfrm>
                <a:off x="4969" y="2036"/>
                <a:ext cx="155" cy="54"/>
                <a:chOff x="4969" y="2036"/>
                <a:chExt cx="155" cy="54"/>
              </a:xfrm>
            </p:grpSpPr>
            <p:sp>
              <p:nvSpPr>
                <p:cNvPr id="31040" name="Line 320"/>
                <p:cNvSpPr>
                  <a:spLocks noChangeShapeType="1"/>
                </p:cNvSpPr>
                <p:nvPr/>
              </p:nvSpPr>
              <p:spPr bwMode="auto">
                <a:xfrm flipV="1">
                  <a:off x="4969" y="2035"/>
                  <a:ext cx="56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041" name="Line 321"/>
                <p:cNvSpPr>
                  <a:spLocks noChangeShapeType="1"/>
                </p:cNvSpPr>
                <p:nvPr/>
              </p:nvSpPr>
              <p:spPr bwMode="auto">
                <a:xfrm>
                  <a:off x="5076" y="2091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042" name="Line 322"/>
                <p:cNvSpPr>
                  <a:spLocks noChangeShapeType="1"/>
                </p:cNvSpPr>
                <p:nvPr/>
              </p:nvSpPr>
              <p:spPr bwMode="auto">
                <a:xfrm>
                  <a:off x="5020" y="2037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31043" name="Group 323"/>
              <p:cNvGrpSpPr>
                <a:grpSpLocks/>
              </p:cNvGrpSpPr>
              <p:nvPr/>
            </p:nvGrpSpPr>
            <p:grpSpPr bwMode="auto">
              <a:xfrm>
                <a:off x="4969" y="2035"/>
                <a:ext cx="155" cy="55"/>
                <a:chOff x="4969" y="2035"/>
                <a:chExt cx="155" cy="55"/>
              </a:xfrm>
            </p:grpSpPr>
            <p:sp>
              <p:nvSpPr>
                <p:cNvPr id="31044" name="Line 324"/>
                <p:cNvSpPr>
                  <a:spLocks noChangeShapeType="1"/>
                </p:cNvSpPr>
                <p:nvPr/>
              </p:nvSpPr>
              <p:spPr bwMode="auto">
                <a:xfrm>
                  <a:off x="4969" y="2090"/>
                  <a:ext cx="56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045" name="Line 325"/>
                <p:cNvSpPr>
                  <a:spLocks noChangeShapeType="1"/>
                </p:cNvSpPr>
                <p:nvPr/>
              </p:nvSpPr>
              <p:spPr bwMode="auto">
                <a:xfrm>
                  <a:off x="5076" y="2035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046" name="Line 326"/>
                <p:cNvSpPr>
                  <a:spLocks noChangeShapeType="1"/>
                </p:cNvSpPr>
                <p:nvPr/>
              </p:nvSpPr>
              <p:spPr bwMode="auto">
                <a:xfrm flipV="1">
                  <a:off x="5020" y="2034"/>
                  <a:ext cx="58" cy="57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31047" name="Rectangle 327"/>
              <p:cNvSpPr>
                <a:spLocks noChangeArrowheads="1"/>
              </p:cNvSpPr>
              <p:nvPr/>
            </p:nvSpPr>
            <p:spPr bwMode="auto">
              <a:xfrm>
                <a:off x="4845" y="1959"/>
                <a:ext cx="426" cy="306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48" name="Rectangle 328"/>
              <p:cNvSpPr>
                <a:spLocks noChangeArrowheads="1"/>
              </p:cNvSpPr>
              <p:nvPr/>
            </p:nvSpPr>
            <p:spPr bwMode="auto">
              <a:xfrm>
                <a:off x="4818" y="1980"/>
                <a:ext cx="435" cy="312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49" name="Line 329"/>
              <p:cNvSpPr>
                <a:spLocks noChangeShapeType="1"/>
              </p:cNvSpPr>
              <p:nvPr/>
            </p:nvSpPr>
            <p:spPr bwMode="auto">
              <a:xfrm>
                <a:off x="4815" y="2172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50" name="Line 330"/>
              <p:cNvSpPr>
                <a:spLocks noChangeShapeType="1"/>
              </p:cNvSpPr>
              <p:nvPr/>
            </p:nvSpPr>
            <p:spPr bwMode="auto">
              <a:xfrm>
                <a:off x="4821" y="2076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51" name="Rectangle 331"/>
              <p:cNvSpPr>
                <a:spLocks noChangeArrowheads="1"/>
              </p:cNvSpPr>
              <p:nvPr/>
            </p:nvSpPr>
            <p:spPr bwMode="auto">
              <a:xfrm>
                <a:off x="4815" y="1983"/>
                <a:ext cx="435" cy="93"/>
              </a:xfrm>
              <a:prstGeom prst="rect">
                <a:avLst/>
              </a:prstGeom>
              <a:solidFill>
                <a:srgbClr val="FF0000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52" name="Text Box 332"/>
              <p:cNvSpPr txBox="1">
                <a:spLocks noChangeArrowheads="1"/>
              </p:cNvSpPr>
              <p:nvPr/>
            </p:nvSpPr>
            <p:spPr bwMode="auto">
              <a:xfrm>
                <a:off x="4786" y="1860"/>
                <a:ext cx="513" cy="4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pt-BR" sz="1000">
                  <a:solidFill>
                    <a:srgbClr val="000000"/>
                  </a:solidFill>
                </a:endParaRP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FFFFFF"/>
                    </a:solidFill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</a:rPr>
                  <a:t>física</a:t>
                </a:r>
              </a:p>
            </p:txBody>
          </p:sp>
        </p:grpSp>
        <p:grpSp>
          <p:nvGrpSpPr>
            <p:cNvPr id="31053" name="Group 333"/>
            <p:cNvGrpSpPr>
              <a:grpSpLocks/>
            </p:cNvGrpSpPr>
            <p:nvPr/>
          </p:nvGrpSpPr>
          <p:grpSpPr bwMode="auto">
            <a:xfrm>
              <a:off x="4915" y="1323"/>
              <a:ext cx="512" cy="442"/>
              <a:chOff x="4915" y="1323"/>
              <a:chExt cx="512" cy="442"/>
            </a:xfrm>
          </p:grpSpPr>
          <p:sp>
            <p:nvSpPr>
              <p:cNvPr id="31054" name="Line 334"/>
              <p:cNvSpPr>
                <a:spLocks noChangeShapeType="1"/>
              </p:cNvSpPr>
              <p:nvPr/>
            </p:nvSpPr>
            <p:spPr bwMode="auto">
              <a:xfrm>
                <a:off x="5039" y="1725"/>
                <a:ext cx="312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55" name="Line 335"/>
              <p:cNvSpPr>
                <a:spLocks noChangeShapeType="1"/>
              </p:cNvSpPr>
              <p:nvPr/>
            </p:nvSpPr>
            <p:spPr bwMode="auto">
              <a:xfrm flipV="1">
                <a:off x="5190" y="1618"/>
                <a:ext cx="1" cy="105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56" name="Oval 336"/>
              <p:cNvSpPr>
                <a:spLocks noChangeArrowheads="1"/>
              </p:cNvSpPr>
              <p:nvPr/>
            </p:nvSpPr>
            <p:spPr bwMode="auto">
              <a:xfrm>
                <a:off x="5026" y="1544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57" name="Line 337"/>
              <p:cNvSpPr>
                <a:spLocks noChangeShapeType="1"/>
              </p:cNvSpPr>
              <p:nvPr/>
            </p:nvSpPr>
            <p:spPr bwMode="auto">
              <a:xfrm>
                <a:off x="5026" y="1537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58" name="Line 338"/>
              <p:cNvSpPr>
                <a:spLocks noChangeShapeType="1"/>
              </p:cNvSpPr>
              <p:nvPr/>
            </p:nvSpPr>
            <p:spPr bwMode="auto">
              <a:xfrm>
                <a:off x="5339" y="1537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59" name="Rectangle 339"/>
              <p:cNvSpPr>
                <a:spLocks noChangeArrowheads="1"/>
              </p:cNvSpPr>
              <p:nvPr/>
            </p:nvSpPr>
            <p:spPr bwMode="auto">
              <a:xfrm>
                <a:off x="5026" y="1537"/>
                <a:ext cx="310" cy="49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60" name="Oval 340"/>
              <p:cNvSpPr>
                <a:spLocks noChangeArrowheads="1"/>
              </p:cNvSpPr>
              <p:nvPr/>
            </p:nvSpPr>
            <p:spPr bwMode="auto">
              <a:xfrm>
                <a:off x="5023" y="1478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31061" name="Group 341"/>
              <p:cNvGrpSpPr>
                <a:grpSpLocks/>
              </p:cNvGrpSpPr>
              <p:nvPr/>
            </p:nvGrpSpPr>
            <p:grpSpPr bwMode="auto">
              <a:xfrm>
                <a:off x="5098" y="1499"/>
                <a:ext cx="155" cy="54"/>
                <a:chOff x="5098" y="1499"/>
                <a:chExt cx="155" cy="54"/>
              </a:xfrm>
            </p:grpSpPr>
            <p:sp>
              <p:nvSpPr>
                <p:cNvPr id="31062" name="Line 342"/>
                <p:cNvSpPr>
                  <a:spLocks noChangeShapeType="1"/>
                </p:cNvSpPr>
                <p:nvPr/>
              </p:nvSpPr>
              <p:spPr bwMode="auto">
                <a:xfrm flipV="1">
                  <a:off x="5098" y="1498"/>
                  <a:ext cx="56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063" name="Line 343"/>
                <p:cNvSpPr>
                  <a:spLocks noChangeShapeType="1"/>
                </p:cNvSpPr>
                <p:nvPr/>
              </p:nvSpPr>
              <p:spPr bwMode="auto">
                <a:xfrm>
                  <a:off x="5205" y="1554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064" name="Line 344"/>
                <p:cNvSpPr>
                  <a:spLocks noChangeShapeType="1"/>
                </p:cNvSpPr>
                <p:nvPr/>
              </p:nvSpPr>
              <p:spPr bwMode="auto">
                <a:xfrm>
                  <a:off x="5149" y="1500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31065" name="Group 345"/>
              <p:cNvGrpSpPr>
                <a:grpSpLocks/>
              </p:cNvGrpSpPr>
              <p:nvPr/>
            </p:nvGrpSpPr>
            <p:grpSpPr bwMode="auto">
              <a:xfrm>
                <a:off x="5098" y="1498"/>
                <a:ext cx="155" cy="55"/>
                <a:chOff x="5098" y="1498"/>
                <a:chExt cx="155" cy="55"/>
              </a:xfrm>
            </p:grpSpPr>
            <p:sp>
              <p:nvSpPr>
                <p:cNvPr id="31066" name="Line 346"/>
                <p:cNvSpPr>
                  <a:spLocks noChangeShapeType="1"/>
                </p:cNvSpPr>
                <p:nvPr/>
              </p:nvSpPr>
              <p:spPr bwMode="auto">
                <a:xfrm>
                  <a:off x="5098" y="1553"/>
                  <a:ext cx="56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067" name="Line 347"/>
                <p:cNvSpPr>
                  <a:spLocks noChangeShapeType="1"/>
                </p:cNvSpPr>
                <p:nvPr/>
              </p:nvSpPr>
              <p:spPr bwMode="auto">
                <a:xfrm>
                  <a:off x="5205" y="1498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068" name="Line 348"/>
                <p:cNvSpPr>
                  <a:spLocks noChangeShapeType="1"/>
                </p:cNvSpPr>
                <p:nvPr/>
              </p:nvSpPr>
              <p:spPr bwMode="auto">
                <a:xfrm flipV="1">
                  <a:off x="5149" y="1497"/>
                  <a:ext cx="58" cy="57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31069" name="Rectangle 349"/>
              <p:cNvSpPr>
                <a:spLocks noChangeArrowheads="1"/>
              </p:cNvSpPr>
              <p:nvPr/>
            </p:nvSpPr>
            <p:spPr bwMode="auto">
              <a:xfrm>
                <a:off x="4974" y="1422"/>
                <a:ext cx="426" cy="306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70" name="Rectangle 350"/>
              <p:cNvSpPr>
                <a:spLocks noChangeArrowheads="1"/>
              </p:cNvSpPr>
              <p:nvPr/>
            </p:nvSpPr>
            <p:spPr bwMode="auto">
              <a:xfrm>
                <a:off x="4947" y="1443"/>
                <a:ext cx="435" cy="312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71" name="Line 351"/>
              <p:cNvSpPr>
                <a:spLocks noChangeShapeType="1"/>
              </p:cNvSpPr>
              <p:nvPr/>
            </p:nvSpPr>
            <p:spPr bwMode="auto">
              <a:xfrm>
                <a:off x="4944" y="1635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72" name="Line 352"/>
              <p:cNvSpPr>
                <a:spLocks noChangeShapeType="1"/>
              </p:cNvSpPr>
              <p:nvPr/>
            </p:nvSpPr>
            <p:spPr bwMode="auto">
              <a:xfrm>
                <a:off x="4950" y="1539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73" name="Rectangle 353"/>
              <p:cNvSpPr>
                <a:spLocks noChangeArrowheads="1"/>
              </p:cNvSpPr>
              <p:nvPr/>
            </p:nvSpPr>
            <p:spPr bwMode="auto">
              <a:xfrm>
                <a:off x="4944" y="1446"/>
                <a:ext cx="435" cy="93"/>
              </a:xfrm>
              <a:prstGeom prst="rect">
                <a:avLst/>
              </a:prstGeom>
              <a:solidFill>
                <a:srgbClr val="FF0000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74" name="Text Box 354"/>
              <p:cNvSpPr txBox="1">
                <a:spLocks noChangeArrowheads="1"/>
              </p:cNvSpPr>
              <p:nvPr/>
            </p:nvSpPr>
            <p:spPr bwMode="auto">
              <a:xfrm>
                <a:off x="4915" y="1323"/>
                <a:ext cx="513" cy="4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pt-BR" sz="1000">
                  <a:solidFill>
                    <a:srgbClr val="000000"/>
                  </a:solidFill>
                </a:endParaRP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FFFFFF"/>
                    </a:solidFill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</a:rPr>
                  <a:t>física</a:t>
                </a:r>
              </a:p>
            </p:txBody>
          </p:sp>
        </p:grpSp>
        <p:grpSp>
          <p:nvGrpSpPr>
            <p:cNvPr id="31075" name="Group 355"/>
            <p:cNvGrpSpPr>
              <a:grpSpLocks/>
            </p:cNvGrpSpPr>
            <p:nvPr/>
          </p:nvGrpSpPr>
          <p:grpSpPr bwMode="auto">
            <a:xfrm>
              <a:off x="4189" y="2634"/>
              <a:ext cx="512" cy="442"/>
              <a:chOff x="4189" y="2634"/>
              <a:chExt cx="512" cy="442"/>
            </a:xfrm>
          </p:grpSpPr>
          <p:sp>
            <p:nvSpPr>
              <p:cNvPr id="31076" name="Line 356"/>
              <p:cNvSpPr>
                <a:spLocks noChangeShapeType="1"/>
              </p:cNvSpPr>
              <p:nvPr/>
            </p:nvSpPr>
            <p:spPr bwMode="auto">
              <a:xfrm>
                <a:off x="4313" y="3036"/>
                <a:ext cx="312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77" name="Line 357"/>
              <p:cNvSpPr>
                <a:spLocks noChangeShapeType="1"/>
              </p:cNvSpPr>
              <p:nvPr/>
            </p:nvSpPr>
            <p:spPr bwMode="auto">
              <a:xfrm flipV="1">
                <a:off x="4464" y="2929"/>
                <a:ext cx="1" cy="105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78" name="Oval 358"/>
              <p:cNvSpPr>
                <a:spLocks noChangeArrowheads="1"/>
              </p:cNvSpPr>
              <p:nvPr/>
            </p:nvSpPr>
            <p:spPr bwMode="auto">
              <a:xfrm>
                <a:off x="4300" y="2855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79" name="Line 359"/>
              <p:cNvSpPr>
                <a:spLocks noChangeShapeType="1"/>
              </p:cNvSpPr>
              <p:nvPr/>
            </p:nvSpPr>
            <p:spPr bwMode="auto">
              <a:xfrm>
                <a:off x="4300" y="2848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80" name="Line 360"/>
              <p:cNvSpPr>
                <a:spLocks noChangeShapeType="1"/>
              </p:cNvSpPr>
              <p:nvPr/>
            </p:nvSpPr>
            <p:spPr bwMode="auto">
              <a:xfrm>
                <a:off x="4613" y="2848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81" name="Rectangle 361"/>
              <p:cNvSpPr>
                <a:spLocks noChangeArrowheads="1"/>
              </p:cNvSpPr>
              <p:nvPr/>
            </p:nvSpPr>
            <p:spPr bwMode="auto">
              <a:xfrm>
                <a:off x="4300" y="2848"/>
                <a:ext cx="310" cy="49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82" name="Oval 362"/>
              <p:cNvSpPr>
                <a:spLocks noChangeArrowheads="1"/>
              </p:cNvSpPr>
              <p:nvPr/>
            </p:nvSpPr>
            <p:spPr bwMode="auto">
              <a:xfrm>
                <a:off x="4297" y="2789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31083" name="Group 363"/>
              <p:cNvGrpSpPr>
                <a:grpSpLocks/>
              </p:cNvGrpSpPr>
              <p:nvPr/>
            </p:nvGrpSpPr>
            <p:grpSpPr bwMode="auto">
              <a:xfrm>
                <a:off x="4372" y="2810"/>
                <a:ext cx="155" cy="54"/>
                <a:chOff x="4372" y="2810"/>
                <a:chExt cx="155" cy="54"/>
              </a:xfrm>
            </p:grpSpPr>
            <p:sp>
              <p:nvSpPr>
                <p:cNvPr id="31084" name="Line 364"/>
                <p:cNvSpPr>
                  <a:spLocks noChangeShapeType="1"/>
                </p:cNvSpPr>
                <p:nvPr/>
              </p:nvSpPr>
              <p:spPr bwMode="auto">
                <a:xfrm flipV="1">
                  <a:off x="4372" y="2809"/>
                  <a:ext cx="56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085" name="Line 365"/>
                <p:cNvSpPr>
                  <a:spLocks noChangeShapeType="1"/>
                </p:cNvSpPr>
                <p:nvPr/>
              </p:nvSpPr>
              <p:spPr bwMode="auto">
                <a:xfrm>
                  <a:off x="4479" y="2865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086" name="Line 366"/>
                <p:cNvSpPr>
                  <a:spLocks noChangeShapeType="1"/>
                </p:cNvSpPr>
                <p:nvPr/>
              </p:nvSpPr>
              <p:spPr bwMode="auto">
                <a:xfrm>
                  <a:off x="4423" y="2811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31087" name="Group 367"/>
              <p:cNvGrpSpPr>
                <a:grpSpLocks/>
              </p:cNvGrpSpPr>
              <p:nvPr/>
            </p:nvGrpSpPr>
            <p:grpSpPr bwMode="auto">
              <a:xfrm>
                <a:off x="4372" y="2809"/>
                <a:ext cx="155" cy="55"/>
                <a:chOff x="4372" y="2809"/>
                <a:chExt cx="155" cy="55"/>
              </a:xfrm>
            </p:grpSpPr>
            <p:sp>
              <p:nvSpPr>
                <p:cNvPr id="31088" name="Line 368"/>
                <p:cNvSpPr>
                  <a:spLocks noChangeShapeType="1"/>
                </p:cNvSpPr>
                <p:nvPr/>
              </p:nvSpPr>
              <p:spPr bwMode="auto">
                <a:xfrm>
                  <a:off x="4372" y="2864"/>
                  <a:ext cx="56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089" name="Line 369"/>
                <p:cNvSpPr>
                  <a:spLocks noChangeShapeType="1"/>
                </p:cNvSpPr>
                <p:nvPr/>
              </p:nvSpPr>
              <p:spPr bwMode="auto">
                <a:xfrm>
                  <a:off x="4479" y="2809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090" name="Line 370"/>
                <p:cNvSpPr>
                  <a:spLocks noChangeShapeType="1"/>
                </p:cNvSpPr>
                <p:nvPr/>
              </p:nvSpPr>
              <p:spPr bwMode="auto">
                <a:xfrm flipV="1">
                  <a:off x="4423" y="2808"/>
                  <a:ext cx="58" cy="57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31091" name="Rectangle 371"/>
              <p:cNvSpPr>
                <a:spLocks noChangeArrowheads="1"/>
              </p:cNvSpPr>
              <p:nvPr/>
            </p:nvSpPr>
            <p:spPr bwMode="auto">
              <a:xfrm>
                <a:off x="4248" y="2733"/>
                <a:ext cx="426" cy="306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92" name="Rectangle 372"/>
              <p:cNvSpPr>
                <a:spLocks noChangeArrowheads="1"/>
              </p:cNvSpPr>
              <p:nvPr/>
            </p:nvSpPr>
            <p:spPr bwMode="auto">
              <a:xfrm>
                <a:off x="4221" y="2754"/>
                <a:ext cx="435" cy="312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93" name="Line 373"/>
              <p:cNvSpPr>
                <a:spLocks noChangeShapeType="1"/>
              </p:cNvSpPr>
              <p:nvPr/>
            </p:nvSpPr>
            <p:spPr bwMode="auto">
              <a:xfrm>
                <a:off x="4218" y="2946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94" name="Line 374"/>
              <p:cNvSpPr>
                <a:spLocks noChangeShapeType="1"/>
              </p:cNvSpPr>
              <p:nvPr/>
            </p:nvSpPr>
            <p:spPr bwMode="auto">
              <a:xfrm>
                <a:off x="4224" y="2850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95" name="Rectangle 375"/>
              <p:cNvSpPr>
                <a:spLocks noChangeArrowheads="1"/>
              </p:cNvSpPr>
              <p:nvPr/>
            </p:nvSpPr>
            <p:spPr bwMode="auto">
              <a:xfrm>
                <a:off x="4218" y="2757"/>
                <a:ext cx="435" cy="93"/>
              </a:xfrm>
              <a:prstGeom prst="rect">
                <a:avLst/>
              </a:prstGeom>
              <a:solidFill>
                <a:srgbClr val="FF0000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96" name="Text Box 376"/>
              <p:cNvSpPr txBox="1">
                <a:spLocks noChangeArrowheads="1"/>
              </p:cNvSpPr>
              <p:nvPr/>
            </p:nvSpPr>
            <p:spPr bwMode="auto">
              <a:xfrm>
                <a:off x="4189" y="2634"/>
                <a:ext cx="513" cy="4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pt-BR" sz="1000">
                  <a:solidFill>
                    <a:srgbClr val="000000"/>
                  </a:solidFill>
                </a:endParaRP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FFFFFF"/>
                    </a:solidFill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</a:rPr>
                  <a:t>física</a:t>
                </a:r>
              </a:p>
            </p:txBody>
          </p:sp>
        </p:grpSp>
        <p:grpSp>
          <p:nvGrpSpPr>
            <p:cNvPr id="31097" name="Group 377"/>
            <p:cNvGrpSpPr>
              <a:grpSpLocks/>
            </p:cNvGrpSpPr>
            <p:nvPr/>
          </p:nvGrpSpPr>
          <p:grpSpPr bwMode="auto">
            <a:xfrm>
              <a:off x="3658" y="1308"/>
              <a:ext cx="512" cy="442"/>
              <a:chOff x="3658" y="1308"/>
              <a:chExt cx="512" cy="442"/>
            </a:xfrm>
          </p:grpSpPr>
          <p:sp>
            <p:nvSpPr>
              <p:cNvPr id="31098" name="Line 378"/>
              <p:cNvSpPr>
                <a:spLocks noChangeShapeType="1"/>
              </p:cNvSpPr>
              <p:nvPr/>
            </p:nvSpPr>
            <p:spPr bwMode="auto">
              <a:xfrm>
                <a:off x="3782" y="1710"/>
                <a:ext cx="312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99" name="Line 379"/>
              <p:cNvSpPr>
                <a:spLocks noChangeShapeType="1"/>
              </p:cNvSpPr>
              <p:nvPr/>
            </p:nvSpPr>
            <p:spPr bwMode="auto">
              <a:xfrm flipV="1">
                <a:off x="3933" y="1603"/>
                <a:ext cx="1" cy="105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100" name="Oval 380"/>
              <p:cNvSpPr>
                <a:spLocks noChangeArrowheads="1"/>
              </p:cNvSpPr>
              <p:nvPr/>
            </p:nvSpPr>
            <p:spPr bwMode="auto">
              <a:xfrm>
                <a:off x="3769" y="1529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101" name="Line 381"/>
              <p:cNvSpPr>
                <a:spLocks noChangeShapeType="1"/>
              </p:cNvSpPr>
              <p:nvPr/>
            </p:nvSpPr>
            <p:spPr bwMode="auto">
              <a:xfrm>
                <a:off x="3769" y="1522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102" name="Line 382"/>
              <p:cNvSpPr>
                <a:spLocks noChangeShapeType="1"/>
              </p:cNvSpPr>
              <p:nvPr/>
            </p:nvSpPr>
            <p:spPr bwMode="auto">
              <a:xfrm>
                <a:off x="4082" y="1522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103" name="Rectangle 383"/>
              <p:cNvSpPr>
                <a:spLocks noChangeArrowheads="1"/>
              </p:cNvSpPr>
              <p:nvPr/>
            </p:nvSpPr>
            <p:spPr bwMode="auto">
              <a:xfrm>
                <a:off x="3769" y="1522"/>
                <a:ext cx="310" cy="49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104" name="Oval 384"/>
              <p:cNvSpPr>
                <a:spLocks noChangeArrowheads="1"/>
              </p:cNvSpPr>
              <p:nvPr/>
            </p:nvSpPr>
            <p:spPr bwMode="auto">
              <a:xfrm>
                <a:off x="3766" y="1463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31105" name="Group 385"/>
              <p:cNvGrpSpPr>
                <a:grpSpLocks/>
              </p:cNvGrpSpPr>
              <p:nvPr/>
            </p:nvGrpSpPr>
            <p:grpSpPr bwMode="auto">
              <a:xfrm>
                <a:off x="3841" y="1484"/>
                <a:ext cx="155" cy="54"/>
                <a:chOff x="3841" y="1484"/>
                <a:chExt cx="155" cy="54"/>
              </a:xfrm>
            </p:grpSpPr>
            <p:sp>
              <p:nvSpPr>
                <p:cNvPr id="31106" name="Line 386"/>
                <p:cNvSpPr>
                  <a:spLocks noChangeShapeType="1"/>
                </p:cNvSpPr>
                <p:nvPr/>
              </p:nvSpPr>
              <p:spPr bwMode="auto">
                <a:xfrm flipV="1">
                  <a:off x="3841" y="1483"/>
                  <a:ext cx="56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107" name="Line 387"/>
                <p:cNvSpPr>
                  <a:spLocks noChangeShapeType="1"/>
                </p:cNvSpPr>
                <p:nvPr/>
              </p:nvSpPr>
              <p:spPr bwMode="auto">
                <a:xfrm>
                  <a:off x="3948" y="1539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108" name="Line 388"/>
                <p:cNvSpPr>
                  <a:spLocks noChangeShapeType="1"/>
                </p:cNvSpPr>
                <p:nvPr/>
              </p:nvSpPr>
              <p:spPr bwMode="auto">
                <a:xfrm>
                  <a:off x="3892" y="1485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31109" name="Group 389"/>
              <p:cNvGrpSpPr>
                <a:grpSpLocks/>
              </p:cNvGrpSpPr>
              <p:nvPr/>
            </p:nvGrpSpPr>
            <p:grpSpPr bwMode="auto">
              <a:xfrm>
                <a:off x="3841" y="1483"/>
                <a:ext cx="155" cy="55"/>
                <a:chOff x="3841" y="1483"/>
                <a:chExt cx="155" cy="55"/>
              </a:xfrm>
            </p:grpSpPr>
            <p:sp>
              <p:nvSpPr>
                <p:cNvPr id="31110" name="Line 390"/>
                <p:cNvSpPr>
                  <a:spLocks noChangeShapeType="1"/>
                </p:cNvSpPr>
                <p:nvPr/>
              </p:nvSpPr>
              <p:spPr bwMode="auto">
                <a:xfrm>
                  <a:off x="3841" y="1538"/>
                  <a:ext cx="56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111" name="Line 391"/>
                <p:cNvSpPr>
                  <a:spLocks noChangeShapeType="1"/>
                </p:cNvSpPr>
                <p:nvPr/>
              </p:nvSpPr>
              <p:spPr bwMode="auto">
                <a:xfrm>
                  <a:off x="3948" y="1483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112" name="Line 392"/>
                <p:cNvSpPr>
                  <a:spLocks noChangeShapeType="1"/>
                </p:cNvSpPr>
                <p:nvPr/>
              </p:nvSpPr>
              <p:spPr bwMode="auto">
                <a:xfrm flipV="1">
                  <a:off x="3892" y="1482"/>
                  <a:ext cx="58" cy="57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31113" name="Rectangle 393"/>
              <p:cNvSpPr>
                <a:spLocks noChangeArrowheads="1"/>
              </p:cNvSpPr>
              <p:nvPr/>
            </p:nvSpPr>
            <p:spPr bwMode="auto">
              <a:xfrm>
                <a:off x="3717" y="1407"/>
                <a:ext cx="426" cy="306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114" name="Rectangle 394"/>
              <p:cNvSpPr>
                <a:spLocks noChangeArrowheads="1"/>
              </p:cNvSpPr>
              <p:nvPr/>
            </p:nvSpPr>
            <p:spPr bwMode="auto">
              <a:xfrm>
                <a:off x="3690" y="1428"/>
                <a:ext cx="435" cy="312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115" name="Line 395"/>
              <p:cNvSpPr>
                <a:spLocks noChangeShapeType="1"/>
              </p:cNvSpPr>
              <p:nvPr/>
            </p:nvSpPr>
            <p:spPr bwMode="auto">
              <a:xfrm>
                <a:off x="3687" y="1620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116" name="Line 396"/>
              <p:cNvSpPr>
                <a:spLocks noChangeShapeType="1"/>
              </p:cNvSpPr>
              <p:nvPr/>
            </p:nvSpPr>
            <p:spPr bwMode="auto">
              <a:xfrm>
                <a:off x="3693" y="1524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117" name="Rectangle 397"/>
              <p:cNvSpPr>
                <a:spLocks noChangeArrowheads="1"/>
              </p:cNvSpPr>
              <p:nvPr/>
            </p:nvSpPr>
            <p:spPr bwMode="auto">
              <a:xfrm>
                <a:off x="3687" y="1431"/>
                <a:ext cx="435" cy="93"/>
              </a:xfrm>
              <a:prstGeom prst="rect">
                <a:avLst/>
              </a:prstGeom>
              <a:solidFill>
                <a:srgbClr val="FF0000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118" name="Text Box 398"/>
              <p:cNvSpPr txBox="1">
                <a:spLocks noChangeArrowheads="1"/>
              </p:cNvSpPr>
              <p:nvPr/>
            </p:nvSpPr>
            <p:spPr bwMode="auto">
              <a:xfrm>
                <a:off x="3658" y="1308"/>
                <a:ext cx="513" cy="4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pt-BR" sz="1000">
                  <a:solidFill>
                    <a:srgbClr val="000000"/>
                  </a:solidFill>
                </a:endParaRP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FFFFFF"/>
                    </a:solidFill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</a:rPr>
                  <a:t>física</a:t>
                </a:r>
              </a:p>
            </p:txBody>
          </p:sp>
        </p:grpSp>
      </p:grpSp>
      <p:grpSp>
        <p:nvGrpSpPr>
          <p:cNvPr id="31119" name="Group 399"/>
          <p:cNvGrpSpPr>
            <a:grpSpLocks/>
          </p:cNvGrpSpPr>
          <p:nvPr/>
        </p:nvGrpSpPr>
        <p:grpSpPr bwMode="auto">
          <a:xfrm>
            <a:off x="4572000" y="1538288"/>
            <a:ext cx="869950" cy="868362"/>
            <a:chOff x="2880" y="969"/>
            <a:chExt cx="548" cy="547"/>
          </a:xfrm>
        </p:grpSpPr>
        <p:sp>
          <p:nvSpPr>
            <p:cNvPr id="31120" name="Rectangle 400"/>
            <p:cNvSpPr>
              <a:spLocks noChangeArrowheads="1"/>
            </p:cNvSpPr>
            <p:nvPr/>
          </p:nvSpPr>
          <p:spPr bwMode="auto">
            <a:xfrm>
              <a:off x="2946" y="969"/>
              <a:ext cx="456" cy="489"/>
            </a:xfrm>
            <a:prstGeom prst="rect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1121" name="Rectangle 401"/>
            <p:cNvSpPr>
              <a:spLocks noChangeArrowheads="1"/>
            </p:cNvSpPr>
            <p:nvPr/>
          </p:nvSpPr>
          <p:spPr bwMode="auto">
            <a:xfrm>
              <a:off x="2924" y="984"/>
              <a:ext cx="465" cy="504"/>
            </a:xfrm>
            <a:prstGeom prst="rect">
              <a:avLst/>
            </a:prstGeom>
            <a:solidFill>
              <a:srgbClr val="FFFF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1122" name="Rectangle 402"/>
            <p:cNvSpPr>
              <a:spLocks noChangeArrowheads="1"/>
            </p:cNvSpPr>
            <p:nvPr/>
          </p:nvSpPr>
          <p:spPr bwMode="auto">
            <a:xfrm>
              <a:off x="2927" y="1185"/>
              <a:ext cx="462" cy="108"/>
            </a:xfrm>
            <a:prstGeom prst="rect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1123" name="Text Box 403"/>
            <p:cNvSpPr txBox="1">
              <a:spLocks noChangeArrowheads="1"/>
            </p:cNvSpPr>
            <p:nvPr/>
          </p:nvSpPr>
          <p:spPr bwMode="auto">
            <a:xfrm>
              <a:off x="2880" y="978"/>
              <a:ext cx="549" cy="53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1000">
                  <a:solidFill>
                    <a:srgbClr val="000000"/>
                  </a:solidFill>
                </a:rPr>
                <a:t>aplicação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1000">
                  <a:solidFill>
                    <a:srgbClr val="000000"/>
                  </a:solidFill>
                </a:rPr>
                <a:t>transporte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1000">
                  <a:solidFill>
                    <a:srgbClr val="FFFFFF"/>
                  </a:solidFill>
                </a:rPr>
                <a:t>rede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1000">
                  <a:solidFill>
                    <a:srgbClr val="000000"/>
                  </a:solidFill>
                </a:rPr>
                <a:t>enlace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1000">
                  <a:solidFill>
                    <a:srgbClr val="000000"/>
                  </a:solidFill>
                </a:rPr>
                <a:t>física</a:t>
              </a:r>
            </a:p>
          </p:txBody>
        </p:sp>
        <p:sp>
          <p:nvSpPr>
            <p:cNvPr id="31124" name="Line 404"/>
            <p:cNvSpPr>
              <a:spLocks noChangeShapeType="1"/>
            </p:cNvSpPr>
            <p:nvPr/>
          </p:nvSpPr>
          <p:spPr bwMode="auto">
            <a:xfrm>
              <a:off x="2924" y="1194"/>
              <a:ext cx="465" cy="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125" name="Line 405"/>
            <p:cNvSpPr>
              <a:spLocks noChangeShapeType="1"/>
            </p:cNvSpPr>
            <p:nvPr/>
          </p:nvSpPr>
          <p:spPr bwMode="auto">
            <a:xfrm>
              <a:off x="2930" y="1290"/>
              <a:ext cx="466" cy="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126" name="Line 406"/>
            <p:cNvSpPr>
              <a:spLocks noChangeShapeType="1"/>
            </p:cNvSpPr>
            <p:nvPr/>
          </p:nvSpPr>
          <p:spPr bwMode="auto">
            <a:xfrm>
              <a:off x="2930" y="1374"/>
              <a:ext cx="466" cy="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127" name="Line 407"/>
            <p:cNvSpPr>
              <a:spLocks noChangeShapeType="1"/>
            </p:cNvSpPr>
            <p:nvPr/>
          </p:nvSpPr>
          <p:spPr bwMode="auto">
            <a:xfrm>
              <a:off x="2930" y="1092"/>
              <a:ext cx="466" cy="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1128" name="Group 408"/>
          <p:cNvGrpSpPr>
            <a:grpSpLocks/>
          </p:cNvGrpSpPr>
          <p:nvPr/>
        </p:nvGrpSpPr>
        <p:grpSpPr bwMode="auto">
          <a:xfrm>
            <a:off x="7645400" y="4452938"/>
            <a:ext cx="915988" cy="868362"/>
            <a:chOff x="4816" y="2805"/>
            <a:chExt cx="577" cy="547"/>
          </a:xfrm>
        </p:grpSpPr>
        <p:sp>
          <p:nvSpPr>
            <p:cNvPr id="31129" name="Rectangle 409"/>
            <p:cNvSpPr>
              <a:spLocks noChangeArrowheads="1"/>
            </p:cNvSpPr>
            <p:nvPr/>
          </p:nvSpPr>
          <p:spPr bwMode="auto">
            <a:xfrm>
              <a:off x="4886" y="2805"/>
              <a:ext cx="480" cy="489"/>
            </a:xfrm>
            <a:prstGeom prst="rect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1130" name="Rectangle 410"/>
            <p:cNvSpPr>
              <a:spLocks noChangeArrowheads="1"/>
            </p:cNvSpPr>
            <p:nvPr/>
          </p:nvSpPr>
          <p:spPr bwMode="auto">
            <a:xfrm>
              <a:off x="4862" y="2820"/>
              <a:ext cx="490" cy="504"/>
            </a:xfrm>
            <a:prstGeom prst="rect">
              <a:avLst/>
            </a:prstGeom>
            <a:solidFill>
              <a:srgbClr val="FFFF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1131" name="Rectangle 411"/>
            <p:cNvSpPr>
              <a:spLocks noChangeArrowheads="1"/>
            </p:cNvSpPr>
            <p:nvPr/>
          </p:nvSpPr>
          <p:spPr bwMode="auto">
            <a:xfrm>
              <a:off x="4865" y="3021"/>
              <a:ext cx="487" cy="108"/>
            </a:xfrm>
            <a:prstGeom prst="rect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1132" name="Text Box 412"/>
            <p:cNvSpPr txBox="1">
              <a:spLocks noChangeArrowheads="1"/>
            </p:cNvSpPr>
            <p:nvPr/>
          </p:nvSpPr>
          <p:spPr bwMode="auto">
            <a:xfrm>
              <a:off x="4816" y="2814"/>
              <a:ext cx="578" cy="53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1000">
                  <a:solidFill>
                    <a:srgbClr val="000000"/>
                  </a:solidFill>
                </a:rPr>
                <a:t>aplicação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1000">
                  <a:solidFill>
                    <a:srgbClr val="000000"/>
                  </a:solidFill>
                </a:rPr>
                <a:t>transporte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1000">
                  <a:solidFill>
                    <a:srgbClr val="FFFFFF"/>
                  </a:solidFill>
                </a:rPr>
                <a:t>rede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1000">
                  <a:solidFill>
                    <a:srgbClr val="000000"/>
                  </a:solidFill>
                </a:rPr>
                <a:t>enlace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1000">
                  <a:solidFill>
                    <a:srgbClr val="000000"/>
                  </a:solidFill>
                </a:rPr>
                <a:t>física</a:t>
              </a:r>
            </a:p>
          </p:txBody>
        </p:sp>
        <p:sp>
          <p:nvSpPr>
            <p:cNvPr id="31133" name="Line 413"/>
            <p:cNvSpPr>
              <a:spLocks noChangeShapeType="1"/>
            </p:cNvSpPr>
            <p:nvPr/>
          </p:nvSpPr>
          <p:spPr bwMode="auto">
            <a:xfrm>
              <a:off x="4862" y="3030"/>
              <a:ext cx="490" cy="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134" name="Line 414"/>
            <p:cNvSpPr>
              <a:spLocks noChangeShapeType="1"/>
            </p:cNvSpPr>
            <p:nvPr/>
          </p:nvSpPr>
          <p:spPr bwMode="auto">
            <a:xfrm>
              <a:off x="4869" y="3126"/>
              <a:ext cx="490" cy="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135" name="Line 415"/>
            <p:cNvSpPr>
              <a:spLocks noChangeShapeType="1"/>
            </p:cNvSpPr>
            <p:nvPr/>
          </p:nvSpPr>
          <p:spPr bwMode="auto">
            <a:xfrm>
              <a:off x="4869" y="3210"/>
              <a:ext cx="490" cy="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136" name="Line 416"/>
            <p:cNvSpPr>
              <a:spLocks noChangeShapeType="1"/>
            </p:cNvSpPr>
            <p:nvPr/>
          </p:nvSpPr>
          <p:spPr bwMode="auto">
            <a:xfrm>
              <a:off x="4869" y="2928"/>
              <a:ext cx="490" cy="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7" dur="500"/>
                                        <p:tgtEl>
                                          <p:spTgt spid="30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2" dur="500"/>
                                        <p:tgtEl>
                                          <p:spTgt spid="30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7" dur="500"/>
                                        <p:tgtEl>
                                          <p:spTgt spid="307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2" dur="500"/>
                                        <p:tgtEl>
                                          <p:spTgt spid="307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7" dur="500"/>
                                        <p:tgtEl>
                                          <p:spTgt spid="307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2" dur="500"/>
                                        <p:tgtEl>
                                          <p:spTgt spid="307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ext Box 1"/>
          <p:cNvSpPr txBox="1">
            <a:spLocks noChangeArrowheads="1"/>
          </p:cNvSpPr>
          <p:nvPr/>
        </p:nvSpPr>
        <p:spPr bwMode="auto">
          <a:xfrm>
            <a:off x="304800" y="228600"/>
            <a:ext cx="83820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4400">
                <a:solidFill>
                  <a:srgbClr val="000000"/>
                </a:solidFill>
              </a:rPr>
              <a:t>Camada de Enlace</a:t>
            </a:r>
          </a:p>
        </p:txBody>
      </p:sp>
      <p:sp>
        <p:nvSpPr>
          <p:cNvPr id="31746" name="Text Box 2"/>
          <p:cNvSpPr txBox="1">
            <a:spLocks noChangeArrowheads="1"/>
          </p:cNvSpPr>
          <p:nvPr/>
        </p:nvSpPr>
        <p:spPr bwMode="auto">
          <a:xfrm>
            <a:off x="322263" y="1219200"/>
            <a:ext cx="4267200" cy="39433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 algn="l">
              <a:spcBef>
                <a:spcPts val="5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 u="sng">
                <a:solidFill>
                  <a:srgbClr val="FF0000"/>
                </a:solidFill>
              </a:rPr>
              <a:t>Alguma terminologia:</a:t>
            </a:r>
          </a:p>
          <a:p>
            <a:pPr marL="341313" indent="-341313" algn="l">
              <a:spcBef>
                <a:spcPts val="45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1800">
                <a:solidFill>
                  <a:srgbClr val="000000"/>
                </a:solidFill>
              </a:rPr>
              <a:t>hosts e roteadores são </a:t>
            </a:r>
            <a:r>
              <a:rPr lang="pt-BR" sz="1800" b="1">
                <a:solidFill>
                  <a:srgbClr val="FF0000"/>
                </a:solidFill>
              </a:rPr>
              <a:t>nós</a:t>
            </a:r>
          </a:p>
          <a:p>
            <a:pPr marL="341313" indent="-341313" algn="l">
              <a:spcBef>
                <a:spcPts val="45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1800">
                <a:solidFill>
                  <a:srgbClr val="000000"/>
                </a:solidFill>
              </a:rPr>
              <a:t>canais de comunicação que conectam nós adjacentes ao longo de um caminho de comunicação são </a:t>
            </a:r>
            <a:r>
              <a:rPr lang="pt-BR" sz="1800" b="1">
                <a:solidFill>
                  <a:srgbClr val="FF0000"/>
                </a:solidFill>
              </a:rPr>
              <a:t>enlaces/link</a:t>
            </a:r>
          </a:p>
          <a:p>
            <a:pPr marL="741363" lvl="1" indent="-284163" algn="l">
              <a:spcBef>
                <a:spcPts val="450"/>
              </a:spcBef>
              <a:buFont typeface="Times New Roman" pitchFamily="18" charset="0"/>
              <a:buChar char="–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1800">
                <a:solidFill>
                  <a:srgbClr val="000000"/>
                </a:solidFill>
              </a:rPr>
              <a:t>enlaces cabeados</a:t>
            </a:r>
          </a:p>
          <a:p>
            <a:pPr marL="741363" lvl="1" indent="-284163" algn="l">
              <a:spcBef>
                <a:spcPts val="450"/>
              </a:spcBef>
              <a:buFont typeface="Times New Roman" pitchFamily="18" charset="0"/>
              <a:buChar char="–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1800">
                <a:solidFill>
                  <a:srgbClr val="000000"/>
                </a:solidFill>
              </a:rPr>
              <a:t>enlaces sem fio (não cabeados)</a:t>
            </a:r>
          </a:p>
          <a:p>
            <a:pPr marL="741363" lvl="1" indent="-284163" algn="l">
              <a:spcBef>
                <a:spcPts val="450"/>
              </a:spcBef>
              <a:buFont typeface="Times New Roman" pitchFamily="18" charset="0"/>
              <a:buChar char="–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1800">
                <a:solidFill>
                  <a:srgbClr val="000000"/>
                </a:solidFill>
              </a:rPr>
              <a:t>LANs</a:t>
            </a:r>
          </a:p>
          <a:p>
            <a:pPr marL="341313" indent="-341313" algn="l">
              <a:spcBef>
                <a:spcPts val="45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1800">
                <a:solidFill>
                  <a:srgbClr val="000000"/>
                </a:solidFill>
              </a:rPr>
              <a:t>Pacote da camada 2 é um </a:t>
            </a:r>
            <a:r>
              <a:rPr lang="pt-BR" sz="1800" b="1">
                <a:solidFill>
                  <a:srgbClr val="FF0000"/>
                </a:solidFill>
              </a:rPr>
              <a:t>quadro/frame</a:t>
            </a:r>
            <a:r>
              <a:rPr lang="pt-BR" sz="1800" b="1">
                <a:solidFill>
                  <a:srgbClr val="000000"/>
                </a:solidFill>
              </a:rPr>
              <a:t>,</a:t>
            </a:r>
            <a:r>
              <a:rPr lang="pt-BR" sz="1800" b="1">
                <a:solidFill>
                  <a:srgbClr val="FF0000"/>
                </a:solidFill>
              </a:rPr>
              <a:t> </a:t>
            </a:r>
            <a:r>
              <a:rPr lang="pt-BR" sz="1800">
                <a:solidFill>
                  <a:srgbClr val="000000"/>
                </a:solidFill>
              </a:rPr>
              <a:t>encapsula datagramas</a:t>
            </a:r>
          </a:p>
          <a:p>
            <a:pPr marL="341313" indent="-341313" algn="l">
              <a:spcBef>
                <a:spcPts val="500"/>
              </a:spcBef>
              <a:buClrTx/>
              <a:buSz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pt-BR" sz="2000">
              <a:solidFill>
                <a:srgbClr val="000000"/>
              </a:solidFill>
            </a:endParaRPr>
          </a:p>
          <a:p>
            <a:pPr marL="341313" indent="-341313" algn="l">
              <a:spcBef>
                <a:spcPts val="5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pt-BR" sz="2000">
              <a:solidFill>
                <a:srgbClr val="000000"/>
              </a:solidFill>
            </a:endParaRPr>
          </a:p>
        </p:txBody>
      </p:sp>
      <p:grpSp>
        <p:nvGrpSpPr>
          <p:cNvPr id="31747" name="Group 3"/>
          <p:cNvGrpSpPr>
            <a:grpSpLocks/>
          </p:cNvGrpSpPr>
          <p:nvPr/>
        </p:nvGrpSpPr>
        <p:grpSpPr bwMode="auto">
          <a:xfrm>
            <a:off x="4745038" y="922338"/>
            <a:ext cx="4181475" cy="4876800"/>
            <a:chOff x="2989" y="581"/>
            <a:chExt cx="2634" cy="3072"/>
          </a:xfrm>
        </p:grpSpPr>
        <p:sp>
          <p:nvSpPr>
            <p:cNvPr id="31748" name="AutoShape 4"/>
            <p:cNvSpPr>
              <a:spLocks noChangeArrowheads="1"/>
            </p:cNvSpPr>
            <p:nvPr/>
          </p:nvSpPr>
          <p:spPr bwMode="auto">
            <a:xfrm>
              <a:off x="4335" y="936"/>
              <a:ext cx="1289" cy="1291"/>
            </a:xfrm>
            <a:custGeom>
              <a:avLst/>
              <a:gdLst>
                <a:gd name="T0" fmla="*/ 239 w 1292"/>
                <a:gd name="T1" fmla="*/ 7 h 1255"/>
                <a:gd name="T2" fmla="*/ 35 w 1292"/>
                <a:gd name="T3" fmla="*/ 157 h 1255"/>
                <a:gd name="T4" fmla="*/ 29 w 1292"/>
                <a:gd name="T5" fmla="*/ 523 h 1255"/>
                <a:gd name="T6" fmla="*/ 53 w 1292"/>
                <a:gd name="T7" fmla="*/ 829 h 1255"/>
                <a:gd name="T8" fmla="*/ 245 w 1292"/>
                <a:gd name="T9" fmla="*/ 871 h 1255"/>
                <a:gd name="T10" fmla="*/ 647 w 1292"/>
                <a:gd name="T11" fmla="*/ 1129 h 1255"/>
                <a:gd name="T12" fmla="*/ 995 w 1292"/>
                <a:gd name="T13" fmla="*/ 1237 h 1255"/>
                <a:gd name="T14" fmla="*/ 1199 w 1292"/>
                <a:gd name="T15" fmla="*/ 1021 h 1255"/>
                <a:gd name="T16" fmla="*/ 1271 w 1292"/>
                <a:gd name="T17" fmla="*/ 445 h 1255"/>
                <a:gd name="T18" fmla="*/ 1205 w 1292"/>
                <a:gd name="T19" fmla="*/ 211 h 1255"/>
                <a:gd name="T20" fmla="*/ 749 w 1292"/>
                <a:gd name="T21" fmla="*/ 115 h 1255"/>
                <a:gd name="T22" fmla="*/ 239 w 1292"/>
                <a:gd name="T23" fmla="*/ 7 h 1255"/>
                <a:gd name="T24" fmla="*/ 0 w 1292"/>
                <a:gd name="T25" fmla="*/ 0 h 1255"/>
                <a:gd name="T26" fmla="*/ 1292 w 1292"/>
                <a:gd name="T27" fmla="*/ 1255 h 1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1292" h="1255">
                  <a:moveTo>
                    <a:pt x="239" y="7"/>
                  </a:moveTo>
                  <a:cubicBezTo>
                    <a:pt x="120" y="14"/>
                    <a:pt x="70" y="71"/>
                    <a:pt x="35" y="157"/>
                  </a:cubicBezTo>
                  <a:cubicBezTo>
                    <a:pt x="0" y="243"/>
                    <a:pt x="26" y="411"/>
                    <a:pt x="29" y="523"/>
                  </a:cubicBezTo>
                  <a:cubicBezTo>
                    <a:pt x="32" y="635"/>
                    <a:pt x="17" y="771"/>
                    <a:pt x="53" y="829"/>
                  </a:cubicBezTo>
                  <a:cubicBezTo>
                    <a:pt x="89" y="887"/>
                    <a:pt x="146" y="821"/>
                    <a:pt x="245" y="871"/>
                  </a:cubicBezTo>
                  <a:cubicBezTo>
                    <a:pt x="344" y="921"/>
                    <a:pt x="522" y="1068"/>
                    <a:pt x="647" y="1129"/>
                  </a:cubicBezTo>
                  <a:cubicBezTo>
                    <a:pt x="772" y="1190"/>
                    <a:pt x="903" y="1255"/>
                    <a:pt x="995" y="1237"/>
                  </a:cubicBezTo>
                  <a:cubicBezTo>
                    <a:pt x="1087" y="1219"/>
                    <a:pt x="1153" y="1153"/>
                    <a:pt x="1199" y="1021"/>
                  </a:cubicBezTo>
                  <a:cubicBezTo>
                    <a:pt x="1245" y="889"/>
                    <a:pt x="1270" y="580"/>
                    <a:pt x="1271" y="445"/>
                  </a:cubicBezTo>
                  <a:cubicBezTo>
                    <a:pt x="1272" y="310"/>
                    <a:pt x="1292" y="266"/>
                    <a:pt x="1205" y="211"/>
                  </a:cubicBezTo>
                  <a:cubicBezTo>
                    <a:pt x="1118" y="156"/>
                    <a:pt x="908" y="150"/>
                    <a:pt x="749" y="115"/>
                  </a:cubicBezTo>
                  <a:cubicBezTo>
                    <a:pt x="590" y="80"/>
                    <a:pt x="358" y="0"/>
                    <a:pt x="239" y="7"/>
                  </a:cubicBezTo>
                  <a:close/>
                </a:path>
              </a:pathLst>
            </a:custGeom>
            <a:solidFill>
              <a:srgbClr val="00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1749" name="AutoShape 5"/>
            <p:cNvSpPr>
              <a:spLocks noChangeArrowheads="1"/>
            </p:cNvSpPr>
            <p:nvPr/>
          </p:nvSpPr>
          <p:spPr bwMode="auto">
            <a:xfrm>
              <a:off x="2989" y="826"/>
              <a:ext cx="1337" cy="1224"/>
            </a:xfrm>
            <a:custGeom>
              <a:avLst/>
              <a:gdLst>
                <a:gd name="T0" fmla="*/ 550 w 1340"/>
                <a:gd name="T1" fmla="*/ 42 h 1191"/>
                <a:gd name="T2" fmla="*/ 82 w 1340"/>
                <a:gd name="T3" fmla="*/ 60 h 1191"/>
                <a:gd name="T4" fmla="*/ 58 w 1340"/>
                <a:gd name="T5" fmla="*/ 402 h 1191"/>
                <a:gd name="T6" fmla="*/ 28 w 1340"/>
                <a:gd name="T7" fmla="*/ 720 h 1191"/>
                <a:gd name="T8" fmla="*/ 112 w 1340"/>
                <a:gd name="T9" fmla="*/ 870 h 1191"/>
                <a:gd name="T10" fmla="*/ 538 w 1340"/>
                <a:gd name="T11" fmla="*/ 876 h 1191"/>
                <a:gd name="T12" fmla="*/ 640 w 1340"/>
                <a:gd name="T13" fmla="*/ 1128 h 1191"/>
                <a:gd name="T14" fmla="*/ 1234 w 1340"/>
                <a:gd name="T15" fmla="*/ 1098 h 1191"/>
                <a:gd name="T16" fmla="*/ 1276 w 1340"/>
                <a:gd name="T17" fmla="*/ 570 h 1191"/>
                <a:gd name="T18" fmla="*/ 1204 w 1340"/>
                <a:gd name="T19" fmla="*/ 342 h 1191"/>
                <a:gd name="T20" fmla="*/ 760 w 1340"/>
                <a:gd name="T21" fmla="*/ 288 h 1191"/>
                <a:gd name="T22" fmla="*/ 550 w 1340"/>
                <a:gd name="T23" fmla="*/ 42 h 1191"/>
                <a:gd name="T24" fmla="*/ 0 w 1340"/>
                <a:gd name="T25" fmla="*/ 0 h 1191"/>
                <a:gd name="T26" fmla="*/ 1340 w 1340"/>
                <a:gd name="T27" fmla="*/ 1191 h 1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1340" h="1191">
                  <a:moveTo>
                    <a:pt x="550" y="42"/>
                  </a:moveTo>
                  <a:cubicBezTo>
                    <a:pt x="437" y="4"/>
                    <a:pt x="164" y="0"/>
                    <a:pt x="82" y="60"/>
                  </a:cubicBezTo>
                  <a:cubicBezTo>
                    <a:pt x="0" y="120"/>
                    <a:pt x="67" y="292"/>
                    <a:pt x="58" y="402"/>
                  </a:cubicBezTo>
                  <a:cubicBezTo>
                    <a:pt x="49" y="512"/>
                    <a:pt x="19" y="642"/>
                    <a:pt x="28" y="720"/>
                  </a:cubicBezTo>
                  <a:cubicBezTo>
                    <a:pt x="37" y="798"/>
                    <a:pt x="27" y="844"/>
                    <a:pt x="112" y="870"/>
                  </a:cubicBezTo>
                  <a:cubicBezTo>
                    <a:pt x="197" y="896"/>
                    <a:pt x="450" y="833"/>
                    <a:pt x="538" y="876"/>
                  </a:cubicBezTo>
                  <a:cubicBezTo>
                    <a:pt x="626" y="919"/>
                    <a:pt x="524" y="1091"/>
                    <a:pt x="640" y="1128"/>
                  </a:cubicBezTo>
                  <a:cubicBezTo>
                    <a:pt x="756" y="1165"/>
                    <a:pt x="1128" y="1191"/>
                    <a:pt x="1234" y="1098"/>
                  </a:cubicBezTo>
                  <a:cubicBezTo>
                    <a:pt x="1340" y="1005"/>
                    <a:pt x="1281" y="696"/>
                    <a:pt x="1276" y="570"/>
                  </a:cubicBezTo>
                  <a:cubicBezTo>
                    <a:pt x="1271" y="444"/>
                    <a:pt x="1290" y="389"/>
                    <a:pt x="1204" y="342"/>
                  </a:cubicBezTo>
                  <a:cubicBezTo>
                    <a:pt x="1118" y="295"/>
                    <a:pt x="868" y="338"/>
                    <a:pt x="760" y="288"/>
                  </a:cubicBezTo>
                  <a:cubicBezTo>
                    <a:pt x="652" y="238"/>
                    <a:pt x="663" y="80"/>
                    <a:pt x="550" y="42"/>
                  </a:cubicBezTo>
                  <a:close/>
                </a:path>
              </a:pathLst>
            </a:custGeom>
            <a:solidFill>
              <a:srgbClr val="00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1750" name="AutoShape 6"/>
            <p:cNvSpPr>
              <a:spLocks noChangeArrowheads="1"/>
            </p:cNvSpPr>
            <p:nvPr/>
          </p:nvSpPr>
          <p:spPr bwMode="auto">
            <a:xfrm>
              <a:off x="3253" y="1944"/>
              <a:ext cx="2131" cy="1710"/>
            </a:xfrm>
            <a:custGeom>
              <a:avLst/>
              <a:gdLst>
                <a:gd name="T0" fmla="*/ 27 w 2135"/>
                <a:gd name="T1" fmla="*/ 652 h 1662"/>
                <a:gd name="T2" fmla="*/ 105 w 2135"/>
                <a:gd name="T3" fmla="*/ 76 h 1662"/>
                <a:gd name="T4" fmla="*/ 657 w 2135"/>
                <a:gd name="T5" fmla="*/ 196 h 1662"/>
                <a:gd name="T6" fmla="*/ 1209 w 2135"/>
                <a:gd name="T7" fmla="*/ 100 h 1662"/>
                <a:gd name="T8" fmla="*/ 2001 w 2135"/>
                <a:gd name="T9" fmla="*/ 406 h 1662"/>
                <a:gd name="T10" fmla="*/ 2013 w 2135"/>
                <a:gd name="T11" fmla="*/ 1144 h 1662"/>
                <a:gd name="T12" fmla="*/ 1581 w 2135"/>
                <a:gd name="T13" fmla="*/ 1600 h 1662"/>
                <a:gd name="T14" fmla="*/ 813 w 2135"/>
                <a:gd name="T15" fmla="*/ 1516 h 1662"/>
                <a:gd name="T16" fmla="*/ 501 w 2135"/>
                <a:gd name="T17" fmla="*/ 1270 h 1662"/>
                <a:gd name="T18" fmla="*/ 183 w 2135"/>
                <a:gd name="T19" fmla="*/ 1066 h 1662"/>
                <a:gd name="T20" fmla="*/ 27 w 2135"/>
                <a:gd name="T21" fmla="*/ 652 h 1662"/>
                <a:gd name="T22" fmla="*/ 0 w 2135"/>
                <a:gd name="T23" fmla="*/ 0 h 1662"/>
                <a:gd name="T24" fmla="*/ 2135 w 2135"/>
                <a:gd name="T25" fmla="*/ 1662 h 16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T22" t="T23" r="T24" b="T25"/>
              <a:pathLst>
                <a:path w="2135" h="1662">
                  <a:moveTo>
                    <a:pt x="27" y="652"/>
                  </a:moveTo>
                  <a:cubicBezTo>
                    <a:pt x="14" y="487"/>
                    <a:pt x="0" y="152"/>
                    <a:pt x="105" y="76"/>
                  </a:cubicBezTo>
                  <a:cubicBezTo>
                    <a:pt x="210" y="0"/>
                    <a:pt x="473" y="192"/>
                    <a:pt x="657" y="196"/>
                  </a:cubicBezTo>
                  <a:cubicBezTo>
                    <a:pt x="841" y="200"/>
                    <a:pt x="985" y="65"/>
                    <a:pt x="1209" y="100"/>
                  </a:cubicBezTo>
                  <a:cubicBezTo>
                    <a:pt x="1433" y="135"/>
                    <a:pt x="1867" y="232"/>
                    <a:pt x="2001" y="406"/>
                  </a:cubicBezTo>
                  <a:cubicBezTo>
                    <a:pt x="2135" y="580"/>
                    <a:pt x="2083" y="945"/>
                    <a:pt x="2013" y="1144"/>
                  </a:cubicBezTo>
                  <a:cubicBezTo>
                    <a:pt x="1943" y="1343"/>
                    <a:pt x="1781" y="1538"/>
                    <a:pt x="1581" y="1600"/>
                  </a:cubicBezTo>
                  <a:cubicBezTo>
                    <a:pt x="1381" y="1662"/>
                    <a:pt x="993" y="1571"/>
                    <a:pt x="813" y="1516"/>
                  </a:cubicBezTo>
                  <a:cubicBezTo>
                    <a:pt x="633" y="1461"/>
                    <a:pt x="606" y="1345"/>
                    <a:pt x="501" y="1270"/>
                  </a:cubicBezTo>
                  <a:cubicBezTo>
                    <a:pt x="396" y="1195"/>
                    <a:pt x="262" y="1169"/>
                    <a:pt x="183" y="1066"/>
                  </a:cubicBezTo>
                  <a:cubicBezTo>
                    <a:pt x="104" y="963"/>
                    <a:pt x="25" y="819"/>
                    <a:pt x="27" y="652"/>
                  </a:cubicBezTo>
                  <a:close/>
                </a:path>
              </a:pathLst>
            </a:custGeom>
            <a:solidFill>
              <a:srgbClr val="00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31751" name="Group 7"/>
            <p:cNvGrpSpPr>
              <a:grpSpLocks/>
            </p:cNvGrpSpPr>
            <p:nvPr/>
          </p:nvGrpSpPr>
          <p:grpSpPr bwMode="auto">
            <a:xfrm>
              <a:off x="3073" y="930"/>
              <a:ext cx="525" cy="245"/>
              <a:chOff x="3073" y="930"/>
              <a:chExt cx="525" cy="245"/>
            </a:xfrm>
          </p:grpSpPr>
          <p:pic>
            <p:nvPicPr>
              <p:cNvPr id="31752" name="Picture 8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073" y="930"/>
                <a:ext cx="298" cy="246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31753" name="Picture 9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3398" y="1021"/>
                <a:ext cx="200" cy="1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31754" name="Line 10"/>
              <p:cNvSpPr>
                <a:spLocks noChangeShapeType="1"/>
              </p:cNvSpPr>
              <p:nvPr/>
            </p:nvSpPr>
            <p:spPr bwMode="auto">
              <a:xfrm flipV="1">
                <a:off x="3364" y="1115"/>
                <a:ext cx="82" cy="4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1755" name="Group 11"/>
            <p:cNvGrpSpPr>
              <a:grpSpLocks/>
            </p:cNvGrpSpPr>
            <p:nvPr/>
          </p:nvGrpSpPr>
          <p:grpSpPr bwMode="auto">
            <a:xfrm>
              <a:off x="3073" y="1389"/>
              <a:ext cx="525" cy="245"/>
              <a:chOff x="3073" y="1389"/>
              <a:chExt cx="525" cy="245"/>
            </a:xfrm>
          </p:grpSpPr>
          <p:pic>
            <p:nvPicPr>
              <p:cNvPr id="31756" name="Picture 12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073" y="1389"/>
                <a:ext cx="298" cy="246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31757" name="Picture 13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3398" y="1480"/>
                <a:ext cx="200" cy="1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31758" name="Line 14"/>
              <p:cNvSpPr>
                <a:spLocks noChangeShapeType="1"/>
              </p:cNvSpPr>
              <p:nvPr/>
            </p:nvSpPr>
            <p:spPr bwMode="auto">
              <a:xfrm flipV="1">
                <a:off x="3364" y="1574"/>
                <a:ext cx="82" cy="4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1759" name="Group 15"/>
            <p:cNvGrpSpPr>
              <a:grpSpLocks/>
            </p:cNvGrpSpPr>
            <p:nvPr/>
          </p:nvGrpSpPr>
          <p:grpSpPr bwMode="auto">
            <a:xfrm>
              <a:off x="3343" y="1225"/>
              <a:ext cx="49" cy="164"/>
              <a:chOff x="3343" y="1225"/>
              <a:chExt cx="49" cy="164"/>
            </a:xfrm>
          </p:grpSpPr>
          <p:sp>
            <p:nvSpPr>
              <p:cNvPr id="31760" name="Oval 16"/>
              <p:cNvSpPr>
                <a:spLocks noChangeArrowheads="1"/>
              </p:cNvSpPr>
              <p:nvPr/>
            </p:nvSpPr>
            <p:spPr bwMode="auto">
              <a:xfrm>
                <a:off x="3343" y="1225"/>
                <a:ext cx="46" cy="46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761" name="Oval 17"/>
              <p:cNvSpPr>
                <a:spLocks noChangeArrowheads="1"/>
              </p:cNvSpPr>
              <p:nvPr/>
            </p:nvSpPr>
            <p:spPr bwMode="auto">
              <a:xfrm>
                <a:off x="3345" y="1284"/>
                <a:ext cx="46" cy="46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762" name="Oval 18"/>
              <p:cNvSpPr>
                <a:spLocks noChangeArrowheads="1"/>
              </p:cNvSpPr>
              <p:nvPr/>
            </p:nvSpPr>
            <p:spPr bwMode="auto">
              <a:xfrm>
                <a:off x="3347" y="1343"/>
                <a:ext cx="46" cy="46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31763" name="Group 19"/>
            <p:cNvGrpSpPr>
              <a:grpSpLocks/>
            </p:cNvGrpSpPr>
            <p:nvPr/>
          </p:nvGrpSpPr>
          <p:grpSpPr bwMode="auto">
            <a:xfrm>
              <a:off x="3679" y="1613"/>
              <a:ext cx="149" cy="303"/>
              <a:chOff x="3679" y="1613"/>
              <a:chExt cx="149" cy="303"/>
            </a:xfrm>
          </p:grpSpPr>
          <p:sp>
            <p:nvSpPr>
              <p:cNvPr id="31764" name="AutoShape 20"/>
              <p:cNvSpPr>
                <a:spLocks noChangeArrowheads="1"/>
              </p:cNvSpPr>
              <p:nvPr/>
            </p:nvSpPr>
            <p:spPr bwMode="auto">
              <a:xfrm>
                <a:off x="3679" y="1847"/>
                <a:ext cx="150" cy="70"/>
              </a:xfrm>
              <a:prstGeom prst="parallelogram">
                <a:avLst>
                  <a:gd name="adj" fmla="val 82550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765" name="Rectangle 21"/>
              <p:cNvSpPr>
                <a:spLocks noChangeArrowheads="1"/>
              </p:cNvSpPr>
              <p:nvPr/>
            </p:nvSpPr>
            <p:spPr bwMode="auto">
              <a:xfrm>
                <a:off x="3755" y="1615"/>
                <a:ext cx="69" cy="233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766" name="Rectangle 22"/>
              <p:cNvSpPr>
                <a:spLocks noChangeArrowheads="1"/>
              </p:cNvSpPr>
              <p:nvPr/>
            </p:nvSpPr>
            <p:spPr bwMode="auto">
              <a:xfrm>
                <a:off x="3680" y="1681"/>
                <a:ext cx="95" cy="234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767" name="AutoShape 23"/>
              <p:cNvSpPr>
                <a:spLocks noChangeArrowheads="1"/>
              </p:cNvSpPr>
              <p:nvPr/>
            </p:nvSpPr>
            <p:spPr bwMode="auto">
              <a:xfrm>
                <a:off x="3679" y="1613"/>
                <a:ext cx="150" cy="70"/>
              </a:xfrm>
              <a:prstGeom prst="parallelogram">
                <a:avLst>
                  <a:gd name="adj" fmla="val 82550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768" name="Line 24"/>
              <p:cNvSpPr>
                <a:spLocks noChangeShapeType="1"/>
              </p:cNvSpPr>
              <p:nvPr/>
            </p:nvSpPr>
            <p:spPr bwMode="auto">
              <a:xfrm>
                <a:off x="3829" y="1618"/>
                <a:ext cx="1" cy="229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769" name="Line 25"/>
              <p:cNvSpPr>
                <a:spLocks noChangeShapeType="1"/>
              </p:cNvSpPr>
              <p:nvPr/>
            </p:nvSpPr>
            <p:spPr bwMode="auto">
              <a:xfrm flipH="1">
                <a:off x="3774" y="1847"/>
                <a:ext cx="56" cy="68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770" name="Rectangle 26"/>
              <p:cNvSpPr>
                <a:spLocks noChangeArrowheads="1"/>
              </p:cNvSpPr>
              <p:nvPr/>
            </p:nvSpPr>
            <p:spPr bwMode="auto">
              <a:xfrm>
                <a:off x="3692" y="1712"/>
                <a:ext cx="63" cy="134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771" name="Rectangle 27"/>
              <p:cNvSpPr>
                <a:spLocks noChangeArrowheads="1"/>
              </p:cNvSpPr>
              <p:nvPr/>
            </p:nvSpPr>
            <p:spPr bwMode="auto">
              <a:xfrm>
                <a:off x="3701" y="1752"/>
                <a:ext cx="48" cy="47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31772" name="Group 28"/>
            <p:cNvGrpSpPr>
              <a:grpSpLocks/>
            </p:cNvGrpSpPr>
            <p:nvPr/>
          </p:nvGrpSpPr>
          <p:grpSpPr bwMode="auto">
            <a:xfrm>
              <a:off x="3829" y="1737"/>
              <a:ext cx="205" cy="50"/>
              <a:chOff x="3829" y="1737"/>
              <a:chExt cx="205" cy="50"/>
            </a:xfrm>
          </p:grpSpPr>
          <p:sp>
            <p:nvSpPr>
              <p:cNvPr id="31773" name="Oval 29"/>
              <p:cNvSpPr>
                <a:spLocks noChangeArrowheads="1"/>
              </p:cNvSpPr>
              <p:nvPr/>
            </p:nvSpPr>
            <p:spPr bwMode="auto">
              <a:xfrm rot="16200000">
                <a:off x="3833" y="1737"/>
                <a:ext cx="47" cy="58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774" name="Oval 30"/>
              <p:cNvSpPr>
                <a:spLocks noChangeArrowheads="1"/>
              </p:cNvSpPr>
              <p:nvPr/>
            </p:nvSpPr>
            <p:spPr bwMode="auto">
              <a:xfrm rot="16200000">
                <a:off x="3907" y="1735"/>
                <a:ext cx="47" cy="58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775" name="Oval 31"/>
              <p:cNvSpPr>
                <a:spLocks noChangeArrowheads="1"/>
              </p:cNvSpPr>
              <p:nvPr/>
            </p:nvSpPr>
            <p:spPr bwMode="auto">
              <a:xfrm rot="16200000">
                <a:off x="3982" y="1733"/>
                <a:ext cx="47" cy="58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31776" name="Line 32"/>
            <p:cNvSpPr>
              <a:spLocks noChangeShapeType="1"/>
            </p:cNvSpPr>
            <p:nvPr/>
          </p:nvSpPr>
          <p:spPr bwMode="auto">
            <a:xfrm>
              <a:off x="3777" y="1542"/>
              <a:ext cx="355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777" name="Line 33"/>
            <p:cNvSpPr>
              <a:spLocks noChangeShapeType="1"/>
            </p:cNvSpPr>
            <p:nvPr/>
          </p:nvSpPr>
          <p:spPr bwMode="auto">
            <a:xfrm>
              <a:off x="3779" y="1539"/>
              <a:ext cx="2" cy="74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778" name="Line 34"/>
            <p:cNvSpPr>
              <a:spLocks noChangeShapeType="1"/>
            </p:cNvSpPr>
            <p:nvPr/>
          </p:nvSpPr>
          <p:spPr bwMode="auto">
            <a:xfrm>
              <a:off x="4134" y="1538"/>
              <a:ext cx="1" cy="6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779" name="Line 35"/>
            <p:cNvSpPr>
              <a:spLocks noChangeShapeType="1"/>
            </p:cNvSpPr>
            <p:nvPr/>
          </p:nvSpPr>
          <p:spPr bwMode="auto">
            <a:xfrm>
              <a:off x="3562" y="1126"/>
              <a:ext cx="207" cy="204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780" name="Line 36"/>
            <p:cNvSpPr>
              <a:spLocks noChangeShapeType="1"/>
            </p:cNvSpPr>
            <p:nvPr/>
          </p:nvSpPr>
          <p:spPr bwMode="auto">
            <a:xfrm flipV="1">
              <a:off x="3571" y="1345"/>
              <a:ext cx="198" cy="256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781" name="Line 37"/>
            <p:cNvSpPr>
              <a:spLocks noChangeShapeType="1"/>
            </p:cNvSpPr>
            <p:nvPr/>
          </p:nvSpPr>
          <p:spPr bwMode="auto">
            <a:xfrm flipV="1">
              <a:off x="3949" y="1411"/>
              <a:ext cx="1" cy="128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grpSp>
          <p:nvGrpSpPr>
            <p:cNvPr id="31782" name="Group 38"/>
            <p:cNvGrpSpPr>
              <a:grpSpLocks/>
            </p:cNvGrpSpPr>
            <p:nvPr/>
          </p:nvGrpSpPr>
          <p:grpSpPr bwMode="auto">
            <a:xfrm>
              <a:off x="4034" y="1595"/>
              <a:ext cx="149" cy="304"/>
              <a:chOff x="4034" y="1595"/>
              <a:chExt cx="149" cy="304"/>
            </a:xfrm>
          </p:grpSpPr>
          <p:sp>
            <p:nvSpPr>
              <p:cNvPr id="31783" name="AutoShape 39"/>
              <p:cNvSpPr>
                <a:spLocks noChangeArrowheads="1"/>
              </p:cNvSpPr>
              <p:nvPr/>
            </p:nvSpPr>
            <p:spPr bwMode="auto">
              <a:xfrm>
                <a:off x="4034" y="1829"/>
                <a:ext cx="150" cy="70"/>
              </a:xfrm>
              <a:prstGeom prst="parallelogram">
                <a:avLst>
                  <a:gd name="adj" fmla="val 82550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784" name="Rectangle 40"/>
              <p:cNvSpPr>
                <a:spLocks noChangeArrowheads="1"/>
              </p:cNvSpPr>
              <p:nvPr/>
            </p:nvSpPr>
            <p:spPr bwMode="auto">
              <a:xfrm>
                <a:off x="4110" y="1597"/>
                <a:ext cx="69" cy="234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785" name="Rectangle 41"/>
              <p:cNvSpPr>
                <a:spLocks noChangeArrowheads="1"/>
              </p:cNvSpPr>
              <p:nvPr/>
            </p:nvSpPr>
            <p:spPr bwMode="auto">
              <a:xfrm>
                <a:off x="4035" y="1663"/>
                <a:ext cx="95" cy="234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786" name="AutoShape 42"/>
              <p:cNvSpPr>
                <a:spLocks noChangeArrowheads="1"/>
              </p:cNvSpPr>
              <p:nvPr/>
            </p:nvSpPr>
            <p:spPr bwMode="auto">
              <a:xfrm>
                <a:off x="4034" y="1595"/>
                <a:ext cx="150" cy="70"/>
              </a:xfrm>
              <a:prstGeom prst="parallelogram">
                <a:avLst>
                  <a:gd name="adj" fmla="val 82550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787" name="Line 43"/>
              <p:cNvSpPr>
                <a:spLocks noChangeShapeType="1"/>
              </p:cNvSpPr>
              <p:nvPr/>
            </p:nvSpPr>
            <p:spPr bwMode="auto">
              <a:xfrm>
                <a:off x="4184" y="1600"/>
                <a:ext cx="1" cy="229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788" name="Line 44"/>
              <p:cNvSpPr>
                <a:spLocks noChangeShapeType="1"/>
              </p:cNvSpPr>
              <p:nvPr/>
            </p:nvSpPr>
            <p:spPr bwMode="auto">
              <a:xfrm flipH="1">
                <a:off x="4129" y="1829"/>
                <a:ext cx="56" cy="68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789" name="Rectangle 45"/>
              <p:cNvSpPr>
                <a:spLocks noChangeArrowheads="1"/>
              </p:cNvSpPr>
              <p:nvPr/>
            </p:nvSpPr>
            <p:spPr bwMode="auto">
              <a:xfrm>
                <a:off x="4047" y="1694"/>
                <a:ext cx="63" cy="135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790" name="Rectangle 46"/>
              <p:cNvSpPr>
                <a:spLocks noChangeArrowheads="1"/>
              </p:cNvSpPr>
              <p:nvPr/>
            </p:nvSpPr>
            <p:spPr bwMode="auto">
              <a:xfrm>
                <a:off x="4056" y="1735"/>
                <a:ext cx="48" cy="47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31791" name="Group 47"/>
            <p:cNvGrpSpPr>
              <a:grpSpLocks/>
            </p:cNvGrpSpPr>
            <p:nvPr/>
          </p:nvGrpSpPr>
          <p:grpSpPr bwMode="auto">
            <a:xfrm>
              <a:off x="3348" y="2072"/>
              <a:ext cx="343" cy="713"/>
              <a:chOff x="3348" y="2072"/>
              <a:chExt cx="343" cy="713"/>
            </a:xfrm>
          </p:grpSpPr>
          <p:pic>
            <p:nvPicPr>
              <p:cNvPr id="31792" name="Picture 48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348" y="2072"/>
                <a:ext cx="299" cy="255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31793" name="Line 49"/>
              <p:cNvSpPr>
                <a:spLocks noChangeShapeType="1"/>
              </p:cNvSpPr>
              <p:nvPr/>
            </p:nvSpPr>
            <p:spPr bwMode="auto">
              <a:xfrm flipV="1">
                <a:off x="3640" y="2261"/>
                <a:ext cx="52" cy="7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pic>
            <p:nvPicPr>
              <p:cNvPr id="31794" name="Picture 50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348" y="2531"/>
                <a:ext cx="299" cy="255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31795" name="Line 51"/>
              <p:cNvSpPr>
                <a:spLocks noChangeShapeType="1"/>
              </p:cNvSpPr>
              <p:nvPr/>
            </p:nvSpPr>
            <p:spPr bwMode="auto">
              <a:xfrm flipV="1">
                <a:off x="3640" y="2723"/>
                <a:ext cx="52" cy="4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grpSp>
            <p:nvGrpSpPr>
              <p:cNvPr id="31796" name="Group 52"/>
              <p:cNvGrpSpPr>
                <a:grpSpLocks/>
              </p:cNvGrpSpPr>
              <p:nvPr/>
            </p:nvGrpSpPr>
            <p:grpSpPr bwMode="auto">
              <a:xfrm>
                <a:off x="3438" y="2335"/>
                <a:ext cx="50" cy="170"/>
                <a:chOff x="3438" y="2335"/>
                <a:chExt cx="50" cy="170"/>
              </a:xfrm>
            </p:grpSpPr>
            <p:sp>
              <p:nvSpPr>
                <p:cNvPr id="31797" name="Oval 53"/>
                <p:cNvSpPr>
                  <a:spLocks noChangeArrowheads="1"/>
                </p:cNvSpPr>
                <p:nvPr/>
              </p:nvSpPr>
              <p:spPr bwMode="auto">
                <a:xfrm>
                  <a:off x="3438" y="2335"/>
                  <a:ext cx="47" cy="48"/>
                </a:xfrm>
                <a:prstGeom prst="ellipse">
                  <a:avLst/>
                </a:prstGeom>
                <a:solidFill>
                  <a:srgbClr val="3333CC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31798" name="Oval 54"/>
                <p:cNvSpPr>
                  <a:spLocks noChangeArrowheads="1"/>
                </p:cNvSpPr>
                <p:nvPr/>
              </p:nvSpPr>
              <p:spPr bwMode="auto">
                <a:xfrm>
                  <a:off x="3440" y="2397"/>
                  <a:ext cx="47" cy="48"/>
                </a:xfrm>
                <a:prstGeom prst="ellipse">
                  <a:avLst/>
                </a:prstGeom>
                <a:solidFill>
                  <a:srgbClr val="3333CC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31799" name="Oval 55"/>
                <p:cNvSpPr>
                  <a:spLocks noChangeArrowheads="1"/>
                </p:cNvSpPr>
                <p:nvPr/>
              </p:nvSpPr>
              <p:spPr bwMode="auto">
                <a:xfrm>
                  <a:off x="3442" y="2459"/>
                  <a:ext cx="47" cy="48"/>
                </a:xfrm>
                <a:prstGeom prst="ellipse">
                  <a:avLst/>
                </a:prstGeom>
                <a:solidFill>
                  <a:srgbClr val="3333CC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31800" name="Line 56"/>
              <p:cNvSpPr>
                <a:spLocks noChangeShapeType="1"/>
              </p:cNvSpPr>
              <p:nvPr/>
            </p:nvSpPr>
            <p:spPr bwMode="auto">
              <a:xfrm>
                <a:off x="3688" y="2260"/>
                <a:ext cx="1" cy="46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pic>
          <p:nvPicPr>
            <p:cNvPr id="31801" name="Picture 57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970" y="2850"/>
              <a:ext cx="300" cy="256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pic>
          <p:nvPicPr>
            <p:cNvPr id="31802" name="Picture 58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530" y="2842"/>
              <a:ext cx="298" cy="2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sp>
          <p:nvSpPr>
            <p:cNvPr id="31803" name="Oval 59"/>
            <p:cNvSpPr>
              <a:spLocks noChangeArrowheads="1"/>
            </p:cNvSpPr>
            <p:nvPr/>
          </p:nvSpPr>
          <p:spPr bwMode="auto">
            <a:xfrm rot="16200000">
              <a:off x="3828" y="2923"/>
              <a:ext cx="48" cy="47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1804" name="Oval 60"/>
            <p:cNvSpPr>
              <a:spLocks noChangeArrowheads="1"/>
            </p:cNvSpPr>
            <p:nvPr/>
          </p:nvSpPr>
          <p:spPr bwMode="auto">
            <a:xfrm rot="16200000">
              <a:off x="3888" y="2923"/>
              <a:ext cx="49" cy="47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1805" name="Oval 61"/>
            <p:cNvSpPr>
              <a:spLocks noChangeArrowheads="1"/>
            </p:cNvSpPr>
            <p:nvPr/>
          </p:nvSpPr>
          <p:spPr bwMode="auto">
            <a:xfrm rot="16200000">
              <a:off x="3944" y="2925"/>
              <a:ext cx="48" cy="47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1806" name="Line 62"/>
            <p:cNvSpPr>
              <a:spLocks noChangeShapeType="1"/>
            </p:cNvSpPr>
            <p:nvPr/>
          </p:nvSpPr>
          <p:spPr bwMode="auto">
            <a:xfrm flipV="1">
              <a:off x="4152" y="2808"/>
              <a:ext cx="2" cy="48"/>
            </a:xfrm>
            <a:prstGeom prst="line">
              <a:avLst/>
            </a:prstGeom>
            <a:noFill/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807" name="Line 63"/>
            <p:cNvSpPr>
              <a:spLocks noChangeShapeType="1"/>
            </p:cNvSpPr>
            <p:nvPr/>
          </p:nvSpPr>
          <p:spPr bwMode="auto">
            <a:xfrm flipV="1">
              <a:off x="3705" y="2799"/>
              <a:ext cx="1" cy="51"/>
            </a:xfrm>
            <a:prstGeom prst="line">
              <a:avLst/>
            </a:prstGeom>
            <a:noFill/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808" name="Line 64"/>
            <p:cNvSpPr>
              <a:spLocks noChangeShapeType="1"/>
            </p:cNvSpPr>
            <p:nvPr/>
          </p:nvSpPr>
          <p:spPr bwMode="auto">
            <a:xfrm flipH="1">
              <a:off x="3706" y="2805"/>
              <a:ext cx="451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809" name="Line 65"/>
            <p:cNvSpPr>
              <a:spLocks noChangeShapeType="1"/>
            </p:cNvSpPr>
            <p:nvPr/>
          </p:nvSpPr>
          <p:spPr bwMode="auto">
            <a:xfrm flipV="1">
              <a:off x="3692" y="2515"/>
              <a:ext cx="67" cy="5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810" name="Line 66"/>
            <p:cNvSpPr>
              <a:spLocks noChangeShapeType="1"/>
            </p:cNvSpPr>
            <p:nvPr/>
          </p:nvSpPr>
          <p:spPr bwMode="auto">
            <a:xfrm flipH="1">
              <a:off x="4692" y="2549"/>
              <a:ext cx="202" cy="30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pic>
          <p:nvPicPr>
            <p:cNvPr id="31811" name="Picture 67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820" y="2205"/>
              <a:ext cx="146" cy="18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pic>
          <p:nvPicPr>
            <p:cNvPr id="31812" name="Picture 68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862" y="2267"/>
              <a:ext cx="146" cy="18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sp>
          <p:nvSpPr>
            <p:cNvPr id="31813" name="AutoShape 69"/>
            <p:cNvSpPr>
              <a:spLocks noChangeArrowheads="1"/>
            </p:cNvSpPr>
            <p:nvPr/>
          </p:nvSpPr>
          <p:spPr bwMode="auto">
            <a:xfrm>
              <a:off x="3920" y="2093"/>
              <a:ext cx="970" cy="235"/>
            </a:xfrm>
            <a:custGeom>
              <a:avLst/>
              <a:gdLst>
                <a:gd name="T0" fmla="*/ 0 w 972"/>
                <a:gd name="T1" fmla="*/ 228 h 228"/>
                <a:gd name="T2" fmla="*/ 432 w 972"/>
                <a:gd name="T3" fmla="*/ 9 h 228"/>
                <a:gd name="T4" fmla="*/ 972 w 972"/>
                <a:gd name="T5" fmla="*/ 171 h 228"/>
                <a:gd name="T6" fmla="*/ 0 w 972"/>
                <a:gd name="T7" fmla="*/ 0 h 228"/>
                <a:gd name="T8" fmla="*/ 972 w 972"/>
                <a:gd name="T9" fmla="*/ 228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T6" t="T7" r="T8" b="T9"/>
              <a:pathLst>
                <a:path w="972" h="228">
                  <a:moveTo>
                    <a:pt x="0" y="228"/>
                  </a:moveTo>
                  <a:cubicBezTo>
                    <a:pt x="135" y="123"/>
                    <a:pt x="270" y="18"/>
                    <a:pt x="432" y="9"/>
                  </a:cubicBezTo>
                  <a:cubicBezTo>
                    <a:pt x="594" y="0"/>
                    <a:pt x="783" y="85"/>
                    <a:pt x="972" y="171"/>
                  </a:cubicBezTo>
                </a:path>
              </a:pathLst>
            </a:custGeom>
            <a:noFill/>
            <a:ln w="19080">
              <a:solidFill>
                <a:srgbClr val="000000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31814" name="Group 70"/>
            <p:cNvGrpSpPr>
              <a:grpSpLocks/>
            </p:cNvGrpSpPr>
            <p:nvPr/>
          </p:nvGrpSpPr>
          <p:grpSpPr bwMode="auto">
            <a:xfrm>
              <a:off x="4111" y="3189"/>
              <a:ext cx="291" cy="328"/>
              <a:chOff x="4111" y="3189"/>
              <a:chExt cx="291" cy="328"/>
            </a:xfrm>
          </p:grpSpPr>
          <p:pic>
            <p:nvPicPr>
              <p:cNvPr id="31815" name="Picture 71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4111" y="3189"/>
                <a:ext cx="272" cy="290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31816" name="Picture 72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4154" y="3275"/>
                <a:ext cx="249" cy="2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</p:grpSp>
        <p:grpSp>
          <p:nvGrpSpPr>
            <p:cNvPr id="31817" name="Group 73"/>
            <p:cNvGrpSpPr>
              <a:grpSpLocks/>
            </p:cNvGrpSpPr>
            <p:nvPr/>
          </p:nvGrpSpPr>
          <p:grpSpPr bwMode="auto">
            <a:xfrm>
              <a:off x="4669" y="3214"/>
              <a:ext cx="290" cy="328"/>
              <a:chOff x="4669" y="3214"/>
              <a:chExt cx="290" cy="328"/>
            </a:xfrm>
          </p:grpSpPr>
          <p:pic>
            <p:nvPicPr>
              <p:cNvPr id="31818" name="Picture 74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4669" y="3214"/>
                <a:ext cx="271" cy="290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31819" name="Picture 75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4712" y="3300"/>
                <a:ext cx="248" cy="242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</p:grpSp>
        <p:grpSp>
          <p:nvGrpSpPr>
            <p:cNvPr id="31820" name="Group 76"/>
            <p:cNvGrpSpPr>
              <a:grpSpLocks/>
            </p:cNvGrpSpPr>
            <p:nvPr/>
          </p:nvGrpSpPr>
          <p:grpSpPr bwMode="auto">
            <a:xfrm>
              <a:off x="4372" y="2995"/>
              <a:ext cx="271" cy="289"/>
              <a:chOff x="4372" y="2995"/>
              <a:chExt cx="271" cy="289"/>
            </a:xfrm>
          </p:grpSpPr>
          <p:pic>
            <p:nvPicPr>
              <p:cNvPr id="31821" name="Picture 77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4372" y="2995"/>
                <a:ext cx="272" cy="290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31822" name="Rectangle 78"/>
              <p:cNvSpPr>
                <a:spLocks noChangeArrowheads="1"/>
              </p:cNvSpPr>
              <p:nvPr/>
            </p:nvSpPr>
            <p:spPr bwMode="auto">
              <a:xfrm>
                <a:off x="4451" y="3097"/>
                <a:ext cx="192" cy="188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31823" name="Line 79"/>
            <p:cNvSpPr>
              <a:spLocks noChangeShapeType="1"/>
            </p:cNvSpPr>
            <p:nvPr/>
          </p:nvSpPr>
          <p:spPr bwMode="auto">
            <a:xfrm>
              <a:off x="4591" y="2920"/>
              <a:ext cx="1" cy="176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grpSp>
          <p:nvGrpSpPr>
            <p:cNvPr id="31824" name="Group 80"/>
            <p:cNvGrpSpPr>
              <a:grpSpLocks/>
            </p:cNvGrpSpPr>
            <p:nvPr/>
          </p:nvGrpSpPr>
          <p:grpSpPr bwMode="auto">
            <a:xfrm>
              <a:off x="5108" y="2476"/>
              <a:ext cx="148" cy="315"/>
              <a:chOff x="5108" y="2476"/>
              <a:chExt cx="148" cy="315"/>
            </a:xfrm>
          </p:grpSpPr>
          <p:sp>
            <p:nvSpPr>
              <p:cNvPr id="31825" name="AutoShape 81"/>
              <p:cNvSpPr>
                <a:spLocks noChangeArrowheads="1"/>
              </p:cNvSpPr>
              <p:nvPr/>
            </p:nvSpPr>
            <p:spPr bwMode="auto">
              <a:xfrm>
                <a:off x="5108" y="2719"/>
                <a:ext cx="149" cy="73"/>
              </a:xfrm>
              <a:prstGeom prst="parallelogram">
                <a:avLst>
                  <a:gd name="adj" fmla="val 78629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826" name="Rectangle 82"/>
              <p:cNvSpPr>
                <a:spLocks noChangeArrowheads="1"/>
              </p:cNvSpPr>
              <p:nvPr/>
            </p:nvSpPr>
            <p:spPr bwMode="auto">
              <a:xfrm>
                <a:off x="5183" y="2478"/>
                <a:ext cx="68" cy="243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827" name="Rectangle 83"/>
              <p:cNvSpPr>
                <a:spLocks noChangeArrowheads="1"/>
              </p:cNvSpPr>
              <p:nvPr/>
            </p:nvSpPr>
            <p:spPr bwMode="auto">
              <a:xfrm>
                <a:off x="5109" y="2547"/>
                <a:ext cx="94" cy="243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828" name="AutoShape 84"/>
              <p:cNvSpPr>
                <a:spLocks noChangeArrowheads="1"/>
              </p:cNvSpPr>
              <p:nvPr/>
            </p:nvSpPr>
            <p:spPr bwMode="auto">
              <a:xfrm>
                <a:off x="5108" y="2476"/>
                <a:ext cx="149" cy="73"/>
              </a:xfrm>
              <a:prstGeom prst="parallelogram">
                <a:avLst>
                  <a:gd name="adj" fmla="val 78629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829" name="Line 85"/>
              <p:cNvSpPr>
                <a:spLocks noChangeShapeType="1"/>
              </p:cNvSpPr>
              <p:nvPr/>
            </p:nvSpPr>
            <p:spPr bwMode="auto">
              <a:xfrm>
                <a:off x="5257" y="2481"/>
                <a:ext cx="1" cy="238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830" name="Line 86"/>
              <p:cNvSpPr>
                <a:spLocks noChangeShapeType="1"/>
              </p:cNvSpPr>
              <p:nvPr/>
            </p:nvSpPr>
            <p:spPr bwMode="auto">
              <a:xfrm flipH="1">
                <a:off x="5202" y="2719"/>
                <a:ext cx="56" cy="71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831" name="Rectangle 87"/>
              <p:cNvSpPr>
                <a:spLocks noChangeArrowheads="1"/>
              </p:cNvSpPr>
              <p:nvPr/>
            </p:nvSpPr>
            <p:spPr bwMode="auto">
              <a:xfrm>
                <a:off x="5121" y="2579"/>
                <a:ext cx="63" cy="140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832" name="Rectangle 88"/>
              <p:cNvSpPr>
                <a:spLocks noChangeArrowheads="1"/>
              </p:cNvSpPr>
              <p:nvPr/>
            </p:nvSpPr>
            <p:spPr bwMode="auto">
              <a:xfrm>
                <a:off x="5130" y="2621"/>
                <a:ext cx="47" cy="4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31833" name="Group 89"/>
            <p:cNvGrpSpPr>
              <a:grpSpLocks/>
            </p:cNvGrpSpPr>
            <p:nvPr/>
          </p:nvGrpSpPr>
          <p:grpSpPr bwMode="auto">
            <a:xfrm>
              <a:off x="5099" y="2819"/>
              <a:ext cx="148" cy="314"/>
              <a:chOff x="5099" y="2819"/>
              <a:chExt cx="148" cy="314"/>
            </a:xfrm>
          </p:grpSpPr>
          <p:sp>
            <p:nvSpPr>
              <p:cNvPr id="31834" name="AutoShape 90"/>
              <p:cNvSpPr>
                <a:spLocks noChangeArrowheads="1"/>
              </p:cNvSpPr>
              <p:nvPr/>
            </p:nvSpPr>
            <p:spPr bwMode="auto">
              <a:xfrm>
                <a:off x="5099" y="3061"/>
                <a:ext cx="149" cy="73"/>
              </a:xfrm>
              <a:prstGeom prst="parallelogram">
                <a:avLst>
                  <a:gd name="adj" fmla="val 78629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835" name="Rectangle 91"/>
              <p:cNvSpPr>
                <a:spLocks noChangeArrowheads="1"/>
              </p:cNvSpPr>
              <p:nvPr/>
            </p:nvSpPr>
            <p:spPr bwMode="auto">
              <a:xfrm>
                <a:off x="5174" y="2821"/>
                <a:ext cx="68" cy="242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836" name="Rectangle 92"/>
              <p:cNvSpPr>
                <a:spLocks noChangeArrowheads="1"/>
              </p:cNvSpPr>
              <p:nvPr/>
            </p:nvSpPr>
            <p:spPr bwMode="auto">
              <a:xfrm>
                <a:off x="5100" y="2890"/>
                <a:ext cx="94" cy="242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837" name="AutoShape 93"/>
              <p:cNvSpPr>
                <a:spLocks noChangeArrowheads="1"/>
              </p:cNvSpPr>
              <p:nvPr/>
            </p:nvSpPr>
            <p:spPr bwMode="auto">
              <a:xfrm>
                <a:off x="5099" y="2819"/>
                <a:ext cx="149" cy="73"/>
              </a:xfrm>
              <a:prstGeom prst="parallelogram">
                <a:avLst>
                  <a:gd name="adj" fmla="val 78629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838" name="Line 94"/>
              <p:cNvSpPr>
                <a:spLocks noChangeShapeType="1"/>
              </p:cNvSpPr>
              <p:nvPr/>
            </p:nvSpPr>
            <p:spPr bwMode="auto">
              <a:xfrm>
                <a:off x="5248" y="2824"/>
                <a:ext cx="1" cy="237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839" name="Line 95"/>
              <p:cNvSpPr>
                <a:spLocks noChangeShapeType="1"/>
              </p:cNvSpPr>
              <p:nvPr/>
            </p:nvSpPr>
            <p:spPr bwMode="auto">
              <a:xfrm flipH="1">
                <a:off x="5193" y="3061"/>
                <a:ext cx="56" cy="71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840" name="Rectangle 96"/>
              <p:cNvSpPr>
                <a:spLocks noChangeArrowheads="1"/>
              </p:cNvSpPr>
              <p:nvPr/>
            </p:nvSpPr>
            <p:spPr bwMode="auto">
              <a:xfrm>
                <a:off x="5112" y="2921"/>
                <a:ext cx="63" cy="139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841" name="Rectangle 97"/>
              <p:cNvSpPr>
                <a:spLocks noChangeArrowheads="1"/>
              </p:cNvSpPr>
              <p:nvPr/>
            </p:nvSpPr>
            <p:spPr bwMode="auto">
              <a:xfrm>
                <a:off x="5121" y="2964"/>
                <a:ext cx="47" cy="4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31842" name="Line 98"/>
            <p:cNvSpPr>
              <a:spLocks noChangeShapeType="1"/>
            </p:cNvSpPr>
            <p:nvPr/>
          </p:nvSpPr>
          <p:spPr bwMode="auto">
            <a:xfrm flipV="1">
              <a:off x="5050" y="2528"/>
              <a:ext cx="1" cy="47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843" name="Line 99"/>
            <p:cNvSpPr>
              <a:spLocks noChangeShapeType="1"/>
            </p:cNvSpPr>
            <p:nvPr/>
          </p:nvSpPr>
          <p:spPr bwMode="auto">
            <a:xfrm>
              <a:off x="5047" y="2998"/>
              <a:ext cx="74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844" name="Line 100"/>
            <p:cNvSpPr>
              <a:spLocks noChangeShapeType="1"/>
            </p:cNvSpPr>
            <p:nvPr/>
          </p:nvSpPr>
          <p:spPr bwMode="auto">
            <a:xfrm>
              <a:off x="5045" y="2631"/>
              <a:ext cx="64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845" name="Line 101"/>
            <p:cNvSpPr>
              <a:spLocks noChangeShapeType="1"/>
            </p:cNvSpPr>
            <p:nvPr/>
          </p:nvSpPr>
          <p:spPr bwMode="auto">
            <a:xfrm flipV="1">
              <a:off x="4131" y="1133"/>
              <a:ext cx="328" cy="16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846" name="Line 102"/>
            <p:cNvSpPr>
              <a:spLocks noChangeShapeType="1"/>
            </p:cNvSpPr>
            <p:nvPr/>
          </p:nvSpPr>
          <p:spPr bwMode="auto">
            <a:xfrm>
              <a:off x="4801" y="1153"/>
              <a:ext cx="348" cy="16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847" name="Line 103"/>
            <p:cNvSpPr>
              <a:spLocks noChangeShapeType="1"/>
            </p:cNvSpPr>
            <p:nvPr/>
          </p:nvSpPr>
          <p:spPr bwMode="auto">
            <a:xfrm flipH="1">
              <a:off x="5172" y="1412"/>
              <a:ext cx="174" cy="525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848" name="Line 104"/>
            <p:cNvSpPr>
              <a:spLocks noChangeShapeType="1"/>
            </p:cNvSpPr>
            <p:nvPr/>
          </p:nvSpPr>
          <p:spPr bwMode="auto">
            <a:xfrm>
              <a:off x="4621" y="1239"/>
              <a:ext cx="1" cy="33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849" name="Line 105"/>
            <p:cNvSpPr>
              <a:spLocks noChangeShapeType="1"/>
            </p:cNvSpPr>
            <p:nvPr/>
          </p:nvSpPr>
          <p:spPr bwMode="auto">
            <a:xfrm>
              <a:off x="4639" y="1738"/>
              <a:ext cx="383" cy="284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850" name="Line 106"/>
            <p:cNvSpPr>
              <a:spLocks noChangeShapeType="1"/>
            </p:cNvSpPr>
            <p:nvPr/>
          </p:nvSpPr>
          <p:spPr bwMode="auto">
            <a:xfrm flipH="1">
              <a:off x="4968" y="2097"/>
              <a:ext cx="193" cy="278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851" name="Line 107"/>
            <p:cNvSpPr>
              <a:spLocks noChangeShapeType="1"/>
            </p:cNvSpPr>
            <p:nvPr/>
          </p:nvSpPr>
          <p:spPr bwMode="auto">
            <a:xfrm flipH="1">
              <a:off x="4805" y="1387"/>
              <a:ext cx="404" cy="296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852" name="Line 108"/>
            <p:cNvSpPr>
              <a:spLocks noChangeShapeType="1"/>
            </p:cNvSpPr>
            <p:nvPr/>
          </p:nvSpPr>
          <p:spPr bwMode="auto">
            <a:xfrm flipH="1">
              <a:off x="4812" y="956"/>
              <a:ext cx="253" cy="197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853" name="Line 109"/>
            <p:cNvSpPr>
              <a:spLocks noChangeShapeType="1"/>
            </p:cNvSpPr>
            <p:nvPr/>
          </p:nvSpPr>
          <p:spPr bwMode="auto">
            <a:xfrm flipH="1">
              <a:off x="5326" y="1091"/>
              <a:ext cx="147" cy="136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grpSp>
          <p:nvGrpSpPr>
            <p:cNvPr id="31854" name="Group 110"/>
            <p:cNvGrpSpPr>
              <a:grpSpLocks/>
            </p:cNvGrpSpPr>
            <p:nvPr/>
          </p:nvGrpSpPr>
          <p:grpSpPr bwMode="auto">
            <a:xfrm>
              <a:off x="3759" y="1239"/>
              <a:ext cx="358" cy="179"/>
              <a:chOff x="3759" y="1239"/>
              <a:chExt cx="358" cy="179"/>
            </a:xfrm>
          </p:grpSpPr>
          <p:sp>
            <p:nvSpPr>
              <p:cNvPr id="31855" name="Oval 111"/>
              <p:cNvSpPr>
                <a:spLocks noChangeArrowheads="1"/>
              </p:cNvSpPr>
              <p:nvPr/>
            </p:nvSpPr>
            <p:spPr bwMode="auto">
              <a:xfrm>
                <a:off x="3762" y="1319"/>
                <a:ext cx="356" cy="100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856" name="Line 112"/>
              <p:cNvSpPr>
                <a:spLocks noChangeShapeType="1"/>
              </p:cNvSpPr>
              <p:nvPr/>
            </p:nvSpPr>
            <p:spPr bwMode="auto">
              <a:xfrm>
                <a:off x="3762" y="1311"/>
                <a:ext cx="1" cy="62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857" name="Line 113"/>
              <p:cNvSpPr>
                <a:spLocks noChangeShapeType="1"/>
              </p:cNvSpPr>
              <p:nvPr/>
            </p:nvSpPr>
            <p:spPr bwMode="auto">
              <a:xfrm>
                <a:off x="4118" y="1311"/>
                <a:ext cx="1" cy="62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858" name="Rectangle 114"/>
              <p:cNvSpPr>
                <a:spLocks noChangeArrowheads="1"/>
              </p:cNvSpPr>
              <p:nvPr/>
            </p:nvSpPr>
            <p:spPr bwMode="auto">
              <a:xfrm>
                <a:off x="3762" y="1311"/>
                <a:ext cx="353" cy="61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859" name="Oval 115"/>
              <p:cNvSpPr>
                <a:spLocks noChangeArrowheads="1"/>
              </p:cNvSpPr>
              <p:nvPr/>
            </p:nvSpPr>
            <p:spPr bwMode="auto">
              <a:xfrm>
                <a:off x="3759" y="1239"/>
                <a:ext cx="356" cy="116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31860" name="Group 116"/>
              <p:cNvGrpSpPr>
                <a:grpSpLocks/>
              </p:cNvGrpSpPr>
              <p:nvPr/>
            </p:nvGrpSpPr>
            <p:grpSpPr bwMode="auto">
              <a:xfrm>
                <a:off x="3844" y="1264"/>
                <a:ext cx="175" cy="67"/>
                <a:chOff x="3844" y="1264"/>
                <a:chExt cx="175" cy="67"/>
              </a:xfrm>
            </p:grpSpPr>
            <p:sp>
              <p:nvSpPr>
                <p:cNvPr id="31861" name="Line 117"/>
                <p:cNvSpPr>
                  <a:spLocks noChangeShapeType="1"/>
                </p:cNvSpPr>
                <p:nvPr/>
              </p:nvSpPr>
              <p:spPr bwMode="auto">
                <a:xfrm flipV="1">
                  <a:off x="3844" y="1264"/>
                  <a:ext cx="63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862" name="Line 118"/>
                <p:cNvSpPr>
                  <a:spLocks noChangeShapeType="1"/>
                </p:cNvSpPr>
                <p:nvPr/>
              </p:nvSpPr>
              <p:spPr bwMode="auto">
                <a:xfrm>
                  <a:off x="3965" y="1332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863" name="Line 119"/>
                <p:cNvSpPr>
                  <a:spLocks noChangeShapeType="1"/>
                </p:cNvSpPr>
                <p:nvPr/>
              </p:nvSpPr>
              <p:spPr bwMode="auto">
                <a:xfrm>
                  <a:off x="3902" y="1266"/>
                  <a:ext cx="65" cy="6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31864" name="Group 120"/>
              <p:cNvGrpSpPr>
                <a:grpSpLocks/>
              </p:cNvGrpSpPr>
              <p:nvPr/>
            </p:nvGrpSpPr>
            <p:grpSpPr bwMode="auto">
              <a:xfrm>
                <a:off x="3844" y="1263"/>
                <a:ext cx="175" cy="67"/>
                <a:chOff x="3844" y="1263"/>
                <a:chExt cx="175" cy="67"/>
              </a:xfrm>
            </p:grpSpPr>
            <p:sp>
              <p:nvSpPr>
                <p:cNvPr id="31865" name="Line 121"/>
                <p:cNvSpPr>
                  <a:spLocks noChangeShapeType="1"/>
                </p:cNvSpPr>
                <p:nvPr/>
              </p:nvSpPr>
              <p:spPr bwMode="auto">
                <a:xfrm>
                  <a:off x="3844" y="1330"/>
                  <a:ext cx="63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866" name="Line 122"/>
                <p:cNvSpPr>
                  <a:spLocks noChangeShapeType="1"/>
                </p:cNvSpPr>
                <p:nvPr/>
              </p:nvSpPr>
              <p:spPr bwMode="auto">
                <a:xfrm>
                  <a:off x="3965" y="1263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867" name="Line 123"/>
                <p:cNvSpPr>
                  <a:spLocks noChangeShapeType="1"/>
                </p:cNvSpPr>
                <p:nvPr/>
              </p:nvSpPr>
              <p:spPr bwMode="auto">
                <a:xfrm flipV="1">
                  <a:off x="3902" y="1263"/>
                  <a:ext cx="65" cy="68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31868" name="Group 124"/>
            <p:cNvGrpSpPr>
              <a:grpSpLocks/>
            </p:cNvGrpSpPr>
            <p:nvPr/>
          </p:nvGrpSpPr>
          <p:grpSpPr bwMode="auto">
            <a:xfrm>
              <a:off x="4441" y="1063"/>
              <a:ext cx="359" cy="179"/>
              <a:chOff x="4441" y="1063"/>
              <a:chExt cx="359" cy="179"/>
            </a:xfrm>
          </p:grpSpPr>
          <p:sp>
            <p:nvSpPr>
              <p:cNvPr id="31869" name="Oval 125"/>
              <p:cNvSpPr>
                <a:spLocks noChangeArrowheads="1"/>
              </p:cNvSpPr>
              <p:nvPr/>
            </p:nvSpPr>
            <p:spPr bwMode="auto">
              <a:xfrm>
                <a:off x="4444" y="1143"/>
                <a:ext cx="357" cy="100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870" name="Line 126"/>
              <p:cNvSpPr>
                <a:spLocks noChangeShapeType="1"/>
              </p:cNvSpPr>
              <p:nvPr/>
            </p:nvSpPr>
            <p:spPr bwMode="auto">
              <a:xfrm>
                <a:off x="4444" y="1135"/>
                <a:ext cx="1" cy="62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871" name="Line 127"/>
              <p:cNvSpPr>
                <a:spLocks noChangeShapeType="1"/>
              </p:cNvSpPr>
              <p:nvPr/>
            </p:nvSpPr>
            <p:spPr bwMode="auto">
              <a:xfrm>
                <a:off x="4801" y="1135"/>
                <a:ext cx="1" cy="62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872" name="Rectangle 128"/>
              <p:cNvSpPr>
                <a:spLocks noChangeArrowheads="1"/>
              </p:cNvSpPr>
              <p:nvPr/>
            </p:nvSpPr>
            <p:spPr bwMode="auto">
              <a:xfrm>
                <a:off x="4444" y="1135"/>
                <a:ext cx="354" cy="61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873" name="Oval 129"/>
              <p:cNvSpPr>
                <a:spLocks noChangeArrowheads="1"/>
              </p:cNvSpPr>
              <p:nvPr/>
            </p:nvSpPr>
            <p:spPr bwMode="auto">
              <a:xfrm>
                <a:off x="4441" y="1063"/>
                <a:ext cx="357" cy="116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31874" name="Group 130"/>
              <p:cNvGrpSpPr>
                <a:grpSpLocks/>
              </p:cNvGrpSpPr>
              <p:nvPr/>
            </p:nvGrpSpPr>
            <p:grpSpPr bwMode="auto">
              <a:xfrm>
                <a:off x="4527" y="1089"/>
                <a:ext cx="176" cy="67"/>
                <a:chOff x="4527" y="1089"/>
                <a:chExt cx="176" cy="67"/>
              </a:xfrm>
            </p:grpSpPr>
            <p:sp>
              <p:nvSpPr>
                <p:cNvPr id="31875" name="Line 131"/>
                <p:cNvSpPr>
                  <a:spLocks noChangeShapeType="1"/>
                </p:cNvSpPr>
                <p:nvPr/>
              </p:nvSpPr>
              <p:spPr bwMode="auto">
                <a:xfrm flipV="1">
                  <a:off x="4527" y="1088"/>
                  <a:ext cx="63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876" name="Line 132"/>
                <p:cNvSpPr>
                  <a:spLocks noChangeShapeType="1"/>
                </p:cNvSpPr>
                <p:nvPr/>
              </p:nvSpPr>
              <p:spPr bwMode="auto">
                <a:xfrm>
                  <a:off x="4648" y="1156"/>
                  <a:ext cx="56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877" name="Line 133"/>
                <p:cNvSpPr>
                  <a:spLocks noChangeShapeType="1"/>
                </p:cNvSpPr>
                <p:nvPr/>
              </p:nvSpPr>
              <p:spPr bwMode="auto">
                <a:xfrm>
                  <a:off x="4585" y="1090"/>
                  <a:ext cx="66" cy="6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31878" name="Group 134"/>
              <p:cNvGrpSpPr>
                <a:grpSpLocks/>
              </p:cNvGrpSpPr>
              <p:nvPr/>
            </p:nvGrpSpPr>
            <p:grpSpPr bwMode="auto">
              <a:xfrm>
                <a:off x="4527" y="1087"/>
                <a:ext cx="176" cy="67"/>
                <a:chOff x="4527" y="1087"/>
                <a:chExt cx="176" cy="67"/>
              </a:xfrm>
            </p:grpSpPr>
            <p:sp>
              <p:nvSpPr>
                <p:cNvPr id="31879" name="Line 135"/>
                <p:cNvSpPr>
                  <a:spLocks noChangeShapeType="1"/>
                </p:cNvSpPr>
                <p:nvPr/>
              </p:nvSpPr>
              <p:spPr bwMode="auto">
                <a:xfrm>
                  <a:off x="4527" y="1154"/>
                  <a:ext cx="63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880" name="Line 136"/>
                <p:cNvSpPr>
                  <a:spLocks noChangeShapeType="1"/>
                </p:cNvSpPr>
                <p:nvPr/>
              </p:nvSpPr>
              <p:spPr bwMode="auto">
                <a:xfrm>
                  <a:off x="4648" y="1087"/>
                  <a:ext cx="56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881" name="Line 137"/>
                <p:cNvSpPr>
                  <a:spLocks noChangeShapeType="1"/>
                </p:cNvSpPr>
                <p:nvPr/>
              </p:nvSpPr>
              <p:spPr bwMode="auto">
                <a:xfrm flipV="1">
                  <a:off x="4585" y="1087"/>
                  <a:ext cx="66" cy="68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31882" name="Group 138"/>
            <p:cNvGrpSpPr>
              <a:grpSpLocks/>
            </p:cNvGrpSpPr>
            <p:nvPr/>
          </p:nvGrpSpPr>
          <p:grpSpPr bwMode="auto">
            <a:xfrm>
              <a:off x="4454" y="1570"/>
              <a:ext cx="358" cy="179"/>
              <a:chOff x="4454" y="1570"/>
              <a:chExt cx="358" cy="179"/>
            </a:xfrm>
          </p:grpSpPr>
          <p:sp>
            <p:nvSpPr>
              <p:cNvPr id="31883" name="Oval 139"/>
              <p:cNvSpPr>
                <a:spLocks noChangeArrowheads="1"/>
              </p:cNvSpPr>
              <p:nvPr/>
            </p:nvSpPr>
            <p:spPr bwMode="auto">
              <a:xfrm>
                <a:off x="4457" y="1650"/>
                <a:ext cx="356" cy="100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884" name="Line 140"/>
              <p:cNvSpPr>
                <a:spLocks noChangeShapeType="1"/>
              </p:cNvSpPr>
              <p:nvPr/>
            </p:nvSpPr>
            <p:spPr bwMode="auto">
              <a:xfrm>
                <a:off x="4457" y="1642"/>
                <a:ext cx="1" cy="62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885" name="Line 141"/>
              <p:cNvSpPr>
                <a:spLocks noChangeShapeType="1"/>
              </p:cNvSpPr>
              <p:nvPr/>
            </p:nvSpPr>
            <p:spPr bwMode="auto">
              <a:xfrm>
                <a:off x="4813" y="1642"/>
                <a:ext cx="1" cy="62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886" name="Rectangle 142"/>
              <p:cNvSpPr>
                <a:spLocks noChangeArrowheads="1"/>
              </p:cNvSpPr>
              <p:nvPr/>
            </p:nvSpPr>
            <p:spPr bwMode="auto">
              <a:xfrm>
                <a:off x="4457" y="1642"/>
                <a:ext cx="353" cy="61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887" name="Oval 143"/>
              <p:cNvSpPr>
                <a:spLocks noChangeArrowheads="1"/>
              </p:cNvSpPr>
              <p:nvPr/>
            </p:nvSpPr>
            <p:spPr bwMode="auto">
              <a:xfrm>
                <a:off x="4454" y="1570"/>
                <a:ext cx="356" cy="116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31888" name="Group 144"/>
              <p:cNvGrpSpPr>
                <a:grpSpLocks/>
              </p:cNvGrpSpPr>
              <p:nvPr/>
            </p:nvGrpSpPr>
            <p:grpSpPr bwMode="auto">
              <a:xfrm>
                <a:off x="4540" y="1596"/>
                <a:ext cx="175" cy="67"/>
                <a:chOff x="4540" y="1596"/>
                <a:chExt cx="175" cy="67"/>
              </a:xfrm>
            </p:grpSpPr>
            <p:sp>
              <p:nvSpPr>
                <p:cNvPr id="31889" name="Line 145"/>
                <p:cNvSpPr>
                  <a:spLocks noChangeShapeType="1"/>
                </p:cNvSpPr>
                <p:nvPr/>
              </p:nvSpPr>
              <p:spPr bwMode="auto">
                <a:xfrm flipV="1">
                  <a:off x="4540" y="1595"/>
                  <a:ext cx="63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890" name="Line 146"/>
                <p:cNvSpPr>
                  <a:spLocks noChangeShapeType="1"/>
                </p:cNvSpPr>
                <p:nvPr/>
              </p:nvSpPr>
              <p:spPr bwMode="auto">
                <a:xfrm>
                  <a:off x="4660" y="1663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891" name="Line 147"/>
                <p:cNvSpPr>
                  <a:spLocks noChangeShapeType="1"/>
                </p:cNvSpPr>
                <p:nvPr/>
              </p:nvSpPr>
              <p:spPr bwMode="auto">
                <a:xfrm>
                  <a:off x="4597" y="1597"/>
                  <a:ext cx="65" cy="6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31892" name="Group 148"/>
              <p:cNvGrpSpPr>
                <a:grpSpLocks/>
              </p:cNvGrpSpPr>
              <p:nvPr/>
            </p:nvGrpSpPr>
            <p:grpSpPr bwMode="auto">
              <a:xfrm>
                <a:off x="4540" y="1594"/>
                <a:ext cx="175" cy="67"/>
                <a:chOff x="4540" y="1594"/>
                <a:chExt cx="175" cy="67"/>
              </a:xfrm>
            </p:grpSpPr>
            <p:sp>
              <p:nvSpPr>
                <p:cNvPr id="31893" name="Line 149"/>
                <p:cNvSpPr>
                  <a:spLocks noChangeShapeType="1"/>
                </p:cNvSpPr>
                <p:nvPr/>
              </p:nvSpPr>
              <p:spPr bwMode="auto">
                <a:xfrm>
                  <a:off x="4540" y="1661"/>
                  <a:ext cx="63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894" name="Line 150"/>
                <p:cNvSpPr>
                  <a:spLocks noChangeShapeType="1"/>
                </p:cNvSpPr>
                <p:nvPr/>
              </p:nvSpPr>
              <p:spPr bwMode="auto">
                <a:xfrm>
                  <a:off x="4660" y="1594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895" name="Line 151"/>
                <p:cNvSpPr>
                  <a:spLocks noChangeShapeType="1"/>
                </p:cNvSpPr>
                <p:nvPr/>
              </p:nvSpPr>
              <p:spPr bwMode="auto">
                <a:xfrm flipV="1">
                  <a:off x="4597" y="1594"/>
                  <a:ext cx="65" cy="68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31896" name="Group 152"/>
            <p:cNvGrpSpPr>
              <a:grpSpLocks/>
            </p:cNvGrpSpPr>
            <p:nvPr/>
          </p:nvGrpSpPr>
          <p:grpSpPr bwMode="auto">
            <a:xfrm>
              <a:off x="5149" y="1224"/>
              <a:ext cx="357" cy="178"/>
              <a:chOff x="5149" y="1224"/>
              <a:chExt cx="357" cy="178"/>
            </a:xfrm>
          </p:grpSpPr>
          <p:sp>
            <p:nvSpPr>
              <p:cNvPr id="31897" name="Oval 153"/>
              <p:cNvSpPr>
                <a:spLocks noChangeArrowheads="1"/>
              </p:cNvSpPr>
              <p:nvPr/>
            </p:nvSpPr>
            <p:spPr bwMode="auto">
              <a:xfrm>
                <a:off x="5152" y="1304"/>
                <a:ext cx="355" cy="99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898" name="Line 154"/>
              <p:cNvSpPr>
                <a:spLocks noChangeShapeType="1"/>
              </p:cNvSpPr>
              <p:nvPr/>
            </p:nvSpPr>
            <p:spPr bwMode="auto">
              <a:xfrm>
                <a:off x="5152" y="1295"/>
                <a:ext cx="1" cy="6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899" name="Line 155"/>
              <p:cNvSpPr>
                <a:spLocks noChangeShapeType="1"/>
              </p:cNvSpPr>
              <p:nvPr/>
            </p:nvSpPr>
            <p:spPr bwMode="auto">
              <a:xfrm>
                <a:off x="5507" y="1295"/>
                <a:ext cx="1" cy="6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900" name="Rectangle 156"/>
              <p:cNvSpPr>
                <a:spLocks noChangeArrowheads="1"/>
              </p:cNvSpPr>
              <p:nvPr/>
            </p:nvSpPr>
            <p:spPr bwMode="auto">
              <a:xfrm>
                <a:off x="5152" y="1295"/>
                <a:ext cx="352" cy="61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901" name="Oval 157"/>
              <p:cNvSpPr>
                <a:spLocks noChangeArrowheads="1"/>
              </p:cNvSpPr>
              <p:nvPr/>
            </p:nvSpPr>
            <p:spPr bwMode="auto">
              <a:xfrm>
                <a:off x="5149" y="1224"/>
                <a:ext cx="355" cy="116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31902" name="Group 158"/>
              <p:cNvGrpSpPr>
                <a:grpSpLocks/>
              </p:cNvGrpSpPr>
              <p:nvPr/>
            </p:nvGrpSpPr>
            <p:grpSpPr bwMode="auto">
              <a:xfrm>
                <a:off x="5234" y="1249"/>
                <a:ext cx="175" cy="67"/>
                <a:chOff x="5234" y="1249"/>
                <a:chExt cx="175" cy="67"/>
              </a:xfrm>
            </p:grpSpPr>
            <p:sp>
              <p:nvSpPr>
                <p:cNvPr id="31903" name="Line 159"/>
                <p:cNvSpPr>
                  <a:spLocks noChangeShapeType="1"/>
                </p:cNvSpPr>
                <p:nvPr/>
              </p:nvSpPr>
              <p:spPr bwMode="auto">
                <a:xfrm flipV="1">
                  <a:off x="5234" y="1249"/>
                  <a:ext cx="63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904" name="Line 160"/>
                <p:cNvSpPr>
                  <a:spLocks noChangeShapeType="1"/>
                </p:cNvSpPr>
                <p:nvPr/>
              </p:nvSpPr>
              <p:spPr bwMode="auto">
                <a:xfrm>
                  <a:off x="5355" y="1317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905" name="Line 161"/>
                <p:cNvSpPr>
                  <a:spLocks noChangeShapeType="1"/>
                </p:cNvSpPr>
                <p:nvPr/>
              </p:nvSpPr>
              <p:spPr bwMode="auto">
                <a:xfrm>
                  <a:off x="5292" y="1251"/>
                  <a:ext cx="65" cy="6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31906" name="Group 162"/>
              <p:cNvGrpSpPr>
                <a:grpSpLocks/>
              </p:cNvGrpSpPr>
              <p:nvPr/>
            </p:nvGrpSpPr>
            <p:grpSpPr bwMode="auto">
              <a:xfrm>
                <a:off x="5234" y="1248"/>
                <a:ext cx="175" cy="67"/>
                <a:chOff x="5234" y="1248"/>
                <a:chExt cx="175" cy="67"/>
              </a:xfrm>
            </p:grpSpPr>
            <p:sp>
              <p:nvSpPr>
                <p:cNvPr id="31907" name="Line 163"/>
                <p:cNvSpPr>
                  <a:spLocks noChangeShapeType="1"/>
                </p:cNvSpPr>
                <p:nvPr/>
              </p:nvSpPr>
              <p:spPr bwMode="auto">
                <a:xfrm>
                  <a:off x="5234" y="1315"/>
                  <a:ext cx="63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908" name="Line 164"/>
                <p:cNvSpPr>
                  <a:spLocks noChangeShapeType="1"/>
                </p:cNvSpPr>
                <p:nvPr/>
              </p:nvSpPr>
              <p:spPr bwMode="auto">
                <a:xfrm>
                  <a:off x="5355" y="1248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909" name="Line 165"/>
                <p:cNvSpPr>
                  <a:spLocks noChangeShapeType="1"/>
                </p:cNvSpPr>
                <p:nvPr/>
              </p:nvSpPr>
              <p:spPr bwMode="auto">
                <a:xfrm flipV="1">
                  <a:off x="5292" y="1248"/>
                  <a:ext cx="65" cy="68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31910" name="Group 166"/>
            <p:cNvGrpSpPr>
              <a:grpSpLocks/>
            </p:cNvGrpSpPr>
            <p:nvPr/>
          </p:nvGrpSpPr>
          <p:grpSpPr bwMode="auto">
            <a:xfrm>
              <a:off x="5010" y="1915"/>
              <a:ext cx="358" cy="178"/>
              <a:chOff x="5010" y="1915"/>
              <a:chExt cx="358" cy="178"/>
            </a:xfrm>
          </p:grpSpPr>
          <p:sp>
            <p:nvSpPr>
              <p:cNvPr id="31911" name="Oval 167"/>
              <p:cNvSpPr>
                <a:spLocks noChangeArrowheads="1"/>
              </p:cNvSpPr>
              <p:nvPr/>
            </p:nvSpPr>
            <p:spPr bwMode="auto">
              <a:xfrm>
                <a:off x="5013" y="1995"/>
                <a:ext cx="356" cy="99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912" name="Line 168"/>
              <p:cNvSpPr>
                <a:spLocks noChangeShapeType="1"/>
              </p:cNvSpPr>
              <p:nvPr/>
            </p:nvSpPr>
            <p:spPr bwMode="auto">
              <a:xfrm>
                <a:off x="5013" y="1986"/>
                <a:ext cx="1" cy="6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913" name="Line 169"/>
              <p:cNvSpPr>
                <a:spLocks noChangeShapeType="1"/>
              </p:cNvSpPr>
              <p:nvPr/>
            </p:nvSpPr>
            <p:spPr bwMode="auto">
              <a:xfrm>
                <a:off x="5369" y="1986"/>
                <a:ext cx="1" cy="6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914" name="Rectangle 170"/>
              <p:cNvSpPr>
                <a:spLocks noChangeArrowheads="1"/>
              </p:cNvSpPr>
              <p:nvPr/>
            </p:nvSpPr>
            <p:spPr bwMode="auto">
              <a:xfrm>
                <a:off x="5013" y="1986"/>
                <a:ext cx="353" cy="61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915" name="Oval 171"/>
              <p:cNvSpPr>
                <a:spLocks noChangeArrowheads="1"/>
              </p:cNvSpPr>
              <p:nvPr/>
            </p:nvSpPr>
            <p:spPr bwMode="auto">
              <a:xfrm>
                <a:off x="5010" y="1915"/>
                <a:ext cx="356" cy="116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31916" name="Group 172"/>
              <p:cNvGrpSpPr>
                <a:grpSpLocks/>
              </p:cNvGrpSpPr>
              <p:nvPr/>
            </p:nvGrpSpPr>
            <p:grpSpPr bwMode="auto">
              <a:xfrm>
                <a:off x="5096" y="1940"/>
                <a:ext cx="175" cy="67"/>
                <a:chOff x="5096" y="1940"/>
                <a:chExt cx="175" cy="67"/>
              </a:xfrm>
            </p:grpSpPr>
            <p:sp>
              <p:nvSpPr>
                <p:cNvPr id="31917" name="Line 173"/>
                <p:cNvSpPr>
                  <a:spLocks noChangeShapeType="1"/>
                </p:cNvSpPr>
                <p:nvPr/>
              </p:nvSpPr>
              <p:spPr bwMode="auto">
                <a:xfrm flipV="1">
                  <a:off x="5096" y="1940"/>
                  <a:ext cx="63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918" name="Line 174"/>
                <p:cNvSpPr>
                  <a:spLocks noChangeShapeType="1"/>
                </p:cNvSpPr>
                <p:nvPr/>
              </p:nvSpPr>
              <p:spPr bwMode="auto">
                <a:xfrm>
                  <a:off x="5216" y="2008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919" name="Line 175"/>
                <p:cNvSpPr>
                  <a:spLocks noChangeShapeType="1"/>
                </p:cNvSpPr>
                <p:nvPr/>
              </p:nvSpPr>
              <p:spPr bwMode="auto">
                <a:xfrm>
                  <a:off x="5153" y="1942"/>
                  <a:ext cx="65" cy="6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31920" name="Group 176"/>
              <p:cNvGrpSpPr>
                <a:grpSpLocks/>
              </p:cNvGrpSpPr>
              <p:nvPr/>
            </p:nvGrpSpPr>
            <p:grpSpPr bwMode="auto">
              <a:xfrm>
                <a:off x="5096" y="1939"/>
                <a:ext cx="175" cy="67"/>
                <a:chOff x="5096" y="1939"/>
                <a:chExt cx="175" cy="67"/>
              </a:xfrm>
            </p:grpSpPr>
            <p:sp>
              <p:nvSpPr>
                <p:cNvPr id="31921" name="Line 177"/>
                <p:cNvSpPr>
                  <a:spLocks noChangeShapeType="1"/>
                </p:cNvSpPr>
                <p:nvPr/>
              </p:nvSpPr>
              <p:spPr bwMode="auto">
                <a:xfrm>
                  <a:off x="5096" y="2006"/>
                  <a:ext cx="63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922" name="Line 178"/>
                <p:cNvSpPr>
                  <a:spLocks noChangeShapeType="1"/>
                </p:cNvSpPr>
                <p:nvPr/>
              </p:nvSpPr>
              <p:spPr bwMode="auto">
                <a:xfrm>
                  <a:off x="5216" y="1939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923" name="Line 179"/>
                <p:cNvSpPr>
                  <a:spLocks noChangeShapeType="1"/>
                </p:cNvSpPr>
                <p:nvPr/>
              </p:nvSpPr>
              <p:spPr bwMode="auto">
                <a:xfrm flipV="1">
                  <a:off x="5153" y="1939"/>
                  <a:ext cx="65" cy="68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31924" name="Group 180"/>
            <p:cNvGrpSpPr>
              <a:grpSpLocks/>
            </p:cNvGrpSpPr>
            <p:nvPr/>
          </p:nvGrpSpPr>
          <p:grpSpPr bwMode="auto">
            <a:xfrm>
              <a:off x="4771" y="2365"/>
              <a:ext cx="358" cy="180"/>
              <a:chOff x="4771" y="2365"/>
              <a:chExt cx="358" cy="180"/>
            </a:xfrm>
          </p:grpSpPr>
          <p:sp>
            <p:nvSpPr>
              <p:cNvPr id="31925" name="Oval 181"/>
              <p:cNvSpPr>
                <a:spLocks noChangeArrowheads="1"/>
              </p:cNvSpPr>
              <p:nvPr/>
            </p:nvSpPr>
            <p:spPr bwMode="auto">
              <a:xfrm>
                <a:off x="4774" y="2446"/>
                <a:ext cx="356" cy="100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926" name="Line 182"/>
              <p:cNvSpPr>
                <a:spLocks noChangeShapeType="1"/>
              </p:cNvSpPr>
              <p:nvPr/>
            </p:nvSpPr>
            <p:spPr bwMode="auto">
              <a:xfrm>
                <a:off x="4774" y="2437"/>
                <a:ext cx="1" cy="62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927" name="Line 183"/>
              <p:cNvSpPr>
                <a:spLocks noChangeShapeType="1"/>
              </p:cNvSpPr>
              <p:nvPr/>
            </p:nvSpPr>
            <p:spPr bwMode="auto">
              <a:xfrm>
                <a:off x="5130" y="2437"/>
                <a:ext cx="1" cy="62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928" name="Rectangle 184"/>
              <p:cNvSpPr>
                <a:spLocks noChangeArrowheads="1"/>
              </p:cNvSpPr>
              <p:nvPr/>
            </p:nvSpPr>
            <p:spPr bwMode="auto">
              <a:xfrm>
                <a:off x="4774" y="2437"/>
                <a:ext cx="353" cy="61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929" name="Oval 185"/>
              <p:cNvSpPr>
                <a:spLocks noChangeArrowheads="1"/>
              </p:cNvSpPr>
              <p:nvPr/>
            </p:nvSpPr>
            <p:spPr bwMode="auto">
              <a:xfrm>
                <a:off x="4771" y="2365"/>
                <a:ext cx="356" cy="117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31930" name="Group 186"/>
              <p:cNvGrpSpPr>
                <a:grpSpLocks/>
              </p:cNvGrpSpPr>
              <p:nvPr/>
            </p:nvGrpSpPr>
            <p:grpSpPr bwMode="auto">
              <a:xfrm>
                <a:off x="4857" y="2391"/>
                <a:ext cx="175" cy="67"/>
                <a:chOff x="4857" y="2391"/>
                <a:chExt cx="175" cy="67"/>
              </a:xfrm>
            </p:grpSpPr>
            <p:sp>
              <p:nvSpPr>
                <p:cNvPr id="31931" name="Line 187"/>
                <p:cNvSpPr>
                  <a:spLocks noChangeShapeType="1"/>
                </p:cNvSpPr>
                <p:nvPr/>
              </p:nvSpPr>
              <p:spPr bwMode="auto">
                <a:xfrm flipV="1">
                  <a:off x="4857" y="2390"/>
                  <a:ext cx="63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932" name="Line 188"/>
                <p:cNvSpPr>
                  <a:spLocks noChangeShapeType="1"/>
                </p:cNvSpPr>
                <p:nvPr/>
              </p:nvSpPr>
              <p:spPr bwMode="auto">
                <a:xfrm>
                  <a:off x="4977" y="2459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933" name="Line 189"/>
                <p:cNvSpPr>
                  <a:spLocks noChangeShapeType="1"/>
                </p:cNvSpPr>
                <p:nvPr/>
              </p:nvSpPr>
              <p:spPr bwMode="auto">
                <a:xfrm>
                  <a:off x="4914" y="2392"/>
                  <a:ext cx="65" cy="67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31934" name="Group 190"/>
              <p:cNvGrpSpPr>
                <a:grpSpLocks/>
              </p:cNvGrpSpPr>
              <p:nvPr/>
            </p:nvGrpSpPr>
            <p:grpSpPr bwMode="auto">
              <a:xfrm>
                <a:off x="4857" y="2389"/>
                <a:ext cx="175" cy="67"/>
                <a:chOff x="4857" y="2389"/>
                <a:chExt cx="175" cy="67"/>
              </a:xfrm>
            </p:grpSpPr>
            <p:sp>
              <p:nvSpPr>
                <p:cNvPr id="31935" name="Line 191"/>
                <p:cNvSpPr>
                  <a:spLocks noChangeShapeType="1"/>
                </p:cNvSpPr>
                <p:nvPr/>
              </p:nvSpPr>
              <p:spPr bwMode="auto">
                <a:xfrm>
                  <a:off x="4857" y="2456"/>
                  <a:ext cx="63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936" name="Line 192"/>
                <p:cNvSpPr>
                  <a:spLocks noChangeShapeType="1"/>
                </p:cNvSpPr>
                <p:nvPr/>
              </p:nvSpPr>
              <p:spPr bwMode="auto">
                <a:xfrm>
                  <a:off x="4977" y="2389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937" name="Line 193"/>
                <p:cNvSpPr>
                  <a:spLocks noChangeShapeType="1"/>
                </p:cNvSpPr>
                <p:nvPr/>
              </p:nvSpPr>
              <p:spPr bwMode="auto">
                <a:xfrm flipV="1">
                  <a:off x="4914" y="2388"/>
                  <a:ext cx="65" cy="69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31938" name="Group 194"/>
            <p:cNvGrpSpPr>
              <a:grpSpLocks/>
            </p:cNvGrpSpPr>
            <p:nvPr/>
          </p:nvGrpSpPr>
          <p:grpSpPr bwMode="auto">
            <a:xfrm>
              <a:off x="4334" y="2742"/>
              <a:ext cx="358" cy="178"/>
              <a:chOff x="4334" y="2742"/>
              <a:chExt cx="358" cy="178"/>
            </a:xfrm>
          </p:grpSpPr>
          <p:sp>
            <p:nvSpPr>
              <p:cNvPr id="31939" name="Oval 195"/>
              <p:cNvSpPr>
                <a:spLocks noChangeArrowheads="1"/>
              </p:cNvSpPr>
              <p:nvPr/>
            </p:nvSpPr>
            <p:spPr bwMode="auto">
              <a:xfrm>
                <a:off x="4337" y="2822"/>
                <a:ext cx="356" cy="99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940" name="Line 196"/>
              <p:cNvSpPr>
                <a:spLocks noChangeShapeType="1"/>
              </p:cNvSpPr>
              <p:nvPr/>
            </p:nvSpPr>
            <p:spPr bwMode="auto">
              <a:xfrm>
                <a:off x="4337" y="2813"/>
                <a:ext cx="1" cy="6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941" name="Line 197"/>
              <p:cNvSpPr>
                <a:spLocks noChangeShapeType="1"/>
              </p:cNvSpPr>
              <p:nvPr/>
            </p:nvSpPr>
            <p:spPr bwMode="auto">
              <a:xfrm>
                <a:off x="4693" y="2813"/>
                <a:ext cx="1" cy="6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942" name="Rectangle 198"/>
              <p:cNvSpPr>
                <a:spLocks noChangeArrowheads="1"/>
              </p:cNvSpPr>
              <p:nvPr/>
            </p:nvSpPr>
            <p:spPr bwMode="auto">
              <a:xfrm>
                <a:off x="4337" y="2813"/>
                <a:ext cx="353" cy="61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943" name="Oval 199"/>
              <p:cNvSpPr>
                <a:spLocks noChangeArrowheads="1"/>
              </p:cNvSpPr>
              <p:nvPr/>
            </p:nvSpPr>
            <p:spPr bwMode="auto">
              <a:xfrm>
                <a:off x="4334" y="2742"/>
                <a:ext cx="356" cy="116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31944" name="Group 200"/>
              <p:cNvGrpSpPr>
                <a:grpSpLocks/>
              </p:cNvGrpSpPr>
              <p:nvPr/>
            </p:nvGrpSpPr>
            <p:grpSpPr bwMode="auto">
              <a:xfrm>
                <a:off x="4420" y="2767"/>
                <a:ext cx="175" cy="67"/>
                <a:chOff x="4420" y="2767"/>
                <a:chExt cx="175" cy="67"/>
              </a:xfrm>
            </p:grpSpPr>
            <p:sp>
              <p:nvSpPr>
                <p:cNvPr id="31945" name="Line 201"/>
                <p:cNvSpPr>
                  <a:spLocks noChangeShapeType="1"/>
                </p:cNvSpPr>
                <p:nvPr/>
              </p:nvSpPr>
              <p:spPr bwMode="auto">
                <a:xfrm flipV="1">
                  <a:off x="4420" y="2767"/>
                  <a:ext cx="63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946" name="Line 202"/>
                <p:cNvSpPr>
                  <a:spLocks noChangeShapeType="1"/>
                </p:cNvSpPr>
                <p:nvPr/>
              </p:nvSpPr>
              <p:spPr bwMode="auto">
                <a:xfrm>
                  <a:off x="4540" y="2835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947" name="Line 203"/>
                <p:cNvSpPr>
                  <a:spLocks noChangeShapeType="1"/>
                </p:cNvSpPr>
                <p:nvPr/>
              </p:nvSpPr>
              <p:spPr bwMode="auto">
                <a:xfrm>
                  <a:off x="4477" y="2769"/>
                  <a:ext cx="65" cy="6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31948" name="Group 204"/>
              <p:cNvGrpSpPr>
                <a:grpSpLocks/>
              </p:cNvGrpSpPr>
              <p:nvPr/>
            </p:nvGrpSpPr>
            <p:grpSpPr bwMode="auto">
              <a:xfrm>
                <a:off x="4420" y="2766"/>
                <a:ext cx="175" cy="67"/>
                <a:chOff x="4420" y="2766"/>
                <a:chExt cx="175" cy="67"/>
              </a:xfrm>
            </p:grpSpPr>
            <p:sp>
              <p:nvSpPr>
                <p:cNvPr id="31949" name="Line 205"/>
                <p:cNvSpPr>
                  <a:spLocks noChangeShapeType="1"/>
                </p:cNvSpPr>
                <p:nvPr/>
              </p:nvSpPr>
              <p:spPr bwMode="auto">
                <a:xfrm>
                  <a:off x="4420" y="2833"/>
                  <a:ext cx="63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950" name="Line 206"/>
                <p:cNvSpPr>
                  <a:spLocks noChangeShapeType="1"/>
                </p:cNvSpPr>
                <p:nvPr/>
              </p:nvSpPr>
              <p:spPr bwMode="auto">
                <a:xfrm>
                  <a:off x="4540" y="2766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951" name="Line 207"/>
                <p:cNvSpPr>
                  <a:spLocks noChangeShapeType="1"/>
                </p:cNvSpPr>
                <p:nvPr/>
              </p:nvSpPr>
              <p:spPr bwMode="auto">
                <a:xfrm flipV="1">
                  <a:off x="4477" y="2766"/>
                  <a:ext cx="65" cy="68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31952" name="Group 208"/>
            <p:cNvGrpSpPr>
              <a:grpSpLocks/>
            </p:cNvGrpSpPr>
            <p:nvPr/>
          </p:nvGrpSpPr>
          <p:grpSpPr bwMode="auto">
            <a:xfrm>
              <a:off x="3759" y="2452"/>
              <a:ext cx="358" cy="178"/>
              <a:chOff x="3759" y="2452"/>
              <a:chExt cx="358" cy="178"/>
            </a:xfrm>
          </p:grpSpPr>
          <p:sp>
            <p:nvSpPr>
              <p:cNvPr id="31953" name="Oval 209"/>
              <p:cNvSpPr>
                <a:spLocks noChangeArrowheads="1"/>
              </p:cNvSpPr>
              <p:nvPr/>
            </p:nvSpPr>
            <p:spPr bwMode="auto">
              <a:xfrm>
                <a:off x="3762" y="2532"/>
                <a:ext cx="356" cy="99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954" name="Line 210"/>
              <p:cNvSpPr>
                <a:spLocks noChangeShapeType="1"/>
              </p:cNvSpPr>
              <p:nvPr/>
            </p:nvSpPr>
            <p:spPr bwMode="auto">
              <a:xfrm>
                <a:off x="3762" y="2523"/>
                <a:ext cx="1" cy="6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955" name="Line 211"/>
              <p:cNvSpPr>
                <a:spLocks noChangeShapeType="1"/>
              </p:cNvSpPr>
              <p:nvPr/>
            </p:nvSpPr>
            <p:spPr bwMode="auto">
              <a:xfrm>
                <a:off x="4118" y="2523"/>
                <a:ext cx="1" cy="6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956" name="Rectangle 212"/>
              <p:cNvSpPr>
                <a:spLocks noChangeArrowheads="1"/>
              </p:cNvSpPr>
              <p:nvPr/>
            </p:nvSpPr>
            <p:spPr bwMode="auto">
              <a:xfrm>
                <a:off x="3762" y="2523"/>
                <a:ext cx="353" cy="61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957" name="Oval 213"/>
              <p:cNvSpPr>
                <a:spLocks noChangeArrowheads="1"/>
              </p:cNvSpPr>
              <p:nvPr/>
            </p:nvSpPr>
            <p:spPr bwMode="auto">
              <a:xfrm>
                <a:off x="3759" y="2452"/>
                <a:ext cx="356" cy="116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31958" name="Group 214"/>
              <p:cNvGrpSpPr>
                <a:grpSpLocks/>
              </p:cNvGrpSpPr>
              <p:nvPr/>
            </p:nvGrpSpPr>
            <p:grpSpPr bwMode="auto">
              <a:xfrm>
                <a:off x="3844" y="2477"/>
                <a:ext cx="175" cy="67"/>
                <a:chOff x="3844" y="2477"/>
                <a:chExt cx="175" cy="67"/>
              </a:xfrm>
            </p:grpSpPr>
            <p:sp>
              <p:nvSpPr>
                <p:cNvPr id="31959" name="Line 215"/>
                <p:cNvSpPr>
                  <a:spLocks noChangeShapeType="1"/>
                </p:cNvSpPr>
                <p:nvPr/>
              </p:nvSpPr>
              <p:spPr bwMode="auto">
                <a:xfrm flipV="1">
                  <a:off x="3844" y="2477"/>
                  <a:ext cx="63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960" name="Line 216"/>
                <p:cNvSpPr>
                  <a:spLocks noChangeShapeType="1"/>
                </p:cNvSpPr>
                <p:nvPr/>
              </p:nvSpPr>
              <p:spPr bwMode="auto">
                <a:xfrm>
                  <a:off x="3965" y="2545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961" name="Line 217"/>
                <p:cNvSpPr>
                  <a:spLocks noChangeShapeType="1"/>
                </p:cNvSpPr>
                <p:nvPr/>
              </p:nvSpPr>
              <p:spPr bwMode="auto">
                <a:xfrm>
                  <a:off x="3902" y="2479"/>
                  <a:ext cx="65" cy="6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31962" name="Group 218"/>
              <p:cNvGrpSpPr>
                <a:grpSpLocks/>
              </p:cNvGrpSpPr>
              <p:nvPr/>
            </p:nvGrpSpPr>
            <p:grpSpPr bwMode="auto">
              <a:xfrm>
                <a:off x="3844" y="2476"/>
                <a:ext cx="175" cy="67"/>
                <a:chOff x="3844" y="2476"/>
                <a:chExt cx="175" cy="67"/>
              </a:xfrm>
            </p:grpSpPr>
            <p:sp>
              <p:nvSpPr>
                <p:cNvPr id="31963" name="Line 219"/>
                <p:cNvSpPr>
                  <a:spLocks noChangeShapeType="1"/>
                </p:cNvSpPr>
                <p:nvPr/>
              </p:nvSpPr>
              <p:spPr bwMode="auto">
                <a:xfrm>
                  <a:off x="3844" y="2543"/>
                  <a:ext cx="63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964" name="Line 220"/>
                <p:cNvSpPr>
                  <a:spLocks noChangeShapeType="1"/>
                </p:cNvSpPr>
                <p:nvPr/>
              </p:nvSpPr>
              <p:spPr bwMode="auto">
                <a:xfrm>
                  <a:off x="3965" y="2476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965" name="Line 221"/>
                <p:cNvSpPr>
                  <a:spLocks noChangeShapeType="1"/>
                </p:cNvSpPr>
                <p:nvPr/>
              </p:nvSpPr>
              <p:spPr bwMode="auto">
                <a:xfrm flipV="1">
                  <a:off x="3902" y="2476"/>
                  <a:ext cx="65" cy="68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sp>
          <p:nvSpPr>
            <p:cNvPr id="31966" name="Line 222"/>
            <p:cNvSpPr>
              <a:spLocks noChangeShapeType="1"/>
            </p:cNvSpPr>
            <p:nvPr/>
          </p:nvSpPr>
          <p:spPr bwMode="auto">
            <a:xfrm>
              <a:off x="3937" y="2636"/>
              <a:ext cx="1" cy="159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967" name="Line 223"/>
            <p:cNvSpPr>
              <a:spLocks noChangeShapeType="1"/>
            </p:cNvSpPr>
            <p:nvPr/>
          </p:nvSpPr>
          <p:spPr bwMode="auto">
            <a:xfrm flipV="1">
              <a:off x="4299" y="3214"/>
              <a:ext cx="208" cy="110"/>
            </a:xfrm>
            <a:prstGeom prst="line">
              <a:avLst/>
            </a:prstGeom>
            <a:noFill/>
            <a:ln w="3816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968" name="Line 224"/>
            <p:cNvSpPr>
              <a:spLocks noChangeShapeType="1"/>
            </p:cNvSpPr>
            <p:nvPr/>
          </p:nvSpPr>
          <p:spPr bwMode="auto">
            <a:xfrm flipV="1">
              <a:off x="4545" y="2830"/>
              <a:ext cx="1" cy="309"/>
            </a:xfrm>
            <a:prstGeom prst="line">
              <a:avLst/>
            </a:prstGeom>
            <a:noFill/>
            <a:ln w="3816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969" name="Line 225"/>
            <p:cNvSpPr>
              <a:spLocks noChangeShapeType="1"/>
            </p:cNvSpPr>
            <p:nvPr/>
          </p:nvSpPr>
          <p:spPr bwMode="auto">
            <a:xfrm>
              <a:off x="4076" y="2538"/>
              <a:ext cx="354" cy="21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970" name="Line 226"/>
            <p:cNvSpPr>
              <a:spLocks noChangeShapeType="1"/>
            </p:cNvSpPr>
            <p:nvPr/>
          </p:nvSpPr>
          <p:spPr bwMode="auto">
            <a:xfrm>
              <a:off x="4022" y="2592"/>
              <a:ext cx="385" cy="231"/>
            </a:xfrm>
            <a:prstGeom prst="line">
              <a:avLst/>
            </a:prstGeom>
            <a:noFill/>
            <a:ln w="3816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971" name="Line 227"/>
            <p:cNvSpPr>
              <a:spLocks noChangeShapeType="1"/>
            </p:cNvSpPr>
            <p:nvPr/>
          </p:nvSpPr>
          <p:spPr bwMode="auto">
            <a:xfrm flipV="1">
              <a:off x="3953" y="2437"/>
              <a:ext cx="885" cy="48"/>
            </a:xfrm>
            <a:prstGeom prst="line">
              <a:avLst/>
            </a:prstGeom>
            <a:noFill/>
            <a:ln w="3816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972" name="Line 228"/>
            <p:cNvSpPr>
              <a:spLocks noChangeShapeType="1"/>
            </p:cNvSpPr>
            <p:nvPr/>
          </p:nvSpPr>
          <p:spPr bwMode="auto">
            <a:xfrm flipV="1">
              <a:off x="5053" y="2030"/>
              <a:ext cx="246" cy="379"/>
            </a:xfrm>
            <a:prstGeom prst="line">
              <a:avLst/>
            </a:prstGeom>
            <a:noFill/>
            <a:ln w="3816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973" name="Line 229"/>
            <p:cNvSpPr>
              <a:spLocks noChangeShapeType="1"/>
            </p:cNvSpPr>
            <p:nvPr/>
          </p:nvSpPr>
          <p:spPr bwMode="auto">
            <a:xfrm flipH="1" flipV="1">
              <a:off x="4706" y="1714"/>
              <a:ext cx="363" cy="272"/>
            </a:xfrm>
            <a:prstGeom prst="line">
              <a:avLst/>
            </a:prstGeom>
            <a:noFill/>
            <a:ln w="3816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974" name="Line 230"/>
            <p:cNvSpPr>
              <a:spLocks noChangeShapeType="1"/>
            </p:cNvSpPr>
            <p:nvPr/>
          </p:nvSpPr>
          <p:spPr bwMode="auto">
            <a:xfrm flipV="1">
              <a:off x="4699" y="1199"/>
              <a:ext cx="1" cy="379"/>
            </a:xfrm>
            <a:prstGeom prst="line">
              <a:avLst/>
            </a:prstGeom>
            <a:noFill/>
            <a:ln w="3816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975" name="Line 231"/>
            <p:cNvSpPr>
              <a:spLocks noChangeShapeType="1"/>
            </p:cNvSpPr>
            <p:nvPr/>
          </p:nvSpPr>
          <p:spPr bwMode="auto">
            <a:xfrm flipH="1">
              <a:off x="4106" y="1208"/>
              <a:ext cx="379" cy="177"/>
            </a:xfrm>
            <a:prstGeom prst="line">
              <a:avLst/>
            </a:prstGeom>
            <a:noFill/>
            <a:ln w="3816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976" name="Line 232"/>
            <p:cNvSpPr>
              <a:spLocks noChangeShapeType="1"/>
            </p:cNvSpPr>
            <p:nvPr/>
          </p:nvSpPr>
          <p:spPr bwMode="auto">
            <a:xfrm>
              <a:off x="3938" y="1385"/>
              <a:ext cx="161" cy="230"/>
            </a:xfrm>
            <a:prstGeom prst="line">
              <a:avLst/>
            </a:prstGeom>
            <a:noFill/>
            <a:ln w="3816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977" name="AutoShape 233"/>
            <p:cNvSpPr>
              <a:spLocks/>
            </p:cNvSpPr>
            <p:nvPr/>
          </p:nvSpPr>
          <p:spPr bwMode="auto">
            <a:xfrm>
              <a:off x="4210" y="715"/>
              <a:ext cx="166" cy="562"/>
            </a:xfrm>
            <a:custGeom>
              <a:avLst/>
              <a:gdLst>
                <a:gd name="T0" fmla="*/ 166 w 166"/>
                <a:gd name="T1" fmla="*/ 0 h 562"/>
                <a:gd name="T2" fmla="*/ 43 w 166"/>
                <a:gd name="T3" fmla="*/ 123 h 562"/>
                <a:gd name="T4" fmla="*/ 5 w 166"/>
                <a:gd name="T5" fmla="*/ 323 h 562"/>
                <a:gd name="T6" fmla="*/ 74 w 166"/>
                <a:gd name="T7" fmla="*/ 562 h 562"/>
                <a:gd name="T8" fmla="*/ 0 w 166"/>
                <a:gd name="T9" fmla="*/ 0 h 562"/>
                <a:gd name="T10" fmla="*/ 166 w 166"/>
                <a:gd name="T11" fmla="*/ 562 h 5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166" h="562">
                  <a:moveTo>
                    <a:pt x="166" y="0"/>
                  </a:moveTo>
                  <a:cubicBezTo>
                    <a:pt x="118" y="34"/>
                    <a:pt x="70" y="69"/>
                    <a:pt x="43" y="123"/>
                  </a:cubicBezTo>
                  <a:cubicBezTo>
                    <a:pt x="16" y="177"/>
                    <a:pt x="0" y="250"/>
                    <a:pt x="5" y="323"/>
                  </a:cubicBezTo>
                  <a:cubicBezTo>
                    <a:pt x="10" y="396"/>
                    <a:pt x="63" y="522"/>
                    <a:pt x="74" y="562"/>
                  </a:cubicBezTo>
                </a:path>
              </a:pathLst>
            </a:custGeom>
            <a:noFill/>
            <a:ln w="1908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1978" name="Text Box 234"/>
            <p:cNvSpPr txBox="1">
              <a:spLocks noChangeArrowheads="1"/>
            </p:cNvSpPr>
            <p:nvPr/>
          </p:nvSpPr>
          <p:spPr bwMode="auto">
            <a:xfrm>
              <a:off x="4249" y="581"/>
              <a:ext cx="730" cy="366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>
                  <a:solidFill>
                    <a:srgbClr val="FF0000"/>
                  </a:solidFill>
                  <a:latin typeface="Comic Sans MS" pitchFamily="66" charset="0"/>
                </a:rPr>
                <a:t>“link”</a:t>
              </a:r>
            </a:p>
          </p:txBody>
        </p:sp>
      </p:grpSp>
      <p:sp>
        <p:nvSpPr>
          <p:cNvPr id="31979" name="Text Box 235"/>
          <p:cNvSpPr txBox="1">
            <a:spLocks noChangeArrowheads="1"/>
          </p:cNvSpPr>
          <p:nvPr/>
        </p:nvSpPr>
        <p:spPr bwMode="auto">
          <a:xfrm>
            <a:off x="236538" y="5268913"/>
            <a:ext cx="5272087" cy="1190625"/>
          </a:xfrm>
          <a:prstGeom prst="rect">
            <a:avLst/>
          </a:prstGeom>
          <a:noFill/>
          <a:ln w="1908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b="1">
                <a:solidFill>
                  <a:srgbClr val="FF0000"/>
                </a:solidFill>
                <a:latin typeface="Comic Sans MS" pitchFamily="66" charset="0"/>
              </a:rPr>
              <a:t>a camada de enlace</a:t>
            </a:r>
            <a:r>
              <a:rPr lang="pt-BR" sz="2400">
                <a:solidFill>
                  <a:srgbClr val="000000"/>
                </a:solidFill>
                <a:latin typeface="Comic Sans MS" pitchFamily="66" charset="0"/>
              </a:rPr>
              <a:t> é responsável por transferir os datagramas entre nós adjacentes através do enlace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" dur="500"/>
                                        <p:tgtEl>
                                          <p:spTgt spid="317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2" dur="500"/>
                                        <p:tgtEl>
                                          <p:spTgt spid="317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7" dur="500"/>
                                        <p:tgtEl>
                                          <p:spTgt spid="317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0" dur="500"/>
                                        <p:tgtEl>
                                          <p:spTgt spid="317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3" dur="500"/>
                                        <p:tgtEl>
                                          <p:spTgt spid="317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6" dur="500"/>
                                        <p:tgtEl>
                                          <p:spTgt spid="317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1" dur="500"/>
                                        <p:tgtEl>
                                          <p:spTgt spid="317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 additive="repl">
                                        <p:cTn id="36" dur="2000"/>
                                        <p:tgtEl>
                                          <p:spTgt spid="319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ext Box 1"/>
          <p:cNvSpPr txBox="1">
            <a:spLocks noChangeArrowheads="1"/>
          </p:cNvSpPr>
          <p:nvPr/>
        </p:nvSpPr>
        <p:spPr bwMode="auto">
          <a:xfrm>
            <a:off x="685800" y="141288"/>
            <a:ext cx="7772400" cy="14319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4400" b="1">
                <a:solidFill>
                  <a:srgbClr val="000000"/>
                </a:solidFill>
              </a:rPr>
              <a:t>Protocolos da Camada de Enlace</a:t>
            </a:r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4400" y="2065338"/>
            <a:ext cx="7394575" cy="37211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AutoShape 1"/>
          <p:cNvSpPr>
            <a:spLocks noChangeArrowheads="1"/>
          </p:cNvSpPr>
          <p:nvPr/>
        </p:nvSpPr>
        <p:spPr bwMode="auto">
          <a:xfrm>
            <a:off x="3817938" y="1447800"/>
            <a:ext cx="4048125" cy="3833813"/>
          </a:xfrm>
          <a:custGeom>
            <a:avLst/>
            <a:gdLst>
              <a:gd name="T0" fmla="*/ 1491932326 w 2550"/>
              <a:gd name="T1" fmla="*/ 0 h 2415"/>
              <a:gd name="T2" fmla="*/ 2147483647 w 2550"/>
              <a:gd name="T3" fmla="*/ 0 h 2415"/>
              <a:gd name="T4" fmla="*/ 2147483647 w 2550"/>
              <a:gd name="T5" fmla="*/ 2147483647 h 2415"/>
              <a:gd name="T6" fmla="*/ 0 w 2550"/>
              <a:gd name="T7" fmla="*/ 2147483647 h 2415"/>
              <a:gd name="T8" fmla="*/ 0 w 2550"/>
              <a:gd name="T9" fmla="*/ 0 h 2415"/>
              <a:gd name="T10" fmla="*/ 2550 w 2550"/>
              <a:gd name="T11" fmla="*/ 2415 h 24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550" h="2415">
                <a:moveTo>
                  <a:pt x="592" y="0"/>
                </a:moveTo>
                <a:lnTo>
                  <a:pt x="2544" y="0"/>
                </a:lnTo>
                <a:lnTo>
                  <a:pt x="2550" y="2415"/>
                </a:lnTo>
                <a:lnTo>
                  <a:pt x="0" y="2415"/>
                </a:lnTo>
              </a:path>
            </a:pathLst>
          </a:custGeom>
          <a:noFill/>
          <a:ln w="9360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33794" name="AutoShape 2"/>
          <p:cNvSpPr>
            <a:spLocks noChangeArrowheads="1"/>
          </p:cNvSpPr>
          <p:nvPr/>
        </p:nvSpPr>
        <p:spPr bwMode="auto">
          <a:xfrm>
            <a:off x="7129463" y="2246313"/>
            <a:ext cx="638175" cy="852487"/>
          </a:xfrm>
          <a:custGeom>
            <a:avLst/>
            <a:gdLst>
              <a:gd name="T0" fmla="*/ 1013102902 w 402"/>
              <a:gd name="T1" fmla="*/ 914815369 h 537"/>
              <a:gd name="T2" fmla="*/ 70564378 w 402"/>
              <a:gd name="T3" fmla="*/ 0 h 537"/>
              <a:gd name="T4" fmla="*/ 0 w 402"/>
              <a:gd name="T5" fmla="*/ 1184471014 h 537"/>
              <a:gd name="T6" fmla="*/ 609877826 w 402"/>
              <a:gd name="T7" fmla="*/ 1353322100 h 537"/>
              <a:gd name="T8" fmla="*/ 1013102902 w 402"/>
              <a:gd name="T9" fmla="*/ 914815369 h 537"/>
              <a:gd name="T10" fmla="*/ 0 w 402"/>
              <a:gd name="T11" fmla="*/ 0 h 537"/>
              <a:gd name="T12" fmla="*/ 402 w 402"/>
              <a:gd name="T13" fmla="*/ 537 h 5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402" h="537">
                <a:moveTo>
                  <a:pt x="402" y="363"/>
                </a:moveTo>
                <a:lnTo>
                  <a:pt x="28" y="0"/>
                </a:lnTo>
                <a:lnTo>
                  <a:pt x="0" y="470"/>
                </a:lnTo>
                <a:lnTo>
                  <a:pt x="242" y="537"/>
                </a:lnTo>
                <a:lnTo>
                  <a:pt x="402" y="363"/>
                </a:lnTo>
                <a:close/>
              </a:path>
            </a:pathLst>
          </a:custGeom>
          <a:gradFill rotWithShape="0">
            <a:gsLst>
              <a:gs pos="0">
                <a:srgbClr val="FFFFFF"/>
              </a:gs>
              <a:gs pos="100000">
                <a:srgbClr val="3333CC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33795" name="Text Box 3"/>
          <p:cNvSpPr txBox="1">
            <a:spLocks noChangeArrowheads="1"/>
          </p:cNvSpPr>
          <p:nvPr/>
        </p:nvSpPr>
        <p:spPr bwMode="auto">
          <a:xfrm>
            <a:off x="760413" y="696913"/>
            <a:ext cx="1135062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FF0000"/>
                </a:solidFill>
                <a:latin typeface="Comic Sans MS" pitchFamily="66" charset="0"/>
              </a:rPr>
              <a:t>mensagem</a:t>
            </a:r>
          </a:p>
        </p:txBody>
      </p:sp>
      <p:sp>
        <p:nvSpPr>
          <p:cNvPr id="33796" name="Text Box 4"/>
          <p:cNvSpPr txBox="1">
            <a:spLocks noChangeArrowheads="1"/>
          </p:cNvSpPr>
          <p:nvPr/>
        </p:nvSpPr>
        <p:spPr bwMode="auto">
          <a:xfrm>
            <a:off x="511175" y="971550"/>
            <a:ext cx="1076325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FF0000"/>
                </a:solidFill>
                <a:latin typeface="Comic Sans MS" pitchFamily="66" charset="0"/>
              </a:rPr>
              <a:t>segmento</a:t>
            </a:r>
          </a:p>
        </p:txBody>
      </p:sp>
      <p:sp>
        <p:nvSpPr>
          <p:cNvPr id="33797" name="Text Box 5"/>
          <p:cNvSpPr txBox="1">
            <a:spLocks noChangeArrowheads="1"/>
          </p:cNvSpPr>
          <p:nvPr/>
        </p:nvSpPr>
        <p:spPr bwMode="auto">
          <a:xfrm>
            <a:off x="206375" y="1284288"/>
            <a:ext cx="1173163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FF0000"/>
                </a:solidFill>
                <a:latin typeface="Comic Sans MS" pitchFamily="66" charset="0"/>
              </a:rPr>
              <a:t>datagrama</a:t>
            </a:r>
          </a:p>
        </p:txBody>
      </p:sp>
      <p:sp>
        <p:nvSpPr>
          <p:cNvPr id="33798" name="Text Box 6"/>
          <p:cNvSpPr txBox="1">
            <a:spLocks noChangeArrowheads="1"/>
          </p:cNvSpPr>
          <p:nvPr/>
        </p:nvSpPr>
        <p:spPr bwMode="auto">
          <a:xfrm>
            <a:off x="198438" y="1617663"/>
            <a:ext cx="817562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FF0000"/>
                </a:solidFill>
                <a:latin typeface="Comic Sans MS" pitchFamily="66" charset="0"/>
              </a:rPr>
              <a:t>quadro</a:t>
            </a:r>
          </a:p>
        </p:txBody>
      </p:sp>
      <p:sp>
        <p:nvSpPr>
          <p:cNvPr id="33799" name="Text Box 7"/>
          <p:cNvSpPr txBox="1">
            <a:spLocks noChangeArrowheads="1"/>
          </p:cNvSpPr>
          <p:nvPr/>
        </p:nvSpPr>
        <p:spPr bwMode="auto">
          <a:xfrm>
            <a:off x="2614613" y="211138"/>
            <a:ext cx="1138237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>
                <a:solidFill>
                  <a:srgbClr val="3333CC"/>
                </a:solidFill>
                <a:latin typeface="Comic Sans MS" pitchFamily="66" charset="0"/>
              </a:rPr>
              <a:t>origem</a:t>
            </a:r>
          </a:p>
        </p:txBody>
      </p:sp>
      <p:graphicFrame>
        <p:nvGraphicFramePr>
          <p:cNvPr id="33800" name="Object 8"/>
          <p:cNvGraphicFramePr>
            <a:graphicFrameLocks noChangeAspect="1"/>
          </p:cNvGraphicFramePr>
          <p:nvPr/>
        </p:nvGraphicFramePr>
        <p:xfrm>
          <a:off x="4098925" y="1201738"/>
          <a:ext cx="646113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47" r:id="rId4" imgW="18192600" imgH="14963760" progId="">
                  <p:embed/>
                </p:oleObj>
              </mc:Choice>
              <mc:Fallback>
                <p:oleObj r:id="rId4" imgW="18192600" imgH="14963760" progId="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98925" y="1201738"/>
                        <a:ext cx="646113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801" name="AutoShape 9"/>
          <p:cNvSpPr>
            <a:spLocks noChangeArrowheads="1"/>
          </p:cNvSpPr>
          <p:nvPr/>
        </p:nvSpPr>
        <p:spPr bwMode="auto">
          <a:xfrm>
            <a:off x="3868738" y="654050"/>
            <a:ext cx="360362" cy="1577975"/>
          </a:xfrm>
          <a:custGeom>
            <a:avLst/>
            <a:gdLst>
              <a:gd name="T0" fmla="*/ 462688569 w 267"/>
              <a:gd name="T1" fmla="*/ 824929666 h 1186"/>
              <a:gd name="T2" fmla="*/ 0 w 267"/>
              <a:gd name="T3" fmla="*/ 0 h 1186"/>
              <a:gd name="T4" fmla="*/ 0 w 267"/>
              <a:gd name="T5" fmla="*/ 2099498199 h 1186"/>
              <a:gd name="T6" fmla="*/ 486369875 w 267"/>
              <a:gd name="T7" fmla="*/ 1154192774 h 1186"/>
              <a:gd name="T8" fmla="*/ 462688569 w 267"/>
              <a:gd name="T9" fmla="*/ 824929666 h 1186"/>
              <a:gd name="T10" fmla="*/ 0 w 267"/>
              <a:gd name="T11" fmla="*/ 0 h 1186"/>
              <a:gd name="T12" fmla="*/ 267 w 267"/>
              <a:gd name="T13" fmla="*/ 1186 h 1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267" h="1186">
                <a:moveTo>
                  <a:pt x="254" y="466"/>
                </a:moveTo>
                <a:lnTo>
                  <a:pt x="0" y="0"/>
                </a:lnTo>
                <a:lnTo>
                  <a:pt x="0" y="1186"/>
                </a:lnTo>
                <a:lnTo>
                  <a:pt x="267" y="652"/>
                </a:lnTo>
                <a:lnTo>
                  <a:pt x="254" y="466"/>
                </a:lnTo>
                <a:close/>
              </a:path>
            </a:pathLst>
          </a:custGeom>
          <a:gradFill rotWithShape="0">
            <a:gsLst>
              <a:gs pos="0">
                <a:srgbClr val="FFFFFF"/>
              </a:gs>
              <a:gs pos="100000">
                <a:srgbClr val="3333CC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33802" name="Group 10"/>
          <p:cNvGrpSpPr>
            <a:grpSpLocks/>
          </p:cNvGrpSpPr>
          <p:nvPr/>
        </p:nvGrpSpPr>
        <p:grpSpPr bwMode="auto">
          <a:xfrm>
            <a:off x="7488238" y="2827338"/>
            <a:ext cx="974725" cy="276225"/>
            <a:chOff x="4717" y="1781"/>
            <a:chExt cx="614" cy="174"/>
          </a:xfrm>
        </p:grpSpPr>
        <p:sp>
          <p:nvSpPr>
            <p:cNvPr id="33803" name="AutoShape 11"/>
            <p:cNvSpPr>
              <a:spLocks noChangeArrowheads="1"/>
            </p:cNvSpPr>
            <p:nvPr/>
          </p:nvSpPr>
          <p:spPr bwMode="auto">
            <a:xfrm>
              <a:off x="4717" y="1856"/>
              <a:ext cx="596" cy="100"/>
            </a:xfrm>
            <a:custGeom>
              <a:avLst/>
              <a:gdLst>
                <a:gd name="T0" fmla="*/ 179 w 672"/>
                <a:gd name="T1" fmla="*/ 0 h 164"/>
                <a:gd name="T2" fmla="*/ 672 w 672"/>
                <a:gd name="T3" fmla="*/ 0 h 164"/>
                <a:gd name="T4" fmla="*/ 508 w 672"/>
                <a:gd name="T5" fmla="*/ 164 h 164"/>
                <a:gd name="T6" fmla="*/ 0 w 672"/>
                <a:gd name="T7" fmla="*/ 164 h 164"/>
                <a:gd name="T8" fmla="*/ 179 w 672"/>
                <a:gd name="T9" fmla="*/ 0 h 164"/>
                <a:gd name="T10" fmla="*/ 0 w 672"/>
                <a:gd name="T11" fmla="*/ 0 h 164"/>
                <a:gd name="T12" fmla="*/ 672 w 672"/>
                <a:gd name="T13" fmla="*/ 164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672" h="164">
                  <a:moveTo>
                    <a:pt x="179" y="0"/>
                  </a:moveTo>
                  <a:lnTo>
                    <a:pt x="672" y="0"/>
                  </a:lnTo>
                  <a:lnTo>
                    <a:pt x="508" y="164"/>
                  </a:lnTo>
                  <a:lnTo>
                    <a:pt x="0" y="164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CCCCFF"/>
            </a:solidFill>
            <a:ln w="936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804" name="AutoShape 12"/>
            <p:cNvSpPr>
              <a:spLocks noChangeArrowheads="1"/>
            </p:cNvSpPr>
            <p:nvPr/>
          </p:nvSpPr>
          <p:spPr bwMode="auto">
            <a:xfrm>
              <a:off x="4730" y="1781"/>
              <a:ext cx="584" cy="171"/>
            </a:xfrm>
            <a:custGeom>
              <a:avLst/>
              <a:gdLst>
                <a:gd name="T0" fmla="*/ 0 w 658"/>
                <a:gd name="T1" fmla="*/ 281 h 281"/>
                <a:gd name="T2" fmla="*/ 13 w 658"/>
                <a:gd name="T3" fmla="*/ 150 h 281"/>
                <a:gd name="T4" fmla="*/ 658 w 658"/>
                <a:gd name="T5" fmla="*/ 0 h 281"/>
                <a:gd name="T6" fmla="*/ 658 w 658"/>
                <a:gd name="T7" fmla="*/ 130 h 281"/>
                <a:gd name="T8" fmla="*/ 0 w 658"/>
                <a:gd name="T9" fmla="*/ 281 h 281"/>
                <a:gd name="T10" fmla="*/ 0 w 658"/>
                <a:gd name="T11" fmla="*/ 0 h 281"/>
                <a:gd name="T12" fmla="*/ 658 w 658"/>
                <a:gd name="T13" fmla="*/ 281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658" h="281">
                  <a:moveTo>
                    <a:pt x="0" y="281"/>
                  </a:moveTo>
                  <a:lnTo>
                    <a:pt x="13" y="150"/>
                  </a:lnTo>
                  <a:lnTo>
                    <a:pt x="658" y="0"/>
                  </a:lnTo>
                  <a:lnTo>
                    <a:pt x="658" y="130"/>
                  </a:lnTo>
                  <a:lnTo>
                    <a:pt x="0" y="281"/>
                  </a:lnTo>
                  <a:close/>
                </a:path>
              </a:pathLst>
            </a:custGeom>
            <a:solidFill>
              <a:srgbClr val="CCCC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805" name="AutoShape 13"/>
            <p:cNvSpPr>
              <a:spLocks noChangeArrowheads="1"/>
            </p:cNvSpPr>
            <p:nvPr/>
          </p:nvSpPr>
          <p:spPr bwMode="auto">
            <a:xfrm>
              <a:off x="4736" y="1781"/>
              <a:ext cx="596" cy="100"/>
            </a:xfrm>
            <a:custGeom>
              <a:avLst/>
              <a:gdLst>
                <a:gd name="T0" fmla="*/ 179 w 672"/>
                <a:gd name="T1" fmla="*/ 0 h 164"/>
                <a:gd name="T2" fmla="*/ 672 w 672"/>
                <a:gd name="T3" fmla="*/ 0 h 164"/>
                <a:gd name="T4" fmla="*/ 508 w 672"/>
                <a:gd name="T5" fmla="*/ 164 h 164"/>
                <a:gd name="T6" fmla="*/ 0 w 672"/>
                <a:gd name="T7" fmla="*/ 164 h 164"/>
                <a:gd name="T8" fmla="*/ 179 w 672"/>
                <a:gd name="T9" fmla="*/ 0 h 164"/>
                <a:gd name="T10" fmla="*/ 0 w 672"/>
                <a:gd name="T11" fmla="*/ 0 h 164"/>
                <a:gd name="T12" fmla="*/ 672 w 672"/>
                <a:gd name="T13" fmla="*/ 164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672" h="164">
                  <a:moveTo>
                    <a:pt x="179" y="0"/>
                  </a:moveTo>
                  <a:lnTo>
                    <a:pt x="672" y="0"/>
                  </a:lnTo>
                  <a:lnTo>
                    <a:pt x="508" y="164"/>
                  </a:lnTo>
                  <a:lnTo>
                    <a:pt x="0" y="164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CCCCFF"/>
            </a:solidFill>
            <a:ln w="936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33806" name="Group 14"/>
            <p:cNvGrpSpPr>
              <a:grpSpLocks/>
            </p:cNvGrpSpPr>
            <p:nvPr/>
          </p:nvGrpSpPr>
          <p:grpSpPr bwMode="auto">
            <a:xfrm>
              <a:off x="4917" y="1795"/>
              <a:ext cx="210" cy="62"/>
              <a:chOff x="4917" y="1795"/>
              <a:chExt cx="210" cy="62"/>
            </a:xfrm>
          </p:grpSpPr>
          <p:sp>
            <p:nvSpPr>
              <p:cNvPr id="33807" name="Line 15"/>
              <p:cNvSpPr>
                <a:spLocks noChangeShapeType="1"/>
              </p:cNvSpPr>
              <p:nvPr/>
            </p:nvSpPr>
            <p:spPr bwMode="auto">
              <a:xfrm flipV="1">
                <a:off x="4917" y="1794"/>
                <a:ext cx="75" cy="3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3808" name="Line 16"/>
              <p:cNvSpPr>
                <a:spLocks noChangeShapeType="1"/>
              </p:cNvSpPr>
              <p:nvPr/>
            </p:nvSpPr>
            <p:spPr bwMode="auto">
              <a:xfrm>
                <a:off x="5061" y="1858"/>
                <a:ext cx="66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3809" name="Line 17"/>
              <p:cNvSpPr>
                <a:spLocks noChangeShapeType="1"/>
              </p:cNvSpPr>
              <p:nvPr/>
            </p:nvSpPr>
            <p:spPr bwMode="auto">
              <a:xfrm>
                <a:off x="4986" y="1797"/>
                <a:ext cx="78" cy="6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3810" name="Group 18"/>
            <p:cNvGrpSpPr>
              <a:grpSpLocks/>
            </p:cNvGrpSpPr>
            <p:nvPr/>
          </p:nvGrpSpPr>
          <p:grpSpPr bwMode="auto">
            <a:xfrm>
              <a:off x="4929" y="1794"/>
              <a:ext cx="210" cy="62"/>
              <a:chOff x="4929" y="1794"/>
              <a:chExt cx="210" cy="62"/>
            </a:xfrm>
          </p:grpSpPr>
          <p:sp>
            <p:nvSpPr>
              <p:cNvPr id="33811" name="Line 19"/>
              <p:cNvSpPr>
                <a:spLocks noChangeShapeType="1"/>
              </p:cNvSpPr>
              <p:nvPr/>
            </p:nvSpPr>
            <p:spPr bwMode="auto">
              <a:xfrm>
                <a:off x="4929" y="1856"/>
                <a:ext cx="75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3812" name="Line 20"/>
              <p:cNvSpPr>
                <a:spLocks noChangeShapeType="1"/>
              </p:cNvSpPr>
              <p:nvPr/>
            </p:nvSpPr>
            <p:spPr bwMode="auto">
              <a:xfrm>
                <a:off x="5074" y="1794"/>
                <a:ext cx="66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3813" name="Line 21"/>
              <p:cNvSpPr>
                <a:spLocks noChangeShapeType="1"/>
              </p:cNvSpPr>
              <p:nvPr/>
            </p:nvSpPr>
            <p:spPr bwMode="auto">
              <a:xfrm flipV="1">
                <a:off x="4999" y="1794"/>
                <a:ext cx="78" cy="63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</p:grpSp>
      <p:sp>
        <p:nvSpPr>
          <p:cNvPr id="33814" name="Rectangle 22"/>
          <p:cNvSpPr>
            <a:spLocks noChangeArrowheads="1"/>
          </p:cNvSpPr>
          <p:nvPr/>
        </p:nvSpPr>
        <p:spPr bwMode="auto">
          <a:xfrm>
            <a:off x="2644775" y="660400"/>
            <a:ext cx="1296988" cy="1546225"/>
          </a:xfrm>
          <a:prstGeom prst="rect">
            <a:avLst/>
          </a:prstGeom>
          <a:solidFill>
            <a:srgbClr val="3333CC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33815" name="Rectangle 23"/>
          <p:cNvSpPr>
            <a:spLocks noChangeArrowheads="1"/>
          </p:cNvSpPr>
          <p:nvPr/>
        </p:nvSpPr>
        <p:spPr bwMode="auto">
          <a:xfrm>
            <a:off x="2597150" y="731838"/>
            <a:ext cx="1273175" cy="1536700"/>
          </a:xfrm>
          <a:prstGeom prst="rect">
            <a:avLst/>
          </a:prstGeom>
          <a:solidFill>
            <a:srgbClr val="FFFFFF"/>
          </a:solidFill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33816" name="Line 24"/>
          <p:cNvSpPr>
            <a:spLocks noChangeShapeType="1"/>
          </p:cNvSpPr>
          <p:nvPr/>
        </p:nvSpPr>
        <p:spPr bwMode="auto">
          <a:xfrm>
            <a:off x="2597150" y="1049338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3817" name="Text Box 25"/>
          <p:cNvSpPr txBox="1">
            <a:spLocks noChangeArrowheads="1"/>
          </p:cNvSpPr>
          <p:nvPr/>
        </p:nvSpPr>
        <p:spPr bwMode="auto">
          <a:xfrm>
            <a:off x="2554288" y="698500"/>
            <a:ext cx="1408112" cy="1601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aplicação</a:t>
            </a: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transporte</a:t>
            </a: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rede</a:t>
            </a: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enlace</a:t>
            </a: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física</a:t>
            </a:r>
          </a:p>
        </p:txBody>
      </p:sp>
      <p:sp>
        <p:nvSpPr>
          <p:cNvPr id="33818" name="Line 26"/>
          <p:cNvSpPr>
            <a:spLocks noChangeShapeType="1"/>
          </p:cNvSpPr>
          <p:nvPr/>
        </p:nvSpPr>
        <p:spPr bwMode="auto">
          <a:xfrm>
            <a:off x="2605088" y="1370013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3819" name="Line 27"/>
          <p:cNvSpPr>
            <a:spLocks noChangeShapeType="1"/>
          </p:cNvSpPr>
          <p:nvPr/>
        </p:nvSpPr>
        <p:spPr bwMode="auto">
          <a:xfrm>
            <a:off x="2609850" y="1651000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3820" name="Line 28"/>
          <p:cNvSpPr>
            <a:spLocks noChangeShapeType="1"/>
          </p:cNvSpPr>
          <p:nvPr/>
        </p:nvSpPr>
        <p:spPr bwMode="auto">
          <a:xfrm>
            <a:off x="2609850" y="1927225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33821" name="Group 29"/>
          <p:cNvGrpSpPr>
            <a:grpSpLocks/>
          </p:cNvGrpSpPr>
          <p:nvPr/>
        </p:nvGrpSpPr>
        <p:grpSpPr bwMode="auto">
          <a:xfrm>
            <a:off x="1041400" y="1641475"/>
            <a:ext cx="1477963" cy="301625"/>
            <a:chOff x="656" y="1034"/>
            <a:chExt cx="931" cy="190"/>
          </a:xfrm>
        </p:grpSpPr>
        <p:sp>
          <p:nvSpPr>
            <p:cNvPr id="33822" name="Rectangle 30"/>
            <p:cNvSpPr>
              <a:spLocks noChangeArrowheads="1"/>
            </p:cNvSpPr>
            <p:nvPr/>
          </p:nvSpPr>
          <p:spPr bwMode="auto">
            <a:xfrm>
              <a:off x="669" y="1051"/>
              <a:ext cx="840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823" name="Rectangle 31"/>
            <p:cNvSpPr>
              <a:spLocks noChangeArrowheads="1"/>
            </p:cNvSpPr>
            <p:nvPr/>
          </p:nvSpPr>
          <p:spPr bwMode="auto">
            <a:xfrm>
              <a:off x="1030" y="1034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33824" name="Rectangle 32"/>
            <p:cNvSpPr>
              <a:spLocks noChangeArrowheads="1"/>
            </p:cNvSpPr>
            <p:nvPr/>
          </p:nvSpPr>
          <p:spPr bwMode="auto">
            <a:xfrm>
              <a:off x="844" y="1034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33825" name="Rectangle 33"/>
            <p:cNvSpPr>
              <a:spLocks noChangeArrowheads="1"/>
            </p:cNvSpPr>
            <p:nvPr/>
          </p:nvSpPr>
          <p:spPr bwMode="auto">
            <a:xfrm>
              <a:off x="656" y="1034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l</a:t>
              </a:r>
            </a:p>
          </p:txBody>
        </p:sp>
        <p:sp>
          <p:nvSpPr>
            <p:cNvPr id="33826" name="Rectangle 34"/>
            <p:cNvSpPr>
              <a:spLocks noChangeArrowheads="1"/>
            </p:cNvSpPr>
            <p:nvPr/>
          </p:nvSpPr>
          <p:spPr bwMode="auto">
            <a:xfrm>
              <a:off x="1160" y="1035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33827" name="Line 35"/>
            <p:cNvSpPr>
              <a:spLocks noChangeShapeType="1"/>
            </p:cNvSpPr>
            <p:nvPr/>
          </p:nvSpPr>
          <p:spPr bwMode="auto">
            <a:xfrm>
              <a:off x="834" y="1051"/>
              <a:ext cx="1" cy="162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3828" name="Line 36"/>
            <p:cNvSpPr>
              <a:spLocks noChangeShapeType="1"/>
            </p:cNvSpPr>
            <p:nvPr/>
          </p:nvSpPr>
          <p:spPr bwMode="auto">
            <a:xfrm>
              <a:off x="1014" y="1057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3829" name="Line 37"/>
            <p:cNvSpPr>
              <a:spLocks noChangeShapeType="1"/>
            </p:cNvSpPr>
            <p:nvPr/>
          </p:nvSpPr>
          <p:spPr bwMode="auto">
            <a:xfrm>
              <a:off x="1206" y="1054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3830" name="Group 38"/>
          <p:cNvGrpSpPr>
            <a:grpSpLocks/>
          </p:cNvGrpSpPr>
          <p:nvPr/>
        </p:nvGrpSpPr>
        <p:grpSpPr bwMode="auto">
          <a:xfrm>
            <a:off x="1309688" y="1343025"/>
            <a:ext cx="1206500" cy="301625"/>
            <a:chOff x="825" y="846"/>
            <a:chExt cx="760" cy="190"/>
          </a:xfrm>
        </p:grpSpPr>
        <p:sp>
          <p:nvSpPr>
            <p:cNvPr id="33831" name="Rectangle 39"/>
            <p:cNvSpPr>
              <a:spLocks noChangeArrowheads="1"/>
            </p:cNvSpPr>
            <p:nvPr/>
          </p:nvSpPr>
          <p:spPr bwMode="auto">
            <a:xfrm>
              <a:off x="825" y="863"/>
              <a:ext cx="68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832" name="Rectangle 40"/>
            <p:cNvSpPr>
              <a:spLocks noChangeArrowheads="1"/>
            </p:cNvSpPr>
            <p:nvPr/>
          </p:nvSpPr>
          <p:spPr bwMode="auto">
            <a:xfrm>
              <a:off x="1028" y="846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33833" name="Rectangle 41"/>
            <p:cNvSpPr>
              <a:spLocks noChangeArrowheads="1"/>
            </p:cNvSpPr>
            <p:nvPr/>
          </p:nvSpPr>
          <p:spPr bwMode="auto">
            <a:xfrm>
              <a:off x="842" y="846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33834" name="Rectangle 42"/>
            <p:cNvSpPr>
              <a:spLocks noChangeArrowheads="1"/>
            </p:cNvSpPr>
            <p:nvPr/>
          </p:nvSpPr>
          <p:spPr bwMode="auto">
            <a:xfrm>
              <a:off x="1158" y="847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33835" name="Line 43"/>
            <p:cNvSpPr>
              <a:spLocks noChangeShapeType="1"/>
            </p:cNvSpPr>
            <p:nvPr/>
          </p:nvSpPr>
          <p:spPr bwMode="auto">
            <a:xfrm>
              <a:off x="1012" y="869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3836" name="Line 44"/>
            <p:cNvSpPr>
              <a:spLocks noChangeShapeType="1"/>
            </p:cNvSpPr>
            <p:nvPr/>
          </p:nvSpPr>
          <p:spPr bwMode="auto">
            <a:xfrm>
              <a:off x="1204" y="866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3837" name="Group 45"/>
          <p:cNvGrpSpPr>
            <a:grpSpLocks/>
          </p:cNvGrpSpPr>
          <p:nvPr/>
        </p:nvGrpSpPr>
        <p:grpSpPr bwMode="auto">
          <a:xfrm>
            <a:off x="1612900" y="1035050"/>
            <a:ext cx="889000" cy="301625"/>
            <a:chOff x="1016" y="652"/>
            <a:chExt cx="560" cy="190"/>
          </a:xfrm>
        </p:grpSpPr>
        <p:sp>
          <p:nvSpPr>
            <p:cNvPr id="33838" name="Rectangle 46"/>
            <p:cNvSpPr>
              <a:spLocks noChangeArrowheads="1"/>
            </p:cNvSpPr>
            <p:nvPr/>
          </p:nvSpPr>
          <p:spPr bwMode="auto">
            <a:xfrm>
              <a:off x="1016" y="669"/>
              <a:ext cx="48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839" name="Rectangle 47"/>
            <p:cNvSpPr>
              <a:spLocks noChangeArrowheads="1"/>
            </p:cNvSpPr>
            <p:nvPr/>
          </p:nvSpPr>
          <p:spPr bwMode="auto">
            <a:xfrm>
              <a:off x="1019" y="652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33840" name="Rectangle 48"/>
            <p:cNvSpPr>
              <a:spLocks noChangeArrowheads="1"/>
            </p:cNvSpPr>
            <p:nvPr/>
          </p:nvSpPr>
          <p:spPr bwMode="auto">
            <a:xfrm>
              <a:off x="1149" y="653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33841" name="Line 49"/>
            <p:cNvSpPr>
              <a:spLocks noChangeShapeType="1"/>
            </p:cNvSpPr>
            <p:nvPr/>
          </p:nvSpPr>
          <p:spPr bwMode="auto">
            <a:xfrm>
              <a:off x="1195" y="672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3842" name="Group 50"/>
          <p:cNvGrpSpPr>
            <a:grpSpLocks/>
          </p:cNvGrpSpPr>
          <p:nvPr/>
        </p:nvGrpSpPr>
        <p:grpSpPr bwMode="auto">
          <a:xfrm>
            <a:off x="1819275" y="723900"/>
            <a:ext cx="677863" cy="300038"/>
            <a:chOff x="1146" y="456"/>
            <a:chExt cx="427" cy="189"/>
          </a:xfrm>
        </p:grpSpPr>
        <p:sp>
          <p:nvSpPr>
            <p:cNvPr id="33843" name="Rectangle 51"/>
            <p:cNvSpPr>
              <a:spLocks noChangeArrowheads="1"/>
            </p:cNvSpPr>
            <p:nvPr/>
          </p:nvSpPr>
          <p:spPr bwMode="auto">
            <a:xfrm>
              <a:off x="1183" y="472"/>
              <a:ext cx="31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844" name="Rectangle 52"/>
            <p:cNvSpPr>
              <a:spLocks noChangeArrowheads="1"/>
            </p:cNvSpPr>
            <p:nvPr/>
          </p:nvSpPr>
          <p:spPr bwMode="auto">
            <a:xfrm>
              <a:off x="1146" y="456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</p:grpSp>
      <p:sp>
        <p:nvSpPr>
          <p:cNvPr id="33845" name="Text Box 53"/>
          <p:cNvSpPr txBox="1">
            <a:spLocks noChangeArrowheads="1"/>
          </p:cNvSpPr>
          <p:nvPr/>
        </p:nvSpPr>
        <p:spPr bwMode="auto">
          <a:xfrm>
            <a:off x="1806575" y="4157663"/>
            <a:ext cx="1050925" cy="3984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rgbClr val="3333CC"/>
                </a:solidFill>
                <a:latin typeface="Comic Sans MS" pitchFamily="66" charset="0"/>
              </a:rPr>
              <a:t>destino</a:t>
            </a:r>
          </a:p>
        </p:txBody>
      </p:sp>
      <p:graphicFrame>
        <p:nvGraphicFramePr>
          <p:cNvPr id="33846" name="Object 54"/>
          <p:cNvGraphicFramePr>
            <a:graphicFrameLocks noChangeAspect="1"/>
          </p:cNvGraphicFramePr>
          <p:nvPr/>
        </p:nvGraphicFramePr>
        <p:xfrm>
          <a:off x="3209925" y="5087938"/>
          <a:ext cx="646113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48" r:id="rId6" imgW="18192600" imgH="14963760" progId="">
                  <p:embed/>
                </p:oleObj>
              </mc:Choice>
              <mc:Fallback>
                <p:oleObj r:id="rId6" imgW="18192600" imgH="14963760" progId="">
                  <p:embed/>
                  <p:pic>
                    <p:nvPicPr>
                      <p:cNvPr id="0" name="Picture 5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9925" y="5087938"/>
                        <a:ext cx="646113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847" name="AutoShape 55"/>
          <p:cNvSpPr>
            <a:spLocks noChangeArrowheads="1"/>
          </p:cNvSpPr>
          <p:nvPr/>
        </p:nvSpPr>
        <p:spPr bwMode="auto">
          <a:xfrm>
            <a:off x="2979738" y="4540250"/>
            <a:ext cx="360362" cy="1577975"/>
          </a:xfrm>
          <a:custGeom>
            <a:avLst/>
            <a:gdLst>
              <a:gd name="T0" fmla="*/ 462688569 w 267"/>
              <a:gd name="T1" fmla="*/ 824929666 h 1186"/>
              <a:gd name="T2" fmla="*/ 0 w 267"/>
              <a:gd name="T3" fmla="*/ 0 h 1186"/>
              <a:gd name="T4" fmla="*/ 0 w 267"/>
              <a:gd name="T5" fmla="*/ 2099498199 h 1186"/>
              <a:gd name="T6" fmla="*/ 486369875 w 267"/>
              <a:gd name="T7" fmla="*/ 1154192774 h 1186"/>
              <a:gd name="T8" fmla="*/ 462688569 w 267"/>
              <a:gd name="T9" fmla="*/ 824929666 h 1186"/>
              <a:gd name="T10" fmla="*/ 0 w 267"/>
              <a:gd name="T11" fmla="*/ 0 h 1186"/>
              <a:gd name="T12" fmla="*/ 267 w 267"/>
              <a:gd name="T13" fmla="*/ 1186 h 1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267" h="1186">
                <a:moveTo>
                  <a:pt x="254" y="466"/>
                </a:moveTo>
                <a:lnTo>
                  <a:pt x="0" y="0"/>
                </a:lnTo>
                <a:lnTo>
                  <a:pt x="0" y="1186"/>
                </a:lnTo>
                <a:lnTo>
                  <a:pt x="267" y="652"/>
                </a:lnTo>
                <a:lnTo>
                  <a:pt x="254" y="466"/>
                </a:lnTo>
                <a:close/>
              </a:path>
            </a:pathLst>
          </a:custGeom>
          <a:gradFill rotWithShape="0">
            <a:gsLst>
              <a:gs pos="0">
                <a:srgbClr val="FFFFFF"/>
              </a:gs>
              <a:gs pos="100000">
                <a:srgbClr val="3333CC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33848" name="Rectangle 56"/>
          <p:cNvSpPr>
            <a:spLocks noChangeArrowheads="1"/>
          </p:cNvSpPr>
          <p:nvPr/>
        </p:nvSpPr>
        <p:spPr bwMode="auto">
          <a:xfrm>
            <a:off x="1755775" y="4546600"/>
            <a:ext cx="1296988" cy="1546225"/>
          </a:xfrm>
          <a:prstGeom prst="rect">
            <a:avLst/>
          </a:prstGeom>
          <a:solidFill>
            <a:srgbClr val="3333CC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33849" name="Rectangle 57"/>
          <p:cNvSpPr>
            <a:spLocks noChangeArrowheads="1"/>
          </p:cNvSpPr>
          <p:nvPr/>
        </p:nvSpPr>
        <p:spPr bwMode="auto">
          <a:xfrm>
            <a:off x="1708150" y="4618038"/>
            <a:ext cx="1273175" cy="1536700"/>
          </a:xfrm>
          <a:prstGeom prst="rect">
            <a:avLst/>
          </a:prstGeom>
          <a:solidFill>
            <a:srgbClr val="FFFFFF"/>
          </a:solidFill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33850" name="Line 58"/>
          <p:cNvSpPr>
            <a:spLocks noChangeShapeType="1"/>
          </p:cNvSpPr>
          <p:nvPr/>
        </p:nvSpPr>
        <p:spPr bwMode="auto">
          <a:xfrm>
            <a:off x="1708150" y="4935538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3851" name="Line 59"/>
          <p:cNvSpPr>
            <a:spLocks noChangeShapeType="1"/>
          </p:cNvSpPr>
          <p:nvPr/>
        </p:nvSpPr>
        <p:spPr bwMode="auto">
          <a:xfrm>
            <a:off x="1716088" y="5256213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3852" name="Line 60"/>
          <p:cNvSpPr>
            <a:spLocks noChangeShapeType="1"/>
          </p:cNvSpPr>
          <p:nvPr/>
        </p:nvSpPr>
        <p:spPr bwMode="auto">
          <a:xfrm>
            <a:off x="1720850" y="5537200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3853" name="Line 61"/>
          <p:cNvSpPr>
            <a:spLocks noChangeShapeType="1"/>
          </p:cNvSpPr>
          <p:nvPr/>
        </p:nvSpPr>
        <p:spPr bwMode="auto">
          <a:xfrm>
            <a:off x="1720850" y="5813425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33854" name="Group 62"/>
          <p:cNvGrpSpPr>
            <a:grpSpLocks/>
          </p:cNvGrpSpPr>
          <p:nvPr/>
        </p:nvGrpSpPr>
        <p:grpSpPr bwMode="auto">
          <a:xfrm>
            <a:off x="152400" y="5527675"/>
            <a:ext cx="1477963" cy="301625"/>
            <a:chOff x="96" y="3482"/>
            <a:chExt cx="931" cy="190"/>
          </a:xfrm>
        </p:grpSpPr>
        <p:sp>
          <p:nvSpPr>
            <p:cNvPr id="33855" name="Rectangle 63"/>
            <p:cNvSpPr>
              <a:spLocks noChangeArrowheads="1"/>
            </p:cNvSpPr>
            <p:nvPr/>
          </p:nvSpPr>
          <p:spPr bwMode="auto">
            <a:xfrm>
              <a:off x="109" y="3499"/>
              <a:ext cx="840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856" name="Rectangle 64"/>
            <p:cNvSpPr>
              <a:spLocks noChangeArrowheads="1"/>
            </p:cNvSpPr>
            <p:nvPr/>
          </p:nvSpPr>
          <p:spPr bwMode="auto">
            <a:xfrm>
              <a:off x="470" y="3482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33857" name="Rectangle 65"/>
            <p:cNvSpPr>
              <a:spLocks noChangeArrowheads="1"/>
            </p:cNvSpPr>
            <p:nvPr/>
          </p:nvSpPr>
          <p:spPr bwMode="auto">
            <a:xfrm>
              <a:off x="284" y="3482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33858" name="Rectangle 66"/>
            <p:cNvSpPr>
              <a:spLocks noChangeArrowheads="1"/>
            </p:cNvSpPr>
            <p:nvPr/>
          </p:nvSpPr>
          <p:spPr bwMode="auto">
            <a:xfrm>
              <a:off x="96" y="3482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l</a:t>
              </a:r>
            </a:p>
          </p:txBody>
        </p:sp>
        <p:sp>
          <p:nvSpPr>
            <p:cNvPr id="33859" name="Rectangle 67"/>
            <p:cNvSpPr>
              <a:spLocks noChangeArrowheads="1"/>
            </p:cNvSpPr>
            <p:nvPr/>
          </p:nvSpPr>
          <p:spPr bwMode="auto">
            <a:xfrm>
              <a:off x="600" y="3483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33860" name="Line 68"/>
            <p:cNvSpPr>
              <a:spLocks noChangeShapeType="1"/>
            </p:cNvSpPr>
            <p:nvPr/>
          </p:nvSpPr>
          <p:spPr bwMode="auto">
            <a:xfrm>
              <a:off x="274" y="3499"/>
              <a:ext cx="1" cy="162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3861" name="Line 69"/>
            <p:cNvSpPr>
              <a:spLocks noChangeShapeType="1"/>
            </p:cNvSpPr>
            <p:nvPr/>
          </p:nvSpPr>
          <p:spPr bwMode="auto">
            <a:xfrm>
              <a:off x="454" y="3505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3862" name="Line 70"/>
            <p:cNvSpPr>
              <a:spLocks noChangeShapeType="1"/>
            </p:cNvSpPr>
            <p:nvPr/>
          </p:nvSpPr>
          <p:spPr bwMode="auto">
            <a:xfrm>
              <a:off x="646" y="3502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3863" name="Group 71"/>
          <p:cNvGrpSpPr>
            <a:grpSpLocks/>
          </p:cNvGrpSpPr>
          <p:nvPr/>
        </p:nvGrpSpPr>
        <p:grpSpPr bwMode="auto">
          <a:xfrm>
            <a:off x="420688" y="5229225"/>
            <a:ext cx="1206500" cy="301625"/>
            <a:chOff x="265" y="3294"/>
            <a:chExt cx="760" cy="190"/>
          </a:xfrm>
        </p:grpSpPr>
        <p:sp>
          <p:nvSpPr>
            <p:cNvPr id="33864" name="Rectangle 72"/>
            <p:cNvSpPr>
              <a:spLocks noChangeArrowheads="1"/>
            </p:cNvSpPr>
            <p:nvPr/>
          </p:nvSpPr>
          <p:spPr bwMode="auto">
            <a:xfrm>
              <a:off x="265" y="3311"/>
              <a:ext cx="68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865" name="Rectangle 73"/>
            <p:cNvSpPr>
              <a:spLocks noChangeArrowheads="1"/>
            </p:cNvSpPr>
            <p:nvPr/>
          </p:nvSpPr>
          <p:spPr bwMode="auto">
            <a:xfrm>
              <a:off x="468" y="3294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33866" name="Rectangle 74"/>
            <p:cNvSpPr>
              <a:spLocks noChangeArrowheads="1"/>
            </p:cNvSpPr>
            <p:nvPr/>
          </p:nvSpPr>
          <p:spPr bwMode="auto">
            <a:xfrm>
              <a:off x="282" y="3294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33867" name="Rectangle 75"/>
            <p:cNvSpPr>
              <a:spLocks noChangeArrowheads="1"/>
            </p:cNvSpPr>
            <p:nvPr/>
          </p:nvSpPr>
          <p:spPr bwMode="auto">
            <a:xfrm>
              <a:off x="598" y="3295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33868" name="Line 76"/>
            <p:cNvSpPr>
              <a:spLocks noChangeShapeType="1"/>
            </p:cNvSpPr>
            <p:nvPr/>
          </p:nvSpPr>
          <p:spPr bwMode="auto">
            <a:xfrm>
              <a:off x="452" y="3317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3869" name="Line 77"/>
            <p:cNvSpPr>
              <a:spLocks noChangeShapeType="1"/>
            </p:cNvSpPr>
            <p:nvPr/>
          </p:nvSpPr>
          <p:spPr bwMode="auto">
            <a:xfrm>
              <a:off x="644" y="3314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3870" name="Group 78"/>
          <p:cNvGrpSpPr>
            <a:grpSpLocks/>
          </p:cNvGrpSpPr>
          <p:nvPr/>
        </p:nvGrpSpPr>
        <p:grpSpPr bwMode="auto">
          <a:xfrm>
            <a:off x="723900" y="4921250"/>
            <a:ext cx="889000" cy="301625"/>
            <a:chOff x="456" y="3100"/>
            <a:chExt cx="560" cy="190"/>
          </a:xfrm>
        </p:grpSpPr>
        <p:sp>
          <p:nvSpPr>
            <p:cNvPr id="33871" name="Rectangle 79"/>
            <p:cNvSpPr>
              <a:spLocks noChangeArrowheads="1"/>
            </p:cNvSpPr>
            <p:nvPr/>
          </p:nvSpPr>
          <p:spPr bwMode="auto">
            <a:xfrm>
              <a:off x="456" y="3117"/>
              <a:ext cx="48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872" name="Rectangle 80"/>
            <p:cNvSpPr>
              <a:spLocks noChangeArrowheads="1"/>
            </p:cNvSpPr>
            <p:nvPr/>
          </p:nvSpPr>
          <p:spPr bwMode="auto">
            <a:xfrm>
              <a:off x="459" y="3100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33873" name="Rectangle 81"/>
            <p:cNvSpPr>
              <a:spLocks noChangeArrowheads="1"/>
            </p:cNvSpPr>
            <p:nvPr/>
          </p:nvSpPr>
          <p:spPr bwMode="auto">
            <a:xfrm>
              <a:off x="589" y="3101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33874" name="Line 82"/>
            <p:cNvSpPr>
              <a:spLocks noChangeShapeType="1"/>
            </p:cNvSpPr>
            <p:nvPr/>
          </p:nvSpPr>
          <p:spPr bwMode="auto">
            <a:xfrm>
              <a:off x="635" y="3120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3875" name="Group 83"/>
          <p:cNvGrpSpPr>
            <a:grpSpLocks/>
          </p:cNvGrpSpPr>
          <p:nvPr/>
        </p:nvGrpSpPr>
        <p:grpSpPr bwMode="auto">
          <a:xfrm>
            <a:off x="930275" y="4610100"/>
            <a:ext cx="677863" cy="300038"/>
            <a:chOff x="586" y="2904"/>
            <a:chExt cx="427" cy="189"/>
          </a:xfrm>
        </p:grpSpPr>
        <p:sp>
          <p:nvSpPr>
            <p:cNvPr id="33876" name="Rectangle 84"/>
            <p:cNvSpPr>
              <a:spLocks noChangeArrowheads="1"/>
            </p:cNvSpPr>
            <p:nvPr/>
          </p:nvSpPr>
          <p:spPr bwMode="auto">
            <a:xfrm>
              <a:off x="623" y="2920"/>
              <a:ext cx="31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877" name="Rectangle 85"/>
            <p:cNvSpPr>
              <a:spLocks noChangeArrowheads="1"/>
            </p:cNvSpPr>
            <p:nvPr/>
          </p:nvSpPr>
          <p:spPr bwMode="auto">
            <a:xfrm>
              <a:off x="586" y="2904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</p:grpSp>
      <p:grpSp>
        <p:nvGrpSpPr>
          <p:cNvPr id="33878" name="Group 86"/>
          <p:cNvGrpSpPr>
            <a:grpSpLocks/>
          </p:cNvGrpSpPr>
          <p:nvPr/>
        </p:nvGrpSpPr>
        <p:grpSpPr bwMode="auto">
          <a:xfrm>
            <a:off x="5654675" y="4164013"/>
            <a:ext cx="1385888" cy="1035050"/>
            <a:chOff x="3562" y="2623"/>
            <a:chExt cx="873" cy="652"/>
          </a:xfrm>
        </p:grpSpPr>
        <p:sp>
          <p:nvSpPr>
            <p:cNvPr id="33879" name="Rectangle 87"/>
            <p:cNvSpPr>
              <a:spLocks noChangeArrowheads="1"/>
            </p:cNvSpPr>
            <p:nvPr/>
          </p:nvSpPr>
          <p:spPr bwMode="auto">
            <a:xfrm>
              <a:off x="3619" y="2623"/>
              <a:ext cx="817" cy="596"/>
            </a:xfrm>
            <a:prstGeom prst="rect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880" name="Rectangle 88"/>
            <p:cNvSpPr>
              <a:spLocks noChangeArrowheads="1"/>
            </p:cNvSpPr>
            <p:nvPr/>
          </p:nvSpPr>
          <p:spPr bwMode="auto">
            <a:xfrm>
              <a:off x="3589" y="2668"/>
              <a:ext cx="802" cy="596"/>
            </a:xfrm>
            <a:prstGeom prst="rect">
              <a:avLst/>
            </a:prstGeom>
            <a:solidFill>
              <a:srgbClr val="FFFFFF"/>
            </a:solidFill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881" name="Line 89"/>
            <p:cNvSpPr>
              <a:spLocks noChangeShapeType="1"/>
            </p:cNvSpPr>
            <p:nvPr/>
          </p:nvSpPr>
          <p:spPr bwMode="auto">
            <a:xfrm>
              <a:off x="3589" y="2868"/>
              <a:ext cx="796" cy="2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3882" name="Text Box 90"/>
            <p:cNvSpPr txBox="1">
              <a:spLocks noChangeArrowheads="1"/>
            </p:cNvSpPr>
            <p:nvPr/>
          </p:nvSpPr>
          <p:spPr bwMode="auto">
            <a:xfrm>
              <a:off x="3562" y="2647"/>
              <a:ext cx="830" cy="62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>
                <a:lnSpc>
                  <a:spcPct val="11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rede</a:t>
              </a:r>
            </a:p>
            <a:p>
              <a:pPr>
                <a:lnSpc>
                  <a:spcPct val="11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enlace</a:t>
              </a:r>
            </a:p>
            <a:p>
              <a:pPr>
                <a:lnSpc>
                  <a:spcPct val="11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física</a:t>
              </a:r>
            </a:p>
          </p:txBody>
        </p:sp>
        <p:sp>
          <p:nvSpPr>
            <p:cNvPr id="33883" name="Line 91"/>
            <p:cNvSpPr>
              <a:spLocks noChangeShapeType="1"/>
            </p:cNvSpPr>
            <p:nvPr/>
          </p:nvSpPr>
          <p:spPr bwMode="auto">
            <a:xfrm>
              <a:off x="3594" y="3070"/>
              <a:ext cx="796" cy="2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3884" name="Group 92"/>
          <p:cNvGrpSpPr>
            <a:grpSpLocks/>
          </p:cNvGrpSpPr>
          <p:nvPr/>
        </p:nvGrpSpPr>
        <p:grpSpPr bwMode="auto">
          <a:xfrm>
            <a:off x="5821363" y="2271713"/>
            <a:ext cx="1385887" cy="733425"/>
            <a:chOff x="3667" y="1431"/>
            <a:chExt cx="873" cy="462"/>
          </a:xfrm>
        </p:grpSpPr>
        <p:sp>
          <p:nvSpPr>
            <p:cNvPr id="33885" name="Rectangle 93"/>
            <p:cNvSpPr>
              <a:spLocks noChangeArrowheads="1"/>
            </p:cNvSpPr>
            <p:nvPr/>
          </p:nvSpPr>
          <p:spPr bwMode="auto">
            <a:xfrm>
              <a:off x="3724" y="1431"/>
              <a:ext cx="817" cy="416"/>
            </a:xfrm>
            <a:prstGeom prst="rect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886" name="Rectangle 94"/>
            <p:cNvSpPr>
              <a:spLocks noChangeArrowheads="1"/>
            </p:cNvSpPr>
            <p:nvPr/>
          </p:nvSpPr>
          <p:spPr bwMode="auto">
            <a:xfrm>
              <a:off x="3694" y="1476"/>
              <a:ext cx="802" cy="413"/>
            </a:xfrm>
            <a:prstGeom prst="rect">
              <a:avLst/>
            </a:prstGeom>
            <a:solidFill>
              <a:srgbClr val="FFFFFF"/>
            </a:solidFill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887" name="Line 95"/>
            <p:cNvSpPr>
              <a:spLocks noChangeShapeType="1"/>
            </p:cNvSpPr>
            <p:nvPr/>
          </p:nvSpPr>
          <p:spPr bwMode="auto">
            <a:xfrm>
              <a:off x="3694" y="1676"/>
              <a:ext cx="796" cy="2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3888" name="Text Box 96"/>
            <p:cNvSpPr txBox="1">
              <a:spLocks noChangeArrowheads="1"/>
            </p:cNvSpPr>
            <p:nvPr/>
          </p:nvSpPr>
          <p:spPr bwMode="auto">
            <a:xfrm>
              <a:off x="3667" y="1455"/>
              <a:ext cx="830" cy="43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>
                <a:lnSpc>
                  <a:spcPct val="11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enlace</a:t>
              </a:r>
            </a:p>
            <a:p>
              <a:pPr>
                <a:lnSpc>
                  <a:spcPct val="11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física</a:t>
              </a:r>
            </a:p>
          </p:txBody>
        </p:sp>
      </p:grpSp>
      <p:sp>
        <p:nvSpPr>
          <p:cNvPr id="33889" name="AutoShape 97"/>
          <p:cNvSpPr>
            <a:spLocks noChangeArrowheads="1"/>
          </p:cNvSpPr>
          <p:nvPr/>
        </p:nvSpPr>
        <p:spPr bwMode="auto">
          <a:xfrm>
            <a:off x="6978650" y="4156075"/>
            <a:ext cx="655638" cy="1135063"/>
          </a:xfrm>
          <a:custGeom>
            <a:avLst/>
            <a:gdLst>
              <a:gd name="T0" fmla="*/ 1040826208 w 413"/>
              <a:gd name="T1" fmla="*/ 1436489602 h 715"/>
              <a:gd name="T2" fmla="*/ 22682217 w 413"/>
              <a:gd name="T3" fmla="*/ 0 h 715"/>
              <a:gd name="T4" fmla="*/ 0 w 413"/>
              <a:gd name="T5" fmla="*/ 1522174923 h 715"/>
              <a:gd name="T6" fmla="*/ 1000503689 w 413"/>
              <a:gd name="T7" fmla="*/ 1801913485 h 715"/>
              <a:gd name="T8" fmla="*/ 1040826208 w 413"/>
              <a:gd name="T9" fmla="*/ 1436489602 h 715"/>
              <a:gd name="T10" fmla="*/ 0 w 413"/>
              <a:gd name="T11" fmla="*/ 0 h 715"/>
              <a:gd name="T12" fmla="*/ 413 w 413"/>
              <a:gd name="T13" fmla="*/ 715 h 7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413" h="715">
                <a:moveTo>
                  <a:pt x="413" y="570"/>
                </a:moveTo>
                <a:lnTo>
                  <a:pt x="9" y="0"/>
                </a:lnTo>
                <a:lnTo>
                  <a:pt x="0" y="604"/>
                </a:lnTo>
                <a:lnTo>
                  <a:pt x="397" y="715"/>
                </a:lnTo>
                <a:lnTo>
                  <a:pt x="413" y="570"/>
                </a:lnTo>
                <a:close/>
              </a:path>
            </a:pathLst>
          </a:custGeom>
          <a:gradFill rotWithShape="0">
            <a:gsLst>
              <a:gs pos="0">
                <a:srgbClr val="FFFFFF"/>
              </a:gs>
              <a:gs pos="100000">
                <a:srgbClr val="3333CC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33890" name="Group 98"/>
          <p:cNvGrpSpPr>
            <a:grpSpLocks/>
          </p:cNvGrpSpPr>
          <p:nvPr/>
        </p:nvGrpSpPr>
        <p:grpSpPr bwMode="auto">
          <a:xfrm>
            <a:off x="7581900" y="4983163"/>
            <a:ext cx="765175" cy="431800"/>
            <a:chOff x="4776" y="3139"/>
            <a:chExt cx="482" cy="272"/>
          </a:xfrm>
        </p:grpSpPr>
        <p:sp>
          <p:nvSpPr>
            <p:cNvPr id="33891" name="Oval 99"/>
            <p:cNvSpPr>
              <a:spLocks noChangeArrowheads="1"/>
            </p:cNvSpPr>
            <p:nvPr/>
          </p:nvSpPr>
          <p:spPr bwMode="auto">
            <a:xfrm>
              <a:off x="4780" y="3261"/>
              <a:ext cx="479" cy="151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892" name="Line 100"/>
            <p:cNvSpPr>
              <a:spLocks noChangeShapeType="1"/>
            </p:cNvSpPr>
            <p:nvPr/>
          </p:nvSpPr>
          <p:spPr bwMode="auto">
            <a:xfrm>
              <a:off x="4780" y="3248"/>
              <a:ext cx="1" cy="94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3893" name="Line 101"/>
            <p:cNvSpPr>
              <a:spLocks noChangeShapeType="1"/>
            </p:cNvSpPr>
            <p:nvPr/>
          </p:nvSpPr>
          <p:spPr bwMode="auto">
            <a:xfrm>
              <a:off x="5259" y="3248"/>
              <a:ext cx="1" cy="94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3894" name="Rectangle 102"/>
            <p:cNvSpPr>
              <a:spLocks noChangeArrowheads="1"/>
            </p:cNvSpPr>
            <p:nvPr/>
          </p:nvSpPr>
          <p:spPr bwMode="auto">
            <a:xfrm>
              <a:off x="4780" y="3248"/>
              <a:ext cx="475" cy="92"/>
            </a:xfrm>
            <a:prstGeom prst="rect">
              <a:avLst/>
            </a:prstGeom>
            <a:solidFill>
              <a:srgbClr val="CCCC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895" name="Oval 103"/>
            <p:cNvSpPr>
              <a:spLocks noChangeArrowheads="1"/>
            </p:cNvSpPr>
            <p:nvPr/>
          </p:nvSpPr>
          <p:spPr bwMode="auto">
            <a:xfrm>
              <a:off x="4776" y="3139"/>
              <a:ext cx="478" cy="176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33896" name="Group 104"/>
            <p:cNvGrpSpPr>
              <a:grpSpLocks/>
            </p:cNvGrpSpPr>
            <p:nvPr/>
          </p:nvGrpSpPr>
          <p:grpSpPr bwMode="auto">
            <a:xfrm>
              <a:off x="4891" y="3178"/>
              <a:ext cx="236" cy="102"/>
              <a:chOff x="4891" y="3178"/>
              <a:chExt cx="236" cy="102"/>
            </a:xfrm>
          </p:grpSpPr>
          <p:sp>
            <p:nvSpPr>
              <p:cNvPr id="33897" name="Line 105"/>
              <p:cNvSpPr>
                <a:spLocks noChangeShapeType="1"/>
              </p:cNvSpPr>
              <p:nvPr/>
            </p:nvSpPr>
            <p:spPr bwMode="auto">
              <a:xfrm flipV="1">
                <a:off x="4891" y="3177"/>
                <a:ext cx="85" cy="4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3898" name="Line 106"/>
              <p:cNvSpPr>
                <a:spLocks noChangeShapeType="1"/>
              </p:cNvSpPr>
              <p:nvPr/>
            </p:nvSpPr>
            <p:spPr bwMode="auto">
              <a:xfrm>
                <a:off x="5054" y="3280"/>
                <a:ext cx="74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3899" name="Line 107"/>
              <p:cNvSpPr>
                <a:spLocks noChangeShapeType="1"/>
              </p:cNvSpPr>
              <p:nvPr/>
            </p:nvSpPr>
            <p:spPr bwMode="auto">
              <a:xfrm>
                <a:off x="4969" y="3180"/>
                <a:ext cx="88" cy="10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3900" name="Group 108"/>
            <p:cNvGrpSpPr>
              <a:grpSpLocks/>
            </p:cNvGrpSpPr>
            <p:nvPr/>
          </p:nvGrpSpPr>
          <p:grpSpPr bwMode="auto">
            <a:xfrm>
              <a:off x="4891" y="3177"/>
              <a:ext cx="236" cy="102"/>
              <a:chOff x="4891" y="3177"/>
              <a:chExt cx="236" cy="102"/>
            </a:xfrm>
          </p:grpSpPr>
          <p:sp>
            <p:nvSpPr>
              <p:cNvPr id="33901" name="Line 109"/>
              <p:cNvSpPr>
                <a:spLocks noChangeShapeType="1"/>
              </p:cNvSpPr>
              <p:nvPr/>
            </p:nvSpPr>
            <p:spPr bwMode="auto">
              <a:xfrm>
                <a:off x="4891" y="3278"/>
                <a:ext cx="85" cy="2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3902" name="Line 110"/>
              <p:cNvSpPr>
                <a:spLocks noChangeShapeType="1"/>
              </p:cNvSpPr>
              <p:nvPr/>
            </p:nvSpPr>
            <p:spPr bwMode="auto">
              <a:xfrm>
                <a:off x="5054" y="3177"/>
                <a:ext cx="74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3903" name="Line 111"/>
              <p:cNvSpPr>
                <a:spLocks noChangeShapeType="1"/>
              </p:cNvSpPr>
              <p:nvPr/>
            </p:nvSpPr>
            <p:spPr bwMode="auto">
              <a:xfrm flipV="1">
                <a:off x="4969" y="3175"/>
                <a:ext cx="88" cy="103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</p:grpSp>
      <p:sp>
        <p:nvSpPr>
          <p:cNvPr id="33904" name="AutoShape 112"/>
          <p:cNvSpPr>
            <a:spLocks/>
          </p:cNvSpPr>
          <p:nvPr/>
        </p:nvSpPr>
        <p:spPr bwMode="auto">
          <a:xfrm>
            <a:off x="1828800" y="533400"/>
            <a:ext cx="5264150" cy="5494338"/>
          </a:xfrm>
          <a:custGeom>
            <a:avLst/>
            <a:gdLst>
              <a:gd name="T0" fmla="*/ 2147483647 w 3316"/>
              <a:gd name="T1" fmla="*/ 0 h 3461"/>
              <a:gd name="T2" fmla="*/ 2147483647 w 3316"/>
              <a:gd name="T3" fmla="*/ 2147483647 h 3461"/>
              <a:gd name="T4" fmla="*/ 2147483647 w 3316"/>
              <a:gd name="T5" fmla="*/ 2147483647 h 3461"/>
              <a:gd name="T6" fmla="*/ 2147483647 w 3316"/>
              <a:gd name="T7" fmla="*/ 2147483647 h 3461"/>
              <a:gd name="T8" fmla="*/ 2147483647 w 3316"/>
              <a:gd name="T9" fmla="*/ 2147483647 h 3461"/>
              <a:gd name="T10" fmla="*/ 2147483647 w 3316"/>
              <a:gd name="T11" fmla="*/ 2147483647 h 3461"/>
              <a:gd name="T12" fmla="*/ 2147483647 w 3316"/>
              <a:gd name="T13" fmla="*/ 2147483647 h 3461"/>
              <a:gd name="T14" fmla="*/ 2147483647 w 3316"/>
              <a:gd name="T15" fmla="*/ 2147483647 h 3461"/>
              <a:gd name="T16" fmla="*/ 2147483647 w 3316"/>
              <a:gd name="T17" fmla="*/ 2147483647 h 3461"/>
              <a:gd name="T18" fmla="*/ 2147483647 w 3316"/>
              <a:gd name="T19" fmla="*/ 2147483647 h 3461"/>
              <a:gd name="T20" fmla="*/ 2147483647 w 3316"/>
              <a:gd name="T21" fmla="*/ 2147483647 h 3461"/>
              <a:gd name="T22" fmla="*/ 0 w 3316"/>
              <a:gd name="T23" fmla="*/ 2147483647 h 3461"/>
              <a:gd name="T24" fmla="*/ 0 w 3316"/>
              <a:gd name="T25" fmla="*/ 2147483647 h 3461"/>
              <a:gd name="T26" fmla="*/ 0 w 3316"/>
              <a:gd name="T27" fmla="*/ 0 h 3461"/>
              <a:gd name="T28" fmla="*/ 3316 w 3316"/>
              <a:gd name="T29" fmla="*/ 3461 h 34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T26" t="T27" r="T28" b="T29"/>
            <a:pathLst>
              <a:path w="3316" h="3461">
                <a:moveTo>
                  <a:pt x="872" y="0"/>
                </a:moveTo>
                <a:lnTo>
                  <a:pt x="878" y="1481"/>
                </a:lnTo>
                <a:lnTo>
                  <a:pt x="2612" y="1481"/>
                </a:lnTo>
                <a:lnTo>
                  <a:pt x="2612" y="1179"/>
                </a:lnTo>
                <a:lnTo>
                  <a:pt x="3294" y="1179"/>
                </a:lnTo>
                <a:lnTo>
                  <a:pt x="3316" y="3131"/>
                </a:lnTo>
                <a:lnTo>
                  <a:pt x="3148" y="2986"/>
                </a:lnTo>
                <a:lnTo>
                  <a:pt x="3143" y="2387"/>
                </a:lnTo>
                <a:lnTo>
                  <a:pt x="2505" y="2387"/>
                </a:lnTo>
                <a:lnTo>
                  <a:pt x="2505" y="3070"/>
                </a:lnTo>
                <a:lnTo>
                  <a:pt x="1057" y="3461"/>
                </a:lnTo>
                <a:lnTo>
                  <a:pt x="0" y="3461"/>
                </a:lnTo>
                <a:lnTo>
                  <a:pt x="0" y="2505"/>
                </a:lnTo>
              </a:path>
            </a:pathLst>
          </a:custGeom>
          <a:noFill/>
          <a:ln w="2844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33905" name="Group 113"/>
          <p:cNvGrpSpPr>
            <a:grpSpLocks/>
          </p:cNvGrpSpPr>
          <p:nvPr/>
        </p:nvGrpSpPr>
        <p:grpSpPr bwMode="auto">
          <a:xfrm>
            <a:off x="4238625" y="4546600"/>
            <a:ext cx="1477963" cy="301625"/>
            <a:chOff x="2670" y="2864"/>
            <a:chExt cx="931" cy="190"/>
          </a:xfrm>
        </p:grpSpPr>
        <p:sp>
          <p:nvSpPr>
            <p:cNvPr id="33906" name="Rectangle 114"/>
            <p:cNvSpPr>
              <a:spLocks noChangeArrowheads="1"/>
            </p:cNvSpPr>
            <p:nvPr/>
          </p:nvSpPr>
          <p:spPr bwMode="auto">
            <a:xfrm>
              <a:off x="2683" y="2881"/>
              <a:ext cx="840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907" name="Rectangle 115"/>
            <p:cNvSpPr>
              <a:spLocks noChangeArrowheads="1"/>
            </p:cNvSpPr>
            <p:nvPr/>
          </p:nvSpPr>
          <p:spPr bwMode="auto">
            <a:xfrm>
              <a:off x="3044" y="2864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33908" name="Rectangle 116"/>
            <p:cNvSpPr>
              <a:spLocks noChangeArrowheads="1"/>
            </p:cNvSpPr>
            <p:nvPr/>
          </p:nvSpPr>
          <p:spPr bwMode="auto">
            <a:xfrm>
              <a:off x="2858" y="2864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33909" name="Rectangle 117"/>
            <p:cNvSpPr>
              <a:spLocks noChangeArrowheads="1"/>
            </p:cNvSpPr>
            <p:nvPr/>
          </p:nvSpPr>
          <p:spPr bwMode="auto">
            <a:xfrm>
              <a:off x="2670" y="2864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l</a:t>
              </a:r>
            </a:p>
          </p:txBody>
        </p:sp>
        <p:sp>
          <p:nvSpPr>
            <p:cNvPr id="33910" name="Rectangle 118"/>
            <p:cNvSpPr>
              <a:spLocks noChangeArrowheads="1"/>
            </p:cNvSpPr>
            <p:nvPr/>
          </p:nvSpPr>
          <p:spPr bwMode="auto">
            <a:xfrm>
              <a:off x="3174" y="2865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33911" name="Line 119"/>
            <p:cNvSpPr>
              <a:spLocks noChangeShapeType="1"/>
            </p:cNvSpPr>
            <p:nvPr/>
          </p:nvSpPr>
          <p:spPr bwMode="auto">
            <a:xfrm>
              <a:off x="2848" y="2881"/>
              <a:ext cx="1" cy="162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3912" name="Line 120"/>
            <p:cNvSpPr>
              <a:spLocks noChangeShapeType="1"/>
            </p:cNvSpPr>
            <p:nvPr/>
          </p:nvSpPr>
          <p:spPr bwMode="auto">
            <a:xfrm>
              <a:off x="3028" y="2887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3913" name="Line 121"/>
            <p:cNvSpPr>
              <a:spLocks noChangeShapeType="1"/>
            </p:cNvSpPr>
            <p:nvPr/>
          </p:nvSpPr>
          <p:spPr bwMode="auto">
            <a:xfrm>
              <a:off x="3220" y="2884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3914" name="Group 122"/>
          <p:cNvGrpSpPr>
            <a:grpSpLocks/>
          </p:cNvGrpSpPr>
          <p:nvPr/>
        </p:nvGrpSpPr>
        <p:grpSpPr bwMode="auto">
          <a:xfrm>
            <a:off x="4497388" y="4240213"/>
            <a:ext cx="1206500" cy="301625"/>
            <a:chOff x="2833" y="2671"/>
            <a:chExt cx="760" cy="190"/>
          </a:xfrm>
        </p:grpSpPr>
        <p:sp>
          <p:nvSpPr>
            <p:cNvPr id="33915" name="Rectangle 123"/>
            <p:cNvSpPr>
              <a:spLocks noChangeArrowheads="1"/>
            </p:cNvSpPr>
            <p:nvPr/>
          </p:nvSpPr>
          <p:spPr bwMode="auto">
            <a:xfrm>
              <a:off x="2833" y="2688"/>
              <a:ext cx="68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916" name="Rectangle 124"/>
            <p:cNvSpPr>
              <a:spLocks noChangeArrowheads="1"/>
            </p:cNvSpPr>
            <p:nvPr/>
          </p:nvSpPr>
          <p:spPr bwMode="auto">
            <a:xfrm>
              <a:off x="3036" y="2671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33917" name="Rectangle 125"/>
            <p:cNvSpPr>
              <a:spLocks noChangeArrowheads="1"/>
            </p:cNvSpPr>
            <p:nvPr/>
          </p:nvSpPr>
          <p:spPr bwMode="auto">
            <a:xfrm>
              <a:off x="2850" y="2671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33918" name="Rectangle 126"/>
            <p:cNvSpPr>
              <a:spLocks noChangeArrowheads="1"/>
            </p:cNvSpPr>
            <p:nvPr/>
          </p:nvSpPr>
          <p:spPr bwMode="auto">
            <a:xfrm>
              <a:off x="3166" y="2672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33919" name="Line 127"/>
            <p:cNvSpPr>
              <a:spLocks noChangeShapeType="1"/>
            </p:cNvSpPr>
            <p:nvPr/>
          </p:nvSpPr>
          <p:spPr bwMode="auto">
            <a:xfrm>
              <a:off x="3020" y="2694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3920" name="Line 128"/>
            <p:cNvSpPr>
              <a:spLocks noChangeShapeType="1"/>
            </p:cNvSpPr>
            <p:nvPr/>
          </p:nvSpPr>
          <p:spPr bwMode="auto">
            <a:xfrm>
              <a:off x="3212" y="2691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3921" name="Group 129"/>
          <p:cNvGrpSpPr>
            <a:grpSpLocks/>
          </p:cNvGrpSpPr>
          <p:nvPr/>
        </p:nvGrpSpPr>
        <p:grpSpPr bwMode="auto">
          <a:xfrm>
            <a:off x="7035800" y="4575175"/>
            <a:ext cx="1477963" cy="301625"/>
            <a:chOff x="4432" y="2882"/>
            <a:chExt cx="931" cy="190"/>
          </a:xfrm>
        </p:grpSpPr>
        <p:sp>
          <p:nvSpPr>
            <p:cNvPr id="33922" name="Rectangle 130"/>
            <p:cNvSpPr>
              <a:spLocks noChangeArrowheads="1"/>
            </p:cNvSpPr>
            <p:nvPr/>
          </p:nvSpPr>
          <p:spPr bwMode="auto">
            <a:xfrm>
              <a:off x="4445" y="2899"/>
              <a:ext cx="840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923" name="Rectangle 131"/>
            <p:cNvSpPr>
              <a:spLocks noChangeArrowheads="1"/>
            </p:cNvSpPr>
            <p:nvPr/>
          </p:nvSpPr>
          <p:spPr bwMode="auto">
            <a:xfrm>
              <a:off x="4806" y="2882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33924" name="Rectangle 132"/>
            <p:cNvSpPr>
              <a:spLocks noChangeArrowheads="1"/>
            </p:cNvSpPr>
            <p:nvPr/>
          </p:nvSpPr>
          <p:spPr bwMode="auto">
            <a:xfrm>
              <a:off x="4620" y="2882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33925" name="Rectangle 133"/>
            <p:cNvSpPr>
              <a:spLocks noChangeArrowheads="1"/>
            </p:cNvSpPr>
            <p:nvPr/>
          </p:nvSpPr>
          <p:spPr bwMode="auto">
            <a:xfrm>
              <a:off x="4432" y="2882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l</a:t>
              </a:r>
            </a:p>
          </p:txBody>
        </p:sp>
        <p:sp>
          <p:nvSpPr>
            <p:cNvPr id="33926" name="Rectangle 134"/>
            <p:cNvSpPr>
              <a:spLocks noChangeArrowheads="1"/>
            </p:cNvSpPr>
            <p:nvPr/>
          </p:nvSpPr>
          <p:spPr bwMode="auto">
            <a:xfrm>
              <a:off x="4936" y="2883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33927" name="Line 135"/>
            <p:cNvSpPr>
              <a:spLocks noChangeShapeType="1"/>
            </p:cNvSpPr>
            <p:nvPr/>
          </p:nvSpPr>
          <p:spPr bwMode="auto">
            <a:xfrm>
              <a:off x="4610" y="2899"/>
              <a:ext cx="1" cy="162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3928" name="Line 136"/>
            <p:cNvSpPr>
              <a:spLocks noChangeShapeType="1"/>
            </p:cNvSpPr>
            <p:nvPr/>
          </p:nvSpPr>
          <p:spPr bwMode="auto">
            <a:xfrm>
              <a:off x="4790" y="2905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3929" name="Line 137"/>
            <p:cNvSpPr>
              <a:spLocks noChangeShapeType="1"/>
            </p:cNvSpPr>
            <p:nvPr/>
          </p:nvSpPr>
          <p:spPr bwMode="auto">
            <a:xfrm>
              <a:off x="4982" y="2902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3930" name="Group 138"/>
          <p:cNvGrpSpPr>
            <a:grpSpLocks/>
          </p:cNvGrpSpPr>
          <p:nvPr/>
        </p:nvGrpSpPr>
        <p:grpSpPr bwMode="auto">
          <a:xfrm>
            <a:off x="7294563" y="4268788"/>
            <a:ext cx="1206500" cy="301625"/>
            <a:chOff x="4595" y="2689"/>
            <a:chExt cx="760" cy="190"/>
          </a:xfrm>
        </p:grpSpPr>
        <p:sp>
          <p:nvSpPr>
            <p:cNvPr id="33931" name="Rectangle 139"/>
            <p:cNvSpPr>
              <a:spLocks noChangeArrowheads="1"/>
            </p:cNvSpPr>
            <p:nvPr/>
          </p:nvSpPr>
          <p:spPr bwMode="auto">
            <a:xfrm>
              <a:off x="4595" y="2706"/>
              <a:ext cx="68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932" name="Rectangle 140"/>
            <p:cNvSpPr>
              <a:spLocks noChangeArrowheads="1"/>
            </p:cNvSpPr>
            <p:nvPr/>
          </p:nvSpPr>
          <p:spPr bwMode="auto">
            <a:xfrm>
              <a:off x="4798" y="2689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33933" name="Rectangle 141"/>
            <p:cNvSpPr>
              <a:spLocks noChangeArrowheads="1"/>
            </p:cNvSpPr>
            <p:nvPr/>
          </p:nvSpPr>
          <p:spPr bwMode="auto">
            <a:xfrm>
              <a:off x="4612" y="2689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33934" name="Rectangle 142"/>
            <p:cNvSpPr>
              <a:spLocks noChangeArrowheads="1"/>
            </p:cNvSpPr>
            <p:nvPr/>
          </p:nvSpPr>
          <p:spPr bwMode="auto">
            <a:xfrm>
              <a:off x="4928" y="2690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33935" name="Line 143"/>
            <p:cNvSpPr>
              <a:spLocks noChangeShapeType="1"/>
            </p:cNvSpPr>
            <p:nvPr/>
          </p:nvSpPr>
          <p:spPr bwMode="auto">
            <a:xfrm>
              <a:off x="4782" y="2712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3936" name="Line 144"/>
            <p:cNvSpPr>
              <a:spLocks noChangeShapeType="1"/>
            </p:cNvSpPr>
            <p:nvPr/>
          </p:nvSpPr>
          <p:spPr bwMode="auto">
            <a:xfrm>
              <a:off x="4974" y="2709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3937" name="Group 145"/>
          <p:cNvGrpSpPr>
            <a:grpSpLocks/>
          </p:cNvGrpSpPr>
          <p:nvPr/>
        </p:nvGrpSpPr>
        <p:grpSpPr bwMode="auto">
          <a:xfrm>
            <a:off x="4408488" y="2354263"/>
            <a:ext cx="1477962" cy="301625"/>
            <a:chOff x="2777" y="1483"/>
            <a:chExt cx="931" cy="190"/>
          </a:xfrm>
        </p:grpSpPr>
        <p:sp>
          <p:nvSpPr>
            <p:cNvPr id="33938" name="Rectangle 146"/>
            <p:cNvSpPr>
              <a:spLocks noChangeArrowheads="1"/>
            </p:cNvSpPr>
            <p:nvPr/>
          </p:nvSpPr>
          <p:spPr bwMode="auto">
            <a:xfrm>
              <a:off x="2790" y="1500"/>
              <a:ext cx="840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939" name="Rectangle 147"/>
            <p:cNvSpPr>
              <a:spLocks noChangeArrowheads="1"/>
            </p:cNvSpPr>
            <p:nvPr/>
          </p:nvSpPr>
          <p:spPr bwMode="auto">
            <a:xfrm>
              <a:off x="3151" y="1483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33940" name="Rectangle 148"/>
            <p:cNvSpPr>
              <a:spLocks noChangeArrowheads="1"/>
            </p:cNvSpPr>
            <p:nvPr/>
          </p:nvSpPr>
          <p:spPr bwMode="auto">
            <a:xfrm>
              <a:off x="2965" y="1483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33941" name="Rectangle 149"/>
            <p:cNvSpPr>
              <a:spLocks noChangeArrowheads="1"/>
            </p:cNvSpPr>
            <p:nvPr/>
          </p:nvSpPr>
          <p:spPr bwMode="auto">
            <a:xfrm>
              <a:off x="2777" y="1483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l</a:t>
              </a:r>
            </a:p>
          </p:txBody>
        </p:sp>
        <p:sp>
          <p:nvSpPr>
            <p:cNvPr id="33942" name="Rectangle 150"/>
            <p:cNvSpPr>
              <a:spLocks noChangeArrowheads="1"/>
            </p:cNvSpPr>
            <p:nvPr/>
          </p:nvSpPr>
          <p:spPr bwMode="auto">
            <a:xfrm>
              <a:off x="3281" y="1484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33943" name="Line 151"/>
            <p:cNvSpPr>
              <a:spLocks noChangeShapeType="1"/>
            </p:cNvSpPr>
            <p:nvPr/>
          </p:nvSpPr>
          <p:spPr bwMode="auto">
            <a:xfrm>
              <a:off x="2955" y="1500"/>
              <a:ext cx="1" cy="162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3944" name="Line 152"/>
            <p:cNvSpPr>
              <a:spLocks noChangeShapeType="1"/>
            </p:cNvSpPr>
            <p:nvPr/>
          </p:nvSpPr>
          <p:spPr bwMode="auto">
            <a:xfrm>
              <a:off x="3135" y="1506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3945" name="Line 153"/>
            <p:cNvSpPr>
              <a:spLocks noChangeShapeType="1"/>
            </p:cNvSpPr>
            <p:nvPr/>
          </p:nvSpPr>
          <p:spPr bwMode="auto">
            <a:xfrm>
              <a:off x="3327" y="1503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3946" name="Group 154"/>
          <p:cNvGrpSpPr>
            <a:grpSpLocks/>
          </p:cNvGrpSpPr>
          <p:nvPr/>
        </p:nvGrpSpPr>
        <p:grpSpPr bwMode="auto">
          <a:xfrm>
            <a:off x="7250113" y="2382838"/>
            <a:ext cx="1477962" cy="301625"/>
            <a:chOff x="4567" y="1501"/>
            <a:chExt cx="931" cy="190"/>
          </a:xfrm>
        </p:grpSpPr>
        <p:sp>
          <p:nvSpPr>
            <p:cNvPr id="33947" name="Rectangle 155"/>
            <p:cNvSpPr>
              <a:spLocks noChangeArrowheads="1"/>
            </p:cNvSpPr>
            <p:nvPr/>
          </p:nvSpPr>
          <p:spPr bwMode="auto">
            <a:xfrm>
              <a:off x="4580" y="1518"/>
              <a:ext cx="840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948" name="Rectangle 156"/>
            <p:cNvSpPr>
              <a:spLocks noChangeArrowheads="1"/>
            </p:cNvSpPr>
            <p:nvPr/>
          </p:nvSpPr>
          <p:spPr bwMode="auto">
            <a:xfrm>
              <a:off x="4941" y="1501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33949" name="Rectangle 157"/>
            <p:cNvSpPr>
              <a:spLocks noChangeArrowheads="1"/>
            </p:cNvSpPr>
            <p:nvPr/>
          </p:nvSpPr>
          <p:spPr bwMode="auto">
            <a:xfrm>
              <a:off x="4755" y="1501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33950" name="Rectangle 158"/>
            <p:cNvSpPr>
              <a:spLocks noChangeArrowheads="1"/>
            </p:cNvSpPr>
            <p:nvPr/>
          </p:nvSpPr>
          <p:spPr bwMode="auto">
            <a:xfrm>
              <a:off x="4567" y="1501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l</a:t>
              </a:r>
            </a:p>
          </p:txBody>
        </p:sp>
        <p:sp>
          <p:nvSpPr>
            <p:cNvPr id="33951" name="Rectangle 159"/>
            <p:cNvSpPr>
              <a:spLocks noChangeArrowheads="1"/>
            </p:cNvSpPr>
            <p:nvPr/>
          </p:nvSpPr>
          <p:spPr bwMode="auto">
            <a:xfrm>
              <a:off x="5071" y="1502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33952" name="Line 160"/>
            <p:cNvSpPr>
              <a:spLocks noChangeShapeType="1"/>
            </p:cNvSpPr>
            <p:nvPr/>
          </p:nvSpPr>
          <p:spPr bwMode="auto">
            <a:xfrm>
              <a:off x="4745" y="1518"/>
              <a:ext cx="1" cy="162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3953" name="Line 161"/>
            <p:cNvSpPr>
              <a:spLocks noChangeShapeType="1"/>
            </p:cNvSpPr>
            <p:nvPr/>
          </p:nvSpPr>
          <p:spPr bwMode="auto">
            <a:xfrm>
              <a:off x="4925" y="1524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3954" name="Line 162"/>
            <p:cNvSpPr>
              <a:spLocks noChangeShapeType="1"/>
            </p:cNvSpPr>
            <p:nvPr/>
          </p:nvSpPr>
          <p:spPr bwMode="auto">
            <a:xfrm>
              <a:off x="5117" y="1521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33955" name="Text Box 163"/>
          <p:cNvSpPr txBox="1">
            <a:spLocks noChangeArrowheads="1"/>
          </p:cNvSpPr>
          <p:nvPr/>
        </p:nvSpPr>
        <p:spPr bwMode="auto">
          <a:xfrm>
            <a:off x="7821613" y="5437188"/>
            <a:ext cx="1138237" cy="368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 b="1">
                <a:solidFill>
                  <a:srgbClr val="000000"/>
                </a:solidFill>
                <a:latin typeface="Comic Sans MS" pitchFamily="66" charset="0"/>
              </a:rPr>
              <a:t>roteador</a:t>
            </a:r>
          </a:p>
        </p:txBody>
      </p:sp>
      <p:sp>
        <p:nvSpPr>
          <p:cNvPr id="33956" name="Text Box 164"/>
          <p:cNvSpPr txBox="1">
            <a:spLocks noChangeArrowheads="1"/>
          </p:cNvSpPr>
          <p:nvPr/>
        </p:nvSpPr>
        <p:spPr bwMode="auto">
          <a:xfrm>
            <a:off x="7937500" y="3098800"/>
            <a:ext cx="871538" cy="368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 b="1">
                <a:solidFill>
                  <a:srgbClr val="000000"/>
                </a:solidFill>
                <a:latin typeface="Comic Sans MS" pitchFamily="66" charset="0"/>
              </a:rPr>
              <a:t>switch</a:t>
            </a:r>
          </a:p>
        </p:txBody>
      </p:sp>
      <p:sp>
        <p:nvSpPr>
          <p:cNvPr id="33957" name="Text Box 165"/>
          <p:cNvSpPr txBox="1">
            <a:spLocks noChangeArrowheads="1"/>
          </p:cNvSpPr>
          <p:nvPr/>
        </p:nvSpPr>
        <p:spPr bwMode="auto">
          <a:xfrm>
            <a:off x="4995863" y="58738"/>
            <a:ext cx="3805237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000">
                <a:solidFill>
                  <a:srgbClr val="000000"/>
                </a:solidFill>
              </a:rPr>
              <a:t>Encapsulamento</a:t>
            </a:r>
          </a:p>
        </p:txBody>
      </p:sp>
      <p:sp>
        <p:nvSpPr>
          <p:cNvPr id="33958" name="Text Box 166"/>
          <p:cNvSpPr txBox="1">
            <a:spLocks noChangeArrowheads="1"/>
          </p:cNvSpPr>
          <p:nvPr/>
        </p:nvSpPr>
        <p:spPr bwMode="auto">
          <a:xfrm>
            <a:off x="1662113" y="4583113"/>
            <a:ext cx="1408112" cy="1601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aplicação</a:t>
            </a: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transporte</a:t>
            </a: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rede</a:t>
            </a: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enlace</a:t>
            </a: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física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372600" cy="6858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Tema do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o Office">
      <a:majorFont>
        <a:latin typeface="Times New Roman"/>
        <a:ea typeface=""/>
        <a:cs typeface="Lucida Sans Unicode"/>
      </a:majorFont>
      <a:minorFont>
        <a:latin typeface="Times New Roman"/>
        <a:ea typeface=""/>
        <a:cs typeface="Lucida Sans Unicode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32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8" charset="0"/>
            <a:cs typeface="Lucida Sans Unicode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32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8" charset="0"/>
            <a:cs typeface="Lucida Sans Unicode" pitchFamily="34" charset="0"/>
          </a:defRPr>
        </a:defPPr>
      </a:lstStyle>
    </a:lnDef>
  </a:objectDefaults>
  <a:extraClrSchemeLst>
    <a:extraClrScheme>
      <a:clrScheme name="Tema do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o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1018</TotalTime>
  <Words>1301</Words>
  <Application>Microsoft Office PowerPoint</Application>
  <PresentationFormat>Apresentação na tela (4:3)</PresentationFormat>
  <Paragraphs>565</Paragraphs>
  <Slides>31</Slides>
  <Notes>31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incorporados</vt:lpstr>
      </vt:variant>
      <vt:variant>
        <vt:i4>0</vt:i4>
      </vt:variant>
      <vt:variant>
        <vt:lpstr>Títulos de slides</vt:lpstr>
      </vt:variant>
      <vt:variant>
        <vt:i4>31</vt:i4>
      </vt:variant>
    </vt:vector>
  </HeadingPairs>
  <TitlesOfParts>
    <vt:vector size="32" baseType="lpstr"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sem título</dc:title>
  <dc:creator>Mauro Oliveira</dc:creator>
  <cp:lastModifiedBy>Mauro Oliveira</cp:lastModifiedBy>
  <cp:revision>145</cp:revision>
  <cp:lastPrinted>1601-01-01T00:00:00Z</cp:lastPrinted>
  <dcterms:created xsi:type="dcterms:W3CDTF">1997-09-15T16:10:38Z</dcterms:created>
  <dcterms:modified xsi:type="dcterms:W3CDTF">2013-01-16T22:59:38Z</dcterms:modified>
</cp:coreProperties>
</file>