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6"/>
  </p:notesMasterIdLst>
  <p:sldIdLst>
    <p:sldId id="443" r:id="rId2"/>
    <p:sldId id="311" r:id="rId3"/>
    <p:sldId id="312" r:id="rId4"/>
    <p:sldId id="313" r:id="rId5"/>
    <p:sldId id="441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25" r:id="rId35"/>
    <p:sldId id="426" r:id="rId36"/>
    <p:sldId id="427" r:id="rId37"/>
    <p:sldId id="428" r:id="rId38"/>
    <p:sldId id="429" r:id="rId39"/>
    <p:sldId id="430" r:id="rId40"/>
    <p:sldId id="431" r:id="rId41"/>
    <p:sldId id="432" r:id="rId42"/>
    <p:sldId id="433" r:id="rId43"/>
    <p:sldId id="434" r:id="rId44"/>
    <p:sldId id="435" r:id="rId45"/>
    <p:sldId id="436" r:id="rId46"/>
    <p:sldId id="437" r:id="rId47"/>
    <p:sldId id="438" r:id="rId48"/>
    <p:sldId id="439" r:id="rId49"/>
    <p:sldId id="440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3" r:id="rId61"/>
    <p:sldId id="384" r:id="rId62"/>
    <p:sldId id="385" r:id="rId63"/>
    <p:sldId id="386" r:id="rId64"/>
    <p:sldId id="387" r:id="rId6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9.wmf"/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BCFFF5E6-25CD-4ED8-B9D2-61DDA60F5279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ACFC1C9-9A3A-4D78-AE7D-ED317B98CD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027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D007FD-27FC-4DBB-AC78-BD51A6675B9F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901700" y="685800"/>
            <a:ext cx="50577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31" tIns="45716" rIns="91431" bIns="45716" anchor="ctr"/>
          <a:lstStyle/>
          <a:p>
            <a:endParaRPr lang="pt-BR"/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/>
          </p:nvPr>
        </p:nvSpPr>
        <p:spPr>
          <a:xfrm>
            <a:off x="912813" y="4343400"/>
            <a:ext cx="5027612" cy="4114800"/>
          </a:xfrm>
          <a:noFill/>
          <a:ln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6C7426-5727-42D8-AFF4-C13DB09BC2B5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11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  <a:ea typeface="ＭＳ Ｐゴシック" pitchFamily="34" charset="-128"/>
              </a:rPr>
              <a:t>Conteúdo da antiga seção 7.5.</a:t>
            </a:r>
          </a:p>
        </p:txBody>
      </p:sp>
      <p:sp>
        <p:nvSpPr>
          <p:cNvPr id="747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037D54-FCE1-49D3-9A4D-10EE3F9951A3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45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96D81-E243-41F9-A0D5-85BF8512CAD1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6DD82-9C72-4937-8371-03B929B15C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441EE-8076-4BFE-A3EF-7873F8F8F11A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E1650-6CE0-49F7-A33D-0ABE71082F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A26AE-89E7-4946-97BD-DDE3027EE913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5836D-906F-4F40-A2AD-6F494F65CDF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D3525-72A6-4EAA-B5DB-6F574487451D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06183-E4E2-4924-911E-C8192C2EFE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8CE55-98AE-47E0-9113-006DD5F181B1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0BA5D-7254-488A-8D73-A3EB10532E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B52C5-0921-487C-8C3A-7A99FB3640C5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E69F9-4F40-4CC9-B04B-9CEB5F48D1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4633-361A-4C24-B364-658171FC1113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1DDE6-E436-4578-BC13-645F5A1581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BC6BA-FCD6-450F-A670-FB83717516CD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08FA8-DB08-4A5C-B773-DA9CD1F6C4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D3AB2-04BF-4124-8B08-C66C2D8D748B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28432-2B11-463C-863B-19F14A804E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2FE8-2729-4027-9BFC-33ECF0C5D7C3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4B1B5-D771-49AE-BA5D-9443B39F1BE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4CF9C-4F2E-49F1-9687-B04618455C33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8B525-72F4-4EFC-AB4C-005ADD3BAB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871538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533400" y="1339850"/>
            <a:ext cx="3810000" cy="490855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495800" y="1339850"/>
            <a:ext cx="3810000" cy="490855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7: </a:t>
            </a:r>
            <a:r>
              <a:rPr lang="pt-BR"/>
              <a:t>Redes</a:t>
            </a:r>
            <a:r>
              <a:rPr lang="en-US"/>
              <a:t> </a:t>
            </a:r>
            <a:r>
              <a:rPr lang="pt-BR"/>
              <a:t>Multimídia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7a-</a:t>
            </a:r>
            <a:fld id="{F2AEBAC1-DC84-4DEF-ACA8-9ADD423294A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871538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3400" y="1339850"/>
            <a:ext cx="7772400" cy="23780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3400" y="3870325"/>
            <a:ext cx="7772400" cy="23780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7: </a:t>
            </a:r>
            <a:r>
              <a:rPr lang="pt-BR"/>
              <a:t>Redes</a:t>
            </a:r>
            <a:r>
              <a:rPr lang="en-US"/>
              <a:t> </a:t>
            </a:r>
            <a:r>
              <a:rPr lang="pt-BR"/>
              <a:t>Multimídia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7a-</a:t>
            </a:r>
            <a:fld id="{99F902F9-80CB-43D5-A71D-2B5C57B37E8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8C0EA-3514-48F2-90F5-1A3FEC1E8EE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65CC9-88D5-462D-8547-DE8E3F36D79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4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AAC5228-5D66-4FE9-970A-66F3C6E2D29D}" type="datetime1">
              <a:rPr lang="pt-BR"/>
              <a:pPr>
                <a:defRPr/>
              </a:pPr>
              <a:t>15/02/2013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4DC32311-F212-4415-909E-7325A981BEC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jpeg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jpeg"/><Relationship Id="rId5" Type="http://schemas.openxmlformats.org/officeDocument/2006/relationships/image" Target="../media/image10.png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9.wmf"/><Relationship Id="rId4" Type="http://schemas.openxmlformats.org/officeDocument/2006/relationships/image" Target="../media/image12.jpeg"/><Relationship Id="rId9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2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19550"/>
            <a:ext cx="6400800" cy="1757363"/>
          </a:xfrm>
        </p:spPr>
        <p:txBody>
          <a:bodyPr lIns="0" tIns="0" rIns="0" bIns="0" anchor="ctr">
            <a:spAutoFit/>
          </a:bodyPr>
          <a:lstStyle/>
          <a:p>
            <a:pPr marL="0" indent="0" algn="ctr">
              <a:buFontTx/>
              <a:buNone/>
            </a:pPr>
            <a:endParaRPr lang="pt-BR" smtClean="0">
              <a:ea typeface="ＭＳ Ｐゴシック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357938" y="6092825"/>
            <a:ext cx="2554287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 eaLnBrk="1" hangingPunct="1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077" name="Título 1"/>
          <p:cNvSpPr>
            <a:spLocks noGrp="1"/>
          </p:cNvSpPr>
          <p:nvPr>
            <p:ph type="title"/>
          </p:nvPr>
        </p:nvSpPr>
        <p:spPr>
          <a:xfrm>
            <a:off x="685800" y="387017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pt-BR" sz="3400" b="1" dirty="0" smtClean="0">
                <a:solidFill>
                  <a:schemeClr val="bg1"/>
                </a:solidFill>
                <a:ea typeface="ＭＳ Ｐゴシック" pitchFamily="34" charset="-128"/>
              </a:rPr>
              <a:t>Mestrado Profissional em Computação</a:t>
            </a: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err="1" smtClean="0">
                <a:solidFill>
                  <a:schemeClr val="bg1"/>
                </a:solidFill>
                <a:ea typeface="ＭＳ Ｐゴシック" pitchFamily="34" charset="-128"/>
              </a:rPr>
              <a:t>Uece</a:t>
            </a: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>-IFCE</a:t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  <a:t>Disciplina: Protocolos</a:t>
            </a:r>
            <a:br>
              <a:rPr lang="pt-BR" sz="34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endParaRPr lang="pt-BR" sz="2400" b="1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32831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>
              <a:ea typeface="ＭＳ Ｐゴシック" pitchFamily="34" charset="-128"/>
            </a:endParaRPr>
          </a:p>
        </p:txBody>
      </p:sp>
      <p:sp>
        <p:nvSpPr>
          <p:cNvPr id="6147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  <a:ea typeface="ＭＳ Ｐゴシック" pitchFamily="34" charset="-128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>
              <a:ea typeface="ＭＳ Ｐゴシック" pitchFamily="34" charset="-128"/>
            </a:endParaRPr>
          </a:p>
        </p:txBody>
      </p:sp>
      <p:sp>
        <p:nvSpPr>
          <p:cNvPr id="7171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  <a:ea typeface="ＭＳ Ｐゴシック" pitchFamily="34" charset="-128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>
              <a:ea typeface="ＭＳ Ｐゴシック" pitchFamily="34" charset="-128"/>
            </a:endParaRPr>
          </a:p>
        </p:txBody>
      </p:sp>
      <p:sp>
        <p:nvSpPr>
          <p:cNvPr id="8195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>
              <a:solidFill>
                <a:srgbClr val="898989"/>
              </a:solidFill>
              <a:ea typeface="ＭＳ Ｐゴシック" pitchFamily="34" charset="-128"/>
            </a:endParaRP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144587"/>
          </a:xfrm>
        </p:spPr>
        <p:txBody>
          <a:bodyPr lIns="0" tIns="0" rIns="0" bIns="0">
            <a:spAutoFit/>
          </a:bodyPr>
          <a:lstStyle/>
          <a:p>
            <a:endParaRPr lang="pt-BR" smtClean="0">
              <a:ea typeface="ＭＳ Ｐゴシック" pitchFamily="34" charset="-128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</p:spPr>
        <p:txBody>
          <a:bodyPr lIns="90360" tIns="44280" rIns="90360" bIns="44280">
            <a:spAutoFit/>
          </a:bodyPr>
          <a:lstStyle/>
          <a:p>
            <a:pPr>
              <a:spcBef>
                <a:spcPts val="600"/>
              </a:spcBef>
              <a:buFont typeface="Arial" charset="0"/>
              <a:buNone/>
            </a:pPr>
            <a:r>
              <a:rPr lang="en-GB" sz="2400" smtClean="0">
                <a:ea typeface="ＭＳ Ｐゴシック" pitchFamily="34" charset="-128"/>
              </a:rPr>
              <a:t> </a:t>
            </a:r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82550" y="158750"/>
            <a:ext cx="8978900" cy="6388100"/>
          </a:xfrm>
          <a:prstGeom prst="roundRect">
            <a:avLst>
              <a:gd name="adj" fmla="val 12495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" y="6096000"/>
            <a:ext cx="8763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9222" name="Object 2"/>
          <p:cNvGraphicFramePr>
            <a:graphicFrameLocks noChangeAspect="1"/>
          </p:cNvGraphicFramePr>
          <p:nvPr/>
        </p:nvGraphicFramePr>
        <p:xfrm>
          <a:off x="395288" y="620713"/>
          <a:ext cx="4105275" cy="280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r:id="rId5" imgW="37042725" imgH="31461075" progId="">
                  <p:embed/>
                </p:oleObj>
              </mc:Choice>
              <mc:Fallback>
                <p:oleObj r:id="rId5" imgW="37042725" imgH="3146107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620713"/>
                        <a:ext cx="4105275" cy="2808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3"/>
          <p:cNvGraphicFramePr>
            <a:graphicFrameLocks noChangeAspect="1"/>
          </p:cNvGraphicFramePr>
          <p:nvPr/>
        </p:nvGraphicFramePr>
        <p:xfrm>
          <a:off x="4427538" y="3500438"/>
          <a:ext cx="5005387" cy="280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r:id="rId7" imgW="41271825" imgH="28975050" progId="">
                  <p:embed/>
                </p:oleObj>
              </mc:Choice>
              <mc:Fallback>
                <p:oleObj r:id="rId7" imgW="41271825" imgH="2897505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500438"/>
                        <a:ext cx="5005387" cy="280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Rectangle 7"/>
          <p:cNvSpPr>
            <a:spLocks noGrp="1" noChangeArrowheads="1"/>
          </p:cNvSpPr>
          <p:nvPr>
            <p:ph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>
              <a:buFont typeface="Times New Roman" pitchFamily="18" charset="0"/>
              <a:buChar char="•"/>
            </a:pPr>
            <a:endParaRPr lang="pt-BR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024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0BBBF8F3-A751-4ABA-A7AD-CB748FE65105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0244" name="Freeform 2"/>
          <p:cNvSpPr>
            <a:spLocks/>
          </p:cNvSpPr>
          <p:nvPr/>
        </p:nvSpPr>
        <p:spPr bwMode="auto">
          <a:xfrm>
            <a:off x="768350" y="2201863"/>
            <a:ext cx="2092325" cy="1490662"/>
          </a:xfrm>
          <a:custGeom>
            <a:avLst/>
            <a:gdLst>
              <a:gd name="T0" fmla="*/ 2147483647 w 1318"/>
              <a:gd name="T1" fmla="*/ 2147483647 h 939"/>
              <a:gd name="T2" fmla="*/ 2147483647 w 1318"/>
              <a:gd name="T3" fmla="*/ 2147483647 h 939"/>
              <a:gd name="T4" fmla="*/ 2147483647 w 1318"/>
              <a:gd name="T5" fmla="*/ 2147483647 h 939"/>
              <a:gd name="T6" fmla="*/ 2147483647 w 1318"/>
              <a:gd name="T7" fmla="*/ 2147483647 h 939"/>
              <a:gd name="T8" fmla="*/ 2147483647 w 1318"/>
              <a:gd name="T9" fmla="*/ 2147483647 h 939"/>
              <a:gd name="T10" fmla="*/ 2147483647 w 1318"/>
              <a:gd name="T11" fmla="*/ 2147483647 h 939"/>
              <a:gd name="T12" fmla="*/ 2147483647 w 1318"/>
              <a:gd name="T13" fmla="*/ 2147483647 h 939"/>
              <a:gd name="T14" fmla="*/ 2147483647 w 1318"/>
              <a:gd name="T15" fmla="*/ 2147483647 h 939"/>
              <a:gd name="T16" fmla="*/ 2147483647 w 1318"/>
              <a:gd name="T17" fmla="*/ 2147483647 h 939"/>
              <a:gd name="T18" fmla="*/ 2147483647 w 1318"/>
              <a:gd name="T19" fmla="*/ 2147483647 h 939"/>
              <a:gd name="T20" fmla="*/ 2147483647 w 1318"/>
              <a:gd name="T21" fmla="*/ 2147483647 h 939"/>
              <a:gd name="T22" fmla="*/ 2147483647 w 1318"/>
              <a:gd name="T23" fmla="*/ 2147483647 h 939"/>
              <a:gd name="T24" fmla="*/ 2147483647 w 1318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18"/>
              <a:gd name="T40" fmla="*/ 0 h 939"/>
              <a:gd name="T41" fmla="*/ 1318 w 1318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18" h="939">
                <a:moveTo>
                  <a:pt x="618" y="39"/>
                </a:moveTo>
                <a:cubicBezTo>
                  <a:pt x="491" y="0"/>
                  <a:pt x="188" y="9"/>
                  <a:pt x="94" y="57"/>
                </a:cubicBezTo>
                <a:cubicBezTo>
                  <a:pt x="0" y="105"/>
                  <a:pt x="39" y="250"/>
                  <a:pt x="57" y="327"/>
                </a:cubicBezTo>
                <a:cubicBezTo>
                  <a:pt x="75" y="404"/>
                  <a:pt x="163" y="464"/>
                  <a:pt x="202" y="519"/>
                </a:cubicBezTo>
                <a:cubicBezTo>
                  <a:pt x="241" y="574"/>
                  <a:pt x="227" y="596"/>
                  <a:pt x="294" y="657"/>
                </a:cubicBezTo>
                <a:cubicBezTo>
                  <a:pt x="361" y="718"/>
                  <a:pt x="518" y="845"/>
                  <a:pt x="604" y="887"/>
                </a:cubicBezTo>
                <a:cubicBezTo>
                  <a:pt x="690" y="929"/>
                  <a:pt x="730" y="905"/>
                  <a:pt x="808" y="908"/>
                </a:cubicBezTo>
                <a:cubicBezTo>
                  <a:pt x="886" y="911"/>
                  <a:pt x="991" y="939"/>
                  <a:pt x="1072" y="908"/>
                </a:cubicBezTo>
                <a:cubicBezTo>
                  <a:pt x="1153" y="877"/>
                  <a:pt x="1274" y="797"/>
                  <a:pt x="1296" y="723"/>
                </a:cubicBezTo>
                <a:cubicBezTo>
                  <a:pt x="1318" y="649"/>
                  <a:pt x="1270" y="518"/>
                  <a:pt x="1204" y="466"/>
                </a:cubicBezTo>
                <a:cubicBezTo>
                  <a:pt x="1138" y="414"/>
                  <a:pt x="967" y="477"/>
                  <a:pt x="901" y="413"/>
                </a:cubicBezTo>
                <a:cubicBezTo>
                  <a:pt x="835" y="349"/>
                  <a:pt x="855" y="145"/>
                  <a:pt x="808" y="83"/>
                </a:cubicBezTo>
                <a:cubicBezTo>
                  <a:pt x="761" y="21"/>
                  <a:pt x="658" y="48"/>
                  <a:pt x="618" y="39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45" name="Freeform 3"/>
          <p:cNvSpPr>
            <a:spLocks/>
          </p:cNvSpPr>
          <p:nvPr/>
        </p:nvSpPr>
        <p:spPr bwMode="auto">
          <a:xfrm>
            <a:off x="1757363" y="3071813"/>
            <a:ext cx="509587" cy="214312"/>
          </a:xfrm>
          <a:custGeom>
            <a:avLst/>
            <a:gdLst>
              <a:gd name="T0" fmla="*/ 0 w 294"/>
              <a:gd name="T1" fmla="*/ 0 h 102"/>
              <a:gd name="T2" fmla="*/ 2147483647 w 294"/>
              <a:gd name="T3" fmla="*/ 2147483647 h 102"/>
              <a:gd name="T4" fmla="*/ 0 60000 65536"/>
              <a:gd name="T5" fmla="*/ 0 60000 65536"/>
              <a:gd name="T6" fmla="*/ 0 w 294"/>
              <a:gd name="T7" fmla="*/ 0 h 102"/>
              <a:gd name="T8" fmla="*/ 294 w 294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02">
                <a:moveTo>
                  <a:pt x="0" y="0"/>
                </a:moveTo>
                <a:lnTo>
                  <a:pt x="294" y="10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46" name="Freeform 4"/>
          <p:cNvSpPr>
            <a:spLocks/>
          </p:cNvSpPr>
          <p:nvPr/>
        </p:nvSpPr>
        <p:spPr bwMode="auto">
          <a:xfrm>
            <a:off x="4667250" y="3914775"/>
            <a:ext cx="3773488" cy="1876425"/>
          </a:xfrm>
          <a:custGeom>
            <a:avLst/>
            <a:gdLst>
              <a:gd name="T0" fmla="*/ 2147483647 w 2377"/>
              <a:gd name="T1" fmla="*/ 2147483647 h 1182"/>
              <a:gd name="T2" fmla="*/ 2147483647 w 2377"/>
              <a:gd name="T3" fmla="*/ 2147483647 h 1182"/>
              <a:gd name="T4" fmla="*/ 2147483647 w 2377"/>
              <a:gd name="T5" fmla="*/ 2147483647 h 1182"/>
              <a:gd name="T6" fmla="*/ 2147483647 w 2377"/>
              <a:gd name="T7" fmla="*/ 2147483647 h 1182"/>
              <a:gd name="T8" fmla="*/ 2147483647 w 2377"/>
              <a:gd name="T9" fmla="*/ 2147483647 h 1182"/>
              <a:gd name="T10" fmla="*/ 2147483647 w 2377"/>
              <a:gd name="T11" fmla="*/ 2147483647 h 1182"/>
              <a:gd name="T12" fmla="*/ 2147483647 w 2377"/>
              <a:gd name="T13" fmla="*/ 2147483647 h 1182"/>
              <a:gd name="T14" fmla="*/ 2147483647 w 2377"/>
              <a:gd name="T15" fmla="*/ 2147483647 h 1182"/>
              <a:gd name="T16" fmla="*/ 2147483647 w 2377"/>
              <a:gd name="T17" fmla="*/ 2147483647 h 1182"/>
              <a:gd name="T18" fmla="*/ 2147483647 w 2377"/>
              <a:gd name="T19" fmla="*/ 2147483647 h 1182"/>
              <a:gd name="T20" fmla="*/ 2147483647 w 2377"/>
              <a:gd name="T21" fmla="*/ 2147483647 h 1182"/>
              <a:gd name="T22" fmla="*/ 2147483647 w 2377"/>
              <a:gd name="T23" fmla="*/ 2147483647 h 118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77"/>
              <a:gd name="T37" fmla="*/ 0 h 1182"/>
              <a:gd name="T38" fmla="*/ 2377 w 2377"/>
              <a:gd name="T39" fmla="*/ 1182 h 118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77" h="1182">
                <a:moveTo>
                  <a:pt x="139" y="442"/>
                </a:moveTo>
                <a:cubicBezTo>
                  <a:pt x="93" y="341"/>
                  <a:pt x="0" y="66"/>
                  <a:pt x="159" y="33"/>
                </a:cubicBezTo>
                <a:cubicBezTo>
                  <a:pt x="318" y="0"/>
                  <a:pt x="857" y="223"/>
                  <a:pt x="1093" y="245"/>
                </a:cubicBezTo>
                <a:cubicBezTo>
                  <a:pt x="1329" y="267"/>
                  <a:pt x="1381" y="135"/>
                  <a:pt x="1577" y="164"/>
                </a:cubicBezTo>
                <a:cubicBezTo>
                  <a:pt x="1774" y="194"/>
                  <a:pt x="2167" y="318"/>
                  <a:pt x="2272" y="422"/>
                </a:cubicBezTo>
                <a:cubicBezTo>
                  <a:pt x="2377" y="526"/>
                  <a:pt x="2257" y="671"/>
                  <a:pt x="2209" y="785"/>
                </a:cubicBezTo>
                <a:cubicBezTo>
                  <a:pt x="2161" y="899"/>
                  <a:pt x="2117" y="1048"/>
                  <a:pt x="1985" y="1108"/>
                </a:cubicBezTo>
                <a:cubicBezTo>
                  <a:pt x="1853" y="1168"/>
                  <a:pt x="1552" y="1182"/>
                  <a:pt x="1418" y="1147"/>
                </a:cubicBezTo>
                <a:cubicBezTo>
                  <a:pt x="1284" y="1112"/>
                  <a:pt x="1284" y="946"/>
                  <a:pt x="1181" y="897"/>
                </a:cubicBezTo>
                <a:cubicBezTo>
                  <a:pt x="1078" y="848"/>
                  <a:pt x="943" y="870"/>
                  <a:pt x="801" y="852"/>
                </a:cubicBezTo>
                <a:cubicBezTo>
                  <a:pt x="659" y="834"/>
                  <a:pt x="437" y="860"/>
                  <a:pt x="327" y="792"/>
                </a:cubicBezTo>
                <a:cubicBezTo>
                  <a:pt x="217" y="724"/>
                  <a:pt x="178" y="515"/>
                  <a:pt x="139" y="442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47" name="Line 5"/>
          <p:cNvSpPr>
            <a:spLocks noChangeShapeType="1"/>
          </p:cNvSpPr>
          <p:nvPr/>
        </p:nvSpPr>
        <p:spPr bwMode="auto">
          <a:xfrm>
            <a:off x="6567488" y="4849813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48" name="Line 6"/>
          <p:cNvSpPr>
            <a:spLocks noChangeShapeType="1"/>
          </p:cNvSpPr>
          <p:nvPr/>
        </p:nvSpPr>
        <p:spPr bwMode="auto">
          <a:xfrm flipH="1">
            <a:off x="7362825" y="4846638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49" name="Group 7"/>
          <p:cNvGrpSpPr>
            <a:grpSpLocks/>
          </p:cNvGrpSpPr>
          <p:nvPr/>
        </p:nvGrpSpPr>
        <p:grpSpPr bwMode="auto">
          <a:xfrm>
            <a:off x="7462838" y="4597400"/>
            <a:ext cx="501650" cy="234950"/>
            <a:chOff x="3600" y="219"/>
            <a:chExt cx="360" cy="175"/>
          </a:xfrm>
        </p:grpSpPr>
        <p:sp>
          <p:nvSpPr>
            <p:cNvPr id="10399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400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01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02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403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404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409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10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11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405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406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7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408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250" name="Group 21"/>
          <p:cNvGrpSpPr>
            <a:grpSpLocks/>
          </p:cNvGrpSpPr>
          <p:nvPr/>
        </p:nvGrpSpPr>
        <p:grpSpPr bwMode="auto">
          <a:xfrm>
            <a:off x="6862763" y="5095875"/>
            <a:ext cx="500062" cy="233363"/>
            <a:chOff x="3600" y="219"/>
            <a:chExt cx="360" cy="175"/>
          </a:xfrm>
        </p:grpSpPr>
        <p:sp>
          <p:nvSpPr>
            <p:cNvPr id="10386" name="Oval 2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87" name="Line 2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88" name="Line 2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89" name="Rectangle 2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90" name="Oval 2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91" name="Group 2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96" name="Line 2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97" name="Line 2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98" name="Line 3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92" name="Group 3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93" name="Line 3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94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95" name="Line 3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251" name="Group 35"/>
          <p:cNvGrpSpPr>
            <a:grpSpLocks/>
          </p:cNvGrpSpPr>
          <p:nvPr/>
        </p:nvGrpSpPr>
        <p:grpSpPr bwMode="auto">
          <a:xfrm>
            <a:off x="6059488" y="4719638"/>
            <a:ext cx="501650" cy="233362"/>
            <a:chOff x="3600" y="219"/>
            <a:chExt cx="360" cy="175"/>
          </a:xfrm>
        </p:grpSpPr>
        <p:sp>
          <p:nvSpPr>
            <p:cNvPr id="10373" name="Oval 3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74" name="Line 3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75" name="Line 3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76" name="Rectangle 3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77" name="Oval 4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78" name="Group 4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83" name="Line 4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84" name="Line 4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85" name="Line 4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79" name="Group 4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80" name="Line 4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81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82" name="Line 4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52" name="Line 49"/>
          <p:cNvSpPr>
            <a:spLocks noChangeShapeType="1"/>
          </p:cNvSpPr>
          <p:nvPr/>
        </p:nvSpPr>
        <p:spPr bwMode="auto">
          <a:xfrm flipV="1">
            <a:off x="6538913" y="4721225"/>
            <a:ext cx="931862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3" name="Freeform 50"/>
          <p:cNvSpPr>
            <a:spLocks/>
          </p:cNvSpPr>
          <p:nvPr/>
        </p:nvSpPr>
        <p:spPr bwMode="auto">
          <a:xfrm>
            <a:off x="2978150" y="3106738"/>
            <a:ext cx="1439863" cy="1166812"/>
          </a:xfrm>
          <a:custGeom>
            <a:avLst/>
            <a:gdLst>
              <a:gd name="T0" fmla="*/ 2147483647 w 907"/>
              <a:gd name="T1" fmla="*/ 0 h 735"/>
              <a:gd name="T2" fmla="*/ 2147483647 w 907"/>
              <a:gd name="T3" fmla="*/ 2147483647 h 735"/>
              <a:gd name="T4" fmla="*/ 2147483647 w 907"/>
              <a:gd name="T5" fmla="*/ 2147483647 h 735"/>
              <a:gd name="T6" fmla="*/ 2147483647 w 907"/>
              <a:gd name="T7" fmla="*/ 2147483647 h 735"/>
              <a:gd name="T8" fmla="*/ 2147483647 w 907"/>
              <a:gd name="T9" fmla="*/ 2147483647 h 735"/>
              <a:gd name="T10" fmla="*/ 2147483647 w 907"/>
              <a:gd name="T11" fmla="*/ 2147483647 h 735"/>
              <a:gd name="T12" fmla="*/ 2147483647 w 907"/>
              <a:gd name="T13" fmla="*/ 2147483647 h 735"/>
              <a:gd name="T14" fmla="*/ 2147483647 w 907"/>
              <a:gd name="T15" fmla="*/ 2147483647 h 735"/>
              <a:gd name="T16" fmla="*/ 2147483647 w 907"/>
              <a:gd name="T17" fmla="*/ 2147483647 h 735"/>
              <a:gd name="T18" fmla="*/ 2147483647 w 907"/>
              <a:gd name="T19" fmla="*/ 2147483647 h 735"/>
              <a:gd name="T20" fmla="*/ 2147483647 w 907"/>
              <a:gd name="T21" fmla="*/ 2147483647 h 735"/>
              <a:gd name="T22" fmla="*/ 2147483647 w 907"/>
              <a:gd name="T23" fmla="*/ 0 h 73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07"/>
              <a:gd name="T37" fmla="*/ 0 h 735"/>
              <a:gd name="T38" fmla="*/ 907 w 907"/>
              <a:gd name="T39" fmla="*/ 735 h 73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07" h="735">
                <a:moveTo>
                  <a:pt x="210" y="0"/>
                </a:moveTo>
                <a:cubicBezTo>
                  <a:pt x="105" y="6"/>
                  <a:pt x="61" y="54"/>
                  <a:pt x="31" y="126"/>
                </a:cubicBezTo>
                <a:cubicBezTo>
                  <a:pt x="0" y="198"/>
                  <a:pt x="23" y="340"/>
                  <a:pt x="25" y="434"/>
                </a:cubicBezTo>
                <a:cubicBezTo>
                  <a:pt x="28" y="528"/>
                  <a:pt x="14" y="647"/>
                  <a:pt x="46" y="691"/>
                </a:cubicBezTo>
                <a:cubicBezTo>
                  <a:pt x="78" y="735"/>
                  <a:pt x="163" y="703"/>
                  <a:pt x="218" y="701"/>
                </a:cubicBezTo>
                <a:cubicBezTo>
                  <a:pt x="273" y="699"/>
                  <a:pt x="322" y="683"/>
                  <a:pt x="377" y="677"/>
                </a:cubicBezTo>
                <a:cubicBezTo>
                  <a:pt x="432" y="671"/>
                  <a:pt x="478" y="686"/>
                  <a:pt x="551" y="665"/>
                </a:cubicBezTo>
                <a:cubicBezTo>
                  <a:pt x="624" y="644"/>
                  <a:pt x="760" y="599"/>
                  <a:pt x="818" y="551"/>
                </a:cubicBezTo>
                <a:cubicBezTo>
                  <a:pt x="876" y="503"/>
                  <a:pt x="907" y="432"/>
                  <a:pt x="902" y="377"/>
                </a:cubicBezTo>
                <a:cubicBezTo>
                  <a:pt x="897" y="322"/>
                  <a:pt x="837" y="261"/>
                  <a:pt x="785" y="218"/>
                </a:cubicBezTo>
                <a:cubicBezTo>
                  <a:pt x="733" y="175"/>
                  <a:pt x="686" y="158"/>
                  <a:pt x="590" y="122"/>
                </a:cubicBezTo>
                <a:cubicBezTo>
                  <a:pt x="494" y="86"/>
                  <a:pt x="289" y="25"/>
                  <a:pt x="210" y="0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4" name="Line 51"/>
          <p:cNvSpPr>
            <a:spLocks noChangeShapeType="1"/>
          </p:cNvSpPr>
          <p:nvPr/>
        </p:nvSpPr>
        <p:spPr bwMode="auto">
          <a:xfrm>
            <a:off x="3584575" y="3433763"/>
            <a:ext cx="347663" cy="212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5" name="Line 52"/>
          <p:cNvSpPr>
            <a:spLocks noChangeShapeType="1"/>
          </p:cNvSpPr>
          <p:nvPr/>
        </p:nvSpPr>
        <p:spPr bwMode="auto">
          <a:xfrm>
            <a:off x="4230688" y="3765550"/>
            <a:ext cx="658812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6" name="Line 53"/>
          <p:cNvSpPr>
            <a:spLocks noChangeShapeType="1"/>
          </p:cNvSpPr>
          <p:nvPr/>
        </p:nvSpPr>
        <p:spPr bwMode="auto">
          <a:xfrm flipH="1">
            <a:off x="3324225" y="3543300"/>
            <a:ext cx="1588" cy="306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7" name="Freeform 54"/>
          <p:cNvSpPr>
            <a:spLocks/>
          </p:cNvSpPr>
          <p:nvPr/>
        </p:nvSpPr>
        <p:spPr bwMode="auto">
          <a:xfrm>
            <a:off x="5411788" y="4313238"/>
            <a:ext cx="679450" cy="458787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58" name="Line 55"/>
          <p:cNvSpPr>
            <a:spLocks noChangeShapeType="1"/>
          </p:cNvSpPr>
          <p:nvPr/>
        </p:nvSpPr>
        <p:spPr bwMode="auto">
          <a:xfrm flipH="1">
            <a:off x="3597275" y="3697288"/>
            <a:ext cx="350838" cy="255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59" name="Group 56"/>
          <p:cNvGrpSpPr>
            <a:grpSpLocks/>
          </p:cNvGrpSpPr>
          <p:nvPr/>
        </p:nvGrpSpPr>
        <p:grpSpPr bwMode="auto">
          <a:xfrm>
            <a:off x="3084513" y="3303588"/>
            <a:ext cx="501650" cy="233362"/>
            <a:chOff x="3600" y="219"/>
            <a:chExt cx="360" cy="175"/>
          </a:xfrm>
        </p:grpSpPr>
        <p:sp>
          <p:nvSpPr>
            <p:cNvPr id="10360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61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62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63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64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65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70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71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72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66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67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68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69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260" name="Group 70"/>
          <p:cNvGrpSpPr>
            <a:grpSpLocks/>
          </p:cNvGrpSpPr>
          <p:nvPr/>
        </p:nvGrpSpPr>
        <p:grpSpPr bwMode="auto">
          <a:xfrm>
            <a:off x="3087688" y="3838575"/>
            <a:ext cx="501650" cy="233363"/>
            <a:chOff x="3600" y="219"/>
            <a:chExt cx="360" cy="175"/>
          </a:xfrm>
        </p:grpSpPr>
        <p:sp>
          <p:nvSpPr>
            <p:cNvPr id="10347" name="Oval 7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48" name="Line 7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9" name="Line 7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0" name="Rectangle 7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51" name="Oval 7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52" name="Group 7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57" name="Line 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8" name="Line 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9" name="Line 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53" name="Group 8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54" name="Line 8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5" name="Line 8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56" name="Line 8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261" name="Group 84"/>
          <p:cNvGrpSpPr>
            <a:grpSpLocks/>
          </p:cNvGrpSpPr>
          <p:nvPr/>
        </p:nvGrpSpPr>
        <p:grpSpPr bwMode="auto">
          <a:xfrm>
            <a:off x="3727450" y="3638550"/>
            <a:ext cx="500063" cy="233363"/>
            <a:chOff x="3600" y="219"/>
            <a:chExt cx="360" cy="175"/>
          </a:xfrm>
        </p:grpSpPr>
        <p:sp>
          <p:nvSpPr>
            <p:cNvPr id="10334" name="Oval 8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35" name="Line 8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6" name="Line 8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7" name="Rectangle 8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38" name="Oval 8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39" name="Group 9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44" name="Line 9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5" name="Line 9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6" name="Line 9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40" name="Group 9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41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2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43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0262" name="Group 98"/>
          <p:cNvGrpSpPr>
            <a:grpSpLocks/>
          </p:cNvGrpSpPr>
          <p:nvPr/>
        </p:nvGrpSpPr>
        <p:grpSpPr bwMode="auto">
          <a:xfrm>
            <a:off x="4892675" y="4167188"/>
            <a:ext cx="501650" cy="233362"/>
            <a:chOff x="3600" y="219"/>
            <a:chExt cx="360" cy="175"/>
          </a:xfrm>
        </p:grpSpPr>
        <p:sp>
          <p:nvSpPr>
            <p:cNvPr id="10321" name="Oval 9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22" name="Line 10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3" name="Line 10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4" name="Rectangle 10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25" name="Oval 10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26" name="Group 10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31" name="Line 1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2" name="Line 1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3" name="Line 1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27" name="Group 10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28" name="Line 10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9" name="Line 11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30" name="Line 11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63" name="Line 112"/>
          <p:cNvSpPr>
            <a:spLocks noChangeShapeType="1"/>
          </p:cNvSpPr>
          <p:nvPr/>
        </p:nvSpPr>
        <p:spPr bwMode="auto">
          <a:xfrm>
            <a:off x="2747963" y="3290888"/>
            <a:ext cx="352425" cy="125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264" name="Group 113"/>
          <p:cNvGrpSpPr>
            <a:grpSpLocks/>
          </p:cNvGrpSpPr>
          <p:nvPr/>
        </p:nvGrpSpPr>
        <p:grpSpPr bwMode="auto">
          <a:xfrm>
            <a:off x="2254250" y="3160713"/>
            <a:ext cx="501650" cy="233362"/>
            <a:chOff x="3600" y="219"/>
            <a:chExt cx="360" cy="175"/>
          </a:xfrm>
        </p:grpSpPr>
        <p:sp>
          <p:nvSpPr>
            <p:cNvPr id="10308" name="Oval 11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309" name="Line 11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10" name="Line 11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11" name="Rectangle 11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312" name="Oval 11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313" name="Group 11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318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9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20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314" name="Group 12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315" name="Line 12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6" name="Line 12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317" name="Line 12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65" name="Rectangle 127"/>
          <p:cNvSpPr>
            <a:spLocks noGrp="1" noChangeArrowheads="1"/>
          </p:cNvSpPr>
          <p:nvPr>
            <p:ph type="title"/>
          </p:nvPr>
        </p:nvSpPr>
        <p:spPr>
          <a:xfrm>
            <a:off x="623888" y="179388"/>
            <a:ext cx="7772400" cy="1143000"/>
          </a:xfrm>
        </p:spPr>
        <p:txBody>
          <a:bodyPr/>
          <a:lstStyle/>
          <a:p>
            <a:pPr algn="l" eaLnBrk="1" hangingPunct="1"/>
            <a:r>
              <a:rPr lang="pt-BR" sz="2800" smtClean="0">
                <a:solidFill>
                  <a:srgbClr val="0033CC"/>
                </a:solidFill>
                <a:ea typeface="ＭＳ Ｐゴシック" pitchFamily="34" charset="-128"/>
              </a:rPr>
              <a:t>O que são Multimídia e Qualidade de Serviço? </a:t>
            </a:r>
            <a:endParaRPr lang="pt-BR" smtClean="0">
              <a:ea typeface="ＭＳ Ｐゴシック" pitchFamily="34" charset="-128"/>
            </a:endParaRPr>
          </a:p>
        </p:txBody>
      </p:sp>
      <p:grpSp>
        <p:nvGrpSpPr>
          <p:cNvPr id="26" name="Group 128"/>
          <p:cNvGrpSpPr>
            <a:grpSpLocks/>
          </p:cNvGrpSpPr>
          <p:nvPr/>
        </p:nvGrpSpPr>
        <p:grpSpPr bwMode="auto">
          <a:xfrm>
            <a:off x="688975" y="1747838"/>
            <a:ext cx="1800225" cy="561975"/>
            <a:chOff x="3621" y="3265"/>
            <a:chExt cx="1776" cy="744"/>
          </a:xfrm>
        </p:grpSpPr>
        <p:pic>
          <p:nvPicPr>
            <p:cNvPr id="10304" name="Picture 129" descr="reel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05" name="Freeform 130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6" name="Freeform 131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10307" name="Picture 132" descr="video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Group 133"/>
          <p:cNvGrpSpPr>
            <a:grpSpLocks/>
          </p:cNvGrpSpPr>
          <p:nvPr/>
        </p:nvGrpSpPr>
        <p:grpSpPr bwMode="auto">
          <a:xfrm>
            <a:off x="6650038" y="2763838"/>
            <a:ext cx="1463675" cy="1341437"/>
            <a:chOff x="4367" y="1793"/>
            <a:chExt cx="922" cy="845"/>
          </a:xfrm>
        </p:grpSpPr>
        <p:grpSp>
          <p:nvGrpSpPr>
            <p:cNvPr id="10299" name="Group 134"/>
            <p:cNvGrpSpPr>
              <a:grpSpLocks/>
            </p:cNvGrpSpPr>
            <p:nvPr/>
          </p:nvGrpSpPr>
          <p:grpSpPr bwMode="auto">
            <a:xfrm>
              <a:off x="4371" y="1799"/>
              <a:ext cx="918" cy="839"/>
              <a:chOff x="1044" y="2733"/>
              <a:chExt cx="918" cy="839"/>
            </a:xfrm>
          </p:grpSpPr>
          <p:sp>
            <p:nvSpPr>
              <p:cNvPr id="10301" name="Rectangle 135"/>
              <p:cNvSpPr>
                <a:spLocks noChangeArrowheads="1"/>
              </p:cNvSpPr>
              <p:nvPr/>
            </p:nvSpPr>
            <p:spPr bwMode="auto">
              <a:xfrm>
                <a:off x="1044" y="2733"/>
                <a:ext cx="918" cy="744"/>
              </a:xfrm>
              <a:prstGeom prst="rect">
                <a:avLst/>
              </a:prstGeom>
              <a:gradFill rotWithShape="0">
                <a:gsLst>
                  <a:gs pos="0">
                    <a:srgbClr val="475E76"/>
                  </a:gs>
                  <a:gs pos="50000">
                    <a:srgbClr val="99CCFF"/>
                  </a:gs>
                  <a:gs pos="100000">
                    <a:srgbClr val="475E76"/>
                  </a:gs>
                </a:gsLst>
                <a:lin ang="5400000" scaled="1"/>
              </a:gradFill>
              <a:ln w="7620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0302" name="Rectangle 136"/>
              <p:cNvSpPr>
                <a:spLocks noChangeArrowheads="1"/>
              </p:cNvSpPr>
              <p:nvPr/>
            </p:nvSpPr>
            <p:spPr bwMode="auto">
              <a:xfrm>
                <a:off x="1314" y="3480"/>
                <a:ext cx="390" cy="47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0303" name="Rectangle 137"/>
              <p:cNvSpPr>
                <a:spLocks noChangeArrowheads="1"/>
              </p:cNvSpPr>
              <p:nvPr/>
            </p:nvSpPr>
            <p:spPr bwMode="auto">
              <a:xfrm>
                <a:off x="1047" y="3522"/>
                <a:ext cx="903" cy="50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</p:grpSp>
        <p:sp>
          <p:nvSpPr>
            <p:cNvPr id="10300" name="Rectangle 138"/>
            <p:cNvSpPr>
              <a:spLocks noChangeArrowheads="1"/>
            </p:cNvSpPr>
            <p:nvPr/>
          </p:nvSpPr>
          <p:spPr bwMode="auto">
            <a:xfrm>
              <a:off x="4367" y="1793"/>
              <a:ext cx="921" cy="734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</p:grpSp>
      <p:sp>
        <p:nvSpPr>
          <p:cNvPr id="278667" name="Freeform 139"/>
          <p:cNvSpPr>
            <a:spLocks/>
          </p:cNvSpPr>
          <p:nvPr/>
        </p:nvSpPr>
        <p:spPr bwMode="auto">
          <a:xfrm>
            <a:off x="1757363" y="2182813"/>
            <a:ext cx="5795962" cy="2573337"/>
          </a:xfrm>
          <a:custGeom>
            <a:avLst/>
            <a:gdLst>
              <a:gd name="T0" fmla="*/ 0 w 3651"/>
              <a:gd name="T1" fmla="*/ 0 h 1621"/>
              <a:gd name="T2" fmla="*/ 2147483647 w 3651"/>
              <a:gd name="T3" fmla="*/ 2147483647 h 1621"/>
              <a:gd name="T4" fmla="*/ 2147483647 w 3651"/>
              <a:gd name="T5" fmla="*/ 2147483647 h 1621"/>
              <a:gd name="T6" fmla="*/ 2147483647 w 3651"/>
              <a:gd name="T7" fmla="*/ 2147483647 h 1621"/>
              <a:gd name="T8" fmla="*/ 2147483647 w 3651"/>
              <a:gd name="T9" fmla="*/ 2147483647 h 1621"/>
              <a:gd name="T10" fmla="*/ 2147483647 w 3651"/>
              <a:gd name="T11" fmla="*/ 2147483647 h 1621"/>
              <a:gd name="T12" fmla="*/ 2147483647 w 3651"/>
              <a:gd name="T13" fmla="*/ 2147483647 h 1621"/>
              <a:gd name="T14" fmla="*/ 2147483647 w 3651"/>
              <a:gd name="T15" fmla="*/ 2147483647 h 1621"/>
              <a:gd name="T16" fmla="*/ 2147483647 w 3651"/>
              <a:gd name="T17" fmla="*/ 2147483647 h 1621"/>
              <a:gd name="T18" fmla="*/ 2147483647 w 3651"/>
              <a:gd name="T19" fmla="*/ 2147483647 h 1621"/>
              <a:gd name="T20" fmla="*/ 2147483647 w 3651"/>
              <a:gd name="T21" fmla="*/ 2147483647 h 1621"/>
              <a:gd name="T22" fmla="*/ 2147483647 w 3651"/>
              <a:gd name="T23" fmla="*/ 2147483647 h 1621"/>
              <a:gd name="T24" fmla="*/ 2147483647 w 3651"/>
              <a:gd name="T25" fmla="*/ 2147483647 h 16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651"/>
              <a:gd name="T40" fmla="*/ 0 h 1621"/>
              <a:gd name="T41" fmla="*/ 3651 w 3651"/>
              <a:gd name="T42" fmla="*/ 1621 h 162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651" h="1621">
                <a:moveTo>
                  <a:pt x="0" y="0"/>
                </a:moveTo>
                <a:lnTo>
                  <a:pt x="1" y="511"/>
                </a:lnTo>
                <a:lnTo>
                  <a:pt x="353" y="665"/>
                </a:lnTo>
                <a:lnTo>
                  <a:pt x="669" y="673"/>
                </a:lnTo>
                <a:lnTo>
                  <a:pt x="977" y="797"/>
                </a:lnTo>
                <a:lnTo>
                  <a:pt x="1157" y="745"/>
                </a:lnTo>
                <a:lnTo>
                  <a:pt x="1429" y="909"/>
                </a:lnTo>
                <a:lnTo>
                  <a:pt x="1569" y="953"/>
                </a:lnTo>
                <a:lnTo>
                  <a:pt x="1969" y="1261"/>
                </a:lnTo>
                <a:lnTo>
                  <a:pt x="2317" y="1301"/>
                </a:lnTo>
                <a:lnTo>
                  <a:pt x="2797" y="1621"/>
                </a:lnTo>
                <a:lnTo>
                  <a:pt x="3651" y="1559"/>
                </a:lnTo>
                <a:lnTo>
                  <a:pt x="3651" y="1187"/>
                </a:ln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78668" name="Object 140"/>
          <p:cNvGraphicFramePr>
            <a:graphicFrameLocks noChangeAspect="1"/>
          </p:cNvGraphicFramePr>
          <p:nvPr/>
        </p:nvGraphicFramePr>
        <p:xfrm>
          <a:off x="1387475" y="2312988"/>
          <a:ext cx="51911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Clip" r:id="rId5" imgW="856192" imgH="1324560" progId="">
                  <p:embed/>
                </p:oleObj>
              </mc:Choice>
              <mc:Fallback>
                <p:oleObj name="Clip" r:id="rId5" imgW="856192" imgH="1324560" progId="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475" y="2312988"/>
                        <a:ext cx="519113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70" name="Group 141"/>
          <p:cNvGrpSpPr>
            <a:grpSpLocks/>
          </p:cNvGrpSpPr>
          <p:nvPr/>
        </p:nvGrpSpPr>
        <p:grpSpPr bwMode="auto">
          <a:xfrm>
            <a:off x="5168900" y="4848225"/>
            <a:ext cx="501650" cy="233363"/>
            <a:chOff x="3600" y="219"/>
            <a:chExt cx="360" cy="175"/>
          </a:xfrm>
        </p:grpSpPr>
        <p:sp>
          <p:nvSpPr>
            <p:cNvPr id="10286" name="Oval 14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0287" name="Line 14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8" name="Line 14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9" name="Rectangle 14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0290" name="Oval 14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0291" name="Group 14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0296" name="Line 14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7" name="Line 14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8" name="Line 15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0292" name="Group 15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0293" name="Line 15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4" name="Line 15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0295" name="Line 15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0271" name="Freeform 155"/>
          <p:cNvSpPr>
            <a:spLocks/>
          </p:cNvSpPr>
          <p:nvPr/>
        </p:nvSpPr>
        <p:spPr bwMode="auto">
          <a:xfrm>
            <a:off x="5197475" y="4394200"/>
            <a:ext cx="193675" cy="47307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2" name="Freeform 156"/>
          <p:cNvSpPr>
            <a:spLocks/>
          </p:cNvSpPr>
          <p:nvPr/>
        </p:nvSpPr>
        <p:spPr bwMode="auto">
          <a:xfrm flipV="1">
            <a:off x="5668963" y="4867275"/>
            <a:ext cx="379412" cy="93663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78685" name="Object 157"/>
          <p:cNvGraphicFramePr>
            <a:graphicFrameLocks noChangeAspect="1"/>
          </p:cNvGraphicFramePr>
          <p:nvPr/>
        </p:nvGraphicFramePr>
        <p:xfrm>
          <a:off x="3736975" y="2586038"/>
          <a:ext cx="7223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Clip" r:id="rId7" imgW="681706" imgH="480401" progId="">
                  <p:embed/>
                </p:oleObj>
              </mc:Choice>
              <mc:Fallback>
                <p:oleObj name="Clip" r:id="rId7" imgW="681706" imgH="480401" progId="">
                  <p:embed/>
                  <p:pic>
                    <p:nvPicPr>
                      <p:cNvPr id="0" name="Object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6975" y="2586038"/>
                        <a:ext cx="722313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4" name="Freeform 158"/>
          <p:cNvSpPr>
            <a:spLocks/>
          </p:cNvSpPr>
          <p:nvPr/>
        </p:nvSpPr>
        <p:spPr bwMode="auto">
          <a:xfrm>
            <a:off x="5445125" y="5080000"/>
            <a:ext cx="107950" cy="292100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78687" name="Object 159"/>
          <p:cNvGraphicFramePr>
            <a:graphicFrameLocks noChangeAspect="1"/>
          </p:cNvGraphicFramePr>
          <p:nvPr/>
        </p:nvGraphicFramePr>
        <p:xfrm>
          <a:off x="5232400" y="5329238"/>
          <a:ext cx="7223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name="Clip" r:id="rId9" imgW="681706" imgH="480401" progId="">
                  <p:embed/>
                </p:oleObj>
              </mc:Choice>
              <mc:Fallback>
                <p:oleObj name="Clip" r:id="rId9" imgW="681706" imgH="480401" progId="">
                  <p:embed/>
                  <p:pic>
                    <p:nvPicPr>
                      <p:cNvPr id="0" name="Object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0" y="5329238"/>
                        <a:ext cx="722313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6" name="Freeform 160"/>
          <p:cNvSpPr>
            <a:spLocks/>
          </p:cNvSpPr>
          <p:nvPr/>
        </p:nvSpPr>
        <p:spPr bwMode="auto">
          <a:xfrm flipH="1">
            <a:off x="3400425" y="2974975"/>
            <a:ext cx="415925" cy="349250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78689" name="Freeform 161"/>
          <p:cNvSpPr>
            <a:spLocks/>
          </p:cNvSpPr>
          <p:nvPr/>
        </p:nvSpPr>
        <p:spPr bwMode="auto">
          <a:xfrm>
            <a:off x="3114675" y="2867025"/>
            <a:ext cx="2400300" cy="2481263"/>
          </a:xfrm>
          <a:custGeom>
            <a:avLst/>
            <a:gdLst>
              <a:gd name="T0" fmla="*/ 2147483647 w 1512"/>
              <a:gd name="T1" fmla="*/ 0 h 1563"/>
              <a:gd name="T2" fmla="*/ 0 w 1512"/>
              <a:gd name="T3" fmla="*/ 2147483647 h 1563"/>
              <a:gd name="T4" fmla="*/ 2147483647 w 1512"/>
              <a:gd name="T5" fmla="*/ 2147483647 h 1563"/>
              <a:gd name="T6" fmla="*/ 2147483647 w 1512"/>
              <a:gd name="T7" fmla="*/ 2147483647 h 1563"/>
              <a:gd name="T8" fmla="*/ 2147483647 w 1512"/>
              <a:gd name="T9" fmla="*/ 2147483647 h 1563"/>
              <a:gd name="T10" fmla="*/ 2147483647 w 1512"/>
              <a:gd name="T11" fmla="*/ 2147483647 h 1563"/>
              <a:gd name="T12" fmla="*/ 2147483647 w 1512"/>
              <a:gd name="T13" fmla="*/ 2147483647 h 1563"/>
              <a:gd name="T14" fmla="*/ 2147483647 w 1512"/>
              <a:gd name="T15" fmla="*/ 2147483647 h 1563"/>
              <a:gd name="T16" fmla="*/ 2147483647 w 1512"/>
              <a:gd name="T17" fmla="*/ 2147483647 h 15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12"/>
              <a:gd name="T28" fmla="*/ 0 h 1563"/>
              <a:gd name="T29" fmla="*/ 1512 w 1512"/>
              <a:gd name="T30" fmla="*/ 1563 h 15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12" h="1563">
                <a:moveTo>
                  <a:pt x="468" y="0"/>
                </a:moveTo>
                <a:lnTo>
                  <a:pt x="0" y="396"/>
                </a:lnTo>
                <a:lnTo>
                  <a:pt x="108" y="423"/>
                </a:lnTo>
                <a:lnTo>
                  <a:pt x="315" y="381"/>
                </a:lnTo>
                <a:lnTo>
                  <a:pt x="570" y="555"/>
                </a:lnTo>
                <a:lnTo>
                  <a:pt x="693" y="573"/>
                </a:lnTo>
                <a:lnTo>
                  <a:pt x="1080" y="882"/>
                </a:lnTo>
                <a:lnTo>
                  <a:pt x="1254" y="900"/>
                </a:lnTo>
                <a:lnTo>
                  <a:pt x="1512" y="1563"/>
                </a:lnTo>
              </a:path>
            </a:pathLst>
          </a:custGeom>
          <a:noFill/>
          <a:ln w="57150">
            <a:solidFill>
              <a:srgbClr val="FF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8" name="Line 162"/>
          <p:cNvSpPr>
            <a:spLocks noChangeShapeType="1"/>
          </p:cNvSpPr>
          <p:nvPr/>
        </p:nvSpPr>
        <p:spPr bwMode="auto">
          <a:xfrm flipH="1">
            <a:off x="7686675" y="4210050"/>
            <a:ext cx="1588" cy="420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0279" name="Text Box 163"/>
          <p:cNvSpPr txBox="1">
            <a:spLocks noChangeArrowheads="1"/>
          </p:cNvSpPr>
          <p:nvPr/>
        </p:nvSpPr>
        <p:spPr bwMode="auto">
          <a:xfrm>
            <a:off x="4614863" y="1290638"/>
            <a:ext cx="37957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>
                <a:solidFill>
                  <a:srgbClr val="FF0000"/>
                </a:solidFill>
                <a:latin typeface="Calibri" pitchFamily="34" charset="0"/>
              </a:rPr>
              <a:t>Aplicações Multimídia: </a:t>
            </a:r>
            <a:r>
              <a:rPr lang="pt-BR" sz="2400">
                <a:latin typeface="Calibri" pitchFamily="34" charset="0"/>
              </a:rPr>
              <a:t>áudio e vídeo na rede </a:t>
            </a:r>
          </a:p>
          <a:p>
            <a:r>
              <a:rPr lang="pt-BR" sz="2400">
                <a:latin typeface="Calibri" pitchFamily="34" charset="0"/>
              </a:rPr>
              <a:t>(“mídia contínua”)</a:t>
            </a:r>
          </a:p>
        </p:txBody>
      </p:sp>
      <p:grpSp>
        <p:nvGrpSpPr>
          <p:cNvPr id="21504" name="Group 164"/>
          <p:cNvGrpSpPr>
            <a:grpSpLocks/>
          </p:cNvGrpSpPr>
          <p:nvPr/>
        </p:nvGrpSpPr>
        <p:grpSpPr bwMode="auto">
          <a:xfrm>
            <a:off x="352425" y="4048125"/>
            <a:ext cx="4303713" cy="2578100"/>
            <a:chOff x="222" y="2550"/>
            <a:chExt cx="2711" cy="1413"/>
          </a:xfrm>
        </p:grpSpPr>
        <p:sp>
          <p:nvSpPr>
            <p:cNvPr id="10282" name="Rectangle 166"/>
            <p:cNvSpPr>
              <a:spLocks noChangeArrowheads="1"/>
            </p:cNvSpPr>
            <p:nvPr/>
          </p:nvSpPr>
          <p:spPr bwMode="auto">
            <a:xfrm>
              <a:off x="222" y="2719"/>
              <a:ext cx="2711" cy="1244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grpSp>
          <p:nvGrpSpPr>
            <p:cNvPr id="10283" name="Group 167"/>
            <p:cNvGrpSpPr>
              <a:grpSpLocks/>
            </p:cNvGrpSpPr>
            <p:nvPr/>
          </p:nvGrpSpPr>
          <p:grpSpPr bwMode="auto">
            <a:xfrm>
              <a:off x="378" y="2550"/>
              <a:ext cx="601" cy="309"/>
              <a:chOff x="378" y="1832"/>
              <a:chExt cx="601" cy="309"/>
            </a:xfrm>
          </p:grpSpPr>
          <p:sp>
            <p:nvSpPr>
              <p:cNvPr id="10284" name="Rectangle 168"/>
              <p:cNvSpPr>
                <a:spLocks noChangeArrowheads="1"/>
              </p:cNvSpPr>
              <p:nvPr/>
            </p:nvSpPr>
            <p:spPr bwMode="auto">
              <a:xfrm>
                <a:off x="378" y="1845"/>
                <a:ext cx="577" cy="29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0285" name="Text Box 169"/>
              <p:cNvSpPr txBox="1">
                <a:spLocks noChangeArrowheads="1"/>
              </p:cNvSpPr>
              <p:nvPr/>
            </p:nvSpPr>
            <p:spPr bwMode="auto">
              <a:xfrm>
                <a:off x="394" y="1832"/>
                <a:ext cx="58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solidFill>
                      <a:srgbClr val="FF0000"/>
                    </a:solidFill>
                    <a:latin typeface="Calibri" pitchFamily="34" charset="0"/>
                  </a:rPr>
                  <a:t>QoS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72" name="Text Box 165"/>
          <p:cNvSpPr txBox="1">
            <a:spLocks noChangeArrowheads="1"/>
          </p:cNvSpPr>
          <p:nvPr/>
        </p:nvSpPr>
        <p:spPr bwMode="auto">
          <a:xfrm>
            <a:off x="642938" y="4572000"/>
            <a:ext cx="379571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>
                <a:latin typeface="Calibri" pitchFamily="34" charset="0"/>
              </a:rPr>
              <a:t>a rede fornece à aplicação o </a:t>
            </a:r>
            <a:r>
              <a:rPr lang="pt-BR" sz="2400" i="1">
                <a:solidFill>
                  <a:srgbClr val="FF0000"/>
                </a:solidFill>
                <a:latin typeface="Calibri" pitchFamily="34" charset="0"/>
              </a:rPr>
              <a:t>nível de desempenho necessário para que a aplicação funcione como esperado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8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8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667" grpId="0" animBg="1"/>
      <p:bldP spid="278689" grpId="0" animBg="1"/>
      <p:bldP spid="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126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CBE3A449-3C56-4AFA-B71B-0C3DEE42EAB3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mtClean="0">
                <a:ea typeface="ＭＳ Ｐゴシック" pitchFamily="34" charset="-128"/>
              </a:rPr>
              <a:t>Aplicações de Rede Multimídia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6163" y="1279525"/>
            <a:ext cx="4103687" cy="4908550"/>
          </a:xfrm>
        </p:spPr>
        <p:txBody>
          <a:bodyPr/>
          <a:lstStyle/>
          <a:p>
            <a:pPr eaLnBrk="1" hangingPunct="1"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Características Fundamentais:</a:t>
            </a:r>
            <a:endParaRPr lang="pt-BR" sz="2000" smtClean="0">
              <a:ea typeface="ＭＳ Ｐゴシック" pitchFamily="34" charset="-128"/>
            </a:endParaRPr>
          </a:p>
          <a:p>
            <a:pPr eaLnBrk="1" hangingPunct="1"/>
            <a:r>
              <a:rPr lang="pt-BR" sz="2000" smtClean="0">
                <a:ea typeface="ＭＳ Ｐゴシック" pitchFamily="34" charset="-128"/>
              </a:rPr>
              <a:t>Tipicamente são </a:t>
            </a:r>
            <a:r>
              <a:rPr lang="pt-BR" sz="2000" b="1" smtClean="0">
                <a:solidFill>
                  <a:srgbClr val="FF0000"/>
                </a:solidFill>
                <a:ea typeface="ＭＳ Ｐゴシック" pitchFamily="34" charset="-128"/>
              </a:rPr>
              <a:t>sensíveis a atrasos</a:t>
            </a:r>
          </a:p>
          <a:p>
            <a:pPr lvl="1" eaLnBrk="1" hangingPunct="1"/>
            <a:r>
              <a:rPr lang="pt-BR" sz="2000" smtClean="0">
                <a:ea typeface="ＭＳ Ｐゴシック" pitchFamily="34" charset="-128"/>
              </a:rPr>
              <a:t>atraso fim-a-fim</a:t>
            </a:r>
          </a:p>
          <a:p>
            <a:pPr lvl="1" eaLnBrk="1" hangingPunct="1"/>
            <a:r>
              <a:rPr lang="pt-BR" sz="2000" smtClean="0">
                <a:ea typeface="ＭＳ Ｐゴシック" pitchFamily="34" charset="-128"/>
              </a:rPr>
              <a:t>variação do atraso (</a:t>
            </a:r>
            <a:r>
              <a:rPr lang="pt-BR" sz="2000" i="1" smtClean="0">
                <a:ea typeface="ＭＳ Ｐゴシック" pitchFamily="34" charset="-128"/>
              </a:rPr>
              <a:t>jitter</a:t>
            </a:r>
            <a:r>
              <a:rPr lang="pt-BR" sz="2000" smtClean="0">
                <a:ea typeface="ＭＳ Ｐゴシック" pitchFamily="34" charset="-128"/>
              </a:rPr>
              <a:t>)</a:t>
            </a:r>
            <a:r>
              <a:rPr lang="pt-BR" sz="2000" b="1" smtClean="0">
                <a:ea typeface="ＭＳ Ｐゴシック" pitchFamily="34" charset="-128"/>
              </a:rPr>
              <a:t> </a:t>
            </a:r>
          </a:p>
          <a:p>
            <a:pPr lvl="1" eaLnBrk="1" hangingPunct="1">
              <a:buFont typeface="Arial" charset="0"/>
              <a:buNone/>
            </a:pPr>
            <a:endParaRPr lang="pt-BR" sz="2000" b="1" smtClean="0">
              <a:ea typeface="ＭＳ Ｐゴシック" pitchFamily="34" charset="-128"/>
            </a:endParaRPr>
          </a:p>
          <a:p>
            <a:pPr eaLnBrk="1" hangingPunct="1"/>
            <a:r>
              <a:rPr lang="pt-BR" sz="2000" smtClean="0">
                <a:ea typeface="ＭＳ Ｐゴシック" pitchFamily="34" charset="-128"/>
              </a:rPr>
              <a:t>Mas são </a:t>
            </a:r>
            <a:r>
              <a:rPr lang="pt-BR" sz="2000" b="1" smtClean="0">
                <a:solidFill>
                  <a:srgbClr val="FF0000"/>
                </a:solidFill>
                <a:ea typeface="ＭＳ Ｐゴシック" pitchFamily="34" charset="-128"/>
              </a:rPr>
              <a:t>tolerantes a perdas</a:t>
            </a:r>
            <a:r>
              <a:rPr lang="pt-BR" sz="2000" smtClean="0">
                <a:ea typeface="ＭＳ Ｐゴシック" pitchFamily="34" charset="-128"/>
              </a:rPr>
              <a:t>: perdas ocasionais causam somente pequenas perturbações</a:t>
            </a:r>
          </a:p>
          <a:p>
            <a:pPr eaLnBrk="1" hangingPunct="1">
              <a:buFont typeface="Arial" charset="0"/>
              <a:buNone/>
            </a:pPr>
            <a:r>
              <a:rPr lang="pt-BR" sz="2000" smtClean="0">
                <a:ea typeface="ＭＳ Ｐゴシック" pitchFamily="34" charset="-128"/>
              </a:rPr>
              <a:t> </a:t>
            </a:r>
          </a:p>
          <a:p>
            <a:pPr eaLnBrk="1" hangingPunct="1"/>
            <a:r>
              <a:rPr lang="pt-BR" sz="2000" smtClean="0">
                <a:ea typeface="ＭＳ Ｐゴシック" pitchFamily="34" charset="-128"/>
              </a:rPr>
              <a:t>Antítese da transferência de dados que é intolerante a perdas mas tolerante a atrasos.</a:t>
            </a:r>
            <a:endParaRPr lang="pt-BR" sz="2400" smtClean="0">
              <a:solidFill>
                <a:schemeClr val="accent2"/>
              </a:solidFill>
              <a:ea typeface="ＭＳ Ｐゴシック" pitchFamily="34" charset="-128"/>
            </a:endParaRPr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4025" y="1377950"/>
            <a:ext cx="4359275" cy="4908550"/>
          </a:xfrm>
        </p:spPr>
        <p:txBody>
          <a:bodyPr/>
          <a:lstStyle/>
          <a:p>
            <a:pPr eaLnBrk="1" hangingPunct="1"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Classes de aplicações de Multimídia:</a:t>
            </a:r>
          </a:p>
          <a:p>
            <a:pPr eaLnBrk="1" hangingPunct="1">
              <a:buFont typeface="ZapfDingbats" pitchFamily="82" charset="2"/>
              <a:buAutoNum type="arabicParenR"/>
            </a:pPr>
            <a:r>
              <a:rPr lang="pt-BR" sz="2000" smtClean="0">
                <a:ea typeface="ＭＳ Ｐゴシック" pitchFamily="34" charset="-128"/>
              </a:rPr>
              <a:t>Áudio e vídeo de fluxo contínuo </a:t>
            </a:r>
            <a:r>
              <a:rPr lang="pt-BR" sz="2000" b="1" smtClean="0">
                <a:ea typeface="ＭＳ Ｐゴシック" pitchFamily="34" charset="-128"/>
              </a:rPr>
              <a:t>armazenados</a:t>
            </a:r>
            <a:r>
              <a:rPr lang="pt-BR" sz="2000" smtClean="0">
                <a:ea typeface="ＭＳ Ｐゴシック" pitchFamily="34" charset="-128"/>
              </a:rPr>
              <a:t> (</a:t>
            </a:r>
            <a:r>
              <a:rPr lang="pt-BR" sz="2000" i="1" smtClean="0">
                <a:ea typeface="ＭＳ Ｐゴシック" pitchFamily="34" charset="-128"/>
              </a:rPr>
              <a:t>Streams</a:t>
            </a:r>
            <a:r>
              <a:rPr lang="pt-BR" sz="2000" smtClean="0">
                <a:ea typeface="ＭＳ Ｐゴシック" pitchFamily="34" charset="-128"/>
              </a:rPr>
              <a:t>) </a:t>
            </a:r>
          </a:p>
          <a:p>
            <a:pPr eaLnBrk="1" hangingPunct="1">
              <a:buFont typeface="ZapfDingbats" pitchFamily="82" charset="2"/>
              <a:buNone/>
            </a:pPr>
            <a:r>
              <a:rPr lang="pt-BR" sz="2000" smtClean="0">
                <a:ea typeface="ＭＳ Ｐゴシック" pitchFamily="34" charset="-128"/>
              </a:rPr>
              <a:t>2)	 Áudio e vídeo de fluxo contínuo        </a:t>
            </a:r>
            <a:r>
              <a:rPr lang="pt-BR" sz="2000" b="1" smtClean="0">
                <a:ea typeface="ＭＳ Ｐゴシック" pitchFamily="34" charset="-128"/>
              </a:rPr>
              <a:t>ao vivo</a:t>
            </a:r>
          </a:p>
          <a:p>
            <a:pPr eaLnBrk="1" hangingPunct="1">
              <a:buFont typeface="ZapfDingbats" pitchFamily="82" charset="2"/>
              <a:buNone/>
            </a:pPr>
            <a:r>
              <a:rPr lang="pt-BR" sz="2000" smtClean="0">
                <a:ea typeface="ＭＳ Ｐゴシック" pitchFamily="34" charset="-128"/>
              </a:rPr>
              <a:t>3) 	Áudio e vídeo </a:t>
            </a:r>
            <a:r>
              <a:rPr lang="pt-BR" sz="2000" b="1" smtClean="0">
                <a:ea typeface="ＭＳ Ｐゴシック" pitchFamily="34" charset="-128"/>
              </a:rPr>
              <a:t>Interativos em tempo real</a:t>
            </a:r>
          </a:p>
          <a:p>
            <a:pPr eaLnBrk="1" hangingPunct="1"/>
            <a:endParaRPr lang="pt-BR" sz="2000" smtClean="0">
              <a:ea typeface="ＭＳ Ｐゴシック" pitchFamily="34" charset="-128"/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500063" y="4705350"/>
            <a:ext cx="4262437" cy="10255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pt-BR" sz="2000" b="1" i="1">
                <a:latin typeface="Calibri" pitchFamily="34" charset="0"/>
              </a:rPr>
              <a:t>Jitter</a:t>
            </a:r>
            <a:r>
              <a:rPr lang="pt-BR" sz="2000">
                <a:latin typeface="Calibri" pitchFamily="34" charset="0"/>
              </a:rPr>
              <a:t> é a </a:t>
            </a:r>
            <a:r>
              <a:rPr lang="pt-BR" sz="2000" u="sng">
                <a:latin typeface="Calibri" pitchFamily="34" charset="0"/>
              </a:rPr>
              <a:t>variação de atraso</a:t>
            </a:r>
            <a:r>
              <a:rPr lang="pt-BR" sz="2000">
                <a:latin typeface="Calibri" pitchFamily="34" charset="0"/>
              </a:rPr>
              <a:t> dos pacotes dentro de um mesmo fluxo de pacotes</a:t>
            </a:r>
            <a:endParaRPr lang="pt-BR" sz="1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uild="p"/>
      <p:bldP spid="15366" grpId="0" build="p"/>
      <p:bldP spid="153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229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A76F1B57-339C-408D-B373-92B97607FDF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8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0850"/>
            <a:ext cx="7772400" cy="871538"/>
          </a:xfrm>
        </p:spPr>
        <p:txBody>
          <a:bodyPr/>
          <a:lstStyle/>
          <a:p>
            <a:pPr algn="l" eaLnBrk="1" hangingPunct="1"/>
            <a:r>
              <a:rPr lang="pt-BR" sz="2800" b="1" smtClean="0">
                <a:ea typeface="ＭＳ Ｐゴシック" pitchFamily="34" charset="-128"/>
              </a:rPr>
              <a:t>1) Áudio e vídeo de fluxo Contínuo Armazenados</a:t>
            </a:r>
          </a:p>
        </p:txBody>
      </p:sp>
      <p:sp>
        <p:nvSpPr>
          <p:cNvPr id="2054" name="Rectangle 153"/>
          <p:cNvSpPr>
            <a:spLocks noChangeArrowheads="1"/>
          </p:cNvSpPr>
          <p:nvPr/>
        </p:nvSpPr>
        <p:spPr bwMode="auto">
          <a:xfrm>
            <a:off x="501650" y="2133600"/>
            <a:ext cx="5070475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400">
                <a:solidFill>
                  <a:srgbClr val="FF0000"/>
                </a:solidFill>
                <a:latin typeface="Calibri" pitchFamily="34" charset="0"/>
              </a:rPr>
              <a:t>Fluxo Contínuo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400" i="1">
                <a:solidFill>
                  <a:srgbClr val="FF0000"/>
                </a:solidFill>
                <a:latin typeface="Calibri" pitchFamily="34" charset="0"/>
              </a:rPr>
              <a:t>(Streaming)</a:t>
            </a:r>
            <a:r>
              <a:rPr lang="pt-BR" sz="2400">
                <a:solidFill>
                  <a:srgbClr val="FF0000"/>
                </a:solidFill>
                <a:latin typeface="Calibri" pitchFamily="34" charset="0"/>
              </a:rPr>
              <a:t>: 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>
                <a:latin typeface="Calibri" pitchFamily="34" charset="0"/>
              </a:rPr>
              <a:t>mídia armazenada na fonte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>
                <a:latin typeface="Calibri" pitchFamily="34" charset="0"/>
              </a:rPr>
              <a:t>transmitida para o cliente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>
                <a:latin typeface="Calibri" pitchFamily="34" charset="0"/>
              </a:rPr>
              <a:t>Fluxo contínuo: reprodução no cliente inicia </a:t>
            </a:r>
            <a:r>
              <a:rPr lang="pt-BR" sz="2400" i="1">
                <a:latin typeface="Calibri" pitchFamily="34" charset="0"/>
              </a:rPr>
              <a:t>antes</a:t>
            </a:r>
            <a:r>
              <a:rPr lang="pt-BR" sz="2400">
                <a:latin typeface="Calibri" pitchFamily="34" charset="0"/>
              </a:rPr>
              <a:t> de que todos os dados tenham sido recebidos</a:t>
            </a:r>
          </a:p>
        </p:txBody>
      </p:sp>
      <p:sp>
        <p:nvSpPr>
          <p:cNvPr id="12294" name="Freeform 154"/>
          <p:cNvSpPr>
            <a:spLocks/>
          </p:cNvSpPr>
          <p:nvPr/>
        </p:nvSpPr>
        <p:spPr bwMode="auto">
          <a:xfrm>
            <a:off x="3282950" y="1933575"/>
            <a:ext cx="1492250" cy="966788"/>
          </a:xfrm>
          <a:custGeom>
            <a:avLst/>
            <a:gdLst>
              <a:gd name="T0" fmla="*/ 2147483647 w 1318"/>
              <a:gd name="T1" fmla="*/ 2147483647 h 939"/>
              <a:gd name="T2" fmla="*/ 2147483647 w 1318"/>
              <a:gd name="T3" fmla="*/ 2147483647 h 939"/>
              <a:gd name="T4" fmla="*/ 2147483647 w 1318"/>
              <a:gd name="T5" fmla="*/ 2147483647 h 939"/>
              <a:gd name="T6" fmla="*/ 2147483647 w 1318"/>
              <a:gd name="T7" fmla="*/ 2147483647 h 939"/>
              <a:gd name="T8" fmla="*/ 2147483647 w 1318"/>
              <a:gd name="T9" fmla="*/ 2147483647 h 939"/>
              <a:gd name="T10" fmla="*/ 2147483647 w 1318"/>
              <a:gd name="T11" fmla="*/ 2147483647 h 939"/>
              <a:gd name="T12" fmla="*/ 2147483647 w 1318"/>
              <a:gd name="T13" fmla="*/ 2147483647 h 939"/>
              <a:gd name="T14" fmla="*/ 2147483647 w 1318"/>
              <a:gd name="T15" fmla="*/ 2147483647 h 939"/>
              <a:gd name="T16" fmla="*/ 2147483647 w 1318"/>
              <a:gd name="T17" fmla="*/ 2147483647 h 939"/>
              <a:gd name="T18" fmla="*/ 2147483647 w 1318"/>
              <a:gd name="T19" fmla="*/ 2147483647 h 939"/>
              <a:gd name="T20" fmla="*/ 2147483647 w 1318"/>
              <a:gd name="T21" fmla="*/ 2147483647 h 939"/>
              <a:gd name="T22" fmla="*/ 2147483647 w 1318"/>
              <a:gd name="T23" fmla="*/ 2147483647 h 939"/>
              <a:gd name="T24" fmla="*/ 2147483647 w 1318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18"/>
              <a:gd name="T40" fmla="*/ 0 h 939"/>
              <a:gd name="T41" fmla="*/ 1318 w 1318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18" h="939">
                <a:moveTo>
                  <a:pt x="618" y="39"/>
                </a:moveTo>
                <a:cubicBezTo>
                  <a:pt x="491" y="0"/>
                  <a:pt x="188" y="9"/>
                  <a:pt x="94" y="57"/>
                </a:cubicBezTo>
                <a:cubicBezTo>
                  <a:pt x="0" y="105"/>
                  <a:pt x="39" y="250"/>
                  <a:pt x="57" y="327"/>
                </a:cubicBezTo>
                <a:cubicBezTo>
                  <a:pt x="75" y="404"/>
                  <a:pt x="163" y="464"/>
                  <a:pt x="202" y="519"/>
                </a:cubicBezTo>
                <a:cubicBezTo>
                  <a:pt x="241" y="574"/>
                  <a:pt x="227" y="596"/>
                  <a:pt x="294" y="657"/>
                </a:cubicBezTo>
                <a:cubicBezTo>
                  <a:pt x="361" y="718"/>
                  <a:pt x="518" y="845"/>
                  <a:pt x="604" y="887"/>
                </a:cubicBezTo>
                <a:cubicBezTo>
                  <a:pt x="690" y="929"/>
                  <a:pt x="730" y="905"/>
                  <a:pt x="808" y="908"/>
                </a:cubicBezTo>
                <a:cubicBezTo>
                  <a:pt x="886" y="911"/>
                  <a:pt x="991" y="939"/>
                  <a:pt x="1072" y="908"/>
                </a:cubicBezTo>
                <a:cubicBezTo>
                  <a:pt x="1153" y="877"/>
                  <a:pt x="1274" y="797"/>
                  <a:pt x="1296" y="723"/>
                </a:cubicBezTo>
                <a:cubicBezTo>
                  <a:pt x="1318" y="649"/>
                  <a:pt x="1270" y="518"/>
                  <a:pt x="1204" y="466"/>
                </a:cubicBezTo>
                <a:cubicBezTo>
                  <a:pt x="1138" y="414"/>
                  <a:pt x="967" y="477"/>
                  <a:pt x="901" y="413"/>
                </a:cubicBezTo>
                <a:cubicBezTo>
                  <a:pt x="835" y="349"/>
                  <a:pt x="855" y="145"/>
                  <a:pt x="808" y="83"/>
                </a:cubicBezTo>
                <a:cubicBezTo>
                  <a:pt x="761" y="21"/>
                  <a:pt x="658" y="48"/>
                  <a:pt x="618" y="39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295" name="Freeform 155"/>
          <p:cNvSpPr>
            <a:spLocks/>
          </p:cNvSpPr>
          <p:nvPr/>
        </p:nvSpPr>
        <p:spPr bwMode="auto">
          <a:xfrm>
            <a:off x="3987800" y="2497138"/>
            <a:ext cx="361950" cy="139700"/>
          </a:xfrm>
          <a:custGeom>
            <a:avLst/>
            <a:gdLst>
              <a:gd name="T0" fmla="*/ 0 w 294"/>
              <a:gd name="T1" fmla="*/ 0 h 102"/>
              <a:gd name="T2" fmla="*/ 2147483647 w 294"/>
              <a:gd name="T3" fmla="*/ 2147483647 h 102"/>
              <a:gd name="T4" fmla="*/ 0 60000 65536"/>
              <a:gd name="T5" fmla="*/ 0 60000 65536"/>
              <a:gd name="T6" fmla="*/ 0 w 294"/>
              <a:gd name="T7" fmla="*/ 0 h 102"/>
              <a:gd name="T8" fmla="*/ 294 w 294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02">
                <a:moveTo>
                  <a:pt x="0" y="0"/>
                </a:moveTo>
                <a:lnTo>
                  <a:pt x="294" y="10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296" name="Freeform 156"/>
          <p:cNvSpPr>
            <a:spLocks/>
          </p:cNvSpPr>
          <p:nvPr/>
        </p:nvSpPr>
        <p:spPr bwMode="auto">
          <a:xfrm>
            <a:off x="6059488" y="3043238"/>
            <a:ext cx="2687637" cy="1214437"/>
          </a:xfrm>
          <a:custGeom>
            <a:avLst/>
            <a:gdLst>
              <a:gd name="T0" fmla="*/ 2147483647 w 2377"/>
              <a:gd name="T1" fmla="*/ 2147483647 h 1182"/>
              <a:gd name="T2" fmla="*/ 2147483647 w 2377"/>
              <a:gd name="T3" fmla="*/ 2147483647 h 1182"/>
              <a:gd name="T4" fmla="*/ 2147483647 w 2377"/>
              <a:gd name="T5" fmla="*/ 2147483647 h 1182"/>
              <a:gd name="T6" fmla="*/ 2147483647 w 2377"/>
              <a:gd name="T7" fmla="*/ 2147483647 h 1182"/>
              <a:gd name="T8" fmla="*/ 2147483647 w 2377"/>
              <a:gd name="T9" fmla="*/ 2147483647 h 1182"/>
              <a:gd name="T10" fmla="*/ 2147483647 w 2377"/>
              <a:gd name="T11" fmla="*/ 2147483647 h 1182"/>
              <a:gd name="T12" fmla="*/ 2147483647 w 2377"/>
              <a:gd name="T13" fmla="*/ 2147483647 h 1182"/>
              <a:gd name="T14" fmla="*/ 2147483647 w 2377"/>
              <a:gd name="T15" fmla="*/ 2147483647 h 1182"/>
              <a:gd name="T16" fmla="*/ 2147483647 w 2377"/>
              <a:gd name="T17" fmla="*/ 2147483647 h 1182"/>
              <a:gd name="T18" fmla="*/ 2147483647 w 2377"/>
              <a:gd name="T19" fmla="*/ 2147483647 h 1182"/>
              <a:gd name="T20" fmla="*/ 2147483647 w 2377"/>
              <a:gd name="T21" fmla="*/ 2147483647 h 1182"/>
              <a:gd name="T22" fmla="*/ 2147483647 w 2377"/>
              <a:gd name="T23" fmla="*/ 2147483647 h 118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77"/>
              <a:gd name="T37" fmla="*/ 0 h 1182"/>
              <a:gd name="T38" fmla="*/ 2377 w 2377"/>
              <a:gd name="T39" fmla="*/ 1182 h 118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77" h="1182">
                <a:moveTo>
                  <a:pt x="139" y="442"/>
                </a:moveTo>
                <a:cubicBezTo>
                  <a:pt x="93" y="341"/>
                  <a:pt x="0" y="66"/>
                  <a:pt x="159" y="33"/>
                </a:cubicBezTo>
                <a:cubicBezTo>
                  <a:pt x="318" y="0"/>
                  <a:pt x="857" y="223"/>
                  <a:pt x="1093" y="245"/>
                </a:cubicBezTo>
                <a:cubicBezTo>
                  <a:pt x="1329" y="267"/>
                  <a:pt x="1381" y="135"/>
                  <a:pt x="1577" y="164"/>
                </a:cubicBezTo>
                <a:cubicBezTo>
                  <a:pt x="1774" y="194"/>
                  <a:pt x="2167" y="318"/>
                  <a:pt x="2272" y="422"/>
                </a:cubicBezTo>
                <a:cubicBezTo>
                  <a:pt x="2377" y="526"/>
                  <a:pt x="2257" y="671"/>
                  <a:pt x="2209" y="785"/>
                </a:cubicBezTo>
                <a:cubicBezTo>
                  <a:pt x="2161" y="899"/>
                  <a:pt x="2117" y="1048"/>
                  <a:pt x="1985" y="1108"/>
                </a:cubicBezTo>
                <a:cubicBezTo>
                  <a:pt x="1853" y="1168"/>
                  <a:pt x="1552" y="1182"/>
                  <a:pt x="1418" y="1147"/>
                </a:cubicBezTo>
                <a:cubicBezTo>
                  <a:pt x="1284" y="1112"/>
                  <a:pt x="1284" y="946"/>
                  <a:pt x="1181" y="897"/>
                </a:cubicBezTo>
                <a:cubicBezTo>
                  <a:pt x="1078" y="848"/>
                  <a:pt x="943" y="870"/>
                  <a:pt x="801" y="852"/>
                </a:cubicBezTo>
                <a:cubicBezTo>
                  <a:pt x="659" y="834"/>
                  <a:pt x="437" y="860"/>
                  <a:pt x="327" y="792"/>
                </a:cubicBezTo>
                <a:cubicBezTo>
                  <a:pt x="217" y="724"/>
                  <a:pt x="178" y="515"/>
                  <a:pt x="139" y="442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297" name="Line 157"/>
          <p:cNvSpPr>
            <a:spLocks noChangeShapeType="1"/>
          </p:cNvSpPr>
          <p:nvPr/>
        </p:nvSpPr>
        <p:spPr bwMode="auto">
          <a:xfrm>
            <a:off x="7413625" y="3648075"/>
            <a:ext cx="215900" cy="249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298" name="Line 158"/>
          <p:cNvSpPr>
            <a:spLocks noChangeShapeType="1"/>
          </p:cNvSpPr>
          <p:nvPr/>
        </p:nvSpPr>
        <p:spPr bwMode="auto">
          <a:xfrm flipH="1">
            <a:off x="7980363" y="3646488"/>
            <a:ext cx="198437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299" name="Group 159"/>
          <p:cNvGrpSpPr>
            <a:grpSpLocks/>
          </p:cNvGrpSpPr>
          <p:nvPr/>
        </p:nvGrpSpPr>
        <p:grpSpPr bwMode="auto">
          <a:xfrm>
            <a:off x="8050213" y="3484563"/>
            <a:ext cx="357187" cy="152400"/>
            <a:chOff x="3600" y="219"/>
            <a:chExt cx="360" cy="175"/>
          </a:xfrm>
        </p:grpSpPr>
        <p:sp>
          <p:nvSpPr>
            <p:cNvPr id="12438" name="Oval 16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439" name="Line 16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40" name="Line 16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41" name="Rectangle 16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442" name="Oval 16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443" name="Group 16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448" name="Line 1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9" name="Line 1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50" name="Line 1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44" name="Group 16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445" name="Line 1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6" name="Line 1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47" name="Line 1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00" name="Group 173"/>
          <p:cNvGrpSpPr>
            <a:grpSpLocks/>
          </p:cNvGrpSpPr>
          <p:nvPr/>
        </p:nvGrpSpPr>
        <p:grpSpPr bwMode="auto">
          <a:xfrm>
            <a:off x="7624763" y="3806825"/>
            <a:ext cx="355600" cy="152400"/>
            <a:chOff x="3600" y="219"/>
            <a:chExt cx="360" cy="175"/>
          </a:xfrm>
        </p:grpSpPr>
        <p:sp>
          <p:nvSpPr>
            <p:cNvPr id="12425" name="Oval 17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426" name="Line 17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27" name="Line 17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28" name="Rectangle 17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429" name="Oval 17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430" name="Group 17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435" name="Line 1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6" name="Line 1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7" name="Line 1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31" name="Group 18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432" name="Line 1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3" name="Line 18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34" name="Line 1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01" name="Group 187"/>
          <p:cNvGrpSpPr>
            <a:grpSpLocks/>
          </p:cNvGrpSpPr>
          <p:nvPr/>
        </p:nvGrpSpPr>
        <p:grpSpPr bwMode="auto">
          <a:xfrm>
            <a:off x="7051675" y="3563938"/>
            <a:ext cx="357188" cy="150812"/>
            <a:chOff x="3600" y="219"/>
            <a:chExt cx="360" cy="175"/>
          </a:xfrm>
        </p:grpSpPr>
        <p:sp>
          <p:nvSpPr>
            <p:cNvPr id="12412" name="Oval 18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413" name="Line 18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4" name="Line 19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15" name="Rectangle 19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416" name="Oval 19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417" name="Group 19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422" name="Line 19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3" name="Line 19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4" name="Line 19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18" name="Group 19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419" name="Line 19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0" name="Line 19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21" name="Line 20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302" name="Line 201"/>
          <p:cNvSpPr>
            <a:spLocks noChangeShapeType="1"/>
          </p:cNvSpPr>
          <p:nvPr/>
        </p:nvSpPr>
        <p:spPr bwMode="auto">
          <a:xfrm flipV="1">
            <a:off x="7392988" y="3565525"/>
            <a:ext cx="663575" cy="46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3" name="Freeform 202"/>
          <p:cNvSpPr>
            <a:spLocks/>
          </p:cNvSpPr>
          <p:nvPr/>
        </p:nvSpPr>
        <p:spPr bwMode="auto">
          <a:xfrm>
            <a:off x="4857750" y="2520950"/>
            <a:ext cx="1025525" cy="754063"/>
          </a:xfrm>
          <a:custGeom>
            <a:avLst/>
            <a:gdLst>
              <a:gd name="T0" fmla="*/ 2147483647 w 907"/>
              <a:gd name="T1" fmla="*/ 0 h 735"/>
              <a:gd name="T2" fmla="*/ 2147483647 w 907"/>
              <a:gd name="T3" fmla="*/ 2147483647 h 735"/>
              <a:gd name="T4" fmla="*/ 2147483647 w 907"/>
              <a:gd name="T5" fmla="*/ 2147483647 h 735"/>
              <a:gd name="T6" fmla="*/ 2147483647 w 907"/>
              <a:gd name="T7" fmla="*/ 2147483647 h 735"/>
              <a:gd name="T8" fmla="*/ 2147483647 w 907"/>
              <a:gd name="T9" fmla="*/ 2147483647 h 735"/>
              <a:gd name="T10" fmla="*/ 2147483647 w 907"/>
              <a:gd name="T11" fmla="*/ 2147483647 h 735"/>
              <a:gd name="T12" fmla="*/ 2147483647 w 907"/>
              <a:gd name="T13" fmla="*/ 2147483647 h 735"/>
              <a:gd name="T14" fmla="*/ 2147483647 w 907"/>
              <a:gd name="T15" fmla="*/ 2147483647 h 735"/>
              <a:gd name="T16" fmla="*/ 2147483647 w 907"/>
              <a:gd name="T17" fmla="*/ 2147483647 h 735"/>
              <a:gd name="T18" fmla="*/ 2147483647 w 907"/>
              <a:gd name="T19" fmla="*/ 2147483647 h 735"/>
              <a:gd name="T20" fmla="*/ 2147483647 w 907"/>
              <a:gd name="T21" fmla="*/ 2147483647 h 735"/>
              <a:gd name="T22" fmla="*/ 2147483647 w 907"/>
              <a:gd name="T23" fmla="*/ 0 h 73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07"/>
              <a:gd name="T37" fmla="*/ 0 h 735"/>
              <a:gd name="T38" fmla="*/ 907 w 907"/>
              <a:gd name="T39" fmla="*/ 735 h 73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07" h="735">
                <a:moveTo>
                  <a:pt x="210" y="0"/>
                </a:moveTo>
                <a:cubicBezTo>
                  <a:pt x="105" y="6"/>
                  <a:pt x="61" y="54"/>
                  <a:pt x="31" y="126"/>
                </a:cubicBezTo>
                <a:cubicBezTo>
                  <a:pt x="0" y="198"/>
                  <a:pt x="23" y="340"/>
                  <a:pt x="25" y="434"/>
                </a:cubicBezTo>
                <a:cubicBezTo>
                  <a:pt x="28" y="528"/>
                  <a:pt x="14" y="647"/>
                  <a:pt x="46" y="691"/>
                </a:cubicBezTo>
                <a:cubicBezTo>
                  <a:pt x="78" y="735"/>
                  <a:pt x="163" y="703"/>
                  <a:pt x="218" y="701"/>
                </a:cubicBezTo>
                <a:cubicBezTo>
                  <a:pt x="273" y="699"/>
                  <a:pt x="322" y="683"/>
                  <a:pt x="377" y="677"/>
                </a:cubicBezTo>
                <a:cubicBezTo>
                  <a:pt x="432" y="671"/>
                  <a:pt x="478" y="686"/>
                  <a:pt x="551" y="665"/>
                </a:cubicBezTo>
                <a:cubicBezTo>
                  <a:pt x="624" y="644"/>
                  <a:pt x="760" y="599"/>
                  <a:pt x="818" y="551"/>
                </a:cubicBezTo>
                <a:cubicBezTo>
                  <a:pt x="876" y="503"/>
                  <a:pt x="907" y="432"/>
                  <a:pt x="902" y="377"/>
                </a:cubicBezTo>
                <a:cubicBezTo>
                  <a:pt x="897" y="322"/>
                  <a:pt x="837" y="261"/>
                  <a:pt x="785" y="218"/>
                </a:cubicBezTo>
                <a:cubicBezTo>
                  <a:pt x="733" y="175"/>
                  <a:pt x="686" y="158"/>
                  <a:pt x="590" y="122"/>
                </a:cubicBezTo>
                <a:cubicBezTo>
                  <a:pt x="494" y="86"/>
                  <a:pt x="289" y="25"/>
                  <a:pt x="210" y="0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4" name="Line 203"/>
          <p:cNvSpPr>
            <a:spLocks noChangeShapeType="1"/>
          </p:cNvSpPr>
          <p:nvPr/>
        </p:nvSpPr>
        <p:spPr bwMode="auto">
          <a:xfrm>
            <a:off x="5287963" y="2732088"/>
            <a:ext cx="249237" cy="136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5" name="Line 204"/>
          <p:cNvSpPr>
            <a:spLocks noChangeShapeType="1"/>
          </p:cNvSpPr>
          <p:nvPr/>
        </p:nvSpPr>
        <p:spPr bwMode="auto">
          <a:xfrm>
            <a:off x="5749925" y="2946400"/>
            <a:ext cx="468313" cy="325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6" name="Line 205"/>
          <p:cNvSpPr>
            <a:spLocks noChangeShapeType="1"/>
          </p:cNvSpPr>
          <p:nvPr/>
        </p:nvSpPr>
        <p:spPr bwMode="auto">
          <a:xfrm flipH="1">
            <a:off x="5103813" y="2803525"/>
            <a:ext cx="1587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7" name="Freeform 206"/>
          <p:cNvSpPr>
            <a:spLocks/>
          </p:cNvSpPr>
          <p:nvPr/>
        </p:nvSpPr>
        <p:spPr bwMode="auto">
          <a:xfrm>
            <a:off x="6591300" y="3300413"/>
            <a:ext cx="484188" cy="296862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08" name="Line 207"/>
          <p:cNvSpPr>
            <a:spLocks noChangeShapeType="1"/>
          </p:cNvSpPr>
          <p:nvPr/>
        </p:nvSpPr>
        <p:spPr bwMode="auto">
          <a:xfrm flipH="1">
            <a:off x="5299075" y="2901950"/>
            <a:ext cx="247650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309" name="Group 208"/>
          <p:cNvGrpSpPr>
            <a:grpSpLocks/>
          </p:cNvGrpSpPr>
          <p:nvPr/>
        </p:nvGrpSpPr>
        <p:grpSpPr bwMode="auto">
          <a:xfrm>
            <a:off x="4932363" y="2647950"/>
            <a:ext cx="357187" cy="149225"/>
            <a:chOff x="3600" y="219"/>
            <a:chExt cx="360" cy="175"/>
          </a:xfrm>
        </p:grpSpPr>
        <p:sp>
          <p:nvSpPr>
            <p:cNvPr id="12399" name="Oval 20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400" name="Line 21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01" name="Line 21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402" name="Rectangle 21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403" name="Oval 21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404" name="Group 21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409" name="Line 2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0" name="Line 2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11" name="Line 2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405" name="Group 21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406" name="Line 2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07" name="Line 2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408" name="Line 2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10" name="Group 222"/>
          <p:cNvGrpSpPr>
            <a:grpSpLocks/>
          </p:cNvGrpSpPr>
          <p:nvPr/>
        </p:nvGrpSpPr>
        <p:grpSpPr bwMode="auto">
          <a:xfrm>
            <a:off x="4933950" y="2992438"/>
            <a:ext cx="358775" cy="152400"/>
            <a:chOff x="3600" y="219"/>
            <a:chExt cx="360" cy="175"/>
          </a:xfrm>
        </p:grpSpPr>
        <p:sp>
          <p:nvSpPr>
            <p:cNvPr id="12386" name="Oval 22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87" name="Line 22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88" name="Line 22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89" name="Rectangle 22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390" name="Oval 22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391" name="Group 22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96" name="Line 22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7" name="Line 23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8" name="Line 23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92" name="Group 23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93" name="Line 23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4" name="Line 23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95" name="Line 23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11" name="Group 236"/>
          <p:cNvGrpSpPr>
            <a:grpSpLocks/>
          </p:cNvGrpSpPr>
          <p:nvPr/>
        </p:nvGrpSpPr>
        <p:grpSpPr bwMode="auto">
          <a:xfrm>
            <a:off x="5391150" y="2863850"/>
            <a:ext cx="357188" cy="150813"/>
            <a:chOff x="3600" y="219"/>
            <a:chExt cx="360" cy="175"/>
          </a:xfrm>
        </p:grpSpPr>
        <p:sp>
          <p:nvSpPr>
            <p:cNvPr id="12373" name="Oval 23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74" name="Line 23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75" name="Line 23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76" name="Rectangle 24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377" name="Oval 24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378" name="Group 24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83" name="Line 24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4" name="Line 24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5" name="Line 24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79" name="Group 24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80" name="Line 2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1" name="Line 2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82" name="Line 2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12" name="Group 250"/>
          <p:cNvGrpSpPr>
            <a:grpSpLocks/>
          </p:cNvGrpSpPr>
          <p:nvPr/>
        </p:nvGrpSpPr>
        <p:grpSpPr bwMode="auto">
          <a:xfrm>
            <a:off x="6221413" y="3205163"/>
            <a:ext cx="357187" cy="152400"/>
            <a:chOff x="3600" y="219"/>
            <a:chExt cx="360" cy="175"/>
          </a:xfrm>
        </p:grpSpPr>
        <p:sp>
          <p:nvSpPr>
            <p:cNvPr id="12360" name="Oval 25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61" name="Line 25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62" name="Line 25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63" name="Rectangle 25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364" name="Oval 25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365" name="Group 25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70" name="Line 2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1" name="Line 2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72" name="Line 2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66" name="Group 26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67" name="Line 2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8" name="Line 2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69" name="Line 2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313" name="Line 264"/>
          <p:cNvSpPr>
            <a:spLocks noChangeShapeType="1"/>
          </p:cNvSpPr>
          <p:nvPr/>
        </p:nvSpPr>
        <p:spPr bwMode="auto">
          <a:xfrm>
            <a:off x="4694238" y="2638425"/>
            <a:ext cx="250825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2314" name="Group 265"/>
          <p:cNvGrpSpPr>
            <a:grpSpLocks/>
          </p:cNvGrpSpPr>
          <p:nvPr/>
        </p:nvGrpSpPr>
        <p:grpSpPr bwMode="auto">
          <a:xfrm>
            <a:off x="4341813" y="2554288"/>
            <a:ext cx="357187" cy="152400"/>
            <a:chOff x="3600" y="219"/>
            <a:chExt cx="360" cy="175"/>
          </a:xfrm>
        </p:grpSpPr>
        <p:sp>
          <p:nvSpPr>
            <p:cNvPr id="12347" name="Oval 26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48" name="Line 26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9" name="Line 26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50" name="Rectangle 26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351" name="Oval 27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352" name="Group 27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57" name="Line 27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58" name="Line 27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59" name="Line 27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53" name="Group 27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54" name="Line 27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55" name="Line 27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56" name="Line 27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12315" name="Group 279"/>
          <p:cNvGrpSpPr>
            <a:grpSpLocks/>
          </p:cNvGrpSpPr>
          <p:nvPr/>
        </p:nvGrpSpPr>
        <p:grpSpPr bwMode="auto">
          <a:xfrm>
            <a:off x="3227388" y="1639888"/>
            <a:ext cx="1281112" cy="363537"/>
            <a:chOff x="3621" y="3265"/>
            <a:chExt cx="1776" cy="744"/>
          </a:xfrm>
        </p:grpSpPr>
        <p:pic>
          <p:nvPicPr>
            <p:cNvPr id="12343" name="Picture 280" descr="reel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44" name="Freeform 281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45" name="Freeform 282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12346" name="Picture 283" descr="video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316" name="Group 320"/>
          <p:cNvGrpSpPr>
            <a:grpSpLocks/>
          </p:cNvGrpSpPr>
          <p:nvPr/>
        </p:nvGrpSpPr>
        <p:grpSpPr bwMode="auto">
          <a:xfrm>
            <a:off x="7751763" y="2476500"/>
            <a:ext cx="677862" cy="663575"/>
            <a:chOff x="4437" y="1472"/>
            <a:chExt cx="427" cy="418"/>
          </a:xfrm>
        </p:grpSpPr>
        <p:sp>
          <p:nvSpPr>
            <p:cNvPr id="12339" name="Rectangle 286"/>
            <p:cNvSpPr>
              <a:spLocks noChangeArrowheads="1"/>
            </p:cNvSpPr>
            <p:nvPr/>
          </p:nvSpPr>
          <p:spPr bwMode="auto">
            <a:xfrm>
              <a:off x="4443" y="1475"/>
              <a:ext cx="421" cy="361"/>
            </a:xfrm>
            <a:prstGeom prst="rect">
              <a:avLst/>
            </a:prstGeom>
            <a:gradFill rotWithShape="0">
              <a:gsLst>
                <a:gs pos="0">
                  <a:srgbClr val="475E76"/>
                </a:gs>
                <a:gs pos="50000">
                  <a:srgbClr val="99CCFF"/>
                </a:gs>
                <a:gs pos="100000">
                  <a:srgbClr val="475E76"/>
                </a:gs>
              </a:gsLst>
              <a:lin ang="5400000" scaled="1"/>
            </a:gra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40" name="Rectangle 287"/>
            <p:cNvSpPr>
              <a:spLocks noChangeArrowheads="1"/>
            </p:cNvSpPr>
            <p:nvPr/>
          </p:nvSpPr>
          <p:spPr bwMode="auto">
            <a:xfrm>
              <a:off x="4567" y="1837"/>
              <a:ext cx="179" cy="23"/>
            </a:xfrm>
            <a:prstGeom prst="rect">
              <a:avLst/>
            </a:prstGeom>
            <a:solidFill>
              <a:srgbClr val="5F5F5F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41" name="Rectangle 288"/>
            <p:cNvSpPr>
              <a:spLocks noChangeArrowheads="1"/>
            </p:cNvSpPr>
            <p:nvPr/>
          </p:nvSpPr>
          <p:spPr bwMode="auto">
            <a:xfrm>
              <a:off x="4442" y="1866"/>
              <a:ext cx="414" cy="24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42" name="Rectangle 289"/>
            <p:cNvSpPr>
              <a:spLocks noChangeArrowheads="1"/>
            </p:cNvSpPr>
            <p:nvPr/>
          </p:nvSpPr>
          <p:spPr bwMode="auto">
            <a:xfrm>
              <a:off x="4437" y="1472"/>
              <a:ext cx="423" cy="356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</p:grpSp>
      <p:sp>
        <p:nvSpPr>
          <p:cNvPr id="12317" name="Freeform 290"/>
          <p:cNvSpPr>
            <a:spLocks/>
          </p:cNvSpPr>
          <p:nvPr/>
        </p:nvSpPr>
        <p:spPr bwMode="auto">
          <a:xfrm>
            <a:off x="3987800" y="1920875"/>
            <a:ext cx="4127500" cy="1665288"/>
          </a:xfrm>
          <a:custGeom>
            <a:avLst/>
            <a:gdLst>
              <a:gd name="T0" fmla="*/ 0 w 3651"/>
              <a:gd name="T1" fmla="*/ 0 h 1621"/>
              <a:gd name="T2" fmla="*/ 2147483647 w 3651"/>
              <a:gd name="T3" fmla="*/ 2147483647 h 1621"/>
              <a:gd name="T4" fmla="*/ 2147483647 w 3651"/>
              <a:gd name="T5" fmla="*/ 2147483647 h 1621"/>
              <a:gd name="T6" fmla="*/ 2147483647 w 3651"/>
              <a:gd name="T7" fmla="*/ 2147483647 h 1621"/>
              <a:gd name="T8" fmla="*/ 2147483647 w 3651"/>
              <a:gd name="T9" fmla="*/ 2147483647 h 1621"/>
              <a:gd name="T10" fmla="*/ 2147483647 w 3651"/>
              <a:gd name="T11" fmla="*/ 2147483647 h 1621"/>
              <a:gd name="T12" fmla="*/ 2147483647 w 3651"/>
              <a:gd name="T13" fmla="*/ 2147483647 h 1621"/>
              <a:gd name="T14" fmla="*/ 2147483647 w 3651"/>
              <a:gd name="T15" fmla="*/ 2147483647 h 1621"/>
              <a:gd name="T16" fmla="*/ 2147483647 w 3651"/>
              <a:gd name="T17" fmla="*/ 2147483647 h 1621"/>
              <a:gd name="T18" fmla="*/ 2147483647 w 3651"/>
              <a:gd name="T19" fmla="*/ 2147483647 h 1621"/>
              <a:gd name="T20" fmla="*/ 2147483647 w 3651"/>
              <a:gd name="T21" fmla="*/ 2147483647 h 1621"/>
              <a:gd name="T22" fmla="*/ 2147483647 w 3651"/>
              <a:gd name="T23" fmla="*/ 2147483647 h 1621"/>
              <a:gd name="T24" fmla="*/ 2147483647 w 3651"/>
              <a:gd name="T25" fmla="*/ 2147483647 h 16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651"/>
              <a:gd name="T40" fmla="*/ 0 h 1621"/>
              <a:gd name="T41" fmla="*/ 3651 w 3651"/>
              <a:gd name="T42" fmla="*/ 1621 h 162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651" h="1621">
                <a:moveTo>
                  <a:pt x="0" y="0"/>
                </a:moveTo>
                <a:lnTo>
                  <a:pt x="1" y="511"/>
                </a:lnTo>
                <a:lnTo>
                  <a:pt x="353" y="665"/>
                </a:lnTo>
                <a:lnTo>
                  <a:pt x="669" y="673"/>
                </a:lnTo>
                <a:lnTo>
                  <a:pt x="977" y="797"/>
                </a:lnTo>
                <a:lnTo>
                  <a:pt x="1157" y="745"/>
                </a:lnTo>
                <a:lnTo>
                  <a:pt x="1429" y="909"/>
                </a:lnTo>
                <a:lnTo>
                  <a:pt x="1569" y="953"/>
                </a:lnTo>
                <a:lnTo>
                  <a:pt x="1969" y="1261"/>
                </a:lnTo>
                <a:lnTo>
                  <a:pt x="2317" y="1301"/>
                </a:lnTo>
                <a:lnTo>
                  <a:pt x="2797" y="1621"/>
                </a:lnTo>
                <a:lnTo>
                  <a:pt x="3651" y="1559"/>
                </a:lnTo>
                <a:lnTo>
                  <a:pt x="3651" y="1187"/>
                </a:ln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12318" name="Object 291"/>
          <p:cNvGraphicFramePr>
            <a:graphicFrameLocks noChangeAspect="1"/>
          </p:cNvGraphicFramePr>
          <p:nvPr/>
        </p:nvGraphicFramePr>
        <p:xfrm>
          <a:off x="3725863" y="2005013"/>
          <a:ext cx="3698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Clip" r:id="rId5" imgW="856192" imgH="1324560" progId="">
                  <p:embed/>
                </p:oleObj>
              </mc:Choice>
              <mc:Fallback>
                <p:oleObj name="Clip" r:id="rId5" imgW="856192" imgH="1324560" progId="">
                  <p:embed/>
                  <p:pic>
                    <p:nvPicPr>
                      <p:cNvPr id="0" name="Object 2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863" y="2005013"/>
                        <a:ext cx="369887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19" name="Group 292"/>
          <p:cNvGrpSpPr>
            <a:grpSpLocks/>
          </p:cNvGrpSpPr>
          <p:nvPr/>
        </p:nvGrpSpPr>
        <p:grpSpPr bwMode="auto">
          <a:xfrm>
            <a:off x="6416675" y="3648075"/>
            <a:ext cx="357188" cy="149225"/>
            <a:chOff x="3600" y="219"/>
            <a:chExt cx="360" cy="175"/>
          </a:xfrm>
        </p:grpSpPr>
        <p:sp>
          <p:nvSpPr>
            <p:cNvPr id="12326" name="Oval 29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sp>
          <p:nvSpPr>
            <p:cNvPr id="12327" name="Line 29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8" name="Line 29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29" name="Rectangle 29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12330" name="Oval 29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latin typeface="Calibri" pitchFamily="34" charset="0"/>
              </a:endParaRPr>
            </a:p>
          </p:txBody>
        </p:sp>
        <p:grpSp>
          <p:nvGrpSpPr>
            <p:cNvPr id="12331" name="Group 29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36" name="Line 2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37" name="Line 3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38" name="Line 3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12332" name="Group 30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33" name="Line 30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34" name="Line 30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2335" name="Line 30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12320" name="Freeform 306"/>
          <p:cNvSpPr>
            <a:spLocks/>
          </p:cNvSpPr>
          <p:nvPr/>
        </p:nvSpPr>
        <p:spPr bwMode="auto">
          <a:xfrm>
            <a:off x="6437313" y="3352800"/>
            <a:ext cx="138112" cy="30797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21" name="Freeform 307"/>
          <p:cNvSpPr>
            <a:spLocks/>
          </p:cNvSpPr>
          <p:nvPr/>
        </p:nvSpPr>
        <p:spPr bwMode="auto">
          <a:xfrm flipV="1">
            <a:off x="6773863" y="3660775"/>
            <a:ext cx="269875" cy="58738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22" name="Freeform 309"/>
          <p:cNvSpPr>
            <a:spLocks/>
          </p:cNvSpPr>
          <p:nvPr/>
        </p:nvSpPr>
        <p:spPr bwMode="auto">
          <a:xfrm>
            <a:off x="6613525" y="3797300"/>
            <a:ext cx="77788" cy="188913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23" name="Freeform 311"/>
          <p:cNvSpPr>
            <a:spLocks/>
          </p:cNvSpPr>
          <p:nvPr/>
        </p:nvSpPr>
        <p:spPr bwMode="auto">
          <a:xfrm flipH="1">
            <a:off x="5157788" y="2433638"/>
            <a:ext cx="296862" cy="22542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2324" name="Line 313"/>
          <p:cNvSpPr>
            <a:spLocks noChangeShapeType="1"/>
          </p:cNvSpPr>
          <p:nvPr/>
        </p:nvSpPr>
        <p:spPr bwMode="auto">
          <a:xfrm flipH="1">
            <a:off x="8210550" y="3233738"/>
            <a:ext cx="1588" cy="273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85" name="Rectangle 315"/>
          <p:cNvSpPr>
            <a:spLocks noChangeArrowheads="1"/>
          </p:cNvSpPr>
          <p:nvPr/>
        </p:nvSpPr>
        <p:spPr bwMode="auto">
          <a:xfrm>
            <a:off x="842963" y="5105400"/>
            <a:ext cx="6516687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>
                <a:latin typeface="Calibri" pitchFamily="34" charset="0"/>
              </a:rPr>
              <a:t>restrição de tempo para os dados ainda não transmitidos: devem chegar a tempo de serem reproduzidos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331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3E394917-8813-46CE-B2ED-5B4904176975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pt-BR" sz="2600" b="1" smtClean="0"/>
              <a:t>1) Áudio e vídeo de fluxo Contínuo Armazenados</a:t>
            </a:r>
            <a:r>
              <a:rPr lang="pt-BR" sz="2300" smtClean="0"/>
              <a:t/>
            </a:r>
            <a:br>
              <a:rPr lang="pt-BR" sz="2300" smtClean="0"/>
            </a:br>
            <a:r>
              <a:rPr lang="pt-BR" sz="2300" smtClean="0"/>
              <a:t> </a:t>
            </a:r>
            <a:br>
              <a:rPr lang="pt-BR" sz="2300" smtClean="0"/>
            </a:br>
            <a:r>
              <a:rPr lang="pt-BR" sz="2300" smtClean="0"/>
              <a:t>Como funciona?</a:t>
            </a:r>
          </a:p>
        </p:txBody>
      </p:sp>
      <p:graphicFrame>
        <p:nvGraphicFramePr>
          <p:cNvPr id="13317" name="Object 146"/>
          <p:cNvGraphicFramePr>
            <a:graphicFrameLocks noChangeAspect="1"/>
          </p:cNvGraphicFramePr>
          <p:nvPr/>
        </p:nvGraphicFramePr>
        <p:xfrm>
          <a:off x="2946400" y="4976813"/>
          <a:ext cx="7016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Clip" r:id="rId3" imgW="856192" imgH="1324560" progId="">
                  <p:embed/>
                </p:oleObj>
              </mc:Choice>
              <mc:Fallback>
                <p:oleObj name="Clip" r:id="rId3" imgW="856192" imgH="1324560" progId="">
                  <p:embed/>
                  <p:pic>
                    <p:nvPicPr>
                      <p:cNvPr id="0" name="Object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4976813"/>
                        <a:ext cx="701675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8" name="Group 134"/>
          <p:cNvGrpSpPr>
            <a:grpSpLocks/>
          </p:cNvGrpSpPr>
          <p:nvPr/>
        </p:nvGrpSpPr>
        <p:grpSpPr bwMode="auto">
          <a:xfrm>
            <a:off x="2665413" y="4602163"/>
            <a:ext cx="1281112" cy="363537"/>
            <a:chOff x="3621" y="3265"/>
            <a:chExt cx="1776" cy="744"/>
          </a:xfrm>
        </p:grpSpPr>
        <p:pic>
          <p:nvPicPr>
            <p:cNvPr id="13468" name="Picture 135" descr="reellog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69" name="Freeform 136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70" name="Freeform 137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13471" name="Picture 138" descr="video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9" name="Line 168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3320" name="Line 169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" name="Group 357"/>
          <p:cNvGrpSpPr>
            <a:grpSpLocks/>
          </p:cNvGrpSpPr>
          <p:nvPr/>
        </p:nvGrpSpPr>
        <p:grpSpPr bwMode="auto">
          <a:xfrm>
            <a:off x="1498600" y="3467100"/>
            <a:ext cx="1577975" cy="1057275"/>
            <a:chOff x="944" y="2184"/>
            <a:chExt cx="994" cy="666"/>
          </a:xfrm>
        </p:grpSpPr>
        <p:sp>
          <p:nvSpPr>
            <p:cNvPr id="13466" name="Freeform 207"/>
            <p:cNvSpPr>
              <a:spLocks/>
            </p:cNvSpPr>
            <p:nvPr/>
          </p:nvSpPr>
          <p:spPr bwMode="auto">
            <a:xfrm>
              <a:off x="1278" y="2184"/>
              <a:ext cx="660" cy="666"/>
            </a:xfrm>
            <a:custGeom>
              <a:avLst/>
              <a:gdLst>
                <a:gd name="T0" fmla="*/ 0 w 660"/>
                <a:gd name="T1" fmla="*/ 0 h 666"/>
                <a:gd name="T2" fmla="*/ 660 w 660"/>
                <a:gd name="T3" fmla="*/ 666 h 666"/>
                <a:gd name="T4" fmla="*/ 0 60000 65536"/>
                <a:gd name="T5" fmla="*/ 0 60000 65536"/>
                <a:gd name="T6" fmla="*/ 0 w 660"/>
                <a:gd name="T7" fmla="*/ 0 h 666"/>
                <a:gd name="T8" fmla="*/ 660 w 660"/>
                <a:gd name="T9" fmla="*/ 666 h 6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0" h="666">
                  <a:moveTo>
                    <a:pt x="0" y="0"/>
                  </a:moveTo>
                  <a:cubicBezTo>
                    <a:pt x="0" y="0"/>
                    <a:pt x="486" y="168"/>
                    <a:pt x="660" y="66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67" name="Text Box 208"/>
            <p:cNvSpPr txBox="1">
              <a:spLocks noChangeArrowheads="1"/>
            </p:cNvSpPr>
            <p:nvPr/>
          </p:nvSpPr>
          <p:spPr bwMode="auto">
            <a:xfrm>
              <a:off x="944" y="2336"/>
              <a:ext cx="65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</a:rPr>
                <a:t>1.  vídeo</a:t>
              </a:r>
            </a:p>
            <a:p>
              <a:r>
                <a:rPr lang="en-US">
                  <a:latin typeface="Calibri" pitchFamily="34" charset="0"/>
                </a:rPr>
                <a:t>gravado</a:t>
              </a:r>
            </a:p>
          </p:txBody>
        </p:sp>
      </p:grpSp>
      <p:grpSp>
        <p:nvGrpSpPr>
          <p:cNvPr id="4" name="Group 262"/>
          <p:cNvGrpSpPr>
            <a:grpSpLocks/>
          </p:cNvGrpSpPr>
          <p:nvPr/>
        </p:nvGrpSpPr>
        <p:grpSpPr bwMode="auto">
          <a:xfrm>
            <a:off x="1028700" y="1811338"/>
            <a:ext cx="2552700" cy="2525712"/>
            <a:chOff x="648" y="1147"/>
            <a:chExt cx="1608" cy="1591"/>
          </a:xfrm>
        </p:grpSpPr>
        <p:grpSp>
          <p:nvGrpSpPr>
            <p:cNvPr id="13425" name="Group 206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13441" name="Group 189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13452" name="Group 181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460" name="Group 177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64" name="Line 1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65" name="Line 17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461" name="Group 178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62" name="Line 1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63" name="Line 180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13453" name="Group 182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454" name="Group 183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58" name="Line 1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59" name="Line 18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455" name="Group 186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56" name="Line 18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57" name="Line 18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13442" name="Group 191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13446" name="Group 192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3450" name="Line 19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51" name="Line 19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13447" name="Group 195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3448" name="Line 19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49" name="Line 19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13443" name="Group 199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13444" name="Line 20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3445" name="Line 20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3426" name="Group 237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13427" name="Group 238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13435" name="Group 239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3439" name="Line 24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40" name="Line 24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13436" name="Group 242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3437" name="Line 24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38" name="Line 24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13428" name="Group 245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13429" name="Group 246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3433" name="Line 24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34" name="Line 24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13430" name="Group 249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3431" name="Line 25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32" name="Line 25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</p:grpSp>
      <p:grpSp>
        <p:nvGrpSpPr>
          <p:cNvPr id="24" name="Group 367"/>
          <p:cNvGrpSpPr>
            <a:grpSpLocks/>
          </p:cNvGrpSpPr>
          <p:nvPr/>
        </p:nvGrpSpPr>
        <p:grpSpPr bwMode="auto">
          <a:xfrm>
            <a:off x="2847975" y="3127375"/>
            <a:ext cx="1690688" cy="1411288"/>
            <a:chOff x="1794" y="1970"/>
            <a:chExt cx="1065" cy="889"/>
          </a:xfrm>
        </p:grpSpPr>
        <p:sp>
          <p:nvSpPr>
            <p:cNvPr id="13423" name="Freeform 209"/>
            <p:cNvSpPr>
              <a:spLocks/>
            </p:cNvSpPr>
            <p:nvPr/>
          </p:nvSpPr>
          <p:spPr bwMode="auto">
            <a:xfrm rot="-5400000">
              <a:off x="2196" y="2196"/>
              <a:ext cx="660" cy="666"/>
            </a:xfrm>
            <a:custGeom>
              <a:avLst/>
              <a:gdLst>
                <a:gd name="T0" fmla="*/ 0 w 660"/>
                <a:gd name="T1" fmla="*/ 0 h 666"/>
                <a:gd name="T2" fmla="*/ 660 w 660"/>
                <a:gd name="T3" fmla="*/ 666 h 666"/>
                <a:gd name="T4" fmla="*/ 0 60000 65536"/>
                <a:gd name="T5" fmla="*/ 0 60000 65536"/>
                <a:gd name="T6" fmla="*/ 0 w 660"/>
                <a:gd name="T7" fmla="*/ 0 h 666"/>
                <a:gd name="T8" fmla="*/ 660 w 660"/>
                <a:gd name="T9" fmla="*/ 666 h 6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0" h="666">
                  <a:moveTo>
                    <a:pt x="0" y="0"/>
                  </a:moveTo>
                  <a:cubicBezTo>
                    <a:pt x="0" y="0"/>
                    <a:pt x="486" y="168"/>
                    <a:pt x="660" y="66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24" name="Text Box 305"/>
            <p:cNvSpPr txBox="1">
              <a:spLocks noChangeArrowheads="1"/>
            </p:cNvSpPr>
            <p:nvPr/>
          </p:nvSpPr>
          <p:spPr bwMode="auto">
            <a:xfrm>
              <a:off x="1794" y="1970"/>
              <a:ext cx="89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alibri" pitchFamily="34" charset="0"/>
                </a:rPr>
                <a:t>2. vídeo</a:t>
              </a:r>
            </a:p>
            <a:p>
              <a:r>
                <a:rPr lang="en-US">
                  <a:solidFill>
                    <a:srgbClr val="FF0000"/>
                  </a:solidFill>
                  <a:latin typeface="Calibri" pitchFamily="34" charset="0"/>
                </a:rPr>
                <a:t>transmitido</a:t>
              </a:r>
            </a:p>
          </p:txBody>
        </p:sp>
      </p:grpSp>
      <p:grpSp>
        <p:nvGrpSpPr>
          <p:cNvPr id="25" name="Group 359"/>
          <p:cNvGrpSpPr>
            <a:grpSpLocks/>
          </p:cNvGrpSpPr>
          <p:nvPr/>
        </p:nvGrpSpPr>
        <p:grpSpPr bwMode="auto">
          <a:xfrm>
            <a:off x="3914775" y="1830388"/>
            <a:ext cx="4903788" cy="2535237"/>
            <a:chOff x="2466" y="1153"/>
            <a:chExt cx="3089" cy="1597"/>
          </a:xfrm>
        </p:grpSpPr>
        <p:grpSp>
          <p:nvGrpSpPr>
            <p:cNvPr id="13333" name="Group 263"/>
            <p:cNvGrpSpPr>
              <a:grpSpLocks/>
            </p:cNvGrpSpPr>
            <p:nvPr/>
          </p:nvGrpSpPr>
          <p:grpSpPr bwMode="auto">
            <a:xfrm>
              <a:off x="2466" y="1153"/>
              <a:ext cx="1608" cy="1591"/>
              <a:chOff x="648" y="1147"/>
              <a:chExt cx="1608" cy="1591"/>
            </a:xfrm>
          </p:grpSpPr>
          <p:grpSp>
            <p:nvGrpSpPr>
              <p:cNvPr id="13382" name="Group 264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13398" name="Group 265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13409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3417" name="Group 2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421" name="Line 26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422" name="Line 26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13418" name="Group 2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419" name="Line 2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420" name="Line 27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  <p:grpSp>
                <p:nvGrpSpPr>
                  <p:cNvPr id="13410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3411" name="Group 2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415" name="Line 27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416" name="Line 276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13412" name="Group 2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413" name="Line 2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414" name="Line 27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  <p:grpSp>
              <p:nvGrpSpPr>
                <p:cNvPr id="13399" name="Group 280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403" name="Group 28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07" name="Line 2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08" name="Line 28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404" name="Group 28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405" name="Line 2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406" name="Line 28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13400" name="Group 287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13401" name="Line 288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402" name="Line 289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13383" name="Group 290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13384" name="Group 291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392" name="Group 292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96" name="Line 29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97" name="Line 29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393" name="Group 295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94" name="Line 2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95" name="Line 29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13385" name="Group 298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386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90" name="Line 3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91" name="Line 30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387" name="Group 30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88" name="Line 3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89" name="Line 30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13334" name="Group 306"/>
            <p:cNvGrpSpPr>
              <a:grpSpLocks/>
            </p:cNvGrpSpPr>
            <p:nvPr/>
          </p:nvGrpSpPr>
          <p:grpSpPr bwMode="auto">
            <a:xfrm>
              <a:off x="3636" y="1159"/>
              <a:ext cx="1608" cy="1591"/>
              <a:chOff x="648" y="1147"/>
              <a:chExt cx="1608" cy="1591"/>
            </a:xfrm>
          </p:grpSpPr>
          <p:grpSp>
            <p:nvGrpSpPr>
              <p:cNvPr id="13341" name="Group 307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13357" name="Group 308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13368" name="Group 309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3376" name="Group 3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380" name="Line 31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381" name="Line 31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13377" name="Group 3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378" name="Line 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379" name="Line 315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  <p:grpSp>
                <p:nvGrpSpPr>
                  <p:cNvPr id="13369" name="Group 316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3370" name="Group 3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374" name="Line 3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375" name="Line 31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13371" name="Group 3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372" name="Line 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3373" name="Line 32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  <p:grpSp>
              <p:nvGrpSpPr>
                <p:cNvPr id="13358" name="Group 323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362" name="Group 32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66" name="Line 3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67" name="Line 32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363" name="Group 32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64" name="Line 3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65" name="Line 32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13359" name="Group 330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13360" name="Line 331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13361" name="Line 33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13342" name="Group 333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13343" name="Group 334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351" name="Group 335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55" name="Line 3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56" name="Line 33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352" name="Group 338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53" name="Line 3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54" name="Line 340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13344" name="Group 341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3345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49" name="Line 3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50" name="Line 34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13346" name="Group 345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3347" name="Line 3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13348" name="Line 34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  <p:sp>
          <p:nvSpPr>
            <p:cNvPr id="13335" name="Text Box 348"/>
            <p:cNvSpPr txBox="1">
              <a:spLocks noChangeArrowheads="1"/>
            </p:cNvSpPr>
            <p:nvPr/>
          </p:nvSpPr>
          <p:spPr bwMode="auto">
            <a:xfrm>
              <a:off x="3932" y="2312"/>
              <a:ext cx="162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Calibri" pitchFamily="34" charset="0"/>
                </a:rPr>
                <a:t>3. vídeo recebido,</a:t>
              </a:r>
            </a:p>
            <a:p>
              <a:r>
                <a:rPr lang="en-US">
                  <a:solidFill>
                    <a:schemeClr val="accent2"/>
                  </a:solidFill>
                  <a:latin typeface="Calibri" pitchFamily="34" charset="0"/>
                </a:rPr>
                <a:t>reproduzido no cliente</a:t>
              </a:r>
              <a:endParaRPr lang="en-US">
                <a:latin typeface="Calibri" pitchFamily="34" charset="0"/>
              </a:endParaRPr>
            </a:p>
          </p:txBody>
        </p:sp>
        <p:grpSp>
          <p:nvGrpSpPr>
            <p:cNvPr id="13336" name="Group 349"/>
            <p:cNvGrpSpPr>
              <a:grpSpLocks/>
            </p:cNvGrpSpPr>
            <p:nvPr/>
          </p:nvGrpSpPr>
          <p:grpSpPr bwMode="auto">
            <a:xfrm>
              <a:off x="4679" y="1872"/>
              <a:ext cx="427" cy="418"/>
              <a:chOff x="4437" y="1472"/>
              <a:chExt cx="427" cy="418"/>
            </a:xfrm>
          </p:grpSpPr>
          <p:sp>
            <p:nvSpPr>
              <p:cNvPr id="13337" name="Rectangle 350"/>
              <p:cNvSpPr>
                <a:spLocks noChangeArrowheads="1"/>
              </p:cNvSpPr>
              <p:nvPr/>
            </p:nvSpPr>
            <p:spPr bwMode="auto">
              <a:xfrm>
                <a:off x="4443" y="1475"/>
                <a:ext cx="421" cy="361"/>
              </a:xfrm>
              <a:prstGeom prst="rect">
                <a:avLst/>
              </a:prstGeom>
              <a:gradFill rotWithShape="0">
                <a:gsLst>
                  <a:gs pos="0">
                    <a:srgbClr val="475E76"/>
                  </a:gs>
                  <a:gs pos="50000">
                    <a:srgbClr val="99CCFF"/>
                  </a:gs>
                  <a:gs pos="100000">
                    <a:srgbClr val="475E76"/>
                  </a:gs>
                </a:gsLst>
                <a:lin ang="5400000" scaled="1"/>
              </a:gra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3338" name="Rectangle 351"/>
              <p:cNvSpPr>
                <a:spLocks noChangeArrowheads="1"/>
              </p:cNvSpPr>
              <p:nvPr/>
            </p:nvSpPr>
            <p:spPr bwMode="auto">
              <a:xfrm>
                <a:off x="4567" y="1837"/>
                <a:ext cx="179" cy="23"/>
              </a:xfrm>
              <a:prstGeom prst="rect">
                <a:avLst/>
              </a:prstGeom>
              <a:solidFill>
                <a:srgbClr val="5F5F5F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3339" name="Rectangle 352"/>
              <p:cNvSpPr>
                <a:spLocks noChangeArrowheads="1"/>
              </p:cNvSpPr>
              <p:nvPr/>
            </p:nvSpPr>
            <p:spPr bwMode="auto">
              <a:xfrm>
                <a:off x="4442" y="1866"/>
                <a:ext cx="414" cy="24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3340" name="Rectangle 353"/>
              <p:cNvSpPr>
                <a:spLocks noChangeArrowheads="1"/>
              </p:cNvSpPr>
              <p:nvPr/>
            </p:nvSpPr>
            <p:spPr bwMode="auto">
              <a:xfrm>
                <a:off x="4437" y="1472"/>
                <a:ext cx="423" cy="356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</p:grpSp>
      </p:grpSp>
      <p:sp>
        <p:nvSpPr>
          <p:cNvPr id="13325" name="Text Box 354"/>
          <p:cNvSpPr txBox="1">
            <a:spLocks noChangeArrowheads="1"/>
          </p:cNvSpPr>
          <p:nvPr/>
        </p:nvSpPr>
        <p:spPr bwMode="auto">
          <a:xfrm rot="-5433387">
            <a:off x="-484187" y="2566988"/>
            <a:ext cx="2100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Dados acumulados</a:t>
            </a:r>
          </a:p>
        </p:txBody>
      </p:sp>
      <p:grpSp>
        <p:nvGrpSpPr>
          <p:cNvPr id="24717" name="Group 365"/>
          <p:cNvGrpSpPr>
            <a:grpSpLocks/>
          </p:cNvGrpSpPr>
          <p:nvPr/>
        </p:nvGrpSpPr>
        <p:grpSpPr bwMode="auto">
          <a:xfrm>
            <a:off x="4451350" y="1657350"/>
            <a:ext cx="4533900" cy="4346575"/>
            <a:chOff x="2804" y="1044"/>
            <a:chExt cx="2856" cy="2738"/>
          </a:xfrm>
        </p:grpSpPr>
        <p:sp>
          <p:nvSpPr>
            <p:cNvPr id="13331" name="Line 360"/>
            <p:cNvSpPr>
              <a:spLocks noChangeShapeType="1"/>
            </p:cNvSpPr>
            <p:nvPr/>
          </p:nvSpPr>
          <p:spPr bwMode="auto">
            <a:xfrm>
              <a:off x="3852" y="1044"/>
              <a:ext cx="0" cy="19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Text Box 361"/>
            <p:cNvSpPr txBox="1">
              <a:spLocks noChangeArrowheads="1"/>
            </p:cNvSpPr>
            <p:nvPr/>
          </p:nvSpPr>
          <p:spPr bwMode="auto">
            <a:xfrm>
              <a:off x="2804" y="3020"/>
              <a:ext cx="2856" cy="7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u="sng">
                  <a:solidFill>
                    <a:schemeClr val="accent2"/>
                  </a:solidFill>
                  <a:latin typeface="Calibri" pitchFamily="34" charset="0"/>
                </a:rPr>
                <a:t>Fluxo contínuo</a:t>
              </a:r>
              <a:r>
                <a:rPr lang="pt-BR" i="1" u="sng">
                  <a:solidFill>
                    <a:schemeClr val="accent2"/>
                  </a:solidFill>
                  <a:latin typeface="Calibri" pitchFamily="34" charset="0"/>
                </a:rPr>
                <a:t>:</a:t>
              </a:r>
              <a:r>
                <a:rPr lang="pt-BR">
                  <a:latin typeface="Calibri" pitchFamily="34" charset="0"/>
                </a:rPr>
                <a:t> neste instante, o cliente </a:t>
              </a:r>
            </a:p>
            <a:p>
              <a:r>
                <a:rPr lang="pt-BR">
                  <a:latin typeface="Calibri" pitchFamily="34" charset="0"/>
                </a:rPr>
                <a:t>está reproduzindo uma parte anterior do</a:t>
              </a:r>
            </a:p>
            <a:p>
              <a:r>
                <a:rPr lang="pt-BR">
                  <a:latin typeface="Calibri" pitchFamily="34" charset="0"/>
                </a:rPr>
                <a:t>vídeo, enquanto o servidor ainda está</a:t>
              </a:r>
            </a:p>
            <a:p>
              <a:r>
                <a:rPr lang="pt-BR">
                  <a:latin typeface="Calibri" pitchFamily="34" charset="0"/>
                </a:rPr>
                <a:t>transmitindo as partes seguintes</a:t>
              </a:r>
            </a:p>
          </p:txBody>
        </p:sp>
      </p:grpSp>
      <p:grpSp>
        <p:nvGrpSpPr>
          <p:cNvPr id="24718" name="Group 364"/>
          <p:cNvGrpSpPr>
            <a:grpSpLocks/>
          </p:cNvGrpSpPr>
          <p:nvPr/>
        </p:nvGrpSpPr>
        <p:grpSpPr bwMode="auto">
          <a:xfrm>
            <a:off x="3981450" y="3908425"/>
            <a:ext cx="1743075" cy="641350"/>
            <a:chOff x="2508" y="2462"/>
            <a:chExt cx="1098" cy="404"/>
          </a:xfrm>
        </p:grpSpPr>
        <p:sp>
          <p:nvSpPr>
            <p:cNvPr id="13329" name="Text Box 362"/>
            <p:cNvSpPr txBox="1">
              <a:spLocks noChangeArrowheads="1"/>
            </p:cNvSpPr>
            <p:nvPr/>
          </p:nvSpPr>
          <p:spPr bwMode="auto">
            <a:xfrm>
              <a:off x="2738" y="2462"/>
              <a:ext cx="630" cy="404"/>
            </a:xfrm>
            <a:prstGeom prst="rect">
              <a:avLst/>
            </a:prstGeom>
            <a:solidFill>
              <a:schemeClr val="bg1"/>
            </a:solidFill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latin typeface="Calibri" pitchFamily="34" charset="0"/>
                </a:rPr>
                <a:t>atraso</a:t>
              </a:r>
            </a:p>
            <a:p>
              <a:pPr algn="ctr"/>
              <a:r>
                <a:rPr lang="en-US" i="1">
                  <a:latin typeface="Calibri" pitchFamily="34" charset="0"/>
                </a:rPr>
                <a:t>da rede</a:t>
              </a:r>
              <a:endParaRPr lang="en-US">
                <a:latin typeface="Calibri" pitchFamily="34" charset="0"/>
              </a:endParaRPr>
            </a:p>
          </p:txBody>
        </p:sp>
        <p:sp>
          <p:nvSpPr>
            <p:cNvPr id="13330" name="Line 363"/>
            <p:cNvSpPr>
              <a:spLocks noChangeShapeType="1"/>
            </p:cNvSpPr>
            <p:nvPr/>
          </p:nvSpPr>
          <p:spPr bwMode="auto">
            <a:xfrm>
              <a:off x="2508" y="265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328" name="Text Box 366"/>
          <p:cNvSpPr txBox="1">
            <a:spLocks noChangeArrowheads="1"/>
          </p:cNvSpPr>
          <p:nvPr/>
        </p:nvSpPr>
        <p:spPr bwMode="auto">
          <a:xfrm>
            <a:off x="8099425" y="43561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tempo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7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433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99A9C487-5F6F-4AA2-BF67-4365A41AE575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28650"/>
            <a:ext cx="8610600" cy="871538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pt-BR" sz="2600" b="1" smtClean="0"/>
              <a:t>1) Áudio e vídeo de fluxo Contínuo Armazenados</a:t>
            </a:r>
            <a:r>
              <a:rPr lang="pt-BR" sz="2500" b="1" smtClean="0"/>
              <a:t/>
            </a:r>
            <a:br>
              <a:rPr lang="pt-BR" sz="2500" b="1" smtClean="0"/>
            </a:br>
            <a:r>
              <a:rPr lang="pt-BR" sz="2300" smtClean="0"/>
              <a:t/>
            </a:r>
            <a:br>
              <a:rPr lang="pt-BR" sz="2300" smtClean="0"/>
            </a:br>
            <a:r>
              <a:rPr lang="pt-BR" sz="2300" smtClean="0"/>
              <a:t>Interatividade</a:t>
            </a:r>
          </a:p>
        </p:txBody>
      </p:sp>
      <p:sp>
        <p:nvSpPr>
          <p:cNvPr id="4102" name="Rectangle 3"/>
          <p:cNvSpPr>
            <a:spLocks noChangeArrowheads="1"/>
          </p:cNvSpPr>
          <p:nvPr/>
        </p:nvSpPr>
        <p:spPr bwMode="auto">
          <a:xfrm>
            <a:off x="195263" y="3179763"/>
            <a:ext cx="6084887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 i="1">
                <a:solidFill>
                  <a:schemeClr val="accent2"/>
                </a:solidFill>
                <a:latin typeface="Calibri" pitchFamily="34" charset="0"/>
              </a:rPr>
              <a:t>Funcionalidade tipo DVD:</a:t>
            </a:r>
            <a:r>
              <a:rPr lang="pt-BR" sz="2000">
                <a:latin typeface="Calibri" pitchFamily="34" charset="0"/>
              </a:rPr>
              <a:t> cliente pode pausar, voltar, avançar rapidamente (FF), saltar capítulos, modificar a barra de deslocamento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000">
                <a:latin typeface="Calibri" pitchFamily="34" charset="0"/>
              </a:rPr>
              <a:t>atraso inicial de 10 seg OK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000">
                <a:latin typeface="Calibri" pitchFamily="34" charset="0"/>
              </a:rPr>
              <a:t>1-2 seg até que o comando seja executado OK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000">
                <a:latin typeface="Calibri" pitchFamily="34" charset="0"/>
              </a:rPr>
              <a:t>RTSP é freqüentemente usado (mais detalhes posteriormente)</a:t>
            </a:r>
            <a:endParaRPr lang="pt-BR">
              <a:latin typeface="Calibri" pitchFamily="34" charset="0"/>
            </a:endParaRPr>
          </a:p>
        </p:txBody>
      </p:sp>
      <p:grpSp>
        <p:nvGrpSpPr>
          <p:cNvPr id="14342" name="Group 4"/>
          <p:cNvGrpSpPr>
            <a:grpSpLocks/>
          </p:cNvGrpSpPr>
          <p:nvPr/>
        </p:nvGrpSpPr>
        <p:grpSpPr bwMode="auto">
          <a:xfrm>
            <a:off x="3157538" y="1381125"/>
            <a:ext cx="5519737" cy="2617788"/>
            <a:chOff x="2077" y="737"/>
            <a:chExt cx="3136" cy="1463"/>
          </a:xfrm>
        </p:grpSpPr>
        <p:sp>
          <p:nvSpPr>
            <p:cNvPr id="14344" name="Freeform 5"/>
            <p:cNvSpPr>
              <a:spLocks/>
            </p:cNvSpPr>
            <p:nvPr/>
          </p:nvSpPr>
          <p:spPr bwMode="auto">
            <a:xfrm>
              <a:off x="2109" y="901"/>
              <a:ext cx="847" cy="540"/>
            </a:xfrm>
            <a:custGeom>
              <a:avLst/>
              <a:gdLst>
                <a:gd name="T0" fmla="*/ 12 w 1318"/>
                <a:gd name="T1" fmla="*/ 1 h 939"/>
                <a:gd name="T2" fmla="*/ 2 w 1318"/>
                <a:gd name="T3" fmla="*/ 1 h 939"/>
                <a:gd name="T4" fmla="*/ 1 w 1318"/>
                <a:gd name="T5" fmla="*/ 2 h 939"/>
                <a:gd name="T6" fmla="*/ 4 w 1318"/>
                <a:gd name="T7" fmla="*/ 3 h 939"/>
                <a:gd name="T8" fmla="*/ 5 w 1318"/>
                <a:gd name="T9" fmla="*/ 5 h 939"/>
                <a:gd name="T10" fmla="*/ 11 w 1318"/>
                <a:gd name="T11" fmla="*/ 6 h 939"/>
                <a:gd name="T12" fmla="*/ 15 w 1318"/>
                <a:gd name="T13" fmla="*/ 6 h 939"/>
                <a:gd name="T14" fmla="*/ 20 w 1318"/>
                <a:gd name="T15" fmla="*/ 6 h 939"/>
                <a:gd name="T16" fmla="*/ 24 w 1318"/>
                <a:gd name="T17" fmla="*/ 5 h 939"/>
                <a:gd name="T18" fmla="*/ 22 w 1318"/>
                <a:gd name="T19" fmla="*/ 3 h 939"/>
                <a:gd name="T20" fmla="*/ 17 w 1318"/>
                <a:gd name="T21" fmla="*/ 3 h 939"/>
                <a:gd name="T22" fmla="*/ 15 w 1318"/>
                <a:gd name="T23" fmla="*/ 1 h 939"/>
                <a:gd name="T24" fmla="*/ 12 w 1318"/>
                <a:gd name="T25" fmla="*/ 1 h 9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18"/>
                <a:gd name="T40" fmla="*/ 0 h 939"/>
                <a:gd name="T41" fmla="*/ 1318 w 1318"/>
                <a:gd name="T42" fmla="*/ 939 h 9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18" h="939">
                  <a:moveTo>
                    <a:pt x="618" y="39"/>
                  </a:moveTo>
                  <a:cubicBezTo>
                    <a:pt x="491" y="0"/>
                    <a:pt x="188" y="9"/>
                    <a:pt x="94" y="57"/>
                  </a:cubicBezTo>
                  <a:cubicBezTo>
                    <a:pt x="0" y="105"/>
                    <a:pt x="39" y="250"/>
                    <a:pt x="57" y="327"/>
                  </a:cubicBezTo>
                  <a:cubicBezTo>
                    <a:pt x="75" y="404"/>
                    <a:pt x="163" y="464"/>
                    <a:pt x="202" y="519"/>
                  </a:cubicBezTo>
                  <a:cubicBezTo>
                    <a:pt x="241" y="574"/>
                    <a:pt x="227" y="596"/>
                    <a:pt x="294" y="657"/>
                  </a:cubicBezTo>
                  <a:cubicBezTo>
                    <a:pt x="361" y="718"/>
                    <a:pt x="518" y="845"/>
                    <a:pt x="604" y="887"/>
                  </a:cubicBezTo>
                  <a:cubicBezTo>
                    <a:pt x="690" y="929"/>
                    <a:pt x="730" y="905"/>
                    <a:pt x="808" y="908"/>
                  </a:cubicBezTo>
                  <a:cubicBezTo>
                    <a:pt x="886" y="911"/>
                    <a:pt x="991" y="939"/>
                    <a:pt x="1072" y="908"/>
                  </a:cubicBezTo>
                  <a:cubicBezTo>
                    <a:pt x="1153" y="877"/>
                    <a:pt x="1274" y="797"/>
                    <a:pt x="1296" y="723"/>
                  </a:cubicBezTo>
                  <a:cubicBezTo>
                    <a:pt x="1318" y="649"/>
                    <a:pt x="1270" y="518"/>
                    <a:pt x="1204" y="466"/>
                  </a:cubicBezTo>
                  <a:cubicBezTo>
                    <a:pt x="1138" y="414"/>
                    <a:pt x="967" y="477"/>
                    <a:pt x="901" y="413"/>
                  </a:cubicBezTo>
                  <a:cubicBezTo>
                    <a:pt x="835" y="349"/>
                    <a:pt x="855" y="145"/>
                    <a:pt x="808" y="83"/>
                  </a:cubicBezTo>
                  <a:cubicBezTo>
                    <a:pt x="761" y="21"/>
                    <a:pt x="658" y="48"/>
                    <a:pt x="618" y="39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5" name="Freeform 6"/>
            <p:cNvSpPr>
              <a:spLocks/>
            </p:cNvSpPr>
            <p:nvPr/>
          </p:nvSpPr>
          <p:spPr bwMode="auto">
            <a:xfrm>
              <a:off x="2509" y="1216"/>
              <a:ext cx="206" cy="78"/>
            </a:xfrm>
            <a:custGeom>
              <a:avLst/>
              <a:gdLst>
                <a:gd name="T0" fmla="*/ 0 w 294"/>
                <a:gd name="T1" fmla="*/ 0 h 102"/>
                <a:gd name="T2" fmla="*/ 13 w 294"/>
                <a:gd name="T3" fmla="*/ 9 h 102"/>
                <a:gd name="T4" fmla="*/ 0 60000 65536"/>
                <a:gd name="T5" fmla="*/ 0 60000 65536"/>
                <a:gd name="T6" fmla="*/ 0 w 294"/>
                <a:gd name="T7" fmla="*/ 0 h 102"/>
                <a:gd name="T8" fmla="*/ 294 w 294"/>
                <a:gd name="T9" fmla="*/ 102 h 1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4" h="102">
                  <a:moveTo>
                    <a:pt x="0" y="0"/>
                  </a:moveTo>
                  <a:lnTo>
                    <a:pt x="294" y="10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6" name="Freeform 7"/>
            <p:cNvSpPr>
              <a:spLocks/>
            </p:cNvSpPr>
            <p:nvPr/>
          </p:nvSpPr>
          <p:spPr bwMode="auto">
            <a:xfrm>
              <a:off x="3686" y="1521"/>
              <a:ext cx="1527" cy="679"/>
            </a:xfrm>
            <a:custGeom>
              <a:avLst/>
              <a:gdLst>
                <a:gd name="T0" fmla="*/ 3 w 2377"/>
                <a:gd name="T1" fmla="*/ 3 h 1182"/>
                <a:gd name="T2" fmla="*/ 3 w 2377"/>
                <a:gd name="T3" fmla="*/ 1 h 1182"/>
                <a:gd name="T4" fmla="*/ 20 w 2377"/>
                <a:gd name="T5" fmla="*/ 2 h 1182"/>
                <a:gd name="T6" fmla="*/ 30 w 2377"/>
                <a:gd name="T7" fmla="*/ 1 h 1182"/>
                <a:gd name="T8" fmla="*/ 42 w 2377"/>
                <a:gd name="T9" fmla="*/ 3 h 1182"/>
                <a:gd name="T10" fmla="*/ 41 w 2377"/>
                <a:gd name="T11" fmla="*/ 5 h 1182"/>
                <a:gd name="T12" fmla="*/ 37 w 2377"/>
                <a:gd name="T13" fmla="*/ 7 h 1182"/>
                <a:gd name="T14" fmla="*/ 26 w 2377"/>
                <a:gd name="T15" fmla="*/ 8 h 1182"/>
                <a:gd name="T16" fmla="*/ 22 w 2377"/>
                <a:gd name="T17" fmla="*/ 6 h 1182"/>
                <a:gd name="T18" fmla="*/ 15 w 2377"/>
                <a:gd name="T19" fmla="*/ 6 h 1182"/>
                <a:gd name="T20" fmla="*/ 6 w 2377"/>
                <a:gd name="T21" fmla="*/ 5 h 1182"/>
                <a:gd name="T22" fmla="*/ 3 w 2377"/>
                <a:gd name="T23" fmla="*/ 3 h 11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7"/>
                <a:gd name="T37" fmla="*/ 0 h 1182"/>
                <a:gd name="T38" fmla="*/ 2377 w 2377"/>
                <a:gd name="T39" fmla="*/ 1182 h 11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7" h="1182">
                  <a:moveTo>
                    <a:pt x="139" y="442"/>
                  </a:moveTo>
                  <a:cubicBezTo>
                    <a:pt x="93" y="341"/>
                    <a:pt x="0" y="66"/>
                    <a:pt x="159" y="33"/>
                  </a:cubicBezTo>
                  <a:cubicBezTo>
                    <a:pt x="318" y="0"/>
                    <a:pt x="857" y="223"/>
                    <a:pt x="1093" y="245"/>
                  </a:cubicBezTo>
                  <a:cubicBezTo>
                    <a:pt x="1329" y="267"/>
                    <a:pt x="1381" y="135"/>
                    <a:pt x="1577" y="164"/>
                  </a:cubicBezTo>
                  <a:cubicBezTo>
                    <a:pt x="1774" y="194"/>
                    <a:pt x="2167" y="318"/>
                    <a:pt x="2272" y="422"/>
                  </a:cubicBezTo>
                  <a:cubicBezTo>
                    <a:pt x="2377" y="526"/>
                    <a:pt x="2257" y="671"/>
                    <a:pt x="2209" y="785"/>
                  </a:cubicBezTo>
                  <a:cubicBezTo>
                    <a:pt x="2161" y="899"/>
                    <a:pt x="2117" y="1048"/>
                    <a:pt x="1985" y="1108"/>
                  </a:cubicBezTo>
                  <a:cubicBezTo>
                    <a:pt x="1853" y="1168"/>
                    <a:pt x="1552" y="1182"/>
                    <a:pt x="1418" y="1147"/>
                  </a:cubicBezTo>
                  <a:cubicBezTo>
                    <a:pt x="1284" y="1112"/>
                    <a:pt x="1284" y="946"/>
                    <a:pt x="1181" y="897"/>
                  </a:cubicBezTo>
                  <a:cubicBezTo>
                    <a:pt x="1078" y="848"/>
                    <a:pt x="943" y="870"/>
                    <a:pt x="801" y="852"/>
                  </a:cubicBezTo>
                  <a:cubicBezTo>
                    <a:pt x="659" y="834"/>
                    <a:pt x="437" y="860"/>
                    <a:pt x="327" y="792"/>
                  </a:cubicBezTo>
                  <a:cubicBezTo>
                    <a:pt x="217" y="724"/>
                    <a:pt x="178" y="515"/>
                    <a:pt x="139" y="4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7" name="Line 8"/>
            <p:cNvSpPr>
              <a:spLocks noChangeShapeType="1"/>
            </p:cNvSpPr>
            <p:nvPr/>
          </p:nvSpPr>
          <p:spPr bwMode="auto">
            <a:xfrm>
              <a:off x="4455" y="1859"/>
              <a:ext cx="123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8" name="Line 9"/>
            <p:cNvSpPr>
              <a:spLocks noChangeShapeType="1"/>
            </p:cNvSpPr>
            <p:nvPr/>
          </p:nvSpPr>
          <p:spPr bwMode="auto">
            <a:xfrm flipH="1">
              <a:off x="4777" y="1858"/>
              <a:ext cx="113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349" name="Group 10"/>
            <p:cNvGrpSpPr>
              <a:grpSpLocks/>
            </p:cNvGrpSpPr>
            <p:nvPr/>
          </p:nvGrpSpPr>
          <p:grpSpPr bwMode="auto">
            <a:xfrm>
              <a:off x="4817" y="1768"/>
              <a:ext cx="203" cy="85"/>
              <a:chOff x="3600" y="219"/>
              <a:chExt cx="360" cy="175"/>
            </a:xfrm>
          </p:grpSpPr>
          <p:sp>
            <p:nvSpPr>
              <p:cNvPr id="14488" name="Oval 1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89" name="Line 1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90" name="Line 1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91" name="Rectangle 1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92" name="Oval 1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93" name="Group 1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98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99" name="Line 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500" name="Line 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94" name="Group 2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9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96" name="Line 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97" name="Line 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50" name="Group 24"/>
            <p:cNvGrpSpPr>
              <a:grpSpLocks/>
            </p:cNvGrpSpPr>
            <p:nvPr/>
          </p:nvGrpSpPr>
          <p:grpSpPr bwMode="auto">
            <a:xfrm>
              <a:off x="4575" y="1948"/>
              <a:ext cx="202" cy="85"/>
              <a:chOff x="3600" y="219"/>
              <a:chExt cx="360" cy="175"/>
            </a:xfrm>
          </p:grpSpPr>
          <p:sp>
            <p:nvSpPr>
              <p:cNvPr id="14475" name="Oval 2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76" name="Line 2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77" name="Line 2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78" name="Rectangle 2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79" name="Oval 2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80" name="Group 3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85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86" name="Line 3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87" name="Line 3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81" name="Group 3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82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83" name="Line 3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84" name="Line 3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51" name="Group 38"/>
            <p:cNvGrpSpPr>
              <a:grpSpLocks/>
            </p:cNvGrpSpPr>
            <p:nvPr/>
          </p:nvGrpSpPr>
          <p:grpSpPr bwMode="auto">
            <a:xfrm>
              <a:off x="4250" y="1812"/>
              <a:ext cx="203" cy="85"/>
              <a:chOff x="3600" y="219"/>
              <a:chExt cx="360" cy="175"/>
            </a:xfrm>
          </p:grpSpPr>
          <p:sp>
            <p:nvSpPr>
              <p:cNvPr id="14462" name="Oval 3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63" name="Line 4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64" name="Line 4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65" name="Rectangle 4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66" name="Oval 4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67" name="Group 4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72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73" name="Line 4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74" name="Line 4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68" name="Group 4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6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70" name="Line 5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71" name="Line 5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4352" name="Line 52"/>
            <p:cNvSpPr>
              <a:spLocks noChangeShapeType="1"/>
            </p:cNvSpPr>
            <p:nvPr/>
          </p:nvSpPr>
          <p:spPr bwMode="auto">
            <a:xfrm flipV="1">
              <a:off x="4444" y="1813"/>
              <a:ext cx="377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3" name="Freeform 53"/>
            <p:cNvSpPr>
              <a:spLocks/>
            </p:cNvSpPr>
            <p:nvPr/>
          </p:nvSpPr>
          <p:spPr bwMode="auto">
            <a:xfrm>
              <a:off x="3003" y="1229"/>
              <a:ext cx="583" cy="422"/>
            </a:xfrm>
            <a:custGeom>
              <a:avLst/>
              <a:gdLst>
                <a:gd name="T0" fmla="*/ 4 w 907"/>
                <a:gd name="T1" fmla="*/ 0 h 735"/>
                <a:gd name="T2" fmla="*/ 1 w 907"/>
                <a:gd name="T3" fmla="*/ 1 h 735"/>
                <a:gd name="T4" fmla="*/ 1 w 907"/>
                <a:gd name="T5" fmla="*/ 3 h 735"/>
                <a:gd name="T6" fmla="*/ 1 w 907"/>
                <a:gd name="T7" fmla="*/ 5 h 735"/>
                <a:gd name="T8" fmla="*/ 4 w 907"/>
                <a:gd name="T9" fmla="*/ 5 h 735"/>
                <a:gd name="T10" fmla="*/ 7 w 907"/>
                <a:gd name="T11" fmla="*/ 5 h 735"/>
                <a:gd name="T12" fmla="*/ 10 w 907"/>
                <a:gd name="T13" fmla="*/ 5 h 735"/>
                <a:gd name="T14" fmla="*/ 15 w 907"/>
                <a:gd name="T15" fmla="*/ 3 h 735"/>
                <a:gd name="T16" fmla="*/ 17 w 907"/>
                <a:gd name="T17" fmla="*/ 3 h 735"/>
                <a:gd name="T18" fmla="*/ 14 w 907"/>
                <a:gd name="T19" fmla="*/ 2 h 735"/>
                <a:gd name="T20" fmla="*/ 11 w 907"/>
                <a:gd name="T21" fmla="*/ 1 h 735"/>
                <a:gd name="T22" fmla="*/ 4 w 907"/>
                <a:gd name="T23" fmla="*/ 0 h 7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07"/>
                <a:gd name="T37" fmla="*/ 0 h 735"/>
                <a:gd name="T38" fmla="*/ 907 w 907"/>
                <a:gd name="T39" fmla="*/ 735 h 7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07" h="735">
                  <a:moveTo>
                    <a:pt x="210" y="0"/>
                  </a:moveTo>
                  <a:cubicBezTo>
                    <a:pt x="105" y="6"/>
                    <a:pt x="61" y="54"/>
                    <a:pt x="31" y="126"/>
                  </a:cubicBezTo>
                  <a:cubicBezTo>
                    <a:pt x="0" y="198"/>
                    <a:pt x="23" y="340"/>
                    <a:pt x="25" y="434"/>
                  </a:cubicBezTo>
                  <a:cubicBezTo>
                    <a:pt x="28" y="528"/>
                    <a:pt x="14" y="647"/>
                    <a:pt x="46" y="691"/>
                  </a:cubicBezTo>
                  <a:cubicBezTo>
                    <a:pt x="78" y="735"/>
                    <a:pt x="163" y="703"/>
                    <a:pt x="218" y="701"/>
                  </a:cubicBezTo>
                  <a:cubicBezTo>
                    <a:pt x="273" y="699"/>
                    <a:pt x="322" y="683"/>
                    <a:pt x="377" y="677"/>
                  </a:cubicBezTo>
                  <a:cubicBezTo>
                    <a:pt x="432" y="671"/>
                    <a:pt x="478" y="686"/>
                    <a:pt x="551" y="665"/>
                  </a:cubicBezTo>
                  <a:cubicBezTo>
                    <a:pt x="624" y="644"/>
                    <a:pt x="760" y="599"/>
                    <a:pt x="818" y="551"/>
                  </a:cubicBezTo>
                  <a:cubicBezTo>
                    <a:pt x="876" y="503"/>
                    <a:pt x="907" y="432"/>
                    <a:pt x="902" y="377"/>
                  </a:cubicBezTo>
                  <a:cubicBezTo>
                    <a:pt x="897" y="322"/>
                    <a:pt x="837" y="261"/>
                    <a:pt x="785" y="218"/>
                  </a:cubicBezTo>
                  <a:cubicBezTo>
                    <a:pt x="733" y="175"/>
                    <a:pt x="686" y="158"/>
                    <a:pt x="590" y="122"/>
                  </a:cubicBezTo>
                  <a:cubicBezTo>
                    <a:pt x="494" y="86"/>
                    <a:pt x="289" y="25"/>
                    <a:pt x="210" y="0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4" name="Line 54"/>
            <p:cNvSpPr>
              <a:spLocks noChangeShapeType="1"/>
            </p:cNvSpPr>
            <p:nvPr/>
          </p:nvSpPr>
          <p:spPr bwMode="auto">
            <a:xfrm>
              <a:off x="3248" y="1347"/>
              <a:ext cx="141" cy="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5" name="Line 55"/>
            <p:cNvSpPr>
              <a:spLocks noChangeShapeType="1"/>
            </p:cNvSpPr>
            <p:nvPr/>
          </p:nvSpPr>
          <p:spPr bwMode="auto">
            <a:xfrm>
              <a:off x="3510" y="1467"/>
              <a:ext cx="266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6" name="Line 56"/>
            <p:cNvSpPr>
              <a:spLocks noChangeShapeType="1"/>
            </p:cNvSpPr>
            <p:nvPr/>
          </p:nvSpPr>
          <p:spPr bwMode="auto">
            <a:xfrm flipH="1">
              <a:off x="3143" y="1387"/>
              <a:ext cx="1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7" name="Freeform 57"/>
            <p:cNvSpPr>
              <a:spLocks/>
            </p:cNvSpPr>
            <p:nvPr/>
          </p:nvSpPr>
          <p:spPr bwMode="auto">
            <a:xfrm>
              <a:off x="3988" y="1665"/>
              <a:ext cx="275" cy="166"/>
            </a:xfrm>
            <a:custGeom>
              <a:avLst/>
              <a:gdLst>
                <a:gd name="T0" fmla="*/ 0 w 428"/>
                <a:gd name="T1" fmla="*/ 0 h 289"/>
                <a:gd name="T2" fmla="*/ 8 w 428"/>
                <a:gd name="T3" fmla="*/ 2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8" name="Line 58"/>
            <p:cNvSpPr>
              <a:spLocks noChangeShapeType="1"/>
            </p:cNvSpPr>
            <p:nvPr/>
          </p:nvSpPr>
          <p:spPr bwMode="auto">
            <a:xfrm flipH="1">
              <a:off x="3254" y="1442"/>
              <a:ext cx="141" cy="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359" name="Group 59"/>
            <p:cNvGrpSpPr>
              <a:grpSpLocks/>
            </p:cNvGrpSpPr>
            <p:nvPr/>
          </p:nvGrpSpPr>
          <p:grpSpPr bwMode="auto">
            <a:xfrm>
              <a:off x="3046" y="1300"/>
              <a:ext cx="203" cy="84"/>
              <a:chOff x="3600" y="219"/>
              <a:chExt cx="360" cy="175"/>
            </a:xfrm>
          </p:grpSpPr>
          <p:sp>
            <p:nvSpPr>
              <p:cNvPr id="14449" name="Oval 6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50" name="Line 6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51" name="Line 6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52" name="Rectangle 6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53" name="Oval 6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54" name="Group 6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59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60" name="Line 6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61" name="Line 6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55" name="Group 6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56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57" name="Line 7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58" name="Line 7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60" name="Group 73"/>
            <p:cNvGrpSpPr>
              <a:grpSpLocks/>
            </p:cNvGrpSpPr>
            <p:nvPr/>
          </p:nvGrpSpPr>
          <p:grpSpPr bwMode="auto">
            <a:xfrm>
              <a:off x="3047" y="1493"/>
              <a:ext cx="203" cy="85"/>
              <a:chOff x="3600" y="219"/>
              <a:chExt cx="360" cy="175"/>
            </a:xfrm>
          </p:grpSpPr>
          <p:sp>
            <p:nvSpPr>
              <p:cNvPr id="14436" name="Oval 7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37" name="Line 7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38" name="Line 7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39" name="Rectangle 7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40" name="Oval 7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41" name="Group 7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46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7" name="Line 8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8" name="Line 8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42" name="Group 8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43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4" name="Line 8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45" name="Line 8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61" name="Group 87"/>
            <p:cNvGrpSpPr>
              <a:grpSpLocks/>
            </p:cNvGrpSpPr>
            <p:nvPr/>
          </p:nvGrpSpPr>
          <p:grpSpPr bwMode="auto">
            <a:xfrm>
              <a:off x="3306" y="1421"/>
              <a:ext cx="203" cy="84"/>
              <a:chOff x="3600" y="219"/>
              <a:chExt cx="360" cy="175"/>
            </a:xfrm>
          </p:grpSpPr>
          <p:sp>
            <p:nvSpPr>
              <p:cNvPr id="14423" name="Oval 8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24" name="Line 8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25" name="Line 9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26" name="Rectangle 9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27" name="Oval 9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28" name="Group 9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33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34" name="Line 9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35" name="Line 9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29" name="Group 9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30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31" name="Line 9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32" name="Line 10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62" name="Group 101"/>
            <p:cNvGrpSpPr>
              <a:grpSpLocks/>
            </p:cNvGrpSpPr>
            <p:nvPr/>
          </p:nvGrpSpPr>
          <p:grpSpPr bwMode="auto">
            <a:xfrm>
              <a:off x="3778" y="1612"/>
              <a:ext cx="203" cy="85"/>
              <a:chOff x="3600" y="219"/>
              <a:chExt cx="360" cy="175"/>
            </a:xfrm>
          </p:grpSpPr>
          <p:sp>
            <p:nvSpPr>
              <p:cNvPr id="14410" name="Oval 102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411" name="Line 103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12" name="Line 104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13" name="Rectangle 105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14" name="Oval 106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15" name="Group 107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20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21" name="Line 10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22" name="Line 11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16" name="Group 111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17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18" name="Line 11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19" name="Line 11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4363" name="Line 115"/>
            <p:cNvSpPr>
              <a:spLocks noChangeShapeType="1"/>
            </p:cNvSpPr>
            <p:nvPr/>
          </p:nvSpPr>
          <p:spPr bwMode="auto">
            <a:xfrm>
              <a:off x="2910" y="1295"/>
              <a:ext cx="143" cy="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4364" name="Group 116"/>
            <p:cNvGrpSpPr>
              <a:grpSpLocks/>
            </p:cNvGrpSpPr>
            <p:nvPr/>
          </p:nvGrpSpPr>
          <p:grpSpPr bwMode="auto">
            <a:xfrm>
              <a:off x="2710" y="1248"/>
              <a:ext cx="203" cy="85"/>
              <a:chOff x="3600" y="219"/>
              <a:chExt cx="360" cy="175"/>
            </a:xfrm>
          </p:grpSpPr>
          <p:sp>
            <p:nvSpPr>
              <p:cNvPr id="14397" name="Oval 11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398" name="Line 11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99" name="Line 11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400" name="Rectangle 12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401" name="Oval 12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402" name="Group 12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40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08" name="Line 1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09" name="Line 1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403" name="Group 12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404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05" name="Line 1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406" name="Line 1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4365" name="Group 130"/>
            <p:cNvGrpSpPr>
              <a:grpSpLocks/>
            </p:cNvGrpSpPr>
            <p:nvPr/>
          </p:nvGrpSpPr>
          <p:grpSpPr bwMode="auto">
            <a:xfrm>
              <a:off x="2077" y="737"/>
              <a:ext cx="728" cy="203"/>
              <a:chOff x="3621" y="3265"/>
              <a:chExt cx="1776" cy="744"/>
            </a:xfrm>
          </p:grpSpPr>
          <p:pic>
            <p:nvPicPr>
              <p:cNvPr id="14393" name="Picture 131" descr="reel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21" y="3265"/>
                <a:ext cx="1776" cy="7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94" name="Freeform 132"/>
              <p:cNvSpPr>
                <a:spLocks/>
              </p:cNvSpPr>
              <p:nvPr/>
            </p:nvSpPr>
            <p:spPr bwMode="auto">
              <a:xfrm>
                <a:off x="3972" y="3288"/>
                <a:ext cx="1401" cy="438"/>
              </a:xfrm>
              <a:custGeom>
                <a:avLst/>
                <a:gdLst>
                  <a:gd name="T0" fmla="*/ 0 w 1401"/>
                  <a:gd name="T1" fmla="*/ 6 h 438"/>
                  <a:gd name="T2" fmla="*/ 27 w 1401"/>
                  <a:gd name="T3" fmla="*/ 384 h 438"/>
                  <a:gd name="T4" fmla="*/ 114 w 1401"/>
                  <a:gd name="T5" fmla="*/ 381 h 438"/>
                  <a:gd name="T6" fmla="*/ 132 w 1401"/>
                  <a:gd name="T7" fmla="*/ 357 h 438"/>
                  <a:gd name="T8" fmla="*/ 210 w 1401"/>
                  <a:gd name="T9" fmla="*/ 402 h 438"/>
                  <a:gd name="T10" fmla="*/ 450 w 1401"/>
                  <a:gd name="T11" fmla="*/ 384 h 438"/>
                  <a:gd name="T12" fmla="*/ 486 w 1401"/>
                  <a:gd name="T13" fmla="*/ 393 h 438"/>
                  <a:gd name="T14" fmla="*/ 690 w 1401"/>
                  <a:gd name="T15" fmla="*/ 417 h 438"/>
                  <a:gd name="T16" fmla="*/ 1074 w 1401"/>
                  <a:gd name="T17" fmla="*/ 438 h 438"/>
                  <a:gd name="T18" fmla="*/ 1401 w 1401"/>
                  <a:gd name="T19" fmla="*/ 420 h 438"/>
                  <a:gd name="T20" fmla="*/ 1392 w 1401"/>
                  <a:gd name="T21" fmla="*/ 165 h 438"/>
                  <a:gd name="T22" fmla="*/ 291 w 1401"/>
                  <a:gd name="T23" fmla="*/ 0 h 438"/>
                  <a:gd name="T24" fmla="*/ 0 w 1401"/>
                  <a:gd name="T25" fmla="*/ 6 h 4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01"/>
                  <a:gd name="T40" fmla="*/ 0 h 438"/>
                  <a:gd name="T41" fmla="*/ 1401 w 1401"/>
                  <a:gd name="T42" fmla="*/ 438 h 43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01" h="438">
                    <a:moveTo>
                      <a:pt x="0" y="6"/>
                    </a:moveTo>
                    <a:lnTo>
                      <a:pt x="27" y="384"/>
                    </a:lnTo>
                    <a:lnTo>
                      <a:pt x="114" y="381"/>
                    </a:lnTo>
                    <a:lnTo>
                      <a:pt x="132" y="357"/>
                    </a:lnTo>
                    <a:lnTo>
                      <a:pt x="210" y="402"/>
                    </a:lnTo>
                    <a:lnTo>
                      <a:pt x="450" y="384"/>
                    </a:lnTo>
                    <a:lnTo>
                      <a:pt x="486" y="393"/>
                    </a:lnTo>
                    <a:lnTo>
                      <a:pt x="690" y="417"/>
                    </a:lnTo>
                    <a:lnTo>
                      <a:pt x="1074" y="438"/>
                    </a:lnTo>
                    <a:lnTo>
                      <a:pt x="1401" y="420"/>
                    </a:lnTo>
                    <a:lnTo>
                      <a:pt x="1392" y="165"/>
                    </a:lnTo>
                    <a:lnTo>
                      <a:pt x="29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95" name="Freeform 133"/>
              <p:cNvSpPr>
                <a:spLocks/>
              </p:cNvSpPr>
              <p:nvPr/>
            </p:nvSpPr>
            <p:spPr bwMode="auto">
              <a:xfrm>
                <a:off x="4242" y="3858"/>
                <a:ext cx="999" cy="123"/>
              </a:xfrm>
              <a:custGeom>
                <a:avLst/>
                <a:gdLst>
                  <a:gd name="T0" fmla="*/ 0 w 999"/>
                  <a:gd name="T1" fmla="*/ 6 h 123"/>
                  <a:gd name="T2" fmla="*/ 717 w 999"/>
                  <a:gd name="T3" fmla="*/ 12 h 123"/>
                  <a:gd name="T4" fmla="*/ 744 w 999"/>
                  <a:gd name="T5" fmla="*/ 36 h 123"/>
                  <a:gd name="T6" fmla="*/ 801 w 999"/>
                  <a:gd name="T7" fmla="*/ 42 h 123"/>
                  <a:gd name="T8" fmla="*/ 876 w 999"/>
                  <a:gd name="T9" fmla="*/ 6 h 123"/>
                  <a:gd name="T10" fmla="*/ 933 w 999"/>
                  <a:gd name="T11" fmla="*/ 0 h 123"/>
                  <a:gd name="T12" fmla="*/ 981 w 999"/>
                  <a:gd name="T13" fmla="*/ 15 h 123"/>
                  <a:gd name="T14" fmla="*/ 999 w 999"/>
                  <a:gd name="T15" fmla="*/ 51 h 123"/>
                  <a:gd name="T16" fmla="*/ 987 w 999"/>
                  <a:gd name="T17" fmla="*/ 123 h 123"/>
                  <a:gd name="T18" fmla="*/ 18 w 999"/>
                  <a:gd name="T19" fmla="*/ 120 h 123"/>
                  <a:gd name="T20" fmla="*/ 0 w 999"/>
                  <a:gd name="T21" fmla="*/ 6 h 1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9"/>
                  <a:gd name="T34" fmla="*/ 0 h 123"/>
                  <a:gd name="T35" fmla="*/ 999 w 999"/>
                  <a:gd name="T36" fmla="*/ 123 h 1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9" h="123">
                    <a:moveTo>
                      <a:pt x="0" y="6"/>
                    </a:moveTo>
                    <a:lnTo>
                      <a:pt x="717" y="12"/>
                    </a:lnTo>
                    <a:lnTo>
                      <a:pt x="744" y="36"/>
                    </a:lnTo>
                    <a:lnTo>
                      <a:pt x="801" y="42"/>
                    </a:lnTo>
                    <a:lnTo>
                      <a:pt x="876" y="6"/>
                    </a:lnTo>
                    <a:lnTo>
                      <a:pt x="933" y="0"/>
                    </a:lnTo>
                    <a:lnTo>
                      <a:pt x="981" y="15"/>
                    </a:lnTo>
                    <a:lnTo>
                      <a:pt x="999" y="51"/>
                    </a:lnTo>
                    <a:lnTo>
                      <a:pt x="987" y="123"/>
                    </a:lnTo>
                    <a:lnTo>
                      <a:pt x="18" y="12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pic>
            <p:nvPicPr>
              <p:cNvPr id="14396" name="Picture 134" descr="video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83" y="3400"/>
                <a:ext cx="889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366" name="Group 135"/>
            <p:cNvGrpSpPr>
              <a:grpSpLocks/>
            </p:cNvGrpSpPr>
            <p:nvPr/>
          </p:nvGrpSpPr>
          <p:grpSpPr bwMode="auto">
            <a:xfrm>
              <a:off x="4489" y="1105"/>
              <a:ext cx="592" cy="485"/>
              <a:chOff x="4367" y="1793"/>
              <a:chExt cx="922" cy="845"/>
            </a:xfrm>
          </p:grpSpPr>
          <p:grpSp>
            <p:nvGrpSpPr>
              <p:cNvPr id="14388" name="Group 136"/>
              <p:cNvGrpSpPr>
                <a:grpSpLocks/>
              </p:cNvGrpSpPr>
              <p:nvPr/>
            </p:nvGrpSpPr>
            <p:grpSpPr bwMode="auto">
              <a:xfrm>
                <a:off x="4371" y="1799"/>
                <a:ext cx="918" cy="839"/>
                <a:chOff x="1044" y="2733"/>
                <a:chExt cx="918" cy="839"/>
              </a:xfrm>
            </p:grpSpPr>
            <p:sp>
              <p:nvSpPr>
                <p:cNvPr id="14390" name="Rectangle 137"/>
                <p:cNvSpPr>
                  <a:spLocks noChangeArrowheads="1"/>
                </p:cNvSpPr>
                <p:nvPr/>
              </p:nvSpPr>
              <p:spPr bwMode="auto">
                <a:xfrm>
                  <a:off x="1044" y="2733"/>
                  <a:ext cx="918" cy="744"/>
                </a:xfrm>
                <a:prstGeom prst="rect">
                  <a:avLst/>
                </a:prstGeom>
                <a:gradFill rotWithShape="0">
                  <a:gsLst>
                    <a:gs pos="0">
                      <a:srgbClr val="475E76"/>
                    </a:gs>
                    <a:gs pos="50000">
                      <a:srgbClr val="99CCFF"/>
                    </a:gs>
                    <a:gs pos="100000">
                      <a:srgbClr val="475E76"/>
                    </a:gs>
                  </a:gsLst>
                  <a:lin ang="5400000" scaled="1"/>
                </a:gradFill>
                <a:ln w="7620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>
                    <a:latin typeface="Calibri" pitchFamily="34" charset="0"/>
                  </a:endParaRPr>
                </a:p>
              </p:txBody>
            </p:sp>
            <p:sp>
              <p:nvSpPr>
                <p:cNvPr id="14391" name="Rectangle 138"/>
                <p:cNvSpPr>
                  <a:spLocks noChangeArrowheads="1"/>
                </p:cNvSpPr>
                <p:nvPr/>
              </p:nvSpPr>
              <p:spPr bwMode="auto">
                <a:xfrm>
                  <a:off x="1314" y="3480"/>
                  <a:ext cx="390" cy="47"/>
                </a:xfrm>
                <a:prstGeom prst="rect">
                  <a:avLst/>
                </a:prstGeom>
                <a:solidFill>
                  <a:srgbClr val="5F5F5F"/>
                </a:solidFill>
                <a:ln w="9525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>
                    <a:latin typeface="Calibri" pitchFamily="34" charset="0"/>
                  </a:endParaRPr>
                </a:p>
              </p:txBody>
            </p:sp>
            <p:sp>
              <p:nvSpPr>
                <p:cNvPr id="14392" name="Rectangle 139"/>
                <p:cNvSpPr>
                  <a:spLocks noChangeArrowheads="1"/>
                </p:cNvSpPr>
                <p:nvPr/>
              </p:nvSpPr>
              <p:spPr bwMode="auto">
                <a:xfrm>
                  <a:off x="1047" y="3522"/>
                  <a:ext cx="903" cy="50"/>
                </a:xfrm>
                <a:prstGeom prst="rect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>
                    <a:latin typeface="Calibri" pitchFamily="34" charset="0"/>
                  </a:endParaRPr>
                </a:p>
              </p:txBody>
            </p:sp>
          </p:grpSp>
          <p:sp>
            <p:nvSpPr>
              <p:cNvPr id="14389" name="Rectangle 140"/>
              <p:cNvSpPr>
                <a:spLocks noChangeArrowheads="1"/>
              </p:cNvSpPr>
              <p:nvPr/>
            </p:nvSpPr>
            <p:spPr bwMode="auto">
              <a:xfrm>
                <a:off x="4367" y="1793"/>
                <a:ext cx="921" cy="734"/>
              </a:xfrm>
              <a:prstGeom prst="rect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</p:grpSp>
        <p:sp>
          <p:nvSpPr>
            <p:cNvPr id="14367" name="Freeform 141"/>
            <p:cNvSpPr>
              <a:spLocks/>
            </p:cNvSpPr>
            <p:nvPr/>
          </p:nvSpPr>
          <p:spPr bwMode="auto">
            <a:xfrm>
              <a:off x="2509" y="894"/>
              <a:ext cx="2345" cy="931"/>
            </a:xfrm>
            <a:custGeom>
              <a:avLst/>
              <a:gdLst>
                <a:gd name="T0" fmla="*/ 0 w 3651"/>
                <a:gd name="T1" fmla="*/ 0 h 1621"/>
                <a:gd name="T2" fmla="*/ 1 w 3651"/>
                <a:gd name="T3" fmla="*/ 3 h 1621"/>
                <a:gd name="T4" fmla="*/ 6 w 3651"/>
                <a:gd name="T5" fmla="*/ 5 h 1621"/>
                <a:gd name="T6" fmla="*/ 12 w 3651"/>
                <a:gd name="T7" fmla="*/ 5 h 1621"/>
                <a:gd name="T8" fmla="*/ 18 w 3651"/>
                <a:gd name="T9" fmla="*/ 6 h 1621"/>
                <a:gd name="T10" fmla="*/ 22 w 3651"/>
                <a:gd name="T11" fmla="*/ 5 h 1621"/>
                <a:gd name="T12" fmla="*/ 26 w 3651"/>
                <a:gd name="T13" fmla="*/ 6 h 1621"/>
                <a:gd name="T14" fmla="*/ 30 w 3651"/>
                <a:gd name="T15" fmla="*/ 6 h 1621"/>
                <a:gd name="T16" fmla="*/ 37 w 3651"/>
                <a:gd name="T17" fmla="*/ 9 h 1621"/>
                <a:gd name="T18" fmla="*/ 43 w 3651"/>
                <a:gd name="T19" fmla="*/ 9 h 1621"/>
                <a:gd name="T20" fmla="*/ 53 w 3651"/>
                <a:gd name="T21" fmla="*/ 11 h 1621"/>
                <a:gd name="T22" fmla="*/ 67 w 3651"/>
                <a:gd name="T23" fmla="*/ 10 h 1621"/>
                <a:gd name="T24" fmla="*/ 67 w 3651"/>
                <a:gd name="T25" fmla="*/ 8 h 16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51"/>
                <a:gd name="T40" fmla="*/ 0 h 1621"/>
                <a:gd name="T41" fmla="*/ 3651 w 3651"/>
                <a:gd name="T42" fmla="*/ 1621 h 16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51" h="1621">
                  <a:moveTo>
                    <a:pt x="0" y="0"/>
                  </a:moveTo>
                  <a:lnTo>
                    <a:pt x="1" y="511"/>
                  </a:lnTo>
                  <a:lnTo>
                    <a:pt x="353" y="665"/>
                  </a:lnTo>
                  <a:lnTo>
                    <a:pt x="669" y="673"/>
                  </a:lnTo>
                  <a:lnTo>
                    <a:pt x="977" y="797"/>
                  </a:lnTo>
                  <a:lnTo>
                    <a:pt x="1157" y="745"/>
                  </a:lnTo>
                  <a:lnTo>
                    <a:pt x="1429" y="909"/>
                  </a:lnTo>
                  <a:lnTo>
                    <a:pt x="1569" y="953"/>
                  </a:lnTo>
                  <a:lnTo>
                    <a:pt x="1969" y="1261"/>
                  </a:lnTo>
                  <a:lnTo>
                    <a:pt x="2317" y="1301"/>
                  </a:lnTo>
                  <a:lnTo>
                    <a:pt x="2797" y="1621"/>
                  </a:lnTo>
                  <a:lnTo>
                    <a:pt x="3651" y="1559"/>
                  </a:lnTo>
                  <a:lnTo>
                    <a:pt x="3651" y="1187"/>
                  </a:lnTo>
                </a:path>
              </a:pathLst>
            </a:cu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4368" name="Object 142"/>
            <p:cNvGraphicFramePr>
              <a:graphicFrameLocks noChangeAspect="1"/>
            </p:cNvGraphicFramePr>
            <p:nvPr/>
          </p:nvGraphicFramePr>
          <p:xfrm>
            <a:off x="2360" y="941"/>
            <a:ext cx="210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0" name="Clip" r:id="rId5" imgW="856192" imgH="1324560" progId="">
                    <p:embed/>
                  </p:oleObj>
                </mc:Choice>
                <mc:Fallback>
                  <p:oleObj name="Clip" r:id="rId5" imgW="856192" imgH="1324560" progId="">
                    <p:embed/>
                    <p:pic>
                      <p:nvPicPr>
                        <p:cNvPr id="0" name="Object 1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0" y="941"/>
                          <a:ext cx="210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4369" name="Group 143"/>
            <p:cNvGrpSpPr>
              <a:grpSpLocks/>
            </p:cNvGrpSpPr>
            <p:nvPr/>
          </p:nvGrpSpPr>
          <p:grpSpPr bwMode="auto">
            <a:xfrm>
              <a:off x="3889" y="1859"/>
              <a:ext cx="203" cy="84"/>
              <a:chOff x="3600" y="219"/>
              <a:chExt cx="360" cy="175"/>
            </a:xfrm>
          </p:grpSpPr>
          <p:sp>
            <p:nvSpPr>
              <p:cNvPr id="14375" name="Oval 14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4376" name="Line 14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7" name="Line 14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4378" name="Rectangle 14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4379" name="Oval 14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4380" name="Group 14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385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6" name="Line 15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7" name="Line 15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4381" name="Group 15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382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3" name="Line 15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4384" name="Line 15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4370" name="Freeform 157"/>
            <p:cNvSpPr>
              <a:spLocks/>
            </p:cNvSpPr>
            <p:nvPr/>
          </p:nvSpPr>
          <p:spPr bwMode="auto">
            <a:xfrm>
              <a:off x="3901" y="1694"/>
              <a:ext cx="78" cy="172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2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71" name="Freeform 158"/>
            <p:cNvSpPr>
              <a:spLocks/>
            </p:cNvSpPr>
            <p:nvPr/>
          </p:nvSpPr>
          <p:spPr bwMode="auto">
            <a:xfrm flipV="1">
              <a:off x="4092" y="1866"/>
              <a:ext cx="153" cy="33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0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72" name="Freeform 159"/>
            <p:cNvSpPr>
              <a:spLocks/>
            </p:cNvSpPr>
            <p:nvPr/>
          </p:nvSpPr>
          <p:spPr bwMode="auto">
            <a:xfrm>
              <a:off x="4001" y="1943"/>
              <a:ext cx="44" cy="105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0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73" name="Freeform 160"/>
            <p:cNvSpPr>
              <a:spLocks/>
            </p:cNvSpPr>
            <p:nvPr/>
          </p:nvSpPr>
          <p:spPr bwMode="auto">
            <a:xfrm flipH="1">
              <a:off x="3174" y="1181"/>
              <a:ext cx="168" cy="126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0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74" name="Line 161"/>
            <p:cNvSpPr>
              <a:spLocks noChangeShapeType="1"/>
            </p:cNvSpPr>
            <p:nvPr/>
          </p:nvSpPr>
          <p:spPr bwMode="auto">
            <a:xfrm flipH="1">
              <a:off x="4908" y="1628"/>
              <a:ext cx="1" cy="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104" name="Rectangle 162"/>
          <p:cNvSpPr>
            <a:spLocks noChangeArrowheads="1"/>
          </p:cNvSpPr>
          <p:nvPr/>
        </p:nvSpPr>
        <p:spPr bwMode="auto">
          <a:xfrm>
            <a:off x="0" y="5867400"/>
            <a:ext cx="6516688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>
                <a:latin typeface="Calibri" pitchFamily="34" charset="0"/>
              </a:rPr>
              <a:t>restrição de tempo para dados ainda não transmitidos: chegar em tempo para reprodução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536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3AE551D8-09C3-4BD8-B0E2-B9F3B771B848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800" b="1" smtClean="0">
                <a:ea typeface="ＭＳ Ｐゴシック" pitchFamily="34" charset="-128"/>
              </a:rPr>
              <a:t>2) Áudio e vídeo de fluxo Contínuo ao vivo</a:t>
            </a:r>
            <a:endParaRPr lang="pt-BR" sz="2800" b="1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  <a:buFont typeface="ZapfDingbats" pitchFamily="82" charset="2"/>
              <a:buNone/>
            </a:pPr>
            <a:r>
              <a:rPr lang="pt-BR" sz="2700" u="sng" smtClean="0">
                <a:solidFill>
                  <a:srgbClr val="FF0000"/>
                </a:solidFill>
                <a:ea typeface="ＭＳ Ｐゴシック" pitchFamily="34" charset="-128"/>
              </a:rPr>
              <a:t>Exemplos:</a:t>
            </a:r>
            <a:endParaRPr lang="pt-BR" sz="2700" smtClean="0">
              <a:ea typeface="ＭＳ Ｐゴシック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Programa de bate papo em rádio Internet</a:t>
            </a: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Evento esportivo ao vivo</a:t>
            </a:r>
          </a:p>
          <a:p>
            <a:pPr eaLnBrk="1" hangingPunct="1">
              <a:lnSpc>
                <a:spcPct val="70000"/>
              </a:lnSpc>
              <a:buFont typeface="ZapfDingbats" pitchFamily="82" charset="2"/>
              <a:buNone/>
            </a:pPr>
            <a:r>
              <a:rPr lang="pt-BR" sz="2700" u="sng" smtClean="0">
                <a:solidFill>
                  <a:srgbClr val="FF0000"/>
                </a:solidFill>
                <a:ea typeface="ＭＳ Ｐゴシック" pitchFamily="34" charset="-128"/>
              </a:rPr>
              <a:t>Fluxo Contínuo</a:t>
            </a:r>
            <a:endParaRPr lang="pt-BR" sz="2700" smtClean="0">
              <a:ea typeface="ＭＳ Ｐゴシック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buffer de reprodução</a:t>
            </a: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reprodução pode atrasar dezenas de segundos após a transmissão</a:t>
            </a: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ainda tem restrições de tempo</a:t>
            </a:r>
          </a:p>
          <a:p>
            <a:pPr eaLnBrk="1" hangingPunct="1">
              <a:lnSpc>
                <a:spcPct val="70000"/>
              </a:lnSpc>
              <a:buFont typeface="ZapfDingbats" pitchFamily="82" charset="2"/>
              <a:buNone/>
            </a:pPr>
            <a:r>
              <a:rPr lang="pt-BR" sz="2700" u="sng" smtClean="0">
                <a:solidFill>
                  <a:srgbClr val="FF0000"/>
                </a:solidFill>
                <a:ea typeface="ＭＳ Ｐゴシック" pitchFamily="34" charset="-128"/>
              </a:rPr>
              <a:t>Interatividade</a:t>
            </a:r>
            <a:endParaRPr lang="pt-BR" sz="2700" smtClean="0">
              <a:ea typeface="ＭＳ Ｐゴシック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impossível avançar</a:t>
            </a:r>
          </a:p>
          <a:p>
            <a:pPr eaLnBrk="1" hangingPunct="1">
              <a:lnSpc>
                <a:spcPct val="70000"/>
              </a:lnSpc>
            </a:pPr>
            <a:r>
              <a:rPr lang="pt-BR" sz="2700" smtClean="0">
                <a:ea typeface="ＭＳ Ｐゴシック" pitchFamily="34" charset="-128"/>
              </a:rPr>
              <a:t>é possível voltar, pausar!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6387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E0A16B06-F01D-4DE2-81F8-E31C8A692C3C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871538"/>
          </a:xfrm>
        </p:spPr>
        <p:txBody>
          <a:bodyPr/>
          <a:lstStyle/>
          <a:p>
            <a:pPr algn="l" eaLnBrk="1" hangingPunct="1"/>
            <a:r>
              <a:rPr lang="pt-BR" sz="2800" b="1" smtClean="0">
                <a:ea typeface="ＭＳ Ｐゴシック" pitchFamily="34" charset="-128"/>
              </a:rPr>
              <a:t>3) Áudio e vídeo interativos em tempo real</a:t>
            </a:r>
            <a:endParaRPr lang="pt-BR" sz="2800" smtClean="0">
              <a:ea typeface="ＭＳ Ｐゴシック" pitchFamily="34" charset="-128"/>
            </a:endParaRPr>
          </a:p>
        </p:txBody>
      </p:sp>
      <p:sp>
        <p:nvSpPr>
          <p:cNvPr id="51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1150" y="3660775"/>
            <a:ext cx="8189913" cy="2697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1900" smtClean="0">
                <a:solidFill>
                  <a:srgbClr val="FF0000"/>
                </a:solidFill>
                <a:ea typeface="ＭＳ Ｐゴシック" pitchFamily="34" charset="-128"/>
              </a:rPr>
              <a:t>requisitos de atraso fim-a-fim:</a:t>
            </a:r>
          </a:p>
          <a:p>
            <a:pPr lvl="1" eaLnBrk="1" hangingPunct="1">
              <a:lnSpc>
                <a:spcPct val="80000"/>
              </a:lnSpc>
            </a:pPr>
            <a:r>
              <a:rPr lang="pt-BR" sz="2600" smtClean="0">
                <a:ea typeface="ＭＳ Ｐゴシック" pitchFamily="34" charset="-128"/>
              </a:rPr>
              <a:t>áudio: &lt; 150 mseg bom,  &lt; 400 mseg OK</a:t>
            </a:r>
          </a:p>
          <a:p>
            <a:pPr lvl="2" eaLnBrk="1" hangingPunct="1">
              <a:lnSpc>
                <a:spcPct val="80000"/>
              </a:lnSpc>
            </a:pPr>
            <a:r>
              <a:rPr lang="pt-BR" sz="1700" smtClean="0">
                <a:ea typeface="ＭＳ Ｐゴシック" pitchFamily="34" charset="-128"/>
              </a:rPr>
              <a:t>Inclui atrasos da camada de aplicação (empacotamento) e de rede</a:t>
            </a:r>
          </a:p>
          <a:p>
            <a:pPr lvl="2" eaLnBrk="1" hangingPunct="1">
              <a:lnSpc>
                <a:spcPct val="80000"/>
              </a:lnSpc>
            </a:pPr>
            <a:r>
              <a:rPr lang="pt-BR" sz="1700" smtClean="0">
                <a:ea typeface="ＭＳ Ｐゴシック" pitchFamily="34" charset="-128"/>
              </a:rPr>
              <a:t>Grandes atrasos são perceptíveis, prejudicam a interatividade</a:t>
            </a:r>
          </a:p>
          <a:p>
            <a:pPr lvl="2" eaLnBrk="1" hangingPunct="1">
              <a:lnSpc>
                <a:spcPct val="80000"/>
              </a:lnSpc>
              <a:buFont typeface="Arial" charset="0"/>
              <a:buNone/>
            </a:pPr>
            <a:endParaRPr lang="pt-BR" sz="17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pt-BR" sz="1900" smtClean="0">
                <a:solidFill>
                  <a:srgbClr val="FF0000"/>
                </a:solidFill>
                <a:ea typeface="ＭＳ Ｐゴシック" pitchFamily="34" charset="-128"/>
              </a:rPr>
              <a:t>inicialização da sessão</a:t>
            </a:r>
            <a:endParaRPr lang="pt-BR" sz="3000" smtClean="0">
              <a:ea typeface="ＭＳ Ｐゴシック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pt-BR" sz="2600" smtClean="0">
                <a:ea typeface="ＭＳ Ｐゴシック" pitchFamily="34" charset="-128"/>
              </a:rPr>
              <a:t>como o destino anuncia o seu endereço IP, número de porta e algoritmo de codificação?</a:t>
            </a:r>
          </a:p>
        </p:txBody>
      </p:sp>
      <p:grpSp>
        <p:nvGrpSpPr>
          <p:cNvPr id="16390" name="Group 164"/>
          <p:cNvGrpSpPr>
            <a:grpSpLocks/>
          </p:cNvGrpSpPr>
          <p:nvPr/>
        </p:nvGrpSpPr>
        <p:grpSpPr bwMode="auto">
          <a:xfrm>
            <a:off x="3949700" y="990600"/>
            <a:ext cx="4568825" cy="2476500"/>
            <a:chOff x="484" y="1387"/>
            <a:chExt cx="4833" cy="2270"/>
          </a:xfrm>
        </p:grpSpPr>
        <p:sp>
          <p:nvSpPr>
            <p:cNvPr id="16392" name="Freeform 4"/>
            <p:cNvSpPr>
              <a:spLocks/>
            </p:cNvSpPr>
            <p:nvPr/>
          </p:nvSpPr>
          <p:spPr bwMode="auto">
            <a:xfrm>
              <a:off x="484" y="1387"/>
              <a:ext cx="1318" cy="939"/>
            </a:xfrm>
            <a:custGeom>
              <a:avLst/>
              <a:gdLst>
                <a:gd name="T0" fmla="*/ 618 w 1318"/>
                <a:gd name="T1" fmla="*/ 39 h 939"/>
                <a:gd name="T2" fmla="*/ 94 w 1318"/>
                <a:gd name="T3" fmla="*/ 57 h 939"/>
                <a:gd name="T4" fmla="*/ 57 w 1318"/>
                <a:gd name="T5" fmla="*/ 327 h 939"/>
                <a:gd name="T6" fmla="*/ 202 w 1318"/>
                <a:gd name="T7" fmla="*/ 519 h 939"/>
                <a:gd name="T8" fmla="*/ 294 w 1318"/>
                <a:gd name="T9" fmla="*/ 657 h 939"/>
                <a:gd name="T10" fmla="*/ 604 w 1318"/>
                <a:gd name="T11" fmla="*/ 887 h 939"/>
                <a:gd name="T12" fmla="*/ 808 w 1318"/>
                <a:gd name="T13" fmla="*/ 908 h 939"/>
                <a:gd name="T14" fmla="*/ 1072 w 1318"/>
                <a:gd name="T15" fmla="*/ 908 h 939"/>
                <a:gd name="T16" fmla="*/ 1296 w 1318"/>
                <a:gd name="T17" fmla="*/ 723 h 939"/>
                <a:gd name="T18" fmla="*/ 1204 w 1318"/>
                <a:gd name="T19" fmla="*/ 466 h 939"/>
                <a:gd name="T20" fmla="*/ 901 w 1318"/>
                <a:gd name="T21" fmla="*/ 413 h 939"/>
                <a:gd name="T22" fmla="*/ 808 w 1318"/>
                <a:gd name="T23" fmla="*/ 83 h 939"/>
                <a:gd name="T24" fmla="*/ 618 w 1318"/>
                <a:gd name="T25" fmla="*/ 39 h 9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18"/>
                <a:gd name="T40" fmla="*/ 0 h 939"/>
                <a:gd name="T41" fmla="*/ 1318 w 1318"/>
                <a:gd name="T42" fmla="*/ 939 h 9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18" h="939">
                  <a:moveTo>
                    <a:pt x="618" y="39"/>
                  </a:moveTo>
                  <a:cubicBezTo>
                    <a:pt x="491" y="0"/>
                    <a:pt x="188" y="9"/>
                    <a:pt x="94" y="57"/>
                  </a:cubicBezTo>
                  <a:cubicBezTo>
                    <a:pt x="0" y="105"/>
                    <a:pt x="39" y="250"/>
                    <a:pt x="57" y="327"/>
                  </a:cubicBezTo>
                  <a:cubicBezTo>
                    <a:pt x="75" y="404"/>
                    <a:pt x="163" y="464"/>
                    <a:pt x="202" y="519"/>
                  </a:cubicBezTo>
                  <a:cubicBezTo>
                    <a:pt x="241" y="574"/>
                    <a:pt x="227" y="596"/>
                    <a:pt x="294" y="657"/>
                  </a:cubicBezTo>
                  <a:cubicBezTo>
                    <a:pt x="361" y="718"/>
                    <a:pt x="518" y="845"/>
                    <a:pt x="604" y="887"/>
                  </a:cubicBezTo>
                  <a:cubicBezTo>
                    <a:pt x="690" y="929"/>
                    <a:pt x="730" y="905"/>
                    <a:pt x="808" y="908"/>
                  </a:cubicBezTo>
                  <a:cubicBezTo>
                    <a:pt x="886" y="911"/>
                    <a:pt x="991" y="939"/>
                    <a:pt x="1072" y="908"/>
                  </a:cubicBezTo>
                  <a:cubicBezTo>
                    <a:pt x="1153" y="877"/>
                    <a:pt x="1274" y="797"/>
                    <a:pt x="1296" y="723"/>
                  </a:cubicBezTo>
                  <a:cubicBezTo>
                    <a:pt x="1318" y="649"/>
                    <a:pt x="1270" y="518"/>
                    <a:pt x="1204" y="466"/>
                  </a:cubicBezTo>
                  <a:cubicBezTo>
                    <a:pt x="1138" y="414"/>
                    <a:pt x="967" y="477"/>
                    <a:pt x="901" y="413"/>
                  </a:cubicBezTo>
                  <a:cubicBezTo>
                    <a:pt x="835" y="349"/>
                    <a:pt x="855" y="145"/>
                    <a:pt x="808" y="83"/>
                  </a:cubicBezTo>
                  <a:cubicBezTo>
                    <a:pt x="761" y="21"/>
                    <a:pt x="658" y="48"/>
                    <a:pt x="618" y="39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3" name="Freeform 5"/>
            <p:cNvSpPr>
              <a:spLocks/>
            </p:cNvSpPr>
            <p:nvPr/>
          </p:nvSpPr>
          <p:spPr bwMode="auto">
            <a:xfrm>
              <a:off x="1107" y="1935"/>
              <a:ext cx="321" cy="135"/>
            </a:xfrm>
            <a:custGeom>
              <a:avLst/>
              <a:gdLst>
                <a:gd name="T0" fmla="*/ 0 w 294"/>
                <a:gd name="T1" fmla="*/ 0 h 102"/>
                <a:gd name="T2" fmla="*/ 647 w 294"/>
                <a:gd name="T3" fmla="*/ 1277 h 102"/>
                <a:gd name="T4" fmla="*/ 0 60000 65536"/>
                <a:gd name="T5" fmla="*/ 0 60000 65536"/>
                <a:gd name="T6" fmla="*/ 0 w 294"/>
                <a:gd name="T7" fmla="*/ 0 h 102"/>
                <a:gd name="T8" fmla="*/ 294 w 294"/>
                <a:gd name="T9" fmla="*/ 102 h 1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4" h="102">
                  <a:moveTo>
                    <a:pt x="0" y="0"/>
                  </a:moveTo>
                  <a:lnTo>
                    <a:pt x="294" y="10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4" name="Freeform 6"/>
            <p:cNvSpPr>
              <a:spLocks/>
            </p:cNvSpPr>
            <p:nvPr/>
          </p:nvSpPr>
          <p:spPr bwMode="auto">
            <a:xfrm>
              <a:off x="2940" y="2466"/>
              <a:ext cx="2377" cy="1182"/>
            </a:xfrm>
            <a:custGeom>
              <a:avLst/>
              <a:gdLst>
                <a:gd name="T0" fmla="*/ 139 w 2377"/>
                <a:gd name="T1" fmla="*/ 442 h 1182"/>
                <a:gd name="T2" fmla="*/ 159 w 2377"/>
                <a:gd name="T3" fmla="*/ 33 h 1182"/>
                <a:gd name="T4" fmla="*/ 1093 w 2377"/>
                <a:gd name="T5" fmla="*/ 245 h 1182"/>
                <a:gd name="T6" fmla="*/ 1577 w 2377"/>
                <a:gd name="T7" fmla="*/ 164 h 1182"/>
                <a:gd name="T8" fmla="*/ 2272 w 2377"/>
                <a:gd name="T9" fmla="*/ 422 h 1182"/>
                <a:gd name="T10" fmla="*/ 2209 w 2377"/>
                <a:gd name="T11" fmla="*/ 785 h 1182"/>
                <a:gd name="T12" fmla="*/ 1985 w 2377"/>
                <a:gd name="T13" fmla="*/ 1108 h 1182"/>
                <a:gd name="T14" fmla="*/ 1418 w 2377"/>
                <a:gd name="T15" fmla="*/ 1147 h 1182"/>
                <a:gd name="T16" fmla="*/ 1181 w 2377"/>
                <a:gd name="T17" fmla="*/ 897 h 1182"/>
                <a:gd name="T18" fmla="*/ 801 w 2377"/>
                <a:gd name="T19" fmla="*/ 852 h 1182"/>
                <a:gd name="T20" fmla="*/ 327 w 2377"/>
                <a:gd name="T21" fmla="*/ 792 h 1182"/>
                <a:gd name="T22" fmla="*/ 139 w 2377"/>
                <a:gd name="T23" fmla="*/ 442 h 11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7"/>
                <a:gd name="T37" fmla="*/ 0 h 1182"/>
                <a:gd name="T38" fmla="*/ 2377 w 2377"/>
                <a:gd name="T39" fmla="*/ 1182 h 11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7" h="1182">
                  <a:moveTo>
                    <a:pt x="139" y="442"/>
                  </a:moveTo>
                  <a:cubicBezTo>
                    <a:pt x="93" y="341"/>
                    <a:pt x="0" y="66"/>
                    <a:pt x="159" y="33"/>
                  </a:cubicBezTo>
                  <a:cubicBezTo>
                    <a:pt x="318" y="0"/>
                    <a:pt x="857" y="223"/>
                    <a:pt x="1093" y="245"/>
                  </a:cubicBezTo>
                  <a:cubicBezTo>
                    <a:pt x="1329" y="267"/>
                    <a:pt x="1381" y="135"/>
                    <a:pt x="1577" y="164"/>
                  </a:cubicBezTo>
                  <a:cubicBezTo>
                    <a:pt x="1774" y="194"/>
                    <a:pt x="2167" y="318"/>
                    <a:pt x="2272" y="422"/>
                  </a:cubicBezTo>
                  <a:cubicBezTo>
                    <a:pt x="2377" y="526"/>
                    <a:pt x="2257" y="671"/>
                    <a:pt x="2209" y="785"/>
                  </a:cubicBezTo>
                  <a:cubicBezTo>
                    <a:pt x="2161" y="899"/>
                    <a:pt x="2117" y="1048"/>
                    <a:pt x="1985" y="1108"/>
                  </a:cubicBezTo>
                  <a:cubicBezTo>
                    <a:pt x="1853" y="1168"/>
                    <a:pt x="1552" y="1182"/>
                    <a:pt x="1418" y="1147"/>
                  </a:cubicBezTo>
                  <a:cubicBezTo>
                    <a:pt x="1284" y="1112"/>
                    <a:pt x="1284" y="946"/>
                    <a:pt x="1181" y="897"/>
                  </a:cubicBezTo>
                  <a:cubicBezTo>
                    <a:pt x="1078" y="848"/>
                    <a:pt x="943" y="870"/>
                    <a:pt x="801" y="852"/>
                  </a:cubicBezTo>
                  <a:cubicBezTo>
                    <a:pt x="659" y="834"/>
                    <a:pt x="437" y="860"/>
                    <a:pt x="327" y="792"/>
                  </a:cubicBezTo>
                  <a:cubicBezTo>
                    <a:pt x="217" y="724"/>
                    <a:pt x="178" y="515"/>
                    <a:pt x="139" y="44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5" name="Line 7"/>
            <p:cNvSpPr>
              <a:spLocks noChangeShapeType="1"/>
            </p:cNvSpPr>
            <p:nvPr/>
          </p:nvSpPr>
          <p:spPr bwMode="auto">
            <a:xfrm>
              <a:off x="4137" y="3055"/>
              <a:ext cx="191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6" name="Line 8"/>
            <p:cNvSpPr>
              <a:spLocks noChangeShapeType="1"/>
            </p:cNvSpPr>
            <p:nvPr/>
          </p:nvSpPr>
          <p:spPr bwMode="auto">
            <a:xfrm flipH="1">
              <a:off x="4638" y="3053"/>
              <a:ext cx="176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397" name="Group 9"/>
            <p:cNvGrpSpPr>
              <a:grpSpLocks/>
            </p:cNvGrpSpPr>
            <p:nvPr/>
          </p:nvGrpSpPr>
          <p:grpSpPr bwMode="auto">
            <a:xfrm>
              <a:off x="4701" y="2896"/>
              <a:ext cx="316" cy="148"/>
              <a:chOff x="3600" y="219"/>
              <a:chExt cx="360" cy="175"/>
            </a:xfrm>
          </p:grpSpPr>
          <p:sp>
            <p:nvSpPr>
              <p:cNvPr id="16527" name="Oval 1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528" name="Line 1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29" name="Line 1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30" name="Rectangle 1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531" name="Oval 1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532" name="Group 1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537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38" name="Line 1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39" name="Line 1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533" name="Group 1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534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35" name="Line 2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36" name="Line 2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6398" name="Group 23"/>
            <p:cNvGrpSpPr>
              <a:grpSpLocks/>
            </p:cNvGrpSpPr>
            <p:nvPr/>
          </p:nvGrpSpPr>
          <p:grpSpPr bwMode="auto">
            <a:xfrm>
              <a:off x="4323" y="3210"/>
              <a:ext cx="315" cy="147"/>
              <a:chOff x="3600" y="219"/>
              <a:chExt cx="360" cy="175"/>
            </a:xfrm>
          </p:grpSpPr>
          <p:sp>
            <p:nvSpPr>
              <p:cNvPr id="16514" name="Oval 24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515" name="Line 25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16" name="Line 26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17" name="Rectangle 27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518" name="Oval 28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519" name="Group 29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52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25" name="Line 3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26" name="Line 3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520" name="Group 33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521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22" name="Line 3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23" name="Line 3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6399" name="Group 37"/>
            <p:cNvGrpSpPr>
              <a:grpSpLocks/>
            </p:cNvGrpSpPr>
            <p:nvPr/>
          </p:nvGrpSpPr>
          <p:grpSpPr bwMode="auto">
            <a:xfrm>
              <a:off x="3817" y="2973"/>
              <a:ext cx="316" cy="147"/>
              <a:chOff x="3600" y="219"/>
              <a:chExt cx="360" cy="175"/>
            </a:xfrm>
          </p:grpSpPr>
          <p:sp>
            <p:nvSpPr>
              <p:cNvPr id="16501" name="Oval 38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502" name="Line 39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03" name="Line 40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504" name="Rectangle 41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505" name="Oval 42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506" name="Group 43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511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12" name="Line 45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13" name="Line 46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507" name="Group 47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508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09" name="Line 4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10" name="Line 5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6400" name="Line 51"/>
            <p:cNvSpPr>
              <a:spLocks noChangeShapeType="1"/>
            </p:cNvSpPr>
            <p:nvPr/>
          </p:nvSpPr>
          <p:spPr bwMode="auto">
            <a:xfrm flipV="1">
              <a:off x="4119" y="2974"/>
              <a:ext cx="587" cy="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1" name="Freeform 52"/>
            <p:cNvSpPr>
              <a:spLocks/>
            </p:cNvSpPr>
            <p:nvPr/>
          </p:nvSpPr>
          <p:spPr bwMode="auto">
            <a:xfrm>
              <a:off x="1876" y="1957"/>
              <a:ext cx="907" cy="735"/>
            </a:xfrm>
            <a:custGeom>
              <a:avLst/>
              <a:gdLst>
                <a:gd name="T0" fmla="*/ 210 w 907"/>
                <a:gd name="T1" fmla="*/ 0 h 735"/>
                <a:gd name="T2" fmla="*/ 31 w 907"/>
                <a:gd name="T3" fmla="*/ 126 h 735"/>
                <a:gd name="T4" fmla="*/ 25 w 907"/>
                <a:gd name="T5" fmla="*/ 434 h 735"/>
                <a:gd name="T6" fmla="*/ 46 w 907"/>
                <a:gd name="T7" fmla="*/ 691 h 735"/>
                <a:gd name="T8" fmla="*/ 218 w 907"/>
                <a:gd name="T9" fmla="*/ 701 h 735"/>
                <a:gd name="T10" fmla="*/ 377 w 907"/>
                <a:gd name="T11" fmla="*/ 677 h 735"/>
                <a:gd name="T12" fmla="*/ 551 w 907"/>
                <a:gd name="T13" fmla="*/ 665 h 735"/>
                <a:gd name="T14" fmla="*/ 818 w 907"/>
                <a:gd name="T15" fmla="*/ 551 h 735"/>
                <a:gd name="T16" fmla="*/ 902 w 907"/>
                <a:gd name="T17" fmla="*/ 377 h 735"/>
                <a:gd name="T18" fmla="*/ 785 w 907"/>
                <a:gd name="T19" fmla="*/ 218 h 735"/>
                <a:gd name="T20" fmla="*/ 590 w 907"/>
                <a:gd name="T21" fmla="*/ 122 h 735"/>
                <a:gd name="T22" fmla="*/ 210 w 907"/>
                <a:gd name="T23" fmla="*/ 0 h 7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07"/>
                <a:gd name="T37" fmla="*/ 0 h 735"/>
                <a:gd name="T38" fmla="*/ 907 w 907"/>
                <a:gd name="T39" fmla="*/ 735 h 7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07" h="735">
                  <a:moveTo>
                    <a:pt x="210" y="0"/>
                  </a:moveTo>
                  <a:cubicBezTo>
                    <a:pt x="105" y="6"/>
                    <a:pt x="61" y="54"/>
                    <a:pt x="31" y="126"/>
                  </a:cubicBezTo>
                  <a:cubicBezTo>
                    <a:pt x="0" y="198"/>
                    <a:pt x="23" y="340"/>
                    <a:pt x="25" y="434"/>
                  </a:cubicBezTo>
                  <a:cubicBezTo>
                    <a:pt x="28" y="528"/>
                    <a:pt x="14" y="647"/>
                    <a:pt x="46" y="691"/>
                  </a:cubicBezTo>
                  <a:cubicBezTo>
                    <a:pt x="78" y="735"/>
                    <a:pt x="163" y="703"/>
                    <a:pt x="218" y="701"/>
                  </a:cubicBezTo>
                  <a:cubicBezTo>
                    <a:pt x="273" y="699"/>
                    <a:pt x="322" y="683"/>
                    <a:pt x="377" y="677"/>
                  </a:cubicBezTo>
                  <a:cubicBezTo>
                    <a:pt x="432" y="671"/>
                    <a:pt x="478" y="686"/>
                    <a:pt x="551" y="665"/>
                  </a:cubicBezTo>
                  <a:cubicBezTo>
                    <a:pt x="624" y="644"/>
                    <a:pt x="760" y="599"/>
                    <a:pt x="818" y="551"/>
                  </a:cubicBezTo>
                  <a:cubicBezTo>
                    <a:pt x="876" y="503"/>
                    <a:pt x="907" y="432"/>
                    <a:pt x="902" y="377"/>
                  </a:cubicBezTo>
                  <a:cubicBezTo>
                    <a:pt x="897" y="322"/>
                    <a:pt x="837" y="261"/>
                    <a:pt x="785" y="218"/>
                  </a:cubicBezTo>
                  <a:cubicBezTo>
                    <a:pt x="733" y="175"/>
                    <a:pt x="686" y="158"/>
                    <a:pt x="590" y="122"/>
                  </a:cubicBezTo>
                  <a:cubicBezTo>
                    <a:pt x="494" y="86"/>
                    <a:pt x="289" y="25"/>
                    <a:pt x="210" y="0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2" name="Line 53"/>
            <p:cNvSpPr>
              <a:spLocks noChangeShapeType="1"/>
            </p:cNvSpPr>
            <p:nvPr/>
          </p:nvSpPr>
          <p:spPr bwMode="auto">
            <a:xfrm>
              <a:off x="2258" y="2163"/>
              <a:ext cx="219" cy="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3" name="Line 54"/>
            <p:cNvSpPr>
              <a:spLocks noChangeShapeType="1"/>
            </p:cNvSpPr>
            <p:nvPr/>
          </p:nvSpPr>
          <p:spPr bwMode="auto">
            <a:xfrm>
              <a:off x="2665" y="2372"/>
              <a:ext cx="415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4" name="Line 55"/>
            <p:cNvSpPr>
              <a:spLocks noChangeShapeType="1"/>
            </p:cNvSpPr>
            <p:nvPr/>
          </p:nvSpPr>
          <p:spPr bwMode="auto">
            <a:xfrm flipH="1">
              <a:off x="2094" y="2232"/>
              <a:ext cx="1" cy="1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5" name="Freeform 56"/>
            <p:cNvSpPr>
              <a:spLocks/>
            </p:cNvSpPr>
            <p:nvPr/>
          </p:nvSpPr>
          <p:spPr bwMode="auto">
            <a:xfrm>
              <a:off x="3409" y="2717"/>
              <a:ext cx="428" cy="289"/>
            </a:xfrm>
            <a:custGeom>
              <a:avLst/>
              <a:gdLst>
                <a:gd name="T0" fmla="*/ 0 w 428"/>
                <a:gd name="T1" fmla="*/ 0 h 289"/>
                <a:gd name="T2" fmla="*/ 428 w 428"/>
                <a:gd name="T3" fmla="*/ 289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6" name="Line 57"/>
            <p:cNvSpPr>
              <a:spLocks noChangeShapeType="1"/>
            </p:cNvSpPr>
            <p:nvPr/>
          </p:nvSpPr>
          <p:spPr bwMode="auto">
            <a:xfrm flipH="1">
              <a:off x="2266" y="2329"/>
              <a:ext cx="221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407" name="Group 58"/>
            <p:cNvGrpSpPr>
              <a:grpSpLocks/>
            </p:cNvGrpSpPr>
            <p:nvPr/>
          </p:nvGrpSpPr>
          <p:grpSpPr bwMode="auto">
            <a:xfrm>
              <a:off x="1943" y="2081"/>
              <a:ext cx="316" cy="147"/>
              <a:chOff x="3600" y="219"/>
              <a:chExt cx="360" cy="175"/>
            </a:xfrm>
          </p:grpSpPr>
          <p:sp>
            <p:nvSpPr>
              <p:cNvPr id="16488" name="Oval 5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89" name="Line 6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90" name="Line 6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91" name="Rectangle 6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92" name="Oval 6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93" name="Group 6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98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99" name="Line 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500" name="Line 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94" name="Group 6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95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96" name="Line 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97" name="Line 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6408" name="Group 72"/>
            <p:cNvGrpSpPr>
              <a:grpSpLocks/>
            </p:cNvGrpSpPr>
            <p:nvPr/>
          </p:nvGrpSpPr>
          <p:grpSpPr bwMode="auto">
            <a:xfrm>
              <a:off x="1945" y="2418"/>
              <a:ext cx="316" cy="147"/>
              <a:chOff x="3600" y="219"/>
              <a:chExt cx="360" cy="175"/>
            </a:xfrm>
          </p:grpSpPr>
          <p:sp>
            <p:nvSpPr>
              <p:cNvPr id="16475" name="Oval 7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76" name="Line 7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77" name="Line 7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78" name="Rectangle 7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79" name="Oval 7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80" name="Group 7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85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86" name="Line 8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87" name="Line 8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81" name="Group 8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82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83" name="Line 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84" name="Line 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6409" name="Group 86"/>
            <p:cNvGrpSpPr>
              <a:grpSpLocks/>
            </p:cNvGrpSpPr>
            <p:nvPr/>
          </p:nvGrpSpPr>
          <p:grpSpPr bwMode="auto">
            <a:xfrm>
              <a:off x="2348" y="2292"/>
              <a:ext cx="315" cy="147"/>
              <a:chOff x="3600" y="219"/>
              <a:chExt cx="360" cy="175"/>
            </a:xfrm>
          </p:grpSpPr>
          <p:sp>
            <p:nvSpPr>
              <p:cNvPr id="16462" name="Oval 8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63" name="Line 8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64" name="Line 8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65" name="Rectangle 9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66" name="Oval 9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67" name="Group 9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72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73" name="Line 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74" name="Line 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68" name="Group 9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69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70" name="Line 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71" name="Line 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16410" name="Group 100"/>
            <p:cNvGrpSpPr>
              <a:grpSpLocks/>
            </p:cNvGrpSpPr>
            <p:nvPr/>
          </p:nvGrpSpPr>
          <p:grpSpPr bwMode="auto">
            <a:xfrm>
              <a:off x="3082" y="2625"/>
              <a:ext cx="316" cy="147"/>
              <a:chOff x="3600" y="219"/>
              <a:chExt cx="360" cy="175"/>
            </a:xfrm>
          </p:grpSpPr>
          <p:sp>
            <p:nvSpPr>
              <p:cNvPr id="16449" name="Oval 10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50" name="Line 10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51" name="Line 10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52" name="Rectangle 10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53" name="Oval 10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54" name="Group 10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59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60" name="Line 10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61" name="Line 10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55" name="Group 11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56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57" name="Line 1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58" name="Line 1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6411" name="Line 114"/>
            <p:cNvSpPr>
              <a:spLocks noChangeShapeType="1"/>
            </p:cNvSpPr>
            <p:nvPr/>
          </p:nvSpPr>
          <p:spPr bwMode="auto">
            <a:xfrm>
              <a:off x="1731" y="2073"/>
              <a:ext cx="222" cy="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6412" name="Group 115"/>
            <p:cNvGrpSpPr>
              <a:grpSpLocks/>
            </p:cNvGrpSpPr>
            <p:nvPr/>
          </p:nvGrpSpPr>
          <p:grpSpPr bwMode="auto">
            <a:xfrm>
              <a:off x="1420" y="1991"/>
              <a:ext cx="316" cy="147"/>
              <a:chOff x="3600" y="219"/>
              <a:chExt cx="360" cy="175"/>
            </a:xfrm>
          </p:grpSpPr>
          <p:sp>
            <p:nvSpPr>
              <p:cNvPr id="16436" name="Oval 11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37" name="Line 11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38" name="Line 11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39" name="Rectangle 11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40" name="Oval 12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41" name="Group 12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46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47" name="Line 12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48" name="Line 12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42" name="Group 12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43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44" name="Line 12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45" name="Line 12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aphicFrame>
          <p:nvGraphicFramePr>
            <p:cNvPr id="16413" name="Object 141"/>
            <p:cNvGraphicFramePr>
              <a:graphicFrameLocks noChangeAspect="1"/>
            </p:cNvGraphicFramePr>
            <p:nvPr/>
          </p:nvGraphicFramePr>
          <p:xfrm>
            <a:off x="874" y="1457"/>
            <a:ext cx="327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23" name="Clip" r:id="rId3" imgW="856192" imgH="1324560" progId="">
                    <p:embed/>
                  </p:oleObj>
                </mc:Choice>
                <mc:Fallback>
                  <p:oleObj name="Clip" r:id="rId3" imgW="856192" imgH="1324560" progId="">
                    <p:embed/>
                    <p:pic>
                      <p:nvPicPr>
                        <p:cNvPr id="0" name="Object 1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4" y="1457"/>
                          <a:ext cx="327" cy="5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414" name="Group 142"/>
            <p:cNvGrpSpPr>
              <a:grpSpLocks/>
            </p:cNvGrpSpPr>
            <p:nvPr/>
          </p:nvGrpSpPr>
          <p:grpSpPr bwMode="auto">
            <a:xfrm>
              <a:off x="3256" y="3054"/>
              <a:ext cx="316" cy="147"/>
              <a:chOff x="3600" y="219"/>
              <a:chExt cx="360" cy="175"/>
            </a:xfrm>
          </p:grpSpPr>
          <p:sp>
            <p:nvSpPr>
              <p:cNvPr id="16423" name="Oval 14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16424" name="Line 14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25" name="Line 14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6426" name="Rectangle 14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16427" name="Oval 14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grpSp>
            <p:nvGrpSpPr>
              <p:cNvPr id="16428" name="Group 14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6433" name="Line 14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34" name="Line 15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35" name="Line 15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16429" name="Group 15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6430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31" name="Line 15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16432" name="Line 15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sp>
          <p:nvSpPr>
            <p:cNvPr id="16415" name="Freeform 156"/>
            <p:cNvSpPr>
              <a:spLocks/>
            </p:cNvSpPr>
            <p:nvPr/>
          </p:nvSpPr>
          <p:spPr bwMode="auto">
            <a:xfrm>
              <a:off x="3274" y="2768"/>
              <a:ext cx="122" cy="298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380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16" name="Freeform 157"/>
            <p:cNvSpPr>
              <a:spLocks/>
            </p:cNvSpPr>
            <p:nvPr/>
          </p:nvSpPr>
          <p:spPr bwMode="auto">
            <a:xfrm flipV="1">
              <a:off x="3571" y="3066"/>
              <a:ext cx="239" cy="59"/>
            </a:xfrm>
            <a:custGeom>
              <a:avLst/>
              <a:gdLst>
                <a:gd name="T0" fmla="*/ 0 w 428"/>
                <a:gd name="T1" fmla="*/ 0 h 289"/>
                <a:gd name="T2" fmla="*/ 2 w 428"/>
                <a:gd name="T3" fmla="*/ 0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6417" name="Object 158"/>
            <p:cNvGraphicFramePr>
              <a:graphicFrameLocks noChangeAspect="1"/>
            </p:cNvGraphicFramePr>
            <p:nvPr/>
          </p:nvGraphicFramePr>
          <p:xfrm>
            <a:off x="2354" y="1629"/>
            <a:ext cx="45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24" name="Clip" r:id="rId5" imgW="681706" imgH="480401" progId="">
                    <p:embed/>
                  </p:oleObj>
                </mc:Choice>
                <mc:Fallback>
                  <p:oleObj name="Clip" r:id="rId5" imgW="681706" imgH="480401" progId="">
                    <p:embed/>
                    <p:pic>
                      <p:nvPicPr>
                        <p:cNvPr id="0" name="Object 1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4" y="1629"/>
                          <a:ext cx="455" cy="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8" name="Freeform 159"/>
            <p:cNvSpPr>
              <a:spLocks/>
            </p:cNvSpPr>
            <p:nvPr/>
          </p:nvSpPr>
          <p:spPr bwMode="auto">
            <a:xfrm>
              <a:off x="3430" y="3200"/>
              <a:ext cx="68" cy="184"/>
            </a:xfrm>
            <a:custGeom>
              <a:avLst/>
              <a:gdLst>
                <a:gd name="T0" fmla="*/ 0 w 428"/>
                <a:gd name="T1" fmla="*/ 0 h 289"/>
                <a:gd name="T2" fmla="*/ 0 w 428"/>
                <a:gd name="T3" fmla="*/ 5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aphicFrame>
          <p:nvGraphicFramePr>
            <p:cNvPr id="16419" name="Object 160"/>
            <p:cNvGraphicFramePr>
              <a:graphicFrameLocks noChangeAspect="1"/>
            </p:cNvGraphicFramePr>
            <p:nvPr/>
          </p:nvGraphicFramePr>
          <p:xfrm>
            <a:off x="3296" y="3357"/>
            <a:ext cx="45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25" name="Clip" r:id="rId7" imgW="681706" imgH="480401" progId="">
                    <p:embed/>
                  </p:oleObj>
                </mc:Choice>
                <mc:Fallback>
                  <p:oleObj name="Clip" r:id="rId7" imgW="681706" imgH="480401" progId="">
                    <p:embed/>
                    <p:pic>
                      <p:nvPicPr>
                        <p:cNvPr id="0" name="Object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6" y="3357"/>
                          <a:ext cx="455" cy="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0" name="Freeform 161"/>
            <p:cNvSpPr>
              <a:spLocks/>
            </p:cNvSpPr>
            <p:nvPr/>
          </p:nvSpPr>
          <p:spPr bwMode="auto">
            <a:xfrm flipH="1">
              <a:off x="2142" y="1874"/>
              <a:ext cx="262" cy="220"/>
            </a:xfrm>
            <a:custGeom>
              <a:avLst/>
              <a:gdLst>
                <a:gd name="T0" fmla="*/ 0 w 428"/>
                <a:gd name="T1" fmla="*/ 0 h 289"/>
                <a:gd name="T2" fmla="*/ 6 w 428"/>
                <a:gd name="T3" fmla="*/ 25 h 289"/>
                <a:gd name="T4" fmla="*/ 0 60000 65536"/>
                <a:gd name="T5" fmla="*/ 0 60000 65536"/>
                <a:gd name="T6" fmla="*/ 0 w 428"/>
                <a:gd name="T7" fmla="*/ 0 h 289"/>
                <a:gd name="T8" fmla="*/ 428 w 428"/>
                <a:gd name="T9" fmla="*/ 289 h 2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8" h="289">
                  <a:moveTo>
                    <a:pt x="0" y="0"/>
                  </a:moveTo>
                  <a:lnTo>
                    <a:pt x="428" y="2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1" name="Freeform 162"/>
            <p:cNvSpPr>
              <a:spLocks/>
            </p:cNvSpPr>
            <p:nvPr/>
          </p:nvSpPr>
          <p:spPr bwMode="auto">
            <a:xfrm>
              <a:off x="1962" y="1806"/>
              <a:ext cx="1512" cy="1563"/>
            </a:xfrm>
            <a:custGeom>
              <a:avLst/>
              <a:gdLst>
                <a:gd name="T0" fmla="*/ 468 w 1512"/>
                <a:gd name="T1" fmla="*/ 0 h 1563"/>
                <a:gd name="T2" fmla="*/ 0 w 1512"/>
                <a:gd name="T3" fmla="*/ 396 h 1563"/>
                <a:gd name="T4" fmla="*/ 108 w 1512"/>
                <a:gd name="T5" fmla="*/ 423 h 1563"/>
                <a:gd name="T6" fmla="*/ 315 w 1512"/>
                <a:gd name="T7" fmla="*/ 381 h 1563"/>
                <a:gd name="T8" fmla="*/ 570 w 1512"/>
                <a:gd name="T9" fmla="*/ 555 h 1563"/>
                <a:gd name="T10" fmla="*/ 693 w 1512"/>
                <a:gd name="T11" fmla="*/ 573 h 1563"/>
                <a:gd name="T12" fmla="*/ 1080 w 1512"/>
                <a:gd name="T13" fmla="*/ 882 h 1563"/>
                <a:gd name="T14" fmla="*/ 1254 w 1512"/>
                <a:gd name="T15" fmla="*/ 900 h 1563"/>
                <a:gd name="T16" fmla="*/ 1512 w 1512"/>
                <a:gd name="T17" fmla="*/ 1563 h 15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12"/>
                <a:gd name="T28" fmla="*/ 0 h 1563"/>
                <a:gd name="T29" fmla="*/ 1512 w 1512"/>
                <a:gd name="T30" fmla="*/ 1563 h 15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12" h="1563">
                  <a:moveTo>
                    <a:pt x="468" y="0"/>
                  </a:moveTo>
                  <a:lnTo>
                    <a:pt x="0" y="396"/>
                  </a:lnTo>
                  <a:lnTo>
                    <a:pt x="108" y="423"/>
                  </a:lnTo>
                  <a:lnTo>
                    <a:pt x="315" y="381"/>
                  </a:lnTo>
                  <a:lnTo>
                    <a:pt x="570" y="555"/>
                  </a:lnTo>
                  <a:lnTo>
                    <a:pt x="693" y="573"/>
                  </a:lnTo>
                  <a:lnTo>
                    <a:pt x="1080" y="882"/>
                  </a:lnTo>
                  <a:lnTo>
                    <a:pt x="1254" y="900"/>
                  </a:lnTo>
                  <a:lnTo>
                    <a:pt x="1512" y="1563"/>
                  </a:lnTo>
                </a:path>
              </a:pathLst>
            </a:custGeom>
            <a:noFill/>
            <a:ln w="57150">
              <a:solidFill>
                <a:srgbClr val="FF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22" name="Line 163"/>
            <p:cNvSpPr>
              <a:spLocks noChangeShapeType="1"/>
            </p:cNvSpPr>
            <p:nvPr/>
          </p:nvSpPr>
          <p:spPr bwMode="auto">
            <a:xfrm flipH="1">
              <a:off x="4842" y="2652"/>
              <a:ext cx="1" cy="2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130" name="Rectangle 165"/>
          <p:cNvSpPr>
            <a:spLocks noChangeArrowheads="1"/>
          </p:cNvSpPr>
          <p:nvPr/>
        </p:nvSpPr>
        <p:spPr bwMode="auto">
          <a:xfrm>
            <a:off x="369888" y="2219325"/>
            <a:ext cx="5559425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500">
                <a:solidFill>
                  <a:srgbClr val="FF0000"/>
                </a:solidFill>
                <a:latin typeface="Calibri" pitchFamily="34" charset="0"/>
              </a:rPr>
              <a:t>aplicações:</a:t>
            </a:r>
            <a:r>
              <a:rPr lang="pt-BR" sz="2500">
                <a:latin typeface="Calibri" pitchFamily="34" charset="0"/>
              </a:rPr>
              <a:t> telefonia IP, vídeo conferência, mundos interativos distribuídos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741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705F5C21-1E39-4982-9895-F0FC8667FB74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428625"/>
            <a:ext cx="7772400" cy="871538"/>
          </a:xfrm>
        </p:spPr>
        <p:txBody>
          <a:bodyPr/>
          <a:lstStyle/>
          <a:p>
            <a:pPr algn="l" eaLnBrk="1" hangingPunct="1"/>
            <a:r>
              <a:rPr lang="pt-BR" sz="3600" smtClean="0">
                <a:ea typeface="ＭＳ Ｐゴシック" pitchFamily="34" charset="-128"/>
              </a:rPr>
              <a:t>Multimídia Sobre a Internet Atual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1481138"/>
            <a:ext cx="7772400" cy="1089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ZapfDingbats" pitchFamily="82" charset="2"/>
              <a:buNone/>
            </a:pPr>
            <a:r>
              <a:rPr lang="pt-BR" sz="2800" smtClean="0">
                <a:solidFill>
                  <a:srgbClr val="FF0000"/>
                </a:solidFill>
                <a:ea typeface="ＭＳ Ｐゴシック" pitchFamily="34" charset="-128"/>
              </a:rPr>
              <a:t>TCP/UDP/IP:</a:t>
            </a:r>
            <a:r>
              <a:rPr lang="pt-BR" sz="2800" smtClean="0">
                <a:ea typeface="ＭＳ Ｐゴシック" pitchFamily="34" charset="-128"/>
              </a:rPr>
              <a:t> “serviço de melhor esforço”</a:t>
            </a:r>
            <a:endParaRPr lang="pt-BR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pt-BR" i="1" smtClean="0">
                <a:solidFill>
                  <a:srgbClr val="FF0000"/>
                </a:solidFill>
                <a:ea typeface="ＭＳ Ｐゴシック" pitchFamily="34" charset="-128"/>
              </a:rPr>
              <a:t>sem</a:t>
            </a:r>
            <a:r>
              <a:rPr lang="pt-BR" smtClean="0">
                <a:ea typeface="ＭＳ Ｐゴシック" pitchFamily="34" charset="-128"/>
              </a:rPr>
              <a:t> garantias sobre atrasos, perdas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625600" y="4587875"/>
            <a:ext cx="7131050" cy="1504950"/>
            <a:chOff x="1275" y="3172"/>
            <a:chExt cx="4056" cy="948"/>
          </a:xfrm>
        </p:grpSpPr>
        <p:sp>
          <p:nvSpPr>
            <p:cNvPr id="17430" name="Rectangle 5"/>
            <p:cNvSpPr>
              <a:spLocks noChangeArrowheads="1"/>
            </p:cNvSpPr>
            <p:nvPr/>
          </p:nvSpPr>
          <p:spPr bwMode="auto">
            <a:xfrm>
              <a:off x="1275" y="3172"/>
              <a:ext cx="4056" cy="94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17431" name="Text Box 6"/>
            <p:cNvSpPr txBox="1">
              <a:spLocks noChangeArrowheads="1"/>
            </p:cNvSpPr>
            <p:nvPr/>
          </p:nvSpPr>
          <p:spPr bwMode="auto">
            <a:xfrm>
              <a:off x="1347" y="3271"/>
              <a:ext cx="3909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2400">
                  <a:latin typeface="Calibri" pitchFamily="34" charset="0"/>
                </a:rPr>
                <a:t>As aplicações MM na Internet atual usam </a:t>
              </a:r>
            </a:p>
            <a:p>
              <a:pPr algn="ctr"/>
              <a:r>
                <a:rPr lang="pt-BR" sz="2400">
                  <a:latin typeface="Calibri" pitchFamily="34" charset="0"/>
                </a:rPr>
                <a:t>técnicas da camada de aplicação para minimizar</a:t>
              </a:r>
            </a:p>
            <a:p>
              <a:pPr algn="ctr"/>
              <a:r>
                <a:rPr lang="pt-BR" sz="2400">
                  <a:latin typeface="Calibri" pitchFamily="34" charset="0"/>
                </a:rPr>
                <a:t> (da melhor forma) efeitos de atrasos e perdas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014538" y="2312988"/>
            <a:ext cx="6369050" cy="2185987"/>
            <a:chOff x="687" y="1535"/>
            <a:chExt cx="4012" cy="1183"/>
          </a:xfrm>
        </p:grpSpPr>
        <p:sp>
          <p:nvSpPr>
            <p:cNvPr id="17418" name="Text Box 4"/>
            <p:cNvSpPr txBox="1">
              <a:spLocks noChangeArrowheads="1"/>
            </p:cNvSpPr>
            <p:nvPr/>
          </p:nvSpPr>
          <p:spPr bwMode="auto">
            <a:xfrm>
              <a:off x="1054" y="1930"/>
              <a:ext cx="3308" cy="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2000">
                  <a:solidFill>
                    <a:schemeClr val="accent2"/>
                  </a:solidFill>
                  <a:latin typeface="Calibri" pitchFamily="34" charset="0"/>
                </a:rPr>
                <a:t>Mas, você disse que as aplicações MM </a:t>
              </a:r>
            </a:p>
            <a:p>
              <a:pPr algn="ctr"/>
              <a:r>
                <a:rPr lang="pt-BR" sz="2000">
                  <a:solidFill>
                    <a:schemeClr val="accent2"/>
                  </a:solidFill>
                  <a:latin typeface="Calibri" pitchFamily="34" charset="0"/>
                </a:rPr>
                <a:t>necessitam de QoS e nível de desempenho </a:t>
              </a:r>
            </a:p>
            <a:p>
              <a:pPr algn="ctr"/>
              <a:r>
                <a:rPr lang="pt-BR" sz="2000">
                  <a:solidFill>
                    <a:schemeClr val="accent2"/>
                  </a:solidFill>
                  <a:latin typeface="Calibri" pitchFamily="34" charset="0"/>
                </a:rPr>
                <a:t>para funcionarem!</a:t>
              </a:r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3518" y="1535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0" name="Text Box 8"/>
            <p:cNvSpPr txBox="1">
              <a:spLocks noChangeArrowheads="1"/>
            </p:cNvSpPr>
            <p:nvPr/>
          </p:nvSpPr>
          <p:spPr bwMode="auto">
            <a:xfrm>
              <a:off x="3022" y="1646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1" name="Text Box 9"/>
            <p:cNvSpPr txBox="1">
              <a:spLocks noChangeArrowheads="1"/>
            </p:cNvSpPr>
            <p:nvPr/>
          </p:nvSpPr>
          <p:spPr bwMode="auto">
            <a:xfrm>
              <a:off x="3844" y="1704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2" name="Text Box 10"/>
            <p:cNvSpPr txBox="1">
              <a:spLocks noChangeArrowheads="1"/>
            </p:cNvSpPr>
            <p:nvPr/>
          </p:nvSpPr>
          <p:spPr bwMode="auto">
            <a:xfrm>
              <a:off x="718" y="1704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3" name="Text Box 11"/>
            <p:cNvSpPr txBox="1">
              <a:spLocks noChangeArrowheads="1"/>
            </p:cNvSpPr>
            <p:nvPr/>
          </p:nvSpPr>
          <p:spPr bwMode="auto">
            <a:xfrm>
              <a:off x="4466" y="1859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4" name="Text Box 12"/>
            <p:cNvSpPr txBox="1">
              <a:spLocks noChangeArrowheads="1"/>
            </p:cNvSpPr>
            <p:nvPr/>
          </p:nvSpPr>
          <p:spPr bwMode="auto">
            <a:xfrm>
              <a:off x="2258" y="1681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5" name="Text Box 13"/>
            <p:cNvSpPr txBox="1">
              <a:spLocks noChangeArrowheads="1"/>
            </p:cNvSpPr>
            <p:nvPr/>
          </p:nvSpPr>
          <p:spPr bwMode="auto">
            <a:xfrm>
              <a:off x="3428" y="2437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6" name="Text Box 14"/>
            <p:cNvSpPr txBox="1">
              <a:spLocks noChangeArrowheads="1"/>
            </p:cNvSpPr>
            <p:nvPr/>
          </p:nvSpPr>
          <p:spPr bwMode="auto">
            <a:xfrm>
              <a:off x="4243" y="2414"/>
              <a:ext cx="233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7" name="Text Box 15"/>
            <p:cNvSpPr txBox="1">
              <a:spLocks noChangeArrowheads="1"/>
            </p:cNvSpPr>
            <p:nvPr/>
          </p:nvSpPr>
          <p:spPr bwMode="auto">
            <a:xfrm>
              <a:off x="687" y="2273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8" name="Text Box 16"/>
            <p:cNvSpPr txBox="1">
              <a:spLocks noChangeArrowheads="1"/>
            </p:cNvSpPr>
            <p:nvPr/>
          </p:nvSpPr>
          <p:spPr bwMode="auto">
            <a:xfrm>
              <a:off x="1494" y="1643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  <p:sp>
          <p:nvSpPr>
            <p:cNvPr id="17429" name="Text Box 17"/>
            <p:cNvSpPr txBox="1">
              <a:spLocks noChangeArrowheads="1"/>
            </p:cNvSpPr>
            <p:nvPr/>
          </p:nvSpPr>
          <p:spPr bwMode="auto">
            <a:xfrm>
              <a:off x="1849" y="2376"/>
              <a:ext cx="2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800">
                  <a:solidFill>
                    <a:schemeClr val="accent2"/>
                  </a:solidFill>
                  <a:latin typeface="Calibri" pitchFamily="34" charset="0"/>
                </a:rPr>
                <a:t>?</a:t>
              </a:r>
              <a:endParaRPr lang="en-US" sz="2400">
                <a:latin typeface="Calibri" pitchFamily="34" charset="0"/>
              </a:endParaRPr>
            </a:p>
          </p:txBody>
        </p:sp>
      </p:grpSp>
      <p:graphicFrame>
        <p:nvGraphicFramePr>
          <p:cNvPr id="179220" name="Object 20"/>
          <p:cNvGraphicFramePr>
            <a:graphicFrameLocks noChangeAspect="1"/>
          </p:cNvGraphicFramePr>
          <p:nvPr/>
        </p:nvGraphicFramePr>
        <p:xfrm>
          <a:off x="1200150" y="2544763"/>
          <a:ext cx="728663" cy="156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Microsoft ClipArt Gallery" r:id="rId3" imgW="1857375" imgH="3995738" progId="">
                  <p:embed/>
                </p:oleObj>
              </mc:Choice>
              <mc:Fallback>
                <p:oleObj name="Microsoft ClipArt Gallery" r:id="rId3" imgW="1857375" imgH="3995738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2544763"/>
                        <a:ext cx="728663" cy="156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22" name="Object 22"/>
          <p:cNvGraphicFramePr>
            <a:graphicFrameLocks noChangeAspect="1"/>
          </p:cNvGraphicFramePr>
          <p:nvPr/>
        </p:nvGraphicFramePr>
        <p:xfrm>
          <a:off x="666750" y="4338638"/>
          <a:ext cx="638175" cy="193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Microsoft ClipArt Gallery" r:id="rId5" imgW="1296063" imgH="3934305" progId="">
                  <p:embed/>
                </p:oleObj>
              </mc:Choice>
              <mc:Fallback>
                <p:oleObj name="Microsoft ClipArt Gallery" r:id="rId5" imgW="1296063" imgH="3934305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4338638"/>
                        <a:ext cx="638175" cy="193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8435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8B064D9E-1F58-4706-A2FE-F9F3E41A112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sz="2800" smtClean="0">
                <a:ea typeface="ＭＳ Ｐゴシック" pitchFamily="34" charset="-128"/>
              </a:rPr>
              <a:t>Como a Internet deveria evoluir para dar melhor suporte à multimídia?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4650" y="1339850"/>
            <a:ext cx="3968750" cy="4908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Filosofia de serviços integrados:</a:t>
            </a:r>
            <a:r>
              <a:rPr lang="pt-BR" sz="2000" smtClean="0">
                <a:ea typeface="ＭＳ Ｐゴシック" pitchFamily="34" charset="-128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Modificar a Internet de modo que as aplicações possam reservar largura de banda fim-a-fim</a:t>
            </a: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Requer software novo e complexo nos hospedeiros e roteadores</a:t>
            </a:r>
          </a:p>
          <a:p>
            <a:pPr eaLnBrk="1" hangingPunct="1">
              <a:lnSpc>
                <a:spcPct val="90000"/>
              </a:lnSpc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Filosofia do “deixa como está”:</a:t>
            </a:r>
            <a:endParaRPr lang="pt-BR" sz="20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sem grandes mudanças</a:t>
            </a: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aumento da largura de banda quando necessário</a:t>
            </a: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distribuição de conteúdo, multicast  na camada de aplicação</a:t>
            </a:r>
          </a:p>
        </p:txBody>
      </p:sp>
      <p:sp>
        <p:nvSpPr>
          <p:cNvPr id="717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3810000" cy="2282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Filosofia de serviços diferenciados:</a:t>
            </a:r>
          </a:p>
          <a:p>
            <a:pPr eaLnBrk="1" hangingPunct="1"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Menos mudanças na infra-estrutura da Internet, mas provendo serviços de 1a. e 2a. classes.</a:t>
            </a:r>
          </a:p>
        </p:txBody>
      </p:sp>
      <p:graphicFrame>
        <p:nvGraphicFramePr>
          <p:cNvPr id="276491" name="Object 11"/>
          <p:cNvGraphicFramePr>
            <a:graphicFrameLocks noChangeAspect="1"/>
          </p:cNvGraphicFramePr>
          <p:nvPr/>
        </p:nvGraphicFramePr>
        <p:xfrm>
          <a:off x="5961063" y="3400425"/>
          <a:ext cx="638175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Microsoft ClipArt Gallery" r:id="rId3" imgW="1296063" imgH="3934305" progId="">
                  <p:embed/>
                </p:oleObj>
              </mc:Choice>
              <mc:Fallback>
                <p:oleObj name="Microsoft ClipArt Gallery" r:id="rId3" imgW="1296063" imgH="3934305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1063" y="3400425"/>
                        <a:ext cx="638175" cy="193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Text Box 12"/>
          <p:cNvSpPr txBox="1">
            <a:spLocks noChangeArrowheads="1"/>
          </p:cNvSpPr>
          <p:nvPr/>
        </p:nvSpPr>
        <p:spPr bwMode="auto">
          <a:xfrm>
            <a:off x="4818063" y="5476875"/>
            <a:ext cx="2619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>
                <a:solidFill>
                  <a:schemeClr val="accent2"/>
                </a:solidFill>
                <a:latin typeface="Calibri" pitchFamily="34" charset="0"/>
              </a:rPr>
              <a:t>O que você acha</a:t>
            </a:r>
            <a:r>
              <a:rPr lang="en-US" sz="2400">
                <a:solidFill>
                  <a:schemeClr val="accent2"/>
                </a:solidFill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19459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E86F525C-E230-4969-A1A2-D08054189EC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Algumas palavras sobre compressão de áudio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Sinal analógico amostrado a uma taxa constante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telefone: 8.000 amostras/seg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CD de música: 44.100 amostras/seg</a:t>
            </a:r>
          </a:p>
          <a:p>
            <a:r>
              <a:rPr lang="pt-BR" sz="2000" smtClean="0">
                <a:ea typeface="ＭＳ Ｐゴシック" pitchFamily="34" charset="-128"/>
              </a:rPr>
              <a:t>Cada amostra é discretizada (arredondada): </a:t>
            </a:r>
            <a:r>
              <a:rPr lang="pt-BR" sz="2000" b="1" smtClean="0">
                <a:ea typeface="ＭＳ Ｐゴシック" pitchFamily="34" charset="-128"/>
              </a:rPr>
              <a:t>quantização</a:t>
            </a:r>
            <a:endParaRPr lang="pt-BR" sz="2000" smtClean="0">
              <a:ea typeface="ＭＳ Ｐゴシック" pitchFamily="34" charset="-128"/>
            </a:endParaRPr>
          </a:p>
          <a:p>
            <a:pPr lvl="1"/>
            <a:r>
              <a:rPr lang="pt-BR" sz="1800" smtClean="0">
                <a:ea typeface="ＭＳ Ｐゴシック" pitchFamily="34" charset="-128"/>
              </a:rPr>
              <a:t>ex., 2</a:t>
            </a:r>
            <a:r>
              <a:rPr lang="pt-BR" sz="1800" baseline="30000" smtClean="0">
                <a:ea typeface="ＭＳ Ｐゴシック" pitchFamily="34" charset="-128"/>
              </a:rPr>
              <a:t>8</a:t>
            </a:r>
            <a:r>
              <a:rPr lang="pt-BR" sz="1800" smtClean="0">
                <a:ea typeface="ＭＳ Ｐゴシック" pitchFamily="34" charset="-128"/>
              </a:rPr>
              <a:t>=256 possíveis valores discretos</a:t>
            </a:r>
          </a:p>
          <a:p>
            <a:r>
              <a:rPr lang="pt-BR" sz="2000" smtClean="0">
                <a:ea typeface="ＭＳ Ｐゴシック" pitchFamily="34" charset="-128"/>
              </a:rPr>
              <a:t>Cada valor de quantização é representado por bits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8 bits para 256 valores</a:t>
            </a:r>
          </a:p>
        </p:txBody>
      </p:sp>
      <p:sp>
        <p:nvSpPr>
          <p:cNvPr id="1946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Exemplo: 8.000 amostras/seg, 256 valores discretos --&gt; 64.000 bps</a:t>
            </a:r>
          </a:p>
          <a:p>
            <a:r>
              <a:rPr lang="pt-BR" sz="2000" smtClean="0">
                <a:ea typeface="ＭＳ Ｐゴシック" pitchFamily="34" charset="-128"/>
              </a:rPr>
              <a:t>Receptor converte-o de volta a um sinal analógico: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alguma perda de qualidade</a:t>
            </a:r>
          </a:p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Exemplo de taxas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CD: 1,411 Mbps</a:t>
            </a:r>
          </a:p>
          <a:p>
            <a:r>
              <a:rPr lang="pt-BR" sz="2000" smtClean="0">
                <a:ea typeface="ＭＳ Ｐゴシック" pitchFamily="34" charset="-128"/>
              </a:rPr>
              <a:t>MP3 (MPEG 1 de camada 3): 96, 128, 160 kbps</a:t>
            </a:r>
          </a:p>
          <a:p>
            <a:r>
              <a:rPr lang="pt-BR" sz="2000" smtClean="0">
                <a:ea typeface="ＭＳ Ｐゴシック" pitchFamily="34" charset="-128"/>
              </a:rPr>
              <a:t>Telefonia Internet: 5,3 - 13 kbps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0483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7B2D42FD-AD78-4F92-99B5-B5D8AFD092E6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Algumas palavras sobre compressão de vídeo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5763" y="1339850"/>
            <a:ext cx="3957637" cy="4908550"/>
          </a:xfrm>
        </p:spPr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Vídeo é uma seqüência de imagens apresentadas a uma taxa constante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ex. 24 imagens/seg</a:t>
            </a:r>
          </a:p>
          <a:p>
            <a:r>
              <a:rPr lang="pt-BR" sz="2000" smtClean="0">
                <a:ea typeface="ＭＳ Ｐゴシック" pitchFamily="34" charset="-128"/>
              </a:rPr>
              <a:t>Imagem digital é uma matriz de pixels</a:t>
            </a:r>
          </a:p>
          <a:p>
            <a:r>
              <a:rPr lang="pt-BR" sz="2000" smtClean="0">
                <a:ea typeface="ＭＳ Ｐゴシック" pitchFamily="34" charset="-128"/>
              </a:rPr>
              <a:t>Cada pixel é representado por bits que representam a luminância e cor</a:t>
            </a:r>
          </a:p>
          <a:p>
            <a:r>
              <a:rPr lang="pt-BR" sz="2000" smtClean="0">
                <a:ea typeface="ＭＳ Ｐゴシック" pitchFamily="34" charset="-128"/>
              </a:rPr>
              <a:t>Redundância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Espacial (dentro da imagem)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Temporal (de uma imagem para a próxima)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4114800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Exemplos: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MPEG 1 (CD-ROM) 1,5 Mbps</a:t>
            </a:r>
          </a:p>
          <a:p>
            <a:r>
              <a:rPr lang="pt-BR" sz="2000" smtClean="0">
                <a:ea typeface="ＭＳ Ｐゴシック" pitchFamily="34" charset="-128"/>
              </a:rPr>
              <a:t>MPEG2 (DVD) 3-6 Mbps</a:t>
            </a:r>
          </a:p>
          <a:p>
            <a:r>
              <a:rPr lang="pt-BR" sz="2000" smtClean="0">
                <a:ea typeface="ＭＳ Ｐゴシック" pitchFamily="34" charset="-128"/>
              </a:rPr>
              <a:t>MPEG4 (freqüentemente usado na Internet, &lt; 1 Mbps)</a:t>
            </a:r>
          </a:p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Pesquisa: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vídeo em camadas (escalável)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adapta as camadas à largura de banda disponível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150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3FA82E18-F879-45EE-B38A-B81060F7366B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Capítulo 7: Roteiro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4975" y="1228725"/>
            <a:ext cx="4311650" cy="4908550"/>
          </a:xfrm>
        </p:spPr>
        <p:txBody>
          <a:bodyPr/>
          <a:lstStyle/>
          <a:p>
            <a:r>
              <a:rPr lang="pt-BR" sz="2400" smtClean="0">
                <a:ea typeface="ＭＳ Ｐゴシック" pitchFamily="34" charset="-128"/>
              </a:rPr>
              <a:t>7.1 Aplicações de Rede Multimídia</a:t>
            </a:r>
          </a:p>
          <a:p>
            <a:r>
              <a:rPr lang="pt-BR" sz="2400" smtClean="0">
                <a:solidFill>
                  <a:srgbClr val="FF0000"/>
                </a:solidFill>
                <a:ea typeface="ＭＳ Ｐゴシック" pitchFamily="34" charset="-128"/>
              </a:rPr>
              <a:t>7.2 Áudio e vídeo de fluxo contínuo armazenados</a:t>
            </a:r>
          </a:p>
          <a:p>
            <a:r>
              <a:rPr lang="pt-BR" sz="2400" smtClean="0">
                <a:ea typeface="ＭＳ Ｐゴシック" pitchFamily="34" charset="-128"/>
              </a:rPr>
              <a:t>7.3 Fazendo o melhor possível com o serviço de melhor esforço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7.5 Distribuição de Multimídia: redes de distribuição de conteúdo</a:t>
            </a:r>
          </a:p>
          <a:p>
            <a:r>
              <a:rPr lang="pt-BR" sz="2400" smtClean="0">
                <a:ea typeface="ＭＳ Ｐゴシック" pitchFamily="34" charset="-128"/>
              </a:rPr>
              <a:t>7.4 Protocolos para aplicações interativas em tempo real</a:t>
            </a:r>
            <a:endParaRPr lang="pt-BR" sz="2000" smtClean="0">
              <a:ea typeface="ＭＳ Ｐゴシック" pitchFamily="34" charset="-128"/>
            </a:endParaRPr>
          </a:p>
          <a:p>
            <a:pPr lvl="1"/>
            <a:r>
              <a:rPr lang="pt-BR" sz="2000" smtClean="0">
                <a:ea typeface="ＭＳ Ｐゴシック" pitchFamily="34" charset="-128"/>
              </a:rPr>
              <a:t>RTP,RTCP,SIP</a:t>
            </a:r>
          </a:p>
          <a:p>
            <a:endParaRPr lang="pt-BR" smtClean="0">
              <a:ea typeface="ＭＳ Ｐゴシック" pitchFamily="34" charset="-128"/>
            </a:endParaRPr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1088" y="1247775"/>
            <a:ext cx="3825875" cy="4838700"/>
          </a:xfrm>
        </p:spPr>
        <p:txBody>
          <a:bodyPr/>
          <a:lstStyle/>
          <a:p>
            <a:r>
              <a:rPr lang="pt-BR" sz="2400" smtClean="0">
                <a:solidFill>
                  <a:srgbClr val="2D2DB9"/>
                </a:solidFill>
                <a:ea typeface="ＭＳ Ｐゴシック" pitchFamily="34" charset="-128"/>
              </a:rPr>
              <a:t>7.5 provendo múltiplas classes de serviço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7.6 Além do melhor esforço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7.7 Mecanismos de escalonamento e regulação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7.8 </a:t>
            </a:r>
            <a:r>
              <a:rPr lang="pt-BR" sz="2000" smtClean="0">
                <a:solidFill>
                  <a:srgbClr val="A6A6A6"/>
                </a:solidFill>
                <a:ea typeface="ＭＳ Ｐゴシック" pitchFamily="34" charset="-128"/>
              </a:rPr>
              <a:t>Serviços integrados e </a:t>
            </a:r>
            <a:r>
              <a:rPr lang="pt-BR" sz="2000" smtClean="0">
                <a:ea typeface="ＭＳ Ｐゴシック" pitchFamily="34" charset="-128"/>
              </a:rPr>
              <a:t>serviços diferenciados</a:t>
            </a:r>
          </a:p>
          <a:p>
            <a:r>
              <a:rPr lang="pt-BR" sz="2400" smtClean="0">
                <a:solidFill>
                  <a:srgbClr val="2D2DB9"/>
                </a:solidFill>
                <a:ea typeface="ＭＳ Ｐゴシック" pitchFamily="34" charset="-128"/>
              </a:rPr>
              <a:t>7.6 provendo garantias de QoS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7.8 Serviços integrados </a:t>
            </a:r>
            <a:r>
              <a:rPr lang="pt-BR" sz="2000" smtClean="0">
                <a:solidFill>
                  <a:srgbClr val="A6A6A6"/>
                </a:solidFill>
                <a:ea typeface="ＭＳ Ｐゴシック" pitchFamily="34" charset="-128"/>
              </a:rPr>
              <a:t>e serviços diferenciados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7.9 RSVP</a:t>
            </a:r>
            <a:endParaRPr lang="pt-BR" sz="1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2531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7a-</a:t>
            </a:r>
            <a:fld id="{6DBCBADB-5816-4786-9697-9993EECBBED6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18</a:t>
            </a:fld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dirty="0" smtClean="0">
                <a:ea typeface="ＭＳ Ｐゴシック" pitchFamily="34" charset="-128"/>
              </a:rPr>
              <a:t>Fluxo Contínuo Multimídia Armazenada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1255713"/>
            <a:ext cx="4249737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400" dirty="0" smtClean="0">
                <a:ea typeface="ＭＳ Ｐゴシック" pitchFamily="34" charset="-128"/>
              </a:rPr>
              <a:t>Técnicas de </a:t>
            </a:r>
            <a:r>
              <a:rPr lang="pt-BR" sz="2400" i="1" dirty="0" smtClean="0">
                <a:ea typeface="ＭＳ Ｐゴシック" pitchFamily="34" charset="-128"/>
              </a:rPr>
              <a:t>streaming </a:t>
            </a:r>
            <a:r>
              <a:rPr lang="pt-BR" sz="2400" dirty="0" smtClean="0">
                <a:ea typeface="ＭＳ Ｐゴシック" pitchFamily="34" charset="-128"/>
              </a:rPr>
              <a:t>da camada de aplicação para extrair o máximo do serviço de melhor esforço</a:t>
            </a:r>
          </a:p>
          <a:p>
            <a:pPr lvl="1"/>
            <a:r>
              <a:rPr lang="pt-BR" dirty="0" smtClean="0">
                <a:ea typeface="ＭＳ Ｐゴシック" pitchFamily="34" charset="-128"/>
              </a:rPr>
              <a:t>armazenamento no lado do cliente </a:t>
            </a:r>
          </a:p>
          <a:p>
            <a:pPr lvl="1"/>
            <a:r>
              <a:rPr lang="pt-BR" dirty="0" smtClean="0">
                <a:ea typeface="ＭＳ Ｐゴシック" pitchFamily="34" charset="-128"/>
              </a:rPr>
              <a:t>uso do UDP ao invés do TCP</a:t>
            </a:r>
          </a:p>
          <a:p>
            <a:pPr lvl="1"/>
            <a:r>
              <a:rPr lang="pt-BR" dirty="0" smtClean="0">
                <a:ea typeface="ＭＳ Ｐゴシック" pitchFamily="34" charset="-128"/>
              </a:rPr>
              <a:t>múltiplas codificações da multimídia</a:t>
            </a:r>
            <a:br>
              <a:rPr lang="pt-BR" dirty="0" smtClean="0">
                <a:ea typeface="ＭＳ Ｐゴシック" pitchFamily="34" charset="-128"/>
              </a:rPr>
            </a:br>
            <a:endParaRPr lang="pt-BR" dirty="0" smtClean="0">
              <a:ea typeface="ＭＳ Ｐゴシック" pitchFamily="34" charset="-128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743450" y="517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22535" name="Text Box 10"/>
          <p:cNvSpPr>
            <a:spLocks noGrp="1" noChangeArrowheads="1"/>
          </p:cNvSpPr>
          <p:nvPr>
            <p:ph type="body" sz="half" idx="2"/>
          </p:nvPr>
        </p:nvSpPr>
        <p:spPr>
          <a:xfrm>
            <a:off x="4703763" y="2278063"/>
            <a:ext cx="3810000" cy="2808287"/>
          </a:xfrm>
          <a:noFill/>
          <a:ln w="19050">
            <a:solidFill>
              <a:srgbClr val="FF0000"/>
            </a:solidFill>
          </a:ln>
        </p:spPr>
        <p:txBody>
          <a:bodyPr/>
          <a:lstStyle/>
          <a:p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descompressão</a:t>
            </a:r>
          </a:p>
          <a:p>
            <a:r>
              <a:rPr lang="pt-BR" sz="2000" smtClean="0">
                <a:ea typeface="ＭＳ Ｐゴシック" pitchFamily="34" charset="-128"/>
              </a:rPr>
              <a:t>Eliminação de variação de atraso (</a:t>
            </a:r>
            <a:r>
              <a:rPr lang="pt-BR" sz="2000" i="1" smtClean="0">
                <a:ea typeface="ＭＳ Ｐゴシック" pitchFamily="34" charset="-128"/>
              </a:rPr>
              <a:t>jitter</a:t>
            </a:r>
            <a:r>
              <a:rPr lang="pt-BR" sz="2000" smtClean="0">
                <a:ea typeface="ＭＳ Ｐゴシック" pitchFamily="34" charset="-128"/>
              </a:rPr>
              <a:t>)</a:t>
            </a:r>
          </a:p>
          <a:p>
            <a:r>
              <a:rPr lang="pt-BR" sz="2000" smtClean="0">
                <a:ea typeface="ＭＳ Ｐゴシック" pitchFamily="34" charset="-128"/>
              </a:rPr>
              <a:t>Tratamento de erros</a:t>
            </a:r>
          </a:p>
          <a:p>
            <a:r>
              <a:rPr lang="pt-BR" sz="2000" smtClean="0">
                <a:ea typeface="ＭＳ Ｐゴシック" pitchFamily="34" charset="-128"/>
              </a:rPr>
              <a:t>Interface gráfica do usuário com controles para interatividade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037138" y="1758950"/>
            <a:ext cx="3059112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400"/>
              <a:t>Tocadores de Mídia </a:t>
            </a:r>
          </a:p>
          <a:p>
            <a:r>
              <a:rPr lang="pt-BR" sz="2400"/>
              <a:t>(</a:t>
            </a:r>
            <a:r>
              <a:rPr lang="pt-BR" sz="2400" i="1"/>
              <a:t>transdutores)</a:t>
            </a:r>
            <a:endParaRPr lang="pt-B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91C57D9A-B8BA-4A76-840C-70F2EECE323E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19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Multimídia Internet: abordagem simplista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000" smtClean="0">
                <a:ea typeface="ＭＳ Ｐゴシック" pitchFamily="34" charset="-128"/>
              </a:rPr>
              <a:t>áudio ou vídeo armazenado em arquivo</a:t>
            </a:r>
          </a:p>
          <a:p>
            <a:pPr>
              <a:lnSpc>
                <a:spcPct val="80000"/>
              </a:lnSpc>
            </a:pPr>
            <a:r>
              <a:rPr lang="pt-BR" sz="2000" smtClean="0">
                <a:ea typeface="ＭＳ Ｐゴシック" pitchFamily="34" charset="-128"/>
              </a:rPr>
              <a:t>arquivos transferidos como objetos HTTP</a:t>
            </a:r>
          </a:p>
          <a:p>
            <a:pPr lvl="1">
              <a:lnSpc>
                <a:spcPct val="80000"/>
              </a:lnSpc>
            </a:pPr>
            <a:r>
              <a:rPr lang="pt-BR" smtClean="0">
                <a:ea typeface="ＭＳ Ｐゴシック" pitchFamily="34" charset="-128"/>
              </a:rPr>
              <a:t>recebidos completamente pelo cliente</a:t>
            </a:r>
          </a:p>
          <a:p>
            <a:pPr lvl="1">
              <a:lnSpc>
                <a:spcPct val="80000"/>
              </a:lnSpc>
            </a:pPr>
            <a:r>
              <a:rPr lang="pt-BR" smtClean="0">
                <a:ea typeface="ＭＳ Ｐゴシック" pitchFamily="34" charset="-128"/>
              </a:rPr>
              <a:t>Depois repassado para o tocador de mídia (transdutor)</a:t>
            </a:r>
          </a:p>
        </p:txBody>
      </p:sp>
      <p:sp>
        <p:nvSpPr>
          <p:cNvPr id="23558" name="Rectangle 3"/>
          <p:cNvSpPr>
            <a:spLocks noChangeArrowheads="1"/>
          </p:cNvSpPr>
          <p:nvPr/>
        </p:nvSpPr>
        <p:spPr bwMode="auto">
          <a:xfrm>
            <a:off x="614363" y="5280025"/>
            <a:ext cx="7502525" cy="920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000">
                <a:solidFill>
                  <a:srgbClr val="FF0000"/>
                </a:solidFill>
              </a:rPr>
              <a:t>áudio, vídeo não são enviados como fluxo contínuo:</a:t>
            </a:r>
            <a:endParaRPr lang="pt-BR" sz="200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/>
              <a:t>não há cadeia de montagem (</a:t>
            </a:r>
            <a:r>
              <a:rPr lang="pt-BR" sz="2000" i="1"/>
              <a:t>pipelining)</a:t>
            </a:r>
            <a:r>
              <a:rPr lang="pt-BR" sz="2000"/>
              <a:t> o que resulta em longos atrasos até a reprodução!</a:t>
            </a:r>
          </a:p>
        </p:txBody>
      </p:sp>
      <p:pic>
        <p:nvPicPr>
          <p:cNvPr id="23559" name="Picture 6" descr="f07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1700" y="1441450"/>
            <a:ext cx="4038600" cy="34686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457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A5C1E791-D243-488D-B138-4F95A548E0E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02600" cy="871538"/>
          </a:xfrm>
        </p:spPr>
        <p:txBody>
          <a:bodyPr/>
          <a:lstStyle/>
          <a:p>
            <a:r>
              <a:rPr lang="pt-BR" sz="2800" smtClean="0">
                <a:ea typeface="ＭＳ Ｐゴシック" pitchFamily="34" charset="-128"/>
              </a:rPr>
              <a:t>Multimídia Internet: abordagem com fluxos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514350" y="4487863"/>
            <a:ext cx="81946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 i="1"/>
              <a:t>browser</a:t>
            </a:r>
            <a:r>
              <a:rPr lang="pt-BR" sz="2000"/>
              <a:t> solicita </a:t>
            </a:r>
            <a:r>
              <a:rPr lang="pt-BR" sz="2000" b="1">
                <a:solidFill>
                  <a:srgbClr val="FF0000"/>
                </a:solidFill>
              </a:rPr>
              <a:t>metarquivo</a:t>
            </a:r>
            <a:endParaRPr lang="pt-BR" sz="200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 i="1"/>
              <a:t>browser</a:t>
            </a:r>
            <a:r>
              <a:rPr lang="pt-BR" sz="2000"/>
              <a:t> inicia o tocador (transdutor), passando o metarquivo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/>
              <a:t>Tocador (transdutor) contacta o servidor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/>
              <a:t>servidor cria o </a:t>
            </a:r>
            <a:r>
              <a:rPr lang="pt-BR" sz="2000">
                <a:solidFill>
                  <a:srgbClr val="FF0000"/>
                </a:solidFill>
              </a:rPr>
              <a:t>fluxo </a:t>
            </a:r>
            <a:r>
              <a:rPr lang="pt-BR" sz="2000"/>
              <a:t>de áudio/vídeo até o tocador (transdutor) </a:t>
            </a:r>
          </a:p>
        </p:txBody>
      </p:sp>
      <p:pic>
        <p:nvPicPr>
          <p:cNvPr id="24582" name="Picture 4" descr="622 naive stream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088" y="1344613"/>
            <a:ext cx="6465887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5603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40BB8FCD-64BC-4DAD-9005-17503E566CCB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21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Fluxos a partir de um servidor de fluxo contínuo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5110163"/>
            <a:ext cx="7772400" cy="1241425"/>
          </a:xfrm>
        </p:spPr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Esta arquitetura permite o uso de protocolos não-HTTP entre o servidor e o reprodutor de mídia (transdutor)</a:t>
            </a:r>
          </a:p>
          <a:p>
            <a:r>
              <a:rPr lang="pt-BR" sz="2000" smtClean="0">
                <a:ea typeface="ＭＳ Ｐゴシック" pitchFamily="34" charset="-128"/>
              </a:rPr>
              <a:t>Também pode usar UDP ao invés do TCP</a:t>
            </a:r>
          </a:p>
        </p:txBody>
      </p:sp>
      <p:pic>
        <p:nvPicPr>
          <p:cNvPr id="25606" name="Picture 9" descr="f07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2288" y="1223963"/>
            <a:ext cx="5137150" cy="37322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6627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480BA8E1-12A1-4975-9869-93DE8AE70FB3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6628" name="Line 9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6629" name="Line 10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6630" name="Text Box 58"/>
          <p:cNvSpPr txBox="1">
            <a:spLocks noChangeArrowheads="1"/>
          </p:cNvSpPr>
          <p:nvPr/>
        </p:nvSpPr>
        <p:spPr bwMode="auto">
          <a:xfrm>
            <a:off x="1343025" y="1593850"/>
            <a:ext cx="1905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transmissão de vídeo a uma taxa constante</a:t>
            </a:r>
          </a:p>
        </p:txBody>
      </p:sp>
      <p:grpSp>
        <p:nvGrpSpPr>
          <p:cNvPr id="26631" name="Group 60"/>
          <p:cNvGrpSpPr>
            <a:grpSpLocks/>
          </p:cNvGrpSpPr>
          <p:nvPr/>
        </p:nvGrpSpPr>
        <p:grpSpPr bwMode="auto">
          <a:xfrm>
            <a:off x="1219200" y="1820863"/>
            <a:ext cx="2552700" cy="2525712"/>
            <a:chOff x="648" y="1147"/>
            <a:chExt cx="1608" cy="1591"/>
          </a:xfrm>
        </p:grpSpPr>
        <p:grpSp>
          <p:nvGrpSpPr>
            <p:cNvPr id="26727" name="Group 61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26743" name="Group 62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26754" name="Group 63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6762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766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767" name="Line 6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6763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764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765" name="Line 6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26755" name="Group 70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6756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760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761" name="Line 7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6757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758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759" name="Line 7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26744" name="Group 77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26748" name="Group 7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52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53" name="Line 8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49" name="Group 8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50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51" name="Line 8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26745" name="Group 84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26746" name="Line 8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47" name="Line 8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26728" name="Group 87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26729" name="Group 88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26737" name="Group 89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41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42" name="Line 9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38" name="Group 92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39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40" name="Line 9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26730" name="Group 95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26731" name="Group 96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35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36" name="Line 9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32" name="Group 99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33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34" name="Line 10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26632" name="Text Box 150"/>
          <p:cNvSpPr txBox="1">
            <a:spLocks noChangeArrowheads="1"/>
          </p:cNvSpPr>
          <p:nvPr/>
        </p:nvSpPr>
        <p:spPr bwMode="auto">
          <a:xfrm rot="-5433387">
            <a:off x="-525462" y="2525713"/>
            <a:ext cx="2182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Dados acumulados</a:t>
            </a:r>
          </a:p>
        </p:txBody>
      </p:sp>
      <p:sp>
        <p:nvSpPr>
          <p:cNvPr id="26633" name="Text Box 154"/>
          <p:cNvSpPr txBox="1">
            <a:spLocks noChangeArrowheads="1"/>
          </p:cNvSpPr>
          <p:nvPr/>
        </p:nvSpPr>
        <p:spPr bwMode="auto">
          <a:xfrm>
            <a:off x="7948613" y="43561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tempo</a:t>
            </a:r>
          </a:p>
        </p:txBody>
      </p:sp>
      <p:grpSp>
        <p:nvGrpSpPr>
          <p:cNvPr id="22" name="Group 201"/>
          <p:cNvGrpSpPr>
            <a:grpSpLocks/>
          </p:cNvGrpSpPr>
          <p:nvPr/>
        </p:nvGrpSpPr>
        <p:grpSpPr bwMode="auto">
          <a:xfrm>
            <a:off x="2495550" y="1835150"/>
            <a:ext cx="3500438" cy="2520950"/>
            <a:chOff x="1572" y="1156"/>
            <a:chExt cx="2205" cy="1588"/>
          </a:xfrm>
        </p:grpSpPr>
        <p:grpSp>
          <p:nvGrpSpPr>
            <p:cNvPr id="26687" name="Group 198"/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26691" name="Group 106"/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26725" name="Line 10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26" name="Line 10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6692" name="Group 109"/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26723" name="Line 11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24" name="Line 11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6693" name="Group 112"/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26717" name="Group 113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21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22" name="Line 11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18" name="Group 116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19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20" name="Line 11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26694" name="Group 119"/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26711" name="Group 120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15" name="Line 121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16" name="Line 12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12" name="Group 123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13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14" name="Line 1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26695" name="Group 126"/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26709" name="Line 12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10" name="Line 12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6696" name="Group 131"/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26707" name="Line 13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08" name="Line 13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6697" name="Group 134"/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26705" name="Line 13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26706" name="Line 13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26698" name="Group 137"/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26699" name="Group 13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6703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04" name="Line 14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26700" name="Group 14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6701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702" name="Line 14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26688" name="Text Box 152"/>
            <p:cNvSpPr txBox="1">
              <a:spLocks noChangeArrowheads="1"/>
            </p:cNvSpPr>
            <p:nvPr/>
          </p:nvSpPr>
          <p:spPr bwMode="auto">
            <a:xfrm>
              <a:off x="1756" y="1724"/>
              <a:ext cx="631" cy="577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/>
                <a:t>atraso</a:t>
              </a:r>
            </a:p>
            <a:p>
              <a:pPr algn="ctr"/>
              <a:r>
                <a:rPr lang="en-US" i="1"/>
                <a:t>variável</a:t>
              </a:r>
            </a:p>
            <a:p>
              <a:pPr algn="ctr"/>
              <a:r>
                <a:rPr lang="en-US"/>
                <a:t>da rede</a:t>
              </a:r>
            </a:p>
          </p:txBody>
        </p:sp>
        <p:sp>
          <p:nvSpPr>
            <p:cNvPr id="26689" name="Line 153"/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90" name="Text Box 197"/>
            <p:cNvSpPr txBox="1">
              <a:spLocks noChangeArrowheads="1"/>
            </p:cNvSpPr>
            <p:nvPr/>
          </p:nvSpPr>
          <p:spPr bwMode="auto">
            <a:xfrm>
              <a:off x="2369" y="1196"/>
              <a:ext cx="115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/>
                <a:t>recepção do</a:t>
              </a:r>
            </a:p>
            <a:p>
              <a:pPr algn="r"/>
              <a:r>
                <a:rPr lang="en-US"/>
                <a:t>vídeo no cliente</a:t>
              </a:r>
            </a:p>
          </p:txBody>
        </p:sp>
      </p:grpSp>
      <p:grpSp>
        <p:nvGrpSpPr>
          <p:cNvPr id="38985" name="Group 203"/>
          <p:cNvGrpSpPr>
            <a:grpSpLocks/>
          </p:cNvGrpSpPr>
          <p:nvPr/>
        </p:nvGrpSpPr>
        <p:grpSpPr bwMode="auto">
          <a:xfrm>
            <a:off x="2974975" y="1806575"/>
            <a:ext cx="5365750" cy="3209925"/>
            <a:chOff x="1874" y="1138"/>
            <a:chExt cx="3380" cy="2022"/>
          </a:xfrm>
        </p:grpSpPr>
        <p:grpSp>
          <p:nvGrpSpPr>
            <p:cNvPr id="26641" name="Group 155"/>
            <p:cNvGrpSpPr>
              <a:grpSpLocks/>
            </p:cNvGrpSpPr>
            <p:nvPr/>
          </p:nvGrpSpPr>
          <p:grpSpPr bwMode="auto">
            <a:xfrm>
              <a:off x="2784" y="1138"/>
              <a:ext cx="1608" cy="1591"/>
              <a:chOff x="648" y="1147"/>
              <a:chExt cx="1608" cy="1591"/>
            </a:xfrm>
          </p:grpSpPr>
          <p:grpSp>
            <p:nvGrpSpPr>
              <p:cNvPr id="26646" name="Group 156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26662" name="Group 157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26673" name="Group 158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26681" name="Group 15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6685" name="Line 16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6686" name="Line 161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26682" name="Group 1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6683" name="Line 16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6684" name="Line 164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  <p:grpSp>
                <p:nvGrpSpPr>
                  <p:cNvPr id="26674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26675" name="Group 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6679" name="Line 16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6680" name="Line 168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26676" name="Group 1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6677" name="Line 1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6678" name="Line 171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  <p:grpSp>
              <p:nvGrpSpPr>
                <p:cNvPr id="26663" name="Group 172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6667" name="Group 173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71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72" name="Line 17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6668" name="Group 176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69" name="Line 1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70" name="Line 17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26664" name="Group 179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26665" name="Line 18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26666" name="Line 18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26647" name="Group 182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26648" name="Group 183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6656" name="Group 18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60" name="Line 1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61" name="Line 18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6657" name="Group 18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58" name="Line 1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59" name="Line 18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26649" name="Group 190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6650" name="Group 19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54" name="Line 19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55" name="Line 19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26651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6652" name="Line 1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26653" name="Line 19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  <p:sp>
          <p:nvSpPr>
            <p:cNvPr id="26642" name="Text Box 199"/>
            <p:cNvSpPr txBox="1">
              <a:spLocks noChangeArrowheads="1"/>
            </p:cNvSpPr>
            <p:nvPr/>
          </p:nvSpPr>
          <p:spPr bwMode="auto">
            <a:xfrm>
              <a:off x="3788" y="1250"/>
              <a:ext cx="146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FF0000"/>
                  </a:solidFill>
                </a:rPr>
                <a:t>       </a:t>
              </a:r>
              <a:r>
                <a:rPr lang="en-US">
                  <a:solidFill>
                    <a:schemeClr val="accent2"/>
                  </a:solidFill>
                </a:rPr>
                <a:t>reprodução</a:t>
              </a:r>
            </a:p>
            <a:p>
              <a:pPr algn="r"/>
              <a:r>
                <a:rPr lang="en-US">
                  <a:solidFill>
                    <a:schemeClr val="accent2"/>
                  </a:solidFill>
                </a:rPr>
                <a:t>do vídeo a taxa</a:t>
              </a:r>
            </a:p>
            <a:p>
              <a:pPr algn="r"/>
              <a:r>
                <a:rPr lang="en-US">
                  <a:solidFill>
                    <a:schemeClr val="accent2"/>
                  </a:solidFill>
                </a:rPr>
                <a:t>constante no cliente</a:t>
              </a:r>
            </a:p>
          </p:txBody>
        </p:sp>
        <p:grpSp>
          <p:nvGrpSpPr>
            <p:cNvPr id="26643" name="Group 202"/>
            <p:cNvGrpSpPr>
              <a:grpSpLocks/>
            </p:cNvGrpSpPr>
            <p:nvPr/>
          </p:nvGrpSpPr>
          <p:grpSpPr bwMode="auto">
            <a:xfrm>
              <a:off x="1874" y="2756"/>
              <a:ext cx="1059" cy="404"/>
              <a:chOff x="1874" y="2756"/>
              <a:chExt cx="1059" cy="404"/>
            </a:xfrm>
          </p:grpSpPr>
          <p:sp>
            <p:nvSpPr>
              <p:cNvPr id="26644" name="Text Box 144"/>
              <p:cNvSpPr txBox="1">
                <a:spLocks noChangeArrowheads="1"/>
              </p:cNvSpPr>
              <p:nvPr/>
            </p:nvSpPr>
            <p:spPr bwMode="auto">
              <a:xfrm>
                <a:off x="1874" y="2756"/>
                <a:ext cx="105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>
                    <a:solidFill>
                      <a:schemeClr val="accent2"/>
                    </a:solidFill>
                  </a:rPr>
                  <a:t>atraso de</a:t>
                </a:r>
              </a:p>
              <a:p>
                <a:pPr algn="ctr"/>
                <a:r>
                  <a:rPr lang="en-US">
                    <a:solidFill>
                      <a:schemeClr val="accent2"/>
                    </a:solidFill>
                  </a:rPr>
                  <a:t>reprodução</a:t>
                </a:r>
                <a:endParaRPr lang="en-US"/>
              </a:p>
            </p:txBody>
          </p:sp>
          <p:sp>
            <p:nvSpPr>
              <p:cNvPr id="26645" name="Line 200"/>
              <p:cNvSpPr>
                <a:spLocks noChangeShapeType="1"/>
              </p:cNvSpPr>
              <p:nvPr/>
            </p:nvSpPr>
            <p:spPr bwMode="auto">
              <a:xfrm flipV="1">
                <a:off x="1962" y="2988"/>
                <a:ext cx="816" cy="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24462" name="Group 206"/>
          <p:cNvGrpSpPr>
            <a:grpSpLocks/>
          </p:cNvGrpSpPr>
          <p:nvPr/>
        </p:nvGrpSpPr>
        <p:grpSpPr bwMode="auto">
          <a:xfrm>
            <a:off x="4460875" y="2870200"/>
            <a:ext cx="517525" cy="1163638"/>
            <a:chOff x="2810" y="1808"/>
            <a:chExt cx="326" cy="733"/>
          </a:xfrm>
        </p:grpSpPr>
        <p:sp>
          <p:nvSpPr>
            <p:cNvPr id="26639" name="Line 204"/>
            <p:cNvSpPr>
              <a:spLocks noChangeShapeType="1"/>
            </p:cNvSpPr>
            <p:nvPr/>
          </p:nvSpPr>
          <p:spPr bwMode="auto">
            <a:xfrm flipV="1">
              <a:off x="2988" y="1872"/>
              <a:ext cx="0" cy="5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40" name="Text Box 205"/>
            <p:cNvSpPr txBox="1">
              <a:spLocks noChangeArrowheads="1"/>
            </p:cNvSpPr>
            <p:nvPr/>
          </p:nvSpPr>
          <p:spPr bwMode="auto">
            <a:xfrm rot="-5400000">
              <a:off x="2606" y="2012"/>
              <a:ext cx="73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solidFill>
                    <a:srgbClr val="009900"/>
                  </a:solidFill>
                </a:rPr>
                <a:t>vídeo</a:t>
              </a:r>
            </a:p>
            <a:p>
              <a:pPr algn="ctr"/>
              <a:r>
                <a:rPr lang="en-US" sz="1400">
                  <a:solidFill>
                    <a:srgbClr val="009900"/>
                  </a:solidFill>
                </a:rPr>
                <a:t>armazenado</a:t>
              </a:r>
              <a:endParaRPr lang="en-US"/>
            </a:p>
          </p:txBody>
        </p:sp>
      </p:grpSp>
      <p:sp>
        <p:nvSpPr>
          <p:cNvPr id="26637" name="Rectangle 207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62925" cy="871538"/>
          </a:xfrm>
        </p:spPr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Fluxos Multimídia:  Armazenamento pelo Cliente</a:t>
            </a:r>
          </a:p>
        </p:txBody>
      </p:sp>
      <p:sp>
        <p:nvSpPr>
          <p:cNvPr id="224464" name="Rectangle 208"/>
          <p:cNvSpPr>
            <a:spLocks noGrp="1" noChangeArrowheads="1"/>
          </p:cNvSpPr>
          <p:nvPr>
            <p:ph type="body" idx="1"/>
          </p:nvPr>
        </p:nvSpPr>
        <p:spPr>
          <a:xfrm>
            <a:off x="733425" y="5207000"/>
            <a:ext cx="7772400" cy="889000"/>
          </a:xfrm>
        </p:spPr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Armazenamento no lado do cliente, o atraso de reprodução compensa a variação do atraso (</a:t>
            </a:r>
            <a:r>
              <a:rPr lang="pt-BR" sz="2000" i="1" smtClean="0">
                <a:ea typeface="ＭＳ Ｐゴシック" pitchFamily="34" charset="-128"/>
              </a:rPr>
              <a:t>jitter</a:t>
            </a:r>
            <a:r>
              <a:rPr lang="pt-BR" sz="2000" smtClean="0">
                <a:ea typeface="ＭＳ Ｐゴシック" pitchFamily="34" charset="-128"/>
              </a:rPr>
              <a:t>) provocados pela rede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464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7651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9251CB41-F89D-4EEE-9004-98D6640C5EBF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23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7652" name="Rectangle 1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Fluxos Multimídia:  Armazenamento pelo Cliente</a:t>
            </a:r>
          </a:p>
        </p:txBody>
      </p:sp>
      <p:pic>
        <p:nvPicPr>
          <p:cNvPr id="27653" name="Picture 147" descr="f070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0250" y="1717675"/>
            <a:ext cx="7807325" cy="2849563"/>
          </a:xfrm>
          <a:noFill/>
        </p:spPr>
      </p:pic>
      <p:sp>
        <p:nvSpPr>
          <p:cNvPr id="27654" name="Rectangle 141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033963"/>
            <a:ext cx="7772400" cy="936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t-BR" sz="2000" smtClean="0">
                <a:ea typeface="ＭＳ Ｐゴシック" pitchFamily="34" charset="-128"/>
              </a:rPr>
              <a:t>Armazenamento no lado do cliente, o atraso de reprodução compensa a variação do atraso (</a:t>
            </a:r>
            <a:r>
              <a:rPr lang="pt-BR" sz="2000" i="1" smtClean="0">
                <a:ea typeface="ＭＳ Ｐゴシック" pitchFamily="34" charset="-128"/>
              </a:rPr>
              <a:t>jitter</a:t>
            </a:r>
            <a:r>
              <a:rPr lang="pt-BR" sz="2000" smtClean="0">
                <a:ea typeface="ＭＳ Ｐゴシック" pitchFamily="34" charset="-128"/>
              </a:rPr>
              <a:t>) provocados pela rede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867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A9AC65B6-3C4D-4382-9898-727F37B475F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172450" cy="871538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Fluxo Multimídia: UDP ou TCP?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160463"/>
            <a:ext cx="7772400" cy="20383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u="sng" smtClean="0">
                <a:solidFill>
                  <a:srgbClr val="FF0000"/>
                </a:solidFill>
                <a:ea typeface="ＭＳ Ｐゴシック" pitchFamily="34" charset="-128"/>
              </a:rPr>
              <a:t>UDP 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1800" smtClean="0">
                <a:ea typeface="ＭＳ Ｐゴシック" pitchFamily="34" charset="-128"/>
              </a:rPr>
              <a:t>servidor envia a uma taxa adequada para o cliente (sem se importar com congestionamento da rede!)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freqüentemente taxa de transmissão = taxa de codificação = constante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portanto, taxa de enchimento = taxa constante – perda de pacotes</a:t>
            </a:r>
          </a:p>
          <a:p>
            <a:r>
              <a:rPr lang="pt-BR" sz="1800" smtClean="0">
                <a:ea typeface="ＭＳ Ｐゴシック" pitchFamily="34" charset="-128"/>
              </a:rPr>
              <a:t>pequeno atraso de reprodução (2-5 segundos) para compensar pela variação do atraso da rede</a:t>
            </a:r>
          </a:p>
          <a:p>
            <a:r>
              <a:rPr lang="pt-BR" sz="1800" smtClean="0">
                <a:ea typeface="ＭＳ Ｐゴシック" pitchFamily="34" charset="-128"/>
              </a:rPr>
              <a:t>recuperação de erros: se houver tempo</a:t>
            </a:r>
          </a:p>
          <a:p>
            <a:pPr>
              <a:buFont typeface="ZapfDingbats" pitchFamily="82" charset="2"/>
              <a:buNone/>
            </a:pPr>
            <a:r>
              <a:rPr lang="pt-BR" u="sng" smtClean="0">
                <a:solidFill>
                  <a:srgbClr val="FF0000"/>
                </a:solidFill>
                <a:ea typeface="ＭＳ Ｐゴシック" pitchFamily="34" charset="-128"/>
              </a:rPr>
              <a:t>TCP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1800" smtClean="0">
                <a:ea typeface="ＭＳ Ｐゴシック" pitchFamily="34" charset="-128"/>
              </a:rPr>
              <a:t>transmite na taxa máxima permitida pelo TCP</a:t>
            </a:r>
          </a:p>
          <a:p>
            <a:r>
              <a:rPr lang="pt-BR" sz="1800" smtClean="0">
                <a:ea typeface="ＭＳ Ｐゴシック" pitchFamily="34" charset="-128"/>
              </a:rPr>
              <a:t>taxa de enchimento flutua devido ao controle de congestionamento do TCP</a:t>
            </a:r>
          </a:p>
          <a:p>
            <a:r>
              <a:rPr lang="pt-BR" sz="1800" smtClean="0">
                <a:ea typeface="ＭＳ Ｐゴシック" pitchFamily="34" charset="-128"/>
              </a:rPr>
              <a:t>maior atraso para reprodução: taxa de entrega do TCP mais suave</a:t>
            </a:r>
          </a:p>
          <a:p>
            <a:r>
              <a:rPr lang="pt-BR" sz="1800" smtClean="0">
                <a:ea typeface="ＭＳ Ｐゴシック" pitchFamily="34" charset="-128"/>
              </a:rPr>
              <a:t>HTTP/TCP passam mais facilmente através de </a:t>
            </a:r>
            <a:r>
              <a:rPr lang="pt-BR" sz="1800" i="1" smtClean="0">
                <a:ea typeface="ＭＳ Ｐゴシック" pitchFamily="34" charset="-128"/>
              </a:rPr>
              <a:t>firewalls</a:t>
            </a:r>
            <a:endParaRPr lang="pt-BR" sz="18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2969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3580EDF4-AD0F-4D41-B497-FF04BF275C6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29700" name="Group 423"/>
          <p:cNvGrpSpPr>
            <a:grpSpLocks/>
          </p:cNvGrpSpPr>
          <p:nvPr/>
        </p:nvGrpSpPr>
        <p:grpSpPr bwMode="auto">
          <a:xfrm>
            <a:off x="2547938" y="2266950"/>
            <a:ext cx="1281112" cy="363538"/>
            <a:chOff x="3621" y="3265"/>
            <a:chExt cx="1776" cy="744"/>
          </a:xfrm>
        </p:grpSpPr>
        <p:pic>
          <p:nvPicPr>
            <p:cNvPr id="29869" name="Picture 424" descr="reel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870" name="Freeform 425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71" name="Freeform 426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29872" name="Picture 427" descr="video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344488"/>
            <a:ext cx="7772400" cy="871537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Fluxo Multimídia : taxa(s) do cliente</a:t>
            </a:r>
          </a:p>
        </p:txBody>
      </p:sp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595313" y="3725863"/>
            <a:ext cx="7056437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400" u="sng">
                <a:solidFill>
                  <a:srgbClr val="FF0000"/>
                </a:solidFill>
              </a:rPr>
              <a:t>P:</a:t>
            </a:r>
            <a:r>
              <a:rPr lang="pt-BR" sz="2400"/>
              <a:t> como lidar com diferentes capacitações de taxa de recepção do cliente?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400"/>
              <a:t>acesso discado de 28,8 kbps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400"/>
              <a:t>Ethernet de 100Mbps</a:t>
            </a:r>
          </a:p>
        </p:txBody>
      </p:sp>
      <p:sp>
        <p:nvSpPr>
          <p:cNvPr id="29703" name="Freeform 5"/>
          <p:cNvSpPr>
            <a:spLocks/>
          </p:cNvSpPr>
          <p:nvPr/>
        </p:nvSpPr>
        <p:spPr bwMode="auto">
          <a:xfrm>
            <a:off x="3213100" y="1674813"/>
            <a:ext cx="1492250" cy="966787"/>
          </a:xfrm>
          <a:custGeom>
            <a:avLst/>
            <a:gdLst>
              <a:gd name="T0" fmla="*/ 2147483647 w 1318"/>
              <a:gd name="T1" fmla="*/ 2147483647 h 939"/>
              <a:gd name="T2" fmla="*/ 2147483647 w 1318"/>
              <a:gd name="T3" fmla="*/ 2147483647 h 939"/>
              <a:gd name="T4" fmla="*/ 2147483647 w 1318"/>
              <a:gd name="T5" fmla="*/ 2147483647 h 939"/>
              <a:gd name="T6" fmla="*/ 2147483647 w 1318"/>
              <a:gd name="T7" fmla="*/ 2147483647 h 939"/>
              <a:gd name="T8" fmla="*/ 2147483647 w 1318"/>
              <a:gd name="T9" fmla="*/ 2147483647 h 939"/>
              <a:gd name="T10" fmla="*/ 2147483647 w 1318"/>
              <a:gd name="T11" fmla="*/ 2147483647 h 939"/>
              <a:gd name="T12" fmla="*/ 2147483647 w 1318"/>
              <a:gd name="T13" fmla="*/ 2147483647 h 939"/>
              <a:gd name="T14" fmla="*/ 2147483647 w 1318"/>
              <a:gd name="T15" fmla="*/ 2147483647 h 939"/>
              <a:gd name="T16" fmla="*/ 2147483647 w 1318"/>
              <a:gd name="T17" fmla="*/ 2147483647 h 939"/>
              <a:gd name="T18" fmla="*/ 2147483647 w 1318"/>
              <a:gd name="T19" fmla="*/ 2147483647 h 939"/>
              <a:gd name="T20" fmla="*/ 2147483647 w 1318"/>
              <a:gd name="T21" fmla="*/ 2147483647 h 939"/>
              <a:gd name="T22" fmla="*/ 2147483647 w 1318"/>
              <a:gd name="T23" fmla="*/ 2147483647 h 939"/>
              <a:gd name="T24" fmla="*/ 2147483647 w 1318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18"/>
              <a:gd name="T40" fmla="*/ 0 h 939"/>
              <a:gd name="T41" fmla="*/ 1318 w 1318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18" h="939">
                <a:moveTo>
                  <a:pt x="618" y="39"/>
                </a:moveTo>
                <a:cubicBezTo>
                  <a:pt x="491" y="0"/>
                  <a:pt x="188" y="9"/>
                  <a:pt x="94" y="57"/>
                </a:cubicBezTo>
                <a:cubicBezTo>
                  <a:pt x="0" y="105"/>
                  <a:pt x="39" y="250"/>
                  <a:pt x="57" y="327"/>
                </a:cubicBezTo>
                <a:cubicBezTo>
                  <a:pt x="75" y="404"/>
                  <a:pt x="163" y="464"/>
                  <a:pt x="202" y="519"/>
                </a:cubicBezTo>
                <a:cubicBezTo>
                  <a:pt x="241" y="574"/>
                  <a:pt x="227" y="596"/>
                  <a:pt x="294" y="657"/>
                </a:cubicBezTo>
                <a:cubicBezTo>
                  <a:pt x="361" y="718"/>
                  <a:pt x="518" y="845"/>
                  <a:pt x="604" y="887"/>
                </a:cubicBezTo>
                <a:cubicBezTo>
                  <a:pt x="690" y="929"/>
                  <a:pt x="730" y="905"/>
                  <a:pt x="808" y="908"/>
                </a:cubicBezTo>
                <a:cubicBezTo>
                  <a:pt x="886" y="911"/>
                  <a:pt x="991" y="939"/>
                  <a:pt x="1072" y="908"/>
                </a:cubicBezTo>
                <a:cubicBezTo>
                  <a:pt x="1153" y="877"/>
                  <a:pt x="1274" y="797"/>
                  <a:pt x="1296" y="723"/>
                </a:cubicBezTo>
                <a:cubicBezTo>
                  <a:pt x="1318" y="649"/>
                  <a:pt x="1270" y="518"/>
                  <a:pt x="1204" y="466"/>
                </a:cubicBezTo>
                <a:cubicBezTo>
                  <a:pt x="1138" y="414"/>
                  <a:pt x="967" y="477"/>
                  <a:pt x="901" y="413"/>
                </a:cubicBezTo>
                <a:cubicBezTo>
                  <a:pt x="835" y="349"/>
                  <a:pt x="855" y="145"/>
                  <a:pt x="808" y="83"/>
                </a:cubicBezTo>
                <a:cubicBezTo>
                  <a:pt x="761" y="21"/>
                  <a:pt x="658" y="48"/>
                  <a:pt x="618" y="39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04" name="Freeform 6"/>
          <p:cNvSpPr>
            <a:spLocks/>
          </p:cNvSpPr>
          <p:nvPr/>
        </p:nvSpPr>
        <p:spPr bwMode="auto">
          <a:xfrm>
            <a:off x="3917950" y="2238375"/>
            <a:ext cx="361950" cy="139700"/>
          </a:xfrm>
          <a:custGeom>
            <a:avLst/>
            <a:gdLst>
              <a:gd name="T0" fmla="*/ 0 w 294"/>
              <a:gd name="T1" fmla="*/ 0 h 102"/>
              <a:gd name="T2" fmla="*/ 2147483647 w 294"/>
              <a:gd name="T3" fmla="*/ 2147483647 h 102"/>
              <a:gd name="T4" fmla="*/ 0 60000 65536"/>
              <a:gd name="T5" fmla="*/ 0 60000 65536"/>
              <a:gd name="T6" fmla="*/ 0 w 294"/>
              <a:gd name="T7" fmla="*/ 0 h 102"/>
              <a:gd name="T8" fmla="*/ 294 w 294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02">
                <a:moveTo>
                  <a:pt x="0" y="0"/>
                </a:moveTo>
                <a:lnTo>
                  <a:pt x="294" y="10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05" name="Freeform 7"/>
          <p:cNvSpPr>
            <a:spLocks/>
          </p:cNvSpPr>
          <p:nvPr/>
        </p:nvSpPr>
        <p:spPr bwMode="auto">
          <a:xfrm>
            <a:off x="5989638" y="2784475"/>
            <a:ext cx="2687637" cy="1214438"/>
          </a:xfrm>
          <a:custGeom>
            <a:avLst/>
            <a:gdLst>
              <a:gd name="T0" fmla="*/ 2147483647 w 2377"/>
              <a:gd name="T1" fmla="*/ 2147483647 h 1182"/>
              <a:gd name="T2" fmla="*/ 2147483647 w 2377"/>
              <a:gd name="T3" fmla="*/ 2147483647 h 1182"/>
              <a:gd name="T4" fmla="*/ 2147483647 w 2377"/>
              <a:gd name="T5" fmla="*/ 2147483647 h 1182"/>
              <a:gd name="T6" fmla="*/ 2147483647 w 2377"/>
              <a:gd name="T7" fmla="*/ 2147483647 h 1182"/>
              <a:gd name="T8" fmla="*/ 2147483647 w 2377"/>
              <a:gd name="T9" fmla="*/ 2147483647 h 1182"/>
              <a:gd name="T10" fmla="*/ 2147483647 w 2377"/>
              <a:gd name="T11" fmla="*/ 2147483647 h 1182"/>
              <a:gd name="T12" fmla="*/ 2147483647 w 2377"/>
              <a:gd name="T13" fmla="*/ 2147483647 h 1182"/>
              <a:gd name="T14" fmla="*/ 2147483647 w 2377"/>
              <a:gd name="T15" fmla="*/ 2147483647 h 1182"/>
              <a:gd name="T16" fmla="*/ 2147483647 w 2377"/>
              <a:gd name="T17" fmla="*/ 2147483647 h 1182"/>
              <a:gd name="T18" fmla="*/ 2147483647 w 2377"/>
              <a:gd name="T19" fmla="*/ 2147483647 h 1182"/>
              <a:gd name="T20" fmla="*/ 2147483647 w 2377"/>
              <a:gd name="T21" fmla="*/ 2147483647 h 1182"/>
              <a:gd name="T22" fmla="*/ 2147483647 w 2377"/>
              <a:gd name="T23" fmla="*/ 2147483647 h 118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377"/>
              <a:gd name="T37" fmla="*/ 0 h 1182"/>
              <a:gd name="T38" fmla="*/ 2377 w 2377"/>
              <a:gd name="T39" fmla="*/ 1182 h 118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377" h="1182">
                <a:moveTo>
                  <a:pt x="139" y="442"/>
                </a:moveTo>
                <a:cubicBezTo>
                  <a:pt x="93" y="341"/>
                  <a:pt x="0" y="66"/>
                  <a:pt x="159" y="33"/>
                </a:cubicBezTo>
                <a:cubicBezTo>
                  <a:pt x="318" y="0"/>
                  <a:pt x="857" y="223"/>
                  <a:pt x="1093" y="245"/>
                </a:cubicBezTo>
                <a:cubicBezTo>
                  <a:pt x="1329" y="267"/>
                  <a:pt x="1381" y="135"/>
                  <a:pt x="1577" y="164"/>
                </a:cubicBezTo>
                <a:cubicBezTo>
                  <a:pt x="1774" y="194"/>
                  <a:pt x="2167" y="318"/>
                  <a:pt x="2272" y="422"/>
                </a:cubicBezTo>
                <a:cubicBezTo>
                  <a:pt x="2377" y="526"/>
                  <a:pt x="2257" y="671"/>
                  <a:pt x="2209" y="785"/>
                </a:cubicBezTo>
                <a:cubicBezTo>
                  <a:pt x="2161" y="899"/>
                  <a:pt x="2117" y="1048"/>
                  <a:pt x="1985" y="1108"/>
                </a:cubicBezTo>
                <a:cubicBezTo>
                  <a:pt x="1853" y="1168"/>
                  <a:pt x="1552" y="1182"/>
                  <a:pt x="1418" y="1147"/>
                </a:cubicBezTo>
                <a:cubicBezTo>
                  <a:pt x="1284" y="1112"/>
                  <a:pt x="1284" y="946"/>
                  <a:pt x="1181" y="897"/>
                </a:cubicBezTo>
                <a:cubicBezTo>
                  <a:pt x="1078" y="848"/>
                  <a:pt x="943" y="870"/>
                  <a:pt x="801" y="852"/>
                </a:cubicBezTo>
                <a:cubicBezTo>
                  <a:pt x="659" y="834"/>
                  <a:pt x="437" y="860"/>
                  <a:pt x="327" y="792"/>
                </a:cubicBezTo>
                <a:cubicBezTo>
                  <a:pt x="217" y="724"/>
                  <a:pt x="178" y="515"/>
                  <a:pt x="139" y="442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06" name="Line 8"/>
          <p:cNvSpPr>
            <a:spLocks noChangeShapeType="1"/>
          </p:cNvSpPr>
          <p:nvPr/>
        </p:nvSpPr>
        <p:spPr bwMode="auto">
          <a:xfrm>
            <a:off x="7343775" y="3389313"/>
            <a:ext cx="215900" cy="2492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07" name="Line 9"/>
          <p:cNvSpPr>
            <a:spLocks noChangeShapeType="1"/>
          </p:cNvSpPr>
          <p:nvPr/>
        </p:nvSpPr>
        <p:spPr bwMode="auto">
          <a:xfrm flipH="1">
            <a:off x="7910513" y="3387725"/>
            <a:ext cx="198437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9708" name="Group 10"/>
          <p:cNvGrpSpPr>
            <a:grpSpLocks/>
          </p:cNvGrpSpPr>
          <p:nvPr/>
        </p:nvGrpSpPr>
        <p:grpSpPr bwMode="auto">
          <a:xfrm>
            <a:off x="7980363" y="3225800"/>
            <a:ext cx="357187" cy="152400"/>
            <a:chOff x="3600" y="219"/>
            <a:chExt cx="360" cy="175"/>
          </a:xfrm>
        </p:grpSpPr>
        <p:sp>
          <p:nvSpPr>
            <p:cNvPr id="29856" name="Oval 1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57" name="Line 1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58" name="Line 1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59" name="Rectangle 1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860" name="Oval 1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861" name="Group 1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66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67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68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862" name="Group 2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863" name="Line 2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64" name="Line 2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65" name="Line 2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09" name="Group 24"/>
          <p:cNvGrpSpPr>
            <a:grpSpLocks/>
          </p:cNvGrpSpPr>
          <p:nvPr/>
        </p:nvGrpSpPr>
        <p:grpSpPr bwMode="auto">
          <a:xfrm>
            <a:off x="7554913" y="3548063"/>
            <a:ext cx="355600" cy="152400"/>
            <a:chOff x="3600" y="219"/>
            <a:chExt cx="360" cy="175"/>
          </a:xfrm>
        </p:grpSpPr>
        <p:sp>
          <p:nvSpPr>
            <p:cNvPr id="29843" name="Oval 2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44" name="Line 2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45" name="Line 2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46" name="Rectangle 2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847" name="Oval 2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848" name="Group 3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53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54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55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849" name="Group 3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850" name="Line 3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51" name="Line 3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52" name="Line 3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10" name="Group 38"/>
          <p:cNvGrpSpPr>
            <a:grpSpLocks/>
          </p:cNvGrpSpPr>
          <p:nvPr/>
        </p:nvGrpSpPr>
        <p:grpSpPr bwMode="auto">
          <a:xfrm>
            <a:off x="6981825" y="3305175"/>
            <a:ext cx="357188" cy="150813"/>
            <a:chOff x="3600" y="219"/>
            <a:chExt cx="360" cy="175"/>
          </a:xfrm>
        </p:grpSpPr>
        <p:sp>
          <p:nvSpPr>
            <p:cNvPr id="29830" name="Oval 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31" name="Line 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32" name="Line 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33" name="Rectangle 4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834" name="Oval 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835" name="Group 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40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41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42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836" name="Group 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837" name="Line 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38" name="Line 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39" name="Line 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9711" name="Line 52"/>
          <p:cNvSpPr>
            <a:spLocks noChangeShapeType="1"/>
          </p:cNvSpPr>
          <p:nvPr/>
        </p:nvSpPr>
        <p:spPr bwMode="auto">
          <a:xfrm flipV="1">
            <a:off x="7323138" y="3306763"/>
            <a:ext cx="663575" cy="46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2" name="Freeform 53"/>
          <p:cNvSpPr>
            <a:spLocks/>
          </p:cNvSpPr>
          <p:nvPr/>
        </p:nvSpPr>
        <p:spPr bwMode="auto">
          <a:xfrm>
            <a:off x="4787900" y="2262188"/>
            <a:ext cx="1025525" cy="754062"/>
          </a:xfrm>
          <a:custGeom>
            <a:avLst/>
            <a:gdLst>
              <a:gd name="T0" fmla="*/ 2147483647 w 907"/>
              <a:gd name="T1" fmla="*/ 0 h 735"/>
              <a:gd name="T2" fmla="*/ 2147483647 w 907"/>
              <a:gd name="T3" fmla="*/ 2147483647 h 735"/>
              <a:gd name="T4" fmla="*/ 2147483647 w 907"/>
              <a:gd name="T5" fmla="*/ 2147483647 h 735"/>
              <a:gd name="T6" fmla="*/ 2147483647 w 907"/>
              <a:gd name="T7" fmla="*/ 2147483647 h 735"/>
              <a:gd name="T8" fmla="*/ 2147483647 w 907"/>
              <a:gd name="T9" fmla="*/ 2147483647 h 735"/>
              <a:gd name="T10" fmla="*/ 2147483647 w 907"/>
              <a:gd name="T11" fmla="*/ 2147483647 h 735"/>
              <a:gd name="T12" fmla="*/ 2147483647 w 907"/>
              <a:gd name="T13" fmla="*/ 2147483647 h 735"/>
              <a:gd name="T14" fmla="*/ 2147483647 w 907"/>
              <a:gd name="T15" fmla="*/ 2147483647 h 735"/>
              <a:gd name="T16" fmla="*/ 2147483647 w 907"/>
              <a:gd name="T17" fmla="*/ 2147483647 h 735"/>
              <a:gd name="T18" fmla="*/ 2147483647 w 907"/>
              <a:gd name="T19" fmla="*/ 2147483647 h 735"/>
              <a:gd name="T20" fmla="*/ 2147483647 w 907"/>
              <a:gd name="T21" fmla="*/ 2147483647 h 735"/>
              <a:gd name="T22" fmla="*/ 2147483647 w 907"/>
              <a:gd name="T23" fmla="*/ 0 h 73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07"/>
              <a:gd name="T37" fmla="*/ 0 h 735"/>
              <a:gd name="T38" fmla="*/ 907 w 907"/>
              <a:gd name="T39" fmla="*/ 735 h 73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07" h="735">
                <a:moveTo>
                  <a:pt x="210" y="0"/>
                </a:moveTo>
                <a:cubicBezTo>
                  <a:pt x="105" y="6"/>
                  <a:pt x="61" y="54"/>
                  <a:pt x="31" y="126"/>
                </a:cubicBezTo>
                <a:cubicBezTo>
                  <a:pt x="0" y="198"/>
                  <a:pt x="23" y="340"/>
                  <a:pt x="25" y="434"/>
                </a:cubicBezTo>
                <a:cubicBezTo>
                  <a:pt x="28" y="528"/>
                  <a:pt x="14" y="647"/>
                  <a:pt x="46" y="691"/>
                </a:cubicBezTo>
                <a:cubicBezTo>
                  <a:pt x="78" y="735"/>
                  <a:pt x="163" y="703"/>
                  <a:pt x="218" y="701"/>
                </a:cubicBezTo>
                <a:cubicBezTo>
                  <a:pt x="273" y="699"/>
                  <a:pt x="322" y="683"/>
                  <a:pt x="377" y="677"/>
                </a:cubicBezTo>
                <a:cubicBezTo>
                  <a:pt x="432" y="671"/>
                  <a:pt x="478" y="686"/>
                  <a:pt x="551" y="665"/>
                </a:cubicBezTo>
                <a:cubicBezTo>
                  <a:pt x="624" y="644"/>
                  <a:pt x="760" y="599"/>
                  <a:pt x="818" y="551"/>
                </a:cubicBezTo>
                <a:cubicBezTo>
                  <a:pt x="876" y="503"/>
                  <a:pt x="907" y="432"/>
                  <a:pt x="902" y="377"/>
                </a:cubicBezTo>
                <a:cubicBezTo>
                  <a:pt x="897" y="322"/>
                  <a:pt x="837" y="261"/>
                  <a:pt x="785" y="218"/>
                </a:cubicBezTo>
                <a:cubicBezTo>
                  <a:pt x="733" y="175"/>
                  <a:pt x="686" y="158"/>
                  <a:pt x="590" y="122"/>
                </a:cubicBezTo>
                <a:cubicBezTo>
                  <a:pt x="494" y="86"/>
                  <a:pt x="289" y="25"/>
                  <a:pt x="210" y="0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3" name="Line 54"/>
          <p:cNvSpPr>
            <a:spLocks noChangeShapeType="1"/>
          </p:cNvSpPr>
          <p:nvPr/>
        </p:nvSpPr>
        <p:spPr bwMode="auto">
          <a:xfrm>
            <a:off x="5218113" y="2473325"/>
            <a:ext cx="249237" cy="136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4" name="Line 55"/>
          <p:cNvSpPr>
            <a:spLocks noChangeShapeType="1"/>
          </p:cNvSpPr>
          <p:nvPr/>
        </p:nvSpPr>
        <p:spPr bwMode="auto">
          <a:xfrm>
            <a:off x="5680075" y="2687638"/>
            <a:ext cx="468313" cy="325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5" name="Line 56"/>
          <p:cNvSpPr>
            <a:spLocks noChangeShapeType="1"/>
          </p:cNvSpPr>
          <p:nvPr/>
        </p:nvSpPr>
        <p:spPr bwMode="auto">
          <a:xfrm flipH="1">
            <a:off x="5033963" y="2544763"/>
            <a:ext cx="1587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6" name="Freeform 57"/>
          <p:cNvSpPr>
            <a:spLocks/>
          </p:cNvSpPr>
          <p:nvPr/>
        </p:nvSpPr>
        <p:spPr bwMode="auto">
          <a:xfrm>
            <a:off x="6521450" y="3041650"/>
            <a:ext cx="484188" cy="296863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17" name="Line 58"/>
          <p:cNvSpPr>
            <a:spLocks noChangeShapeType="1"/>
          </p:cNvSpPr>
          <p:nvPr/>
        </p:nvSpPr>
        <p:spPr bwMode="auto">
          <a:xfrm flipH="1">
            <a:off x="5229225" y="2643188"/>
            <a:ext cx="247650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9718" name="Group 59"/>
          <p:cNvGrpSpPr>
            <a:grpSpLocks/>
          </p:cNvGrpSpPr>
          <p:nvPr/>
        </p:nvGrpSpPr>
        <p:grpSpPr bwMode="auto">
          <a:xfrm>
            <a:off x="4862513" y="2389188"/>
            <a:ext cx="357187" cy="149225"/>
            <a:chOff x="3600" y="219"/>
            <a:chExt cx="360" cy="175"/>
          </a:xfrm>
        </p:grpSpPr>
        <p:sp>
          <p:nvSpPr>
            <p:cNvPr id="29817" name="Oval 60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18" name="Line 61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19" name="Line 62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20" name="Rectangle 63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821" name="Oval 64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822" name="Group 65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27" name="Line 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28" name="Line 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29" name="Line 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823" name="Group 69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824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25" name="Line 7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26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19" name="Group 73"/>
          <p:cNvGrpSpPr>
            <a:grpSpLocks/>
          </p:cNvGrpSpPr>
          <p:nvPr/>
        </p:nvGrpSpPr>
        <p:grpSpPr bwMode="auto">
          <a:xfrm>
            <a:off x="4864100" y="2733675"/>
            <a:ext cx="358775" cy="152400"/>
            <a:chOff x="3600" y="219"/>
            <a:chExt cx="360" cy="175"/>
          </a:xfrm>
        </p:grpSpPr>
        <p:sp>
          <p:nvSpPr>
            <p:cNvPr id="29804" name="Oval 7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05" name="Line 7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06" name="Line 7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807" name="Rectangle 7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808" name="Oval 7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809" name="Group 7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14" name="Line 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15" name="Line 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16" name="Line 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810" name="Group 8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811" name="Line 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12" name="Line 8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13" name="Line 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20" name="Group 87"/>
          <p:cNvGrpSpPr>
            <a:grpSpLocks/>
          </p:cNvGrpSpPr>
          <p:nvPr/>
        </p:nvGrpSpPr>
        <p:grpSpPr bwMode="auto">
          <a:xfrm>
            <a:off x="5321300" y="2605088"/>
            <a:ext cx="357188" cy="150812"/>
            <a:chOff x="3600" y="219"/>
            <a:chExt cx="360" cy="175"/>
          </a:xfrm>
        </p:grpSpPr>
        <p:sp>
          <p:nvSpPr>
            <p:cNvPr id="29791" name="Oval 8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92" name="Line 8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93" name="Line 9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94" name="Rectangle 9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795" name="Oval 9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796" name="Group 9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801" name="Line 9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02" name="Line 9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03" name="Line 9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797" name="Group 9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798" name="Line 9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99" name="Line 9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800" name="Line 10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21" name="Group 101"/>
          <p:cNvGrpSpPr>
            <a:grpSpLocks/>
          </p:cNvGrpSpPr>
          <p:nvPr/>
        </p:nvGrpSpPr>
        <p:grpSpPr bwMode="auto">
          <a:xfrm>
            <a:off x="6151563" y="2946400"/>
            <a:ext cx="357187" cy="152400"/>
            <a:chOff x="3600" y="219"/>
            <a:chExt cx="360" cy="175"/>
          </a:xfrm>
        </p:grpSpPr>
        <p:sp>
          <p:nvSpPr>
            <p:cNvPr id="29778" name="Oval 10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79" name="Line 10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80" name="Line 10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81" name="Rectangle 10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782" name="Oval 10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783" name="Group 10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788" name="Line 10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89" name="Line 10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90" name="Line 11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784" name="Group 11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785" name="Line 1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86" name="Line 1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87" name="Line 1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9722" name="Line 115"/>
          <p:cNvSpPr>
            <a:spLocks noChangeShapeType="1"/>
          </p:cNvSpPr>
          <p:nvPr/>
        </p:nvSpPr>
        <p:spPr bwMode="auto">
          <a:xfrm>
            <a:off x="4624388" y="2379663"/>
            <a:ext cx="250825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9723" name="Group 116"/>
          <p:cNvGrpSpPr>
            <a:grpSpLocks/>
          </p:cNvGrpSpPr>
          <p:nvPr/>
        </p:nvGrpSpPr>
        <p:grpSpPr bwMode="auto">
          <a:xfrm>
            <a:off x="4271963" y="2295525"/>
            <a:ext cx="357187" cy="152400"/>
            <a:chOff x="3600" y="219"/>
            <a:chExt cx="360" cy="175"/>
          </a:xfrm>
        </p:grpSpPr>
        <p:sp>
          <p:nvSpPr>
            <p:cNvPr id="29765" name="Oval 11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66" name="Line 11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67" name="Line 11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68" name="Rectangle 12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769" name="Oval 12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770" name="Group 12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775" name="Line 12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76" name="Line 12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77" name="Line 12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771" name="Group 12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772" name="Line 1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73" name="Line 1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74" name="Line 1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29724" name="Group 130"/>
          <p:cNvGrpSpPr>
            <a:grpSpLocks/>
          </p:cNvGrpSpPr>
          <p:nvPr/>
        </p:nvGrpSpPr>
        <p:grpSpPr bwMode="auto">
          <a:xfrm>
            <a:off x="3157538" y="1381125"/>
            <a:ext cx="1281112" cy="363538"/>
            <a:chOff x="3621" y="3265"/>
            <a:chExt cx="1776" cy="744"/>
          </a:xfrm>
        </p:grpSpPr>
        <p:pic>
          <p:nvPicPr>
            <p:cNvPr id="29761" name="Picture 131" descr="reel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62" name="Freeform 132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63" name="Freeform 133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29764" name="Picture 134" descr="video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725" name="Group 135"/>
          <p:cNvGrpSpPr>
            <a:grpSpLocks/>
          </p:cNvGrpSpPr>
          <p:nvPr/>
        </p:nvGrpSpPr>
        <p:grpSpPr bwMode="auto">
          <a:xfrm>
            <a:off x="7402513" y="2039938"/>
            <a:ext cx="1042987" cy="866775"/>
            <a:chOff x="4367" y="1793"/>
            <a:chExt cx="922" cy="845"/>
          </a:xfrm>
        </p:grpSpPr>
        <p:grpSp>
          <p:nvGrpSpPr>
            <p:cNvPr id="29756" name="Group 136"/>
            <p:cNvGrpSpPr>
              <a:grpSpLocks/>
            </p:cNvGrpSpPr>
            <p:nvPr/>
          </p:nvGrpSpPr>
          <p:grpSpPr bwMode="auto">
            <a:xfrm>
              <a:off x="4371" y="1799"/>
              <a:ext cx="918" cy="839"/>
              <a:chOff x="1044" y="2733"/>
              <a:chExt cx="918" cy="839"/>
            </a:xfrm>
          </p:grpSpPr>
          <p:sp>
            <p:nvSpPr>
              <p:cNvPr id="29758" name="Rectangle 137"/>
              <p:cNvSpPr>
                <a:spLocks noChangeArrowheads="1"/>
              </p:cNvSpPr>
              <p:nvPr/>
            </p:nvSpPr>
            <p:spPr bwMode="auto">
              <a:xfrm>
                <a:off x="1044" y="2733"/>
                <a:ext cx="918" cy="744"/>
              </a:xfrm>
              <a:prstGeom prst="rect">
                <a:avLst/>
              </a:prstGeom>
              <a:gradFill rotWithShape="0">
                <a:gsLst>
                  <a:gs pos="0">
                    <a:srgbClr val="475E76"/>
                  </a:gs>
                  <a:gs pos="50000">
                    <a:srgbClr val="99CCFF"/>
                  </a:gs>
                  <a:gs pos="100000">
                    <a:srgbClr val="475E76"/>
                  </a:gs>
                </a:gsLst>
                <a:lin ang="5400000" scaled="1"/>
              </a:gradFill>
              <a:ln w="7620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59" name="Rectangle 138"/>
              <p:cNvSpPr>
                <a:spLocks noChangeArrowheads="1"/>
              </p:cNvSpPr>
              <p:nvPr/>
            </p:nvSpPr>
            <p:spPr bwMode="auto">
              <a:xfrm>
                <a:off x="1314" y="3480"/>
                <a:ext cx="390" cy="47"/>
              </a:xfrm>
              <a:prstGeom prst="rect">
                <a:avLst/>
              </a:prstGeom>
              <a:solidFill>
                <a:srgbClr val="5F5F5F"/>
              </a:solidFill>
              <a:ln w="9525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60" name="Rectangle 139"/>
              <p:cNvSpPr>
                <a:spLocks noChangeArrowheads="1"/>
              </p:cNvSpPr>
              <p:nvPr/>
            </p:nvSpPr>
            <p:spPr bwMode="auto">
              <a:xfrm>
                <a:off x="1047" y="3522"/>
                <a:ext cx="903" cy="50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9757" name="Rectangle 140"/>
            <p:cNvSpPr>
              <a:spLocks noChangeArrowheads="1"/>
            </p:cNvSpPr>
            <p:nvPr/>
          </p:nvSpPr>
          <p:spPr bwMode="auto">
            <a:xfrm>
              <a:off x="4367" y="1793"/>
              <a:ext cx="921" cy="734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9726" name="Freeform 141"/>
          <p:cNvSpPr>
            <a:spLocks/>
          </p:cNvSpPr>
          <p:nvPr/>
        </p:nvSpPr>
        <p:spPr bwMode="auto">
          <a:xfrm>
            <a:off x="3917950" y="1662113"/>
            <a:ext cx="4127500" cy="1665287"/>
          </a:xfrm>
          <a:custGeom>
            <a:avLst/>
            <a:gdLst>
              <a:gd name="T0" fmla="*/ 0 w 3651"/>
              <a:gd name="T1" fmla="*/ 0 h 1621"/>
              <a:gd name="T2" fmla="*/ 2147483647 w 3651"/>
              <a:gd name="T3" fmla="*/ 2147483647 h 1621"/>
              <a:gd name="T4" fmla="*/ 2147483647 w 3651"/>
              <a:gd name="T5" fmla="*/ 2147483647 h 1621"/>
              <a:gd name="T6" fmla="*/ 2147483647 w 3651"/>
              <a:gd name="T7" fmla="*/ 2147483647 h 1621"/>
              <a:gd name="T8" fmla="*/ 2147483647 w 3651"/>
              <a:gd name="T9" fmla="*/ 2147483647 h 1621"/>
              <a:gd name="T10" fmla="*/ 2147483647 w 3651"/>
              <a:gd name="T11" fmla="*/ 2147483647 h 1621"/>
              <a:gd name="T12" fmla="*/ 2147483647 w 3651"/>
              <a:gd name="T13" fmla="*/ 2147483647 h 1621"/>
              <a:gd name="T14" fmla="*/ 2147483647 w 3651"/>
              <a:gd name="T15" fmla="*/ 2147483647 h 1621"/>
              <a:gd name="T16" fmla="*/ 2147483647 w 3651"/>
              <a:gd name="T17" fmla="*/ 2147483647 h 1621"/>
              <a:gd name="T18" fmla="*/ 2147483647 w 3651"/>
              <a:gd name="T19" fmla="*/ 2147483647 h 1621"/>
              <a:gd name="T20" fmla="*/ 2147483647 w 3651"/>
              <a:gd name="T21" fmla="*/ 2147483647 h 1621"/>
              <a:gd name="T22" fmla="*/ 2147483647 w 3651"/>
              <a:gd name="T23" fmla="*/ 2147483647 h 1621"/>
              <a:gd name="T24" fmla="*/ 2147483647 w 3651"/>
              <a:gd name="T25" fmla="*/ 2147483647 h 162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651"/>
              <a:gd name="T40" fmla="*/ 0 h 1621"/>
              <a:gd name="T41" fmla="*/ 3651 w 3651"/>
              <a:gd name="T42" fmla="*/ 1621 h 162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651" h="1621">
                <a:moveTo>
                  <a:pt x="0" y="0"/>
                </a:moveTo>
                <a:lnTo>
                  <a:pt x="1" y="511"/>
                </a:lnTo>
                <a:lnTo>
                  <a:pt x="353" y="665"/>
                </a:lnTo>
                <a:lnTo>
                  <a:pt x="669" y="673"/>
                </a:lnTo>
                <a:lnTo>
                  <a:pt x="977" y="797"/>
                </a:lnTo>
                <a:lnTo>
                  <a:pt x="1157" y="745"/>
                </a:lnTo>
                <a:lnTo>
                  <a:pt x="1429" y="909"/>
                </a:lnTo>
                <a:lnTo>
                  <a:pt x="1569" y="953"/>
                </a:lnTo>
                <a:lnTo>
                  <a:pt x="1969" y="1261"/>
                </a:lnTo>
                <a:lnTo>
                  <a:pt x="2317" y="1301"/>
                </a:lnTo>
                <a:lnTo>
                  <a:pt x="2797" y="1621"/>
                </a:lnTo>
                <a:lnTo>
                  <a:pt x="3651" y="1559"/>
                </a:lnTo>
                <a:lnTo>
                  <a:pt x="3651" y="1187"/>
                </a:ln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29727" name="Object 142"/>
          <p:cNvGraphicFramePr>
            <a:graphicFrameLocks noChangeAspect="1"/>
          </p:cNvGraphicFramePr>
          <p:nvPr/>
        </p:nvGraphicFramePr>
        <p:xfrm>
          <a:off x="3656013" y="1746250"/>
          <a:ext cx="3698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5" name="Clip" r:id="rId5" imgW="856192" imgH="1324560" progId="MS_ClipArt_Gallery.2">
                  <p:embed/>
                </p:oleObj>
              </mc:Choice>
              <mc:Fallback>
                <p:oleObj name="Clip" r:id="rId5" imgW="856192" imgH="1324560" progId="MS_ClipArt_Gallery.2">
                  <p:embed/>
                  <p:pic>
                    <p:nvPicPr>
                      <p:cNvPr id="0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6013" y="1746250"/>
                        <a:ext cx="369887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28" name="Group 143"/>
          <p:cNvGrpSpPr>
            <a:grpSpLocks/>
          </p:cNvGrpSpPr>
          <p:nvPr/>
        </p:nvGrpSpPr>
        <p:grpSpPr bwMode="auto">
          <a:xfrm>
            <a:off x="6346825" y="3389313"/>
            <a:ext cx="357188" cy="149225"/>
            <a:chOff x="3600" y="219"/>
            <a:chExt cx="360" cy="175"/>
          </a:xfrm>
        </p:grpSpPr>
        <p:sp>
          <p:nvSpPr>
            <p:cNvPr id="29743" name="Oval 14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44" name="Line 14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45" name="Line 14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46" name="Rectangle 14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29747" name="Oval 14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29748" name="Group 14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9753" name="Line 15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54" name="Line 15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55" name="Line 15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9749" name="Group 15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750" name="Line 1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51" name="Line 1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752" name="Line 1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29729" name="Freeform 157"/>
          <p:cNvSpPr>
            <a:spLocks/>
          </p:cNvSpPr>
          <p:nvPr/>
        </p:nvSpPr>
        <p:spPr bwMode="auto">
          <a:xfrm>
            <a:off x="6367463" y="3094038"/>
            <a:ext cx="138112" cy="30797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0" name="Freeform 158"/>
          <p:cNvSpPr>
            <a:spLocks/>
          </p:cNvSpPr>
          <p:nvPr/>
        </p:nvSpPr>
        <p:spPr bwMode="auto">
          <a:xfrm flipV="1">
            <a:off x="6704013" y="3402013"/>
            <a:ext cx="269875" cy="58737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1" name="Freeform 159"/>
          <p:cNvSpPr>
            <a:spLocks/>
          </p:cNvSpPr>
          <p:nvPr/>
        </p:nvSpPr>
        <p:spPr bwMode="auto">
          <a:xfrm>
            <a:off x="6543675" y="3538538"/>
            <a:ext cx="77788" cy="188912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2" name="Freeform 160"/>
          <p:cNvSpPr>
            <a:spLocks/>
          </p:cNvSpPr>
          <p:nvPr/>
        </p:nvSpPr>
        <p:spPr bwMode="auto">
          <a:xfrm flipH="1">
            <a:off x="5087938" y="2174875"/>
            <a:ext cx="296862" cy="22542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3" name="Line 161"/>
          <p:cNvSpPr>
            <a:spLocks noChangeShapeType="1"/>
          </p:cNvSpPr>
          <p:nvPr/>
        </p:nvSpPr>
        <p:spPr bwMode="auto">
          <a:xfrm flipH="1">
            <a:off x="8140700" y="2974975"/>
            <a:ext cx="1588" cy="273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4" name="Rectangle 162"/>
          <p:cNvSpPr>
            <a:spLocks noChangeArrowheads="1"/>
          </p:cNvSpPr>
          <p:nvPr/>
        </p:nvSpPr>
        <p:spPr bwMode="auto">
          <a:xfrm>
            <a:off x="652463" y="5399088"/>
            <a:ext cx="6516687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400" u="sng">
                <a:solidFill>
                  <a:srgbClr val="FF0000"/>
                </a:solidFill>
              </a:rPr>
              <a:t>R:</a:t>
            </a:r>
            <a:r>
              <a:rPr lang="pt-BR" sz="2400"/>
              <a:t> servidor armazena, transmite múltiplas cópias do vídeo, codificadas em taxas diferentes</a:t>
            </a:r>
          </a:p>
        </p:txBody>
      </p:sp>
      <p:grpSp>
        <p:nvGrpSpPr>
          <p:cNvPr id="29735" name="Group 418"/>
          <p:cNvGrpSpPr>
            <a:grpSpLocks/>
          </p:cNvGrpSpPr>
          <p:nvPr/>
        </p:nvGrpSpPr>
        <p:grpSpPr bwMode="auto">
          <a:xfrm>
            <a:off x="4038600" y="2949575"/>
            <a:ext cx="733425" cy="319088"/>
            <a:chOff x="3552" y="246"/>
            <a:chExt cx="527" cy="248"/>
          </a:xfrm>
        </p:grpSpPr>
        <p:graphicFrame>
          <p:nvGraphicFramePr>
            <p:cNvPr id="29740" name="Object 419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46" name="Clip" r:id="rId7" imgW="1307263" imgH="1084139" progId="MS_ClipArt_Gallery.2">
                    <p:embed/>
                  </p:oleObj>
                </mc:Choice>
                <mc:Fallback>
                  <p:oleObj name="Clip" r:id="rId7" imgW="1307263" imgH="1084139" progId="MS_ClipArt_Gallery.2">
                    <p:embed/>
                    <p:pic>
                      <p:nvPicPr>
                        <p:cNvPr id="0" name="Object 4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41" name="Object 420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47" name="Clip" r:id="rId9" imgW="681706" imgH="480401" progId="MS_ClipArt_Gallery.2">
                    <p:embed/>
                  </p:oleObj>
                </mc:Choice>
                <mc:Fallback>
                  <p:oleObj name="Clip" r:id="rId9" imgW="681706" imgH="480401" progId="MS_ClipArt_Gallery.2">
                    <p:embed/>
                    <p:pic>
                      <p:nvPicPr>
                        <p:cNvPr id="0" name="Object 4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42" name="Line 421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9736" name="Freeform 422"/>
          <p:cNvSpPr>
            <a:spLocks/>
          </p:cNvSpPr>
          <p:nvPr/>
        </p:nvSpPr>
        <p:spPr bwMode="auto">
          <a:xfrm flipH="1">
            <a:off x="4667250" y="2859088"/>
            <a:ext cx="296863" cy="225425"/>
          </a:xfrm>
          <a:custGeom>
            <a:avLst/>
            <a:gdLst>
              <a:gd name="T0" fmla="*/ 0 w 428"/>
              <a:gd name="T1" fmla="*/ 0 h 289"/>
              <a:gd name="T2" fmla="*/ 2147483647 w 428"/>
              <a:gd name="T3" fmla="*/ 2147483647 h 289"/>
              <a:gd name="T4" fmla="*/ 0 60000 65536"/>
              <a:gd name="T5" fmla="*/ 0 60000 65536"/>
              <a:gd name="T6" fmla="*/ 0 w 428"/>
              <a:gd name="T7" fmla="*/ 0 h 289"/>
              <a:gd name="T8" fmla="*/ 428 w 428"/>
              <a:gd name="T9" fmla="*/ 289 h 2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8" h="289">
                <a:moveTo>
                  <a:pt x="0" y="0"/>
                </a:moveTo>
                <a:lnTo>
                  <a:pt x="428" y="28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7" name="Freeform 428"/>
          <p:cNvSpPr>
            <a:spLocks/>
          </p:cNvSpPr>
          <p:nvPr/>
        </p:nvSpPr>
        <p:spPr bwMode="auto">
          <a:xfrm>
            <a:off x="3562350" y="2308225"/>
            <a:ext cx="1419225" cy="736600"/>
          </a:xfrm>
          <a:custGeom>
            <a:avLst/>
            <a:gdLst>
              <a:gd name="T0" fmla="*/ 0 w 894"/>
              <a:gd name="T1" fmla="*/ 2147483647 h 464"/>
              <a:gd name="T2" fmla="*/ 2147483647 w 894"/>
              <a:gd name="T3" fmla="*/ 0 h 464"/>
              <a:gd name="T4" fmla="*/ 2147483647 w 894"/>
              <a:gd name="T5" fmla="*/ 2147483647 h 464"/>
              <a:gd name="T6" fmla="*/ 2147483647 w 894"/>
              <a:gd name="T7" fmla="*/ 2147483647 h 464"/>
              <a:gd name="T8" fmla="*/ 2147483647 w 894"/>
              <a:gd name="T9" fmla="*/ 2147483647 h 464"/>
              <a:gd name="T10" fmla="*/ 2147483647 w 894"/>
              <a:gd name="T11" fmla="*/ 2147483647 h 464"/>
              <a:gd name="T12" fmla="*/ 2147483647 w 894"/>
              <a:gd name="T13" fmla="*/ 2147483647 h 464"/>
              <a:gd name="T14" fmla="*/ 2147483647 w 894"/>
              <a:gd name="T15" fmla="*/ 2147483647 h 4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94"/>
              <a:gd name="T25" fmla="*/ 0 h 464"/>
              <a:gd name="T26" fmla="*/ 894 w 894"/>
              <a:gd name="T27" fmla="*/ 464 h 4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94" h="464">
                <a:moveTo>
                  <a:pt x="0" y="104"/>
                </a:moveTo>
                <a:lnTo>
                  <a:pt x="236" y="0"/>
                </a:lnTo>
                <a:lnTo>
                  <a:pt x="450" y="80"/>
                </a:lnTo>
                <a:lnTo>
                  <a:pt x="696" y="86"/>
                </a:lnTo>
                <a:lnTo>
                  <a:pt x="894" y="158"/>
                </a:lnTo>
                <a:lnTo>
                  <a:pt x="894" y="272"/>
                </a:lnTo>
                <a:lnTo>
                  <a:pt x="648" y="464"/>
                </a:lnTo>
                <a:lnTo>
                  <a:pt x="544" y="462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9738" name="Text Box 429"/>
          <p:cNvSpPr txBox="1">
            <a:spLocks noChangeArrowheads="1"/>
          </p:cNvSpPr>
          <p:nvPr/>
        </p:nvSpPr>
        <p:spPr bwMode="auto">
          <a:xfrm>
            <a:off x="690563" y="1395413"/>
            <a:ext cx="2446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codificação de 1,5 Mbps</a:t>
            </a:r>
            <a:endParaRPr lang="en-US"/>
          </a:p>
        </p:txBody>
      </p:sp>
      <p:sp>
        <p:nvSpPr>
          <p:cNvPr id="29739" name="Text Box 430"/>
          <p:cNvSpPr txBox="1">
            <a:spLocks noChangeArrowheads="1"/>
          </p:cNvSpPr>
          <p:nvPr/>
        </p:nvSpPr>
        <p:spPr bwMode="auto">
          <a:xfrm>
            <a:off x="65088" y="2279650"/>
            <a:ext cx="2532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codificação de 28,8 kbps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0723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0C3C9EAB-0306-478C-BE5F-D32B2A560694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800" smtClean="0">
                <a:ea typeface="ＭＳ Ｐゴシック" pitchFamily="34" charset="-128"/>
              </a:rPr>
              <a:t>Controle do Usuário de Fluxo Contínuo: RTSP 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HTTP</a:t>
            </a:r>
            <a:endParaRPr lang="pt-BR" sz="2000" smtClean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Não tinha como alvo conteúdo multimídia</a:t>
            </a:r>
          </a:p>
          <a:p>
            <a:r>
              <a:rPr lang="pt-BR" sz="2000" smtClean="0">
                <a:ea typeface="ＭＳ Ｐゴシック" pitchFamily="34" charset="-128"/>
              </a:rPr>
              <a:t>Não possui comandos para avanço rápido, etc.</a:t>
            </a:r>
          </a:p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RTSP: RFC 2326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Protocolo cliente-servidor da camada de aplicação.</a:t>
            </a:r>
          </a:p>
          <a:p>
            <a:r>
              <a:rPr lang="pt-BR" sz="2000" smtClean="0">
                <a:ea typeface="ＭＳ Ｐゴシック" pitchFamily="34" charset="-128"/>
              </a:rPr>
              <a:t>O usuário pode controlar a apresentação: retorno, avanço rápido, pausa, retomada, reposicionamento, etc.</a:t>
            </a:r>
          </a:p>
        </p:txBody>
      </p:sp>
      <p:sp>
        <p:nvSpPr>
          <p:cNvPr id="307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3983038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O que ele não faz :</a:t>
            </a:r>
          </a:p>
          <a:p>
            <a:r>
              <a:rPr lang="pt-BR" sz="2000" smtClean="0">
                <a:ea typeface="ＭＳ Ｐゴシック" pitchFamily="34" charset="-128"/>
              </a:rPr>
              <a:t>Não define esquemas de compressão</a:t>
            </a:r>
          </a:p>
          <a:p>
            <a:r>
              <a:rPr lang="pt-BR" sz="2000" smtClean="0">
                <a:ea typeface="ＭＳ Ｐゴシック" pitchFamily="34" charset="-128"/>
              </a:rPr>
              <a:t>Não define como o áudio e vídeo são encapsulados para serem transmitido pela rede</a:t>
            </a:r>
          </a:p>
          <a:p>
            <a:r>
              <a:rPr lang="pt-BR" sz="2000" smtClean="0">
                <a:ea typeface="ＭＳ Ｐゴシック" pitchFamily="34" charset="-128"/>
              </a:rPr>
              <a:t>Não restringe como a mídia de fluxo contínuo é transportada; pode ser transportada por UDP ou TCP</a:t>
            </a:r>
          </a:p>
          <a:p>
            <a:r>
              <a:rPr lang="pt-BR" sz="2000" smtClean="0">
                <a:ea typeface="ＭＳ Ｐゴシック" pitchFamily="34" charset="-128"/>
              </a:rPr>
              <a:t>Não especifica como o apresentador da mídia armazena o áudio/vídeo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DC83927-0D3C-44B3-9F70-431C33285975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RTSP: controle fora da faixa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525" y="1176338"/>
            <a:ext cx="3810000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FTP usa um canal de controle “fora da faixa”: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Um arquivo é transferido sobre uma conexão TCP.</a:t>
            </a:r>
          </a:p>
          <a:p>
            <a:r>
              <a:rPr lang="pt-BR" sz="2000" smtClean="0">
                <a:ea typeface="ＭＳ Ｐゴシック" pitchFamily="34" charset="-128"/>
              </a:rPr>
              <a:t>A informação de controle (mudanças de diretório, remoção de arquivo, renomeação de arquivo, etc.) é enviada numa conexão TCP à parte.</a:t>
            </a:r>
          </a:p>
          <a:p>
            <a:r>
              <a:rPr lang="pt-BR" sz="2000" smtClean="0">
                <a:ea typeface="ＭＳ Ｐゴシック" pitchFamily="34" charset="-128"/>
              </a:rPr>
              <a:t>Os canais “fora da faixa” e “dentro da faixa” utilizam diferentes números de portas.</a:t>
            </a:r>
            <a:endParaRPr lang="pt-BR" sz="1400" smtClean="0">
              <a:ea typeface="ＭＳ Ｐゴシック" pitchFamily="34" charset="-128"/>
            </a:endParaRPr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150938"/>
            <a:ext cx="3810000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As mensagens RTSP também são enviadas fora da faixa: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As mensagens de controle RTSP usam números de porta diferentes do fluxo da mídia, e são, portanto, enviadas fora da faixa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Porta 554</a:t>
            </a:r>
          </a:p>
          <a:p>
            <a:r>
              <a:rPr lang="pt-BR" sz="2000" smtClean="0">
                <a:ea typeface="ＭＳ Ｐゴシック" pitchFamily="34" charset="-128"/>
              </a:rPr>
              <a:t>O fluxo de mídia é considerado “dentro da faixa”.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277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5F163A77-9116-4CD9-B02F-0B93036821EB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28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Exemplo RTSP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39850"/>
            <a:ext cx="8348663" cy="27178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800" smtClean="0">
                <a:solidFill>
                  <a:srgbClr val="FF0000"/>
                </a:solidFill>
                <a:ea typeface="ＭＳ Ｐゴシック" pitchFamily="34" charset="-128"/>
              </a:rPr>
              <a:t>Cenário:</a:t>
            </a:r>
            <a:endParaRPr lang="pt-BR" smtClean="0">
              <a:ea typeface="ＭＳ Ｐゴシック" pitchFamily="34" charset="-128"/>
            </a:endParaRPr>
          </a:p>
          <a:p>
            <a:r>
              <a:rPr lang="pt-BR" smtClean="0">
                <a:ea typeface="ＭＳ Ｐゴシック" pitchFamily="34" charset="-128"/>
              </a:rPr>
              <a:t>metarquivo enviado para o </a:t>
            </a:r>
            <a:r>
              <a:rPr lang="pt-BR" i="1" smtClean="0">
                <a:ea typeface="ＭＳ Ｐゴシック" pitchFamily="34" charset="-128"/>
              </a:rPr>
              <a:t>browser</a:t>
            </a:r>
            <a:r>
              <a:rPr lang="pt-BR" smtClean="0">
                <a:ea typeface="ＭＳ Ｐゴシック" pitchFamily="34" charset="-128"/>
              </a:rPr>
              <a:t> web</a:t>
            </a:r>
          </a:p>
          <a:p>
            <a:r>
              <a:rPr lang="pt-BR" i="1" smtClean="0">
                <a:ea typeface="ＭＳ Ｐゴシック" pitchFamily="34" charset="-128"/>
              </a:rPr>
              <a:t>browser</a:t>
            </a:r>
            <a:r>
              <a:rPr lang="pt-BR" smtClean="0">
                <a:ea typeface="ＭＳ Ｐゴシック" pitchFamily="34" charset="-128"/>
              </a:rPr>
              <a:t> inicia o tocador/transdutor</a:t>
            </a:r>
          </a:p>
          <a:p>
            <a:r>
              <a:rPr lang="pt-BR" smtClean="0">
                <a:ea typeface="ＭＳ Ｐゴシック" pitchFamily="34" charset="-128"/>
              </a:rPr>
              <a:t>Tocador/transdutor estabelece uma conexão de controle RTSP e uma conexão de dados para o servidor de mídia contínua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379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BFF2BF92-63FE-4DD4-8BBE-FE46DFB1A08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29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Exemplo de Metarquivo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316038"/>
            <a:ext cx="8659812" cy="4953000"/>
          </a:xfrm>
          <a:noFill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&lt;title&gt;Twister&lt;/title&gt;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solidFill>
                  <a:schemeClr val="accent2"/>
                </a:solidFill>
                <a:ea typeface="ＭＳ Ｐゴシック" pitchFamily="34" charset="-128"/>
              </a:rPr>
              <a:t>&lt;session&gt;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&lt;group language=en lipsync&gt;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</a:t>
            </a:r>
            <a:r>
              <a:rPr lang="pt-BR" sz="1800" smtClean="0">
                <a:solidFill>
                  <a:schemeClr val="accent2"/>
                </a:solidFill>
                <a:ea typeface="ＭＳ Ｐゴシック" pitchFamily="34" charset="-128"/>
              </a:rPr>
              <a:t>&lt;switch&gt;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&lt;track type=audio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       e="PCMU/8000/1"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       src = "</a:t>
            </a:r>
            <a:r>
              <a:rPr lang="pt-BR" sz="1800" smtClean="0">
                <a:solidFill>
                  <a:srgbClr val="FF0000"/>
                </a:solidFill>
                <a:ea typeface="ＭＳ Ｐゴシック" pitchFamily="34" charset="-128"/>
              </a:rPr>
              <a:t>rtsp</a:t>
            </a:r>
            <a:r>
              <a:rPr lang="pt-BR" sz="1800" smtClean="0">
                <a:ea typeface="ＭＳ Ｐゴシック" pitchFamily="34" charset="-128"/>
              </a:rPr>
              <a:t>://audio.example.com/twister/audio.en/lofi"&gt;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&lt;track type=audio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       e="DVI4/16000/2" pt="90 DVI4/8000/1" </a:t>
            </a:r>
          </a:p>
          <a:p>
            <a:pPr>
              <a:lnSpc>
                <a:spcPct val="60000"/>
              </a:lnSpc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       src="</a:t>
            </a:r>
            <a:r>
              <a:rPr lang="pt-BR" sz="1800" smtClean="0">
                <a:solidFill>
                  <a:srgbClr val="FF0000"/>
                </a:solidFill>
                <a:ea typeface="ＭＳ Ｐゴシック" pitchFamily="34" charset="-128"/>
              </a:rPr>
              <a:t>rtsp</a:t>
            </a:r>
            <a:r>
              <a:rPr lang="pt-BR" sz="1800" smtClean="0">
                <a:ea typeface="ＭＳ Ｐゴシック" pitchFamily="34" charset="-128"/>
              </a:rPr>
              <a:t>://audio.example.com/twister/audio.en/hifi"&gt;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</a:t>
            </a:r>
            <a:r>
              <a:rPr lang="pt-BR" sz="1800" smtClean="0">
                <a:solidFill>
                  <a:schemeClr val="accent2"/>
                </a:solidFill>
                <a:ea typeface="ＭＳ Ｐゴシック" pitchFamily="34" charset="-128"/>
              </a:rPr>
              <a:t>&lt;/switch&gt;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&lt;track type="video/jpeg"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                   src="</a:t>
            </a:r>
            <a:r>
              <a:rPr lang="pt-BR" sz="1800" smtClean="0">
                <a:solidFill>
                  <a:srgbClr val="FF0000"/>
                </a:solidFill>
                <a:ea typeface="ＭＳ Ｐゴシック" pitchFamily="34" charset="-128"/>
              </a:rPr>
              <a:t>rtsp</a:t>
            </a:r>
            <a:r>
              <a:rPr lang="pt-BR" sz="1800" smtClean="0">
                <a:ea typeface="ＭＳ Ｐゴシック" pitchFamily="34" charset="-128"/>
              </a:rPr>
              <a:t>://video.example.com/twister/video"&gt;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      &lt;/group&gt; 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solidFill>
                  <a:schemeClr val="accent2"/>
                </a:solidFill>
                <a:ea typeface="ＭＳ Ｐゴシック" pitchFamily="34" charset="-128"/>
              </a:rPr>
              <a:t>&lt;/session&gt;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481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DC257CA4-98B5-4845-89AA-6ED67C21644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Operação do RTSP</a:t>
            </a:r>
          </a:p>
        </p:txBody>
      </p:sp>
      <p:pic>
        <p:nvPicPr>
          <p:cNvPr id="34821" name="Picture 4" descr="f07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59013" y="1200150"/>
            <a:ext cx="4486275" cy="5095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584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CA358DB3-DBBF-4773-A052-5EDBE5D74B91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33413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RTSP: exemplo de diálogo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946150"/>
            <a:ext cx="8583612" cy="5586413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C: SETUP rtsp://audio.example.com/twister/audio RTSP/1.0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 Cseq: 1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 Transport: rtp/udp; compression; port=3056; mode=PLAY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S: RTSP/1.0 200 OK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Cseq: 1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Session 4231</a:t>
            </a:r>
            <a:r>
              <a:rPr lang="pt-BR" sz="1400" smtClean="0">
                <a:ea typeface="ＭＳ Ｐゴシック" pitchFamily="34" charset="-128"/>
              </a:rPr>
              <a:t>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C: PLAY rtsp://audio.example.com/twister/audio.en/lofi RTSP/1.0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Range: npt=0-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Cseq: 2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Session: 4231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S: RTSP/1.0 200 OK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Cseq: 2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Session 4231</a:t>
            </a:r>
            <a:r>
              <a:rPr lang="pt-BR" sz="1400" smtClean="0">
                <a:ea typeface="ＭＳ Ｐゴシック" pitchFamily="34" charset="-128"/>
              </a:rPr>
              <a:t>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C: PAUSE rtsp://audio.example.com/twister/audio.en/lofi RTSP/1.0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Range: npt=37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Cseq: 3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Session: 4231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S: RTSP/1.0 200 OK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Cseq: 3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Session 4231</a:t>
            </a:r>
            <a:r>
              <a:rPr lang="pt-BR" sz="1400" smtClean="0">
                <a:ea typeface="ＭＳ Ｐゴシック" pitchFamily="34" charset="-128"/>
              </a:rPr>
              <a:t>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C: TEARDOWN rtsp://audio.example.com/twister/audio.en/lofi RTSP/1.0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 Cseq: 4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ea typeface="ＭＳ Ｐゴシック" pitchFamily="34" charset="-128"/>
              </a:rPr>
              <a:t>     Session: 4231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S: RTSP/1.0 200 OK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Cseq: 4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1400" smtClean="0">
                <a:solidFill>
                  <a:srgbClr val="FF0000"/>
                </a:solidFill>
                <a:ea typeface="ＭＳ Ｐゴシック" pitchFamily="34" charset="-128"/>
              </a:rPr>
              <a:t>     Session 4231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Aplicações interativas em tempo real</a:t>
            </a:r>
          </a:p>
        </p:txBody>
      </p:sp>
      <p:sp>
        <p:nvSpPr>
          <p:cNvPr id="36867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Telefonia PC-2-PC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Skype</a:t>
            </a:r>
          </a:p>
          <a:p>
            <a:r>
              <a:rPr lang="pt-BR" smtClean="0">
                <a:ea typeface="ＭＳ Ｐゴシック" pitchFamily="34" charset="-128"/>
              </a:rPr>
              <a:t>PC-2-telefone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Dialpad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Net2phone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Skype</a:t>
            </a:r>
          </a:p>
          <a:p>
            <a:r>
              <a:rPr lang="pt-BR" smtClean="0">
                <a:ea typeface="ＭＳ Ｐゴシック" pitchFamily="34" charset="-128"/>
              </a:rPr>
              <a:t>videoconferência com webcams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Skype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Polycom</a:t>
            </a:r>
          </a:p>
        </p:txBody>
      </p:sp>
      <p:sp>
        <p:nvSpPr>
          <p:cNvPr id="36868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mtClean="0">
                <a:solidFill>
                  <a:srgbClr val="FF0000"/>
                </a:solidFill>
                <a:ea typeface="ＭＳ Ｐゴシック" pitchFamily="34" charset="-128"/>
              </a:rPr>
              <a:t>Vamos agora examinar em detalhes um exemplo de telefonia Internet PC-2-PC</a:t>
            </a:r>
          </a:p>
        </p:txBody>
      </p:sp>
      <p:sp>
        <p:nvSpPr>
          <p:cNvPr id="36869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6870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8FC96CA-5586-4E65-89B8-8FC1F9D0B0E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789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F6F7971-B76D-45BD-85D4-C3A91541524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400050"/>
            <a:ext cx="7772400" cy="619125"/>
          </a:xfrm>
        </p:spPr>
        <p:txBody>
          <a:bodyPr/>
          <a:lstStyle/>
          <a:p>
            <a:r>
              <a:rPr lang="pt-BR" sz="2800" smtClean="0">
                <a:ea typeface="ＭＳ Ｐゴシック" pitchFamily="34" charset="-128"/>
              </a:rPr>
              <a:t>Multimídia</a:t>
            </a:r>
            <a:r>
              <a:rPr lang="pt-BR" sz="2800" i="1" smtClean="0">
                <a:ea typeface="ＭＳ Ｐゴシック" pitchFamily="34" charset="-128"/>
              </a:rPr>
              <a:t> Interativa</a:t>
            </a:r>
            <a:r>
              <a:rPr lang="pt-BR" sz="2800" smtClean="0">
                <a:ea typeface="ＭＳ Ｐゴシック" pitchFamily="34" charset="-128"/>
              </a:rPr>
              <a:t>: Telefone por Internet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pPr>
              <a:spcBef>
                <a:spcPct val="40000"/>
              </a:spcBef>
              <a:buFont typeface="ZapfDingbats" pitchFamily="82" charset="2"/>
              <a:buNone/>
            </a:pPr>
            <a:r>
              <a:rPr lang="pt-BR" smtClean="0">
                <a:solidFill>
                  <a:srgbClr val="FF0000"/>
                </a:solidFill>
                <a:ea typeface="ＭＳ Ｐゴシック" pitchFamily="34" charset="-128"/>
              </a:rPr>
              <a:t>Introduz o Telefone Internet através de um exemplo</a:t>
            </a:r>
            <a:r>
              <a:rPr lang="pt-BR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áudio do falante: alterna rajadas (surtos) de voz com períodos de silêncio</a:t>
            </a:r>
          </a:p>
          <a:p>
            <a:pPr lvl="1"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64 kbps durante surto de voz</a:t>
            </a:r>
          </a:p>
          <a:p>
            <a:pPr lvl="1"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pacotes gerados apenas durante os surtos de voz</a:t>
            </a:r>
          </a:p>
          <a:p>
            <a:pPr lvl="1"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porções de 20 ms a 8 kbytes/s: dados de 160 bytes</a:t>
            </a:r>
            <a:endParaRPr lang="pt-BR" sz="2400" smtClean="0">
              <a:ea typeface="ＭＳ Ｐゴシック" pitchFamily="34" charset="-128"/>
            </a:endParaRPr>
          </a:p>
          <a:p>
            <a:pPr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cabeçalho da camada de aplicação é adicionado a cada porção.</a:t>
            </a:r>
          </a:p>
          <a:p>
            <a:pPr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Porção+cabeçalho empacotado num segmento UDP</a:t>
            </a:r>
          </a:p>
          <a:p>
            <a:pPr>
              <a:spcBef>
                <a:spcPct val="40000"/>
              </a:spcBef>
            </a:pPr>
            <a:r>
              <a:rPr lang="pt-BR" smtClean="0">
                <a:ea typeface="ＭＳ Ｐゴシック" pitchFamily="34" charset="-128"/>
              </a:rPr>
              <a:t>Aplicação envia segmentos UDP no </a:t>
            </a:r>
            <a:r>
              <a:rPr lang="pt-BR" i="1" smtClean="0">
                <a:ea typeface="ＭＳ Ｐゴシック" pitchFamily="34" charset="-128"/>
              </a:rPr>
              <a:t>socket</a:t>
            </a:r>
            <a:r>
              <a:rPr lang="pt-BR" smtClean="0">
                <a:ea typeface="ＭＳ Ｐゴシック" pitchFamily="34" charset="-128"/>
              </a:rPr>
              <a:t> a cada 20 ms durante um surto de voz.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891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14E0F557-83C4-4562-B1A0-404AB81C8EED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algn="l"/>
            <a:r>
              <a:rPr lang="pt-BR" sz="3200" smtClean="0">
                <a:ea typeface="ＭＳ Ｐゴシック" pitchFamily="34" charset="-128"/>
              </a:rPr>
              <a:t>Telefone Internet: Perda e Atraso de Pacotes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953000"/>
          </a:xfrm>
        </p:spPr>
        <p:txBody>
          <a:bodyPr/>
          <a:lstStyle/>
          <a:p>
            <a:r>
              <a:rPr lang="pt-BR" sz="2600" smtClean="0">
                <a:solidFill>
                  <a:srgbClr val="FF0000"/>
                </a:solidFill>
                <a:ea typeface="ＭＳ Ｐゴシック" pitchFamily="34" charset="-128"/>
              </a:rPr>
              <a:t>perda pela rede:</a:t>
            </a:r>
            <a:r>
              <a:rPr lang="pt-BR" sz="2600" smtClean="0">
                <a:ea typeface="ＭＳ Ｐゴシック" pitchFamily="34" charset="-128"/>
              </a:rPr>
              <a:t> datagrama IP perdido devido a congestionamento da rede (estouro do buffer do roteador)</a:t>
            </a:r>
          </a:p>
          <a:p>
            <a:r>
              <a:rPr lang="pt-BR" sz="2600" smtClean="0">
                <a:solidFill>
                  <a:srgbClr val="FF0000"/>
                </a:solidFill>
                <a:ea typeface="ＭＳ Ｐゴシック" pitchFamily="34" charset="-128"/>
              </a:rPr>
              <a:t>perda por atraso:</a:t>
            </a:r>
            <a:r>
              <a:rPr lang="pt-BR" sz="2600" smtClean="0">
                <a:ea typeface="ＭＳ Ｐゴシック" pitchFamily="34" charset="-128"/>
              </a:rPr>
              <a:t> o datagrama IP chega muito tarde para ser tocado no receptor </a:t>
            </a:r>
          </a:p>
          <a:p>
            <a:pPr lvl="1"/>
            <a:r>
              <a:rPr lang="pt-BR" sz="2600" smtClean="0">
                <a:ea typeface="ＭＳ Ｐゴシック" pitchFamily="34" charset="-128"/>
              </a:rPr>
              <a:t>atrasos: processamento, enfileiramento na rede; atrasos do sistema terminal (transmissor, receptor)</a:t>
            </a:r>
          </a:p>
          <a:p>
            <a:pPr lvl="1"/>
            <a:r>
              <a:rPr lang="pt-BR" sz="2600" smtClean="0">
                <a:ea typeface="ＭＳ Ｐゴシック" pitchFamily="34" charset="-128"/>
              </a:rPr>
              <a:t>atraso máximo tolerável típico: 400 ms</a:t>
            </a:r>
          </a:p>
          <a:p>
            <a:r>
              <a:rPr lang="pt-BR" sz="2600" smtClean="0">
                <a:ea typeface="ＭＳ Ｐゴシック" pitchFamily="34" charset="-128"/>
              </a:rPr>
              <a:t>tolerância a perdas: a depender da codificação da voz, as perdas podem ser encobertas, taxas de perdas de pacotes entre 1% e 10% podem ser toleradas.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3993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1ED3C171-4FFC-48D2-857A-73C0B75B5DBE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9940" name="Line 2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1" name="Line 3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39942" name="Text Box 4"/>
          <p:cNvSpPr txBox="1">
            <a:spLocks noChangeArrowheads="1"/>
          </p:cNvSpPr>
          <p:nvPr/>
        </p:nvSpPr>
        <p:spPr bwMode="auto">
          <a:xfrm>
            <a:off x="1343025" y="1593850"/>
            <a:ext cx="1905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transmissão de áudio a uma taxa constante</a:t>
            </a:r>
          </a:p>
        </p:txBody>
      </p:sp>
      <p:grpSp>
        <p:nvGrpSpPr>
          <p:cNvPr id="39943" name="Group 5"/>
          <p:cNvGrpSpPr>
            <a:grpSpLocks/>
          </p:cNvGrpSpPr>
          <p:nvPr/>
        </p:nvGrpSpPr>
        <p:grpSpPr bwMode="auto">
          <a:xfrm>
            <a:off x="1219200" y="1820863"/>
            <a:ext cx="2552700" cy="2525712"/>
            <a:chOff x="648" y="1147"/>
            <a:chExt cx="1608" cy="1591"/>
          </a:xfrm>
        </p:grpSpPr>
        <p:grpSp>
          <p:nvGrpSpPr>
            <p:cNvPr id="40039" name="Group 6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40055" name="Group 7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40066" name="Group 8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0074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078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40079" name="Line 1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4007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076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40077" name="Line 1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40067" name="Group 15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0068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072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40073" name="Line 1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40069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070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40071" name="Line 2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  <p:grpSp>
            <p:nvGrpSpPr>
              <p:cNvPr id="40056" name="Group 22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40060" name="Group 23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64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65" name="Line 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61" name="Group 26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62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63" name="Line 2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40057" name="Group 29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40058" name="Line 3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59" name="Line 3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</p:grpSp>
        <p:grpSp>
          <p:nvGrpSpPr>
            <p:cNvPr id="40040" name="Group 32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40041" name="Group 33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40049" name="Group 34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53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54" name="Line 3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50" name="Group 37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51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52" name="Line 39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40042" name="Group 40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40043" name="Group 41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47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48" name="Line 4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44" name="Group 44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45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46" name="Line 4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</p:grpSp>
      <p:sp>
        <p:nvSpPr>
          <p:cNvPr id="39944" name="Text Box 47"/>
          <p:cNvSpPr txBox="1">
            <a:spLocks noChangeArrowheads="1"/>
          </p:cNvSpPr>
          <p:nvPr/>
        </p:nvSpPr>
        <p:spPr bwMode="auto">
          <a:xfrm rot="-5433387">
            <a:off x="-525462" y="2525713"/>
            <a:ext cx="2182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Dados acumulados</a:t>
            </a:r>
          </a:p>
        </p:txBody>
      </p:sp>
      <p:sp>
        <p:nvSpPr>
          <p:cNvPr id="39945" name="Text Box 48"/>
          <p:cNvSpPr txBox="1">
            <a:spLocks noChangeArrowheads="1"/>
          </p:cNvSpPr>
          <p:nvPr/>
        </p:nvSpPr>
        <p:spPr bwMode="auto">
          <a:xfrm>
            <a:off x="7948613" y="43561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tempo</a:t>
            </a:r>
          </a:p>
        </p:txBody>
      </p:sp>
      <p:grpSp>
        <p:nvGrpSpPr>
          <p:cNvPr id="22" name="Group 49"/>
          <p:cNvGrpSpPr>
            <a:grpSpLocks/>
          </p:cNvGrpSpPr>
          <p:nvPr/>
        </p:nvGrpSpPr>
        <p:grpSpPr bwMode="auto">
          <a:xfrm>
            <a:off x="2495550" y="1835150"/>
            <a:ext cx="3500438" cy="2520950"/>
            <a:chOff x="1572" y="1156"/>
            <a:chExt cx="2205" cy="1588"/>
          </a:xfrm>
        </p:grpSpPr>
        <p:grpSp>
          <p:nvGrpSpPr>
            <p:cNvPr id="39999" name="Group 50"/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40003" name="Group 51"/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40037" name="Line 5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38" name="Line 5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40004" name="Group 54"/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40035" name="Line 5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36" name="Line 5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40005" name="Group 57"/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40029" name="Group 5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33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34" name="Line 6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30" name="Group 6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31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32" name="Line 6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40006" name="Group 64"/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40023" name="Group 65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27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28" name="Line 6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24" name="Group 68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25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26" name="Line 7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40007" name="Group 71"/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40021" name="Line 7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22" name="Line 7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40008" name="Group 74"/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40019" name="Line 7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20" name="Line 7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40009" name="Group 77"/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40017" name="Line 78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  <p:sp>
              <p:nvSpPr>
                <p:cNvPr id="40018" name="Line 79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pt-BR"/>
                </a:p>
              </p:txBody>
            </p:sp>
          </p:grpSp>
          <p:grpSp>
            <p:nvGrpSpPr>
              <p:cNvPr id="40010" name="Group 80"/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40011" name="Group 81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0015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16" name="Line 8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  <p:grpSp>
              <p:nvGrpSpPr>
                <p:cNvPr id="40012" name="Group 84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0013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40014" name="Line 8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</p:grpSp>
        <p:sp>
          <p:nvSpPr>
            <p:cNvPr id="40000" name="Text Box 87"/>
            <p:cNvSpPr txBox="1">
              <a:spLocks noChangeArrowheads="1"/>
            </p:cNvSpPr>
            <p:nvPr/>
          </p:nvSpPr>
          <p:spPr bwMode="auto">
            <a:xfrm>
              <a:off x="1756" y="1724"/>
              <a:ext cx="631" cy="750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/>
                <a:t>atraso</a:t>
              </a:r>
            </a:p>
            <a:p>
              <a:pPr algn="ctr"/>
              <a:r>
                <a:rPr lang="en-US" i="1"/>
                <a:t>variável</a:t>
              </a:r>
            </a:p>
            <a:p>
              <a:pPr algn="ctr"/>
              <a:r>
                <a:rPr lang="en-US"/>
                <a:t>da rede</a:t>
              </a:r>
            </a:p>
            <a:p>
              <a:pPr algn="ctr"/>
              <a:r>
                <a:rPr lang="en-US">
                  <a:solidFill>
                    <a:srgbClr val="FF0000"/>
                  </a:solidFill>
                </a:rPr>
                <a:t>(</a:t>
              </a:r>
              <a:r>
                <a:rPr lang="en-US" i="1">
                  <a:solidFill>
                    <a:srgbClr val="FF0000"/>
                  </a:solidFill>
                </a:rPr>
                <a:t>jitter</a:t>
              </a:r>
              <a:r>
                <a:rPr lang="en-US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40001" name="Line 88"/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002" name="Text Box 89"/>
            <p:cNvSpPr txBox="1">
              <a:spLocks noChangeArrowheads="1"/>
            </p:cNvSpPr>
            <p:nvPr/>
          </p:nvSpPr>
          <p:spPr bwMode="auto">
            <a:xfrm>
              <a:off x="2369" y="1196"/>
              <a:ext cx="115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/>
                <a:t>recepção do</a:t>
              </a:r>
            </a:p>
            <a:p>
              <a:pPr algn="r"/>
              <a:r>
                <a:rPr lang="en-US"/>
                <a:t>áudio no cliente</a:t>
              </a:r>
            </a:p>
          </p:txBody>
        </p:sp>
      </p:grpSp>
      <p:grpSp>
        <p:nvGrpSpPr>
          <p:cNvPr id="52238" name="Group 90"/>
          <p:cNvGrpSpPr>
            <a:grpSpLocks/>
          </p:cNvGrpSpPr>
          <p:nvPr/>
        </p:nvGrpSpPr>
        <p:grpSpPr bwMode="auto">
          <a:xfrm>
            <a:off x="2974975" y="1806575"/>
            <a:ext cx="5365750" cy="3209925"/>
            <a:chOff x="1874" y="1138"/>
            <a:chExt cx="3380" cy="2022"/>
          </a:xfrm>
        </p:grpSpPr>
        <p:grpSp>
          <p:nvGrpSpPr>
            <p:cNvPr id="39953" name="Group 91"/>
            <p:cNvGrpSpPr>
              <a:grpSpLocks/>
            </p:cNvGrpSpPr>
            <p:nvPr/>
          </p:nvGrpSpPr>
          <p:grpSpPr bwMode="auto">
            <a:xfrm>
              <a:off x="2784" y="1138"/>
              <a:ext cx="1608" cy="1591"/>
              <a:chOff x="648" y="1147"/>
              <a:chExt cx="1608" cy="1591"/>
            </a:xfrm>
          </p:grpSpPr>
          <p:grpSp>
            <p:nvGrpSpPr>
              <p:cNvPr id="39958" name="Group 92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39974" name="Group 93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39985" name="Group 94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39993" name="Group 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39997" name="Line 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39998" name="Line 97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39994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39995" name="Line 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39996" name="Line 100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  <p:grpSp>
                <p:nvGrpSpPr>
                  <p:cNvPr id="3998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39987" name="Group 10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39991" name="Line 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39992" name="Line 104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  <p:grpSp>
                  <p:nvGrpSpPr>
                    <p:cNvPr id="39988" name="Group 1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39989" name="Line 1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39990" name="Line 107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pt-BR"/>
                      </a:p>
                    </p:txBody>
                  </p:sp>
                </p:grpSp>
              </p:grpSp>
            </p:grpSp>
            <p:grpSp>
              <p:nvGrpSpPr>
                <p:cNvPr id="39975" name="Group 108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39979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83" name="Line 1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84" name="Line 11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39980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81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82" name="Line 11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39976" name="Group 115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39977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  <p:sp>
                <p:nvSpPr>
                  <p:cNvPr id="39978" name="Line 11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39959" name="Group 118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39960" name="Group 119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39968" name="Group 120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72" name="Line 1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73" name="Line 122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39969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70" name="Line 1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71" name="Line 12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  <p:grpSp>
              <p:nvGrpSpPr>
                <p:cNvPr id="39961" name="Group 126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39962" name="Group 127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66" name="Line 1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67" name="Line 12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  <p:grpSp>
                <p:nvGrpSpPr>
                  <p:cNvPr id="39963" name="Group 130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39964" name="Line 1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  <p:sp>
                  <p:nvSpPr>
                    <p:cNvPr id="39965" name="Line 132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pt-BR"/>
                    </a:p>
                  </p:txBody>
                </p:sp>
              </p:grpSp>
            </p:grpSp>
          </p:grpSp>
        </p:grpSp>
        <p:sp>
          <p:nvSpPr>
            <p:cNvPr id="39954" name="Text Box 133"/>
            <p:cNvSpPr txBox="1">
              <a:spLocks noChangeArrowheads="1"/>
            </p:cNvSpPr>
            <p:nvPr/>
          </p:nvSpPr>
          <p:spPr bwMode="auto">
            <a:xfrm>
              <a:off x="3788" y="1250"/>
              <a:ext cx="146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solidFill>
                    <a:srgbClr val="FF0000"/>
                  </a:solidFill>
                </a:rPr>
                <a:t>       </a:t>
              </a:r>
              <a:r>
                <a:rPr lang="en-US">
                  <a:solidFill>
                    <a:schemeClr val="accent2"/>
                  </a:solidFill>
                </a:rPr>
                <a:t>reprodução</a:t>
              </a:r>
            </a:p>
            <a:p>
              <a:pPr algn="r"/>
              <a:r>
                <a:rPr lang="en-US">
                  <a:solidFill>
                    <a:schemeClr val="accent2"/>
                  </a:solidFill>
                </a:rPr>
                <a:t>do áudio a taxa</a:t>
              </a:r>
            </a:p>
            <a:p>
              <a:pPr algn="r"/>
              <a:r>
                <a:rPr lang="en-US">
                  <a:solidFill>
                    <a:schemeClr val="accent2"/>
                  </a:solidFill>
                </a:rPr>
                <a:t>constante no cliente</a:t>
              </a:r>
            </a:p>
          </p:txBody>
        </p:sp>
        <p:grpSp>
          <p:nvGrpSpPr>
            <p:cNvPr id="39955" name="Group 134"/>
            <p:cNvGrpSpPr>
              <a:grpSpLocks/>
            </p:cNvGrpSpPr>
            <p:nvPr/>
          </p:nvGrpSpPr>
          <p:grpSpPr bwMode="auto">
            <a:xfrm>
              <a:off x="1874" y="2756"/>
              <a:ext cx="1059" cy="404"/>
              <a:chOff x="1874" y="2756"/>
              <a:chExt cx="1059" cy="404"/>
            </a:xfrm>
          </p:grpSpPr>
          <p:sp>
            <p:nvSpPr>
              <p:cNvPr id="39956" name="Text Box 135"/>
              <p:cNvSpPr txBox="1">
                <a:spLocks noChangeArrowheads="1"/>
              </p:cNvSpPr>
              <p:nvPr/>
            </p:nvSpPr>
            <p:spPr bwMode="auto">
              <a:xfrm>
                <a:off x="1874" y="2756"/>
                <a:ext cx="105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>
                    <a:solidFill>
                      <a:schemeClr val="accent2"/>
                    </a:solidFill>
                  </a:rPr>
                  <a:t>atraso de</a:t>
                </a:r>
              </a:p>
              <a:p>
                <a:pPr algn="ctr"/>
                <a:r>
                  <a:rPr lang="en-US">
                    <a:solidFill>
                      <a:schemeClr val="accent2"/>
                    </a:solidFill>
                  </a:rPr>
                  <a:t>reprodução</a:t>
                </a:r>
                <a:endParaRPr lang="en-US"/>
              </a:p>
            </p:txBody>
          </p:sp>
          <p:sp>
            <p:nvSpPr>
              <p:cNvPr id="39957" name="Line 136"/>
              <p:cNvSpPr>
                <a:spLocks noChangeShapeType="1"/>
              </p:cNvSpPr>
              <p:nvPr/>
            </p:nvSpPr>
            <p:spPr bwMode="auto">
              <a:xfrm flipV="1">
                <a:off x="1962" y="2988"/>
                <a:ext cx="816" cy="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52287" name="Group 137"/>
          <p:cNvGrpSpPr>
            <a:grpSpLocks/>
          </p:cNvGrpSpPr>
          <p:nvPr/>
        </p:nvGrpSpPr>
        <p:grpSpPr bwMode="auto">
          <a:xfrm>
            <a:off x="4460875" y="2870200"/>
            <a:ext cx="517525" cy="1163638"/>
            <a:chOff x="2810" y="1808"/>
            <a:chExt cx="326" cy="733"/>
          </a:xfrm>
        </p:grpSpPr>
        <p:sp>
          <p:nvSpPr>
            <p:cNvPr id="39951" name="Line 138"/>
            <p:cNvSpPr>
              <a:spLocks noChangeShapeType="1"/>
            </p:cNvSpPr>
            <p:nvPr/>
          </p:nvSpPr>
          <p:spPr bwMode="auto">
            <a:xfrm flipV="1">
              <a:off x="2988" y="1872"/>
              <a:ext cx="0" cy="5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952" name="Text Box 139"/>
            <p:cNvSpPr txBox="1">
              <a:spLocks noChangeArrowheads="1"/>
            </p:cNvSpPr>
            <p:nvPr/>
          </p:nvSpPr>
          <p:spPr bwMode="auto">
            <a:xfrm rot="-5400000">
              <a:off x="2606" y="2012"/>
              <a:ext cx="73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solidFill>
                    <a:srgbClr val="009900"/>
                  </a:solidFill>
                </a:rPr>
                <a:t>vídeo</a:t>
              </a:r>
            </a:p>
            <a:p>
              <a:pPr algn="ctr"/>
              <a:r>
                <a:rPr lang="en-US" sz="1400">
                  <a:solidFill>
                    <a:srgbClr val="009900"/>
                  </a:solidFill>
                </a:rPr>
                <a:t>armazenado</a:t>
              </a:r>
              <a:endParaRPr lang="en-US"/>
            </a:p>
          </p:txBody>
        </p:sp>
      </p:grpSp>
      <p:sp>
        <p:nvSpPr>
          <p:cNvPr id="39949" name="Rectangle 140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62925" cy="871538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Variação do atraso (</a:t>
            </a:r>
            <a:r>
              <a:rPr lang="pt-BR" i="1" smtClean="0">
                <a:ea typeface="ＭＳ Ｐゴシック" pitchFamily="34" charset="-128"/>
              </a:rPr>
              <a:t>jitter</a:t>
            </a:r>
            <a:r>
              <a:rPr lang="pt-BR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473229" name="Rectangle 141"/>
          <p:cNvSpPr>
            <a:spLocks noGrp="1" noChangeArrowheads="1"/>
          </p:cNvSpPr>
          <p:nvPr>
            <p:ph type="body" idx="1"/>
          </p:nvPr>
        </p:nvSpPr>
        <p:spPr>
          <a:xfrm>
            <a:off x="733425" y="5207000"/>
            <a:ext cx="7772400" cy="889000"/>
          </a:xfrm>
        </p:spPr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Considere o atraso fim a fim de dois pacotes consecutivos: a diferença pode ser maior ou menor do que 20 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73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229" grpId="0" build="p" autoUpdateAnimBg="0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096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12108C6E-DB0A-4399-8105-30AA03500007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smtClean="0">
                <a:ea typeface="ＭＳ Ｐゴシック" pitchFamily="34" charset="-128"/>
              </a:rPr>
              <a:t>Eliminação da variação do atraso no receptor para áudio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Preceder cada porção com um </a:t>
            </a:r>
            <a:r>
              <a:rPr lang="pt-BR" b="1" smtClean="0">
                <a:ea typeface="ＭＳ Ｐゴシック" pitchFamily="34" charset="-128"/>
              </a:rPr>
              <a:t>número de seqüência</a:t>
            </a:r>
          </a:p>
          <a:p>
            <a:r>
              <a:rPr lang="pt-BR" smtClean="0">
                <a:ea typeface="ＭＳ Ｐゴシック" pitchFamily="34" charset="-128"/>
              </a:rPr>
              <a:t>Preceder cada porção com uma </a:t>
            </a:r>
            <a:r>
              <a:rPr lang="pt-BR" b="1" smtClean="0">
                <a:ea typeface="ＭＳ Ｐゴシック" pitchFamily="34" charset="-128"/>
              </a:rPr>
              <a:t>marca de tempo</a:t>
            </a:r>
          </a:p>
          <a:p>
            <a:r>
              <a:rPr lang="pt-BR" smtClean="0">
                <a:ea typeface="ＭＳ Ｐゴシック" pitchFamily="34" charset="-128"/>
              </a:rPr>
              <a:t>Atrasar a reprodução das porções no receptor</a:t>
            </a:r>
          </a:p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1987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7B7AB3D9-F6A0-4768-9513-313320064100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pt-BR" sz="3200" smtClean="0">
                <a:ea typeface="ＭＳ Ｐゴシック" pitchFamily="34" charset="-128"/>
              </a:rPr>
              <a:t>Telefone Internet: atraso de reprodução fixo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772400" cy="4724400"/>
          </a:xfrm>
        </p:spPr>
        <p:txBody>
          <a:bodyPr/>
          <a:lstStyle/>
          <a:p>
            <a:r>
              <a:rPr lang="pt-BR" sz="2600" smtClean="0">
                <a:ea typeface="ＭＳ Ｐゴシック" pitchFamily="34" charset="-128"/>
              </a:rPr>
              <a:t>O receptor tenta reproduzir cada porção exatamente q msegs após a porção ter sido gerada.</a:t>
            </a:r>
          </a:p>
          <a:p>
            <a:pPr lvl="1"/>
            <a:r>
              <a:rPr lang="pt-BR" sz="2600" smtClean="0">
                <a:ea typeface="ＭＳ Ｐゴシック" pitchFamily="34" charset="-128"/>
              </a:rPr>
              <a:t>Se a porção contiver uma marca de tempo t, o receptor reproduzirá a porção no instante t+q .</a:t>
            </a:r>
          </a:p>
          <a:p>
            <a:pPr lvl="1"/>
            <a:r>
              <a:rPr lang="pt-BR" sz="2600" smtClean="0">
                <a:ea typeface="ＭＳ Ｐゴシック" pitchFamily="34" charset="-128"/>
              </a:rPr>
              <a:t>Se a porção chegar após o instante t+q, o receptor a descartará.</a:t>
            </a:r>
          </a:p>
          <a:p>
            <a:pPr lvl="1"/>
            <a:endParaRPr lang="pt-BR" sz="2600" smtClean="0">
              <a:ea typeface="ＭＳ Ｐゴシック" pitchFamily="34" charset="-128"/>
            </a:endParaRPr>
          </a:p>
          <a:p>
            <a:r>
              <a:rPr lang="pt-BR" sz="2600" smtClean="0">
                <a:ea typeface="ＭＳ Ｐゴシック" pitchFamily="34" charset="-128"/>
              </a:rPr>
              <a:t>Compromissos para q:</a:t>
            </a:r>
          </a:p>
          <a:p>
            <a:pPr lvl="1"/>
            <a:r>
              <a:rPr lang="pt-BR" sz="2600" smtClean="0">
                <a:solidFill>
                  <a:schemeClr val="accent2"/>
                </a:solidFill>
                <a:ea typeface="ＭＳ Ｐゴシック" pitchFamily="34" charset="-128"/>
              </a:rPr>
              <a:t>q longo: </a:t>
            </a:r>
            <a:r>
              <a:rPr lang="pt-BR" sz="2600" smtClean="0">
                <a:ea typeface="ＭＳ Ｐゴシック" pitchFamily="34" charset="-128"/>
              </a:rPr>
              <a:t>menos perda de pacotes</a:t>
            </a:r>
          </a:p>
          <a:p>
            <a:pPr lvl="1"/>
            <a:r>
              <a:rPr lang="pt-BR" sz="2600" smtClean="0">
                <a:solidFill>
                  <a:schemeClr val="accent2"/>
                </a:solidFill>
                <a:ea typeface="ＭＳ Ｐゴシック" pitchFamily="34" charset="-128"/>
              </a:rPr>
              <a:t>q pequeno: </a:t>
            </a:r>
            <a:r>
              <a:rPr lang="pt-BR" sz="2600" smtClean="0">
                <a:ea typeface="ＭＳ Ｐゴシック" pitchFamily="34" charset="-128"/>
              </a:rPr>
              <a:t>melhor experiência interativa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301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D8A3BE0D-025D-4AF9-9EFD-0C17242C52B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38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43012" name="Picture 5" descr="f070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98550" y="2546350"/>
            <a:ext cx="6605588" cy="4075113"/>
          </a:xfrm>
          <a:noFill/>
        </p:spPr>
      </p:pic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Atraso de reprodução fixo</a:t>
            </a:r>
          </a:p>
        </p:txBody>
      </p:sp>
      <p:sp>
        <p:nvSpPr>
          <p:cNvPr id="43014" name="Text Box 4"/>
          <p:cNvSpPr txBox="1">
            <a:spLocks noChangeArrowheads="1"/>
          </p:cNvSpPr>
          <p:nvPr/>
        </p:nvSpPr>
        <p:spPr bwMode="auto">
          <a:xfrm>
            <a:off x="701675" y="973138"/>
            <a:ext cx="82216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pt-BR" sz="2000"/>
              <a:t>Transmissor gera pacotes a cada 20 ms durante um surto de voz.</a:t>
            </a:r>
          </a:p>
          <a:p>
            <a:pPr>
              <a:buFontTx/>
              <a:buChar char="•"/>
            </a:pPr>
            <a:r>
              <a:rPr lang="pt-BR" sz="2000"/>
              <a:t>O primeiro pacote é recebido no instante r</a:t>
            </a:r>
          </a:p>
          <a:p>
            <a:pPr>
              <a:buFontTx/>
              <a:buChar char="•"/>
            </a:pPr>
            <a:r>
              <a:rPr lang="pt-BR" sz="2000"/>
              <a:t>A primeira reprodução é programada para iniciar no instante p</a:t>
            </a:r>
          </a:p>
          <a:p>
            <a:pPr>
              <a:buFontTx/>
              <a:buChar char="•"/>
            </a:pPr>
            <a:r>
              <a:rPr lang="pt-BR" sz="2000"/>
              <a:t>A segunda reprodução é programada para iniciar no instante p´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403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5F38B4F6-3707-45FD-915C-8390A40A4ABF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39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Atraso de reprodução adaptativo (1)</a:t>
            </a:r>
          </a:p>
        </p:txBody>
      </p:sp>
      <p:sp>
        <p:nvSpPr>
          <p:cNvPr id="4403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3400" y="1130300"/>
            <a:ext cx="7772400" cy="4908550"/>
          </a:xfrm>
        </p:spPr>
        <p:txBody>
          <a:bodyPr/>
          <a:lstStyle/>
          <a:p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Objetivo:</a:t>
            </a:r>
            <a:r>
              <a:rPr lang="pt-BR" sz="2000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pt-BR" sz="2000" smtClean="0">
                <a:ea typeface="ＭＳ Ｐゴシック" pitchFamily="34" charset="-128"/>
              </a:rPr>
              <a:t>minimizar o atraso de reprodução, mantendo baixa a taxa de perdas</a:t>
            </a:r>
            <a:endParaRPr lang="pt-BR" sz="2000" smtClean="0">
              <a:solidFill>
                <a:schemeClr val="accent2"/>
              </a:solidFill>
              <a:ea typeface="ＭＳ Ｐゴシック" pitchFamily="34" charset="-128"/>
            </a:endParaRPr>
          </a:p>
          <a:p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Abordagem:</a:t>
            </a:r>
            <a:r>
              <a:rPr lang="pt-BR" sz="2000" smtClean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  <a:r>
              <a:rPr lang="pt-BR" sz="2000" smtClean="0">
                <a:ea typeface="ＭＳ Ｐゴシック" pitchFamily="34" charset="-128"/>
              </a:rPr>
              <a:t>ajuste adaptativo do atraso de reprodução: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Estima o atraso da rede e ajusta o atraso de reprodução no início de cada rajada de voz.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 Períodos de silêncio são comprimidos e alongados. 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As porções ainda são reproduzidas a cada 20 mseg durante uma rajada de voz.</a:t>
            </a:r>
          </a:p>
        </p:txBody>
      </p:sp>
      <p:graphicFrame>
        <p:nvGraphicFramePr>
          <p:cNvPr id="44038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304800" y="5484813"/>
            <a:ext cx="5434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Estimativa dinâmica do atraso médio no receptor:</a:t>
            </a:r>
            <a:endParaRPr lang="en-US"/>
          </a:p>
        </p:txBody>
      </p:sp>
      <p:graphicFrame>
        <p:nvGraphicFramePr>
          <p:cNvPr id="44040" name="Object 6"/>
          <p:cNvGraphicFramePr>
            <a:graphicFrameLocks noChangeAspect="1"/>
          </p:cNvGraphicFramePr>
          <p:nvPr/>
        </p:nvGraphicFramePr>
        <p:xfrm>
          <a:off x="2590800" y="5781675"/>
          <a:ext cx="2868613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Equation" r:id="rId5" imgW="1549400" imgH="228600" progId="Equation.3">
                  <p:embed/>
                </p:oleObj>
              </mc:Choice>
              <mc:Fallback>
                <p:oleObj name="Equation" r:id="rId5" imgW="154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781675"/>
                        <a:ext cx="2868613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1" name="Text Box 7"/>
          <p:cNvSpPr txBox="1">
            <a:spLocks noChangeArrowheads="1"/>
          </p:cNvSpPr>
          <p:nvPr/>
        </p:nvSpPr>
        <p:spPr bwMode="auto">
          <a:xfrm>
            <a:off x="304800" y="6122988"/>
            <a:ext cx="422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onde u é uma constante (ex., u = 0,01).</a:t>
            </a:r>
            <a:endParaRPr lang="en-US"/>
          </a:p>
        </p:txBody>
      </p:sp>
      <p:graphicFrame>
        <p:nvGraphicFramePr>
          <p:cNvPr id="44042" name="Object 1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733550" y="3714750"/>
          <a:ext cx="6662738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Equation" r:id="rId7" imgW="4254500" imgH="1143000" progId="Equation.3">
                  <p:embed/>
                </p:oleObj>
              </mc:Choice>
              <mc:Fallback>
                <p:oleObj name="Equation" r:id="rId7" imgW="4254500" imgH="1143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3714750"/>
                        <a:ext cx="6662738" cy="179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Rodapé 2"/>
          <p:cNvSpPr>
            <a:spLocks noGrp="1"/>
          </p:cNvSpPr>
          <p:nvPr>
            <p:ph type="ftr" sz="quarter" idx="11"/>
          </p:nvPr>
        </p:nvSpPr>
        <p:spPr bwMode="auto">
          <a:xfrm>
            <a:off x="4379913" y="6151563"/>
            <a:ext cx="3862387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5059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B6414602-90FF-4C01-8847-0FB75DD45F0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Atraso de reprodução adaptativo (2)</a:t>
            </a:r>
          </a:p>
        </p:txBody>
      </p:sp>
      <p:sp>
        <p:nvSpPr>
          <p:cNvPr id="45061" name="Text Box 3"/>
          <p:cNvSpPr txBox="1">
            <a:spLocks noChangeArrowheads="1"/>
          </p:cNvSpPr>
          <p:nvPr/>
        </p:nvSpPr>
        <p:spPr bwMode="auto">
          <a:xfrm>
            <a:off x="282575" y="1162050"/>
            <a:ext cx="565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Também é útil estimar o desvio médio do atraso, </a:t>
            </a:r>
            <a:r>
              <a:rPr lang="pt-BR" i="1"/>
              <a:t>v</a:t>
            </a:r>
            <a:r>
              <a:rPr lang="pt-BR" i="1" baseline="-25000"/>
              <a:t>i </a:t>
            </a:r>
            <a:r>
              <a:rPr lang="pt-BR"/>
              <a:t>:</a:t>
            </a:r>
            <a:endParaRPr lang="pt-BR" sz="2400"/>
          </a:p>
        </p:txBody>
      </p:sp>
      <p:graphicFrame>
        <p:nvGraphicFramePr>
          <p:cNvPr id="45062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3" name="Object 5"/>
          <p:cNvGraphicFramePr>
            <a:graphicFrameLocks noChangeAspect="1"/>
          </p:cNvGraphicFramePr>
          <p:nvPr/>
        </p:nvGraphicFramePr>
        <p:xfrm>
          <a:off x="2166938" y="1676400"/>
          <a:ext cx="35163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0" name="Equation" r:id="rId5" imgW="1803400" imgH="228600" progId="Equation.3">
                  <p:embed/>
                </p:oleObj>
              </mc:Choice>
              <mc:Fallback>
                <p:oleObj name="Equation" r:id="rId5" imgW="18034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1676400"/>
                        <a:ext cx="3516312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4" name="Text Box 6"/>
          <p:cNvSpPr txBox="1">
            <a:spLocks noChangeArrowheads="1"/>
          </p:cNvSpPr>
          <p:nvPr/>
        </p:nvSpPr>
        <p:spPr bwMode="auto">
          <a:xfrm>
            <a:off x="228600" y="2209800"/>
            <a:ext cx="8763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As estimativas </a:t>
            </a:r>
            <a:r>
              <a:rPr lang="pt-BR" i="1"/>
              <a:t>d</a:t>
            </a:r>
            <a:r>
              <a:rPr lang="pt-BR" i="1" baseline="-25000"/>
              <a:t>i</a:t>
            </a:r>
            <a:r>
              <a:rPr lang="pt-BR"/>
              <a:t> e </a:t>
            </a:r>
            <a:r>
              <a:rPr lang="pt-BR" i="1"/>
              <a:t>v</a:t>
            </a:r>
            <a:r>
              <a:rPr lang="pt-BR" i="1" baseline="-25000"/>
              <a:t>i</a:t>
            </a:r>
            <a:r>
              <a:rPr lang="pt-BR"/>
              <a:t> são calculadas para cada pacote recebido, apesar de serem usados apenas no início de uma rajada de voz.</a:t>
            </a:r>
          </a:p>
          <a:p>
            <a:endParaRPr lang="pt-BR">
              <a:solidFill>
                <a:schemeClr val="accent2"/>
              </a:solidFill>
            </a:endParaRPr>
          </a:p>
          <a:p>
            <a:r>
              <a:rPr lang="pt-BR"/>
              <a:t>Para o primeiro pacote de uma rajada de voz, o tempo de reprodução é:</a:t>
            </a:r>
            <a:endParaRPr lang="pt-BR">
              <a:latin typeface="Times New Roman" pitchFamily="18" charset="0"/>
            </a:endParaRPr>
          </a:p>
        </p:txBody>
      </p:sp>
      <p:graphicFrame>
        <p:nvGraphicFramePr>
          <p:cNvPr id="45065" name="Object 7"/>
          <p:cNvGraphicFramePr>
            <a:graphicFrameLocks noChangeAspect="1"/>
          </p:cNvGraphicFramePr>
          <p:nvPr/>
        </p:nvGraphicFramePr>
        <p:xfrm>
          <a:off x="2895600" y="3581400"/>
          <a:ext cx="19812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1" name="Equation" r:id="rId7" imgW="1028700" imgH="228600" progId="Equation.3">
                  <p:embed/>
                </p:oleObj>
              </mc:Choice>
              <mc:Fallback>
                <p:oleObj name="Equation" r:id="rId7" imgW="10287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581400"/>
                        <a:ext cx="198120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6" name="Text Box 8"/>
          <p:cNvSpPr txBox="1">
            <a:spLocks noChangeArrowheads="1"/>
          </p:cNvSpPr>
          <p:nvPr/>
        </p:nvSpPr>
        <p:spPr bwMode="auto">
          <a:xfrm>
            <a:off x="228600" y="4141788"/>
            <a:ext cx="84121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/>
              <a:t>onde K é um constante positiva (por exemplo, K=4). </a:t>
            </a:r>
          </a:p>
          <a:p>
            <a:endParaRPr lang="pt-BR"/>
          </a:p>
          <a:p>
            <a:r>
              <a:rPr lang="pt-BR"/>
              <a:t>Os pacotes restantes em uma rajada de voz são reproduzidos periodicamente</a:t>
            </a:r>
            <a:endParaRPr lang="pt-BR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608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3585146-D8D7-40BC-97B8-318B2DDC2A19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Reprodução adaptativa (3)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219200"/>
            <a:ext cx="8004175" cy="4900613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u="sng" smtClean="0">
                <a:solidFill>
                  <a:srgbClr val="FF0000"/>
                </a:solidFill>
                <a:ea typeface="ＭＳ Ｐゴシック" pitchFamily="34" charset="-128"/>
              </a:rPr>
              <a:t>P:</a:t>
            </a:r>
            <a:r>
              <a:rPr lang="pt-BR" smtClean="0">
                <a:ea typeface="ＭＳ Ｐゴシック" pitchFamily="34" charset="-128"/>
              </a:rPr>
              <a:t> Como o receptor determina se um pacote é o primeiro de uma rajada de voz?</a:t>
            </a:r>
          </a:p>
          <a:p>
            <a:r>
              <a:rPr lang="pt-BR" smtClean="0">
                <a:ea typeface="ＭＳ Ｐゴシック" pitchFamily="34" charset="-128"/>
              </a:rPr>
              <a:t>Se nunca houvesse perdas, o receptor poderia simplesmente olhar as marcas de tempo sucessivas.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Diferença entre marcas sucessivas &gt; 20 ms, início da rajada de voz.</a:t>
            </a:r>
          </a:p>
          <a:p>
            <a:r>
              <a:rPr lang="pt-BR" smtClean="0">
                <a:ea typeface="ＭＳ Ｐゴシック" pitchFamily="34" charset="-128"/>
              </a:rPr>
              <a:t>Mas, dado que perdas são possíveis, o receptor deve olhar tanto para as marcas de tempo quanto para os números de seqüência.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Diferença entre marcas sucessivas &gt; 20 ms </a:t>
            </a:r>
            <a:r>
              <a:rPr lang="pt-BR" smtClean="0">
                <a:solidFill>
                  <a:srgbClr val="FF0000"/>
                </a:solidFill>
                <a:ea typeface="ＭＳ Ｐゴシック" pitchFamily="34" charset="-128"/>
              </a:rPr>
              <a:t>e</a:t>
            </a:r>
            <a:r>
              <a:rPr lang="pt-BR" smtClean="0">
                <a:ea typeface="ＭＳ Ｐゴシック" pitchFamily="34" charset="-128"/>
              </a:rPr>
              <a:t> números de seqüência sem falhas, início da rajada de voz.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710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910910B-E000-46D2-B30F-82F79DCE6E66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7772400" cy="871538"/>
          </a:xfrm>
        </p:spPr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Recuperação de perda de pacotes (1)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7025" y="1020763"/>
            <a:ext cx="4230688" cy="55022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400" i="1" u="sng" smtClean="0">
                <a:solidFill>
                  <a:srgbClr val="FF0000"/>
                </a:solidFill>
                <a:ea typeface="ＭＳ Ｐゴシック" pitchFamily="34" charset="-128"/>
              </a:rPr>
              <a:t>forward error correction</a:t>
            </a:r>
            <a:r>
              <a:rPr lang="pt-BR" sz="2400" u="sng" smtClean="0">
                <a:solidFill>
                  <a:srgbClr val="FF0000"/>
                </a:solidFill>
                <a:ea typeface="ＭＳ Ｐゴシック" pitchFamily="34" charset="-128"/>
              </a:rPr>
              <a:t> (FEC): </a:t>
            </a: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esquema simples</a:t>
            </a:r>
            <a:endParaRPr lang="pt-BR" sz="24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para cada grupo de n porções, criar uma porção redundante efetuando o OU-exclusivo das n porções originais</a:t>
            </a:r>
          </a:p>
          <a:p>
            <a:r>
              <a:rPr lang="pt-BR" sz="2000" smtClean="0">
                <a:ea typeface="ＭＳ Ｐゴシック" pitchFamily="34" charset="-128"/>
              </a:rPr>
              <a:t>transmite n+1 porções, aumentando a largura de banda por um fator de 1/n.</a:t>
            </a:r>
          </a:p>
          <a:p>
            <a:r>
              <a:rPr lang="pt-BR" sz="2000" smtClean="0">
                <a:ea typeface="ＭＳ Ｐゴシック" pitchFamily="34" charset="-128"/>
              </a:rPr>
              <a:t>pode reconstruir as n porções originais se houver no máximo uma porção perdida dentre as n+1 porções.</a:t>
            </a:r>
          </a:p>
        </p:txBody>
      </p:sp>
      <p:sp>
        <p:nvSpPr>
          <p:cNvPr id="4711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57713" y="1119188"/>
            <a:ext cx="3981450" cy="4908550"/>
          </a:xfrm>
        </p:spPr>
        <p:txBody>
          <a:bodyPr/>
          <a:lstStyle/>
          <a:p>
            <a:r>
              <a:rPr lang="pt-BR" sz="2400" smtClean="0">
                <a:ea typeface="ＭＳ Ｐゴシック" pitchFamily="34" charset="-128"/>
              </a:rPr>
              <a:t>Atraso de reprodução deve ser fixado para o instante de recepção de todas as n+1 porções</a:t>
            </a:r>
          </a:p>
          <a:p>
            <a:r>
              <a:rPr lang="pt-BR" sz="2400" smtClean="0">
                <a:ea typeface="ＭＳ Ｐゴシック" pitchFamily="34" charset="-128"/>
              </a:rPr>
              <a:t>Compromissos: 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aumento de n, menos desperdício de banda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aumento de n, atraso de reprodução mais longo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aumento de n, maior probabilidade de que 2 ou mais porções sejam perdidas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813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CD828783-98A4-4742-878D-8848B9D04F21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Recuperação de perda de pacotes (2)</a:t>
            </a:r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384175" y="1306513"/>
            <a:ext cx="28067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u="sng">
                <a:solidFill>
                  <a:srgbClr val="FF0000"/>
                </a:solidFill>
              </a:rPr>
              <a:t>2o. Esquema de  FEC</a:t>
            </a:r>
          </a:p>
          <a:p>
            <a:pPr>
              <a:buFontTx/>
              <a:buChar char="•"/>
            </a:pPr>
            <a:r>
              <a:rPr lang="pt-BR"/>
              <a:t> transmissão de “carona” de um fluxo/corrente de menor qualidade</a:t>
            </a:r>
          </a:p>
          <a:p>
            <a:pPr>
              <a:buFontTx/>
              <a:buChar char="•"/>
            </a:pPr>
            <a:r>
              <a:rPr lang="pt-BR"/>
              <a:t>envia fluxo de áudio de baixa resolução como informação redundante</a:t>
            </a:r>
          </a:p>
          <a:p>
            <a:pPr>
              <a:buFontTx/>
              <a:buChar char="•"/>
            </a:pPr>
            <a:r>
              <a:rPr lang="pt-BR"/>
              <a:t>por exemplo, fluxo nominal PCM a 64 kbps e fluxo redundante GSM a 13 kbps.</a:t>
            </a:r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1454150" y="4779963"/>
            <a:ext cx="64404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/>
              <a:t> </a:t>
            </a:r>
            <a:r>
              <a:rPr lang="pt-BR"/>
              <a:t>Sempre que houver uma perda não consecutiva, o receptor poderá recuperar a perda.</a:t>
            </a:r>
          </a:p>
          <a:p>
            <a:pPr>
              <a:buFontTx/>
              <a:buChar char="•"/>
            </a:pPr>
            <a:r>
              <a:rPr lang="pt-BR"/>
              <a:t>Pode também adicionar a (n-1)-ésima e a (n-2)-ésima porção de baixa taxa de transmissão</a:t>
            </a:r>
          </a:p>
        </p:txBody>
      </p:sp>
      <p:pic>
        <p:nvPicPr>
          <p:cNvPr id="48135" name="Picture 8" descr="f07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27388" y="1397000"/>
            <a:ext cx="5697537" cy="32242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49155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EFFD0021-E5FE-4148-B2B0-F9252156D22C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44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Recuperação de perda de pacotes (3)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4491038"/>
            <a:ext cx="7772400" cy="215582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pt-BR" sz="1600" u="sng" smtClean="0">
                <a:solidFill>
                  <a:srgbClr val="FF0000"/>
                </a:solidFill>
                <a:ea typeface="ＭＳ Ｐゴシック" pitchFamily="34" charset="-128"/>
              </a:rPr>
              <a:t>Intercalação</a:t>
            </a:r>
            <a:endParaRPr lang="pt-BR" sz="16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as porções são quebrados em unidades menores</a:t>
            </a: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por exemplo, quatro unidades de 5 mseg por porção</a:t>
            </a: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pacote agora contém pequenas unidades de porções diferentes</a:t>
            </a: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se o pacote se  perder, ainda temos muito de cada porção</a:t>
            </a: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não tem sobrecarga de redundância</a:t>
            </a:r>
          </a:p>
          <a:p>
            <a:pPr>
              <a:lnSpc>
                <a:spcPct val="90000"/>
              </a:lnSpc>
            </a:pPr>
            <a:r>
              <a:rPr lang="pt-BR" sz="1600" smtClean="0">
                <a:ea typeface="ＭＳ Ｐゴシック" pitchFamily="34" charset="-128"/>
              </a:rPr>
              <a:t>mas aumenta o atraso de reprodução</a:t>
            </a:r>
          </a:p>
        </p:txBody>
      </p:sp>
      <p:pic>
        <p:nvPicPr>
          <p:cNvPr id="49158" name="Picture 6" descr="f07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2325" y="1104900"/>
            <a:ext cx="51371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0179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8B250C4E-7CCB-4301-B05D-C5DC6360BEFE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45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smtClean="0">
                <a:ea typeface="ＭＳ Ｐゴシック" pitchFamily="34" charset="-128"/>
              </a:rPr>
              <a:t>Redes de distribuição de conteúdo (CDNs - </a:t>
            </a:r>
            <a:r>
              <a:rPr lang="pt-BR" sz="2800" i="1" smtClean="0">
                <a:ea typeface="ＭＳ Ｐゴシック" pitchFamily="34" charset="-128"/>
              </a:rPr>
              <a:t>Content distribution networks</a:t>
            </a:r>
            <a:r>
              <a:rPr lang="pt-BR" sz="2800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Replicação de conteúdo</a:t>
            </a:r>
            <a:endParaRPr lang="pt-BR" sz="2000" smtClean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pt-BR" sz="2000" smtClean="0">
                <a:ea typeface="ＭＳ Ｐゴシック" pitchFamily="34" charset="-128"/>
              </a:rPr>
              <a:t>Desafio transmitir fluxo de grandes arquivos (ex, vídeo) de um único servidor origem em tempo real</a:t>
            </a:r>
          </a:p>
          <a:p>
            <a:pPr>
              <a:lnSpc>
                <a:spcPct val="80000"/>
              </a:lnSpc>
            </a:pPr>
            <a:r>
              <a:rPr lang="pt-BR" sz="2000" smtClean="0">
                <a:ea typeface="ＭＳ Ｐゴシック" pitchFamily="34" charset="-128"/>
              </a:rPr>
              <a:t>Solução: replicar o conteúdo em centenas de servidores através da Internet</a:t>
            </a:r>
          </a:p>
          <a:p>
            <a:pPr lvl="1">
              <a:lnSpc>
                <a:spcPct val="80000"/>
              </a:lnSpc>
            </a:pPr>
            <a:r>
              <a:rPr lang="pt-BR" sz="1800" smtClean="0">
                <a:ea typeface="ＭＳ Ｐゴシック" pitchFamily="34" charset="-128"/>
              </a:rPr>
              <a:t>conteúdo carregado antecipadamente nos servidores CDN</a:t>
            </a:r>
          </a:p>
          <a:p>
            <a:pPr lvl="1">
              <a:lnSpc>
                <a:spcPct val="80000"/>
              </a:lnSpc>
            </a:pPr>
            <a:r>
              <a:rPr lang="pt-BR" sz="1800" smtClean="0">
                <a:solidFill>
                  <a:srgbClr val="FF0000"/>
                </a:solidFill>
                <a:ea typeface="ＭＳ Ｐゴシック" pitchFamily="34" charset="-128"/>
              </a:rPr>
              <a:t>Colocando o conteúdo “perto” do usuário evita impedimentos (perda, atraso) com o envio do conteúdo sobre caminhos longos.</a:t>
            </a:r>
          </a:p>
          <a:p>
            <a:pPr lvl="1">
              <a:lnSpc>
                <a:spcPct val="80000"/>
              </a:lnSpc>
            </a:pPr>
            <a:r>
              <a:rPr lang="pt-BR" sz="1800" smtClean="0">
                <a:ea typeface="ＭＳ Ｐゴシック" pitchFamily="34" charset="-128"/>
              </a:rPr>
              <a:t>servidor CDN tipicamente posicionado na borda da rede</a:t>
            </a:r>
          </a:p>
        </p:txBody>
      </p:sp>
      <p:pic>
        <p:nvPicPr>
          <p:cNvPr id="50182" name="Picture 66" descr="f07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79950" y="1339850"/>
            <a:ext cx="3441700" cy="4908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1203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4B756B9C-5601-42DD-A163-6BD0B34BAA4B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46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smtClean="0">
                <a:ea typeface="ＭＳ Ｐゴシック" pitchFamily="34" charset="-128"/>
              </a:rPr>
              <a:t>Redes de distribuição de conteúdo (CDNs - </a:t>
            </a:r>
            <a:r>
              <a:rPr lang="pt-BR" sz="2800" i="1" smtClean="0">
                <a:ea typeface="ＭＳ Ｐゴシック" pitchFamily="34" charset="-128"/>
              </a:rPr>
              <a:t>Content distribution networks</a:t>
            </a:r>
            <a:r>
              <a:rPr lang="pt-BR" sz="2800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Replicação de conteúdo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Usuário de uma CDN (ex, Akamai) é o provedor de conteúdo (ex. CNN)</a:t>
            </a:r>
          </a:p>
          <a:p>
            <a:r>
              <a:rPr lang="pt-BR" sz="2000" smtClean="0">
                <a:ea typeface="ＭＳ Ｐゴシック" pitchFamily="34" charset="-128"/>
              </a:rPr>
              <a:t>A CDN replica o conteúdo do usuário em servidores CDN. Quando o provedor atualiza o conteúdo, a CDN atualiza os servidores</a:t>
            </a:r>
          </a:p>
        </p:txBody>
      </p:sp>
      <p:pic>
        <p:nvPicPr>
          <p:cNvPr id="51206" name="Picture 66" descr="f07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9950" y="1339850"/>
            <a:ext cx="3441700" cy="4908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2227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29830B82-A6F5-43EA-8898-EA81E441D418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47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Exemplo de CDN</a:t>
            </a:r>
            <a:endParaRPr lang="pt-BR" sz="4000" smtClean="0">
              <a:ea typeface="ＭＳ Ｐゴシック" pitchFamily="34" charset="-128"/>
            </a:endParaRP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0388" y="4019550"/>
            <a:ext cx="4225925" cy="2514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Servidor origem (www.foo.com)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distribui HTML</a:t>
            </a:r>
          </a:p>
          <a:p>
            <a:r>
              <a:rPr lang="pt-BR" sz="2000" smtClean="0">
                <a:ea typeface="ＭＳ Ｐゴシック" pitchFamily="34" charset="-128"/>
              </a:rPr>
              <a:t>Substitui:</a:t>
            </a:r>
          </a:p>
          <a:p>
            <a:pPr>
              <a:buFont typeface="ZapfDingbats" pitchFamily="82" charset="2"/>
              <a:buNone/>
            </a:pPr>
            <a:r>
              <a:rPr lang="pt-BR" sz="1000" smtClean="0">
                <a:latin typeface="Times New Roman" pitchFamily="18" charset="0"/>
                <a:ea typeface="ＭＳ Ｐゴシック" pitchFamily="34" charset="-128"/>
              </a:rPr>
              <a:t>          </a:t>
            </a:r>
            <a:r>
              <a:rPr lang="pt-BR" sz="1800" smtClean="0">
                <a:latin typeface="Times New Roman" pitchFamily="18" charset="0"/>
                <a:ea typeface="ＭＳ Ｐゴシック" pitchFamily="34" charset="-128"/>
              </a:rPr>
              <a:t>http://www.foo.com/sports.ruth.gif</a:t>
            </a:r>
          </a:p>
          <a:p>
            <a:pPr>
              <a:buFont typeface="ZapfDingbats" pitchFamily="82" charset="2"/>
              <a:buNone/>
            </a:pPr>
            <a:r>
              <a:rPr lang="pt-BR" sz="1800" smtClean="0">
                <a:ea typeface="ＭＳ Ｐゴシック" pitchFamily="34" charset="-128"/>
              </a:rPr>
              <a:t>     </a:t>
            </a:r>
            <a:r>
              <a:rPr lang="pt-BR" sz="2000" smtClean="0">
                <a:ea typeface="ＭＳ Ｐゴシック" pitchFamily="34" charset="-128"/>
              </a:rPr>
              <a:t>por</a:t>
            </a:r>
            <a:r>
              <a:rPr lang="pt-BR" sz="1000" smtClean="0">
                <a:latin typeface="Times New Roman" pitchFamily="18" charset="0"/>
                <a:ea typeface="ＭＳ Ｐゴシック" pitchFamily="34" charset="-128"/>
              </a:rPr>
              <a:t>                          </a:t>
            </a:r>
            <a:r>
              <a:rPr lang="pt-BR" sz="1800" smtClean="0">
                <a:latin typeface="Times New Roman" pitchFamily="18" charset="0"/>
                <a:ea typeface="ＭＳ Ｐゴシック" pitchFamily="34" charset="-128"/>
              </a:rPr>
              <a:t>http://www.cdn.com/www.foo.com/sports/ruth.gif</a:t>
            </a:r>
            <a:endParaRPr lang="pt-BR" sz="1800" smtClean="0">
              <a:ea typeface="ＭＳ Ｐゴシック" pitchFamily="34" charset="-128"/>
            </a:endParaRPr>
          </a:p>
        </p:txBody>
      </p:sp>
      <p:sp>
        <p:nvSpPr>
          <p:cNvPr id="52230" name="Rectangle 47"/>
          <p:cNvSpPr>
            <a:spLocks noChangeArrowheads="1"/>
          </p:cNvSpPr>
          <p:nvPr/>
        </p:nvSpPr>
        <p:spPr bwMode="auto">
          <a:xfrm>
            <a:off x="5281613" y="3795713"/>
            <a:ext cx="3395662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pt-BR" sz="2000"/>
          </a:p>
        </p:txBody>
      </p:sp>
      <p:sp>
        <p:nvSpPr>
          <p:cNvPr id="52231" name="Rectangle 48"/>
          <p:cNvSpPr>
            <a:spLocks noChangeArrowheads="1"/>
          </p:cNvSpPr>
          <p:nvPr/>
        </p:nvSpPr>
        <p:spPr bwMode="auto">
          <a:xfrm>
            <a:off x="5100638" y="4086225"/>
            <a:ext cx="3835400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pt-BR" sz="2000" u="sng">
                <a:solidFill>
                  <a:srgbClr val="FF0000"/>
                </a:solidFill>
              </a:rPr>
              <a:t>Empresa CDN (cdn.com)</a:t>
            </a:r>
            <a:endParaRPr lang="pt-BR" sz="200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/>
              <a:t>distribui arquivos gif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000"/>
              <a:t>usa o seu servidor DNS oficial para redirecionar os pedidos</a:t>
            </a:r>
          </a:p>
        </p:txBody>
      </p:sp>
      <p:pic>
        <p:nvPicPr>
          <p:cNvPr id="52232" name="Picture 49" descr="f07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58938" y="896938"/>
            <a:ext cx="5786437" cy="30718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325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FD3EE01D-C669-47DA-ACD6-8C102CFD99EC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48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Mais sobre CDNs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u="sng" smtClean="0">
                <a:solidFill>
                  <a:srgbClr val="FF0000"/>
                </a:solidFill>
                <a:ea typeface="ＭＳ Ｐゴシック" pitchFamily="34" charset="-128"/>
              </a:rPr>
              <a:t>roteamento de pedidos</a:t>
            </a:r>
            <a:endParaRPr lang="pt-BR" smtClean="0">
              <a:ea typeface="ＭＳ Ｐゴシック" pitchFamily="34" charset="-128"/>
            </a:endParaRPr>
          </a:p>
          <a:p>
            <a:r>
              <a:rPr lang="pt-BR" smtClean="0">
                <a:ea typeface="ＭＳ Ｐゴシック" pitchFamily="34" charset="-128"/>
              </a:rPr>
              <a:t>A CDN cria um “mapa”, indicando as distâncias entre os ISPs folhas e os nós CDN</a:t>
            </a:r>
          </a:p>
          <a:p>
            <a:r>
              <a:rPr lang="pt-BR" smtClean="0">
                <a:ea typeface="ＭＳ Ｐゴシック" pitchFamily="34" charset="-128"/>
              </a:rPr>
              <a:t>quando a solicitação chega num servidor DNS oficial: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o servidor determina qual é o ISP de onde provém o pedido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usa o “mapa” para determinar qual o melhor servidor CDN</a:t>
            </a:r>
          </a:p>
          <a:p>
            <a:r>
              <a:rPr lang="pt-BR" smtClean="0">
                <a:ea typeface="ＭＳ Ｐゴシック" pitchFamily="34" charset="-128"/>
              </a:rPr>
              <a:t>nós CDN criam uma rede sobreposta na camada de aplicação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4275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E41F0E5D-8B4A-4825-ACB2-20D06B965376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49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72425" cy="871538"/>
          </a:xfrm>
        </p:spPr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Resumo: </a:t>
            </a:r>
            <a:r>
              <a:rPr lang="pt-BR" smtClean="0">
                <a:ea typeface="ＭＳ Ｐゴシック" pitchFamily="34" charset="-128"/>
              </a:rPr>
              <a:t>Multimídia</a:t>
            </a:r>
            <a:r>
              <a:rPr lang="pt-BR" sz="3600" smtClean="0">
                <a:ea typeface="ＭＳ Ｐゴシック" pitchFamily="34" charset="-128"/>
              </a:rPr>
              <a:t> </a:t>
            </a:r>
            <a:r>
              <a:rPr lang="pt-BR" smtClean="0">
                <a:ea typeface="ＭＳ Ｐゴシック" pitchFamily="34" charset="-128"/>
              </a:rPr>
              <a:t>Internet: truques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45000"/>
              </a:spcAft>
            </a:pPr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use UDP</a:t>
            </a:r>
            <a:r>
              <a:rPr lang="pt-BR" sz="2000" smtClean="0">
                <a:ea typeface="ＭＳ Ｐゴシック" pitchFamily="34" charset="-128"/>
              </a:rPr>
              <a:t> para evitar o(s) (atrasos) do controle de congestionamento do TCP para tráfego sensível a tempo</a:t>
            </a:r>
          </a:p>
          <a:p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atraso de</a:t>
            </a:r>
            <a:r>
              <a:rPr lang="pt-BR" sz="2000" smtClean="0">
                <a:ea typeface="ＭＳ Ｐゴシック" pitchFamily="34" charset="-128"/>
              </a:rPr>
              <a:t> </a:t>
            </a:r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reprodução adaptativo </a:t>
            </a:r>
            <a:r>
              <a:rPr lang="pt-BR" sz="2000" smtClean="0">
                <a:ea typeface="ＭＳ Ｐゴシック" pitchFamily="34" charset="-128"/>
              </a:rPr>
              <a:t>para o lado do cliente: para compensar o atraso</a:t>
            </a:r>
          </a:p>
          <a:p>
            <a:r>
              <a:rPr lang="pt-BR" sz="2000" smtClean="0">
                <a:ea typeface="ＭＳ Ｐゴシック" pitchFamily="34" charset="-128"/>
              </a:rPr>
              <a:t>o lado do servidor </a:t>
            </a:r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casa a largura de banda do fluxo</a:t>
            </a:r>
            <a:r>
              <a:rPr lang="pt-BR" sz="2000" smtClean="0">
                <a:ea typeface="ＭＳ Ｐゴシック" pitchFamily="34" charset="-128"/>
              </a:rPr>
              <a:t> à largura de banda disponível no caminho cliente-ao-servidor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escolha entre taxas de fluxos pré-codificadas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taxa dinâmica de codificação do servidor</a:t>
            </a:r>
          </a:p>
          <a:p>
            <a:r>
              <a:rPr lang="pt-BR" sz="2000" smtClean="0">
                <a:ea typeface="ＭＳ Ｐゴシック" pitchFamily="34" charset="-128"/>
              </a:rPr>
              <a:t>recuperação de erros (acima do UDP)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FEC, intercalação, encobrimento de erros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retransmissões, se houver tempo</a:t>
            </a:r>
          </a:p>
          <a:p>
            <a:r>
              <a:rPr lang="pt-BR" sz="2000" smtClean="0">
                <a:ea typeface="ＭＳ Ｐゴシック" pitchFamily="34" charset="-128"/>
              </a:rPr>
              <a:t>CDN: traz o conteúdo mais para perto dos clientes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5299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8D884196-25E8-4A78-B82C-7BABE478A88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smtClean="0">
                <a:ea typeface="ＭＳ Ｐゴシック" pitchFamily="34" charset="-128"/>
              </a:rPr>
              <a:t>Protocolo de Tempo Real (RTP)</a:t>
            </a:r>
            <a:endParaRPr lang="pt-BR" sz="2400" smtClean="0">
              <a:ea typeface="ＭＳ Ｐゴシック" pitchFamily="34" charset="-128"/>
            </a:endParaRP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RTP = </a:t>
            </a:r>
            <a:r>
              <a:rPr lang="pt-BR" sz="2000" i="1" smtClean="0">
                <a:ea typeface="ＭＳ Ｐゴシック" pitchFamily="34" charset="-128"/>
              </a:rPr>
              <a:t>Real Time Protocol</a:t>
            </a:r>
            <a:endParaRPr lang="pt-BR" sz="2000" smtClean="0">
              <a:ea typeface="ＭＳ Ｐゴシック" pitchFamily="34" charset="-128"/>
            </a:endParaRPr>
          </a:p>
          <a:p>
            <a:r>
              <a:rPr lang="pt-BR" sz="2000" smtClean="0">
                <a:ea typeface="ＭＳ Ｐゴシック" pitchFamily="34" charset="-128"/>
              </a:rPr>
              <a:t>RTP especifica uma estrutura de pacote para pacotes que transportam dados de áudio e de vídeo</a:t>
            </a:r>
          </a:p>
          <a:p>
            <a:r>
              <a:rPr lang="pt-BR" sz="2000" smtClean="0">
                <a:ea typeface="ＭＳ Ｐゴシック" pitchFamily="34" charset="-128"/>
              </a:rPr>
              <a:t>RFC 3550</a:t>
            </a:r>
          </a:p>
          <a:p>
            <a:r>
              <a:rPr lang="pt-BR" sz="2000" smtClean="0">
                <a:ea typeface="ＭＳ Ｐゴシック" pitchFamily="34" charset="-128"/>
              </a:rPr>
              <a:t>Pacote RTP provê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Identificação do tipo da carga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Numeração da seqüência de pacotes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Marca de tempo</a:t>
            </a:r>
          </a:p>
        </p:txBody>
      </p:sp>
      <p:sp>
        <p:nvSpPr>
          <p:cNvPr id="5530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RTP roda nos sistemas terminais.</a:t>
            </a:r>
          </a:p>
          <a:p>
            <a:r>
              <a:rPr lang="pt-BR" sz="2000" smtClean="0">
                <a:ea typeface="ＭＳ Ｐゴシック" pitchFamily="34" charset="-128"/>
              </a:rPr>
              <a:t>Pacotes RTP são encapsulados em segmentos UDP</a:t>
            </a:r>
          </a:p>
          <a:p>
            <a:r>
              <a:rPr lang="pt-BR" sz="2000" smtClean="0">
                <a:ea typeface="ＭＳ Ｐゴシック" pitchFamily="34" charset="-128"/>
              </a:rPr>
              <a:t>Interoperabilidade: Se duas aplicações de telefone Internet rodarem RTP então elas poderão trabalhar em conjunto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632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5E9BCD92-64E1-4881-AA02-571AD890328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RTP roda sobre UDP</a:t>
            </a:r>
          </a:p>
        </p:txBody>
      </p:sp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3429000" y="257175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 sz="2400">
              <a:latin typeface="Times New Roman" pitchFamily="18" charset="0"/>
            </a:endParaRPr>
          </a:p>
        </p:txBody>
      </p:sp>
      <p:sp>
        <p:nvSpPr>
          <p:cNvPr id="56326" name="Text Box 5"/>
          <p:cNvSpPr txBox="1">
            <a:spLocks noChangeArrowheads="1"/>
          </p:cNvSpPr>
          <p:nvPr/>
        </p:nvSpPr>
        <p:spPr bwMode="auto">
          <a:xfrm>
            <a:off x="682625" y="1449388"/>
            <a:ext cx="48037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/>
              <a:t>Bibliotecas RTP provêm uma interface da camada de transporte que estende o UDP: </a:t>
            </a:r>
          </a:p>
          <a:p>
            <a:pPr lvl="1">
              <a:buFontTx/>
              <a:buChar char="•"/>
            </a:pPr>
            <a:r>
              <a:rPr lang="pt-BR" sz="2400"/>
              <a:t> números de portas, endereços IP</a:t>
            </a:r>
          </a:p>
          <a:p>
            <a:pPr lvl="1">
              <a:buFontTx/>
              <a:buChar char="•"/>
            </a:pPr>
            <a:r>
              <a:rPr lang="pt-BR" sz="2400"/>
              <a:t> verificação de erro através de segmentos</a:t>
            </a:r>
          </a:p>
          <a:p>
            <a:pPr lvl="1">
              <a:buFontTx/>
              <a:buChar char="•"/>
            </a:pPr>
            <a:r>
              <a:rPr lang="pt-BR" sz="2400"/>
              <a:t> identificação do tipo da carga</a:t>
            </a:r>
          </a:p>
          <a:p>
            <a:pPr lvl="1">
              <a:buFontTx/>
              <a:buChar char="•"/>
            </a:pPr>
            <a:r>
              <a:rPr lang="pt-BR" sz="2400"/>
              <a:t> numeração da seqüência de pacotes</a:t>
            </a:r>
          </a:p>
          <a:p>
            <a:pPr lvl="1">
              <a:buFontTx/>
              <a:buChar char="•"/>
            </a:pPr>
            <a:r>
              <a:rPr lang="pt-BR" sz="2400"/>
              <a:t> marca de tempo </a:t>
            </a:r>
            <a:endParaRPr lang="pt-BR" sz="2400">
              <a:latin typeface="Times New Roman" pitchFamily="18" charset="0"/>
            </a:endParaRPr>
          </a:p>
        </p:txBody>
      </p:sp>
      <p:pic>
        <p:nvPicPr>
          <p:cNvPr id="56327" name="Picture 6" descr="f07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38800" y="2354263"/>
            <a:ext cx="3249613" cy="2774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734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449919DC-EC79-4F1F-888F-08B802EDD59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Exemplo RTP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400" smtClean="0">
                <a:ea typeface="ＭＳ Ｐゴシック" pitchFamily="34" charset="-128"/>
              </a:rPr>
              <a:t>Considere o envio de voz codificada em PCM de 64 kbps sobre RTP.</a:t>
            </a:r>
          </a:p>
          <a:p>
            <a:r>
              <a:rPr lang="pt-BR" sz="2400" smtClean="0">
                <a:ea typeface="ＭＳ Ｐゴシック" pitchFamily="34" charset="-128"/>
              </a:rPr>
              <a:t>Aplicação coleta os dados codificados em porções, ex., a cada 20 ms = 160 bytes numa porção.</a:t>
            </a:r>
          </a:p>
          <a:p>
            <a:r>
              <a:rPr lang="pt-BR" sz="2400" smtClean="0">
                <a:ea typeface="ＭＳ Ｐゴシック" pitchFamily="34" charset="-128"/>
              </a:rPr>
              <a:t>A porção de áudio junto com o cabeçalho RTP formam um pacote RTP, que é encapsulado num segmento UDP.</a:t>
            </a:r>
          </a:p>
        </p:txBody>
      </p:sp>
      <p:sp>
        <p:nvSpPr>
          <p:cNvPr id="5735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400" smtClean="0">
                <a:ea typeface="ＭＳ Ｐゴシック" pitchFamily="34" charset="-128"/>
              </a:rPr>
              <a:t>O cabeçalho RTP indica o tipo da codificação de áudio em cada pacote: </a:t>
            </a:r>
          </a:p>
          <a:p>
            <a:pPr lvl="1"/>
            <a:r>
              <a:rPr lang="pt-BR" sz="2000" smtClean="0">
                <a:ea typeface="ＭＳ Ｐゴシック" pitchFamily="34" charset="-128"/>
              </a:rPr>
              <a:t>os transmissores podem mudar a codificação durante a conferência.</a:t>
            </a:r>
          </a:p>
          <a:p>
            <a:r>
              <a:rPr lang="pt-BR" sz="2400" smtClean="0">
                <a:ea typeface="ＭＳ Ｐゴシック" pitchFamily="34" charset="-128"/>
              </a:rPr>
              <a:t>O cabeçalho RTP também contém número de seqüência e marca de tempo.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837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4DFFFA1E-53AD-43D7-BEA3-78AF5A9F55A7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RTP e QoS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>
                <a:ea typeface="ＭＳ Ｐゴシック" pitchFamily="34" charset="-128"/>
              </a:rPr>
              <a:t>RTP </a:t>
            </a:r>
            <a:r>
              <a:rPr lang="pt-BR" b="1" smtClean="0">
                <a:ea typeface="ＭＳ Ｐゴシック" pitchFamily="34" charset="-128"/>
              </a:rPr>
              <a:t>não</a:t>
            </a:r>
            <a:r>
              <a:rPr lang="pt-BR" smtClean="0">
                <a:ea typeface="ＭＳ Ｐゴシック" pitchFamily="34" charset="-128"/>
              </a:rPr>
              <a:t> provê nenhum mecanismo para garantir a entrega em tempo dos dados nem nenhuma outra garantia de qualidade de serviço.</a:t>
            </a:r>
          </a:p>
          <a:p>
            <a:r>
              <a:rPr lang="pt-BR" smtClean="0">
                <a:ea typeface="ＭＳ Ｐゴシック" pitchFamily="34" charset="-128"/>
              </a:rPr>
              <a:t>O encapsulamento RTP é visto apenas nos sistemas finais – não é visto por roteadores intermediários.</a:t>
            </a:r>
          </a:p>
          <a:p>
            <a:pPr lvl="1"/>
            <a:r>
              <a:rPr lang="pt-BR" smtClean="0">
                <a:ea typeface="ＭＳ Ｐゴシック" pitchFamily="34" charset="-128"/>
              </a:rPr>
              <a:t>Roteadores provendo o serviço tradicional Internet de melhor esforço não fazem nenhum esforço adicional para garantir que os pacotes RTP cheguem ao destino em tempo.</a:t>
            </a:r>
            <a:endParaRPr lang="pt-BR" sz="16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Rodapé 2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59395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8ECCC5C9-D4E9-4F6F-A959-2CAB8E438571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62025"/>
          </a:xfrm>
        </p:spPr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Cabeçalho RTP</a:t>
            </a:r>
          </a:p>
        </p:txBody>
      </p:sp>
      <p:sp>
        <p:nvSpPr>
          <p:cNvPr id="59397" name="Text Box 3"/>
          <p:cNvSpPr txBox="1">
            <a:spLocks noChangeArrowheads="1"/>
          </p:cNvSpPr>
          <p:nvPr/>
        </p:nvSpPr>
        <p:spPr bwMode="auto">
          <a:xfrm>
            <a:off x="282575" y="1928813"/>
            <a:ext cx="8391525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rgbClr val="FF0000"/>
                </a:solidFill>
              </a:rPr>
              <a:t>Tipo da carga útil (7 bits):</a:t>
            </a:r>
            <a:r>
              <a:rPr lang="pt-BR">
                <a:solidFill>
                  <a:srgbClr val="FF0000"/>
                </a:solidFill>
              </a:rPr>
              <a:t> </a:t>
            </a:r>
            <a:r>
              <a:rPr lang="pt-BR"/>
              <a:t>Usado para indicar o tipo de codificação que está sendo usada. Se o transmissor modificar a codificação no meio de uma conferência, o transmissor informará o receptor através do campo do tipo de carga útil.</a:t>
            </a:r>
          </a:p>
          <a:p>
            <a:endParaRPr lang="pt-BR"/>
          </a:p>
          <a:p>
            <a:pPr lvl="1">
              <a:buFontTx/>
              <a:buChar char="•"/>
            </a:pPr>
            <a:r>
              <a:rPr lang="pt-BR"/>
              <a:t>Tipo de carga 0: PCM lei </a:t>
            </a:r>
            <a:r>
              <a:rPr lang="pt-BR">
                <a:latin typeface="Symbol" pitchFamily="18" charset="2"/>
              </a:rPr>
              <a:t>m</a:t>
            </a:r>
            <a:r>
              <a:rPr lang="pt-BR"/>
              <a:t>, 64 kbps</a:t>
            </a:r>
          </a:p>
          <a:p>
            <a:pPr lvl="1">
              <a:buFontTx/>
              <a:buChar char="•"/>
            </a:pPr>
            <a:r>
              <a:rPr lang="pt-BR"/>
              <a:t>Tipo de carga 3, GSM, 13 kbps</a:t>
            </a:r>
          </a:p>
          <a:p>
            <a:pPr lvl="1">
              <a:buFontTx/>
              <a:buChar char="•"/>
            </a:pPr>
            <a:r>
              <a:rPr lang="pt-BR"/>
              <a:t>Tipo de carga 7, LPC, 2,4 kbps</a:t>
            </a:r>
          </a:p>
          <a:p>
            <a:pPr lvl="1">
              <a:buFontTx/>
              <a:buChar char="•"/>
            </a:pPr>
            <a:r>
              <a:rPr lang="pt-BR"/>
              <a:t>Tipo de carga 26, Motion JPEG</a:t>
            </a:r>
          </a:p>
          <a:p>
            <a:pPr lvl="1">
              <a:buFontTx/>
              <a:buChar char="•"/>
            </a:pPr>
            <a:r>
              <a:rPr lang="pt-BR"/>
              <a:t>Tipo de carga 31. H.261</a:t>
            </a:r>
          </a:p>
          <a:p>
            <a:pPr lvl="1">
              <a:buFontTx/>
              <a:buChar char="•"/>
            </a:pPr>
            <a:r>
              <a:rPr lang="pt-BR"/>
              <a:t>Tipo de carga 33, vídeo MPEG2 </a:t>
            </a:r>
          </a:p>
          <a:p>
            <a:pPr lvl="1"/>
            <a:endParaRPr lang="pt-BR"/>
          </a:p>
          <a:p>
            <a:r>
              <a:rPr lang="pt-BR" b="1">
                <a:solidFill>
                  <a:srgbClr val="FF0000"/>
                </a:solidFill>
              </a:rPr>
              <a:t>Número de Seqüência (16 bits):</a:t>
            </a:r>
            <a:r>
              <a:rPr lang="pt-BR"/>
              <a:t> O número de seqüência é incrementado de um para cada pacote RTP enviado; pode ser usado para detectar a perda de pacotes e para restaurar a seqüência de pacotes.</a:t>
            </a:r>
            <a:r>
              <a:rPr lang="pt-BR" sz="2000"/>
              <a:t> 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3713163" y="1557338"/>
            <a:ext cx="1789112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Cabeçalho RTP</a:t>
            </a:r>
          </a:p>
        </p:txBody>
      </p:sp>
      <p:pic>
        <p:nvPicPr>
          <p:cNvPr id="59399" name="Picture 6" descr="f0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50" y="992188"/>
            <a:ext cx="79787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0419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586B4C51-460D-4CA2-BDBB-BBB694ACDCA4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55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Cabeçalho RTP (2)</a:t>
            </a: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7375" y="202882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000" b="1" smtClean="0">
                <a:solidFill>
                  <a:srgbClr val="FF0000"/>
                </a:solidFill>
                <a:ea typeface="ＭＳ Ｐゴシック" pitchFamily="34" charset="-128"/>
              </a:rPr>
              <a:t>Campo de marca de tempo (32 bits): </a:t>
            </a:r>
            <a:r>
              <a:rPr lang="pt-BR" sz="2000" smtClean="0">
                <a:ea typeface="ＭＳ Ｐゴシック" pitchFamily="34" charset="-128"/>
              </a:rPr>
              <a:t>Reflete o instante de amostragem do primeiro byte no pacote de dados RTP. </a:t>
            </a:r>
          </a:p>
          <a:p>
            <a:pPr lvl="1">
              <a:lnSpc>
                <a:spcPct val="90000"/>
              </a:lnSpc>
            </a:pPr>
            <a:r>
              <a:rPr lang="pt-BR" sz="1800" smtClean="0">
                <a:ea typeface="ＭＳ Ｐゴシック" pitchFamily="34" charset="-128"/>
              </a:rPr>
              <a:t>Para áudio o relógio de marca de tempo incrementa de um para cada período de amostragem (por exemplo, a cada 125 </a:t>
            </a:r>
            <a:r>
              <a:rPr lang="pt-BR" sz="1800" smtClean="0"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pt-BR" sz="1800" smtClean="0">
                <a:ea typeface="ＭＳ Ｐゴシック" pitchFamily="34" charset="-128"/>
              </a:rPr>
              <a:t>seg para um relógio de amostragem de 8kHz)</a:t>
            </a:r>
          </a:p>
          <a:p>
            <a:pPr lvl="1">
              <a:lnSpc>
                <a:spcPct val="90000"/>
              </a:lnSpc>
            </a:pPr>
            <a:r>
              <a:rPr lang="pt-BR" sz="1800" smtClean="0">
                <a:ea typeface="ＭＳ Ｐゴシック" pitchFamily="34" charset="-128"/>
              </a:rPr>
              <a:t>se a aplicação de áudio gerar porções de 160 amostras codificadas, então a marca de tempo aumenta de 160 para cada pacote RTP quando a fonte estiver ativa. O relógio de marca de tempo continua a aumentar a uma taxa constante mesmo quando a fonte estiver inativa.</a:t>
            </a:r>
          </a:p>
          <a:p>
            <a:pPr lvl="1">
              <a:lnSpc>
                <a:spcPct val="90000"/>
              </a:lnSpc>
            </a:pPr>
            <a:endParaRPr lang="pt-BR" sz="18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pt-BR" sz="2000" b="1" smtClean="0">
                <a:solidFill>
                  <a:srgbClr val="FF0000"/>
                </a:solidFill>
                <a:ea typeface="ＭＳ Ｐゴシック" pitchFamily="34" charset="-128"/>
              </a:rPr>
              <a:t>Campo de identificador de sincronização da fonte (SSRC) (32 bits):</a:t>
            </a:r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pt-BR" sz="2000" smtClean="0">
                <a:ea typeface="ＭＳ Ｐゴシック" pitchFamily="34" charset="-128"/>
              </a:rPr>
              <a:t>Identifica a fonte de um fluxo RTP. Cada fluxo numa sessão RTP deve possuir um SSRC distinto.</a:t>
            </a:r>
            <a:endParaRPr lang="pt-BR" smtClean="0">
              <a:ea typeface="ＭＳ Ｐゴシック" pitchFamily="34" charset="-128"/>
            </a:endParaRPr>
          </a:p>
        </p:txBody>
      </p:sp>
      <p:sp>
        <p:nvSpPr>
          <p:cNvPr id="60422" name="Text Box 5"/>
          <p:cNvSpPr txBox="1">
            <a:spLocks noChangeArrowheads="1"/>
          </p:cNvSpPr>
          <p:nvPr/>
        </p:nvSpPr>
        <p:spPr bwMode="auto">
          <a:xfrm>
            <a:off x="3713163" y="1557338"/>
            <a:ext cx="1789112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00">
                <a:latin typeface="Trebuchet MS" pitchFamily="34" charset="0"/>
              </a:rPr>
              <a:t>Cabeçalho RTP</a:t>
            </a:r>
          </a:p>
        </p:txBody>
      </p:sp>
      <p:pic>
        <p:nvPicPr>
          <p:cNvPr id="60423" name="Picture 6" descr="f0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50" y="992188"/>
            <a:ext cx="79787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1443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7ECABC8C-F889-4738-A375-008F331E8E97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56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Protocolo de Controle de Tempo Real (RTCP)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2000" i="1" smtClean="0">
                <a:ea typeface="ＭＳ Ｐゴシック" pitchFamily="34" charset="-128"/>
              </a:rPr>
              <a:t>Real-Time Control Protocol</a:t>
            </a:r>
            <a:r>
              <a:rPr lang="pt-BR" sz="2000" smtClean="0">
                <a:ea typeface="ＭＳ Ｐゴシック" pitchFamily="34" charset="-128"/>
              </a:rPr>
              <a:t> </a:t>
            </a:r>
          </a:p>
          <a:p>
            <a:r>
              <a:rPr lang="pt-BR" sz="2000" smtClean="0">
                <a:ea typeface="ＭＳ Ｐゴシック" pitchFamily="34" charset="-128"/>
              </a:rPr>
              <a:t>Trabalha em conjunto com o RTP.</a:t>
            </a:r>
          </a:p>
          <a:p>
            <a:r>
              <a:rPr lang="pt-BR" sz="2000" smtClean="0">
                <a:ea typeface="ＭＳ Ｐゴシック" pitchFamily="34" charset="-128"/>
              </a:rPr>
              <a:t>Cada participante numa sessão RTP periodicamente transmite pacotes de controle RTCP para todos os demais participantes.</a:t>
            </a:r>
          </a:p>
          <a:p>
            <a:r>
              <a:rPr lang="pt-BR" sz="2000" smtClean="0">
                <a:ea typeface="ＭＳ Ｐゴシック" pitchFamily="34" charset="-128"/>
              </a:rPr>
              <a:t>Cada pacote RTCP contém relatórios do transmissor e/ou receptor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relatam estatísticas úteis para as aplicações.</a:t>
            </a:r>
          </a:p>
        </p:txBody>
      </p:sp>
      <p:sp>
        <p:nvSpPr>
          <p:cNvPr id="6144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BR" sz="2000" smtClean="0">
                <a:ea typeface="ＭＳ Ｐゴシック" pitchFamily="34" charset="-128"/>
              </a:rPr>
              <a:t>Estas estatísticas incluem o número de pacotes enviados, o número de pacotes perdidos, </a:t>
            </a:r>
            <a:r>
              <a:rPr lang="pt-BR" sz="2000" i="1" smtClean="0">
                <a:ea typeface="ＭＳ Ｐゴシック" pitchFamily="34" charset="-128"/>
              </a:rPr>
              <a:t>jitter</a:t>
            </a:r>
            <a:r>
              <a:rPr lang="pt-BR" sz="2000" smtClean="0">
                <a:ea typeface="ＭＳ Ｐゴシック" pitchFamily="34" charset="-128"/>
              </a:rPr>
              <a:t> entre chegadas, etc.</a:t>
            </a:r>
          </a:p>
          <a:p>
            <a:r>
              <a:rPr lang="pt-BR" sz="2000" smtClean="0">
                <a:ea typeface="ＭＳ Ｐゴシック" pitchFamily="34" charset="-128"/>
              </a:rPr>
              <a:t>Esta realimentação de informação para as aplicações pode ser usada para controlar o desempenho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O transmissor pode modificar as suas taxas de transmissão baseadas na realimentação.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Rodapé 4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2467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DFC4D56C-57C6-4BF6-B411-977075A5CA8F}" type="slidenum">
              <a:rPr lang="en-US" smtClean="0">
                <a:latin typeface="Calibri" pitchFamily="34" charset="0"/>
                <a:ea typeface="ＭＳ Ｐゴシック" pitchFamily="34" charset="-128"/>
              </a:rPr>
              <a:pPr/>
              <a:t>57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RTCP - Continuação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Para uma sessão RTP há tipicamente um único endereço multicast; todos os pacotes RTP e RTCP pertencentes à sessão usam o endereço multicast.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Pacotes RTP e RTCP são diferenciados uns dos outros através do uso de números de portas distintos.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Para limitar o tráfego, cada participante reduz o seu tráfego RTCP à medida que cresce o número de participantes da conferência.</a:t>
            </a:r>
          </a:p>
        </p:txBody>
      </p:sp>
      <p:pic>
        <p:nvPicPr>
          <p:cNvPr id="62470" name="Picture 7" descr="f07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1919288"/>
            <a:ext cx="3810000" cy="37480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3491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941B7999-A250-4885-896B-029D66EACF7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58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Pacotes RTCP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400" u="sng" smtClean="0">
                <a:solidFill>
                  <a:srgbClr val="FF0000"/>
                </a:solidFill>
                <a:ea typeface="ＭＳ Ｐゴシック" pitchFamily="34" charset="-128"/>
              </a:rPr>
              <a:t>Pacotes de relatório do receptor:</a:t>
            </a:r>
            <a:endParaRPr lang="pt-BR" sz="2400" smtClean="0">
              <a:ea typeface="ＭＳ Ｐゴシック" pitchFamily="34" charset="-128"/>
            </a:endParaRPr>
          </a:p>
          <a:p>
            <a:r>
              <a:rPr lang="pt-BR" sz="2400" smtClean="0">
                <a:ea typeface="ＭＳ Ｐゴシック" pitchFamily="34" charset="-128"/>
              </a:rPr>
              <a:t>Fração dos pacotes perdidos, último número de seqüência, </a:t>
            </a:r>
            <a:r>
              <a:rPr lang="pt-BR" sz="2400" i="1" smtClean="0">
                <a:ea typeface="ＭＳ Ｐゴシック" pitchFamily="34" charset="-128"/>
              </a:rPr>
              <a:t>jitter</a:t>
            </a:r>
            <a:r>
              <a:rPr lang="pt-BR" sz="2400" smtClean="0">
                <a:ea typeface="ＭＳ Ｐゴシック" pitchFamily="34" charset="-128"/>
              </a:rPr>
              <a:t> entre chegadas.</a:t>
            </a:r>
          </a:p>
          <a:p>
            <a:pPr>
              <a:buFont typeface="ZapfDingbats" pitchFamily="82" charset="2"/>
              <a:buNone/>
            </a:pPr>
            <a:r>
              <a:rPr lang="pt-BR" sz="2400" u="sng" smtClean="0">
                <a:solidFill>
                  <a:srgbClr val="FF0000"/>
                </a:solidFill>
                <a:ea typeface="ＭＳ Ｐゴシック" pitchFamily="34" charset="-128"/>
              </a:rPr>
              <a:t>Pacotes de relatório do remetente:</a:t>
            </a:r>
            <a:r>
              <a:rPr lang="pt-BR" sz="2400" smtClean="0">
                <a:ea typeface="ＭＳ Ｐゴシック" pitchFamily="34" charset="-128"/>
              </a:rPr>
              <a:t> </a:t>
            </a:r>
          </a:p>
          <a:p>
            <a:r>
              <a:rPr lang="pt-BR" sz="2400" smtClean="0">
                <a:ea typeface="ＭＳ Ｐゴシック" pitchFamily="34" charset="-128"/>
              </a:rPr>
              <a:t>SSRC do fluxo RTP, marca de tempo, número de pacotes e número de bytes enviados.</a:t>
            </a:r>
          </a:p>
        </p:txBody>
      </p:sp>
      <p:sp>
        <p:nvSpPr>
          <p:cNvPr id="6349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400" u="sng" smtClean="0">
                <a:solidFill>
                  <a:srgbClr val="FF0000"/>
                </a:solidFill>
                <a:ea typeface="ＭＳ Ｐゴシック" pitchFamily="34" charset="-128"/>
              </a:rPr>
              <a:t>Pacotes de descrição da fonte:</a:t>
            </a:r>
            <a:r>
              <a:rPr lang="pt-BR" sz="2400" smtClean="0">
                <a:ea typeface="ＭＳ Ｐゴシック" pitchFamily="34" charset="-128"/>
              </a:rPr>
              <a:t> </a:t>
            </a:r>
          </a:p>
          <a:p>
            <a:r>
              <a:rPr lang="pt-BR" sz="2400" smtClean="0">
                <a:ea typeface="ＭＳ Ｐゴシック" pitchFamily="34" charset="-128"/>
              </a:rPr>
              <a:t>Endereço de e-mail do remetente, nome do remetente, o SSRC do fluxo RTP associado. </a:t>
            </a:r>
          </a:p>
          <a:p>
            <a:r>
              <a:rPr lang="pt-BR" sz="2400" smtClean="0">
                <a:ea typeface="ＭＳ Ｐゴシック" pitchFamily="34" charset="-128"/>
              </a:rPr>
              <a:t>Os pacotes provêm um mapeamento entre o SSRC e o nome do usuário/hospedeiro.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4515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F92F6C30-BB68-4DB4-AE78-7A3E92DA2FD7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59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Sincronização de Fluxos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O RTCP pode ser usado para sincronizar diferentes fluxos de mídia dentro de uma sessão RTP.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Considere uma aplicação de videoconferência para a qual cada transmissor gera um fluxo RTP para vídeo e outro para áudio.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As marcas de tempo nestes pacotes RTP estão vinculadas aos relógios de amostragem de vídeo e de áudio, e não estão vinculadas ao relógio de tempo real.</a:t>
            </a:r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Cada pacote de relatório do remetente contém, para o pacote gerado mais recentemente no fluxo RTP associado, </a:t>
            </a:r>
          </a:p>
          <a:p>
            <a:pPr lvl="1">
              <a:lnSpc>
                <a:spcPct val="90000"/>
              </a:lnSpc>
            </a:pPr>
            <a:r>
              <a:rPr lang="pt-BR" sz="1800" smtClean="0">
                <a:ea typeface="ＭＳ Ｐゴシック" pitchFamily="34" charset="-128"/>
              </a:rPr>
              <a:t>a marca de tempo do pacote RTP</a:t>
            </a:r>
          </a:p>
          <a:p>
            <a:pPr lvl="1">
              <a:lnSpc>
                <a:spcPct val="90000"/>
              </a:lnSpc>
            </a:pPr>
            <a:r>
              <a:rPr lang="pt-BR" sz="1800" smtClean="0">
                <a:ea typeface="ＭＳ Ｐゴシック" pitchFamily="34" charset="-128"/>
              </a:rPr>
              <a:t>e instante num relógio de tempo real em que o pacote foi criado. </a:t>
            </a:r>
          </a:p>
          <a:p>
            <a:pPr>
              <a:lnSpc>
                <a:spcPct val="90000"/>
              </a:lnSpc>
            </a:pPr>
            <a:r>
              <a:rPr lang="pt-BR" sz="2000" smtClean="0">
                <a:ea typeface="ＭＳ Ｐゴシック" pitchFamily="34" charset="-128"/>
              </a:rPr>
              <a:t>Os receptores pode usar esta associação para sincronizar a reprodução de áudio e de vídeo.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5539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7a-</a:t>
            </a:r>
            <a:fld id="{77F322B2-3176-49F7-B1FD-351BEE53F2C2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60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Escalabilidade da Largura de Banda do RTCP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BR" sz="1800" smtClean="0">
                <a:ea typeface="ＭＳ Ｐゴシック" pitchFamily="34" charset="-128"/>
              </a:rPr>
              <a:t>O RTCP tenta limitar o seu tráfego a 5% da largura de banda da sessão.</a:t>
            </a:r>
          </a:p>
          <a:p>
            <a:pPr>
              <a:buFont typeface="ZapfDingbats" pitchFamily="82" charset="2"/>
              <a:buNone/>
            </a:pPr>
            <a:r>
              <a:rPr lang="pt-BR" sz="2000" u="sng" smtClean="0">
                <a:solidFill>
                  <a:srgbClr val="FF0000"/>
                </a:solidFill>
                <a:ea typeface="ＭＳ Ｐゴシック" pitchFamily="34" charset="-128"/>
              </a:rPr>
              <a:t>Exemplo</a:t>
            </a:r>
            <a:r>
              <a:rPr lang="pt-BR" sz="1800" smtClean="0">
                <a:ea typeface="ＭＳ Ｐゴシック" pitchFamily="34" charset="-128"/>
              </a:rPr>
              <a:t> </a:t>
            </a:r>
          </a:p>
          <a:p>
            <a:r>
              <a:rPr lang="pt-BR" sz="1800" smtClean="0">
                <a:ea typeface="ＭＳ Ｐゴシック" pitchFamily="34" charset="-128"/>
              </a:rPr>
              <a:t>Suponha que haja um transmissor enviando vídeo a uma taxa de 2 Mbps. Então o RTCP tenta limitar o seu tráfego a 100 kbps. </a:t>
            </a:r>
          </a:p>
          <a:p>
            <a:r>
              <a:rPr lang="pt-BR" sz="1800" smtClean="0">
                <a:ea typeface="ＭＳ Ｐゴシック" pitchFamily="34" charset="-128"/>
              </a:rPr>
              <a:t>O protocolo atribui 75% desta taxa, ou 75 kbps, para os receptores; e atribui os restantes 25% da taxa, ou 25 kbps, para o transmissor. </a:t>
            </a:r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pt-BR" sz="1800" smtClean="0">
                <a:ea typeface="ＭＳ Ｐゴシック" pitchFamily="34" charset="-128"/>
              </a:rPr>
              <a:t>Os 75 kbps alocados são compartilhados igualmente entre os receptores:</a:t>
            </a:r>
          </a:p>
          <a:p>
            <a:pPr lvl="1">
              <a:lnSpc>
                <a:spcPct val="80000"/>
              </a:lnSpc>
            </a:pPr>
            <a:r>
              <a:rPr lang="pt-BR" sz="1600" smtClean="0">
                <a:ea typeface="ＭＳ Ｐゴシック" pitchFamily="34" charset="-128"/>
              </a:rPr>
              <a:t>se houver R receptores, então cada receptor pode transmitir tráfego RTCP a uma taxa de 75/R kbps</a:t>
            </a:r>
          </a:p>
          <a:p>
            <a:pPr>
              <a:lnSpc>
                <a:spcPct val="80000"/>
              </a:lnSpc>
            </a:pPr>
            <a:r>
              <a:rPr lang="pt-BR" sz="1800" smtClean="0">
                <a:ea typeface="ＭＳ Ｐゴシック" pitchFamily="34" charset="-128"/>
              </a:rPr>
              <a:t>Transmissor pode transmitir tráfego RTCP a uma taxa de 25 kbps. </a:t>
            </a:r>
          </a:p>
          <a:p>
            <a:pPr>
              <a:lnSpc>
                <a:spcPct val="80000"/>
              </a:lnSpc>
            </a:pPr>
            <a:r>
              <a:rPr lang="pt-BR" sz="1800" smtClean="0">
                <a:ea typeface="ＭＳ Ｐゴシック" pitchFamily="34" charset="-128"/>
              </a:rPr>
              <a:t>Um participante (um transmissor ou receptor) determina o período de transmissão dos pacotes RTCP através do cálculo dinâmico do tamanho médio de um pacote RTCP (ao longo de toda a sessão) e dividindo o tamanho médio do pacote RTCP pela sua taxa alocada.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6563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7b-</a:t>
            </a:r>
            <a:fld id="{FB31A5BF-D816-4053-8FD9-169537D0299C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61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Objetivos de Projeto do RSVP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250" y="1435100"/>
            <a:ext cx="8272463" cy="4689475"/>
          </a:xfrm>
        </p:spPr>
        <p:txBody>
          <a:bodyPr/>
          <a:lstStyle/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ea typeface="ＭＳ Ｐゴシック" pitchFamily="34" charset="-128"/>
              </a:rPr>
              <a:t>acomodar 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receptores</a:t>
            </a:r>
            <a:r>
              <a:rPr lang="pt-BR" sz="2000" smtClean="0">
                <a:ea typeface="ＭＳ Ｐゴシック" pitchFamily="34" charset="-128"/>
              </a:rPr>
              <a:t> 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heterogêneos </a:t>
            </a:r>
            <a:r>
              <a:rPr lang="pt-BR" sz="2000" smtClean="0">
                <a:ea typeface="ＭＳ Ｐゴシック" pitchFamily="34" charset="-128"/>
              </a:rPr>
              <a:t>(larguras de banda diferentes ao longo dos caminhos)</a:t>
            </a:r>
          </a:p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ea typeface="ＭＳ Ｐゴシック" pitchFamily="34" charset="-128"/>
              </a:rPr>
              <a:t>acomodar diferentes aplicações 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com diferentes requisitos de recursos</a:t>
            </a:r>
          </a:p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ea typeface="ＭＳ Ｐゴシック" pitchFamily="34" charset="-128"/>
              </a:rPr>
              <a:t>tornar o 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multicast um serviço de primeira classe</a:t>
            </a:r>
            <a:r>
              <a:rPr lang="pt-BR" sz="2000" smtClean="0">
                <a:ea typeface="ＭＳ Ｐゴシック" pitchFamily="34" charset="-128"/>
              </a:rPr>
              <a:t>, com adaptação para participação em grupo multicast</a:t>
            </a:r>
          </a:p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aproveitamento do roteamento multicast/unicast existente</a:t>
            </a:r>
            <a:r>
              <a:rPr lang="pt-BR" sz="2000" smtClean="0">
                <a:ea typeface="ＭＳ Ｐゴシック" pitchFamily="34" charset="-128"/>
              </a:rPr>
              <a:t>, com adaptação a mudanças nas rotas unicast e multicast</a:t>
            </a:r>
          </a:p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sobrecarga</a:t>
            </a:r>
            <a:r>
              <a:rPr lang="pt-BR" sz="2000" smtClean="0">
                <a:ea typeface="ＭＳ Ｐゴシック" pitchFamily="34" charset="-128"/>
              </a:rPr>
              <a:t> </a:t>
            </a:r>
            <a:r>
              <a:rPr lang="pt-BR" sz="2000" smtClean="0">
                <a:solidFill>
                  <a:srgbClr val="FF0000"/>
                </a:solidFill>
                <a:ea typeface="ＭＳ Ｐゴシック" pitchFamily="34" charset="-128"/>
              </a:rPr>
              <a:t>do p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rotocolo de controle </a:t>
            </a:r>
            <a:r>
              <a:rPr lang="pt-BR" sz="2000" smtClean="0">
                <a:ea typeface="ＭＳ Ｐゴシック" pitchFamily="34" charset="-128"/>
              </a:rPr>
              <a:t>com crescimento linear (no pior caso) em função do número de receptores</a:t>
            </a:r>
          </a:p>
          <a:p>
            <a:pPr marL="533400" indent="-533400">
              <a:spcBef>
                <a:spcPct val="35000"/>
              </a:spcBef>
              <a:buFont typeface="ZapfDingbats" pitchFamily="82" charset="2"/>
              <a:buAutoNum type="arabicPeriod"/>
            </a:pP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projeto</a:t>
            </a:r>
            <a:r>
              <a:rPr lang="pt-BR" sz="2000" smtClean="0">
                <a:ea typeface="ＭＳ Ｐゴシック" pitchFamily="34" charset="-128"/>
              </a:rPr>
              <a:t> </a:t>
            </a:r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modular </a:t>
            </a:r>
            <a:r>
              <a:rPr lang="pt-BR" sz="2000" smtClean="0">
                <a:ea typeface="ＭＳ Ｐゴシック" pitchFamily="34" charset="-128"/>
              </a:rPr>
              <a:t>para tecnologias heterogêneas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7587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7b-</a:t>
            </a:r>
            <a:fld id="{37923F7A-7D2F-4B00-9BF8-CE7B0A82CA4C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62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O que o RSVP não faz</a:t>
            </a:r>
          </a:p>
        </p:txBody>
      </p:sp>
      <p:sp>
        <p:nvSpPr>
          <p:cNvPr id="67589" name="Rectangle 3"/>
          <p:cNvSpPr>
            <a:spLocks noChangeArrowheads="1"/>
          </p:cNvSpPr>
          <p:nvPr/>
        </p:nvSpPr>
        <p:spPr bwMode="auto">
          <a:xfrm>
            <a:off x="603250" y="1338263"/>
            <a:ext cx="8272463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/>
              <a:t>especifica como os recursos devem ser reservados</a:t>
            </a:r>
          </a:p>
          <a:p>
            <a:pPr marL="742950" lvl="1" indent="-285750">
              <a:spcBef>
                <a:spcPct val="35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000"/>
              <a:t>ele é um mecanismo para comunicar as necessidades</a:t>
            </a:r>
          </a:p>
          <a:p>
            <a:pPr marL="342900" indent="-342900">
              <a:spcBef>
                <a:spcPct val="35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/>
              <a:t>determina as rotas seguidas pelos pacotes</a:t>
            </a:r>
          </a:p>
          <a:p>
            <a:pPr marL="742950" lvl="1" indent="-285750">
              <a:spcBef>
                <a:spcPct val="35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400"/>
              <a:t>este é a tarefa dos protocolos de roteamento</a:t>
            </a:r>
          </a:p>
          <a:p>
            <a:pPr marL="742950" lvl="1" indent="-285750">
              <a:spcBef>
                <a:spcPct val="35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400"/>
              <a:t>sinalização desvinculada do roteamento</a:t>
            </a:r>
          </a:p>
          <a:p>
            <a:pPr marL="342900" indent="-342900">
              <a:spcBef>
                <a:spcPct val="35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pt-BR" sz="2400"/>
              <a:t>interação com o repasse de pacotes</a:t>
            </a:r>
          </a:p>
          <a:p>
            <a:pPr marL="742950" lvl="1" indent="-285750">
              <a:spcBef>
                <a:spcPct val="35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pt-BR" sz="2400"/>
              <a:t>separação dos planos de controle (sinalização) e dados (repasse)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Rodapé 3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8611" name="Espaço Reservado para Número de Slide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7b-</a:t>
            </a:r>
            <a:fld id="{BB781CB4-906E-4F2D-825C-3D2E627D108A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63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mtClean="0">
                <a:ea typeface="ＭＳ Ｐゴシック" pitchFamily="34" charset="-128"/>
              </a:rPr>
              <a:t>RSVP: visão geral da operação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408113"/>
            <a:ext cx="8178800" cy="4900612"/>
          </a:xfrm>
        </p:spPr>
        <p:txBody>
          <a:bodyPr/>
          <a:lstStyle/>
          <a:p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Transmissores e receptor aderem a um grupo multicast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Realizado fora do RSVP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Transmissores não precisam se unir ao grupo</a:t>
            </a:r>
          </a:p>
          <a:p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Sinalização do transmissor para a rede</a:t>
            </a:r>
          </a:p>
          <a:p>
            <a:pPr lvl="1"/>
            <a:r>
              <a:rPr lang="pt-BR" sz="1800" i="1" smtClean="0">
                <a:solidFill>
                  <a:schemeClr val="accent2"/>
                </a:solidFill>
                <a:ea typeface="ＭＳ Ｐゴシック" pitchFamily="34" charset="-128"/>
              </a:rPr>
              <a:t>Mensagem de caminho:</a:t>
            </a:r>
            <a:r>
              <a:rPr lang="pt-BR" sz="1800" smtClean="0">
                <a:ea typeface="ＭＳ Ｐゴシック" pitchFamily="34" charset="-128"/>
              </a:rPr>
              <a:t> torna a presença do transmissor conhecida dos roteadores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Desligamento do caminho: remove o estado do caminho do transmissor dos roteadores</a:t>
            </a:r>
          </a:p>
          <a:p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Sinalização dos receptores para a rede</a:t>
            </a:r>
          </a:p>
          <a:p>
            <a:pPr lvl="1"/>
            <a:r>
              <a:rPr lang="pt-BR" sz="1800" i="1" smtClean="0">
                <a:solidFill>
                  <a:schemeClr val="accent2"/>
                </a:solidFill>
                <a:ea typeface="ＭＳ Ｐゴシック" pitchFamily="34" charset="-128"/>
              </a:rPr>
              <a:t>Mensagem de reserva:</a:t>
            </a:r>
            <a:r>
              <a:rPr lang="pt-BR" sz="1800" smtClean="0">
                <a:ea typeface="ＭＳ Ｐゴシック" pitchFamily="34" charset="-128"/>
              </a:rPr>
              <a:t> reserva recursos dos transmissores para o receptor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Remoção (</a:t>
            </a:r>
            <a:r>
              <a:rPr lang="pt-BR" sz="1800" i="1" smtClean="0">
                <a:ea typeface="ＭＳ Ｐゴシック" pitchFamily="34" charset="-128"/>
              </a:rPr>
              <a:t>teardown</a:t>
            </a:r>
            <a:r>
              <a:rPr lang="pt-BR" sz="1800" smtClean="0">
                <a:ea typeface="ＭＳ Ｐゴシック" pitchFamily="34" charset="-128"/>
              </a:rPr>
              <a:t>) das reservas: remove as reservas do receptor</a:t>
            </a:r>
          </a:p>
          <a:p>
            <a:r>
              <a:rPr lang="pt-BR" sz="2000" smtClean="0">
                <a:solidFill>
                  <a:srgbClr val="FF3300"/>
                </a:solidFill>
                <a:ea typeface="ＭＳ Ｐゴシック" pitchFamily="34" charset="-128"/>
              </a:rPr>
              <a:t>Sinalização da rede para o sistema final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Erro de caminho</a:t>
            </a:r>
          </a:p>
          <a:p>
            <a:pPr lvl="1"/>
            <a:r>
              <a:rPr lang="pt-BR" sz="1800" smtClean="0">
                <a:ea typeface="ＭＳ Ｐゴシック" pitchFamily="34" charset="-128"/>
              </a:rPr>
              <a:t>Erro de reserva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smtClean="0">
                <a:ea typeface="ＭＳ Ｐゴシック" pitchFamily="34" charset="-128"/>
              </a:rPr>
              <a:t>Redes Multimídia: Resumo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4525963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pt-BR" sz="2400" smtClean="0">
                <a:solidFill>
                  <a:srgbClr val="FF0000"/>
                </a:solidFill>
                <a:ea typeface="ＭＳ Ｐゴシック" pitchFamily="34" charset="-128"/>
              </a:rPr>
              <a:t>Princípios</a:t>
            </a:r>
          </a:p>
          <a:p>
            <a:r>
              <a:rPr lang="pt-BR" sz="2400" smtClean="0">
                <a:ea typeface="ＭＳ Ｐゴシック" pitchFamily="34" charset="-128"/>
              </a:rPr>
              <a:t>classificação das aplicações multimídia</a:t>
            </a:r>
          </a:p>
          <a:p>
            <a:r>
              <a:rPr lang="pt-BR" sz="2400" smtClean="0">
                <a:ea typeface="ＭＳ Ｐゴシック" pitchFamily="34" charset="-128"/>
              </a:rPr>
              <a:t>identificação das necessidades de serviços de redes das aplicações</a:t>
            </a:r>
          </a:p>
          <a:p>
            <a:r>
              <a:rPr lang="pt-BR" sz="2400" smtClean="0">
                <a:ea typeface="ＭＳ Ｐゴシック" pitchFamily="34" charset="-128"/>
              </a:rPr>
              <a:t>extraindo o máximo do serviço atual de melhor esforço</a:t>
            </a:r>
          </a:p>
          <a:p>
            <a:pPr>
              <a:buFont typeface="ZapfDingbats" pitchFamily="82" charset="2"/>
              <a:buNone/>
            </a:pPr>
            <a:r>
              <a:rPr lang="pt-BR" sz="2400" smtClean="0">
                <a:solidFill>
                  <a:srgbClr val="FF0000"/>
                </a:solidFill>
                <a:ea typeface="ＭＳ Ｐゴシック" pitchFamily="34" charset="-128"/>
              </a:rPr>
              <a:t>Protocolos e Arquiteturas</a:t>
            </a:r>
          </a:p>
          <a:p>
            <a:r>
              <a:rPr lang="pt-BR" sz="2400" smtClean="0">
                <a:ea typeface="ＭＳ Ｐゴシック" pitchFamily="34" charset="-128"/>
              </a:rPr>
              <a:t>protocolos específicos para o melhor esforço</a:t>
            </a:r>
          </a:p>
          <a:p>
            <a:r>
              <a:rPr lang="pt-BR" sz="2400" smtClean="0">
                <a:ea typeface="ＭＳ Ｐゴシック" pitchFamily="34" charset="-128"/>
              </a:rPr>
              <a:t>mecanismos para fornecimento de QoS</a:t>
            </a:r>
          </a:p>
          <a:p>
            <a:r>
              <a:rPr lang="pt-BR" sz="2400" smtClean="0">
                <a:ea typeface="ＭＳ Ｐゴシック" pitchFamily="34" charset="-128"/>
              </a:rPr>
              <a:t>arquiteturas para QoS</a:t>
            </a:r>
          </a:p>
          <a:p>
            <a:pPr lvl="1"/>
            <a:r>
              <a:rPr lang="pt-BR" sz="2400" smtClean="0">
                <a:ea typeface="ＭＳ Ｐゴシック" pitchFamily="34" charset="-128"/>
              </a:rPr>
              <a:t>múltiplas classes de serviço</a:t>
            </a:r>
          </a:p>
          <a:p>
            <a:pPr lvl="1"/>
            <a:r>
              <a:rPr lang="pt-BR" sz="2400" smtClean="0">
                <a:ea typeface="ＭＳ Ｐゴシック" pitchFamily="34" charset="-128"/>
              </a:rPr>
              <a:t>Garantias de QoS, controle de admissão</a:t>
            </a:r>
          </a:p>
        </p:txBody>
      </p:sp>
      <p:sp>
        <p:nvSpPr>
          <p:cNvPr id="69636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mtClean="0">
                <a:latin typeface="Calibri" pitchFamily="34" charset="0"/>
                <a:ea typeface="ＭＳ Ｐゴシック" pitchFamily="34" charset="-128"/>
              </a:rPr>
              <a:t>7: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Redes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smtClean="0">
                <a:latin typeface="Calibri" pitchFamily="34" charset="0"/>
                <a:ea typeface="ＭＳ Ｐゴシック" pitchFamily="34" charset="-128"/>
              </a:rPr>
              <a:t>Multimídia</a:t>
            </a:r>
          </a:p>
        </p:txBody>
      </p:sp>
      <p:sp>
        <p:nvSpPr>
          <p:cNvPr id="69637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mtClean="0">
                <a:latin typeface="Calibri" pitchFamily="34" charset="0"/>
                <a:ea typeface="ＭＳ Ｐゴシック" pitchFamily="34" charset="-128"/>
              </a:rPr>
              <a:t>7b-</a:t>
            </a:r>
            <a:fld id="{1769299E-DBDF-48D3-A7DA-03FB2BD9C159}" type="slidenum">
              <a:rPr lang="en-US" smtClean="0">
                <a:latin typeface="Calibri" pitchFamily="34" charset="0"/>
                <a:ea typeface="ＭＳ Ｐゴシック" pitchFamily="34" charset="-128"/>
              </a:rPr>
              <a:pPr algn="ctr"/>
              <a:t>64</a:t>
            </a:fld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4148</TotalTime>
  <Words>4830</Words>
  <Application>Microsoft Office PowerPoint</Application>
  <PresentationFormat>Apresentação na tela (4:3)</PresentationFormat>
  <Paragraphs>673</Paragraphs>
  <Slides>64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64</vt:i4>
      </vt:variant>
    </vt:vector>
  </HeadingPairs>
  <TitlesOfParts>
    <vt:vector size="68" baseType="lpstr">
      <vt:lpstr>Tema do Office</vt:lpstr>
      <vt:lpstr>Clip</vt:lpstr>
      <vt:lpstr>Microsoft ClipArt Gallery</vt:lpstr>
      <vt:lpstr>Equation</vt:lpstr>
      <vt:lpstr>Mestrado Profissional em Computação  Uece-IFCE   Disciplina: Protocolos       </vt:lpstr>
      <vt:lpstr>Apresentação do PowerPoint</vt:lpstr>
      <vt:lpstr>Apresentação do PowerPoint</vt:lpstr>
      <vt:lpstr>Apresentação do PowerPoint</vt:lpstr>
      <vt:lpstr>Apresentação do PowerPoint</vt:lpstr>
      <vt:lpstr>O que são Multimídia e Qualidade de Serviço? </vt:lpstr>
      <vt:lpstr>Aplicações de Rede Multimídia</vt:lpstr>
      <vt:lpstr>1) Áudio e vídeo de fluxo Contínuo Armazenados</vt:lpstr>
      <vt:lpstr>1) Áudio e vídeo de fluxo Contínuo Armazenados   Como funciona?</vt:lpstr>
      <vt:lpstr>1) Áudio e vídeo de fluxo Contínuo Armazenados  Interatividade</vt:lpstr>
      <vt:lpstr>2) Áudio e vídeo de fluxo Contínuo ao vivo</vt:lpstr>
      <vt:lpstr>3) Áudio e vídeo interativos em tempo real</vt:lpstr>
      <vt:lpstr>Multimídia Sobre a Internet Atual</vt:lpstr>
      <vt:lpstr>Como a Internet deveria evoluir para dar melhor suporte à multimídia?</vt:lpstr>
      <vt:lpstr>Algumas palavras sobre compressão de áudio</vt:lpstr>
      <vt:lpstr>Algumas palavras sobre compressão de vídeo</vt:lpstr>
      <vt:lpstr>Capítulo 7: Roteiro</vt:lpstr>
      <vt:lpstr>Fluxo Contínuo Multimídia Armazenada</vt:lpstr>
      <vt:lpstr>Multimídia Internet: abordagem simplista</vt:lpstr>
      <vt:lpstr>Multimídia Internet: abordagem com fluxos</vt:lpstr>
      <vt:lpstr>Fluxos a partir de um servidor de fluxo contínuo</vt:lpstr>
      <vt:lpstr>Fluxos Multimídia:  Armazenamento pelo Cliente</vt:lpstr>
      <vt:lpstr>Fluxos Multimídia:  Armazenamento pelo Cliente</vt:lpstr>
      <vt:lpstr>Fluxo Multimídia: UDP ou TCP?</vt:lpstr>
      <vt:lpstr>Fluxo Multimídia : taxa(s) do cliente</vt:lpstr>
      <vt:lpstr>Controle do Usuário de Fluxo Contínuo: RTSP </vt:lpstr>
      <vt:lpstr>RTSP: controle fora da faixa</vt:lpstr>
      <vt:lpstr>Exemplo RTSP</vt:lpstr>
      <vt:lpstr>Exemplo de Metarquivo</vt:lpstr>
      <vt:lpstr>Operação do RTSP</vt:lpstr>
      <vt:lpstr>RTSP: exemplo de diálogo</vt:lpstr>
      <vt:lpstr>Aplicações interativas em tempo real</vt:lpstr>
      <vt:lpstr>Multimídia Interativa: Telefone por Internet</vt:lpstr>
      <vt:lpstr>Telefone Internet: Perda e Atraso de Pacotes</vt:lpstr>
      <vt:lpstr>Variação do atraso (jitter)</vt:lpstr>
      <vt:lpstr>Eliminação da variação do atraso no receptor para áudio</vt:lpstr>
      <vt:lpstr>Telefone Internet: atraso de reprodução fixo</vt:lpstr>
      <vt:lpstr>Atraso de reprodução fixo</vt:lpstr>
      <vt:lpstr>Atraso de reprodução adaptativo (1)</vt:lpstr>
      <vt:lpstr>Atraso de reprodução adaptativo (2)</vt:lpstr>
      <vt:lpstr>Reprodução adaptativa (3)</vt:lpstr>
      <vt:lpstr>Recuperação de perda de pacotes (1)</vt:lpstr>
      <vt:lpstr>Recuperação de perda de pacotes (2)</vt:lpstr>
      <vt:lpstr>Recuperação de perda de pacotes (3)</vt:lpstr>
      <vt:lpstr>Redes de distribuição de conteúdo (CDNs - Content distribution networks)</vt:lpstr>
      <vt:lpstr>Redes de distribuição de conteúdo (CDNs - Content distribution networks)</vt:lpstr>
      <vt:lpstr>Exemplo de CDN</vt:lpstr>
      <vt:lpstr>Mais sobre CDNs</vt:lpstr>
      <vt:lpstr>Resumo: Multimídia Internet: truques</vt:lpstr>
      <vt:lpstr>Protocolo de Tempo Real (RTP)</vt:lpstr>
      <vt:lpstr>RTP roda sobre UDP</vt:lpstr>
      <vt:lpstr>Exemplo RTP</vt:lpstr>
      <vt:lpstr>RTP e QoS</vt:lpstr>
      <vt:lpstr>Cabeçalho RTP</vt:lpstr>
      <vt:lpstr>Cabeçalho RTP (2)</vt:lpstr>
      <vt:lpstr>Protocolo de Controle de Tempo Real (RTCP)</vt:lpstr>
      <vt:lpstr>RTCP - Continuação</vt:lpstr>
      <vt:lpstr>Pacotes RTCP</vt:lpstr>
      <vt:lpstr>Sincronização de Fluxos</vt:lpstr>
      <vt:lpstr>Escalabilidade da Largura de Banda do RTCP</vt:lpstr>
      <vt:lpstr>Objetivos de Projeto do RSVP</vt:lpstr>
      <vt:lpstr>O que o RSVP não faz</vt:lpstr>
      <vt:lpstr>RSVP: visão geral da operação</vt:lpstr>
      <vt:lpstr>Redes Multimídia: Resumo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Mauro</dc:creator>
  <cp:lastModifiedBy>Mauro Oliveira</cp:lastModifiedBy>
  <cp:revision>59</cp:revision>
  <dcterms:created xsi:type="dcterms:W3CDTF">2010-11-01T19:14:39Z</dcterms:created>
  <dcterms:modified xsi:type="dcterms:W3CDTF">2013-02-15T20:57:57Z</dcterms:modified>
</cp:coreProperties>
</file>