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11">
  <p:sldMasterIdLst>
    <p:sldMasterId id="2147483732" r:id="rId1"/>
  </p:sldMasterIdLst>
  <p:notesMasterIdLst>
    <p:notesMasterId r:id="rId55"/>
  </p:notesMasterIdLst>
  <p:handoutMasterIdLst>
    <p:handoutMasterId r:id="rId56"/>
  </p:handoutMasterIdLst>
  <p:sldIdLst>
    <p:sldId id="310" r:id="rId2"/>
    <p:sldId id="257" r:id="rId3"/>
    <p:sldId id="311" r:id="rId4"/>
    <p:sldId id="312" r:id="rId5"/>
    <p:sldId id="313" r:id="rId6"/>
    <p:sldId id="266" r:id="rId7"/>
    <p:sldId id="258" r:id="rId8"/>
    <p:sldId id="259" r:id="rId9"/>
    <p:sldId id="260" r:id="rId10"/>
    <p:sldId id="275" r:id="rId11"/>
    <p:sldId id="276" r:id="rId12"/>
    <p:sldId id="277" r:id="rId13"/>
    <p:sldId id="279" r:id="rId14"/>
    <p:sldId id="261" r:id="rId15"/>
    <p:sldId id="267" r:id="rId16"/>
    <p:sldId id="268" r:id="rId17"/>
    <p:sldId id="269" r:id="rId18"/>
    <p:sldId id="301" r:id="rId19"/>
    <p:sldId id="262" r:id="rId20"/>
    <p:sldId id="298" r:id="rId21"/>
    <p:sldId id="297" r:id="rId22"/>
    <p:sldId id="299" r:id="rId23"/>
    <p:sldId id="314" r:id="rId24"/>
    <p:sldId id="271" r:id="rId25"/>
    <p:sldId id="272" r:id="rId26"/>
    <p:sldId id="273" r:id="rId27"/>
    <p:sldId id="274" r:id="rId28"/>
    <p:sldId id="303" r:id="rId29"/>
    <p:sldId id="290" r:id="rId30"/>
    <p:sldId id="280" r:id="rId31"/>
    <p:sldId id="281" r:id="rId32"/>
    <p:sldId id="291" r:id="rId33"/>
    <p:sldId id="282" r:id="rId34"/>
    <p:sldId id="283" r:id="rId35"/>
    <p:sldId id="292" r:id="rId36"/>
    <p:sldId id="284" r:id="rId37"/>
    <p:sldId id="285" r:id="rId38"/>
    <p:sldId id="293" r:id="rId39"/>
    <p:sldId id="294" r:id="rId40"/>
    <p:sldId id="286" r:id="rId41"/>
    <p:sldId id="287" r:id="rId42"/>
    <p:sldId id="295" r:id="rId43"/>
    <p:sldId id="288" r:id="rId44"/>
    <p:sldId id="289" r:id="rId45"/>
    <p:sldId id="264" r:id="rId46"/>
    <p:sldId id="315" r:id="rId47"/>
    <p:sldId id="304" r:id="rId48"/>
    <p:sldId id="305" r:id="rId49"/>
    <p:sldId id="316" r:id="rId50"/>
    <p:sldId id="306" r:id="rId51"/>
    <p:sldId id="307" r:id="rId52"/>
    <p:sldId id="265" r:id="rId53"/>
    <p:sldId id="296" r:id="rId5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54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 smtClean="0"/>
              <a:t>fff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B2162-BC61-4D8A-BD1F-82FB9E8AA887}" type="datetimeFigureOut">
              <a:rPr lang="pt-BR" smtClean="0"/>
              <a:t>21/08/2012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3E85C-DA9F-4478-8538-9894F7E715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87742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 smtClean="0"/>
              <a:t>fff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0566E-2E8D-4701-A26F-446E96A5D6C3}" type="datetimeFigureOut">
              <a:rPr lang="pt-BR" smtClean="0"/>
              <a:t>21/08/2012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10141-33D7-4638-8378-8708A97ED6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872307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abeçalho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BR" smtClean="0"/>
              <a:t>fff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722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abeçalho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BR" smtClean="0"/>
              <a:t>fff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5291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 smtClean="0"/>
              <a:t>fff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5811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dirty="0" smtClean="0"/>
              <a:t>Clique para editar o título mestre</a:t>
            </a:r>
            <a:endParaRPr kumimoji="0" lang="en-US" dirty="0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B607FFC-541C-488F-96A0-7931BF1925BC}" type="slidenum">
              <a:rPr lang="pt-BR" smtClean="0"/>
              <a:t>‹nº›</a:t>
            </a:fld>
            <a:endParaRPr lang="pt-BR"/>
          </a:p>
        </p:txBody>
      </p:sp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1636"/>
            <a:ext cx="3240360" cy="1291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Imagem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080" y="195997"/>
            <a:ext cx="1098074" cy="1642611"/>
          </a:xfrm>
          <a:prstGeom prst="rect">
            <a:avLst/>
          </a:prstGeom>
        </p:spPr>
      </p:pic>
      <p:pic>
        <p:nvPicPr>
          <p:cNvPr id="1034" name="Picture 10" descr="http://www.larces.uece.br/~pet/secomp/2011/wp-content/themes/copperific/images/patrocinadores_mpcomp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96497"/>
            <a:ext cx="3083851" cy="106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607FFC-541C-488F-96A0-7931BF1925BC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6366202"/>
            <a:ext cx="289163" cy="432559"/>
          </a:xfrm>
          <a:prstGeom prst="rect">
            <a:avLst/>
          </a:prstGeom>
        </p:spPr>
      </p:pic>
      <p:pic>
        <p:nvPicPr>
          <p:cNvPr id="12" name="Picture 8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418535"/>
            <a:ext cx="954106" cy="380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pt-BR" smtClean="0"/>
              <a:t>Fortaleza, 10/08/2012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Taciano Pinheiro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607FFC-541C-488F-96A0-7931BF1925BC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pt-BR" smtClean="0"/>
              <a:t>Fortaleza, 10/08/2012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Taciano Pinheiro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607FFC-541C-488F-96A0-7931BF1925BC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pt-BR" smtClean="0"/>
              <a:t>Fortaleza, 10/08/2012</a:t>
            </a:r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Taciano Pinheiro</a:t>
            </a: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607FFC-541C-488F-96A0-7931BF1925BC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pt-BR" smtClean="0"/>
              <a:t>Fortaleza, 10/08/2012</a:t>
            </a:r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Taciano Pinheiro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607FFC-541C-488F-96A0-7931BF1925BC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pt-BR" smtClean="0"/>
              <a:t>Fortaleza, 10/08/2012</a:t>
            </a:r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Taciano Pinheiro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607FFC-541C-488F-96A0-7931BF1925B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r>
              <a:rPr lang="pt-BR" smtClean="0"/>
              <a:t>Fortaleza, 10/08/2012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Taciano Pinheiro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607FFC-541C-488F-96A0-7931BF1925BC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pt-BR" smtClean="0"/>
              <a:t>Fortaleza, 10/08/2012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pt-BR" smtClean="0"/>
              <a:t>Taciano Pinheiro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B607FFC-541C-488F-96A0-7931BF1925BC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pt-BR" smtClean="0"/>
              <a:t>Fortaleza, 10/08/2012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Taciano Pinheiro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607FFC-541C-488F-96A0-7931BF1925B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pt-BR" smtClean="0"/>
              <a:t>Fortaleza, 10/08/2012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Taciano Pinheiro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607FFC-541C-488F-96A0-7931BF1925B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dirty="0" smtClean="0"/>
              <a:t>Clique para editar o texto mestre</a:t>
            </a:r>
          </a:p>
          <a:p>
            <a:pPr lvl="1" eaLnBrk="1" latinLnBrk="0" hangingPunct="1"/>
            <a:r>
              <a:rPr kumimoji="0" lang="pt-BR" dirty="0" smtClean="0"/>
              <a:t>Segundo nível</a:t>
            </a:r>
          </a:p>
          <a:p>
            <a:pPr lvl="2" eaLnBrk="1" latinLnBrk="0" hangingPunct="1"/>
            <a:r>
              <a:rPr kumimoji="0" lang="pt-BR" dirty="0" smtClean="0"/>
              <a:t>Terceiro nível</a:t>
            </a:r>
          </a:p>
          <a:p>
            <a:pPr lvl="3" eaLnBrk="1" latinLnBrk="0" hangingPunct="1"/>
            <a:r>
              <a:rPr kumimoji="0" lang="pt-BR" dirty="0" smtClean="0"/>
              <a:t>Quarto nível</a:t>
            </a:r>
          </a:p>
          <a:p>
            <a:pPr lvl="4" eaLnBrk="1" latinLnBrk="0" hangingPunct="1"/>
            <a:r>
              <a:rPr kumimoji="0" lang="pt-BR" dirty="0" smtClean="0"/>
              <a:t>Quinto nível</a:t>
            </a:r>
            <a:endParaRPr kumimoji="0" lang="en-US" dirty="0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pt-BR" smtClean="0"/>
              <a:t>Fortaleza, 10/08/2012</a:t>
            </a:r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B607FFC-541C-488F-96A0-7931BF1925BC}" type="slidenum">
              <a:rPr lang="pt-BR" smtClean="0"/>
              <a:t>‹nº›</a:t>
            </a:fld>
            <a:endParaRPr lang="pt-BR"/>
          </a:p>
        </p:txBody>
      </p:sp>
      <p:pic>
        <p:nvPicPr>
          <p:cNvPr id="11" name="Picture 4" descr="http://www.larces.uece.br/~pet/secomp/2011/wp-content/themes/copperific/images/patrocinadores_mpcomp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65" y="6337485"/>
            <a:ext cx="1551429" cy="53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Paola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pt-BR" b="1" dirty="0" smtClean="0"/>
              <a:t>P</a:t>
            </a:r>
            <a:r>
              <a:rPr lang="pt-BR" dirty="0" smtClean="0"/>
              <a:t>lataforma para desenvolvimento de </a:t>
            </a:r>
            <a:r>
              <a:rPr lang="pt-BR" b="1" dirty="0" smtClean="0"/>
              <a:t>A</a:t>
            </a:r>
            <a:r>
              <a:rPr lang="pt-BR" dirty="0" smtClean="0"/>
              <a:t>plicações baseadas em </a:t>
            </a:r>
            <a:r>
              <a:rPr lang="pt-BR" b="1" dirty="0" smtClean="0"/>
              <a:t>O</a:t>
            </a:r>
            <a:r>
              <a:rPr lang="pt-BR" dirty="0" smtClean="0"/>
              <a:t>ntologias para o projeto </a:t>
            </a:r>
            <a:r>
              <a:rPr lang="pt-BR" b="1" dirty="0" err="1" smtClean="0"/>
              <a:t>LA</a:t>
            </a:r>
            <a:r>
              <a:rPr lang="pt-BR" dirty="0" err="1" smtClean="0"/>
              <a:t>riisa</a:t>
            </a:r>
            <a:endParaRPr lang="pt-BR" dirty="0" smtClean="0"/>
          </a:p>
        </p:txBody>
      </p:sp>
      <p:sp>
        <p:nvSpPr>
          <p:cNvPr id="5" name="CaixaDeTexto 4"/>
          <p:cNvSpPr txBox="1"/>
          <p:nvPr/>
        </p:nvSpPr>
        <p:spPr>
          <a:xfrm>
            <a:off x="107504" y="5473005"/>
            <a:ext cx="640271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Aluno: Taciano Pinheiro</a:t>
            </a:r>
          </a:p>
          <a:p>
            <a:r>
              <a:rPr lang="pt-BR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Orientador: Prof. Dr. Mauro Oliveira</a:t>
            </a:r>
          </a:p>
          <a:p>
            <a:r>
              <a:rPr lang="pt-BR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Fortaleza - CE, 10/08/2012</a:t>
            </a:r>
            <a:endParaRPr lang="pt-BR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958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Introdução</a:t>
            </a:r>
          </a:p>
          <a:p>
            <a:pPr lvl="1"/>
            <a:r>
              <a:rPr lang="pt-BR" dirty="0" smtClean="0"/>
              <a:t>Motivação, Objetivos, Metodologia, Relevância</a:t>
            </a:r>
          </a:p>
          <a:p>
            <a:r>
              <a:rPr lang="pt-BR" dirty="0" smtClean="0"/>
              <a:t>Trabalhos Relacionados</a:t>
            </a:r>
          </a:p>
          <a:p>
            <a:r>
              <a:rPr lang="pt-BR" dirty="0" smtClean="0"/>
              <a:t>Projeto </a:t>
            </a:r>
            <a:r>
              <a:rPr lang="pt-BR" dirty="0" err="1" smtClean="0"/>
              <a:t>Lariisa</a:t>
            </a:r>
            <a:endParaRPr lang="pt-BR" dirty="0" smtClean="0"/>
          </a:p>
          <a:p>
            <a:r>
              <a:rPr lang="pt-BR" dirty="0" smtClean="0"/>
              <a:t>Paola</a:t>
            </a:r>
          </a:p>
          <a:p>
            <a:pPr lvl="1"/>
            <a:r>
              <a:rPr lang="pt-BR" dirty="0" smtClean="0"/>
              <a:t>Especificação, Aspectos de </a:t>
            </a:r>
            <a:r>
              <a:rPr lang="pt-BR" dirty="0"/>
              <a:t>I</a:t>
            </a:r>
            <a:r>
              <a:rPr lang="pt-BR" dirty="0" smtClean="0"/>
              <a:t>mplementação</a:t>
            </a:r>
          </a:p>
          <a:p>
            <a:r>
              <a:rPr lang="pt-BR" dirty="0" smtClean="0"/>
              <a:t>Estudo de Caso: Sisa</a:t>
            </a:r>
          </a:p>
          <a:p>
            <a:r>
              <a:rPr lang="pt-BR" dirty="0" smtClean="0"/>
              <a:t>Considerações Finais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Agenda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946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3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http://diariodonordeste.globo.com/imagem.asp?Imagem=4836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0"/>
            <a:ext cx="102358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395536" y="355587"/>
            <a:ext cx="29530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BR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Hospital</a:t>
            </a:r>
            <a:endParaRPr lang="pt-BR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962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4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http://barravelha.sc.gov.br/images/stories/noticias-locais/AgentesSade-PS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539552" y="332656"/>
            <a:ext cx="37513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Residência</a:t>
            </a:r>
            <a:endParaRPr lang="pt-BR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958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5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6576" cy="6980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180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PSF</a:t>
            </a:r>
            <a:endParaRPr lang="pt-BR" dirty="0"/>
          </a:p>
          <a:p>
            <a:pPr lvl="1"/>
            <a:r>
              <a:rPr lang="pt-BR" dirty="0" smtClean="0"/>
              <a:t>Descentralização</a:t>
            </a:r>
          </a:p>
          <a:p>
            <a:r>
              <a:rPr lang="pt-BR" dirty="0" smtClean="0"/>
              <a:t>Demanda na área de Gestão da Informação</a:t>
            </a:r>
          </a:p>
          <a:p>
            <a:r>
              <a:rPr lang="pt-BR" dirty="0" smtClean="0"/>
              <a:t>TI pode ajudar!</a:t>
            </a:r>
          </a:p>
          <a:p>
            <a:r>
              <a:rPr lang="pt-BR" dirty="0" err="1" smtClean="0"/>
              <a:t>Lariisa</a:t>
            </a:r>
            <a:r>
              <a:rPr lang="pt-BR" dirty="0" smtClean="0"/>
              <a:t> (aspectos conceituais)</a:t>
            </a:r>
          </a:p>
          <a:p>
            <a:pPr lvl="1"/>
            <a:r>
              <a:rPr lang="pt-BR" dirty="0" smtClean="0"/>
              <a:t>Contexto do paciente em sua residência	</a:t>
            </a:r>
          </a:p>
          <a:p>
            <a:pPr lvl="1"/>
            <a:r>
              <a:rPr lang="pt-BR" dirty="0" smtClean="0"/>
              <a:t>Representação do conhecimento: Ontologias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Motivação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048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Especificar uma plataforma e implementar um protótipo para o desenvolvimento de aplicações baseadas em ontologias em um ambiente sensível ao contexto</a:t>
            </a:r>
          </a:p>
          <a:p>
            <a:pPr marL="393192" lvl="1" indent="0">
              <a:buNone/>
            </a:pPr>
            <a:endParaRPr lang="pt-BR" dirty="0" smtClean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7</a:t>
            </a:fld>
            <a:endParaRPr lang="pt-BR"/>
          </a:p>
        </p:txBody>
      </p:sp>
      <p:pic>
        <p:nvPicPr>
          <p:cNvPr id="7" name="Imagem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3728" y="3210985"/>
            <a:ext cx="2736304" cy="2880320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5004048" y="3929766"/>
            <a:ext cx="2358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BR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Lariisa</a:t>
            </a:r>
            <a:endParaRPr lang="pt-BR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624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Estudo do </a:t>
            </a:r>
            <a:r>
              <a:rPr lang="pt-BR" dirty="0" err="1" smtClean="0"/>
              <a:t>Lariisa</a:t>
            </a:r>
            <a:endParaRPr lang="pt-BR" dirty="0" smtClean="0"/>
          </a:p>
          <a:p>
            <a:r>
              <a:rPr lang="pt-BR" dirty="0" smtClean="0"/>
              <a:t>Estudo da fundamentação teórica</a:t>
            </a:r>
          </a:p>
          <a:p>
            <a:pPr lvl="1"/>
            <a:r>
              <a:rPr lang="pt-BR" dirty="0" smtClean="0"/>
              <a:t>Contexto, Ontologias, Governança de Saúde</a:t>
            </a:r>
          </a:p>
          <a:p>
            <a:r>
              <a:rPr lang="pt-BR" dirty="0"/>
              <a:t>Projetos do </a:t>
            </a:r>
            <a:r>
              <a:rPr lang="pt-BR" dirty="0" err="1"/>
              <a:t>Lariisa</a:t>
            </a:r>
            <a:endParaRPr lang="pt-BR" dirty="0"/>
          </a:p>
          <a:p>
            <a:pPr lvl="1"/>
            <a:r>
              <a:rPr lang="pt-BR" dirty="0"/>
              <a:t>Lisa, Sisa, Caminhos do </a:t>
            </a:r>
            <a:r>
              <a:rPr lang="pt-BR" dirty="0" smtClean="0"/>
              <a:t>Conhecimento</a:t>
            </a:r>
          </a:p>
          <a:p>
            <a:r>
              <a:rPr lang="pt-BR" dirty="0" smtClean="0"/>
              <a:t>Trabalhos Relacionados</a:t>
            </a:r>
          </a:p>
          <a:p>
            <a:r>
              <a:rPr lang="pt-BR" dirty="0" smtClean="0"/>
              <a:t>Especificação</a:t>
            </a:r>
          </a:p>
          <a:p>
            <a:r>
              <a:rPr lang="pt-BR" dirty="0" smtClean="0"/>
              <a:t>Prototipação</a:t>
            </a:r>
          </a:p>
          <a:p>
            <a:r>
              <a:rPr lang="pt-BR" dirty="0" smtClean="0"/>
              <a:t>Validação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Metodologia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573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Relevância tecnológica</a:t>
            </a:r>
          </a:p>
          <a:p>
            <a:pPr lvl="1"/>
            <a:r>
              <a:rPr lang="pt-BR" dirty="0" smtClean="0"/>
              <a:t>Aplicação de TI na área da saúde</a:t>
            </a:r>
          </a:p>
          <a:p>
            <a:pPr lvl="1"/>
            <a:r>
              <a:rPr lang="pt-BR" dirty="0" smtClean="0"/>
              <a:t>Ontologias – Web semântica</a:t>
            </a:r>
          </a:p>
          <a:p>
            <a:pPr lvl="1"/>
            <a:r>
              <a:rPr lang="pt-BR" dirty="0" err="1" smtClean="0"/>
              <a:t>Context-aware</a:t>
            </a:r>
            <a:endParaRPr lang="pt-BR" dirty="0"/>
          </a:p>
          <a:p>
            <a:pPr lvl="1"/>
            <a:endParaRPr lang="pt-BR" dirty="0" smtClean="0"/>
          </a:p>
          <a:p>
            <a:r>
              <a:rPr lang="pt-BR" dirty="0" smtClean="0"/>
              <a:t>Relevância social</a:t>
            </a:r>
          </a:p>
          <a:p>
            <a:pPr lvl="1"/>
            <a:r>
              <a:rPr lang="pt-BR" dirty="0" smtClean="0"/>
              <a:t>Facilidade para o uso do </a:t>
            </a:r>
            <a:r>
              <a:rPr lang="pt-BR" dirty="0" err="1" smtClean="0"/>
              <a:t>Lariisa</a:t>
            </a:r>
            <a:endParaRPr lang="pt-BR" dirty="0" smtClean="0"/>
          </a:p>
          <a:p>
            <a:pPr lvl="2"/>
            <a:r>
              <a:rPr lang="pt-BR" dirty="0" smtClean="0"/>
              <a:t>Melhoria da gestão da saúde</a:t>
            </a:r>
            <a:endParaRPr lang="pt-BR" dirty="0"/>
          </a:p>
          <a:p>
            <a:pPr lvl="2"/>
            <a:r>
              <a:rPr lang="pt-BR" dirty="0" smtClean="0"/>
              <a:t>Melhores serviços à população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Relevância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05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Contexto</a:t>
            </a:r>
          </a:p>
          <a:p>
            <a:pPr lvl="1"/>
            <a:r>
              <a:rPr lang="pt-BR" dirty="0" smtClean="0"/>
              <a:t>Sensibilidade ao contexto</a:t>
            </a:r>
          </a:p>
          <a:p>
            <a:pPr lvl="1"/>
            <a:r>
              <a:rPr lang="pt-BR" dirty="0" smtClean="0"/>
              <a:t>Always </a:t>
            </a:r>
            <a:r>
              <a:rPr lang="pt-BR" dirty="0" err="1" smtClean="0"/>
              <a:t>best</a:t>
            </a:r>
            <a:r>
              <a:rPr lang="pt-BR" dirty="0" smtClean="0"/>
              <a:t> </a:t>
            </a:r>
            <a:r>
              <a:rPr lang="pt-BR" dirty="0" err="1" smtClean="0"/>
              <a:t>connected</a:t>
            </a:r>
            <a:endParaRPr lang="pt-BR" dirty="0" smtClean="0"/>
          </a:p>
          <a:p>
            <a:r>
              <a:rPr lang="pt-BR" dirty="0" smtClean="0"/>
              <a:t>Ontologias</a:t>
            </a:r>
          </a:p>
          <a:p>
            <a:pPr lvl="1"/>
            <a:r>
              <a:rPr lang="pt-BR" dirty="0" smtClean="0"/>
              <a:t>Web semântica</a:t>
            </a:r>
          </a:p>
          <a:p>
            <a:pPr lvl="1"/>
            <a:r>
              <a:rPr lang="pt-BR" dirty="0" smtClean="0"/>
              <a:t>Modelagem contextual</a:t>
            </a:r>
          </a:p>
          <a:p>
            <a:r>
              <a:rPr lang="pt-BR" dirty="0" smtClean="0"/>
              <a:t>Governança de Saúde</a:t>
            </a:r>
          </a:p>
          <a:p>
            <a:pPr lvl="1"/>
            <a:r>
              <a:rPr lang="pt-BR" dirty="0" smtClean="0"/>
              <a:t>Interoperabilidade</a:t>
            </a:r>
          </a:p>
          <a:p>
            <a:pPr lvl="1"/>
            <a:r>
              <a:rPr lang="pt-BR" dirty="0" smtClean="0"/>
              <a:t>Domínios: Conhecimento, Normatização, Clínico-Epidemiológico, Administrativo, Compartilhado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Fundamentação Teórica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677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Contexto </a:t>
            </a:r>
          </a:p>
          <a:p>
            <a:pPr lvl="1"/>
            <a:r>
              <a:rPr lang="pt-BR" dirty="0" smtClean="0"/>
              <a:t>computacional, usuário, físico</a:t>
            </a:r>
          </a:p>
          <a:p>
            <a:r>
              <a:rPr lang="pt-BR" dirty="0" smtClean="0"/>
              <a:t>Entender como o contexto será utilizado, aquisição informações, aquisição &amp; utilização, homem-máquina, validação</a:t>
            </a:r>
          </a:p>
          <a:p>
            <a:r>
              <a:rPr lang="pt-BR" dirty="0" smtClean="0"/>
              <a:t>Modelagem de contexto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Contexto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46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76872"/>
            <a:ext cx="4860032" cy="3643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Web Semântica</a:t>
            </a:r>
          </a:p>
          <a:p>
            <a:r>
              <a:rPr lang="pt-BR" i="1" dirty="0" err="1" smtClean="0"/>
              <a:t>Machine</a:t>
            </a:r>
            <a:r>
              <a:rPr lang="pt-BR" i="1" dirty="0" smtClean="0"/>
              <a:t> </a:t>
            </a:r>
            <a:r>
              <a:rPr lang="pt-BR" i="1" dirty="0" err="1" smtClean="0"/>
              <a:t>readable</a:t>
            </a:r>
            <a:endParaRPr lang="pt-BR" i="1" dirty="0" smtClean="0"/>
          </a:p>
          <a:p>
            <a:r>
              <a:rPr lang="pt-BR" dirty="0" smtClean="0"/>
              <a:t>Modelagem de contexto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Ontologias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56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1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pt-BR" dirty="0" smtClean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Governança de Saúde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13</a:t>
            </a:fld>
            <a:endParaRPr lang="pt-BR"/>
          </a:p>
        </p:txBody>
      </p:sp>
      <p:pic>
        <p:nvPicPr>
          <p:cNvPr id="8194" name="Picture 2" descr="http://www.horizonte.ce.gov.br/images/conteudo/%7B2233FC08-0477-4751-8942-2FA1B40607B0%7D_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204" y="3717032"/>
            <a:ext cx="3106688" cy="233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depositonaweb.com.br/wp-content/uploads/2011/10/sus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4546848" cy="182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1.bp.blogspot.com/_pOa5HaZUW4o/TIbYIf-jF_I/AAAAAAAAAHg/z_ysJeXMc24/s1600/psf_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750" y="1087524"/>
            <a:ext cx="3289573" cy="233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a0.twimg.com/profile_images/1653677697/datsu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411646"/>
            <a:ext cx="2998014" cy="269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27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The </a:t>
            </a:r>
            <a:r>
              <a:rPr lang="pt-BR" dirty="0" err="1" smtClean="0"/>
              <a:t>Context</a:t>
            </a:r>
            <a:r>
              <a:rPr lang="pt-BR" dirty="0" smtClean="0"/>
              <a:t> Toolkit</a:t>
            </a:r>
          </a:p>
          <a:p>
            <a:r>
              <a:rPr lang="pt-BR" dirty="0" err="1" smtClean="0"/>
              <a:t>VadeMecum</a:t>
            </a:r>
            <a:endParaRPr lang="pt-BR" dirty="0" smtClean="0"/>
          </a:p>
          <a:p>
            <a:r>
              <a:rPr lang="pt-BR" dirty="0" smtClean="0"/>
              <a:t>A Framework for </a:t>
            </a:r>
            <a:r>
              <a:rPr lang="pt-BR" dirty="0" err="1" smtClean="0"/>
              <a:t>Development</a:t>
            </a:r>
            <a:r>
              <a:rPr lang="pt-BR" dirty="0" smtClean="0"/>
              <a:t> Mobile, </a:t>
            </a:r>
            <a:r>
              <a:rPr lang="pt-BR" dirty="0" err="1" smtClean="0"/>
              <a:t>Context-aware</a:t>
            </a:r>
            <a:r>
              <a:rPr lang="pt-BR" dirty="0" smtClean="0"/>
              <a:t> </a:t>
            </a:r>
            <a:r>
              <a:rPr lang="pt-BR" dirty="0" err="1" smtClean="0"/>
              <a:t>Applications</a:t>
            </a:r>
            <a:endParaRPr lang="pt-BR" dirty="0" smtClean="0"/>
          </a:p>
          <a:p>
            <a:r>
              <a:rPr lang="pt-BR" dirty="0" err="1" smtClean="0"/>
              <a:t>Protégé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Trabalhos Relacionados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94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Salber</a:t>
            </a:r>
            <a:r>
              <a:rPr lang="pt-BR" dirty="0" smtClean="0"/>
              <a:t>, </a:t>
            </a:r>
            <a:r>
              <a:rPr lang="pt-BR" dirty="0" err="1" smtClean="0"/>
              <a:t>Dey</a:t>
            </a:r>
            <a:r>
              <a:rPr lang="pt-BR" dirty="0" smtClean="0"/>
              <a:t> e </a:t>
            </a:r>
            <a:r>
              <a:rPr lang="pt-BR" dirty="0" err="1" smtClean="0"/>
              <a:t>Abowd</a:t>
            </a:r>
            <a:r>
              <a:rPr lang="pt-BR" dirty="0" smtClean="0"/>
              <a:t> (1999)</a:t>
            </a:r>
          </a:p>
          <a:p>
            <a:endParaRPr lang="pt-BR" dirty="0" smtClean="0"/>
          </a:p>
          <a:p>
            <a:r>
              <a:rPr lang="pt-BR" dirty="0" err="1" smtClean="0"/>
              <a:t>Context-widget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The </a:t>
            </a:r>
            <a:r>
              <a:rPr lang="pt-BR" dirty="0" err="1" smtClean="0"/>
              <a:t>Context</a:t>
            </a:r>
            <a:r>
              <a:rPr lang="pt-BR" dirty="0" smtClean="0"/>
              <a:t> Toolkit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15</a:t>
            </a:fld>
            <a:endParaRPr lang="pt-BR"/>
          </a:p>
        </p:txBody>
      </p:sp>
      <p:pic>
        <p:nvPicPr>
          <p:cNvPr id="4" name="Imagem 3"/>
          <p:cNvPicPr/>
          <p:nvPr/>
        </p:nvPicPr>
        <p:blipFill>
          <a:blip r:embed="rId2"/>
          <a:stretch>
            <a:fillRect/>
          </a:stretch>
        </p:blipFill>
        <p:spPr>
          <a:xfrm>
            <a:off x="539552" y="1394195"/>
            <a:ext cx="7560840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1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Figueiredo (2009)</a:t>
            </a:r>
          </a:p>
          <a:p>
            <a:r>
              <a:rPr lang="pt-BR" dirty="0" smtClean="0"/>
              <a:t>Regras contexto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err="1" smtClean="0"/>
              <a:t>VadeMecum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492896"/>
            <a:ext cx="3456384" cy="347463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75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err="1" smtClean="0"/>
              <a:t>Biegel</a:t>
            </a:r>
            <a:r>
              <a:rPr lang="pt-BR" dirty="0" smtClean="0"/>
              <a:t> e </a:t>
            </a:r>
            <a:r>
              <a:rPr lang="pt-BR" dirty="0" err="1" smtClean="0"/>
              <a:t>Cahill</a:t>
            </a:r>
            <a:r>
              <a:rPr lang="pt-BR" dirty="0" smtClean="0"/>
              <a:t> (2004)</a:t>
            </a:r>
          </a:p>
          <a:p>
            <a:r>
              <a:rPr lang="pt-BR" dirty="0" smtClean="0"/>
              <a:t>Móvel, Ubíquo, Baseado em Evento 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Framework for </a:t>
            </a:r>
            <a:r>
              <a:rPr lang="pt-BR" dirty="0" err="1" smtClean="0"/>
              <a:t>Development</a:t>
            </a:r>
            <a:r>
              <a:rPr lang="pt-BR" dirty="0" smtClean="0"/>
              <a:t> Mobile, </a:t>
            </a:r>
            <a:r>
              <a:rPr lang="pt-BR" dirty="0" err="1" smtClean="0"/>
              <a:t>Context-aware</a:t>
            </a:r>
            <a:r>
              <a:rPr lang="pt-BR" dirty="0" smtClean="0"/>
              <a:t> </a:t>
            </a:r>
            <a:r>
              <a:rPr lang="pt-BR" dirty="0" err="1" smtClean="0"/>
              <a:t>Applications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63688" y="2780928"/>
            <a:ext cx="5616624" cy="2880320"/>
          </a:xfrm>
          <a:prstGeom prst="rect">
            <a:avLst/>
          </a:prstGeom>
        </p:spPr>
      </p:pic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130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err="1" smtClean="0"/>
              <a:t>Protégé</a:t>
            </a:r>
            <a:endParaRPr lang="pt-BR" dirty="0"/>
          </a:p>
        </p:txBody>
      </p:sp>
      <p:pic>
        <p:nvPicPr>
          <p:cNvPr id="4" name="Picture 2" descr="http://protege.stanford.edu/images/classes-t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38405"/>
            <a:ext cx="6696744" cy="534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00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Contexto de Saúde</a:t>
            </a:r>
          </a:p>
          <a:p>
            <a:r>
              <a:rPr lang="pt-BR" dirty="0" smtClean="0"/>
              <a:t>Configuração de Governança</a:t>
            </a:r>
          </a:p>
          <a:p>
            <a:r>
              <a:rPr lang="pt-BR" dirty="0" smtClean="0"/>
              <a:t>KTA</a:t>
            </a:r>
          </a:p>
          <a:p>
            <a:r>
              <a:rPr lang="pt-BR" dirty="0" smtClean="0"/>
              <a:t>Framework core</a:t>
            </a:r>
          </a:p>
          <a:p>
            <a:r>
              <a:rPr lang="pt-BR" dirty="0" smtClean="0"/>
              <a:t>Evolução do </a:t>
            </a:r>
            <a:r>
              <a:rPr lang="pt-BR" dirty="0" err="1" smtClean="0"/>
              <a:t>Lariisa</a:t>
            </a:r>
            <a:endParaRPr lang="pt-BR" dirty="0" smtClean="0"/>
          </a:p>
          <a:p>
            <a:pPr lvl="1"/>
            <a:r>
              <a:rPr lang="pt-BR" dirty="0" smtClean="0"/>
              <a:t>Diga Saúde</a:t>
            </a:r>
          </a:p>
          <a:p>
            <a:pPr lvl="1"/>
            <a:r>
              <a:rPr lang="pt-BR" dirty="0" smtClean="0"/>
              <a:t>Lisa</a:t>
            </a:r>
          </a:p>
          <a:p>
            <a:pPr lvl="1"/>
            <a:r>
              <a:rPr lang="pt-BR" dirty="0" smtClean="0"/>
              <a:t>Sisa</a:t>
            </a:r>
          </a:p>
          <a:p>
            <a:pPr lvl="1"/>
            <a:r>
              <a:rPr lang="pt-BR" dirty="0" smtClean="0"/>
              <a:t>Caminhos do Conhecimento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Projeto </a:t>
            </a:r>
            <a:r>
              <a:rPr lang="pt-BR" dirty="0" err="1" smtClean="0"/>
              <a:t>Lariisa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592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81187" y="2724944"/>
            <a:ext cx="5381625" cy="20383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Lariisa</a:t>
            </a:r>
            <a:r>
              <a:rPr lang="pt-BR" dirty="0" smtClean="0"/>
              <a:t>: Contexto de Saúde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23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Lariisa</a:t>
            </a:r>
            <a:r>
              <a:rPr lang="pt-BR" dirty="0" smtClean="0"/>
              <a:t>: Contexto de Saúde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7704" y="1412776"/>
            <a:ext cx="6368995" cy="4721185"/>
          </a:xfrm>
          <a:prstGeom prst="rect">
            <a:avLst/>
          </a:prstGeom>
        </p:spPr>
      </p:pic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463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Gerenciamento do Conhecimento</a:t>
            </a:r>
          </a:p>
          <a:p>
            <a:r>
              <a:rPr lang="pt-BR" dirty="0" smtClean="0"/>
              <a:t>Normatização Sistêmica</a:t>
            </a:r>
          </a:p>
          <a:p>
            <a:r>
              <a:rPr lang="pt-BR" dirty="0" smtClean="0"/>
              <a:t>Clínico-Epidemiológico</a:t>
            </a:r>
          </a:p>
          <a:p>
            <a:r>
              <a:rPr lang="pt-BR" dirty="0" smtClean="0"/>
              <a:t>Administrativa</a:t>
            </a:r>
          </a:p>
          <a:p>
            <a:r>
              <a:rPr lang="pt-BR" dirty="0" smtClean="0"/>
              <a:t>Gerenciamento Compartilhado</a:t>
            </a:r>
          </a:p>
          <a:p>
            <a:endParaRPr lang="pt-BR" dirty="0"/>
          </a:p>
          <a:p>
            <a:r>
              <a:rPr lang="pt-BR" dirty="0" smtClean="0"/>
              <a:t>Figura do </a:t>
            </a:r>
            <a:r>
              <a:rPr lang="pt-BR" dirty="0" err="1" smtClean="0"/>
              <a:t>odorico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Larissa: Configuração de Governança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949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23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err="1"/>
              <a:t>Lariisa</a:t>
            </a:r>
            <a:r>
              <a:rPr lang="pt-BR" dirty="0"/>
              <a:t> Framework </a:t>
            </a:r>
            <a:r>
              <a:rPr lang="pt-BR" dirty="0" smtClean="0"/>
              <a:t>core</a:t>
            </a:r>
            <a:br>
              <a:rPr lang="pt-BR" dirty="0" smtClean="0"/>
            </a:br>
            <a:r>
              <a:rPr lang="pt-BR" sz="2000" dirty="0" smtClean="0">
                <a:solidFill>
                  <a:srgbClr val="FF0000"/>
                </a:solidFill>
              </a:rPr>
              <a:t>Artigo IEEE (2010) – Mauro/Odorico et al</a:t>
            </a:r>
            <a:endParaRPr lang="pt-BR" sz="2000" dirty="0"/>
          </a:p>
        </p:txBody>
      </p:sp>
      <p:pic>
        <p:nvPicPr>
          <p:cNvPr id="7" name="Imagem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5239" y="1412776"/>
            <a:ext cx="5256584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43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7704856" cy="47525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Diga Saúde</a:t>
            </a:r>
            <a:br>
              <a:rPr lang="pt-BR" dirty="0" smtClean="0"/>
            </a:br>
            <a:r>
              <a:rPr lang="pt-BR" sz="2200" dirty="0" smtClean="0">
                <a:solidFill>
                  <a:srgbClr val="FF0000"/>
                </a:solidFill>
              </a:rPr>
              <a:t>Dissertação MPCOMP (2011) – Marcos Eduardo</a:t>
            </a:r>
            <a:endParaRPr lang="pt-BR" sz="2200" dirty="0">
              <a:solidFill>
                <a:srgbClr val="FF0000"/>
              </a:solidFill>
            </a:endParaRP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976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Lisa</a:t>
            </a:r>
            <a:br>
              <a:rPr lang="pt-BR" dirty="0" smtClean="0"/>
            </a:br>
            <a:r>
              <a:rPr lang="pt-BR" sz="2400" dirty="0" smtClean="0">
                <a:solidFill>
                  <a:srgbClr val="FF0000"/>
                </a:solidFill>
              </a:rPr>
              <a:t>Dissertação MPCOMP (2011) – João Batista</a:t>
            </a:r>
            <a:endParaRPr lang="pt-BR" sz="2400" dirty="0">
              <a:solidFill>
                <a:srgbClr val="FF0000"/>
              </a:solidFill>
            </a:endParaRPr>
          </a:p>
        </p:txBody>
      </p:sp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536545"/>
            <a:ext cx="5688632" cy="456822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88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Sisa</a:t>
            </a:r>
            <a:br>
              <a:rPr lang="pt-BR" dirty="0" smtClean="0"/>
            </a:br>
            <a:r>
              <a:rPr lang="pt-BR" sz="3100" dirty="0">
                <a:solidFill>
                  <a:srgbClr val="FF0000"/>
                </a:solidFill>
              </a:rPr>
              <a:t>Dissertação MPCOMP (2011) – </a:t>
            </a:r>
            <a:r>
              <a:rPr lang="pt-BR" sz="3100" dirty="0" smtClean="0">
                <a:solidFill>
                  <a:srgbClr val="FF0000"/>
                </a:solidFill>
              </a:rPr>
              <a:t>Antunes</a:t>
            </a:r>
            <a:endParaRPr lang="pt-BR" sz="3100" dirty="0"/>
          </a:p>
        </p:txBody>
      </p:sp>
      <p:pic>
        <p:nvPicPr>
          <p:cNvPr id="4" name="Imagem 3" descr="topologia-fisica0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16832"/>
            <a:ext cx="7128792" cy="45365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949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Caminhos do Conhecimento</a:t>
            </a:r>
            <a:br>
              <a:rPr lang="pt-BR" dirty="0" smtClean="0"/>
            </a:br>
            <a:r>
              <a:rPr lang="pt-BR" sz="2400" dirty="0" smtClean="0">
                <a:solidFill>
                  <a:srgbClr val="FF0000"/>
                </a:solidFill>
              </a:rPr>
              <a:t>Dissertação UFC - Medicina (2012) - </a:t>
            </a:r>
            <a:r>
              <a:rPr lang="pt-BR" sz="2400" dirty="0" err="1" smtClean="0">
                <a:solidFill>
                  <a:srgbClr val="FF0000"/>
                </a:solidFill>
              </a:rPr>
              <a:t>Veruska</a:t>
            </a:r>
            <a:endParaRPr lang="pt-BR" sz="4400" dirty="0">
              <a:solidFill>
                <a:srgbClr val="FF0000"/>
              </a:solidFill>
            </a:endParaRPr>
          </a:p>
        </p:txBody>
      </p:sp>
      <p:pic>
        <p:nvPicPr>
          <p:cNvPr id="4" name="Imagem 3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24" y="1988839"/>
            <a:ext cx="7560840" cy="4752527"/>
          </a:xfrm>
          <a:prstGeom prst="rect">
            <a:avLst/>
          </a:prstGeom>
        </p:spPr>
      </p:pic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296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Paola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/>
          <a:stretch>
            <a:fillRect/>
          </a:stretch>
        </p:blipFill>
        <p:spPr>
          <a:xfrm>
            <a:off x="462073" y="1844824"/>
            <a:ext cx="8424936" cy="2880320"/>
          </a:xfrm>
          <a:prstGeom prst="rect">
            <a:avLst/>
          </a:prstGeom>
        </p:spPr>
      </p:pic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535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Paola - Arquitetura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31640" y="1383967"/>
            <a:ext cx="6696744" cy="4944861"/>
          </a:xfrm>
          <a:prstGeom prst="rect">
            <a:avLst/>
          </a:prstGeom>
        </p:spPr>
      </p:pic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331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Paola – Bases de Conhecimento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59632" y="1143000"/>
            <a:ext cx="7488832" cy="5256584"/>
          </a:xfrm>
          <a:prstGeom prst="rect">
            <a:avLst/>
          </a:prstGeom>
        </p:spPr>
      </p:pic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234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908720"/>
            <a:ext cx="6696744" cy="51845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Paola – Bases de Conhecimento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76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564904"/>
            <a:ext cx="676875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Paola – Bases de Conhecimento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284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556792"/>
            <a:ext cx="8136904" cy="410445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Paola – Provedores de Contexto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01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340768"/>
            <a:ext cx="8352927" cy="446449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Paola – Provedores de Contexto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157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95536" y="1916832"/>
            <a:ext cx="856895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Paola – Provedores de Contexto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35</a:t>
            </a:fld>
            <a:endParaRPr lang="pt-BR"/>
          </a:p>
        </p:txBody>
      </p:sp>
      <p:pic>
        <p:nvPicPr>
          <p:cNvPr id="8" name="Espaço Reservado para Conteúdo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340768"/>
            <a:ext cx="2376264" cy="112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33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699" y="1481138"/>
            <a:ext cx="8008601" cy="452596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Paola – Regras e Ações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41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57742"/>
            <a:ext cx="8229600" cy="417275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Paola – Regras e Ações</a:t>
            </a:r>
            <a:br>
              <a:rPr lang="pt-BR" dirty="0" smtClean="0"/>
            </a:br>
            <a:r>
              <a:rPr lang="pt-BR" sz="2400" dirty="0" smtClean="0">
                <a:solidFill>
                  <a:srgbClr val="FF0000"/>
                </a:solidFill>
              </a:rPr>
              <a:t>Mudança de contexto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888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780928"/>
            <a:ext cx="640871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Paola – Regras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333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9961" y="1481138"/>
            <a:ext cx="7384077" cy="452596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Paola – Ações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942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9672" y="1340768"/>
            <a:ext cx="6274015" cy="473419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Paola - Informação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230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Paola - Informação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/>
          <a:stretch>
            <a:fillRect/>
          </a:stretch>
        </p:blipFill>
        <p:spPr>
          <a:xfrm>
            <a:off x="683568" y="1196752"/>
            <a:ext cx="8064896" cy="4824536"/>
          </a:xfrm>
          <a:prstGeom prst="rect">
            <a:avLst/>
          </a:prstGeom>
        </p:spPr>
      </p:pic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317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1560" y="1772816"/>
            <a:ext cx="770485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Paola - Informação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33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632" y="1268760"/>
            <a:ext cx="6696744" cy="475252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Paola – Executável e Simulação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21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Paola – Executável e Simulação</a:t>
            </a:r>
          </a:p>
        </p:txBody>
      </p:sp>
      <p:pic>
        <p:nvPicPr>
          <p:cNvPr id="4" name="Imagem 3"/>
          <p:cNvPicPr/>
          <p:nvPr/>
        </p:nvPicPr>
        <p:blipFill>
          <a:blip r:embed="rId2"/>
          <a:stretch>
            <a:fillRect/>
          </a:stretch>
        </p:blipFill>
        <p:spPr>
          <a:xfrm>
            <a:off x="971600" y="1340768"/>
            <a:ext cx="7848872" cy="4680520"/>
          </a:xfrm>
          <a:prstGeom prst="rect">
            <a:avLst/>
          </a:prstGeom>
        </p:spPr>
      </p:pic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71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Falar do SISA utilizando Paola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Estudo de Caso – Paola &amp; Sisa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33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46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Ontologia</a:t>
            </a:r>
            <a:endParaRPr lang="pt-BR" dirty="0"/>
          </a:p>
        </p:txBody>
      </p:sp>
      <p:pic>
        <p:nvPicPr>
          <p:cNvPr id="7" name="Espaço Reservado para Conteúdo 6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909" y="1481138"/>
            <a:ext cx="8008181" cy="452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85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Protégé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/>
          <a:stretch>
            <a:fillRect/>
          </a:stretch>
        </p:blipFill>
        <p:spPr>
          <a:xfrm>
            <a:off x="1907704" y="1340768"/>
            <a:ext cx="6048672" cy="4824536"/>
          </a:xfrm>
          <a:prstGeom prst="rect">
            <a:avLst/>
          </a:prstGeom>
        </p:spPr>
      </p:pic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775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7822169"/>
              </p:ext>
            </p:extLst>
          </p:nvPr>
        </p:nvGraphicFramePr>
        <p:xfrm>
          <a:off x="1187624" y="2276872"/>
          <a:ext cx="5848985" cy="28651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848985"/>
              </a:tblGrid>
              <a:tr h="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3200" dirty="0">
                          <a:effectLst/>
                        </a:rPr>
                        <a:t>(</a:t>
                      </a:r>
                      <a:r>
                        <a:rPr lang="pt-BR" sz="3200" dirty="0" err="1">
                          <a:effectLst/>
                        </a:rPr>
                        <a:t>hasSintoma</a:t>
                      </a:r>
                      <a:r>
                        <a:rPr lang="pt-BR" sz="3200" dirty="0">
                          <a:effectLst/>
                        </a:rPr>
                        <a:t> min 3 </a:t>
                      </a:r>
                      <a:r>
                        <a:rPr lang="pt-BR" sz="3200" dirty="0" err="1">
                          <a:effectLst/>
                        </a:rPr>
                        <a:t>SintomaDengue</a:t>
                      </a:r>
                      <a:r>
                        <a:rPr lang="pt-BR" sz="3200" dirty="0">
                          <a:effectLst/>
                        </a:rPr>
                        <a:t>) </a:t>
                      </a:r>
                      <a:r>
                        <a:rPr lang="pt-BR" sz="3200" dirty="0" err="1">
                          <a:effectLst/>
                        </a:rPr>
                        <a:t>and</a:t>
                      </a:r>
                      <a:r>
                        <a:rPr lang="pt-BR" sz="3200" dirty="0">
                          <a:effectLst/>
                        </a:rPr>
                        <a:t> (</a:t>
                      </a:r>
                      <a:r>
                        <a:rPr lang="pt-BR" sz="3200" dirty="0" err="1">
                          <a:effectLst/>
                        </a:rPr>
                        <a:t>hasLocalizaçãoEspacial</a:t>
                      </a:r>
                      <a:r>
                        <a:rPr lang="pt-BR" sz="3200" dirty="0">
                          <a:effectLst/>
                        </a:rPr>
                        <a:t> in Fortaleza)</a:t>
                      </a:r>
                      <a:endParaRPr lang="pt-BR" sz="32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Regras</a:t>
            </a:r>
            <a:endParaRPr lang="pt-BR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4" y="1628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smtClean="0" bmk="_Toc332151444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Quadro 18 - Pré-condições da regra do Sisa</a:t>
            </a:r>
            <a:r>
              <a:rPr kumimoji="0" lang="pt-B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20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49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Ação - Notificação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68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1840522"/>
              </p:ext>
            </p:extLst>
          </p:nvPr>
        </p:nvGraphicFramePr>
        <p:xfrm>
          <a:off x="1259632" y="2269808"/>
          <a:ext cx="5848985" cy="341376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848985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PREFIX </a:t>
                      </a:r>
                      <a:r>
                        <a:rPr lang="pt-BR" sz="2800" dirty="0" err="1">
                          <a:effectLst/>
                        </a:rPr>
                        <a:t>foaf</a:t>
                      </a:r>
                      <a:r>
                        <a:rPr lang="pt-BR" sz="2800" dirty="0">
                          <a:effectLst/>
                        </a:rPr>
                        <a:t>:   &lt;http://xmlns.com/foaf/0.1/&gt;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SELECT count(*)</a:t>
                      </a:r>
                      <a:endParaRPr lang="pt-BR" sz="2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WHERE</a:t>
                      </a:r>
                      <a:endParaRPr lang="pt-BR" sz="2800" dirty="0">
                        <a:effectLst/>
                      </a:endParaRPr>
                    </a:p>
                    <a:p>
                      <a:pPr marL="449580"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{ ?x </a:t>
                      </a:r>
                      <a:r>
                        <a:rPr lang="pt-BR" sz="2800" dirty="0" err="1">
                          <a:effectLst/>
                        </a:rPr>
                        <a:t>integer:quantidadeSintomasDengue</a:t>
                      </a:r>
                      <a:r>
                        <a:rPr lang="pt-BR" sz="2800" dirty="0">
                          <a:effectLst/>
                        </a:rPr>
                        <a:t> &gt; 3 </a:t>
                      </a:r>
                    </a:p>
                    <a:p>
                      <a:pPr marL="449580"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}</a:t>
                      </a:r>
                      <a:endParaRPr lang="pt-BR" sz="28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Consultas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430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0514692"/>
              </p:ext>
            </p:extLst>
          </p:nvPr>
        </p:nvGraphicFramePr>
        <p:xfrm>
          <a:off x="1219004" y="2348880"/>
          <a:ext cx="5848985" cy="32918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848985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400" dirty="0" err="1">
                          <a:effectLst/>
                        </a:rPr>
                        <a:t>package</a:t>
                      </a:r>
                      <a:r>
                        <a:rPr lang="pt-BR" sz="2400" dirty="0">
                          <a:effectLst/>
                        </a:rPr>
                        <a:t> sisa;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// importação do artefato executável gerado pela plataforma Paola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400" dirty="0" err="1">
                          <a:effectLst/>
                        </a:rPr>
                        <a:t>import</a:t>
                      </a:r>
                      <a:r>
                        <a:rPr lang="pt-BR" sz="2400" dirty="0">
                          <a:effectLst/>
                        </a:rPr>
                        <a:t> </a:t>
                      </a:r>
                      <a:r>
                        <a:rPr lang="pt-BR" sz="2400" dirty="0" err="1">
                          <a:effectLst/>
                        </a:rPr>
                        <a:t>br.gov.larissa.paola.sisa-ca</a:t>
                      </a:r>
                      <a:r>
                        <a:rPr lang="pt-BR" sz="2400" dirty="0">
                          <a:effectLst/>
                        </a:rPr>
                        <a:t>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public class </a:t>
                      </a:r>
                      <a:r>
                        <a:rPr lang="en-US" sz="2400" dirty="0" err="1">
                          <a:effectLst/>
                        </a:rPr>
                        <a:t>Sisa</a:t>
                      </a:r>
                      <a:r>
                        <a:rPr lang="en-US" sz="2400" dirty="0">
                          <a:effectLst/>
                        </a:rPr>
                        <a:t> {</a:t>
                      </a:r>
                      <a:endParaRPr lang="pt-BR" sz="2400" dirty="0">
                        <a:effectLst/>
                      </a:endParaRPr>
                    </a:p>
                    <a:p>
                      <a:pPr marL="449580"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...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}</a:t>
                      </a:r>
                      <a:endParaRPr lang="pt-BR" sz="24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Integração</a:t>
            </a:r>
            <a:endParaRPr lang="pt-BR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55576" y="1340768"/>
            <a:ext cx="92685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 smtClean="0" bmk="_Toc332151446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Quadro 20 – 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602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Paola auxilia o desenvolvimento/adaptação de aplicações sensíveis ao contexto para o </a:t>
            </a:r>
            <a:r>
              <a:rPr lang="pt-BR" dirty="0" err="1" smtClean="0"/>
              <a:t>Lariisa</a:t>
            </a:r>
            <a:endParaRPr lang="pt-BR" dirty="0" smtClean="0"/>
          </a:p>
          <a:p>
            <a:r>
              <a:rPr lang="pt-BR" dirty="0" smtClean="0"/>
              <a:t>Nível de abstração no </a:t>
            </a:r>
            <a:r>
              <a:rPr lang="pt-BR" dirty="0" err="1" smtClean="0"/>
              <a:t>Lariisa</a:t>
            </a:r>
            <a:r>
              <a:rPr lang="pt-BR" dirty="0" smtClean="0"/>
              <a:t> aumentou</a:t>
            </a:r>
          </a:p>
          <a:p>
            <a:endParaRPr lang="pt-BR" dirty="0"/>
          </a:p>
          <a:p>
            <a:r>
              <a:rPr lang="pt-BR" dirty="0" err="1" smtClean="0"/>
              <a:t>Conteibuições</a:t>
            </a:r>
            <a:r>
              <a:rPr lang="pt-BR" dirty="0" smtClean="0"/>
              <a:t> da Paola</a:t>
            </a:r>
          </a:p>
          <a:p>
            <a:pPr lvl="1"/>
            <a:r>
              <a:rPr lang="pt-BR" dirty="0" smtClean="0"/>
              <a:t>Editor de ontologias como o Protege</a:t>
            </a:r>
          </a:p>
          <a:p>
            <a:pPr lvl="1"/>
            <a:r>
              <a:rPr lang="pt-BR" dirty="0" smtClean="0"/>
              <a:t>+ </a:t>
            </a:r>
            <a:r>
              <a:rPr lang="pt-BR" dirty="0" err="1" smtClean="0"/>
              <a:t>integracao</a:t>
            </a:r>
            <a:r>
              <a:rPr lang="pt-BR" dirty="0" smtClean="0"/>
              <a:t> provedores</a:t>
            </a:r>
          </a:p>
          <a:p>
            <a:pPr lvl="1"/>
            <a:r>
              <a:rPr lang="pt-BR" dirty="0" smtClean="0"/>
              <a:t>+ regras e ações</a:t>
            </a:r>
          </a:p>
          <a:p>
            <a:pPr lvl="1"/>
            <a:r>
              <a:rPr lang="pt-BR" dirty="0" smtClean="0"/>
              <a:t>+ gera executável para tornar uma aplicação sensível </a:t>
            </a:r>
            <a:r>
              <a:rPr lang="pt-BR" smtClean="0"/>
              <a:t>ao contexto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Considerações Finais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48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Implementar completamente a Paola e integrar seus módulos</a:t>
            </a:r>
          </a:p>
          <a:p>
            <a:r>
              <a:rPr lang="pt-BR" dirty="0" smtClean="0"/>
              <a:t>Editor de ontologia mais rico para a Paola</a:t>
            </a:r>
          </a:p>
          <a:p>
            <a:r>
              <a:rPr lang="pt-BR" dirty="0" smtClean="0"/>
              <a:t>Desenvolver outras aplicações utilizando a Paola</a:t>
            </a:r>
          </a:p>
          <a:p>
            <a:r>
              <a:rPr lang="pt-BR" dirty="0" smtClean="0"/>
              <a:t>Incrementar o nível de abstração utilizando mapas conceituais e caminhos do conhecimento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Trabalhos Futuros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Fortaleza, 10/08/2012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Taciano Pinheiro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7FFC-541C-488F-96A0-7931BF1925BC}" type="slidenum">
              <a:rPr lang="pt-BR" smtClean="0"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945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1023</TotalTime>
  <Words>880</Words>
  <Application>Microsoft Office PowerPoint</Application>
  <PresentationFormat>Apresentação na tela (4:3)</PresentationFormat>
  <Paragraphs>323</Paragraphs>
  <Slides>53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53</vt:i4>
      </vt:variant>
    </vt:vector>
  </HeadingPairs>
  <TitlesOfParts>
    <vt:vector size="54" baseType="lpstr">
      <vt:lpstr>Concurso</vt:lpstr>
      <vt:lpstr>Paola</vt:lpstr>
      <vt:lpstr>Agenda</vt:lpstr>
      <vt:lpstr>Apresentação do PowerPoint</vt:lpstr>
      <vt:lpstr>Apresentação do PowerPoint</vt:lpstr>
      <vt:lpstr>Apresentação do PowerPoint</vt:lpstr>
      <vt:lpstr>Motivação</vt:lpstr>
      <vt:lpstr>Objetivo</vt:lpstr>
      <vt:lpstr>Metodologia</vt:lpstr>
      <vt:lpstr>Relevância</vt:lpstr>
      <vt:lpstr>Fundamentação Teórica</vt:lpstr>
      <vt:lpstr>Contexto</vt:lpstr>
      <vt:lpstr>Ontologias</vt:lpstr>
      <vt:lpstr>Governança de Saúde</vt:lpstr>
      <vt:lpstr>Trabalhos Relacionados</vt:lpstr>
      <vt:lpstr>The Context Toolkit</vt:lpstr>
      <vt:lpstr>VadeMecum</vt:lpstr>
      <vt:lpstr>A Framework for Development Mobile, Context-aware Applications</vt:lpstr>
      <vt:lpstr>Protégé</vt:lpstr>
      <vt:lpstr>Projeto Lariisa</vt:lpstr>
      <vt:lpstr>Lariisa: Contexto de Saúde</vt:lpstr>
      <vt:lpstr>Lariisa: Contexto de Saúde</vt:lpstr>
      <vt:lpstr>Larissa: Configuração de Governança</vt:lpstr>
      <vt:lpstr>Lariisa Framework core Artigo IEEE (2010) – Mauro/Odorico et al</vt:lpstr>
      <vt:lpstr>Diga Saúde Dissertação MPCOMP (2011) – Marcos Eduardo</vt:lpstr>
      <vt:lpstr>Lisa Dissertação MPCOMP (2011) – João Batista</vt:lpstr>
      <vt:lpstr>Sisa Dissertação MPCOMP (2011) – Antunes</vt:lpstr>
      <vt:lpstr>Caminhos do Conhecimento Dissertação UFC - Medicina (2012) - Veruska</vt:lpstr>
      <vt:lpstr>Paola</vt:lpstr>
      <vt:lpstr>Paola - Arquitetura</vt:lpstr>
      <vt:lpstr>Paola – Bases de Conhecimento</vt:lpstr>
      <vt:lpstr>Paola – Bases de Conhecimento</vt:lpstr>
      <vt:lpstr>Paola – Bases de Conhecimento</vt:lpstr>
      <vt:lpstr>Paola – Provedores de Contexto</vt:lpstr>
      <vt:lpstr>Paola – Provedores de Contexto</vt:lpstr>
      <vt:lpstr>Paola – Provedores de Contexto</vt:lpstr>
      <vt:lpstr>Paola – Regras e Ações</vt:lpstr>
      <vt:lpstr>Paola – Regras e Ações Mudança de contexto</vt:lpstr>
      <vt:lpstr>Paola – Regras</vt:lpstr>
      <vt:lpstr>Paola – Ações</vt:lpstr>
      <vt:lpstr>Paola - Informação</vt:lpstr>
      <vt:lpstr>Paola - Informação</vt:lpstr>
      <vt:lpstr>Paola - Informação</vt:lpstr>
      <vt:lpstr>Paola – Executável e Simulação</vt:lpstr>
      <vt:lpstr>Paola – Executável e Simulação</vt:lpstr>
      <vt:lpstr>Estudo de Caso – Paola &amp; Sisa</vt:lpstr>
      <vt:lpstr>Ontologia</vt:lpstr>
      <vt:lpstr>Protégé</vt:lpstr>
      <vt:lpstr>Regras</vt:lpstr>
      <vt:lpstr>Ação - Notificação</vt:lpstr>
      <vt:lpstr>Consultas</vt:lpstr>
      <vt:lpstr>Integração</vt:lpstr>
      <vt:lpstr>Considerações Finais</vt:lpstr>
      <vt:lpstr>Trabalhos Futuros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Paola</dc:title>
  <dc:creator>Taciano</dc:creator>
  <cp:lastModifiedBy>Mauro Oliveira</cp:lastModifiedBy>
  <cp:revision>38</cp:revision>
  <dcterms:created xsi:type="dcterms:W3CDTF">2012-07-04T13:52:36Z</dcterms:created>
  <dcterms:modified xsi:type="dcterms:W3CDTF">2012-08-21T20:44:48Z</dcterms:modified>
</cp:coreProperties>
</file>